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8288000" cy="10287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6" d="100"/>
          <a:sy n="36" d="100"/>
        </p:scale>
        <p:origin x="106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1AB4DE9F-C86C-4F33-87D0-175E5AA8E6B0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C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2D2D9AC-5313-4C7C-BBB6-F8B69B8322F8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C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5222DBEF-BEA4-4D8D-8449-AC74521CC4C9}" type="datetime1">
              <a:rPr lang="es-CO"/>
              <a:pPr lvl="0"/>
              <a:t>22/04/2024</a:t>
            </a:fld>
            <a:endParaRPr lang="es-CO"/>
          </a:p>
        </p:txBody>
      </p:sp>
      <p:sp>
        <p:nvSpPr>
          <p:cNvPr id="4" name="Marcador de imagen de diapositiva 3">
            <a:extLst>
              <a:ext uri="{FF2B5EF4-FFF2-40B4-BE49-F238E27FC236}">
                <a16:creationId xmlns:a16="http://schemas.microsoft.com/office/drawing/2014/main" id="{49DCF0E1-3AE5-48BD-BE7B-9CE28510367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Marcador de notas 4">
            <a:extLst>
              <a:ext uri="{FF2B5EF4-FFF2-40B4-BE49-F238E27FC236}">
                <a16:creationId xmlns:a16="http://schemas.microsoft.com/office/drawing/2014/main" id="{49EEE42B-A03E-45DA-BC31-57D69F042D18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6B3E00-10E8-4B5B-8AE5-406E55E305DB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C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A9FD66-BD82-45FF-B219-3D79E59A1E4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C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1B610E13-DCD8-41BD-9212-69020FA5BC9C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0473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s-E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s-E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s-E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s-E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s-E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1C2279F-3FF2-4123-BCAA-C413B2D81D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2BB17D86-6553-40C1-ACBF-C85F2D5AED3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8B9F33B-38CB-43BD-9869-C4D1F5A86355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A33CD92-BDAA-419A-A36F-DD71261D4B3F}" type="slidenum">
              <a:t>6</a:t>
            </a:fld>
            <a:endParaRPr lang="es-C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F44D7-F80F-4945-A17D-DAB3EB99C49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5F9178-7558-4D15-AFF7-2D4D05D24EB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DE87F-FE5D-4B7C-B585-5E18790D486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29EB390-857D-4379-B2F6-DBCF312EDE25}" type="datetime1">
              <a:rPr lang="en-US"/>
              <a:pPr lvl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80B7F-E3CC-460D-B834-D3A7E16ACB6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25C11-3FD8-430D-8550-806E3FD732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614A71-AEF1-464C-A692-ADAF322E5BBA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66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1F6F7-7A10-4F20-91D2-EFF85771113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D82F4B-40FB-4B55-927E-00071D29962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FFD7D-458A-4C2F-9667-9909230469A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F6F9B4B-E3B4-477E-B015-79B62F337266}" type="datetime1">
              <a:rPr lang="en-US"/>
              <a:pPr lvl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CA8E1-D8F2-4A7A-B0C2-BA25C9608D6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B27D3-8399-4D39-8657-4CAE01BC57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77791C-18E7-42B6-90D7-69189B40857D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30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AA6FFA-F7C4-4FAD-9B07-E4B667025C18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37EA44-2050-414D-999F-960B10E9E25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D924D-C4B5-485A-AD8E-A4713C6674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A352C8-F922-44AE-BD30-836D089F2A27}" type="datetime1">
              <a:rPr lang="en-US"/>
              <a:pPr lvl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E891B-16A1-4142-96CC-155A29D362E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966E0-F720-4DE9-B75C-F6D9DEA7CB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D462C2-870C-458C-A69E-F70F8DA8BA99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1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FDA4B-EC4D-46AA-85AE-46E9CD9A177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EF68D-9F1F-41B7-BDDD-48A2B6D6C5D8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B3969-B831-437E-8994-56DE9254E12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A49A29-D315-44D3-8761-88511BA33ABA}" type="datetime1">
              <a:rPr lang="en-US"/>
              <a:pPr lvl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3AB694-DAA4-4626-9D61-6BB6A65485C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33109-1616-45D1-978B-664E0B80E16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44122C-5FBC-494B-B4EB-86F5A40E4C66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188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1008E-FAD1-40C1-AC77-A4E0A282476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3B3430-FE88-4CDB-8D0C-EEB099A936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01296-0758-40A5-881E-075588460E7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0AEA74-EF84-4337-B1D1-348073FFCDEF}" type="datetime1">
              <a:rPr lang="en-US"/>
              <a:pPr lvl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78D21-188C-406A-A127-AFE86D61C39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43BC9-5974-4BF2-B458-DEE8A1BE669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CD09A6-3E8B-40FC-AC3C-65B5AEF7E972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1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766D7-7F56-4BD0-95C3-78A29F04CF5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913EE-EF20-4DA0-A1EB-AB8232C00D7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E08DD9-514C-4507-88D5-DF5B24426268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418AC3-2485-4F20-A0CA-DDA3660BCC1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23E90B-B5B0-4F91-A2F0-E37160B2C347}" type="datetime1">
              <a:rPr lang="en-US"/>
              <a:pPr lvl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40375C-570A-4727-9CF3-FDCBAA1562C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41605-CC2B-4E88-B1F5-3B15660133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5CFAF0-5F45-4E2B-9032-B7CF1B12837D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75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594C8-ECD1-4EEB-B248-4688E68D51D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DE8F7F-C627-460C-AC25-63636FBAD8A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70DE1E-4249-4999-BA21-44D933B3C95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24CA18-5437-487C-ABBE-D1086BD9356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9E014E-104C-4D91-921C-00F5286AAE98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27405E-C6B1-447D-8FEE-3F4DCCDF151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07BB56-A7F8-46AF-AEDE-DBF14381FFF2}" type="datetime1">
              <a:rPr lang="en-US"/>
              <a:pPr lvl="0"/>
              <a:t>4/22/2024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FFE278-F0D4-4D0D-961F-5BB1AD51912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F61038-98A1-49AB-BA73-D7906BA2115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419A43-9376-4E77-85C5-516671691F17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4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EF973-1D06-4A76-A0A4-1DEC612F886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799F4D-4F1B-4912-8ED7-203FAE24D8B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70C74C-B73D-4C39-A077-BDB019F4D8D0}" type="datetime1">
              <a:rPr lang="en-US"/>
              <a:pPr lvl="0"/>
              <a:t>4/22/2024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4FBF21-B1F7-4D07-8A92-563B3100D7B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FAE3AD-ED82-41A7-B56A-982CBF4D49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D089B7-294F-428C-A7AB-C034A9172207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288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C4E924-20A5-4E3A-A225-112E26C33B5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E66402-6FAA-4497-A2EF-363B0E112BCE}" type="datetime1">
              <a:rPr lang="en-US"/>
              <a:pPr lvl="0"/>
              <a:t>4/22/2024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D1367A-A513-4227-B823-514B8F5E2DD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2E2C3F-A4FF-4C04-85FF-94C40EAEA7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7FE769-C854-4835-8405-64929B20CBC2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98486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F3977-8981-4E19-9EA5-E21A55AEEC6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48F82-F14F-46F3-9562-247FED11008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02F0BD-216A-4F84-9EF3-57A5A8536F7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3E18F2-95F4-4D1E-B34F-AE9CE83CBF8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1783E8-DB6A-45A3-A63F-1CF52DE8E43D}" type="datetime1">
              <a:rPr lang="en-US"/>
              <a:pPr lvl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0B8813-11BA-4329-9BF2-D2220894E2B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A2EEC-8BEC-4FB2-8177-5ABF88DC24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88774B-216A-4234-A27C-4C371F3DF58D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817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2D5E9-6455-4D31-AEFF-F666232DA7E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805C31-E97B-4FDE-9F61-DB9E35666BFC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4C112-1D6F-4C66-81C1-F5F80F15908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240FE4-4A19-4D13-A2AD-62BD5E27D49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49C2DE-93D2-48A9-ADCC-711542EFA232}" type="datetime1">
              <a:rPr lang="en-US"/>
              <a:pPr lvl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79368-1B2F-4720-A17E-4BD3DE5A5E8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8571C2-6BAE-4F6A-B900-DAA08BB1CA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78327B-FD27-4DCE-9C40-9DD64FDD59D1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29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3E671C-F7BA-404C-AE12-28D57A65B7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2AB3B-E6B1-4241-9597-77069D194E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89614-20C2-4E1A-9D04-971369D25030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EFCA3A4C-2F09-4C59-B432-E72C03900241}" type="datetime1">
              <a:rPr lang="en-US"/>
              <a:pPr lvl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741B9-3A80-48A8-91FA-B954CDECA66F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777CB-FF21-4A45-B6EB-A05E7D885DD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E73ECD07-D374-4C24-89A1-2452E26C861A}" type="slidenum"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48EACDF0-766F-487A-88DF-0108AD82ABC2}"/>
              </a:ext>
            </a:extLst>
          </p:cNvPr>
          <p:cNvGrpSpPr/>
          <p:nvPr/>
        </p:nvGrpSpPr>
        <p:grpSpPr>
          <a:xfrm>
            <a:off x="0" y="1367174"/>
            <a:ext cx="18288000" cy="4520592"/>
            <a:chOff x="0" y="1367174"/>
            <a:chExt cx="18288000" cy="452059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3A0CF410-C318-4E5D-9E2C-50443976AA53}"/>
                </a:ext>
              </a:extLst>
            </p:cNvPr>
            <p:cNvSpPr/>
            <p:nvPr/>
          </p:nvSpPr>
          <p:spPr>
            <a:xfrm>
              <a:off x="0" y="1367174"/>
              <a:ext cx="18288000" cy="452059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68708"/>
                <a:gd name="f4" fmla="val 1738569"/>
                <a:gd name="f5" fmla="val 39877"/>
                <a:gd name="f6" fmla="val 7528830"/>
                <a:gd name="f7" fmla="val 7539406"/>
                <a:gd name="f8" fmla="val 7549549"/>
                <a:gd name="f9" fmla="val 4201"/>
                <a:gd name="f10" fmla="val 7557028"/>
                <a:gd name="f11" fmla="val 11680"/>
                <a:gd name="f12" fmla="val 7564506"/>
                <a:gd name="f13" fmla="val 19158"/>
                <a:gd name="f14" fmla="val 29301"/>
                <a:gd name="f15" fmla="val 1698691"/>
                <a:gd name="f16" fmla="val 1709267"/>
                <a:gd name="f17" fmla="val 1719410"/>
                <a:gd name="f18" fmla="val 1726889"/>
                <a:gd name="f19" fmla="val 1734367"/>
                <a:gd name="f20" fmla="*/ f0 1 7568708"/>
                <a:gd name="f21" fmla="*/ f1 1 1738569"/>
                <a:gd name="f22" fmla="+- f4 0 f2"/>
                <a:gd name="f23" fmla="+- f3 0 f2"/>
                <a:gd name="f24" fmla="*/ f23 1 7568708"/>
                <a:gd name="f25" fmla="*/ f22 1 1738569"/>
                <a:gd name="f26" fmla="*/ f2 1 f24"/>
                <a:gd name="f27" fmla="*/ f3 1 f24"/>
                <a:gd name="f28" fmla="*/ f2 1 f25"/>
                <a:gd name="f29" fmla="*/ f4 1 f25"/>
                <a:gd name="f30" fmla="*/ f26 f20 1"/>
                <a:gd name="f31" fmla="*/ f27 f20 1"/>
                <a:gd name="f32" fmla="*/ f29 f21 1"/>
                <a:gd name="f33" fmla="*/ f28 f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0" t="f33" r="f31" b="f32"/>
              <a:pathLst>
                <a:path w="7568708" h="1738569">
                  <a:moveTo>
                    <a:pt x="f5" y="f2"/>
                  </a:moveTo>
                  <a:lnTo>
                    <a:pt x="f6" y="f2"/>
                  </a:lnTo>
                  <a:cubicBezTo>
                    <a:pt x="f7" y="f2"/>
                    <a:pt x="f8" y="f9"/>
                    <a:pt x="f10" y="f11"/>
                  </a:cubicBezTo>
                  <a:cubicBezTo>
                    <a:pt x="f12" y="f13"/>
                    <a:pt x="f3" y="f14"/>
                    <a:pt x="f3" y="f5"/>
                  </a:cubicBezTo>
                  <a:lnTo>
                    <a:pt x="f3" y="f15"/>
                  </a:lnTo>
                  <a:cubicBezTo>
                    <a:pt x="f3" y="f16"/>
                    <a:pt x="f12" y="f17"/>
                    <a:pt x="f10" y="f18"/>
                  </a:cubicBezTo>
                  <a:cubicBezTo>
                    <a:pt x="f8" y="f19"/>
                    <a:pt x="f7" y="f4"/>
                    <a:pt x="f6" y="f4"/>
                  </a:cubicBezTo>
                  <a:lnTo>
                    <a:pt x="f5" y="f4"/>
                  </a:lnTo>
                  <a:cubicBezTo>
                    <a:pt x="f14" y="f4"/>
                    <a:pt x="f13" y="f19"/>
                    <a:pt x="f11" y="f18"/>
                  </a:cubicBezTo>
                  <a:cubicBezTo>
                    <a:pt x="f9" y="f17"/>
                    <a:pt x="f2" y="f16"/>
                    <a:pt x="f2" y="f15"/>
                  </a:cubicBezTo>
                  <a:lnTo>
                    <a:pt x="f2" y="f5"/>
                  </a:lnTo>
                  <a:cubicBezTo>
                    <a:pt x="f2" y="f14"/>
                    <a:pt x="f9" y="f13"/>
                    <a:pt x="f11" y="f11"/>
                  </a:cubicBezTo>
                  <a:cubicBezTo>
                    <a:pt x="f13" y="f9"/>
                    <a:pt x="f14" y="f2"/>
                    <a:pt x="f5" y="f2"/>
                  </a:cubicBezTo>
                  <a:close/>
                </a:path>
              </a:pathLst>
            </a:custGeom>
            <a:solidFill>
              <a:srgbClr val="5E376D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4749BD39-50C3-4A01-93CE-053B13984BBE}"/>
                </a:ext>
              </a:extLst>
            </p:cNvPr>
            <p:cNvSpPr txBox="1"/>
            <p:nvPr/>
          </p:nvSpPr>
          <p:spPr>
            <a:xfrm>
              <a:off x="0" y="1367174"/>
              <a:ext cx="18288000" cy="4520592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50804" tIns="50804" rIns="50804" bIns="50804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ts val="216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68EC3EBF-9F16-4B5D-9886-8E615A8BB986}"/>
              </a:ext>
            </a:extLst>
          </p:cNvPr>
          <p:cNvGrpSpPr/>
          <p:nvPr/>
        </p:nvGrpSpPr>
        <p:grpSpPr>
          <a:xfrm>
            <a:off x="0" y="6178884"/>
            <a:ext cx="47621" cy="4108115"/>
            <a:chOff x="0" y="6178884"/>
            <a:chExt cx="47621" cy="4108115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101D4BD5-06A4-4141-93ED-A30A2C821AA8}"/>
                </a:ext>
              </a:extLst>
            </p:cNvPr>
            <p:cNvSpPr/>
            <p:nvPr/>
          </p:nvSpPr>
          <p:spPr>
            <a:xfrm>
              <a:off x="0" y="6178884"/>
              <a:ext cx="47621" cy="410811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022"/>
                <a:gd name="f4" fmla="val 1554558"/>
                <a:gd name="f5" fmla="*/ f0 1 18022"/>
                <a:gd name="f6" fmla="*/ f1 1 1554558"/>
                <a:gd name="f7" fmla="+- f4 0 f2"/>
                <a:gd name="f8" fmla="+- f3 0 f2"/>
                <a:gd name="f9" fmla="*/ f8 1 18022"/>
                <a:gd name="f10" fmla="*/ f7 1 1554558"/>
                <a:gd name="f11" fmla="*/ f2 1 f9"/>
                <a:gd name="f12" fmla="*/ f3 1 f9"/>
                <a:gd name="f13" fmla="*/ f2 1 f10"/>
                <a:gd name="f14" fmla="*/ f4 1 f10"/>
                <a:gd name="f15" fmla="*/ f11 f5 1"/>
                <a:gd name="f16" fmla="*/ f12 f5 1"/>
                <a:gd name="f17" fmla="*/ f14 f6 1"/>
                <a:gd name="f18" fmla="*/ f13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5" t="f18" r="f16" b="f17"/>
              <a:pathLst>
                <a:path w="18022" h="1554558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D075DE3E-1A6A-44BA-9539-ECF474952483}"/>
                </a:ext>
              </a:extLst>
            </p:cNvPr>
            <p:cNvSpPr txBox="1"/>
            <p:nvPr/>
          </p:nvSpPr>
          <p:spPr>
            <a:xfrm>
              <a:off x="0" y="6178884"/>
              <a:ext cx="47621" cy="410811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50804" tIns="50804" rIns="50804" bIns="50804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ts val="216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8" name="Freeform 9">
            <a:extLst>
              <a:ext uri="{FF2B5EF4-FFF2-40B4-BE49-F238E27FC236}">
                <a16:creationId xmlns:a16="http://schemas.microsoft.com/office/drawing/2014/main" id="{6BF1E774-86BE-44E1-AB84-5374E267A3CF}"/>
              </a:ext>
            </a:extLst>
          </p:cNvPr>
          <p:cNvSpPr/>
          <p:nvPr/>
        </p:nvSpPr>
        <p:spPr>
          <a:xfrm>
            <a:off x="9612154" y="1028700"/>
            <a:ext cx="676939" cy="676939"/>
          </a:xfrm>
          <a:custGeom>
            <a:avLst/>
            <a:gdLst>
              <a:gd name="f0" fmla="val w"/>
              <a:gd name="f1" fmla="val h"/>
              <a:gd name="f2" fmla="val 0"/>
              <a:gd name="f3" fmla="val 6350000"/>
              <a:gd name="f4" fmla="val 3175000"/>
              <a:gd name="f5" fmla="val 1421496"/>
              <a:gd name="f6" fmla="val 4928504"/>
              <a:gd name="f7" fmla="*/ f0 1 6350000"/>
              <a:gd name="f8" fmla="*/ f1 1 6350000"/>
              <a:gd name="f9" fmla="+- f3 0 f2"/>
              <a:gd name="f10" fmla="*/ f9 1 6350000"/>
              <a:gd name="f11" fmla="*/ f2 1 f10"/>
              <a:gd name="f12" fmla="*/ f3 1 f10"/>
              <a:gd name="f13" fmla="*/ f11 f7 1"/>
              <a:gd name="f14" fmla="*/ f12 f7 1"/>
              <a:gd name="f15" fmla="*/ f12 f8 1"/>
              <a:gd name="f16" fmla="*/ f11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3" t="f16" r="f14" b="f15"/>
            <a:pathLst>
              <a:path w="6350000" h="6350000">
                <a:moveTo>
                  <a:pt x="f4" y="f2"/>
                </a:moveTo>
                <a:cubicBezTo>
                  <a:pt x="f5" y="f2"/>
                  <a:pt x="f2" y="f5"/>
                  <a:pt x="f2" y="f4"/>
                </a:cubicBezTo>
                <a:cubicBezTo>
                  <a:pt x="f2" y="f6"/>
                  <a:pt x="f5" y="f3"/>
                  <a:pt x="f4" y="f3"/>
                </a:cubicBezTo>
                <a:cubicBezTo>
                  <a:pt x="f6" y="f3"/>
                  <a:pt x="f3" y="f6"/>
                  <a:pt x="f3" y="f4"/>
                </a:cubicBezTo>
                <a:cubicBezTo>
                  <a:pt x="f3" y="f5"/>
                  <a:pt x="f6" y="f2"/>
                  <a:pt x="f4" y="f2"/>
                </a:cubicBezTo>
                <a:close/>
              </a:path>
            </a:pathLst>
          </a:custGeom>
          <a:solidFill>
            <a:srgbClr val="000000">
              <a:alpha val="0"/>
            </a:srgbClr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FC274743-B85B-4B3E-9D2D-E1A9DC7F0A10}"/>
              </a:ext>
            </a:extLst>
          </p:cNvPr>
          <p:cNvSpPr txBox="1"/>
          <p:nvPr/>
        </p:nvSpPr>
        <p:spPr>
          <a:xfrm>
            <a:off x="685800" y="2628899"/>
            <a:ext cx="11430000" cy="183697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ts val="467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668" b="0" i="0" u="none" strike="noStrike" kern="1200" cap="none" spc="373" baseline="0">
                <a:solidFill>
                  <a:srgbClr val="F8F8FF"/>
                </a:solidFill>
                <a:uFillTx/>
                <a:latin typeface="HK Grotesk Bold"/>
              </a:rPr>
              <a:t>EL ACOSO SEXUAL EN EL ÁMBITO LABORAL: POR UN DERECHO LIBRE DE VIOLENCIAS </a:t>
            </a:r>
          </a:p>
        </p:txBody>
      </p:sp>
      <p:sp>
        <p:nvSpPr>
          <p:cNvPr id="10" name="CuadroTexto 10">
            <a:extLst>
              <a:ext uri="{FF2B5EF4-FFF2-40B4-BE49-F238E27FC236}">
                <a16:creationId xmlns:a16="http://schemas.microsoft.com/office/drawing/2014/main" id="{E9C5ABCF-7BBB-4762-8A58-604CB144A36C}"/>
              </a:ext>
            </a:extLst>
          </p:cNvPr>
          <p:cNvSpPr txBox="1"/>
          <p:nvPr/>
        </p:nvSpPr>
        <p:spPr>
          <a:xfrm>
            <a:off x="5229225" y="6438903"/>
            <a:ext cx="8591546" cy="246471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000" b="0" i="1" u="none" strike="noStrike" kern="1200" cap="none" spc="0" baseline="0">
                <a:solidFill>
                  <a:srgbClr val="403152"/>
                </a:solidFill>
                <a:uFillTx/>
                <a:latin typeface="HK Grotesk Bold"/>
                <a:ea typeface="Bookman Old Style" pitchFamily="18"/>
                <a:cs typeface="Bookman Old Style" pitchFamily="18"/>
              </a:rPr>
              <a:t>«El acoso sexual en el ámbito del trabajo, corresponde a uno de los problemas de discriminación de género como una forma específica de violencia contra las mujeres, cuya visibilización, erradicación y reparación le corresponde asumir a todas las sociedades que se aprecien de justas».</a:t>
            </a:r>
            <a:endParaRPr lang="es-CO" sz="2000" b="0" i="1" u="none" strike="noStrike" kern="1200" cap="none" spc="0" baseline="0">
              <a:solidFill>
                <a:srgbClr val="403152"/>
              </a:solidFill>
              <a:uFillTx/>
              <a:latin typeface="HK Grotesk Bold"/>
              <a:ea typeface="Calibri" pitchFamily="34"/>
            </a:endParaRPr>
          </a:p>
          <a:p>
            <a:pPr marL="0" marR="0" lvl="0" indent="0" algn="just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000" b="0" i="0" u="none" strike="noStrike" kern="1200" cap="none" spc="0" baseline="0">
                <a:solidFill>
                  <a:srgbClr val="403152"/>
                </a:solidFill>
                <a:uFillTx/>
                <a:latin typeface="HK Grotesk Bold"/>
                <a:ea typeface="Bookman Old Style" pitchFamily="18"/>
                <a:cs typeface="Bookman Old Style" pitchFamily="18"/>
              </a:rPr>
              <a:t>Corte Suprema de Justicia, Sala Laboral, sentencia CSJ SL648-2018.</a:t>
            </a:r>
            <a:endParaRPr lang="es-CO" sz="2000" b="0" i="0" u="none" strike="noStrike" kern="1200" cap="none" spc="0" baseline="0">
              <a:solidFill>
                <a:srgbClr val="403152"/>
              </a:solidFill>
              <a:uFillTx/>
              <a:latin typeface="HK Grotesk Bold"/>
              <a:ea typeface="Calibri" pitchFamily="3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EF1EE833-176F-4BBA-8224-244F455B0C08}"/>
              </a:ext>
            </a:extLst>
          </p:cNvPr>
          <p:cNvGrpSpPr/>
          <p:nvPr/>
        </p:nvGrpSpPr>
        <p:grpSpPr>
          <a:xfrm>
            <a:off x="2211046" y="8934547"/>
            <a:ext cx="16079897" cy="1352452"/>
            <a:chOff x="2211046" y="8934547"/>
            <a:chExt cx="16079897" cy="135245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E60EC39B-D4EA-4CE9-B3EB-98A12740CBF7}"/>
                </a:ext>
              </a:extLst>
            </p:cNvPr>
            <p:cNvSpPr/>
            <p:nvPr/>
          </p:nvSpPr>
          <p:spPr>
            <a:xfrm>
              <a:off x="2211046" y="8934547"/>
              <a:ext cx="16079897" cy="135245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644000"/>
                <a:gd name="f4" fmla="val 2415855"/>
                <a:gd name="f5" fmla="val 48829"/>
                <a:gd name="f6" fmla="val 7595171"/>
                <a:gd name="f7" fmla="val 7622139"/>
                <a:gd name="f8" fmla="val 21862"/>
                <a:gd name="f9" fmla="val 2367025"/>
                <a:gd name="f10" fmla="val 2393993"/>
                <a:gd name="f11" fmla="*/ f0 1 7644000"/>
                <a:gd name="f12" fmla="*/ f1 1 2415855"/>
                <a:gd name="f13" fmla="+- f4 0 f2"/>
                <a:gd name="f14" fmla="+- f3 0 f2"/>
                <a:gd name="f15" fmla="*/ f14 1 7644000"/>
                <a:gd name="f16" fmla="*/ f13 1 2415855"/>
                <a:gd name="f17" fmla="*/ f2 1 f15"/>
                <a:gd name="f18" fmla="*/ f3 1 f15"/>
                <a:gd name="f19" fmla="*/ f2 1 f16"/>
                <a:gd name="f20" fmla="*/ f4 1 f16"/>
                <a:gd name="f21" fmla="*/ f17 f11 1"/>
                <a:gd name="f22" fmla="*/ f18 f11 1"/>
                <a:gd name="f23" fmla="*/ f20 f12 1"/>
                <a:gd name="f24" fmla="*/ f19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1" t="f24" r="f22" b="f23"/>
              <a:pathLst>
                <a:path w="7644000" h="2415855">
                  <a:moveTo>
                    <a:pt x="f5" y="f2"/>
                  </a:moveTo>
                  <a:lnTo>
                    <a:pt x="f6" y="f2"/>
                  </a:lnTo>
                  <a:cubicBezTo>
                    <a:pt x="f7" y="f2"/>
                    <a:pt x="f3" y="f8"/>
                    <a:pt x="f3" y="f5"/>
                  </a:cubicBezTo>
                  <a:lnTo>
                    <a:pt x="f3" y="f9"/>
                  </a:lnTo>
                  <a:cubicBezTo>
                    <a:pt x="f3" y="f10"/>
                    <a:pt x="f7" y="f4"/>
                    <a:pt x="f6" y="f4"/>
                  </a:cubicBezTo>
                  <a:lnTo>
                    <a:pt x="f5" y="f4"/>
                  </a:lnTo>
                  <a:cubicBezTo>
                    <a:pt x="f8" y="f4"/>
                    <a:pt x="f2" y="f10"/>
                    <a:pt x="f2" y="f9"/>
                  </a:cubicBezTo>
                  <a:lnTo>
                    <a:pt x="f2" y="f5"/>
                  </a:lnTo>
                  <a:cubicBezTo>
                    <a:pt x="f2" y="f8"/>
                    <a:pt x="f8" y="f2"/>
                    <a:pt x="f5" y="f2"/>
                  </a:cubicBezTo>
                  <a:close/>
                </a:path>
              </a:pathLst>
            </a:custGeom>
            <a:solidFill>
              <a:srgbClr val="D9DEE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EC6BEE47-639F-4A7B-ACCC-F94FEDA678C3}"/>
                </a:ext>
              </a:extLst>
            </p:cNvPr>
            <p:cNvSpPr txBox="1"/>
            <p:nvPr/>
          </p:nvSpPr>
          <p:spPr>
            <a:xfrm>
              <a:off x="2211046" y="8934547"/>
              <a:ext cx="16079897" cy="1352452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50804" tIns="50804" rIns="50804" bIns="50804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ts val="216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5" name="AutoShape 5">
            <a:extLst>
              <a:ext uri="{FF2B5EF4-FFF2-40B4-BE49-F238E27FC236}">
                <a16:creationId xmlns:a16="http://schemas.microsoft.com/office/drawing/2014/main" id="{9127C7E9-09C6-4115-843E-A3DDC48A1398}"/>
              </a:ext>
            </a:extLst>
          </p:cNvPr>
          <p:cNvSpPr/>
          <p:nvPr/>
        </p:nvSpPr>
        <p:spPr>
          <a:xfrm>
            <a:off x="0" y="0"/>
            <a:ext cx="7774064" cy="10287000"/>
          </a:xfrm>
          <a:prstGeom prst="rect">
            <a:avLst/>
          </a:prstGeom>
          <a:solidFill>
            <a:srgbClr val="5E376D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AD74BBAF-DCE9-4D94-9318-CBFBE380B1DA}"/>
              </a:ext>
            </a:extLst>
          </p:cNvPr>
          <p:cNvSpPr/>
          <p:nvPr/>
        </p:nvSpPr>
        <p:spPr>
          <a:xfrm>
            <a:off x="9959169" y="6366811"/>
            <a:ext cx="448165" cy="471720"/>
          </a:xfrm>
          <a:custGeom>
            <a:avLst/>
            <a:gdLst>
              <a:gd name="f0" fmla="val w"/>
              <a:gd name="f1" fmla="val h"/>
              <a:gd name="f2" fmla="val 0"/>
              <a:gd name="f3" fmla="val 448170"/>
              <a:gd name="f4" fmla="val 448169"/>
              <a:gd name="f5" fmla="*/ f0 1 448170"/>
              <a:gd name="f6" fmla="*/ f1 1 448170"/>
              <a:gd name="f7" fmla="+- f3 0 f2"/>
              <a:gd name="f8" fmla="*/ f7 1 448170"/>
              <a:gd name="f9" fmla="*/ f2 1 f8"/>
              <a:gd name="f10" fmla="*/ f3 1 f8"/>
              <a:gd name="f11" fmla="*/ f9 f5 1"/>
              <a:gd name="f12" fmla="*/ f10 f5 1"/>
              <a:gd name="f13" fmla="*/ f10 f6 1"/>
              <a:gd name="f14" fmla="*/ f9 f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" t="f14" r="f12" b="f13"/>
            <a:pathLst>
              <a:path w="448170" h="448170">
                <a:moveTo>
                  <a:pt x="f2" y="f2"/>
                </a:moveTo>
                <a:lnTo>
                  <a:pt x="f3" y="f2"/>
                </a:lnTo>
                <a:lnTo>
                  <a:pt x="f3" y="f4"/>
                </a:lnTo>
                <a:lnTo>
                  <a:pt x="f2" y="f4"/>
                </a:lnTo>
                <a:lnTo>
                  <a:pt x="f2" y="f2"/>
                </a:lnTo>
                <a:close/>
              </a:path>
            </a:pathLst>
          </a:custGeom>
          <a:blipFill>
            <a:blip r:embed="rId2">
              <a:alphaModFix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7" name="Group 8">
            <a:extLst>
              <a:ext uri="{FF2B5EF4-FFF2-40B4-BE49-F238E27FC236}">
                <a16:creationId xmlns:a16="http://schemas.microsoft.com/office/drawing/2014/main" id="{A54675C9-B3C6-4533-98DF-D92B7AB6EF7B}"/>
              </a:ext>
            </a:extLst>
          </p:cNvPr>
          <p:cNvGrpSpPr/>
          <p:nvPr/>
        </p:nvGrpSpPr>
        <p:grpSpPr>
          <a:xfrm>
            <a:off x="850108" y="4326629"/>
            <a:ext cx="6518812" cy="1947836"/>
            <a:chOff x="850108" y="4326629"/>
            <a:chExt cx="6518812" cy="1947836"/>
          </a:xfrm>
        </p:grpSpPr>
        <p:sp>
          <p:nvSpPr>
            <p:cNvPr id="8" name="TextBox 9">
              <a:extLst>
                <a:ext uri="{FF2B5EF4-FFF2-40B4-BE49-F238E27FC236}">
                  <a16:creationId xmlns:a16="http://schemas.microsoft.com/office/drawing/2014/main" id="{C1F1406D-A511-4157-A0CE-1D385EACBD0C}"/>
                </a:ext>
              </a:extLst>
            </p:cNvPr>
            <p:cNvSpPr txBox="1"/>
            <p:nvPr/>
          </p:nvSpPr>
          <p:spPr>
            <a:xfrm>
              <a:off x="850108" y="5682410"/>
              <a:ext cx="6518812" cy="55562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ts val="455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TextBox 10">
              <a:extLst>
                <a:ext uri="{FF2B5EF4-FFF2-40B4-BE49-F238E27FC236}">
                  <a16:creationId xmlns:a16="http://schemas.microsoft.com/office/drawing/2014/main" id="{5690AE3E-AFD4-4290-B6DD-A2E0999ED2DB}"/>
                </a:ext>
              </a:extLst>
            </p:cNvPr>
            <p:cNvSpPr txBox="1"/>
            <p:nvPr/>
          </p:nvSpPr>
          <p:spPr>
            <a:xfrm>
              <a:off x="850108" y="4326629"/>
              <a:ext cx="6518812" cy="194783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ts val="502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4800" b="1" i="0" u="none" strike="noStrike" kern="1200" cap="none" spc="308" baseline="0">
                  <a:solidFill>
                    <a:srgbClr val="FFFFFF"/>
                  </a:solidFill>
                  <a:uFillTx/>
                  <a:latin typeface="HK Grotesk Bold"/>
                </a:rPr>
                <a:t>Jurisprudencia de otras salas de la Corte Suprema</a:t>
              </a:r>
            </a:p>
          </p:txBody>
        </p:sp>
      </p:grpSp>
      <p:sp>
        <p:nvSpPr>
          <p:cNvPr id="10" name="TextBox 11">
            <a:extLst>
              <a:ext uri="{FF2B5EF4-FFF2-40B4-BE49-F238E27FC236}">
                <a16:creationId xmlns:a16="http://schemas.microsoft.com/office/drawing/2014/main" id="{EABFB079-325C-4AB1-9B69-B6636BE18B02}"/>
              </a:ext>
            </a:extLst>
          </p:cNvPr>
          <p:cNvSpPr txBox="1"/>
          <p:nvPr/>
        </p:nvSpPr>
        <p:spPr>
          <a:xfrm>
            <a:off x="10861206" y="1417228"/>
            <a:ext cx="5218691" cy="103291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ts val="273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10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Reconocimiento de discriminación de género fundamental para superar dificultades en tratamiento judicial del acoso.</a:t>
            </a:r>
            <a:endParaRPr lang="es-CO" sz="2103" b="0" i="0" u="none" strike="noStrike" kern="1200" cap="none" spc="0" baseline="0">
              <a:solidFill>
                <a:srgbClr val="5E376D"/>
              </a:solidFill>
              <a:uFillTx/>
              <a:latin typeface="HK Grotesk Medium"/>
            </a:endParaRP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970F7EA0-4473-4A50-A938-577D7DBB1393}"/>
              </a:ext>
            </a:extLst>
          </p:cNvPr>
          <p:cNvSpPr txBox="1"/>
          <p:nvPr/>
        </p:nvSpPr>
        <p:spPr>
          <a:xfrm>
            <a:off x="10864754" y="3052477"/>
            <a:ext cx="5218691" cy="137929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ts val="273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10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Sala Penal (CSJ SP124-2023): Perspectiva de género necesaria para evitar interpretaciones erróneas que trivializan el acoso.</a:t>
            </a:r>
            <a:endParaRPr lang="es-CO" sz="2103" b="0" i="0" u="none" strike="noStrike" kern="1200" cap="none" spc="0" baseline="0">
              <a:solidFill>
                <a:srgbClr val="5E376D"/>
              </a:solidFill>
              <a:uFillTx/>
              <a:latin typeface="HK Grotesk Medium"/>
            </a:endParaRP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C7B2AF82-170B-493F-9A44-471C2C55A393}"/>
              </a:ext>
            </a:extLst>
          </p:cNvPr>
          <p:cNvSpPr txBox="1"/>
          <p:nvPr/>
        </p:nvSpPr>
        <p:spPr>
          <a:xfrm>
            <a:off x="10886480" y="4683017"/>
            <a:ext cx="5218691" cy="103304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ts val="273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10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Los jueces se equivocan cuando no valoran pruebas con enfoque de género, en casos que lo ameritan.</a:t>
            </a:r>
            <a:endParaRPr lang="es-CO" sz="2103" b="0" i="0" u="none" strike="noStrike" kern="1200" cap="none" spc="0" baseline="0">
              <a:solidFill>
                <a:srgbClr val="5E376D"/>
              </a:solidFill>
              <a:uFillTx/>
              <a:latin typeface="HK Grotesk Medium"/>
            </a:endParaRP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3D49E1EF-D33A-483D-A1EA-211F62E941EA}"/>
              </a:ext>
            </a:extLst>
          </p:cNvPr>
          <p:cNvSpPr txBox="1"/>
          <p:nvPr/>
        </p:nvSpPr>
        <p:spPr>
          <a:xfrm>
            <a:off x="10868759" y="6084627"/>
            <a:ext cx="5218691" cy="10305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ts val="273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10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Tensión entre perspectiva de género y presunción de inocencia;: testimonio víctima debería ser suficiente.</a:t>
            </a:r>
            <a:endParaRPr lang="en-US" sz="2103" b="0" i="0" u="none" strike="noStrike" kern="1200" cap="none" spc="0" baseline="0">
              <a:solidFill>
                <a:srgbClr val="5E376D"/>
              </a:solidFill>
              <a:uFillTx/>
              <a:latin typeface="HK Grotesk Medium"/>
            </a:endParaRPr>
          </a:p>
        </p:txBody>
      </p:sp>
      <p:sp>
        <p:nvSpPr>
          <p:cNvPr id="14" name="Freeform 16">
            <a:extLst>
              <a:ext uri="{FF2B5EF4-FFF2-40B4-BE49-F238E27FC236}">
                <a16:creationId xmlns:a16="http://schemas.microsoft.com/office/drawing/2014/main" id="{CD9EBABC-D528-441C-8E43-B68E32234108}"/>
              </a:ext>
            </a:extLst>
          </p:cNvPr>
          <p:cNvSpPr/>
          <p:nvPr/>
        </p:nvSpPr>
        <p:spPr>
          <a:xfrm>
            <a:off x="9951616" y="1722711"/>
            <a:ext cx="448165" cy="448165"/>
          </a:xfrm>
          <a:custGeom>
            <a:avLst/>
            <a:gdLst>
              <a:gd name="f0" fmla="val w"/>
              <a:gd name="f1" fmla="val h"/>
              <a:gd name="f2" fmla="val 0"/>
              <a:gd name="f3" fmla="val 448170"/>
              <a:gd name="f4" fmla="*/ f0 1 448170"/>
              <a:gd name="f5" fmla="*/ f1 1 448170"/>
              <a:gd name="f6" fmla="+- f3 0 f2"/>
              <a:gd name="f7" fmla="*/ f6 1 44817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448170" h="44817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blipFill>
            <a:blip r:embed="rId2">
              <a:alphaModFix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" name="Freeform 17">
            <a:extLst>
              <a:ext uri="{FF2B5EF4-FFF2-40B4-BE49-F238E27FC236}">
                <a16:creationId xmlns:a16="http://schemas.microsoft.com/office/drawing/2014/main" id="{184D08E3-4125-4EED-969C-92B0313D4FB1}"/>
              </a:ext>
            </a:extLst>
          </p:cNvPr>
          <p:cNvSpPr/>
          <p:nvPr/>
        </p:nvSpPr>
        <p:spPr>
          <a:xfrm>
            <a:off x="9955155" y="3394152"/>
            <a:ext cx="448165" cy="471720"/>
          </a:xfrm>
          <a:custGeom>
            <a:avLst/>
            <a:gdLst>
              <a:gd name="f0" fmla="val w"/>
              <a:gd name="f1" fmla="val h"/>
              <a:gd name="f2" fmla="val 0"/>
              <a:gd name="f3" fmla="val 448170"/>
              <a:gd name="f4" fmla="val 448169"/>
              <a:gd name="f5" fmla="*/ f0 1 448170"/>
              <a:gd name="f6" fmla="*/ f1 1 448170"/>
              <a:gd name="f7" fmla="+- f3 0 f2"/>
              <a:gd name="f8" fmla="*/ f7 1 448170"/>
              <a:gd name="f9" fmla="*/ f2 1 f8"/>
              <a:gd name="f10" fmla="*/ f3 1 f8"/>
              <a:gd name="f11" fmla="*/ f9 f5 1"/>
              <a:gd name="f12" fmla="*/ f10 f5 1"/>
              <a:gd name="f13" fmla="*/ f10 f6 1"/>
              <a:gd name="f14" fmla="*/ f9 f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" t="f14" r="f12" b="f13"/>
            <a:pathLst>
              <a:path w="448170" h="448170">
                <a:moveTo>
                  <a:pt x="f2" y="f2"/>
                </a:moveTo>
                <a:lnTo>
                  <a:pt x="f3" y="f2"/>
                </a:lnTo>
                <a:lnTo>
                  <a:pt x="f3" y="f4"/>
                </a:lnTo>
                <a:lnTo>
                  <a:pt x="f2" y="f4"/>
                </a:lnTo>
                <a:lnTo>
                  <a:pt x="f2" y="f2"/>
                </a:lnTo>
                <a:close/>
              </a:path>
            </a:pathLst>
          </a:custGeom>
          <a:blipFill>
            <a:blip r:embed="rId2">
              <a:alphaModFix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" name="Freeform 18">
            <a:extLst>
              <a:ext uri="{FF2B5EF4-FFF2-40B4-BE49-F238E27FC236}">
                <a16:creationId xmlns:a16="http://schemas.microsoft.com/office/drawing/2014/main" id="{E9BC2F63-51BF-4FCD-980D-F84FB382C962}"/>
              </a:ext>
            </a:extLst>
          </p:cNvPr>
          <p:cNvSpPr/>
          <p:nvPr/>
        </p:nvSpPr>
        <p:spPr>
          <a:xfrm>
            <a:off x="9973342" y="4879293"/>
            <a:ext cx="448165" cy="448165"/>
          </a:xfrm>
          <a:custGeom>
            <a:avLst/>
            <a:gdLst>
              <a:gd name="f0" fmla="val w"/>
              <a:gd name="f1" fmla="val h"/>
              <a:gd name="f2" fmla="val 0"/>
              <a:gd name="f3" fmla="val 448170"/>
              <a:gd name="f4" fmla="*/ f0 1 448170"/>
              <a:gd name="f5" fmla="*/ f1 1 448170"/>
              <a:gd name="f6" fmla="+- f3 0 f2"/>
              <a:gd name="f7" fmla="*/ f6 1 44817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448170" h="44817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blipFill>
            <a:blip r:embed="rId2">
              <a:alphaModFix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5FEAAD67-141E-44DB-9630-37113B3B0003}"/>
              </a:ext>
            </a:extLst>
          </p:cNvPr>
          <p:cNvSpPr txBox="1"/>
          <p:nvPr/>
        </p:nvSpPr>
        <p:spPr>
          <a:xfrm>
            <a:off x="2434260" y="4661181"/>
            <a:ext cx="6307247" cy="182181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ts val="364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750" b="1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Ratificación Convenio 190 OIT</a:t>
            </a:r>
            <a:r>
              <a:rPr lang="es-CO" sz="275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: estrategia integral, mayor cobertura, política tolerancia cero, prevención y reparac</a:t>
            </a:r>
            <a:r>
              <a:rPr lang="en-US" sz="275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ión.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C673AE31-32DF-4236-B022-1CB378FC5D16}"/>
              </a:ext>
            </a:extLst>
          </p:cNvPr>
          <p:cNvSpPr txBox="1"/>
          <p:nvPr/>
        </p:nvSpPr>
        <p:spPr>
          <a:xfrm>
            <a:off x="9546491" y="4661181"/>
            <a:ext cx="6307247" cy="183697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ts val="364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750" b="1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Reforma Código Procesal Laboral:</a:t>
            </a:r>
            <a:r>
              <a:rPr lang="es-CO" sz="275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 competencia CSJ en casación para  acoso laboral, términos y prescripción.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9763697E-BA26-4E65-BE38-14CB72920958}"/>
              </a:ext>
            </a:extLst>
          </p:cNvPr>
          <p:cNvSpPr txBox="1"/>
          <p:nvPr/>
        </p:nvSpPr>
        <p:spPr>
          <a:xfrm>
            <a:off x="1731480" y="2729319"/>
            <a:ext cx="14825039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716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972" b="0" i="0" u="none" strike="noStrike" kern="1200" cap="none" spc="0" baseline="0">
                <a:solidFill>
                  <a:srgbClr val="5E376D"/>
                </a:solidFill>
                <a:uFillTx/>
                <a:latin typeface="HK Grotesk Bold"/>
              </a:rPr>
              <a:t>Medidas actuales en Colombia</a:t>
            </a:r>
          </a:p>
        </p:txBody>
      </p:sp>
      <p:sp>
        <p:nvSpPr>
          <p:cNvPr id="5" name="Freeform 6">
            <a:extLst>
              <a:ext uri="{FF2B5EF4-FFF2-40B4-BE49-F238E27FC236}">
                <a16:creationId xmlns:a16="http://schemas.microsoft.com/office/drawing/2014/main" id="{6E4405AE-5C9E-479D-BE4D-852DD8CC727E}"/>
              </a:ext>
            </a:extLst>
          </p:cNvPr>
          <p:cNvSpPr/>
          <p:nvPr/>
        </p:nvSpPr>
        <p:spPr>
          <a:xfrm rot="10800009" flipH="1">
            <a:off x="-20209" y="10388"/>
            <a:ext cx="3313063" cy="3292278"/>
          </a:xfrm>
          <a:custGeom>
            <a:avLst/>
            <a:gdLst>
              <a:gd name="f0" fmla="val w"/>
              <a:gd name="f1" fmla="val h"/>
              <a:gd name="f2" fmla="val 0"/>
              <a:gd name="f3" fmla="val 3313059"/>
              <a:gd name="f4" fmla="val 3292278"/>
              <a:gd name="f5" fmla="val 3313058"/>
              <a:gd name="f6" fmla="*/ f0 1 3313059"/>
              <a:gd name="f7" fmla="*/ f1 1 3292278"/>
              <a:gd name="f8" fmla="+- f4 0 f2"/>
              <a:gd name="f9" fmla="+- f3 0 f2"/>
              <a:gd name="f10" fmla="*/ f9 1 3313059"/>
              <a:gd name="f11" fmla="*/ f8 1 3292278"/>
              <a:gd name="f12" fmla="*/ f2 1 f10"/>
              <a:gd name="f13" fmla="*/ f3 1 f10"/>
              <a:gd name="f14" fmla="*/ f2 1 f11"/>
              <a:gd name="f15" fmla="*/ f4 1 f11"/>
              <a:gd name="f16" fmla="*/ f12 f6 1"/>
              <a:gd name="f17" fmla="*/ f13 f6 1"/>
              <a:gd name="f18" fmla="*/ f15 f7 1"/>
              <a:gd name="f19" fmla="*/ f14 f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3313059" h="3292278">
                <a:moveTo>
                  <a:pt x="f5" y="f2"/>
                </a:moveTo>
                <a:lnTo>
                  <a:pt x="f2" y="f2"/>
                </a:lnTo>
                <a:lnTo>
                  <a:pt x="f2" y="f4"/>
                </a:lnTo>
                <a:lnTo>
                  <a:pt x="f5" y="f4"/>
                </a:lnTo>
                <a:lnTo>
                  <a:pt x="f5" y="f2"/>
                </a:lnTo>
                <a:close/>
              </a:path>
            </a:pathLst>
          </a:custGeom>
          <a:blipFill>
            <a:blip r:embed="rId2">
              <a:alphaModFix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Freeform 7">
            <a:extLst>
              <a:ext uri="{FF2B5EF4-FFF2-40B4-BE49-F238E27FC236}">
                <a16:creationId xmlns:a16="http://schemas.microsoft.com/office/drawing/2014/main" id="{40A5B1CE-C824-4CD7-84F9-42F65E0AF76D}"/>
              </a:ext>
            </a:extLst>
          </p:cNvPr>
          <p:cNvSpPr/>
          <p:nvPr/>
        </p:nvSpPr>
        <p:spPr>
          <a:xfrm flipH="1">
            <a:off x="14985333" y="6984333"/>
            <a:ext cx="3313063" cy="3292278"/>
          </a:xfrm>
          <a:custGeom>
            <a:avLst/>
            <a:gdLst>
              <a:gd name="f0" fmla="val w"/>
              <a:gd name="f1" fmla="val h"/>
              <a:gd name="f2" fmla="val 0"/>
              <a:gd name="f3" fmla="val 3313059"/>
              <a:gd name="f4" fmla="val 3292278"/>
              <a:gd name="f5" fmla="val 3313058"/>
              <a:gd name="f6" fmla="*/ f0 1 3313059"/>
              <a:gd name="f7" fmla="*/ f1 1 3292278"/>
              <a:gd name="f8" fmla="+- f4 0 f2"/>
              <a:gd name="f9" fmla="+- f3 0 f2"/>
              <a:gd name="f10" fmla="*/ f9 1 3313059"/>
              <a:gd name="f11" fmla="*/ f8 1 3292278"/>
              <a:gd name="f12" fmla="*/ f2 1 f10"/>
              <a:gd name="f13" fmla="*/ f3 1 f10"/>
              <a:gd name="f14" fmla="*/ f2 1 f11"/>
              <a:gd name="f15" fmla="*/ f4 1 f11"/>
              <a:gd name="f16" fmla="*/ f12 f6 1"/>
              <a:gd name="f17" fmla="*/ f13 f6 1"/>
              <a:gd name="f18" fmla="*/ f15 f7 1"/>
              <a:gd name="f19" fmla="*/ f14 f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3313059" h="3292278">
                <a:moveTo>
                  <a:pt x="f5" y="f2"/>
                </a:moveTo>
                <a:lnTo>
                  <a:pt x="f2" y="f2"/>
                </a:lnTo>
                <a:lnTo>
                  <a:pt x="f2" y="f4"/>
                </a:lnTo>
                <a:lnTo>
                  <a:pt x="f5" y="f4"/>
                </a:lnTo>
                <a:lnTo>
                  <a:pt x="f5" y="f2"/>
                </a:lnTo>
                <a:close/>
              </a:path>
            </a:pathLst>
          </a:custGeom>
          <a:blipFill>
            <a:blip r:embed="rId4">
              <a:alphaModFix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DFAD7FE-5A78-40E1-8CC3-4E2CEEBEE340}"/>
              </a:ext>
            </a:extLst>
          </p:cNvPr>
          <p:cNvSpPr txBox="1"/>
          <p:nvPr/>
        </p:nvSpPr>
        <p:spPr>
          <a:xfrm>
            <a:off x="9710205" y="1421489"/>
            <a:ext cx="6931664" cy="692484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539111" marR="0" lvl="1" indent="-269876" algn="l" defTabSz="914400" rtl="0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5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Acoso sexual laboral: grave problema de discriminación y violencia que afecta principalmente a mujeres.</a:t>
            </a:r>
          </a:p>
          <a:p>
            <a:pPr marL="0" marR="0" lvl="0" indent="0" algn="l" defTabSz="914400" rtl="0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99" b="0" i="0" u="none" strike="noStrike" kern="1200" cap="none" spc="0" baseline="0">
              <a:solidFill>
                <a:srgbClr val="5E376D"/>
              </a:solidFill>
              <a:uFillTx/>
              <a:latin typeface="HK Grotesk Medium"/>
            </a:endParaRPr>
          </a:p>
          <a:p>
            <a:pPr marL="539111" marR="0" lvl="1" indent="-269876" algn="l" defTabSz="914400" rtl="0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5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Perspectiva de género: esencial para comprensión y respuestas legales efectivas.</a:t>
            </a:r>
          </a:p>
          <a:p>
            <a:pPr marL="0" marR="0" lvl="0" indent="0" algn="l" defTabSz="914400" rtl="0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99" b="0" i="0" u="none" strike="noStrike" kern="1200" cap="none" spc="0" baseline="0">
              <a:solidFill>
                <a:srgbClr val="5E376D"/>
              </a:solidFill>
              <a:uFillTx/>
              <a:latin typeface="HK Grotesk Medium"/>
            </a:endParaRPr>
          </a:p>
          <a:p>
            <a:pPr marL="539111" marR="0" lvl="1" indent="-269876" algn="l" defTabSz="914400" rtl="0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5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Responsabilidad judicial de aplicar normas nacionales e internacionales con enfoque transformador.</a:t>
            </a:r>
          </a:p>
          <a:p>
            <a:pPr marL="0" marR="0" lvl="0" indent="0" algn="l" defTabSz="914400" rtl="0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99" b="0" i="0" u="none" strike="noStrike" kern="1200" cap="none" spc="0" baseline="0">
              <a:solidFill>
                <a:srgbClr val="5E376D"/>
              </a:solidFill>
              <a:uFillTx/>
              <a:latin typeface="HK Grotesk Medium"/>
            </a:endParaRPr>
          </a:p>
          <a:p>
            <a:pPr marL="539111" marR="0" lvl="1" indent="-269876" algn="l" defTabSz="914400" rtl="0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5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Complementar derecho penal con medidas preventivas y reparadoras en normas laborales.</a:t>
            </a:r>
          </a:p>
          <a:p>
            <a:pPr marL="0" marR="0" lvl="0" indent="0" algn="l" defTabSz="914400" rtl="0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99" b="0" i="0" u="none" strike="noStrike" kern="1200" cap="none" spc="0" baseline="0">
              <a:solidFill>
                <a:srgbClr val="5E376D"/>
              </a:solidFill>
              <a:uFillTx/>
              <a:latin typeface="HK Grotesk Medium"/>
            </a:endParaRPr>
          </a:p>
          <a:p>
            <a:pPr marL="539111" marR="0" lvl="1" indent="-269876" algn="l" defTabSz="914400" rtl="0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5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Cambios normativos y sociales necesarios para garantizar entornos laborales libres de violencia y discriminación para todos.</a:t>
            </a:r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C091F835-9915-4681-AC0C-732949FD78BF}"/>
              </a:ext>
            </a:extLst>
          </p:cNvPr>
          <p:cNvGrpSpPr/>
          <p:nvPr/>
        </p:nvGrpSpPr>
        <p:grpSpPr>
          <a:xfrm>
            <a:off x="0" y="1600483"/>
            <a:ext cx="8878311" cy="6328571"/>
            <a:chOff x="0" y="1600483"/>
            <a:chExt cx="8878311" cy="632857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D526F1B1-71C1-459E-AC2B-14A532B9BD69}"/>
                </a:ext>
              </a:extLst>
            </p:cNvPr>
            <p:cNvSpPr/>
            <p:nvPr/>
          </p:nvSpPr>
          <p:spPr>
            <a:xfrm>
              <a:off x="0" y="1600483"/>
              <a:ext cx="8878311" cy="632857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280390"/>
                <a:gd name="f4" fmla="val 3051115"/>
                <a:gd name="f5" fmla="val 43600"/>
                <a:gd name="f6" fmla="val 4236789"/>
                <a:gd name="f7" fmla="val 4248353"/>
                <a:gd name="f8" fmla="val 4259443"/>
                <a:gd name="f9" fmla="val 4594"/>
                <a:gd name="f10" fmla="val 4267619"/>
                <a:gd name="f11" fmla="val 12770"/>
                <a:gd name="f12" fmla="val 4275796"/>
                <a:gd name="f13" fmla="val 20947"/>
                <a:gd name="f14" fmla="val 32037"/>
                <a:gd name="f15" fmla="val 3007515"/>
                <a:gd name="f16" fmla="val 3019078"/>
                <a:gd name="f17" fmla="val 3030168"/>
                <a:gd name="f18" fmla="val 3038345"/>
                <a:gd name="f19" fmla="val 3046521"/>
                <a:gd name="f20" fmla="*/ f0 1 4280390"/>
                <a:gd name="f21" fmla="*/ f1 1 3051115"/>
                <a:gd name="f22" fmla="+- f4 0 f2"/>
                <a:gd name="f23" fmla="+- f3 0 f2"/>
                <a:gd name="f24" fmla="*/ f23 1 4280390"/>
                <a:gd name="f25" fmla="*/ f22 1 3051115"/>
                <a:gd name="f26" fmla="*/ f2 1 f24"/>
                <a:gd name="f27" fmla="*/ f3 1 f24"/>
                <a:gd name="f28" fmla="*/ f2 1 f25"/>
                <a:gd name="f29" fmla="*/ f4 1 f25"/>
                <a:gd name="f30" fmla="*/ f26 f20 1"/>
                <a:gd name="f31" fmla="*/ f27 f20 1"/>
                <a:gd name="f32" fmla="*/ f29 f21 1"/>
                <a:gd name="f33" fmla="*/ f28 f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0" t="f33" r="f31" b="f32"/>
              <a:pathLst>
                <a:path w="4280390" h="3051115">
                  <a:moveTo>
                    <a:pt x="f5" y="f2"/>
                  </a:moveTo>
                  <a:lnTo>
                    <a:pt x="f6" y="f2"/>
                  </a:lnTo>
                  <a:cubicBezTo>
                    <a:pt x="f7" y="f2"/>
                    <a:pt x="f8" y="f9"/>
                    <a:pt x="f10" y="f11"/>
                  </a:cubicBezTo>
                  <a:cubicBezTo>
                    <a:pt x="f12" y="f13"/>
                    <a:pt x="f3" y="f14"/>
                    <a:pt x="f3" y="f5"/>
                  </a:cubicBezTo>
                  <a:lnTo>
                    <a:pt x="f3" y="f15"/>
                  </a:lnTo>
                  <a:cubicBezTo>
                    <a:pt x="f3" y="f16"/>
                    <a:pt x="f12" y="f17"/>
                    <a:pt x="f10" y="f18"/>
                  </a:cubicBezTo>
                  <a:cubicBezTo>
                    <a:pt x="f8" y="f19"/>
                    <a:pt x="f7" y="f4"/>
                    <a:pt x="f6" y="f4"/>
                  </a:cubicBezTo>
                  <a:lnTo>
                    <a:pt x="f5" y="f4"/>
                  </a:lnTo>
                  <a:cubicBezTo>
                    <a:pt x="f14" y="f4"/>
                    <a:pt x="f13" y="f19"/>
                    <a:pt x="f11" y="f18"/>
                  </a:cubicBezTo>
                  <a:cubicBezTo>
                    <a:pt x="f9" y="f17"/>
                    <a:pt x="f2" y="f16"/>
                    <a:pt x="f2" y="f15"/>
                  </a:cubicBezTo>
                  <a:lnTo>
                    <a:pt x="f2" y="f5"/>
                  </a:lnTo>
                  <a:cubicBezTo>
                    <a:pt x="f2" y="f14"/>
                    <a:pt x="f9" y="f13"/>
                    <a:pt x="f11" y="f11"/>
                  </a:cubicBezTo>
                  <a:cubicBezTo>
                    <a:pt x="f13" y="f9"/>
                    <a:pt x="f14" y="f2"/>
                    <a:pt x="f5" y="f2"/>
                  </a:cubicBezTo>
                  <a:close/>
                </a:path>
              </a:pathLst>
            </a:custGeom>
            <a:solidFill>
              <a:srgbClr val="5E376D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1D2E6DA3-3180-4F5F-B969-D79D2E1A5637}"/>
                </a:ext>
              </a:extLst>
            </p:cNvPr>
            <p:cNvSpPr txBox="1"/>
            <p:nvPr/>
          </p:nvSpPr>
          <p:spPr>
            <a:xfrm>
              <a:off x="0" y="1600483"/>
              <a:ext cx="8878302" cy="6328571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50804" tIns="50804" rIns="50804" bIns="50804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ts val="216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6" name="TextBox 6">
            <a:extLst>
              <a:ext uri="{FF2B5EF4-FFF2-40B4-BE49-F238E27FC236}">
                <a16:creationId xmlns:a16="http://schemas.microsoft.com/office/drawing/2014/main" id="{82F759B0-17D6-45D7-B82F-668960A49E3E}"/>
              </a:ext>
            </a:extLst>
          </p:cNvPr>
          <p:cNvSpPr txBox="1"/>
          <p:nvPr/>
        </p:nvSpPr>
        <p:spPr>
          <a:xfrm>
            <a:off x="1229099" y="3002094"/>
            <a:ext cx="5498177" cy="85534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ts val="63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6300" b="0" i="0" u="none" strike="noStrike" kern="1200" cap="none" spc="0" baseline="0">
                <a:solidFill>
                  <a:srgbClr val="F8F8FF"/>
                </a:solidFill>
                <a:uFillTx/>
                <a:latin typeface="HK Grotesk Bold"/>
              </a:rPr>
              <a:t>Conclusiones</a:t>
            </a:r>
          </a:p>
        </p:txBody>
      </p:sp>
      <p:grpSp>
        <p:nvGrpSpPr>
          <p:cNvPr id="7" name="Group 7">
            <a:extLst>
              <a:ext uri="{FF2B5EF4-FFF2-40B4-BE49-F238E27FC236}">
                <a16:creationId xmlns:a16="http://schemas.microsoft.com/office/drawing/2014/main" id="{18BED2B1-FD40-4470-8593-916CB6054829}"/>
              </a:ext>
            </a:extLst>
          </p:cNvPr>
          <p:cNvGrpSpPr/>
          <p:nvPr/>
        </p:nvGrpSpPr>
        <p:grpSpPr>
          <a:xfrm>
            <a:off x="0" y="8072048"/>
            <a:ext cx="7608603" cy="1033857"/>
            <a:chOff x="0" y="8072048"/>
            <a:chExt cx="7608603" cy="1033857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7F10647E-5181-4C5C-A515-8656B07280BC}"/>
                </a:ext>
              </a:extLst>
            </p:cNvPr>
            <p:cNvSpPr/>
            <p:nvPr/>
          </p:nvSpPr>
          <p:spPr>
            <a:xfrm>
              <a:off x="0" y="8072048"/>
              <a:ext cx="7608603" cy="10338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80361"/>
                <a:gd name="f4" fmla="val 263054"/>
                <a:gd name="f5" fmla="val 44708"/>
                <a:gd name="f6" fmla="val 2235653"/>
                <a:gd name="f7" fmla="val 2247510"/>
                <a:gd name="f8" fmla="val 2258882"/>
                <a:gd name="f9" fmla="val 4710"/>
                <a:gd name="f10" fmla="val 2267266"/>
                <a:gd name="f11" fmla="val 13095"/>
                <a:gd name="f12" fmla="val 2275651"/>
                <a:gd name="f13" fmla="val 21479"/>
                <a:gd name="f14" fmla="val 32851"/>
                <a:gd name="f15" fmla="val 218345"/>
                <a:gd name="f16" fmla="val 230203"/>
                <a:gd name="f17" fmla="val 241575"/>
                <a:gd name="f18" fmla="val 249959"/>
                <a:gd name="f19" fmla="val 258343"/>
                <a:gd name="f20" fmla="*/ f0 1 2280361"/>
                <a:gd name="f21" fmla="*/ f1 1 263054"/>
                <a:gd name="f22" fmla="+- f4 0 f2"/>
                <a:gd name="f23" fmla="+- f3 0 f2"/>
                <a:gd name="f24" fmla="*/ f23 1 2280361"/>
                <a:gd name="f25" fmla="*/ f22 1 263054"/>
                <a:gd name="f26" fmla="*/ f2 1 f24"/>
                <a:gd name="f27" fmla="*/ f3 1 f24"/>
                <a:gd name="f28" fmla="*/ f2 1 f25"/>
                <a:gd name="f29" fmla="*/ f4 1 f25"/>
                <a:gd name="f30" fmla="*/ f26 f20 1"/>
                <a:gd name="f31" fmla="*/ f27 f20 1"/>
                <a:gd name="f32" fmla="*/ f29 f21 1"/>
                <a:gd name="f33" fmla="*/ f28 f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0" t="f33" r="f31" b="f32"/>
              <a:pathLst>
                <a:path w="2280361" h="263054">
                  <a:moveTo>
                    <a:pt x="f5" y="f2"/>
                  </a:moveTo>
                  <a:lnTo>
                    <a:pt x="f6" y="f2"/>
                  </a:lnTo>
                  <a:cubicBezTo>
                    <a:pt x="f7" y="f2"/>
                    <a:pt x="f8" y="f9"/>
                    <a:pt x="f10" y="f11"/>
                  </a:cubicBezTo>
                  <a:cubicBezTo>
                    <a:pt x="f12" y="f13"/>
                    <a:pt x="f3" y="f14"/>
                    <a:pt x="f3" y="f5"/>
                  </a:cubicBezTo>
                  <a:lnTo>
                    <a:pt x="f3" y="f15"/>
                  </a:lnTo>
                  <a:cubicBezTo>
                    <a:pt x="f3" y="f16"/>
                    <a:pt x="f12" y="f17"/>
                    <a:pt x="f10" y="f18"/>
                  </a:cubicBezTo>
                  <a:cubicBezTo>
                    <a:pt x="f8" y="f19"/>
                    <a:pt x="f7" y="f4"/>
                    <a:pt x="f6" y="f4"/>
                  </a:cubicBezTo>
                  <a:lnTo>
                    <a:pt x="f5" y="f4"/>
                  </a:lnTo>
                  <a:cubicBezTo>
                    <a:pt x="f14" y="f4"/>
                    <a:pt x="f13" y="f19"/>
                    <a:pt x="f11" y="f18"/>
                  </a:cubicBezTo>
                  <a:cubicBezTo>
                    <a:pt x="f9" y="f17"/>
                    <a:pt x="f2" y="f16"/>
                    <a:pt x="f2" y="f15"/>
                  </a:cubicBezTo>
                  <a:lnTo>
                    <a:pt x="f2" y="f5"/>
                  </a:lnTo>
                  <a:cubicBezTo>
                    <a:pt x="f2" y="f14"/>
                    <a:pt x="f9" y="f13"/>
                    <a:pt x="f11" y="f11"/>
                  </a:cubicBezTo>
                  <a:cubicBezTo>
                    <a:pt x="f13" y="f9"/>
                    <a:pt x="f14" y="f2"/>
                    <a:pt x="f5" y="f2"/>
                  </a:cubicBezTo>
                  <a:close/>
                </a:path>
              </a:pathLst>
            </a:custGeom>
            <a:solidFill>
              <a:srgbClr val="D9DEE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1E49F374-C01A-48B6-A9DB-5E74CB87AF40}"/>
                </a:ext>
              </a:extLst>
            </p:cNvPr>
            <p:cNvSpPr txBox="1"/>
            <p:nvPr/>
          </p:nvSpPr>
          <p:spPr>
            <a:xfrm>
              <a:off x="0" y="8334097"/>
              <a:ext cx="7608603" cy="771808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50804" tIns="50804" rIns="50804" bIns="50804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ts val="225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97193C1C-EFF0-4E3B-BDFA-7C479B8C5A27}"/>
              </a:ext>
            </a:extLst>
          </p:cNvPr>
          <p:cNvSpPr txBox="1"/>
          <p:nvPr/>
        </p:nvSpPr>
        <p:spPr>
          <a:xfrm>
            <a:off x="1028700" y="1349672"/>
            <a:ext cx="16230600" cy="59048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435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4351" b="0" i="0" u="none" strike="noStrike" kern="1200" cap="none" spc="348" baseline="0">
                <a:solidFill>
                  <a:srgbClr val="5E376D"/>
                </a:solidFill>
                <a:uFillTx/>
                <a:latin typeface="HK Grotesk Bold"/>
              </a:rPr>
              <a:t>¿Por qué importa hablar de acoso sexual en el trabajo?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AC0A7406-A836-435F-850A-D9E626C19FE2}"/>
              </a:ext>
            </a:extLst>
          </p:cNvPr>
          <p:cNvSpPr txBox="1"/>
          <p:nvPr/>
        </p:nvSpPr>
        <p:spPr>
          <a:xfrm>
            <a:off x="1075755" y="2971050"/>
            <a:ext cx="4377854" cy="201330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263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50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Encuesta Ministerio de Trabajo: 13% experimentaron acoso sexual en el empleo. Muchas no se reconocieron victimas hasta conocer su significado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499B6402-5B65-45D1-9135-6495D24832B6}"/>
              </a:ext>
            </a:extLst>
          </p:cNvPr>
          <p:cNvSpPr txBox="1"/>
          <p:nvPr/>
        </p:nvSpPr>
        <p:spPr>
          <a:xfrm>
            <a:off x="7177363" y="3086099"/>
            <a:ext cx="4377854" cy="166814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263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50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Conductas más comunes: solicitudes de sexo (82%), intentos de actos sexuales (79%), contacto físico no deseado (72%)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01CBA05F-C998-4F17-A0C0-05B483957C7D}"/>
              </a:ext>
            </a:extLst>
          </p:cNvPr>
          <p:cNvSpPr txBox="1"/>
          <p:nvPr/>
        </p:nvSpPr>
        <p:spPr>
          <a:xfrm>
            <a:off x="13278971" y="3086099"/>
            <a:ext cx="3985650" cy="13464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263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50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Solo 16% busca ayuda legal; 89% no denuncia por miedo a represalias como perder el empleo</a:t>
            </a:r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id="{D8A90D4A-E894-414C-8E33-88A0867CFFEA}"/>
              </a:ext>
            </a:extLst>
          </p:cNvPr>
          <p:cNvSpPr txBox="1"/>
          <p:nvPr/>
        </p:nvSpPr>
        <p:spPr>
          <a:xfrm>
            <a:off x="3396218" y="6029151"/>
            <a:ext cx="3962396" cy="268016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263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50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Pandemia y digitalización del trabajo han exacerbado la violencia en línea contra las mujeres en sus entornos laborales</a:t>
            </a:r>
          </a:p>
          <a:p>
            <a:pPr marL="0" marR="0" lvl="0" indent="0" algn="ctr" defTabSz="914400" rtl="0" fontAlgn="auto" hangingPunct="1">
              <a:lnSpc>
                <a:spcPts val="263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2500" b="0" i="0" u="none" strike="noStrike" kern="1200" cap="none" spc="0" baseline="0">
              <a:solidFill>
                <a:srgbClr val="5E376D"/>
              </a:solidFill>
              <a:uFillTx/>
              <a:latin typeface="HK Grotesk Medium"/>
            </a:endParaRPr>
          </a:p>
          <a:p>
            <a:pPr marL="0" marR="0" lvl="0" indent="0" algn="ctr" defTabSz="914400" rtl="0" fontAlgn="auto" hangingPunct="1">
              <a:lnSpc>
                <a:spcPts val="263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2500" b="0" i="0" u="none" strike="noStrike" kern="1200" cap="none" spc="0" baseline="0">
              <a:solidFill>
                <a:srgbClr val="5E376D"/>
              </a:solidFill>
              <a:uFillTx/>
              <a:latin typeface="HK Grotesk Medium"/>
            </a:endParaRPr>
          </a:p>
          <a:p>
            <a:pPr marL="0" marR="0" lvl="0" indent="0" algn="ctr" defTabSz="914400" rtl="0" fontAlgn="auto" hangingPunct="1">
              <a:lnSpc>
                <a:spcPts val="263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2500" b="0" i="0" u="none" strike="noStrike" kern="1200" cap="none" spc="0" baseline="0">
              <a:solidFill>
                <a:srgbClr val="5E376D"/>
              </a:solidFill>
              <a:uFillTx/>
              <a:latin typeface="HK Grotesk Medium"/>
            </a:endParaRPr>
          </a:p>
        </p:txBody>
      </p:sp>
      <p:grpSp>
        <p:nvGrpSpPr>
          <p:cNvPr id="7" name="Group 8">
            <a:extLst>
              <a:ext uri="{FF2B5EF4-FFF2-40B4-BE49-F238E27FC236}">
                <a16:creationId xmlns:a16="http://schemas.microsoft.com/office/drawing/2014/main" id="{8130FA91-075B-4136-87AE-EA231B65E6E4}"/>
              </a:ext>
            </a:extLst>
          </p:cNvPr>
          <p:cNvGrpSpPr/>
          <p:nvPr/>
        </p:nvGrpSpPr>
        <p:grpSpPr>
          <a:xfrm>
            <a:off x="0" y="8980102"/>
            <a:ext cx="15855046" cy="1306897"/>
            <a:chOff x="0" y="8980102"/>
            <a:chExt cx="15855046" cy="1306897"/>
          </a:xfrm>
        </p:grpSpPr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28CC06A8-29CD-4823-B26B-53D5A45C7B8D}"/>
                </a:ext>
              </a:extLst>
            </p:cNvPr>
            <p:cNvSpPr/>
            <p:nvPr/>
          </p:nvSpPr>
          <p:spPr>
            <a:xfrm>
              <a:off x="0" y="8980102"/>
              <a:ext cx="15855046" cy="130689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644000"/>
                <a:gd name="f4" fmla="val 2415855"/>
                <a:gd name="f5" fmla="val 48829"/>
                <a:gd name="f6" fmla="val 7595171"/>
                <a:gd name="f7" fmla="val 7622139"/>
                <a:gd name="f8" fmla="val 21862"/>
                <a:gd name="f9" fmla="val 2367025"/>
                <a:gd name="f10" fmla="val 2393993"/>
                <a:gd name="f11" fmla="*/ f0 1 7644000"/>
                <a:gd name="f12" fmla="*/ f1 1 2415855"/>
                <a:gd name="f13" fmla="+- f4 0 f2"/>
                <a:gd name="f14" fmla="+- f3 0 f2"/>
                <a:gd name="f15" fmla="*/ f14 1 7644000"/>
                <a:gd name="f16" fmla="*/ f13 1 2415855"/>
                <a:gd name="f17" fmla="*/ f2 1 f15"/>
                <a:gd name="f18" fmla="*/ f3 1 f15"/>
                <a:gd name="f19" fmla="*/ f2 1 f16"/>
                <a:gd name="f20" fmla="*/ f4 1 f16"/>
                <a:gd name="f21" fmla="*/ f17 f11 1"/>
                <a:gd name="f22" fmla="*/ f18 f11 1"/>
                <a:gd name="f23" fmla="*/ f20 f12 1"/>
                <a:gd name="f24" fmla="*/ f19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1" t="f24" r="f22" b="f23"/>
              <a:pathLst>
                <a:path w="7644000" h="2415855">
                  <a:moveTo>
                    <a:pt x="f5" y="f2"/>
                  </a:moveTo>
                  <a:lnTo>
                    <a:pt x="f6" y="f2"/>
                  </a:lnTo>
                  <a:cubicBezTo>
                    <a:pt x="f7" y="f2"/>
                    <a:pt x="f3" y="f8"/>
                    <a:pt x="f3" y="f5"/>
                  </a:cubicBezTo>
                  <a:lnTo>
                    <a:pt x="f3" y="f9"/>
                  </a:lnTo>
                  <a:cubicBezTo>
                    <a:pt x="f3" y="f10"/>
                    <a:pt x="f7" y="f4"/>
                    <a:pt x="f6" y="f4"/>
                  </a:cubicBezTo>
                  <a:lnTo>
                    <a:pt x="f5" y="f4"/>
                  </a:lnTo>
                  <a:cubicBezTo>
                    <a:pt x="f8" y="f4"/>
                    <a:pt x="f2" y="f10"/>
                    <a:pt x="f2" y="f9"/>
                  </a:cubicBezTo>
                  <a:lnTo>
                    <a:pt x="f2" y="f5"/>
                  </a:lnTo>
                  <a:cubicBezTo>
                    <a:pt x="f2" y="f8"/>
                    <a:pt x="f8" y="f2"/>
                    <a:pt x="f5" y="f2"/>
                  </a:cubicBezTo>
                  <a:close/>
                </a:path>
              </a:pathLst>
            </a:custGeom>
            <a:solidFill>
              <a:srgbClr val="5E376D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TextBox 10">
              <a:extLst>
                <a:ext uri="{FF2B5EF4-FFF2-40B4-BE49-F238E27FC236}">
                  <a16:creationId xmlns:a16="http://schemas.microsoft.com/office/drawing/2014/main" id="{FB294489-3D36-4987-A16C-D6AD1AE85DAF}"/>
                </a:ext>
              </a:extLst>
            </p:cNvPr>
            <p:cNvSpPr txBox="1"/>
            <p:nvPr/>
          </p:nvSpPr>
          <p:spPr>
            <a:xfrm>
              <a:off x="0" y="8980102"/>
              <a:ext cx="15855046" cy="1306897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50804" tIns="50804" rIns="50804" bIns="50804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ts val="216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0" name="Group 11">
            <a:extLst>
              <a:ext uri="{FF2B5EF4-FFF2-40B4-BE49-F238E27FC236}">
                <a16:creationId xmlns:a16="http://schemas.microsoft.com/office/drawing/2014/main" id="{396A0551-F86B-4B87-8D0C-1AC07566A47C}"/>
              </a:ext>
            </a:extLst>
          </p:cNvPr>
          <p:cNvGrpSpPr/>
          <p:nvPr/>
        </p:nvGrpSpPr>
        <p:grpSpPr>
          <a:xfrm>
            <a:off x="15855046" y="8934547"/>
            <a:ext cx="2432953" cy="4235235"/>
            <a:chOff x="15855046" y="8934547"/>
            <a:chExt cx="2432953" cy="4235235"/>
          </a:xfrm>
        </p:grpSpPr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5F37944D-580F-4C88-ACDF-6B4F87110301}"/>
                </a:ext>
              </a:extLst>
            </p:cNvPr>
            <p:cNvSpPr/>
            <p:nvPr/>
          </p:nvSpPr>
          <p:spPr>
            <a:xfrm>
              <a:off x="15855046" y="8934547"/>
              <a:ext cx="2432953" cy="423523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48492"/>
                <a:gd name="f4" fmla="val 1651118"/>
                <a:gd name="f5" fmla="val 257751"/>
                <a:gd name="f6" fmla="val 690741"/>
                <a:gd name="f7" fmla="val 833093"/>
                <a:gd name="f8" fmla="val 115399"/>
                <a:gd name="f9" fmla="val 1393367"/>
                <a:gd name="f10" fmla="val 1461727"/>
                <a:gd name="f11" fmla="val 921336"/>
                <a:gd name="f12" fmla="val 1527287"/>
                <a:gd name="f13" fmla="val 872999"/>
                <a:gd name="f14" fmla="val 1575624"/>
                <a:gd name="f15" fmla="val 824661"/>
                <a:gd name="f16" fmla="val 1623962"/>
                <a:gd name="f17" fmla="val 759101"/>
                <a:gd name="f18" fmla="val 189391"/>
                <a:gd name="f19" fmla="val 123831"/>
                <a:gd name="f20" fmla="val 75493"/>
                <a:gd name="f21" fmla="val 27156"/>
                <a:gd name="f22" fmla="*/ f0 1 948492"/>
                <a:gd name="f23" fmla="*/ f1 1 1651118"/>
                <a:gd name="f24" fmla="+- f4 0 f2"/>
                <a:gd name="f25" fmla="+- f3 0 f2"/>
                <a:gd name="f26" fmla="*/ f25 1 948492"/>
                <a:gd name="f27" fmla="*/ f24 1 1651118"/>
                <a:gd name="f28" fmla="*/ f2 1 f26"/>
                <a:gd name="f29" fmla="*/ f3 1 f26"/>
                <a:gd name="f30" fmla="*/ f2 1 f27"/>
                <a:gd name="f31" fmla="*/ f4 1 f27"/>
                <a:gd name="f32" fmla="*/ f28 f22 1"/>
                <a:gd name="f33" fmla="*/ f29 f22 1"/>
                <a:gd name="f34" fmla="*/ f31 f23 1"/>
                <a:gd name="f35" fmla="*/ f30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2" t="f35" r="f33" b="f34"/>
              <a:pathLst>
                <a:path w="948492" h="1651118">
                  <a:moveTo>
                    <a:pt x="f5" y="f2"/>
                  </a:moveTo>
                  <a:lnTo>
                    <a:pt x="f6" y="f2"/>
                  </a:lnTo>
                  <a:cubicBezTo>
                    <a:pt x="f7" y="f2"/>
                    <a:pt x="f3" y="f8"/>
                    <a:pt x="f3" y="f5"/>
                  </a:cubicBezTo>
                  <a:lnTo>
                    <a:pt x="f3" y="f9"/>
                  </a:lnTo>
                  <a:cubicBezTo>
                    <a:pt x="f3" y="f10"/>
                    <a:pt x="f11" y="f12"/>
                    <a:pt x="f13" y="f14"/>
                  </a:cubicBezTo>
                  <a:cubicBezTo>
                    <a:pt x="f15" y="f16"/>
                    <a:pt x="f17" y="f4"/>
                    <a:pt x="f6" y="f4"/>
                  </a:cubicBezTo>
                  <a:lnTo>
                    <a:pt x="f5" y="f4"/>
                  </a:lnTo>
                  <a:cubicBezTo>
                    <a:pt x="f18" y="f4"/>
                    <a:pt x="f19" y="f16"/>
                    <a:pt x="f20" y="f14"/>
                  </a:cubicBezTo>
                  <a:cubicBezTo>
                    <a:pt x="f21" y="f12"/>
                    <a:pt x="f2" y="f10"/>
                    <a:pt x="f2" y="f9"/>
                  </a:cubicBezTo>
                  <a:lnTo>
                    <a:pt x="f2" y="f5"/>
                  </a:lnTo>
                  <a:cubicBezTo>
                    <a:pt x="f2" y="f18"/>
                    <a:pt x="f21" y="f19"/>
                    <a:pt x="f20" y="f20"/>
                  </a:cubicBezTo>
                  <a:cubicBezTo>
                    <a:pt x="f19" y="f21"/>
                    <a:pt x="f18" y="f2"/>
                    <a:pt x="f5" y="f2"/>
                  </a:cubicBezTo>
                  <a:close/>
                </a:path>
              </a:pathLst>
            </a:custGeom>
            <a:solidFill>
              <a:srgbClr val="D9DEE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TextBox 13">
              <a:extLst>
                <a:ext uri="{FF2B5EF4-FFF2-40B4-BE49-F238E27FC236}">
                  <a16:creationId xmlns:a16="http://schemas.microsoft.com/office/drawing/2014/main" id="{CC37617A-E0BD-4C20-A9D2-4E77DB2E0086}"/>
                </a:ext>
              </a:extLst>
            </p:cNvPr>
            <p:cNvSpPr txBox="1"/>
            <p:nvPr/>
          </p:nvSpPr>
          <p:spPr>
            <a:xfrm>
              <a:off x="15855046" y="8934547"/>
              <a:ext cx="2432953" cy="42352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50804" tIns="50804" rIns="50804" bIns="50804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ts val="216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3" name="CuadroTexto 16">
            <a:extLst>
              <a:ext uri="{FF2B5EF4-FFF2-40B4-BE49-F238E27FC236}">
                <a16:creationId xmlns:a16="http://schemas.microsoft.com/office/drawing/2014/main" id="{FD05ECA1-1ED7-489E-8A57-0E5CA7AF3D01}"/>
              </a:ext>
            </a:extLst>
          </p:cNvPr>
          <p:cNvSpPr txBox="1"/>
          <p:nvPr/>
        </p:nvSpPr>
        <p:spPr>
          <a:xfrm>
            <a:off x="9797018" y="5604513"/>
            <a:ext cx="5181603" cy="377275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263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50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El Observatorio para la Equidad de las Mujeres (2023) identificó que el</a:t>
            </a:r>
          </a:p>
          <a:p>
            <a:pPr marL="0" marR="0" lvl="0" indent="0" algn="ctr" defTabSz="914400" rtl="0" fontAlgn="auto" hangingPunct="1">
              <a:lnSpc>
                <a:spcPts val="263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50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53% de las mujeres recibió contenido ofensivo sin autorización por internet, 35% recibió acoso en línea y  16% aseguró ser objeto de amenazas</a:t>
            </a:r>
          </a:p>
          <a:p>
            <a:pPr marL="0" marR="0" lvl="0" indent="0" algn="ctr" defTabSz="914400" rtl="0" fontAlgn="auto" hangingPunct="1">
              <a:lnSpc>
                <a:spcPts val="263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2500" b="0" i="0" u="none" strike="noStrike" kern="1200" cap="none" spc="0" baseline="0">
              <a:solidFill>
                <a:srgbClr val="5E376D"/>
              </a:solidFill>
              <a:uFillTx/>
              <a:latin typeface="HK Grotesk Medium"/>
            </a:endParaRPr>
          </a:p>
          <a:p>
            <a:pPr marL="0" marR="0" lvl="0" indent="0" algn="ctr" defTabSz="914400" rtl="0" fontAlgn="auto" hangingPunct="1">
              <a:lnSpc>
                <a:spcPts val="263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2500" b="0" i="0" u="none" strike="noStrike" kern="1200" cap="none" spc="0" baseline="0">
              <a:solidFill>
                <a:srgbClr val="5E376D"/>
              </a:solidFill>
              <a:uFillTx/>
              <a:latin typeface="HK Grotesk Medium"/>
            </a:endParaRPr>
          </a:p>
          <a:p>
            <a:pPr marL="0" marR="0" lvl="0" indent="0" algn="ctr" defTabSz="914400" rtl="0" fontAlgn="auto" hangingPunct="1">
              <a:lnSpc>
                <a:spcPts val="263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2500" b="0" i="0" u="none" strike="noStrike" kern="1200" cap="none" spc="0" baseline="0">
              <a:solidFill>
                <a:srgbClr val="5E376D"/>
              </a:solidFill>
              <a:uFillTx/>
              <a:latin typeface="HK Grotesk Medium"/>
            </a:endParaRPr>
          </a:p>
          <a:p>
            <a:pPr marL="0" marR="0" lvl="0" indent="0" algn="ctr" defTabSz="914400" rtl="0" fontAlgn="auto" hangingPunct="1">
              <a:lnSpc>
                <a:spcPts val="263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2500" b="0" i="0" u="none" strike="noStrike" kern="1200" cap="none" spc="0" baseline="0">
              <a:solidFill>
                <a:srgbClr val="5E376D"/>
              </a:solidFill>
              <a:uFillTx/>
              <a:latin typeface="HK Grotesk Mediu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682AEF40-358E-4C1E-8891-D2F90F44A762}"/>
              </a:ext>
            </a:extLst>
          </p:cNvPr>
          <p:cNvGrpSpPr/>
          <p:nvPr/>
        </p:nvGrpSpPr>
        <p:grpSpPr>
          <a:xfrm>
            <a:off x="4641540" y="1318893"/>
            <a:ext cx="8998253" cy="4829129"/>
            <a:chOff x="4641540" y="1318893"/>
            <a:chExt cx="8998253" cy="4829129"/>
          </a:xfrm>
        </p:grpSpPr>
        <p:sp>
          <p:nvSpPr>
            <p:cNvPr id="3" name="TextBox 3">
              <a:extLst>
                <a:ext uri="{FF2B5EF4-FFF2-40B4-BE49-F238E27FC236}">
                  <a16:creationId xmlns:a16="http://schemas.microsoft.com/office/drawing/2014/main" id="{C2BB0781-D207-4943-A4B8-18027DEDC428}"/>
                </a:ext>
              </a:extLst>
            </p:cNvPr>
            <p:cNvSpPr txBox="1"/>
            <p:nvPr/>
          </p:nvSpPr>
          <p:spPr>
            <a:xfrm>
              <a:off x="4641540" y="4387602"/>
              <a:ext cx="8998253" cy="1114982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342900" marR="0" lvl="0" indent="-342900" algn="l" defTabSz="914400" rtl="0" fontAlgn="auto" hangingPunct="1">
                <a:lnSpc>
                  <a:spcPts val="288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s-CO" sz="2400" b="0" i="0" u="none" strike="noStrike" kern="1200" cap="none" spc="0" baseline="0">
                  <a:solidFill>
                    <a:srgbClr val="5E376D"/>
                  </a:solidFill>
                  <a:uFillTx/>
                  <a:latin typeface="HK Grotesk Medium"/>
                </a:rPr>
                <a:t>OIT: acto desagradable y ofensivo sin consentimiento de índole sexual que se ejecuta en el ámbito laboral, que puede ser físico, verbal o no verbal</a:t>
              </a: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4A3BF001-C010-4FDB-8428-2609A2C4A149}"/>
                </a:ext>
              </a:extLst>
            </p:cNvPr>
            <p:cNvSpPr txBox="1"/>
            <p:nvPr/>
          </p:nvSpPr>
          <p:spPr>
            <a:xfrm>
              <a:off x="4641540" y="5808186"/>
              <a:ext cx="8998253" cy="33983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342900" marR="0" lvl="0" indent="-342900" algn="l" defTabSz="914400" rtl="0" fontAlgn="auto" hangingPunct="1">
                <a:lnSpc>
                  <a:spcPts val="288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1B15360F-AF75-43D9-851D-97C15EC71C3E}"/>
                </a:ext>
              </a:extLst>
            </p:cNvPr>
            <p:cNvSpPr txBox="1"/>
            <p:nvPr/>
          </p:nvSpPr>
          <p:spPr>
            <a:xfrm>
              <a:off x="4641540" y="1318893"/>
              <a:ext cx="8598853" cy="3692100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ts val="7165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s-CO" sz="5972" b="0" i="0" u="none" strike="noStrike" kern="1200" cap="none" spc="0" baseline="0">
                  <a:solidFill>
                    <a:srgbClr val="5E376D"/>
                  </a:solidFill>
                  <a:uFillTx/>
                  <a:latin typeface="HK Grotesk Bold"/>
                </a:rPr>
                <a:t>Definición de acoso sexual y datos internacionales</a:t>
              </a:r>
            </a:p>
            <a:p>
              <a:pPr marL="0" marR="0" lvl="0" indent="0" algn="l" defTabSz="914400" rtl="0" fontAlgn="auto" hangingPunct="1">
                <a:lnSpc>
                  <a:spcPts val="7165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5972" b="0" i="0" u="none" strike="noStrike" kern="1200" cap="none" spc="0" baseline="0">
                <a:solidFill>
                  <a:srgbClr val="5E376D"/>
                </a:solidFill>
                <a:uFillTx/>
                <a:latin typeface="HK Grotesk Bold"/>
              </a:endParaRPr>
            </a:p>
          </p:txBody>
        </p:sp>
      </p:grpSp>
      <p:sp>
        <p:nvSpPr>
          <p:cNvPr id="6" name="Freeform 6">
            <a:extLst>
              <a:ext uri="{FF2B5EF4-FFF2-40B4-BE49-F238E27FC236}">
                <a16:creationId xmlns:a16="http://schemas.microsoft.com/office/drawing/2014/main" id="{51B74922-EADA-49C0-88B6-58C8D98289FD}"/>
              </a:ext>
            </a:extLst>
          </p:cNvPr>
          <p:cNvSpPr/>
          <p:nvPr/>
        </p:nvSpPr>
        <p:spPr>
          <a:xfrm rot="10800009" flipH="1">
            <a:off x="-20209" y="10388"/>
            <a:ext cx="3313063" cy="3292278"/>
          </a:xfrm>
          <a:custGeom>
            <a:avLst/>
            <a:gdLst>
              <a:gd name="f0" fmla="val w"/>
              <a:gd name="f1" fmla="val h"/>
              <a:gd name="f2" fmla="val 0"/>
              <a:gd name="f3" fmla="val 3313059"/>
              <a:gd name="f4" fmla="val 3292278"/>
              <a:gd name="f5" fmla="val 3313058"/>
              <a:gd name="f6" fmla="*/ f0 1 3313059"/>
              <a:gd name="f7" fmla="*/ f1 1 3292278"/>
              <a:gd name="f8" fmla="+- f4 0 f2"/>
              <a:gd name="f9" fmla="+- f3 0 f2"/>
              <a:gd name="f10" fmla="*/ f9 1 3313059"/>
              <a:gd name="f11" fmla="*/ f8 1 3292278"/>
              <a:gd name="f12" fmla="*/ f2 1 f10"/>
              <a:gd name="f13" fmla="*/ f3 1 f10"/>
              <a:gd name="f14" fmla="*/ f2 1 f11"/>
              <a:gd name="f15" fmla="*/ f4 1 f11"/>
              <a:gd name="f16" fmla="*/ f12 f6 1"/>
              <a:gd name="f17" fmla="*/ f13 f6 1"/>
              <a:gd name="f18" fmla="*/ f15 f7 1"/>
              <a:gd name="f19" fmla="*/ f14 f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3313059" h="3292278">
                <a:moveTo>
                  <a:pt x="f5" y="f2"/>
                </a:moveTo>
                <a:lnTo>
                  <a:pt x="f2" y="f2"/>
                </a:lnTo>
                <a:lnTo>
                  <a:pt x="f2" y="f4"/>
                </a:lnTo>
                <a:lnTo>
                  <a:pt x="f5" y="f4"/>
                </a:lnTo>
                <a:lnTo>
                  <a:pt x="f5" y="f2"/>
                </a:lnTo>
                <a:close/>
              </a:path>
            </a:pathLst>
          </a:custGeom>
          <a:blipFill>
            <a:blip r:embed="rId2">
              <a:alphaModFix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8F49FB19-BD1F-46F7-BAF6-4215804A4453}"/>
              </a:ext>
            </a:extLst>
          </p:cNvPr>
          <p:cNvSpPr/>
          <p:nvPr/>
        </p:nvSpPr>
        <p:spPr>
          <a:xfrm flipH="1">
            <a:off x="14985333" y="6984333"/>
            <a:ext cx="3313063" cy="3292278"/>
          </a:xfrm>
          <a:custGeom>
            <a:avLst/>
            <a:gdLst>
              <a:gd name="f0" fmla="val w"/>
              <a:gd name="f1" fmla="val h"/>
              <a:gd name="f2" fmla="val 0"/>
              <a:gd name="f3" fmla="val 3313059"/>
              <a:gd name="f4" fmla="val 3292278"/>
              <a:gd name="f5" fmla="val 3313058"/>
              <a:gd name="f6" fmla="*/ f0 1 3313059"/>
              <a:gd name="f7" fmla="*/ f1 1 3292278"/>
              <a:gd name="f8" fmla="+- f4 0 f2"/>
              <a:gd name="f9" fmla="+- f3 0 f2"/>
              <a:gd name="f10" fmla="*/ f9 1 3313059"/>
              <a:gd name="f11" fmla="*/ f8 1 3292278"/>
              <a:gd name="f12" fmla="*/ f2 1 f10"/>
              <a:gd name="f13" fmla="*/ f3 1 f10"/>
              <a:gd name="f14" fmla="*/ f2 1 f11"/>
              <a:gd name="f15" fmla="*/ f4 1 f11"/>
              <a:gd name="f16" fmla="*/ f12 f6 1"/>
              <a:gd name="f17" fmla="*/ f13 f6 1"/>
              <a:gd name="f18" fmla="*/ f15 f7 1"/>
              <a:gd name="f19" fmla="*/ f14 f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3313059" h="3292278">
                <a:moveTo>
                  <a:pt x="f5" y="f2"/>
                </a:moveTo>
                <a:lnTo>
                  <a:pt x="f2" y="f2"/>
                </a:lnTo>
                <a:lnTo>
                  <a:pt x="f2" y="f4"/>
                </a:lnTo>
                <a:lnTo>
                  <a:pt x="f5" y="f4"/>
                </a:lnTo>
                <a:lnTo>
                  <a:pt x="f5" y="f2"/>
                </a:lnTo>
                <a:close/>
              </a:path>
            </a:pathLst>
          </a:custGeom>
          <a:blipFill>
            <a:blip r:embed="rId4">
              <a:alphaModFix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A57042B0-3300-40A6-B48B-0155D4389A20}"/>
              </a:ext>
            </a:extLst>
          </p:cNvPr>
          <p:cNvGrpSpPr/>
          <p:nvPr/>
        </p:nvGrpSpPr>
        <p:grpSpPr>
          <a:xfrm>
            <a:off x="1718358" y="1527907"/>
            <a:ext cx="12131911" cy="8295144"/>
            <a:chOff x="1718358" y="1527907"/>
            <a:chExt cx="12131911" cy="8295144"/>
          </a:xfrm>
        </p:grpSpPr>
        <p:sp>
          <p:nvSpPr>
            <p:cNvPr id="3" name="TextBox 3">
              <a:extLst>
                <a:ext uri="{FF2B5EF4-FFF2-40B4-BE49-F238E27FC236}">
                  <a16:creationId xmlns:a16="http://schemas.microsoft.com/office/drawing/2014/main" id="{1541F25F-CB63-432B-A9D2-42C803195D49}"/>
                </a:ext>
              </a:extLst>
            </p:cNvPr>
            <p:cNvSpPr txBox="1"/>
            <p:nvPr/>
          </p:nvSpPr>
          <p:spPr>
            <a:xfrm>
              <a:off x="1718358" y="1527907"/>
              <a:ext cx="12131911" cy="2177890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ts val="821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s-CO" sz="8212" b="0" i="0" u="none" strike="noStrike" kern="1200" cap="none" spc="0" baseline="0">
                  <a:solidFill>
                    <a:srgbClr val="5E376D"/>
                  </a:solidFill>
                  <a:uFillTx/>
                  <a:latin typeface="HK Grotesk Bold"/>
                </a:rPr>
                <a:t>Normatividad</a:t>
              </a:r>
              <a:r>
                <a:rPr lang="en-US" sz="8212" b="0" i="0" u="none" strike="noStrike" kern="1200" cap="none" spc="0" baseline="0">
                  <a:solidFill>
                    <a:srgbClr val="5E376D"/>
                  </a:solidFill>
                  <a:uFillTx/>
                  <a:latin typeface="HK Grotesk Bold"/>
                </a:rPr>
                <a:t> </a:t>
              </a:r>
              <a:r>
                <a:rPr lang="es-CO" sz="8212" b="0" i="0" u="none" strike="noStrike" kern="1200" cap="none" spc="0" baseline="0">
                  <a:solidFill>
                    <a:srgbClr val="5E376D"/>
                  </a:solidFill>
                  <a:uFillTx/>
                  <a:latin typeface="HK Grotesk Bold"/>
                </a:rPr>
                <a:t>internacional</a:t>
              </a:r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1A3E09D9-D12F-48C6-A70F-B7046DFD8DFE}"/>
                </a:ext>
              </a:extLst>
            </p:cNvPr>
            <p:cNvSpPr txBox="1"/>
            <p:nvPr/>
          </p:nvSpPr>
          <p:spPr>
            <a:xfrm>
              <a:off x="1718358" y="4821814"/>
              <a:ext cx="12131911" cy="5001237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539752" marR="0" lvl="1" indent="-269876" algn="l" defTabSz="914400" rtl="0" fontAlgn="auto" hangingPunct="1">
                <a:lnSpc>
                  <a:spcPts val="3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s-CO" sz="2499" b="0" i="0" u="none" strike="noStrike" kern="1200" cap="none" spc="0" baseline="0">
                  <a:solidFill>
                    <a:srgbClr val="5E376D"/>
                  </a:solidFill>
                  <a:uFillTx/>
                  <a:latin typeface="HK Grotesk Medium"/>
                </a:rPr>
                <a:t>Declaración Universal de los Derechos Humanos (Art. 23): derecho al trabajo sin discriminación</a:t>
              </a:r>
            </a:p>
            <a:p>
              <a:pPr marL="0" marR="0" lvl="0" indent="0" algn="l" defTabSz="914400" rtl="0" fontAlgn="auto" hangingPunct="1">
                <a:lnSpc>
                  <a:spcPts val="3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2499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endParaRPr>
            </a:p>
            <a:p>
              <a:pPr marL="539752" marR="0" lvl="1" indent="-269876" algn="l" defTabSz="914400" rtl="0" fontAlgn="auto" hangingPunct="1">
                <a:lnSpc>
                  <a:spcPts val="3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s-CO" sz="2499" b="0" i="0" u="none" strike="noStrike" kern="1200" cap="none" spc="0" baseline="0">
                  <a:solidFill>
                    <a:srgbClr val="5E376D"/>
                  </a:solidFill>
                  <a:uFillTx/>
                  <a:latin typeface="HK Grotesk Medium"/>
                </a:rPr>
                <a:t>Convenios OIT: protección contra discriminación por raza, color, sexo, etc.</a:t>
              </a:r>
            </a:p>
            <a:p>
              <a:pPr marL="0" marR="0" lvl="0" indent="0" algn="l" defTabSz="914400" rtl="0" fontAlgn="auto" hangingPunct="1">
                <a:lnSpc>
                  <a:spcPts val="3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2499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endParaRPr>
            </a:p>
            <a:p>
              <a:pPr marL="539752" marR="0" lvl="1" indent="-269876" algn="l" defTabSz="914400" rtl="0" fontAlgn="auto" hangingPunct="1">
                <a:lnSpc>
                  <a:spcPts val="3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s-CO" sz="2499" b="0" i="0" u="none" strike="noStrike" kern="1200" cap="none" spc="0" baseline="0">
                  <a:solidFill>
                    <a:srgbClr val="5E376D"/>
                  </a:solidFill>
                  <a:uFillTx/>
                  <a:latin typeface="HK Grotesk Medium"/>
                </a:rPr>
                <a:t>CEDAW y Convención Belem do Pará: ratificadas por Colombia, condenan discriminación y violencia contra mujeres</a:t>
              </a:r>
            </a:p>
            <a:p>
              <a:pPr marL="0" marR="0" lvl="0" indent="0" algn="l" defTabSz="914400" rtl="0" fontAlgn="auto" hangingPunct="1">
                <a:lnSpc>
                  <a:spcPts val="3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2499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endParaRPr>
            </a:p>
            <a:p>
              <a:pPr marL="539752" marR="0" lvl="1" indent="-269876" algn="l" defTabSz="914400" rtl="0" fontAlgn="auto" hangingPunct="1">
                <a:lnSpc>
                  <a:spcPts val="3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s-CO" sz="2499" b="0" i="0" u="none" strike="noStrike" kern="1200" cap="none" spc="0" baseline="0">
                  <a:solidFill>
                    <a:srgbClr val="5E376D"/>
                  </a:solidFill>
                  <a:uFillTx/>
                  <a:latin typeface="HK Grotesk Medium"/>
                </a:rPr>
                <a:t>Convenio 190 OIT (2019): </a:t>
              </a:r>
              <a:r>
                <a:rPr lang="es-ES" sz="2499" b="0" i="0" u="none" strike="noStrike" kern="1200" cap="none" spc="0" baseline="0">
                  <a:solidFill>
                    <a:srgbClr val="5E376D"/>
                  </a:solidFill>
                  <a:uFillTx/>
                  <a:latin typeface="HK Grotesk Medium"/>
                </a:rPr>
                <a:t>primera norma internacional que reconoció el derecho de todas las personas (hombres, mujeres y diversidades de género) a un mundo laboral sin violencia y acoso, agrupando la igualdad y la no discriminación con la seguridad y salud en el trabajo, en un solo mecanismo que sitúa la dignidad humana y el respeto como su eje central</a:t>
              </a:r>
              <a:endParaRPr lang="es-CO" sz="2499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endParaRPr>
            </a:p>
          </p:txBody>
        </p:sp>
      </p:grpSp>
      <p:sp>
        <p:nvSpPr>
          <p:cNvPr id="5" name="Freeform 5">
            <a:extLst>
              <a:ext uri="{FF2B5EF4-FFF2-40B4-BE49-F238E27FC236}">
                <a16:creationId xmlns:a16="http://schemas.microsoft.com/office/drawing/2014/main" id="{DADE95A6-2BEA-48F1-9648-ABB59A6B8637}"/>
              </a:ext>
            </a:extLst>
          </p:cNvPr>
          <p:cNvSpPr/>
          <p:nvPr/>
        </p:nvSpPr>
        <p:spPr>
          <a:xfrm flipH="1">
            <a:off x="15003511" y="6994721"/>
            <a:ext cx="3313063" cy="3292278"/>
          </a:xfrm>
          <a:custGeom>
            <a:avLst/>
            <a:gdLst>
              <a:gd name="f0" fmla="val w"/>
              <a:gd name="f1" fmla="val h"/>
              <a:gd name="f2" fmla="val 0"/>
              <a:gd name="f3" fmla="val 3313059"/>
              <a:gd name="f4" fmla="val 3292278"/>
              <a:gd name="f5" fmla="*/ f0 1 3313059"/>
              <a:gd name="f6" fmla="*/ f1 1 3292278"/>
              <a:gd name="f7" fmla="+- f4 0 f2"/>
              <a:gd name="f8" fmla="+- f3 0 f2"/>
              <a:gd name="f9" fmla="*/ f8 1 3313059"/>
              <a:gd name="f10" fmla="*/ f7 1 3292278"/>
              <a:gd name="f11" fmla="*/ f2 1 f9"/>
              <a:gd name="f12" fmla="*/ f3 1 f9"/>
              <a:gd name="f13" fmla="*/ f2 1 f10"/>
              <a:gd name="f14" fmla="*/ f4 1 f10"/>
              <a:gd name="f15" fmla="*/ f11 f5 1"/>
              <a:gd name="f16" fmla="*/ f12 f5 1"/>
              <a:gd name="f17" fmla="*/ f14 f6 1"/>
              <a:gd name="f18" fmla="*/ f13 f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5" t="f18" r="f16" b="f17"/>
            <a:pathLst>
              <a:path w="3313059" h="3292278">
                <a:moveTo>
                  <a:pt x="f3" y="f2"/>
                </a:moveTo>
                <a:lnTo>
                  <a:pt x="f2" y="f2"/>
                </a:lnTo>
                <a:lnTo>
                  <a:pt x="f2" y="f4"/>
                </a:lnTo>
                <a:lnTo>
                  <a:pt x="f3" y="f4"/>
                </a:lnTo>
                <a:lnTo>
                  <a:pt x="f3" y="f2"/>
                </a:lnTo>
                <a:close/>
              </a:path>
            </a:pathLst>
          </a:custGeom>
          <a:blipFill>
            <a:blip r:embed="rId2">
              <a:alphaModFix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AA057971-4EE5-47D9-9BB5-96320230E57B}"/>
              </a:ext>
            </a:extLst>
          </p:cNvPr>
          <p:cNvSpPr/>
          <p:nvPr/>
        </p:nvSpPr>
        <p:spPr>
          <a:xfrm flipH="1">
            <a:off x="15003511" y="3702442"/>
            <a:ext cx="3313063" cy="3292278"/>
          </a:xfrm>
          <a:custGeom>
            <a:avLst/>
            <a:gdLst>
              <a:gd name="f0" fmla="val w"/>
              <a:gd name="f1" fmla="val h"/>
              <a:gd name="f2" fmla="val 0"/>
              <a:gd name="f3" fmla="val 3313059"/>
              <a:gd name="f4" fmla="val 3292278"/>
              <a:gd name="f5" fmla="*/ f0 1 3313059"/>
              <a:gd name="f6" fmla="*/ f1 1 3292278"/>
              <a:gd name="f7" fmla="+- f4 0 f2"/>
              <a:gd name="f8" fmla="+- f3 0 f2"/>
              <a:gd name="f9" fmla="*/ f8 1 3313059"/>
              <a:gd name="f10" fmla="*/ f7 1 3292278"/>
              <a:gd name="f11" fmla="*/ f2 1 f9"/>
              <a:gd name="f12" fmla="*/ f3 1 f9"/>
              <a:gd name="f13" fmla="*/ f2 1 f10"/>
              <a:gd name="f14" fmla="*/ f4 1 f10"/>
              <a:gd name="f15" fmla="*/ f11 f5 1"/>
              <a:gd name="f16" fmla="*/ f12 f5 1"/>
              <a:gd name="f17" fmla="*/ f14 f6 1"/>
              <a:gd name="f18" fmla="*/ f13 f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5" t="f18" r="f16" b="f17"/>
            <a:pathLst>
              <a:path w="3313059" h="3292278">
                <a:moveTo>
                  <a:pt x="f3" y="f2"/>
                </a:moveTo>
                <a:lnTo>
                  <a:pt x="f2" y="f2"/>
                </a:lnTo>
                <a:lnTo>
                  <a:pt x="f2" y="f4"/>
                </a:lnTo>
                <a:lnTo>
                  <a:pt x="f3" y="f4"/>
                </a:lnTo>
                <a:lnTo>
                  <a:pt x="f3" y="f2"/>
                </a:lnTo>
                <a:close/>
              </a:path>
            </a:pathLst>
          </a:custGeom>
          <a:blipFill>
            <a:blip r:embed="rId4">
              <a:alphaModFix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A50940B6-D9DE-467C-A914-A3CCA0484B85}"/>
              </a:ext>
            </a:extLst>
          </p:cNvPr>
          <p:cNvGrpSpPr/>
          <p:nvPr/>
        </p:nvGrpSpPr>
        <p:grpSpPr>
          <a:xfrm>
            <a:off x="0" y="21268"/>
            <a:ext cx="7239003" cy="10303834"/>
            <a:chOff x="0" y="21268"/>
            <a:chExt cx="7239003" cy="10303834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22C8A8A7-544F-4486-A6B6-DCCE45F9B286}"/>
                </a:ext>
              </a:extLst>
            </p:cNvPr>
            <p:cNvSpPr/>
            <p:nvPr/>
          </p:nvSpPr>
          <p:spPr>
            <a:xfrm>
              <a:off x="0" y="21268"/>
              <a:ext cx="7239003" cy="1030383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002701"/>
                <a:gd name="f4" fmla="val 4959546"/>
                <a:gd name="f5" fmla="val 74610"/>
                <a:gd name="f6" fmla="val 4928091"/>
                <a:gd name="f7" fmla="val 4947879"/>
                <a:gd name="f8" fmla="val 4966857"/>
                <a:gd name="f9" fmla="val 7861"/>
                <a:gd name="f10" fmla="val 4980848"/>
                <a:gd name="f11" fmla="val 21853"/>
                <a:gd name="f12" fmla="val 4994840"/>
                <a:gd name="f13" fmla="val 35845"/>
                <a:gd name="f14" fmla="val 54822"/>
                <a:gd name="f15" fmla="val 4884936"/>
                <a:gd name="f16" fmla="val 4926142"/>
                <a:gd name="f17" fmla="val 4969297"/>
                <a:gd name="f18" fmla="val 33404"/>
                <a:gd name="f19" fmla="*/ f0 1 5002701"/>
                <a:gd name="f20" fmla="*/ f1 1 4959546"/>
                <a:gd name="f21" fmla="+- f4 0 f2"/>
                <a:gd name="f22" fmla="+- f3 0 f2"/>
                <a:gd name="f23" fmla="*/ f22 1 5002701"/>
                <a:gd name="f24" fmla="*/ f21 1 4959546"/>
                <a:gd name="f25" fmla="*/ f2 1 f23"/>
                <a:gd name="f26" fmla="*/ f3 1 f23"/>
                <a:gd name="f27" fmla="*/ f2 1 f24"/>
                <a:gd name="f28" fmla="*/ f4 1 f24"/>
                <a:gd name="f29" fmla="*/ f25 f19 1"/>
                <a:gd name="f30" fmla="*/ f26 f19 1"/>
                <a:gd name="f31" fmla="*/ f28 f20 1"/>
                <a:gd name="f32" fmla="*/ f27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5002701" h="4959546">
                  <a:moveTo>
                    <a:pt x="f5" y="f2"/>
                  </a:moveTo>
                  <a:lnTo>
                    <a:pt x="f6" y="f2"/>
                  </a:lnTo>
                  <a:cubicBezTo>
                    <a:pt x="f7" y="f2"/>
                    <a:pt x="f8" y="f9"/>
                    <a:pt x="f10" y="f11"/>
                  </a:cubicBezTo>
                  <a:cubicBezTo>
                    <a:pt x="f12" y="f13"/>
                    <a:pt x="f3" y="f14"/>
                    <a:pt x="f3" y="f5"/>
                  </a:cubicBezTo>
                  <a:lnTo>
                    <a:pt x="f3" y="f15"/>
                  </a:lnTo>
                  <a:cubicBezTo>
                    <a:pt x="f3" y="f16"/>
                    <a:pt x="f17" y="f4"/>
                    <a:pt x="f6" y="f4"/>
                  </a:cubicBezTo>
                  <a:lnTo>
                    <a:pt x="f5" y="f4"/>
                  </a:lnTo>
                  <a:cubicBezTo>
                    <a:pt x="f18" y="f4"/>
                    <a:pt x="f2" y="f16"/>
                    <a:pt x="f2" y="f15"/>
                  </a:cubicBezTo>
                  <a:lnTo>
                    <a:pt x="f2" y="f5"/>
                  </a:lnTo>
                  <a:cubicBezTo>
                    <a:pt x="f2" y="f18"/>
                    <a:pt x="f18" y="f2"/>
                    <a:pt x="f5" y="f2"/>
                  </a:cubicBezTo>
                  <a:close/>
                </a:path>
              </a:pathLst>
            </a:custGeom>
            <a:solidFill>
              <a:srgbClr val="5E376D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079A7377-D048-4081-837A-2445A5F2E083}"/>
                </a:ext>
              </a:extLst>
            </p:cNvPr>
            <p:cNvSpPr txBox="1"/>
            <p:nvPr/>
          </p:nvSpPr>
          <p:spPr>
            <a:xfrm>
              <a:off x="0" y="21268"/>
              <a:ext cx="7239003" cy="10303834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50804" tIns="50804" rIns="50804" bIns="50804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ts val="216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5" name="TextBox 5">
            <a:extLst>
              <a:ext uri="{FF2B5EF4-FFF2-40B4-BE49-F238E27FC236}">
                <a16:creationId xmlns:a16="http://schemas.microsoft.com/office/drawing/2014/main" id="{3B50E7EC-8E56-4E0D-9255-1BDC885764EA}"/>
              </a:ext>
            </a:extLst>
          </p:cNvPr>
          <p:cNvSpPr txBox="1"/>
          <p:nvPr/>
        </p:nvSpPr>
        <p:spPr>
          <a:xfrm>
            <a:off x="304796" y="4491514"/>
            <a:ext cx="6248396" cy="149604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6225" b="0" i="0" u="none" strike="noStrike" kern="1200" cap="none" spc="0" baseline="0">
                <a:solidFill>
                  <a:srgbClr val="F8F8FF"/>
                </a:solidFill>
                <a:uFillTx/>
                <a:latin typeface="HK Grotesk Bold"/>
              </a:rPr>
              <a:t>Normatividad nacional</a:t>
            </a:r>
          </a:p>
        </p:txBody>
      </p:sp>
      <p:grpSp>
        <p:nvGrpSpPr>
          <p:cNvPr id="6" name="Group 6">
            <a:extLst>
              <a:ext uri="{FF2B5EF4-FFF2-40B4-BE49-F238E27FC236}">
                <a16:creationId xmlns:a16="http://schemas.microsoft.com/office/drawing/2014/main" id="{4BB68EA8-8F7A-4DA2-AE6B-6F4816598C0C}"/>
              </a:ext>
            </a:extLst>
          </p:cNvPr>
          <p:cNvGrpSpPr/>
          <p:nvPr/>
        </p:nvGrpSpPr>
        <p:grpSpPr>
          <a:xfrm>
            <a:off x="7745818" y="1788950"/>
            <a:ext cx="9513482" cy="4938838"/>
            <a:chOff x="7745818" y="1788950"/>
            <a:chExt cx="9513482" cy="4938838"/>
          </a:xfrm>
        </p:grpSpPr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4114136F-F8DF-4B83-A67D-88662D00D57B}"/>
                </a:ext>
              </a:extLst>
            </p:cNvPr>
            <p:cNvSpPr txBox="1"/>
            <p:nvPr/>
          </p:nvSpPr>
          <p:spPr>
            <a:xfrm>
              <a:off x="7772400" y="3796707"/>
              <a:ext cx="9486900" cy="923333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457200" marR="0" lvl="0" indent="-457200" algn="just" defTabSz="914400" rtl="0" fontAlgn="auto" hangingPunct="1">
                <a:lnSpc>
                  <a:spcPts val="36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s-CO" sz="3000" b="0" i="0" u="none" strike="noStrike" kern="1200" cap="none" spc="0" baseline="0">
                  <a:solidFill>
                    <a:srgbClr val="5E376D"/>
                  </a:solidFill>
                  <a:uFillTx/>
                  <a:latin typeface="HK Grotesk Medium"/>
                </a:rPr>
                <a:t>Interpretación de "moralidad" por Sala Laboral Corte Suprema de Justicia</a:t>
              </a: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TextBox 8">
              <a:extLst>
                <a:ext uri="{FF2B5EF4-FFF2-40B4-BE49-F238E27FC236}">
                  <a16:creationId xmlns:a16="http://schemas.microsoft.com/office/drawing/2014/main" id="{DAE4D0C3-8C1A-4BDD-9D70-6AF031CB1495}"/>
                </a:ext>
              </a:extLst>
            </p:cNvPr>
            <p:cNvSpPr txBox="1"/>
            <p:nvPr/>
          </p:nvSpPr>
          <p:spPr>
            <a:xfrm>
              <a:off x="7745818" y="5342793"/>
              <a:ext cx="9486900" cy="138499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457200" marR="0" lvl="0" indent="-457200" algn="just" defTabSz="914400" rtl="0" fontAlgn="auto" hangingPunct="1">
                <a:lnSpc>
                  <a:spcPts val="36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s-CO" sz="3000" b="0" i="0" u="none" strike="noStrike" kern="1200" cap="none" spc="0" baseline="0">
                  <a:solidFill>
                    <a:srgbClr val="5E376D"/>
                  </a:solidFill>
                  <a:uFillTx/>
                  <a:latin typeface="HK Grotesk Medium"/>
                </a:rPr>
                <a:t>Ley 1010 de 2006: define acoso laboral y modalidades, incluyendo dentro del maltrato laboral el de carácter sexual.</a:t>
              </a: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D3AAE781-A90C-4BE5-A871-CDDE09A451BA}"/>
                </a:ext>
              </a:extLst>
            </p:cNvPr>
            <p:cNvSpPr txBox="1"/>
            <p:nvPr/>
          </p:nvSpPr>
          <p:spPr>
            <a:xfrm>
              <a:off x="7772400" y="1788950"/>
              <a:ext cx="9486900" cy="138499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457200" marR="0" lvl="0" indent="-457200" algn="just" defTabSz="914400" rtl="0" fontAlgn="auto" hangingPunct="1">
                <a:lnSpc>
                  <a:spcPts val="36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3000" b="0" i="0" u="none" strike="noStrike" kern="1200" cap="none" spc="0" baseline="0">
                  <a:solidFill>
                    <a:srgbClr val="5E376D"/>
                  </a:solidFill>
                  <a:uFillTx/>
                  <a:latin typeface="HK Grotesk Medium"/>
                </a:rPr>
                <a:t>Código </a:t>
              </a:r>
              <a:r>
                <a:rPr lang="es-CO" sz="3000" b="0" i="0" u="none" strike="noStrike" kern="1200" cap="none" spc="0" baseline="0">
                  <a:solidFill>
                    <a:srgbClr val="5E376D"/>
                  </a:solidFill>
                  <a:uFillTx/>
                  <a:latin typeface="HK Grotesk Medium"/>
                </a:rPr>
                <a:t>Sustantivo</a:t>
              </a:r>
              <a:r>
                <a:rPr lang="en-US" sz="3000" b="0" i="0" u="none" strike="noStrike" kern="1200" cap="none" spc="0" baseline="0">
                  <a:solidFill>
                    <a:srgbClr val="5E376D"/>
                  </a:solidFill>
                  <a:uFillTx/>
                  <a:latin typeface="HK Grotesk Medium"/>
                </a:rPr>
                <a:t> del Trabajo: artículos sobre terminación de </a:t>
              </a:r>
              <a:r>
                <a:rPr lang="es-CO" sz="3000" b="0" i="0" u="none" strike="noStrike" kern="1200" cap="none" spc="0" baseline="0">
                  <a:solidFill>
                    <a:srgbClr val="5E376D"/>
                  </a:solidFill>
                  <a:uFillTx/>
                  <a:latin typeface="HK Grotesk Medium"/>
                </a:rPr>
                <a:t>contrato</a:t>
              </a:r>
              <a:r>
                <a:rPr lang="en-US" sz="3000" b="0" i="0" u="none" strike="noStrike" kern="1200" cap="none" spc="0" baseline="0">
                  <a:solidFill>
                    <a:srgbClr val="5E376D"/>
                  </a:solidFill>
                  <a:uFillTx/>
                  <a:latin typeface="HK Grotesk Medium"/>
                </a:rPr>
                <a:t> por actos inmorales (62), respeto a dignidad de trabajadores (57, 59)</a:t>
              </a: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Freeform 10">
            <a:extLst>
              <a:ext uri="{FF2B5EF4-FFF2-40B4-BE49-F238E27FC236}">
                <a16:creationId xmlns:a16="http://schemas.microsoft.com/office/drawing/2014/main" id="{F00AD547-506D-4376-81C3-0F3B493E15CC}"/>
              </a:ext>
            </a:extLst>
          </p:cNvPr>
          <p:cNvSpPr/>
          <p:nvPr/>
        </p:nvSpPr>
        <p:spPr>
          <a:xfrm rot="5399996" flipH="1">
            <a:off x="-10393" y="7022431"/>
            <a:ext cx="3313063" cy="3292278"/>
          </a:xfrm>
          <a:custGeom>
            <a:avLst/>
            <a:gdLst>
              <a:gd name="f0" fmla="val w"/>
              <a:gd name="f1" fmla="val h"/>
              <a:gd name="f2" fmla="val 0"/>
              <a:gd name="f3" fmla="val 3313059"/>
              <a:gd name="f4" fmla="val 3292278"/>
              <a:gd name="f5" fmla="val 3313058"/>
              <a:gd name="f6" fmla="*/ f0 1 3313059"/>
              <a:gd name="f7" fmla="*/ f1 1 3292278"/>
              <a:gd name="f8" fmla="+- f4 0 f2"/>
              <a:gd name="f9" fmla="+- f3 0 f2"/>
              <a:gd name="f10" fmla="*/ f9 1 3313059"/>
              <a:gd name="f11" fmla="*/ f8 1 3292278"/>
              <a:gd name="f12" fmla="*/ f2 1 f10"/>
              <a:gd name="f13" fmla="*/ f3 1 f10"/>
              <a:gd name="f14" fmla="*/ f2 1 f11"/>
              <a:gd name="f15" fmla="*/ f4 1 f11"/>
              <a:gd name="f16" fmla="*/ f12 f6 1"/>
              <a:gd name="f17" fmla="*/ f13 f6 1"/>
              <a:gd name="f18" fmla="*/ f15 f7 1"/>
              <a:gd name="f19" fmla="*/ f14 f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3313059" h="3292278">
                <a:moveTo>
                  <a:pt x="f5" y="f2"/>
                </a:moveTo>
                <a:lnTo>
                  <a:pt x="f2" y="f2"/>
                </a:lnTo>
                <a:lnTo>
                  <a:pt x="f2" y="f4"/>
                </a:lnTo>
                <a:lnTo>
                  <a:pt x="f5" y="f4"/>
                </a:lnTo>
                <a:lnTo>
                  <a:pt x="f5" y="f2"/>
                </a:lnTo>
                <a:close/>
              </a:path>
            </a:pathLst>
          </a:custGeom>
          <a:blipFill>
            <a:blip r:embed="rId2">
              <a:alphaModFix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A9AA8413-D7CD-4463-8A0E-A33988425DB3}"/>
              </a:ext>
            </a:extLst>
          </p:cNvPr>
          <p:cNvSpPr txBox="1"/>
          <p:nvPr/>
        </p:nvSpPr>
        <p:spPr>
          <a:xfrm>
            <a:off x="7790121" y="7343884"/>
            <a:ext cx="9486900" cy="27699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1371600" marR="0" lvl="2" indent="-457200" algn="just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300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Artículo</a:t>
            </a:r>
            <a:r>
              <a:rPr lang="en-US" sz="300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 2 .° </a:t>
            </a:r>
            <a:r>
              <a:rPr lang="es-CO" sz="300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define acoso laboral como toda conducta persistente y demostrable, ejercida sobre un trabajador por su empleador o superior jerárquico, compañero de trabajo o subalterno que causa miedo, intimidación, incluso la renuncia del trabajador</a:t>
            </a:r>
            <a:r>
              <a:rPr lang="en-US" sz="300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. </a:t>
            </a: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596E97AB-84D8-4EC1-925F-37B57601589B}"/>
              </a:ext>
            </a:extLst>
          </p:cNvPr>
          <p:cNvGrpSpPr/>
          <p:nvPr/>
        </p:nvGrpSpPr>
        <p:grpSpPr>
          <a:xfrm>
            <a:off x="0" y="8827014"/>
            <a:ext cx="15855046" cy="1526243"/>
            <a:chOff x="0" y="8827014"/>
            <a:chExt cx="15855046" cy="1526243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1A5EC22F-46BF-4AF0-A93D-EB26FC8004E2}"/>
                </a:ext>
              </a:extLst>
            </p:cNvPr>
            <p:cNvSpPr/>
            <p:nvPr/>
          </p:nvSpPr>
          <p:spPr>
            <a:xfrm>
              <a:off x="0" y="8827014"/>
              <a:ext cx="15855046" cy="152624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644000"/>
                <a:gd name="f4" fmla="val 2415855"/>
                <a:gd name="f5" fmla="val 48829"/>
                <a:gd name="f6" fmla="val 7595171"/>
                <a:gd name="f7" fmla="val 7622139"/>
                <a:gd name="f8" fmla="val 21862"/>
                <a:gd name="f9" fmla="val 2367025"/>
                <a:gd name="f10" fmla="val 2393993"/>
                <a:gd name="f11" fmla="*/ f0 1 7644000"/>
                <a:gd name="f12" fmla="*/ f1 1 2415855"/>
                <a:gd name="f13" fmla="+- f4 0 f2"/>
                <a:gd name="f14" fmla="+- f3 0 f2"/>
                <a:gd name="f15" fmla="*/ f14 1 7644000"/>
                <a:gd name="f16" fmla="*/ f13 1 2415855"/>
                <a:gd name="f17" fmla="*/ f2 1 f15"/>
                <a:gd name="f18" fmla="*/ f3 1 f15"/>
                <a:gd name="f19" fmla="*/ f2 1 f16"/>
                <a:gd name="f20" fmla="*/ f4 1 f16"/>
                <a:gd name="f21" fmla="*/ f17 f11 1"/>
                <a:gd name="f22" fmla="*/ f18 f11 1"/>
                <a:gd name="f23" fmla="*/ f20 f12 1"/>
                <a:gd name="f24" fmla="*/ f19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1" t="f24" r="f22" b="f23"/>
              <a:pathLst>
                <a:path w="7644000" h="2415855">
                  <a:moveTo>
                    <a:pt x="f5" y="f2"/>
                  </a:moveTo>
                  <a:lnTo>
                    <a:pt x="f6" y="f2"/>
                  </a:lnTo>
                  <a:cubicBezTo>
                    <a:pt x="f7" y="f2"/>
                    <a:pt x="f3" y="f8"/>
                    <a:pt x="f3" y="f5"/>
                  </a:cubicBezTo>
                  <a:lnTo>
                    <a:pt x="f3" y="f9"/>
                  </a:lnTo>
                  <a:cubicBezTo>
                    <a:pt x="f3" y="f10"/>
                    <a:pt x="f7" y="f4"/>
                    <a:pt x="f6" y="f4"/>
                  </a:cubicBezTo>
                  <a:lnTo>
                    <a:pt x="f5" y="f4"/>
                  </a:lnTo>
                  <a:cubicBezTo>
                    <a:pt x="f8" y="f4"/>
                    <a:pt x="f2" y="f10"/>
                    <a:pt x="f2" y="f9"/>
                  </a:cubicBezTo>
                  <a:lnTo>
                    <a:pt x="f2" y="f5"/>
                  </a:lnTo>
                  <a:cubicBezTo>
                    <a:pt x="f2" y="f8"/>
                    <a:pt x="f8" y="f2"/>
                    <a:pt x="f5" y="f2"/>
                  </a:cubicBezTo>
                  <a:close/>
                </a:path>
              </a:pathLst>
            </a:custGeom>
            <a:solidFill>
              <a:srgbClr val="5E376D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B6341208-DD38-459C-B2FF-B2A8F8E2C008}"/>
                </a:ext>
              </a:extLst>
            </p:cNvPr>
            <p:cNvSpPr txBox="1"/>
            <p:nvPr/>
          </p:nvSpPr>
          <p:spPr>
            <a:xfrm>
              <a:off x="0" y="8827014"/>
              <a:ext cx="15855046" cy="1526243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50804" tIns="50804" rIns="50804" bIns="50804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ts val="216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3C6838C6-6275-4F40-84EF-80B161BD4108}"/>
              </a:ext>
            </a:extLst>
          </p:cNvPr>
          <p:cNvGrpSpPr/>
          <p:nvPr/>
        </p:nvGrpSpPr>
        <p:grpSpPr>
          <a:xfrm>
            <a:off x="1683145" y="1722116"/>
            <a:ext cx="14921709" cy="1764034"/>
            <a:chOff x="1683145" y="1722116"/>
            <a:chExt cx="14921709" cy="1764034"/>
          </a:xfrm>
        </p:grpSpPr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B2F49AA3-3D60-481B-A3DE-2B722C939BEB}"/>
                </a:ext>
              </a:extLst>
            </p:cNvPr>
            <p:cNvSpPr txBox="1"/>
            <p:nvPr/>
          </p:nvSpPr>
          <p:spPr>
            <a:xfrm>
              <a:off x="1683145" y="1722116"/>
              <a:ext cx="14921709" cy="871587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ts val="679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s-CO" sz="5659" b="0" i="0" u="none" strike="noStrike" kern="1200" cap="none" spc="0" baseline="0">
                  <a:solidFill>
                    <a:srgbClr val="5E376D"/>
                  </a:solidFill>
                  <a:uFillTx/>
                  <a:latin typeface="HK Grotesk Bold"/>
                </a:rPr>
                <a:t>Reflexiones críticas sobre </a:t>
              </a:r>
              <a:r>
                <a:rPr lang="en-US" sz="5659" b="0" i="0" u="none" strike="noStrike" kern="1200" cap="none" spc="0" baseline="0">
                  <a:solidFill>
                    <a:srgbClr val="5E376D"/>
                  </a:solidFill>
                  <a:uFillTx/>
                  <a:latin typeface="HK Grotesk Bold"/>
                </a:rPr>
                <a:t>la Ley 1010 de 2006</a:t>
              </a: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919385F6-211F-48FB-8410-23A64BD12489}"/>
                </a:ext>
              </a:extLst>
            </p:cNvPr>
            <p:cNvSpPr txBox="1"/>
            <p:nvPr/>
          </p:nvSpPr>
          <p:spPr>
            <a:xfrm>
              <a:off x="1683145" y="3000375"/>
              <a:ext cx="12753868" cy="48577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ts val="39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8FF44569-9C2A-4D9F-9B39-60B927784CE4}"/>
              </a:ext>
            </a:extLst>
          </p:cNvPr>
          <p:cNvGrpSpPr/>
          <p:nvPr/>
        </p:nvGrpSpPr>
        <p:grpSpPr>
          <a:xfrm>
            <a:off x="4105134" y="3520577"/>
            <a:ext cx="4880088" cy="1363324"/>
            <a:chOff x="4105134" y="3520577"/>
            <a:chExt cx="4880088" cy="1363324"/>
          </a:xfrm>
        </p:grpSpPr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EE577A53-BF5D-46C3-B3FB-393D507C08C1}"/>
                </a:ext>
              </a:extLst>
            </p:cNvPr>
            <p:cNvSpPr txBox="1"/>
            <p:nvPr/>
          </p:nvSpPr>
          <p:spPr>
            <a:xfrm>
              <a:off x="4105134" y="3520577"/>
              <a:ext cx="851169" cy="769147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ts val="6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0" b="0" i="0" u="none" strike="noStrike" kern="1200" cap="none" spc="400" baseline="0">
                  <a:solidFill>
                    <a:srgbClr val="5E376D"/>
                  </a:solidFill>
                  <a:uFillTx/>
                  <a:latin typeface="HK Grotesk Bold"/>
                </a:rPr>
                <a:t>01</a:t>
              </a:r>
            </a:p>
          </p:txBody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35F14572-82F0-4A9E-87D4-9EC3DE52A8F7}"/>
                </a:ext>
              </a:extLst>
            </p:cNvPr>
            <p:cNvSpPr txBox="1"/>
            <p:nvPr/>
          </p:nvSpPr>
          <p:spPr>
            <a:xfrm>
              <a:off x="5332213" y="3698382"/>
              <a:ext cx="3653009" cy="1185519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ts val="312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s-CO" sz="2400" b="0" i="0" u="none" strike="noStrike" kern="1200" cap="none" spc="0" baseline="0">
                  <a:solidFill>
                    <a:srgbClr val="5E376D"/>
                  </a:solidFill>
                  <a:uFillTx/>
                  <a:latin typeface="HK Grotesk Medium"/>
                </a:rPr>
                <a:t>Falta conceptualización de las conductas que constituyen acoso sexual</a:t>
              </a:r>
            </a:p>
          </p:txBody>
        </p:sp>
      </p:grpSp>
      <p:grpSp>
        <p:nvGrpSpPr>
          <p:cNvPr id="11" name="Group 11">
            <a:extLst>
              <a:ext uri="{FF2B5EF4-FFF2-40B4-BE49-F238E27FC236}">
                <a16:creationId xmlns:a16="http://schemas.microsoft.com/office/drawing/2014/main" id="{4EFC6069-8D2F-4F95-827A-FCA2C957D647}"/>
              </a:ext>
            </a:extLst>
          </p:cNvPr>
          <p:cNvGrpSpPr/>
          <p:nvPr/>
        </p:nvGrpSpPr>
        <p:grpSpPr>
          <a:xfrm>
            <a:off x="4105134" y="6249777"/>
            <a:ext cx="4880088" cy="1760860"/>
            <a:chOff x="4105134" y="6249777"/>
            <a:chExt cx="4880088" cy="1760860"/>
          </a:xfrm>
        </p:grpSpPr>
        <p:sp>
          <p:nvSpPr>
            <p:cNvPr id="12" name="TextBox 12">
              <a:extLst>
                <a:ext uri="{FF2B5EF4-FFF2-40B4-BE49-F238E27FC236}">
                  <a16:creationId xmlns:a16="http://schemas.microsoft.com/office/drawing/2014/main" id="{3A2D86EB-74FD-4F86-B7DF-82FA1CFD1AE1}"/>
                </a:ext>
              </a:extLst>
            </p:cNvPr>
            <p:cNvSpPr txBox="1"/>
            <p:nvPr/>
          </p:nvSpPr>
          <p:spPr>
            <a:xfrm>
              <a:off x="4105134" y="6249777"/>
              <a:ext cx="851169" cy="769147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ts val="6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0" b="0" i="0" u="none" strike="noStrike" kern="1200" cap="none" spc="400" baseline="0">
                  <a:solidFill>
                    <a:srgbClr val="5E376D"/>
                  </a:solidFill>
                  <a:uFillTx/>
                  <a:latin typeface="HK Grotesk Bold"/>
                </a:rPr>
                <a:t>03</a:t>
              </a:r>
            </a:p>
          </p:txBody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6B25F15A-72A2-4587-BEE5-ED4B4A562B22}"/>
                </a:ext>
              </a:extLst>
            </p:cNvPr>
            <p:cNvSpPr txBox="1"/>
            <p:nvPr/>
          </p:nvSpPr>
          <p:spPr>
            <a:xfrm>
              <a:off x="5332213" y="6427573"/>
              <a:ext cx="3653009" cy="1583064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ts val="312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s-CO" sz="2400" b="0" i="0" u="none" strike="noStrike" kern="1200" cap="none" spc="0" baseline="0">
                  <a:solidFill>
                    <a:srgbClr val="5E376D"/>
                  </a:solidFill>
                  <a:uFillTx/>
                  <a:latin typeface="HK Grotesk Medium"/>
                </a:rPr>
                <a:t>Cobertura limitada: no protege  a trabajadores informales o por prestación de servicios</a:t>
              </a:r>
            </a:p>
          </p:txBody>
        </p:sp>
      </p:grpSp>
      <p:grpSp>
        <p:nvGrpSpPr>
          <p:cNvPr id="14" name="Group 14">
            <a:extLst>
              <a:ext uri="{FF2B5EF4-FFF2-40B4-BE49-F238E27FC236}">
                <a16:creationId xmlns:a16="http://schemas.microsoft.com/office/drawing/2014/main" id="{E2DF3EBD-24D8-4ABC-9AA4-12A0FC02334C}"/>
              </a:ext>
            </a:extLst>
          </p:cNvPr>
          <p:cNvGrpSpPr/>
          <p:nvPr/>
        </p:nvGrpSpPr>
        <p:grpSpPr>
          <a:xfrm>
            <a:off x="10974957" y="3520577"/>
            <a:ext cx="4880089" cy="2544930"/>
            <a:chOff x="10974957" y="3520577"/>
            <a:chExt cx="4880089" cy="2544930"/>
          </a:xfrm>
        </p:grpSpPr>
        <p:sp>
          <p:nvSpPr>
            <p:cNvPr id="15" name="TextBox 15">
              <a:extLst>
                <a:ext uri="{FF2B5EF4-FFF2-40B4-BE49-F238E27FC236}">
                  <a16:creationId xmlns:a16="http://schemas.microsoft.com/office/drawing/2014/main" id="{C92691BF-3BA6-4D01-B6CF-155800746CDA}"/>
                </a:ext>
              </a:extLst>
            </p:cNvPr>
            <p:cNvSpPr txBox="1"/>
            <p:nvPr/>
          </p:nvSpPr>
          <p:spPr>
            <a:xfrm>
              <a:off x="10974957" y="3520577"/>
              <a:ext cx="851169" cy="769147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ts val="6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0" b="0" i="0" u="none" strike="noStrike" kern="1200" cap="none" spc="400" baseline="0">
                  <a:solidFill>
                    <a:srgbClr val="5E376D"/>
                  </a:solidFill>
                  <a:uFillTx/>
                  <a:latin typeface="HK Grotesk Bold"/>
                </a:rPr>
                <a:t>02</a:t>
              </a:r>
            </a:p>
          </p:txBody>
        </p:sp>
        <p:sp>
          <p:nvSpPr>
            <p:cNvPr id="16" name="TextBox 16">
              <a:extLst>
                <a:ext uri="{FF2B5EF4-FFF2-40B4-BE49-F238E27FC236}">
                  <a16:creationId xmlns:a16="http://schemas.microsoft.com/office/drawing/2014/main" id="{B6B81ECB-4823-4E3C-89FF-8959ECBE7820}"/>
                </a:ext>
              </a:extLst>
            </p:cNvPr>
            <p:cNvSpPr txBox="1"/>
            <p:nvPr/>
          </p:nvSpPr>
          <p:spPr>
            <a:xfrm>
              <a:off x="12202037" y="3698382"/>
              <a:ext cx="3653009" cy="236712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ts val="312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s-CO" sz="2400" b="0" i="0" u="none" strike="noStrike" kern="1200" cap="none" spc="0" baseline="0">
                  <a:solidFill>
                    <a:srgbClr val="5E376D"/>
                  </a:solidFill>
                  <a:uFillTx/>
                  <a:latin typeface="HK Grotesk Medium"/>
                </a:rPr>
                <a:t>Consigna lo reiterado de  las conductas y de forma excepcional, un solo acto hostil. No obstante, un solo acto debería bastar para ser constitutivo de acoso sexual </a:t>
              </a:r>
            </a:p>
          </p:txBody>
        </p:sp>
      </p:grpSp>
      <p:grpSp>
        <p:nvGrpSpPr>
          <p:cNvPr id="17" name="Group 17">
            <a:extLst>
              <a:ext uri="{FF2B5EF4-FFF2-40B4-BE49-F238E27FC236}">
                <a16:creationId xmlns:a16="http://schemas.microsoft.com/office/drawing/2014/main" id="{29F02130-FF0A-4A55-BA7F-E8EBBA741E19}"/>
              </a:ext>
            </a:extLst>
          </p:cNvPr>
          <p:cNvGrpSpPr/>
          <p:nvPr/>
        </p:nvGrpSpPr>
        <p:grpSpPr>
          <a:xfrm>
            <a:off x="10974957" y="6249777"/>
            <a:ext cx="4880089" cy="1760860"/>
            <a:chOff x="10974957" y="6249777"/>
            <a:chExt cx="4880089" cy="1760860"/>
          </a:xfrm>
        </p:grpSpPr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C566053D-B22A-43D6-9335-0AECE8FC5E7F}"/>
                </a:ext>
              </a:extLst>
            </p:cNvPr>
            <p:cNvSpPr txBox="1"/>
            <p:nvPr/>
          </p:nvSpPr>
          <p:spPr>
            <a:xfrm>
              <a:off x="10974957" y="6249777"/>
              <a:ext cx="851169" cy="769147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ts val="6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000" b="0" i="0" u="none" strike="noStrike" kern="1200" cap="none" spc="400" baseline="0">
                  <a:solidFill>
                    <a:srgbClr val="5E376D"/>
                  </a:solidFill>
                  <a:uFillTx/>
                  <a:latin typeface="HK Grotesk Bold"/>
                </a:rPr>
                <a:t>04</a:t>
              </a:r>
            </a:p>
          </p:txBody>
        </p:sp>
        <p:sp>
          <p:nvSpPr>
            <p:cNvPr id="19" name="TextBox 19">
              <a:extLst>
                <a:ext uri="{FF2B5EF4-FFF2-40B4-BE49-F238E27FC236}">
                  <a16:creationId xmlns:a16="http://schemas.microsoft.com/office/drawing/2014/main" id="{0A4974EE-7B3E-4722-9FF9-A7BF076D558B}"/>
                </a:ext>
              </a:extLst>
            </p:cNvPr>
            <p:cNvSpPr txBox="1"/>
            <p:nvPr/>
          </p:nvSpPr>
          <p:spPr>
            <a:xfrm>
              <a:off x="12202037" y="6427573"/>
              <a:ext cx="3653009" cy="1583064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ts val="312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s-CO" sz="2400" b="0" i="0" u="none" strike="noStrike" kern="1200" cap="none" spc="0" baseline="0">
                  <a:solidFill>
                    <a:srgbClr val="5E376D"/>
                  </a:solidFill>
                  <a:uFillTx/>
                  <a:latin typeface="HK Grotesk Medium"/>
                </a:rPr>
                <a:t>Proceso especial sin órgano de cierre en la jurisprudencia. No hay criterios unificados</a:t>
              </a:r>
            </a:p>
          </p:txBody>
        </p:sp>
      </p:grpSp>
      <p:sp>
        <p:nvSpPr>
          <p:cNvPr id="20" name="AutoShape 20">
            <a:extLst>
              <a:ext uri="{FF2B5EF4-FFF2-40B4-BE49-F238E27FC236}">
                <a16:creationId xmlns:a16="http://schemas.microsoft.com/office/drawing/2014/main" id="{99664A25-AC10-47F1-9322-9B2E4E4BDD25}"/>
              </a:ext>
            </a:extLst>
          </p:cNvPr>
          <p:cNvSpPr/>
          <p:nvPr/>
        </p:nvSpPr>
        <p:spPr>
          <a:xfrm>
            <a:off x="1683145" y="2907353"/>
            <a:ext cx="10961022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04771" cap="flat">
            <a:solidFill>
              <a:srgbClr val="A6BBD1"/>
            </a:solidFill>
            <a:prstDash val="solid"/>
            <a:miter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A182B7B6-747E-44EB-A97D-09AF78BCEF71}"/>
              </a:ext>
            </a:extLst>
          </p:cNvPr>
          <p:cNvGrpSpPr/>
          <p:nvPr/>
        </p:nvGrpSpPr>
        <p:grpSpPr>
          <a:xfrm>
            <a:off x="0" y="-382420"/>
            <a:ext cx="18288000" cy="3773326"/>
            <a:chOff x="0" y="-382420"/>
            <a:chExt cx="18288000" cy="3773326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CAC839FF-B5D7-42CA-8C90-07879DD5E9E5}"/>
                </a:ext>
              </a:extLst>
            </p:cNvPr>
            <p:cNvSpPr/>
            <p:nvPr/>
          </p:nvSpPr>
          <p:spPr>
            <a:xfrm>
              <a:off x="0" y="-115790"/>
              <a:ext cx="18288000" cy="350669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924918"/>
                <a:gd name="f4" fmla="val 876927"/>
                <a:gd name="f5" fmla="*/ f0 1 4924918"/>
                <a:gd name="f6" fmla="*/ f1 1 876927"/>
                <a:gd name="f7" fmla="+- f4 0 f2"/>
                <a:gd name="f8" fmla="+- f3 0 f2"/>
                <a:gd name="f9" fmla="*/ f8 1 4924918"/>
                <a:gd name="f10" fmla="*/ f7 1 876927"/>
                <a:gd name="f11" fmla="*/ f2 1 f9"/>
                <a:gd name="f12" fmla="*/ f3 1 f9"/>
                <a:gd name="f13" fmla="*/ f2 1 f10"/>
                <a:gd name="f14" fmla="*/ f4 1 f10"/>
                <a:gd name="f15" fmla="*/ f11 f5 1"/>
                <a:gd name="f16" fmla="*/ f12 f5 1"/>
                <a:gd name="f17" fmla="*/ f14 f6 1"/>
                <a:gd name="f18" fmla="*/ f13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5" t="f18" r="f16" b="f17"/>
              <a:pathLst>
                <a:path w="4924918" h="87692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close/>
                </a:path>
              </a:pathLst>
            </a:custGeom>
            <a:solidFill>
              <a:srgbClr val="5E376D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E9124104-E350-4158-AF2D-91FA5F2A9460}"/>
                </a:ext>
              </a:extLst>
            </p:cNvPr>
            <p:cNvSpPr txBox="1"/>
            <p:nvPr/>
          </p:nvSpPr>
          <p:spPr>
            <a:xfrm>
              <a:off x="0" y="-382420"/>
              <a:ext cx="18288000" cy="3773317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50804" tIns="50804" rIns="50804" bIns="50804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ts val="315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5" name="TextBox 5">
            <a:extLst>
              <a:ext uri="{FF2B5EF4-FFF2-40B4-BE49-F238E27FC236}">
                <a16:creationId xmlns:a16="http://schemas.microsoft.com/office/drawing/2014/main" id="{252E1642-16C2-4E10-8DA5-A7F5DFA0A49A}"/>
              </a:ext>
            </a:extLst>
          </p:cNvPr>
          <p:cNvSpPr txBox="1"/>
          <p:nvPr/>
        </p:nvSpPr>
        <p:spPr>
          <a:xfrm>
            <a:off x="1939140" y="4630494"/>
            <a:ext cx="2904399" cy="32535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ts val="281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903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Aborda acoso principalmente en casos de despido por justa causa por ser “actos inmorales”</a:t>
            </a:r>
          </a:p>
          <a:p>
            <a:pPr marL="0" marR="0" lvl="0" indent="0" algn="l" defTabSz="914400" rtl="0" fontAlgn="auto" hangingPunct="1">
              <a:lnSpc>
                <a:spcPts val="281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903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Numerales 5. ° y 6. ° del artículo 62 del CST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8FC652D1-0F9E-4EB2-9DBB-5F459A84D429}"/>
              </a:ext>
            </a:extLst>
          </p:cNvPr>
          <p:cNvSpPr txBox="1"/>
          <p:nvPr/>
        </p:nvSpPr>
        <p:spPr>
          <a:xfrm>
            <a:off x="5774243" y="4630494"/>
            <a:ext cx="2904399" cy="397166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ts val="281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903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Es la persona la que</a:t>
            </a:r>
            <a:r>
              <a:rPr lang="es-ES" sz="2903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 establece qué comportamientos aprueba y cuáles son intolerables al punto de atentar contra sus derechos y sus condiciones de trabajo </a:t>
            </a:r>
            <a:endParaRPr lang="en-US" sz="2903" b="0" i="0" u="none" strike="noStrike" kern="1200" cap="none" spc="0" baseline="0">
              <a:solidFill>
                <a:srgbClr val="5E376D"/>
              </a:solidFill>
              <a:uFillTx/>
              <a:latin typeface="HK Grotesk Medium"/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817DDB23-F771-4DD3-A37F-06658D6126E5}"/>
              </a:ext>
            </a:extLst>
          </p:cNvPr>
          <p:cNvSpPr txBox="1"/>
          <p:nvPr/>
        </p:nvSpPr>
        <p:spPr>
          <a:xfrm>
            <a:off x="9609356" y="4630494"/>
            <a:ext cx="2904399" cy="21762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ts val="281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903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Reconoce acoso como problema de discriminación de género y violencia contra mujeres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894A49B3-3A7F-4518-A25A-4D09E154561F}"/>
              </a:ext>
            </a:extLst>
          </p:cNvPr>
          <p:cNvSpPr txBox="1"/>
          <p:nvPr/>
        </p:nvSpPr>
        <p:spPr>
          <a:xfrm>
            <a:off x="13444459" y="4630494"/>
            <a:ext cx="2904399" cy="253537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ts val="281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903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Concluye que acoso sexual es justa causa de despido alineada con la protección contra la discriminación</a:t>
            </a:r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B2F591B3-A640-4195-BB4F-C2D3FDC4578F}"/>
              </a:ext>
            </a:extLst>
          </p:cNvPr>
          <p:cNvSpPr txBox="1"/>
          <p:nvPr/>
        </p:nvSpPr>
        <p:spPr>
          <a:xfrm>
            <a:off x="3022850" y="812389"/>
            <a:ext cx="11873804" cy="165032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415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400" b="0" i="0" u="none" strike="noStrike" kern="1200" cap="none" spc="342" baseline="0">
                <a:solidFill>
                  <a:srgbClr val="FFFFFF"/>
                </a:solidFill>
                <a:uFillTx/>
                <a:latin typeface="HK Grotesk Bold"/>
              </a:rPr>
              <a:t>Acoso sexual desde la jurisprudencia de la Sala aboral de la Corte Suprema </a:t>
            </a:r>
            <a:r>
              <a:rPr lang="en-US" sz="4400" b="0" i="0" u="none" strike="noStrike" kern="1200" cap="none" spc="0" baseline="0">
                <a:solidFill>
                  <a:srgbClr val="FFFFFF"/>
                </a:solidFill>
                <a:uFillTx/>
                <a:latin typeface="HK Grotesk Medium"/>
              </a:rPr>
              <a:t>(CSJ SL648-2018)</a:t>
            </a:r>
            <a:endParaRPr lang="en-US" sz="4400" b="0" i="0" u="none" strike="noStrike" kern="1200" cap="none" spc="342" baseline="0">
              <a:solidFill>
                <a:srgbClr val="FFFFFF"/>
              </a:solidFill>
              <a:uFillTx/>
              <a:latin typeface="HK Grotesk Bol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803DA4F2-C7F9-4444-A375-45E195437031}"/>
              </a:ext>
            </a:extLst>
          </p:cNvPr>
          <p:cNvGrpSpPr/>
          <p:nvPr/>
        </p:nvGrpSpPr>
        <p:grpSpPr>
          <a:xfrm>
            <a:off x="1028700" y="3358435"/>
            <a:ext cx="3613599" cy="7483504"/>
            <a:chOff x="1028700" y="3358435"/>
            <a:chExt cx="3613599" cy="7483504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4152BDA5-C21B-4F6E-9478-E50E99CD3D99}"/>
                </a:ext>
              </a:extLst>
            </p:cNvPr>
            <p:cNvSpPr/>
            <p:nvPr/>
          </p:nvSpPr>
          <p:spPr>
            <a:xfrm>
              <a:off x="1028700" y="3358435"/>
              <a:ext cx="3613599" cy="74835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1607"/>
                <a:gd name="f4" fmla="val 624605"/>
                <a:gd name="f5" fmla="val 85698"/>
                <a:gd name="f6" fmla="val 215909"/>
                <a:gd name="f7" fmla="val 238637"/>
                <a:gd name="f8" fmla="val 260435"/>
                <a:gd name="f9" fmla="val 9029"/>
                <a:gd name="f10" fmla="val 276506"/>
                <a:gd name="f11" fmla="val 25100"/>
                <a:gd name="f12" fmla="val 292578"/>
                <a:gd name="f13" fmla="val 41172"/>
                <a:gd name="f14" fmla="val 62969"/>
                <a:gd name="f15" fmla="val 538908"/>
                <a:gd name="f16" fmla="val 586237"/>
                <a:gd name="f17" fmla="val 263239"/>
                <a:gd name="f18" fmla="val 615576"/>
                <a:gd name="f19" fmla="val 599505"/>
                <a:gd name="f20" fmla="val 583434"/>
                <a:gd name="f21" fmla="val 561636"/>
                <a:gd name="f22" fmla="val 38368"/>
                <a:gd name="f23" fmla="*/ f0 1 301607"/>
                <a:gd name="f24" fmla="*/ f1 1 624605"/>
                <a:gd name="f25" fmla="+- f4 0 f2"/>
                <a:gd name="f26" fmla="+- f3 0 f2"/>
                <a:gd name="f27" fmla="*/ f26 1 301607"/>
                <a:gd name="f28" fmla="*/ f25 1 624605"/>
                <a:gd name="f29" fmla="*/ f2 1 f27"/>
                <a:gd name="f30" fmla="*/ f3 1 f27"/>
                <a:gd name="f31" fmla="*/ f2 1 f28"/>
                <a:gd name="f32" fmla="*/ f4 1 f28"/>
                <a:gd name="f33" fmla="*/ f29 f23 1"/>
                <a:gd name="f34" fmla="*/ f30 f23 1"/>
                <a:gd name="f35" fmla="*/ f32 f24 1"/>
                <a:gd name="f36" fmla="*/ f31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3" t="f36" r="f34" b="f35"/>
              <a:pathLst>
                <a:path w="301607" h="624605">
                  <a:moveTo>
                    <a:pt x="f5" y="f2"/>
                  </a:moveTo>
                  <a:lnTo>
                    <a:pt x="f6" y="f2"/>
                  </a:lnTo>
                  <a:cubicBezTo>
                    <a:pt x="f7" y="f2"/>
                    <a:pt x="f8" y="f9"/>
                    <a:pt x="f10" y="f11"/>
                  </a:cubicBezTo>
                  <a:cubicBezTo>
                    <a:pt x="f12" y="f13"/>
                    <a:pt x="f3" y="f14"/>
                    <a:pt x="f3" y="f5"/>
                  </a:cubicBezTo>
                  <a:lnTo>
                    <a:pt x="f3" y="f15"/>
                  </a:lnTo>
                  <a:cubicBezTo>
                    <a:pt x="f3" y="f16"/>
                    <a:pt x="f17" y="f4"/>
                    <a:pt x="f6" y="f4"/>
                  </a:cubicBezTo>
                  <a:lnTo>
                    <a:pt x="f5" y="f4"/>
                  </a:lnTo>
                  <a:cubicBezTo>
                    <a:pt x="f14" y="f4"/>
                    <a:pt x="f13" y="f18"/>
                    <a:pt x="f11" y="f19"/>
                  </a:cubicBezTo>
                  <a:cubicBezTo>
                    <a:pt x="f9" y="f20"/>
                    <a:pt x="f2" y="f21"/>
                    <a:pt x="f2" y="f15"/>
                  </a:cubicBezTo>
                  <a:lnTo>
                    <a:pt x="f2" y="f5"/>
                  </a:lnTo>
                  <a:cubicBezTo>
                    <a:pt x="f2" y="f22"/>
                    <a:pt x="f22" y="f2"/>
                    <a:pt x="f5" y="f2"/>
                  </a:cubicBezTo>
                  <a:close/>
                </a:path>
              </a:pathLst>
            </a:custGeom>
            <a:solidFill>
              <a:srgbClr val="5E376D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84033DAA-2F4C-4BD7-A75F-00B2D607A03F}"/>
                </a:ext>
              </a:extLst>
            </p:cNvPr>
            <p:cNvSpPr txBox="1"/>
            <p:nvPr/>
          </p:nvSpPr>
          <p:spPr>
            <a:xfrm>
              <a:off x="1028700" y="3358435"/>
              <a:ext cx="3613599" cy="7483504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50804" tIns="50804" rIns="50804" bIns="50804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ts val="216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57336E10-D518-4358-B614-6B3BFD637590}"/>
              </a:ext>
            </a:extLst>
          </p:cNvPr>
          <p:cNvGrpSpPr/>
          <p:nvPr/>
        </p:nvGrpSpPr>
        <p:grpSpPr>
          <a:xfrm>
            <a:off x="5234363" y="3358435"/>
            <a:ext cx="3613599" cy="7483504"/>
            <a:chOff x="5234363" y="3358435"/>
            <a:chExt cx="3613599" cy="7483504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2BF4DA2E-93D1-4E8E-B1FD-CEB995A8BCAD}"/>
                </a:ext>
              </a:extLst>
            </p:cNvPr>
            <p:cNvSpPr/>
            <p:nvPr/>
          </p:nvSpPr>
          <p:spPr>
            <a:xfrm>
              <a:off x="5234363" y="3358435"/>
              <a:ext cx="3613599" cy="74835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1607"/>
                <a:gd name="f4" fmla="val 624605"/>
                <a:gd name="f5" fmla="val 85698"/>
                <a:gd name="f6" fmla="val 215909"/>
                <a:gd name="f7" fmla="val 238637"/>
                <a:gd name="f8" fmla="val 260435"/>
                <a:gd name="f9" fmla="val 9029"/>
                <a:gd name="f10" fmla="val 276506"/>
                <a:gd name="f11" fmla="val 25100"/>
                <a:gd name="f12" fmla="val 292578"/>
                <a:gd name="f13" fmla="val 41172"/>
                <a:gd name="f14" fmla="val 62969"/>
                <a:gd name="f15" fmla="val 538908"/>
                <a:gd name="f16" fmla="val 586237"/>
                <a:gd name="f17" fmla="val 263239"/>
                <a:gd name="f18" fmla="val 615576"/>
                <a:gd name="f19" fmla="val 599505"/>
                <a:gd name="f20" fmla="val 583434"/>
                <a:gd name="f21" fmla="val 561636"/>
                <a:gd name="f22" fmla="val 38368"/>
                <a:gd name="f23" fmla="*/ f0 1 301607"/>
                <a:gd name="f24" fmla="*/ f1 1 624605"/>
                <a:gd name="f25" fmla="+- f4 0 f2"/>
                <a:gd name="f26" fmla="+- f3 0 f2"/>
                <a:gd name="f27" fmla="*/ f26 1 301607"/>
                <a:gd name="f28" fmla="*/ f25 1 624605"/>
                <a:gd name="f29" fmla="*/ f2 1 f27"/>
                <a:gd name="f30" fmla="*/ f3 1 f27"/>
                <a:gd name="f31" fmla="*/ f2 1 f28"/>
                <a:gd name="f32" fmla="*/ f4 1 f28"/>
                <a:gd name="f33" fmla="*/ f29 f23 1"/>
                <a:gd name="f34" fmla="*/ f30 f23 1"/>
                <a:gd name="f35" fmla="*/ f32 f24 1"/>
                <a:gd name="f36" fmla="*/ f31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3" t="f36" r="f34" b="f35"/>
              <a:pathLst>
                <a:path w="301607" h="624605">
                  <a:moveTo>
                    <a:pt x="f5" y="f2"/>
                  </a:moveTo>
                  <a:lnTo>
                    <a:pt x="f6" y="f2"/>
                  </a:lnTo>
                  <a:cubicBezTo>
                    <a:pt x="f7" y="f2"/>
                    <a:pt x="f8" y="f9"/>
                    <a:pt x="f10" y="f11"/>
                  </a:cubicBezTo>
                  <a:cubicBezTo>
                    <a:pt x="f12" y="f13"/>
                    <a:pt x="f3" y="f14"/>
                    <a:pt x="f3" y="f5"/>
                  </a:cubicBezTo>
                  <a:lnTo>
                    <a:pt x="f3" y="f15"/>
                  </a:lnTo>
                  <a:cubicBezTo>
                    <a:pt x="f3" y="f16"/>
                    <a:pt x="f17" y="f4"/>
                    <a:pt x="f6" y="f4"/>
                  </a:cubicBezTo>
                  <a:lnTo>
                    <a:pt x="f5" y="f4"/>
                  </a:lnTo>
                  <a:cubicBezTo>
                    <a:pt x="f14" y="f4"/>
                    <a:pt x="f13" y="f18"/>
                    <a:pt x="f11" y="f19"/>
                  </a:cubicBezTo>
                  <a:cubicBezTo>
                    <a:pt x="f9" y="f20"/>
                    <a:pt x="f2" y="f21"/>
                    <a:pt x="f2" y="f15"/>
                  </a:cubicBezTo>
                  <a:lnTo>
                    <a:pt x="f2" y="f5"/>
                  </a:lnTo>
                  <a:cubicBezTo>
                    <a:pt x="f2" y="f22"/>
                    <a:pt x="f22" y="f2"/>
                    <a:pt x="f5" y="f2"/>
                  </a:cubicBezTo>
                  <a:close/>
                </a:path>
              </a:pathLst>
            </a:custGeom>
            <a:solidFill>
              <a:srgbClr val="5E376D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F2B35DFB-A1B4-4FAC-A0AE-1B295FE4670A}"/>
                </a:ext>
              </a:extLst>
            </p:cNvPr>
            <p:cNvSpPr txBox="1"/>
            <p:nvPr/>
          </p:nvSpPr>
          <p:spPr>
            <a:xfrm>
              <a:off x="5234363" y="3358435"/>
              <a:ext cx="3613599" cy="7483504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50804" tIns="50804" rIns="50804" bIns="50804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ts val="216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8" name="TextBox 8">
            <a:extLst>
              <a:ext uri="{FF2B5EF4-FFF2-40B4-BE49-F238E27FC236}">
                <a16:creationId xmlns:a16="http://schemas.microsoft.com/office/drawing/2014/main" id="{7AD61121-3701-46B7-A2C4-D0158A0D066C}"/>
              </a:ext>
            </a:extLst>
          </p:cNvPr>
          <p:cNvSpPr txBox="1"/>
          <p:nvPr/>
        </p:nvSpPr>
        <p:spPr>
          <a:xfrm>
            <a:off x="1396517" y="4542437"/>
            <a:ext cx="2904399" cy="403982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351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900" b="0" i="0" u="none" strike="noStrike" kern="1200" cap="none" spc="0" baseline="0">
                <a:solidFill>
                  <a:srgbClr val="FFFFFF"/>
                </a:solidFill>
                <a:uFillTx/>
                <a:latin typeface="HK Grotesk Medium"/>
              </a:rPr>
              <a:t>Valoración subjetiva del concepto de "moralidad“ en entornos labores, puede afectar el seguimiento de precedentes en los fallos</a:t>
            </a:r>
          </a:p>
        </p:txBody>
      </p:sp>
      <p:grpSp>
        <p:nvGrpSpPr>
          <p:cNvPr id="9" name="Group 9">
            <a:extLst>
              <a:ext uri="{FF2B5EF4-FFF2-40B4-BE49-F238E27FC236}">
                <a16:creationId xmlns:a16="http://schemas.microsoft.com/office/drawing/2014/main" id="{14ADCD80-4D8A-4AD9-8245-AD7EEBBE3ABD}"/>
              </a:ext>
            </a:extLst>
          </p:cNvPr>
          <p:cNvGrpSpPr/>
          <p:nvPr/>
        </p:nvGrpSpPr>
        <p:grpSpPr>
          <a:xfrm>
            <a:off x="9440027" y="3358435"/>
            <a:ext cx="3613599" cy="7483504"/>
            <a:chOff x="9440027" y="3358435"/>
            <a:chExt cx="3613599" cy="7483504"/>
          </a:xfrm>
        </p:grpSpPr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61D0DF05-82D1-469C-91CF-4307D885EDD1}"/>
                </a:ext>
              </a:extLst>
            </p:cNvPr>
            <p:cNvSpPr/>
            <p:nvPr/>
          </p:nvSpPr>
          <p:spPr>
            <a:xfrm>
              <a:off x="9440027" y="3358435"/>
              <a:ext cx="3613599" cy="74835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1607"/>
                <a:gd name="f4" fmla="val 624605"/>
                <a:gd name="f5" fmla="val 85698"/>
                <a:gd name="f6" fmla="val 215909"/>
                <a:gd name="f7" fmla="val 238637"/>
                <a:gd name="f8" fmla="val 260435"/>
                <a:gd name="f9" fmla="val 9029"/>
                <a:gd name="f10" fmla="val 276506"/>
                <a:gd name="f11" fmla="val 25100"/>
                <a:gd name="f12" fmla="val 292578"/>
                <a:gd name="f13" fmla="val 41172"/>
                <a:gd name="f14" fmla="val 62969"/>
                <a:gd name="f15" fmla="val 538908"/>
                <a:gd name="f16" fmla="val 586237"/>
                <a:gd name="f17" fmla="val 263239"/>
                <a:gd name="f18" fmla="val 615576"/>
                <a:gd name="f19" fmla="val 599505"/>
                <a:gd name="f20" fmla="val 583434"/>
                <a:gd name="f21" fmla="val 561636"/>
                <a:gd name="f22" fmla="val 38368"/>
                <a:gd name="f23" fmla="*/ f0 1 301607"/>
                <a:gd name="f24" fmla="*/ f1 1 624605"/>
                <a:gd name="f25" fmla="+- f4 0 f2"/>
                <a:gd name="f26" fmla="+- f3 0 f2"/>
                <a:gd name="f27" fmla="*/ f26 1 301607"/>
                <a:gd name="f28" fmla="*/ f25 1 624605"/>
                <a:gd name="f29" fmla="*/ f2 1 f27"/>
                <a:gd name="f30" fmla="*/ f3 1 f27"/>
                <a:gd name="f31" fmla="*/ f2 1 f28"/>
                <a:gd name="f32" fmla="*/ f4 1 f28"/>
                <a:gd name="f33" fmla="*/ f29 f23 1"/>
                <a:gd name="f34" fmla="*/ f30 f23 1"/>
                <a:gd name="f35" fmla="*/ f32 f24 1"/>
                <a:gd name="f36" fmla="*/ f31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3" t="f36" r="f34" b="f35"/>
              <a:pathLst>
                <a:path w="301607" h="624605">
                  <a:moveTo>
                    <a:pt x="f5" y="f2"/>
                  </a:moveTo>
                  <a:lnTo>
                    <a:pt x="f6" y="f2"/>
                  </a:lnTo>
                  <a:cubicBezTo>
                    <a:pt x="f7" y="f2"/>
                    <a:pt x="f8" y="f9"/>
                    <a:pt x="f10" y="f11"/>
                  </a:cubicBezTo>
                  <a:cubicBezTo>
                    <a:pt x="f12" y="f13"/>
                    <a:pt x="f3" y="f14"/>
                    <a:pt x="f3" y="f5"/>
                  </a:cubicBezTo>
                  <a:lnTo>
                    <a:pt x="f3" y="f15"/>
                  </a:lnTo>
                  <a:cubicBezTo>
                    <a:pt x="f3" y="f16"/>
                    <a:pt x="f17" y="f4"/>
                    <a:pt x="f6" y="f4"/>
                  </a:cubicBezTo>
                  <a:lnTo>
                    <a:pt x="f5" y="f4"/>
                  </a:lnTo>
                  <a:cubicBezTo>
                    <a:pt x="f14" y="f4"/>
                    <a:pt x="f13" y="f18"/>
                    <a:pt x="f11" y="f19"/>
                  </a:cubicBezTo>
                  <a:cubicBezTo>
                    <a:pt x="f9" y="f20"/>
                    <a:pt x="f2" y="f21"/>
                    <a:pt x="f2" y="f15"/>
                  </a:cubicBezTo>
                  <a:lnTo>
                    <a:pt x="f2" y="f5"/>
                  </a:lnTo>
                  <a:cubicBezTo>
                    <a:pt x="f2" y="f22"/>
                    <a:pt x="f22" y="f2"/>
                    <a:pt x="f5" y="f2"/>
                  </a:cubicBezTo>
                  <a:close/>
                </a:path>
              </a:pathLst>
            </a:custGeom>
            <a:solidFill>
              <a:srgbClr val="5E376D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" name="TextBox 11">
              <a:extLst>
                <a:ext uri="{FF2B5EF4-FFF2-40B4-BE49-F238E27FC236}">
                  <a16:creationId xmlns:a16="http://schemas.microsoft.com/office/drawing/2014/main" id="{FD1779C4-D157-46B1-876A-68C93B618F2B}"/>
                </a:ext>
              </a:extLst>
            </p:cNvPr>
            <p:cNvSpPr txBox="1"/>
            <p:nvPr/>
          </p:nvSpPr>
          <p:spPr>
            <a:xfrm>
              <a:off x="9440027" y="3358435"/>
              <a:ext cx="3613599" cy="7483504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50804" tIns="50804" rIns="50804" bIns="50804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ts val="216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2" name="Group 12">
            <a:extLst>
              <a:ext uri="{FF2B5EF4-FFF2-40B4-BE49-F238E27FC236}">
                <a16:creationId xmlns:a16="http://schemas.microsoft.com/office/drawing/2014/main" id="{BD78E7E6-8DB2-497F-BCCD-78FE1F02A896}"/>
              </a:ext>
            </a:extLst>
          </p:cNvPr>
          <p:cNvGrpSpPr/>
          <p:nvPr/>
        </p:nvGrpSpPr>
        <p:grpSpPr>
          <a:xfrm>
            <a:off x="13645700" y="3358435"/>
            <a:ext cx="3613599" cy="7483504"/>
            <a:chOff x="13645700" y="3358435"/>
            <a:chExt cx="3613599" cy="7483504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DEBD332A-3B29-4DB1-9C47-699E74A29914}"/>
                </a:ext>
              </a:extLst>
            </p:cNvPr>
            <p:cNvSpPr/>
            <p:nvPr/>
          </p:nvSpPr>
          <p:spPr>
            <a:xfrm>
              <a:off x="13645700" y="3358435"/>
              <a:ext cx="3613599" cy="74835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1607"/>
                <a:gd name="f4" fmla="val 624605"/>
                <a:gd name="f5" fmla="val 85698"/>
                <a:gd name="f6" fmla="val 215909"/>
                <a:gd name="f7" fmla="val 238637"/>
                <a:gd name="f8" fmla="val 260435"/>
                <a:gd name="f9" fmla="val 9029"/>
                <a:gd name="f10" fmla="val 276506"/>
                <a:gd name="f11" fmla="val 25100"/>
                <a:gd name="f12" fmla="val 292578"/>
                <a:gd name="f13" fmla="val 41172"/>
                <a:gd name="f14" fmla="val 62969"/>
                <a:gd name="f15" fmla="val 538908"/>
                <a:gd name="f16" fmla="val 586237"/>
                <a:gd name="f17" fmla="val 263239"/>
                <a:gd name="f18" fmla="val 615576"/>
                <a:gd name="f19" fmla="val 599505"/>
                <a:gd name="f20" fmla="val 583434"/>
                <a:gd name="f21" fmla="val 561636"/>
                <a:gd name="f22" fmla="val 38368"/>
                <a:gd name="f23" fmla="*/ f0 1 301607"/>
                <a:gd name="f24" fmla="*/ f1 1 624605"/>
                <a:gd name="f25" fmla="+- f4 0 f2"/>
                <a:gd name="f26" fmla="+- f3 0 f2"/>
                <a:gd name="f27" fmla="*/ f26 1 301607"/>
                <a:gd name="f28" fmla="*/ f25 1 624605"/>
                <a:gd name="f29" fmla="*/ f2 1 f27"/>
                <a:gd name="f30" fmla="*/ f3 1 f27"/>
                <a:gd name="f31" fmla="*/ f2 1 f28"/>
                <a:gd name="f32" fmla="*/ f4 1 f28"/>
                <a:gd name="f33" fmla="*/ f29 f23 1"/>
                <a:gd name="f34" fmla="*/ f30 f23 1"/>
                <a:gd name="f35" fmla="*/ f32 f24 1"/>
                <a:gd name="f36" fmla="*/ f31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3" t="f36" r="f34" b="f35"/>
              <a:pathLst>
                <a:path w="301607" h="624605">
                  <a:moveTo>
                    <a:pt x="f5" y="f2"/>
                  </a:moveTo>
                  <a:lnTo>
                    <a:pt x="f6" y="f2"/>
                  </a:lnTo>
                  <a:cubicBezTo>
                    <a:pt x="f7" y="f2"/>
                    <a:pt x="f8" y="f9"/>
                    <a:pt x="f10" y="f11"/>
                  </a:cubicBezTo>
                  <a:cubicBezTo>
                    <a:pt x="f12" y="f13"/>
                    <a:pt x="f3" y="f14"/>
                    <a:pt x="f3" y="f5"/>
                  </a:cubicBezTo>
                  <a:lnTo>
                    <a:pt x="f3" y="f15"/>
                  </a:lnTo>
                  <a:cubicBezTo>
                    <a:pt x="f3" y="f16"/>
                    <a:pt x="f17" y="f4"/>
                    <a:pt x="f6" y="f4"/>
                  </a:cubicBezTo>
                  <a:lnTo>
                    <a:pt x="f5" y="f4"/>
                  </a:lnTo>
                  <a:cubicBezTo>
                    <a:pt x="f14" y="f4"/>
                    <a:pt x="f13" y="f18"/>
                    <a:pt x="f11" y="f19"/>
                  </a:cubicBezTo>
                  <a:cubicBezTo>
                    <a:pt x="f9" y="f20"/>
                    <a:pt x="f2" y="f21"/>
                    <a:pt x="f2" y="f15"/>
                  </a:cubicBezTo>
                  <a:lnTo>
                    <a:pt x="f2" y="f5"/>
                  </a:lnTo>
                  <a:cubicBezTo>
                    <a:pt x="f2" y="f22"/>
                    <a:pt x="f22" y="f2"/>
                    <a:pt x="f5" y="f2"/>
                  </a:cubicBezTo>
                  <a:close/>
                </a:path>
              </a:pathLst>
            </a:custGeom>
            <a:solidFill>
              <a:srgbClr val="5E376D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4" name="TextBox 14">
              <a:extLst>
                <a:ext uri="{FF2B5EF4-FFF2-40B4-BE49-F238E27FC236}">
                  <a16:creationId xmlns:a16="http://schemas.microsoft.com/office/drawing/2014/main" id="{2CF00822-C729-4A34-9610-DF8D55AFBA16}"/>
                </a:ext>
              </a:extLst>
            </p:cNvPr>
            <p:cNvSpPr txBox="1"/>
            <p:nvPr/>
          </p:nvSpPr>
          <p:spPr>
            <a:xfrm>
              <a:off x="13645700" y="3358435"/>
              <a:ext cx="3613599" cy="7483504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50804" tIns="50804" rIns="50804" bIns="50804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ts val="216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5" name="TextBox 15">
            <a:extLst>
              <a:ext uri="{FF2B5EF4-FFF2-40B4-BE49-F238E27FC236}">
                <a16:creationId xmlns:a16="http://schemas.microsoft.com/office/drawing/2014/main" id="{747F617C-3237-42D4-8311-2C39ACE42E77}"/>
              </a:ext>
            </a:extLst>
          </p:cNvPr>
          <p:cNvSpPr txBox="1"/>
          <p:nvPr/>
        </p:nvSpPr>
        <p:spPr>
          <a:xfrm>
            <a:off x="5588968" y="4542437"/>
            <a:ext cx="2904399" cy="314214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351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925" b="0" i="0" u="none" strike="noStrike" kern="1200" cap="none" spc="0" baseline="0">
                <a:solidFill>
                  <a:srgbClr val="FFFFFF"/>
                </a:solidFill>
                <a:uFillTx/>
                <a:latin typeface="HK Grotesk Medium"/>
              </a:rPr>
              <a:t>"Moralidad" históricamente usada para justificar subordinación y control sobre las mujeres</a:t>
            </a:r>
          </a:p>
        </p:txBody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C80E543F-EDF7-46A1-A813-C146DCB54F6C}"/>
              </a:ext>
            </a:extLst>
          </p:cNvPr>
          <p:cNvSpPr txBox="1"/>
          <p:nvPr/>
        </p:nvSpPr>
        <p:spPr>
          <a:xfrm>
            <a:off x="9794632" y="4542437"/>
            <a:ext cx="2904399" cy="359098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351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925" b="0" i="0" u="none" strike="noStrike" kern="1200" cap="none" spc="0" baseline="0">
                <a:solidFill>
                  <a:srgbClr val="FFFFFF"/>
                </a:solidFill>
                <a:uFillTx/>
                <a:latin typeface="HK Grotesk Medium"/>
              </a:rPr>
              <a:t>Desafíos en valoración probatoria por percepciones divergentes sobre  el acoso, ya sea por parte del juez y los testigos</a:t>
            </a:r>
          </a:p>
        </p:txBody>
      </p:sp>
      <p:sp>
        <p:nvSpPr>
          <p:cNvPr id="17" name="TextBox 17">
            <a:extLst>
              <a:ext uri="{FF2B5EF4-FFF2-40B4-BE49-F238E27FC236}">
                <a16:creationId xmlns:a16="http://schemas.microsoft.com/office/drawing/2014/main" id="{AA23DA00-9281-4959-AF4C-2003F0DAEE1D}"/>
              </a:ext>
            </a:extLst>
          </p:cNvPr>
          <p:cNvSpPr txBox="1"/>
          <p:nvPr/>
        </p:nvSpPr>
        <p:spPr>
          <a:xfrm>
            <a:off x="14000296" y="4542437"/>
            <a:ext cx="2904399" cy="314214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351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900" b="0" i="0" u="none" strike="noStrike" kern="1200" cap="none" spc="0" baseline="0">
                <a:solidFill>
                  <a:srgbClr val="FFFFFF"/>
                </a:solidFill>
                <a:uFillTx/>
                <a:latin typeface="HK Grotesk Medium"/>
              </a:rPr>
              <a:t>Influencia de la cultura organizacional  es determinante para perpetuar o erradicar el acoso en el trabajo</a:t>
            </a:r>
          </a:p>
        </p:txBody>
      </p:sp>
      <p:sp>
        <p:nvSpPr>
          <p:cNvPr id="18" name="TextBox 18">
            <a:extLst>
              <a:ext uri="{FF2B5EF4-FFF2-40B4-BE49-F238E27FC236}">
                <a16:creationId xmlns:a16="http://schemas.microsoft.com/office/drawing/2014/main" id="{0AC2F981-BFBA-4CC4-9331-FA12DABE450E}"/>
              </a:ext>
            </a:extLst>
          </p:cNvPr>
          <p:cNvSpPr txBox="1"/>
          <p:nvPr/>
        </p:nvSpPr>
        <p:spPr>
          <a:xfrm>
            <a:off x="2101556" y="1259695"/>
            <a:ext cx="14084887" cy="7762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581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5811" b="0" i="0" u="none" strike="noStrike" kern="1200" cap="none" spc="0" baseline="0">
                <a:solidFill>
                  <a:srgbClr val="5E376D"/>
                </a:solidFill>
                <a:uFillTx/>
                <a:latin typeface="HK Grotesk Bold"/>
              </a:rPr>
              <a:t>Observaciones </a:t>
            </a:r>
            <a:r>
              <a:rPr lang="es-CO" sz="5811" b="0" i="0" u="none" strike="noStrike" kern="0" cap="none" spc="0" baseline="0">
                <a:solidFill>
                  <a:srgbClr val="5E376D"/>
                </a:solidFill>
                <a:uFillTx/>
                <a:latin typeface="HK Grotesk Bold"/>
              </a:rPr>
              <a:t>sobre</a:t>
            </a:r>
            <a:r>
              <a:rPr lang="es-CO" sz="5811" b="0" i="0" u="none" strike="noStrike" kern="1200" cap="none" spc="0" baseline="0">
                <a:solidFill>
                  <a:srgbClr val="5E376D"/>
                </a:solidFill>
                <a:uFillTx/>
                <a:latin typeface="HK Grotesk Bold"/>
              </a:rPr>
              <a:t> la jurisprudencia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B331A16-D780-4832-91F8-918F78413352}"/>
              </a:ext>
            </a:extLst>
          </p:cNvPr>
          <p:cNvSpPr txBox="1"/>
          <p:nvPr/>
        </p:nvSpPr>
        <p:spPr>
          <a:xfrm>
            <a:off x="9144000" y="1754349"/>
            <a:ext cx="6931664" cy="769242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539111" marR="0" lvl="1" indent="-269876" algn="l" defTabSz="914400" rtl="0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45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Perspectiva de género: En cumplimiento del mandato constitucional (arts. 13 y 43): no discriminación e igualdad de derechos y oportunidades.</a:t>
            </a:r>
            <a:endParaRPr lang="en-US" sz="24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2499" b="0" i="0" u="none" strike="noStrike" kern="1200" cap="none" spc="0" baseline="0">
              <a:solidFill>
                <a:srgbClr val="5E376D"/>
              </a:solidFill>
              <a:uFillTx/>
              <a:latin typeface="HK Grotesk Medium"/>
            </a:endParaRPr>
          </a:p>
          <a:p>
            <a:pPr marL="539111" marR="0" lvl="1" indent="-269876" algn="l" defTabSz="914400" rtl="0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45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Para los jueces se traduce en un deber de actuar para eliminar discriminación y violencia contra mujeres: identificar asimetrías de poder o "categorías sospechosas".</a:t>
            </a:r>
          </a:p>
          <a:p>
            <a:pPr marL="0" marR="0" lvl="0" indent="0" algn="l" defTabSz="914400" rtl="0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2499" b="0" i="0" u="none" strike="noStrike" kern="1200" cap="none" spc="0" baseline="0">
              <a:solidFill>
                <a:srgbClr val="5E376D"/>
              </a:solidFill>
              <a:uFillTx/>
              <a:latin typeface="HK Grotesk Medium"/>
            </a:endParaRPr>
          </a:p>
          <a:p>
            <a:pPr marL="539111" marR="0" lvl="1" indent="-269876" algn="l" defTabSz="914400" rtl="0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45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Acoso surge de relaciones desiguales y dinámicas patriarcales; no son solo conflictos interpersonales. </a:t>
            </a:r>
          </a:p>
          <a:p>
            <a:pPr marL="0" marR="0" lvl="0" indent="0" algn="l" defTabSz="914400" rtl="0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2499" b="0" i="0" u="none" strike="noStrike" kern="1200" cap="none" spc="0" baseline="0">
              <a:solidFill>
                <a:srgbClr val="5E376D"/>
              </a:solidFill>
              <a:uFillTx/>
              <a:latin typeface="HK Grotesk Medium"/>
            </a:endParaRPr>
          </a:p>
          <a:p>
            <a:pPr marL="539111" marR="0" lvl="1" indent="-269876" algn="l" defTabSz="914400" rtl="0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45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Impacto del acoso como factor de riesgo psicosocial en el trabajo: también las mujeres lo reportan más.</a:t>
            </a:r>
          </a:p>
          <a:p>
            <a:pPr marL="0" marR="0" lvl="0" indent="0" algn="l" defTabSz="914400" rtl="0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2499" b="0" i="0" u="none" strike="noStrike" kern="1200" cap="none" spc="0" baseline="0">
              <a:solidFill>
                <a:srgbClr val="5E376D"/>
              </a:solidFill>
              <a:uFillTx/>
              <a:latin typeface="HK Grotesk Medium"/>
            </a:endParaRPr>
          </a:p>
          <a:p>
            <a:pPr marL="539111" marR="0" lvl="1" indent="-269876" algn="l" defTabSz="914400" rtl="0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CO" sz="2450" b="0" i="0" u="none" strike="noStrike" kern="1200" cap="none" spc="0" baseline="0">
                <a:solidFill>
                  <a:srgbClr val="5E376D"/>
                </a:solidFill>
                <a:uFillTx/>
                <a:latin typeface="HK Grotesk Medium"/>
              </a:rPr>
              <a:t>Responsabilidad de los empleadores por su cultura organizacional.</a:t>
            </a:r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41262111-C34F-4D33-AA4F-79127655C38D}"/>
              </a:ext>
            </a:extLst>
          </p:cNvPr>
          <p:cNvGrpSpPr/>
          <p:nvPr/>
        </p:nvGrpSpPr>
        <p:grpSpPr>
          <a:xfrm>
            <a:off x="0" y="1753005"/>
            <a:ext cx="7608603" cy="6319043"/>
            <a:chOff x="0" y="1753005"/>
            <a:chExt cx="7608603" cy="6319043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E8BDBC06-6D09-4B2A-87CD-A5BFF84E366C}"/>
                </a:ext>
              </a:extLst>
            </p:cNvPr>
            <p:cNvSpPr/>
            <p:nvPr/>
          </p:nvSpPr>
          <p:spPr>
            <a:xfrm>
              <a:off x="0" y="1753005"/>
              <a:ext cx="7608603" cy="631904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280390"/>
                <a:gd name="f4" fmla="val 3051115"/>
                <a:gd name="f5" fmla="val 43600"/>
                <a:gd name="f6" fmla="val 4236789"/>
                <a:gd name="f7" fmla="val 4248353"/>
                <a:gd name="f8" fmla="val 4259443"/>
                <a:gd name="f9" fmla="val 4594"/>
                <a:gd name="f10" fmla="val 4267619"/>
                <a:gd name="f11" fmla="val 12770"/>
                <a:gd name="f12" fmla="val 4275796"/>
                <a:gd name="f13" fmla="val 20947"/>
                <a:gd name="f14" fmla="val 32037"/>
                <a:gd name="f15" fmla="val 3007515"/>
                <a:gd name="f16" fmla="val 3019078"/>
                <a:gd name="f17" fmla="val 3030168"/>
                <a:gd name="f18" fmla="val 3038345"/>
                <a:gd name="f19" fmla="val 3046521"/>
                <a:gd name="f20" fmla="*/ f0 1 4280390"/>
                <a:gd name="f21" fmla="*/ f1 1 3051115"/>
                <a:gd name="f22" fmla="+- f4 0 f2"/>
                <a:gd name="f23" fmla="+- f3 0 f2"/>
                <a:gd name="f24" fmla="*/ f23 1 4280390"/>
                <a:gd name="f25" fmla="*/ f22 1 3051115"/>
                <a:gd name="f26" fmla="*/ f2 1 f24"/>
                <a:gd name="f27" fmla="*/ f3 1 f24"/>
                <a:gd name="f28" fmla="*/ f2 1 f25"/>
                <a:gd name="f29" fmla="*/ f4 1 f25"/>
                <a:gd name="f30" fmla="*/ f26 f20 1"/>
                <a:gd name="f31" fmla="*/ f27 f20 1"/>
                <a:gd name="f32" fmla="*/ f29 f21 1"/>
                <a:gd name="f33" fmla="*/ f28 f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0" t="f33" r="f31" b="f32"/>
              <a:pathLst>
                <a:path w="4280390" h="3051115">
                  <a:moveTo>
                    <a:pt x="f5" y="f2"/>
                  </a:moveTo>
                  <a:lnTo>
                    <a:pt x="f6" y="f2"/>
                  </a:lnTo>
                  <a:cubicBezTo>
                    <a:pt x="f7" y="f2"/>
                    <a:pt x="f8" y="f9"/>
                    <a:pt x="f10" y="f11"/>
                  </a:cubicBezTo>
                  <a:cubicBezTo>
                    <a:pt x="f12" y="f13"/>
                    <a:pt x="f3" y="f14"/>
                    <a:pt x="f3" y="f5"/>
                  </a:cubicBezTo>
                  <a:lnTo>
                    <a:pt x="f3" y="f15"/>
                  </a:lnTo>
                  <a:cubicBezTo>
                    <a:pt x="f3" y="f16"/>
                    <a:pt x="f12" y="f17"/>
                    <a:pt x="f10" y="f18"/>
                  </a:cubicBezTo>
                  <a:cubicBezTo>
                    <a:pt x="f8" y="f19"/>
                    <a:pt x="f7" y="f4"/>
                    <a:pt x="f6" y="f4"/>
                  </a:cubicBezTo>
                  <a:lnTo>
                    <a:pt x="f5" y="f4"/>
                  </a:lnTo>
                  <a:cubicBezTo>
                    <a:pt x="f14" y="f4"/>
                    <a:pt x="f13" y="f19"/>
                    <a:pt x="f11" y="f18"/>
                  </a:cubicBezTo>
                  <a:cubicBezTo>
                    <a:pt x="f9" y="f17"/>
                    <a:pt x="f2" y="f16"/>
                    <a:pt x="f2" y="f15"/>
                  </a:cubicBezTo>
                  <a:lnTo>
                    <a:pt x="f2" y="f5"/>
                  </a:lnTo>
                  <a:cubicBezTo>
                    <a:pt x="f2" y="f14"/>
                    <a:pt x="f9" y="f13"/>
                    <a:pt x="f11" y="f11"/>
                  </a:cubicBezTo>
                  <a:cubicBezTo>
                    <a:pt x="f13" y="f9"/>
                    <a:pt x="f14" y="f2"/>
                    <a:pt x="f5" y="f2"/>
                  </a:cubicBezTo>
                  <a:close/>
                </a:path>
              </a:pathLst>
            </a:custGeom>
            <a:solidFill>
              <a:srgbClr val="5E376D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14BE2139-2B49-4FC8-8BE1-E897CA31ABA9}"/>
                </a:ext>
              </a:extLst>
            </p:cNvPr>
            <p:cNvSpPr txBox="1"/>
            <p:nvPr/>
          </p:nvSpPr>
          <p:spPr>
            <a:xfrm>
              <a:off x="0" y="1753005"/>
              <a:ext cx="7608603" cy="6319043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50804" tIns="50804" rIns="50804" bIns="50804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ts val="216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6" name="TextBox 6">
            <a:extLst>
              <a:ext uri="{FF2B5EF4-FFF2-40B4-BE49-F238E27FC236}">
                <a16:creationId xmlns:a16="http://schemas.microsoft.com/office/drawing/2014/main" id="{C91DC8E6-D358-444F-9648-C022CA5437EB}"/>
              </a:ext>
            </a:extLst>
          </p:cNvPr>
          <p:cNvSpPr txBox="1"/>
          <p:nvPr/>
        </p:nvSpPr>
        <p:spPr>
          <a:xfrm>
            <a:off x="1229099" y="3011622"/>
            <a:ext cx="5498177" cy="24415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ts val="641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800" b="0" i="0" u="none" strike="noStrike" kern="1200" cap="none" spc="0" baseline="0">
                <a:solidFill>
                  <a:srgbClr val="FFFFFF"/>
                </a:solidFill>
                <a:uFillTx/>
                <a:latin typeface="HK Grotesk Bold"/>
              </a:rPr>
              <a:t>Perspectiva de género para abordar el acoso</a:t>
            </a:r>
          </a:p>
        </p:txBody>
      </p:sp>
      <p:grpSp>
        <p:nvGrpSpPr>
          <p:cNvPr id="7" name="Group 7">
            <a:extLst>
              <a:ext uri="{FF2B5EF4-FFF2-40B4-BE49-F238E27FC236}">
                <a16:creationId xmlns:a16="http://schemas.microsoft.com/office/drawing/2014/main" id="{6D0C8D99-989A-4EBA-9C22-CCC66EE27AE7}"/>
              </a:ext>
            </a:extLst>
          </p:cNvPr>
          <p:cNvGrpSpPr/>
          <p:nvPr/>
        </p:nvGrpSpPr>
        <p:grpSpPr>
          <a:xfrm>
            <a:off x="0" y="8072048"/>
            <a:ext cx="7608603" cy="971943"/>
            <a:chOff x="0" y="8072048"/>
            <a:chExt cx="7608603" cy="971943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E9307EAB-A799-4F30-A62B-DC999377B9CC}"/>
                </a:ext>
              </a:extLst>
            </p:cNvPr>
            <p:cNvSpPr/>
            <p:nvPr/>
          </p:nvSpPr>
          <p:spPr>
            <a:xfrm>
              <a:off x="0" y="8072048"/>
              <a:ext cx="7608603" cy="97193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80361"/>
                <a:gd name="f4" fmla="val 263054"/>
                <a:gd name="f5" fmla="val 44708"/>
                <a:gd name="f6" fmla="val 2235653"/>
                <a:gd name="f7" fmla="val 2247510"/>
                <a:gd name="f8" fmla="val 2258882"/>
                <a:gd name="f9" fmla="val 4710"/>
                <a:gd name="f10" fmla="val 2267266"/>
                <a:gd name="f11" fmla="val 13095"/>
                <a:gd name="f12" fmla="val 2275651"/>
                <a:gd name="f13" fmla="val 21479"/>
                <a:gd name="f14" fmla="val 32851"/>
                <a:gd name="f15" fmla="val 218345"/>
                <a:gd name="f16" fmla="val 230203"/>
                <a:gd name="f17" fmla="val 241575"/>
                <a:gd name="f18" fmla="val 249959"/>
                <a:gd name="f19" fmla="val 258343"/>
                <a:gd name="f20" fmla="*/ f0 1 2280361"/>
                <a:gd name="f21" fmla="*/ f1 1 263054"/>
                <a:gd name="f22" fmla="+- f4 0 f2"/>
                <a:gd name="f23" fmla="+- f3 0 f2"/>
                <a:gd name="f24" fmla="*/ f23 1 2280361"/>
                <a:gd name="f25" fmla="*/ f22 1 263054"/>
                <a:gd name="f26" fmla="*/ f2 1 f24"/>
                <a:gd name="f27" fmla="*/ f3 1 f24"/>
                <a:gd name="f28" fmla="*/ f2 1 f25"/>
                <a:gd name="f29" fmla="*/ f4 1 f25"/>
                <a:gd name="f30" fmla="*/ f26 f20 1"/>
                <a:gd name="f31" fmla="*/ f27 f20 1"/>
                <a:gd name="f32" fmla="*/ f29 f21 1"/>
                <a:gd name="f33" fmla="*/ f28 f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0" t="f33" r="f31" b="f32"/>
              <a:pathLst>
                <a:path w="2280361" h="263054">
                  <a:moveTo>
                    <a:pt x="f5" y="f2"/>
                  </a:moveTo>
                  <a:lnTo>
                    <a:pt x="f6" y="f2"/>
                  </a:lnTo>
                  <a:cubicBezTo>
                    <a:pt x="f7" y="f2"/>
                    <a:pt x="f8" y="f9"/>
                    <a:pt x="f10" y="f11"/>
                  </a:cubicBezTo>
                  <a:cubicBezTo>
                    <a:pt x="f12" y="f13"/>
                    <a:pt x="f3" y="f14"/>
                    <a:pt x="f3" y="f5"/>
                  </a:cubicBezTo>
                  <a:lnTo>
                    <a:pt x="f3" y="f15"/>
                  </a:lnTo>
                  <a:cubicBezTo>
                    <a:pt x="f3" y="f16"/>
                    <a:pt x="f12" y="f17"/>
                    <a:pt x="f10" y="f18"/>
                  </a:cubicBezTo>
                  <a:cubicBezTo>
                    <a:pt x="f8" y="f19"/>
                    <a:pt x="f7" y="f4"/>
                    <a:pt x="f6" y="f4"/>
                  </a:cubicBezTo>
                  <a:lnTo>
                    <a:pt x="f5" y="f4"/>
                  </a:lnTo>
                  <a:cubicBezTo>
                    <a:pt x="f14" y="f4"/>
                    <a:pt x="f13" y="f19"/>
                    <a:pt x="f11" y="f18"/>
                  </a:cubicBezTo>
                  <a:cubicBezTo>
                    <a:pt x="f9" y="f17"/>
                    <a:pt x="f2" y="f16"/>
                    <a:pt x="f2" y="f15"/>
                  </a:cubicBezTo>
                  <a:lnTo>
                    <a:pt x="f2" y="f5"/>
                  </a:lnTo>
                  <a:cubicBezTo>
                    <a:pt x="f2" y="f14"/>
                    <a:pt x="f9" y="f13"/>
                    <a:pt x="f11" y="f11"/>
                  </a:cubicBezTo>
                  <a:cubicBezTo>
                    <a:pt x="f13" y="f9"/>
                    <a:pt x="f14" y="f2"/>
                    <a:pt x="f5" y="f2"/>
                  </a:cubicBezTo>
                  <a:close/>
                </a:path>
              </a:pathLst>
            </a:custGeom>
            <a:solidFill>
              <a:srgbClr val="D9DEE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0482D5D3-13C0-46CC-90B1-C05B075B8A55}"/>
                </a:ext>
              </a:extLst>
            </p:cNvPr>
            <p:cNvSpPr txBox="1"/>
            <p:nvPr/>
          </p:nvSpPr>
          <p:spPr>
            <a:xfrm>
              <a:off x="0" y="8318406"/>
              <a:ext cx="7608603" cy="72558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50804" tIns="50804" rIns="50804" bIns="50804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ts val="225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CO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1008</Words>
  <Application>Microsoft Office PowerPoint</Application>
  <PresentationFormat>Panorámica</PresentationFormat>
  <Paragraphs>77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HK Grotesk Bold</vt:lpstr>
      <vt:lpstr>HK Grotesk Medium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1.docx - Presentación</dc:title>
  <dc:creator>daniela</dc:creator>
  <cp:lastModifiedBy>Daniela Vesga Gomez</cp:lastModifiedBy>
  <cp:revision>350</cp:revision>
  <dcterms:created xsi:type="dcterms:W3CDTF">2006-08-16T00:00:00Z</dcterms:created>
  <dcterms:modified xsi:type="dcterms:W3CDTF">2024-04-22T11:25:50Z</dcterms:modified>
</cp:coreProperties>
</file>