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63" r:id="rId5"/>
    <p:sldId id="262" r:id="rId6"/>
    <p:sldId id="264" r:id="rId7"/>
    <p:sldId id="265" r:id="rId8"/>
    <p:sldId id="266" r:id="rId9"/>
    <p:sldId id="569" r:id="rId10"/>
    <p:sldId id="275" r:id="rId11"/>
    <p:sldId id="279" r:id="rId12"/>
  </p:sldIdLst>
  <p:sldSz cx="12193588" cy="6858000"/>
  <p:notesSz cx="6858000" cy="9144000"/>
  <p:embeddedFontLst>
    <p:embeddedFont>
      <p:font typeface="Candara" panose="020E0502030303020204" pitchFamily="34" charset="0"/>
      <p:regular r:id="rId14"/>
      <p:bold r:id="rId15"/>
      <p:italic r:id="rId16"/>
      <p:bold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Roboto Black" panose="02000000000000000000" pitchFamily="2" charset="0"/>
      <p:bold r:id="rId26"/>
      <p:boldItalic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jbma65r7Oa5+ZIJP1d4S+w52U4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49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Muy positivo, positivo</c:v>
                </c:pt>
              </c:strCache>
            </c:strRef>
          </c:tx>
          <c:spPr>
            <a:solidFill>
              <a:srgbClr val="C2427E"/>
            </a:solidFill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234-49D9-A235-670931A9AB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38465E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Hoja2!$A$2:$A$18</c:f>
              <c:strCache>
                <c:ptCount val="17"/>
                <c:pt idx="0">
                  <c:v>Cartagena 2011</c:v>
                </c:pt>
                <c:pt idx="1">
                  <c:v>Cali 2016</c:v>
                </c:pt>
                <c:pt idx="2">
                  <c:v>Medellín 2017</c:v>
                </c:pt>
                <c:pt idx="3">
                  <c:v>Bogotá 2018</c:v>
                </c:pt>
                <c:pt idx="4">
                  <c:v>Belo Horizonte 2008</c:v>
                </c:pt>
                <c:pt idx="5">
                  <c:v>La Paz 2010</c:v>
                </c:pt>
                <c:pt idx="6">
                  <c:v>Quito 2010</c:v>
                </c:pt>
                <c:pt idx="7">
                  <c:v>Monterrey 2012</c:v>
                </c:pt>
                <c:pt idx="8">
                  <c:v>AM Montevideo 2012</c:v>
                </c:pt>
                <c:pt idx="9">
                  <c:v>Asunción 2013</c:v>
                </c:pt>
                <c:pt idx="10">
                  <c:v>Estocolmo 2013</c:v>
                </c:pt>
                <c:pt idx="11">
                  <c:v>Panamá 2014</c:v>
                </c:pt>
                <c:pt idx="12">
                  <c:v>San Diego 2015</c:v>
                </c:pt>
                <c:pt idx="13">
                  <c:v>Tijuana 2015</c:v>
                </c:pt>
                <c:pt idx="14">
                  <c:v>Rosario 2017</c:v>
                </c:pt>
                <c:pt idx="15">
                  <c:v>Santo Domingo 2018</c:v>
                </c:pt>
                <c:pt idx="16">
                  <c:v>Promedio internacional </c:v>
                </c:pt>
              </c:strCache>
            </c:strRef>
          </c:cat>
          <c:val>
            <c:numRef>
              <c:f>Hoja2!$B$2:$B$18</c:f>
              <c:numCache>
                <c:formatCode>###0%</c:formatCode>
                <c:ptCount val="17"/>
                <c:pt idx="0">
                  <c:v>0.93787589629548407</c:v>
                </c:pt>
                <c:pt idx="1">
                  <c:v>0.90617126665457493</c:v>
                </c:pt>
                <c:pt idx="2">
                  <c:v>0.92698701935844496</c:v>
                </c:pt>
                <c:pt idx="3">
                  <c:v>0.90449875595587981</c:v>
                </c:pt>
                <c:pt idx="4">
                  <c:v>0.88118650269759469</c:v>
                </c:pt>
                <c:pt idx="5">
                  <c:v>0.76057793692711484</c:v>
                </c:pt>
                <c:pt idx="6">
                  <c:v>0.88035477609057133</c:v>
                </c:pt>
                <c:pt idx="7">
                  <c:v>0.83015624179150116</c:v>
                </c:pt>
                <c:pt idx="8">
                  <c:v>0.82511737089202608</c:v>
                </c:pt>
                <c:pt idx="9">
                  <c:v>0.90620129574742836</c:v>
                </c:pt>
                <c:pt idx="10">
                  <c:v>0.64</c:v>
                </c:pt>
                <c:pt idx="11">
                  <c:v>0.8279522201186531</c:v>
                </c:pt>
                <c:pt idx="12">
                  <c:v>0.38490440119081404</c:v>
                </c:pt>
                <c:pt idx="13">
                  <c:v>0.70943945684216092</c:v>
                </c:pt>
                <c:pt idx="14">
                  <c:v>0.82210025677724385</c:v>
                </c:pt>
                <c:pt idx="15">
                  <c:v>0.89900155713540353</c:v>
                </c:pt>
                <c:pt idx="16" formatCode="0%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34-49D9-A235-670931A9AB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648384"/>
        <c:axId val="7649920"/>
      </c:barChart>
      <c:catAx>
        <c:axId val="7648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>
                <a:solidFill>
                  <a:srgbClr val="38465E"/>
                </a:solidFill>
              </a:defRPr>
            </a:pPr>
            <a:endParaRPr lang="es-CO"/>
          </a:p>
        </c:txPr>
        <c:crossAx val="7649920"/>
        <c:crosses val="autoZero"/>
        <c:auto val="1"/>
        <c:lblAlgn val="ctr"/>
        <c:lblOffset val="100"/>
        <c:noMultiLvlLbl val="0"/>
      </c:catAx>
      <c:valAx>
        <c:axId val="7649920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7648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s-CO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0700" y="685800"/>
            <a:ext cx="6096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f55d96916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f55d96916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1f55d969164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f55d96916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f55d96916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1f55d969164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>
                <a:latin typeface="Arial"/>
                <a:ea typeface="Arial"/>
                <a:cs typeface="Arial"/>
                <a:sym typeface="Arial"/>
              </a:rPr>
              <a:t>4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89650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p7:notes"/>
          <p:cNvSpPr txBox="1">
            <a:spLocks noGrp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25" tIns="42400" rIns="84825" bIns="42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s-CO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5556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title"/>
          </p:nvPr>
        </p:nvSpPr>
        <p:spPr>
          <a:xfrm>
            <a:off x="609660" y="274638"/>
            <a:ext cx="10974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609660" y="1600200"/>
            <a:ext cx="10974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914400" lvl="1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>
            <a:off x="609660" y="274638"/>
            <a:ext cx="10974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 rot="5400000">
            <a:off x="3833490" y="-1623750"/>
            <a:ext cx="4526100" cy="10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914400" lvl="1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0"/>
          <p:cNvSpPr txBox="1">
            <a:spLocks noGrp="1"/>
          </p:cNvSpPr>
          <p:nvPr>
            <p:ph type="title"/>
          </p:nvPr>
        </p:nvSpPr>
        <p:spPr>
          <a:xfrm rot="5400000">
            <a:off x="7286040" y="1828638"/>
            <a:ext cx="5851500" cy="27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body" idx="1"/>
          </p:nvPr>
        </p:nvSpPr>
        <p:spPr>
          <a:xfrm rot="5400000">
            <a:off x="1697550" y="-813162"/>
            <a:ext cx="5851500" cy="80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914400" lvl="1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0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609660" y="274637"/>
            <a:ext cx="10974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body" idx="1"/>
          </p:nvPr>
        </p:nvSpPr>
        <p:spPr>
          <a:xfrm>
            <a:off x="609660" y="1600200"/>
            <a:ext cx="10974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5016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1"/>
          <p:cNvSpPr txBox="1">
            <a:spLocks noGrp="1"/>
          </p:cNvSpPr>
          <p:nvPr>
            <p:ph type="ctrTitle"/>
          </p:nvPr>
        </p:nvSpPr>
        <p:spPr>
          <a:xfrm>
            <a:off x="914490" y="2130425"/>
            <a:ext cx="103641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subTitle" idx="1"/>
          </p:nvPr>
        </p:nvSpPr>
        <p:spPr>
          <a:xfrm>
            <a:off x="1828980" y="3886200"/>
            <a:ext cx="85353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41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41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2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42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42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3"/>
          <p:cNvSpPr txBox="1">
            <a:spLocks noGrp="1"/>
          </p:cNvSpPr>
          <p:nvPr>
            <p:ph type="sldNum" idx="12"/>
          </p:nvPr>
        </p:nvSpPr>
        <p:spPr>
          <a:xfrm>
            <a:off x="46573" y="6308726"/>
            <a:ext cx="8658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400"/>
              <a:buFont typeface="Calibri"/>
              <a:buNone/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400"/>
              <a:buFont typeface="Calibri"/>
              <a:buNone/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400"/>
              <a:buFont typeface="Calibri"/>
              <a:buNone/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400"/>
              <a:buFont typeface="Calibri"/>
              <a:buNone/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400"/>
              <a:buFont typeface="Calibri"/>
              <a:buNone/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400"/>
              <a:buFont typeface="Calibri"/>
              <a:buNone/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400"/>
              <a:buFont typeface="Calibri"/>
              <a:buNone/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400"/>
              <a:buFont typeface="Calibri"/>
              <a:buNone/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400"/>
              <a:buFont typeface="Calibri"/>
              <a:buNone/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4"/>
          <p:cNvSpPr txBox="1">
            <a:spLocks noGrp="1"/>
          </p:cNvSpPr>
          <p:nvPr>
            <p:ph type="title"/>
          </p:nvPr>
        </p:nvSpPr>
        <p:spPr>
          <a:xfrm>
            <a:off x="963177" y="4406900"/>
            <a:ext cx="103641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 sz="5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44"/>
          <p:cNvSpPr txBox="1">
            <a:spLocks noGrp="1"/>
          </p:cNvSpPr>
          <p:nvPr>
            <p:ph type="body" idx="1"/>
          </p:nvPr>
        </p:nvSpPr>
        <p:spPr>
          <a:xfrm>
            <a:off x="963177" y="2906713"/>
            <a:ext cx="103641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44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44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44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5"/>
          <p:cNvSpPr txBox="1">
            <a:spLocks noGrp="1"/>
          </p:cNvSpPr>
          <p:nvPr>
            <p:ph type="title"/>
          </p:nvPr>
        </p:nvSpPr>
        <p:spPr>
          <a:xfrm>
            <a:off x="609660" y="274637"/>
            <a:ext cx="10974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45"/>
          <p:cNvSpPr txBox="1">
            <a:spLocks noGrp="1"/>
          </p:cNvSpPr>
          <p:nvPr>
            <p:ph type="body" idx="1"/>
          </p:nvPr>
        </p:nvSpPr>
        <p:spPr>
          <a:xfrm>
            <a:off x="609660" y="1600200"/>
            <a:ext cx="5385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63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45"/>
          <p:cNvSpPr txBox="1">
            <a:spLocks noGrp="1"/>
          </p:cNvSpPr>
          <p:nvPr>
            <p:ph type="body" idx="2"/>
          </p:nvPr>
        </p:nvSpPr>
        <p:spPr>
          <a:xfrm>
            <a:off x="6198210" y="1600200"/>
            <a:ext cx="5385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63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45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45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45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6"/>
          <p:cNvSpPr txBox="1">
            <a:spLocks noGrp="1"/>
          </p:cNvSpPr>
          <p:nvPr>
            <p:ph type="title"/>
          </p:nvPr>
        </p:nvSpPr>
        <p:spPr>
          <a:xfrm>
            <a:off x="609660" y="274637"/>
            <a:ext cx="10974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" name="Google Shape;125;p46"/>
          <p:cNvSpPr txBox="1">
            <a:spLocks noGrp="1"/>
          </p:cNvSpPr>
          <p:nvPr>
            <p:ph type="body" idx="1"/>
          </p:nvPr>
        </p:nvSpPr>
        <p:spPr>
          <a:xfrm>
            <a:off x="609660" y="1535112"/>
            <a:ext cx="53874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46"/>
          <p:cNvSpPr txBox="1">
            <a:spLocks noGrp="1"/>
          </p:cNvSpPr>
          <p:nvPr>
            <p:ph type="body" idx="2"/>
          </p:nvPr>
        </p:nvSpPr>
        <p:spPr>
          <a:xfrm>
            <a:off x="609660" y="2174875"/>
            <a:ext cx="53874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46"/>
          <p:cNvSpPr txBox="1">
            <a:spLocks noGrp="1"/>
          </p:cNvSpPr>
          <p:nvPr>
            <p:ph type="body" idx="3"/>
          </p:nvPr>
        </p:nvSpPr>
        <p:spPr>
          <a:xfrm>
            <a:off x="6193976" y="1535112"/>
            <a:ext cx="53898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46"/>
          <p:cNvSpPr txBox="1">
            <a:spLocks noGrp="1"/>
          </p:cNvSpPr>
          <p:nvPr>
            <p:ph type="body" idx="4"/>
          </p:nvPr>
        </p:nvSpPr>
        <p:spPr>
          <a:xfrm>
            <a:off x="6193976" y="2174875"/>
            <a:ext cx="5389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46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46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46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7"/>
          <p:cNvSpPr txBox="1">
            <a:spLocks noGrp="1"/>
          </p:cNvSpPr>
          <p:nvPr>
            <p:ph type="title"/>
          </p:nvPr>
        </p:nvSpPr>
        <p:spPr>
          <a:xfrm>
            <a:off x="609660" y="273050"/>
            <a:ext cx="40116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" name="Google Shape;134;p47"/>
          <p:cNvSpPr txBox="1">
            <a:spLocks noGrp="1"/>
          </p:cNvSpPr>
          <p:nvPr>
            <p:ph type="body" idx="1"/>
          </p:nvPr>
        </p:nvSpPr>
        <p:spPr>
          <a:xfrm>
            <a:off x="4767202" y="273050"/>
            <a:ext cx="6816300" cy="58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5016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47"/>
          <p:cNvSpPr txBox="1">
            <a:spLocks noGrp="1"/>
          </p:cNvSpPr>
          <p:nvPr>
            <p:ph type="body" idx="2"/>
          </p:nvPr>
        </p:nvSpPr>
        <p:spPr>
          <a:xfrm>
            <a:off x="609660" y="1435100"/>
            <a:ext cx="40116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47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47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sldNum" idx="12"/>
          </p:nvPr>
        </p:nvSpPr>
        <p:spPr>
          <a:xfrm>
            <a:off x="46573" y="6308726"/>
            <a:ext cx="8658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000000"/>
              </a:buClr>
              <a:buSzPts val="400"/>
              <a:buFont typeface="Calibri"/>
              <a:buNone/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000000"/>
              </a:buClr>
              <a:buSzPts val="400"/>
              <a:buFont typeface="Calibri"/>
              <a:buNone/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000000"/>
              </a:buClr>
              <a:buSzPts val="400"/>
              <a:buFont typeface="Calibri"/>
              <a:buNone/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000000"/>
              </a:buClr>
              <a:buSzPts val="400"/>
              <a:buFont typeface="Calibri"/>
              <a:buNone/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000000"/>
              </a:buClr>
              <a:buSzPts val="400"/>
              <a:buFont typeface="Calibri"/>
              <a:buNone/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000000"/>
              </a:buClr>
              <a:buSzPts val="400"/>
              <a:buFont typeface="Calibri"/>
              <a:buNone/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000000"/>
              </a:buClr>
              <a:buSzPts val="400"/>
              <a:buFont typeface="Calibri"/>
              <a:buNone/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000000"/>
              </a:buClr>
              <a:buSzPts val="400"/>
              <a:buFont typeface="Calibri"/>
              <a:buNone/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000000"/>
              </a:buClr>
              <a:buSzPts val="400"/>
              <a:buFont typeface="Calibri"/>
              <a:buNone/>
              <a:def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8"/>
          <p:cNvSpPr txBox="1">
            <a:spLocks noGrp="1"/>
          </p:cNvSpPr>
          <p:nvPr>
            <p:ph type="title"/>
          </p:nvPr>
        </p:nvSpPr>
        <p:spPr>
          <a:xfrm>
            <a:off x="2389953" y="4800600"/>
            <a:ext cx="73158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1" name="Google Shape;141;p48"/>
          <p:cNvSpPr>
            <a:spLocks noGrp="1"/>
          </p:cNvSpPr>
          <p:nvPr>
            <p:ph type="pic" idx="2"/>
          </p:nvPr>
        </p:nvSpPr>
        <p:spPr>
          <a:xfrm>
            <a:off x="2389953" y="612775"/>
            <a:ext cx="73158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48"/>
          <p:cNvSpPr txBox="1">
            <a:spLocks noGrp="1"/>
          </p:cNvSpPr>
          <p:nvPr>
            <p:ph type="body" idx="1"/>
          </p:nvPr>
        </p:nvSpPr>
        <p:spPr>
          <a:xfrm>
            <a:off x="2389953" y="5367337"/>
            <a:ext cx="73158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48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48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48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9"/>
          <p:cNvSpPr txBox="1">
            <a:spLocks noGrp="1"/>
          </p:cNvSpPr>
          <p:nvPr>
            <p:ph type="title"/>
          </p:nvPr>
        </p:nvSpPr>
        <p:spPr>
          <a:xfrm>
            <a:off x="609660" y="274637"/>
            <a:ext cx="10974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49"/>
          <p:cNvSpPr txBox="1">
            <a:spLocks noGrp="1"/>
          </p:cNvSpPr>
          <p:nvPr>
            <p:ph type="body" idx="1"/>
          </p:nvPr>
        </p:nvSpPr>
        <p:spPr>
          <a:xfrm rot="5400000">
            <a:off x="3833489" y="-1623750"/>
            <a:ext cx="4526100" cy="10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5016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49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49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49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0"/>
          <p:cNvSpPr txBox="1">
            <a:spLocks noGrp="1"/>
          </p:cNvSpPr>
          <p:nvPr>
            <p:ph type="title"/>
          </p:nvPr>
        </p:nvSpPr>
        <p:spPr>
          <a:xfrm rot="5400000">
            <a:off x="7286039" y="1828638"/>
            <a:ext cx="5851500" cy="27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4" name="Google Shape;154;p50"/>
          <p:cNvSpPr txBox="1">
            <a:spLocks noGrp="1"/>
          </p:cNvSpPr>
          <p:nvPr>
            <p:ph type="body" idx="1"/>
          </p:nvPr>
        </p:nvSpPr>
        <p:spPr>
          <a:xfrm rot="5400000">
            <a:off x="1697549" y="-813163"/>
            <a:ext cx="5851500" cy="80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5016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50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50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50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 txBox="1">
            <a:spLocks noGrp="1"/>
          </p:cNvSpPr>
          <p:nvPr>
            <p:ph type="ctrTitle"/>
          </p:nvPr>
        </p:nvSpPr>
        <p:spPr>
          <a:xfrm>
            <a:off x="914490" y="2130425"/>
            <a:ext cx="103641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subTitle" idx="1"/>
          </p:nvPr>
        </p:nvSpPr>
        <p:spPr>
          <a:xfrm>
            <a:off x="1828980" y="3886200"/>
            <a:ext cx="85353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lvl="0" algn="ctr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>
            <a:spLocks noGrp="1"/>
          </p:cNvSpPr>
          <p:nvPr>
            <p:ph type="title"/>
          </p:nvPr>
        </p:nvSpPr>
        <p:spPr>
          <a:xfrm>
            <a:off x="963179" y="4406900"/>
            <a:ext cx="103641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 sz="53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1"/>
          </p:nvPr>
        </p:nvSpPr>
        <p:spPr>
          <a:xfrm>
            <a:off x="963179" y="2906713"/>
            <a:ext cx="103641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>
            <a:spLocks noGrp="1"/>
          </p:cNvSpPr>
          <p:nvPr>
            <p:ph type="title"/>
          </p:nvPr>
        </p:nvSpPr>
        <p:spPr>
          <a:xfrm>
            <a:off x="609660" y="274638"/>
            <a:ext cx="10974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1"/>
          </p:nvPr>
        </p:nvSpPr>
        <p:spPr>
          <a:xfrm>
            <a:off x="609660" y="1600200"/>
            <a:ext cx="5385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635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marL="914400" lvl="1" indent="-431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2"/>
          </p:nvPr>
        </p:nvSpPr>
        <p:spPr>
          <a:xfrm>
            <a:off x="6198210" y="1600200"/>
            <a:ext cx="5385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635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marL="914400" lvl="1" indent="-431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5"/>
          <p:cNvSpPr txBox="1">
            <a:spLocks noGrp="1"/>
          </p:cNvSpPr>
          <p:nvPr>
            <p:ph type="title"/>
          </p:nvPr>
        </p:nvSpPr>
        <p:spPr>
          <a:xfrm>
            <a:off x="609660" y="274638"/>
            <a:ext cx="10974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609660" y="1535113"/>
            <a:ext cx="53874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2"/>
          </p:nvPr>
        </p:nvSpPr>
        <p:spPr>
          <a:xfrm>
            <a:off x="609660" y="2174875"/>
            <a:ext cx="53874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31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3"/>
          </p:nvPr>
        </p:nvSpPr>
        <p:spPr>
          <a:xfrm>
            <a:off x="6193976" y="1535113"/>
            <a:ext cx="53898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body" idx="4"/>
          </p:nvPr>
        </p:nvSpPr>
        <p:spPr>
          <a:xfrm>
            <a:off x="6193976" y="2174875"/>
            <a:ext cx="5389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31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6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>
            <a:spLocks noGrp="1"/>
          </p:cNvSpPr>
          <p:nvPr>
            <p:ph type="title"/>
          </p:nvPr>
        </p:nvSpPr>
        <p:spPr>
          <a:xfrm>
            <a:off x="609660" y="273050"/>
            <a:ext cx="40116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body" idx="1"/>
          </p:nvPr>
        </p:nvSpPr>
        <p:spPr>
          <a:xfrm>
            <a:off x="4767202" y="273050"/>
            <a:ext cx="6816300" cy="58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50165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35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2pPr>
            <a:lvl3pPr marL="1371600" lvl="2" indent="-431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body" idx="2"/>
          </p:nvPr>
        </p:nvSpPr>
        <p:spPr>
          <a:xfrm>
            <a:off x="609660" y="1435100"/>
            <a:ext cx="40116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"/>
          <p:cNvSpPr txBox="1">
            <a:spLocks noGrp="1"/>
          </p:cNvSpPr>
          <p:nvPr>
            <p:ph type="title"/>
          </p:nvPr>
        </p:nvSpPr>
        <p:spPr>
          <a:xfrm>
            <a:off x="2389953" y="4800600"/>
            <a:ext cx="73158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>
            <a:spLocks noGrp="1"/>
          </p:cNvSpPr>
          <p:nvPr>
            <p:ph type="pic" idx="2"/>
          </p:nvPr>
        </p:nvSpPr>
        <p:spPr>
          <a:xfrm>
            <a:off x="2389953" y="612775"/>
            <a:ext cx="73158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>
            <a:off x="2389953" y="5367338"/>
            <a:ext cx="73158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609660" y="274638"/>
            <a:ext cx="10974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609660" y="1600200"/>
            <a:ext cx="10974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marR="0" lvl="0" indent="-5016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>
            <a:spLocks noGrp="1"/>
          </p:cNvSpPr>
          <p:nvPr>
            <p:ph type="title"/>
          </p:nvPr>
        </p:nvSpPr>
        <p:spPr>
          <a:xfrm>
            <a:off x="609660" y="274637"/>
            <a:ext cx="10974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body" idx="1"/>
          </p:nvPr>
        </p:nvSpPr>
        <p:spPr>
          <a:xfrm>
            <a:off x="609660" y="1600200"/>
            <a:ext cx="10974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5016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dt" idx="10"/>
          </p:nvPr>
        </p:nvSpPr>
        <p:spPr>
          <a:xfrm>
            <a:off x="6096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ftr" idx="11"/>
          </p:nvPr>
        </p:nvSpPr>
        <p:spPr>
          <a:xfrm>
            <a:off x="4166010" y="6356350"/>
            <a:ext cx="386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sldNum" idx="12"/>
          </p:nvPr>
        </p:nvSpPr>
        <p:spPr>
          <a:xfrm>
            <a:off x="8738460" y="6356350"/>
            <a:ext cx="284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co/url?sa=i&amp;rct=j&amp;q=pies+de+ni%C3%B1as+chinas&amp;source=images&amp;cd=&amp;cad=rja&amp;docid=VmG9wGRESIXGYM&amp;tbnid=ZHmVbUNYQQXySM:&amp;ved=0CAUQjRw&amp;url=http://tiotaum.blog.com.es/2008/06/20/pies-de-loto-mas-de-chinos-4338786/&amp;ei=n2meUdOXAouC8ASJgIHgBQ&amp;bvm=bv.46865395,d.dmg&amp;psig=AFQjCNEnrelxJjfaqitxSNXsaL0bL2aDRw&amp;ust=1369422536424505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://www.google.com.co/url?sa=i&amp;rct=j&amp;q=pies+de+ni%C3%B1as+chinas&amp;source=images&amp;cd=&amp;cad=rja&amp;docid=ZunZBHchFXnctM&amp;tbnid=BYKYBaxlc51DfM:&amp;ved=0CAUQjRw&amp;url=http://violenciacontraslasmujeresenplenosigloxxi.bligoo.com.mx/la-belleza-de-los-pies-pequenos&amp;ei=VGmeUc6VNIWE8QTMq4GYAg&amp;bvm=bv.46865395,d.dmg&amp;psig=AFQjCNEnrelxJjfaqitxSNXsaL0bL2aDRw&amp;ust=1369422536424505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f55d969164_0_53"/>
          <p:cNvSpPr txBox="1"/>
          <p:nvPr/>
        </p:nvSpPr>
        <p:spPr>
          <a:xfrm>
            <a:off x="1139280" y="1468919"/>
            <a:ext cx="10443119" cy="18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Calibri"/>
              <a:buNone/>
            </a:pPr>
            <a:r>
              <a:rPr lang="es-ES" sz="4800" dirty="0">
                <a:solidFill>
                  <a:srgbClr val="38465E"/>
                </a:solidFill>
                <a:latin typeface="Roboto Black"/>
                <a:ea typeface="Roboto Black"/>
                <a:cs typeface="Roboto Black"/>
                <a:sym typeface="Roboto Black"/>
              </a:rPr>
              <a:t>El reconocimiento y la empatía como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Calibri"/>
              <a:buNone/>
            </a:pPr>
            <a:r>
              <a:rPr lang="es-ES" sz="4800" dirty="0">
                <a:solidFill>
                  <a:srgbClr val="C2427E"/>
                </a:solidFill>
                <a:latin typeface="Roboto"/>
                <a:ea typeface="Roboto"/>
                <a:cs typeface="Roboto"/>
                <a:sym typeface="Roboto"/>
              </a:rPr>
              <a:t>base de la cultura organizacional</a:t>
            </a:r>
            <a:endParaRPr sz="4800" b="0" i="0" u="none" strike="noStrike" cap="none" dirty="0">
              <a:solidFill>
                <a:srgbClr val="C2427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g1f55d969164_0_53"/>
          <p:cNvSpPr txBox="1"/>
          <p:nvPr/>
        </p:nvSpPr>
        <p:spPr>
          <a:xfrm>
            <a:off x="1060623" y="4878500"/>
            <a:ext cx="4138800" cy="12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Calibri"/>
              <a:buNone/>
            </a:pPr>
            <a:r>
              <a:rPr lang="es-CO" sz="2500" b="0" i="0" u="none" strike="noStrike" cap="none" dirty="0">
                <a:solidFill>
                  <a:srgbClr val="FFF5E9"/>
                </a:solidFill>
                <a:latin typeface="Roboto"/>
                <a:ea typeface="Roboto"/>
                <a:cs typeface="Roboto"/>
                <a:sym typeface="Roboto"/>
              </a:rPr>
              <a:t>Henry </a:t>
            </a:r>
            <a:r>
              <a:rPr lang="es-CO" sz="2500" b="0" i="0" u="none" strike="noStrike" cap="none" dirty="0" err="1">
                <a:solidFill>
                  <a:srgbClr val="FFF5E9"/>
                </a:solidFill>
                <a:latin typeface="Roboto"/>
                <a:ea typeface="Roboto"/>
                <a:cs typeface="Roboto"/>
                <a:sym typeface="Roboto"/>
              </a:rPr>
              <a:t>Murraín</a:t>
            </a:r>
            <a:endParaRPr sz="2500" b="0" i="0" u="none" strike="noStrike" cap="none" dirty="0">
              <a:solidFill>
                <a:srgbClr val="FFF5E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Calibri"/>
              <a:buNone/>
            </a:pPr>
            <a:r>
              <a:rPr lang="es-CO" sz="1900" i="1" dirty="0">
                <a:solidFill>
                  <a:srgbClr val="FFF5E9"/>
                </a:solidFill>
                <a:latin typeface="Roboto"/>
                <a:ea typeface="Roboto"/>
                <a:cs typeface="Roboto"/>
                <a:sym typeface="Roboto"/>
              </a:rPr>
              <a:t>PhD Ciencias Humanas y Sociales</a:t>
            </a:r>
            <a:endParaRPr sz="1900" i="1" dirty="0">
              <a:solidFill>
                <a:srgbClr val="FFF5E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g1f55d969164_0_53"/>
          <p:cNvSpPr txBox="1"/>
          <p:nvPr/>
        </p:nvSpPr>
        <p:spPr>
          <a:xfrm>
            <a:off x="7152925" y="793625"/>
            <a:ext cx="41388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Calibri"/>
              <a:buNone/>
            </a:pPr>
            <a:r>
              <a:rPr lang="es-CO" sz="1600" b="0" i="0" u="none" strike="noStrike" cap="none" dirty="0">
                <a:solidFill>
                  <a:srgbClr val="38465E"/>
                </a:solidFill>
                <a:latin typeface="Roboto"/>
                <a:ea typeface="Roboto"/>
                <a:cs typeface="Roboto"/>
                <a:sym typeface="Roboto"/>
              </a:rPr>
              <a:t>Bogotá,</a:t>
            </a:r>
            <a:r>
              <a:rPr lang="es-CO" sz="1600" dirty="0">
                <a:solidFill>
                  <a:srgbClr val="38465E"/>
                </a:solidFill>
                <a:latin typeface="Roboto"/>
                <a:ea typeface="Roboto"/>
                <a:cs typeface="Roboto"/>
                <a:sym typeface="Roboto"/>
              </a:rPr>
              <a:t> mayo</a:t>
            </a:r>
            <a:r>
              <a:rPr lang="es-CO" sz="1600" b="0" i="0" u="none" strike="noStrike" cap="none" dirty="0">
                <a:solidFill>
                  <a:srgbClr val="38465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O" sz="1600" dirty="0">
                <a:solidFill>
                  <a:srgbClr val="38465E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r>
              <a:rPr lang="es-CO" sz="1600" b="0" i="0" u="none" strike="noStrike" cap="none" dirty="0">
                <a:solidFill>
                  <a:srgbClr val="38465E"/>
                </a:solidFill>
                <a:latin typeface="Roboto"/>
                <a:ea typeface="Roboto"/>
                <a:cs typeface="Roboto"/>
                <a:sym typeface="Roboto"/>
              </a:rPr>
              <a:t> de 2024</a:t>
            </a:r>
            <a:endParaRPr sz="1600" b="0" i="0" u="none" strike="noStrike" cap="none" dirty="0">
              <a:solidFill>
                <a:srgbClr val="3846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1" name="Google Shape;241;g1f55d969164_0_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8700" y="5356613"/>
            <a:ext cx="973025" cy="48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1f55d969164_0_53"/>
          <p:cNvSpPr txBox="1"/>
          <p:nvPr/>
        </p:nvSpPr>
        <p:spPr>
          <a:xfrm>
            <a:off x="1957825" y="4226923"/>
            <a:ext cx="93339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Calibri"/>
              <a:buNone/>
            </a:pPr>
            <a:r>
              <a:rPr lang="es-CO" sz="2500" i="1" dirty="0">
                <a:solidFill>
                  <a:srgbClr val="FFF5E9"/>
                </a:solidFill>
                <a:latin typeface="Roboto"/>
                <a:ea typeface="Roboto"/>
                <a:cs typeface="Roboto"/>
                <a:sym typeface="Roboto"/>
              </a:rPr>
              <a:t>Entendiendo mejor la mente, la cultura y el comportamiento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Calibri"/>
              <a:buNone/>
            </a:pPr>
            <a:r>
              <a:rPr lang="es-CO" sz="2500" b="0" i="1" u="none" strike="noStrike" cap="none" dirty="0">
                <a:solidFill>
                  <a:srgbClr val="C2427E"/>
                </a:solidFill>
                <a:latin typeface="Roboto"/>
                <a:ea typeface="Roboto"/>
                <a:cs typeface="Roboto"/>
                <a:sym typeface="Roboto"/>
              </a:rPr>
              <a:t>Unidad de cultura y ciencias del comportamiento de POSITIVA</a:t>
            </a:r>
            <a:endParaRPr sz="2500" b="0" i="1" u="none" strike="noStrike" cap="none" dirty="0">
              <a:solidFill>
                <a:srgbClr val="C2427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427E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g1f55d969164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3750" y="1870247"/>
            <a:ext cx="3784500" cy="109525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g1f55d969164_0_45"/>
          <p:cNvSpPr txBox="1"/>
          <p:nvPr/>
        </p:nvSpPr>
        <p:spPr>
          <a:xfrm>
            <a:off x="2856140" y="5058455"/>
            <a:ext cx="64797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250" tIns="87250" rIns="87250" bIns="8725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0" i="0" u="none" strike="noStrike" cap="none">
                <a:solidFill>
                  <a:srgbClr val="FFD153"/>
                </a:solidFill>
                <a:latin typeface="Roboto"/>
                <a:ea typeface="Roboto"/>
                <a:cs typeface="Roboto"/>
                <a:sym typeface="Roboto"/>
              </a:rPr>
              <a:t>info@culturalmente.team</a:t>
            </a:r>
            <a:endParaRPr sz="1700" b="0" i="0" u="none" strike="noStrike" cap="none">
              <a:solidFill>
                <a:srgbClr val="FFD15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0" i="0" u="none" strike="noStrike" cap="none">
                <a:solidFill>
                  <a:srgbClr val="FFF5E9"/>
                </a:solidFill>
                <a:latin typeface="Roboto"/>
                <a:ea typeface="Roboto"/>
                <a:cs typeface="Roboto"/>
                <a:sym typeface="Roboto"/>
              </a:rPr>
              <a:t>Carrera 8 #67 - 74 / Bogotá D.C. - Colombia</a:t>
            </a:r>
            <a:endParaRPr sz="1400" b="0" i="0" u="none" strike="noStrike" cap="none">
              <a:solidFill>
                <a:srgbClr val="FFF5E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646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395E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00" y="-61125"/>
            <a:ext cx="11788150" cy="69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"/>
          <p:cNvSpPr/>
          <p:nvPr/>
        </p:nvSpPr>
        <p:spPr>
          <a:xfrm>
            <a:off x="5889824" y="596397"/>
            <a:ext cx="4258200" cy="1620900"/>
          </a:xfrm>
          <a:prstGeom prst="cloudCallout">
            <a:avLst>
              <a:gd name="adj1" fmla="val -76572"/>
              <a:gd name="adj2" fmla="val -9636"/>
            </a:avLst>
          </a:prstGeom>
          <a:solidFill>
            <a:schemeClr val="lt1"/>
          </a:solidFill>
          <a:ln w="25400" cap="flat" cmpd="sng">
            <a:solidFill>
              <a:srgbClr val="2058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"/>
          <p:cNvSpPr txBox="1"/>
          <p:nvPr/>
        </p:nvSpPr>
        <p:spPr>
          <a:xfrm>
            <a:off x="6529903" y="1160558"/>
            <a:ext cx="624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2400"/>
              <a:buFont typeface="Comic Sans MS"/>
              <a:buNone/>
            </a:pPr>
            <a:r>
              <a:rPr lang="es-CO" sz="2400" b="0" i="0" u="none" strike="noStrike" cap="none">
                <a:solidFill>
                  <a:srgbClr val="205867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¿comportamiento?</a:t>
            </a:r>
            <a:endParaRPr sz="2400" b="0" i="0" u="none" strike="noStrike" cap="none">
              <a:solidFill>
                <a:srgbClr val="20586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Google Shape;255;p3">
            <a:extLst>
              <a:ext uri="{FF2B5EF4-FFF2-40B4-BE49-F238E27FC236}">
                <a16:creationId xmlns:a16="http://schemas.microsoft.com/office/drawing/2014/main" id="{9EC8C2D6-69F7-C441-BC8C-86F9639B1617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90734" y="2507227"/>
            <a:ext cx="3431459" cy="403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53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"/>
          <p:cNvSpPr txBox="1">
            <a:spLocks noGrp="1"/>
          </p:cNvSpPr>
          <p:nvPr>
            <p:ph type="title"/>
          </p:nvPr>
        </p:nvSpPr>
        <p:spPr>
          <a:xfrm>
            <a:off x="609610" y="2857349"/>
            <a:ext cx="10974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ts val="5900"/>
              <a:buFont typeface="Candara"/>
              <a:buNone/>
            </a:pPr>
            <a:r>
              <a:rPr lang="es-CO" sz="5700" b="1">
                <a:solidFill>
                  <a:srgbClr val="38465E"/>
                </a:solidFill>
                <a:latin typeface="Roboto"/>
                <a:ea typeface="Roboto"/>
                <a:cs typeface="Roboto"/>
                <a:sym typeface="Roboto"/>
              </a:rPr>
              <a:t>Normas </a:t>
            </a:r>
            <a:r>
              <a:rPr lang="es-CO" sz="5700" b="1">
                <a:solidFill>
                  <a:srgbClr val="C2427E"/>
                </a:solidFill>
                <a:latin typeface="Roboto"/>
                <a:ea typeface="Roboto"/>
                <a:cs typeface="Roboto"/>
                <a:sym typeface="Roboto"/>
              </a:rPr>
              <a:t>sociales </a:t>
            </a:r>
            <a:endParaRPr sz="5700" b="1">
              <a:solidFill>
                <a:srgbClr val="C2427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8" name="Google Shape;288;p7"/>
          <p:cNvCxnSpPr/>
          <p:nvPr/>
        </p:nvCxnSpPr>
        <p:spPr>
          <a:xfrm>
            <a:off x="719738" y="2146300"/>
            <a:ext cx="2100" cy="26133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289" name="Google Shape;289;p7"/>
          <p:cNvCxnSpPr/>
          <p:nvPr/>
        </p:nvCxnSpPr>
        <p:spPr>
          <a:xfrm>
            <a:off x="719738" y="2347913"/>
            <a:ext cx="3171000" cy="15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290" name="Google Shape;290;p7"/>
          <p:cNvCxnSpPr/>
          <p:nvPr/>
        </p:nvCxnSpPr>
        <p:spPr>
          <a:xfrm>
            <a:off x="825581" y="5214938"/>
            <a:ext cx="3171000" cy="15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291" name="Google Shape;291;p7"/>
          <p:cNvCxnSpPr/>
          <p:nvPr/>
        </p:nvCxnSpPr>
        <p:spPr>
          <a:xfrm>
            <a:off x="4765086" y="5202238"/>
            <a:ext cx="3054600" cy="15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292" name="Google Shape;292;p7"/>
          <p:cNvCxnSpPr/>
          <p:nvPr/>
        </p:nvCxnSpPr>
        <p:spPr>
          <a:xfrm>
            <a:off x="8670720" y="5202238"/>
            <a:ext cx="2898000" cy="15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293" name="Google Shape;293;p7"/>
          <p:cNvCxnSpPr/>
          <p:nvPr/>
        </p:nvCxnSpPr>
        <p:spPr>
          <a:xfrm>
            <a:off x="11462879" y="2146300"/>
            <a:ext cx="2100" cy="26004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294" name="Google Shape;294;p7"/>
          <p:cNvCxnSpPr/>
          <p:nvPr/>
        </p:nvCxnSpPr>
        <p:spPr>
          <a:xfrm>
            <a:off x="11469229" y="2143125"/>
            <a:ext cx="2100" cy="26085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295" name="Google Shape;295;p7"/>
          <p:cNvCxnSpPr/>
          <p:nvPr/>
        </p:nvCxnSpPr>
        <p:spPr>
          <a:xfrm>
            <a:off x="9299433" y="5641975"/>
            <a:ext cx="268830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296" name="Google Shape;296;p7"/>
          <p:cNvCxnSpPr/>
          <p:nvPr/>
        </p:nvCxnSpPr>
        <p:spPr>
          <a:xfrm>
            <a:off x="11987864" y="3033713"/>
            <a:ext cx="0" cy="26085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97" name="Google Shape;297;p7"/>
          <p:cNvSpPr txBox="1"/>
          <p:nvPr/>
        </p:nvSpPr>
        <p:spPr>
          <a:xfrm>
            <a:off x="433954" y="3310415"/>
            <a:ext cx="3650100" cy="1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i="0" u="none" strike="noStrike" cap="none">
                <a:solidFill>
                  <a:srgbClr val="38465E"/>
                </a:solidFill>
                <a:latin typeface="Roboto"/>
                <a:ea typeface="Roboto"/>
                <a:cs typeface="Roboto"/>
                <a:sym typeface="Roboto"/>
              </a:rPr>
              <a:t>Regulación legal</a:t>
            </a:r>
            <a:endParaRPr sz="2400" b="1">
              <a:solidFill>
                <a:srgbClr val="38465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CO" sz="2400" i="0" u="none" strike="noStrike" cap="none">
                <a:solidFill>
                  <a:srgbClr val="C2427E"/>
                </a:solidFill>
                <a:latin typeface="Roboto"/>
                <a:ea typeface="Roboto"/>
                <a:cs typeface="Roboto"/>
                <a:sym typeface="Roboto"/>
              </a:rPr>
              <a:t>(normas formales)</a:t>
            </a:r>
            <a:endParaRPr sz="2400">
              <a:solidFill>
                <a:srgbClr val="C2427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7"/>
          <p:cNvSpPr txBox="1"/>
          <p:nvPr/>
        </p:nvSpPr>
        <p:spPr>
          <a:xfrm>
            <a:off x="4367248" y="3310415"/>
            <a:ext cx="3456600" cy="1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i="0" u="none" strike="noStrike" cap="none">
                <a:solidFill>
                  <a:srgbClr val="38465E"/>
                </a:solidFill>
                <a:latin typeface="Roboto"/>
                <a:ea typeface="Roboto"/>
                <a:cs typeface="Roboto"/>
                <a:sym typeface="Roboto"/>
              </a:rPr>
              <a:t>Autorregulación</a:t>
            </a:r>
            <a:endParaRPr sz="2400" b="1">
              <a:solidFill>
                <a:srgbClr val="38465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CO" sz="2400" i="0" u="none" strike="noStrike" cap="none">
                <a:solidFill>
                  <a:srgbClr val="C2427E"/>
                </a:solidFill>
                <a:latin typeface="Roboto"/>
                <a:ea typeface="Roboto"/>
                <a:cs typeface="Roboto"/>
                <a:sym typeface="Roboto"/>
              </a:rPr>
              <a:t>(normas morales)</a:t>
            </a:r>
            <a:endParaRPr sz="2400">
              <a:solidFill>
                <a:srgbClr val="C2427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7"/>
          <p:cNvSpPr txBox="1"/>
          <p:nvPr/>
        </p:nvSpPr>
        <p:spPr>
          <a:xfrm>
            <a:off x="8111539" y="3310415"/>
            <a:ext cx="3647700" cy="1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i="0" u="none" strike="noStrike" cap="none">
                <a:solidFill>
                  <a:srgbClr val="38465E"/>
                </a:solidFill>
                <a:latin typeface="Roboto"/>
                <a:ea typeface="Roboto"/>
                <a:cs typeface="Roboto"/>
                <a:sym typeface="Roboto"/>
              </a:rPr>
              <a:t>Mutua regulación</a:t>
            </a:r>
            <a:endParaRPr sz="2400" b="1">
              <a:solidFill>
                <a:srgbClr val="38465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CO" sz="2400" i="0" u="none" strike="noStrike" cap="none">
                <a:solidFill>
                  <a:srgbClr val="C2427E"/>
                </a:solidFill>
                <a:latin typeface="Roboto"/>
                <a:ea typeface="Roboto"/>
                <a:cs typeface="Roboto"/>
                <a:sym typeface="Roboto"/>
              </a:rPr>
              <a:t>(normas sociales) </a:t>
            </a:r>
            <a:endParaRPr sz="2400">
              <a:solidFill>
                <a:srgbClr val="C2427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7"/>
          <p:cNvSpPr txBox="1"/>
          <p:nvPr/>
        </p:nvSpPr>
        <p:spPr>
          <a:xfrm>
            <a:off x="779925" y="966225"/>
            <a:ext cx="478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200">
                <a:solidFill>
                  <a:srgbClr val="38465E"/>
                </a:solidFill>
                <a:latin typeface="Roboto Black"/>
                <a:ea typeface="Roboto Black"/>
                <a:cs typeface="Roboto Black"/>
                <a:sym typeface="Roboto Black"/>
              </a:rPr>
              <a:t>Las reglas</a:t>
            </a:r>
            <a:endParaRPr sz="4200">
              <a:solidFill>
                <a:srgbClr val="C2427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1" name="Google Shape;301;p7"/>
          <p:cNvCxnSpPr/>
          <p:nvPr/>
        </p:nvCxnSpPr>
        <p:spPr>
          <a:xfrm>
            <a:off x="4216400" y="2889625"/>
            <a:ext cx="0" cy="1927500"/>
          </a:xfrm>
          <a:prstGeom prst="straightConnector1">
            <a:avLst/>
          </a:prstGeom>
          <a:noFill/>
          <a:ln w="28575" cap="flat" cmpd="sng">
            <a:solidFill>
              <a:srgbClr val="38465E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7"/>
          <p:cNvCxnSpPr/>
          <p:nvPr/>
        </p:nvCxnSpPr>
        <p:spPr>
          <a:xfrm>
            <a:off x="8097750" y="2889625"/>
            <a:ext cx="0" cy="1927500"/>
          </a:xfrm>
          <a:prstGeom prst="straightConnector1">
            <a:avLst/>
          </a:prstGeom>
          <a:noFill/>
          <a:ln w="28575" cap="flat" cmpd="sng">
            <a:solidFill>
              <a:srgbClr val="38465E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6109" y="2639441"/>
            <a:ext cx="7800975" cy="3886200"/>
          </a:xfrm>
          <a:prstGeom prst="rect">
            <a:avLst/>
          </a:prstGeom>
          <a:noFill/>
          <a:ln w="19050" cap="flat" cmpd="sng">
            <a:solidFill>
              <a:srgbClr val="38465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3" name="Google Shape;313;p9"/>
          <p:cNvSpPr txBox="1"/>
          <p:nvPr/>
        </p:nvSpPr>
        <p:spPr>
          <a:xfrm>
            <a:off x="779925" y="966225"/>
            <a:ext cx="478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200">
                <a:solidFill>
                  <a:srgbClr val="38465E"/>
                </a:solidFill>
                <a:latin typeface="Roboto Black"/>
                <a:ea typeface="Roboto Black"/>
                <a:cs typeface="Roboto Black"/>
                <a:sym typeface="Roboto Black"/>
              </a:rPr>
              <a:t>Ignorancia </a:t>
            </a:r>
            <a:r>
              <a:rPr lang="es-CO" sz="4200">
                <a:solidFill>
                  <a:srgbClr val="C2427E"/>
                </a:solidFill>
                <a:latin typeface="Roboto"/>
                <a:ea typeface="Roboto"/>
                <a:cs typeface="Roboto"/>
                <a:sym typeface="Roboto"/>
              </a:rPr>
              <a:t>pluralista</a:t>
            </a:r>
            <a:endParaRPr sz="4200">
              <a:solidFill>
                <a:srgbClr val="C2427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925" y="2200975"/>
            <a:ext cx="7672377" cy="4109126"/>
          </a:xfrm>
          <a:prstGeom prst="rect">
            <a:avLst/>
          </a:prstGeom>
          <a:noFill/>
          <a:ln w="19050" cap="flat" cmpd="sng">
            <a:solidFill>
              <a:srgbClr val="38465E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19" name="Google Shape;319;p10" descr="http://violenciacontraslasmujeresenplenosigloxxi.bligoo.com.mx/media/users/14/704497/images/public/94068/pies1.jpg?v=130915811009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09724" y="2200976"/>
            <a:ext cx="2712900" cy="20361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0" name="Google Shape;320;p10" descr="http://data5.blog.de/media/650/2603650_e6910286ca_m.jpeg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09721" y="4365093"/>
            <a:ext cx="1787520" cy="2280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1" name="Google Shape;321;p10"/>
          <p:cNvSpPr txBox="1"/>
          <p:nvPr/>
        </p:nvSpPr>
        <p:spPr>
          <a:xfrm>
            <a:off x="779925" y="966225"/>
            <a:ext cx="478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200">
                <a:solidFill>
                  <a:srgbClr val="38465E"/>
                </a:solidFill>
                <a:latin typeface="Roboto Black"/>
                <a:ea typeface="Roboto Black"/>
                <a:cs typeface="Roboto Black"/>
                <a:sym typeface="Roboto Black"/>
              </a:rPr>
              <a:t>Gerry Mackie</a:t>
            </a:r>
            <a:endParaRPr sz="4200">
              <a:solidFill>
                <a:srgbClr val="C2427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"/>
          <p:cNvSpPr txBox="1"/>
          <p:nvPr/>
        </p:nvSpPr>
        <p:spPr>
          <a:xfrm>
            <a:off x="8717481" y="6159667"/>
            <a:ext cx="30876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00"/>
              <a:buFont typeface="Tahoma"/>
              <a:buNone/>
            </a:pPr>
            <a:r>
              <a:rPr lang="es-CO" sz="1800" i="1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Bicchieri, C. 2006</a:t>
            </a:r>
            <a:endParaRPr sz="1800"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11"/>
          <p:cNvSpPr txBox="1"/>
          <p:nvPr/>
        </p:nvSpPr>
        <p:spPr>
          <a:xfrm>
            <a:off x="6641456" y="3059048"/>
            <a:ext cx="61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"/>
              <a:buFont typeface="Tahoma"/>
              <a:buNone/>
            </a:pPr>
            <a:r>
              <a:rPr lang="es-CO" sz="2400" b="1" i="0" u="none" strike="noStrike" cap="none">
                <a:solidFill>
                  <a:srgbClr val="38465E"/>
                </a:solidFill>
                <a:latin typeface="Roboto"/>
                <a:ea typeface="Roboto"/>
                <a:cs typeface="Roboto"/>
                <a:sym typeface="Roboto"/>
              </a:rPr>
              <a:t>Que yo crea que los demás desean X.</a:t>
            </a:r>
            <a:endParaRPr sz="1900">
              <a:solidFill>
                <a:srgbClr val="3846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11"/>
          <p:cNvSpPr txBox="1"/>
          <p:nvPr/>
        </p:nvSpPr>
        <p:spPr>
          <a:xfrm>
            <a:off x="6630000" y="4825150"/>
            <a:ext cx="5366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"/>
              <a:buFont typeface="Tahoma"/>
              <a:buNone/>
            </a:pPr>
            <a:r>
              <a:rPr lang="es-CO" sz="2400" b="1" i="0" u="none" strike="noStrike" cap="none">
                <a:solidFill>
                  <a:srgbClr val="38465E"/>
                </a:solidFill>
                <a:latin typeface="Roboto"/>
                <a:ea typeface="Roboto"/>
                <a:cs typeface="Roboto"/>
                <a:sym typeface="Roboto"/>
              </a:rPr>
              <a:t>Que yo crea que si no hago X los demás me lo reprocharán.</a:t>
            </a:r>
            <a:endParaRPr sz="1900">
              <a:solidFill>
                <a:srgbClr val="3846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97275" y="2775825"/>
            <a:ext cx="5801700" cy="1552500"/>
          </a:xfrm>
          <a:prstGeom prst="rect">
            <a:avLst/>
          </a:prstGeom>
          <a:solidFill>
            <a:srgbClr val="C242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497275" y="4596375"/>
            <a:ext cx="5801700" cy="1642500"/>
          </a:xfrm>
          <a:prstGeom prst="rect">
            <a:avLst/>
          </a:prstGeom>
          <a:solidFill>
            <a:srgbClr val="C242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/>
          <p:cNvSpPr txBox="1"/>
          <p:nvPr/>
        </p:nvSpPr>
        <p:spPr>
          <a:xfrm>
            <a:off x="703725" y="2841850"/>
            <a:ext cx="5366400" cy="19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Tahoma"/>
              <a:buNone/>
            </a:pPr>
            <a:r>
              <a:rPr lang="es-CO" sz="3600" b="1" i="0" u="none" strike="noStrike" cap="none">
                <a:solidFill>
                  <a:srgbClr val="FFF5E9"/>
                </a:solidFill>
                <a:latin typeface="Roboto"/>
                <a:ea typeface="Roboto"/>
                <a:cs typeface="Roboto"/>
                <a:sym typeface="Roboto"/>
              </a:rPr>
              <a:t>1.</a:t>
            </a:r>
            <a:r>
              <a:rPr lang="es-CO" sz="3600" b="1">
                <a:solidFill>
                  <a:srgbClr val="FFF5E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O" sz="2300" i="0" u="none" strike="noStrike" cap="none">
                <a:solidFill>
                  <a:srgbClr val="FFF5E9"/>
                </a:solidFill>
                <a:latin typeface="Roboto"/>
                <a:ea typeface="Roboto"/>
                <a:cs typeface="Roboto"/>
                <a:sym typeface="Roboto"/>
              </a:rPr>
              <a:t>Lo que creo que pasa en mi grupo de referencia (amigos, familia, colegas, conocidos) o “expectativas empíricas”</a:t>
            </a:r>
            <a:endParaRPr sz="1800">
              <a:solidFill>
                <a:srgbClr val="FFF5E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11"/>
          <p:cNvSpPr txBox="1"/>
          <p:nvPr/>
        </p:nvSpPr>
        <p:spPr>
          <a:xfrm>
            <a:off x="703675" y="4686375"/>
            <a:ext cx="53664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Tahoma"/>
              <a:buNone/>
            </a:pPr>
            <a:r>
              <a:rPr lang="es-CO" sz="3600" b="1" i="0" u="none" strike="noStrike" cap="none">
                <a:solidFill>
                  <a:srgbClr val="FFF5E9"/>
                </a:solidFill>
                <a:latin typeface="Roboto"/>
                <a:ea typeface="Roboto"/>
                <a:cs typeface="Roboto"/>
                <a:sym typeface="Roboto"/>
              </a:rPr>
              <a:t>2.</a:t>
            </a:r>
            <a:r>
              <a:rPr lang="es-CO" sz="1800">
                <a:solidFill>
                  <a:srgbClr val="FFF5E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O" sz="2300" i="0" u="none" strike="noStrike" cap="none">
                <a:solidFill>
                  <a:srgbClr val="FFF5E9"/>
                </a:solidFill>
                <a:latin typeface="Roboto"/>
                <a:ea typeface="Roboto"/>
                <a:cs typeface="Roboto"/>
                <a:sym typeface="Roboto"/>
              </a:rPr>
              <a:t>Lo que creo que mi grupo de referencia espera de mí, o “expectativas normativas”.</a:t>
            </a:r>
            <a:endParaRPr sz="1800">
              <a:solidFill>
                <a:srgbClr val="FFF5E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11"/>
          <p:cNvSpPr/>
          <p:nvPr/>
        </p:nvSpPr>
        <p:spPr>
          <a:xfrm rot="5400000">
            <a:off x="6267925" y="3166462"/>
            <a:ext cx="253200" cy="190800"/>
          </a:xfrm>
          <a:prstGeom prst="triangle">
            <a:avLst>
              <a:gd name="adj" fmla="val 50000"/>
            </a:avLst>
          </a:prstGeom>
          <a:solidFill>
            <a:srgbClr val="C242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1"/>
          <p:cNvSpPr/>
          <p:nvPr/>
        </p:nvSpPr>
        <p:spPr>
          <a:xfrm rot="5400000">
            <a:off x="6267925" y="5008759"/>
            <a:ext cx="253200" cy="190800"/>
          </a:xfrm>
          <a:prstGeom prst="triangle">
            <a:avLst>
              <a:gd name="adj" fmla="val 50000"/>
            </a:avLst>
          </a:prstGeom>
          <a:solidFill>
            <a:srgbClr val="C242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"/>
          <p:cNvSpPr txBox="1"/>
          <p:nvPr/>
        </p:nvSpPr>
        <p:spPr>
          <a:xfrm>
            <a:off x="779925" y="966225"/>
            <a:ext cx="478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200">
                <a:solidFill>
                  <a:srgbClr val="38465E"/>
                </a:solidFill>
                <a:latin typeface="Roboto Black"/>
                <a:ea typeface="Roboto Black"/>
                <a:cs typeface="Roboto Black"/>
                <a:sym typeface="Roboto Black"/>
              </a:rPr>
              <a:t>Las normas  </a:t>
            </a:r>
            <a:r>
              <a:rPr lang="es-CO" sz="4200">
                <a:solidFill>
                  <a:srgbClr val="C2427E"/>
                </a:solidFill>
                <a:latin typeface="Roboto"/>
                <a:ea typeface="Roboto"/>
                <a:cs typeface="Roboto"/>
                <a:sym typeface="Roboto"/>
              </a:rPr>
              <a:t>sociales</a:t>
            </a:r>
            <a:endParaRPr sz="4200">
              <a:solidFill>
                <a:srgbClr val="C2427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"/>
          <p:cNvSpPr txBox="1"/>
          <p:nvPr/>
        </p:nvSpPr>
        <p:spPr>
          <a:xfrm>
            <a:off x="691435" y="81321"/>
            <a:ext cx="478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3600" b="0" i="0" u="none" strike="noStrike" kern="0" cap="none" spc="0" normalizeH="0" baseline="0" noProof="0" dirty="0">
                <a:ln>
                  <a:noFill/>
                </a:ln>
                <a:solidFill>
                  <a:srgbClr val="38465E"/>
                </a:solidFill>
                <a:effectLst/>
                <a:uLnTx/>
                <a:uFillTx/>
                <a:latin typeface="Roboto Black"/>
                <a:ea typeface="Roboto Black"/>
                <a:cs typeface="Roboto Black"/>
                <a:sym typeface="Roboto Black"/>
              </a:rPr>
              <a:t>Lo que pensamos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3600" b="0" i="0" u="none" strike="noStrike" kern="0" cap="none" spc="0" normalizeH="0" baseline="0" noProof="0" dirty="0">
                <a:ln>
                  <a:noFill/>
                </a:ln>
                <a:solidFill>
                  <a:srgbClr val="C2427E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nosotros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C2427E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70636" y="1541346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lang="es-ES" sz="1800" b="1" i="0" u="none" strike="noStrike" kern="1200" baseline="0">
                <a:solidFill>
                  <a:srgbClr val="E62C00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PERSONAS A LAS CUALES LAS PALABRA REGLA O NORMA LES GENERAN UN SENTIMIENTO POSITIVO O MUY POSITIVO</a:t>
            </a:r>
          </a:p>
        </p:txBody>
      </p:sp>
      <p:graphicFrame>
        <p:nvGraphicFramePr>
          <p:cNvPr id="4" name="1 Gráfico"/>
          <p:cNvGraphicFramePr>
            <a:graphicFrameLocks/>
          </p:cNvGraphicFramePr>
          <p:nvPr/>
        </p:nvGraphicFramePr>
        <p:xfrm>
          <a:off x="1396181" y="2123766"/>
          <a:ext cx="9468464" cy="4788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7981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53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0"/>
          <p:cNvSpPr txBox="1">
            <a:spLocks noGrp="1"/>
          </p:cNvSpPr>
          <p:nvPr>
            <p:ph type="title"/>
          </p:nvPr>
        </p:nvSpPr>
        <p:spPr>
          <a:xfrm>
            <a:off x="609610" y="2857349"/>
            <a:ext cx="10974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ts val="5900"/>
              <a:buFont typeface="Candara"/>
              <a:buNone/>
            </a:pPr>
            <a:r>
              <a:rPr lang="es-CO" sz="5700" b="1" dirty="0">
                <a:solidFill>
                  <a:srgbClr val="38465E"/>
                </a:solidFill>
                <a:latin typeface="Roboto"/>
                <a:ea typeface="Roboto"/>
                <a:cs typeface="Roboto"/>
                <a:sym typeface="Roboto"/>
              </a:rPr>
              <a:t>Cultura</a:t>
            </a:r>
            <a:br>
              <a:rPr lang="es-CO" sz="5700" b="1" dirty="0">
                <a:solidFill>
                  <a:srgbClr val="38465E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5700" b="1" dirty="0">
              <a:solidFill>
                <a:srgbClr val="C2427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9154D5-AA00-8003-AEDF-866C4EB340F8}"/>
              </a:ext>
            </a:extLst>
          </p:cNvPr>
          <p:cNvSpPr txBox="1"/>
          <p:nvPr/>
        </p:nvSpPr>
        <p:spPr>
          <a:xfrm>
            <a:off x="1818965" y="3805686"/>
            <a:ext cx="85638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C2427E"/>
                </a:solidFill>
                <a:latin typeface="Roboto"/>
                <a:ea typeface="Roboto"/>
                <a:cs typeface="Roboto"/>
                <a:sym typeface="Roboto"/>
              </a:rPr>
              <a:t>Expectativas y narrativas sobre mi comunidad de referencia</a:t>
            </a:r>
            <a:endParaRPr lang="es-CO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201</Words>
  <Application>Microsoft Office PowerPoint</Application>
  <PresentationFormat>Custom</PresentationFormat>
  <Paragraphs>35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Tahoma</vt:lpstr>
      <vt:lpstr>Arial</vt:lpstr>
      <vt:lpstr>Roboto Black</vt:lpstr>
      <vt:lpstr>Roboto</vt:lpstr>
      <vt:lpstr>Candara</vt:lpstr>
      <vt:lpstr>Comic Sans MS</vt:lpstr>
      <vt:lpstr>Tema de Office</vt:lpstr>
      <vt:lpstr>1_Tema de Office</vt:lpstr>
      <vt:lpstr>PowerPoint Presentation</vt:lpstr>
      <vt:lpstr>PowerPoint Presentation</vt:lpstr>
      <vt:lpstr>Normas sociales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Cultura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paulo</dc:creator>
  <cp:lastModifiedBy>Henry Murrain</cp:lastModifiedBy>
  <cp:revision>2</cp:revision>
  <dcterms:created xsi:type="dcterms:W3CDTF">2015-06-04T15:22:50Z</dcterms:created>
  <dcterms:modified xsi:type="dcterms:W3CDTF">2024-05-21T13:53:42Z</dcterms:modified>
</cp:coreProperties>
</file>