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70" r:id="rId6"/>
    <p:sldId id="271" r:id="rId7"/>
    <p:sldId id="281" r:id="rId8"/>
    <p:sldId id="282" r:id="rId9"/>
  </p:sldIdLst>
  <p:sldSz cx="18288000" cy="10287000"/>
  <p:notesSz cx="6858000" cy="9144000"/>
  <p:embeddedFontLst>
    <p:embeddedFont>
      <p:font typeface="Glacial Indifference" panose="020B0604020202020204" charset="0"/>
      <p:regular r:id="rId10"/>
    </p:embeddedFont>
    <p:embeddedFont>
      <p:font typeface="Marykate" panose="020B0604020202020204" charset="0"/>
      <p:regular r:id="rId11"/>
    </p:embeddedFont>
    <p:embeddedFont>
      <p:font typeface="Satisfy" panose="020B0604020202020204" charset="0"/>
      <p:regular r:id="rId12"/>
    </p:embeddedFont>
    <p:embeddedFont>
      <p:font typeface="Trocchi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258" y="1638185"/>
            <a:ext cx="15201228" cy="7869651"/>
          </a:xfrm>
          <a:custGeom>
            <a:avLst/>
            <a:gdLst/>
            <a:ahLst/>
            <a:cxnLst/>
            <a:rect l="l" t="t" r="r" b="b"/>
            <a:pathLst>
              <a:path w="15201228" h="7869651">
                <a:moveTo>
                  <a:pt x="0" y="0"/>
                </a:moveTo>
                <a:lnTo>
                  <a:pt x="15201229" y="0"/>
                </a:lnTo>
                <a:lnTo>
                  <a:pt x="15201229" y="7869652"/>
                </a:lnTo>
                <a:lnTo>
                  <a:pt x="0" y="7869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90" b="-42337"/>
            </a:stretch>
          </a:blipFill>
        </p:spPr>
        <p:txBody>
          <a:bodyPr/>
          <a:lstStyle/>
          <a:p>
            <a:r>
              <a:rPr lang="es-ES" dirty="0"/>
              <a:t>: </a:t>
            </a:r>
            <a:endParaRPr lang="es-GT" dirty="0"/>
          </a:p>
        </p:txBody>
      </p:sp>
      <p:sp>
        <p:nvSpPr>
          <p:cNvPr id="3" name="TextBox 3"/>
          <p:cNvSpPr txBox="1"/>
          <p:nvPr/>
        </p:nvSpPr>
        <p:spPr>
          <a:xfrm>
            <a:off x="3252107" y="2781291"/>
            <a:ext cx="11783786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1"/>
              </a:lnSpc>
            </a:pPr>
            <a:r>
              <a:rPr lang="en-US" sz="12000" spc="504" dirty="0">
                <a:solidFill>
                  <a:srgbClr val="000000"/>
                </a:solidFill>
                <a:latin typeface="Marykate"/>
              </a:rPr>
              <a:t>CÁMARA GESELL: EXPERIENCIA GUATEMALA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68362" y="8212426"/>
            <a:ext cx="11767531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spc="20">
                <a:solidFill>
                  <a:srgbClr val="000000"/>
                </a:solidFill>
                <a:latin typeface="Satisfy"/>
              </a:rPr>
              <a:t>MSc. Ingrid Vannesa Cifuentes Arrivillaga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2546" y="-1885431"/>
            <a:ext cx="14442908" cy="12172431"/>
          </a:xfrm>
          <a:custGeom>
            <a:avLst/>
            <a:gdLst/>
            <a:ahLst/>
            <a:cxnLst/>
            <a:rect l="l" t="t" r="r" b="b"/>
            <a:pathLst>
              <a:path w="14442908" h="12172431">
                <a:moveTo>
                  <a:pt x="0" y="0"/>
                </a:moveTo>
                <a:lnTo>
                  <a:pt x="14442908" y="0"/>
                </a:lnTo>
                <a:lnTo>
                  <a:pt x="14442908" y="12172431"/>
                </a:lnTo>
                <a:lnTo>
                  <a:pt x="0" y="12172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40" r="-79221" b="-5120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20284" y="4200784"/>
            <a:ext cx="4354286" cy="4114800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46655" y="3184193"/>
            <a:ext cx="9364377" cy="537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Participación de la víctima como agraviada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Participación de la víctima como querellante 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Instituto de la Víctima 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Participación de la PGN 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Entidades de albergue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2546" y="-1885431"/>
            <a:ext cx="14442908" cy="12172431"/>
          </a:xfrm>
          <a:custGeom>
            <a:avLst/>
            <a:gdLst/>
            <a:ahLst/>
            <a:cxnLst/>
            <a:rect l="l" t="t" r="r" b="b"/>
            <a:pathLst>
              <a:path w="14442908" h="12172431">
                <a:moveTo>
                  <a:pt x="0" y="0"/>
                </a:moveTo>
                <a:lnTo>
                  <a:pt x="14442908" y="0"/>
                </a:lnTo>
                <a:lnTo>
                  <a:pt x="14442908" y="12172431"/>
                </a:lnTo>
                <a:lnTo>
                  <a:pt x="0" y="12172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40" r="-79221" b="-5120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20284" y="4200784"/>
            <a:ext cx="4354286" cy="4114800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97559" y="2989472"/>
            <a:ext cx="9364377" cy="537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Detección 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Indicadores en explotación sexual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Indicadores en servidumbre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Indicadores de trata en su modalidad de mendicidad</a:t>
            </a:r>
          </a:p>
          <a:p>
            <a:pPr marL="938916" lvl="1" indent="-469458" algn="just">
              <a:lnSpc>
                <a:spcPts val="6088"/>
              </a:lnSpc>
              <a:buFont typeface="Arial"/>
              <a:buChar char="•"/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Indicadores de trata en explotación sexual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76300"/>
            <a:ext cx="16230600" cy="129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Marykate"/>
              </a:rPr>
              <a:t>INDICADORES EN VÍCTIMAS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975" y="9210675"/>
            <a:ext cx="16874570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Trocchi"/>
              </a:rPr>
              <a:t>Fuente:  Guía de Criterios de Actuación Judicial, Perspectiva de Derechos Humanos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872" y="317960"/>
            <a:ext cx="17710256" cy="9473665"/>
            <a:chOff x="0" y="0"/>
            <a:chExt cx="23613675" cy="12631554"/>
          </a:xfrm>
        </p:grpSpPr>
        <p:sp>
          <p:nvSpPr>
            <p:cNvPr id="3" name="Freeform 3"/>
            <p:cNvSpPr/>
            <p:nvPr/>
          </p:nvSpPr>
          <p:spPr>
            <a:xfrm>
              <a:off x="0" y="406792"/>
              <a:ext cx="23613675" cy="12224761"/>
            </a:xfrm>
            <a:custGeom>
              <a:avLst/>
              <a:gdLst/>
              <a:ahLst/>
              <a:cxnLst/>
              <a:rect l="l" t="t" r="r" b="b"/>
              <a:pathLst>
                <a:path w="23613675" h="12224761">
                  <a:moveTo>
                    <a:pt x="0" y="0"/>
                  </a:moveTo>
                  <a:lnTo>
                    <a:pt x="23613675" y="0"/>
                  </a:lnTo>
                  <a:lnTo>
                    <a:pt x="23613675" y="12224762"/>
                  </a:lnTo>
                  <a:lnTo>
                    <a:pt x="0" y="12224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190" b="-4233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61161" y="0"/>
              <a:ext cx="968329" cy="1895306"/>
            </a:xfrm>
            <a:custGeom>
              <a:avLst/>
              <a:gdLst/>
              <a:ahLst/>
              <a:cxnLst/>
              <a:rect l="l" t="t" r="r" b="b"/>
              <a:pathLst>
                <a:path w="968329" h="1895306">
                  <a:moveTo>
                    <a:pt x="0" y="0"/>
                  </a:moveTo>
                  <a:lnTo>
                    <a:pt x="968329" y="0"/>
                  </a:lnTo>
                  <a:lnTo>
                    <a:pt x="968329" y="1895306"/>
                  </a:lnTo>
                  <a:lnTo>
                    <a:pt x="0" y="189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01486" y="623205"/>
            <a:ext cx="16230600" cy="138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340"/>
              </a:lnSpc>
              <a:spcBef>
                <a:spcPct val="0"/>
              </a:spcBef>
            </a:pPr>
            <a:r>
              <a:rPr lang="en-US" sz="8100">
                <a:solidFill>
                  <a:srgbClr val="000000"/>
                </a:solidFill>
                <a:latin typeface="Marykate"/>
              </a:rPr>
              <a:t>CÁMARA GESELL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F7BDA04-E9AB-25C0-CA11-C57629661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604232"/>
            <a:ext cx="6010328" cy="634016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B2F1EB9-7820-665F-82A6-A602E3EDB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90" y="2604232"/>
            <a:ext cx="7874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872" y="406667"/>
            <a:ext cx="17710256" cy="9473665"/>
            <a:chOff x="0" y="0"/>
            <a:chExt cx="23613675" cy="12631554"/>
          </a:xfrm>
        </p:grpSpPr>
        <p:sp>
          <p:nvSpPr>
            <p:cNvPr id="3" name="Freeform 3"/>
            <p:cNvSpPr/>
            <p:nvPr/>
          </p:nvSpPr>
          <p:spPr>
            <a:xfrm>
              <a:off x="0" y="406792"/>
              <a:ext cx="23613675" cy="12224761"/>
            </a:xfrm>
            <a:custGeom>
              <a:avLst/>
              <a:gdLst/>
              <a:ahLst/>
              <a:cxnLst/>
              <a:rect l="l" t="t" r="r" b="b"/>
              <a:pathLst>
                <a:path w="23613675" h="12224761">
                  <a:moveTo>
                    <a:pt x="0" y="0"/>
                  </a:moveTo>
                  <a:lnTo>
                    <a:pt x="23613675" y="0"/>
                  </a:lnTo>
                  <a:lnTo>
                    <a:pt x="23613675" y="12224762"/>
                  </a:lnTo>
                  <a:lnTo>
                    <a:pt x="0" y="12224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190" b="-4233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61161" y="0"/>
              <a:ext cx="968329" cy="1895306"/>
            </a:xfrm>
            <a:custGeom>
              <a:avLst/>
              <a:gdLst/>
              <a:ahLst/>
              <a:cxnLst/>
              <a:rect l="l" t="t" r="r" b="b"/>
              <a:pathLst>
                <a:path w="968329" h="1895306">
                  <a:moveTo>
                    <a:pt x="0" y="0"/>
                  </a:moveTo>
                  <a:lnTo>
                    <a:pt x="968329" y="0"/>
                  </a:lnTo>
                  <a:lnTo>
                    <a:pt x="968329" y="1895306"/>
                  </a:lnTo>
                  <a:lnTo>
                    <a:pt x="0" y="189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01486" y="710565"/>
            <a:ext cx="16230600" cy="138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340"/>
              </a:lnSpc>
              <a:spcBef>
                <a:spcPct val="0"/>
              </a:spcBef>
            </a:pPr>
            <a:r>
              <a:rPr lang="en-US" sz="8100" dirty="0">
                <a:solidFill>
                  <a:srgbClr val="000000"/>
                </a:solidFill>
                <a:latin typeface="Marykate"/>
              </a:rPr>
              <a:t>CÁMARA GESELL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711D261-0231-F9AC-B030-5D754EF3B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170353"/>
            <a:ext cx="5258810" cy="701174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B73C24B-15B6-F891-D040-4CEBF767E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6" y="2170353"/>
            <a:ext cx="5172074" cy="7011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2656" y="1438279"/>
            <a:ext cx="15782687" cy="7820021"/>
          </a:xfrm>
          <a:custGeom>
            <a:avLst/>
            <a:gdLst/>
            <a:ahLst/>
            <a:cxnLst/>
            <a:rect l="l" t="t" r="r" b="b"/>
            <a:pathLst>
              <a:path w="15782687" h="7820021">
                <a:moveTo>
                  <a:pt x="0" y="0"/>
                </a:moveTo>
                <a:lnTo>
                  <a:pt x="15782688" y="0"/>
                </a:lnTo>
                <a:lnTo>
                  <a:pt x="15782688" y="7820021"/>
                </a:lnTo>
                <a:lnTo>
                  <a:pt x="0" y="7820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56" t="-64511" r="-18410" b="-3520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57973" y="2809175"/>
            <a:ext cx="14010103" cy="554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Acuerdo 16-2013. Instructivo para el uso y funcionamiento de la cámara Gesell, circuito cerrado y otras herramientas para recibir las declaraciones de NNA víctimas y o testigos.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Principios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Anticipo de prueba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Facilitadora de la entrevista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Funciones </a:t>
            </a:r>
          </a:p>
          <a:p>
            <a:pPr algn="just">
              <a:lnSpc>
                <a:spcPts val="5528"/>
              </a:lnSpc>
            </a:pPr>
            <a:endParaRPr lang="en-US" sz="3948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1192" y="1441260"/>
            <a:ext cx="16266267" cy="11523139"/>
          </a:xfrm>
          <a:custGeom>
            <a:avLst/>
            <a:gdLst/>
            <a:ahLst/>
            <a:cxnLst/>
            <a:rect l="l" t="t" r="r" b="b"/>
            <a:pathLst>
              <a:path w="16266267" h="11523139">
                <a:moveTo>
                  <a:pt x="0" y="0"/>
                </a:moveTo>
                <a:lnTo>
                  <a:pt x="16266267" y="0"/>
                </a:lnTo>
                <a:lnTo>
                  <a:pt x="16266267" y="11523139"/>
                </a:lnTo>
                <a:lnTo>
                  <a:pt x="0" y="11523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07" r="-22659" b="-1449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28675"/>
            <a:ext cx="16230600" cy="167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580"/>
              </a:lnSpc>
              <a:spcBef>
                <a:spcPct val="0"/>
              </a:spcBef>
            </a:pPr>
            <a:r>
              <a:rPr lang="en-US" sz="9700">
                <a:solidFill>
                  <a:srgbClr val="000000"/>
                </a:solidFill>
                <a:latin typeface="Marykate"/>
              </a:rPr>
              <a:t>BUENAS PRÁCTICAS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49683" y="4196051"/>
            <a:ext cx="12988635" cy="554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Principio de celeridad, economía procesal, confidencialidad requerimiento de audiencias y autorizaciones judiciales.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No revictimización.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>
                <a:solidFill>
                  <a:srgbClr val="000000"/>
                </a:solidFill>
                <a:latin typeface="Glacial Indifference"/>
              </a:rPr>
              <a:t>Diligenciamientos urgentes. </a:t>
            </a:r>
          </a:p>
          <a:p>
            <a:pPr algn="just">
              <a:lnSpc>
                <a:spcPts val="5528"/>
              </a:lnSpc>
            </a:pPr>
            <a:endParaRPr lang="en-US" sz="3948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28"/>
              </a:lnSpc>
            </a:pPr>
            <a:endParaRPr lang="en-US" sz="3948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28"/>
              </a:lnSpc>
            </a:pPr>
            <a:endParaRPr lang="en-US" sz="3948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5898" y="513425"/>
            <a:ext cx="16266267" cy="11523139"/>
          </a:xfrm>
          <a:custGeom>
            <a:avLst/>
            <a:gdLst/>
            <a:ahLst/>
            <a:cxnLst/>
            <a:rect l="l" t="t" r="r" b="b"/>
            <a:pathLst>
              <a:path w="16266267" h="11523139">
                <a:moveTo>
                  <a:pt x="0" y="0"/>
                </a:moveTo>
                <a:lnTo>
                  <a:pt x="16266267" y="0"/>
                </a:lnTo>
                <a:lnTo>
                  <a:pt x="16266267" y="11523139"/>
                </a:lnTo>
                <a:lnTo>
                  <a:pt x="0" y="11523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07" r="-22659" b="-1449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22221" y="2960166"/>
            <a:ext cx="13427379" cy="629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28"/>
              </a:lnSpc>
            </a:pPr>
            <a:endParaRPr dirty="0"/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Otorgamiento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medidas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seguridad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 o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seguridad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 perimetral.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Control de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Convencionalidad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Bloque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Constitucionalidad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marL="852558" lvl="1" indent="-426279" algn="just">
              <a:lnSpc>
                <a:spcPts val="5528"/>
              </a:lnSpc>
              <a:buFont typeface="Arial"/>
              <a:buChar char="•"/>
            </a:pP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Corpus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Iuris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 de la </a:t>
            </a:r>
            <a:r>
              <a:rPr lang="en-US" sz="3948" dirty="0" err="1">
                <a:solidFill>
                  <a:srgbClr val="000000"/>
                </a:solidFill>
                <a:latin typeface="Glacial Indifference"/>
              </a:rPr>
              <a:t>niñez</a:t>
            </a:r>
            <a:r>
              <a:rPr lang="en-US" sz="3948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5528"/>
              </a:lnSpc>
            </a:pPr>
            <a:endParaRPr lang="en-US" sz="3948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28"/>
              </a:lnSpc>
            </a:pPr>
            <a:endParaRPr lang="en-US" sz="3948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28"/>
              </a:lnSpc>
            </a:pPr>
            <a:endParaRPr lang="en-US" sz="3948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162</Words>
  <Application>Microsoft Office PowerPoint</Application>
  <PresentationFormat>Personalizado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Glacial Indifference</vt:lpstr>
      <vt:lpstr>Satisfy</vt:lpstr>
      <vt:lpstr>Arial</vt:lpstr>
      <vt:lpstr>Trocchi</vt:lpstr>
      <vt:lpstr>Calibri</vt:lpstr>
      <vt:lpstr>Marykate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de la agraviada</dc:title>
  <cp:lastModifiedBy>Vania Shakti Cifuentes Arrivillaga</cp:lastModifiedBy>
  <cp:revision>3</cp:revision>
  <dcterms:created xsi:type="dcterms:W3CDTF">2006-08-16T00:00:00Z</dcterms:created>
  <dcterms:modified xsi:type="dcterms:W3CDTF">2024-08-30T04:07:37Z</dcterms:modified>
  <dc:identifier>DAFKGgGJZDI</dc:identifier>
</cp:coreProperties>
</file>