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4"/>
  </p:sldMasterIdLst>
  <p:notesMasterIdLst>
    <p:notesMasterId r:id="rId44"/>
  </p:notesMasterIdLst>
  <p:sldIdLst>
    <p:sldId id="256" r:id="rId5"/>
    <p:sldId id="257" r:id="rId6"/>
    <p:sldId id="787" r:id="rId7"/>
    <p:sldId id="770" r:id="rId8"/>
    <p:sldId id="785" r:id="rId9"/>
    <p:sldId id="767" r:id="rId10"/>
    <p:sldId id="768" r:id="rId11"/>
    <p:sldId id="784" r:id="rId12"/>
    <p:sldId id="786" r:id="rId13"/>
    <p:sldId id="792" r:id="rId14"/>
    <p:sldId id="788" r:id="rId15"/>
    <p:sldId id="790" r:id="rId16"/>
    <p:sldId id="789" r:id="rId17"/>
    <p:sldId id="791" r:id="rId18"/>
    <p:sldId id="793" r:id="rId19"/>
    <p:sldId id="794" r:id="rId20"/>
    <p:sldId id="795" r:id="rId21"/>
    <p:sldId id="796" r:id="rId22"/>
    <p:sldId id="797" r:id="rId23"/>
    <p:sldId id="798" r:id="rId24"/>
    <p:sldId id="799" r:id="rId25"/>
    <p:sldId id="800" r:id="rId26"/>
    <p:sldId id="801" r:id="rId27"/>
    <p:sldId id="802" r:id="rId28"/>
    <p:sldId id="803" r:id="rId29"/>
    <p:sldId id="804" r:id="rId30"/>
    <p:sldId id="805" r:id="rId31"/>
    <p:sldId id="806" r:id="rId32"/>
    <p:sldId id="807" r:id="rId33"/>
    <p:sldId id="808" r:id="rId34"/>
    <p:sldId id="809" r:id="rId35"/>
    <p:sldId id="810" r:id="rId36"/>
    <p:sldId id="811" r:id="rId37"/>
    <p:sldId id="812" r:id="rId38"/>
    <p:sldId id="813" r:id="rId39"/>
    <p:sldId id="258" r:id="rId40"/>
    <p:sldId id="259" r:id="rId41"/>
    <p:sldId id="260" r:id="rId42"/>
    <p:sldId id="261"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A04C24-72C8-405E-9C6E-5D931CE5D69F}" v="5" dt="2023-12-04T20:27:17.0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C9DC6E-99D2-42D1-B0B6-3340EFB15E8E}"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en-GB"/>
        </a:p>
      </dgm:t>
    </dgm:pt>
    <dgm:pt modelId="{0C39A9F0-C8E0-47E3-A9BE-AC07AFF1F95A}">
      <dgm:prSet phldrT="[Text]"/>
      <dgm:spPr/>
      <dgm:t>
        <a:bodyPr/>
        <a:lstStyle/>
        <a:p>
          <a:r>
            <a:rPr lang="en-GB" dirty="0"/>
            <a:t>La Trata de Personsa consiste en…</a:t>
          </a:r>
        </a:p>
      </dgm:t>
    </dgm:pt>
    <dgm:pt modelId="{9872702E-CBFA-439F-9F7D-0A921104D70E}" type="parTrans" cxnId="{1445A11F-E0E9-44AA-9314-D1520BC178BE}">
      <dgm:prSet/>
      <dgm:spPr/>
      <dgm:t>
        <a:bodyPr/>
        <a:lstStyle/>
        <a:p>
          <a:endParaRPr lang="en-GB"/>
        </a:p>
      </dgm:t>
    </dgm:pt>
    <dgm:pt modelId="{3DE8509F-C39A-4654-9FFB-CAC0297B11C3}" type="sibTrans" cxnId="{1445A11F-E0E9-44AA-9314-D1520BC178BE}">
      <dgm:prSet/>
      <dgm:spPr/>
      <dgm:t>
        <a:bodyPr/>
        <a:lstStyle/>
        <a:p>
          <a:endParaRPr lang="en-GB"/>
        </a:p>
      </dgm:t>
    </dgm:pt>
    <dgm:pt modelId="{C93CB050-7C24-41DD-B6C7-37134BE4B848}">
      <dgm:prSet phldrT="[Text]"/>
      <dgm:spPr>
        <a:solidFill>
          <a:schemeClr val="accent1">
            <a:lumMod val="60000"/>
            <a:lumOff val="40000"/>
          </a:schemeClr>
        </a:solidFill>
      </dgm:spPr>
      <dgm:t>
        <a:bodyPr/>
        <a:lstStyle/>
        <a:p>
          <a:r>
            <a:rPr lang="en-GB" b="1" dirty="0"/>
            <a:t>Un acto</a:t>
          </a:r>
          <a:r>
            <a:rPr lang="en-GB" dirty="0"/>
            <a:t>, como…</a:t>
          </a:r>
        </a:p>
      </dgm:t>
    </dgm:pt>
    <dgm:pt modelId="{AA89F62E-A4C0-4E55-9386-D416AE4060A3}" type="parTrans" cxnId="{627645D7-A427-44BD-8DBF-5CAADC296905}">
      <dgm:prSet/>
      <dgm:spPr/>
      <dgm:t>
        <a:bodyPr/>
        <a:lstStyle/>
        <a:p>
          <a:endParaRPr lang="en-GB"/>
        </a:p>
      </dgm:t>
    </dgm:pt>
    <dgm:pt modelId="{E70C4A4B-57AB-4BEA-B1D2-EE80E49501E0}" type="sibTrans" cxnId="{627645D7-A427-44BD-8DBF-5CAADC296905}">
      <dgm:prSet/>
      <dgm:spPr/>
      <dgm:t>
        <a:bodyPr/>
        <a:lstStyle/>
        <a:p>
          <a:endParaRPr lang="en-GB"/>
        </a:p>
      </dgm:t>
    </dgm:pt>
    <dgm:pt modelId="{97E291CD-E64C-4367-B9C9-B5BD46DA812F}">
      <dgm:prSet phldrT="[Text]"/>
      <dgm:spPr>
        <a:solidFill>
          <a:schemeClr val="accent1">
            <a:lumMod val="60000"/>
            <a:lumOff val="40000"/>
          </a:schemeClr>
        </a:solidFill>
      </dgm:spPr>
      <dgm:t>
        <a:bodyPr/>
        <a:lstStyle/>
        <a:p>
          <a:r>
            <a:rPr lang="en-GB" dirty="0"/>
            <a:t>Cometido por </a:t>
          </a:r>
          <a:r>
            <a:rPr lang="en-GB" b="1" dirty="0"/>
            <a:t>medio de</a:t>
          </a:r>
          <a:r>
            <a:rPr lang="en-GB" dirty="0"/>
            <a:t>…</a:t>
          </a:r>
        </a:p>
      </dgm:t>
    </dgm:pt>
    <dgm:pt modelId="{7073D925-E5FA-414D-8167-2AE125531CD9}" type="parTrans" cxnId="{0F9A5584-D69F-45E8-AA94-AD2BF3954BCA}">
      <dgm:prSet/>
      <dgm:spPr/>
      <dgm:t>
        <a:bodyPr/>
        <a:lstStyle/>
        <a:p>
          <a:endParaRPr lang="en-GB"/>
        </a:p>
      </dgm:t>
    </dgm:pt>
    <dgm:pt modelId="{BB565C3B-BCF6-4421-84DA-AB3EA496E9E3}" type="sibTrans" cxnId="{0F9A5584-D69F-45E8-AA94-AD2BF3954BCA}">
      <dgm:prSet/>
      <dgm:spPr/>
      <dgm:t>
        <a:bodyPr/>
        <a:lstStyle/>
        <a:p>
          <a:endParaRPr lang="en-GB"/>
        </a:p>
      </dgm:t>
    </dgm:pt>
    <dgm:pt modelId="{45BAC7D1-BAF7-4DCE-AB74-46FC9FCEC8A8}">
      <dgm:prSet phldrT="[Text]"/>
      <dgm:spPr>
        <a:solidFill>
          <a:schemeClr val="accent1">
            <a:lumMod val="60000"/>
            <a:lumOff val="40000"/>
          </a:schemeClr>
        </a:solidFill>
      </dgm:spPr>
      <dgm:t>
        <a:bodyPr/>
        <a:lstStyle/>
        <a:p>
          <a:r>
            <a:rPr lang="en-GB" dirty="0"/>
            <a:t>Con </a:t>
          </a:r>
          <a:r>
            <a:rPr lang="en-GB" b="1" dirty="0"/>
            <a:t>fines de explotación, </a:t>
          </a:r>
          <a:r>
            <a:rPr lang="en-GB" dirty="0"/>
            <a:t>incluyendo…</a:t>
          </a:r>
        </a:p>
      </dgm:t>
    </dgm:pt>
    <dgm:pt modelId="{28382CF3-6F49-41FE-88D0-FDB1B6CC16C5}" type="parTrans" cxnId="{B6C34054-4C5F-4A08-8D15-0A2E3425ABD4}">
      <dgm:prSet/>
      <dgm:spPr/>
      <dgm:t>
        <a:bodyPr/>
        <a:lstStyle/>
        <a:p>
          <a:endParaRPr lang="en-GB"/>
        </a:p>
      </dgm:t>
    </dgm:pt>
    <dgm:pt modelId="{0F00F525-63E8-4E32-B98D-FE8C71A90F02}" type="sibTrans" cxnId="{B6C34054-4C5F-4A08-8D15-0A2E3425ABD4}">
      <dgm:prSet/>
      <dgm:spPr/>
      <dgm:t>
        <a:bodyPr/>
        <a:lstStyle/>
        <a:p>
          <a:endParaRPr lang="en-GB"/>
        </a:p>
      </dgm:t>
    </dgm:pt>
    <dgm:pt modelId="{1428C480-35F9-49B2-A695-7E65706E4ADD}">
      <dgm:prSet/>
      <dgm:spPr>
        <a:noFill/>
        <a:ln>
          <a:solidFill>
            <a:schemeClr val="accent1"/>
          </a:solidFill>
        </a:ln>
      </dgm:spPr>
      <dgm:t>
        <a:bodyPr/>
        <a:lstStyle/>
        <a:p>
          <a:pPr>
            <a:buFont typeface="Arial" panose="020B0604020202020204" pitchFamily="34" charset="0"/>
            <a:buChar char="•"/>
          </a:pPr>
          <a:r>
            <a:rPr lang="en-GB" dirty="0">
              <a:solidFill>
                <a:schemeClr val="accent6"/>
              </a:solidFill>
            </a:rPr>
            <a:t>Captación</a:t>
          </a:r>
        </a:p>
        <a:p>
          <a:pPr>
            <a:buFont typeface="Arial" panose="020B0604020202020204" pitchFamily="34" charset="0"/>
            <a:buChar char="•"/>
          </a:pPr>
          <a:r>
            <a:rPr lang="en-GB" dirty="0">
              <a:solidFill>
                <a:schemeClr val="accent6"/>
              </a:solidFill>
            </a:rPr>
            <a:t>Transporte</a:t>
          </a:r>
        </a:p>
        <a:p>
          <a:pPr>
            <a:buFont typeface="Arial" panose="020B0604020202020204" pitchFamily="34" charset="0"/>
            <a:buChar char="•"/>
          </a:pPr>
          <a:r>
            <a:rPr lang="en-GB" dirty="0">
              <a:solidFill>
                <a:schemeClr val="accent6"/>
              </a:solidFill>
            </a:rPr>
            <a:t>Traslado</a:t>
          </a:r>
        </a:p>
        <a:p>
          <a:pPr>
            <a:buFont typeface="Arial" panose="020B0604020202020204" pitchFamily="34" charset="0"/>
            <a:buChar char="•"/>
          </a:pPr>
          <a:r>
            <a:rPr lang="en-GB" dirty="0">
              <a:solidFill>
                <a:schemeClr val="accent6"/>
              </a:solidFill>
            </a:rPr>
            <a:t>Acogida</a:t>
          </a:r>
        </a:p>
        <a:p>
          <a:pPr>
            <a:buFont typeface="Arial" panose="020B0604020202020204" pitchFamily="34" charset="0"/>
            <a:buChar char="•"/>
          </a:pPr>
          <a:r>
            <a:rPr lang="en-GB" dirty="0">
              <a:solidFill>
                <a:schemeClr val="accent6"/>
              </a:solidFill>
            </a:rPr>
            <a:t>Recepción</a:t>
          </a:r>
        </a:p>
      </dgm:t>
    </dgm:pt>
    <dgm:pt modelId="{7ECB7C07-CCAD-4D26-8DC6-85A787C81AF8}" type="parTrans" cxnId="{B6DB2C59-807C-42E5-8444-4AB7DEB3BBAD}">
      <dgm:prSet/>
      <dgm:spPr/>
      <dgm:t>
        <a:bodyPr/>
        <a:lstStyle/>
        <a:p>
          <a:endParaRPr lang="en-GB"/>
        </a:p>
      </dgm:t>
    </dgm:pt>
    <dgm:pt modelId="{12A7508A-B31C-4A65-A432-221C4FD4D9CA}" type="sibTrans" cxnId="{B6DB2C59-807C-42E5-8444-4AB7DEB3BBAD}">
      <dgm:prSet/>
      <dgm:spPr/>
      <dgm:t>
        <a:bodyPr/>
        <a:lstStyle/>
        <a:p>
          <a:endParaRPr lang="en-GB"/>
        </a:p>
      </dgm:t>
    </dgm:pt>
    <dgm:pt modelId="{7A90E691-5FDE-4482-9A1E-B7410C9CF6A7}">
      <dgm:prSet/>
      <dgm:spPr>
        <a:noFill/>
        <a:ln>
          <a:solidFill>
            <a:schemeClr val="accent1"/>
          </a:solidFill>
        </a:ln>
      </dgm:spPr>
      <dgm:t>
        <a:bodyPr/>
        <a:lstStyle/>
        <a:p>
          <a:r>
            <a:rPr lang="en-GB" dirty="0">
              <a:solidFill>
                <a:schemeClr val="accent6"/>
              </a:solidFill>
            </a:rPr>
            <a:t>Amenaza</a:t>
          </a:r>
        </a:p>
        <a:p>
          <a:r>
            <a:rPr lang="en-GB" dirty="0">
              <a:solidFill>
                <a:schemeClr val="accent6"/>
              </a:solidFill>
            </a:rPr>
            <a:t>Uso de la fuerza</a:t>
          </a:r>
        </a:p>
        <a:p>
          <a:r>
            <a:rPr lang="en-GB" dirty="0">
              <a:solidFill>
                <a:schemeClr val="accent6"/>
              </a:solidFill>
            </a:rPr>
            <a:t>Coerción </a:t>
          </a:r>
        </a:p>
        <a:p>
          <a:r>
            <a:rPr lang="en-GB" dirty="0">
              <a:solidFill>
                <a:schemeClr val="accent6"/>
              </a:solidFill>
            </a:rPr>
            <a:t>Secuestro</a:t>
          </a:r>
        </a:p>
        <a:p>
          <a:r>
            <a:rPr lang="en-GB" dirty="0">
              <a:solidFill>
                <a:schemeClr val="accent6"/>
              </a:solidFill>
            </a:rPr>
            <a:t>Fraude</a:t>
          </a:r>
        </a:p>
        <a:p>
          <a:r>
            <a:rPr lang="en-GB" dirty="0">
              <a:solidFill>
                <a:schemeClr val="accent6"/>
              </a:solidFill>
            </a:rPr>
            <a:t>Engaño</a:t>
          </a:r>
        </a:p>
        <a:p>
          <a:r>
            <a:rPr lang="en-GB" dirty="0">
              <a:solidFill>
                <a:schemeClr val="accent6"/>
              </a:solidFill>
            </a:rPr>
            <a:t>Abuso de poder</a:t>
          </a:r>
        </a:p>
        <a:p>
          <a:r>
            <a:rPr lang="en-GB" dirty="0">
              <a:solidFill>
                <a:schemeClr val="accent6"/>
              </a:solidFill>
            </a:rPr>
            <a:t>Abuso de vulnerabilidad</a:t>
          </a:r>
        </a:p>
        <a:p>
          <a:r>
            <a:rPr lang="en-GB" dirty="0">
              <a:solidFill>
                <a:schemeClr val="accent6"/>
              </a:solidFill>
            </a:rPr>
            <a:t>Pagos o beneficios  a las partes controladoras</a:t>
          </a:r>
        </a:p>
      </dgm:t>
    </dgm:pt>
    <dgm:pt modelId="{E10E1819-5EA8-4105-9AAD-DF665443565F}" type="parTrans" cxnId="{0066B2F1-6BA0-4DB7-AF33-900405D95FAC}">
      <dgm:prSet/>
      <dgm:spPr/>
      <dgm:t>
        <a:bodyPr/>
        <a:lstStyle/>
        <a:p>
          <a:endParaRPr lang="en-GB"/>
        </a:p>
      </dgm:t>
    </dgm:pt>
    <dgm:pt modelId="{70BF1AC7-C79A-441C-82EC-3FC6E10F7946}" type="sibTrans" cxnId="{0066B2F1-6BA0-4DB7-AF33-900405D95FAC}">
      <dgm:prSet/>
      <dgm:spPr/>
      <dgm:t>
        <a:bodyPr/>
        <a:lstStyle/>
        <a:p>
          <a:endParaRPr lang="en-GB"/>
        </a:p>
      </dgm:t>
    </dgm:pt>
    <dgm:pt modelId="{59845EE7-565F-42F0-A863-299D5F3E71EF}">
      <dgm:prSet/>
      <dgm:spPr>
        <a:noFill/>
        <a:ln>
          <a:solidFill>
            <a:schemeClr val="accent1"/>
          </a:solidFill>
        </a:ln>
      </dgm:spPr>
      <dgm:t>
        <a:bodyPr/>
        <a:lstStyle/>
        <a:p>
          <a:r>
            <a:rPr lang="en-GB" dirty="0">
              <a:solidFill>
                <a:schemeClr val="accent6"/>
              </a:solidFill>
            </a:rPr>
            <a:t>La explotación de la prostitución ajena</a:t>
          </a:r>
        </a:p>
        <a:p>
          <a:r>
            <a:rPr lang="en-GB" dirty="0">
              <a:solidFill>
                <a:schemeClr val="accent6"/>
              </a:solidFill>
            </a:rPr>
            <a:t>Otras formas de explotación sexual</a:t>
          </a:r>
        </a:p>
        <a:p>
          <a:r>
            <a:rPr lang="en-GB" dirty="0">
              <a:solidFill>
                <a:schemeClr val="accent6"/>
              </a:solidFill>
            </a:rPr>
            <a:t>Esclavitud o practices similares a la esclavitud</a:t>
          </a:r>
        </a:p>
        <a:p>
          <a:r>
            <a:rPr lang="en-GB" dirty="0">
              <a:solidFill>
                <a:schemeClr val="accent6"/>
              </a:solidFill>
            </a:rPr>
            <a:t>Servidumbre</a:t>
          </a:r>
        </a:p>
        <a:p>
          <a:r>
            <a:rPr lang="en-GB" dirty="0">
              <a:solidFill>
                <a:schemeClr val="accent6"/>
              </a:solidFill>
            </a:rPr>
            <a:t>Extracción de organos</a:t>
          </a:r>
        </a:p>
      </dgm:t>
    </dgm:pt>
    <dgm:pt modelId="{7989C130-9145-4CD2-9FC5-E4DE1DB37815}" type="parTrans" cxnId="{17E0A9A1-4E8C-40B7-94F6-9749565D76CE}">
      <dgm:prSet/>
      <dgm:spPr/>
      <dgm:t>
        <a:bodyPr/>
        <a:lstStyle/>
        <a:p>
          <a:endParaRPr lang="en-GB"/>
        </a:p>
      </dgm:t>
    </dgm:pt>
    <dgm:pt modelId="{D4B4ACB9-9C91-4058-827E-E741AE1C412E}" type="sibTrans" cxnId="{17E0A9A1-4E8C-40B7-94F6-9749565D76CE}">
      <dgm:prSet/>
      <dgm:spPr/>
      <dgm:t>
        <a:bodyPr/>
        <a:lstStyle/>
        <a:p>
          <a:endParaRPr lang="en-GB"/>
        </a:p>
      </dgm:t>
    </dgm:pt>
    <dgm:pt modelId="{988C50BF-9BA4-47D4-97CB-31F4A2EDE829}" type="pres">
      <dgm:prSet presAssocID="{04C9DC6E-99D2-42D1-B0B6-3340EFB15E8E}" presName="Name0" presStyleCnt="0">
        <dgm:presLayoutVars>
          <dgm:chPref val="1"/>
          <dgm:dir/>
          <dgm:animOne val="branch"/>
          <dgm:animLvl val="lvl"/>
          <dgm:resizeHandles/>
        </dgm:presLayoutVars>
      </dgm:prSet>
      <dgm:spPr/>
    </dgm:pt>
    <dgm:pt modelId="{CE7BBBB5-FD56-4018-9ACB-A87200B2BAEA}" type="pres">
      <dgm:prSet presAssocID="{0C39A9F0-C8E0-47E3-A9BE-AC07AFF1F95A}" presName="vertOne" presStyleCnt="0"/>
      <dgm:spPr/>
    </dgm:pt>
    <dgm:pt modelId="{2B3E6448-DCDD-447E-9CAD-DEECD454C941}" type="pres">
      <dgm:prSet presAssocID="{0C39A9F0-C8E0-47E3-A9BE-AC07AFF1F95A}" presName="txOne" presStyleLbl="node0" presStyleIdx="0" presStyleCnt="1" custScaleY="24625">
        <dgm:presLayoutVars>
          <dgm:chPref val="3"/>
        </dgm:presLayoutVars>
      </dgm:prSet>
      <dgm:spPr/>
    </dgm:pt>
    <dgm:pt modelId="{3F520306-CE5C-4509-9EE1-296164B2958D}" type="pres">
      <dgm:prSet presAssocID="{0C39A9F0-C8E0-47E3-A9BE-AC07AFF1F95A}" presName="parTransOne" presStyleCnt="0"/>
      <dgm:spPr/>
    </dgm:pt>
    <dgm:pt modelId="{02F277A2-7AA6-4715-B0C0-C4AB585F8AD3}" type="pres">
      <dgm:prSet presAssocID="{0C39A9F0-C8E0-47E3-A9BE-AC07AFF1F95A}" presName="horzOne" presStyleCnt="0"/>
      <dgm:spPr/>
    </dgm:pt>
    <dgm:pt modelId="{40A90B13-C0DA-4838-BC65-9D3DBE6C1888}" type="pres">
      <dgm:prSet presAssocID="{C93CB050-7C24-41DD-B6C7-37134BE4B848}" presName="vertTwo" presStyleCnt="0"/>
      <dgm:spPr/>
    </dgm:pt>
    <dgm:pt modelId="{1297C428-9293-47DD-BA59-54F93F5FE6DA}" type="pres">
      <dgm:prSet presAssocID="{C93CB050-7C24-41DD-B6C7-37134BE4B848}" presName="txTwo" presStyleLbl="node2" presStyleIdx="0" presStyleCnt="3" custScaleY="33609">
        <dgm:presLayoutVars>
          <dgm:chPref val="3"/>
        </dgm:presLayoutVars>
      </dgm:prSet>
      <dgm:spPr/>
    </dgm:pt>
    <dgm:pt modelId="{1351023F-66AC-4CE3-990D-E8494F0434B9}" type="pres">
      <dgm:prSet presAssocID="{C93CB050-7C24-41DD-B6C7-37134BE4B848}" presName="parTransTwo" presStyleCnt="0"/>
      <dgm:spPr/>
    </dgm:pt>
    <dgm:pt modelId="{6F8E43D6-8D76-4A28-9770-18F95C0206ED}" type="pres">
      <dgm:prSet presAssocID="{C93CB050-7C24-41DD-B6C7-37134BE4B848}" presName="horzTwo" presStyleCnt="0"/>
      <dgm:spPr/>
    </dgm:pt>
    <dgm:pt modelId="{4C74914B-976A-4A86-A0A5-769D34595891}" type="pres">
      <dgm:prSet presAssocID="{1428C480-35F9-49B2-A695-7E65706E4ADD}" presName="vertThree" presStyleCnt="0"/>
      <dgm:spPr/>
    </dgm:pt>
    <dgm:pt modelId="{8FF69028-D4E2-46E0-A297-7D3EDFC85F74}" type="pres">
      <dgm:prSet presAssocID="{1428C480-35F9-49B2-A695-7E65706E4ADD}" presName="txThree" presStyleLbl="node3" presStyleIdx="0" presStyleCnt="3">
        <dgm:presLayoutVars>
          <dgm:chPref val="3"/>
        </dgm:presLayoutVars>
      </dgm:prSet>
      <dgm:spPr/>
    </dgm:pt>
    <dgm:pt modelId="{0C33A730-9864-4040-9B43-197B9A1D1434}" type="pres">
      <dgm:prSet presAssocID="{1428C480-35F9-49B2-A695-7E65706E4ADD}" presName="horzThree" presStyleCnt="0"/>
      <dgm:spPr/>
    </dgm:pt>
    <dgm:pt modelId="{22B1BEEB-2A7B-47DE-84CB-8D2A37D28E36}" type="pres">
      <dgm:prSet presAssocID="{E70C4A4B-57AB-4BEA-B1D2-EE80E49501E0}" presName="sibSpaceTwo" presStyleCnt="0"/>
      <dgm:spPr/>
    </dgm:pt>
    <dgm:pt modelId="{048EA4C4-D25E-4A30-9E04-A950B50BB526}" type="pres">
      <dgm:prSet presAssocID="{97E291CD-E64C-4367-B9C9-B5BD46DA812F}" presName="vertTwo" presStyleCnt="0"/>
      <dgm:spPr/>
    </dgm:pt>
    <dgm:pt modelId="{409B57B1-B4DB-4598-A5B1-05EE6D087CD4}" type="pres">
      <dgm:prSet presAssocID="{97E291CD-E64C-4367-B9C9-B5BD46DA812F}" presName="txTwo" presStyleLbl="node2" presStyleIdx="1" presStyleCnt="3" custScaleY="33946">
        <dgm:presLayoutVars>
          <dgm:chPref val="3"/>
        </dgm:presLayoutVars>
      </dgm:prSet>
      <dgm:spPr/>
    </dgm:pt>
    <dgm:pt modelId="{4BBD1101-45D5-42C7-AB65-B8935B90BFB0}" type="pres">
      <dgm:prSet presAssocID="{97E291CD-E64C-4367-B9C9-B5BD46DA812F}" presName="parTransTwo" presStyleCnt="0"/>
      <dgm:spPr/>
    </dgm:pt>
    <dgm:pt modelId="{BE98F674-3227-4F26-85B0-1B1663655AEE}" type="pres">
      <dgm:prSet presAssocID="{97E291CD-E64C-4367-B9C9-B5BD46DA812F}" presName="horzTwo" presStyleCnt="0"/>
      <dgm:spPr/>
    </dgm:pt>
    <dgm:pt modelId="{DEFCAB3F-761D-4105-9E7F-8DF738FB3459}" type="pres">
      <dgm:prSet presAssocID="{7A90E691-5FDE-4482-9A1E-B7410C9CF6A7}" presName="vertThree" presStyleCnt="0"/>
      <dgm:spPr/>
    </dgm:pt>
    <dgm:pt modelId="{FF903570-C11A-4930-8CF5-0403C3796C7F}" type="pres">
      <dgm:prSet presAssocID="{7A90E691-5FDE-4482-9A1E-B7410C9CF6A7}" presName="txThree" presStyleLbl="node3" presStyleIdx="1" presStyleCnt="3">
        <dgm:presLayoutVars>
          <dgm:chPref val="3"/>
        </dgm:presLayoutVars>
      </dgm:prSet>
      <dgm:spPr/>
    </dgm:pt>
    <dgm:pt modelId="{5FCA5D19-6F95-4495-83CA-4BEDA116C7FF}" type="pres">
      <dgm:prSet presAssocID="{7A90E691-5FDE-4482-9A1E-B7410C9CF6A7}" presName="horzThree" presStyleCnt="0"/>
      <dgm:spPr/>
    </dgm:pt>
    <dgm:pt modelId="{8BBE91E0-FCF8-45A8-B1F1-1C71B6152B77}" type="pres">
      <dgm:prSet presAssocID="{BB565C3B-BCF6-4421-84DA-AB3EA496E9E3}" presName="sibSpaceTwo" presStyleCnt="0"/>
      <dgm:spPr/>
    </dgm:pt>
    <dgm:pt modelId="{7FA7E3F7-7228-44A2-83C6-A24E91C0F0CD}" type="pres">
      <dgm:prSet presAssocID="{45BAC7D1-BAF7-4DCE-AB74-46FC9FCEC8A8}" presName="vertTwo" presStyleCnt="0"/>
      <dgm:spPr/>
    </dgm:pt>
    <dgm:pt modelId="{22C16F17-237B-479F-8D4C-E8BD5FDD5275}" type="pres">
      <dgm:prSet presAssocID="{45BAC7D1-BAF7-4DCE-AB74-46FC9FCEC8A8}" presName="txTwo" presStyleLbl="node2" presStyleIdx="2" presStyleCnt="3" custScaleY="33673">
        <dgm:presLayoutVars>
          <dgm:chPref val="3"/>
        </dgm:presLayoutVars>
      </dgm:prSet>
      <dgm:spPr/>
    </dgm:pt>
    <dgm:pt modelId="{D92F5AE4-39C6-4556-9FAD-B3D08F6AA1C8}" type="pres">
      <dgm:prSet presAssocID="{45BAC7D1-BAF7-4DCE-AB74-46FC9FCEC8A8}" presName="parTransTwo" presStyleCnt="0"/>
      <dgm:spPr/>
    </dgm:pt>
    <dgm:pt modelId="{DC282E77-35BA-469B-A668-2FA60BE62200}" type="pres">
      <dgm:prSet presAssocID="{45BAC7D1-BAF7-4DCE-AB74-46FC9FCEC8A8}" presName="horzTwo" presStyleCnt="0"/>
      <dgm:spPr/>
    </dgm:pt>
    <dgm:pt modelId="{ACD48D24-0F35-4085-ABFF-3721560A2EAB}" type="pres">
      <dgm:prSet presAssocID="{59845EE7-565F-42F0-A863-299D5F3E71EF}" presName="vertThree" presStyleCnt="0"/>
      <dgm:spPr/>
    </dgm:pt>
    <dgm:pt modelId="{D1B2B43C-2826-43C4-9FA8-F7791C56F2E2}" type="pres">
      <dgm:prSet presAssocID="{59845EE7-565F-42F0-A863-299D5F3E71EF}" presName="txThree" presStyleLbl="node3" presStyleIdx="2" presStyleCnt="3">
        <dgm:presLayoutVars>
          <dgm:chPref val="3"/>
        </dgm:presLayoutVars>
      </dgm:prSet>
      <dgm:spPr/>
    </dgm:pt>
    <dgm:pt modelId="{54B903F5-3559-4C97-904A-32DE49BFDC77}" type="pres">
      <dgm:prSet presAssocID="{59845EE7-565F-42F0-A863-299D5F3E71EF}" presName="horzThree" presStyleCnt="0"/>
      <dgm:spPr/>
    </dgm:pt>
  </dgm:ptLst>
  <dgm:cxnLst>
    <dgm:cxn modelId="{27987605-7771-49B5-A407-76F9428CD129}" type="presOf" srcId="{C93CB050-7C24-41DD-B6C7-37134BE4B848}" destId="{1297C428-9293-47DD-BA59-54F93F5FE6DA}" srcOrd="0" destOrd="0" presId="urn:microsoft.com/office/officeart/2005/8/layout/hierarchy4"/>
    <dgm:cxn modelId="{2AA5240F-847A-4331-B422-0DD8C067A2C6}" type="presOf" srcId="{04C9DC6E-99D2-42D1-B0B6-3340EFB15E8E}" destId="{988C50BF-9BA4-47D4-97CB-31F4A2EDE829}" srcOrd="0" destOrd="0" presId="urn:microsoft.com/office/officeart/2005/8/layout/hierarchy4"/>
    <dgm:cxn modelId="{1445A11F-E0E9-44AA-9314-D1520BC178BE}" srcId="{04C9DC6E-99D2-42D1-B0B6-3340EFB15E8E}" destId="{0C39A9F0-C8E0-47E3-A9BE-AC07AFF1F95A}" srcOrd="0" destOrd="0" parTransId="{9872702E-CBFA-439F-9F7D-0A921104D70E}" sibTransId="{3DE8509F-C39A-4654-9FFB-CAC0297B11C3}"/>
    <dgm:cxn modelId="{AE9E2325-2C6A-4B47-ABE5-BB71BC0DE5CA}" type="presOf" srcId="{45BAC7D1-BAF7-4DCE-AB74-46FC9FCEC8A8}" destId="{22C16F17-237B-479F-8D4C-E8BD5FDD5275}" srcOrd="0" destOrd="0" presId="urn:microsoft.com/office/officeart/2005/8/layout/hierarchy4"/>
    <dgm:cxn modelId="{B6C34054-4C5F-4A08-8D15-0A2E3425ABD4}" srcId="{0C39A9F0-C8E0-47E3-A9BE-AC07AFF1F95A}" destId="{45BAC7D1-BAF7-4DCE-AB74-46FC9FCEC8A8}" srcOrd="2" destOrd="0" parTransId="{28382CF3-6F49-41FE-88D0-FDB1B6CC16C5}" sibTransId="{0F00F525-63E8-4E32-B98D-FE8C71A90F02}"/>
    <dgm:cxn modelId="{B6DB2C59-807C-42E5-8444-4AB7DEB3BBAD}" srcId="{C93CB050-7C24-41DD-B6C7-37134BE4B848}" destId="{1428C480-35F9-49B2-A695-7E65706E4ADD}" srcOrd="0" destOrd="0" parTransId="{7ECB7C07-CCAD-4D26-8DC6-85A787C81AF8}" sibTransId="{12A7508A-B31C-4A65-A432-221C4FD4D9CA}"/>
    <dgm:cxn modelId="{0F9A5584-D69F-45E8-AA94-AD2BF3954BCA}" srcId="{0C39A9F0-C8E0-47E3-A9BE-AC07AFF1F95A}" destId="{97E291CD-E64C-4367-B9C9-B5BD46DA812F}" srcOrd="1" destOrd="0" parTransId="{7073D925-E5FA-414D-8167-2AE125531CD9}" sibTransId="{BB565C3B-BCF6-4421-84DA-AB3EA496E9E3}"/>
    <dgm:cxn modelId="{F203198C-FFB5-4B56-8C2B-C62B62A0C4DB}" type="presOf" srcId="{97E291CD-E64C-4367-B9C9-B5BD46DA812F}" destId="{409B57B1-B4DB-4598-A5B1-05EE6D087CD4}" srcOrd="0" destOrd="0" presId="urn:microsoft.com/office/officeart/2005/8/layout/hierarchy4"/>
    <dgm:cxn modelId="{2956688E-8DB1-427B-AD4F-3B677E5D5303}" type="presOf" srcId="{7A90E691-5FDE-4482-9A1E-B7410C9CF6A7}" destId="{FF903570-C11A-4930-8CF5-0403C3796C7F}" srcOrd="0" destOrd="0" presId="urn:microsoft.com/office/officeart/2005/8/layout/hierarchy4"/>
    <dgm:cxn modelId="{17E0A9A1-4E8C-40B7-94F6-9749565D76CE}" srcId="{45BAC7D1-BAF7-4DCE-AB74-46FC9FCEC8A8}" destId="{59845EE7-565F-42F0-A863-299D5F3E71EF}" srcOrd="0" destOrd="0" parTransId="{7989C130-9145-4CD2-9FC5-E4DE1DB37815}" sibTransId="{D4B4ACB9-9C91-4058-827E-E741AE1C412E}"/>
    <dgm:cxn modelId="{627645D7-A427-44BD-8DBF-5CAADC296905}" srcId="{0C39A9F0-C8E0-47E3-A9BE-AC07AFF1F95A}" destId="{C93CB050-7C24-41DD-B6C7-37134BE4B848}" srcOrd="0" destOrd="0" parTransId="{AA89F62E-A4C0-4E55-9386-D416AE4060A3}" sibTransId="{E70C4A4B-57AB-4BEA-B1D2-EE80E49501E0}"/>
    <dgm:cxn modelId="{AFF5D6E8-74FF-41F4-B4A4-E6226066CD69}" type="presOf" srcId="{1428C480-35F9-49B2-A695-7E65706E4ADD}" destId="{8FF69028-D4E2-46E0-A297-7D3EDFC85F74}" srcOrd="0" destOrd="0" presId="urn:microsoft.com/office/officeart/2005/8/layout/hierarchy4"/>
    <dgm:cxn modelId="{0066B2F1-6BA0-4DB7-AF33-900405D95FAC}" srcId="{97E291CD-E64C-4367-B9C9-B5BD46DA812F}" destId="{7A90E691-5FDE-4482-9A1E-B7410C9CF6A7}" srcOrd="0" destOrd="0" parTransId="{E10E1819-5EA8-4105-9AAD-DF665443565F}" sibTransId="{70BF1AC7-C79A-441C-82EC-3FC6E10F7946}"/>
    <dgm:cxn modelId="{BCAD10F4-D8AC-41A6-BDE4-A46BA6F3436A}" type="presOf" srcId="{59845EE7-565F-42F0-A863-299D5F3E71EF}" destId="{D1B2B43C-2826-43C4-9FA8-F7791C56F2E2}" srcOrd="0" destOrd="0" presId="urn:microsoft.com/office/officeart/2005/8/layout/hierarchy4"/>
    <dgm:cxn modelId="{22C5CFF7-A362-4CF5-94D9-8C5A437CA223}" type="presOf" srcId="{0C39A9F0-C8E0-47E3-A9BE-AC07AFF1F95A}" destId="{2B3E6448-DCDD-447E-9CAD-DEECD454C941}" srcOrd="0" destOrd="0" presId="urn:microsoft.com/office/officeart/2005/8/layout/hierarchy4"/>
    <dgm:cxn modelId="{768F15B7-9803-4922-BC38-559A4553E1CA}" type="presParOf" srcId="{988C50BF-9BA4-47D4-97CB-31F4A2EDE829}" destId="{CE7BBBB5-FD56-4018-9ACB-A87200B2BAEA}" srcOrd="0" destOrd="0" presId="urn:microsoft.com/office/officeart/2005/8/layout/hierarchy4"/>
    <dgm:cxn modelId="{46C17690-DD36-4ABA-9A94-32DE90D6E9F0}" type="presParOf" srcId="{CE7BBBB5-FD56-4018-9ACB-A87200B2BAEA}" destId="{2B3E6448-DCDD-447E-9CAD-DEECD454C941}" srcOrd="0" destOrd="0" presId="urn:microsoft.com/office/officeart/2005/8/layout/hierarchy4"/>
    <dgm:cxn modelId="{5D7E4D2C-D959-46F0-8438-57263AB87A70}" type="presParOf" srcId="{CE7BBBB5-FD56-4018-9ACB-A87200B2BAEA}" destId="{3F520306-CE5C-4509-9EE1-296164B2958D}" srcOrd="1" destOrd="0" presId="urn:microsoft.com/office/officeart/2005/8/layout/hierarchy4"/>
    <dgm:cxn modelId="{38B887E5-DD35-46C8-B362-A7C90F86B329}" type="presParOf" srcId="{CE7BBBB5-FD56-4018-9ACB-A87200B2BAEA}" destId="{02F277A2-7AA6-4715-B0C0-C4AB585F8AD3}" srcOrd="2" destOrd="0" presId="urn:microsoft.com/office/officeart/2005/8/layout/hierarchy4"/>
    <dgm:cxn modelId="{AD37104C-61C8-46F5-A4AE-E57D475F7F06}" type="presParOf" srcId="{02F277A2-7AA6-4715-B0C0-C4AB585F8AD3}" destId="{40A90B13-C0DA-4838-BC65-9D3DBE6C1888}" srcOrd="0" destOrd="0" presId="urn:microsoft.com/office/officeart/2005/8/layout/hierarchy4"/>
    <dgm:cxn modelId="{0811CE7A-DC7A-442A-881E-2A05D4F62D86}" type="presParOf" srcId="{40A90B13-C0DA-4838-BC65-9D3DBE6C1888}" destId="{1297C428-9293-47DD-BA59-54F93F5FE6DA}" srcOrd="0" destOrd="0" presId="urn:microsoft.com/office/officeart/2005/8/layout/hierarchy4"/>
    <dgm:cxn modelId="{A996627D-B63B-46CA-8498-BBC30C50B073}" type="presParOf" srcId="{40A90B13-C0DA-4838-BC65-9D3DBE6C1888}" destId="{1351023F-66AC-4CE3-990D-E8494F0434B9}" srcOrd="1" destOrd="0" presId="urn:microsoft.com/office/officeart/2005/8/layout/hierarchy4"/>
    <dgm:cxn modelId="{746C2DAC-85AF-4387-8861-CEA7E6E28E4B}" type="presParOf" srcId="{40A90B13-C0DA-4838-BC65-9D3DBE6C1888}" destId="{6F8E43D6-8D76-4A28-9770-18F95C0206ED}" srcOrd="2" destOrd="0" presId="urn:microsoft.com/office/officeart/2005/8/layout/hierarchy4"/>
    <dgm:cxn modelId="{B2426024-3A6A-4826-865D-0E5A1454EA30}" type="presParOf" srcId="{6F8E43D6-8D76-4A28-9770-18F95C0206ED}" destId="{4C74914B-976A-4A86-A0A5-769D34595891}" srcOrd="0" destOrd="0" presId="urn:microsoft.com/office/officeart/2005/8/layout/hierarchy4"/>
    <dgm:cxn modelId="{6F7AE859-92C3-442E-B9A3-F656AFE0AB1A}" type="presParOf" srcId="{4C74914B-976A-4A86-A0A5-769D34595891}" destId="{8FF69028-D4E2-46E0-A297-7D3EDFC85F74}" srcOrd="0" destOrd="0" presId="urn:microsoft.com/office/officeart/2005/8/layout/hierarchy4"/>
    <dgm:cxn modelId="{EE9DD856-8627-4A47-899D-A9B0231CF022}" type="presParOf" srcId="{4C74914B-976A-4A86-A0A5-769D34595891}" destId="{0C33A730-9864-4040-9B43-197B9A1D1434}" srcOrd="1" destOrd="0" presId="urn:microsoft.com/office/officeart/2005/8/layout/hierarchy4"/>
    <dgm:cxn modelId="{85DCDC15-70A4-421F-9FE4-ED505363BD8A}" type="presParOf" srcId="{02F277A2-7AA6-4715-B0C0-C4AB585F8AD3}" destId="{22B1BEEB-2A7B-47DE-84CB-8D2A37D28E36}" srcOrd="1" destOrd="0" presId="urn:microsoft.com/office/officeart/2005/8/layout/hierarchy4"/>
    <dgm:cxn modelId="{74A82690-F914-40B5-9169-18B2B87043AC}" type="presParOf" srcId="{02F277A2-7AA6-4715-B0C0-C4AB585F8AD3}" destId="{048EA4C4-D25E-4A30-9E04-A950B50BB526}" srcOrd="2" destOrd="0" presId="urn:microsoft.com/office/officeart/2005/8/layout/hierarchy4"/>
    <dgm:cxn modelId="{9D0C13B6-763E-4B34-843D-6A9EE9F6DAF4}" type="presParOf" srcId="{048EA4C4-D25E-4A30-9E04-A950B50BB526}" destId="{409B57B1-B4DB-4598-A5B1-05EE6D087CD4}" srcOrd="0" destOrd="0" presId="urn:microsoft.com/office/officeart/2005/8/layout/hierarchy4"/>
    <dgm:cxn modelId="{EE555F3B-E46B-402F-B19B-F53BDC87E198}" type="presParOf" srcId="{048EA4C4-D25E-4A30-9E04-A950B50BB526}" destId="{4BBD1101-45D5-42C7-AB65-B8935B90BFB0}" srcOrd="1" destOrd="0" presId="urn:microsoft.com/office/officeart/2005/8/layout/hierarchy4"/>
    <dgm:cxn modelId="{BE4F29F0-0BC3-4C79-8C76-16A585E1A409}" type="presParOf" srcId="{048EA4C4-D25E-4A30-9E04-A950B50BB526}" destId="{BE98F674-3227-4F26-85B0-1B1663655AEE}" srcOrd="2" destOrd="0" presId="urn:microsoft.com/office/officeart/2005/8/layout/hierarchy4"/>
    <dgm:cxn modelId="{78BB1B26-5010-4194-875E-E9DBC30E6C2D}" type="presParOf" srcId="{BE98F674-3227-4F26-85B0-1B1663655AEE}" destId="{DEFCAB3F-761D-4105-9E7F-8DF738FB3459}" srcOrd="0" destOrd="0" presId="urn:microsoft.com/office/officeart/2005/8/layout/hierarchy4"/>
    <dgm:cxn modelId="{C82CE867-FE1A-487B-9174-367ADA2DF8A9}" type="presParOf" srcId="{DEFCAB3F-761D-4105-9E7F-8DF738FB3459}" destId="{FF903570-C11A-4930-8CF5-0403C3796C7F}" srcOrd="0" destOrd="0" presId="urn:microsoft.com/office/officeart/2005/8/layout/hierarchy4"/>
    <dgm:cxn modelId="{1C0CFA00-0E5C-48D4-8E56-7F8A01039FDD}" type="presParOf" srcId="{DEFCAB3F-761D-4105-9E7F-8DF738FB3459}" destId="{5FCA5D19-6F95-4495-83CA-4BEDA116C7FF}" srcOrd="1" destOrd="0" presId="urn:microsoft.com/office/officeart/2005/8/layout/hierarchy4"/>
    <dgm:cxn modelId="{1A716F21-5EFE-4346-8411-DB0A9E5BC08B}" type="presParOf" srcId="{02F277A2-7AA6-4715-B0C0-C4AB585F8AD3}" destId="{8BBE91E0-FCF8-45A8-B1F1-1C71B6152B77}" srcOrd="3" destOrd="0" presId="urn:microsoft.com/office/officeart/2005/8/layout/hierarchy4"/>
    <dgm:cxn modelId="{BD4A4FBF-2458-43A7-A3C2-C170D01FF5C8}" type="presParOf" srcId="{02F277A2-7AA6-4715-B0C0-C4AB585F8AD3}" destId="{7FA7E3F7-7228-44A2-83C6-A24E91C0F0CD}" srcOrd="4" destOrd="0" presId="urn:microsoft.com/office/officeart/2005/8/layout/hierarchy4"/>
    <dgm:cxn modelId="{A953EA59-EF36-464E-8441-2435447ADFD8}" type="presParOf" srcId="{7FA7E3F7-7228-44A2-83C6-A24E91C0F0CD}" destId="{22C16F17-237B-479F-8D4C-E8BD5FDD5275}" srcOrd="0" destOrd="0" presId="urn:microsoft.com/office/officeart/2005/8/layout/hierarchy4"/>
    <dgm:cxn modelId="{DDD5D1A9-41DE-47F0-9403-87BA1C512CA5}" type="presParOf" srcId="{7FA7E3F7-7228-44A2-83C6-A24E91C0F0CD}" destId="{D92F5AE4-39C6-4556-9FAD-B3D08F6AA1C8}" srcOrd="1" destOrd="0" presId="urn:microsoft.com/office/officeart/2005/8/layout/hierarchy4"/>
    <dgm:cxn modelId="{697F55B8-038B-49BC-9BCC-B0BB30AB35E5}" type="presParOf" srcId="{7FA7E3F7-7228-44A2-83C6-A24E91C0F0CD}" destId="{DC282E77-35BA-469B-A668-2FA60BE62200}" srcOrd="2" destOrd="0" presId="urn:microsoft.com/office/officeart/2005/8/layout/hierarchy4"/>
    <dgm:cxn modelId="{644069B5-1AFD-4059-9F22-01E06C637A89}" type="presParOf" srcId="{DC282E77-35BA-469B-A668-2FA60BE62200}" destId="{ACD48D24-0F35-4085-ABFF-3721560A2EAB}" srcOrd="0" destOrd="0" presId="urn:microsoft.com/office/officeart/2005/8/layout/hierarchy4"/>
    <dgm:cxn modelId="{DA64219B-0A77-4039-9213-55B1ABA145A4}" type="presParOf" srcId="{ACD48D24-0F35-4085-ABFF-3721560A2EAB}" destId="{D1B2B43C-2826-43C4-9FA8-F7791C56F2E2}" srcOrd="0" destOrd="0" presId="urn:microsoft.com/office/officeart/2005/8/layout/hierarchy4"/>
    <dgm:cxn modelId="{2566CF14-8029-4F14-B343-2BFFBE21E7F9}" type="presParOf" srcId="{ACD48D24-0F35-4085-ABFF-3721560A2EAB}" destId="{54B903F5-3559-4C97-904A-32DE49BFDC77}"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640ABE5-F56A-46A1-986D-487981FE8582}"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GB"/>
        </a:p>
      </dgm:t>
    </dgm:pt>
    <dgm:pt modelId="{42A6F9AF-CC62-4B19-8527-7D228E07B9F6}">
      <dgm:prSet phldrT="[Text]"/>
      <dgm:spPr/>
      <dgm:t>
        <a:bodyPr/>
        <a:lstStyle/>
        <a:p>
          <a:r>
            <a:rPr lang="en-GB" dirty="0"/>
            <a:t>Consentimiento en el Protocolo</a:t>
          </a:r>
        </a:p>
      </dgm:t>
    </dgm:pt>
    <dgm:pt modelId="{4D7E303B-DEEC-4689-9378-4A78DA84A08E}" type="parTrans" cxnId="{26DA06D3-706E-484C-82A6-75A04CDA7813}">
      <dgm:prSet/>
      <dgm:spPr/>
      <dgm:t>
        <a:bodyPr/>
        <a:lstStyle/>
        <a:p>
          <a:endParaRPr lang="en-GB"/>
        </a:p>
      </dgm:t>
    </dgm:pt>
    <dgm:pt modelId="{F63F774A-EBD9-4D0E-8FFD-B80FDA6E3021}" type="sibTrans" cxnId="{26DA06D3-706E-484C-82A6-75A04CDA7813}">
      <dgm:prSet/>
      <dgm:spPr/>
      <dgm:t>
        <a:bodyPr/>
        <a:lstStyle/>
        <a:p>
          <a:endParaRPr lang="en-GB"/>
        </a:p>
      </dgm:t>
    </dgm:pt>
    <dgm:pt modelId="{A7213794-A6D1-4708-8EB7-933729AA2B8F}">
      <dgm:prSet phldrT="[Text]"/>
      <dgm:spPr/>
      <dgm:t>
        <a:bodyPr/>
        <a:lstStyle/>
        <a:p>
          <a:endParaRPr lang="en-GB" dirty="0"/>
        </a:p>
      </dgm:t>
    </dgm:pt>
    <dgm:pt modelId="{C4FA992E-0EF9-4E4A-B163-1EC5555ACDB5}" type="parTrans" cxnId="{BDCD9CB6-0B9C-4273-93C8-2BA7A62DC113}">
      <dgm:prSet/>
      <dgm:spPr/>
      <dgm:t>
        <a:bodyPr/>
        <a:lstStyle/>
        <a:p>
          <a:endParaRPr lang="en-GB"/>
        </a:p>
      </dgm:t>
    </dgm:pt>
    <dgm:pt modelId="{CE8238DB-184E-406E-B3F4-39ABBD871863}" type="sibTrans" cxnId="{BDCD9CB6-0B9C-4273-93C8-2BA7A62DC113}">
      <dgm:prSet/>
      <dgm:spPr/>
      <dgm:t>
        <a:bodyPr/>
        <a:lstStyle/>
        <a:p>
          <a:endParaRPr lang="en-GB"/>
        </a:p>
      </dgm:t>
    </dgm:pt>
    <dgm:pt modelId="{C646ED5D-1A52-42E3-A956-EB0E21754336}">
      <dgm:prSet phldrT="[Text]"/>
      <dgm:spPr/>
      <dgm:t>
        <a:bodyPr/>
        <a:lstStyle/>
        <a:p>
          <a:pPr algn="just"/>
          <a:r>
            <a:rPr lang="es-ES" dirty="0"/>
            <a:t>En el Apartado b) del Artículo 3 del Protocolo contra la trata de personas se establece que "el consentimiento de una víctima de trata de personas a la explotación prevista que se establece en el apartado a) del presente artículo no será pertinente cuando se haya recurrido a cualquiera de los medios enunciados en el apartado a)".</a:t>
          </a:r>
          <a:endParaRPr lang="en-GB" dirty="0"/>
        </a:p>
      </dgm:t>
    </dgm:pt>
    <dgm:pt modelId="{1A7C9C07-26A1-4B9C-8398-6B1C4A45B694}" type="parTrans" cxnId="{F88F4F35-C384-4987-9EB5-B1F4FBB45543}">
      <dgm:prSet/>
      <dgm:spPr/>
      <dgm:t>
        <a:bodyPr/>
        <a:lstStyle/>
        <a:p>
          <a:endParaRPr lang="en-GB"/>
        </a:p>
      </dgm:t>
    </dgm:pt>
    <dgm:pt modelId="{74830D10-BAEE-4947-8F70-851505180FA1}" type="sibTrans" cxnId="{F88F4F35-C384-4987-9EB5-B1F4FBB45543}">
      <dgm:prSet/>
      <dgm:spPr/>
      <dgm:t>
        <a:bodyPr/>
        <a:lstStyle/>
        <a:p>
          <a:endParaRPr lang="en-GB"/>
        </a:p>
      </dgm:t>
    </dgm:pt>
    <dgm:pt modelId="{2B941723-1F62-4EBB-9C17-15EB40782BFC}">
      <dgm:prSet phldrT="[Text]"/>
      <dgm:spPr/>
      <dgm:t>
        <a:bodyPr/>
        <a:lstStyle/>
        <a:p>
          <a:r>
            <a:rPr lang="en-GB" dirty="0"/>
            <a:t>Consentimineto cuando la victima es mayor de edad</a:t>
          </a:r>
        </a:p>
      </dgm:t>
    </dgm:pt>
    <dgm:pt modelId="{48BAE864-4BD2-4C88-8AE6-073B79456FBB}" type="parTrans" cxnId="{B5923FE5-7CF4-4B74-A4B6-6423CD9E4D91}">
      <dgm:prSet/>
      <dgm:spPr/>
      <dgm:t>
        <a:bodyPr/>
        <a:lstStyle/>
        <a:p>
          <a:endParaRPr lang="en-GB"/>
        </a:p>
      </dgm:t>
    </dgm:pt>
    <dgm:pt modelId="{9CF10CDF-9629-46F3-A184-163E7D973CFC}" type="sibTrans" cxnId="{B5923FE5-7CF4-4B74-A4B6-6423CD9E4D91}">
      <dgm:prSet/>
      <dgm:spPr/>
      <dgm:t>
        <a:bodyPr/>
        <a:lstStyle/>
        <a:p>
          <a:endParaRPr lang="en-GB"/>
        </a:p>
      </dgm:t>
    </dgm:pt>
    <dgm:pt modelId="{EAC03C19-E4C6-44B7-A677-449E00E5A8AD}">
      <dgm:prSet phldrT="[Text]"/>
      <dgm:spPr/>
      <dgm:t>
        <a:bodyPr/>
        <a:lstStyle/>
        <a:p>
          <a:endParaRPr lang="en-GB" dirty="0"/>
        </a:p>
      </dgm:t>
    </dgm:pt>
    <dgm:pt modelId="{30F9199D-819C-4E8B-882F-1B6CA7703EC7}" type="parTrans" cxnId="{B16F0835-CE42-466D-8AAD-504FAFC4D0A4}">
      <dgm:prSet/>
      <dgm:spPr/>
      <dgm:t>
        <a:bodyPr/>
        <a:lstStyle/>
        <a:p>
          <a:endParaRPr lang="en-GB"/>
        </a:p>
      </dgm:t>
    </dgm:pt>
    <dgm:pt modelId="{C872E836-1ABC-4583-A702-D4E7FE2D627E}" type="sibTrans" cxnId="{B16F0835-CE42-466D-8AAD-504FAFC4D0A4}">
      <dgm:prSet/>
      <dgm:spPr/>
      <dgm:t>
        <a:bodyPr/>
        <a:lstStyle/>
        <a:p>
          <a:endParaRPr lang="en-GB"/>
        </a:p>
      </dgm:t>
    </dgm:pt>
    <dgm:pt modelId="{7EB5DD30-14E5-4E0D-B8D1-EEE8D85C5ACE}">
      <dgm:prSet phldrT="[Text]"/>
      <dgm:spPr/>
      <dgm:t>
        <a:bodyPr/>
        <a:lstStyle/>
        <a:p>
          <a:r>
            <a:rPr lang="en-GB" dirty="0"/>
            <a:t>Irrelevante si los ‘medios’ fueron utilizados</a:t>
          </a:r>
        </a:p>
      </dgm:t>
    </dgm:pt>
    <dgm:pt modelId="{DF59A395-476E-469F-BD41-E316740E53A2}" type="parTrans" cxnId="{D743D1D1-0034-4E09-8D9F-F8314390948B}">
      <dgm:prSet/>
      <dgm:spPr/>
      <dgm:t>
        <a:bodyPr/>
        <a:lstStyle/>
        <a:p>
          <a:endParaRPr lang="en-GB"/>
        </a:p>
      </dgm:t>
    </dgm:pt>
    <dgm:pt modelId="{4AEA5932-C6D3-40D1-870D-962805477D03}" type="sibTrans" cxnId="{D743D1D1-0034-4E09-8D9F-F8314390948B}">
      <dgm:prSet/>
      <dgm:spPr/>
      <dgm:t>
        <a:bodyPr/>
        <a:lstStyle/>
        <a:p>
          <a:endParaRPr lang="en-GB"/>
        </a:p>
      </dgm:t>
    </dgm:pt>
    <dgm:pt modelId="{38D239E2-39C0-427C-ACBC-A7DD8E645A72}">
      <dgm:prSet phldrT="[Text]"/>
      <dgm:spPr/>
      <dgm:t>
        <a:bodyPr/>
        <a:lstStyle/>
        <a:p>
          <a:r>
            <a:rPr lang="en-GB" dirty="0"/>
            <a:t>Consentimiento cuando la victima es un NNyA </a:t>
          </a:r>
        </a:p>
      </dgm:t>
    </dgm:pt>
    <dgm:pt modelId="{3744D00D-8F25-4E91-BA52-97341A133A52}" type="parTrans" cxnId="{BD164AF0-AB2D-4603-B194-2B18E327F658}">
      <dgm:prSet/>
      <dgm:spPr/>
      <dgm:t>
        <a:bodyPr/>
        <a:lstStyle/>
        <a:p>
          <a:endParaRPr lang="en-GB"/>
        </a:p>
      </dgm:t>
    </dgm:pt>
    <dgm:pt modelId="{EB74CFE8-6AE2-449A-AA36-BCE41D3199A3}" type="sibTrans" cxnId="{BD164AF0-AB2D-4603-B194-2B18E327F658}">
      <dgm:prSet/>
      <dgm:spPr/>
      <dgm:t>
        <a:bodyPr/>
        <a:lstStyle/>
        <a:p>
          <a:endParaRPr lang="en-GB"/>
        </a:p>
      </dgm:t>
    </dgm:pt>
    <dgm:pt modelId="{F9506529-11E5-4487-8376-6A5405AC106E}">
      <dgm:prSet phldrT="[Text]"/>
      <dgm:spPr/>
      <dgm:t>
        <a:bodyPr/>
        <a:lstStyle/>
        <a:p>
          <a:r>
            <a:rPr lang="en-US" dirty="0"/>
            <a:t>Irrelevante independientemente si los medios fueron usados</a:t>
          </a:r>
          <a:r>
            <a:rPr lang="en-GB" dirty="0"/>
            <a:t>.</a:t>
          </a:r>
        </a:p>
      </dgm:t>
    </dgm:pt>
    <dgm:pt modelId="{8061E6EA-9EE4-4BAF-B613-28CFB2337C26}" type="parTrans" cxnId="{F82BF53A-298D-4888-8E02-37B9171CBCD0}">
      <dgm:prSet/>
      <dgm:spPr/>
      <dgm:t>
        <a:bodyPr/>
        <a:lstStyle/>
        <a:p>
          <a:endParaRPr lang="en-GB"/>
        </a:p>
      </dgm:t>
    </dgm:pt>
    <dgm:pt modelId="{75E306CF-3F45-421A-BB01-94231193D1BD}" type="sibTrans" cxnId="{F82BF53A-298D-4888-8E02-37B9171CBCD0}">
      <dgm:prSet/>
      <dgm:spPr/>
      <dgm:t>
        <a:bodyPr/>
        <a:lstStyle/>
        <a:p>
          <a:endParaRPr lang="en-GB"/>
        </a:p>
      </dgm:t>
    </dgm:pt>
    <dgm:pt modelId="{173FBF86-5860-44F0-8230-D273B36C629A}">
      <dgm:prSet phldrT="[Text]"/>
      <dgm:spPr/>
      <dgm:t>
        <a:bodyPr/>
        <a:lstStyle/>
        <a:p>
          <a:r>
            <a:rPr lang="en-GB" dirty="0"/>
            <a:t> </a:t>
          </a:r>
        </a:p>
      </dgm:t>
    </dgm:pt>
    <dgm:pt modelId="{3B4A3F8D-852B-4540-9A05-0F0BE7A13D9F}" type="sibTrans" cxnId="{B1CF80E8-F99D-406F-9F04-4227AA13DF5E}">
      <dgm:prSet/>
      <dgm:spPr/>
      <dgm:t>
        <a:bodyPr/>
        <a:lstStyle/>
        <a:p>
          <a:endParaRPr lang="en-GB"/>
        </a:p>
      </dgm:t>
    </dgm:pt>
    <dgm:pt modelId="{C44A2EAD-BCFC-416A-9DDB-5483153551FF}" type="parTrans" cxnId="{B1CF80E8-F99D-406F-9F04-4227AA13DF5E}">
      <dgm:prSet/>
      <dgm:spPr/>
      <dgm:t>
        <a:bodyPr/>
        <a:lstStyle/>
        <a:p>
          <a:endParaRPr lang="en-GB"/>
        </a:p>
      </dgm:t>
    </dgm:pt>
    <dgm:pt modelId="{58227FB9-3824-4BCA-BBC3-0DDF40617770}" type="pres">
      <dgm:prSet presAssocID="{7640ABE5-F56A-46A1-986D-487981FE8582}" presName="Name0" presStyleCnt="0">
        <dgm:presLayoutVars>
          <dgm:chMax/>
          <dgm:chPref val="3"/>
          <dgm:dir/>
          <dgm:animOne val="branch"/>
          <dgm:animLvl val="lvl"/>
        </dgm:presLayoutVars>
      </dgm:prSet>
      <dgm:spPr/>
    </dgm:pt>
    <dgm:pt modelId="{C2FCA67E-1543-498A-BF48-6312232D9F0C}" type="pres">
      <dgm:prSet presAssocID="{42A6F9AF-CC62-4B19-8527-7D228E07B9F6}" presName="composite" presStyleCnt="0"/>
      <dgm:spPr/>
    </dgm:pt>
    <dgm:pt modelId="{5CAF678C-38C3-473D-A53E-F221E2A8603E}" type="pres">
      <dgm:prSet presAssocID="{42A6F9AF-CC62-4B19-8527-7D228E07B9F6}" presName="FirstChild" presStyleLbl="revTx" presStyleIdx="0" presStyleCnt="6">
        <dgm:presLayoutVars>
          <dgm:chMax val="0"/>
          <dgm:chPref val="0"/>
          <dgm:bulletEnabled val="1"/>
        </dgm:presLayoutVars>
      </dgm:prSet>
      <dgm:spPr/>
    </dgm:pt>
    <dgm:pt modelId="{9DA64574-2165-4426-98FF-B67BCD655B79}" type="pres">
      <dgm:prSet presAssocID="{42A6F9AF-CC62-4B19-8527-7D228E07B9F6}" presName="Parent" presStyleLbl="alignNode1" presStyleIdx="0" presStyleCnt="3">
        <dgm:presLayoutVars>
          <dgm:chMax val="3"/>
          <dgm:chPref val="3"/>
          <dgm:bulletEnabled val="1"/>
        </dgm:presLayoutVars>
      </dgm:prSet>
      <dgm:spPr/>
    </dgm:pt>
    <dgm:pt modelId="{7692374C-0C96-4F0C-9CFC-47550DA57715}" type="pres">
      <dgm:prSet presAssocID="{42A6F9AF-CC62-4B19-8527-7D228E07B9F6}" presName="Accent" presStyleLbl="parChTrans1D1" presStyleIdx="0" presStyleCnt="3"/>
      <dgm:spPr/>
    </dgm:pt>
    <dgm:pt modelId="{65B74D21-63A2-406F-904D-523C6A0B47AF}" type="pres">
      <dgm:prSet presAssocID="{42A6F9AF-CC62-4B19-8527-7D228E07B9F6}" presName="Child" presStyleLbl="revTx" presStyleIdx="1" presStyleCnt="6">
        <dgm:presLayoutVars>
          <dgm:chMax val="0"/>
          <dgm:chPref val="0"/>
          <dgm:bulletEnabled val="1"/>
        </dgm:presLayoutVars>
      </dgm:prSet>
      <dgm:spPr/>
    </dgm:pt>
    <dgm:pt modelId="{096F22ED-EA64-407F-BA65-DCAE63168DA8}" type="pres">
      <dgm:prSet presAssocID="{F63F774A-EBD9-4D0E-8FFD-B80FDA6E3021}" presName="sibTrans" presStyleCnt="0"/>
      <dgm:spPr/>
    </dgm:pt>
    <dgm:pt modelId="{05EBCE21-DF4F-4C0C-B7D3-0B3D1387FEA2}" type="pres">
      <dgm:prSet presAssocID="{2B941723-1F62-4EBB-9C17-15EB40782BFC}" presName="composite" presStyleCnt="0"/>
      <dgm:spPr/>
    </dgm:pt>
    <dgm:pt modelId="{98CAB59D-AD83-4BAD-972D-6A69F7B596A4}" type="pres">
      <dgm:prSet presAssocID="{2B941723-1F62-4EBB-9C17-15EB40782BFC}" presName="FirstChild" presStyleLbl="revTx" presStyleIdx="2" presStyleCnt="6" custLinFactNeighborX="0" custLinFactNeighborY="-58799">
        <dgm:presLayoutVars>
          <dgm:chMax val="0"/>
          <dgm:chPref val="0"/>
          <dgm:bulletEnabled val="1"/>
        </dgm:presLayoutVars>
      </dgm:prSet>
      <dgm:spPr/>
    </dgm:pt>
    <dgm:pt modelId="{662FCC3C-6480-4BC1-96D4-2A667C156E0C}" type="pres">
      <dgm:prSet presAssocID="{2B941723-1F62-4EBB-9C17-15EB40782BFC}" presName="Parent" presStyleLbl="alignNode1" presStyleIdx="1" presStyleCnt="3" custLinFactNeighborY="-55533">
        <dgm:presLayoutVars>
          <dgm:chMax val="3"/>
          <dgm:chPref val="3"/>
          <dgm:bulletEnabled val="1"/>
        </dgm:presLayoutVars>
      </dgm:prSet>
      <dgm:spPr/>
    </dgm:pt>
    <dgm:pt modelId="{053C9E4A-8427-4211-8E52-7FF19C64740F}" type="pres">
      <dgm:prSet presAssocID="{2B941723-1F62-4EBB-9C17-15EB40782BFC}" presName="Accent" presStyleLbl="parChTrans1D1" presStyleIdx="1" presStyleCnt="3" custLinFactY="-724000" custLinFactNeighborX="921" custLinFactNeighborY="-800000"/>
      <dgm:spPr/>
    </dgm:pt>
    <dgm:pt modelId="{59F9592C-5205-4A47-8DD7-10A144819679}" type="pres">
      <dgm:prSet presAssocID="{2B941723-1F62-4EBB-9C17-15EB40782BFC}" presName="Child" presStyleLbl="revTx" presStyleIdx="3" presStyleCnt="6" custLinFactY="-23630" custLinFactNeighborY="-100000">
        <dgm:presLayoutVars>
          <dgm:chMax val="0"/>
          <dgm:chPref val="0"/>
          <dgm:bulletEnabled val="1"/>
        </dgm:presLayoutVars>
      </dgm:prSet>
      <dgm:spPr/>
    </dgm:pt>
    <dgm:pt modelId="{BCD21225-D1E0-4174-B4AE-0A5D31609F92}" type="pres">
      <dgm:prSet presAssocID="{9CF10CDF-9629-46F3-A184-163E7D973CFC}" presName="sibTrans" presStyleCnt="0"/>
      <dgm:spPr/>
    </dgm:pt>
    <dgm:pt modelId="{22E593BA-10F3-4D8B-994C-BF918C16A65F}" type="pres">
      <dgm:prSet presAssocID="{38D239E2-39C0-427C-ACBC-A7DD8E645A72}" presName="composite" presStyleCnt="0"/>
      <dgm:spPr/>
    </dgm:pt>
    <dgm:pt modelId="{29679260-8A9F-4BA9-B4B7-352502B27221}" type="pres">
      <dgm:prSet presAssocID="{38D239E2-39C0-427C-ACBC-A7DD8E645A72}" presName="FirstChild" presStyleLbl="revTx" presStyleIdx="4" presStyleCnt="6" custLinFactY="-48632" custLinFactNeighborX="0" custLinFactNeighborY="-100000">
        <dgm:presLayoutVars>
          <dgm:chMax val="0"/>
          <dgm:chPref val="0"/>
          <dgm:bulletEnabled val="1"/>
        </dgm:presLayoutVars>
      </dgm:prSet>
      <dgm:spPr/>
    </dgm:pt>
    <dgm:pt modelId="{C1D273A8-1EAD-40C7-B68B-F387E03A016B}" type="pres">
      <dgm:prSet presAssocID="{38D239E2-39C0-427C-ACBC-A7DD8E645A72}" presName="Parent" presStyleLbl="alignNode1" presStyleIdx="2" presStyleCnt="3" custLinFactY="-48632" custLinFactNeighborY="-100000">
        <dgm:presLayoutVars>
          <dgm:chMax val="3"/>
          <dgm:chPref val="3"/>
          <dgm:bulletEnabled val="1"/>
        </dgm:presLayoutVars>
      </dgm:prSet>
      <dgm:spPr/>
    </dgm:pt>
    <dgm:pt modelId="{08769FE7-5EEA-4613-9587-A2BD64B550F7}" type="pres">
      <dgm:prSet presAssocID="{38D239E2-39C0-427C-ACBC-A7DD8E645A72}" presName="Accent" presStyleLbl="parChTrans1D1" presStyleIdx="2" presStyleCnt="3" custLinFactY="-2100000" custLinFactNeighborX="108" custLinFactNeighborY="-2102547"/>
      <dgm:spPr/>
    </dgm:pt>
    <dgm:pt modelId="{C2FBB0D5-792C-440B-9BC0-30A732CB3D6D}" type="pres">
      <dgm:prSet presAssocID="{38D239E2-39C0-427C-ACBC-A7DD8E645A72}" presName="Child" presStyleLbl="revTx" presStyleIdx="5" presStyleCnt="6" custLinFactY="-21863" custLinFactNeighborY="-100000">
        <dgm:presLayoutVars>
          <dgm:chMax val="0"/>
          <dgm:chPref val="0"/>
          <dgm:bulletEnabled val="1"/>
        </dgm:presLayoutVars>
      </dgm:prSet>
      <dgm:spPr/>
    </dgm:pt>
  </dgm:ptLst>
  <dgm:cxnLst>
    <dgm:cxn modelId="{45FD4706-5C6D-4A95-9456-CA2825AA74DB}" type="presOf" srcId="{F9506529-11E5-4487-8376-6A5405AC106E}" destId="{C2FBB0D5-792C-440B-9BC0-30A732CB3D6D}" srcOrd="0" destOrd="0" presId="urn:microsoft.com/office/officeart/2011/layout/TabList"/>
    <dgm:cxn modelId="{B16F0835-CE42-466D-8AAD-504FAFC4D0A4}" srcId="{2B941723-1F62-4EBB-9C17-15EB40782BFC}" destId="{EAC03C19-E4C6-44B7-A677-449E00E5A8AD}" srcOrd="0" destOrd="0" parTransId="{30F9199D-819C-4E8B-882F-1B6CA7703EC7}" sibTransId="{C872E836-1ABC-4583-A702-D4E7FE2D627E}"/>
    <dgm:cxn modelId="{F88F4F35-C384-4987-9EB5-B1F4FBB45543}" srcId="{42A6F9AF-CC62-4B19-8527-7D228E07B9F6}" destId="{C646ED5D-1A52-42E3-A956-EB0E21754336}" srcOrd="1" destOrd="0" parTransId="{1A7C9C07-26A1-4B9C-8398-6B1C4A45B694}" sibTransId="{74830D10-BAEE-4947-8F70-851505180FA1}"/>
    <dgm:cxn modelId="{F82BF53A-298D-4888-8E02-37B9171CBCD0}" srcId="{38D239E2-39C0-427C-ACBC-A7DD8E645A72}" destId="{F9506529-11E5-4487-8376-6A5405AC106E}" srcOrd="1" destOrd="0" parTransId="{8061E6EA-9EE4-4BAF-B613-28CFB2337C26}" sibTransId="{75E306CF-3F45-421A-BB01-94231193D1BD}"/>
    <dgm:cxn modelId="{7E95653B-4D24-48A4-A1F7-4A26EF5A0F34}" type="presOf" srcId="{C646ED5D-1A52-42E3-A956-EB0E21754336}" destId="{65B74D21-63A2-406F-904D-523C6A0B47AF}" srcOrd="0" destOrd="0" presId="urn:microsoft.com/office/officeart/2011/layout/TabList"/>
    <dgm:cxn modelId="{ED703E3F-253F-4A69-A7B0-6F098B9E3F6B}" type="presOf" srcId="{7EB5DD30-14E5-4E0D-B8D1-EEE8D85C5ACE}" destId="{59F9592C-5205-4A47-8DD7-10A144819679}" srcOrd="0" destOrd="0" presId="urn:microsoft.com/office/officeart/2011/layout/TabList"/>
    <dgm:cxn modelId="{1A8D8C5B-85AD-4C24-B8DA-282F18763D9C}" type="presOf" srcId="{2B941723-1F62-4EBB-9C17-15EB40782BFC}" destId="{662FCC3C-6480-4BC1-96D4-2A667C156E0C}" srcOrd="0" destOrd="0" presId="urn:microsoft.com/office/officeart/2011/layout/TabList"/>
    <dgm:cxn modelId="{3F9C5A6D-3A45-4967-9723-0F6FBC3543A5}" type="presOf" srcId="{A7213794-A6D1-4708-8EB7-933729AA2B8F}" destId="{5CAF678C-38C3-473D-A53E-F221E2A8603E}" srcOrd="0" destOrd="0" presId="urn:microsoft.com/office/officeart/2011/layout/TabList"/>
    <dgm:cxn modelId="{3D47E951-3179-4C0F-ADD4-84A43EE7C500}" type="presOf" srcId="{173FBF86-5860-44F0-8230-D273B36C629A}" destId="{29679260-8A9F-4BA9-B4B7-352502B27221}" srcOrd="0" destOrd="0" presId="urn:microsoft.com/office/officeart/2011/layout/TabList"/>
    <dgm:cxn modelId="{FE811379-80BA-43DE-B8C3-FB17AC249258}" type="presOf" srcId="{EAC03C19-E4C6-44B7-A677-449E00E5A8AD}" destId="{98CAB59D-AD83-4BAD-972D-6A69F7B596A4}" srcOrd="0" destOrd="0" presId="urn:microsoft.com/office/officeart/2011/layout/TabList"/>
    <dgm:cxn modelId="{E68D0D9E-25EC-4DEA-96FC-29E591A7C8ED}" type="presOf" srcId="{42A6F9AF-CC62-4B19-8527-7D228E07B9F6}" destId="{9DA64574-2165-4426-98FF-B67BCD655B79}" srcOrd="0" destOrd="0" presId="urn:microsoft.com/office/officeart/2011/layout/TabList"/>
    <dgm:cxn modelId="{BDCD9CB6-0B9C-4273-93C8-2BA7A62DC113}" srcId="{42A6F9AF-CC62-4B19-8527-7D228E07B9F6}" destId="{A7213794-A6D1-4708-8EB7-933729AA2B8F}" srcOrd="0" destOrd="0" parTransId="{C4FA992E-0EF9-4E4A-B163-1EC5555ACDB5}" sibTransId="{CE8238DB-184E-406E-B3F4-39ABBD871863}"/>
    <dgm:cxn modelId="{FC4A83C1-8A60-4F3C-AF14-4124C0E18BA8}" type="presOf" srcId="{7640ABE5-F56A-46A1-986D-487981FE8582}" destId="{58227FB9-3824-4BCA-BBC3-0DDF40617770}" srcOrd="0" destOrd="0" presId="urn:microsoft.com/office/officeart/2011/layout/TabList"/>
    <dgm:cxn modelId="{D743D1D1-0034-4E09-8D9F-F8314390948B}" srcId="{2B941723-1F62-4EBB-9C17-15EB40782BFC}" destId="{7EB5DD30-14E5-4E0D-B8D1-EEE8D85C5ACE}" srcOrd="1" destOrd="0" parTransId="{DF59A395-476E-469F-BD41-E316740E53A2}" sibTransId="{4AEA5932-C6D3-40D1-870D-962805477D03}"/>
    <dgm:cxn modelId="{26DA06D3-706E-484C-82A6-75A04CDA7813}" srcId="{7640ABE5-F56A-46A1-986D-487981FE8582}" destId="{42A6F9AF-CC62-4B19-8527-7D228E07B9F6}" srcOrd="0" destOrd="0" parTransId="{4D7E303B-DEEC-4689-9378-4A78DA84A08E}" sibTransId="{F63F774A-EBD9-4D0E-8FFD-B80FDA6E3021}"/>
    <dgm:cxn modelId="{FA3AC7D8-2A55-4512-B7B7-DDD69AF96821}" type="presOf" srcId="{38D239E2-39C0-427C-ACBC-A7DD8E645A72}" destId="{C1D273A8-1EAD-40C7-B68B-F387E03A016B}" srcOrd="0" destOrd="0" presId="urn:microsoft.com/office/officeart/2011/layout/TabList"/>
    <dgm:cxn modelId="{B5923FE5-7CF4-4B74-A4B6-6423CD9E4D91}" srcId="{7640ABE5-F56A-46A1-986D-487981FE8582}" destId="{2B941723-1F62-4EBB-9C17-15EB40782BFC}" srcOrd="1" destOrd="0" parTransId="{48BAE864-4BD2-4C88-8AE6-073B79456FBB}" sibTransId="{9CF10CDF-9629-46F3-A184-163E7D973CFC}"/>
    <dgm:cxn modelId="{B1CF80E8-F99D-406F-9F04-4227AA13DF5E}" srcId="{38D239E2-39C0-427C-ACBC-A7DD8E645A72}" destId="{173FBF86-5860-44F0-8230-D273B36C629A}" srcOrd="0" destOrd="0" parTransId="{C44A2EAD-BCFC-416A-9DDB-5483153551FF}" sibTransId="{3B4A3F8D-852B-4540-9A05-0F0BE7A13D9F}"/>
    <dgm:cxn modelId="{BD164AF0-AB2D-4603-B194-2B18E327F658}" srcId="{7640ABE5-F56A-46A1-986D-487981FE8582}" destId="{38D239E2-39C0-427C-ACBC-A7DD8E645A72}" srcOrd="2" destOrd="0" parTransId="{3744D00D-8F25-4E91-BA52-97341A133A52}" sibTransId="{EB74CFE8-6AE2-449A-AA36-BCE41D3199A3}"/>
    <dgm:cxn modelId="{624858D7-FEA9-4555-8ED8-A2601F32C175}" type="presParOf" srcId="{58227FB9-3824-4BCA-BBC3-0DDF40617770}" destId="{C2FCA67E-1543-498A-BF48-6312232D9F0C}" srcOrd="0" destOrd="0" presId="urn:microsoft.com/office/officeart/2011/layout/TabList"/>
    <dgm:cxn modelId="{F765A979-6BDD-4052-B5F1-797B57DF4F76}" type="presParOf" srcId="{C2FCA67E-1543-498A-BF48-6312232D9F0C}" destId="{5CAF678C-38C3-473D-A53E-F221E2A8603E}" srcOrd="0" destOrd="0" presId="urn:microsoft.com/office/officeart/2011/layout/TabList"/>
    <dgm:cxn modelId="{BD12F1ED-139C-4186-AF8C-40473F421FFC}" type="presParOf" srcId="{C2FCA67E-1543-498A-BF48-6312232D9F0C}" destId="{9DA64574-2165-4426-98FF-B67BCD655B79}" srcOrd="1" destOrd="0" presId="urn:microsoft.com/office/officeart/2011/layout/TabList"/>
    <dgm:cxn modelId="{86186BB5-6275-40C8-9773-1B2CDE682D74}" type="presParOf" srcId="{C2FCA67E-1543-498A-BF48-6312232D9F0C}" destId="{7692374C-0C96-4F0C-9CFC-47550DA57715}" srcOrd="2" destOrd="0" presId="urn:microsoft.com/office/officeart/2011/layout/TabList"/>
    <dgm:cxn modelId="{1A039D8C-5DA1-47A9-90F4-8CB203B5CAE2}" type="presParOf" srcId="{58227FB9-3824-4BCA-BBC3-0DDF40617770}" destId="{65B74D21-63A2-406F-904D-523C6A0B47AF}" srcOrd="1" destOrd="0" presId="urn:microsoft.com/office/officeart/2011/layout/TabList"/>
    <dgm:cxn modelId="{25B17327-7485-405A-A898-36A3D8CFBA59}" type="presParOf" srcId="{58227FB9-3824-4BCA-BBC3-0DDF40617770}" destId="{096F22ED-EA64-407F-BA65-DCAE63168DA8}" srcOrd="2" destOrd="0" presId="urn:microsoft.com/office/officeart/2011/layout/TabList"/>
    <dgm:cxn modelId="{F9206E6C-BE7C-483A-9C71-B9B0FE0E9E84}" type="presParOf" srcId="{58227FB9-3824-4BCA-BBC3-0DDF40617770}" destId="{05EBCE21-DF4F-4C0C-B7D3-0B3D1387FEA2}" srcOrd="3" destOrd="0" presId="urn:microsoft.com/office/officeart/2011/layout/TabList"/>
    <dgm:cxn modelId="{76FAD4DE-9125-4395-B832-2DC4B10060D1}" type="presParOf" srcId="{05EBCE21-DF4F-4C0C-B7D3-0B3D1387FEA2}" destId="{98CAB59D-AD83-4BAD-972D-6A69F7B596A4}" srcOrd="0" destOrd="0" presId="urn:microsoft.com/office/officeart/2011/layout/TabList"/>
    <dgm:cxn modelId="{42D1443A-96E0-42DC-9042-1D64367FBD89}" type="presParOf" srcId="{05EBCE21-DF4F-4C0C-B7D3-0B3D1387FEA2}" destId="{662FCC3C-6480-4BC1-96D4-2A667C156E0C}" srcOrd="1" destOrd="0" presId="urn:microsoft.com/office/officeart/2011/layout/TabList"/>
    <dgm:cxn modelId="{98F4EF84-E749-4057-B17F-5B61E52781A3}" type="presParOf" srcId="{05EBCE21-DF4F-4C0C-B7D3-0B3D1387FEA2}" destId="{053C9E4A-8427-4211-8E52-7FF19C64740F}" srcOrd="2" destOrd="0" presId="urn:microsoft.com/office/officeart/2011/layout/TabList"/>
    <dgm:cxn modelId="{F6B71EA2-4FE3-4BCC-9CC3-D7A563A6380E}" type="presParOf" srcId="{58227FB9-3824-4BCA-BBC3-0DDF40617770}" destId="{59F9592C-5205-4A47-8DD7-10A144819679}" srcOrd="4" destOrd="0" presId="urn:microsoft.com/office/officeart/2011/layout/TabList"/>
    <dgm:cxn modelId="{3794E2D0-F635-4502-9013-C783D594A771}" type="presParOf" srcId="{58227FB9-3824-4BCA-BBC3-0DDF40617770}" destId="{BCD21225-D1E0-4174-B4AE-0A5D31609F92}" srcOrd="5" destOrd="0" presId="urn:microsoft.com/office/officeart/2011/layout/TabList"/>
    <dgm:cxn modelId="{09EC2F4A-513F-48E9-9D73-553A730F2D19}" type="presParOf" srcId="{58227FB9-3824-4BCA-BBC3-0DDF40617770}" destId="{22E593BA-10F3-4D8B-994C-BF918C16A65F}" srcOrd="6" destOrd="0" presId="urn:microsoft.com/office/officeart/2011/layout/TabList"/>
    <dgm:cxn modelId="{93ED767A-FFEB-42D8-ADA3-23D40E7BB005}" type="presParOf" srcId="{22E593BA-10F3-4D8B-994C-BF918C16A65F}" destId="{29679260-8A9F-4BA9-B4B7-352502B27221}" srcOrd="0" destOrd="0" presId="urn:microsoft.com/office/officeart/2011/layout/TabList"/>
    <dgm:cxn modelId="{16E5057E-946B-44C6-A137-64B5FA14F874}" type="presParOf" srcId="{22E593BA-10F3-4D8B-994C-BF918C16A65F}" destId="{C1D273A8-1EAD-40C7-B68B-F387E03A016B}" srcOrd="1" destOrd="0" presId="urn:microsoft.com/office/officeart/2011/layout/TabList"/>
    <dgm:cxn modelId="{66AB7119-C44B-4CC4-A4F2-6D00E806CE02}" type="presParOf" srcId="{22E593BA-10F3-4D8B-994C-BF918C16A65F}" destId="{08769FE7-5EEA-4613-9587-A2BD64B550F7}" srcOrd="2" destOrd="0" presId="urn:microsoft.com/office/officeart/2011/layout/TabList"/>
    <dgm:cxn modelId="{CBD05A61-A5F8-47C6-8901-E56C0DB636C2}" type="presParOf" srcId="{58227FB9-3824-4BCA-BBC3-0DDF40617770}" destId="{C2FBB0D5-792C-440B-9BC0-30A732CB3D6D}" srcOrd="7" destOrd="0" presId="urn:microsoft.com/office/officeart/2011/layout/Tab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BE781D6-4DBF-4531-B71B-B521C28BEF1D}"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GB"/>
        </a:p>
      </dgm:t>
    </dgm:pt>
    <dgm:pt modelId="{F877EC2C-78A1-4577-AC3D-B011FD83E57A}">
      <dgm:prSet phldrT="[Text]" custT="1"/>
      <dgm:spPr/>
      <dgm:t>
        <a:bodyPr/>
        <a:lstStyle/>
        <a:p>
          <a:r>
            <a:rPr lang="en-GB" sz="3900" dirty="0"/>
            <a:t>Formas de explotación</a:t>
          </a:r>
        </a:p>
        <a:p>
          <a:r>
            <a:rPr lang="en-GB" sz="2000" i="1" dirty="0" err="1"/>
            <a:t>Articulo</a:t>
          </a:r>
          <a:r>
            <a:rPr lang="en-GB" sz="2000" i="1" dirty="0"/>
            <a:t> 3(a) del Protocolo contra la Trata de Personas (lista no-</a:t>
          </a:r>
          <a:r>
            <a:rPr lang="en-GB" sz="2000" i="1" dirty="0" err="1"/>
            <a:t>exhaustiva</a:t>
          </a:r>
          <a:r>
            <a:rPr lang="en-GB" sz="2000" i="1" dirty="0"/>
            <a:t>)</a:t>
          </a:r>
        </a:p>
      </dgm:t>
    </dgm:pt>
    <dgm:pt modelId="{FAAF0AEB-F7A9-46D5-AC16-C2EE80A872AF}" type="parTrans" cxnId="{72F469D9-448B-40BF-8DFA-DB04B78799CE}">
      <dgm:prSet/>
      <dgm:spPr/>
      <dgm:t>
        <a:bodyPr/>
        <a:lstStyle/>
        <a:p>
          <a:endParaRPr lang="en-GB"/>
        </a:p>
      </dgm:t>
    </dgm:pt>
    <dgm:pt modelId="{08E569F0-B449-442D-B4AD-7B83690B82C6}" type="sibTrans" cxnId="{72F469D9-448B-40BF-8DFA-DB04B78799CE}">
      <dgm:prSet/>
      <dgm:spPr/>
      <dgm:t>
        <a:bodyPr/>
        <a:lstStyle/>
        <a:p>
          <a:endParaRPr lang="en-GB"/>
        </a:p>
      </dgm:t>
    </dgm:pt>
    <dgm:pt modelId="{DBB1F363-1D58-412E-9B87-345B862ADCB4}">
      <dgm:prSet phldrT="[Text]"/>
      <dgm:spPr/>
      <dgm:t>
        <a:bodyPr/>
        <a:lstStyle/>
        <a:p>
          <a:r>
            <a:rPr lang="es-ES" dirty="0"/>
            <a:t>Explotación de la prostitución ajena u otras formas de explotación sexual</a:t>
          </a:r>
          <a:endParaRPr lang="en-GB" dirty="0"/>
        </a:p>
      </dgm:t>
    </dgm:pt>
    <dgm:pt modelId="{8CE4286E-263C-4C99-9914-82DC89917F24}" type="parTrans" cxnId="{FFDE7408-21F7-4237-A425-31E859D6A22D}">
      <dgm:prSet/>
      <dgm:spPr/>
      <dgm:t>
        <a:bodyPr/>
        <a:lstStyle/>
        <a:p>
          <a:endParaRPr lang="en-GB"/>
        </a:p>
      </dgm:t>
    </dgm:pt>
    <dgm:pt modelId="{3954AF21-4262-4622-BD08-075A62ADA4A9}" type="sibTrans" cxnId="{FFDE7408-21F7-4237-A425-31E859D6A22D}">
      <dgm:prSet/>
      <dgm:spPr/>
      <dgm:t>
        <a:bodyPr/>
        <a:lstStyle/>
        <a:p>
          <a:endParaRPr lang="en-GB"/>
        </a:p>
      </dgm:t>
    </dgm:pt>
    <dgm:pt modelId="{1B8E4146-378E-4096-9BA6-1D74056E4645}">
      <dgm:prSet phldrT="[Text]"/>
      <dgm:spPr/>
      <dgm:t>
        <a:bodyPr/>
        <a:lstStyle/>
        <a:p>
          <a:r>
            <a:rPr lang="en-GB" dirty="0"/>
            <a:t>Trabajos y Servicios Forzados</a:t>
          </a:r>
        </a:p>
      </dgm:t>
    </dgm:pt>
    <dgm:pt modelId="{F0BC6840-E275-45A0-8941-C7890BE507E8}" type="parTrans" cxnId="{CCF6C0AF-8691-4C8C-93C9-FAFBDDE6F662}">
      <dgm:prSet/>
      <dgm:spPr/>
      <dgm:t>
        <a:bodyPr/>
        <a:lstStyle/>
        <a:p>
          <a:endParaRPr lang="en-GB"/>
        </a:p>
      </dgm:t>
    </dgm:pt>
    <dgm:pt modelId="{C999D48A-C67A-4D21-8279-2AA2B166DA3A}" type="sibTrans" cxnId="{CCF6C0AF-8691-4C8C-93C9-FAFBDDE6F662}">
      <dgm:prSet/>
      <dgm:spPr/>
      <dgm:t>
        <a:bodyPr/>
        <a:lstStyle/>
        <a:p>
          <a:endParaRPr lang="en-GB"/>
        </a:p>
      </dgm:t>
    </dgm:pt>
    <dgm:pt modelId="{5982C418-3C7B-4121-8A72-4E2494F90F70}">
      <dgm:prSet/>
      <dgm:spPr/>
      <dgm:t>
        <a:bodyPr/>
        <a:lstStyle/>
        <a:p>
          <a:r>
            <a:rPr lang="en-GB" dirty="0"/>
            <a:t>Esclavitud y practices análogas a la esclavitud</a:t>
          </a:r>
        </a:p>
      </dgm:t>
    </dgm:pt>
    <dgm:pt modelId="{0B2CF21D-2BB7-4444-BD65-D2FFAE14B299}" type="parTrans" cxnId="{A21561C9-49B1-4690-9297-0829DEC544D4}">
      <dgm:prSet/>
      <dgm:spPr/>
      <dgm:t>
        <a:bodyPr/>
        <a:lstStyle/>
        <a:p>
          <a:endParaRPr lang="en-GB"/>
        </a:p>
      </dgm:t>
    </dgm:pt>
    <dgm:pt modelId="{E852A472-5DF0-4F78-B96C-648D830CCB17}" type="sibTrans" cxnId="{A21561C9-49B1-4690-9297-0829DEC544D4}">
      <dgm:prSet/>
      <dgm:spPr/>
      <dgm:t>
        <a:bodyPr/>
        <a:lstStyle/>
        <a:p>
          <a:endParaRPr lang="en-GB"/>
        </a:p>
      </dgm:t>
    </dgm:pt>
    <dgm:pt modelId="{2C0F255D-3795-49EC-9530-D6A71041C2D3}">
      <dgm:prSet/>
      <dgm:spPr/>
      <dgm:t>
        <a:bodyPr/>
        <a:lstStyle/>
        <a:p>
          <a:r>
            <a:rPr lang="en-GB" dirty="0"/>
            <a:t>Servidumbre</a:t>
          </a:r>
        </a:p>
      </dgm:t>
    </dgm:pt>
    <dgm:pt modelId="{BC568638-25C1-4411-9FC1-B2FD77F59480}" type="parTrans" cxnId="{92684455-0451-402F-ABFE-A594152E5A6F}">
      <dgm:prSet/>
      <dgm:spPr/>
      <dgm:t>
        <a:bodyPr/>
        <a:lstStyle/>
        <a:p>
          <a:endParaRPr lang="en-GB"/>
        </a:p>
      </dgm:t>
    </dgm:pt>
    <dgm:pt modelId="{7A0E4F5D-401F-4FC0-8D7C-57A115A34A22}" type="sibTrans" cxnId="{92684455-0451-402F-ABFE-A594152E5A6F}">
      <dgm:prSet/>
      <dgm:spPr/>
      <dgm:t>
        <a:bodyPr/>
        <a:lstStyle/>
        <a:p>
          <a:endParaRPr lang="en-GB"/>
        </a:p>
      </dgm:t>
    </dgm:pt>
    <dgm:pt modelId="{A89CC2B8-5CE2-44F1-AC90-99E315DDBDEF}">
      <dgm:prSet/>
      <dgm:spPr/>
      <dgm:t>
        <a:bodyPr/>
        <a:lstStyle/>
        <a:p>
          <a:r>
            <a:rPr lang="en-GB" dirty="0"/>
            <a:t>Extracción de Organos</a:t>
          </a:r>
        </a:p>
      </dgm:t>
    </dgm:pt>
    <dgm:pt modelId="{234B321A-8414-4048-A698-342A72CE5A05}" type="parTrans" cxnId="{4023C6A8-97A5-4F2A-969C-270F61803C0D}">
      <dgm:prSet/>
      <dgm:spPr/>
      <dgm:t>
        <a:bodyPr/>
        <a:lstStyle/>
        <a:p>
          <a:endParaRPr lang="en-GB"/>
        </a:p>
      </dgm:t>
    </dgm:pt>
    <dgm:pt modelId="{86479091-006F-41D5-814E-ABC3E47086AB}" type="sibTrans" cxnId="{4023C6A8-97A5-4F2A-969C-270F61803C0D}">
      <dgm:prSet/>
      <dgm:spPr/>
      <dgm:t>
        <a:bodyPr/>
        <a:lstStyle/>
        <a:p>
          <a:endParaRPr lang="en-GB"/>
        </a:p>
      </dgm:t>
    </dgm:pt>
    <dgm:pt modelId="{3BE64D67-CD65-4988-AFEB-4CBBD3685179}">
      <dgm:prSet/>
      <dgm:spPr/>
      <dgm:t>
        <a:bodyPr/>
        <a:lstStyle/>
        <a:p>
          <a:r>
            <a:rPr lang="en-GB" dirty="0"/>
            <a:t>Otras formas de explotación. Ex. </a:t>
          </a:r>
        </a:p>
      </dgm:t>
    </dgm:pt>
    <dgm:pt modelId="{E01BF69B-D8C2-465C-A463-45ABD8A1A448}" type="parTrans" cxnId="{57FB9BC0-DACF-42B1-A79C-7DAECEA8EC70}">
      <dgm:prSet/>
      <dgm:spPr/>
      <dgm:t>
        <a:bodyPr/>
        <a:lstStyle/>
        <a:p>
          <a:endParaRPr lang="en-GB"/>
        </a:p>
      </dgm:t>
    </dgm:pt>
    <dgm:pt modelId="{CBBF3B42-60B8-4BA4-8D0A-9A7223C7B730}" type="sibTrans" cxnId="{57FB9BC0-DACF-42B1-A79C-7DAECEA8EC70}">
      <dgm:prSet/>
      <dgm:spPr/>
      <dgm:t>
        <a:bodyPr/>
        <a:lstStyle/>
        <a:p>
          <a:endParaRPr lang="en-GB"/>
        </a:p>
      </dgm:t>
    </dgm:pt>
    <dgm:pt modelId="{6091FBDA-7BAE-4283-ADD6-F57D1F6C6FE7}" type="pres">
      <dgm:prSet presAssocID="{DBE781D6-4DBF-4531-B71B-B521C28BEF1D}" presName="diagram" presStyleCnt="0">
        <dgm:presLayoutVars>
          <dgm:chPref val="1"/>
          <dgm:dir/>
          <dgm:animOne val="branch"/>
          <dgm:animLvl val="lvl"/>
          <dgm:resizeHandles/>
        </dgm:presLayoutVars>
      </dgm:prSet>
      <dgm:spPr/>
    </dgm:pt>
    <dgm:pt modelId="{998179D8-16A9-4229-BB03-9D0CC392D6BF}" type="pres">
      <dgm:prSet presAssocID="{F877EC2C-78A1-4577-AC3D-B011FD83E57A}" presName="root" presStyleCnt="0"/>
      <dgm:spPr/>
    </dgm:pt>
    <dgm:pt modelId="{E8C6303C-DE87-4953-BE7E-E6F50F67229F}" type="pres">
      <dgm:prSet presAssocID="{F877EC2C-78A1-4577-AC3D-B011FD83E57A}" presName="rootComposite" presStyleCnt="0"/>
      <dgm:spPr/>
    </dgm:pt>
    <dgm:pt modelId="{A22542E9-6DEC-4A2F-B79A-DD3A48A7CD1D}" type="pres">
      <dgm:prSet presAssocID="{F877EC2C-78A1-4577-AC3D-B011FD83E57A}" presName="rootText" presStyleLbl="node1" presStyleIdx="0" presStyleCnt="1" custScaleX="491412" custScaleY="116814" custLinFactNeighborX="152" custLinFactNeighborY="77253"/>
      <dgm:spPr/>
    </dgm:pt>
    <dgm:pt modelId="{1C75729A-AC43-49DA-8AC0-CD77D377BDFF}" type="pres">
      <dgm:prSet presAssocID="{F877EC2C-78A1-4577-AC3D-B011FD83E57A}" presName="rootConnector" presStyleLbl="node1" presStyleIdx="0" presStyleCnt="1"/>
      <dgm:spPr/>
    </dgm:pt>
    <dgm:pt modelId="{4EB2B15E-A187-433A-A9CB-DBD55F06CA76}" type="pres">
      <dgm:prSet presAssocID="{F877EC2C-78A1-4577-AC3D-B011FD83E57A}" presName="childShape" presStyleCnt="0"/>
      <dgm:spPr/>
    </dgm:pt>
    <dgm:pt modelId="{E29B5D4D-6802-426B-AEB5-7DBB83531CB3}" type="pres">
      <dgm:prSet presAssocID="{8CE4286E-263C-4C99-9914-82DC89917F24}" presName="Name13" presStyleLbl="parChTrans1D2" presStyleIdx="0" presStyleCnt="6"/>
      <dgm:spPr/>
    </dgm:pt>
    <dgm:pt modelId="{79EE7924-F847-451C-8949-CA5E83E532C8}" type="pres">
      <dgm:prSet presAssocID="{DBB1F363-1D58-412E-9B87-345B862ADCB4}" presName="childText" presStyleLbl="bgAcc1" presStyleIdx="0" presStyleCnt="6" custScaleX="244357" custScaleY="95781" custLinFactNeighborX="-50694" custLinFactNeighborY="87414">
        <dgm:presLayoutVars>
          <dgm:bulletEnabled val="1"/>
        </dgm:presLayoutVars>
      </dgm:prSet>
      <dgm:spPr/>
    </dgm:pt>
    <dgm:pt modelId="{E4F17AED-E225-4498-A763-7C7059C4C44B}" type="pres">
      <dgm:prSet presAssocID="{F0BC6840-E275-45A0-8941-C7890BE507E8}" presName="Name13" presStyleLbl="parChTrans1D2" presStyleIdx="1" presStyleCnt="6"/>
      <dgm:spPr/>
    </dgm:pt>
    <dgm:pt modelId="{77AA82DC-BB5E-41F8-8C4F-4E5A07436926}" type="pres">
      <dgm:prSet presAssocID="{1B8E4146-378E-4096-9BA6-1D74056E4645}" presName="childText" presStyleLbl="bgAcc1" presStyleIdx="1" presStyleCnt="6" custScaleX="234025" custScaleY="50833" custLinFactNeighborX="-40362" custLinFactNeighborY="73578">
        <dgm:presLayoutVars>
          <dgm:bulletEnabled val="1"/>
        </dgm:presLayoutVars>
      </dgm:prSet>
      <dgm:spPr/>
    </dgm:pt>
    <dgm:pt modelId="{EB68A40B-0467-4A8F-9F99-0DBC345DF3DA}" type="pres">
      <dgm:prSet presAssocID="{0B2CF21D-2BB7-4444-BD65-D2FFAE14B299}" presName="Name13" presStyleLbl="parChTrans1D2" presStyleIdx="2" presStyleCnt="6"/>
      <dgm:spPr/>
    </dgm:pt>
    <dgm:pt modelId="{E105D893-4B38-4676-9F52-2802127514D3}" type="pres">
      <dgm:prSet presAssocID="{5982C418-3C7B-4121-8A72-4E2494F90F70}" presName="childText" presStyleLbl="bgAcc1" presStyleIdx="2" presStyleCnt="6" custScaleX="201675" custScaleY="54822" custLinFactNeighborX="-8012" custLinFactNeighborY="58552">
        <dgm:presLayoutVars>
          <dgm:bulletEnabled val="1"/>
        </dgm:presLayoutVars>
      </dgm:prSet>
      <dgm:spPr/>
    </dgm:pt>
    <dgm:pt modelId="{C9EAE7B2-1875-4A39-949D-16DFA87244AE}" type="pres">
      <dgm:prSet presAssocID="{BC568638-25C1-4411-9FC1-B2FD77F59480}" presName="Name13" presStyleLbl="parChTrans1D2" presStyleIdx="3" presStyleCnt="6"/>
      <dgm:spPr/>
    </dgm:pt>
    <dgm:pt modelId="{22DA4DDA-34FE-4893-B7F1-FFDE16DCE0FC}" type="pres">
      <dgm:prSet presAssocID="{2C0F255D-3795-49EC-9530-D6A71041C2D3}" presName="childText" presStyleLbl="bgAcc1" presStyleIdx="3" presStyleCnt="6" custScaleX="186201" custScaleY="52061" custLinFactNeighborX="7462" custLinFactNeighborY="47180">
        <dgm:presLayoutVars>
          <dgm:bulletEnabled val="1"/>
        </dgm:presLayoutVars>
      </dgm:prSet>
      <dgm:spPr/>
    </dgm:pt>
    <dgm:pt modelId="{AAFF5C58-0381-44C2-A0A3-F9C34FDA161B}" type="pres">
      <dgm:prSet presAssocID="{234B321A-8414-4048-A698-342A72CE5A05}" presName="Name13" presStyleLbl="parChTrans1D2" presStyleIdx="4" presStyleCnt="6"/>
      <dgm:spPr/>
    </dgm:pt>
    <dgm:pt modelId="{A7926790-C296-4E80-8851-ECCC51932C69}" type="pres">
      <dgm:prSet presAssocID="{A89CC2B8-5CE2-44F1-AC90-99E315DDBDEF}" presName="childText" presStyleLbl="bgAcc1" presStyleIdx="4" presStyleCnt="6" custScaleX="149884" custScaleY="59454" custLinFactNeighborX="43779" custLinFactNeighborY="27693">
        <dgm:presLayoutVars>
          <dgm:bulletEnabled val="1"/>
        </dgm:presLayoutVars>
      </dgm:prSet>
      <dgm:spPr/>
    </dgm:pt>
    <dgm:pt modelId="{40CD718B-9111-4417-AD2D-A55941907C25}" type="pres">
      <dgm:prSet presAssocID="{E01BF69B-D8C2-465C-A463-45ABD8A1A448}" presName="Name13" presStyleLbl="parChTrans1D2" presStyleIdx="5" presStyleCnt="6"/>
      <dgm:spPr/>
    </dgm:pt>
    <dgm:pt modelId="{5E29DEAA-5E3B-46BF-8832-C77631642323}" type="pres">
      <dgm:prSet presAssocID="{3BE64D67-CD65-4988-AFEB-4CBBD3685179}" presName="childText" presStyleLbl="bgAcc1" presStyleIdx="5" presStyleCnt="6" custScaleX="128839" custScaleY="50545" custLinFactNeighborX="64163" custLinFactNeighborY="13136">
        <dgm:presLayoutVars>
          <dgm:bulletEnabled val="1"/>
        </dgm:presLayoutVars>
      </dgm:prSet>
      <dgm:spPr/>
    </dgm:pt>
  </dgm:ptLst>
  <dgm:cxnLst>
    <dgm:cxn modelId="{FFDE7408-21F7-4237-A425-31E859D6A22D}" srcId="{F877EC2C-78A1-4577-AC3D-B011FD83E57A}" destId="{DBB1F363-1D58-412E-9B87-345B862ADCB4}" srcOrd="0" destOrd="0" parTransId="{8CE4286E-263C-4C99-9914-82DC89917F24}" sibTransId="{3954AF21-4262-4622-BD08-075A62ADA4A9}"/>
    <dgm:cxn modelId="{AA003E12-E6F7-4ABD-8AAA-16836A3D2EB2}" type="presOf" srcId="{F877EC2C-78A1-4577-AC3D-B011FD83E57A}" destId="{A22542E9-6DEC-4A2F-B79A-DD3A48A7CD1D}" srcOrd="0" destOrd="0" presId="urn:microsoft.com/office/officeart/2005/8/layout/hierarchy3"/>
    <dgm:cxn modelId="{2E8EFB17-C411-4DA1-AAAB-B3BD62F12226}" type="presOf" srcId="{234B321A-8414-4048-A698-342A72CE5A05}" destId="{AAFF5C58-0381-44C2-A0A3-F9C34FDA161B}" srcOrd="0" destOrd="0" presId="urn:microsoft.com/office/officeart/2005/8/layout/hierarchy3"/>
    <dgm:cxn modelId="{77A9575F-A207-4A4A-A9E6-C44DB1A4ACC6}" type="presOf" srcId="{E01BF69B-D8C2-465C-A463-45ABD8A1A448}" destId="{40CD718B-9111-4417-AD2D-A55941907C25}" srcOrd="0" destOrd="0" presId="urn:microsoft.com/office/officeart/2005/8/layout/hierarchy3"/>
    <dgm:cxn modelId="{36697460-9CC7-43E1-BC61-E2E4E5DE25F8}" type="presOf" srcId="{F877EC2C-78A1-4577-AC3D-B011FD83E57A}" destId="{1C75729A-AC43-49DA-8AC0-CD77D377BDFF}" srcOrd="1" destOrd="0" presId="urn:microsoft.com/office/officeart/2005/8/layout/hierarchy3"/>
    <dgm:cxn modelId="{6746084E-B010-491F-903A-6EEFC6373649}" type="presOf" srcId="{0B2CF21D-2BB7-4444-BD65-D2FFAE14B299}" destId="{EB68A40B-0467-4A8F-9F99-0DBC345DF3DA}" srcOrd="0" destOrd="0" presId="urn:microsoft.com/office/officeart/2005/8/layout/hierarchy3"/>
    <dgm:cxn modelId="{92684455-0451-402F-ABFE-A594152E5A6F}" srcId="{F877EC2C-78A1-4577-AC3D-B011FD83E57A}" destId="{2C0F255D-3795-49EC-9530-D6A71041C2D3}" srcOrd="3" destOrd="0" parTransId="{BC568638-25C1-4411-9FC1-B2FD77F59480}" sibTransId="{7A0E4F5D-401F-4FC0-8D7C-57A115A34A22}"/>
    <dgm:cxn modelId="{21F27059-E779-4A9D-A8B5-1E0BF066DDE5}" type="presOf" srcId="{1B8E4146-378E-4096-9BA6-1D74056E4645}" destId="{77AA82DC-BB5E-41F8-8C4F-4E5A07436926}" srcOrd="0" destOrd="0" presId="urn:microsoft.com/office/officeart/2005/8/layout/hierarchy3"/>
    <dgm:cxn modelId="{52B6915A-9B2C-42AF-8012-31DCDB3EF655}" type="presOf" srcId="{BC568638-25C1-4411-9FC1-B2FD77F59480}" destId="{C9EAE7B2-1875-4A39-949D-16DFA87244AE}" srcOrd="0" destOrd="0" presId="urn:microsoft.com/office/officeart/2005/8/layout/hierarchy3"/>
    <dgm:cxn modelId="{4CD5A285-E73C-4D60-93E2-5B49B855FC77}" type="presOf" srcId="{DBB1F363-1D58-412E-9B87-345B862ADCB4}" destId="{79EE7924-F847-451C-8949-CA5E83E532C8}" srcOrd="0" destOrd="0" presId="urn:microsoft.com/office/officeart/2005/8/layout/hierarchy3"/>
    <dgm:cxn modelId="{4023C6A8-97A5-4F2A-969C-270F61803C0D}" srcId="{F877EC2C-78A1-4577-AC3D-B011FD83E57A}" destId="{A89CC2B8-5CE2-44F1-AC90-99E315DDBDEF}" srcOrd="4" destOrd="0" parTransId="{234B321A-8414-4048-A698-342A72CE5A05}" sibTransId="{86479091-006F-41D5-814E-ABC3E47086AB}"/>
    <dgm:cxn modelId="{CCF6C0AF-8691-4C8C-93C9-FAFBDDE6F662}" srcId="{F877EC2C-78A1-4577-AC3D-B011FD83E57A}" destId="{1B8E4146-378E-4096-9BA6-1D74056E4645}" srcOrd="1" destOrd="0" parTransId="{F0BC6840-E275-45A0-8941-C7890BE507E8}" sibTransId="{C999D48A-C67A-4D21-8279-2AA2B166DA3A}"/>
    <dgm:cxn modelId="{94EADFB1-B876-4158-8C73-4F8F7E5BABD0}" type="presOf" srcId="{2C0F255D-3795-49EC-9530-D6A71041C2D3}" destId="{22DA4DDA-34FE-4893-B7F1-FFDE16DCE0FC}" srcOrd="0" destOrd="0" presId="urn:microsoft.com/office/officeart/2005/8/layout/hierarchy3"/>
    <dgm:cxn modelId="{8B195BC0-1FE0-4559-A430-C67CB016CB66}" type="presOf" srcId="{3BE64D67-CD65-4988-AFEB-4CBBD3685179}" destId="{5E29DEAA-5E3B-46BF-8832-C77631642323}" srcOrd="0" destOrd="0" presId="urn:microsoft.com/office/officeart/2005/8/layout/hierarchy3"/>
    <dgm:cxn modelId="{57FB9BC0-DACF-42B1-A79C-7DAECEA8EC70}" srcId="{F877EC2C-78A1-4577-AC3D-B011FD83E57A}" destId="{3BE64D67-CD65-4988-AFEB-4CBBD3685179}" srcOrd="5" destOrd="0" parTransId="{E01BF69B-D8C2-465C-A463-45ABD8A1A448}" sibTransId="{CBBF3B42-60B8-4BA4-8D0A-9A7223C7B730}"/>
    <dgm:cxn modelId="{A21561C9-49B1-4690-9297-0829DEC544D4}" srcId="{F877EC2C-78A1-4577-AC3D-B011FD83E57A}" destId="{5982C418-3C7B-4121-8A72-4E2494F90F70}" srcOrd="2" destOrd="0" parTransId="{0B2CF21D-2BB7-4444-BD65-D2FFAE14B299}" sibTransId="{E852A472-5DF0-4F78-B96C-648D830CCB17}"/>
    <dgm:cxn modelId="{61C3A1C9-B838-44B8-AE4B-45D605556175}" type="presOf" srcId="{F0BC6840-E275-45A0-8941-C7890BE507E8}" destId="{E4F17AED-E225-4498-A763-7C7059C4C44B}" srcOrd="0" destOrd="0" presId="urn:microsoft.com/office/officeart/2005/8/layout/hierarchy3"/>
    <dgm:cxn modelId="{72F469D9-448B-40BF-8DFA-DB04B78799CE}" srcId="{DBE781D6-4DBF-4531-B71B-B521C28BEF1D}" destId="{F877EC2C-78A1-4577-AC3D-B011FD83E57A}" srcOrd="0" destOrd="0" parTransId="{FAAF0AEB-F7A9-46D5-AC16-C2EE80A872AF}" sibTransId="{08E569F0-B449-442D-B4AD-7B83690B82C6}"/>
    <dgm:cxn modelId="{887F73D9-8E5B-48DE-93FB-E1EA42D2F533}" type="presOf" srcId="{5982C418-3C7B-4121-8A72-4E2494F90F70}" destId="{E105D893-4B38-4676-9F52-2802127514D3}" srcOrd="0" destOrd="0" presId="urn:microsoft.com/office/officeart/2005/8/layout/hierarchy3"/>
    <dgm:cxn modelId="{52307CD9-8D43-46CA-901F-ED784834703C}" type="presOf" srcId="{8CE4286E-263C-4C99-9914-82DC89917F24}" destId="{E29B5D4D-6802-426B-AEB5-7DBB83531CB3}" srcOrd="0" destOrd="0" presId="urn:microsoft.com/office/officeart/2005/8/layout/hierarchy3"/>
    <dgm:cxn modelId="{208328E8-C1CA-417B-A409-29AB3609E0D2}" type="presOf" srcId="{A89CC2B8-5CE2-44F1-AC90-99E315DDBDEF}" destId="{A7926790-C296-4E80-8851-ECCC51932C69}" srcOrd="0" destOrd="0" presId="urn:microsoft.com/office/officeart/2005/8/layout/hierarchy3"/>
    <dgm:cxn modelId="{E5832EF2-19AB-4FD5-815A-8F79C49EB8F2}" type="presOf" srcId="{DBE781D6-4DBF-4531-B71B-B521C28BEF1D}" destId="{6091FBDA-7BAE-4283-ADD6-F57D1F6C6FE7}" srcOrd="0" destOrd="0" presId="urn:microsoft.com/office/officeart/2005/8/layout/hierarchy3"/>
    <dgm:cxn modelId="{F9E077EA-08FF-4086-8ECF-30410D727D09}" type="presParOf" srcId="{6091FBDA-7BAE-4283-ADD6-F57D1F6C6FE7}" destId="{998179D8-16A9-4229-BB03-9D0CC392D6BF}" srcOrd="0" destOrd="0" presId="urn:microsoft.com/office/officeart/2005/8/layout/hierarchy3"/>
    <dgm:cxn modelId="{D7941E12-2948-487A-8BAC-357FB8A3D350}" type="presParOf" srcId="{998179D8-16A9-4229-BB03-9D0CC392D6BF}" destId="{E8C6303C-DE87-4953-BE7E-E6F50F67229F}" srcOrd="0" destOrd="0" presId="urn:microsoft.com/office/officeart/2005/8/layout/hierarchy3"/>
    <dgm:cxn modelId="{66D9B6BB-0F89-4EAC-8D44-EA9667C7A3F8}" type="presParOf" srcId="{E8C6303C-DE87-4953-BE7E-E6F50F67229F}" destId="{A22542E9-6DEC-4A2F-B79A-DD3A48A7CD1D}" srcOrd="0" destOrd="0" presId="urn:microsoft.com/office/officeart/2005/8/layout/hierarchy3"/>
    <dgm:cxn modelId="{62020333-9BFB-4105-8D66-59980202C111}" type="presParOf" srcId="{E8C6303C-DE87-4953-BE7E-E6F50F67229F}" destId="{1C75729A-AC43-49DA-8AC0-CD77D377BDFF}" srcOrd="1" destOrd="0" presId="urn:microsoft.com/office/officeart/2005/8/layout/hierarchy3"/>
    <dgm:cxn modelId="{3A73B6F4-51B8-433D-91A9-A3359C804A05}" type="presParOf" srcId="{998179D8-16A9-4229-BB03-9D0CC392D6BF}" destId="{4EB2B15E-A187-433A-A9CB-DBD55F06CA76}" srcOrd="1" destOrd="0" presId="urn:microsoft.com/office/officeart/2005/8/layout/hierarchy3"/>
    <dgm:cxn modelId="{2A700B6C-5A1D-4FCF-9ECA-9BD5A70E65CD}" type="presParOf" srcId="{4EB2B15E-A187-433A-A9CB-DBD55F06CA76}" destId="{E29B5D4D-6802-426B-AEB5-7DBB83531CB3}" srcOrd="0" destOrd="0" presId="urn:microsoft.com/office/officeart/2005/8/layout/hierarchy3"/>
    <dgm:cxn modelId="{2F0D86B1-AF9D-4665-9720-354ECB0DADD4}" type="presParOf" srcId="{4EB2B15E-A187-433A-A9CB-DBD55F06CA76}" destId="{79EE7924-F847-451C-8949-CA5E83E532C8}" srcOrd="1" destOrd="0" presId="urn:microsoft.com/office/officeart/2005/8/layout/hierarchy3"/>
    <dgm:cxn modelId="{0BC4D201-4E9B-400B-9DB0-73991409A02E}" type="presParOf" srcId="{4EB2B15E-A187-433A-A9CB-DBD55F06CA76}" destId="{E4F17AED-E225-4498-A763-7C7059C4C44B}" srcOrd="2" destOrd="0" presId="urn:microsoft.com/office/officeart/2005/8/layout/hierarchy3"/>
    <dgm:cxn modelId="{6FA3F898-8C77-4D13-B8F4-5707D1F0409B}" type="presParOf" srcId="{4EB2B15E-A187-433A-A9CB-DBD55F06CA76}" destId="{77AA82DC-BB5E-41F8-8C4F-4E5A07436926}" srcOrd="3" destOrd="0" presId="urn:microsoft.com/office/officeart/2005/8/layout/hierarchy3"/>
    <dgm:cxn modelId="{D1550636-4533-4C42-A49D-5A01F7D1757C}" type="presParOf" srcId="{4EB2B15E-A187-433A-A9CB-DBD55F06CA76}" destId="{EB68A40B-0467-4A8F-9F99-0DBC345DF3DA}" srcOrd="4" destOrd="0" presId="urn:microsoft.com/office/officeart/2005/8/layout/hierarchy3"/>
    <dgm:cxn modelId="{602D543B-A94D-4AB9-B042-4FE8449C46AC}" type="presParOf" srcId="{4EB2B15E-A187-433A-A9CB-DBD55F06CA76}" destId="{E105D893-4B38-4676-9F52-2802127514D3}" srcOrd="5" destOrd="0" presId="urn:microsoft.com/office/officeart/2005/8/layout/hierarchy3"/>
    <dgm:cxn modelId="{2CF3D027-ACF4-4BEF-8B1C-501A804775AB}" type="presParOf" srcId="{4EB2B15E-A187-433A-A9CB-DBD55F06CA76}" destId="{C9EAE7B2-1875-4A39-949D-16DFA87244AE}" srcOrd="6" destOrd="0" presId="urn:microsoft.com/office/officeart/2005/8/layout/hierarchy3"/>
    <dgm:cxn modelId="{648B038E-9DE0-406C-BE35-60142C0250D0}" type="presParOf" srcId="{4EB2B15E-A187-433A-A9CB-DBD55F06CA76}" destId="{22DA4DDA-34FE-4893-B7F1-FFDE16DCE0FC}" srcOrd="7" destOrd="0" presId="urn:microsoft.com/office/officeart/2005/8/layout/hierarchy3"/>
    <dgm:cxn modelId="{28C8CB57-8626-4267-ABC2-6883F2BEAF14}" type="presParOf" srcId="{4EB2B15E-A187-433A-A9CB-DBD55F06CA76}" destId="{AAFF5C58-0381-44C2-A0A3-F9C34FDA161B}" srcOrd="8" destOrd="0" presId="urn:microsoft.com/office/officeart/2005/8/layout/hierarchy3"/>
    <dgm:cxn modelId="{68366423-034B-414A-BBFB-51A197381731}" type="presParOf" srcId="{4EB2B15E-A187-433A-A9CB-DBD55F06CA76}" destId="{A7926790-C296-4E80-8851-ECCC51932C69}" srcOrd="9" destOrd="0" presId="urn:microsoft.com/office/officeart/2005/8/layout/hierarchy3"/>
    <dgm:cxn modelId="{DD4BE69B-0688-4994-8D97-ECC03FDF095C}" type="presParOf" srcId="{4EB2B15E-A187-433A-A9CB-DBD55F06CA76}" destId="{40CD718B-9111-4417-AD2D-A55941907C25}" srcOrd="10" destOrd="0" presId="urn:microsoft.com/office/officeart/2005/8/layout/hierarchy3"/>
    <dgm:cxn modelId="{470AD255-448D-4877-B2F8-589714B1E9FA}" type="presParOf" srcId="{4EB2B15E-A187-433A-A9CB-DBD55F06CA76}" destId="{5E29DEAA-5E3B-46BF-8832-C77631642323}" srcOrd="1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7B2D0F7-9623-4BE8-B097-61CAB9551AF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GB"/>
        </a:p>
      </dgm:t>
    </dgm:pt>
    <dgm:pt modelId="{A31AF0AB-2319-4D7A-9D3E-7477FED26AF9}">
      <dgm:prSet phldrT="[Text]" custT="1"/>
      <dgm:spPr/>
      <dgm:t>
        <a:bodyPr/>
        <a:lstStyle/>
        <a:p>
          <a:pPr algn="ctr"/>
          <a:r>
            <a:rPr lang="es-ES" sz="1600" kern="1200" dirty="0">
              <a:solidFill>
                <a:schemeClr val="tx1"/>
              </a:solidFill>
              <a:latin typeface="Apex New Book"/>
              <a:ea typeface="+mn-ea"/>
              <a:cs typeface="+mn-cs"/>
            </a:rPr>
            <a:t>Convención de las Naciones Unidas contra la Delincuencia Organizada Transnacional (UNTOC). </a:t>
          </a:r>
          <a:endParaRPr lang="es-ES" sz="1600" kern="1200" dirty="0">
            <a:solidFill>
              <a:schemeClr val="tx1"/>
            </a:solidFill>
          </a:endParaRPr>
        </a:p>
        <a:p>
          <a:pPr algn="ctr"/>
          <a:r>
            <a:rPr lang="es-ES" sz="1600" i="1" kern="1200" dirty="0">
              <a:solidFill>
                <a:schemeClr val="tx1"/>
              </a:solidFill>
            </a:rPr>
            <a:t>En particular los artículos </a:t>
          </a:r>
        </a:p>
        <a:p>
          <a:pPr algn="ctr"/>
          <a:r>
            <a:rPr lang="es-ES" sz="1600" i="1" kern="1200" dirty="0">
              <a:solidFill>
                <a:schemeClr val="tx1"/>
              </a:solidFill>
            </a:rPr>
            <a:t>6-10, 12-14, 16, 18, 24 y 27.</a:t>
          </a:r>
          <a:endParaRPr lang="en-GB" sz="1600" i="1" kern="1200" dirty="0">
            <a:solidFill>
              <a:schemeClr val="tx1"/>
            </a:solidFill>
          </a:endParaRPr>
        </a:p>
      </dgm:t>
    </dgm:pt>
    <dgm:pt modelId="{073D85C0-2D01-4CE8-A59F-142688DB7A7E}" type="parTrans" cxnId="{B41C6872-CD0E-42B5-85DA-E05D820C8D78}">
      <dgm:prSet/>
      <dgm:spPr/>
      <dgm:t>
        <a:bodyPr/>
        <a:lstStyle/>
        <a:p>
          <a:endParaRPr lang="en-GB" sz="3200"/>
        </a:p>
      </dgm:t>
    </dgm:pt>
    <dgm:pt modelId="{ED948F73-7FE1-4E56-A99B-BD9FC8D852C8}" type="sibTrans" cxnId="{B41C6872-CD0E-42B5-85DA-E05D820C8D78}">
      <dgm:prSet/>
      <dgm:spPr/>
      <dgm:t>
        <a:bodyPr/>
        <a:lstStyle/>
        <a:p>
          <a:endParaRPr lang="en-GB" sz="3200"/>
        </a:p>
      </dgm:t>
    </dgm:pt>
    <dgm:pt modelId="{CFB6B819-0F44-47DE-8654-06D8F9F79B1E}">
      <dgm:prSet phldrT="[Text]" custT="1"/>
      <dgm:spPr/>
      <dgm:t>
        <a:bodyPr/>
        <a:lstStyle/>
        <a:p>
          <a:r>
            <a:rPr lang="es-ES" sz="1600" dirty="0">
              <a:solidFill>
                <a:schemeClr val="tx1"/>
              </a:solidFill>
            </a:rPr>
            <a:t>Protocolo de las Naciones Unidas para prevenir, reprimir y sancionar la trata de personas</a:t>
          </a:r>
          <a:endParaRPr lang="en-GB" sz="1600" dirty="0">
            <a:solidFill>
              <a:schemeClr val="tx1"/>
            </a:solidFill>
          </a:endParaRPr>
        </a:p>
      </dgm:t>
    </dgm:pt>
    <dgm:pt modelId="{AB274270-75BC-4380-A3F4-E03A137CF8FE}" type="parTrans" cxnId="{878DF00C-C5A3-4B35-A527-C637C574D099}">
      <dgm:prSet/>
      <dgm:spPr/>
      <dgm:t>
        <a:bodyPr/>
        <a:lstStyle/>
        <a:p>
          <a:endParaRPr lang="en-GB" sz="3200"/>
        </a:p>
      </dgm:t>
    </dgm:pt>
    <dgm:pt modelId="{D16FC45A-6265-4BC3-94B1-9D1CCE045858}" type="sibTrans" cxnId="{878DF00C-C5A3-4B35-A527-C637C574D099}">
      <dgm:prSet/>
      <dgm:spPr/>
      <dgm:t>
        <a:bodyPr/>
        <a:lstStyle/>
        <a:p>
          <a:endParaRPr lang="en-GB" sz="3200"/>
        </a:p>
      </dgm:t>
    </dgm:pt>
    <dgm:pt modelId="{ADD0C86E-39AA-471D-B7FD-051C09685988}">
      <dgm:prSet phldrT="[Text]" custT="1"/>
      <dgm:spPr/>
      <dgm:t>
        <a:bodyPr/>
        <a:lstStyle/>
        <a:p>
          <a:r>
            <a:rPr lang="en-US" sz="1600" dirty="0">
              <a:solidFill>
                <a:schemeClr val="tx1"/>
              </a:solidFill>
            </a:rPr>
            <a:t>Otros instrumentos jurídicos internacionales pertinentes a la trata de personas</a:t>
          </a:r>
          <a:endParaRPr lang="en-GB" sz="1600" dirty="0">
            <a:solidFill>
              <a:schemeClr val="tx1"/>
            </a:solidFill>
          </a:endParaRPr>
        </a:p>
      </dgm:t>
    </dgm:pt>
    <dgm:pt modelId="{82DF875E-3D30-4964-B244-4134D5A22CB7}" type="parTrans" cxnId="{DA5C6671-647F-4822-BA7D-E467D88EA48A}">
      <dgm:prSet/>
      <dgm:spPr/>
      <dgm:t>
        <a:bodyPr/>
        <a:lstStyle/>
        <a:p>
          <a:endParaRPr lang="en-GB" sz="3200"/>
        </a:p>
      </dgm:t>
    </dgm:pt>
    <dgm:pt modelId="{6BC55D9C-AE82-47BA-B0BA-F78DCAFF7FC3}" type="sibTrans" cxnId="{DA5C6671-647F-4822-BA7D-E467D88EA48A}">
      <dgm:prSet/>
      <dgm:spPr/>
      <dgm:t>
        <a:bodyPr/>
        <a:lstStyle/>
        <a:p>
          <a:endParaRPr lang="en-GB" sz="3200"/>
        </a:p>
      </dgm:t>
    </dgm:pt>
    <dgm:pt modelId="{D41A8B28-622F-4AF6-98FE-F18BAAD1EA5B}">
      <dgm:prSet phldrT="[Text]" custT="1"/>
      <dgm:spPr/>
      <dgm:t>
        <a:bodyPr/>
        <a:lstStyle/>
        <a:p>
          <a:r>
            <a:rPr lang="en-US" sz="1600" dirty="0"/>
            <a:t>Instrumentos jurídicos regionales sobre la trata de personas</a:t>
          </a:r>
          <a:endParaRPr lang="en-GB" sz="1600" dirty="0"/>
        </a:p>
      </dgm:t>
    </dgm:pt>
    <dgm:pt modelId="{6B401A6E-B0DD-477D-9AE4-9D6CA0D18A55}" type="parTrans" cxnId="{C0A72832-E0D5-48A0-94B0-5DC34ABC0F56}">
      <dgm:prSet/>
      <dgm:spPr/>
      <dgm:t>
        <a:bodyPr/>
        <a:lstStyle/>
        <a:p>
          <a:endParaRPr lang="en-GB" sz="3200"/>
        </a:p>
      </dgm:t>
    </dgm:pt>
    <dgm:pt modelId="{2A1305D9-DDBE-4F77-89CB-4658D7FB9863}" type="sibTrans" cxnId="{C0A72832-E0D5-48A0-94B0-5DC34ABC0F56}">
      <dgm:prSet/>
      <dgm:spPr/>
      <dgm:t>
        <a:bodyPr/>
        <a:lstStyle/>
        <a:p>
          <a:endParaRPr lang="en-GB" sz="3200"/>
        </a:p>
      </dgm:t>
    </dgm:pt>
    <dgm:pt modelId="{9181CC64-4B9A-4E01-84AB-13182EEE7049}">
      <dgm:prSet phldrT="[Text]" custT="1"/>
      <dgm:spPr/>
      <dgm:t>
        <a:bodyPr/>
        <a:lstStyle/>
        <a:p>
          <a:r>
            <a:rPr lang="es-ES" sz="1600" dirty="0"/>
            <a:t>Principios y directrices internacionales sobre la trata de personas</a:t>
          </a:r>
          <a:endParaRPr lang="en-GB" sz="1600" dirty="0"/>
        </a:p>
      </dgm:t>
    </dgm:pt>
    <dgm:pt modelId="{11BFE88A-A1B9-4B7B-B581-392AE1C2063D}" type="parTrans" cxnId="{3A3F0D6D-C82E-4D34-B3FF-AC6AB681D6D9}">
      <dgm:prSet/>
      <dgm:spPr/>
      <dgm:t>
        <a:bodyPr/>
        <a:lstStyle/>
        <a:p>
          <a:endParaRPr lang="en-GB" sz="3200"/>
        </a:p>
      </dgm:t>
    </dgm:pt>
    <dgm:pt modelId="{CF8D9179-44CC-403A-B32F-F2D742C66CAE}" type="sibTrans" cxnId="{3A3F0D6D-C82E-4D34-B3FF-AC6AB681D6D9}">
      <dgm:prSet/>
      <dgm:spPr/>
      <dgm:t>
        <a:bodyPr/>
        <a:lstStyle/>
        <a:p>
          <a:endParaRPr lang="en-GB" sz="3200"/>
        </a:p>
      </dgm:t>
    </dgm:pt>
    <dgm:pt modelId="{32B57E5A-5256-458F-84C6-14C3CB91A44E}" type="pres">
      <dgm:prSet presAssocID="{77B2D0F7-9623-4BE8-B097-61CAB9551AF8}" presName="diagram" presStyleCnt="0">
        <dgm:presLayoutVars>
          <dgm:dir/>
          <dgm:resizeHandles val="exact"/>
        </dgm:presLayoutVars>
      </dgm:prSet>
      <dgm:spPr/>
    </dgm:pt>
    <dgm:pt modelId="{6B575725-2233-49F0-9B45-0624230CE9F5}" type="pres">
      <dgm:prSet presAssocID="{A31AF0AB-2319-4D7A-9D3E-7477FED26AF9}" presName="node" presStyleLbl="node1" presStyleIdx="0" presStyleCnt="5" custScaleX="98906" custScaleY="204192">
        <dgm:presLayoutVars>
          <dgm:bulletEnabled val="1"/>
        </dgm:presLayoutVars>
      </dgm:prSet>
      <dgm:spPr/>
    </dgm:pt>
    <dgm:pt modelId="{6ED708F5-2927-41DB-B6F3-DBD9019236D6}" type="pres">
      <dgm:prSet presAssocID="{ED948F73-7FE1-4E56-A99B-BD9FC8D852C8}" presName="sibTrans" presStyleCnt="0"/>
      <dgm:spPr/>
    </dgm:pt>
    <dgm:pt modelId="{187115D8-27A2-4ADE-9A06-68CD222CD193}" type="pres">
      <dgm:prSet presAssocID="{CFB6B819-0F44-47DE-8654-06D8F9F79B1E}" presName="node" presStyleLbl="node1" presStyleIdx="1" presStyleCnt="5" custScaleX="124226" custLinFactNeighborX="407" custLinFactNeighborY="29509">
        <dgm:presLayoutVars>
          <dgm:bulletEnabled val="1"/>
        </dgm:presLayoutVars>
      </dgm:prSet>
      <dgm:spPr/>
    </dgm:pt>
    <dgm:pt modelId="{8822D980-3FD8-4ED4-99B7-92B8CBBF5E87}" type="pres">
      <dgm:prSet presAssocID="{D16FC45A-6265-4BC3-94B1-9D1CCE045858}" presName="sibTrans" presStyleCnt="0"/>
      <dgm:spPr/>
    </dgm:pt>
    <dgm:pt modelId="{CA8118EC-C088-4ECE-8F80-F5111C7E46B8}" type="pres">
      <dgm:prSet presAssocID="{ADD0C86E-39AA-471D-B7FD-051C09685988}" presName="node" presStyleLbl="node1" presStyleIdx="2" presStyleCnt="5" custScaleX="142772" custScaleY="223809">
        <dgm:presLayoutVars>
          <dgm:bulletEnabled val="1"/>
        </dgm:presLayoutVars>
      </dgm:prSet>
      <dgm:spPr/>
    </dgm:pt>
    <dgm:pt modelId="{D4741386-E033-4028-9CC3-230F3C16D80B}" type="pres">
      <dgm:prSet presAssocID="{6BC55D9C-AE82-47BA-B0BA-F78DCAFF7FC3}" presName="sibTrans" presStyleCnt="0"/>
      <dgm:spPr/>
    </dgm:pt>
    <dgm:pt modelId="{C0DD125A-B237-41BB-AE86-E1E92D151FC1}" type="pres">
      <dgm:prSet presAssocID="{D41A8B28-622F-4AF6-98FE-F18BAAD1EA5B}" presName="node" presStyleLbl="node1" presStyleIdx="3" presStyleCnt="5" custLinFactNeighborX="31192" custLinFactNeighborY="22935">
        <dgm:presLayoutVars>
          <dgm:bulletEnabled val="1"/>
        </dgm:presLayoutVars>
      </dgm:prSet>
      <dgm:spPr/>
    </dgm:pt>
    <dgm:pt modelId="{A2F3C17F-564F-4F87-A2AF-8CE00BF6585D}" type="pres">
      <dgm:prSet presAssocID="{2A1305D9-DDBE-4F77-89CB-4658D7FB9863}" presName="sibTrans" presStyleCnt="0"/>
      <dgm:spPr/>
    </dgm:pt>
    <dgm:pt modelId="{61EB7926-CE1F-43A6-85B0-C441F3AFB537}" type="pres">
      <dgm:prSet presAssocID="{9181CC64-4B9A-4E01-84AB-13182EEE7049}" presName="node" presStyleLbl="node1" presStyleIdx="4" presStyleCnt="5" custLinFactNeighborX="32109" custLinFactNeighborY="16817">
        <dgm:presLayoutVars>
          <dgm:bulletEnabled val="1"/>
        </dgm:presLayoutVars>
      </dgm:prSet>
      <dgm:spPr/>
    </dgm:pt>
  </dgm:ptLst>
  <dgm:cxnLst>
    <dgm:cxn modelId="{878DF00C-C5A3-4B35-A527-C637C574D099}" srcId="{77B2D0F7-9623-4BE8-B097-61CAB9551AF8}" destId="{CFB6B819-0F44-47DE-8654-06D8F9F79B1E}" srcOrd="1" destOrd="0" parTransId="{AB274270-75BC-4380-A3F4-E03A137CF8FE}" sibTransId="{D16FC45A-6265-4BC3-94B1-9D1CCE045858}"/>
    <dgm:cxn modelId="{F28CD221-0415-446D-82C5-EFB4F6B92FDD}" type="presOf" srcId="{77B2D0F7-9623-4BE8-B097-61CAB9551AF8}" destId="{32B57E5A-5256-458F-84C6-14C3CB91A44E}" srcOrd="0" destOrd="0" presId="urn:microsoft.com/office/officeart/2005/8/layout/default"/>
    <dgm:cxn modelId="{2E2FB722-64B4-4C38-905C-A6FE16162FC0}" type="presOf" srcId="{ADD0C86E-39AA-471D-B7FD-051C09685988}" destId="{CA8118EC-C088-4ECE-8F80-F5111C7E46B8}" srcOrd="0" destOrd="0" presId="urn:microsoft.com/office/officeart/2005/8/layout/default"/>
    <dgm:cxn modelId="{F8AB012F-DFC4-4C83-B858-A429A10AFCAC}" type="presOf" srcId="{D41A8B28-622F-4AF6-98FE-F18BAAD1EA5B}" destId="{C0DD125A-B237-41BB-AE86-E1E92D151FC1}" srcOrd="0" destOrd="0" presId="urn:microsoft.com/office/officeart/2005/8/layout/default"/>
    <dgm:cxn modelId="{C0A72832-E0D5-48A0-94B0-5DC34ABC0F56}" srcId="{77B2D0F7-9623-4BE8-B097-61CAB9551AF8}" destId="{D41A8B28-622F-4AF6-98FE-F18BAAD1EA5B}" srcOrd="3" destOrd="0" parTransId="{6B401A6E-B0DD-477D-9AE4-9D6CA0D18A55}" sibTransId="{2A1305D9-DDBE-4F77-89CB-4658D7FB9863}"/>
    <dgm:cxn modelId="{3A3F0D6D-C82E-4D34-B3FF-AC6AB681D6D9}" srcId="{77B2D0F7-9623-4BE8-B097-61CAB9551AF8}" destId="{9181CC64-4B9A-4E01-84AB-13182EEE7049}" srcOrd="4" destOrd="0" parTransId="{11BFE88A-A1B9-4B7B-B581-392AE1C2063D}" sibTransId="{CF8D9179-44CC-403A-B32F-F2D742C66CAE}"/>
    <dgm:cxn modelId="{DA5C6671-647F-4822-BA7D-E467D88EA48A}" srcId="{77B2D0F7-9623-4BE8-B097-61CAB9551AF8}" destId="{ADD0C86E-39AA-471D-B7FD-051C09685988}" srcOrd="2" destOrd="0" parTransId="{82DF875E-3D30-4964-B244-4134D5A22CB7}" sibTransId="{6BC55D9C-AE82-47BA-B0BA-F78DCAFF7FC3}"/>
    <dgm:cxn modelId="{B41C6872-CD0E-42B5-85DA-E05D820C8D78}" srcId="{77B2D0F7-9623-4BE8-B097-61CAB9551AF8}" destId="{A31AF0AB-2319-4D7A-9D3E-7477FED26AF9}" srcOrd="0" destOrd="0" parTransId="{073D85C0-2D01-4CE8-A59F-142688DB7A7E}" sibTransId="{ED948F73-7FE1-4E56-A99B-BD9FC8D852C8}"/>
    <dgm:cxn modelId="{D258D0C2-DD1F-465A-9359-DF7173CCC5F0}" type="presOf" srcId="{9181CC64-4B9A-4E01-84AB-13182EEE7049}" destId="{61EB7926-CE1F-43A6-85B0-C441F3AFB537}" srcOrd="0" destOrd="0" presId="urn:microsoft.com/office/officeart/2005/8/layout/default"/>
    <dgm:cxn modelId="{6ECD67CE-5688-44BC-85FF-663CAD4387E8}" type="presOf" srcId="{CFB6B819-0F44-47DE-8654-06D8F9F79B1E}" destId="{187115D8-27A2-4ADE-9A06-68CD222CD193}" srcOrd="0" destOrd="0" presId="urn:microsoft.com/office/officeart/2005/8/layout/default"/>
    <dgm:cxn modelId="{77E223F9-91A2-4856-8C3B-9446ECBEA445}" type="presOf" srcId="{A31AF0AB-2319-4D7A-9D3E-7477FED26AF9}" destId="{6B575725-2233-49F0-9B45-0624230CE9F5}" srcOrd="0" destOrd="0" presId="urn:microsoft.com/office/officeart/2005/8/layout/default"/>
    <dgm:cxn modelId="{F4AD7882-B527-497A-9B4B-CABFF0BF2980}" type="presParOf" srcId="{32B57E5A-5256-458F-84C6-14C3CB91A44E}" destId="{6B575725-2233-49F0-9B45-0624230CE9F5}" srcOrd="0" destOrd="0" presId="urn:microsoft.com/office/officeart/2005/8/layout/default"/>
    <dgm:cxn modelId="{4F88B4F0-2198-444D-9BCE-64ECC0FA4C09}" type="presParOf" srcId="{32B57E5A-5256-458F-84C6-14C3CB91A44E}" destId="{6ED708F5-2927-41DB-B6F3-DBD9019236D6}" srcOrd="1" destOrd="0" presId="urn:microsoft.com/office/officeart/2005/8/layout/default"/>
    <dgm:cxn modelId="{41CF1F2C-E3A9-4928-8D04-B86BADC9F060}" type="presParOf" srcId="{32B57E5A-5256-458F-84C6-14C3CB91A44E}" destId="{187115D8-27A2-4ADE-9A06-68CD222CD193}" srcOrd="2" destOrd="0" presId="urn:microsoft.com/office/officeart/2005/8/layout/default"/>
    <dgm:cxn modelId="{240E422F-590B-4B11-B6F7-37FDAB7E435E}" type="presParOf" srcId="{32B57E5A-5256-458F-84C6-14C3CB91A44E}" destId="{8822D980-3FD8-4ED4-99B7-92B8CBBF5E87}" srcOrd="3" destOrd="0" presId="urn:microsoft.com/office/officeart/2005/8/layout/default"/>
    <dgm:cxn modelId="{14F6EB72-F838-469D-989B-C1A7B53E59D0}" type="presParOf" srcId="{32B57E5A-5256-458F-84C6-14C3CB91A44E}" destId="{CA8118EC-C088-4ECE-8F80-F5111C7E46B8}" srcOrd="4" destOrd="0" presId="urn:microsoft.com/office/officeart/2005/8/layout/default"/>
    <dgm:cxn modelId="{701D68B4-83AB-4356-A58A-865B56146EC9}" type="presParOf" srcId="{32B57E5A-5256-458F-84C6-14C3CB91A44E}" destId="{D4741386-E033-4028-9CC3-230F3C16D80B}" srcOrd="5" destOrd="0" presId="urn:microsoft.com/office/officeart/2005/8/layout/default"/>
    <dgm:cxn modelId="{EE37C6A8-F34F-4FFE-9B07-B9A6FFE20BB4}" type="presParOf" srcId="{32B57E5A-5256-458F-84C6-14C3CB91A44E}" destId="{C0DD125A-B237-41BB-AE86-E1E92D151FC1}" srcOrd="6" destOrd="0" presId="urn:microsoft.com/office/officeart/2005/8/layout/default"/>
    <dgm:cxn modelId="{BE99BFA9-60B9-4C18-919B-BAE10E6F55BA}" type="presParOf" srcId="{32B57E5A-5256-458F-84C6-14C3CB91A44E}" destId="{A2F3C17F-564F-4F87-A2AF-8CE00BF6585D}" srcOrd="7" destOrd="0" presId="urn:microsoft.com/office/officeart/2005/8/layout/default"/>
    <dgm:cxn modelId="{77600D01-B738-4C9E-B290-BFE1A1495849}" type="presParOf" srcId="{32B57E5A-5256-458F-84C6-14C3CB91A44E}" destId="{61EB7926-CE1F-43A6-85B0-C441F3AFB537}"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3E6448-DCDD-447E-9CAD-DEECD454C941}">
      <dsp:nvSpPr>
        <dsp:cNvPr id="0" name=""/>
        <dsp:cNvSpPr/>
      </dsp:nvSpPr>
      <dsp:spPr>
        <a:xfrm>
          <a:off x="2654" y="1887"/>
          <a:ext cx="7381540" cy="635056"/>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dirty="0"/>
            <a:t>La Trata de Personsa consiste en…</a:t>
          </a:r>
        </a:p>
      </dsp:txBody>
      <dsp:txXfrm>
        <a:off x="21254" y="20487"/>
        <a:ext cx="7344340" cy="597856"/>
      </dsp:txXfrm>
    </dsp:sp>
    <dsp:sp modelId="{1297C428-9293-47DD-BA59-54F93F5FE6DA}">
      <dsp:nvSpPr>
        <dsp:cNvPr id="0" name=""/>
        <dsp:cNvSpPr/>
      </dsp:nvSpPr>
      <dsp:spPr>
        <a:xfrm>
          <a:off x="9859" y="870841"/>
          <a:ext cx="2325483" cy="866745"/>
        </a:xfrm>
        <a:prstGeom prst="roundRect">
          <a:avLst>
            <a:gd name="adj" fmla="val 10000"/>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b="1" kern="1200" dirty="0"/>
            <a:t>Un acto</a:t>
          </a:r>
          <a:r>
            <a:rPr lang="en-GB" sz="1600" kern="1200" dirty="0"/>
            <a:t>, como…</a:t>
          </a:r>
        </a:p>
      </dsp:txBody>
      <dsp:txXfrm>
        <a:off x="35245" y="896227"/>
        <a:ext cx="2274711" cy="815973"/>
      </dsp:txXfrm>
    </dsp:sp>
    <dsp:sp modelId="{8FF69028-D4E2-46E0-A297-7D3EDFC85F74}">
      <dsp:nvSpPr>
        <dsp:cNvPr id="0" name=""/>
        <dsp:cNvSpPr/>
      </dsp:nvSpPr>
      <dsp:spPr>
        <a:xfrm>
          <a:off x="9859" y="1971484"/>
          <a:ext cx="2325483" cy="2578908"/>
        </a:xfrm>
        <a:prstGeom prst="roundRect">
          <a:avLst>
            <a:gd name="adj" fmla="val 10000"/>
          </a:avLst>
        </a:prstGeom>
        <a:noFill/>
        <a:ln w="15875" cap="rnd"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en-GB" sz="1200" kern="1200" dirty="0">
              <a:solidFill>
                <a:schemeClr val="accent6"/>
              </a:solidFill>
            </a:rPr>
            <a:t>Captación</a:t>
          </a:r>
        </a:p>
        <a:p>
          <a:pPr marL="0" lvl="0" indent="0" algn="ctr" defTabSz="533400">
            <a:lnSpc>
              <a:spcPct val="90000"/>
            </a:lnSpc>
            <a:spcBef>
              <a:spcPct val="0"/>
            </a:spcBef>
            <a:spcAft>
              <a:spcPct val="35000"/>
            </a:spcAft>
            <a:buFont typeface="Arial" panose="020B0604020202020204" pitchFamily="34" charset="0"/>
            <a:buNone/>
          </a:pPr>
          <a:r>
            <a:rPr lang="en-GB" sz="1200" kern="1200" dirty="0">
              <a:solidFill>
                <a:schemeClr val="accent6"/>
              </a:solidFill>
            </a:rPr>
            <a:t>Transporte</a:t>
          </a:r>
        </a:p>
        <a:p>
          <a:pPr marL="0" lvl="0" indent="0" algn="ctr" defTabSz="533400">
            <a:lnSpc>
              <a:spcPct val="90000"/>
            </a:lnSpc>
            <a:spcBef>
              <a:spcPct val="0"/>
            </a:spcBef>
            <a:spcAft>
              <a:spcPct val="35000"/>
            </a:spcAft>
            <a:buFont typeface="Arial" panose="020B0604020202020204" pitchFamily="34" charset="0"/>
            <a:buNone/>
          </a:pPr>
          <a:r>
            <a:rPr lang="en-GB" sz="1200" kern="1200" dirty="0">
              <a:solidFill>
                <a:schemeClr val="accent6"/>
              </a:solidFill>
            </a:rPr>
            <a:t>Traslado</a:t>
          </a:r>
        </a:p>
        <a:p>
          <a:pPr marL="0" lvl="0" indent="0" algn="ctr" defTabSz="533400">
            <a:lnSpc>
              <a:spcPct val="90000"/>
            </a:lnSpc>
            <a:spcBef>
              <a:spcPct val="0"/>
            </a:spcBef>
            <a:spcAft>
              <a:spcPct val="35000"/>
            </a:spcAft>
            <a:buFont typeface="Arial" panose="020B0604020202020204" pitchFamily="34" charset="0"/>
            <a:buNone/>
          </a:pPr>
          <a:r>
            <a:rPr lang="en-GB" sz="1200" kern="1200" dirty="0">
              <a:solidFill>
                <a:schemeClr val="accent6"/>
              </a:solidFill>
            </a:rPr>
            <a:t>Acogida</a:t>
          </a:r>
        </a:p>
        <a:p>
          <a:pPr marL="0" lvl="0" indent="0" algn="ctr" defTabSz="533400">
            <a:lnSpc>
              <a:spcPct val="90000"/>
            </a:lnSpc>
            <a:spcBef>
              <a:spcPct val="0"/>
            </a:spcBef>
            <a:spcAft>
              <a:spcPct val="35000"/>
            </a:spcAft>
            <a:buFont typeface="Arial" panose="020B0604020202020204" pitchFamily="34" charset="0"/>
            <a:buNone/>
          </a:pPr>
          <a:r>
            <a:rPr lang="en-GB" sz="1200" kern="1200" dirty="0">
              <a:solidFill>
                <a:schemeClr val="accent6"/>
              </a:solidFill>
            </a:rPr>
            <a:t>Recepción</a:t>
          </a:r>
        </a:p>
      </dsp:txBody>
      <dsp:txXfrm>
        <a:off x="77970" y="2039595"/>
        <a:ext cx="2189261" cy="2442686"/>
      </dsp:txXfrm>
    </dsp:sp>
    <dsp:sp modelId="{409B57B1-B4DB-4598-A5B1-05EE6D087CD4}">
      <dsp:nvSpPr>
        <dsp:cNvPr id="0" name=""/>
        <dsp:cNvSpPr/>
      </dsp:nvSpPr>
      <dsp:spPr>
        <a:xfrm>
          <a:off x="2530683" y="870841"/>
          <a:ext cx="2325483" cy="875436"/>
        </a:xfrm>
        <a:prstGeom prst="roundRect">
          <a:avLst>
            <a:gd name="adj" fmla="val 10000"/>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Cometido por </a:t>
          </a:r>
          <a:r>
            <a:rPr lang="en-GB" sz="1600" b="1" kern="1200" dirty="0"/>
            <a:t>medio de</a:t>
          </a:r>
          <a:r>
            <a:rPr lang="en-GB" sz="1600" kern="1200" dirty="0"/>
            <a:t>…</a:t>
          </a:r>
        </a:p>
      </dsp:txBody>
      <dsp:txXfrm>
        <a:off x="2556324" y="896482"/>
        <a:ext cx="2274201" cy="824154"/>
      </dsp:txXfrm>
    </dsp:sp>
    <dsp:sp modelId="{FF903570-C11A-4930-8CF5-0403C3796C7F}">
      <dsp:nvSpPr>
        <dsp:cNvPr id="0" name=""/>
        <dsp:cNvSpPr/>
      </dsp:nvSpPr>
      <dsp:spPr>
        <a:xfrm>
          <a:off x="2530683" y="1980175"/>
          <a:ext cx="2325483" cy="2578908"/>
        </a:xfrm>
        <a:prstGeom prst="roundRect">
          <a:avLst>
            <a:gd name="adj" fmla="val 10000"/>
          </a:avLst>
        </a:prstGeom>
        <a:noFill/>
        <a:ln w="15875" cap="rnd"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solidFill>
                <a:schemeClr val="accent6"/>
              </a:solidFill>
            </a:rPr>
            <a:t>Amenaza</a:t>
          </a:r>
        </a:p>
        <a:p>
          <a:pPr marL="0" lvl="0" indent="0" algn="ctr" defTabSz="533400">
            <a:lnSpc>
              <a:spcPct val="90000"/>
            </a:lnSpc>
            <a:spcBef>
              <a:spcPct val="0"/>
            </a:spcBef>
            <a:spcAft>
              <a:spcPct val="35000"/>
            </a:spcAft>
            <a:buNone/>
          </a:pPr>
          <a:r>
            <a:rPr lang="en-GB" sz="1200" kern="1200" dirty="0">
              <a:solidFill>
                <a:schemeClr val="accent6"/>
              </a:solidFill>
            </a:rPr>
            <a:t>Uso de la fuerza</a:t>
          </a:r>
        </a:p>
        <a:p>
          <a:pPr marL="0" lvl="0" indent="0" algn="ctr" defTabSz="533400">
            <a:lnSpc>
              <a:spcPct val="90000"/>
            </a:lnSpc>
            <a:spcBef>
              <a:spcPct val="0"/>
            </a:spcBef>
            <a:spcAft>
              <a:spcPct val="35000"/>
            </a:spcAft>
            <a:buNone/>
          </a:pPr>
          <a:r>
            <a:rPr lang="en-GB" sz="1200" kern="1200" dirty="0">
              <a:solidFill>
                <a:schemeClr val="accent6"/>
              </a:solidFill>
            </a:rPr>
            <a:t>Coerción </a:t>
          </a:r>
        </a:p>
        <a:p>
          <a:pPr marL="0" lvl="0" indent="0" algn="ctr" defTabSz="533400">
            <a:lnSpc>
              <a:spcPct val="90000"/>
            </a:lnSpc>
            <a:spcBef>
              <a:spcPct val="0"/>
            </a:spcBef>
            <a:spcAft>
              <a:spcPct val="35000"/>
            </a:spcAft>
            <a:buNone/>
          </a:pPr>
          <a:r>
            <a:rPr lang="en-GB" sz="1200" kern="1200" dirty="0">
              <a:solidFill>
                <a:schemeClr val="accent6"/>
              </a:solidFill>
            </a:rPr>
            <a:t>Secuestro</a:t>
          </a:r>
        </a:p>
        <a:p>
          <a:pPr marL="0" lvl="0" indent="0" algn="ctr" defTabSz="533400">
            <a:lnSpc>
              <a:spcPct val="90000"/>
            </a:lnSpc>
            <a:spcBef>
              <a:spcPct val="0"/>
            </a:spcBef>
            <a:spcAft>
              <a:spcPct val="35000"/>
            </a:spcAft>
            <a:buNone/>
          </a:pPr>
          <a:r>
            <a:rPr lang="en-GB" sz="1200" kern="1200" dirty="0">
              <a:solidFill>
                <a:schemeClr val="accent6"/>
              </a:solidFill>
            </a:rPr>
            <a:t>Fraude</a:t>
          </a:r>
        </a:p>
        <a:p>
          <a:pPr marL="0" lvl="0" indent="0" algn="ctr" defTabSz="533400">
            <a:lnSpc>
              <a:spcPct val="90000"/>
            </a:lnSpc>
            <a:spcBef>
              <a:spcPct val="0"/>
            </a:spcBef>
            <a:spcAft>
              <a:spcPct val="35000"/>
            </a:spcAft>
            <a:buNone/>
          </a:pPr>
          <a:r>
            <a:rPr lang="en-GB" sz="1200" kern="1200" dirty="0">
              <a:solidFill>
                <a:schemeClr val="accent6"/>
              </a:solidFill>
            </a:rPr>
            <a:t>Engaño</a:t>
          </a:r>
        </a:p>
        <a:p>
          <a:pPr marL="0" lvl="0" indent="0" algn="ctr" defTabSz="533400">
            <a:lnSpc>
              <a:spcPct val="90000"/>
            </a:lnSpc>
            <a:spcBef>
              <a:spcPct val="0"/>
            </a:spcBef>
            <a:spcAft>
              <a:spcPct val="35000"/>
            </a:spcAft>
            <a:buNone/>
          </a:pPr>
          <a:r>
            <a:rPr lang="en-GB" sz="1200" kern="1200" dirty="0">
              <a:solidFill>
                <a:schemeClr val="accent6"/>
              </a:solidFill>
            </a:rPr>
            <a:t>Abuso de poder</a:t>
          </a:r>
        </a:p>
        <a:p>
          <a:pPr marL="0" lvl="0" indent="0" algn="ctr" defTabSz="533400">
            <a:lnSpc>
              <a:spcPct val="90000"/>
            </a:lnSpc>
            <a:spcBef>
              <a:spcPct val="0"/>
            </a:spcBef>
            <a:spcAft>
              <a:spcPct val="35000"/>
            </a:spcAft>
            <a:buNone/>
          </a:pPr>
          <a:r>
            <a:rPr lang="en-GB" sz="1200" kern="1200" dirty="0">
              <a:solidFill>
                <a:schemeClr val="accent6"/>
              </a:solidFill>
            </a:rPr>
            <a:t>Abuso de vulnerabilidad</a:t>
          </a:r>
        </a:p>
        <a:p>
          <a:pPr marL="0" lvl="0" indent="0" algn="ctr" defTabSz="533400">
            <a:lnSpc>
              <a:spcPct val="90000"/>
            </a:lnSpc>
            <a:spcBef>
              <a:spcPct val="0"/>
            </a:spcBef>
            <a:spcAft>
              <a:spcPct val="35000"/>
            </a:spcAft>
            <a:buNone/>
          </a:pPr>
          <a:r>
            <a:rPr lang="en-GB" sz="1200" kern="1200" dirty="0">
              <a:solidFill>
                <a:schemeClr val="accent6"/>
              </a:solidFill>
            </a:rPr>
            <a:t>Pagos o beneficios  a las partes controladoras</a:t>
          </a:r>
        </a:p>
      </dsp:txBody>
      <dsp:txXfrm>
        <a:off x="2598794" y="2048286"/>
        <a:ext cx="2189261" cy="2442686"/>
      </dsp:txXfrm>
    </dsp:sp>
    <dsp:sp modelId="{22C16F17-237B-479F-8D4C-E8BD5FDD5275}">
      <dsp:nvSpPr>
        <dsp:cNvPr id="0" name=""/>
        <dsp:cNvSpPr/>
      </dsp:nvSpPr>
      <dsp:spPr>
        <a:xfrm>
          <a:off x="5051507" y="870841"/>
          <a:ext cx="2325483" cy="868396"/>
        </a:xfrm>
        <a:prstGeom prst="roundRect">
          <a:avLst>
            <a:gd name="adj" fmla="val 10000"/>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Con </a:t>
          </a:r>
          <a:r>
            <a:rPr lang="en-GB" sz="1600" b="1" kern="1200" dirty="0"/>
            <a:t>fines de explotación, </a:t>
          </a:r>
          <a:r>
            <a:rPr lang="en-GB" sz="1600" kern="1200" dirty="0"/>
            <a:t>incluyendo…</a:t>
          </a:r>
        </a:p>
      </dsp:txBody>
      <dsp:txXfrm>
        <a:off x="5076941" y="896275"/>
        <a:ext cx="2274615" cy="817528"/>
      </dsp:txXfrm>
    </dsp:sp>
    <dsp:sp modelId="{D1B2B43C-2826-43C4-9FA8-F7791C56F2E2}">
      <dsp:nvSpPr>
        <dsp:cNvPr id="0" name=""/>
        <dsp:cNvSpPr/>
      </dsp:nvSpPr>
      <dsp:spPr>
        <a:xfrm>
          <a:off x="5051507" y="1973135"/>
          <a:ext cx="2325483" cy="2578908"/>
        </a:xfrm>
        <a:prstGeom prst="roundRect">
          <a:avLst>
            <a:gd name="adj" fmla="val 10000"/>
          </a:avLst>
        </a:prstGeom>
        <a:noFill/>
        <a:ln w="15875" cap="rnd"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solidFill>
                <a:schemeClr val="accent6"/>
              </a:solidFill>
            </a:rPr>
            <a:t>La explotación de la prostitución ajena</a:t>
          </a:r>
        </a:p>
        <a:p>
          <a:pPr marL="0" lvl="0" indent="0" algn="ctr" defTabSz="533400">
            <a:lnSpc>
              <a:spcPct val="90000"/>
            </a:lnSpc>
            <a:spcBef>
              <a:spcPct val="0"/>
            </a:spcBef>
            <a:spcAft>
              <a:spcPct val="35000"/>
            </a:spcAft>
            <a:buNone/>
          </a:pPr>
          <a:r>
            <a:rPr lang="en-GB" sz="1200" kern="1200" dirty="0">
              <a:solidFill>
                <a:schemeClr val="accent6"/>
              </a:solidFill>
            </a:rPr>
            <a:t>Otras formas de explotación sexual</a:t>
          </a:r>
        </a:p>
        <a:p>
          <a:pPr marL="0" lvl="0" indent="0" algn="ctr" defTabSz="533400">
            <a:lnSpc>
              <a:spcPct val="90000"/>
            </a:lnSpc>
            <a:spcBef>
              <a:spcPct val="0"/>
            </a:spcBef>
            <a:spcAft>
              <a:spcPct val="35000"/>
            </a:spcAft>
            <a:buNone/>
          </a:pPr>
          <a:r>
            <a:rPr lang="en-GB" sz="1200" kern="1200" dirty="0">
              <a:solidFill>
                <a:schemeClr val="accent6"/>
              </a:solidFill>
            </a:rPr>
            <a:t>Esclavitud o practices similares a la esclavitud</a:t>
          </a:r>
        </a:p>
        <a:p>
          <a:pPr marL="0" lvl="0" indent="0" algn="ctr" defTabSz="533400">
            <a:lnSpc>
              <a:spcPct val="90000"/>
            </a:lnSpc>
            <a:spcBef>
              <a:spcPct val="0"/>
            </a:spcBef>
            <a:spcAft>
              <a:spcPct val="35000"/>
            </a:spcAft>
            <a:buNone/>
          </a:pPr>
          <a:r>
            <a:rPr lang="en-GB" sz="1200" kern="1200" dirty="0">
              <a:solidFill>
                <a:schemeClr val="accent6"/>
              </a:solidFill>
            </a:rPr>
            <a:t>Servidumbre</a:t>
          </a:r>
        </a:p>
        <a:p>
          <a:pPr marL="0" lvl="0" indent="0" algn="ctr" defTabSz="533400">
            <a:lnSpc>
              <a:spcPct val="90000"/>
            </a:lnSpc>
            <a:spcBef>
              <a:spcPct val="0"/>
            </a:spcBef>
            <a:spcAft>
              <a:spcPct val="35000"/>
            </a:spcAft>
            <a:buNone/>
          </a:pPr>
          <a:r>
            <a:rPr lang="en-GB" sz="1200" kern="1200" dirty="0">
              <a:solidFill>
                <a:schemeClr val="accent6"/>
              </a:solidFill>
            </a:rPr>
            <a:t>Extracción de organos</a:t>
          </a:r>
        </a:p>
      </dsp:txBody>
      <dsp:txXfrm>
        <a:off x="5119618" y="2041246"/>
        <a:ext cx="2189261" cy="24426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769FE7-5EEA-4613-9587-A2BD64B550F7}">
      <dsp:nvSpPr>
        <dsp:cNvPr id="0" name=""/>
        <dsp:cNvSpPr/>
      </dsp:nvSpPr>
      <dsp:spPr>
        <a:xfrm>
          <a:off x="0" y="2101490"/>
          <a:ext cx="8125884" cy="0"/>
        </a:xfrm>
        <a:prstGeom prst="line">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53C9E4A-8427-4211-8E52-7FF19C64740F}">
      <dsp:nvSpPr>
        <dsp:cNvPr id="0" name=""/>
        <dsp:cNvSpPr/>
      </dsp:nvSpPr>
      <dsp:spPr>
        <a:xfrm>
          <a:off x="0" y="1513321"/>
          <a:ext cx="8125884" cy="0"/>
        </a:xfrm>
        <a:prstGeom prst="line">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92374C-0C96-4F0C-9CFC-47550DA57715}">
      <dsp:nvSpPr>
        <dsp:cNvPr id="0" name=""/>
        <dsp:cNvSpPr/>
      </dsp:nvSpPr>
      <dsp:spPr>
        <a:xfrm>
          <a:off x="0" y="509516"/>
          <a:ext cx="8125884" cy="0"/>
        </a:xfrm>
        <a:prstGeom prst="line">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AF678C-38C3-473D-A53E-F221E2A8603E}">
      <dsp:nvSpPr>
        <dsp:cNvPr id="0" name=""/>
        <dsp:cNvSpPr/>
      </dsp:nvSpPr>
      <dsp:spPr>
        <a:xfrm>
          <a:off x="2112729" y="568"/>
          <a:ext cx="6013154" cy="5089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b" anchorCtr="0">
          <a:noAutofit/>
        </a:bodyPr>
        <a:lstStyle/>
        <a:p>
          <a:pPr marL="0" lvl="0" indent="0" algn="l" defTabSz="533400">
            <a:lnSpc>
              <a:spcPct val="90000"/>
            </a:lnSpc>
            <a:spcBef>
              <a:spcPct val="0"/>
            </a:spcBef>
            <a:spcAft>
              <a:spcPct val="35000"/>
            </a:spcAft>
            <a:buNone/>
          </a:pPr>
          <a:endParaRPr lang="en-GB" sz="1200" kern="1200" dirty="0"/>
        </a:p>
      </dsp:txBody>
      <dsp:txXfrm>
        <a:off x="2112729" y="568"/>
        <a:ext cx="6013154" cy="508948"/>
      </dsp:txXfrm>
    </dsp:sp>
    <dsp:sp modelId="{9DA64574-2165-4426-98FF-B67BCD655B79}">
      <dsp:nvSpPr>
        <dsp:cNvPr id="0" name=""/>
        <dsp:cNvSpPr/>
      </dsp:nvSpPr>
      <dsp:spPr>
        <a:xfrm>
          <a:off x="0" y="568"/>
          <a:ext cx="2112729" cy="508948"/>
        </a:xfrm>
        <a:prstGeom prst="round2SameRect">
          <a:avLst>
            <a:gd name="adj1" fmla="val 16670"/>
            <a:gd name="adj2" fmla="val 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533400">
            <a:lnSpc>
              <a:spcPct val="90000"/>
            </a:lnSpc>
            <a:spcBef>
              <a:spcPct val="0"/>
            </a:spcBef>
            <a:spcAft>
              <a:spcPct val="35000"/>
            </a:spcAft>
            <a:buNone/>
          </a:pPr>
          <a:r>
            <a:rPr lang="en-GB" sz="1200" kern="1200" dirty="0"/>
            <a:t>Consentimiento en el Protocolo</a:t>
          </a:r>
        </a:p>
      </dsp:txBody>
      <dsp:txXfrm>
        <a:off x="24849" y="25417"/>
        <a:ext cx="2063031" cy="484099"/>
      </dsp:txXfrm>
    </dsp:sp>
    <dsp:sp modelId="{65B74D21-63A2-406F-904D-523C6A0B47AF}">
      <dsp:nvSpPr>
        <dsp:cNvPr id="0" name=""/>
        <dsp:cNvSpPr/>
      </dsp:nvSpPr>
      <dsp:spPr>
        <a:xfrm>
          <a:off x="0" y="509516"/>
          <a:ext cx="8125884" cy="10180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t" anchorCtr="0">
          <a:noAutofit/>
        </a:bodyPr>
        <a:lstStyle/>
        <a:p>
          <a:pPr marL="57150" lvl="1" indent="-57150" algn="just" defTabSz="400050">
            <a:lnSpc>
              <a:spcPct val="90000"/>
            </a:lnSpc>
            <a:spcBef>
              <a:spcPct val="0"/>
            </a:spcBef>
            <a:spcAft>
              <a:spcPct val="15000"/>
            </a:spcAft>
            <a:buChar char="•"/>
          </a:pPr>
          <a:r>
            <a:rPr lang="es-ES" sz="900" kern="1200" dirty="0"/>
            <a:t>En el Apartado b) del Artículo 3 del Protocolo contra la trata de personas se establece que "el consentimiento de una víctima de trata de personas a la explotación prevista que se establece en el apartado a) del presente artículo no será pertinente cuando se haya recurrido a cualquiera de los medios enunciados en el apartado a)".</a:t>
          </a:r>
          <a:endParaRPr lang="en-GB" sz="900" kern="1200" dirty="0"/>
        </a:p>
      </dsp:txBody>
      <dsp:txXfrm>
        <a:off x="0" y="509516"/>
        <a:ext cx="8125884" cy="1018049"/>
      </dsp:txXfrm>
    </dsp:sp>
    <dsp:sp modelId="{98CAB59D-AD83-4BAD-972D-6A69F7B596A4}">
      <dsp:nvSpPr>
        <dsp:cNvPr id="0" name=""/>
        <dsp:cNvSpPr/>
      </dsp:nvSpPr>
      <dsp:spPr>
        <a:xfrm>
          <a:off x="2112729" y="1253756"/>
          <a:ext cx="6013154" cy="5089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b" anchorCtr="0">
          <a:noAutofit/>
        </a:bodyPr>
        <a:lstStyle/>
        <a:p>
          <a:pPr marL="0" lvl="0" indent="0" algn="l" defTabSz="533400">
            <a:lnSpc>
              <a:spcPct val="90000"/>
            </a:lnSpc>
            <a:spcBef>
              <a:spcPct val="0"/>
            </a:spcBef>
            <a:spcAft>
              <a:spcPct val="35000"/>
            </a:spcAft>
            <a:buNone/>
          </a:pPr>
          <a:endParaRPr lang="en-GB" sz="1200" kern="1200" dirty="0"/>
        </a:p>
      </dsp:txBody>
      <dsp:txXfrm>
        <a:off x="2112729" y="1253756"/>
        <a:ext cx="6013154" cy="508948"/>
      </dsp:txXfrm>
    </dsp:sp>
    <dsp:sp modelId="{662FCC3C-6480-4BC1-96D4-2A667C156E0C}">
      <dsp:nvSpPr>
        <dsp:cNvPr id="0" name=""/>
        <dsp:cNvSpPr/>
      </dsp:nvSpPr>
      <dsp:spPr>
        <a:xfrm>
          <a:off x="0" y="1270379"/>
          <a:ext cx="2112729" cy="508948"/>
        </a:xfrm>
        <a:prstGeom prst="round2SameRect">
          <a:avLst>
            <a:gd name="adj1" fmla="val 16670"/>
            <a:gd name="adj2" fmla="val 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533400">
            <a:lnSpc>
              <a:spcPct val="90000"/>
            </a:lnSpc>
            <a:spcBef>
              <a:spcPct val="0"/>
            </a:spcBef>
            <a:spcAft>
              <a:spcPct val="35000"/>
            </a:spcAft>
            <a:buNone/>
          </a:pPr>
          <a:r>
            <a:rPr lang="en-GB" sz="1200" kern="1200" dirty="0"/>
            <a:t>Consentimineto cuando la victima es mayor de edad</a:t>
          </a:r>
        </a:p>
      </dsp:txBody>
      <dsp:txXfrm>
        <a:off x="24849" y="1295228"/>
        <a:ext cx="2063031" cy="484099"/>
      </dsp:txXfrm>
    </dsp:sp>
    <dsp:sp modelId="{59F9592C-5205-4A47-8DD7-10A144819679}">
      <dsp:nvSpPr>
        <dsp:cNvPr id="0" name=""/>
        <dsp:cNvSpPr/>
      </dsp:nvSpPr>
      <dsp:spPr>
        <a:xfrm>
          <a:off x="0" y="1795949"/>
          <a:ext cx="8125884" cy="10180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t" anchorCtr="0">
          <a:noAutofit/>
        </a:bodyPr>
        <a:lstStyle/>
        <a:p>
          <a:pPr marL="57150" lvl="1" indent="-57150" algn="l" defTabSz="400050">
            <a:lnSpc>
              <a:spcPct val="90000"/>
            </a:lnSpc>
            <a:spcBef>
              <a:spcPct val="0"/>
            </a:spcBef>
            <a:spcAft>
              <a:spcPct val="15000"/>
            </a:spcAft>
            <a:buChar char="•"/>
          </a:pPr>
          <a:r>
            <a:rPr lang="en-GB" sz="900" kern="1200" dirty="0"/>
            <a:t>Irrelevante si los ‘medios’ fueron utilizados</a:t>
          </a:r>
        </a:p>
      </dsp:txBody>
      <dsp:txXfrm>
        <a:off x="0" y="1795949"/>
        <a:ext cx="8125884" cy="1018049"/>
      </dsp:txXfrm>
    </dsp:sp>
    <dsp:sp modelId="{29679260-8A9F-4BA9-B4B7-352502B27221}">
      <dsp:nvSpPr>
        <dsp:cNvPr id="0" name=""/>
        <dsp:cNvSpPr/>
      </dsp:nvSpPr>
      <dsp:spPr>
        <a:xfrm>
          <a:off x="2112729" y="2348998"/>
          <a:ext cx="6013154" cy="5089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b" anchorCtr="0">
          <a:noAutofit/>
        </a:bodyPr>
        <a:lstStyle/>
        <a:p>
          <a:pPr marL="0" lvl="0" indent="0" algn="l" defTabSz="533400">
            <a:lnSpc>
              <a:spcPct val="90000"/>
            </a:lnSpc>
            <a:spcBef>
              <a:spcPct val="0"/>
            </a:spcBef>
            <a:spcAft>
              <a:spcPct val="35000"/>
            </a:spcAft>
            <a:buNone/>
          </a:pPr>
          <a:r>
            <a:rPr lang="en-GB" sz="1200" kern="1200" dirty="0"/>
            <a:t> </a:t>
          </a:r>
        </a:p>
      </dsp:txBody>
      <dsp:txXfrm>
        <a:off x="2112729" y="2348998"/>
        <a:ext cx="6013154" cy="508948"/>
      </dsp:txXfrm>
    </dsp:sp>
    <dsp:sp modelId="{C1D273A8-1EAD-40C7-B68B-F387E03A016B}">
      <dsp:nvSpPr>
        <dsp:cNvPr id="0" name=""/>
        <dsp:cNvSpPr/>
      </dsp:nvSpPr>
      <dsp:spPr>
        <a:xfrm>
          <a:off x="0" y="2348998"/>
          <a:ext cx="2112729" cy="508948"/>
        </a:xfrm>
        <a:prstGeom prst="round2SameRect">
          <a:avLst>
            <a:gd name="adj1" fmla="val 16670"/>
            <a:gd name="adj2" fmla="val 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533400">
            <a:lnSpc>
              <a:spcPct val="90000"/>
            </a:lnSpc>
            <a:spcBef>
              <a:spcPct val="0"/>
            </a:spcBef>
            <a:spcAft>
              <a:spcPct val="35000"/>
            </a:spcAft>
            <a:buNone/>
          </a:pPr>
          <a:r>
            <a:rPr lang="en-GB" sz="1200" kern="1200" dirty="0"/>
            <a:t>Consentimiento cuando la victima es un NNyA </a:t>
          </a:r>
        </a:p>
      </dsp:txBody>
      <dsp:txXfrm>
        <a:off x="24849" y="2373847"/>
        <a:ext cx="2063031" cy="484099"/>
      </dsp:txXfrm>
    </dsp:sp>
    <dsp:sp modelId="{C2FBB0D5-792C-440B-9BC0-30A732CB3D6D}">
      <dsp:nvSpPr>
        <dsp:cNvPr id="0" name=""/>
        <dsp:cNvSpPr/>
      </dsp:nvSpPr>
      <dsp:spPr>
        <a:xfrm>
          <a:off x="0" y="2882882"/>
          <a:ext cx="8125884" cy="10180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t" anchorCtr="0">
          <a:noAutofit/>
        </a:bodyPr>
        <a:lstStyle/>
        <a:p>
          <a:pPr marL="57150" lvl="1" indent="-57150" algn="l" defTabSz="400050">
            <a:lnSpc>
              <a:spcPct val="90000"/>
            </a:lnSpc>
            <a:spcBef>
              <a:spcPct val="0"/>
            </a:spcBef>
            <a:spcAft>
              <a:spcPct val="15000"/>
            </a:spcAft>
            <a:buChar char="•"/>
          </a:pPr>
          <a:r>
            <a:rPr lang="en-US" sz="900" kern="1200" dirty="0"/>
            <a:t>Irrelevante independientemente si los medios fueron usados</a:t>
          </a:r>
          <a:r>
            <a:rPr lang="en-GB" sz="900" kern="1200" dirty="0"/>
            <a:t>.</a:t>
          </a:r>
        </a:p>
      </dsp:txBody>
      <dsp:txXfrm>
        <a:off x="0" y="2882882"/>
        <a:ext cx="8125884" cy="101804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2542E9-6DEC-4A2F-B79A-DD3A48A7CD1D}">
      <dsp:nvSpPr>
        <dsp:cNvPr id="0" name=""/>
        <dsp:cNvSpPr/>
      </dsp:nvSpPr>
      <dsp:spPr>
        <a:xfrm>
          <a:off x="5029" y="903610"/>
          <a:ext cx="8120848" cy="965207"/>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295" tIns="49530" rIns="74295" bIns="49530" numCol="1" spcCol="1270" anchor="ctr" anchorCtr="0">
          <a:noAutofit/>
        </a:bodyPr>
        <a:lstStyle/>
        <a:p>
          <a:pPr marL="0" lvl="0" indent="0" algn="ctr" defTabSz="1733550">
            <a:lnSpc>
              <a:spcPct val="90000"/>
            </a:lnSpc>
            <a:spcBef>
              <a:spcPct val="0"/>
            </a:spcBef>
            <a:spcAft>
              <a:spcPct val="35000"/>
            </a:spcAft>
            <a:buNone/>
          </a:pPr>
          <a:r>
            <a:rPr lang="en-GB" sz="3900" kern="1200" dirty="0"/>
            <a:t>Formas de explotación</a:t>
          </a:r>
        </a:p>
        <a:p>
          <a:pPr marL="0" lvl="0" indent="0" algn="ctr" defTabSz="1733550">
            <a:lnSpc>
              <a:spcPct val="90000"/>
            </a:lnSpc>
            <a:spcBef>
              <a:spcPct val="0"/>
            </a:spcBef>
            <a:spcAft>
              <a:spcPct val="35000"/>
            </a:spcAft>
            <a:buNone/>
          </a:pPr>
          <a:r>
            <a:rPr lang="en-GB" sz="2000" i="1" kern="1200" dirty="0" err="1"/>
            <a:t>Articulo</a:t>
          </a:r>
          <a:r>
            <a:rPr lang="en-GB" sz="2000" i="1" kern="1200" dirty="0"/>
            <a:t> 3(a) del Protocolo contra la Trata de Personas (lista no-</a:t>
          </a:r>
          <a:r>
            <a:rPr lang="en-GB" sz="2000" i="1" kern="1200" dirty="0" err="1"/>
            <a:t>exhaustiva</a:t>
          </a:r>
          <a:r>
            <a:rPr lang="en-GB" sz="2000" i="1" kern="1200" dirty="0"/>
            <a:t>)</a:t>
          </a:r>
        </a:p>
      </dsp:txBody>
      <dsp:txXfrm>
        <a:off x="33299" y="931880"/>
        <a:ext cx="8064308" cy="908667"/>
      </dsp:txXfrm>
    </dsp:sp>
    <dsp:sp modelId="{E29B5D4D-6802-426B-AEB5-7DBB83531CB3}">
      <dsp:nvSpPr>
        <dsp:cNvPr id="0" name=""/>
        <dsp:cNvSpPr/>
      </dsp:nvSpPr>
      <dsp:spPr>
        <a:xfrm>
          <a:off x="817114" y="1868818"/>
          <a:ext cx="139376" cy="686235"/>
        </a:xfrm>
        <a:custGeom>
          <a:avLst/>
          <a:gdLst/>
          <a:ahLst/>
          <a:cxnLst/>
          <a:rect l="0" t="0" r="0" b="0"/>
          <a:pathLst>
            <a:path>
              <a:moveTo>
                <a:pt x="0" y="0"/>
              </a:moveTo>
              <a:lnTo>
                <a:pt x="0" y="686235"/>
              </a:lnTo>
              <a:lnTo>
                <a:pt x="139376" y="686235"/>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EE7924-F847-451C-8949-CA5E83E532C8}">
      <dsp:nvSpPr>
        <dsp:cNvPr id="0" name=""/>
        <dsp:cNvSpPr/>
      </dsp:nvSpPr>
      <dsp:spPr>
        <a:xfrm>
          <a:off x="956490" y="2159345"/>
          <a:ext cx="3230505" cy="791416"/>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s-ES" sz="1200" kern="1200" dirty="0"/>
            <a:t>Explotación de la prostitución ajena u otras formas de explotación sexual</a:t>
          </a:r>
          <a:endParaRPr lang="en-GB" sz="1200" kern="1200" dirty="0"/>
        </a:p>
      </dsp:txBody>
      <dsp:txXfrm>
        <a:off x="979670" y="2182525"/>
        <a:ext cx="3184145" cy="745056"/>
      </dsp:txXfrm>
    </dsp:sp>
    <dsp:sp modelId="{E4F17AED-E225-4498-A763-7C7059C4C44B}">
      <dsp:nvSpPr>
        <dsp:cNvPr id="0" name=""/>
        <dsp:cNvSpPr/>
      </dsp:nvSpPr>
      <dsp:spPr>
        <a:xfrm>
          <a:off x="817114" y="1868818"/>
          <a:ext cx="275969" cy="1384199"/>
        </a:xfrm>
        <a:custGeom>
          <a:avLst/>
          <a:gdLst/>
          <a:ahLst/>
          <a:cxnLst/>
          <a:rect l="0" t="0" r="0" b="0"/>
          <a:pathLst>
            <a:path>
              <a:moveTo>
                <a:pt x="0" y="0"/>
              </a:moveTo>
              <a:lnTo>
                <a:pt x="0" y="1384199"/>
              </a:lnTo>
              <a:lnTo>
                <a:pt x="275969" y="1384199"/>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AA82DC-BB5E-41F8-8C4F-4E5A07436926}">
      <dsp:nvSpPr>
        <dsp:cNvPr id="0" name=""/>
        <dsp:cNvSpPr/>
      </dsp:nvSpPr>
      <dsp:spPr>
        <a:xfrm>
          <a:off x="1093084" y="3043007"/>
          <a:ext cx="3093911" cy="42002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GB" sz="1200" kern="1200" dirty="0"/>
            <a:t>Trabajos y Servicios Forzados</a:t>
          </a:r>
        </a:p>
      </dsp:txBody>
      <dsp:txXfrm>
        <a:off x="1105386" y="3055309"/>
        <a:ext cx="3069307" cy="395417"/>
      </dsp:txXfrm>
    </dsp:sp>
    <dsp:sp modelId="{EB68A40B-0467-4A8F-9F99-0DBC345DF3DA}">
      <dsp:nvSpPr>
        <dsp:cNvPr id="0" name=""/>
        <dsp:cNvSpPr/>
      </dsp:nvSpPr>
      <dsp:spPr>
        <a:xfrm>
          <a:off x="817114" y="1868818"/>
          <a:ext cx="703650" cy="1903114"/>
        </a:xfrm>
        <a:custGeom>
          <a:avLst/>
          <a:gdLst/>
          <a:ahLst/>
          <a:cxnLst/>
          <a:rect l="0" t="0" r="0" b="0"/>
          <a:pathLst>
            <a:path>
              <a:moveTo>
                <a:pt x="0" y="0"/>
              </a:moveTo>
              <a:lnTo>
                <a:pt x="0" y="1903114"/>
              </a:lnTo>
              <a:lnTo>
                <a:pt x="703650" y="190311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05D893-4B38-4676-9F52-2802127514D3}">
      <dsp:nvSpPr>
        <dsp:cNvPr id="0" name=""/>
        <dsp:cNvSpPr/>
      </dsp:nvSpPr>
      <dsp:spPr>
        <a:xfrm>
          <a:off x="1520765" y="3545441"/>
          <a:ext cx="2666230" cy="45298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GB" sz="1200" kern="1200" dirty="0"/>
            <a:t>Esclavitud y practices análogas a la esclavitud</a:t>
          </a:r>
        </a:p>
      </dsp:txBody>
      <dsp:txXfrm>
        <a:off x="1534032" y="3558708"/>
        <a:ext cx="2639696" cy="426447"/>
      </dsp:txXfrm>
    </dsp:sp>
    <dsp:sp modelId="{C9EAE7B2-1875-4A39-949D-16DFA87244AE}">
      <dsp:nvSpPr>
        <dsp:cNvPr id="0" name=""/>
        <dsp:cNvSpPr/>
      </dsp:nvSpPr>
      <dsp:spPr>
        <a:xfrm>
          <a:off x="817114" y="1868818"/>
          <a:ext cx="908223" cy="2457294"/>
        </a:xfrm>
        <a:custGeom>
          <a:avLst/>
          <a:gdLst/>
          <a:ahLst/>
          <a:cxnLst/>
          <a:rect l="0" t="0" r="0" b="0"/>
          <a:pathLst>
            <a:path>
              <a:moveTo>
                <a:pt x="0" y="0"/>
              </a:moveTo>
              <a:lnTo>
                <a:pt x="0" y="2457294"/>
              </a:lnTo>
              <a:lnTo>
                <a:pt x="908223" y="245729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2DA4DDA-34FE-4893-B7F1-FFDE16DCE0FC}">
      <dsp:nvSpPr>
        <dsp:cNvPr id="0" name=""/>
        <dsp:cNvSpPr/>
      </dsp:nvSpPr>
      <dsp:spPr>
        <a:xfrm>
          <a:off x="1725338" y="4111028"/>
          <a:ext cx="2461657" cy="430168"/>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GB" sz="1200" kern="1200" dirty="0"/>
            <a:t>Servidumbre</a:t>
          </a:r>
        </a:p>
      </dsp:txBody>
      <dsp:txXfrm>
        <a:off x="1737937" y="4123627"/>
        <a:ext cx="2436459" cy="404970"/>
      </dsp:txXfrm>
    </dsp:sp>
    <dsp:sp modelId="{AAFF5C58-0381-44C2-A0A3-F9C34FDA161B}">
      <dsp:nvSpPr>
        <dsp:cNvPr id="0" name=""/>
        <dsp:cNvSpPr/>
      </dsp:nvSpPr>
      <dsp:spPr>
        <a:xfrm>
          <a:off x="817114" y="1868818"/>
          <a:ext cx="1388350" cy="2963558"/>
        </a:xfrm>
        <a:custGeom>
          <a:avLst/>
          <a:gdLst/>
          <a:ahLst/>
          <a:cxnLst/>
          <a:rect l="0" t="0" r="0" b="0"/>
          <a:pathLst>
            <a:path>
              <a:moveTo>
                <a:pt x="0" y="0"/>
              </a:moveTo>
              <a:lnTo>
                <a:pt x="0" y="2963558"/>
              </a:lnTo>
              <a:lnTo>
                <a:pt x="1388350" y="296355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926790-C296-4E80-8851-ECCC51932C69}">
      <dsp:nvSpPr>
        <dsp:cNvPr id="0" name=""/>
        <dsp:cNvSpPr/>
      </dsp:nvSpPr>
      <dsp:spPr>
        <a:xfrm>
          <a:off x="2205464" y="4586749"/>
          <a:ext cx="1981531" cy="491254"/>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GB" sz="1200" kern="1200" dirty="0"/>
            <a:t>Extracción de Organos</a:t>
          </a:r>
        </a:p>
      </dsp:txBody>
      <dsp:txXfrm>
        <a:off x="2219852" y="4601137"/>
        <a:ext cx="1952755" cy="462478"/>
      </dsp:txXfrm>
    </dsp:sp>
    <dsp:sp modelId="{40CD718B-9111-4417-AD2D-A55941907C25}">
      <dsp:nvSpPr>
        <dsp:cNvPr id="0" name=""/>
        <dsp:cNvSpPr/>
      </dsp:nvSpPr>
      <dsp:spPr>
        <a:xfrm>
          <a:off x="817114" y="1868818"/>
          <a:ext cx="1657835" cy="3504294"/>
        </a:xfrm>
        <a:custGeom>
          <a:avLst/>
          <a:gdLst/>
          <a:ahLst/>
          <a:cxnLst/>
          <a:rect l="0" t="0" r="0" b="0"/>
          <a:pathLst>
            <a:path>
              <a:moveTo>
                <a:pt x="0" y="0"/>
              </a:moveTo>
              <a:lnTo>
                <a:pt x="0" y="3504294"/>
              </a:lnTo>
              <a:lnTo>
                <a:pt x="1657835" y="350429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29DEAA-5E3B-46BF-8832-C77631642323}">
      <dsp:nvSpPr>
        <dsp:cNvPr id="0" name=""/>
        <dsp:cNvSpPr/>
      </dsp:nvSpPr>
      <dsp:spPr>
        <a:xfrm>
          <a:off x="2474949" y="5164291"/>
          <a:ext cx="1703307" cy="41764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GB" sz="1200" kern="1200" dirty="0"/>
            <a:t>Otras formas de explotación. Ex. </a:t>
          </a:r>
        </a:p>
      </dsp:txBody>
      <dsp:txXfrm>
        <a:off x="2487181" y="5176523"/>
        <a:ext cx="1678843" cy="39317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575725-2233-49F0-9B45-0624230CE9F5}">
      <dsp:nvSpPr>
        <dsp:cNvPr id="0" name=""/>
        <dsp:cNvSpPr/>
      </dsp:nvSpPr>
      <dsp:spPr>
        <a:xfrm>
          <a:off x="497846" y="147621"/>
          <a:ext cx="2469677" cy="3059197"/>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kern="1200" dirty="0">
              <a:solidFill>
                <a:schemeClr val="tx1"/>
              </a:solidFill>
              <a:latin typeface="Apex New Book"/>
              <a:ea typeface="+mn-ea"/>
              <a:cs typeface="+mn-cs"/>
            </a:rPr>
            <a:t>Convención de las Naciones Unidas contra la Delincuencia Organizada Transnacional (UNTOC). </a:t>
          </a:r>
          <a:endParaRPr lang="es-ES" sz="1600" kern="1200" dirty="0">
            <a:solidFill>
              <a:schemeClr val="tx1"/>
            </a:solidFill>
          </a:endParaRPr>
        </a:p>
        <a:p>
          <a:pPr marL="0" lvl="0" indent="0" algn="ctr" defTabSz="711200">
            <a:lnSpc>
              <a:spcPct val="90000"/>
            </a:lnSpc>
            <a:spcBef>
              <a:spcPct val="0"/>
            </a:spcBef>
            <a:spcAft>
              <a:spcPct val="35000"/>
            </a:spcAft>
            <a:buNone/>
          </a:pPr>
          <a:r>
            <a:rPr lang="es-ES" sz="1600" i="1" kern="1200" dirty="0">
              <a:solidFill>
                <a:schemeClr val="tx1"/>
              </a:solidFill>
            </a:rPr>
            <a:t>En particular los artículos </a:t>
          </a:r>
        </a:p>
        <a:p>
          <a:pPr marL="0" lvl="0" indent="0" algn="ctr" defTabSz="711200">
            <a:lnSpc>
              <a:spcPct val="90000"/>
            </a:lnSpc>
            <a:spcBef>
              <a:spcPct val="0"/>
            </a:spcBef>
            <a:spcAft>
              <a:spcPct val="35000"/>
            </a:spcAft>
            <a:buNone/>
          </a:pPr>
          <a:r>
            <a:rPr lang="es-ES" sz="1600" i="1" kern="1200" dirty="0">
              <a:solidFill>
                <a:schemeClr val="tx1"/>
              </a:solidFill>
            </a:rPr>
            <a:t>6-10, 12-14, 16, 18, 24 y 27.</a:t>
          </a:r>
          <a:endParaRPr lang="en-GB" sz="1600" i="1" kern="1200" dirty="0">
            <a:solidFill>
              <a:schemeClr val="tx1"/>
            </a:solidFill>
          </a:endParaRPr>
        </a:p>
      </dsp:txBody>
      <dsp:txXfrm>
        <a:off x="497846" y="147621"/>
        <a:ext cx="2469677" cy="3059197"/>
      </dsp:txXfrm>
    </dsp:sp>
    <dsp:sp modelId="{187115D8-27A2-4ADE-9A06-68CD222CD193}">
      <dsp:nvSpPr>
        <dsp:cNvPr id="0" name=""/>
        <dsp:cNvSpPr/>
      </dsp:nvSpPr>
      <dsp:spPr>
        <a:xfrm>
          <a:off x="3227385" y="1370224"/>
          <a:ext cx="3101916" cy="149819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kern="1200" dirty="0">
              <a:solidFill>
                <a:schemeClr val="tx1"/>
              </a:solidFill>
            </a:rPr>
            <a:t>Protocolo de las Naciones Unidas para prevenir, reprimir y sancionar la trata de personas</a:t>
          </a:r>
          <a:endParaRPr lang="en-GB" sz="1600" kern="1200" dirty="0">
            <a:solidFill>
              <a:schemeClr val="tx1"/>
            </a:solidFill>
          </a:endParaRPr>
        </a:p>
      </dsp:txBody>
      <dsp:txXfrm>
        <a:off x="3227385" y="1370224"/>
        <a:ext cx="3101916" cy="1498196"/>
      </dsp:txXfrm>
    </dsp:sp>
    <dsp:sp modelId="{CA8118EC-C088-4ECE-8F80-F5111C7E46B8}">
      <dsp:nvSpPr>
        <dsp:cNvPr id="0" name=""/>
        <dsp:cNvSpPr/>
      </dsp:nvSpPr>
      <dsp:spPr>
        <a:xfrm>
          <a:off x="6568838" y="670"/>
          <a:ext cx="3565009" cy="3353099"/>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tx1"/>
              </a:solidFill>
            </a:rPr>
            <a:t>Otros instrumentos jurídicos internacionales pertinentes a la trata de personas</a:t>
          </a:r>
          <a:endParaRPr lang="en-GB" sz="1600" kern="1200" dirty="0">
            <a:solidFill>
              <a:schemeClr val="tx1"/>
            </a:solidFill>
          </a:endParaRPr>
        </a:p>
      </dsp:txBody>
      <dsp:txXfrm>
        <a:off x="6568838" y="670"/>
        <a:ext cx="3565009" cy="3353099"/>
      </dsp:txXfrm>
    </dsp:sp>
    <dsp:sp modelId="{C0DD125A-B237-41BB-AE86-E1E92D151FC1}">
      <dsp:nvSpPr>
        <dsp:cNvPr id="0" name=""/>
        <dsp:cNvSpPr/>
      </dsp:nvSpPr>
      <dsp:spPr>
        <a:xfrm>
          <a:off x="3472865" y="3604140"/>
          <a:ext cx="2496994" cy="149819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Instrumentos jurídicos regionales sobre la trata de personas</a:t>
          </a:r>
          <a:endParaRPr lang="en-GB" sz="1600" kern="1200" dirty="0"/>
        </a:p>
      </dsp:txBody>
      <dsp:txXfrm>
        <a:off x="3472865" y="3604140"/>
        <a:ext cx="2496994" cy="1498196"/>
      </dsp:txXfrm>
    </dsp:sp>
    <dsp:sp modelId="{61EB7926-CE1F-43A6-85B0-C441F3AFB537}">
      <dsp:nvSpPr>
        <dsp:cNvPr id="0" name=""/>
        <dsp:cNvSpPr/>
      </dsp:nvSpPr>
      <dsp:spPr>
        <a:xfrm>
          <a:off x="6242456" y="3604140"/>
          <a:ext cx="2496994" cy="149819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kern="1200" dirty="0"/>
            <a:t>Principios y directrices internacionales sobre la trata de personas</a:t>
          </a:r>
          <a:endParaRPr lang="en-GB" sz="1600" kern="1200" dirty="0"/>
        </a:p>
      </dsp:txBody>
      <dsp:txXfrm>
        <a:off x="6242456" y="3604140"/>
        <a:ext cx="2496994" cy="149819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08B58F-CF85-41A8-81E7-CDBC8B852234}" type="datetimeFigureOut">
              <a:rPr lang="es-CO" smtClean="0"/>
              <a:t>5/09/2024</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190F98-2AA8-4954-BF76-8D18AD6A0050}" type="slidenum">
              <a:rPr lang="es-CO" smtClean="0"/>
              <a:t>‹Nº›</a:t>
            </a:fld>
            <a:endParaRPr lang="es-CO"/>
          </a:p>
        </p:txBody>
      </p:sp>
    </p:spTree>
    <p:extLst>
      <p:ext uri="{BB962C8B-B14F-4D97-AF65-F5344CB8AC3E}">
        <p14:creationId xmlns:p14="http://schemas.microsoft.com/office/powerpoint/2010/main" val="680114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4</a:t>
            </a:fld>
            <a:endParaRPr lang="en-US"/>
          </a:p>
        </p:txBody>
      </p:sp>
    </p:spTree>
    <p:extLst>
      <p:ext uri="{BB962C8B-B14F-4D97-AF65-F5344CB8AC3E}">
        <p14:creationId xmlns:p14="http://schemas.microsoft.com/office/powerpoint/2010/main" val="3642237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Intention to obtain a financial or other material benefit (FOMB) is a component of all offences covered by the Protocol. Yet, many States Parties to the UNTOC and the Protocol against SOM do not include the FOMB in their domestic offences, or include it as an aggravated circumstances. The reason often cited is that the conception of the FOMB as a constituent element would increase the burden of prosecution. However, it should be recalled that the focus of UNTOC and the SOM Protocol mainly target organized criminal groups, which are engaging in migrant smuggling because of the high profits that can be earned from it. By not including the FOMB element in the definition of the crime, authorities may loose sight of the type of conduct that constitutes a real threat to national security. </a:t>
            </a:r>
          </a:p>
          <a:p>
            <a:endParaRPr lang="en-GB" dirty="0"/>
          </a:p>
          <a:p>
            <a:r>
              <a:rPr lang="en-GB" dirty="0"/>
              <a:t>Here, the lecturer may wish to ask the students to express their views on whether ‘financial or other material benefit’ should indeed be a constituent element of smuggling offences or if, on the contrary, it would create unnecessary obstacles to investigations and prosecutions. </a:t>
            </a:r>
          </a:p>
        </p:txBody>
      </p:sp>
      <p:sp>
        <p:nvSpPr>
          <p:cNvPr id="4" name="Slide Number Placeholder 3"/>
          <p:cNvSpPr>
            <a:spLocks noGrp="1"/>
          </p:cNvSpPr>
          <p:nvPr>
            <p:ph type="sldNum" sz="quarter" idx="10"/>
          </p:nvPr>
        </p:nvSpPr>
        <p:spPr/>
        <p:txBody>
          <a:bodyPr/>
          <a:lstStyle/>
          <a:p>
            <a:fld id="{006BE02D-20C0-F840-AFAC-BEA99C74FDC2}" type="slidenum">
              <a:rPr lang="en-US" smtClean="0"/>
              <a:pPr/>
              <a:t>5</a:t>
            </a:fld>
            <a:endParaRPr lang="en-US"/>
          </a:p>
        </p:txBody>
      </p:sp>
    </p:spTree>
    <p:extLst>
      <p:ext uri="{BB962C8B-B14F-4D97-AF65-F5344CB8AC3E}">
        <p14:creationId xmlns:p14="http://schemas.microsoft.com/office/powerpoint/2010/main" val="2979603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lecturer may wish to give examples of other aggravated circumstances established by States Parties, such as:</a:t>
            </a:r>
          </a:p>
          <a:p>
            <a:pPr marL="457200" indent="-457200">
              <a:buAutoNum type="arabicParenR"/>
            </a:pPr>
            <a:r>
              <a:rPr lang="en-GB" dirty="0"/>
              <a:t>Committing SOM-related offences as a member of an organized criminal group as part of the activities of such group. As mentioned in slide 4, while UNTOC and the SOM Protocol focus on organized crime, membership of an organized criminal group is not a constituent element of the SOM-related offences. Often, it constitutes an aggravating circumstances or a separate offence; and/or</a:t>
            </a:r>
          </a:p>
          <a:p>
            <a:pPr marL="457200" indent="-457200">
              <a:buAutoNum type="arabicParenR"/>
            </a:pPr>
            <a:r>
              <a:rPr lang="en-GB" dirty="0"/>
              <a:t>Committing SOM-related offences in the exercise, or taking advantage, of one’s public function or position of authority (abuse of public functions or position of authority); and/or</a:t>
            </a:r>
          </a:p>
          <a:p>
            <a:pPr marL="457200" indent="-457200">
              <a:buAutoNum type="arabicParenR"/>
            </a:pPr>
            <a:r>
              <a:rPr lang="en-GB" dirty="0"/>
              <a:t>Other examples. </a:t>
            </a:r>
          </a:p>
        </p:txBody>
      </p:sp>
      <p:sp>
        <p:nvSpPr>
          <p:cNvPr id="4" name="Slide Number Placeholder 3"/>
          <p:cNvSpPr>
            <a:spLocks noGrp="1"/>
          </p:cNvSpPr>
          <p:nvPr>
            <p:ph type="sldNum" sz="quarter" idx="10"/>
          </p:nvPr>
        </p:nvSpPr>
        <p:spPr/>
        <p:txBody>
          <a:bodyPr/>
          <a:lstStyle/>
          <a:p>
            <a:fld id="{006BE02D-20C0-F840-AFAC-BEA99C74FDC2}" type="slidenum">
              <a:rPr lang="en-US" smtClean="0"/>
              <a:pPr/>
              <a:t>6</a:t>
            </a:fld>
            <a:endParaRPr lang="en-US"/>
          </a:p>
        </p:txBody>
      </p:sp>
    </p:spTree>
    <p:extLst>
      <p:ext uri="{BB962C8B-B14F-4D97-AF65-F5344CB8AC3E}">
        <p14:creationId xmlns:p14="http://schemas.microsoft.com/office/powerpoint/2010/main" val="2360540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SOM Protocol stipulates that attempted SOM-related offences must be punished. The Protocol does not require to distinguish between the severity of the sentence imposed for attempted or completed offences, as long as the elements of the SOM-related offences are present.</a:t>
            </a:r>
          </a:p>
        </p:txBody>
      </p:sp>
      <p:sp>
        <p:nvSpPr>
          <p:cNvPr id="4" name="Slide Number Placeholder 3"/>
          <p:cNvSpPr>
            <a:spLocks noGrp="1"/>
          </p:cNvSpPr>
          <p:nvPr>
            <p:ph type="sldNum" sz="quarter" idx="10"/>
          </p:nvPr>
        </p:nvSpPr>
        <p:spPr/>
        <p:txBody>
          <a:bodyPr/>
          <a:lstStyle/>
          <a:p>
            <a:fld id="{006BE02D-20C0-F840-AFAC-BEA99C74FDC2}" type="slidenum">
              <a:rPr lang="en-US" smtClean="0"/>
              <a:pPr/>
              <a:t>7</a:t>
            </a:fld>
            <a:endParaRPr lang="en-US"/>
          </a:p>
        </p:txBody>
      </p:sp>
    </p:spTree>
    <p:extLst>
      <p:ext uri="{BB962C8B-B14F-4D97-AF65-F5344CB8AC3E}">
        <p14:creationId xmlns:p14="http://schemas.microsoft.com/office/powerpoint/2010/main" val="11160843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8</a:t>
            </a:fld>
            <a:endParaRPr lang="en-US"/>
          </a:p>
        </p:txBody>
      </p:sp>
    </p:spTree>
    <p:extLst>
      <p:ext uri="{BB962C8B-B14F-4D97-AF65-F5344CB8AC3E}">
        <p14:creationId xmlns:p14="http://schemas.microsoft.com/office/powerpoint/2010/main" val="3384758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2C39873-6EF6-4BB0-8B5A-B35EDC16B2BB}" type="datetimeFigureOut">
              <a:rPr lang="es-CO" smtClean="0"/>
              <a:t>5/09/2024</a:t>
            </a:fld>
            <a:endParaRPr lang="es-CO"/>
          </a:p>
        </p:txBody>
      </p:sp>
      <p:sp>
        <p:nvSpPr>
          <p:cNvPr id="5" name="Footer Placeholder 4"/>
          <p:cNvSpPr>
            <a:spLocks noGrp="1"/>
          </p:cNvSpPr>
          <p:nvPr>
            <p:ph type="ftr" sz="quarter" idx="11"/>
          </p:nvPr>
        </p:nvSpPr>
        <p:spPr/>
        <p:txBody>
          <a:bodyPr/>
          <a:lstStyle/>
          <a:p>
            <a:endParaRPr lang="es-CO"/>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3F7EDCC-F0EA-4E3A-A488-22FB79C9F7CD}" type="slidenum">
              <a:rPr lang="es-CO" smtClean="0"/>
              <a:t>‹Nº›</a:t>
            </a:fld>
            <a:endParaRPr lang="es-CO"/>
          </a:p>
        </p:txBody>
      </p:sp>
    </p:spTree>
    <p:extLst>
      <p:ext uri="{BB962C8B-B14F-4D97-AF65-F5344CB8AC3E}">
        <p14:creationId xmlns:p14="http://schemas.microsoft.com/office/powerpoint/2010/main" val="990339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2C39873-6EF6-4BB0-8B5A-B35EDC16B2BB}" type="datetimeFigureOut">
              <a:rPr lang="es-CO" smtClean="0"/>
              <a:t>5/09/2024</a:t>
            </a:fld>
            <a:endParaRPr lang="es-CO"/>
          </a:p>
        </p:txBody>
      </p:sp>
      <p:sp>
        <p:nvSpPr>
          <p:cNvPr id="5" name="Footer Placeholder 4"/>
          <p:cNvSpPr>
            <a:spLocks noGrp="1"/>
          </p:cNvSpPr>
          <p:nvPr>
            <p:ph type="ftr" sz="quarter" idx="11"/>
          </p:nvPr>
        </p:nvSpPr>
        <p:spPr/>
        <p:txBody>
          <a:bodyPr/>
          <a:lstStyle/>
          <a:p>
            <a:endParaRPr lang="es-C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3F7EDCC-F0EA-4E3A-A488-22FB79C9F7CD}" type="slidenum">
              <a:rPr lang="es-CO" smtClean="0"/>
              <a:t>‹Nº›</a:t>
            </a:fld>
            <a:endParaRPr lang="es-CO"/>
          </a:p>
        </p:txBody>
      </p:sp>
    </p:spTree>
    <p:extLst>
      <p:ext uri="{BB962C8B-B14F-4D97-AF65-F5344CB8AC3E}">
        <p14:creationId xmlns:p14="http://schemas.microsoft.com/office/powerpoint/2010/main" val="2258095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2C39873-6EF6-4BB0-8B5A-B35EDC16B2BB}" type="datetimeFigureOut">
              <a:rPr lang="es-CO" smtClean="0"/>
              <a:t>5/09/2024</a:t>
            </a:fld>
            <a:endParaRPr lang="es-CO"/>
          </a:p>
        </p:txBody>
      </p:sp>
      <p:sp>
        <p:nvSpPr>
          <p:cNvPr id="5" name="Footer Placeholder 4"/>
          <p:cNvSpPr>
            <a:spLocks noGrp="1"/>
          </p:cNvSpPr>
          <p:nvPr>
            <p:ph type="ftr" sz="quarter" idx="11"/>
          </p:nvPr>
        </p:nvSpPr>
        <p:spPr/>
        <p:txBody>
          <a:bodyPr/>
          <a:lstStyle/>
          <a:p>
            <a:endParaRPr lang="es-CO"/>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3F7EDCC-F0EA-4E3A-A488-22FB79C9F7CD}" type="slidenum">
              <a:rPr lang="es-CO" smtClean="0"/>
              <a:t>‹Nº›</a:t>
            </a:fld>
            <a:endParaRPr lang="es-CO"/>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09830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C2C39873-6EF6-4BB0-8B5A-B35EDC16B2BB}" type="datetimeFigureOut">
              <a:rPr lang="es-CO" smtClean="0"/>
              <a:t>5/09/2024</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3F7EDCC-F0EA-4E3A-A488-22FB79C9F7CD}" type="slidenum">
              <a:rPr lang="es-CO" smtClean="0"/>
              <a:t>‹Nº›</a:t>
            </a:fld>
            <a:endParaRPr lang="es-CO"/>
          </a:p>
        </p:txBody>
      </p:sp>
    </p:spTree>
    <p:extLst>
      <p:ext uri="{BB962C8B-B14F-4D97-AF65-F5344CB8AC3E}">
        <p14:creationId xmlns:p14="http://schemas.microsoft.com/office/powerpoint/2010/main" val="18834702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C2C39873-6EF6-4BB0-8B5A-B35EDC16B2BB}" type="datetimeFigureOut">
              <a:rPr lang="es-CO" smtClean="0"/>
              <a:t>5/09/2024</a:t>
            </a:fld>
            <a:endParaRPr lang="es-CO"/>
          </a:p>
        </p:txBody>
      </p:sp>
      <p:sp>
        <p:nvSpPr>
          <p:cNvPr id="6" name="Footer Placeholder 5"/>
          <p:cNvSpPr>
            <a:spLocks noGrp="1"/>
          </p:cNvSpPr>
          <p:nvPr>
            <p:ph type="ftr" sz="quarter" idx="11"/>
          </p:nvPr>
        </p:nvSpPr>
        <p:spPr/>
        <p:txBody>
          <a:bodyPr/>
          <a:lstStyle/>
          <a:p>
            <a:endParaRPr lang="es-CO"/>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3F7EDCC-F0EA-4E3A-A488-22FB79C9F7CD}" type="slidenum">
              <a:rPr lang="es-CO" smtClean="0"/>
              <a:t>‹Nº›</a:t>
            </a:fld>
            <a:endParaRPr lang="es-CO"/>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941921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C2C39873-6EF6-4BB0-8B5A-B35EDC16B2BB}" type="datetimeFigureOut">
              <a:rPr lang="es-CO" smtClean="0"/>
              <a:t>5/09/2024</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3F7EDCC-F0EA-4E3A-A488-22FB79C9F7CD}" type="slidenum">
              <a:rPr lang="es-CO" smtClean="0"/>
              <a:t>‹Nº›</a:t>
            </a:fld>
            <a:endParaRPr lang="es-CO"/>
          </a:p>
        </p:txBody>
      </p:sp>
    </p:spTree>
    <p:extLst>
      <p:ext uri="{BB962C8B-B14F-4D97-AF65-F5344CB8AC3E}">
        <p14:creationId xmlns:p14="http://schemas.microsoft.com/office/powerpoint/2010/main" val="18644672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2C39873-6EF6-4BB0-8B5A-B35EDC16B2BB}" type="datetimeFigureOut">
              <a:rPr lang="es-CO" smtClean="0"/>
              <a:t>5/09/2024</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3F7EDCC-F0EA-4E3A-A488-22FB79C9F7CD}" type="slidenum">
              <a:rPr lang="es-CO" smtClean="0"/>
              <a:t>‹Nº›</a:t>
            </a:fld>
            <a:endParaRPr lang="es-CO"/>
          </a:p>
        </p:txBody>
      </p:sp>
    </p:spTree>
    <p:extLst>
      <p:ext uri="{BB962C8B-B14F-4D97-AF65-F5344CB8AC3E}">
        <p14:creationId xmlns:p14="http://schemas.microsoft.com/office/powerpoint/2010/main" val="13012978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2C39873-6EF6-4BB0-8B5A-B35EDC16B2BB}" type="datetimeFigureOut">
              <a:rPr lang="es-CO" smtClean="0"/>
              <a:t>5/09/2024</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3F7EDCC-F0EA-4E3A-A488-22FB79C9F7CD}" type="slidenum">
              <a:rPr lang="es-CO" smtClean="0"/>
              <a:t>‹Nº›</a:t>
            </a:fld>
            <a:endParaRPr lang="es-CO"/>
          </a:p>
        </p:txBody>
      </p:sp>
    </p:spTree>
    <p:extLst>
      <p:ext uri="{BB962C8B-B14F-4D97-AF65-F5344CB8AC3E}">
        <p14:creationId xmlns:p14="http://schemas.microsoft.com/office/powerpoint/2010/main" val="595046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2C39873-6EF6-4BB0-8B5A-B35EDC16B2BB}" type="datetimeFigureOut">
              <a:rPr lang="es-CO" smtClean="0"/>
              <a:t>5/09/2024</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3F7EDCC-F0EA-4E3A-A488-22FB79C9F7CD}" type="slidenum">
              <a:rPr lang="es-CO" smtClean="0"/>
              <a:t>‹Nº›</a:t>
            </a:fld>
            <a:endParaRPr lang="es-CO"/>
          </a:p>
        </p:txBody>
      </p:sp>
    </p:spTree>
    <p:extLst>
      <p:ext uri="{BB962C8B-B14F-4D97-AF65-F5344CB8AC3E}">
        <p14:creationId xmlns:p14="http://schemas.microsoft.com/office/powerpoint/2010/main" val="569184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2C39873-6EF6-4BB0-8B5A-B35EDC16B2BB}" type="datetimeFigureOut">
              <a:rPr lang="es-CO" smtClean="0"/>
              <a:t>5/09/2024</a:t>
            </a:fld>
            <a:endParaRPr lang="es-CO"/>
          </a:p>
        </p:txBody>
      </p:sp>
      <p:sp>
        <p:nvSpPr>
          <p:cNvPr id="5" name="Footer Placeholder 4"/>
          <p:cNvSpPr>
            <a:spLocks noGrp="1"/>
          </p:cNvSpPr>
          <p:nvPr>
            <p:ph type="ftr" sz="quarter" idx="11"/>
          </p:nvPr>
        </p:nvSpPr>
        <p:spPr/>
        <p:txBody>
          <a:bodyPr/>
          <a:lstStyle/>
          <a:p>
            <a:endParaRPr lang="es-C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3F7EDCC-F0EA-4E3A-A488-22FB79C9F7CD}" type="slidenum">
              <a:rPr lang="es-CO" smtClean="0"/>
              <a:t>‹Nº›</a:t>
            </a:fld>
            <a:endParaRPr lang="es-CO"/>
          </a:p>
        </p:txBody>
      </p:sp>
    </p:spTree>
    <p:extLst>
      <p:ext uri="{BB962C8B-B14F-4D97-AF65-F5344CB8AC3E}">
        <p14:creationId xmlns:p14="http://schemas.microsoft.com/office/powerpoint/2010/main" val="1686328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2C39873-6EF6-4BB0-8B5A-B35EDC16B2BB}" type="datetimeFigureOut">
              <a:rPr lang="es-CO" smtClean="0"/>
              <a:t>5/09/2024</a:t>
            </a:fld>
            <a:endParaRPr lang="es-CO"/>
          </a:p>
        </p:txBody>
      </p:sp>
      <p:sp>
        <p:nvSpPr>
          <p:cNvPr id="6" name="Footer Placeholder 5"/>
          <p:cNvSpPr>
            <a:spLocks noGrp="1"/>
          </p:cNvSpPr>
          <p:nvPr>
            <p:ph type="ftr" sz="quarter" idx="11"/>
          </p:nvPr>
        </p:nvSpPr>
        <p:spPr/>
        <p:txBody>
          <a:bodyPr/>
          <a:lstStyle/>
          <a:p>
            <a:endParaRPr lang="es-CO"/>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3F7EDCC-F0EA-4E3A-A488-22FB79C9F7CD}" type="slidenum">
              <a:rPr lang="es-CO" smtClean="0"/>
              <a:t>‹Nº›</a:t>
            </a:fld>
            <a:endParaRPr lang="es-CO"/>
          </a:p>
        </p:txBody>
      </p:sp>
    </p:spTree>
    <p:extLst>
      <p:ext uri="{BB962C8B-B14F-4D97-AF65-F5344CB8AC3E}">
        <p14:creationId xmlns:p14="http://schemas.microsoft.com/office/powerpoint/2010/main" val="381635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2C39873-6EF6-4BB0-8B5A-B35EDC16B2BB}" type="datetimeFigureOut">
              <a:rPr lang="es-CO" smtClean="0"/>
              <a:t>5/09/2024</a:t>
            </a:fld>
            <a:endParaRPr lang="es-CO"/>
          </a:p>
        </p:txBody>
      </p:sp>
      <p:sp>
        <p:nvSpPr>
          <p:cNvPr id="8" name="Footer Placeholder 7"/>
          <p:cNvSpPr>
            <a:spLocks noGrp="1"/>
          </p:cNvSpPr>
          <p:nvPr>
            <p:ph type="ftr" sz="quarter" idx="11"/>
          </p:nvPr>
        </p:nvSpPr>
        <p:spPr/>
        <p:txBody>
          <a:bodyPr/>
          <a:lstStyle/>
          <a:p>
            <a:endParaRPr lang="es-CO"/>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3F7EDCC-F0EA-4E3A-A488-22FB79C9F7CD}" type="slidenum">
              <a:rPr lang="es-CO" smtClean="0"/>
              <a:t>‹Nº›</a:t>
            </a:fld>
            <a:endParaRPr lang="es-CO"/>
          </a:p>
        </p:txBody>
      </p:sp>
    </p:spTree>
    <p:extLst>
      <p:ext uri="{BB962C8B-B14F-4D97-AF65-F5344CB8AC3E}">
        <p14:creationId xmlns:p14="http://schemas.microsoft.com/office/powerpoint/2010/main" val="3678605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2C39873-6EF6-4BB0-8B5A-B35EDC16B2BB}" type="datetimeFigureOut">
              <a:rPr lang="es-CO" smtClean="0"/>
              <a:t>5/09/2024</a:t>
            </a:fld>
            <a:endParaRPr lang="es-CO"/>
          </a:p>
        </p:txBody>
      </p:sp>
      <p:sp>
        <p:nvSpPr>
          <p:cNvPr id="4" name="Footer Placeholder 3"/>
          <p:cNvSpPr>
            <a:spLocks noGrp="1"/>
          </p:cNvSpPr>
          <p:nvPr>
            <p:ph type="ftr" sz="quarter" idx="11"/>
          </p:nvPr>
        </p:nvSpPr>
        <p:spPr/>
        <p:txBody>
          <a:bodyPr/>
          <a:lstStyle/>
          <a:p>
            <a:endParaRPr lang="es-CO"/>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3F7EDCC-F0EA-4E3A-A488-22FB79C9F7CD}" type="slidenum">
              <a:rPr lang="es-CO" smtClean="0"/>
              <a:t>‹Nº›</a:t>
            </a:fld>
            <a:endParaRPr lang="es-CO"/>
          </a:p>
        </p:txBody>
      </p:sp>
    </p:spTree>
    <p:extLst>
      <p:ext uri="{BB962C8B-B14F-4D97-AF65-F5344CB8AC3E}">
        <p14:creationId xmlns:p14="http://schemas.microsoft.com/office/powerpoint/2010/main" val="1712666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C39873-6EF6-4BB0-8B5A-B35EDC16B2BB}" type="datetimeFigureOut">
              <a:rPr lang="es-CO" smtClean="0"/>
              <a:t>5/09/2024</a:t>
            </a:fld>
            <a:endParaRPr lang="es-CO"/>
          </a:p>
        </p:txBody>
      </p:sp>
      <p:sp>
        <p:nvSpPr>
          <p:cNvPr id="3" name="Footer Placeholder 2"/>
          <p:cNvSpPr>
            <a:spLocks noGrp="1"/>
          </p:cNvSpPr>
          <p:nvPr>
            <p:ph type="ftr" sz="quarter" idx="11"/>
          </p:nvPr>
        </p:nvSpPr>
        <p:spPr/>
        <p:txBody>
          <a:bodyPr/>
          <a:lstStyle/>
          <a:p>
            <a:endParaRPr lang="es-CO"/>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3F7EDCC-F0EA-4E3A-A488-22FB79C9F7CD}" type="slidenum">
              <a:rPr lang="es-CO" smtClean="0"/>
              <a:t>‹Nº›</a:t>
            </a:fld>
            <a:endParaRPr lang="es-CO"/>
          </a:p>
        </p:txBody>
      </p:sp>
    </p:spTree>
    <p:extLst>
      <p:ext uri="{BB962C8B-B14F-4D97-AF65-F5344CB8AC3E}">
        <p14:creationId xmlns:p14="http://schemas.microsoft.com/office/powerpoint/2010/main" val="2364535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2C39873-6EF6-4BB0-8B5A-B35EDC16B2BB}" type="datetimeFigureOut">
              <a:rPr lang="es-CO" smtClean="0"/>
              <a:t>5/09/2024</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3F7EDCC-F0EA-4E3A-A488-22FB79C9F7CD}" type="slidenum">
              <a:rPr lang="es-CO" smtClean="0"/>
              <a:t>‹Nº›</a:t>
            </a:fld>
            <a:endParaRPr lang="es-CO"/>
          </a:p>
        </p:txBody>
      </p:sp>
    </p:spTree>
    <p:extLst>
      <p:ext uri="{BB962C8B-B14F-4D97-AF65-F5344CB8AC3E}">
        <p14:creationId xmlns:p14="http://schemas.microsoft.com/office/powerpoint/2010/main" val="1611619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2C39873-6EF6-4BB0-8B5A-B35EDC16B2BB}" type="datetimeFigureOut">
              <a:rPr lang="es-CO" smtClean="0"/>
              <a:t>5/09/2024</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3F7EDCC-F0EA-4E3A-A488-22FB79C9F7CD}" type="slidenum">
              <a:rPr lang="es-CO" smtClean="0"/>
              <a:t>‹Nº›</a:t>
            </a:fld>
            <a:endParaRPr lang="es-CO"/>
          </a:p>
        </p:txBody>
      </p:sp>
    </p:spTree>
    <p:extLst>
      <p:ext uri="{BB962C8B-B14F-4D97-AF65-F5344CB8AC3E}">
        <p14:creationId xmlns:p14="http://schemas.microsoft.com/office/powerpoint/2010/main" val="4265265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2C39873-6EF6-4BB0-8B5A-B35EDC16B2BB}" type="datetimeFigureOut">
              <a:rPr lang="es-CO" smtClean="0"/>
              <a:t>5/09/2024</a:t>
            </a:fld>
            <a:endParaRPr lang="es-CO"/>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3F7EDCC-F0EA-4E3A-A488-22FB79C9F7CD}" type="slidenum">
              <a:rPr lang="es-CO" smtClean="0"/>
              <a:t>‹Nº›</a:t>
            </a:fld>
            <a:endParaRPr lang="es-CO"/>
          </a:p>
        </p:txBody>
      </p:sp>
    </p:spTree>
    <p:extLst>
      <p:ext uri="{BB962C8B-B14F-4D97-AF65-F5344CB8AC3E}">
        <p14:creationId xmlns:p14="http://schemas.microsoft.com/office/powerpoint/2010/main" val="712996429"/>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2" Type="http://schemas.openxmlformats.org/officeDocument/2006/relationships/hyperlink" Target="https://leyes.co/codigo_penal/188-A.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E839AD-63BE-F5ED-4A7D-1046C7CF29BA}"/>
              </a:ext>
            </a:extLst>
          </p:cNvPr>
          <p:cNvSpPr>
            <a:spLocks noGrp="1"/>
          </p:cNvSpPr>
          <p:nvPr>
            <p:ph type="ctrTitle"/>
          </p:nvPr>
        </p:nvSpPr>
        <p:spPr>
          <a:xfrm>
            <a:off x="2448561" y="629920"/>
            <a:ext cx="9056052" cy="4147461"/>
          </a:xfrm>
        </p:spPr>
        <p:txBody>
          <a:bodyPr/>
          <a:lstStyle/>
          <a:p>
            <a:r>
              <a:rPr lang="es-CO" dirty="0"/>
              <a:t>Colombia</a:t>
            </a:r>
          </a:p>
        </p:txBody>
      </p:sp>
      <p:sp>
        <p:nvSpPr>
          <p:cNvPr id="3" name="Subtítulo 2">
            <a:extLst>
              <a:ext uri="{FF2B5EF4-FFF2-40B4-BE49-F238E27FC236}">
                <a16:creationId xmlns:a16="http://schemas.microsoft.com/office/drawing/2014/main" id="{875BDE0B-505D-3FA2-66E2-EB399356192B}"/>
              </a:ext>
            </a:extLst>
          </p:cNvPr>
          <p:cNvSpPr>
            <a:spLocks noGrp="1"/>
          </p:cNvSpPr>
          <p:nvPr>
            <p:ph type="subTitle" idx="1"/>
          </p:nvPr>
        </p:nvSpPr>
        <p:spPr/>
        <p:txBody>
          <a:bodyPr/>
          <a:lstStyle/>
          <a:p>
            <a:r>
              <a:rPr lang="es-CO" dirty="0"/>
              <a:t>Artículo 188ª Ley 599 de 2000</a:t>
            </a:r>
          </a:p>
        </p:txBody>
      </p:sp>
    </p:spTree>
    <p:extLst>
      <p:ext uri="{BB962C8B-B14F-4D97-AF65-F5344CB8AC3E}">
        <p14:creationId xmlns:p14="http://schemas.microsoft.com/office/powerpoint/2010/main" val="1898681028"/>
      </p:ext>
    </p:extLst>
  </p:cSld>
  <p:clrMapOvr>
    <a:masterClrMapping/>
  </p:clrMapOvr>
  <mc:AlternateContent xmlns:mc="http://schemas.openxmlformats.org/markup-compatibility/2006" xmlns:p14="http://schemas.microsoft.com/office/powerpoint/2010/main">
    <mc:Choice Requires="p14">
      <p:transition spd="slow" p14:dur="2000" advTm="19678"/>
    </mc:Choice>
    <mc:Fallback xmlns="">
      <p:transition spd="slow" advTm="19678"/>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B8704-C1C4-99E4-3EAB-033C98C69F0D}"/>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1146E0EB-A760-8C91-2CEB-4C2EB70FB2B5}"/>
              </a:ext>
            </a:extLst>
          </p:cNvPr>
          <p:cNvSpPr>
            <a:spLocks noGrp="1"/>
          </p:cNvSpPr>
          <p:nvPr>
            <p:ph idx="1"/>
          </p:nvPr>
        </p:nvSpPr>
        <p:spPr>
          <a:xfrm>
            <a:off x="599440" y="1513840"/>
            <a:ext cx="10905172" cy="5262880"/>
          </a:xfrm>
        </p:spPr>
        <p:txBody>
          <a:bodyPr>
            <a:normAutofit/>
          </a:bodyPr>
          <a:lstStyle/>
          <a:p>
            <a:pPr algn="just"/>
            <a:r>
              <a:rPr lang="es-CO" sz="3200" dirty="0">
                <a:latin typeface="Arial" panose="020B0604020202020204" pitchFamily="34" charset="0"/>
                <a:cs typeface="Arial" panose="020B0604020202020204" pitchFamily="34" charset="0"/>
              </a:rPr>
              <a:t>El legislador Colombiano decidió no incluir dentro de la tipificación del delito de trata de personas, los medios, los cuales si están consagrados dentro de la tipificación que le da al mismo el protocolo de Palermo. De igual manera decidió agregar como finalidades dos que no están allí, estos es el matrimonio servil y la mendicidad ajena. </a:t>
            </a:r>
          </a:p>
        </p:txBody>
      </p:sp>
    </p:spTree>
    <p:extLst>
      <p:ext uri="{BB962C8B-B14F-4D97-AF65-F5344CB8AC3E}">
        <p14:creationId xmlns:p14="http://schemas.microsoft.com/office/powerpoint/2010/main" val="4088580549"/>
      </p:ext>
    </p:extLst>
  </p:cSld>
  <p:clrMapOvr>
    <a:masterClrMapping/>
  </p:clrMapOvr>
  <mc:AlternateContent xmlns:mc="http://schemas.openxmlformats.org/markup-compatibility/2006" xmlns:p14="http://schemas.microsoft.com/office/powerpoint/2010/main">
    <mc:Choice Requires="p14">
      <p:transition spd="slow" p14:dur="2000" advTm="172032"/>
    </mc:Choice>
    <mc:Fallback xmlns="">
      <p:transition spd="slow" advTm="172032"/>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B8704-C1C4-99E4-3EAB-033C98C69F0D}"/>
              </a:ext>
            </a:extLst>
          </p:cNvPr>
          <p:cNvSpPr>
            <a:spLocks noGrp="1"/>
          </p:cNvSpPr>
          <p:nvPr>
            <p:ph type="title"/>
          </p:nvPr>
        </p:nvSpPr>
        <p:spPr>
          <a:xfrm>
            <a:off x="2115405" y="0"/>
            <a:ext cx="8911687" cy="193040"/>
          </a:xfrm>
        </p:spPr>
        <p:txBody>
          <a:bodyPr>
            <a:normAutofit fontScale="90000"/>
          </a:bodyPr>
          <a:lstStyle/>
          <a:p>
            <a:endParaRPr lang="es-CO" dirty="0"/>
          </a:p>
        </p:txBody>
      </p:sp>
      <p:sp>
        <p:nvSpPr>
          <p:cNvPr id="3" name="Marcador de contenido 2">
            <a:extLst>
              <a:ext uri="{FF2B5EF4-FFF2-40B4-BE49-F238E27FC236}">
                <a16:creationId xmlns:a16="http://schemas.microsoft.com/office/drawing/2014/main" id="{1146E0EB-A760-8C91-2CEB-4C2EB70FB2B5}"/>
              </a:ext>
            </a:extLst>
          </p:cNvPr>
          <p:cNvSpPr>
            <a:spLocks noGrp="1"/>
          </p:cNvSpPr>
          <p:nvPr>
            <p:ph idx="1"/>
          </p:nvPr>
        </p:nvSpPr>
        <p:spPr>
          <a:xfrm>
            <a:off x="599440" y="1412240"/>
            <a:ext cx="10905172" cy="5364480"/>
          </a:xfrm>
        </p:spPr>
        <p:txBody>
          <a:bodyPr>
            <a:normAutofit lnSpcReduction="10000"/>
          </a:bodyPr>
          <a:lstStyle/>
          <a:p>
            <a:pPr algn="just"/>
            <a:r>
              <a:rPr lang="es-CO" sz="2800" dirty="0">
                <a:latin typeface="Arial" panose="020B0604020202020204" pitchFamily="34" charset="0"/>
                <a:cs typeface="Arial" panose="020B0604020202020204" pitchFamily="34" charset="0"/>
              </a:rPr>
              <a:t>El bien jurídico protegido por el legislador con la tipificación del delito de trata de personas, es el de la libertad individual y otras garantías.</a:t>
            </a:r>
          </a:p>
          <a:p>
            <a:pPr algn="just"/>
            <a:r>
              <a:rPr lang="es-MX" sz="2800" b="0" i="0" u="none" strike="noStrike" baseline="0" dirty="0">
                <a:solidFill>
                  <a:srgbClr val="221F1F"/>
                </a:solidFill>
                <a:latin typeface="Corbel" panose="020B0503020204020204" pitchFamily="34" charset="0"/>
              </a:rPr>
              <a:t>De esta forma el delito de “trata de personas” transgrede la “libertad individual” y la “autonomía” en tanto supone la “instrumentalización” o “cosificación” de la persona y como tal su conversión en una simple “mercancía”, desconociendo el carácter de ser humano que en condiciones de </a:t>
            </a:r>
            <a:r>
              <a:rPr lang="es-MX" sz="2800" b="0" i="0" u="none" strike="noStrike" baseline="0" dirty="0" err="1">
                <a:solidFill>
                  <a:srgbClr val="221F1F"/>
                </a:solidFill>
                <a:latin typeface="Corbel" panose="020B0503020204020204" pitchFamily="34" charset="0"/>
              </a:rPr>
              <a:t>dignididad</a:t>
            </a:r>
            <a:r>
              <a:rPr lang="es-MX" sz="2800" b="0" i="0" u="none" strike="noStrike" baseline="0" dirty="0">
                <a:solidFill>
                  <a:srgbClr val="221F1F"/>
                </a:solidFill>
                <a:latin typeface="Corbel" panose="020B0503020204020204" pitchFamily="34" charset="0"/>
              </a:rPr>
              <a:t> le corresponden24, debiendo recordar – además- que este fundamental derecho se erige como inalienable e indivisible frente a todo ser humano siendo el propio sujeto quien tiene el derecho y la capacidad de su propia determinación y de la dirección de su existencia. </a:t>
            </a:r>
          </a:p>
          <a:p>
            <a:pPr algn="just"/>
            <a:r>
              <a:rPr lang="es-MX" b="1" i="0" u="none" strike="noStrike" baseline="0" dirty="0">
                <a:solidFill>
                  <a:srgbClr val="FFFFFF"/>
                </a:solidFill>
                <a:latin typeface="Arial" panose="020B0604020202020204" pitchFamily="34" charset="0"/>
                <a:cs typeface="Arial" panose="020B0604020202020204" pitchFamily="34" charset="0"/>
              </a:rPr>
              <a:t>! </a:t>
            </a: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2283049"/>
      </p:ext>
    </p:extLst>
  </p:cSld>
  <p:clrMapOvr>
    <a:masterClrMapping/>
  </p:clrMapOvr>
  <mc:AlternateContent xmlns:mc="http://schemas.openxmlformats.org/markup-compatibility/2006" xmlns:p14="http://schemas.microsoft.com/office/powerpoint/2010/main">
    <mc:Choice Requires="p14">
      <p:transition spd="slow" p14:dur="2000" advTm="172032"/>
    </mc:Choice>
    <mc:Fallback xmlns="">
      <p:transition spd="slow" advTm="172032"/>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B8704-C1C4-99E4-3EAB-033C98C69F0D}"/>
              </a:ext>
            </a:extLst>
          </p:cNvPr>
          <p:cNvSpPr>
            <a:spLocks noGrp="1"/>
          </p:cNvSpPr>
          <p:nvPr>
            <p:ph type="title"/>
          </p:nvPr>
        </p:nvSpPr>
        <p:spPr>
          <a:xfrm>
            <a:off x="2115405" y="0"/>
            <a:ext cx="8911687" cy="193040"/>
          </a:xfrm>
        </p:spPr>
        <p:txBody>
          <a:bodyPr>
            <a:normAutofit fontScale="90000"/>
          </a:bodyPr>
          <a:lstStyle/>
          <a:p>
            <a:endParaRPr lang="es-CO" dirty="0"/>
          </a:p>
        </p:txBody>
      </p:sp>
      <p:sp>
        <p:nvSpPr>
          <p:cNvPr id="3" name="Marcador de contenido 2">
            <a:extLst>
              <a:ext uri="{FF2B5EF4-FFF2-40B4-BE49-F238E27FC236}">
                <a16:creationId xmlns:a16="http://schemas.microsoft.com/office/drawing/2014/main" id="{1146E0EB-A760-8C91-2CEB-4C2EB70FB2B5}"/>
              </a:ext>
            </a:extLst>
          </p:cNvPr>
          <p:cNvSpPr>
            <a:spLocks noGrp="1"/>
          </p:cNvSpPr>
          <p:nvPr>
            <p:ph idx="1"/>
          </p:nvPr>
        </p:nvSpPr>
        <p:spPr>
          <a:xfrm>
            <a:off x="599440" y="1412240"/>
            <a:ext cx="10905172" cy="5364480"/>
          </a:xfrm>
        </p:spPr>
        <p:txBody>
          <a:bodyPr>
            <a:normAutofit fontScale="92500" lnSpcReduction="10000"/>
          </a:bodyPr>
          <a:lstStyle/>
          <a:p>
            <a:pPr algn="just"/>
            <a:r>
              <a:rPr lang="es-MX" sz="2400" b="0" i="0" u="none" strike="noStrike" baseline="0" dirty="0">
                <a:solidFill>
                  <a:srgbClr val="221F1F"/>
                </a:solidFill>
                <a:latin typeface="Corbel" panose="020B0503020204020204" pitchFamily="34" charset="0"/>
              </a:rPr>
              <a:t> </a:t>
            </a:r>
            <a:r>
              <a:rPr lang="es-MX" sz="2400" b="0" i="0" u="none" strike="noStrike" baseline="0" dirty="0">
                <a:solidFill>
                  <a:srgbClr val="221F1F"/>
                </a:solidFill>
                <a:latin typeface="Arial" panose="020B0604020202020204" pitchFamily="34" charset="0"/>
                <a:cs typeface="Arial" panose="020B0604020202020204" pitchFamily="34" charset="0"/>
              </a:rPr>
              <a:t>Es un delito de sujeto activo indeterminado de forma que no se exige cualificación especial respecto de quien concurre a la realización del tipo penal. </a:t>
            </a:r>
          </a:p>
          <a:p>
            <a:pPr algn="just"/>
            <a:r>
              <a:rPr lang="es-MX" sz="2400" b="0" i="0" u="none" strike="noStrike" baseline="0" dirty="0">
                <a:solidFill>
                  <a:srgbClr val="221F1F"/>
                </a:solidFill>
                <a:latin typeface="Arial" panose="020B0604020202020204" pitchFamily="34" charset="0"/>
                <a:cs typeface="Arial" panose="020B0604020202020204" pitchFamily="34" charset="0"/>
              </a:rPr>
              <a:t>Tampoco se exige cualificación especial en relación con el sujeto pasivo de manera que cualquier persona puede ser víctima del delito de “Trata de Personas”. No obstante, cuando se trata de determinadas personas que cumplen con unas cualidades concretas la conducta se agrava (Art. 188B) </a:t>
            </a:r>
          </a:p>
          <a:p>
            <a:pPr algn="just"/>
            <a:r>
              <a:rPr lang="es-MX" sz="2400" b="1" i="0" u="none" strike="noStrike" baseline="0" dirty="0">
                <a:solidFill>
                  <a:srgbClr val="FFFFFF"/>
                </a:solidFill>
                <a:latin typeface="Arial" panose="020B0604020202020204" pitchFamily="34" charset="0"/>
                <a:cs typeface="Arial" panose="020B0604020202020204" pitchFamily="34" charset="0"/>
              </a:rPr>
              <a:t>! </a:t>
            </a:r>
            <a:r>
              <a:rPr lang="es-MX" sz="2400" b="0" i="0" u="none" strike="noStrike" baseline="0" dirty="0">
                <a:solidFill>
                  <a:srgbClr val="221F1F"/>
                </a:solidFill>
                <a:latin typeface="Arial" panose="020B0604020202020204" pitchFamily="34" charset="0"/>
                <a:cs typeface="Arial" panose="020B0604020202020204" pitchFamily="34" charset="0"/>
              </a:rPr>
              <a:t>Se trata de un tipo penal de verbo rector plural alternativo –de forma que basta la configuración de uno de ellos para que se consume el delito- siendo los mismos: “captar”, “Trasladar” (Incorpora el “transportar”), “acoger” y “recibir”. Como se indicó en el acápite previo, para su configuración no se exige un medio o forma precisa de manera que no es requisito del tipo penal la existencia de amenaza, uso de la fuerza, coacción, rapto, fraude, engaño, abuso del poder, situación de vulnerabilidad, u otros. Asimismo, se trata de conducta permanente, de manera que se prolonga en el tiempo “Durante el tiempo que la víctima permanezca en situación de sometimiento al autor del comportamiento, esto es, mientras dure la explotación”  </a:t>
            </a:r>
            <a:endParaRPr lang="es-CO" sz="2400" dirty="0">
              <a:latin typeface="Arial" panose="020B0604020202020204" pitchFamily="34" charset="0"/>
              <a:cs typeface="Arial" panose="020B0604020202020204" pitchFamily="34" charset="0"/>
            </a:endParaRPr>
          </a:p>
          <a:p>
            <a:pPr marL="0" indent="0" algn="just">
              <a:buNone/>
            </a:pP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4860043"/>
      </p:ext>
    </p:extLst>
  </p:cSld>
  <p:clrMapOvr>
    <a:masterClrMapping/>
  </p:clrMapOvr>
  <mc:AlternateContent xmlns:mc="http://schemas.openxmlformats.org/markup-compatibility/2006" xmlns:p14="http://schemas.microsoft.com/office/powerpoint/2010/main">
    <mc:Choice Requires="p14">
      <p:transition spd="slow" p14:dur="2000" advTm="172032"/>
    </mc:Choice>
    <mc:Fallback xmlns="">
      <p:transition spd="slow" advTm="172032"/>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B8704-C1C4-99E4-3EAB-033C98C69F0D}"/>
              </a:ext>
            </a:extLst>
          </p:cNvPr>
          <p:cNvSpPr>
            <a:spLocks noGrp="1"/>
          </p:cNvSpPr>
          <p:nvPr>
            <p:ph type="title"/>
          </p:nvPr>
        </p:nvSpPr>
        <p:spPr>
          <a:xfrm>
            <a:off x="2115405" y="0"/>
            <a:ext cx="8911687" cy="193040"/>
          </a:xfrm>
        </p:spPr>
        <p:txBody>
          <a:bodyPr>
            <a:normAutofit fontScale="90000"/>
          </a:bodyPr>
          <a:lstStyle/>
          <a:p>
            <a:endParaRPr lang="es-CO" dirty="0"/>
          </a:p>
        </p:txBody>
      </p:sp>
      <p:sp>
        <p:nvSpPr>
          <p:cNvPr id="3" name="Marcador de contenido 2">
            <a:extLst>
              <a:ext uri="{FF2B5EF4-FFF2-40B4-BE49-F238E27FC236}">
                <a16:creationId xmlns:a16="http://schemas.microsoft.com/office/drawing/2014/main" id="{1146E0EB-A760-8C91-2CEB-4C2EB70FB2B5}"/>
              </a:ext>
            </a:extLst>
          </p:cNvPr>
          <p:cNvSpPr>
            <a:spLocks noGrp="1"/>
          </p:cNvSpPr>
          <p:nvPr>
            <p:ph idx="1"/>
          </p:nvPr>
        </p:nvSpPr>
        <p:spPr>
          <a:xfrm>
            <a:off x="599440" y="1158240"/>
            <a:ext cx="10905172" cy="5618480"/>
          </a:xfrm>
        </p:spPr>
        <p:txBody>
          <a:bodyPr>
            <a:normAutofit/>
          </a:bodyPr>
          <a:lstStyle/>
          <a:p>
            <a:pPr algn="just"/>
            <a:r>
              <a:rPr lang="es-MX" sz="1800" b="0" i="0" u="none" strike="noStrike" baseline="0" dirty="0">
                <a:solidFill>
                  <a:srgbClr val="221F1F"/>
                </a:solidFill>
                <a:latin typeface="Corbel" panose="020B0503020204020204" pitchFamily="34" charset="0"/>
              </a:rPr>
              <a:t>La conducta se concreta no sólo en el ámbito espacial internacional, sino también dentro del mismo territorio nacional “puede efectuarse también en el ámbito internacional, peor puede ocurrir dentro del territorio nacional, como cuando una persona es trasladada a otra región o ciudad dentro del mismo país” 18. Cuando la conducta se concreta en el ámbito nacional se ha denominado “</a:t>
            </a:r>
            <a:r>
              <a:rPr lang="es-MX" sz="1800" b="0" i="1" u="none" strike="noStrike" baseline="0" dirty="0">
                <a:solidFill>
                  <a:srgbClr val="221F1F"/>
                </a:solidFill>
                <a:latin typeface="Corbel" panose="020B0503020204020204" pitchFamily="34" charset="0"/>
              </a:rPr>
              <a:t>Trata interna”, </a:t>
            </a:r>
            <a:r>
              <a:rPr lang="es-MX" sz="1800" b="0" i="0" u="none" strike="noStrike" baseline="0" dirty="0">
                <a:solidFill>
                  <a:srgbClr val="221F1F"/>
                </a:solidFill>
                <a:latin typeface="Corbel" panose="020B0503020204020204" pitchFamily="34" charset="0"/>
              </a:rPr>
              <a:t>cuando involucra el cruce de fronteras se ha llamado “</a:t>
            </a:r>
            <a:r>
              <a:rPr lang="es-MX" sz="1800" b="0" i="1" u="none" strike="noStrike" baseline="0" dirty="0">
                <a:solidFill>
                  <a:srgbClr val="221F1F"/>
                </a:solidFill>
                <a:latin typeface="Corbel" panose="020B0503020204020204" pitchFamily="34" charset="0"/>
              </a:rPr>
              <a:t>Trata Externa”. </a:t>
            </a:r>
            <a:endParaRPr lang="es-MX" sz="1800" b="0" i="0" u="none" strike="noStrike" baseline="0" dirty="0">
              <a:solidFill>
                <a:srgbClr val="221F1F"/>
              </a:solidFill>
              <a:latin typeface="Corbel" panose="020B0503020204020204" pitchFamily="34" charset="0"/>
            </a:endParaRPr>
          </a:p>
          <a:p>
            <a:pPr algn="just"/>
            <a:r>
              <a:rPr lang="es-MX" sz="1800" b="0" i="1" u="none" strike="noStrike" baseline="0" dirty="0">
                <a:solidFill>
                  <a:srgbClr val="221F1F"/>
                </a:solidFill>
                <a:latin typeface="Corbel" panose="020B0503020204020204" pitchFamily="34" charset="0"/>
              </a:rPr>
              <a:t>“El delito de trata de personas puede efectuarse también en el ámbito internacional, pero puede ocurrir dentro del territorio nacional, como cuando una persona es trasladada a otra región o ciudad dentro del mismo país</a:t>
            </a:r>
            <a:r>
              <a:rPr lang="es-MX" sz="1800" b="1" i="1" u="none" strike="noStrike" baseline="0" dirty="0">
                <a:solidFill>
                  <a:srgbClr val="221F1F"/>
                </a:solidFill>
                <a:latin typeface="Corbel" panose="020B0503020204020204" pitchFamily="34" charset="0"/>
              </a:rPr>
              <a:t>19</a:t>
            </a:r>
            <a:r>
              <a:rPr lang="es-MX" sz="1800" b="0" i="1" u="none" strike="noStrike" baseline="0" dirty="0">
                <a:solidFill>
                  <a:srgbClr val="221F1F"/>
                </a:solidFill>
                <a:latin typeface="Corbel" panose="020B0503020204020204" pitchFamily="34" charset="0"/>
              </a:rPr>
              <a:t>”. </a:t>
            </a:r>
            <a:endParaRPr lang="es-MX" sz="1800" b="0" i="0" u="none" strike="noStrike" baseline="0" dirty="0">
              <a:solidFill>
                <a:srgbClr val="221F1F"/>
              </a:solidFill>
              <a:latin typeface="Corbel" panose="020B0503020204020204" pitchFamily="34" charset="0"/>
            </a:endParaRPr>
          </a:p>
          <a:p>
            <a:pPr algn="just"/>
            <a:r>
              <a:rPr lang="es-CO" sz="1800" b="1" i="0" u="none" strike="noStrike" baseline="0" dirty="0">
                <a:solidFill>
                  <a:srgbClr val="FFFFFF"/>
                </a:solidFill>
                <a:latin typeface="Times New Roman" panose="02020603050405020304" pitchFamily="18" charset="0"/>
              </a:rPr>
              <a:t>! </a:t>
            </a:r>
            <a:r>
              <a:rPr lang="es-CO" sz="1800" b="0" i="0" u="none" strike="noStrike" baseline="0" dirty="0">
                <a:solidFill>
                  <a:srgbClr val="221F1F"/>
                </a:solidFill>
                <a:latin typeface="Corbel" panose="020B0503020204020204" pitchFamily="34" charset="0"/>
              </a:rPr>
              <a:t>La norma incorpora un </a:t>
            </a:r>
            <a:r>
              <a:rPr lang="es-CO" sz="1800" b="0" i="1" u="none" strike="noStrike" baseline="0" dirty="0">
                <a:solidFill>
                  <a:srgbClr val="221F1F"/>
                </a:solidFill>
                <a:latin typeface="Corbel" panose="020B0503020204020204" pitchFamily="34" charset="0"/>
              </a:rPr>
              <a:t>ingrediente subjetivo </a:t>
            </a:r>
            <a:r>
              <a:rPr lang="es-MX" sz="1800" b="0" i="0" u="none" strike="noStrike" baseline="0" dirty="0">
                <a:solidFill>
                  <a:srgbClr val="221F1F"/>
                </a:solidFill>
                <a:latin typeface="Corbel" panose="020B0503020204020204" pitchFamily="34" charset="0"/>
              </a:rPr>
              <a:t>cuando advierte que la conducta debe cometerse con </a:t>
            </a:r>
            <a:r>
              <a:rPr lang="es-MX" sz="1800" b="0" i="1" u="none" strike="noStrike" baseline="0" dirty="0">
                <a:solidFill>
                  <a:srgbClr val="221F1F"/>
                </a:solidFill>
                <a:latin typeface="Corbel" panose="020B0503020204020204" pitchFamily="34" charset="0"/>
              </a:rPr>
              <a:t>fines de explotación, </a:t>
            </a:r>
            <a:r>
              <a:rPr lang="es-MX" sz="1800" b="0" i="0" u="none" strike="noStrike" baseline="0" dirty="0">
                <a:solidFill>
                  <a:srgbClr val="221F1F"/>
                </a:solidFill>
                <a:latin typeface="Corbel" panose="020B0503020204020204" pitchFamily="34" charset="0"/>
              </a:rPr>
              <a:t>elemento que viene definido en el mismo artículo en los siguientes términos: "Para efectos de este artículo se entenderá por explotación el obtener provecho económico o cualquier otro beneficio para sí o para otra persona, mediante la explotación de la prostitución ajena u otras formas de explotación sexual, los trabajos o servicios forzados, la esclavitud o las prácticas análogas a la esclavitud, la servidumbre, la explotación de la mendicidad ajena, el matrimonio servil, la extracción de órganos, el turismo sexual u otras formas de explotación". </a:t>
            </a:r>
          </a:p>
          <a:p>
            <a:pPr algn="just"/>
            <a:r>
              <a:rPr lang="es-MX" sz="1800" b="1" i="0" u="none" strike="noStrike" baseline="0" dirty="0">
                <a:solidFill>
                  <a:srgbClr val="FFFFFF"/>
                </a:solidFill>
                <a:latin typeface="Times New Roman" panose="02020603050405020304" pitchFamily="18" charset="0"/>
              </a:rPr>
              <a:t>! </a:t>
            </a:r>
            <a:r>
              <a:rPr lang="es-MX" sz="1800" b="0" i="0" u="none" strike="noStrike" baseline="0" dirty="0">
                <a:solidFill>
                  <a:srgbClr val="221F1F"/>
                </a:solidFill>
                <a:latin typeface="Corbel" panose="020B0503020204020204" pitchFamily="34" charset="0"/>
              </a:rPr>
              <a:t>Finalmente, la conducta debe realizarse con </a:t>
            </a:r>
            <a:r>
              <a:rPr lang="es-MX" sz="1800" b="0" i="1" u="none" strike="noStrike" baseline="0" dirty="0">
                <a:solidFill>
                  <a:srgbClr val="221F1F"/>
                </a:solidFill>
                <a:latin typeface="Corbel" panose="020B0503020204020204" pitchFamily="34" charset="0"/>
              </a:rPr>
              <a:t>dolo </a:t>
            </a:r>
            <a:r>
              <a:rPr lang="es-CO" sz="1800" b="0" i="0" u="none" strike="noStrike" baseline="0" dirty="0">
                <a:solidFill>
                  <a:srgbClr val="221F1F"/>
                </a:solidFill>
                <a:latin typeface="Corbel" panose="020B0503020204020204" pitchFamily="34" charset="0"/>
              </a:rPr>
              <a:t>para que sea punible. </a:t>
            </a: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55378838"/>
      </p:ext>
    </p:extLst>
  </p:cSld>
  <p:clrMapOvr>
    <a:masterClrMapping/>
  </p:clrMapOvr>
  <mc:AlternateContent xmlns:mc="http://schemas.openxmlformats.org/markup-compatibility/2006" xmlns:p14="http://schemas.microsoft.com/office/powerpoint/2010/main">
    <mc:Choice Requires="p14">
      <p:transition spd="slow" p14:dur="2000" advTm="172032"/>
    </mc:Choice>
    <mc:Fallback xmlns="">
      <p:transition spd="slow" advTm="172032"/>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B8704-C1C4-99E4-3EAB-033C98C69F0D}"/>
              </a:ext>
            </a:extLst>
          </p:cNvPr>
          <p:cNvSpPr>
            <a:spLocks noGrp="1"/>
          </p:cNvSpPr>
          <p:nvPr>
            <p:ph type="title"/>
          </p:nvPr>
        </p:nvSpPr>
        <p:spPr>
          <a:xfrm>
            <a:off x="2115405" y="0"/>
            <a:ext cx="8911687" cy="193040"/>
          </a:xfrm>
        </p:spPr>
        <p:txBody>
          <a:bodyPr>
            <a:normAutofit fontScale="90000"/>
          </a:bodyPr>
          <a:lstStyle/>
          <a:p>
            <a:endParaRPr lang="es-CO" dirty="0"/>
          </a:p>
        </p:txBody>
      </p:sp>
      <p:sp>
        <p:nvSpPr>
          <p:cNvPr id="3" name="Marcador de contenido 2">
            <a:extLst>
              <a:ext uri="{FF2B5EF4-FFF2-40B4-BE49-F238E27FC236}">
                <a16:creationId xmlns:a16="http://schemas.microsoft.com/office/drawing/2014/main" id="{1146E0EB-A760-8C91-2CEB-4C2EB70FB2B5}"/>
              </a:ext>
            </a:extLst>
          </p:cNvPr>
          <p:cNvSpPr>
            <a:spLocks noGrp="1"/>
          </p:cNvSpPr>
          <p:nvPr>
            <p:ph idx="1"/>
          </p:nvPr>
        </p:nvSpPr>
        <p:spPr>
          <a:xfrm>
            <a:off x="599440" y="1158240"/>
            <a:ext cx="10905172" cy="5618480"/>
          </a:xfrm>
        </p:spPr>
        <p:txBody>
          <a:bodyPr>
            <a:normAutofit/>
          </a:bodyPr>
          <a:lstStyle/>
          <a:p>
            <a:pPr algn="just"/>
            <a:r>
              <a:rPr lang="es-MX" sz="2800" b="0" i="0" u="none" strike="noStrike" baseline="0" dirty="0">
                <a:solidFill>
                  <a:srgbClr val="221F1F"/>
                </a:solidFill>
                <a:latin typeface="Corbel" panose="020B0503020204020204" pitchFamily="34" charset="0"/>
              </a:rPr>
              <a:t>Sujeto activo: En principio, atendiendo a la redacción del tipo penal, se trataría de un delito mono – subjetivo, es decir que sea realizado por una sola persona27, y que no requiere de cualificación alguna, salvo en los casos de agravantes en los que se cualifica al sujeto si se trata del cónyuge, compañero permanente, o pariente hasta el tercer grado de consanguinidad, segundo de afinidad y primero civil, o de un servidor público28. Sin embargo, esto no debe confundirse con la dinámica propia del crimen organizado de organizar y distribuir el trabajo entre los miembros de las redes para que cada uno cometa alguna o algunas de las conductas descritas en el tipo, que, en caso de comprobarse, concursaría con el tipo dependiente de concierto para delinquir. </a:t>
            </a:r>
            <a:endParaRPr lang="es-CO"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6984638"/>
      </p:ext>
    </p:extLst>
  </p:cSld>
  <p:clrMapOvr>
    <a:masterClrMapping/>
  </p:clrMapOvr>
  <mc:AlternateContent xmlns:mc="http://schemas.openxmlformats.org/markup-compatibility/2006" xmlns:p14="http://schemas.microsoft.com/office/powerpoint/2010/main">
    <mc:Choice Requires="p14">
      <p:transition spd="slow" p14:dur="2000" advTm="172032"/>
    </mc:Choice>
    <mc:Fallback xmlns="">
      <p:transition spd="slow" advTm="172032"/>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B8704-C1C4-99E4-3EAB-033C98C69F0D}"/>
              </a:ext>
            </a:extLst>
          </p:cNvPr>
          <p:cNvSpPr>
            <a:spLocks noGrp="1"/>
          </p:cNvSpPr>
          <p:nvPr>
            <p:ph type="title"/>
          </p:nvPr>
        </p:nvSpPr>
        <p:spPr>
          <a:xfrm>
            <a:off x="2115405" y="0"/>
            <a:ext cx="8911687" cy="193040"/>
          </a:xfrm>
        </p:spPr>
        <p:txBody>
          <a:bodyPr>
            <a:normAutofit fontScale="90000"/>
          </a:bodyPr>
          <a:lstStyle/>
          <a:p>
            <a:endParaRPr lang="es-CO" dirty="0"/>
          </a:p>
        </p:txBody>
      </p:sp>
      <p:sp>
        <p:nvSpPr>
          <p:cNvPr id="3" name="Marcador de contenido 2">
            <a:extLst>
              <a:ext uri="{FF2B5EF4-FFF2-40B4-BE49-F238E27FC236}">
                <a16:creationId xmlns:a16="http://schemas.microsoft.com/office/drawing/2014/main" id="{1146E0EB-A760-8C91-2CEB-4C2EB70FB2B5}"/>
              </a:ext>
            </a:extLst>
          </p:cNvPr>
          <p:cNvSpPr>
            <a:spLocks noGrp="1"/>
          </p:cNvSpPr>
          <p:nvPr>
            <p:ph idx="1"/>
          </p:nvPr>
        </p:nvSpPr>
        <p:spPr>
          <a:xfrm>
            <a:off x="599440" y="1158240"/>
            <a:ext cx="10905172" cy="5618480"/>
          </a:xfrm>
        </p:spPr>
        <p:txBody>
          <a:bodyPr>
            <a:normAutofit/>
          </a:bodyPr>
          <a:lstStyle/>
          <a:p>
            <a:r>
              <a:rPr lang="es-MX" sz="1800" b="0" i="0" u="none" strike="noStrike" baseline="0" dirty="0">
                <a:solidFill>
                  <a:srgbClr val="221F1F"/>
                </a:solidFill>
                <a:latin typeface="Corbel" panose="020B0503020204020204" pitchFamily="34" charset="0"/>
              </a:rPr>
              <a:t>El delito de Trata de Personas es un delito que describe varios (tipo penal compuesto) comportamientos (verbos rectores) que pueden ser cometidos por un solo sujeto activo o por varios. </a:t>
            </a:r>
          </a:p>
          <a:p>
            <a:r>
              <a:rPr lang="es-MX" sz="1800" b="0" i="0" u="none" strike="noStrike" baseline="0" dirty="0">
                <a:solidFill>
                  <a:srgbClr val="221F1F"/>
                </a:solidFill>
                <a:latin typeface="Corbel" panose="020B0503020204020204" pitchFamily="34" charset="0"/>
              </a:rPr>
              <a:t>Los verbos rectores del tipo penal son “captar”, “trasladar” (Incorpora el “transportar”), “acoger”, “recibir”. Se trae entonces una configuración de verbos plural alternativa, de forma que no se exige la presencia simultánea de aquellos, y basta la incursión en cualquiera para que se configure el tipo penal. </a:t>
            </a:r>
          </a:p>
          <a:p>
            <a:pPr marL="0" indent="0">
              <a:buNone/>
            </a:pPr>
            <a:r>
              <a:rPr lang="es-MX" sz="2800" dirty="0">
                <a:solidFill>
                  <a:srgbClr val="221F1F"/>
                </a:solidFill>
                <a:latin typeface="Corbel" panose="020B0503020204020204" pitchFamily="34" charset="0"/>
                <a:cs typeface="Arial" panose="020B0604020202020204" pitchFamily="34" charset="0"/>
              </a:rPr>
              <a:t>Captar significa : </a:t>
            </a:r>
            <a:r>
              <a:rPr lang="es-MX" sz="1800" b="0" i="0" u="none" strike="noStrike" baseline="0" dirty="0">
                <a:solidFill>
                  <a:srgbClr val="211E1F"/>
                </a:solidFill>
                <a:latin typeface="Times New Roman" panose="02020603050405020304" pitchFamily="18" charset="0"/>
              </a:rPr>
              <a:t>Significa atraer a alguien, ganar la voluntad o el afecto de alguien, lo que puede ocurrir o no a través de la violencia. </a:t>
            </a:r>
            <a:endParaRPr lang="es-MX" sz="1800" b="0" i="0" u="none" strike="noStrike" baseline="0" dirty="0">
              <a:solidFill>
                <a:srgbClr val="221F1F"/>
              </a:solidFill>
              <a:latin typeface="Corbel" panose="020B0503020204020204" pitchFamily="34" charset="0"/>
              <a:cs typeface="Arial" panose="020B0604020202020204" pitchFamily="34" charset="0"/>
            </a:endParaRPr>
          </a:p>
          <a:p>
            <a:pPr marL="0" indent="0">
              <a:buNone/>
            </a:pPr>
            <a:r>
              <a:rPr lang="es-MX" sz="2800" dirty="0">
                <a:solidFill>
                  <a:srgbClr val="221F1F"/>
                </a:solidFill>
                <a:latin typeface="Corbel" panose="020B0503020204020204" pitchFamily="34" charset="0"/>
                <a:cs typeface="Arial" panose="020B0604020202020204" pitchFamily="34" charset="0"/>
              </a:rPr>
              <a:t>Trasladar: </a:t>
            </a:r>
            <a:r>
              <a:rPr lang="es-MX" sz="1800" b="0" i="0" u="none" strike="noStrike" baseline="0" dirty="0">
                <a:solidFill>
                  <a:srgbClr val="211E1F"/>
                </a:solidFill>
                <a:latin typeface="Times New Roman" panose="02020603050405020304" pitchFamily="18" charset="0"/>
              </a:rPr>
              <a:t>Significa “llevar a alguien o algo de un lugar a otro”. Transferir. mover, transportar o cualquier otra acción análoga </a:t>
            </a:r>
            <a:endParaRPr lang="es-MX" sz="2800" b="0" i="0" u="none" strike="noStrike" baseline="0" dirty="0">
              <a:solidFill>
                <a:srgbClr val="221F1F"/>
              </a:solidFill>
              <a:latin typeface="Corbel" panose="020B0503020204020204" pitchFamily="34" charset="0"/>
              <a:cs typeface="Arial" panose="020B0604020202020204" pitchFamily="34" charset="0"/>
            </a:endParaRPr>
          </a:p>
          <a:p>
            <a:pPr marL="0" indent="0" algn="just">
              <a:buNone/>
            </a:pPr>
            <a:r>
              <a:rPr lang="es-MX" sz="2800" dirty="0">
                <a:solidFill>
                  <a:srgbClr val="221F1F"/>
                </a:solidFill>
                <a:latin typeface="Corbel" panose="020B0503020204020204" pitchFamily="34" charset="0"/>
                <a:cs typeface="Arial" panose="020B0604020202020204" pitchFamily="34" charset="0"/>
              </a:rPr>
              <a:t>Acoger: </a:t>
            </a:r>
            <a:r>
              <a:rPr lang="es-MX" sz="1800" b="0" i="0" u="none" strike="noStrike" baseline="0" dirty="0">
                <a:solidFill>
                  <a:srgbClr val="211E1F"/>
                </a:solidFill>
                <a:latin typeface="Times New Roman" panose="02020603050405020304" pitchFamily="18" charset="0"/>
              </a:rPr>
              <a:t>“admitir en su casa o compañía a otra u otras </a:t>
            </a:r>
            <a:r>
              <a:rPr lang="pt-BR" sz="1800" b="0" i="0" u="none" strike="noStrike" baseline="0" dirty="0">
                <a:solidFill>
                  <a:srgbClr val="211E1F"/>
                </a:solidFill>
                <a:latin typeface="Times New Roman" panose="02020603050405020304" pitchFamily="18" charset="0"/>
              </a:rPr>
              <a:t>personas o servir de refúgio o albergue a alguien. </a:t>
            </a:r>
          </a:p>
          <a:p>
            <a:pPr marL="0" indent="0">
              <a:buNone/>
            </a:pPr>
            <a:r>
              <a:rPr lang="pt-BR" sz="2800" dirty="0">
                <a:solidFill>
                  <a:srgbClr val="211E1F"/>
                </a:solidFill>
                <a:latin typeface="Times New Roman" panose="02020603050405020304" pitchFamily="18" charset="0"/>
                <a:cs typeface="Arial" panose="020B0604020202020204" pitchFamily="34" charset="0"/>
              </a:rPr>
              <a:t>Recibir: </a:t>
            </a:r>
            <a:r>
              <a:rPr lang="es-MX" sz="1800" b="0" i="0" u="none" strike="noStrike" baseline="0" dirty="0">
                <a:solidFill>
                  <a:srgbClr val="211E1F"/>
                </a:solidFill>
                <a:latin typeface="Times New Roman" panose="02020603050405020304" pitchFamily="18" charset="0"/>
              </a:rPr>
              <a:t>“Tomar o hacerse cargo de lo que le dan o le </a:t>
            </a:r>
            <a:r>
              <a:rPr lang="es-CO" sz="1800" b="0" i="0" u="none" strike="noStrike" baseline="0" dirty="0">
                <a:solidFill>
                  <a:srgbClr val="211E1F"/>
                </a:solidFill>
                <a:latin typeface="Times New Roman" panose="02020603050405020304" pitchFamily="18" charset="0"/>
              </a:rPr>
              <a:t>envían” </a:t>
            </a:r>
            <a:endParaRPr lang="es-CO"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4531388"/>
      </p:ext>
    </p:extLst>
  </p:cSld>
  <p:clrMapOvr>
    <a:masterClrMapping/>
  </p:clrMapOvr>
  <mc:AlternateContent xmlns:mc="http://schemas.openxmlformats.org/markup-compatibility/2006" xmlns:p14="http://schemas.microsoft.com/office/powerpoint/2010/main">
    <mc:Choice Requires="p14">
      <p:transition spd="slow" p14:dur="2000" advTm="172032"/>
    </mc:Choice>
    <mc:Fallback xmlns="">
      <p:transition spd="slow" advTm="172032"/>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B8704-C1C4-99E4-3EAB-033C98C69F0D}"/>
              </a:ext>
            </a:extLst>
          </p:cNvPr>
          <p:cNvSpPr>
            <a:spLocks noGrp="1"/>
          </p:cNvSpPr>
          <p:nvPr>
            <p:ph type="title"/>
          </p:nvPr>
        </p:nvSpPr>
        <p:spPr>
          <a:xfrm>
            <a:off x="2115405" y="0"/>
            <a:ext cx="8911687" cy="193040"/>
          </a:xfrm>
        </p:spPr>
        <p:txBody>
          <a:bodyPr>
            <a:normAutofit fontScale="90000"/>
          </a:bodyPr>
          <a:lstStyle/>
          <a:p>
            <a:endParaRPr lang="es-CO" dirty="0"/>
          </a:p>
        </p:txBody>
      </p:sp>
      <p:sp>
        <p:nvSpPr>
          <p:cNvPr id="3" name="Marcador de contenido 2">
            <a:extLst>
              <a:ext uri="{FF2B5EF4-FFF2-40B4-BE49-F238E27FC236}">
                <a16:creationId xmlns:a16="http://schemas.microsoft.com/office/drawing/2014/main" id="{1146E0EB-A760-8C91-2CEB-4C2EB70FB2B5}"/>
              </a:ext>
            </a:extLst>
          </p:cNvPr>
          <p:cNvSpPr>
            <a:spLocks noGrp="1"/>
          </p:cNvSpPr>
          <p:nvPr>
            <p:ph idx="1"/>
          </p:nvPr>
        </p:nvSpPr>
        <p:spPr>
          <a:xfrm>
            <a:off x="599440" y="1158240"/>
            <a:ext cx="10905172" cy="5618480"/>
          </a:xfrm>
        </p:spPr>
        <p:txBody>
          <a:bodyPr>
            <a:normAutofit lnSpcReduction="10000"/>
          </a:bodyPr>
          <a:lstStyle/>
          <a:p>
            <a:endParaRPr lang="es-CO" sz="2800" dirty="0">
              <a:latin typeface="Arial" panose="020B0604020202020204" pitchFamily="34" charset="0"/>
              <a:cs typeface="Arial" panose="020B0604020202020204" pitchFamily="34" charset="0"/>
            </a:endParaRPr>
          </a:p>
          <a:p>
            <a:pPr algn="just"/>
            <a:r>
              <a:rPr lang="es-CO" sz="2800" dirty="0">
                <a:latin typeface="Arial" panose="020B0604020202020204" pitchFamily="34" charset="0"/>
                <a:cs typeface="Arial" panose="020B0604020202020204" pitchFamily="34" charset="0"/>
              </a:rPr>
              <a:t>CAPTAR: </a:t>
            </a:r>
            <a:r>
              <a:rPr lang="es-CO" sz="3200" dirty="0">
                <a:latin typeface="Arial" panose="020B0604020202020204" pitchFamily="34" charset="0"/>
                <a:cs typeface="Arial" panose="020B0604020202020204" pitchFamily="34" charset="0"/>
              </a:rPr>
              <a:t>s</a:t>
            </a:r>
            <a:r>
              <a:rPr lang="es-MX" sz="3200" b="0" i="0" u="none" strike="noStrike" baseline="0" dirty="0">
                <a:solidFill>
                  <a:srgbClr val="211E1F"/>
                </a:solidFill>
                <a:latin typeface="Corbel" panose="020B0503020204020204" pitchFamily="34" charset="0"/>
              </a:rPr>
              <a:t>según la definición del Diccionario de la Real Academia de la Lengua, significa atraer a alguien, ganar la voluntad o el afecto de alguien. Implica seducir, reclutar, influir, manipular o utilizar artimañas para convencer de algo a otra persona o paras asumir un reto. También se puede presentar realizando acciones violentas. </a:t>
            </a:r>
          </a:p>
          <a:p>
            <a:pPr algn="just"/>
            <a:r>
              <a:rPr lang="es-MX" sz="3200" b="0" i="0" u="none" strike="noStrike" baseline="0" dirty="0">
                <a:solidFill>
                  <a:srgbClr val="221F1F"/>
                </a:solidFill>
                <a:latin typeface="Corbel" panose="020B0503020204020204" pitchFamily="34" charset="0"/>
              </a:rPr>
              <a:t>Dentro del fenómeno criminal la captación es el primer paso de la conducta, es como se ubica a la víctima y se le convence de algo (la explotación o una falsa idea que oculta una explotación). </a:t>
            </a:r>
            <a:r>
              <a:rPr lang="es-MX" sz="1800" b="0" i="0" u="none" strike="noStrike" baseline="0" dirty="0">
                <a:solidFill>
                  <a:srgbClr val="221F1F"/>
                </a:solidFill>
                <a:latin typeface="Corbel" panose="020B0503020204020204" pitchFamily="34" charset="0"/>
              </a:rPr>
              <a:t>	</a:t>
            </a:r>
          </a:p>
          <a:p>
            <a:pPr algn="just"/>
            <a:endParaRPr lang="es-CO"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4899674"/>
      </p:ext>
    </p:extLst>
  </p:cSld>
  <p:clrMapOvr>
    <a:masterClrMapping/>
  </p:clrMapOvr>
  <mc:AlternateContent xmlns:mc="http://schemas.openxmlformats.org/markup-compatibility/2006" xmlns:p14="http://schemas.microsoft.com/office/powerpoint/2010/main">
    <mc:Choice Requires="p14">
      <p:transition spd="slow" p14:dur="2000" advTm="172032"/>
    </mc:Choice>
    <mc:Fallback xmlns="">
      <p:transition spd="slow" advTm="172032"/>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B8704-C1C4-99E4-3EAB-033C98C69F0D}"/>
              </a:ext>
            </a:extLst>
          </p:cNvPr>
          <p:cNvSpPr>
            <a:spLocks noGrp="1"/>
          </p:cNvSpPr>
          <p:nvPr>
            <p:ph type="title"/>
          </p:nvPr>
        </p:nvSpPr>
        <p:spPr>
          <a:xfrm>
            <a:off x="2115405" y="0"/>
            <a:ext cx="8911687" cy="193040"/>
          </a:xfrm>
        </p:spPr>
        <p:txBody>
          <a:bodyPr>
            <a:normAutofit fontScale="90000"/>
          </a:bodyPr>
          <a:lstStyle/>
          <a:p>
            <a:endParaRPr lang="es-CO" dirty="0"/>
          </a:p>
        </p:txBody>
      </p:sp>
      <p:sp>
        <p:nvSpPr>
          <p:cNvPr id="3" name="Marcador de contenido 2">
            <a:extLst>
              <a:ext uri="{FF2B5EF4-FFF2-40B4-BE49-F238E27FC236}">
                <a16:creationId xmlns:a16="http://schemas.microsoft.com/office/drawing/2014/main" id="{1146E0EB-A760-8C91-2CEB-4C2EB70FB2B5}"/>
              </a:ext>
            </a:extLst>
          </p:cNvPr>
          <p:cNvSpPr>
            <a:spLocks noGrp="1"/>
          </p:cNvSpPr>
          <p:nvPr>
            <p:ph idx="1"/>
          </p:nvPr>
        </p:nvSpPr>
        <p:spPr>
          <a:xfrm>
            <a:off x="599440" y="1158240"/>
            <a:ext cx="10905172" cy="5618480"/>
          </a:xfrm>
        </p:spPr>
        <p:txBody>
          <a:bodyPr>
            <a:normAutofit/>
          </a:bodyPr>
          <a:lstStyle/>
          <a:p>
            <a:endParaRPr lang="es-CO" sz="2800" dirty="0">
              <a:latin typeface="Arial" panose="020B0604020202020204" pitchFamily="34" charset="0"/>
              <a:cs typeface="Arial" panose="020B0604020202020204" pitchFamily="34" charset="0"/>
            </a:endParaRPr>
          </a:p>
          <a:p>
            <a:pPr marL="0" indent="0" algn="just">
              <a:buNone/>
            </a:pPr>
            <a:r>
              <a:rPr lang="es-CO" sz="2800" dirty="0">
                <a:latin typeface="Arial" panose="020B0604020202020204" pitchFamily="34" charset="0"/>
                <a:cs typeface="Arial" panose="020B0604020202020204" pitchFamily="34" charset="0"/>
              </a:rPr>
              <a:t>TRASLADAR: </a:t>
            </a:r>
            <a:r>
              <a:rPr lang="es-MX" sz="2800" b="0" i="0" u="none" strike="noStrike" baseline="0" dirty="0">
                <a:solidFill>
                  <a:srgbClr val="221F1F"/>
                </a:solidFill>
                <a:latin typeface="Corbel" panose="020B0503020204020204" pitchFamily="34" charset="0"/>
              </a:rPr>
              <a:t>Según la definición del Diccionario de la Real Academia de la Lengua, trasladar es llevar a alguien o algo de un lugar a otro. Transferir, mover, acto de cambiar a una persona de un lugar a otro. </a:t>
            </a:r>
            <a:endParaRPr lang="es-MX" sz="2800" b="0" i="0" u="none" strike="noStrike" baseline="0" dirty="0">
              <a:solidFill>
                <a:srgbClr val="000000"/>
              </a:solidFill>
              <a:latin typeface="Corbel" panose="020B0503020204020204" pitchFamily="34" charset="0"/>
            </a:endParaRPr>
          </a:p>
          <a:p>
            <a:pPr marL="0" indent="0" algn="just">
              <a:buNone/>
            </a:pPr>
            <a:r>
              <a:rPr lang="es-MX" sz="2800" b="0" i="1" u="none" strike="noStrike" baseline="0" dirty="0">
                <a:solidFill>
                  <a:srgbClr val="221F1F"/>
                </a:solidFill>
                <a:latin typeface="Corbel" panose="020B0503020204020204" pitchFamily="34" charset="0"/>
              </a:rPr>
              <a:t>“(…) trasladar es llevar a una persona de un lugar a otro” </a:t>
            </a:r>
            <a:endParaRPr lang="es-MX" sz="2800" b="0" i="0" u="none" strike="noStrike" baseline="0" dirty="0">
              <a:solidFill>
                <a:srgbClr val="000000"/>
              </a:solidFill>
              <a:latin typeface="Corbel" panose="020B0503020204020204" pitchFamily="34" charset="0"/>
            </a:endParaRPr>
          </a:p>
          <a:p>
            <a:pPr marL="0" indent="0" algn="just">
              <a:buNone/>
            </a:pPr>
            <a:r>
              <a:rPr lang="es-MX" sz="2800" b="0" i="0" u="none" strike="noStrike" baseline="0" dirty="0">
                <a:solidFill>
                  <a:srgbClr val="221F1F"/>
                </a:solidFill>
                <a:latin typeface="Corbel" panose="020B0503020204020204" pitchFamily="34" charset="0"/>
              </a:rPr>
              <a:t>En el delito de “Trata de Personas” siempre se supone la existencia de un traslado, no obstante, no siempre quien realiza el “traslado” es quien se ve abocado a responder por el ilícito en tanto desconoce de la “finalidad de explotación”. Independiente del verbo rector de que se trate, siempre se deben completar los restantes elementos del delito que –de encontrarse presentes- pueden llevar a responder penalmente a quien concurre al traslado de la víctima. </a:t>
            </a:r>
            <a:r>
              <a:rPr lang="es-MX" sz="2800" b="0" i="0" u="none" strike="noStrike" baseline="0" dirty="0">
                <a:solidFill>
                  <a:srgbClr val="000000"/>
                </a:solidFill>
                <a:latin typeface="Corbel" panose="020B0503020204020204" pitchFamily="34" charset="0"/>
              </a:rPr>
              <a:t>	</a:t>
            </a:r>
          </a:p>
          <a:p>
            <a:pPr algn="just"/>
            <a:endParaRPr lang="es-CO"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9042942"/>
      </p:ext>
    </p:extLst>
  </p:cSld>
  <p:clrMapOvr>
    <a:masterClrMapping/>
  </p:clrMapOvr>
  <mc:AlternateContent xmlns:mc="http://schemas.openxmlformats.org/markup-compatibility/2006" xmlns:p14="http://schemas.microsoft.com/office/powerpoint/2010/main">
    <mc:Choice Requires="p14">
      <p:transition spd="slow" p14:dur="2000" advTm="172032"/>
    </mc:Choice>
    <mc:Fallback xmlns="">
      <p:transition spd="slow" advTm="172032"/>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B8704-C1C4-99E4-3EAB-033C98C69F0D}"/>
              </a:ext>
            </a:extLst>
          </p:cNvPr>
          <p:cNvSpPr>
            <a:spLocks noGrp="1"/>
          </p:cNvSpPr>
          <p:nvPr>
            <p:ph type="title"/>
          </p:nvPr>
        </p:nvSpPr>
        <p:spPr>
          <a:xfrm>
            <a:off x="2115405" y="0"/>
            <a:ext cx="8911687" cy="193040"/>
          </a:xfrm>
        </p:spPr>
        <p:txBody>
          <a:bodyPr>
            <a:normAutofit fontScale="90000"/>
          </a:bodyPr>
          <a:lstStyle/>
          <a:p>
            <a:endParaRPr lang="es-CO" dirty="0"/>
          </a:p>
        </p:txBody>
      </p:sp>
      <p:sp>
        <p:nvSpPr>
          <p:cNvPr id="3" name="Marcador de contenido 2">
            <a:extLst>
              <a:ext uri="{FF2B5EF4-FFF2-40B4-BE49-F238E27FC236}">
                <a16:creationId xmlns:a16="http://schemas.microsoft.com/office/drawing/2014/main" id="{1146E0EB-A760-8C91-2CEB-4C2EB70FB2B5}"/>
              </a:ext>
            </a:extLst>
          </p:cNvPr>
          <p:cNvSpPr>
            <a:spLocks noGrp="1"/>
          </p:cNvSpPr>
          <p:nvPr>
            <p:ph idx="1"/>
          </p:nvPr>
        </p:nvSpPr>
        <p:spPr>
          <a:xfrm>
            <a:off x="599440" y="1158240"/>
            <a:ext cx="10905172" cy="5618480"/>
          </a:xfrm>
        </p:spPr>
        <p:txBody>
          <a:bodyPr>
            <a:normAutofit lnSpcReduction="10000"/>
          </a:bodyPr>
          <a:lstStyle/>
          <a:p>
            <a:endParaRPr lang="es-CO" sz="2800" dirty="0">
              <a:latin typeface="Arial" panose="020B0604020202020204" pitchFamily="34" charset="0"/>
              <a:cs typeface="Arial" panose="020B0604020202020204" pitchFamily="34" charset="0"/>
            </a:endParaRPr>
          </a:p>
          <a:p>
            <a:pPr algn="just"/>
            <a:r>
              <a:rPr lang="es-CO" sz="3200" dirty="0">
                <a:latin typeface="Arial" panose="020B0604020202020204" pitchFamily="34" charset="0"/>
                <a:cs typeface="Arial" panose="020B0604020202020204" pitchFamily="34" charset="0"/>
              </a:rPr>
              <a:t>ACOGER: </a:t>
            </a:r>
            <a:r>
              <a:rPr lang="es-MX" sz="3200" b="0" i="0" u="none" strike="noStrike" baseline="0" dirty="0">
                <a:solidFill>
                  <a:srgbClr val="221F1F"/>
                </a:solidFill>
                <a:latin typeface="Arial" panose="020B0604020202020204" pitchFamily="34" charset="0"/>
                <a:cs typeface="Arial" panose="020B0604020202020204" pitchFamily="34" charset="0"/>
              </a:rPr>
              <a:t>Según definición del Diccionario de la Real Academia de la Lengua, es admitir en su casa o residencia compañía de otra u otras personas o servir de refugio o albergue a alguien. </a:t>
            </a:r>
          </a:p>
          <a:p>
            <a:pPr algn="just"/>
            <a:r>
              <a:rPr lang="es-CO" sz="3200" b="0" i="1" u="none" strike="noStrike" baseline="0" dirty="0">
                <a:solidFill>
                  <a:srgbClr val="221F1F"/>
                </a:solidFill>
                <a:latin typeface="Arial" panose="020B0604020202020204" pitchFamily="34" charset="0"/>
                <a:cs typeface="Arial" panose="020B0604020202020204" pitchFamily="34" charset="0"/>
              </a:rPr>
              <a:t>“(…) acoger equivale a suministrarle refugio, albergue, o techo” </a:t>
            </a:r>
            <a:endParaRPr lang="es-CO" sz="3200" b="0" i="0" u="none" strike="noStrike" baseline="0" dirty="0">
              <a:solidFill>
                <a:srgbClr val="221F1F"/>
              </a:solidFill>
              <a:latin typeface="Arial" panose="020B0604020202020204" pitchFamily="34" charset="0"/>
              <a:cs typeface="Arial" panose="020B0604020202020204" pitchFamily="34" charset="0"/>
            </a:endParaRPr>
          </a:p>
          <a:p>
            <a:pPr algn="just"/>
            <a:r>
              <a:rPr lang="es-MX" sz="3200" b="0" i="0" u="none" strike="noStrike" baseline="0" dirty="0">
                <a:solidFill>
                  <a:srgbClr val="221F1F"/>
                </a:solidFill>
                <a:latin typeface="Arial" panose="020B0604020202020204" pitchFamily="34" charset="0"/>
                <a:cs typeface="Arial" panose="020B0604020202020204" pitchFamily="34" charset="0"/>
              </a:rPr>
              <a:t>Para el caso de trata de personas, se tiene como albergar a la persona recibida en su destino final con el claro propósito de asegurar su disponibilidad tal y como si fuese una mercancía. 	</a:t>
            </a:r>
          </a:p>
          <a:p>
            <a:pPr algn="just"/>
            <a:endParaRPr lang="es-CO"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6338917"/>
      </p:ext>
    </p:extLst>
  </p:cSld>
  <p:clrMapOvr>
    <a:masterClrMapping/>
  </p:clrMapOvr>
  <mc:AlternateContent xmlns:mc="http://schemas.openxmlformats.org/markup-compatibility/2006" xmlns:p14="http://schemas.microsoft.com/office/powerpoint/2010/main">
    <mc:Choice Requires="p14">
      <p:transition spd="slow" p14:dur="2000" advTm="172032"/>
    </mc:Choice>
    <mc:Fallback xmlns="">
      <p:transition spd="slow" advTm="172032"/>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B8704-C1C4-99E4-3EAB-033C98C69F0D}"/>
              </a:ext>
            </a:extLst>
          </p:cNvPr>
          <p:cNvSpPr>
            <a:spLocks noGrp="1"/>
          </p:cNvSpPr>
          <p:nvPr>
            <p:ph type="title"/>
          </p:nvPr>
        </p:nvSpPr>
        <p:spPr>
          <a:xfrm>
            <a:off x="2115405" y="0"/>
            <a:ext cx="8911687" cy="193040"/>
          </a:xfrm>
        </p:spPr>
        <p:txBody>
          <a:bodyPr>
            <a:normAutofit fontScale="90000"/>
          </a:bodyPr>
          <a:lstStyle/>
          <a:p>
            <a:endParaRPr lang="es-CO" dirty="0"/>
          </a:p>
        </p:txBody>
      </p:sp>
      <p:sp>
        <p:nvSpPr>
          <p:cNvPr id="3" name="Marcador de contenido 2">
            <a:extLst>
              <a:ext uri="{FF2B5EF4-FFF2-40B4-BE49-F238E27FC236}">
                <a16:creationId xmlns:a16="http://schemas.microsoft.com/office/drawing/2014/main" id="{1146E0EB-A760-8C91-2CEB-4C2EB70FB2B5}"/>
              </a:ext>
            </a:extLst>
          </p:cNvPr>
          <p:cNvSpPr>
            <a:spLocks noGrp="1"/>
          </p:cNvSpPr>
          <p:nvPr>
            <p:ph idx="1"/>
          </p:nvPr>
        </p:nvSpPr>
        <p:spPr>
          <a:xfrm>
            <a:off x="599440" y="1158240"/>
            <a:ext cx="10905172" cy="5618480"/>
          </a:xfrm>
        </p:spPr>
        <p:txBody>
          <a:bodyPr>
            <a:normAutofit/>
          </a:bodyPr>
          <a:lstStyle/>
          <a:p>
            <a:endParaRPr lang="es-CO" sz="2800" dirty="0">
              <a:latin typeface="Arial" panose="020B0604020202020204" pitchFamily="34" charset="0"/>
              <a:cs typeface="Arial" panose="020B0604020202020204" pitchFamily="34" charset="0"/>
            </a:endParaRPr>
          </a:p>
          <a:p>
            <a:pPr marL="0" indent="0" algn="just">
              <a:buNone/>
            </a:pPr>
            <a:r>
              <a:rPr lang="es-CO" sz="3200" dirty="0">
                <a:latin typeface="Arial" panose="020B0604020202020204" pitchFamily="34" charset="0"/>
                <a:cs typeface="Arial" panose="020B0604020202020204" pitchFamily="34" charset="0"/>
              </a:rPr>
              <a:t>RECIBIR: </a:t>
            </a:r>
            <a:r>
              <a:rPr lang="es-MX" sz="3200" b="0" i="0" u="none" strike="noStrike" baseline="0" dirty="0">
                <a:solidFill>
                  <a:srgbClr val="221F1F"/>
                </a:solidFill>
                <a:latin typeface="Arial" panose="020B0604020202020204" pitchFamily="34" charset="0"/>
                <a:cs typeface="Arial" panose="020B0604020202020204" pitchFamily="34" charset="0"/>
              </a:rPr>
              <a:t>Recibir: Según el diccionario de la Real Academia de la Lengua, recibir es tomar o hacerse cargo de lo que le dan o le envían. </a:t>
            </a:r>
            <a:endParaRPr lang="es-MX" sz="3200" b="0" i="0" u="none" strike="noStrike" baseline="0" dirty="0">
              <a:solidFill>
                <a:srgbClr val="000000"/>
              </a:solidFill>
              <a:latin typeface="Arial" panose="020B0604020202020204" pitchFamily="34" charset="0"/>
              <a:cs typeface="Arial" panose="020B0604020202020204" pitchFamily="34" charset="0"/>
            </a:endParaRPr>
          </a:p>
          <a:p>
            <a:pPr marL="0" indent="0" algn="just">
              <a:buNone/>
            </a:pPr>
            <a:r>
              <a:rPr lang="es-MX" sz="3200" b="0" i="1" u="none" strike="noStrike" baseline="0" dirty="0">
                <a:solidFill>
                  <a:srgbClr val="221F1F"/>
                </a:solidFill>
                <a:latin typeface="Arial" panose="020B0604020202020204" pitchFamily="34" charset="0"/>
                <a:cs typeface="Arial" panose="020B0604020202020204" pitchFamily="34" charset="0"/>
              </a:rPr>
              <a:t>“(…) recibir es tomar o hacerse cargo de alguien que es entregado por un tercero.</a:t>
            </a:r>
            <a:r>
              <a:rPr lang="es-CO" sz="3200" b="0" i="1" u="none" strike="noStrike" baseline="0" dirty="0">
                <a:solidFill>
                  <a:srgbClr val="221F1F"/>
                </a:solidFill>
                <a:latin typeface="Arial" panose="020B0604020202020204" pitchFamily="34" charset="0"/>
                <a:cs typeface="Arial" panose="020B0604020202020204" pitchFamily="34" charset="0"/>
              </a:rPr>
              <a:t>” </a:t>
            </a:r>
            <a:endParaRPr lang="es-CO" sz="3200" b="0" i="0" u="none" strike="noStrike" baseline="0" dirty="0">
              <a:solidFill>
                <a:srgbClr val="221F1F"/>
              </a:solidFill>
              <a:latin typeface="Arial" panose="020B0604020202020204" pitchFamily="34" charset="0"/>
              <a:cs typeface="Arial" panose="020B0604020202020204" pitchFamily="34" charset="0"/>
            </a:endParaRPr>
          </a:p>
          <a:p>
            <a:pPr marL="0" indent="0" algn="just">
              <a:buNone/>
            </a:pPr>
            <a:r>
              <a:rPr lang="es-MX" sz="3200" b="0" i="0" u="none" strike="noStrike" baseline="0" dirty="0">
                <a:solidFill>
                  <a:srgbClr val="221F1F"/>
                </a:solidFill>
                <a:latin typeface="Arial" panose="020B0604020202020204" pitchFamily="34" charset="0"/>
                <a:cs typeface="Arial" panose="020B0604020202020204" pitchFamily="34" charset="0"/>
              </a:rPr>
              <a:t>Para el delito de trata de personas, recoger a la persona -ya sea en tránsito o destino final- y estacionarla allí mismo, garantizando su disponibilidad para el fin propuesto. </a:t>
            </a:r>
            <a:r>
              <a:rPr lang="es-MX" sz="3200" b="0" i="0" u="none" strike="noStrike" baseline="0" dirty="0">
                <a:solidFill>
                  <a:srgbClr val="000000"/>
                </a:solidFill>
                <a:latin typeface="Arial" panose="020B0604020202020204" pitchFamily="34" charset="0"/>
                <a:cs typeface="Arial" panose="020B0604020202020204" pitchFamily="34" charset="0"/>
              </a:rPr>
              <a:t>	</a:t>
            </a:r>
          </a:p>
          <a:p>
            <a:pPr algn="just"/>
            <a:endParaRPr lang="es-CO"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2454880"/>
      </p:ext>
    </p:extLst>
  </p:cSld>
  <p:clrMapOvr>
    <a:masterClrMapping/>
  </p:clrMapOvr>
  <mc:AlternateContent xmlns:mc="http://schemas.openxmlformats.org/markup-compatibility/2006" xmlns:p14="http://schemas.microsoft.com/office/powerpoint/2010/main">
    <mc:Choice Requires="p14">
      <p:transition spd="slow" p14:dur="2000" advTm="172032"/>
    </mc:Choice>
    <mc:Fallback xmlns="">
      <p:transition spd="slow" advTm="172032"/>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B8704-C1C4-99E4-3EAB-033C98C69F0D}"/>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1146E0EB-A760-8C91-2CEB-4C2EB70FB2B5}"/>
              </a:ext>
            </a:extLst>
          </p:cNvPr>
          <p:cNvSpPr>
            <a:spLocks noGrp="1"/>
          </p:cNvSpPr>
          <p:nvPr>
            <p:ph idx="1"/>
          </p:nvPr>
        </p:nvSpPr>
        <p:spPr>
          <a:xfrm>
            <a:off x="599440" y="1513840"/>
            <a:ext cx="10905172" cy="5262880"/>
          </a:xfrm>
        </p:spPr>
        <p:txBody>
          <a:bodyPr>
            <a:normAutofit/>
          </a:bodyPr>
          <a:lstStyle/>
          <a:p>
            <a:pPr algn="just"/>
            <a:r>
              <a:rPr lang="es-MX" sz="2800" b="0" i="0" u="none" strike="noStrike" baseline="0" dirty="0">
                <a:solidFill>
                  <a:srgbClr val="221F1F"/>
                </a:solidFill>
                <a:latin typeface="Arial" panose="020B0604020202020204" pitchFamily="34" charset="0"/>
                <a:cs typeface="Arial" panose="020B0604020202020204" pitchFamily="34" charset="0"/>
              </a:rPr>
              <a:t>Con base en el la Convención de las Naciones Unidas contra la Delincuencia Organizada Transnacional (la Convención en adelante), el Estado colombiano que lo ratificó mediante la ley 800 de 2003, asume las obligaciones concretas de desarrollar y perfeccionar programas de capacitación a todos los funcionarios y personal relacionado con la trata de personas, adoptar las medidas necesarias para las víctimas y testigos del delito sean protegidos, así como la indemnización, restitución de derechos y la intervención en las etapas de investigación y judicialización sean garantizados. En materia de judicialización concretamente, Colombia con base en la Convención debía tipificar los delitos enunciados en esta. </a:t>
            </a:r>
            <a:endParaRPr lang="es-CO"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4492881"/>
      </p:ext>
    </p:extLst>
  </p:cSld>
  <p:clrMapOvr>
    <a:masterClrMapping/>
  </p:clrMapOvr>
  <mc:AlternateContent xmlns:mc="http://schemas.openxmlformats.org/markup-compatibility/2006" xmlns:p14="http://schemas.microsoft.com/office/powerpoint/2010/main">
    <mc:Choice Requires="p14">
      <p:transition spd="slow" p14:dur="2000" advTm="172032"/>
    </mc:Choice>
    <mc:Fallback xmlns="">
      <p:transition spd="slow" advTm="172032"/>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B8704-C1C4-99E4-3EAB-033C98C69F0D}"/>
              </a:ext>
            </a:extLst>
          </p:cNvPr>
          <p:cNvSpPr>
            <a:spLocks noGrp="1"/>
          </p:cNvSpPr>
          <p:nvPr>
            <p:ph type="title"/>
          </p:nvPr>
        </p:nvSpPr>
        <p:spPr>
          <a:xfrm>
            <a:off x="2115405" y="0"/>
            <a:ext cx="8911687" cy="193040"/>
          </a:xfrm>
        </p:spPr>
        <p:txBody>
          <a:bodyPr>
            <a:normAutofit fontScale="90000"/>
          </a:bodyPr>
          <a:lstStyle/>
          <a:p>
            <a:endParaRPr lang="es-CO" dirty="0"/>
          </a:p>
        </p:txBody>
      </p:sp>
      <p:sp>
        <p:nvSpPr>
          <p:cNvPr id="3" name="Marcador de contenido 2">
            <a:extLst>
              <a:ext uri="{FF2B5EF4-FFF2-40B4-BE49-F238E27FC236}">
                <a16:creationId xmlns:a16="http://schemas.microsoft.com/office/drawing/2014/main" id="{1146E0EB-A760-8C91-2CEB-4C2EB70FB2B5}"/>
              </a:ext>
            </a:extLst>
          </p:cNvPr>
          <p:cNvSpPr>
            <a:spLocks noGrp="1"/>
          </p:cNvSpPr>
          <p:nvPr>
            <p:ph idx="1"/>
          </p:nvPr>
        </p:nvSpPr>
        <p:spPr>
          <a:xfrm>
            <a:off x="599440" y="1158240"/>
            <a:ext cx="10905172" cy="5618480"/>
          </a:xfrm>
        </p:spPr>
        <p:txBody>
          <a:bodyPr>
            <a:normAutofit fontScale="92500"/>
          </a:bodyPr>
          <a:lstStyle/>
          <a:p>
            <a:r>
              <a:rPr lang="es-CO" sz="2800" dirty="0">
                <a:latin typeface="Arial" panose="020B0604020202020204" pitchFamily="34" charset="0"/>
                <a:cs typeface="Arial" panose="020B0604020202020204" pitchFamily="34" charset="0"/>
              </a:rPr>
              <a:t>Elementos del delito:</a:t>
            </a:r>
            <a:endParaRPr lang="es-MX" sz="1800" b="1" i="0" u="none" strike="noStrike" baseline="0" dirty="0">
              <a:solidFill>
                <a:srgbClr val="221F1F"/>
              </a:solidFill>
              <a:latin typeface="Arial" panose="020B0604020202020204" pitchFamily="34" charset="0"/>
              <a:cs typeface="Arial" panose="020B0604020202020204" pitchFamily="34" charset="0"/>
            </a:endParaRPr>
          </a:p>
          <a:p>
            <a:pPr algn="just"/>
            <a:endParaRPr lang="es-MX" b="1" dirty="0">
              <a:solidFill>
                <a:srgbClr val="221F1F"/>
              </a:solidFill>
              <a:latin typeface="Arial" panose="020B0604020202020204" pitchFamily="34" charset="0"/>
              <a:cs typeface="Arial" panose="020B0604020202020204" pitchFamily="34" charset="0"/>
            </a:endParaRPr>
          </a:p>
          <a:p>
            <a:pPr algn="just"/>
            <a:r>
              <a:rPr lang="es-MX" sz="2800" b="1" i="0" u="none" strike="noStrike" baseline="0" dirty="0">
                <a:solidFill>
                  <a:srgbClr val="221F1F"/>
                </a:solidFill>
                <a:latin typeface="Arial" panose="020B0604020202020204" pitchFamily="34" charset="0"/>
                <a:cs typeface="Arial" panose="020B0604020202020204" pitchFamily="34" charset="0"/>
              </a:rPr>
              <a:t>Básico y autónomo: </a:t>
            </a:r>
            <a:r>
              <a:rPr lang="es-MX" sz="2800" b="0" i="0" u="none" strike="noStrike" baseline="0" dirty="0">
                <a:solidFill>
                  <a:srgbClr val="221F1F"/>
                </a:solidFill>
                <a:latin typeface="Arial" panose="020B0604020202020204" pitchFamily="34" charset="0"/>
                <a:cs typeface="Arial" panose="020B0604020202020204" pitchFamily="34" charset="0"/>
              </a:rPr>
              <a:t>El delito de Trata de Personas no remite a ningún otro ordenamiento ni depende de ningún otro tipo penal para adecuar una conducta a su comisión. El que capta, una vez demostrada la finalidad de explotar, se ajusta al delito de Trata de Personas, sin ninguna otra consideración. </a:t>
            </a:r>
          </a:p>
          <a:p>
            <a:pPr algn="just"/>
            <a:r>
              <a:rPr lang="es-MX" sz="2800" b="1" i="0" u="none" strike="noStrike" baseline="0" dirty="0">
                <a:solidFill>
                  <a:srgbClr val="221F1F"/>
                </a:solidFill>
                <a:latin typeface="Arial" panose="020B0604020202020204" pitchFamily="34" charset="0"/>
                <a:cs typeface="Arial" panose="020B0604020202020204" pitchFamily="34" charset="0"/>
              </a:rPr>
              <a:t>Mera conducta: </a:t>
            </a:r>
            <a:r>
              <a:rPr lang="es-MX" sz="2800" b="0" i="0" u="none" strike="noStrike" baseline="0" dirty="0">
                <a:solidFill>
                  <a:srgbClr val="221F1F"/>
                </a:solidFill>
                <a:latin typeface="Arial" panose="020B0604020202020204" pitchFamily="34" charset="0"/>
                <a:cs typeface="Arial" panose="020B0604020202020204" pitchFamily="34" charset="0"/>
              </a:rPr>
              <a:t>La Trata de Personas se considera consumada por la realización de cualquiera de sus verbos rectores, sin que efectivamente se llegue a efectuar la explotación de la víctima. Basta con la creación del peligro sobre el bien jurídico de la víctima. Lo que si se debe probar es el ánimo y finalidad de explotación sobre ella por parte de quien o quienes se encuentran vinculados al proceso. </a:t>
            </a:r>
            <a:endParaRPr lang="es-CO"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0074798"/>
      </p:ext>
    </p:extLst>
  </p:cSld>
  <p:clrMapOvr>
    <a:masterClrMapping/>
  </p:clrMapOvr>
  <mc:AlternateContent xmlns:mc="http://schemas.openxmlformats.org/markup-compatibility/2006" xmlns:p14="http://schemas.microsoft.com/office/powerpoint/2010/main">
    <mc:Choice Requires="p14">
      <p:transition spd="slow" p14:dur="2000" advTm="172032"/>
    </mc:Choice>
    <mc:Fallback xmlns="">
      <p:transition spd="slow" advTm="172032"/>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B8704-C1C4-99E4-3EAB-033C98C69F0D}"/>
              </a:ext>
            </a:extLst>
          </p:cNvPr>
          <p:cNvSpPr>
            <a:spLocks noGrp="1"/>
          </p:cNvSpPr>
          <p:nvPr>
            <p:ph type="title"/>
          </p:nvPr>
        </p:nvSpPr>
        <p:spPr>
          <a:xfrm>
            <a:off x="2115405" y="0"/>
            <a:ext cx="8911687" cy="193040"/>
          </a:xfrm>
        </p:spPr>
        <p:txBody>
          <a:bodyPr>
            <a:normAutofit fontScale="90000"/>
          </a:bodyPr>
          <a:lstStyle/>
          <a:p>
            <a:endParaRPr lang="es-CO" dirty="0"/>
          </a:p>
        </p:txBody>
      </p:sp>
      <p:sp>
        <p:nvSpPr>
          <p:cNvPr id="3" name="Marcador de contenido 2">
            <a:extLst>
              <a:ext uri="{FF2B5EF4-FFF2-40B4-BE49-F238E27FC236}">
                <a16:creationId xmlns:a16="http://schemas.microsoft.com/office/drawing/2014/main" id="{1146E0EB-A760-8C91-2CEB-4C2EB70FB2B5}"/>
              </a:ext>
            </a:extLst>
          </p:cNvPr>
          <p:cNvSpPr>
            <a:spLocks noGrp="1"/>
          </p:cNvSpPr>
          <p:nvPr>
            <p:ph idx="1"/>
          </p:nvPr>
        </p:nvSpPr>
        <p:spPr>
          <a:xfrm>
            <a:off x="599440" y="1158240"/>
            <a:ext cx="10905172" cy="5618480"/>
          </a:xfrm>
        </p:spPr>
        <p:txBody>
          <a:bodyPr>
            <a:normAutofit/>
          </a:bodyPr>
          <a:lstStyle/>
          <a:p>
            <a:r>
              <a:rPr lang="es-CO" sz="2800" dirty="0">
                <a:latin typeface="Arial" panose="020B0604020202020204" pitchFamily="34" charset="0"/>
                <a:cs typeface="Arial" panose="020B0604020202020204" pitchFamily="34" charset="0"/>
              </a:rPr>
              <a:t>Elementos del delito:</a:t>
            </a:r>
            <a:endParaRPr lang="es-MX" sz="1800" b="1" i="0" u="none" strike="noStrike" baseline="0" dirty="0">
              <a:solidFill>
                <a:srgbClr val="221F1F"/>
              </a:solidFill>
              <a:latin typeface="Corbel" panose="020B0503020204020204" pitchFamily="34" charset="0"/>
            </a:endParaRPr>
          </a:p>
          <a:p>
            <a:pPr algn="just"/>
            <a:r>
              <a:rPr lang="es-MX" sz="3200" b="1" i="0" u="none" strike="noStrike" baseline="0" dirty="0">
                <a:solidFill>
                  <a:srgbClr val="221F1F"/>
                </a:solidFill>
                <a:latin typeface="Arial" panose="020B0604020202020204" pitchFamily="34" charset="0"/>
                <a:cs typeface="Arial" panose="020B0604020202020204" pitchFamily="34" charset="0"/>
              </a:rPr>
              <a:t>Permanente: </a:t>
            </a:r>
            <a:r>
              <a:rPr lang="es-MX" sz="3200" b="0" i="0" u="none" strike="noStrike" baseline="0" dirty="0">
                <a:solidFill>
                  <a:srgbClr val="221F1F"/>
                </a:solidFill>
                <a:latin typeface="Arial" panose="020B0604020202020204" pitchFamily="34" charset="0"/>
                <a:cs typeface="Arial" panose="020B0604020202020204" pitchFamily="34" charset="0"/>
              </a:rPr>
              <a:t>Si se consuma la explotación sobre la víctima, el delito se entiende realizado durante todo el tiempo que dure esta38, es decir que no es de ejecución instantánea, sino que representa la sucesión en el tiempo de la explotación, “</a:t>
            </a:r>
            <a:r>
              <a:rPr lang="es-MX" sz="3200" b="0" i="1" u="none" strike="noStrike" baseline="0" dirty="0">
                <a:solidFill>
                  <a:srgbClr val="221F1F"/>
                </a:solidFill>
                <a:latin typeface="Arial" panose="020B0604020202020204" pitchFamily="34" charset="0"/>
                <a:cs typeface="Arial" panose="020B0604020202020204" pitchFamily="34" charset="0"/>
              </a:rPr>
              <a:t>Durante el tiempo que la víctima permanezca en situación de sometimiento al autor del comportamiento, esto es, mientras dure la explotación </a:t>
            </a:r>
            <a:endParaRPr lang="es-MX" sz="3200" b="1" dirty="0">
              <a:solidFill>
                <a:srgbClr val="221F1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3218430"/>
      </p:ext>
    </p:extLst>
  </p:cSld>
  <p:clrMapOvr>
    <a:masterClrMapping/>
  </p:clrMapOvr>
  <mc:AlternateContent xmlns:mc="http://schemas.openxmlformats.org/markup-compatibility/2006" xmlns:p14="http://schemas.microsoft.com/office/powerpoint/2010/main">
    <mc:Choice Requires="p14">
      <p:transition spd="slow" p14:dur="2000" advTm="172032"/>
    </mc:Choice>
    <mc:Fallback xmlns="">
      <p:transition spd="slow" advTm="172032"/>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B8704-C1C4-99E4-3EAB-033C98C69F0D}"/>
              </a:ext>
            </a:extLst>
          </p:cNvPr>
          <p:cNvSpPr>
            <a:spLocks noGrp="1"/>
          </p:cNvSpPr>
          <p:nvPr>
            <p:ph type="title"/>
          </p:nvPr>
        </p:nvSpPr>
        <p:spPr>
          <a:xfrm>
            <a:off x="2115405" y="0"/>
            <a:ext cx="8911687" cy="193040"/>
          </a:xfrm>
        </p:spPr>
        <p:txBody>
          <a:bodyPr>
            <a:normAutofit fontScale="90000"/>
          </a:bodyPr>
          <a:lstStyle/>
          <a:p>
            <a:endParaRPr lang="es-CO" dirty="0"/>
          </a:p>
        </p:txBody>
      </p:sp>
      <p:sp>
        <p:nvSpPr>
          <p:cNvPr id="3" name="Marcador de contenido 2">
            <a:extLst>
              <a:ext uri="{FF2B5EF4-FFF2-40B4-BE49-F238E27FC236}">
                <a16:creationId xmlns:a16="http://schemas.microsoft.com/office/drawing/2014/main" id="{1146E0EB-A760-8C91-2CEB-4C2EB70FB2B5}"/>
              </a:ext>
            </a:extLst>
          </p:cNvPr>
          <p:cNvSpPr>
            <a:spLocks noGrp="1"/>
          </p:cNvSpPr>
          <p:nvPr>
            <p:ph idx="1"/>
          </p:nvPr>
        </p:nvSpPr>
        <p:spPr>
          <a:xfrm>
            <a:off x="599440" y="1158240"/>
            <a:ext cx="10905172" cy="5618480"/>
          </a:xfrm>
        </p:spPr>
        <p:txBody>
          <a:bodyPr>
            <a:normAutofit/>
          </a:bodyPr>
          <a:lstStyle/>
          <a:p>
            <a:pPr marL="0" indent="0" algn="just">
              <a:buNone/>
            </a:pPr>
            <a:r>
              <a:rPr lang="es-CO" sz="2800" b="1" i="0" u="none" strike="noStrike" baseline="0" dirty="0">
                <a:solidFill>
                  <a:schemeClr val="tx1"/>
                </a:solidFill>
                <a:latin typeface="Arial" panose="020B0604020202020204" pitchFamily="34" charset="0"/>
                <a:cs typeface="Arial" panose="020B0604020202020204" pitchFamily="34" charset="0"/>
              </a:rPr>
              <a:t>Ingrediente descriptivo de espacio </a:t>
            </a:r>
            <a:endParaRPr lang="es-CO" sz="2800" b="0" i="0" u="none" strike="noStrike" baseline="0" dirty="0">
              <a:solidFill>
                <a:schemeClr val="tx1"/>
              </a:solidFill>
              <a:latin typeface="Arial" panose="020B0604020202020204" pitchFamily="34" charset="0"/>
              <a:cs typeface="Arial" panose="020B0604020202020204" pitchFamily="34" charset="0"/>
            </a:endParaRPr>
          </a:p>
          <a:p>
            <a:pPr marL="0" indent="0" algn="just">
              <a:buNone/>
            </a:pPr>
            <a:r>
              <a:rPr lang="es-MX" sz="2800" b="0" i="0" u="none" strike="noStrike" baseline="0" dirty="0">
                <a:solidFill>
                  <a:srgbClr val="221F1F"/>
                </a:solidFill>
                <a:latin typeface="Arial" panose="020B0604020202020204" pitchFamily="34" charset="0"/>
                <a:cs typeface="Arial" panose="020B0604020202020204" pitchFamily="34" charset="0"/>
              </a:rPr>
              <a:t>Esto hace referencia a las clases de trata de personas, la cual puede ser “interna”: cuando es dentro del mismo país o ciudad y </a:t>
            </a:r>
            <a:r>
              <a:rPr lang="es-CO" sz="2800" b="0" i="0" u="none" strike="noStrike" baseline="0" dirty="0">
                <a:solidFill>
                  <a:srgbClr val="221F1F"/>
                </a:solidFill>
                <a:latin typeface="Arial" panose="020B0604020202020204" pitchFamily="34" charset="0"/>
                <a:cs typeface="Arial" panose="020B0604020202020204" pitchFamily="34" charset="0"/>
              </a:rPr>
              <a:t>es de carácter transnacional, siendo Colombia país de origen, de tránsito o de destino final. </a:t>
            </a:r>
          </a:p>
          <a:p>
            <a:pPr marL="0" indent="0" algn="just">
              <a:buNone/>
            </a:pPr>
            <a:r>
              <a:rPr lang="es-MX" sz="2800" b="0" i="0" u="none" strike="noStrike" baseline="0" dirty="0">
                <a:solidFill>
                  <a:srgbClr val="221F1F"/>
                </a:solidFill>
                <a:latin typeface="Arial" panose="020B0604020202020204" pitchFamily="34" charset="0"/>
                <a:cs typeface="Arial" panose="020B0604020202020204" pitchFamily="34" charset="0"/>
              </a:rPr>
              <a:t>La relevancia a efectos de establecer que en efecto opera este “traslado”, que se insiste puede ocurrir incluso dentro de una misma ciudad, está en que existe una separación del sujeto respecto de lo que supone su ambiente y su espacio natural, permitiendo una mayor vulnerabilidad frente a la comisión del delito. </a:t>
            </a:r>
            <a:endParaRPr lang="es-MX" sz="2800" b="1" dirty="0">
              <a:solidFill>
                <a:srgbClr val="221F1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592572"/>
      </p:ext>
    </p:extLst>
  </p:cSld>
  <p:clrMapOvr>
    <a:masterClrMapping/>
  </p:clrMapOvr>
  <mc:AlternateContent xmlns:mc="http://schemas.openxmlformats.org/markup-compatibility/2006" xmlns:p14="http://schemas.microsoft.com/office/powerpoint/2010/main">
    <mc:Choice Requires="p14">
      <p:transition spd="slow" p14:dur="2000" advTm="172032"/>
    </mc:Choice>
    <mc:Fallback xmlns="">
      <p:transition spd="slow" advTm="172032"/>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B8704-C1C4-99E4-3EAB-033C98C69F0D}"/>
              </a:ext>
            </a:extLst>
          </p:cNvPr>
          <p:cNvSpPr>
            <a:spLocks noGrp="1"/>
          </p:cNvSpPr>
          <p:nvPr>
            <p:ph type="title"/>
          </p:nvPr>
        </p:nvSpPr>
        <p:spPr>
          <a:xfrm>
            <a:off x="2115405" y="0"/>
            <a:ext cx="8911687" cy="193040"/>
          </a:xfrm>
        </p:spPr>
        <p:txBody>
          <a:bodyPr>
            <a:normAutofit fontScale="90000"/>
          </a:bodyPr>
          <a:lstStyle/>
          <a:p>
            <a:endParaRPr lang="es-CO" dirty="0"/>
          </a:p>
        </p:txBody>
      </p:sp>
      <p:sp>
        <p:nvSpPr>
          <p:cNvPr id="3" name="Marcador de contenido 2">
            <a:extLst>
              <a:ext uri="{FF2B5EF4-FFF2-40B4-BE49-F238E27FC236}">
                <a16:creationId xmlns:a16="http://schemas.microsoft.com/office/drawing/2014/main" id="{1146E0EB-A760-8C91-2CEB-4C2EB70FB2B5}"/>
              </a:ext>
            </a:extLst>
          </p:cNvPr>
          <p:cNvSpPr>
            <a:spLocks noGrp="1"/>
          </p:cNvSpPr>
          <p:nvPr>
            <p:ph idx="1"/>
          </p:nvPr>
        </p:nvSpPr>
        <p:spPr>
          <a:xfrm>
            <a:off x="599440" y="589280"/>
            <a:ext cx="10905172" cy="6187440"/>
          </a:xfrm>
        </p:spPr>
        <p:txBody>
          <a:bodyPr>
            <a:normAutofit/>
          </a:bodyPr>
          <a:lstStyle/>
          <a:p>
            <a:pPr marL="0" indent="0" algn="just">
              <a:buNone/>
            </a:pPr>
            <a:r>
              <a:rPr lang="es-MX" sz="2000" b="1" i="0" u="none" strike="noStrike" baseline="0" dirty="0">
                <a:solidFill>
                  <a:schemeClr val="tx1"/>
                </a:solidFill>
                <a:latin typeface="Arial" panose="020B0604020202020204" pitchFamily="34" charset="0"/>
                <a:cs typeface="Arial" panose="020B0604020202020204" pitchFamily="34" charset="0"/>
              </a:rPr>
              <a:t>Ingrediente subjetivo del tipo de Trata de Personas: </a:t>
            </a:r>
            <a:r>
              <a:rPr lang="es-CO" sz="2000" b="1" i="1" u="none" strike="noStrike" baseline="0" dirty="0" err="1">
                <a:solidFill>
                  <a:schemeClr val="tx1"/>
                </a:solidFill>
                <a:latin typeface="Arial" panose="020B0604020202020204" pitchFamily="34" charset="0"/>
                <a:cs typeface="Arial" panose="020B0604020202020204" pitchFamily="34" charset="0"/>
              </a:rPr>
              <a:t>dolus</a:t>
            </a:r>
            <a:r>
              <a:rPr lang="es-CO" sz="2000" b="1" i="1" u="none" strike="noStrike" baseline="0" dirty="0">
                <a:solidFill>
                  <a:schemeClr val="tx1"/>
                </a:solidFill>
                <a:latin typeface="Arial" panose="020B0604020202020204" pitchFamily="34" charset="0"/>
                <a:cs typeface="Arial" panose="020B0604020202020204" pitchFamily="34" charset="0"/>
              </a:rPr>
              <a:t> </a:t>
            </a:r>
            <a:r>
              <a:rPr lang="es-CO" sz="2000" b="1" i="1" u="none" strike="noStrike" baseline="0" dirty="0" err="1">
                <a:solidFill>
                  <a:schemeClr val="tx1"/>
                </a:solidFill>
                <a:latin typeface="Arial" panose="020B0604020202020204" pitchFamily="34" charset="0"/>
                <a:cs typeface="Arial" panose="020B0604020202020204" pitchFamily="34" charset="0"/>
              </a:rPr>
              <a:t>specialis</a:t>
            </a:r>
            <a:r>
              <a:rPr lang="es-CO" sz="2000" b="1" i="1" u="none" strike="noStrike" baseline="0" dirty="0">
                <a:solidFill>
                  <a:schemeClr val="tx1"/>
                </a:solidFill>
                <a:latin typeface="Arial" panose="020B0604020202020204" pitchFamily="34" charset="0"/>
                <a:cs typeface="Arial" panose="020B0604020202020204" pitchFamily="34" charset="0"/>
              </a:rPr>
              <a:t> </a:t>
            </a:r>
          </a:p>
          <a:p>
            <a:pPr algn="just"/>
            <a:endParaRPr lang="es-CO" sz="2000" b="1" i="1" dirty="0">
              <a:solidFill>
                <a:schemeClr val="tx1"/>
              </a:solidFill>
              <a:latin typeface="Arial" panose="020B0604020202020204" pitchFamily="34" charset="0"/>
              <a:cs typeface="Arial" panose="020B0604020202020204" pitchFamily="34" charset="0"/>
            </a:endParaRPr>
          </a:p>
          <a:p>
            <a:pPr marL="0" indent="0" algn="just">
              <a:buNone/>
            </a:pPr>
            <a:r>
              <a:rPr lang="es-MX" sz="2000" b="0" i="0" u="none" strike="noStrike" baseline="0" dirty="0">
                <a:solidFill>
                  <a:srgbClr val="221F1F"/>
                </a:solidFill>
                <a:latin typeface="Arial" panose="020B0604020202020204" pitchFamily="34" charset="0"/>
                <a:cs typeface="Arial" panose="020B0604020202020204" pitchFamily="34" charset="0"/>
              </a:rPr>
              <a:t>Al hablar de la Trata de Personas como un delito de mera conducta referíamos a la falta de necesidad de explotación de la víctima para que una persona sea considerada autora del delito mismo, pero se debe probar la finalidad de explotación, la conducta debe realizarse con </a:t>
            </a:r>
            <a:r>
              <a:rPr lang="es-MX" sz="2000" b="0" i="1" u="none" strike="noStrike" baseline="0" dirty="0">
                <a:solidFill>
                  <a:srgbClr val="221F1F"/>
                </a:solidFill>
                <a:latin typeface="Arial" panose="020B0604020202020204" pitchFamily="34" charset="0"/>
                <a:cs typeface="Arial" panose="020B0604020202020204" pitchFamily="34" charset="0"/>
              </a:rPr>
              <a:t>dolo </a:t>
            </a:r>
            <a:r>
              <a:rPr lang="es-MX" sz="2000" b="0" i="0" u="none" strike="noStrike" baseline="0" dirty="0">
                <a:solidFill>
                  <a:srgbClr val="221F1F"/>
                </a:solidFill>
                <a:latin typeface="Arial" panose="020B0604020202020204" pitchFamily="34" charset="0"/>
                <a:cs typeface="Arial" panose="020B0604020202020204" pitchFamily="34" charset="0"/>
              </a:rPr>
              <a:t>para que sea punible: “</a:t>
            </a:r>
            <a:r>
              <a:rPr lang="es-MX" sz="2000" b="0" i="1" u="none" strike="noStrike" baseline="0" dirty="0">
                <a:solidFill>
                  <a:srgbClr val="221F1F"/>
                </a:solidFill>
                <a:latin typeface="Arial" panose="020B0604020202020204" pitchFamily="34" charset="0"/>
                <a:cs typeface="Arial" panose="020B0604020202020204" pitchFamily="34" charset="0"/>
              </a:rPr>
              <a:t>Se encuentran presentes en su acción los dos elementos del dolo (aspecto subjetivo del tipo) cognoscitivo o cognitivo (conocían) y volitivo (querían) realizar el comportamiento descrito como Trata de Personas por el legislador.</a:t>
            </a:r>
          </a:p>
          <a:p>
            <a:pPr marL="0" indent="0" algn="just">
              <a:buNone/>
            </a:pPr>
            <a:r>
              <a:rPr lang="es-MX" sz="2000" b="0" i="0" u="none" strike="noStrike" baseline="0" dirty="0">
                <a:solidFill>
                  <a:srgbClr val="221F1F"/>
                </a:solidFill>
                <a:latin typeface="Arial" panose="020B0604020202020204" pitchFamily="34" charset="0"/>
                <a:cs typeface="Arial" panose="020B0604020202020204" pitchFamily="34" charset="0"/>
              </a:rPr>
              <a:t>Esta finalidad de explotación es el ingrediente subjetivo que debe ser tenido en cuenta, y no el resultado de la conducta. La conducta que realice el autor debe estar encaminada a la explotación de la víctima. </a:t>
            </a:r>
          </a:p>
          <a:p>
            <a:pPr marL="0" indent="0">
              <a:buNone/>
            </a:pPr>
            <a:r>
              <a:rPr lang="es-MX" sz="2000" b="0" i="0" u="none" strike="noStrike" baseline="0" dirty="0">
                <a:solidFill>
                  <a:srgbClr val="221F1F"/>
                </a:solidFill>
                <a:latin typeface="Arial" panose="020B0604020202020204" pitchFamily="34" charset="0"/>
                <a:cs typeface="Arial" panose="020B0604020202020204" pitchFamily="34" charset="0"/>
              </a:rPr>
              <a:t>Lo que se debe acreditar en el marco de la actuación </a:t>
            </a:r>
            <a:r>
              <a:rPr lang="es-MX" sz="2000" b="1" i="0" u="none" strike="noStrike" baseline="0" dirty="0">
                <a:solidFill>
                  <a:srgbClr val="221F1F"/>
                </a:solidFill>
                <a:latin typeface="Arial" panose="020B0604020202020204" pitchFamily="34" charset="0"/>
                <a:cs typeface="Arial" panose="020B0604020202020204" pitchFamily="34" charset="0"/>
              </a:rPr>
              <a:t>no es la explotación sino los fines de explotación. </a:t>
            </a:r>
            <a:r>
              <a:rPr lang="es-MX" sz="2000" b="0" i="0" u="none" strike="noStrike" baseline="0" dirty="0">
                <a:solidFill>
                  <a:srgbClr val="221F1F"/>
                </a:solidFill>
                <a:latin typeface="Arial" panose="020B0604020202020204" pitchFamily="34" charset="0"/>
                <a:cs typeface="Arial" panose="020B0604020202020204" pitchFamily="34" charset="0"/>
              </a:rPr>
              <a:t>De esta forma, en un caso en concreto bastará con acreditar que la “captación”, por ejemplo, se realizaba con fines de mendicidad ajena aun cuando no se hubiere concretado esa explotación concreta respecto del sujeto verificándose la conducta </a:t>
            </a:r>
            <a:r>
              <a:rPr lang="es-MX" sz="2000" b="1" i="0" u="none" strike="noStrike" baseline="0" dirty="0">
                <a:solidFill>
                  <a:srgbClr val="221F1F"/>
                </a:solidFill>
                <a:latin typeface="Arial" panose="020B0604020202020204" pitchFamily="34" charset="0"/>
                <a:cs typeface="Arial" panose="020B0604020202020204" pitchFamily="34" charset="0"/>
              </a:rPr>
              <a:t>consumada y no tentada. </a:t>
            </a:r>
            <a:endParaRPr lang="es-MX" sz="20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5879445"/>
      </p:ext>
    </p:extLst>
  </p:cSld>
  <p:clrMapOvr>
    <a:masterClrMapping/>
  </p:clrMapOvr>
  <mc:AlternateContent xmlns:mc="http://schemas.openxmlformats.org/markup-compatibility/2006" xmlns:p14="http://schemas.microsoft.com/office/powerpoint/2010/main">
    <mc:Choice Requires="p14">
      <p:transition spd="slow" p14:dur="2000" advTm="172032"/>
    </mc:Choice>
    <mc:Fallback xmlns="">
      <p:transition spd="slow" advTm="172032"/>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B8704-C1C4-99E4-3EAB-033C98C69F0D}"/>
              </a:ext>
            </a:extLst>
          </p:cNvPr>
          <p:cNvSpPr>
            <a:spLocks noGrp="1"/>
          </p:cNvSpPr>
          <p:nvPr>
            <p:ph type="title"/>
          </p:nvPr>
        </p:nvSpPr>
        <p:spPr>
          <a:xfrm>
            <a:off x="2115405" y="0"/>
            <a:ext cx="8911687" cy="193040"/>
          </a:xfrm>
        </p:spPr>
        <p:txBody>
          <a:bodyPr>
            <a:normAutofit fontScale="90000"/>
          </a:bodyPr>
          <a:lstStyle/>
          <a:p>
            <a:endParaRPr lang="es-CO" dirty="0"/>
          </a:p>
        </p:txBody>
      </p:sp>
      <p:sp>
        <p:nvSpPr>
          <p:cNvPr id="3" name="Marcador de contenido 2">
            <a:extLst>
              <a:ext uri="{FF2B5EF4-FFF2-40B4-BE49-F238E27FC236}">
                <a16:creationId xmlns:a16="http://schemas.microsoft.com/office/drawing/2014/main" id="{1146E0EB-A760-8C91-2CEB-4C2EB70FB2B5}"/>
              </a:ext>
            </a:extLst>
          </p:cNvPr>
          <p:cNvSpPr>
            <a:spLocks noGrp="1"/>
          </p:cNvSpPr>
          <p:nvPr>
            <p:ph idx="1"/>
          </p:nvPr>
        </p:nvSpPr>
        <p:spPr>
          <a:xfrm>
            <a:off x="599440" y="589280"/>
            <a:ext cx="10905172" cy="6187440"/>
          </a:xfrm>
        </p:spPr>
        <p:txBody>
          <a:bodyPr>
            <a:normAutofit/>
          </a:bodyPr>
          <a:lstStyle/>
          <a:p>
            <a:pPr marL="0" indent="0" algn="just">
              <a:buNone/>
            </a:pPr>
            <a:r>
              <a:rPr lang="es-CO" sz="3200" b="1" i="0" u="none" strike="noStrike" baseline="0" dirty="0">
                <a:solidFill>
                  <a:schemeClr val="tx1"/>
                </a:solidFill>
                <a:latin typeface="Corbel" panose="020B0503020204020204" pitchFamily="34" charset="0"/>
              </a:rPr>
              <a:t>Modalidades de la explotación:</a:t>
            </a:r>
          </a:p>
          <a:p>
            <a:pPr marL="0" indent="0" algn="just">
              <a:buNone/>
            </a:pPr>
            <a:endParaRPr lang="es-CO" sz="3200" b="1" dirty="0">
              <a:solidFill>
                <a:schemeClr val="tx1"/>
              </a:solidFill>
              <a:latin typeface="Corbel" panose="020B0503020204020204" pitchFamily="34" charset="0"/>
            </a:endParaRPr>
          </a:p>
          <a:p>
            <a:pPr marL="0" indent="0" algn="just">
              <a:buNone/>
            </a:pPr>
            <a:r>
              <a:rPr lang="es-MX" sz="3200" b="1" i="0" u="none" strike="noStrike" baseline="0" dirty="0">
                <a:solidFill>
                  <a:schemeClr val="tx1"/>
                </a:solidFill>
                <a:latin typeface="Corbel" panose="020B0503020204020204" pitchFamily="34" charset="0"/>
              </a:rPr>
              <a:t>Explotación de la prostitución ajena u otras formas de explotación sexual y del Turismo sexual. </a:t>
            </a:r>
            <a:r>
              <a:rPr lang="es-CO" sz="3200" b="1" i="0" u="none" strike="noStrike" baseline="0" dirty="0">
                <a:solidFill>
                  <a:schemeClr val="tx1"/>
                </a:solidFill>
                <a:latin typeface="Corbel" panose="020B0503020204020204" pitchFamily="34" charset="0"/>
              </a:rPr>
              <a:t> </a:t>
            </a:r>
          </a:p>
          <a:p>
            <a:pPr marL="0" indent="0" algn="just">
              <a:buNone/>
            </a:pPr>
            <a:r>
              <a:rPr lang="es-MX" sz="3200" b="0" i="0" u="none" strike="noStrike" baseline="0" dirty="0">
                <a:solidFill>
                  <a:srgbClr val="221F1F"/>
                </a:solidFill>
                <a:latin typeface="Arial" panose="020B0604020202020204" pitchFamily="34" charset="0"/>
                <a:cs typeface="Arial" panose="020B0604020202020204" pitchFamily="34" charset="0"/>
              </a:rPr>
              <a:t>Cuando se trata de “prostitución forzada” y “prostitución ajena” supone recordar que en Colombia no se encuentra proscrita la “prostitución” obedeciendo a una decisión libre sobre la autonomía sexual del ser humano. No obstante, lo que se recrimina es la “comercialización” de una persona como “mercancía sexual” o la manipulación o coacción de la persona para el desarrollo de actos de contenido sexual. </a:t>
            </a:r>
            <a:endParaRPr lang="es-MX" sz="32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9609110"/>
      </p:ext>
    </p:extLst>
  </p:cSld>
  <p:clrMapOvr>
    <a:masterClrMapping/>
  </p:clrMapOvr>
  <mc:AlternateContent xmlns:mc="http://schemas.openxmlformats.org/markup-compatibility/2006" xmlns:p14="http://schemas.microsoft.com/office/powerpoint/2010/main">
    <mc:Choice Requires="p14">
      <p:transition spd="slow" p14:dur="2000" advTm="172032"/>
    </mc:Choice>
    <mc:Fallback xmlns="">
      <p:transition spd="slow" advTm="172032"/>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B8704-C1C4-99E4-3EAB-033C98C69F0D}"/>
              </a:ext>
            </a:extLst>
          </p:cNvPr>
          <p:cNvSpPr>
            <a:spLocks noGrp="1"/>
          </p:cNvSpPr>
          <p:nvPr>
            <p:ph type="title"/>
          </p:nvPr>
        </p:nvSpPr>
        <p:spPr>
          <a:xfrm>
            <a:off x="2115405" y="0"/>
            <a:ext cx="8911687" cy="193040"/>
          </a:xfrm>
        </p:spPr>
        <p:txBody>
          <a:bodyPr>
            <a:normAutofit fontScale="90000"/>
          </a:bodyPr>
          <a:lstStyle/>
          <a:p>
            <a:endParaRPr lang="es-CO" dirty="0"/>
          </a:p>
        </p:txBody>
      </p:sp>
      <p:sp>
        <p:nvSpPr>
          <p:cNvPr id="3" name="Marcador de contenido 2">
            <a:extLst>
              <a:ext uri="{FF2B5EF4-FFF2-40B4-BE49-F238E27FC236}">
                <a16:creationId xmlns:a16="http://schemas.microsoft.com/office/drawing/2014/main" id="{1146E0EB-A760-8C91-2CEB-4C2EB70FB2B5}"/>
              </a:ext>
            </a:extLst>
          </p:cNvPr>
          <p:cNvSpPr>
            <a:spLocks noGrp="1"/>
          </p:cNvSpPr>
          <p:nvPr>
            <p:ph idx="1"/>
          </p:nvPr>
        </p:nvSpPr>
        <p:spPr>
          <a:xfrm>
            <a:off x="599440" y="589280"/>
            <a:ext cx="10905172" cy="6187440"/>
          </a:xfrm>
        </p:spPr>
        <p:txBody>
          <a:bodyPr>
            <a:normAutofit lnSpcReduction="10000"/>
          </a:bodyPr>
          <a:lstStyle/>
          <a:p>
            <a:pPr marL="0" indent="0" algn="just">
              <a:buNone/>
            </a:pPr>
            <a:r>
              <a:rPr lang="es-CO" sz="3200" b="1" i="0" u="none" strike="noStrike" baseline="0" dirty="0">
                <a:solidFill>
                  <a:schemeClr val="tx1"/>
                </a:solidFill>
                <a:latin typeface="Corbel" panose="020B0503020204020204" pitchFamily="34" charset="0"/>
              </a:rPr>
              <a:t>Modalidades de la explotación:</a:t>
            </a:r>
          </a:p>
          <a:p>
            <a:pPr marL="0" indent="0" algn="just">
              <a:buNone/>
            </a:pPr>
            <a:r>
              <a:rPr lang="es-CO" sz="2800" b="1" i="0" u="none" strike="noStrike" baseline="0" dirty="0">
                <a:solidFill>
                  <a:schemeClr val="tx1"/>
                </a:solidFill>
                <a:latin typeface="Corbel" panose="020B0503020204020204" pitchFamily="34" charset="0"/>
              </a:rPr>
              <a:t>Trabajos o servicios forzados. </a:t>
            </a:r>
            <a:endParaRPr lang="es-CO" sz="2800" b="0" i="0" u="none" strike="noStrike" baseline="0" dirty="0">
              <a:solidFill>
                <a:schemeClr val="tx1"/>
              </a:solidFill>
              <a:latin typeface="Corbel" panose="020B0503020204020204" pitchFamily="34" charset="0"/>
            </a:endParaRPr>
          </a:p>
          <a:p>
            <a:pPr marL="0" indent="0" algn="just">
              <a:buNone/>
            </a:pPr>
            <a:r>
              <a:rPr lang="es-MX" sz="2800" b="0" i="0" u="none" strike="noStrike" baseline="0" dirty="0">
                <a:solidFill>
                  <a:srgbClr val="221F1F"/>
                </a:solidFill>
                <a:latin typeface="Corbel" panose="020B0503020204020204" pitchFamily="34" charset="0"/>
              </a:rPr>
              <a:t>El trabajo forzado es una forma de esclavitud aun cuando la misma no debe comprenderse como en el pasado y debe incluir otras formas de esclavitud contemporáneas: </a:t>
            </a:r>
          </a:p>
          <a:p>
            <a:pPr marL="0" indent="0" algn="just">
              <a:buNone/>
            </a:pPr>
            <a:r>
              <a:rPr lang="es-MX" sz="2800" b="0" i="0" u="none" strike="noStrike" baseline="0" dirty="0">
                <a:solidFill>
                  <a:srgbClr val="221F1F"/>
                </a:solidFill>
                <a:latin typeface="Corbel" panose="020B0503020204020204" pitchFamily="34" charset="0"/>
              </a:rPr>
              <a:t>“</a:t>
            </a:r>
            <a:r>
              <a:rPr lang="es-MX" sz="2800" b="0" i="1" u="none" strike="noStrike" baseline="0" dirty="0">
                <a:solidFill>
                  <a:srgbClr val="221F1F"/>
                </a:solidFill>
                <a:latin typeface="Corbel" panose="020B0503020204020204" pitchFamily="34" charset="0"/>
              </a:rPr>
              <a:t>El trabajo forzoso contemporáneo cuenta con mecanismos más indirectos y más ocultos de privación de la libertad de movimiento, como son la servidumbre, la servidumbre por deudas o bajo contrato</a:t>
            </a:r>
            <a:r>
              <a:rPr lang="es-MX" sz="2800" b="0" i="0" u="none" strike="noStrike" baseline="0" dirty="0">
                <a:solidFill>
                  <a:srgbClr val="221F1F"/>
                </a:solidFill>
                <a:latin typeface="Corbel" panose="020B0503020204020204" pitchFamily="34" charset="0"/>
              </a:rPr>
              <a:t>” </a:t>
            </a:r>
          </a:p>
          <a:p>
            <a:pPr marL="0" indent="0" algn="just">
              <a:buNone/>
            </a:pPr>
            <a:r>
              <a:rPr lang="es-MX" sz="2800" b="0" i="0" u="none" strike="noStrike" baseline="0" dirty="0">
                <a:solidFill>
                  <a:srgbClr val="221F1F"/>
                </a:solidFill>
                <a:latin typeface="Corbel" panose="020B0503020204020204" pitchFamily="34" charset="0"/>
              </a:rPr>
              <a:t>Como tal, el trabajo forzado es la antítesis del trabajo digno, de forma que se someten a formas extremas de explotación y frecuente aislamiento respecto a su entorno, así como la evidente reducción o desaparición de los derechos propios del trabajador (derecho de asociación, prestaciones sociales, entre otros). </a:t>
            </a:r>
            <a:endParaRPr lang="es-MX" sz="28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5553823"/>
      </p:ext>
    </p:extLst>
  </p:cSld>
  <p:clrMapOvr>
    <a:masterClrMapping/>
  </p:clrMapOvr>
  <mc:AlternateContent xmlns:mc="http://schemas.openxmlformats.org/markup-compatibility/2006" xmlns:p14="http://schemas.microsoft.com/office/powerpoint/2010/main">
    <mc:Choice Requires="p14">
      <p:transition spd="slow" p14:dur="2000" advTm="172032"/>
    </mc:Choice>
    <mc:Fallback xmlns="">
      <p:transition spd="slow" advTm="172032"/>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B8704-C1C4-99E4-3EAB-033C98C69F0D}"/>
              </a:ext>
            </a:extLst>
          </p:cNvPr>
          <p:cNvSpPr>
            <a:spLocks noGrp="1"/>
          </p:cNvSpPr>
          <p:nvPr>
            <p:ph type="title"/>
          </p:nvPr>
        </p:nvSpPr>
        <p:spPr>
          <a:xfrm>
            <a:off x="2115405" y="0"/>
            <a:ext cx="8911687" cy="193040"/>
          </a:xfrm>
        </p:spPr>
        <p:txBody>
          <a:bodyPr>
            <a:normAutofit fontScale="90000"/>
          </a:bodyPr>
          <a:lstStyle/>
          <a:p>
            <a:endParaRPr lang="es-CO" dirty="0"/>
          </a:p>
        </p:txBody>
      </p:sp>
      <p:sp>
        <p:nvSpPr>
          <p:cNvPr id="3" name="Marcador de contenido 2">
            <a:extLst>
              <a:ext uri="{FF2B5EF4-FFF2-40B4-BE49-F238E27FC236}">
                <a16:creationId xmlns:a16="http://schemas.microsoft.com/office/drawing/2014/main" id="{1146E0EB-A760-8C91-2CEB-4C2EB70FB2B5}"/>
              </a:ext>
            </a:extLst>
          </p:cNvPr>
          <p:cNvSpPr>
            <a:spLocks noGrp="1"/>
          </p:cNvSpPr>
          <p:nvPr>
            <p:ph idx="1"/>
          </p:nvPr>
        </p:nvSpPr>
        <p:spPr>
          <a:xfrm>
            <a:off x="599440" y="589280"/>
            <a:ext cx="10905172" cy="6187440"/>
          </a:xfrm>
        </p:spPr>
        <p:txBody>
          <a:bodyPr>
            <a:normAutofit fontScale="92500"/>
          </a:bodyPr>
          <a:lstStyle/>
          <a:p>
            <a:pPr marL="0" indent="0" algn="just">
              <a:buNone/>
            </a:pPr>
            <a:r>
              <a:rPr lang="es-CO" sz="3200" b="1" i="0" u="none" strike="noStrike" baseline="0" dirty="0">
                <a:solidFill>
                  <a:schemeClr val="tx1"/>
                </a:solidFill>
                <a:latin typeface="Corbel" panose="020B0503020204020204" pitchFamily="34" charset="0"/>
              </a:rPr>
              <a:t>Modalidades de la explotación:</a:t>
            </a:r>
          </a:p>
          <a:p>
            <a:pPr marL="0" indent="0" algn="just">
              <a:buNone/>
            </a:pPr>
            <a:r>
              <a:rPr lang="es-MX" sz="2800" b="0" i="0" u="none" strike="noStrike" baseline="0" dirty="0">
                <a:solidFill>
                  <a:srgbClr val="221F1F"/>
                </a:solidFill>
                <a:latin typeface="Arial" panose="020B0604020202020204" pitchFamily="34" charset="0"/>
                <a:cs typeface="Arial" panose="020B0604020202020204" pitchFamily="34" charset="0"/>
              </a:rPr>
              <a:t>Por trabajo o servicio forzado se tiene el trabajo que se exige a una persona bajo la amenaza de una pena cualquiera y para el cual dicho individuo no se ofrece a sí mismo voluntariamente. Sin embargo está claro que el “trabajo forzoso” </a:t>
            </a:r>
          </a:p>
          <a:p>
            <a:pPr marL="0" indent="0" algn="just">
              <a:buNone/>
            </a:pPr>
            <a:r>
              <a:rPr lang="es-MX" sz="2800" b="0" i="0" u="none" strike="noStrike" baseline="0" dirty="0">
                <a:solidFill>
                  <a:srgbClr val="221F1F"/>
                </a:solidFill>
                <a:latin typeface="Arial" panose="020B0604020202020204" pitchFamily="34" charset="0"/>
                <a:cs typeface="Arial" panose="020B0604020202020204" pitchFamily="34" charset="0"/>
              </a:rPr>
              <a:t>No puede equipararse a salarios bajos o con condiciones de trabajo precarias. Según como lo trae la ORGANIZACIÓN INTERNACIONAL DEL TRABAJO supone necesariamente una grave violación de los derechos humanos y una restricción de la libertad personal, tratándolo como una práctica análoga a la esclavitud. </a:t>
            </a:r>
          </a:p>
          <a:p>
            <a:pPr marL="0" indent="0" algn="just">
              <a:buNone/>
            </a:pPr>
            <a:r>
              <a:rPr lang="es-CO" sz="2800" b="0" i="0" u="none" strike="noStrike" baseline="0" dirty="0">
                <a:solidFill>
                  <a:srgbClr val="221F1F"/>
                </a:solidFill>
                <a:latin typeface="Arial" panose="020B0604020202020204" pitchFamily="34" charset="0"/>
                <a:cs typeface="Arial" panose="020B0604020202020204" pitchFamily="34" charset="0"/>
              </a:rPr>
              <a:t>Los elementos </a:t>
            </a:r>
            <a:r>
              <a:rPr lang="es-MX" sz="2800" b="0" i="0" u="none" strike="noStrike" baseline="0" dirty="0">
                <a:solidFill>
                  <a:srgbClr val="221F1F"/>
                </a:solidFill>
                <a:latin typeface="Arial" panose="020B0604020202020204" pitchFamily="34" charset="0"/>
                <a:cs typeface="Arial" panose="020B0604020202020204" pitchFamily="34" charset="0"/>
              </a:rPr>
              <a:t>fundamentales de esta definición son: (i) Ausencia de consentimiento para realizar el trabajo (o falta de voluntad) (comienzo de la situación de trabajo forzoso) y (</a:t>
            </a:r>
            <a:r>
              <a:rPr lang="es-MX" sz="2800" b="0" i="0" u="none" strike="noStrike" baseline="0" dirty="0" err="1">
                <a:solidFill>
                  <a:srgbClr val="221F1F"/>
                </a:solidFill>
                <a:latin typeface="Arial" panose="020B0604020202020204" pitchFamily="34" charset="0"/>
                <a:cs typeface="Arial" panose="020B0604020202020204" pitchFamily="34" charset="0"/>
              </a:rPr>
              <a:t>ii</a:t>
            </a:r>
            <a:r>
              <a:rPr lang="es-MX" sz="2800" b="0" i="0" u="none" strike="noStrike" baseline="0" dirty="0">
                <a:solidFill>
                  <a:srgbClr val="221F1F"/>
                </a:solidFill>
                <a:latin typeface="Arial" panose="020B0604020202020204" pitchFamily="34" charset="0"/>
                <a:cs typeface="Arial" panose="020B0604020202020204" pitchFamily="34" charset="0"/>
              </a:rPr>
              <a:t>) Amenaza de una pena (medios para mantener a alguien en una situación de </a:t>
            </a:r>
            <a:r>
              <a:rPr lang="es-CO" sz="2800" b="0" i="0" u="none" strike="noStrike" baseline="0" dirty="0">
                <a:solidFill>
                  <a:srgbClr val="221F1F"/>
                </a:solidFill>
                <a:latin typeface="Arial" panose="020B0604020202020204" pitchFamily="34" charset="0"/>
                <a:cs typeface="Arial" panose="020B0604020202020204" pitchFamily="34" charset="0"/>
              </a:rPr>
              <a:t>trabajo forzoso) </a:t>
            </a:r>
            <a:endParaRPr lang="es-CO" sz="2800" b="1" i="0" u="none" strike="noStrike" baseline="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1906775"/>
      </p:ext>
    </p:extLst>
  </p:cSld>
  <p:clrMapOvr>
    <a:masterClrMapping/>
  </p:clrMapOvr>
  <mc:AlternateContent xmlns:mc="http://schemas.openxmlformats.org/markup-compatibility/2006" xmlns:p14="http://schemas.microsoft.com/office/powerpoint/2010/main">
    <mc:Choice Requires="p14">
      <p:transition spd="slow" p14:dur="2000" advTm="172032"/>
    </mc:Choice>
    <mc:Fallback xmlns="">
      <p:transition spd="slow" advTm="172032"/>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B8704-C1C4-99E4-3EAB-033C98C69F0D}"/>
              </a:ext>
            </a:extLst>
          </p:cNvPr>
          <p:cNvSpPr>
            <a:spLocks noGrp="1"/>
          </p:cNvSpPr>
          <p:nvPr>
            <p:ph type="title"/>
          </p:nvPr>
        </p:nvSpPr>
        <p:spPr>
          <a:xfrm>
            <a:off x="2115405" y="0"/>
            <a:ext cx="8911687" cy="193040"/>
          </a:xfrm>
        </p:spPr>
        <p:txBody>
          <a:bodyPr>
            <a:normAutofit fontScale="90000"/>
          </a:bodyPr>
          <a:lstStyle/>
          <a:p>
            <a:endParaRPr lang="es-CO" dirty="0"/>
          </a:p>
        </p:txBody>
      </p:sp>
      <p:sp>
        <p:nvSpPr>
          <p:cNvPr id="3" name="Marcador de contenido 2">
            <a:extLst>
              <a:ext uri="{FF2B5EF4-FFF2-40B4-BE49-F238E27FC236}">
                <a16:creationId xmlns:a16="http://schemas.microsoft.com/office/drawing/2014/main" id="{1146E0EB-A760-8C91-2CEB-4C2EB70FB2B5}"/>
              </a:ext>
            </a:extLst>
          </p:cNvPr>
          <p:cNvSpPr>
            <a:spLocks noGrp="1"/>
          </p:cNvSpPr>
          <p:nvPr>
            <p:ph idx="1"/>
          </p:nvPr>
        </p:nvSpPr>
        <p:spPr>
          <a:xfrm>
            <a:off x="599440" y="589280"/>
            <a:ext cx="10905172" cy="6187440"/>
          </a:xfrm>
        </p:spPr>
        <p:txBody>
          <a:bodyPr>
            <a:normAutofit/>
          </a:bodyPr>
          <a:lstStyle/>
          <a:p>
            <a:pPr marL="0" indent="0" algn="just">
              <a:buNone/>
            </a:pPr>
            <a:r>
              <a:rPr lang="es-CO" sz="3200" b="1" i="0" u="none" strike="noStrike" baseline="0" dirty="0">
                <a:solidFill>
                  <a:schemeClr val="tx1"/>
                </a:solidFill>
                <a:latin typeface="Arial" panose="020B0604020202020204" pitchFamily="34" charset="0"/>
                <a:cs typeface="Arial" panose="020B0604020202020204" pitchFamily="34" charset="0"/>
              </a:rPr>
              <a:t>Modalidades de la explotación:</a:t>
            </a:r>
            <a:endParaRPr lang="es-CO" sz="3200" b="1" dirty="0">
              <a:solidFill>
                <a:schemeClr val="tx1"/>
              </a:solidFill>
              <a:latin typeface="Arial" panose="020B0604020202020204" pitchFamily="34" charset="0"/>
              <a:cs typeface="Arial" panose="020B0604020202020204" pitchFamily="34" charset="0"/>
            </a:endParaRPr>
          </a:p>
          <a:p>
            <a:pPr marL="0" indent="0" algn="just">
              <a:buNone/>
            </a:pPr>
            <a:r>
              <a:rPr lang="es-MX" sz="3200" b="1" i="0" u="none" strike="noStrike" baseline="0" dirty="0">
                <a:solidFill>
                  <a:schemeClr val="tx1"/>
                </a:solidFill>
                <a:latin typeface="Arial" panose="020B0604020202020204" pitchFamily="34" charset="0"/>
                <a:cs typeface="Arial" panose="020B0604020202020204" pitchFamily="34" charset="0"/>
              </a:rPr>
              <a:t>Esclavitud o prácticas análogas a la esclavitud. </a:t>
            </a:r>
            <a:endParaRPr lang="es-MX" sz="3200" b="0" i="0" u="none" strike="noStrike" baseline="0" dirty="0">
              <a:solidFill>
                <a:schemeClr val="tx1"/>
              </a:solidFill>
              <a:latin typeface="Arial" panose="020B0604020202020204" pitchFamily="34" charset="0"/>
              <a:cs typeface="Arial" panose="020B0604020202020204" pitchFamily="34" charset="0"/>
            </a:endParaRPr>
          </a:p>
          <a:p>
            <a:pPr marL="0" indent="0" algn="just">
              <a:buNone/>
            </a:pPr>
            <a:r>
              <a:rPr lang="es-MX" sz="3200" b="0" i="0" u="none" strike="noStrike" baseline="0" dirty="0">
                <a:solidFill>
                  <a:schemeClr val="tx1"/>
                </a:solidFill>
                <a:latin typeface="Arial" panose="020B0604020202020204" pitchFamily="34" charset="0"/>
                <a:cs typeface="Arial" panose="020B0604020202020204" pitchFamily="34" charset="0"/>
              </a:rPr>
              <a:t>En general, se debe considerar cualquier situación </a:t>
            </a:r>
            <a:r>
              <a:rPr lang="es-MX" sz="3200" b="0" i="0" u="none" strike="noStrike" baseline="0" dirty="0">
                <a:solidFill>
                  <a:srgbClr val="221F1F"/>
                </a:solidFill>
                <a:latin typeface="Arial" panose="020B0604020202020204" pitchFamily="34" charset="0"/>
                <a:cs typeface="Arial" panose="020B0604020202020204" pitchFamily="34" charset="0"/>
              </a:rPr>
              <a:t>en que una persona “ostente” un derecho de propiedad sobre otra y de ahí la extensión del término a través de lo que el legislador denomina “prácticas análogas a la esclavitud” lo que supone o posibilita la inclusión de otras modalidades de comportamiento que siendo más sutiles aún suponen la instrumentalización del ser humano. </a:t>
            </a:r>
            <a:endParaRPr lang="es-CO" sz="3200" b="1" i="0" u="none" strike="noStrike" baseline="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6196985"/>
      </p:ext>
    </p:extLst>
  </p:cSld>
  <p:clrMapOvr>
    <a:masterClrMapping/>
  </p:clrMapOvr>
  <mc:AlternateContent xmlns:mc="http://schemas.openxmlformats.org/markup-compatibility/2006" xmlns:p14="http://schemas.microsoft.com/office/powerpoint/2010/main">
    <mc:Choice Requires="p14">
      <p:transition spd="slow" p14:dur="2000" advTm="172032"/>
    </mc:Choice>
    <mc:Fallback xmlns="">
      <p:transition spd="slow" advTm="172032"/>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B8704-C1C4-99E4-3EAB-033C98C69F0D}"/>
              </a:ext>
            </a:extLst>
          </p:cNvPr>
          <p:cNvSpPr>
            <a:spLocks noGrp="1"/>
          </p:cNvSpPr>
          <p:nvPr>
            <p:ph type="title"/>
          </p:nvPr>
        </p:nvSpPr>
        <p:spPr>
          <a:xfrm>
            <a:off x="2115405" y="0"/>
            <a:ext cx="8911687" cy="193040"/>
          </a:xfrm>
        </p:spPr>
        <p:txBody>
          <a:bodyPr>
            <a:normAutofit fontScale="90000"/>
          </a:bodyPr>
          <a:lstStyle/>
          <a:p>
            <a:endParaRPr lang="es-CO" dirty="0"/>
          </a:p>
        </p:txBody>
      </p:sp>
      <p:sp>
        <p:nvSpPr>
          <p:cNvPr id="3" name="Marcador de contenido 2">
            <a:extLst>
              <a:ext uri="{FF2B5EF4-FFF2-40B4-BE49-F238E27FC236}">
                <a16:creationId xmlns:a16="http://schemas.microsoft.com/office/drawing/2014/main" id="{1146E0EB-A760-8C91-2CEB-4C2EB70FB2B5}"/>
              </a:ext>
            </a:extLst>
          </p:cNvPr>
          <p:cNvSpPr>
            <a:spLocks noGrp="1"/>
          </p:cNvSpPr>
          <p:nvPr>
            <p:ph idx="1"/>
          </p:nvPr>
        </p:nvSpPr>
        <p:spPr>
          <a:xfrm>
            <a:off x="599440" y="589280"/>
            <a:ext cx="10905172" cy="6187440"/>
          </a:xfrm>
        </p:spPr>
        <p:txBody>
          <a:bodyPr>
            <a:normAutofit/>
          </a:bodyPr>
          <a:lstStyle/>
          <a:p>
            <a:pPr marL="0" indent="0" algn="just">
              <a:buNone/>
            </a:pPr>
            <a:r>
              <a:rPr lang="es-CO" sz="3200" b="1" i="0" u="none" strike="noStrike" baseline="0" dirty="0">
                <a:solidFill>
                  <a:schemeClr val="tx1"/>
                </a:solidFill>
                <a:latin typeface="Arial" panose="020B0604020202020204" pitchFamily="34" charset="0"/>
                <a:cs typeface="Arial" panose="020B0604020202020204" pitchFamily="34" charset="0"/>
              </a:rPr>
              <a:t>Modalidades de la explotación:</a:t>
            </a:r>
          </a:p>
          <a:p>
            <a:pPr marL="0" indent="0" algn="just">
              <a:buNone/>
            </a:pPr>
            <a:r>
              <a:rPr lang="es-CO" sz="3200" b="1" i="0" u="none" strike="noStrike" baseline="0" dirty="0">
                <a:solidFill>
                  <a:schemeClr val="tx1"/>
                </a:solidFill>
                <a:latin typeface="Arial" panose="020B0604020202020204" pitchFamily="34" charset="0"/>
                <a:cs typeface="Arial" panose="020B0604020202020204" pitchFamily="34" charset="0"/>
              </a:rPr>
              <a:t>Servidumbre. </a:t>
            </a:r>
            <a:endParaRPr lang="es-CO" sz="3200" b="0" i="0" u="none" strike="noStrike" baseline="0" dirty="0">
              <a:solidFill>
                <a:schemeClr val="tx1"/>
              </a:solidFill>
              <a:latin typeface="Arial" panose="020B0604020202020204" pitchFamily="34" charset="0"/>
              <a:cs typeface="Arial" panose="020B0604020202020204" pitchFamily="34" charset="0"/>
            </a:endParaRPr>
          </a:p>
          <a:p>
            <a:pPr marL="0" indent="0" algn="just">
              <a:buNone/>
            </a:pPr>
            <a:r>
              <a:rPr lang="es-MX" sz="3200" b="0" i="0" u="none" strike="noStrike" baseline="0" dirty="0">
                <a:solidFill>
                  <a:schemeClr val="tx1"/>
                </a:solidFill>
                <a:latin typeface="Arial" panose="020B0604020202020204" pitchFamily="34" charset="0"/>
                <a:cs typeface="Arial" panose="020B0604020202020204" pitchFamily="34" charset="0"/>
              </a:rPr>
              <a:t>La modalidad que </a:t>
            </a:r>
            <a:r>
              <a:rPr lang="es-MX" sz="3200" b="0" i="0" u="none" strike="noStrike" baseline="0" dirty="0">
                <a:solidFill>
                  <a:srgbClr val="221F1F"/>
                </a:solidFill>
                <a:latin typeface="Arial" panose="020B0604020202020204" pitchFamily="34" charset="0"/>
                <a:cs typeface="Arial" panose="020B0604020202020204" pitchFamily="34" charset="0"/>
              </a:rPr>
              <a:t>es usual corresponde con el sometimiento de las personas para el pago de deudas, o la entrega de condiciones básicas de subsistencia a cambio de trabajos de por vida. </a:t>
            </a:r>
            <a:endParaRPr lang="es-CO" sz="32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2289323"/>
      </p:ext>
    </p:extLst>
  </p:cSld>
  <p:clrMapOvr>
    <a:masterClrMapping/>
  </p:clrMapOvr>
  <mc:AlternateContent xmlns:mc="http://schemas.openxmlformats.org/markup-compatibility/2006" xmlns:p14="http://schemas.microsoft.com/office/powerpoint/2010/main">
    <mc:Choice Requires="p14">
      <p:transition spd="slow" p14:dur="2000" advTm="172032"/>
    </mc:Choice>
    <mc:Fallback xmlns="">
      <p:transition spd="slow" advTm="172032"/>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B8704-C1C4-99E4-3EAB-033C98C69F0D}"/>
              </a:ext>
            </a:extLst>
          </p:cNvPr>
          <p:cNvSpPr>
            <a:spLocks noGrp="1"/>
          </p:cNvSpPr>
          <p:nvPr>
            <p:ph type="title"/>
          </p:nvPr>
        </p:nvSpPr>
        <p:spPr>
          <a:xfrm>
            <a:off x="2115405" y="0"/>
            <a:ext cx="8911687" cy="193040"/>
          </a:xfrm>
        </p:spPr>
        <p:txBody>
          <a:bodyPr>
            <a:normAutofit fontScale="90000"/>
          </a:bodyPr>
          <a:lstStyle/>
          <a:p>
            <a:endParaRPr lang="es-CO" dirty="0"/>
          </a:p>
        </p:txBody>
      </p:sp>
      <p:sp>
        <p:nvSpPr>
          <p:cNvPr id="3" name="Marcador de contenido 2">
            <a:extLst>
              <a:ext uri="{FF2B5EF4-FFF2-40B4-BE49-F238E27FC236}">
                <a16:creationId xmlns:a16="http://schemas.microsoft.com/office/drawing/2014/main" id="{1146E0EB-A760-8C91-2CEB-4C2EB70FB2B5}"/>
              </a:ext>
            </a:extLst>
          </p:cNvPr>
          <p:cNvSpPr>
            <a:spLocks noGrp="1"/>
          </p:cNvSpPr>
          <p:nvPr>
            <p:ph idx="1"/>
          </p:nvPr>
        </p:nvSpPr>
        <p:spPr>
          <a:xfrm>
            <a:off x="599440" y="589280"/>
            <a:ext cx="10905172" cy="6187440"/>
          </a:xfrm>
        </p:spPr>
        <p:txBody>
          <a:bodyPr>
            <a:normAutofit lnSpcReduction="10000"/>
          </a:bodyPr>
          <a:lstStyle/>
          <a:p>
            <a:pPr marL="0" indent="0" algn="just">
              <a:buNone/>
            </a:pPr>
            <a:r>
              <a:rPr lang="es-CO" sz="3200" b="1" i="0" u="none" strike="noStrike" baseline="0" dirty="0">
                <a:solidFill>
                  <a:schemeClr val="tx1"/>
                </a:solidFill>
                <a:latin typeface="Arial" panose="020B0604020202020204" pitchFamily="34" charset="0"/>
                <a:cs typeface="Arial" panose="020B0604020202020204" pitchFamily="34" charset="0"/>
              </a:rPr>
              <a:t>Modalidades de la </a:t>
            </a:r>
            <a:r>
              <a:rPr lang="es-CO" sz="3200" b="1" dirty="0">
                <a:solidFill>
                  <a:schemeClr val="tx1"/>
                </a:solidFill>
                <a:latin typeface="Arial" panose="020B0604020202020204" pitchFamily="34" charset="0"/>
                <a:cs typeface="Arial" panose="020B0604020202020204" pitchFamily="34" charset="0"/>
              </a:rPr>
              <a:t>explotación</a:t>
            </a:r>
            <a:endParaRPr lang="es-CO" sz="3200" b="1" i="0" u="none" strike="noStrike" baseline="0" dirty="0">
              <a:solidFill>
                <a:schemeClr val="tx1"/>
              </a:solidFill>
              <a:latin typeface="Arial" panose="020B0604020202020204" pitchFamily="34" charset="0"/>
              <a:cs typeface="Arial" panose="020B0604020202020204" pitchFamily="34" charset="0"/>
            </a:endParaRPr>
          </a:p>
          <a:p>
            <a:r>
              <a:rPr lang="es-MX" sz="3200" b="1" i="0" u="none" strike="noStrike" baseline="0" dirty="0">
                <a:solidFill>
                  <a:schemeClr val="tx1"/>
                </a:solidFill>
                <a:latin typeface="Arial" panose="020B0604020202020204" pitchFamily="34" charset="0"/>
                <a:cs typeface="Arial" panose="020B0604020202020204" pitchFamily="34" charset="0"/>
              </a:rPr>
              <a:t>Explotación de la mendicidad ajena </a:t>
            </a:r>
            <a:endParaRPr lang="es-MX" sz="3200" b="0" i="0" u="none" strike="noStrike" baseline="0" dirty="0">
              <a:solidFill>
                <a:schemeClr val="tx1"/>
              </a:solidFill>
              <a:latin typeface="Arial" panose="020B0604020202020204" pitchFamily="34" charset="0"/>
              <a:cs typeface="Arial" panose="020B0604020202020204" pitchFamily="34" charset="0"/>
            </a:endParaRPr>
          </a:p>
          <a:p>
            <a:pPr algn="just"/>
            <a:r>
              <a:rPr lang="es-MX" sz="3200" b="0" i="0" u="none" strike="noStrike" baseline="0" dirty="0">
                <a:solidFill>
                  <a:srgbClr val="221F1F"/>
                </a:solidFill>
                <a:latin typeface="Arial" panose="020B0604020202020204" pitchFamily="34" charset="0"/>
                <a:cs typeface="Arial" panose="020B0604020202020204" pitchFamily="34" charset="0"/>
              </a:rPr>
              <a:t>La mendicidad es una situación derivada de la pobreza, generalmente una situación marginal extrema en la que el mendigo es receptor de un sentimiento de pena o de lástima por su indumentaria o por su apariencia, a través de los cuales busca subsistir pidiendo dinero a transeúntes. En materia de trata de personas muchas personas son obligadas a ejercer la mendicidad bajo coacción, amenaza, abusando del estado de indefensión de las víctimas, utilizándolos como medios para obtener un beneficio. </a:t>
            </a:r>
            <a:endParaRPr lang="es-CO" sz="3200" b="1" i="0" u="none" strike="noStrike" baseline="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9421857"/>
      </p:ext>
    </p:extLst>
  </p:cSld>
  <p:clrMapOvr>
    <a:masterClrMapping/>
  </p:clrMapOvr>
  <mc:AlternateContent xmlns:mc="http://schemas.openxmlformats.org/markup-compatibility/2006" xmlns:p14="http://schemas.microsoft.com/office/powerpoint/2010/main">
    <mc:Choice Requires="p14">
      <p:transition spd="slow" p14:dur="2000" advTm="172032"/>
    </mc:Choice>
    <mc:Fallback xmlns="">
      <p:transition spd="slow" advTm="172032"/>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B8704-C1C4-99E4-3EAB-033C98C69F0D}"/>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1146E0EB-A760-8C91-2CEB-4C2EB70FB2B5}"/>
              </a:ext>
            </a:extLst>
          </p:cNvPr>
          <p:cNvSpPr>
            <a:spLocks noGrp="1"/>
          </p:cNvSpPr>
          <p:nvPr>
            <p:ph idx="1"/>
          </p:nvPr>
        </p:nvSpPr>
        <p:spPr>
          <a:xfrm>
            <a:off x="599440" y="1513840"/>
            <a:ext cx="10905172" cy="5262880"/>
          </a:xfrm>
        </p:spPr>
        <p:txBody>
          <a:bodyPr>
            <a:normAutofit/>
          </a:bodyPr>
          <a:lstStyle/>
          <a:p>
            <a:pPr algn="just"/>
            <a:r>
              <a:rPr lang="es-MX" sz="2400" b="0" i="0" u="none" strike="noStrike" baseline="0" dirty="0">
                <a:solidFill>
                  <a:srgbClr val="221F1F"/>
                </a:solidFill>
                <a:latin typeface="Corbel" panose="020B0503020204020204" pitchFamily="34" charset="0"/>
              </a:rPr>
              <a:t>De acuerdo con el artículo 5 del Protocolo (y conforme con el principio mencionado del </a:t>
            </a:r>
            <a:r>
              <a:rPr lang="es-MX" sz="2400" b="0" i="1" u="none" strike="noStrike" baseline="0" dirty="0">
                <a:solidFill>
                  <a:srgbClr val="221F1F"/>
                </a:solidFill>
                <a:latin typeface="Corbel" panose="020B0503020204020204" pitchFamily="34" charset="0"/>
              </a:rPr>
              <a:t>pacta sunt </a:t>
            </a:r>
            <a:r>
              <a:rPr lang="es-MX" sz="2400" b="0" i="1" u="none" strike="noStrike" baseline="0" dirty="0" err="1">
                <a:solidFill>
                  <a:srgbClr val="221F1F"/>
                </a:solidFill>
                <a:latin typeface="Corbel" panose="020B0503020204020204" pitchFamily="34" charset="0"/>
              </a:rPr>
              <a:t>servanda</a:t>
            </a:r>
            <a:r>
              <a:rPr lang="es-MX" sz="2400" b="0" i="0" u="none" strike="noStrike" baseline="0" dirty="0">
                <a:solidFill>
                  <a:srgbClr val="221F1F"/>
                </a:solidFill>
                <a:latin typeface="Corbel" panose="020B0503020204020204" pitchFamily="34" charset="0"/>
              </a:rPr>
              <a:t>), los Estados parte deben apropiar su ordenamiento interno conforme al marco normativo contenido tanto en este instrumento, como en todos los ratificados por Colombia que pudieran versar sobre la materia, especialmente en materia de Derechos Humanos, y de esa forma adecuar el tipo penal respetando esos mínimos. </a:t>
            </a:r>
          </a:p>
          <a:p>
            <a:pPr algn="just"/>
            <a:r>
              <a:rPr lang="es-MX" sz="2400" b="0" i="0" u="none" strike="noStrike" baseline="0" dirty="0">
                <a:solidFill>
                  <a:srgbClr val="221F1F"/>
                </a:solidFill>
                <a:latin typeface="Corbel" panose="020B0503020204020204" pitchFamily="34" charset="0"/>
              </a:rPr>
              <a:t>Lo anterior no quiere decir que un Estado deba replicar el contenido del artículo 3 del Protocolo, sino que su definición interna del delito debe respetar lo preceptuado en este instrumento, sin limitar la facultad legislativa del Estado de agregar otros elementos que considere. En efecto, las autoridades deberán realizar una lectura integral del derecho interno frente al derecho internacional al momento de adecuar determinada conducta o de atender al procedimiento judicial establecido </a:t>
            </a:r>
            <a:endParaRPr lang="es-CO"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838318"/>
      </p:ext>
    </p:extLst>
  </p:cSld>
  <p:clrMapOvr>
    <a:masterClrMapping/>
  </p:clrMapOvr>
  <mc:AlternateContent xmlns:mc="http://schemas.openxmlformats.org/markup-compatibility/2006" xmlns:p14="http://schemas.microsoft.com/office/powerpoint/2010/main">
    <mc:Choice Requires="p14">
      <p:transition spd="slow" p14:dur="2000" advTm="172032"/>
    </mc:Choice>
    <mc:Fallback xmlns="">
      <p:transition spd="slow" advTm="172032"/>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B8704-C1C4-99E4-3EAB-033C98C69F0D}"/>
              </a:ext>
            </a:extLst>
          </p:cNvPr>
          <p:cNvSpPr>
            <a:spLocks noGrp="1"/>
          </p:cNvSpPr>
          <p:nvPr>
            <p:ph type="title"/>
          </p:nvPr>
        </p:nvSpPr>
        <p:spPr>
          <a:xfrm>
            <a:off x="2115405" y="0"/>
            <a:ext cx="8911687" cy="193040"/>
          </a:xfrm>
        </p:spPr>
        <p:txBody>
          <a:bodyPr>
            <a:normAutofit fontScale="90000"/>
          </a:bodyPr>
          <a:lstStyle/>
          <a:p>
            <a:endParaRPr lang="es-CO" dirty="0"/>
          </a:p>
        </p:txBody>
      </p:sp>
      <p:sp>
        <p:nvSpPr>
          <p:cNvPr id="3" name="Marcador de contenido 2">
            <a:extLst>
              <a:ext uri="{FF2B5EF4-FFF2-40B4-BE49-F238E27FC236}">
                <a16:creationId xmlns:a16="http://schemas.microsoft.com/office/drawing/2014/main" id="{1146E0EB-A760-8C91-2CEB-4C2EB70FB2B5}"/>
              </a:ext>
            </a:extLst>
          </p:cNvPr>
          <p:cNvSpPr>
            <a:spLocks noGrp="1"/>
          </p:cNvSpPr>
          <p:nvPr>
            <p:ph idx="1"/>
          </p:nvPr>
        </p:nvSpPr>
        <p:spPr>
          <a:xfrm>
            <a:off x="599440" y="589280"/>
            <a:ext cx="10905172" cy="6187440"/>
          </a:xfrm>
        </p:spPr>
        <p:txBody>
          <a:bodyPr>
            <a:normAutofit/>
          </a:bodyPr>
          <a:lstStyle/>
          <a:p>
            <a:pPr marL="0" indent="0" algn="just">
              <a:buNone/>
            </a:pPr>
            <a:r>
              <a:rPr lang="es-CO" sz="3200" b="1" i="0" u="none" strike="noStrike" baseline="0" dirty="0">
                <a:solidFill>
                  <a:schemeClr val="tx1"/>
                </a:solidFill>
                <a:latin typeface="Arial" panose="020B0604020202020204" pitchFamily="34" charset="0"/>
                <a:cs typeface="Arial" panose="020B0604020202020204" pitchFamily="34" charset="0"/>
              </a:rPr>
              <a:t>Modalidades de la </a:t>
            </a:r>
            <a:r>
              <a:rPr lang="es-CO" sz="3200" b="1" dirty="0">
                <a:solidFill>
                  <a:schemeClr val="tx1"/>
                </a:solidFill>
                <a:latin typeface="Arial" panose="020B0604020202020204" pitchFamily="34" charset="0"/>
                <a:cs typeface="Arial" panose="020B0604020202020204" pitchFamily="34" charset="0"/>
              </a:rPr>
              <a:t>explotación:</a:t>
            </a:r>
          </a:p>
          <a:p>
            <a:pPr marL="0" indent="0" algn="just">
              <a:buNone/>
            </a:pPr>
            <a:r>
              <a:rPr lang="es-CO" sz="2800" b="1" i="0" u="none" strike="noStrike" baseline="0" dirty="0">
                <a:solidFill>
                  <a:schemeClr val="tx1"/>
                </a:solidFill>
                <a:latin typeface="Arial" panose="020B0604020202020204" pitchFamily="34" charset="0"/>
                <a:cs typeface="Arial" panose="020B0604020202020204" pitchFamily="34" charset="0"/>
              </a:rPr>
              <a:t>Matrimonio servil </a:t>
            </a:r>
            <a:endParaRPr lang="es-CO" sz="2800" b="0" i="0" u="none" strike="noStrike" baseline="0" dirty="0">
              <a:solidFill>
                <a:schemeClr val="tx1"/>
              </a:solidFill>
              <a:latin typeface="Arial" panose="020B0604020202020204" pitchFamily="34" charset="0"/>
              <a:cs typeface="Arial" panose="020B0604020202020204" pitchFamily="34" charset="0"/>
            </a:endParaRPr>
          </a:p>
          <a:p>
            <a:pPr marL="0" indent="0" algn="just">
              <a:buNone/>
            </a:pPr>
            <a:r>
              <a:rPr lang="es-MX" sz="2800" b="0" i="0" u="none" strike="noStrike" baseline="0" dirty="0">
                <a:solidFill>
                  <a:schemeClr val="tx1"/>
                </a:solidFill>
                <a:latin typeface="Arial" panose="020B0604020202020204" pitchFamily="34" charset="0"/>
                <a:cs typeface="Arial" panose="020B0604020202020204" pitchFamily="34" charset="0"/>
              </a:rPr>
              <a:t>Otra modalidad de explotación la constituye el “matrimonio servil o forzado” en donde el vínculo conyugal no deviene de la voluntad de quienes concurren al acto, sino que corresponde a una especie de “contrapartida” de algún tipo de transacción. Ello es usual para el pago de deudas, para la obtención de documentos de residencia, para recibir un pago para la familia de quien entrega a la persona en matrimonio, entre otros. Como tal, una vez más, supone la conversión del sujeto en </a:t>
            </a:r>
            <a:r>
              <a:rPr lang="es-MX" sz="2800" b="0" i="0" u="none" strike="noStrike" baseline="0" dirty="0">
                <a:solidFill>
                  <a:srgbClr val="221F1F"/>
                </a:solidFill>
                <a:latin typeface="Arial" panose="020B0604020202020204" pitchFamily="34" charset="0"/>
                <a:cs typeface="Arial" panose="020B0604020202020204" pitchFamily="34" charset="0"/>
              </a:rPr>
              <a:t>mercancía y como tal una forma de explotación proscrita. </a:t>
            </a:r>
            <a:endParaRPr lang="es-CO" sz="2800" b="1" i="0" u="none" strike="noStrike" baseline="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2923438"/>
      </p:ext>
    </p:extLst>
  </p:cSld>
  <p:clrMapOvr>
    <a:masterClrMapping/>
  </p:clrMapOvr>
  <mc:AlternateContent xmlns:mc="http://schemas.openxmlformats.org/markup-compatibility/2006" xmlns:p14="http://schemas.microsoft.com/office/powerpoint/2010/main">
    <mc:Choice Requires="p14">
      <p:transition spd="slow" p14:dur="2000" advTm="172032"/>
    </mc:Choice>
    <mc:Fallback xmlns="">
      <p:transition spd="slow" advTm="172032"/>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B8704-C1C4-99E4-3EAB-033C98C69F0D}"/>
              </a:ext>
            </a:extLst>
          </p:cNvPr>
          <p:cNvSpPr>
            <a:spLocks noGrp="1"/>
          </p:cNvSpPr>
          <p:nvPr>
            <p:ph type="title"/>
          </p:nvPr>
        </p:nvSpPr>
        <p:spPr>
          <a:xfrm>
            <a:off x="2115405" y="0"/>
            <a:ext cx="8911687" cy="193040"/>
          </a:xfrm>
        </p:spPr>
        <p:txBody>
          <a:bodyPr>
            <a:normAutofit fontScale="90000"/>
          </a:bodyPr>
          <a:lstStyle/>
          <a:p>
            <a:endParaRPr lang="es-CO" dirty="0"/>
          </a:p>
        </p:txBody>
      </p:sp>
      <p:sp>
        <p:nvSpPr>
          <p:cNvPr id="3" name="Marcador de contenido 2">
            <a:extLst>
              <a:ext uri="{FF2B5EF4-FFF2-40B4-BE49-F238E27FC236}">
                <a16:creationId xmlns:a16="http://schemas.microsoft.com/office/drawing/2014/main" id="{1146E0EB-A760-8C91-2CEB-4C2EB70FB2B5}"/>
              </a:ext>
            </a:extLst>
          </p:cNvPr>
          <p:cNvSpPr>
            <a:spLocks noGrp="1"/>
          </p:cNvSpPr>
          <p:nvPr>
            <p:ph idx="1"/>
          </p:nvPr>
        </p:nvSpPr>
        <p:spPr>
          <a:xfrm>
            <a:off x="599440" y="589280"/>
            <a:ext cx="10905172" cy="6187440"/>
          </a:xfrm>
        </p:spPr>
        <p:txBody>
          <a:bodyPr>
            <a:normAutofit/>
          </a:bodyPr>
          <a:lstStyle/>
          <a:p>
            <a:pPr marL="0" indent="0" algn="just">
              <a:buNone/>
            </a:pPr>
            <a:r>
              <a:rPr lang="es-CO" sz="2800" b="1" i="0" u="none" strike="noStrike" baseline="0" dirty="0">
                <a:solidFill>
                  <a:schemeClr val="tx1"/>
                </a:solidFill>
                <a:latin typeface="Arial" panose="020B0604020202020204" pitchFamily="34" charset="0"/>
                <a:cs typeface="Arial" panose="020B0604020202020204" pitchFamily="34" charset="0"/>
              </a:rPr>
              <a:t>Modalidades de la </a:t>
            </a:r>
            <a:r>
              <a:rPr lang="es-CO" sz="2800" b="1" dirty="0">
                <a:solidFill>
                  <a:schemeClr val="tx1"/>
                </a:solidFill>
                <a:latin typeface="Arial" panose="020B0604020202020204" pitchFamily="34" charset="0"/>
                <a:cs typeface="Arial" panose="020B0604020202020204" pitchFamily="34" charset="0"/>
              </a:rPr>
              <a:t>explotación:</a:t>
            </a:r>
          </a:p>
          <a:p>
            <a:pPr marL="0" indent="0" algn="just">
              <a:buNone/>
            </a:pPr>
            <a:r>
              <a:rPr lang="es-CO" sz="2800" b="1" i="0" u="none" strike="noStrike" baseline="0" dirty="0">
                <a:solidFill>
                  <a:schemeClr val="tx1"/>
                </a:solidFill>
                <a:latin typeface="Arial" panose="020B0604020202020204" pitchFamily="34" charset="0"/>
                <a:cs typeface="Arial" panose="020B0604020202020204" pitchFamily="34" charset="0"/>
              </a:rPr>
              <a:t>Extracción de órganos </a:t>
            </a:r>
            <a:endParaRPr lang="es-CO" sz="2800" dirty="0">
              <a:solidFill>
                <a:schemeClr val="tx1"/>
              </a:solidFill>
              <a:latin typeface="Arial" panose="020B0604020202020204" pitchFamily="34" charset="0"/>
              <a:cs typeface="Arial" panose="020B0604020202020204" pitchFamily="34" charset="0"/>
            </a:endParaRPr>
          </a:p>
          <a:p>
            <a:pPr marL="0" indent="0" algn="just">
              <a:buNone/>
            </a:pPr>
            <a:r>
              <a:rPr lang="es-MX" sz="2800" b="0" i="0" u="none" strike="noStrike" baseline="0" dirty="0">
                <a:solidFill>
                  <a:schemeClr val="tx1"/>
                </a:solidFill>
                <a:latin typeface="Arial" panose="020B0604020202020204" pitchFamily="34" charset="0"/>
                <a:cs typeface="Arial" panose="020B0604020202020204" pitchFamily="34" charset="0"/>
              </a:rPr>
              <a:t>También dentro de los fines de explotación puede considerarse la extracción ilícita de órganos o la venta ilegal de los mismos, de forma que debido a la demanda para trasplantes u otros efectos médicos se han generado organizaciones que se encargan de captar, trasladar, recibir y acoger con un fin único de extraer los órganos del cuerpo humano para su posterior comercialización. </a:t>
            </a:r>
          </a:p>
          <a:p>
            <a:pPr marL="0" indent="0" algn="just">
              <a:buNone/>
            </a:pPr>
            <a:r>
              <a:rPr lang="es-MX" sz="2800" b="0" i="0" u="none" strike="noStrike" baseline="0" dirty="0">
                <a:solidFill>
                  <a:srgbClr val="221F1F"/>
                </a:solidFill>
                <a:latin typeface="Arial" panose="020B0604020202020204" pitchFamily="34" charset="0"/>
                <a:cs typeface="Arial" panose="020B0604020202020204" pitchFamily="34" charset="0"/>
              </a:rPr>
              <a:t>En algunos casos la conducta opera con desconocimiento de la víctima, pero también han existido muchos otros en que la víctima-por una necesidad económica- se presta al procedimiento comercializando sobre su propio cuerpo. </a:t>
            </a:r>
            <a:endParaRPr lang="es-CO" sz="28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9342135"/>
      </p:ext>
    </p:extLst>
  </p:cSld>
  <p:clrMapOvr>
    <a:masterClrMapping/>
  </p:clrMapOvr>
  <mc:AlternateContent xmlns:mc="http://schemas.openxmlformats.org/markup-compatibility/2006" xmlns:p14="http://schemas.microsoft.com/office/powerpoint/2010/main">
    <mc:Choice Requires="p14">
      <p:transition spd="slow" p14:dur="2000" advTm="172032"/>
    </mc:Choice>
    <mc:Fallback xmlns="">
      <p:transition spd="slow" advTm="172032"/>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B8704-C1C4-99E4-3EAB-033C98C69F0D}"/>
              </a:ext>
            </a:extLst>
          </p:cNvPr>
          <p:cNvSpPr>
            <a:spLocks noGrp="1"/>
          </p:cNvSpPr>
          <p:nvPr>
            <p:ph type="title"/>
          </p:nvPr>
        </p:nvSpPr>
        <p:spPr>
          <a:xfrm>
            <a:off x="2115405" y="0"/>
            <a:ext cx="8911687" cy="193040"/>
          </a:xfrm>
        </p:spPr>
        <p:txBody>
          <a:bodyPr>
            <a:normAutofit fontScale="90000"/>
          </a:bodyPr>
          <a:lstStyle/>
          <a:p>
            <a:endParaRPr lang="es-CO" dirty="0"/>
          </a:p>
        </p:txBody>
      </p:sp>
      <p:sp>
        <p:nvSpPr>
          <p:cNvPr id="3" name="Marcador de contenido 2">
            <a:extLst>
              <a:ext uri="{FF2B5EF4-FFF2-40B4-BE49-F238E27FC236}">
                <a16:creationId xmlns:a16="http://schemas.microsoft.com/office/drawing/2014/main" id="{1146E0EB-A760-8C91-2CEB-4C2EB70FB2B5}"/>
              </a:ext>
            </a:extLst>
          </p:cNvPr>
          <p:cNvSpPr>
            <a:spLocks noGrp="1"/>
          </p:cNvSpPr>
          <p:nvPr>
            <p:ph idx="1"/>
          </p:nvPr>
        </p:nvSpPr>
        <p:spPr>
          <a:xfrm>
            <a:off x="599440" y="589280"/>
            <a:ext cx="10905172" cy="6187440"/>
          </a:xfrm>
        </p:spPr>
        <p:txBody>
          <a:bodyPr>
            <a:normAutofit/>
          </a:bodyPr>
          <a:lstStyle/>
          <a:p>
            <a:pPr marL="0" indent="0" algn="just">
              <a:buNone/>
            </a:pPr>
            <a:r>
              <a:rPr lang="es-CO" sz="3200" b="1" i="0" u="none" strike="noStrike" baseline="0" dirty="0">
                <a:solidFill>
                  <a:schemeClr val="tx1"/>
                </a:solidFill>
                <a:latin typeface="Arial" panose="020B0604020202020204" pitchFamily="34" charset="0"/>
                <a:cs typeface="Arial" panose="020B0604020202020204" pitchFamily="34" charset="0"/>
              </a:rPr>
              <a:t>Modalidades de la </a:t>
            </a:r>
            <a:r>
              <a:rPr lang="es-CO" sz="3200" b="1" dirty="0">
                <a:solidFill>
                  <a:schemeClr val="tx1"/>
                </a:solidFill>
                <a:latin typeface="Arial" panose="020B0604020202020204" pitchFamily="34" charset="0"/>
                <a:cs typeface="Arial" panose="020B0604020202020204" pitchFamily="34" charset="0"/>
              </a:rPr>
              <a:t>explotación:</a:t>
            </a:r>
          </a:p>
          <a:p>
            <a:pPr marL="0" indent="0" algn="just">
              <a:buNone/>
            </a:pPr>
            <a:r>
              <a:rPr lang="es-CO" sz="2800" b="1" i="0" u="none" strike="noStrike" baseline="0" dirty="0">
                <a:solidFill>
                  <a:schemeClr val="tx1"/>
                </a:solidFill>
                <a:latin typeface="Arial" panose="020B0604020202020204" pitchFamily="34" charset="0"/>
                <a:cs typeface="Arial" panose="020B0604020202020204" pitchFamily="34" charset="0"/>
              </a:rPr>
              <a:t>Otras formas de explotación </a:t>
            </a:r>
            <a:endParaRPr lang="es-CO" sz="2800" b="0" i="0" u="none" strike="noStrike" baseline="0" dirty="0">
              <a:solidFill>
                <a:schemeClr val="tx1"/>
              </a:solidFill>
              <a:latin typeface="Arial" panose="020B0604020202020204" pitchFamily="34" charset="0"/>
              <a:cs typeface="Arial" panose="020B0604020202020204" pitchFamily="34" charset="0"/>
            </a:endParaRPr>
          </a:p>
          <a:p>
            <a:pPr marL="0" indent="0" algn="just">
              <a:buNone/>
            </a:pPr>
            <a:r>
              <a:rPr lang="es-MX" sz="2800" b="0" i="0" u="none" strike="noStrike" baseline="0" dirty="0">
                <a:solidFill>
                  <a:schemeClr val="tx1"/>
                </a:solidFill>
                <a:latin typeface="Arial" panose="020B0604020202020204" pitchFamily="34" charset="0"/>
                <a:cs typeface="Arial" panose="020B0604020202020204" pitchFamily="34" charset="0"/>
              </a:rPr>
              <a:t>Finalmente, se debe clarificar que con la incorporación de la Ley 985 de 2005 se quiso dotar de mayor claridad la conducta efecto para los cuales se consagró- de manera más específica- lo que se entiende por “fines de explotación” incorporando un listado de prácticas de explotación no taxativo50. Ello quiere decir que las prácticas que allí se aluden no son </a:t>
            </a:r>
          </a:p>
          <a:p>
            <a:pPr marL="0" indent="0" algn="just">
              <a:buNone/>
            </a:pPr>
            <a:r>
              <a:rPr lang="es-MX" sz="2800" b="0" i="0" u="none" strike="noStrike" baseline="0" dirty="0">
                <a:solidFill>
                  <a:schemeClr val="tx1"/>
                </a:solidFill>
                <a:latin typeface="Arial" panose="020B0604020202020204" pitchFamily="34" charset="0"/>
                <a:cs typeface="Arial" panose="020B0604020202020204" pitchFamily="34" charset="0"/>
              </a:rPr>
              <a:t>las únicas que quedan cobijadas por el delito a tal punto que de manera genérica señala la norma al final “otras formas de explotación (…)” lo que permite que se incorporen nuevas modalidades no contempladas expresamente pero que en forma alguna conlleven a la “cosificación” del ser humano. </a:t>
            </a:r>
            <a:endParaRPr lang="es-CO" sz="28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1799247"/>
      </p:ext>
    </p:extLst>
  </p:cSld>
  <p:clrMapOvr>
    <a:masterClrMapping/>
  </p:clrMapOvr>
  <mc:AlternateContent xmlns:mc="http://schemas.openxmlformats.org/markup-compatibility/2006" xmlns:p14="http://schemas.microsoft.com/office/powerpoint/2010/main">
    <mc:Choice Requires="p14">
      <p:transition spd="slow" p14:dur="2000" advTm="172032"/>
    </mc:Choice>
    <mc:Fallback xmlns="">
      <p:transition spd="slow" advTm="172032"/>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B8704-C1C4-99E4-3EAB-033C98C69F0D}"/>
              </a:ext>
            </a:extLst>
          </p:cNvPr>
          <p:cNvSpPr>
            <a:spLocks noGrp="1"/>
          </p:cNvSpPr>
          <p:nvPr>
            <p:ph type="title"/>
          </p:nvPr>
        </p:nvSpPr>
        <p:spPr>
          <a:xfrm>
            <a:off x="2115405" y="0"/>
            <a:ext cx="8911687" cy="193040"/>
          </a:xfrm>
        </p:spPr>
        <p:txBody>
          <a:bodyPr>
            <a:normAutofit fontScale="90000"/>
          </a:bodyPr>
          <a:lstStyle/>
          <a:p>
            <a:endParaRPr lang="es-CO" dirty="0"/>
          </a:p>
        </p:txBody>
      </p:sp>
      <p:sp>
        <p:nvSpPr>
          <p:cNvPr id="3" name="Marcador de contenido 2">
            <a:extLst>
              <a:ext uri="{FF2B5EF4-FFF2-40B4-BE49-F238E27FC236}">
                <a16:creationId xmlns:a16="http://schemas.microsoft.com/office/drawing/2014/main" id="{1146E0EB-A760-8C91-2CEB-4C2EB70FB2B5}"/>
              </a:ext>
            </a:extLst>
          </p:cNvPr>
          <p:cNvSpPr>
            <a:spLocks noGrp="1"/>
          </p:cNvSpPr>
          <p:nvPr>
            <p:ph idx="1"/>
          </p:nvPr>
        </p:nvSpPr>
        <p:spPr>
          <a:xfrm>
            <a:off x="599440" y="589280"/>
            <a:ext cx="10905172" cy="6187440"/>
          </a:xfrm>
        </p:spPr>
        <p:txBody>
          <a:bodyPr>
            <a:normAutofit/>
          </a:bodyPr>
          <a:lstStyle/>
          <a:p>
            <a:pPr algn="just"/>
            <a:r>
              <a:rPr lang="es-CO" sz="3200" b="1" i="0" u="none" strike="noStrike" baseline="0" dirty="0">
                <a:solidFill>
                  <a:schemeClr val="tx1"/>
                </a:solidFill>
                <a:latin typeface="Arial" panose="020B0604020202020204" pitchFamily="34" charset="0"/>
                <a:cs typeface="Arial" panose="020B0604020202020204" pitchFamily="34" charset="0"/>
              </a:rPr>
              <a:t>La cuestión del consentimiento </a:t>
            </a:r>
            <a:endParaRPr lang="es-CO" sz="3200" b="0" i="0" u="none" strike="noStrike" baseline="0" dirty="0">
              <a:solidFill>
                <a:schemeClr val="tx1"/>
              </a:solidFill>
              <a:latin typeface="Arial" panose="020B0604020202020204" pitchFamily="34" charset="0"/>
              <a:cs typeface="Arial" panose="020B0604020202020204" pitchFamily="34" charset="0"/>
            </a:endParaRPr>
          </a:p>
          <a:p>
            <a:pPr algn="just"/>
            <a:r>
              <a:rPr lang="es-MX" sz="3200" b="0" i="0" u="none" strike="noStrike" baseline="0" dirty="0">
                <a:solidFill>
                  <a:schemeClr val="tx1"/>
                </a:solidFill>
                <a:latin typeface="Arial" panose="020B0604020202020204" pitchFamily="34" charset="0"/>
                <a:cs typeface="Arial" panose="020B0604020202020204" pitchFamily="34" charset="0"/>
              </a:rPr>
              <a:t>Cuando se analiza el delito de “Trata de Personas” se torna irrelevante la existencia de “consentimiento” pues incluso conociendo la labor que se va a desempeñar “no exime a estas personas de responsabilidad, pues lo que se evidencia es un sistema de explotación sexual, obteniendo un beneficio económico, fincado en la prostitución de las víctimas </a:t>
            </a:r>
            <a:endParaRPr lang="es-CO" sz="32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252689"/>
      </p:ext>
    </p:extLst>
  </p:cSld>
  <p:clrMapOvr>
    <a:masterClrMapping/>
  </p:clrMapOvr>
  <mc:AlternateContent xmlns:mc="http://schemas.openxmlformats.org/markup-compatibility/2006" xmlns:p14="http://schemas.microsoft.com/office/powerpoint/2010/main">
    <mc:Choice Requires="p14">
      <p:transition spd="slow" p14:dur="2000" advTm="172032"/>
    </mc:Choice>
    <mc:Fallback xmlns="">
      <p:transition spd="slow" advTm="172032"/>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B8704-C1C4-99E4-3EAB-033C98C69F0D}"/>
              </a:ext>
            </a:extLst>
          </p:cNvPr>
          <p:cNvSpPr>
            <a:spLocks noGrp="1"/>
          </p:cNvSpPr>
          <p:nvPr>
            <p:ph type="title"/>
          </p:nvPr>
        </p:nvSpPr>
        <p:spPr>
          <a:xfrm>
            <a:off x="2115405" y="0"/>
            <a:ext cx="8911687" cy="193040"/>
          </a:xfrm>
        </p:spPr>
        <p:txBody>
          <a:bodyPr>
            <a:normAutofit fontScale="90000"/>
          </a:bodyPr>
          <a:lstStyle/>
          <a:p>
            <a:endParaRPr lang="es-CO" dirty="0"/>
          </a:p>
        </p:txBody>
      </p:sp>
      <p:sp>
        <p:nvSpPr>
          <p:cNvPr id="3" name="Marcador de contenido 2">
            <a:extLst>
              <a:ext uri="{FF2B5EF4-FFF2-40B4-BE49-F238E27FC236}">
                <a16:creationId xmlns:a16="http://schemas.microsoft.com/office/drawing/2014/main" id="{1146E0EB-A760-8C91-2CEB-4C2EB70FB2B5}"/>
              </a:ext>
            </a:extLst>
          </p:cNvPr>
          <p:cNvSpPr>
            <a:spLocks noGrp="1"/>
          </p:cNvSpPr>
          <p:nvPr>
            <p:ph idx="1"/>
          </p:nvPr>
        </p:nvSpPr>
        <p:spPr>
          <a:xfrm>
            <a:off x="599440" y="589280"/>
            <a:ext cx="10905172" cy="6187440"/>
          </a:xfrm>
        </p:spPr>
        <p:txBody>
          <a:bodyPr>
            <a:normAutofit/>
          </a:bodyPr>
          <a:lstStyle/>
          <a:p>
            <a:pPr algn="just"/>
            <a:r>
              <a:rPr lang="es-CO" sz="2400" b="1" i="0" u="none" strike="noStrike" baseline="0" dirty="0">
                <a:solidFill>
                  <a:schemeClr val="tx1"/>
                </a:solidFill>
                <a:latin typeface="Arial" panose="020B0604020202020204" pitchFamily="34" charset="0"/>
                <a:cs typeface="Arial" panose="020B0604020202020204" pitchFamily="34" charset="0"/>
              </a:rPr>
              <a:t>La cuestión del consentimiento </a:t>
            </a:r>
          </a:p>
          <a:p>
            <a:pPr algn="just"/>
            <a:r>
              <a:rPr lang="es-MX" sz="2400" b="0" i="0" u="none" strike="noStrike" baseline="0" dirty="0">
                <a:solidFill>
                  <a:schemeClr val="tx1"/>
                </a:solidFill>
                <a:latin typeface="Corbel" panose="020B0503020204020204" pitchFamily="34" charset="0"/>
              </a:rPr>
              <a:t>Sobre el particular también se ha referido la jurisprudencia en el sentido de reiterar la carencia de relevancia en lo que concierne al “consentimiento” prestado por la víctima para la estructuración del delito pues: </a:t>
            </a:r>
          </a:p>
          <a:p>
            <a:pPr algn="just"/>
            <a:r>
              <a:rPr lang="es-MX" sz="2400" b="0" i="0" u="none" strike="noStrike" baseline="0" dirty="0">
                <a:solidFill>
                  <a:schemeClr val="tx1"/>
                </a:solidFill>
                <a:latin typeface="Corbel" panose="020B0503020204020204" pitchFamily="34" charset="0"/>
              </a:rPr>
              <a:t>“no se pueden perder de vista las condiciones de extrema vulnerabilidad en las que se encuentra las víctimas que conforman el público objetivo de este tipo de ilícitos, pues no en pocas ocasiones la víctima por temor, ignorancia, o extrema necesidad puede llegar a consentir este tipo de conductas, máxime cuando no cuenta con la capacidad de advertir el grado de riesgo que asume frente a la violación de sus derechos fundamentales” </a:t>
            </a:r>
          </a:p>
          <a:p>
            <a:pPr algn="just"/>
            <a:r>
              <a:rPr lang="es-MX" sz="2400" b="1" i="0" u="none" strike="noStrike" baseline="0" dirty="0">
                <a:solidFill>
                  <a:schemeClr val="tx1"/>
                </a:solidFill>
                <a:latin typeface="Corbel" panose="020B0503020204020204" pitchFamily="34" charset="0"/>
              </a:rPr>
              <a:t>Y sobre la invalidación del mismo “</a:t>
            </a:r>
            <a:r>
              <a:rPr lang="es-MX" sz="2400" b="0" i="0" u="none" strike="noStrike" baseline="0" dirty="0">
                <a:solidFill>
                  <a:schemeClr val="tx1"/>
                </a:solidFill>
                <a:latin typeface="Corbel" panose="020B0503020204020204" pitchFamily="34" charset="0"/>
              </a:rPr>
              <a:t>el mismo no es válido, ello por cuanto, como se ha señalado en precedencia los bienes jurídicos que se encuentran en juego, son de tal raigambre, que no es viable su renuncia, pues lo que se protege es la dignidad humana, derecho que es irrenunciable dada su connotación en la esencia del ser humano.</a:t>
            </a:r>
            <a:endParaRPr lang="es-CO" sz="2400" b="0" i="0" u="none" strike="noStrike" baseline="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2324389"/>
      </p:ext>
    </p:extLst>
  </p:cSld>
  <p:clrMapOvr>
    <a:masterClrMapping/>
  </p:clrMapOvr>
  <mc:AlternateContent xmlns:mc="http://schemas.openxmlformats.org/markup-compatibility/2006" xmlns:p14="http://schemas.microsoft.com/office/powerpoint/2010/main">
    <mc:Choice Requires="p14">
      <p:transition spd="slow" p14:dur="2000" advTm="172032"/>
    </mc:Choice>
    <mc:Fallback xmlns="">
      <p:transition spd="slow" advTm="172032"/>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B8704-C1C4-99E4-3EAB-033C98C69F0D}"/>
              </a:ext>
            </a:extLst>
          </p:cNvPr>
          <p:cNvSpPr>
            <a:spLocks noGrp="1"/>
          </p:cNvSpPr>
          <p:nvPr>
            <p:ph type="title"/>
          </p:nvPr>
        </p:nvSpPr>
        <p:spPr>
          <a:xfrm>
            <a:off x="2115405" y="0"/>
            <a:ext cx="8911687" cy="193040"/>
          </a:xfrm>
        </p:spPr>
        <p:txBody>
          <a:bodyPr>
            <a:normAutofit fontScale="90000"/>
          </a:bodyPr>
          <a:lstStyle/>
          <a:p>
            <a:endParaRPr lang="es-CO" dirty="0"/>
          </a:p>
        </p:txBody>
      </p:sp>
      <p:sp>
        <p:nvSpPr>
          <p:cNvPr id="3" name="Marcador de contenido 2">
            <a:extLst>
              <a:ext uri="{FF2B5EF4-FFF2-40B4-BE49-F238E27FC236}">
                <a16:creationId xmlns:a16="http://schemas.microsoft.com/office/drawing/2014/main" id="{1146E0EB-A760-8C91-2CEB-4C2EB70FB2B5}"/>
              </a:ext>
            </a:extLst>
          </p:cNvPr>
          <p:cNvSpPr>
            <a:spLocks noGrp="1"/>
          </p:cNvSpPr>
          <p:nvPr>
            <p:ph idx="1"/>
          </p:nvPr>
        </p:nvSpPr>
        <p:spPr>
          <a:xfrm>
            <a:off x="599440" y="589280"/>
            <a:ext cx="10905172" cy="6187440"/>
          </a:xfrm>
        </p:spPr>
        <p:txBody>
          <a:bodyPr>
            <a:normAutofit/>
          </a:bodyPr>
          <a:lstStyle/>
          <a:p>
            <a:pPr algn="just"/>
            <a:r>
              <a:rPr lang="es-MX" sz="3200" b="0" i="0" u="none" strike="noStrike" baseline="0" dirty="0">
                <a:solidFill>
                  <a:srgbClr val="221F1F"/>
                </a:solidFill>
                <a:latin typeface="Corbel" panose="020B0503020204020204" pitchFamily="34" charset="0"/>
              </a:rPr>
              <a:t>No existe duda alguna en el desarrollo jurisprudencial sobre lo anterior, y se citan los diferentes apartes en tanto es usual que se preste el “consentimiento” y que además los abogados de la defensa aleguen ello como argumento a favor de sus pretensiones. Sin embargo, como se acaba de expresar, no sólo desde la perspectiva general de análisis del delito no procede por la naturaleza del bien jurídico, sino que, además, la norma penal expresamente alude a la ausencia de efecto del consentimiento como eximente de responsabilidad. </a:t>
            </a:r>
            <a:endParaRPr lang="es-CO" sz="3200" b="0" i="0" u="none" strike="noStrike" baseline="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7054887"/>
      </p:ext>
    </p:extLst>
  </p:cSld>
  <p:clrMapOvr>
    <a:masterClrMapping/>
  </p:clrMapOvr>
  <mc:AlternateContent xmlns:mc="http://schemas.openxmlformats.org/markup-compatibility/2006" xmlns:p14="http://schemas.microsoft.com/office/powerpoint/2010/main">
    <mc:Choice Requires="p14">
      <p:transition spd="slow" p14:dur="2000" advTm="172032"/>
    </mc:Choice>
    <mc:Fallback xmlns="">
      <p:transition spd="slow" advTm="172032"/>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8EDFCE-5D9C-4795-AD6B-F635BB0D7642}"/>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546232D7-2AE9-C0E6-2E41-449147C6D785}"/>
              </a:ext>
            </a:extLst>
          </p:cNvPr>
          <p:cNvSpPr>
            <a:spLocks noGrp="1"/>
          </p:cNvSpPr>
          <p:nvPr>
            <p:ph idx="1"/>
          </p:nvPr>
        </p:nvSpPr>
        <p:spPr/>
        <p:txBody>
          <a:bodyPr/>
          <a:lstStyle/>
          <a:p>
            <a:r>
              <a:rPr lang="es-CO" dirty="0"/>
              <a:t>Existencia de Fiscalías especializadas en el tema</a:t>
            </a:r>
          </a:p>
          <a:p>
            <a:r>
              <a:rPr lang="es-CO" dirty="0"/>
              <a:t>Existencia de Policía Judicial especializada en el tema</a:t>
            </a:r>
          </a:p>
          <a:p>
            <a:r>
              <a:rPr lang="es-CO" dirty="0"/>
              <a:t>Coordinación entre entidades sobre la materia.</a:t>
            </a:r>
          </a:p>
          <a:p>
            <a:r>
              <a:rPr lang="es-CO" dirty="0"/>
              <a:t>Acción de tutela en Colombia.</a:t>
            </a:r>
          </a:p>
          <a:p>
            <a:r>
              <a:rPr lang="es-CO" dirty="0"/>
              <a:t>Debida tipificación del delito de lavado de activos y enriquecimiento ilícito.</a:t>
            </a:r>
          </a:p>
          <a:p>
            <a:r>
              <a:rPr lang="es-CO" dirty="0"/>
              <a:t>Existencias de Dirección de Fiscalías especializadas en Extinción de Dominio y Lavado de Activos (delegada contra las finanzas criminales)</a:t>
            </a:r>
          </a:p>
        </p:txBody>
      </p:sp>
    </p:spTree>
    <p:extLst>
      <p:ext uri="{BB962C8B-B14F-4D97-AF65-F5344CB8AC3E}">
        <p14:creationId xmlns:p14="http://schemas.microsoft.com/office/powerpoint/2010/main" val="25628210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15FAA3-877B-F360-99B2-E6859C094805}"/>
              </a:ext>
            </a:extLst>
          </p:cNvPr>
          <p:cNvSpPr>
            <a:spLocks noGrp="1"/>
          </p:cNvSpPr>
          <p:nvPr>
            <p:ph type="title"/>
          </p:nvPr>
        </p:nvSpPr>
        <p:spPr/>
        <p:txBody>
          <a:bodyPr/>
          <a:lstStyle/>
          <a:p>
            <a:r>
              <a:rPr lang="es-CO" dirty="0"/>
              <a:t>Debilidades </a:t>
            </a:r>
          </a:p>
        </p:txBody>
      </p:sp>
      <p:sp>
        <p:nvSpPr>
          <p:cNvPr id="3" name="Marcador de contenido 2">
            <a:extLst>
              <a:ext uri="{FF2B5EF4-FFF2-40B4-BE49-F238E27FC236}">
                <a16:creationId xmlns:a16="http://schemas.microsoft.com/office/drawing/2014/main" id="{FFE64CB6-7151-F686-0CAC-BF0AB6A16454}"/>
              </a:ext>
            </a:extLst>
          </p:cNvPr>
          <p:cNvSpPr>
            <a:spLocks noGrp="1"/>
          </p:cNvSpPr>
          <p:nvPr>
            <p:ph idx="1"/>
          </p:nvPr>
        </p:nvSpPr>
        <p:spPr>
          <a:xfrm>
            <a:off x="687388" y="1402080"/>
            <a:ext cx="10817224" cy="5455920"/>
          </a:xfrm>
        </p:spPr>
        <p:txBody>
          <a:bodyPr>
            <a:normAutofit/>
          </a:bodyPr>
          <a:lstStyle/>
          <a:p>
            <a:pPr algn="just"/>
            <a:r>
              <a:rPr lang="es-CO" dirty="0"/>
              <a:t>Penas bajas, lo que aunado a las rebajas de pena ,genera sensación de falta de justicia al momento de imponerse las mismas por parte de los Jueces Penales Especializados. Retribución Justa.</a:t>
            </a:r>
          </a:p>
          <a:p>
            <a:pPr algn="just"/>
            <a:r>
              <a:rPr lang="es-CO" dirty="0"/>
              <a:t>Debilidad en la oficina de protección de victimas de la Fiscalía General.</a:t>
            </a:r>
          </a:p>
          <a:p>
            <a:pPr algn="just"/>
            <a:r>
              <a:rPr lang="es-CO" dirty="0"/>
              <a:t>Falta de Capacitación sobre el tema.</a:t>
            </a:r>
          </a:p>
          <a:p>
            <a:pPr algn="just"/>
            <a:r>
              <a:rPr lang="es-CO" dirty="0"/>
              <a:t>Falta de Coordinación con entidades de otros países, con la finalidad de judicializar los casos que se presentan.</a:t>
            </a:r>
          </a:p>
          <a:p>
            <a:pPr algn="just"/>
            <a:r>
              <a:rPr lang="es-CO" dirty="0"/>
              <a:t>Falta de acompañamiento integral a las victimas.</a:t>
            </a:r>
          </a:p>
          <a:p>
            <a:pPr algn="just"/>
            <a:r>
              <a:rPr lang="es-CO" dirty="0"/>
              <a:t>Fatal de personal para investigar y judicializar casos de trata de personas</a:t>
            </a:r>
          </a:p>
          <a:p>
            <a:pPr algn="just"/>
            <a:r>
              <a:rPr lang="es-CO" dirty="0"/>
              <a:t>Falta de recursos para capacitación e investigación sobre delito de trata de personas.</a:t>
            </a:r>
          </a:p>
          <a:p>
            <a:pPr algn="just"/>
            <a:r>
              <a:rPr lang="es-CO" dirty="0"/>
              <a:t>Proceso Penal referente a la practica probatoria en Juicio Oral (prueba de referencia, prueba anticipada, prueba testimonial, </a:t>
            </a:r>
            <a:r>
              <a:rPr lang="es-CO" dirty="0" err="1"/>
              <a:t>etc</a:t>
            </a:r>
            <a:r>
              <a:rPr lang="es-CO" dirty="0"/>
              <a:t>)</a:t>
            </a:r>
          </a:p>
          <a:p>
            <a:pPr algn="just"/>
            <a:r>
              <a:rPr lang="es-CO" dirty="0"/>
              <a:t>No existencia de prueba anticipada en estos casos en particular.</a:t>
            </a:r>
          </a:p>
        </p:txBody>
      </p:sp>
    </p:spTree>
    <p:extLst>
      <p:ext uri="{BB962C8B-B14F-4D97-AF65-F5344CB8AC3E}">
        <p14:creationId xmlns:p14="http://schemas.microsoft.com/office/powerpoint/2010/main" val="42212613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A2CEDE-7773-A1F9-2672-E9115E393DCA}"/>
              </a:ext>
            </a:extLst>
          </p:cNvPr>
          <p:cNvSpPr>
            <a:spLocks noGrp="1"/>
          </p:cNvSpPr>
          <p:nvPr>
            <p:ph type="title"/>
          </p:nvPr>
        </p:nvSpPr>
        <p:spPr/>
        <p:txBody>
          <a:bodyPr/>
          <a:lstStyle/>
          <a:p>
            <a:r>
              <a:rPr lang="es-CO" dirty="0"/>
              <a:t>Oportunidad</a:t>
            </a:r>
          </a:p>
        </p:txBody>
      </p:sp>
      <p:sp>
        <p:nvSpPr>
          <p:cNvPr id="3" name="Marcador de contenido 2">
            <a:extLst>
              <a:ext uri="{FF2B5EF4-FFF2-40B4-BE49-F238E27FC236}">
                <a16:creationId xmlns:a16="http://schemas.microsoft.com/office/drawing/2014/main" id="{0C5F06DA-0F2B-E687-6720-FB874D4B2FC0}"/>
              </a:ext>
            </a:extLst>
          </p:cNvPr>
          <p:cNvSpPr>
            <a:spLocks noGrp="1"/>
          </p:cNvSpPr>
          <p:nvPr>
            <p:ph idx="1"/>
          </p:nvPr>
        </p:nvSpPr>
        <p:spPr>
          <a:xfrm>
            <a:off x="447040" y="1239520"/>
            <a:ext cx="11592560" cy="3860800"/>
          </a:xfrm>
        </p:spPr>
        <p:txBody>
          <a:bodyPr/>
          <a:lstStyle/>
          <a:p>
            <a:pPr algn="just"/>
            <a:r>
              <a:rPr lang="es-CO" dirty="0"/>
              <a:t>Desconcentrar las Fiscalías especializadas en Trata de Personas</a:t>
            </a:r>
          </a:p>
          <a:p>
            <a:pPr algn="just"/>
            <a:r>
              <a:rPr lang="es-CO" dirty="0"/>
              <a:t>Desconcentrar las unidades de policía judicial en trata de personas.</a:t>
            </a:r>
          </a:p>
          <a:p>
            <a:pPr algn="just"/>
            <a:r>
              <a:rPr lang="es-CO" dirty="0"/>
              <a:t>Fortalecer la oficina de protección a testigos</a:t>
            </a:r>
          </a:p>
          <a:p>
            <a:pPr algn="just"/>
            <a:r>
              <a:rPr lang="es-CO" dirty="0"/>
              <a:t>Fortalecer la Policía Judicial para poder realizar seguimiento a personas, vigilancia de cosas y agentes encubiertos.</a:t>
            </a:r>
          </a:p>
          <a:p>
            <a:pPr algn="just"/>
            <a:r>
              <a:rPr lang="es-CO" dirty="0"/>
              <a:t>Endurecer las penas respecto del delito de trata de personas</a:t>
            </a:r>
          </a:p>
          <a:p>
            <a:pPr algn="just"/>
            <a:r>
              <a:rPr lang="es-CO" dirty="0"/>
              <a:t>Generar mas Capacitaciones sobre este delito, tanto a Servidores de la Fiscalía General, como la Policía Nacional y Servidores de la Judicatura.</a:t>
            </a:r>
          </a:p>
          <a:p>
            <a:pPr algn="just"/>
            <a:r>
              <a:rPr lang="es-CO" dirty="0"/>
              <a:t>Aumento de 	Policía Judicial, Fiscales y Jueces.</a:t>
            </a:r>
          </a:p>
        </p:txBody>
      </p:sp>
    </p:spTree>
    <p:extLst>
      <p:ext uri="{BB962C8B-B14F-4D97-AF65-F5344CB8AC3E}">
        <p14:creationId xmlns:p14="http://schemas.microsoft.com/office/powerpoint/2010/main" val="26894275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2F9D46-296C-99C9-4074-7726692E66F9}"/>
              </a:ext>
            </a:extLst>
          </p:cNvPr>
          <p:cNvSpPr>
            <a:spLocks noGrp="1"/>
          </p:cNvSpPr>
          <p:nvPr>
            <p:ph type="title"/>
          </p:nvPr>
        </p:nvSpPr>
        <p:spPr>
          <a:xfrm>
            <a:off x="2592925" y="624110"/>
            <a:ext cx="8911687" cy="666210"/>
          </a:xfrm>
        </p:spPr>
        <p:txBody>
          <a:bodyPr/>
          <a:lstStyle/>
          <a:p>
            <a:r>
              <a:rPr lang="es-CO" dirty="0"/>
              <a:t>Amenazas</a:t>
            </a:r>
          </a:p>
        </p:txBody>
      </p:sp>
      <p:sp>
        <p:nvSpPr>
          <p:cNvPr id="3" name="Marcador de contenido 2">
            <a:extLst>
              <a:ext uri="{FF2B5EF4-FFF2-40B4-BE49-F238E27FC236}">
                <a16:creationId xmlns:a16="http://schemas.microsoft.com/office/drawing/2014/main" id="{A7889310-36F8-32EC-4E05-281BD3788C23}"/>
              </a:ext>
            </a:extLst>
          </p:cNvPr>
          <p:cNvSpPr>
            <a:spLocks noGrp="1"/>
          </p:cNvSpPr>
          <p:nvPr>
            <p:ph idx="1"/>
          </p:nvPr>
        </p:nvSpPr>
        <p:spPr>
          <a:xfrm>
            <a:off x="345440" y="1615440"/>
            <a:ext cx="10955972" cy="5242560"/>
          </a:xfrm>
        </p:spPr>
        <p:txBody>
          <a:bodyPr>
            <a:normAutofit/>
          </a:bodyPr>
          <a:lstStyle/>
          <a:p>
            <a:pPr algn="just"/>
            <a:r>
              <a:rPr lang="es-CO" dirty="0"/>
              <a:t>Flexibilización en el tema de penas y rebajas de las mismas, para miembros de organizaciones criminales.</a:t>
            </a:r>
          </a:p>
          <a:p>
            <a:pPr algn="just"/>
            <a:r>
              <a:rPr lang="es-CO" dirty="0"/>
              <a:t>Acuerdos con organizaciones criminales que se dedican a este tipo de delitos sin que en el mismo se establezcan penas mínimas con la finalidad de que se establezca un verdadero proceso de justicia restaurativa.</a:t>
            </a:r>
          </a:p>
          <a:p>
            <a:pPr algn="just"/>
            <a:r>
              <a:rPr lang="es-CO" dirty="0"/>
              <a:t>Cambios de Política desde el nivel central frente a las funciones de las fuerzas armadas y autoridades control, por ejemplo oficina de migración.</a:t>
            </a:r>
          </a:p>
          <a:p>
            <a:pPr algn="just"/>
            <a:r>
              <a:rPr lang="es-CO" dirty="0"/>
              <a:t>Fortaleza de las organizaciones criminales por falta de políticas criminales claras sobre la judicialización de este tipo de ilícitos.</a:t>
            </a:r>
          </a:p>
          <a:p>
            <a:pPr algn="just"/>
            <a:r>
              <a:rPr lang="es-CO" dirty="0"/>
              <a:t>Proceso Penal Colombiano, desproporción en garantismo en algunas ocasiones con los procesados que con la misma victima.</a:t>
            </a:r>
          </a:p>
          <a:p>
            <a:pPr algn="just"/>
            <a:r>
              <a:rPr lang="es-CO" dirty="0"/>
              <a:t>Falta de recursos para la investigación en estos casos.</a:t>
            </a:r>
          </a:p>
          <a:p>
            <a:pPr algn="just"/>
            <a:r>
              <a:rPr lang="es-CO" dirty="0"/>
              <a:t>Procesos Penales extensos en el tiempo.</a:t>
            </a:r>
          </a:p>
        </p:txBody>
      </p:sp>
    </p:spTree>
    <p:extLst>
      <p:ext uri="{BB962C8B-B14F-4D97-AF65-F5344CB8AC3E}">
        <p14:creationId xmlns:p14="http://schemas.microsoft.com/office/powerpoint/2010/main" val="286842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40156" y="295766"/>
            <a:ext cx="8911687" cy="1280890"/>
          </a:xfrm>
        </p:spPr>
        <p:txBody>
          <a:bodyPr>
            <a:normAutofit/>
          </a:bodyPr>
          <a:lstStyle/>
          <a:p>
            <a:r>
              <a:rPr lang="fr-FR" dirty="0"/>
              <a:t>El Delito de Trata de Personas</a:t>
            </a:r>
            <a:br>
              <a:rPr lang="fr-FR" dirty="0"/>
            </a:br>
            <a:r>
              <a:rPr lang="en-US" dirty="0">
                <a:solidFill>
                  <a:schemeClr val="accent1">
                    <a:lumMod val="60000"/>
                    <a:lumOff val="40000"/>
                  </a:schemeClr>
                </a:solidFill>
              </a:rPr>
              <a:t>Elementos del delito</a:t>
            </a:r>
            <a:endParaRPr lang="fr-FR" dirty="0">
              <a:solidFill>
                <a:schemeClr val="accent1">
                  <a:lumMod val="60000"/>
                  <a:lumOff val="40000"/>
                </a:schemeClr>
              </a:solidFill>
            </a:endParaRPr>
          </a:p>
        </p:txBody>
      </p:sp>
      <p:graphicFrame>
        <p:nvGraphicFramePr>
          <p:cNvPr id="11" name="Diagram 10">
            <a:extLst>
              <a:ext uri="{FF2B5EF4-FFF2-40B4-BE49-F238E27FC236}">
                <a16:creationId xmlns:a16="http://schemas.microsoft.com/office/drawing/2014/main" id="{A9AC7231-5BE1-4C67-B0B7-45D6660FD540}"/>
              </a:ext>
            </a:extLst>
          </p:cNvPr>
          <p:cNvGraphicFramePr/>
          <p:nvPr/>
        </p:nvGraphicFramePr>
        <p:xfrm>
          <a:off x="2402575" y="1576656"/>
          <a:ext cx="7386850" cy="45609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23908784"/>
      </p:ext>
    </p:extLst>
  </p:cSld>
  <p:clrMapOvr>
    <a:masterClrMapping/>
  </p:clrMapOvr>
  <mc:AlternateContent xmlns:mc="http://schemas.openxmlformats.org/markup-compatibility/2006" xmlns:p14="http://schemas.microsoft.com/office/powerpoint/2010/main">
    <mc:Choice Requires="p14">
      <p:transition spd="med" p14:dur="700" advTm="159644">
        <p:fade/>
      </p:transition>
    </mc:Choice>
    <mc:Fallback xmlns="">
      <p:transition spd="med" advTm="159644">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cuestión del Consentimiento</a:t>
            </a:r>
            <a:endParaRPr lang="fr-FR" dirty="0">
              <a:solidFill>
                <a:schemeClr val="accent1">
                  <a:lumMod val="60000"/>
                  <a:lumOff val="40000"/>
                </a:schemeClr>
              </a:solidFill>
            </a:endParaRPr>
          </a:p>
        </p:txBody>
      </p:sp>
      <p:graphicFrame>
        <p:nvGraphicFramePr>
          <p:cNvPr id="11" name="Diagram 10">
            <a:extLst>
              <a:ext uri="{FF2B5EF4-FFF2-40B4-BE49-F238E27FC236}">
                <a16:creationId xmlns:a16="http://schemas.microsoft.com/office/drawing/2014/main" id="{1DD1DA4D-AF1D-405C-B428-E6C8F94CDF52}"/>
              </a:ext>
            </a:extLst>
          </p:cNvPr>
          <p:cNvGraphicFramePr/>
          <p:nvPr/>
        </p:nvGraphicFramePr>
        <p:xfrm>
          <a:off x="2033058" y="1973883"/>
          <a:ext cx="8125884" cy="46330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96012654"/>
      </p:ext>
    </p:extLst>
  </p:cSld>
  <p:clrMapOvr>
    <a:masterClrMapping/>
  </p:clrMapOvr>
  <mc:AlternateContent xmlns:mc="http://schemas.openxmlformats.org/markup-compatibility/2006" xmlns:p14="http://schemas.microsoft.com/office/powerpoint/2010/main">
    <mc:Choice Requires="p14">
      <p:transition spd="med" p14:dur="700" advTm="84182">
        <p:fade/>
      </p:transition>
    </mc:Choice>
    <mc:Fallback xmlns="">
      <p:transition spd="med" advTm="84182">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9141" y="114905"/>
            <a:ext cx="11436229" cy="618484"/>
          </a:xfrm>
        </p:spPr>
        <p:txBody>
          <a:bodyPr>
            <a:normAutofit fontScale="90000"/>
          </a:bodyPr>
          <a:lstStyle/>
          <a:p>
            <a:r>
              <a:rPr lang="en-GB" dirty="0"/>
              <a:t>El </a:t>
            </a:r>
            <a:r>
              <a:rPr lang="en-GB" dirty="0" err="1"/>
              <a:t>proposito</a:t>
            </a:r>
            <a:r>
              <a:rPr lang="en-GB" dirty="0"/>
              <a:t> de la Explotación</a:t>
            </a:r>
            <a:endParaRPr lang="fr-FR" dirty="0"/>
          </a:p>
        </p:txBody>
      </p:sp>
      <p:sp>
        <p:nvSpPr>
          <p:cNvPr id="3" name="Espace réservé du contenu 2"/>
          <p:cNvSpPr>
            <a:spLocks noGrp="1"/>
          </p:cNvSpPr>
          <p:nvPr>
            <p:ph idx="1"/>
          </p:nvPr>
        </p:nvSpPr>
        <p:spPr>
          <a:xfrm>
            <a:off x="377885" y="1398765"/>
            <a:ext cx="11436230" cy="4739288"/>
          </a:xfrm>
        </p:spPr>
        <p:txBody>
          <a:bodyPr>
            <a:normAutofit/>
          </a:bodyPr>
          <a:lstStyle/>
          <a:p>
            <a:pPr marL="0" indent="0">
              <a:buNone/>
            </a:pPr>
            <a:endParaRPr lang="fr-CA" dirty="0"/>
          </a:p>
          <a:p>
            <a:pPr marL="0" indent="0">
              <a:buNone/>
            </a:pPr>
            <a:endParaRPr lang="fr-CA" dirty="0"/>
          </a:p>
          <a:p>
            <a:pPr marL="0" indent="0">
              <a:buNone/>
            </a:pPr>
            <a:endParaRPr lang="fr-CA" dirty="0"/>
          </a:p>
          <a:p>
            <a:pPr marL="0" indent="0">
              <a:buNone/>
            </a:pPr>
            <a:endParaRPr lang="fr-CA" dirty="0"/>
          </a:p>
          <a:p>
            <a:pPr marL="0" indent="0">
              <a:buNone/>
            </a:pPr>
            <a:endParaRPr lang="fr-CA" dirty="0"/>
          </a:p>
          <a:p>
            <a:pPr marL="0" indent="0">
              <a:buNone/>
            </a:pPr>
            <a:endParaRPr lang="fr-CA" dirty="0"/>
          </a:p>
          <a:p>
            <a:endParaRPr lang="fr-FR" dirty="0"/>
          </a:p>
          <a:p>
            <a:endParaRPr lang="fr-FR" dirty="0"/>
          </a:p>
        </p:txBody>
      </p:sp>
      <p:graphicFrame>
        <p:nvGraphicFramePr>
          <p:cNvPr id="4" name="Diagram 3">
            <a:extLst>
              <a:ext uri="{FF2B5EF4-FFF2-40B4-BE49-F238E27FC236}">
                <a16:creationId xmlns:a16="http://schemas.microsoft.com/office/drawing/2014/main" id="{B8958093-8DDB-4309-9B3E-B31DA8F56512}"/>
              </a:ext>
            </a:extLst>
          </p:cNvPr>
          <p:cNvGraphicFramePr/>
          <p:nvPr/>
        </p:nvGraphicFramePr>
        <p:xfrm>
          <a:off x="1909002" y="157942"/>
          <a:ext cx="8125884" cy="57386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a:extLst>
              <a:ext uri="{FF2B5EF4-FFF2-40B4-BE49-F238E27FC236}">
                <a16:creationId xmlns:a16="http://schemas.microsoft.com/office/drawing/2014/main" id="{14D87988-8739-49DA-BF68-4B8E4B1DEE7F}"/>
              </a:ext>
            </a:extLst>
          </p:cNvPr>
          <p:cNvSpPr txBox="1"/>
          <p:nvPr/>
        </p:nvSpPr>
        <p:spPr>
          <a:xfrm>
            <a:off x="6286010" y="4291394"/>
            <a:ext cx="3748876" cy="2616101"/>
          </a:xfrm>
          <a:prstGeom prst="rect">
            <a:avLst/>
          </a:prstGeom>
          <a:noFill/>
        </p:spPr>
        <p:txBody>
          <a:bodyPr wrap="square" rtlCol="0">
            <a:spAutoFit/>
          </a:bodyPr>
          <a:lstStyle/>
          <a:p>
            <a:r>
              <a:rPr lang="en-GB" sz="1300" b="1" i="1" dirty="0"/>
              <a:t>Otras formas de explotación pueden </a:t>
            </a:r>
            <a:r>
              <a:rPr lang="en-GB" sz="1300" b="1" i="1" dirty="0" err="1"/>
              <a:t>incluir</a:t>
            </a:r>
            <a:r>
              <a:rPr lang="en-GB" sz="1300" b="1" i="1" dirty="0"/>
              <a:t>:</a:t>
            </a:r>
            <a:endParaRPr lang="en-GB" sz="1300" i="1" dirty="0"/>
          </a:p>
          <a:p>
            <a:pPr marL="142875" indent="-142875" algn="just">
              <a:buFont typeface="Wingdings" panose="05000000000000000000" pitchFamily="2" charset="2"/>
              <a:buChar char="Ø"/>
            </a:pPr>
            <a:r>
              <a:rPr lang="es-ES" sz="1400" i="1" dirty="0"/>
              <a:t>Pornografía</a:t>
            </a:r>
          </a:p>
          <a:p>
            <a:pPr marL="142875" indent="-142875" algn="just">
              <a:buFont typeface="Wingdings" panose="05000000000000000000" pitchFamily="2" charset="2"/>
              <a:buChar char="Ø"/>
            </a:pPr>
            <a:r>
              <a:rPr lang="es-ES" sz="1400" i="1" dirty="0"/>
              <a:t>Mendigar a la fuerza</a:t>
            </a:r>
          </a:p>
          <a:p>
            <a:pPr marL="142875" indent="-142875" algn="just">
              <a:buFont typeface="Wingdings" panose="05000000000000000000" pitchFamily="2" charset="2"/>
              <a:buChar char="Ø"/>
            </a:pPr>
            <a:r>
              <a:rPr lang="es-ES" sz="1400" i="1" dirty="0"/>
              <a:t>Alistamiento/contratación forzosa y reclutamiento de personas en actividades relacionadas con los conflictos armados</a:t>
            </a:r>
          </a:p>
          <a:p>
            <a:pPr marL="142875" indent="-142875" algn="just">
              <a:buFont typeface="Wingdings" panose="05000000000000000000" pitchFamily="2" charset="2"/>
              <a:buChar char="Ø"/>
            </a:pPr>
            <a:r>
              <a:rPr lang="es-ES" sz="1400" i="1" dirty="0"/>
              <a:t>Criminalidad forzada</a:t>
            </a:r>
          </a:p>
          <a:p>
            <a:pPr marL="142875" indent="-142875" algn="just">
              <a:buFont typeface="Wingdings" panose="05000000000000000000" pitchFamily="2" charset="2"/>
              <a:buChar char="Ø"/>
            </a:pPr>
            <a:r>
              <a:rPr lang="es-ES" sz="1400" i="1" dirty="0"/>
              <a:t>Etc.</a:t>
            </a:r>
            <a:endParaRPr lang="en-US" sz="1400" i="1" dirty="0"/>
          </a:p>
          <a:p>
            <a:pPr marL="228600" indent="-228600">
              <a:buFont typeface="Wingdings" panose="05000000000000000000" pitchFamily="2" charset="2"/>
              <a:buChar char="Ø"/>
            </a:pPr>
            <a:endParaRPr lang="en-GB" sz="1300" i="1" dirty="0"/>
          </a:p>
          <a:p>
            <a:pPr marL="228600" indent="-228600">
              <a:buFont typeface="Arial" panose="020B0604020202020204" pitchFamily="34" charset="0"/>
              <a:buChar char="•"/>
            </a:pPr>
            <a:endParaRPr lang="en-GB" sz="1300" b="1" i="1" dirty="0"/>
          </a:p>
          <a:p>
            <a:endParaRPr lang="en-GB" sz="1300" b="1" i="1" dirty="0"/>
          </a:p>
        </p:txBody>
      </p:sp>
    </p:spTree>
    <p:extLst>
      <p:ext uri="{BB962C8B-B14F-4D97-AF65-F5344CB8AC3E}">
        <p14:creationId xmlns:p14="http://schemas.microsoft.com/office/powerpoint/2010/main" val="561939927"/>
      </p:ext>
    </p:extLst>
  </p:cSld>
  <p:clrMapOvr>
    <a:masterClrMapping/>
  </p:clrMapOvr>
  <mc:AlternateContent xmlns:mc="http://schemas.openxmlformats.org/markup-compatibility/2006" xmlns:p14="http://schemas.microsoft.com/office/powerpoint/2010/main">
    <mc:Choice Requires="p14">
      <p:transition spd="med" p14:dur="700" advTm="165853">
        <p:fade/>
      </p:transition>
    </mc:Choice>
    <mc:Fallback xmlns="">
      <p:transition spd="med" advTm="165853">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9141" y="251093"/>
            <a:ext cx="11436229" cy="618858"/>
          </a:xfrm>
        </p:spPr>
        <p:txBody>
          <a:bodyPr>
            <a:normAutofit fontScale="90000"/>
          </a:bodyPr>
          <a:lstStyle/>
          <a:p>
            <a:r>
              <a:rPr lang="fr-FR" dirty="0"/>
              <a:t>El abuso de la </a:t>
            </a:r>
            <a:r>
              <a:rPr lang="en-GB" dirty="0"/>
              <a:t>posición de vulnerabilidad</a:t>
            </a:r>
            <a:endParaRPr lang="en-US" dirty="0"/>
          </a:p>
        </p:txBody>
      </p:sp>
      <p:graphicFrame>
        <p:nvGraphicFramePr>
          <p:cNvPr id="6" name="Table 5">
            <a:extLst>
              <a:ext uri="{FF2B5EF4-FFF2-40B4-BE49-F238E27FC236}">
                <a16:creationId xmlns:a16="http://schemas.microsoft.com/office/drawing/2014/main" id="{BEDCD818-3C31-4898-A0A4-35E649F85F1B}"/>
              </a:ext>
            </a:extLst>
          </p:cNvPr>
          <p:cNvGraphicFramePr>
            <a:graphicFrameLocks noGrp="1"/>
          </p:cNvGraphicFramePr>
          <p:nvPr/>
        </p:nvGraphicFramePr>
        <p:xfrm>
          <a:off x="1104770" y="1356216"/>
          <a:ext cx="4441407" cy="2377440"/>
        </p:xfrm>
        <a:graphic>
          <a:graphicData uri="http://schemas.openxmlformats.org/drawingml/2006/table">
            <a:tbl>
              <a:tblPr firstRow="1" firstCol="1" bandRow="1">
                <a:tableStyleId>{5C22544A-7EE6-4342-B048-85BDC9FD1C3A}</a:tableStyleId>
              </a:tblPr>
              <a:tblGrid>
                <a:gridCol w="4441407">
                  <a:extLst>
                    <a:ext uri="{9D8B030D-6E8A-4147-A177-3AD203B41FA5}">
                      <a16:colId xmlns:a16="http://schemas.microsoft.com/office/drawing/2014/main" val="1069833996"/>
                    </a:ext>
                  </a:extLst>
                </a:gridCol>
              </a:tblGrid>
              <a:tr h="2065020">
                <a:tc>
                  <a:txBody>
                    <a:bodyPr/>
                    <a:lstStyle/>
                    <a:p>
                      <a:pPr marL="914400" lvl="2" indent="0" algn="just">
                        <a:buNone/>
                      </a:pPr>
                      <a:r>
                        <a:rPr lang="es-ES" sz="1300" b="1" kern="1200" dirty="0">
                          <a:solidFill>
                            <a:schemeClr val="tx1"/>
                          </a:solidFill>
                          <a:effectLst/>
                          <a:uFill>
                            <a:solidFill>
                              <a:srgbClr val="000000"/>
                            </a:solidFill>
                          </a:uFill>
                          <a:latin typeface="+mn-lt"/>
                          <a:ea typeface="+mn-ea"/>
                          <a:cs typeface="+mn-cs"/>
                        </a:rPr>
                        <a:t>Vulnerables son aquellas personas     que</a:t>
                      </a:r>
                      <a:r>
                        <a:rPr lang="es-ES" sz="1300" b="0" kern="1200" dirty="0">
                          <a:solidFill>
                            <a:schemeClr val="tx1"/>
                          </a:solidFill>
                          <a:effectLst/>
                          <a:uFill>
                            <a:solidFill>
                              <a:srgbClr val="000000"/>
                            </a:solidFill>
                          </a:uFill>
                          <a:latin typeface="+mn-lt"/>
                          <a:ea typeface="+mn-ea"/>
                          <a:cs typeface="+mn-cs"/>
                        </a:rPr>
                        <a:t>, por razones de edad, sexo, estado físico o mental, o por circunstancias sociales, económicas, éticas o culturales, tienen especiales dificultades para ejercer plenamente sus derechos ante el sistema de justicia reconocido por la ley.</a:t>
                      </a:r>
                    </a:p>
                    <a:p>
                      <a:pPr marL="914400" lvl="2" indent="0" algn="just">
                        <a:buNone/>
                      </a:pPr>
                      <a:endParaRPr lang="es-ES" sz="1300" b="0" kern="1200" dirty="0">
                        <a:solidFill>
                          <a:schemeClr val="tx1"/>
                        </a:solidFill>
                        <a:effectLst/>
                        <a:uFill>
                          <a:solidFill>
                            <a:srgbClr val="000000"/>
                          </a:solidFill>
                        </a:uFill>
                        <a:latin typeface="+mn-lt"/>
                        <a:ea typeface="+mn-ea"/>
                        <a:cs typeface="+mn-cs"/>
                      </a:endParaRPr>
                    </a:p>
                    <a:p>
                      <a:pPr marL="0" indent="0">
                        <a:buNone/>
                      </a:pPr>
                      <a:r>
                        <a:rPr lang="es-ES" sz="800" b="0" i="1" u="sng" kern="1200" dirty="0">
                          <a:solidFill>
                            <a:schemeClr val="accent6"/>
                          </a:solidFill>
                          <a:effectLst/>
                          <a:uFill>
                            <a:solidFill>
                              <a:srgbClr val="000000"/>
                            </a:solidFill>
                          </a:uFill>
                          <a:latin typeface="+mn-lt"/>
                          <a:ea typeface="+mn-ea"/>
                          <a:cs typeface="+mn-cs"/>
                        </a:rPr>
                        <a:t>UNODC, </a:t>
                      </a:r>
                      <a:r>
                        <a:rPr lang="es-ES" sz="800" b="0" i="1" u="sng" kern="1200" dirty="0">
                          <a:solidFill>
                            <a:srgbClr val="FF0000"/>
                          </a:solidFill>
                          <a:effectLst/>
                          <a:uFill>
                            <a:solidFill>
                              <a:srgbClr val="000000"/>
                            </a:solidFill>
                          </a:uFill>
                          <a:latin typeface="+mn-lt"/>
                          <a:ea typeface="+mn-ea"/>
                          <a:cs typeface="+mn-cs"/>
                        </a:rPr>
                        <a:t>Abuso de una posición de vulnerabilidad y otros "medios" en la definición de trata de personas (2013) </a:t>
                      </a:r>
                    </a:p>
                    <a:p>
                      <a:pPr algn="just">
                        <a:spcBef>
                          <a:spcPts val="600"/>
                        </a:spcBef>
                        <a:spcAft>
                          <a:spcPts val="600"/>
                        </a:spcAft>
                        <a:tabLst>
                          <a:tab pos="571500" algn="l"/>
                        </a:tabLst>
                      </a:pPr>
                      <a:endParaRPr lang="en-US" sz="1300" b="0" dirty="0">
                        <a:solidFill>
                          <a:schemeClr val="tx1"/>
                        </a:solidFill>
                        <a:effectLst/>
                        <a:uFill>
                          <a:solidFill>
                            <a:srgbClr val="000000"/>
                          </a:solidFill>
                        </a:uFill>
                      </a:endParaRPr>
                    </a:p>
                    <a:p>
                      <a:pPr algn="just">
                        <a:spcBef>
                          <a:spcPts val="600"/>
                        </a:spcBef>
                        <a:spcAft>
                          <a:spcPts val="600"/>
                        </a:spcAft>
                        <a:tabLst>
                          <a:tab pos="571500" algn="l"/>
                        </a:tabLst>
                      </a:pPr>
                      <a:endParaRPr lang="en-GB" sz="800" b="0" i="1" dirty="0">
                        <a:solidFill>
                          <a:schemeClr val="tx1"/>
                        </a:solidFill>
                        <a:effectLst/>
                        <a:uFill>
                          <a:solidFill>
                            <a:srgbClr val="000000"/>
                          </a:solidFill>
                        </a:uFill>
                        <a:latin typeface="Helvetica Neue"/>
                        <a:ea typeface="Arial Unicode MS"/>
                        <a:cs typeface="Arial Unicode MS"/>
                      </a:endParaRPr>
                    </a:p>
                  </a:txBody>
                  <a:tcPr marL="34290" marR="34290" marT="0" marB="0">
                    <a:noFill/>
                  </a:tcPr>
                </a:tc>
                <a:extLst>
                  <a:ext uri="{0D108BD9-81ED-4DB2-BD59-A6C34878D82A}">
                    <a16:rowId xmlns:a16="http://schemas.microsoft.com/office/drawing/2014/main" val="2515097496"/>
                  </a:ext>
                </a:extLst>
              </a:tr>
            </a:tbl>
          </a:graphicData>
        </a:graphic>
      </p:graphicFrame>
      <p:graphicFrame>
        <p:nvGraphicFramePr>
          <p:cNvPr id="8" name="Table 7">
            <a:extLst>
              <a:ext uri="{FF2B5EF4-FFF2-40B4-BE49-F238E27FC236}">
                <a16:creationId xmlns:a16="http://schemas.microsoft.com/office/drawing/2014/main" id="{02E7492C-BD74-4A40-9429-36DD2AC95D45}"/>
              </a:ext>
            </a:extLst>
          </p:cNvPr>
          <p:cNvGraphicFramePr>
            <a:graphicFrameLocks noGrp="1"/>
          </p:cNvGraphicFramePr>
          <p:nvPr/>
        </p:nvGraphicFramePr>
        <p:xfrm>
          <a:off x="6087255" y="1356216"/>
          <a:ext cx="4441407" cy="3368040"/>
        </p:xfrm>
        <a:graphic>
          <a:graphicData uri="http://schemas.openxmlformats.org/drawingml/2006/table">
            <a:tbl>
              <a:tblPr firstRow="1" firstCol="1" bandRow="1">
                <a:tableStyleId>{5C22544A-7EE6-4342-B048-85BDC9FD1C3A}</a:tableStyleId>
              </a:tblPr>
              <a:tblGrid>
                <a:gridCol w="4441407">
                  <a:extLst>
                    <a:ext uri="{9D8B030D-6E8A-4147-A177-3AD203B41FA5}">
                      <a16:colId xmlns:a16="http://schemas.microsoft.com/office/drawing/2014/main" val="1069833996"/>
                    </a:ext>
                  </a:extLst>
                </a:gridCol>
              </a:tblGrid>
              <a:tr h="3291840">
                <a:tc>
                  <a:txBody>
                    <a:bodyPr/>
                    <a:lstStyle/>
                    <a:p>
                      <a:pPr algn="just">
                        <a:spcBef>
                          <a:spcPts val="600"/>
                        </a:spcBef>
                        <a:spcAft>
                          <a:spcPts val="600"/>
                        </a:spcAft>
                        <a:tabLst>
                          <a:tab pos="571500" algn="l"/>
                        </a:tabLst>
                      </a:pPr>
                      <a:r>
                        <a:rPr lang="es-ES" sz="1300" b="1" i="0" kern="1200" dirty="0">
                          <a:solidFill>
                            <a:schemeClr val="tx1"/>
                          </a:solidFill>
                          <a:effectLst/>
                          <a:uFill>
                            <a:solidFill>
                              <a:srgbClr val="000000"/>
                            </a:solidFill>
                          </a:uFill>
                          <a:latin typeface="+mn-lt"/>
                          <a:ea typeface="+mn-ea"/>
                          <a:cs typeface="+mn-cs"/>
                        </a:rPr>
                        <a:t>El abuso de una posición de vulnerabilidad</a:t>
                      </a:r>
                      <a:r>
                        <a:rPr lang="es-ES" sz="1300" b="0" i="0" kern="1200" dirty="0">
                          <a:solidFill>
                            <a:schemeClr val="tx1"/>
                          </a:solidFill>
                          <a:effectLst/>
                          <a:uFill>
                            <a:solidFill>
                              <a:srgbClr val="000000"/>
                            </a:solidFill>
                          </a:uFill>
                          <a:latin typeface="+mn-lt"/>
                          <a:ea typeface="+mn-ea"/>
                          <a:cs typeface="+mn-cs"/>
                        </a:rPr>
                        <a:t> tiene lugar cuando:</a:t>
                      </a:r>
                    </a:p>
                    <a:p>
                      <a:pPr marL="971550" lvl="1" indent="-514350" algn="just">
                        <a:buAutoNum type="alphaLcPeriod"/>
                      </a:pPr>
                      <a:r>
                        <a:rPr lang="es-ES" sz="1300" b="0" i="0" kern="1200" dirty="0">
                          <a:solidFill>
                            <a:schemeClr val="tx1"/>
                          </a:solidFill>
                          <a:effectLst/>
                          <a:uFill>
                            <a:solidFill>
                              <a:srgbClr val="000000"/>
                            </a:solidFill>
                          </a:uFill>
                          <a:latin typeface="+mn-lt"/>
                          <a:ea typeface="+mn-ea"/>
                          <a:cs typeface="+mn-cs"/>
                        </a:rPr>
                        <a:t>La vulnerabilidad personal, situacional o circunstancial de un individuo es el usada intencionalmente por otra persona, o se aprovecha de otra manera para reclutar, transportar, transferir, alojar o recibir a ese individuo con el propósito de explotarlo</a:t>
                      </a:r>
                    </a:p>
                    <a:p>
                      <a:pPr marL="971550" lvl="1" indent="-514350" algn="just">
                        <a:buAutoNum type="alphaLcPeriod"/>
                      </a:pPr>
                      <a:r>
                        <a:rPr lang="es-ES" sz="1300" b="0" i="0" kern="1200" dirty="0">
                          <a:solidFill>
                            <a:schemeClr val="tx1"/>
                          </a:solidFill>
                          <a:effectLst/>
                          <a:uFill>
                            <a:solidFill>
                              <a:srgbClr val="000000"/>
                            </a:solidFill>
                          </a:uFill>
                          <a:latin typeface="+mn-lt"/>
                          <a:ea typeface="+mn-ea"/>
                          <a:cs typeface="+mn-cs"/>
                        </a:rPr>
                        <a:t>La persona crea que someterse a la voluntad del abusador es la única opción disponible o aceptable</a:t>
                      </a:r>
                    </a:p>
                    <a:p>
                      <a:pPr marL="971550" lvl="1" indent="-514350" algn="just">
                        <a:buAutoNum type="alphaLcPeriod"/>
                      </a:pPr>
                      <a:r>
                        <a:rPr lang="es-ES" sz="1300" b="0" i="0" kern="1200" dirty="0">
                          <a:solidFill>
                            <a:schemeClr val="tx1"/>
                          </a:solidFill>
                          <a:effectLst/>
                          <a:uFill>
                            <a:solidFill>
                              <a:srgbClr val="000000"/>
                            </a:solidFill>
                          </a:uFill>
                          <a:latin typeface="+mn-lt"/>
                          <a:ea typeface="+mn-ea"/>
                          <a:cs typeface="+mn-cs"/>
                        </a:rPr>
                        <a:t>Y esa creencia es razonable en las circunstancias </a:t>
                      </a:r>
                    </a:p>
                    <a:p>
                      <a:pPr marL="0" indent="0">
                        <a:buNone/>
                      </a:pPr>
                      <a:endParaRPr lang="es-ES" sz="1300" b="0" i="0" kern="1200" dirty="0">
                        <a:solidFill>
                          <a:schemeClr val="tx1"/>
                        </a:solidFill>
                        <a:effectLst/>
                        <a:uFill>
                          <a:solidFill>
                            <a:srgbClr val="000000"/>
                          </a:solidFill>
                        </a:uFill>
                        <a:latin typeface="+mn-lt"/>
                        <a:ea typeface="+mn-ea"/>
                        <a:cs typeface="+mn-cs"/>
                      </a:endParaRPr>
                    </a:p>
                    <a:p>
                      <a:pPr marL="0" indent="0">
                        <a:buNone/>
                      </a:pPr>
                      <a:r>
                        <a:rPr lang="es-ES" sz="800" b="0" i="1" u="none" kern="1200" dirty="0">
                          <a:solidFill>
                            <a:srgbClr val="FF0000"/>
                          </a:solidFill>
                          <a:effectLst/>
                          <a:latin typeface="+mn-lt"/>
                          <a:ea typeface="+mn-ea"/>
                          <a:cs typeface="+mn-cs"/>
                        </a:rPr>
                        <a:t>UNODC, Nota de orientación sobre el "uso indebido de una posición de vulnerabilidad" (2012)</a:t>
                      </a:r>
                    </a:p>
                    <a:p>
                      <a:pPr marL="0" indent="0" algn="just">
                        <a:spcBef>
                          <a:spcPts val="600"/>
                        </a:spcBef>
                        <a:spcAft>
                          <a:spcPts val="600"/>
                        </a:spcAft>
                        <a:buFont typeface="+mj-lt"/>
                        <a:buNone/>
                        <a:tabLst>
                          <a:tab pos="571500" algn="l"/>
                        </a:tabLst>
                      </a:pPr>
                      <a:endParaRPr lang="en-US" sz="1300" b="0" i="0" dirty="0">
                        <a:solidFill>
                          <a:schemeClr val="tx1"/>
                        </a:solidFill>
                        <a:effectLst/>
                        <a:uFill>
                          <a:solidFill>
                            <a:srgbClr val="000000"/>
                          </a:solidFill>
                        </a:uFill>
                      </a:endParaRPr>
                    </a:p>
                  </a:txBody>
                  <a:tcPr marL="34290" marR="34290" marT="0" marB="0">
                    <a:noFill/>
                  </a:tcPr>
                </a:tc>
                <a:extLst>
                  <a:ext uri="{0D108BD9-81ED-4DB2-BD59-A6C34878D82A}">
                    <a16:rowId xmlns:a16="http://schemas.microsoft.com/office/drawing/2014/main" val="2515097496"/>
                  </a:ext>
                </a:extLst>
              </a:tr>
            </a:tbl>
          </a:graphicData>
        </a:graphic>
      </p:graphicFrame>
      <p:sp>
        <p:nvSpPr>
          <p:cNvPr id="10" name="Rectangle 9">
            <a:extLst>
              <a:ext uri="{FF2B5EF4-FFF2-40B4-BE49-F238E27FC236}">
                <a16:creationId xmlns:a16="http://schemas.microsoft.com/office/drawing/2014/main" id="{53757D65-C2DC-4320-8480-43C53D815B43}"/>
              </a:ext>
            </a:extLst>
          </p:cNvPr>
          <p:cNvSpPr/>
          <p:nvPr/>
        </p:nvSpPr>
        <p:spPr>
          <a:xfrm>
            <a:off x="2498970" y="5749464"/>
            <a:ext cx="7784754" cy="584775"/>
          </a:xfrm>
          <a:prstGeom prst="rect">
            <a:avLst/>
          </a:prstGeom>
        </p:spPr>
        <p:txBody>
          <a:bodyPr wrap="square">
            <a:spAutoFit/>
          </a:bodyPr>
          <a:lstStyle/>
          <a:p>
            <a:pPr algn="ctr"/>
            <a:r>
              <a:rPr lang="en-US" sz="1600" i="1" dirty="0"/>
              <a:t>Vu</a:t>
            </a:r>
            <a:r>
              <a:rPr lang="es-ES" sz="1600" i="1" dirty="0"/>
              <a:t>lnerabilidad </a:t>
            </a:r>
            <a:r>
              <a:rPr lang="en-US" sz="1600" i="1" dirty="0"/>
              <a:t>≠</a:t>
            </a:r>
            <a:r>
              <a:rPr lang="es-ES" sz="1600" i="1" dirty="0"/>
              <a:t> Abuso de una posición de vulnerabilidad </a:t>
            </a:r>
            <a:r>
              <a:rPr lang="es-ES" sz="1600" dirty="0"/>
              <a:t>(como medio para la cerca TIP</a:t>
            </a:r>
            <a:r>
              <a:rPr lang="en-US" sz="1500" dirty="0"/>
              <a:t>)</a:t>
            </a:r>
          </a:p>
        </p:txBody>
      </p:sp>
      <p:sp>
        <p:nvSpPr>
          <p:cNvPr id="11" name="Right Brace 10">
            <a:extLst>
              <a:ext uri="{FF2B5EF4-FFF2-40B4-BE49-F238E27FC236}">
                <a16:creationId xmlns:a16="http://schemas.microsoft.com/office/drawing/2014/main" id="{8509F043-F224-4FC5-9C5B-F2D808F770D9}"/>
              </a:ext>
            </a:extLst>
          </p:cNvPr>
          <p:cNvSpPr/>
          <p:nvPr/>
        </p:nvSpPr>
        <p:spPr>
          <a:xfrm rot="5400000">
            <a:off x="5218820" y="244266"/>
            <a:ext cx="1195791" cy="942389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sz="900"/>
          </a:p>
        </p:txBody>
      </p:sp>
    </p:spTree>
    <p:extLst>
      <p:ext uri="{BB962C8B-B14F-4D97-AF65-F5344CB8AC3E}">
        <p14:creationId xmlns:p14="http://schemas.microsoft.com/office/powerpoint/2010/main" val="914129246"/>
      </p:ext>
    </p:extLst>
  </p:cSld>
  <p:clrMapOvr>
    <a:masterClrMapping/>
  </p:clrMapOvr>
  <mc:AlternateContent xmlns:mc="http://schemas.openxmlformats.org/markup-compatibility/2006" xmlns:p14="http://schemas.microsoft.com/office/powerpoint/2010/main">
    <mc:Choice Requires="p14">
      <p:transition spd="med" p14:dur="700" advTm="720">
        <p:fade/>
      </p:transition>
    </mc:Choice>
    <mc:Fallback xmlns="">
      <p:transition spd="med" advTm="72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78480" y="624110"/>
            <a:ext cx="8426132" cy="771553"/>
          </a:xfrm>
        </p:spPr>
        <p:txBody>
          <a:bodyPr>
            <a:normAutofit fontScale="90000"/>
          </a:bodyPr>
          <a:lstStyle/>
          <a:p>
            <a:r>
              <a:rPr lang="en-US" dirty="0"/>
              <a:t>El marco legal internacional contra la trata de personas</a:t>
            </a:r>
            <a:endParaRPr lang="fr-FR" dirty="0">
              <a:solidFill>
                <a:schemeClr val="accent1">
                  <a:lumMod val="60000"/>
                  <a:lumOff val="40000"/>
                </a:schemeClr>
              </a:solidFill>
            </a:endParaRPr>
          </a:p>
        </p:txBody>
      </p:sp>
      <p:sp>
        <p:nvSpPr>
          <p:cNvPr id="3" name="Espace réservé du contenu 2"/>
          <p:cNvSpPr>
            <a:spLocks noGrp="1"/>
          </p:cNvSpPr>
          <p:nvPr>
            <p:ph idx="1"/>
          </p:nvPr>
        </p:nvSpPr>
        <p:spPr>
          <a:xfrm>
            <a:off x="369141" y="1395663"/>
            <a:ext cx="11436230" cy="5045959"/>
          </a:xfrm>
        </p:spPr>
        <p:txBody>
          <a:bodyPr>
            <a:normAutofit/>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endParaRPr lang="fr-CA" dirty="0"/>
          </a:p>
          <a:p>
            <a:endParaRPr lang="fr-FR" dirty="0"/>
          </a:p>
          <a:p>
            <a:endParaRPr lang="fr-FR" dirty="0"/>
          </a:p>
        </p:txBody>
      </p:sp>
      <p:graphicFrame>
        <p:nvGraphicFramePr>
          <p:cNvPr id="4" name="Diagram 3">
            <a:extLst>
              <a:ext uri="{FF2B5EF4-FFF2-40B4-BE49-F238E27FC236}">
                <a16:creationId xmlns:a16="http://schemas.microsoft.com/office/drawing/2014/main" id="{947D8C1C-72B6-4C6A-B398-8D4D83DB9284}"/>
              </a:ext>
            </a:extLst>
          </p:cNvPr>
          <p:cNvGraphicFramePr/>
          <p:nvPr>
            <p:extLst>
              <p:ext uri="{D42A27DB-BD31-4B8C-83A1-F6EECF244321}">
                <p14:modId xmlns:p14="http://schemas.microsoft.com/office/powerpoint/2010/main" val="820313278"/>
              </p:ext>
            </p:extLst>
          </p:nvPr>
        </p:nvGraphicFramePr>
        <p:xfrm>
          <a:off x="599440" y="1395663"/>
          <a:ext cx="10631694" cy="51023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80713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Tm="2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B8704-C1C4-99E4-3EAB-033C98C69F0D}"/>
              </a:ext>
            </a:extLst>
          </p:cNvPr>
          <p:cNvSpPr>
            <a:spLocks noGrp="1"/>
          </p:cNvSpPr>
          <p:nvPr>
            <p:ph type="title"/>
          </p:nvPr>
        </p:nvSpPr>
        <p:spPr/>
        <p:txBody>
          <a:bodyPr/>
          <a:lstStyle/>
          <a:p>
            <a:endParaRPr lang="es-CO" dirty="0"/>
          </a:p>
        </p:txBody>
      </p:sp>
      <p:sp>
        <p:nvSpPr>
          <p:cNvPr id="3" name="Marcador de contenido 2">
            <a:extLst>
              <a:ext uri="{FF2B5EF4-FFF2-40B4-BE49-F238E27FC236}">
                <a16:creationId xmlns:a16="http://schemas.microsoft.com/office/drawing/2014/main" id="{1146E0EB-A760-8C91-2CEB-4C2EB70FB2B5}"/>
              </a:ext>
            </a:extLst>
          </p:cNvPr>
          <p:cNvSpPr>
            <a:spLocks noGrp="1"/>
          </p:cNvSpPr>
          <p:nvPr>
            <p:ph idx="1"/>
          </p:nvPr>
        </p:nvSpPr>
        <p:spPr>
          <a:xfrm>
            <a:off x="599440" y="1513840"/>
            <a:ext cx="10905172" cy="5262880"/>
          </a:xfrm>
        </p:spPr>
        <p:txBody>
          <a:bodyPr>
            <a:normAutofit/>
          </a:bodyPr>
          <a:lstStyle/>
          <a:p>
            <a:pPr algn="just"/>
            <a:r>
              <a:rPr lang="es-CO" dirty="0"/>
              <a:t>La forma en que se tipifico el delito en Colombia:</a:t>
            </a:r>
          </a:p>
          <a:p>
            <a:pPr algn="just"/>
            <a:r>
              <a:rPr lang="es-MX" b="0" i="0" dirty="0">
                <a:solidFill>
                  <a:srgbClr val="333333"/>
                </a:solidFill>
                <a:effectLst/>
                <a:latin typeface="Arial" panose="020B0604020202020204" pitchFamily="34" charset="0"/>
              </a:rPr>
              <a:t>El que capte, traslade, acoja o reciba a una persona, dentro del territorio nacional o hacia el exterior, con fines de explotación, incurrirá en prisión de trece (13) a veintitrés (23) años y una multa de ochocientos (800) a mil quinientos (1.500) salarios mínimos legales mensuales vigentes.</a:t>
            </a:r>
            <a:br>
              <a:rPr lang="es-MX" dirty="0"/>
            </a:br>
            <a:br>
              <a:rPr lang="es-MX" dirty="0"/>
            </a:br>
            <a:r>
              <a:rPr lang="es-MX" b="0" i="0" dirty="0">
                <a:solidFill>
                  <a:srgbClr val="333333"/>
                </a:solidFill>
                <a:effectLst/>
                <a:latin typeface="Arial" panose="020B0604020202020204" pitchFamily="34" charset="0"/>
              </a:rPr>
              <a:t>Para efectos de este artículo se entenderá por explotación el obtener provecho económico o cualquier otro beneficio para sí o para otra persona, mediante la explotación de la prostitución ajena u otras formas de explotación sexual, los trabajos o servicios forzados, la esclavitud o las prácticas análogas a la esclavitud, la servidumbre, la explotación de la mendicidad ajena, el matrimonio servil, la extracción de órganos, el turismo sexual u otras formas de explotación.</a:t>
            </a:r>
            <a:br>
              <a:rPr lang="es-MX" dirty="0"/>
            </a:br>
            <a:br>
              <a:rPr lang="es-MX" dirty="0"/>
            </a:br>
            <a:r>
              <a:rPr lang="es-MX" b="0" i="0" dirty="0">
                <a:solidFill>
                  <a:srgbClr val="333333"/>
                </a:solidFill>
                <a:effectLst/>
                <a:latin typeface="Arial" panose="020B0604020202020204" pitchFamily="34" charset="0"/>
              </a:rPr>
              <a:t>El consentimiento dado por la víctima a cualquier forma de explotación definida en este artículo no constituirá causal de exoneración de la responsabilidad penal.</a:t>
            </a:r>
            <a:br>
              <a:rPr lang="es-MX" b="0" i="0" dirty="0">
                <a:effectLst/>
                <a:latin typeface="Arial" panose="020B0604020202020204" pitchFamily="34" charset="0"/>
              </a:rPr>
            </a:br>
            <a:r>
              <a:rPr lang="es-MX" b="0" i="0" dirty="0">
                <a:effectLst/>
                <a:latin typeface="Arial" panose="020B0604020202020204" pitchFamily="34" charset="0"/>
              </a:rPr>
              <a:t>Lea más: </a:t>
            </a:r>
            <a:r>
              <a:rPr lang="es-MX" b="0" i="0" dirty="0">
                <a:solidFill>
                  <a:srgbClr val="0066CC"/>
                </a:solidFill>
                <a:effectLst/>
                <a:latin typeface="Arial" panose="020B0604020202020204" pitchFamily="34" charset="0"/>
                <a:hlinkClick r:id="rId2"/>
              </a:rPr>
              <a:t>https://leyes.co/codigo_penal/188-A.htm</a:t>
            </a:r>
            <a:br>
              <a:rPr lang="es-MX" dirty="0"/>
            </a:br>
            <a:endParaRPr lang="es-CO" dirty="0"/>
          </a:p>
        </p:txBody>
      </p:sp>
    </p:spTree>
    <p:extLst>
      <p:ext uri="{BB962C8B-B14F-4D97-AF65-F5344CB8AC3E}">
        <p14:creationId xmlns:p14="http://schemas.microsoft.com/office/powerpoint/2010/main" val="3387357898"/>
      </p:ext>
    </p:extLst>
  </p:cSld>
  <p:clrMapOvr>
    <a:masterClrMapping/>
  </p:clrMapOvr>
  <mc:AlternateContent xmlns:mc="http://schemas.openxmlformats.org/markup-compatibility/2006" xmlns:p14="http://schemas.microsoft.com/office/powerpoint/2010/main">
    <mc:Choice Requires="p14">
      <p:transition spd="slow" p14:dur="2000" advTm="172032"/>
    </mc:Choice>
    <mc:Fallback xmlns="">
      <p:transition spd="slow" advTm="172032"/>
    </mc:Fallback>
  </mc:AlternateContent>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BC3E01337B641F4B85A1E6FEA8D7DF1E" ma:contentTypeVersion="18" ma:contentTypeDescription="Crear nuevo documento." ma:contentTypeScope="" ma:versionID="2ef37c98a49a58eb94ffa5655749e748">
  <xsd:schema xmlns:xsd="http://www.w3.org/2001/XMLSchema" xmlns:xs="http://www.w3.org/2001/XMLSchema" xmlns:p="http://schemas.microsoft.com/office/2006/metadata/properties" xmlns:ns3="52f9d794-65f8-4e2f-add8-e223d4335f93" xmlns:ns4="ea2eec2f-d7c4-4172-8601-908a4877e35b" targetNamespace="http://schemas.microsoft.com/office/2006/metadata/properties" ma:root="true" ma:fieldsID="070417632d3b6e594ce8572a078f6846" ns3:_="" ns4:_="">
    <xsd:import namespace="52f9d794-65f8-4e2f-add8-e223d4335f93"/>
    <xsd:import namespace="ea2eec2f-d7c4-4172-8601-908a4877e35b"/>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f9d794-65f8-4e2f-add8-e223d4335f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description="" ma:hidden="true" ma:indexed="true" ma:internalName="MediaServiceDateTaken" ma:readOnly="true">
      <xsd:simpleType>
        <xsd:restriction base="dms:Text"/>
      </xsd:simpleType>
    </xsd:element>
    <xsd:element name="MediaServiceLocation" ma:index="13" nillable="true" ma:displayName="MediaServiceLocation" ma:descrip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a2eec2f-d7c4-4172-8601-908a4877e35b" elementFormDefault="qualified">
    <xsd:import namespace="http://schemas.microsoft.com/office/2006/documentManagement/types"/>
    <xsd:import namespace="http://schemas.microsoft.com/office/infopath/2007/PartnerControls"/>
    <xsd:element name="SharedWithUsers" ma:index="1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Detalles de uso compartido" ma:internalName="SharedWithDetails" ma:readOnly="true">
      <xsd:simpleType>
        <xsd:restriction base="dms:Note">
          <xsd:maxLength value="255"/>
        </xsd:restriction>
      </xsd:simpleType>
    </xsd:element>
    <xsd:element name="SharingHintHash" ma:index="20" nillable="true" ma:displayName="Hash de la sugerencia para comparti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52f9d794-65f8-4e2f-add8-e223d4335f93" xsi:nil="true"/>
  </documentManagement>
</p:properties>
</file>

<file path=customXml/itemProps1.xml><?xml version="1.0" encoding="utf-8"?>
<ds:datastoreItem xmlns:ds="http://schemas.openxmlformats.org/officeDocument/2006/customXml" ds:itemID="{0A44B4E6-2674-4B29-B1FB-327CDB8027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f9d794-65f8-4e2f-add8-e223d4335f93"/>
    <ds:schemaRef ds:uri="ea2eec2f-d7c4-4172-8601-908a4877e3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5F52813-E806-49D9-8EAF-4672B30D505D}">
  <ds:schemaRefs>
    <ds:schemaRef ds:uri="http://schemas.microsoft.com/sharepoint/v3/contenttype/forms"/>
  </ds:schemaRefs>
</ds:datastoreItem>
</file>

<file path=customXml/itemProps3.xml><?xml version="1.0" encoding="utf-8"?>
<ds:datastoreItem xmlns:ds="http://schemas.openxmlformats.org/officeDocument/2006/customXml" ds:itemID="{5EB37BDB-BF68-4552-AC68-457A2150DB02}">
  <ds:schemaRefs>
    <ds:schemaRef ds:uri="http://purl.org/dc/elements/1.1/"/>
    <ds:schemaRef ds:uri="52f9d794-65f8-4e2f-add8-e223d4335f93"/>
    <ds:schemaRef ds:uri="http://schemas.microsoft.com/office/infopath/2007/PartnerControls"/>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www.w3.org/XML/1998/namespace"/>
    <ds:schemaRef ds:uri="ea2eec2f-d7c4-4172-8601-908a4877e35b"/>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Wisp</Template>
  <TotalTime>1764</TotalTime>
  <Words>4898</Words>
  <Application>Microsoft Office PowerPoint</Application>
  <PresentationFormat>Panorámica</PresentationFormat>
  <Paragraphs>222</Paragraphs>
  <Slides>39</Slides>
  <Notes>5</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39</vt:i4>
      </vt:variant>
    </vt:vector>
  </HeadingPairs>
  <TitlesOfParts>
    <vt:vector size="50" baseType="lpstr">
      <vt:lpstr>Apex New Book</vt:lpstr>
      <vt:lpstr>Arial</vt:lpstr>
      <vt:lpstr>Arial Unicode MS</vt:lpstr>
      <vt:lpstr>Calibri</vt:lpstr>
      <vt:lpstr>Century Gothic</vt:lpstr>
      <vt:lpstr>Corbel</vt:lpstr>
      <vt:lpstr>Helvetica Neue</vt:lpstr>
      <vt:lpstr>Times New Roman</vt:lpstr>
      <vt:lpstr>Wingdings</vt:lpstr>
      <vt:lpstr>Wingdings 3</vt:lpstr>
      <vt:lpstr>Espiral</vt:lpstr>
      <vt:lpstr>Colombia</vt:lpstr>
      <vt:lpstr>Presentación de PowerPoint</vt:lpstr>
      <vt:lpstr>Presentación de PowerPoint</vt:lpstr>
      <vt:lpstr>El Delito de Trata de Personas Elementos del delito</vt:lpstr>
      <vt:lpstr>La cuestión del Consentimiento</vt:lpstr>
      <vt:lpstr>El proposito de la Explotación</vt:lpstr>
      <vt:lpstr>El abuso de la posición de vulnerabilidad</vt:lpstr>
      <vt:lpstr>El marco legal internacional contra la trata de personas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Debilidades </vt:lpstr>
      <vt:lpstr>Oportunidad</vt:lpstr>
      <vt:lpstr>Amenazas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Colombia</dc:title>
  <dc:creator>juan carlos acevedo velasquez</dc:creator>
  <cp:lastModifiedBy>Comisión Nacional Género Rama Judicial - Nivel Central</cp:lastModifiedBy>
  <cp:revision>3</cp:revision>
  <dcterms:created xsi:type="dcterms:W3CDTF">2022-08-29T16:54:24Z</dcterms:created>
  <dcterms:modified xsi:type="dcterms:W3CDTF">2024-09-05T14:17:35Z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0x010100BC3E01337B641F4B85A1E6FEA8D7DF1E</vt:lpwstr>
  </property>
</Properties>
</file>