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omments/comment1.xml" ContentType="application/vnd.openxmlformats-officedocument.presentationml.comment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5236" r:id="rId1"/>
  </p:sldMasterIdLst>
  <p:notesMasterIdLst>
    <p:notesMasterId r:id="rId207"/>
  </p:notesMasterIdLst>
  <p:handoutMasterIdLst>
    <p:handoutMasterId r:id="rId208"/>
  </p:handoutMasterIdLst>
  <p:sldIdLst>
    <p:sldId id="527" r:id="rId2"/>
    <p:sldId id="434" r:id="rId3"/>
    <p:sldId id="611" r:id="rId4"/>
    <p:sldId id="612" r:id="rId5"/>
    <p:sldId id="613" r:id="rId6"/>
    <p:sldId id="523" r:id="rId7"/>
    <p:sldId id="430" r:id="rId8"/>
    <p:sldId id="516" r:id="rId9"/>
    <p:sldId id="508" r:id="rId10"/>
    <p:sldId id="517" r:id="rId11"/>
    <p:sldId id="435" r:id="rId12"/>
    <p:sldId id="391" r:id="rId13"/>
    <p:sldId id="445" r:id="rId14"/>
    <p:sldId id="446" r:id="rId15"/>
    <p:sldId id="447" r:id="rId16"/>
    <p:sldId id="448" r:id="rId17"/>
    <p:sldId id="449" r:id="rId18"/>
    <p:sldId id="450" r:id="rId19"/>
    <p:sldId id="451" r:id="rId20"/>
    <p:sldId id="452" r:id="rId21"/>
    <p:sldId id="453" r:id="rId22"/>
    <p:sldId id="454" r:id="rId23"/>
    <p:sldId id="455" r:id="rId24"/>
    <p:sldId id="456" r:id="rId25"/>
    <p:sldId id="457" r:id="rId26"/>
    <p:sldId id="458" r:id="rId27"/>
    <p:sldId id="459" r:id="rId28"/>
    <p:sldId id="460" r:id="rId29"/>
    <p:sldId id="461" r:id="rId30"/>
    <p:sldId id="462" r:id="rId31"/>
    <p:sldId id="463" r:id="rId32"/>
    <p:sldId id="464" r:id="rId33"/>
    <p:sldId id="465" r:id="rId34"/>
    <p:sldId id="466" r:id="rId35"/>
    <p:sldId id="467" r:id="rId36"/>
    <p:sldId id="468" r:id="rId37"/>
    <p:sldId id="469" r:id="rId38"/>
    <p:sldId id="470" r:id="rId39"/>
    <p:sldId id="471" r:id="rId40"/>
    <p:sldId id="472" r:id="rId41"/>
    <p:sldId id="473" r:id="rId42"/>
    <p:sldId id="474" r:id="rId43"/>
    <p:sldId id="475" r:id="rId44"/>
    <p:sldId id="476" r:id="rId45"/>
    <p:sldId id="477" r:id="rId46"/>
    <p:sldId id="478" r:id="rId47"/>
    <p:sldId id="479" r:id="rId48"/>
    <p:sldId id="480" r:id="rId49"/>
    <p:sldId id="481" r:id="rId50"/>
    <p:sldId id="482" r:id="rId51"/>
    <p:sldId id="483" r:id="rId52"/>
    <p:sldId id="484" r:id="rId53"/>
    <p:sldId id="485" r:id="rId54"/>
    <p:sldId id="486" r:id="rId55"/>
    <p:sldId id="487" r:id="rId56"/>
    <p:sldId id="488" r:id="rId57"/>
    <p:sldId id="489" r:id="rId58"/>
    <p:sldId id="490" r:id="rId59"/>
    <p:sldId id="491" r:id="rId60"/>
    <p:sldId id="615" r:id="rId61"/>
    <p:sldId id="492" r:id="rId62"/>
    <p:sldId id="525" r:id="rId63"/>
    <p:sldId id="493" r:id="rId64"/>
    <p:sldId id="494" r:id="rId65"/>
    <p:sldId id="495" r:id="rId66"/>
    <p:sldId id="496" r:id="rId67"/>
    <p:sldId id="622" r:id="rId68"/>
    <p:sldId id="497" r:id="rId69"/>
    <p:sldId id="616" r:id="rId70"/>
    <p:sldId id="498" r:id="rId71"/>
    <p:sldId id="499" r:id="rId72"/>
    <p:sldId id="500" r:id="rId73"/>
    <p:sldId id="501" r:id="rId74"/>
    <p:sldId id="502" r:id="rId75"/>
    <p:sldId id="503" r:id="rId76"/>
    <p:sldId id="504" r:id="rId77"/>
    <p:sldId id="617" r:id="rId78"/>
    <p:sldId id="528" r:id="rId79"/>
    <p:sldId id="529" r:id="rId80"/>
    <p:sldId id="618" r:id="rId81"/>
    <p:sldId id="619" r:id="rId82"/>
    <p:sldId id="542" r:id="rId83"/>
    <p:sldId id="543" r:id="rId84"/>
    <p:sldId id="620" r:id="rId85"/>
    <p:sldId id="544" r:id="rId86"/>
    <p:sldId id="545" r:id="rId87"/>
    <p:sldId id="621" r:id="rId88"/>
    <p:sldId id="546" r:id="rId89"/>
    <p:sldId id="547" r:id="rId90"/>
    <p:sldId id="623" r:id="rId91"/>
    <p:sldId id="538" r:id="rId92"/>
    <p:sldId id="539" r:id="rId93"/>
    <p:sldId id="624" r:id="rId94"/>
    <p:sldId id="540" r:id="rId95"/>
    <p:sldId id="541" r:id="rId96"/>
    <p:sldId id="625" r:id="rId97"/>
    <p:sldId id="552" r:id="rId98"/>
    <p:sldId id="553" r:id="rId99"/>
    <p:sldId id="626" r:id="rId100"/>
    <p:sldId id="550" r:id="rId101"/>
    <p:sldId id="548" r:id="rId102"/>
    <p:sldId id="551" r:id="rId103"/>
    <p:sldId id="627" r:id="rId104"/>
    <p:sldId id="568" r:id="rId105"/>
    <p:sldId id="569" r:id="rId106"/>
    <p:sldId id="570" r:id="rId107"/>
    <p:sldId id="571" r:id="rId108"/>
    <p:sldId id="572" r:id="rId109"/>
    <p:sldId id="573" r:id="rId110"/>
    <p:sldId id="574" r:id="rId111"/>
    <p:sldId id="583" r:id="rId112"/>
    <p:sldId id="628" r:id="rId113"/>
    <p:sldId id="592" r:id="rId114"/>
    <p:sldId id="593" r:id="rId115"/>
    <p:sldId id="594" r:id="rId116"/>
    <p:sldId id="595" r:id="rId117"/>
    <p:sldId id="596" r:id="rId118"/>
    <p:sldId id="597" r:id="rId119"/>
    <p:sldId id="598" r:id="rId120"/>
    <p:sldId id="599" r:id="rId121"/>
    <p:sldId id="600" r:id="rId122"/>
    <p:sldId id="601" r:id="rId123"/>
    <p:sldId id="602" r:id="rId124"/>
    <p:sldId id="603" r:id="rId125"/>
    <p:sldId id="604" r:id="rId126"/>
    <p:sldId id="605" r:id="rId127"/>
    <p:sldId id="606" r:id="rId128"/>
    <p:sldId id="607" r:id="rId129"/>
    <p:sldId id="608" r:id="rId130"/>
    <p:sldId id="629" r:id="rId131"/>
    <p:sldId id="584" r:id="rId132"/>
    <p:sldId id="585" r:id="rId133"/>
    <p:sldId id="586" r:id="rId134"/>
    <p:sldId id="587" r:id="rId135"/>
    <p:sldId id="588" r:id="rId136"/>
    <p:sldId id="589" r:id="rId137"/>
    <p:sldId id="590" r:id="rId138"/>
    <p:sldId id="591" r:id="rId139"/>
    <p:sldId id="630" r:id="rId140"/>
    <p:sldId id="392" r:id="rId141"/>
    <p:sldId id="330" r:id="rId142"/>
    <p:sldId id="645" r:id="rId143"/>
    <p:sldId id="356" r:id="rId144"/>
    <p:sldId id="646" r:id="rId145"/>
    <p:sldId id="423" r:id="rId146"/>
    <p:sldId id="582" r:id="rId147"/>
    <p:sldId id="647" r:id="rId148"/>
    <p:sldId id="555" r:id="rId149"/>
    <p:sldId id="556" r:id="rId150"/>
    <p:sldId id="648" r:id="rId151"/>
    <p:sldId id="558" r:id="rId152"/>
    <p:sldId id="559" r:id="rId153"/>
    <p:sldId id="649" r:id="rId154"/>
    <p:sldId id="393" r:id="rId155"/>
    <p:sldId id="331" r:id="rId156"/>
    <p:sldId id="521" r:id="rId157"/>
    <p:sldId id="631" r:id="rId158"/>
    <p:sldId id="632" r:id="rId159"/>
    <p:sldId id="633" r:id="rId160"/>
    <p:sldId id="634" r:id="rId161"/>
    <p:sldId id="383" r:id="rId162"/>
    <p:sldId id="639" r:id="rId163"/>
    <p:sldId id="384" r:id="rId164"/>
    <p:sldId id="395" r:id="rId165"/>
    <p:sldId id="414" r:id="rId166"/>
    <p:sldId id="512" r:id="rId167"/>
    <p:sldId id="522" r:id="rId168"/>
    <p:sldId id="640" r:id="rId169"/>
    <p:sldId id="506" r:id="rId170"/>
    <p:sldId id="507" r:id="rId171"/>
    <p:sldId id="641" r:id="rId172"/>
    <p:sldId id="514" r:id="rId173"/>
    <p:sldId id="510" r:id="rId174"/>
    <p:sldId id="520" r:id="rId175"/>
    <p:sldId id="535" r:id="rId176"/>
    <p:sldId id="536" r:id="rId177"/>
    <p:sldId id="537" r:id="rId178"/>
    <p:sldId id="580" r:id="rId179"/>
    <p:sldId id="642" r:id="rId180"/>
    <p:sldId id="557" r:id="rId181"/>
    <p:sldId id="643" r:id="rId182"/>
    <p:sldId id="576" r:id="rId183"/>
    <p:sldId id="579" r:id="rId184"/>
    <p:sldId id="644" r:id="rId185"/>
    <p:sldId id="609" r:id="rId186"/>
    <p:sldId id="610" r:id="rId187"/>
    <p:sldId id="635" r:id="rId188"/>
    <p:sldId id="636" r:id="rId189"/>
    <p:sldId id="637" r:id="rId190"/>
    <p:sldId id="638" r:id="rId191"/>
    <p:sldId id="650" r:id="rId192"/>
    <p:sldId id="651" r:id="rId193"/>
    <p:sldId id="530" r:id="rId194"/>
    <p:sldId id="531" r:id="rId195"/>
    <p:sldId id="436" r:id="rId196"/>
    <p:sldId id="403" r:id="rId197"/>
    <p:sldId id="404" r:id="rId198"/>
    <p:sldId id="405" r:id="rId199"/>
    <p:sldId id="406" r:id="rId200"/>
    <p:sldId id="407" r:id="rId201"/>
    <p:sldId id="408" r:id="rId202"/>
    <p:sldId id="409" r:id="rId203"/>
    <p:sldId id="410" r:id="rId204"/>
    <p:sldId id="411" r:id="rId205"/>
    <p:sldId id="412" r:id="rId206"/>
  </p:sldIdLst>
  <p:sldSz cx="12192000" cy="6858000"/>
  <p:notesSz cx="7010400" cy="11582400"/>
  <p:defaultTextStyle>
    <a:defPPr>
      <a:defRPr lang="es-E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3648" userDrawn="1">
          <p15:clr>
            <a:srgbClr val="A4A3A4"/>
          </p15:clr>
        </p15:guide>
        <p15:guide id="2" pos="220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rtha Jacqueline Moyano Vera" initials="MJMV" lastIdx="3" clrIdx="0">
    <p:extLst>
      <p:ext uri="{19B8F6BF-5375-455C-9EA6-DF929625EA0E}">
        <p15:presenceInfo xmlns:p15="http://schemas.microsoft.com/office/powerpoint/2012/main" userId="S-1-5-21-1838161683-3247253820-1283896186-116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9FF"/>
    <a:srgbClr val="FF00FF"/>
    <a:srgbClr val="FFFF66"/>
    <a:srgbClr val="0099CC"/>
    <a:srgbClr val="FFFFCC"/>
    <a:srgbClr val="DBFF75"/>
    <a:srgbClr val="FF6600"/>
    <a:srgbClr val="FF3300"/>
    <a:srgbClr val="FF9999"/>
    <a:srgbClr val="FF7C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Estilo medio 1 - Énfasis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7DF18680-E054-41AD-8BC1-D1AEF772440D}" styleName="Estilo medio 2 - Énfasis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74C1A8A3-306A-4EB7-A6B1-4F7E0EB9C5D6}" styleName="Estilo medio 3 - Énfasis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0505E3EF-67EA-436B-97B2-0124C06EBD24}" styleName="Estilo medio 4 - Énfasis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BDBED569-4797-4DF1-A0F4-6AAB3CD982D8}" styleName="Estilo claro 3 - Acento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69C7853C-536D-4A76-A0AE-DD22124D55A5}" styleName="Estilo temático 1 - Énfasis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0A15C55-8517-42AA-B614-E9B94910E393}" styleName="Estilo medio 2 - Énfasis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Estilo medio 2 - Énfasis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D7AC3CCA-C797-4891-BE02-D94E43425B78}" styleName="Estilo medio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2020" autoAdjust="0"/>
    <p:restoredTop sz="95501" autoAdjust="0"/>
  </p:normalViewPr>
  <p:slideViewPr>
    <p:cSldViewPr>
      <p:cViewPr varScale="1">
        <p:scale>
          <a:sx n="92" d="100"/>
          <a:sy n="92" d="100"/>
        </p:scale>
        <p:origin x="162" y="90"/>
      </p:cViewPr>
      <p:guideLst>
        <p:guide orient="horz" pos="2160"/>
        <p:guide pos="384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56" d="100"/>
          <a:sy n="56" d="100"/>
        </p:scale>
        <p:origin x="-1860" y="-102"/>
      </p:cViewPr>
      <p:guideLst>
        <p:guide orient="horz" pos="364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slide" Target="slides/slide180.xml"/><Relationship Id="rId186" Type="http://schemas.openxmlformats.org/officeDocument/2006/relationships/slide" Target="slides/slide185.xml"/><Relationship Id="rId211" Type="http://schemas.openxmlformats.org/officeDocument/2006/relationships/viewProps" Target="viewProp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slide" Target="slides/slide205.xml"/><Relationship Id="rId201" Type="http://schemas.openxmlformats.org/officeDocument/2006/relationships/slide" Target="slides/slide200.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theme" Target="theme/theme1.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tableStyles" Target="tableStyle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handoutMaster" Target="handoutMasters/handoutMaster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commentAuthors" Target="commentAuthors.xml"/><Relationship Id="rId190" Type="http://schemas.openxmlformats.org/officeDocument/2006/relationships/slide" Target="slides/slide189.xml"/><Relationship Id="rId204" Type="http://schemas.openxmlformats.org/officeDocument/2006/relationships/slide" Target="slides/slide203.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presProps" Target="presProps.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s>
</file>

<file path=ppt/charts/_rels/chart1.xml.rels><?xml version="1.0" encoding="UTF-8" standalone="yes"?>
<Relationships xmlns="http://schemas.openxmlformats.org/package/2006/relationships"><Relationship Id="rId3" Type="http://schemas.openxmlformats.org/officeDocument/2006/relationships/package" Target="../embeddings/Hoja_de_c_lculo_de_Microsoft_Excel1.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235266734166955E-2"/>
          <c:y val="2.2994015445369862E-2"/>
          <c:w val="0.68816051765730812"/>
          <c:h val="0.93676645752523291"/>
        </c:manualLayout>
      </c:layout>
      <c:pieChart>
        <c:varyColors val="1"/>
        <c:ser>
          <c:idx val="0"/>
          <c:order val="0"/>
          <c:tx>
            <c:strRef>
              <c:f>Hoja1!$B$1</c:f>
              <c:strCache>
                <c:ptCount val="1"/>
                <c:pt idx="0">
                  <c:v>Ventas</c:v>
                </c:pt>
              </c:strCache>
            </c:strRef>
          </c:tx>
          <c:spPr>
            <a:solidFill>
              <a:srgbClr val="00CC66"/>
            </a:solidFill>
          </c:spPr>
          <c:dPt>
            <c:idx val="0"/>
            <c:bubble3D val="0"/>
            <c:spPr>
              <a:solidFill>
                <a:srgbClr val="00CC66"/>
              </a:solidFill>
              <a:ln w="19050">
                <a:solidFill>
                  <a:schemeClr val="lt1"/>
                </a:solidFill>
              </a:ln>
              <a:effectLst/>
            </c:spPr>
          </c:dPt>
          <c:dPt>
            <c:idx val="1"/>
            <c:bubble3D val="0"/>
            <c:spPr>
              <a:solidFill>
                <a:srgbClr val="FF99FF"/>
              </a:solidFill>
              <a:ln w="19050">
                <a:solidFill>
                  <a:schemeClr val="lt1"/>
                </a:solidFill>
              </a:ln>
              <a:effectLst/>
            </c:spPr>
          </c:dPt>
          <c:dPt>
            <c:idx val="2"/>
            <c:bubble3D val="0"/>
            <c:spPr>
              <a:solidFill>
                <a:srgbClr val="00CC66"/>
              </a:solidFill>
              <a:ln w="19050">
                <a:solidFill>
                  <a:schemeClr val="lt1"/>
                </a:solidFill>
              </a:ln>
              <a:effectLst/>
            </c:spPr>
          </c:dPt>
          <c:dPt>
            <c:idx val="3"/>
            <c:bubble3D val="0"/>
            <c:spPr>
              <a:solidFill>
                <a:srgbClr val="00CC66"/>
              </a:solidFill>
              <a:ln w="19050">
                <a:solidFill>
                  <a:schemeClr val="lt1"/>
                </a:solidFill>
              </a:ln>
              <a:effectLst/>
            </c:spPr>
          </c:dPt>
          <c:dLbls>
            <c:dLbl>
              <c:idx val="0"/>
              <c:layout/>
              <c:tx>
                <c:rich>
                  <a:bodyPr/>
                  <a:lstStyle/>
                  <a:p>
                    <a:fld id="{0A9ED8EA-277E-49AE-ABA1-4DE82AA5B381}" type="CATEGORYNAME">
                      <a:rPr lang="es-CO"/>
                      <a:pPr/>
                      <a:t>[NOMBRE DE CATEGORÍA]</a:t>
                    </a:fld>
                    <a:r>
                      <a:rPr lang="es-CO" baseline="0" dirty="0"/>
                      <a:t>; </a:t>
                    </a:r>
                    <a:endParaRPr lang="es-CO" baseline="0" dirty="0" smtClean="0"/>
                  </a:p>
                  <a:p>
                    <a:r>
                      <a:rPr lang="es-CO" baseline="0" dirty="0" smtClean="0"/>
                      <a:t>5</a:t>
                    </a:r>
                  </a:p>
                </c:rich>
              </c:tx>
              <c:dLblPos val="ctr"/>
              <c:showLegendKey val="0"/>
              <c:showVal val="1"/>
              <c:showCatName val="1"/>
              <c:showSerName val="0"/>
              <c:showPercent val="0"/>
              <c:showBubbleSize val="0"/>
              <c:extLst>
                <c:ext xmlns:c15="http://schemas.microsoft.com/office/drawing/2012/chart" uri="{CE6537A1-D6FC-4f65-9D91-7224C49458BB}">
                  <c15:layout/>
                  <c15:dlblFieldTable/>
                  <c15:showDataLabelsRange val="0"/>
                </c:ext>
              </c:extLst>
            </c:dLbl>
            <c:dLbl>
              <c:idx val="1"/>
              <c:layout/>
              <c:tx>
                <c:rich>
                  <a:bodyPr/>
                  <a:lstStyle/>
                  <a:p>
                    <a:fld id="{69654555-DE79-4A03-BF22-F135338480FE}" type="CATEGORYNAME">
                      <a:rPr lang="es-CO" smtClean="0"/>
                      <a:pPr/>
                      <a:t>[NOMBRE DE CATEGORÍA]</a:t>
                    </a:fld>
                    <a:r>
                      <a:rPr lang="es-CO" baseline="0" dirty="0" smtClean="0"/>
                      <a:t>: 31</a:t>
                    </a:r>
                  </a:p>
                  <a:p>
                    <a:endParaRPr lang="es-CO"/>
                  </a:p>
                </c:rich>
              </c:tx>
              <c:dLblPos val="ctr"/>
              <c:showLegendKey val="0"/>
              <c:showVal val="1"/>
              <c:showCatName val="1"/>
              <c:showSerName val="0"/>
              <c:showPercent val="0"/>
              <c:showBubbleSize val="0"/>
              <c:extLs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s-CO"/>
              </a:p>
            </c:txPr>
            <c:dLblPos val="ct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Hoja1!$A$2:$A$5</c:f>
              <c:strCache>
                <c:ptCount val="2"/>
                <c:pt idx="0">
                  <c:v>GRUPOS GAMOIL SIN SENTENCIA</c:v>
                </c:pt>
                <c:pt idx="1">
                  <c:v>GRUPOS GAMOIL CON SENTENCIA</c:v>
                </c:pt>
              </c:strCache>
            </c:strRef>
          </c:cat>
          <c:val>
            <c:numRef>
              <c:f>Hoja1!$B$2:$B$5</c:f>
              <c:numCache>
                <c:formatCode>General</c:formatCode>
                <c:ptCount val="4"/>
                <c:pt idx="0">
                  <c:v>5</c:v>
                </c:pt>
                <c:pt idx="1">
                  <c:v>31</c:v>
                </c:pt>
              </c:numCache>
            </c:numRef>
          </c:val>
        </c:ser>
        <c:dLbls>
          <c:showLegendKey val="0"/>
          <c:showVal val="1"/>
          <c:showCatName val="1"/>
          <c:showSerName val="0"/>
          <c:showPercent val="0"/>
          <c:showBubbleSize val="0"/>
          <c:showLeaderLines val="1"/>
        </c:dLbls>
        <c:firstSliceAng val="1"/>
      </c:pieChart>
      <c:spPr>
        <a:noFill/>
        <a:ln>
          <a:noFill/>
        </a:ln>
        <a:effectLst/>
      </c:spPr>
    </c:plotArea>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comment1.xml><?xml version="1.0" encoding="utf-8"?>
<p:cmLst xmlns:a="http://schemas.openxmlformats.org/drawingml/2006/main" xmlns:r="http://schemas.openxmlformats.org/officeDocument/2006/relationships" xmlns:p="http://schemas.openxmlformats.org/presentationml/2006/main">
  <p:cm authorId="1" dt="2015-02-04T14:07:12.490" idx="2">
    <p:pos x="10" y="10"/>
    <p:text>Patron de violencia basada en género: 7 homicidios, 4 abortos sin consentimiento, 16 prostitucion o exclavitud sexual, experimentos biologicos en pp 9, actos sexuales violentos: 8 tratos inhumanos 1, acceso carnal violento: 154. para un total de 175 hechos presentados.</p:text>
    <p:extLst>
      <p:ext uri="{C676402C-5697-4E1C-873F-D02D1690AC5C}">
        <p15:threadingInfo xmlns:p15="http://schemas.microsoft.com/office/powerpoint/2012/main" timeZoneBias="300"/>
      </p:ext>
    </p:extLst>
  </p:cm>
  <p:cm authorId="1" dt="2015-02-04T14:31:17.624" idx="3">
    <p:pos x="7433" y="1680"/>
    <p:text>Patrones: Homicidio: 87 hechos. VBG: 175. Reclutamiento: 149. Desaparición : 609 y desplazamiento forzado: 405</p:text>
    <p:extLst mod="1">
      <p:ext uri="{C676402C-5697-4E1C-873F-D02D1690AC5C}">
        <p15:threadingInfo xmlns:p15="http://schemas.microsoft.com/office/powerpoint/2012/main" timeZoneBias="300"/>
      </p:ext>
    </p:extLst>
  </p:cm>
</p:cmLst>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45DE81F-A4DD-4FB5-9941-1E00431FF6BC}" type="doc">
      <dgm:prSet loTypeId="urn:microsoft.com/office/officeart/2008/layout/NameandTitleOrganizationalChart" loCatId="hierarchy" qsTypeId="urn:microsoft.com/office/officeart/2005/8/quickstyle/simple1" qsCatId="simple" csTypeId="urn:microsoft.com/office/officeart/2005/8/colors/colorful3" csCatId="colorful" phldr="1"/>
      <dgm:spPr/>
      <dgm:t>
        <a:bodyPr/>
        <a:lstStyle/>
        <a:p>
          <a:endParaRPr lang="es-CO"/>
        </a:p>
      </dgm:t>
    </dgm:pt>
    <dgm:pt modelId="{D4E710BD-380E-44D5-80B9-358E9C50C7CD}">
      <dgm:prSet phldrT="[Texto]" custT="1">
        <dgm:style>
          <a:lnRef idx="1">
            <a:schemeClr val="accent3"/>
          </a:lnRef>
          <a:fillRef idx="2">
            <a:schemeClr val="accent3"/>
          </a:fillRef>
          <a:effectRef idx="1">
            <a:schemeClr val="accent3"/>
          </a:effectRef>
          <a:fontRef idx="minor">
            <a:schemeClr val="dk1"/>
          </a:fontRef>
        </dgm:style>
      </dgm:prSet>
      <dgm:spPr>
        <a:solidFill>
          <a:srgbClr val="C00000"/>
        </a:solidFill>
      </dgm:spPr>
      <dgm:t>
        <a:bodyPr/>
        <a:lstStyle/>
        <a:p>
          <a:r>
            <a:rPr lang="es-CO" sz="2400" b="1" dirty="0" smtClean="0">
              <a:solidFill>
                <a:schemeClr val="bg1"/>
              </a:solidFill>
              <a:latin typeface="Arial Narrow" panose="020B0606020202030204" pitchFamily="34" charset="0"/>
            </a:rPr>
            <a:t>POSTULADOS CONDENADOS </a:t>
          </a:r>
          <a:endParaRPr lang="es-CO" sz="2400" b="1" dirty="0">
            <a:solidFill>
              <a:schemeClr val="bg1"/>
            </a:solidFill>
            <a:latin typeface="Arial Narrow" panose="020B0606020202030204" pitchFamily="34" charset="0"/>
          </a:endParaRPr>
        </a:p>
      </dgm:t>
    </dgm:pt>
    <dgm:pt modelId="{84E47050-091D-4750-A0FF-E7DAD7F288F5}" type="parTrans" cxnId="{6DAEFD3C-695B-4271-A2F8-44A96BF1EFC3}">
      <dgm:prSet/>
      <dgm:spPr/>
      <dgm:t>
        <a:bodyPr/>
        <a:lstStyle/>
        <a:p>
          <a:endParaRPr lang="es-CO"/>
        </a:p>
      </dgm:t>
    </dgm:pt>
    <dgm:pt modelId="{759DAD95-DF06-41F4-AA3F-2F548EF01002}" type="sibTrans" cxnId="{6DAEFD3C-695B-4271-A2F8-44A96BF1EFC3}">
      <dgm:prSet/>
      <dgm:spPr/>
      <dgm:t>
        <a:bodyPr/>
        <a:lstStyle/>
        <a:p>
          <a:pPr algn="r"/>
          <a:r>
            <a:rPr lang="es-CO" dirty="0" smtClean="0"/>
            <a:t>642</a:t>
          </a:r>
          <a:endParaRPr lang="es-CO" dirty="0"/>
        </a:p>
      </dgm:t>
    </dgm:pt>
    <dgm:pt modelId="{D0FA880D-3456-403D-AC20-6714B7D9DB70}">
      <dgm:prSet phldrT="[Texto]" custT="1"/>
      <dgm:spPr>
        <a:solidFill>
          <a:schemeClr val="accent6">
            <a:lumMod val="75000"/>
          </a:schemeClr>
        </a:solidFill>
      </dgm:spPr>
      <dgm:t>
        <a:bodyPr/>
        <a:lstStyle/>
        <a:p>
          <a:r>
            <a:rPr lang="es-CO" sz="1600" dirty="0" smtClean="0"/>
            <a:t>COMANDANTES DE BLOQUE O FRENTE</a:t>
          </a:r>
          <a:endParaRPr lang="es-CO" sz="1600" dirty="0"/>
        </a:p>
      </dgm:t>
    </dgm:pt>
    <dgm:pt modelId="{7DE30396-6548-4A38-96D1-5CEA2BCDA6E4}" type="parTrans" cxnId="{DF5BB3CF-11C4-44D1-B4F8-AF436521CFE0}">
      <dgm:prSet/>
      <dgm:spPr/>
      <dgm:t>
        <a:bodyPr/>
        <a:lstStyle/>
        <a:p>
          <a:endParaRPr lang="es-CO"/>
        </a:p>
      </dgm:t>
    </dgm:pt>
    <dgm:pt modelId="{4E78E90F-8D85-44DD-BDA4-A4A02015537B}" type="sibTrans" cxnId="{DF5BB3CF-11C4-44D1-B4F8-AF436521CFE0}">
      <dgm:prSet/>
      <dgm:spPr/>
      <dgm:t>
        <a:bodyPr/>
        <a:lstStyle/>
        <a:p>
          <a:r>
            <a:rPr lang="es-CO" dirty="0" smtClean="0"/>
            <a:t>266</a:t>
          </a:r>
          <a:endParaRPr lang="es-CO" dirty="0"/>
        </a:p>
      </dgm:t>
    </dgm:pt>
    <dgm:pt modelId="{88296009-7D92-4156-8F2B-0E12F85C4816}">
      <dgm:prSet phldrT="[Texto]" custT="1"/>
      <dgm:spPr>
        <a:solidFill>
          <a:schemeClr val="accent6">
            <a:lumMod val="75000"/>
          </a:schemeClr>
        </a:solidFill>
      </dgm:spPr>
      <dgm:t>
        <a:bodyPr/>
        <a:lstStyle/>
        <a:p>
          <a:r>
            <a:rPr lang="es-CO" sz="1800" dirty="0" smtClean="0"/>
            <a:t>PATRULLEROS</a:t>
          </a:r>
          <a:endParaRPr lang="es-CO" sz="1800" dirty="0"/>
        </a:p>
      </dgm:t>
    </dgm:pt>
    <dgm:pt modelId="{86DC83DF-7469-44CC-9A37-213CA5CAA51A}" type="parTrans" cxnId="{5C5B6EED-F444-41AF-BC0C-40721CF49B20}">
      <dgm:prSet/>
      <dgm:spPr/>
      <dgm:t>
        <a:bodyPr/>
        <a:lstStyle/>
        <a:p>
          <a:endParaRPr lang="es-CO"/>
        </a:p>
      </dgm:t>
    </dgm:pt>
    <dgm:pt modelId="{166DA714-CF38-41BA-BF91-C66E4CF8C55A}" type="sibTrans" cxnId="{5C5B6EED-F444-41AF-BC0C-40721CF49B20}">
      <dgm:prSet/>
      <dgm:spPr/>
      <dgm:t>
        <a:bodyPr/>
        <a:lstStyle/>
        <a:p>
          <a:r>
            <a:rPr lang="es-CO" dirty="0" smtClean="0"/>
            <a:t>376</a:t>
          </a:r>
          <a:endParaRPr lang="es-CO" dirty="0"/>
        </a:p>
      </dgm:t>
    </dgm:pt>
    <dgm:pt modelId="{78BC2BEB-CAC3-413D-B72D-E517804268BC}" type="pres">
      <dgm:prSet presAssocID="{F45DE81F-A4DD-4FB5-9941-1E00431FF6BC}" presName="hierChild1" presStyleCnt="0">
        <dgm:presLayoutVars>
          <dgm:orgChart val="1"/>
          <dgm:chPref val="1"/>
          <dgm:dir/>
          <dgm:animOne val="branch"/>
          <dgm:animLvl val="lvl"/>
          <dgm:resizeHandles/>
        </dgm:presLayoutVars>
      </dgm:prSet>
      <dgm:spPr/>
      <dgm:t>
        <a:bodyPr/>
        <a:lstStyle/>
        <a:p>
          <a:endParaRPr lang="es-CO"/>
        </a:p>
      </dgm:t>
    </dgm:pt>
    <dgm:pt modelId="{519AFF44-D34E-4083-90E9-DB03F9FC07B4}" type="pres">
      <dgm:prSet presAssocID="{D4E710BD-380E-44D5-80B9-358E9C50C7CD}" presName="hierRoot1" presStyleCnt="0">
        <dgm:presLayoutVars>
          <dgm:hierBranch val="init"/>
        </dgm:presLayoutVars>
      </dgm:prSet>
      <dgm:spPr/>
    </dgm:pt>
    <dgm:pt modelId="{FC198223-7E44-4B1E-8AF4-31F4458D4C10}" type="pres">
      <dgm:prSet presAssocID="{D4E710BD-380E-44D5-80B9-358E9C50C7CD}" presName="rootComposite1" presStyleCnt="0"/>
      <dgm:spPr/>
    </dgm:pt>
    <dgm:pt modelId="{ED8B254C-BE9B-46E6-A196-CDB8674A19F0}" type="pres">
      <dgm:prSet presAssocID="{D4E710BD-380E-44D5-80B9-358E9C50C7CD}" presName="rootText1" presStyleLbl="node0" presStyleIdx="0" presStyleCnt="1" custLinFactNeighborX="4599" custLinFactNeighborY="-21819">
        <dgm:presLayoutVars>
          <dgm:chMax/>
          <dgm:chPref val="3"/>
        </dgm:presLayoutVars>
      </dgm:prSet>
      <dgm:spPr/>
      <dgm:t>
        <a:bodyPr/>
        <a:lstStyle/>
        <a:p>
          <a:endParaRPr lang="es-CO"/>
        </a:p>
      </dgm:t>
    </dgm:pt>
    <dgm:pt modelId="{17FCC477-9BD7-4B53-AA29-7C05992813FB}" type="pres">
      <dgm:prSet presAssocID="{D4E710BD-380E-44D5-80B9-358E9C50C7CD}" presName="titleText1" presStyleLbl="fgAcc0" presStyleIdx="0" presStyleCnt="1" custLinFactNeighborX="21204" custLinFactNeighborY="-98978">
        <dgm:presLayoutVars>
          <dgm:chMax val="0"/>
          <dgm:chPref val="0"/>
        </dgm:presLayoutVars>
      </dgm:prSet>
      <dgm:spPr/>
      <dgm:t>
        <a:bodyPr/>
        <a:lstStyle/>
        <a:p>
          <a:endParaRPr lang="es-CO"/>
        </a:p>
      </dgm:t>
    </dgm:pt>
    <dgm:pt modelId="{73CB7E3E-CB41-46E3-92C3-59D120AADA75}" type="pres">
      <dgm:prSet presAssocID="{D4E710BD-380E-44D5-80B9-358E9C50C7CD}" presName="rootConnector1" presStyleLbl="node1" presStyleIdx="0" presStyleCnt="2"/>
      <dgm:spPr/>
      <dgm:t>
        <a:bodyPr/>
        <a:lstStyle/>
        <a:p>
          <a:endParaRPr lang="es-CO"/>
        </a:p>
      </dgm:t>
    </dgm:pt>
    <dgm:pt modelId="{E7C90A6A-51C8-4D71-9E4B-706983CA104C}" type="pres">
      <dgm:prSet presAssocID="{D4E710BD-380E-44D5-80B9-358E9C50C7CD}" presName="hierChild2" presStyleCnt="0"/>
      <dgm:spPr/>
    </dgm:pt>
    <dgm:pt modelId="{27B1EDCB-101B-47C0-8B86-EFA2FAC4A151}" type="pres">
      <dgm:prSet presAssocID="{7DE30396-6548-4A38-96D1-5CEA2BCDA6E4}" presName="Name37" presStyleLbl="parChTrans1D2" presStyleIdx="0" presStyleCnt="2"/>
      <dgm:spPr/>
      <dgm:t>
        <a:bodyPr/>
        <a:lstStyle/>
        <a:p>
          <a:endParaRPr lang="es-CO"/>
        </a:p>
      </dgm:t>
    </dgm:pt>
    <dgm:pt modelId="{175E02B4-1368-499F-AA9B-7BACDAE3077E}" type="pres">
      <dgm:prSet presAssocID="{D0FA880D-3456-403D-AC20-6714B7D9DB70}" presName="hierRoot2" presStyleCnt="0">
        <dgm:presLayoutVars>
          <dgm:hierBranch val="init"/>
        </dgm:presLayoutVars>
      </dgm:prSet>
      <dgm:spPr/>
    </dgm:pt>
    <dgm:pt modelId="{93D60893-C833-44AF-B925-33300D5FEB9E}" type="pres">
      <dgm:prSet presAssocID="{D0FA880D-3456-403D-AC20-6714B7D9DB70}" presName="rootComposite" presStyleCnt="0"/>
      <dgm:spPr/>
    </dgm:pt>
    <dgm:pt modelId="{AFF96F1B-CBE1-4E9A-8D55-48A0D373AF19}" type="pres">
      <dgm:prSet presAssocID="{D0FA880D-3456-403D-AC20-6714B7D9DB70}" presName="rootText" presStyleLbl="node1" presStyleIdx="0" presStyleCnt="2">
        <dgm:presLayoutVars>
          <dgm:chMax/>
          <dgm:chPref val="3"/>
        </dgm:presLayoutVars>
      </dgm:prSet>
      <dgm:spPr/>
      <dgm:t>
        <a:bodyPr/>
        <a:lstStyle/>
        <a:p>
          <a:endParaRPr lang="es-CO"/>
        </a:p>
      </dgm:t>
    </dgm:pt>
    <dgm:pt modelId="{20487E27-2EB9-4992-AB51-AAD9426ACF2D}" type="pres">
      <dgm:prSet presAssocID="{D0FA880D-3456-403D-AC20-6714B7D9DB70}" presName="titleText2" presStyleLbl="fgAcc1" presStyleIdx="0" presStyleCnt="2" custLinFactNeighborX="-1268" custLinFactNeighborY="-103">
        <dgm:presLayoutVars>
          <dgm:chMax val="0"/>
          <dgm:chPref val="0"/>
        </dgm:presLayoutVars>
      </dgm:prSet>
      <dgm:spPr/>
      <dgm:t>
        <a:bodyPr/>
        <a:lstStyle/>
        <a:p>
          <a:endParaRPr lang="es-CO"/>
        </a:p>
      </dgm:t>
    </dgm:pt>
    <dgm:pt modelId="{B5CB6275-C285-464A-852C-6000EA3A59CD}" type="pres">
      <dgm:prSet presAssocID="{D0FA880D-3456-403D-AC20-6714B7D9DB70}" presName="rootConnector" presStyleLbl="node2" presStyleIdx="0" presStyleCnt="0"/>
      <dgm:spPr/>
      <dgm:t>
        <a:bodyPr/>
        <a:lstStyle/>
        <a:p>
          <a:endParaRPr lang="es-CO"/>
        </a:p>
      </dgm:t>
    </dgm:pt>
    <dgm:pt modelId="{3D9D7CE5-46BE-44FC-A714-F5775D9DF4D7}" type="pres">
      <dgm:prSet presAssocID="{D0FA880D-3456-403D-AC20-6714B7D9DB70}" presName="hierChild4" presStyleCnt="0"/>
      <dgm:spPr/>
    </dgm:pt>
    <dgm:pt modelId="{75D4E942-C466-4496-92EF-2967F46E1BF1}" type="pres">
      <dgm:prSet presAssocID="{D0FA880D-3456-403D-AC20-6714B7D9DB70}" presName="hierChild5" presStyleCnt="0"/>
      <dgm:spPr/>
    </dgm:pt>
    <dgm:pt modelId="{674DC3DE-B080-4C37-B985-35489B615E30}" type="pres">
      <dgm:prSet presAssocID="{86DC83DF-7469-44CC-9A37-213CA5CAA51A}" presName="Name37" presStyleLbl="parChTrans1D2" presStyleIdx="1" presStyleCnt="2"/>
      <dgm:spPr/>
      <dgm:t>
        <a:bodyPr/>
        <a:lstStyle/>
        <a:p>
          <a:endParaRPr lang="es-CO"/>
        </a:p>
      </dgm:t>
    </dgm:pt>
    <dgm:pt modelId="{83F9235D-236F-4505-A68F-FA7C33D0F5CA}" type="pres">
      <dgm:prSet presAssocID="{88296009-7D92-4156-8F2B-0E12F85C4816}" presName="hierRoot2" presStyleCnt="0">
        <dgm:presLayoutVars>
          <dgm:hierBranch val="init"/>
        </dgm:presLayoutVars>
      </dgm:prSet>
      <dgm:spPr/>
    </dgm:pt>
    <dgm:pt modelId="{E3F61B3F-194B-469B-A596-B906FD2E702D}" type="pres">
      <dgm:prSet presAssocID="{88296009-7D92-4156-8F2B-0E12F85C4816}" presName="rootComposite" presStyleCnt="0"/>
      <dgm:spPr/>
    </dgm:pt>
    <dgm:pt modelId="{27A9BE9E-DC43-45D1-98D1-B31237E64EEA}" type="pres">
      <dgm:prSet presAssocID="{88296009-7D92-4156-8F2B-0E12F85C4816}" presName="rootText" presStyleLbl="node1" presStyleIdx="1" presStyleCnt="2">
        <dgm:presLayoutVars>
          <dgm:chMax/>
          <dgm:chPref val="3"/>
        </dgm:presLayoutVars>
      </dgm:prSet>
      <dgm:spPr/>
      <dgm:t>
        <a:bodyPr/>
        <a:lstStyle/>
        <a:p>
          <a:endParaRPr lang="es-CO"/>
        </a:p>
      </dgm:t>
    </dgm:pt>
    <dgm:pt modelId="{41DB048D-2DE2-4202-BB69-2CA0F3DAE07A}" type="pres">
      <dgm:prSet presAssocID="{88296009-7D92-4156-8F2B-0E12F85C4816}" presName="titleText2" presStyleLbl="fgAcc1" presStyleIdx="1" presStyleCnt="2" custLinFactNeighborX="-277" custLinFactNeighborY="1010">
        <dgm:presLayoutVars>
          <dgm:chMax val="0"/>
          <dgm:chPref val="0"/>
        </dgm:presLayoutVars>
      </dgm:prSet>
      <dgm:spPr/>
      <dgm:t>
        <a:bodyPr/>
        <a:lstStyle/>
        <a:p>
          <a:endParaRPr lang="es-CO"/>
        </a:p>
      </dgm:t>
    </dgm:pt>
    <dgm:pt modelId="{7FAE74FC-1A7C-46DE-8A6F-DE7D6758CEA0}" type="pres">
      <dgm:prSet presAssocID="{88296009-7D92-4156-8F2B-0E12F85C4816}" presName="rootConnector" presStyleLbl="node2" presStyleIdx="0" presStyleCnt="0"/>
      <dgm:spPr/>
      <dgm:t>
        <a:bodyPr/>
        <a:lstStyle/>
        <a:p>
          <a:endParaRPr lang="es-CO"/>
        </a:p>
      </dgm:t>
    </dgm:pt>
    <dgm:pt modelId="{313BD9A9-7CE9-419B-847A-D595CD4BC819}" type="pres">
      <dgm:prSet presAssocID="{88296009-7D92-4156-8F2B-0E12F85C4816}" presName="hierChild4" presStyleCnt="0"/>
      <dgm:spPr/>
    </dgm:pt>
    <dgm:pt modelId="{C9201402-6C4B-4904-95FE-51DAECEAE3D7}" type="pres">
      <dgm:prSet presAssocID="{88296009-7D92-4156-8F2B-0E12F85C4816}" presName="hierChild5" presStyleCnt="0"/>
      <dgm:spPr/>
    </dgm:pt>
    <dgm:pt modelId="{BD51127E-E0AD-4F2E-946C-35746AF273E4}" type="pres">
      <dgm:prSet presAssocID="{D4E710BD-380E-44D5-80B9-358E9C50C7CD}" presName="hierChild3" presStyleCnt="0"/>
      <dgm:spPr/>
    </dgm:pt>
  </dgm:ptLst>
  <dgm:cxnLst>
    <dgm:cxn modelId="{7B8F30A8-5037-437A-80BB-B665D5CE48A5}" type="presOf" srcId="{D4E710BD-380E-44D5-80B9-358E9C50C7CD}" destId="{73CB7E3E-CB41-46E3-92C3-59D120AADA75}" srcOrd="1" destOrd="0" presId="urn:microsoft.com/office/officeart/2008/layout/NameandTitleOrganizationalChart"/>
    <dgm:cxn modelId="{AEA767F9-A928-4B3E-9625-70481A9E7FB1}" type="presOf" srcId="{88296009-7D92-4156-8F2B-0E12F85C4816}" destId="{7FAE74FC-1A7C-46DE-8A6F-DE7D6758CEA0}" srcOrd="1" destOrd="0" presId="urn:microsoft.com/office/officeart/2008/layout/NameandTitleOrganizationalChart"/>
    <dgm:cxn modelId="{F3D04A19-CE80-49AB-97D8-B53746FC5929}" type="presOf" srcId="{D4E710BD-380E-44D5-80B9-358E9C50C7CD}" destId="{ED8B254C-BE9B-46E6-A196-CDB8674A19F0}" srcOrd="0" destOrd="0" presId="urn:microsoft.com/office/officeart/2008/layout/NameandTitleOrganizationalChart"/>
    <dgm:cxn modelId="{05610164-7C19-4950-AC20-ABD74E65C3F2}" type="presOf" srcId="{D0FA880D-3456-403D-AC20-6714B7D9DB70}" destId="{B5CB6275-C285-464A-852C-6000EA3A59CD}" srcOrd="1" destOrd="0" presId="urn:microsoft.com/office/officeart/2008/layout/NameandTitleOrganizationalChart"/>
    <dgm:cxn modelId="{2CBAC7ED-24EE-4BC3-8EBC-EC0B0F67E290}" type="presOf" srcId="{4E78E90F-8D85-44DD-BDA4-A4A02015537B}" destId="{20487E27-2EB9-4992-AB51-AAD9426ACF2D}" srcOrd="0" destOrd="0" presId="urn:microsoft.com/office/officeart/2008/layout/NameandTitleOrganizationalChart"/>
    <dgm:cxn modelId="{CE527920-C0D7-4869-B886-6F3CB01AA946}" type="presOf" srcId="{D0FA880D-3456-403D-AC20-6714B7D9DB70}" destId="{AFF96F1B-CBE1-4E9A-8D55-48A0D373AF19}" srcOrd="0" destOrd="0" presId="urn:microsoft.com/office/officeart/2008/layout/NameandTitleOrganizationalChart"/>
    <dgm:cxn modelId="{553715DB-4F96-4716-9E4F-F64ED412F016}" type="presOf" srcId="{88296009-7D92-4156-8F2B-0E12F85C4816}" destId="{27A9BE9E-DC43-45D1-98D1-B31237E64EEA}" srcOrd="0" destOrd="0" presId="urn:microsoft.com/office/officeart/2008/layout/NameandTitleOrganizationalChart"/>
    <dgm:cxn modelId="{C497A43F-668F-4395-B782-76303CF56301}" type="presOf" srcId="{7DE30396-6548-4A38-96D1-5CEA2BCDA6E4}" destId="{27B1EDCB-101B-47C0-8B86-EFA2FAC4A151}" srcOrd="0" destOrd="0" presId="urn:microsoft.com/office/officeart/2008/layout/NameandTitleOrganizationalChart"/>
    <dgm:cxn modelId="{DF5BB3CF-11C4-44D1-B4F8-AF436521CFE0}" srcId="{D4E710BD-380E-44D5-80B9-358E9C50C7CD}" destId="{D0FA880D-3456-403D-AC20-6714B7D9DB70}" srcOrd="0" destOrd="0" parTransId="{7DE30396-6548-4A38-96D1-5CEA2BCDA6E4}" sibTransId="{4E78E90F-8D85-44DD-BDA4-A4A02015537B}"/>
    <dgm:cxn modelId="{6DAEFD3C-695B-4271-A2F8-44A96BF1EFC3}" srcId="{F45DE81F-A4DD-4FB5-9941-1E00431FF6BC}" destId="{D4E710BD-380E-44D5-80B9-358E9C50C7CD}" srcOrd="0" destOrd="0" parTransId="{84E47050-091D-4750-A0FF-E7DAD7F288F5}" sibTransId="{759DAD95-DF06-41F4-AA3F-2F548EF01002}"/>
    <dgm:cxn modelId="{184A1256-8D80-4C85-A0EE-23CA30C099BB}" type="presOf" srcId="{166DA714-CF38-41BA-BF91-C66E4CF8C55A}" destId="{41DB048D-2DE2-4202-BB69-2CA0F3DAE07A}" srcOrd="0" destOrd="0" presId="urn:microsoft.com/office/officeart/2008/layout/NameandTitleOrganizationalChart"/>
    <dgm:cxn modelId="{2CFDBB54-9195-4377-8AE2-2072B1DDD701}" type="presOf" srcId="{F45DE81F-A4DD-4FB5-9941-1E00431FF6BC}" destId="{78BC2BEB-CAC3-413D-B72D-E517804268BC}" srcOrd="0" destOrd="0" presId="urn:microsoft.com/office/officeart/2008/layout/NameandTitleOrganizationalChart"/>
    <dgm:cxn modelId="{5C5B6EED-F444-41AF-BC0C-40721CF49B20}" srcId="{D4E710BD-380E-44D5-80B9-358E9C50C7CD}" destId="{88296009-7D92-4156-8F2B-0E12F85C4816}" srcOrd="1" destOrd="0" parTransId="{86DC83DF-7469-44CC-9A37-213CA5CAA51A}" sibTransId="{166DA714-CF38-41BA-BF91-C66E4CF8C55A}"/>
    <dgm:cxn modelId="{A55CD274-4714-4636-B70D-48E69CFC8C55}" type="presOf" srcId="{86DC83DF-7469-44CC-9A37-213CA5CAA51A}" destId="{674DC3DE-B080-4C37-B985-35489B615E30}" srcOrd="0" destOrd="0" presId="urn:microsoft.com/office/officeart/2008/layout/NameandTitleOrganizationalChart"/>
    <dgm:cxn modelId="{8132282C-94D1-43E5-BE53-BA77BCACE5D5}" type="presOf" srcId="{759DAD95-DF06-41F4-AA3F-2F548EF01002}" destId="{17FCC477-9BD7-4B53-AA29-7C05992813FB}" srcOrd="0" destOrd="0" presId="urn:microsoft.com/office/officeart/2008/layout/NameandTitleOrganizationalChart"/>
    <dgm:cxn modelId="{3152ED96-DE8A-4644-AF6C-007516D0B062}" type="presParOf" srcId="{78BC2BEB-CAC3-413D-B72D-E517804268BC}" destId="{519AFF44-D34E-4083-90E9-DB03F9FC07B4}" srcOrd="0" destOrd="0" presId="urn:microsoft.com/office/officeart/2008/layout/NameandTitleOrganizationalChart"/>
    <dgm:cxn modelId="{48A3DEF0-84E1-4B2F-A740-AF2592B68B1C}" type="presParOf" srcId="{519AFF44-D34E-4083-90E9-DB03F9FC07B4}" destId="{FC198223-7E44-4B1E-8AF4-31F4458D4C10}" srcOrd="0" destOrd="0" presId="urn:microsoft.com/office/officeart/2008/layout/NameandTitleOrganizationalChart"/>
    <dgm:cxn modelId="{286374AA-2292-4484-8845-327AC876FD21}" type="presParOf" srcId="{FC198223-7E44-4B1E-8AF4-31F4458D4C10}" destId="{ED8B254C-BE9B-46E6-A196-CDB8674A19F0}" srcOrd="0" destOrd="0" presId="urn:microsoft.com/office/officeart/2008/layout/NameandTitleOrganizationalChart"/>
    <dgm:cxn modelId="{4E130A33-62CD-4CDC-AB69-B61850D40F55}" type="presParOf" srcId="{FC198223-7E44-4B1E-8AF4-31F4458D4C10}" destId="{17FCC477-9BD7-4B53-AA29-7C05992813FB}" srcOrd="1" destOrd="0" presId="urn:microsoft.com/office/officeart/2008/layout/NameandTitleOrganizationalChart"/>
    <dgm:cxn modelId="{9C111A6C-1B1D-4126-8F4C-70AC7A772450}" type="presParOf" srcId="{FC198223-7E44-4B1E-8AF4-31F4458D4C10}" destId="{73CB7E3E-CB41-46E3-92C3-59D120AADA75}" srcOrd="2" destOrd="0" presId="urn:microsoft.com/office/officeart/2008/layout/NameandTitleOrganizationalChart"/>
    <dgm:cxn modelId="{D6426CAE-52FE-4EB8-8018-494FE4E00DCA}" type="presParOf" srcId="{519AFF44-D34E-4083-90E9-DB03F9FC07B4}" destId="{E7C90A6A-51C8-4D71-9E4B-706983CA104C}" srcOrd="1" destOrd="0" presId="urn:microsoft.com/office/officeart/2008/layout/NameandTitleOrganizationalChart"/>
    <dgm:cxn modelId="{3CE1A4E4-0ADF-4B24-99B6-40882CDE7556}" type="presParOf" srcId="{E7C90A6A-51C8-4D71-9E4B-706983CA104C}" destId="{27B1EDCB-101B-47C0-8B86-EFA2FAC4A151}" srcOrd="0" destOrd="0" presId="urn:microsoft.com/office/officeart/2008/layout/NameandTitleOrganizationalChart"/>
    <dgm:cxn modelId="{1D830447-EE75-49E1-9C8F-55BC4A63490D}" type="presParOf" srcId="{E7C90A6A-51C8-4D71-9E4B-706983CA104C}" destId="{175E02B4-1368-499F-AA9B-7BACDAE3077E}" srcOrd="1" destOrd="0" presId="urn:microsoft.com/office/officeart/2008/layout/NameandTitleOrganizationalChart"/>
    <dgm:cxn modelId="{41B94A3C-579D-479E-A060-7BED48CDAAB9}" type="presParOf" srcId="{175E02B4-1368-499F-AA9B-7BACDAE3077E}" destId="{93D60893-C833-44AF-B925-33300D5FEB9E}" srcOrd="0" destOrd="0" presId="urn:microsoft.com/office/officeart/2008/layout/NameandTitleOrganizationalChart"/>
    <dgm:cxn modelId="{26F2AC4D-9C71-4C20-A8A5-8AAFF0F17FE6}" type="presParOf" srcId="{93D60893-C833-44AF-B925-33300D5FEB9E}" destId="{AFF96F1B-CBE1-4E9A-8D55-48A0D373AF19}" srcOrd="0" destOrd="0" presId="urn:microsoft.com/office/officeart/2008/layout/NameandTitleOrganizationalChart"/>
    <dgm:cxn modelId="{A4F1D42C-A4C4-4776-9100-8A3FAFA9AF7B}" type="presParOf" srcId="{93D60893-C833-44AF-B925-33300D5FEB9E}" destId="{20487E27-2EB9-4992-AB51-AAD9426ACF2D}" srcOrd="1" destOrd="0" presId="urn:microsoft.com/office/officeart/2008/layout/NameandTitleOrganizationalChart"/>
    <dgm:cxn modelId="{FB271E6C-171F-4D37-AFC5-D9553C4A1564}" type="presParOf" srcId="{93D60893-C833-44AF-B925-33300D5FEB9E}" destId="{B5CB6275-C285-464A-852C-6000EA3A59CD}" srcOrd="2" destOrd="0" presId="urn:microsoft.com/office/officeart/2008/layout/NameandTitleOrganizationalChart"/>
    <dgm:cxn modelId="{639AE2C6-8C51-4A26-9950-F9BD4238CCE7}" type="presParOf" srcId="{175E02B4-1368-499F-AA9B-7BACDAE3077E}" destId="{3D9D7CE5-46BE-44FC-A714-F5775D9DF4D7}" srcOrd="1" destOrd="0" presId="urn:microsoft.com/office/officeart/2008/layout/NameandTitleOrganizationalChart"/>
    <dgm:cxn modelId="{D9F2F301-F7D5-44D3-A150-2BF8EE745196}" type="presParOf" srcId="{175E02B4-1368-499F-AA9B-7BACDAE3077E}" destId="{75D4E942-C466-4496-92EF-2967F46E1BF1}" srcOrd="2" destOrd="0" presId="urn:microsoft.com/office/officeart/2008/layout/NameandTitleOrganizationalChart"/>
    <dgm:cxn modelId="{D6DBA221-2086-4382-8545-714A67623027}" type="presParOf" srcId="{E7C90A6A-51C8-4D71-9E4B-706983CA104C}" destId="{674DC3DE-B080-4C37-B985-35489B615E30}" srcOrd="2" destOrd="0" presId="urn:microsoft.com/office/officeart/2008/layout/NameandTitleOrganizationalChart"/>
    <dgm:cxn modelId="{1C0FE709-3A44-46B4-A783-6D07F6410511}" type="presParOf" srcId="{E7C90A6A-51C8-4D71-9E4B-706983CA104C}" destId="{83F9235D-236F-4505-A68F-FA7C33D0F5CA}" srcOrd="3" destOrd="0" presId="urn:microsoft.com/office/officeart/2008/layout/NameandTitleOrganizationalChart"/>
    <dgm:cxn modelId="{DE0536E0-0DC3-4550-8F3E-F7CDCE631F23}" type="presParOf" srcId="{83F9235D-236F-4505-A68F-FA7C33D0F5CA}" destId="{E3F61B3F-194B-469B-A596-B906FD2E702D}" srcOrd="0" destOrd="0" presId="urn:microsoft.com/office/officeart/2008/layout/NameandTitleOrganizationalChart"/>
    <dgm:cxn modelId="{68BE7F9B-9EE2-46BC-AA17-F35B04AF9B82}" type="presParOf" srcId="{E3F61B3F-194B-469B-A596-B906FD2E702D}" destId="{27A9BE9E-DC43-45D1-98D1-B31237E64EEA}" srcOrd="0" destOrd="0" presId="urn:microsoft.com/office/officeart/2008/layout/NameandTitleOrganizationalChart"/>
    <dgm:cxn modelId="{7B6C7876-3BDA-4E0C-809C-C66267AC9B84}" type="presParOf" srcId="{E3F61B3F-194B-469B-A596-B906FD2E702D}" destId="{41DB048D-2DE2-4202-BB69-2CA0F3DAE07A}" srcOrd="1" destOrd="0" presId="urn:microsoft.com/office/officeart/2008/layout/NameandTitleOrganizationalChart"/>
    <dgm:cxn modelId="{2CB9F25C-DA79-4C15-B204-B16676AB6DA3}" type="presParOf" srcId="{E3F61B3F-194B-469B-A596-B906FD2E702D}" destId="{7FAE74FC-1A7C-46DE-8A6F-DE7D6758CEA0}" srcOrd="2" destOrd="0" presId="urn:microsoft.com/office/officeart/2008/layout/NameandTitleOrganizationalChart"/>
    <dgm:cxn modelId="{2FC061E1-BDF3-4ADC-9395-A1F3E48E88BE}" type="presParOf" srcId="{83F9235D-236F-4505-A68F-FA7C33D0F5CA}" destId="{313BD9A9-7CE9-419B-847A-D595CD4BC819}" srcOrd="1" destOrd="0" presId="urn:microsoft.com/office/officeart/2008/layout/NameandTitleOrganizationalChart"/>
    <dgm:cxn modelId="{DA7D1282-294D-48E6-90DB-D5CE7229EC60}" type="presParOf" srcId="{83F9235D-236F-4505-A68F-FA7C33D0F5CA}" destId="{C9201402-6C4B-4904-95FE-51DAECEAE3D7}" srcOrd="2" destOrd="0" presId="urn:microsoft.com/office/officeart/2008/layout/NameandTitleOrganizationalChart"/>
    <dgm:cxn modelId="{1E41C14D-3EF6-456E-9BF4-745E2CB07431}" type="presParOf" srcId="{519AFF44-D34E-4083-90E9-DB03F9FC07B4}" destId="{BD51127E-E0AD-4F2E-946C-35746AF273E4}" srcOrd="2" destOrd="0" presId="urn:microsoft.com/office/officeart/2008/layout/NameandTitleOrganizational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4DC3DE-B080-4C37-B985-35489B615E30}">
      <dsp:nvSpPr>
        <dsp:cNvPr id="0" name=""/>
        <dsp:cNvSpPr/>
      </dsp:nvSpPr>
      <dsp:spPr>
        <a:xfrm>
          <a:off x="3373490" y="1765515"/>
          <a:ext cx="1696105" cy="1118712"/>
        </a:xfrm>
        <a:custGeom>
          <a:avLst/>
          <a:gdLst/>
          <a:ahLst/>
          <a:cxnLst/>
          <a:rect l="0" t="0" r="0" b="0"/>
          <a:pathLst>
            <a:path>
              <a:moveTo>
                <a:pt x="0" y="0"/>
              </a:moveTo>
              <a:lnTo>
                <a:pt x="0" y="790768"/>
              </a:lnTo>
              <a:lnTo>
                <a:pt x="1696105" y="790768"/>
              </a:lnTo>
              <a:lnTo>
                <a:pt x="1696105" y="1118712"/>
              </a:lnTo>
            </a:path>
          </a:pathLst>
        </a:custGeom>
        <a:noFill/>
        <a:ln w="22225" cap="rnd"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7B1EDCB-101B-47C0-8B86-EFA2FAC4A151}">
      <dsp:nvSpPr>
        <dsp:cNvPr id="0" name=""/>
        <dsp:cNvSpPr/>
      </dsp:nvSpPr>
      <dsp:spPr>
        <a:xfrm>
          <a:off x="1427700" y="1765515"/>
          <a:ext cx="1945789" cy="1118712"/>
        </a:xfrm>
        <a:custGeom>
          <a:avLst/>
          <a:gdLst/>
          <a:ahLst/>
          <a:cxnLst/>
          <a:rect l="0" t="0" r="0" b="0"/>
          <a:pathLst>
            <a:path>
              <a:moveTo>
                <a:pt x="1945789" y="0"/>
              </a:moveTo>
              <a:lnTo>
                <a:pt x="1945789" y="790768"/>
              </a:lnTo>
              <a:lnTo>
                <a:pt x="0" y="790768"/>
              </a:lnTo>
              <a:lnTo>
                <a:pt x="0" y="1118712"/>
              </a:lnTo>
            </a:path>
          </a:pathLst>
        </a:custGeom>
        <a:noFill/>
        <a:ln w="22225" cap="rnd"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D8B254C-BE9B-46E6-A196-CDB8674A19F0}">
      <dsp:nvSpPr>
        <dsp:cNvPr id="0" name=""/>
        <dsp:cNvSpPr/>
      </dsp:nvSpPr>
      <dsp:spPr>
        <a:xfrm>
          <a:off x="2016214" y="360041"/>
          <a:ext cx="2714551" cy="1405474"/>
        </a:xfrm>
        <a:prstGeom prst="rect">
          <a:avLst/>
        </a:prstGeom>
        <a:solidFill>
          <a:srgbClr val="C00000"/>
        </a:solidFill>
        <a:ln w="12700" cap="rnd" cmpd="sng" algn="ctr">
          <a:solidFill>
            <a:schemeClr val="accent3">
              <a:lumMod val="90000"/>
            </a:schemeClr>
          </a:solidFill>
          <a:prstDash val="solid"/>
        </a:ln>
        <a:effectLst/>
      </dsp:spPr>
      <dsp:style>
        <a:lnRef idx="1">
          <a:schemeClr val="accent3"/>
        </a:lnRef>
        <a:fillRef idx="2">
          <a:schemeClr val="accent3"/>
        </a:fillRef>
        <a:effectRef idx="1">
          <a:schemeClr val="accent3"/>
        </a:effectRef>
        <a:fontRef idx="minor">
          <a:schemeClr val="dk1"/>
        </a:fontRef>
      </dsp:style>
      <dsp:txBody>
        <a:bodyPr spcFirstLastPara="0" vert="horz" wrap="square" lIns="15240" tIns="15240" rIns="15240" bIns="198328" numCol="1" spcCol="1270" anchor="ctr" anchorCtr="0">
          <a:noAutofit/>
        </a:bodyPr>
        <a:lstStyle/>
        <a:p>
          <a:pPr lvl="0" algn="ctr" defTabSz="1066800">
            <a:lnSpc>
              <a:spcPct val="90000"/>
            </a:lnSpc>
            <a:spcBef>
              <a:spcPct val="0"/>
            </a:spcBef>
            <a:spcAft>
              <a:spcPct val="35000"/>
            </a:spcAft>
          </a:pPr>
          <a:r>
            <a:rPr lang="es-CO" sz="2400" b="1" kern="1200" dirty="0" smtClean="0">
              <a:solidFill>
                <a:schemeClr val="bg1"/>
              </a:solidFill>
              <a:latin typeface="Arial Narrow" panose="020B0606020202030204" pitchFamily="34" charset="0"/>
            </a:rPr>
            <a:t>POSTULADOS CONDENADOS </a:t>
          </a:r>
          <a:endParaRPr lang="es-CO" sz="2400" b="1" kern="1200" dirty="0">
            <a:solidFill>
              <a:schemeClr val="bg1"/>
            </a:solidFill>
            <a:latin typeface="Arial Narrow" panose="020B0606020202030204" pitchFamily="34" charset="0"/>
          </a:endParaRPr>
        </a:p>
      </dsp:txBody>
      <dsp:txXfrm>
        <a:off x="2016214" y="360041"/>
        <a:ext cx="2714551" cy="1405474"/>
      </dsp:txXfrm>
    </dsp:sp>
    <dsp:sp modelId="{17FCC477-9BD7-4B53-AA29-7C05992813FB}">
      <dsp:nvSpPr>
        <dsp:cNvPr id="0" name=""/>
        <dsp:cNvSpPr/>
      </dsp:nvSpPr>
      <dsp:spPr>
        <a:xfrm>
          <a:off x="2952317" y="1296144"/>
          <a:ext cx="2443096" cy="468491"/>
        </a:xfrm>
        <a:prstGeom prst="rect">
          <a:avLst/>
        </a:prstGeom>
        <a:solidFill>
          <a:schemeClr val="lt1">
            <a:alpha val="90000"/>
            <a:hueOff val="0"/>
            <a:satOff val="0"/>
            <a:lumOff val="0"/>
            <a:alphaOff val="0"/>
          </a:schemeClr>
        </a:solidFill>
        <a:ln w="22225"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1280" tIns="20320" rIns="81280" bIns="20320" numCol="1" spcCol="1270" anchor="ctr" anchorCtr="0">
          <a:noAutofit/>
        </a:bodyPr>
        <a:lstStyle/>
        <a:p>
          <a:pPr lvl="0" algn="r" defTabSz="1422400">
            <a:lnSpc>
              <a:spcPct val="90000"/>
            </a:lnSpc>
            <a:spcBef>
              <a:spcPct val="0"/>
            </a:spcBef>
            <a:spcAft>
              <a:spcPct val="35000"/>
            </a:spcAft>
          </a:pPr>
          <a:r>
            <a:rPr lang="es-CO" sz="3200" kern="1200" dirty="0" smtClean="0"/>
            <a:t>642</a:t>
          </a:r>
          <a:endParaRPr lang="es-CO" sz="3200" kern="1200" dirty="0"/>
        </a:p>
      </dsp:txBody>
      <dsp:txXfrm>
        <a:off x="2952317" y="1296144"/>
        <a:ext cx="2443096" cy="468491"/>
      </dsp:txXfrm>
    </dsp:sp>
    <dsp:sp modelId="{AFF96F1B-CBE1-4E9A-8D55-48A0D373AF19}">
      <dsp:nvSpPr>
        <dsp:cNvPr id="0" name=""/>
        <dsp:cNvSpPr/>
      </dsp:nvSpPr>
      <dsp:spPr>
        <a:xfrm>
          <a:off x="70425" y="2884228"/>
          <a:ext cx="2714551" cy="1405474"/>
        </a:xfrm>
        <a:prstGeom prst="rect">
          <a:avLst/>
        </a:prstGeom>
        <a:solidFill>
          <a:schemeClr val="accent6">
            <a:lumMod val="75000"/>
          </a:schemeClr>
        </a:solidFill>
        <a:ln w="2222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98328" numCol="1" spcCol="1270" anchor="ctr" anchorCtr="0">
          <a:noAutofit/>
        </a:bodyPr>
        <a:lstStyle/>
        <a:p>
          <a:pPr lvl="0" algn="ctr" defTabSz="711200">
            <a:lnSpc>
              <a:spcPct val="90000"/>
            </a:lnSpc>
            <a:spcBef>
              <a:spcPct val="0"/>
            </a:spcBef>
            <a:spcAft>
              <a:spcPct val="35000"/>
            </a:spcAft>
          </a:pPr>
          <a:r>
            <a:rPr lang="es-CO" sz="1600" kern="1200" dirty="0" smtClean="0"/>
            <a:t>COMANDANTES DE BLOQUE O FRENTE</a:t>
          </a:r>
          <a:endParaRPr lang="es-CO" sz="1600" kern="1200" dirty="0"/>
        </a:p>
      </dsp:txBody>
      <dsp:txXfrm>
        <a:off x="70425" y="2884228"/>
        <a:ext cx="2714551" cy="1405474"/>
      </dsp:txXfrm>
    </dsp:sp>
    <dsp:sp modelId="{20487E27-2EB9-4992-AB51-AAD9426ACF2D}">
      <dsp:nvSpPr>
        <dsp:cNvPr id="0" name=""/>
        <dsp:cNvSpPr/>
      </dsp:nvSpPr>
      <dsp:spPr>
        <a:xfrm>
          <a:off x="582357" y="3976892"/>
          <a:ext cx="2443096" cy="468491"/>
        </a:xfrm>
        <a:prstGeom prst="rect">
          <a:avLst/>
        </a:prstGeom>
        <a:solidFill>
          <a:schemeClr val="lt1">
            <a:alpha val="90000"/>
            <a:hueOff val="0"/>
            <a:satOff val="0"/>
            <a:lumOff val="0"/>
            <a:alphaOff val="0"/>
          </a:schemeClr>
        </a:solidFill>
        <a:ln w="22225"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1280" tIns="20320" rIns="81280" bIns="20320" numCol="1" spcCol="1270" anchor="ctr" anchorCtr="0">
          <a:noAutofit/>
        </a:bodyPr>
        <a:lstStyle/>
        <a:p>
          <a:pPr lvl="0" algn="r" defTabSz="1422400">
            <a:lnSpc>
              <a:spcPct val="90000"/>
            </a:lnSpc>
            <a:spcBef>
              <a:spcPct val="0"/>
            </a:spcBef>
            <a:spcAft>
              <a:spcPct val="35000"/>
            </a:spcAft>
          </a:pPr>
          <a:r>
            <a:rPr lang="es-CO" sz="3200" kern="1200" dirty="0" smtClean="0"/>
            <a:t>266</a:t>
          </a:r>
          <a:endParaRPr lang="es-CO" sz="3200" kern="1200" dirty="0"/>
        </a:p>
      </dsp:txBody>
      <dsp:txXfrm>
        <a:off x="582357" y="3976892"/>
        <a:ext cx="2443096" cy="468491"/>
      </dsp:txXfrm>
    </dsp:sp>
    <dsp:sp modelId="{27A9BE9E-DC43-45D1-98D1-B31237E64EEA}">
      <dsp:nvSpPr>
        <dsp:cNvPr id="0" name=""/>
        <dsp:cNvSpPr/>
      </dsp:nvSpPr>
      <dsp:spPr>
        <a:xfrm>
          <a:off x="3712320" y="2884228"/>
          <a:ext cx="2714551" cy="1405474"/>
        </a:xfrm>
        <a:prstGeom prst="rect">
          <a:avLst/>
        </a:prstGeom>
        <a:solidFill>
          <a:schemeClr val="accent6">
            <a:lumMod val="75000"/>
          </a:schemeClr>
        </a:solidFill>
        <a:ln w="2222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98328" numCol="1" spcCol="1270" anchor="ctr" anchorCtr="0">
          <a:noAutofit/>
        </a:bodyPr>
        <a:lstStyle/>
        <a:p>
          <a:pPr lvl="0" algn="ctr" defTabSz="800100">
            <a:lnSpc>
              <a:spcPct val="90000"/>
            </a:lnSpc>
            <a:spcBef>
              <a:spcPct val="0"/>
            </a:spcBef>
            <a:spcAft>
              <a:spcPct val="35000"/>
            </a:spcAft>
          </a:pPr>
          <a:r>
            <a:rPr lang="es-CO" sz="1800" kern="1200" dirty="0" smtClean="0"/>
            <a:t>PATRULLEROS</a:t>
          </a:r>
          <a:endParaRPr lang="es-CO" sz="1800" kern="1200" dirty="0"/>
        </a:p>
      </dsp:txBody>
      <dsp:txXfrm>
        <a:off x="3712320" y="2884228"/>
        <a:ext cx="2714551" cy="1405474"/>
      </dsp:txXfrm>
    </dsp:sp>
    <dsp:sp modelId="{41DB048D-2DE2-4202-BB69-2CA0F3DAE07A}">
      <dsp:nvSpPr>
        <dsp:cNvPr id="0" name=""/>
        <dsp:cNvSpPr/>
      </dsp:nvSpPr>
      <dsp:spPr>
        <a:xfrm>
          <a:off x="4248462" y="3982106"/>
          <a:ext cx="2443096" cy="468491"/>
        </a:xfrm>
        <a:prstGeom prst="rect">
          <a:avLst/>
        </a:prstGeom>
        <a:solidFill>
          <a:schemeClr val="lt1">
            <a:alpha val="90000"/>
            <a:hueOff val="0"/>
            <a:satOff val="0"/>
            <a:lumOff val="0"/>
            <a:alphaOff val="0"/>
          </a:schemeClr>
        </a:solidFill>
        <a:ln w="22225" cap="rnd" cmpd="sng" algn="ctr">
          <a:solidFill>
            <a:schemeClr val="accent3">
              <a:hueOff val="428568"/>
              <a:satOff val="-48092"/>
              <a:lumOff val="823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1280" tIns="20320" rIns="81280" bIns="20320" numCol="1" spcCol="1270" anchor="ctr" anchorCtr="0">
          <a:noAutofit/>
        </a:bodyPr>
        <a:lstStyle/>
        <a:p>
          <a:pPr lvl="0" algn="r" defTabSz="1422400">
            <a:lnSpc>
              <a:spcPct val="90000"/>
            </a:lnSpc>
            <a:spcBef>
              <a:spcPct val="0"/>
            </a:spcBef>
            <a:spcAft>
              <a:spcPct val="35000"/>
            </a:spcAft>
          </a:pPr>
          <a:r>
            <a:rPr lang="es-CO" sz="3200" kern="1200" dirty="0" smtClean="0"/>
            <a:t>376</a:t>
          </a:r>
          <a:endParaRPr lang="es-CO" sz="3200" kern="1200" dirty="0"/>
        </a:p>
      </dsp:txBody>
      <dsp:txXfrm>
        <a:off x="4248462" y="3982106"/>
        <a:ext cx="2443096" cy="468491"/>
      </dsp:txXfrm>
    </dsp:sp>
  </dsp:spTree>
</dsp:drawing>
</file>

<file path=ppt/diagrams/layout1.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3037840" cy="579120"/>
          </a:xfrm>
          <a:prstGeom prst="rect">
            <a:avLst/>
          </a:prstGeom>
        </p:spPr>
        <p:txBody>
          <a:bodyPr vert="horz" lIns="103281" tIns="51641" rIns="103281" bIns="51641" rtlCol="0"/>
          <a:lstStyle>
            <a:lvl1pPr algn="l" fontAlgn="auto">
              <a:spcBef>
                <a:spcPts val="0"/>
              </a:spcBef>
              <a:spcAft>
                <a:spcPts val="0"/>
              </a:spcAft>
              <a:defRPr sz="1400">
                <a:latin typeface="+mn-lt"/>
                <a:cs typeface="+mn-cs"/>
              </a:defRPr>
            </a:lvl1pPr>
          </a:lstStyle>
          <a:p>
            <a:pPr>
              <a:defRPr/>
            </a:pPr>
            <a:endParaRPr lang="es-ES"/>
          </a:p>
        </p:txBody>
      </p:sp>
      <p:sp>
        <p:nvSpPr>
          <p:cNvPr id="3" name="2 Marcador de fecha"/>
          <p:cNvSpPr>
            <a:spLocks noGrp="1"/>
          </p:cNvSpPr>
          <p:nvPr>
            <p:ph type="dt" sz="quarter" idx="1"/>
          </p:nvPr>
        </p:nvSpPr>
        <p:spPr>
          <a:xfrm>
            <a:off x="3970938" y="0"/>
            <a:ext cx="3037840" cy="579120"/>
          </a:xfrm>
          <a:prstGeom prst="rect">
            <a:avLst/>
          </a:prstGeom>
        </p:spPr>
        <p:txBody>
          <a:bodyPr vert="horz" lIns="103281" tIns="51641" rIns="103281" bIns="51641" rtlCol="0"/>
          <a:lstStyle>
            <a:lvl1pPr algn="r" fontAlgn="auto">
              <a:spcBef>
                <a:spcPts val="0"/>
              </a:spcBef>
              <a:spcAft>
                <a:spcPts val="0"/>
              </a:spcAft>
              <a:defRPr sz="1400" smtClean="0">
                <a:latin typeface="+mn-lt"/>
                <a:cs typeface="+mn-cs"/>
              </a:defRPr>
            </a:lvl1pPr>
          </a:lstStyle>
          <a:p>
            <a:pPr>
              <a:defRPr/>
            </a:pPr>
            <a:fld id="{CE6F0DA7-E73A-406D-B72C-69D33E866BC6}" type="datetimeFigureOut">
              <a:rPr lang="es-ES"/>
              <a:pPr>
                <a:defRPr/>
              </a:pPr>
              <a:t>08/10/2019</a:t>
            </a:fld>
            <a:endParaRPr lang="es-ES"/>
          </a:p>
        </p:txBody>
      </p:sp>
      <p:sp>
        <p:nvSpPr>
          <p:cNvPr id="4" name="3 Marcador de pie de página"/>
          <p:cNvSpPr>
            <a:spLocks noGrp="1"/>
          </p:cNvSpPr>
          <p:nvPr>
            <p:ph type="ftr" sz="quarter" idx="2"/>
          </p:nvPr>
        </p:nvSpPr>
        <p:spPr>
          <a:xfrm>
            <a:off x="0" y="11001270"/>
            <a:ext cx="3037840" cy="579120"/>
          </a:xfrm>
          <a:prstGeom prst="rect">
            <a:avLst/>
          </a:prstGeom>
        </p:spPr>
        <p:txBody>
          <a:bodyPr vert="horz" lIns="103281" tIns="51641" rIns="103281" bIns="51641" rtlCol="0" anchor="b"/>
          <a:lstStyle>
            <a:lvl1pPr algn="l" fontAlgn="auto">
              <a:spcBef>
                <a:spcPts val="0"/>
              </a:spcBef>
              <a:spcAft>
                <a:spcPts val="0"/>
              </a:spcAft>
              <a:defRPr sz="1400">
                <a:latin typeface="+mn-lt"/>
                <a:cs typeface="+mn-cs"/>
              </a:defRPr>
            </a:lvl1pPr>
          </a:lstStyle>
          <a:p>
            <a:pPr>
              <a:defRPr/>
            </a:pPr>
            <a:endParaRPr lang="es-ES"/>
          </a:p>
        </p:txBody>
      </p:sp>
      <p:sp>
        <p:nvSpPr>
          <p:cNvPr id="5" name="4 Marcador de número de diapositiva"/>
          <p:cNvSpPr>
            <a:spLocks noGrp="1"/>
          </p:cNvSpPr>
          <p:nvPr>
            <p:ph type="sldNum" sz="quarter" idx="3"/>
          </p:nvPr>
        </p:nvSpPr>
        <p:spPr>
          <a:xfrm>
            <a:off x="3970938" y="11001270"/>
            <a:ext cx="3037840" cy="579120"/>
          </a:xfrm>
          <a:prstGeom prst="rect">
            <a:avLst/>
          </a:prstGeom>
        </p:spPr>
        <p:txBody>
          <a:bodyPr vert="horz" lIns="103281" tIns="51641" rIns="103281" bIns="51641" rtlCol="0" anchor="b"/>
          <a:lstStyle>
            <a:lvl1pPr algn="r" fontAlgn="auto">
              <a:spcBef>
                <a:spcPts val="0"/>
              </a:spcBef>
              <a:spcAft>
                <a:spcPts val="0"/>
              </a:spcAft>
              <a:defRPr sz="1400" smtClean="0">
                <a:latin typeface="+mn-lt"/>
                <a:cs typeface="+mn-cs"/>
              </a:defRPr>
            </a:lvl1pPr>
          </a:lstStyle>
          <a:p>
            <a:pPr>
              <a:defRPr/>
            </a:pPr>
            <a:fld id="{C1E4732C-0027-4F4E-8005-39134740128C}" type="slidenum">
              <a:rPr lang="es-ES"/>
              <a:pPr>
                <a:defRPr/>
              </a:pPr>
              <a:t>‹Nº›</a:t>
            </a:fld>
            <a:endParaRPr lang="es-ES"/>
          </a:p>
        </p:txBody>
      </p:sp>
    </p:spTree>
    <p:extLst>
      <p:ext uri="{BB962C8B-B14F-4D97-AF65-F5344CB8AC3E}">
        <p14:creationId xmlns:p14="http://schemas.microsoft.com/office/powerpoint/2010/main" val="6941111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3037840" cy="579120"/>
          </a:xfrm>
          <a:prstGeom prst="rect">
            <a:avLst/>
          </a:prstGeom>
        </p:spPr>
        <p:txBody>
          <a:bodyPr vert="horz" lIns="103281" tIns="51641" rIns="103281" bIns="51641" rtlCol="0"/>
          <a:lstStyle>
            <a:lvl1pPr algn="l" fontAlgn="auto">
              <a:spcBef>
                <a:spcPts val="0"/>
              </a:spcBef>
              <a:spcAft>
                <a:spcPts val="0"/>
              </a:spcAft>
              <a:defRPr sz="1400">
                <a:latin typeface="+mn-lt"/>
                <a:cs typeface="+mn-cs"/>
              </a:defRPr>
            </a:lvl1pPr>
          </a:lstStyle>
          <a:p>
            <a:pPr>
              <a:defRPr/>
            </a:pPr>
            <a:endParaRPr lang="es-ES"/>
          </a:p>
        </p:txBody>
      </p:sp>
      <p:sp>
        <p:nvSpPr>
          <p:cNvPr id="3" name="2 Marcador de fecha"/>
          <p:cNvSpPr>
            <a:spLocks noGrp="1"/>
          </p:cNvSpPr>
          <p:nvPr>
            <p:ph type="dt" idx="1"/>
          </p:nvPr>
        </p:nvSpPr>
        <p:spPr>
          <a:xfrm>
            <a:off x="3970938" y="0"/>
            <a:ext cx="3037840" cy="579120"/>
          </a:xfrm>
          <a:prstGeom prst="rect">
            <a:avLst/>
          </a:prstGeom>
        </p:spPr>
        <p:txBody>
          <a:bodyPr vert="horz" lIns="103281" tIns="51641" rIns="103281" bIns="51641" rtlCol="0"/>
          <a:lstStyle>
            <a:lvl1pPr algn="r" fontAlgn="auto">
              <a:spcBef>
                <a:spcPts val="0"/>
              </a:spcBef>
              <a:spcAft>
                <a:spcPts val="0"/>
              </a:spcAft>
              <a:defRPr sz="1400" smtClean="0">
                <a:latin typeface="+mn-lt"/>
                <a:cs typeface="+mn-cs"/>
              </a:defRPr>
            </a:lvl1pPr>
          </a:lstStyle>
          <a:p>
            <a:pPr>
              <a:defRPr/>
            </a:pPr>
            <a:fld id="{389BF8BC-E5CD-408A-A76F-282AAC5C52F9}" type="datetimeFigureOut">
              <a:rPr lang="es-ES"/>
              <a:pPr>
                <a:defRPr/>
              </a:pPr>
              <a:t>08/10/2019</a:t>
            </a:fld>
            <a:endParaRPr lang="es-ES"/>
          </a:p>
        </p:txBody>
      </p:sp>
      <p:sp>
        <p:nvSpPr>
          <p:cNvPr id="4" name="3 Marcador de imagen de diapositiva"/>
          <p:cNvSpPr>
            <a:spLocks noGrp="1" noRot="1" noChangeAspect="1"/>
          </p:cNvSpPr>
          <p:nvPr>
            <p:ph type="sldImg" idx="2"/>
          </p:nvPr>
        </p:nvSpPr>
        <p:spPr>
          <a:xfrm>
            <a:off x="-355600" y="868363"/>
            <a:ext cx="7721600" cy="4344987"/>
          </a:xfrm>
          <a:prstGeom prst="rect">
            <a:avLst/>
          </a:prstGeom>
          <a:noFill/>
          <a:ln w="12700">
            <a:solidFill>
              <a:prstClr val="black"/>
            </a:solidFill>
          </a:ln>
        </p:spPr>
        <p:txBody>
          <a:bodyPr vert="horz" lIns="103281" tIns="51641" rIns="103281" bIns="51641" rtlCol="0" anchor="ctr"/>
          <a:lstStyle/>
          <a:p>
            <a:pPr lvl="0"/>
            <a:endParaRPr lang="es-ES" noProof="0"/>
          </a:p>
        </p:txBody>
      </p:sp>
      <p:sp>
        <p:nvSpPr>
          <p:cNvPr id="5" name="4 Marcador de notas"/>
          <p:cNvSpPr>
            <a:spLocks noGrp="1"/>
          </p:cNvSpPr>
          <p:nvPr>
            <p:ph type="body" sz="quarter" idx="3"/>
          </p:nvPr>
        </p:nvSpPr>
        <p:spPr>
          <a:xfrm>
            <a:off x="701040" y="5501639"/>
            <a:ext cx="5608320" cy="5212080"/>
          </a:xfrm>
          <a:prstGeom prst="rect">
            <a:avLst/>
          </a:prstGeom>
        </p:spPr>
        <p:txBody>
          <a:bodyPr vert="horz" lIns="103281" tIns="51641" rIns="103281" bIns="51641" rtlCol="0">
            <a:normAutofit/>
          </a:bodyPr>
          <a:lstStyle/>
          <a:p>
            <a:pPr lvl="0"/>
            <a:r>
              <a:rPr lang="es-ES" noProof="0" smtClean="0"/>
              <a:t>Haga clic para modificar el estilo de texto del patrón</a:t>
            </a:r>
          </a:p>
          <a:p>
            <a:pPr lvl="1"/>
            <a:r>
              <a:rPr lang="es-ES" noProof="0" smtClean="0"/>
              <a:t>Segundo nivel</a:t>
            </a:r>
          </a:p>
          <a:p>
            <a:pPr lvl="2"/>
            <a:r>
              <a:rPr lang="es-ES" noProof="0" smtClean="0"/>
              <a:t>Tercer nivel</a:t>
            </a:r>
          </a:p>
          <a:p>
            <a:pPr lvl="3"/>
            <a:r>
              <a:rPr lang="es-ES" noProof="0" smtClean="0"/>
              <a:t>Cuarto nivel</a:t>
            </a:r>
          </a:p>
          <a:p>
            <a:pPr lvl="4"/>
            <a:r>
              <a:rPr lang="es-ES" noProof="0" smtClean="0"/>
              <a:t>Quinto nivel</a:t>
            </a:r>
            <a:endParaRPr lang="es-ES" noProof="0"/>
          </a:p>
        </p:txBody>
      </p:sp>
      <p:sp>
        <p:nvSpPr>
          <p:cNvPr id="6" name="5 Marcador de pie de página"/>
          <p:cNvSpPr>
            <a:spLocks noGrp="1"/>
          </p:cNvSpPr>
          <p:nvPr>
            <p:ph type="ftr" sz="quarter" idx="4"/>
          </p:nvPr>
        </p:nvSpPr>
        <p:spPr>
          <a:xfrm>
            <a:off x="0" y="11001270"/>
            <a:ext cx="3037840" cy="579120"/>
          </a:xfrm>
          <a:prstGeom prst="rect">
            <a:avLst/>
          </a:prstGeom>
        </p:spPr>
        <p:txBody>
          <a:bodyPr vert="horz" lIns="103281" tIns="51641" rIns="103281" bIns="51641" rtlCol="0" anchor="b"/>
          <a:lstStyle>
            <a:lvl1pPr algn="l" fontAlgn="auto">
              <a:spcBef>
                <a:spcPts val="0"/>
              </a:spcBef>
              <a:spcAft>
                <a:spcPts val="0"/>
              </a:spcAft>
              <a:defRPr sz="1400">
                <a:latin typeface="+mn-lt"/>
                <a:cs typeface="+mn-cs"/>
              </a:defRPr>
            </a:lvl1pPr>
          </a:lstStyle>
          <a:p>
            <a:pPr>
              <a:defRPr/>
            </a:pPr>
            <a:endParaRPr lang="es-ES"/>
          </a:p>
        </p:txBody>
      </p:sp>
      <p:sp>
        <p:nvSpPr>
          <p:cNvPr id="7" name="6 Marcador de número de diapositiva"/>
          <p:cNvSpPr>
            <a:spLocks noGrp="1"/>
          </p:cNvSpPr>
          <p:nvPr>
            <p:ph type="sldNum" sz="quarter" idx="5"/>
          </p:nvPr>
        </p:nvSpPr>
        <p:spPr>
          <a:xfrm>
            <a:off x="3970938" y="11001270"/>
            <a:ext cx="3037840" cy="579120"/>
          </a:xfrm>
          <a:prstGeom prst="rect">
            <a:avLst/>
          </a:prstGeom>
        </p:spPr>
        <p:txBody>
          <a:bodyPr vert="horz" lIns="103281" tIns="51641" rIns="103281" bIns="51641" rtlCol="0" anchor="b"/>
          <a:lstStyle>
            <a:lvl1pPr algn="r" fontAlgn="auto">
              <a:spcBef>
                <a:spcPts val="0"/>
              </a:spcBef>
              <a:spcAft>
                <a:spcPts val="0"/>
              </a:spcAft>
              <a:defRPr sz="1400" smtClean="0">
                <a:latin typeface="+mn-lt"/>
                <a:cs typeface="+mn-cs"/>
              </a:defRPr>
            </a:lvl1pPr>
          </a:lstStyle>
          <a:p>
            <a:pPr>
              <a:defRPr/>
            </a:pPr>
            <a:fld id="{FE13EA1E-A49E-4AE8-87A2-41790AF96E52}" type="slidenum">
              <a:rPr lang="es-ES"/>
              <a:pPr>
                <a:defRPr/>
              </a:pPr>
              <a:t>‹Nº›</a:t>
            </a:fld>
            <a:endParaRPr lang="es-ES"/>
          </a:p>
        </p:txBody>
      </p:sp>
    </p:spTree>
    <p:extLst>
      <p:ext uri="{BB962C8B-B14F-4D97-AF65-F5344CB8AC3E}">
        <p14:creationId xmlns:p14="http://schemas.microsoft.com/office/powerpoint/2010/main" val="2211987713"/>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solidFill>
                  <a:prstClr val="black"/>
                </a:solidFill>
                <a:cs typeface="Arial" charset="0"/>
              </a:rPr>
              <a:pPr fontAlgn="base">
                <a:spcBef>
                  <a:spcPct val="0"/>
                </a:spcBef>
                <a:spcAft>
                  <a:spcPct val="0"/>
                </a:spcAft>
              </a:pPr>
              <a:t>1</a:t>
            </a:fld>
            <a:endParaRPr lang="es-ES">
              <a:solidFill>
                <a:prstClr val="black"/>
              </a:solidFill>
              <a:cs typeface="Arial" charset="0"/>
            </a:endParaRPr>
          </a:p>
        </p:txBody>
      </p:sp>
    </p:spTree>
    <p:extLst>
      <p:ext uri="{BB962C8B-B14F-4D97-AF65-F5344CB8AC3E}">
        <p14:creationId xmlns:p14="http://schemas.microsoft.com/office/powerpoint/2010/main" val="40658704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23</a:t>
            </a:fld>
            <a:endParaRPr lang="es-ES"/>
          </a:p>
        </p:txBody>
      </p:sp>
    </p:spTree>
    <p:extLst>
      <p:ext uri="{BB962C8B-B14F-4D97-AF65-F5344CB8AC3E}">
        <p14:creationId xmlns:p14="http://schemas.microsoft.com/office/powerpoint/2010/main" val="426366317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195</a:t>
            </a:fld>
            <a:endParaRPr lang="es-ES">
              <a:cs typeface="Arial" charset="0"/>
            </a:endParaRPr>
          </a:p>
        </p:txBody>
      </p:sp>
    </p:spTree>
    <p:extLst>
      <p:ext uri="{BB962C8B-B14F-4D97-AF65-F5344CB8AC3E}">
        <p14:creationId xmlns:p14="http://schemas.microsoft.com/office/powerpoint/2010/main" val="29178160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25</a:t>
            </a:fld>
            <a:endParaRPr lang="es-ES"/>
          </a:p>
        </p:txBody>
      </p:sp>
    </p:spTree>
    <p:extLst>
      <p:ext uri="{BB962C8B-B14F-4D97-AF65-F5344CB8AC3E}">
        <p14:creationId xmlns:p14="http://schemas.microsoft.com/office/powerpoint/2010/main" val="4384934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27</a:t>
            </a:fld>
            <a:endParaRPr lang="es-ES"/>
          </a:p>
        </p:txBody>
      </p:sp>
    </p:spTree>
    <p:extLst>
      <p:ext uri="{BB962C8B-B14F-4D97-AF65-F5344CB8AC3E}">
        <p14:creationId xmlns:p14="http://schemas.microsoft.com/office/powerpoint/2010/main" val="8569287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29</a:t>
            </a:fld>
            <a:endParaRPr lang="es-ES"/>
          </a:p>
        </p:txBody>
      </p:sp>
    </p:spTree>
    <p:extLst>
      <p:ext uri="{BB962C8B-B14F-4D97-AF65-F5344CB8AC3E}">
        <p14:creationId xmlns:p14="http://schemas.microsoft.com/office/powerpoint/2010/main" val="32535608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31</a:t>
            </a:fld>
            <a:endParaRPr lang="es-ES"/>
          </a:p>
        </p:txBody>
      </p:sp>
    </p:spTree>
    <p:extLst>
      <p:ext uri="{BB962C8B-B14F-4D97-AF65-F5344CB8AC3E}">
        <p14:creationId xmlns:p14="http://schemas.microsoft.com/office/powerpoint/2010/main" val="19889291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33</a:t>
            </a:fld>
            <a:endParaRPr lang="es-ES"/>
          </a:p>
        </p:txBody>
      </p:sp>
    </p:spTree>
    <p:extLst>
      <p:ext uri="{BB962C8B-B14F-4D97-AF65-F5344CB8AC3E}">
        <p14:creationId xmlns:p14="http://schemas.microsoft.com/office/powerpoint/2010/main" val="283799611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35</a:t>
            </a:fld>
            <a:endParaRPr lang="es-ES"/>
          </a:p>
        </p:txBody>
      </p:sp>
    </p:spTree>
    <p:extLst>
      <p:ext uri="{BB962C8B-B14F-4D97-AF65-F5344CB8AC3E}">
        <p14:creationId xmlns:p14="http://schemas.microsoft.com/office/powerpoint/2010/main" val="9009264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37</a:t>
            </a:fld>
            <a:endParaRPr lang="es-ES"/>
          </a:p>
        </p:txBody>
      </p:sp>
    </p:spTree>
    <p:extLst>
      <p:ext uri="{BB962C8B-B14F-4D97-AF65-F5344CB8AC3E}">
        <p14:creationId xmlns:p14="http://schemas.microsoft.com/office/powerpoint/2010/main" val="2901194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39</a:t>
            </a:fld>
            <a:endParaRPr lang="es-ES"/>
          </a:p>
        </p:txBody>
      </p:sp>
    </p:spTree>
    <p:extLst>
      <p:ext uri="{BB962C8B-B14F-4D97-AF65-F5344CB8AC3E}">
        <p14:creationId xmlns:p14="http://schemas.microsoft.com/office/powerpoint/2010/main" val="11995011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40</a:t>
            </a:fld>
            <a:endParaRPr lang="es-ES"/>
          </a:p>
        </p:txBody>
      </p:sp>
    </p:spTree>
    <p:extLst>
      <p:ext uri="{BB962C8B-B14F-4D97-AF65-F5344CB8AC3E}">
        <p14:creationId xmlns:p14="http://schemas.microsoft.com/office/powerpoint/2010/main" val="29980741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2</a:t>
            </a:fld>
            <a:endParaRPr lang="es-ES">
              <a:cs typeface="Arial" charset="0"/>
            </a:endParaRPr>
          </a:p>
        </p:txBody>
      </p:sp>
    </p:spTree>
    <p:extLst>
      <p:ext uri="{BB962C8B-B14F-4D97-AF65-F5344CB8AC3E}">
        <p14:creationId xmlns:p14="http://schemas.microsoft.com/office/powerpoint/2010/main" val="349347981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41</a:t>
            </a:fld>
            <a:endParaRPr lang="es-ES"/>
          </a:p>
        </p:txBody>
      </p:sp>
    </p:spTree>
    <p:extLst>
      <p:ext uri="{BB962C8B-B14F-4D97-AF65-F5344CB8AC3E}">
        <p14:creationId xmlns:p14="http://schemas.microsoft.com/office/powerpoint/2010/main" val="18482744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43</a:t>
            </a:fld>
            <a:endParaRPr lang="es-ES"/>
          </a:p>
        </p:txBody>
      </p:sp>
    </p:spTree>
    <p:extLst>
      <p:ext uri="{BB962C8B-B14F-4D97-AF65-F5344CB8AC3E}">
        <p14:creationId xmlns:p14="http://schemas.microsoft.com/office/powerpoint/2010/main" val="17100529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44</a:t>
            </a:fld>
            <a:endParaRPr lang="es-ES"/>
          </a:p>
        </p:txBody>
      </p:sp>
    </p:spTree>
    <p:extLst>
      <p:ext uri="{BB962C8B-B14F-4D97-AF65-F5344CB8AC3E}">
        <p14:creationId xmlns:p14="http://schemas.microsoft.com/office/powerpoint/2010/main" val="24109663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47</a:t>
            </a:fld>
            <a:endParaRPr lang="es-ES"/>
          </a:p>
        </p:txBody>
      </p:sp>
    </p:spTree>
    <p:extLst>
      <p:ext uri="{BB962C8B-B14F-4D97-AF65-F5344CB8AC3E}">
        <p14:creationId xmlns:p14="http://schemas.microsoft.com/office/powerpoint/2010/main" val="38793175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48</a:t>
            </a:fld>
            <a:endParaRPr lang="es-ES"/>
          </a:p>
        </p:txBody>
      </p:sp>
    </p:spTree>
    <p:extLst>
      <p:ext uri="{BB962C8B-B14F-4D97-AF65-F5344CB8AC3E}">
        <p14:creationId xmlns:p14="http://schemas.microsoft.com/office/powerpoint/2010/main" val="154726220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50</a:t>
            </a:fld>
            <a:endParaRPr lang="es-ES"/>
          </a:p>
        </p:txBody>
      </p:sp>
    </p:spTree>
    <p:extLst>
      <p:ext uri="{BB962C8B-B14F-4D97-AF65-F5344CB8AC3E}">
        <p14:creationId xmlns:p14="http://schemas.microsoft.com/office/powerpoint/2010/main" val="40868657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51</a:t>
            </a:fld>
            <a:endParaRPr lang="es-ES"/>
          </a:p>
        </p:txBody>
      </p:sp>
    </p:spTree>
    <p:extLst>
      <p:ext uri="{BB962C8B-B14F-4D97-AF65-F5344CB8AC3E}">
        <p14:creationId xmlns:p14="http://schemas.microsoft.com/office/powerpoint/2010/main" val="197652609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52</a:t>
            </a:fld>
            <a:endParaRPr lang="es-ES"/>
          </a:p>
        </p:txBody>
      </p:sp>
    </p:spTree>
    <p:extLst>
      <p:ext uri="{BB962C8B-B14F-4D97-AF65-F5344CB8AC3E}">
        <p14:creationId xmlns:p14="http://schemas.microsoft.com/office/powerpoint/2010/main" val="81495369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54</a:t>
            </a:fld>
            <a:endParaRPr lang="es-ES"/>
          </a:p>
        </p:txBody>
      </p:sp>
    </p:spTree>
    <p:extLst>
      <p:ext uri="{BB962C8B-B14F-4D97-AF65-F5344CB8AC3E}">
        <p14:creationId xmlns:p14="http://schemas.microsoft.com/office/powerpoint/2010/main" val="22821017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70</a:t>
            </a:fld>
            <a:endParaRPr lang="es-ES"/>
          </a:p>
        </p:txBody>
      </p:sp>
    </p:spTree>
    <p:extLst>
      <p:ext uri="{BB962C8B-B14F-4D97-AF65-F5344CB8AC3E}">
        <p14:creationId xmlns:p14="http://schemas.microsoft.com/office/powerpoint/2010/main" val="22150109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11</a:t>
            </a:fld>
            <a:endParaRPr lang="es-ES">
              <a:cs typeface="Arial" charset="0"/>
            </a:endParaRPr>
          </a:p>
        </p:txBody>
      </p:sp>
    </p:spTree>
    <p:extLst>
      <p:ext uri="{BB962C8B-B14F-4D97-AF65-F5344CB8AC3E}">
        <p14:creationId xmlns:p14="http://schemas.microsoft.com/office/powerpoint/2010/main" val="17259739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71</a:t>
            </a:fld>
            <a:endParaRPr lang="es-ES"/>
          </a:p>
        </p:txBody>
      </p:sp>
    </p:spTree>
    <p:extLst>
      <p:ext uri="{BB962C8B-B14F-4D97-AF65-F5344CB8AC3E}">
        <p14:creationId xmlns:p14="http://schemas.microsoft.com/office/powerpoint/2010/main" val="16676517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72</a:t>
            </a:fld>
            <a:endParaRPr lang="es-ES"/>
          </a:p>
        </p:txBody>
      </p:sp>
    </p:spTree>
    <p:extLst>
      <p:ext uri="{BB962C8B-B14F-4D97-AF65-F5344CB8AC3E}">
        <p14:creationId xmlns:p14="http://schemas.microsoft.com/office/powerpoint/2010/main" val="116027439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73</a:t>
            </a:fld>
            <a:endParaRPr lang="es-ES"/>
          </a:p>
        </p:txBody>
      </p:sp>
    </p:spTree>
    <p:extLst>
      <p:ext uri="{BB962C8B-B14F-4D97-AF65-F5344CB8AC3E}">
        <p14:creationId xmlns:p14="http://schemas.microsoft.com/office/powerpoint/2010/main" val="68406921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74</a:t>
            </a:fld>
            <a:endParaRPr lang="es-ES"/>
          </a:p>
        </p:txBody>
      </p:sp>
    </p:spTree>
    <p:extLst>
      <p:ext uri="{BB962C8B-B14F-4D97-AF65-F5344CB8AC3E}">
        <p14:creationId xmlns:p14="http://schemas.microsoft.com/office/powerpoint/2010/main" val="7425046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76</a:t>
            </a:fld>
            <a:endParaRPr lang="es-ES"/>
          </a:p>
        </p:txBody>
      </p:sp>
    </p:spTree>
    <p:extLst>
      <p:ext uri="{BB962C8B-B14F-4D97-AF65-F5344CB8AC3E}">
        <p14:creationId xmlns:p14="http://schemas.microsoft.com/office/powerpoint/2010/main" val="260010172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78</a:t>
            </a:fld>
            <a:endParaRPr lang="es-ES"/>
          </a:p>
        </p:txBody>
      </p:sp>
    </p:spTree>
    <p:extLst>
      <p:ext uri="{BB962C8B-B14F-4D97-AF65-F5344CB8AC3E}">
        <p14:creationId xmlns:p14="http://schemas.microsoft.com/office/powerpoint/2010/main" val="42062528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79</a:t>
            </a:fld>
            <a:endParaRPr lang="es-ES"/>
          </a:p>
        </p:txBody>
      </p:sp>
    </p:spTree>
    <p:extLst>
      <p:ext uri="{BB962C8B-B14F-4D97-AF65-F5344CB8AC3E}">
        <p14:creationId xmlns:p14="http://schemas.microsoft.com/office/powerpoint/2010/main" val="22606146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82</a:t>
            </a:fld>
            <a:endParaRPr lang="es-ES">
              <a:solidFill>
                <a:prstClr val="black"/>
              </a:solidFill>
            </a:endParaRPr>
          </a:p>
        </p:txBody>
      </p:sp>
    </p:spTree>
    <p:extLst>
      <p:ext uri="{BB962C8B-B14F-4D97-AF65-F5344CB8AC3E}">
        <p14:creationId xmlns:p14="http://schemas.microsoft.com/office/powerpoint/2010/main" val="39987589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83</a:t>
            </a:fld>
            <a:endParaRPr lang="es-ES">
              <a:solidFill>
                <a:prstClr val="black"/>
              </a:solidFill>
            </a:endParaRPr>
          </a:p>
        </p:txBody>
      </p:sp>
    </p:spTree>
    <p:extLst>
      <p:ext uri="{BB962C8B-B14F-4D97-AF65-F5344CB8AC3E}">
        <p14:creationId xmlns:p14="http://schemas.microsoft.com/office/powerpoint/2010/main" val="373498832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85</a:t>
            </a:fld>
            <a:endParaRPr lang="es-ES">
              <a:solidFill>
                <a:prstClr val="black"/>
              </a:solidFill>
            </a:endParaRPr>
          </a:p>
        </p:txBody>
      </p:sp>
    </p:spTree>
    <p:extLst>
      <p:ext uri="{BB962C8B-B14F-4D97-AF65-F5344CB8AC3E}">
        <p14:creationId xmlns:p14="http://schemas.microsoft.com/office/powerpoint/2010/main" val="27791683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355600" y="868363"/>
            <a:ext cx="7721600" cy="4344987"/>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12</a:t>
            </a:fld>
            <a:endParaRPr lang="es-ES">
              <a:cs typeface="Arial" charset="0"/>
            </a:endParaRPr>
          </a:p>
        </p:txBody>
      </p:sp>
    </p:spTree>
    <p:extLst>
      <p:ext uri="{BB962C8B-B14F-4D97-AF65-F5344CB8AC3E}">
        <p14:creationId xmlns:p14="http://schemas.microsoft.com/office/powerpoint/2010/main" val="280038708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86</a:t>
            </a:fld>
            <a:endParaRPr lang="es-ES">
              <a:solidFill>
                <a:prstClr val="black"/>
              </a:solidFill>
            </a:endParaRPr>
          </a:p>
        </p:txBody>
      </p:sp>
    </p:spTree>
    <p:extLst>
      <p:ext uri="{BB962C8B-B14F-4D97-AF65-F5344CB8AC3E}">
        <p14:creationId xmlns:p14="http://schemas.microsoft.com/office/powerpoint/2010/main" val="22573409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88</a:t>
            </a:fld>
            <a:endParaRPr lang="es-ES">
              <a:solidFill>
                <a:prstClr val="black"/>
              </a:solidFill>
            </a:endParaRPr>
          </a:p>
        </p:txBody>
      </p:sp>
    </p:spTree>
    <p:extLst>
      <p:ext uri="{BB962C8B-B14F-4D97-AF65-F5344CB8AC3E}">
        <p14:creationId xmlns:p14="http://schemas.microsoft.com/office/powerpoint/2010/main" val="181051039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89</a:t>
            </a:fld>
            <a:endParaRPr lang="es-ES">
              <a:solidFill>
                <a:prstClr val="black"/>
              </a:solidFill>
            </a:endParaRPr>
          </a:p>
        </p:txBody>
      </p:sp>
    </p:spTree>
    <p:extLst>
      <p:ext uri="{BB962C8B-B14F-4D97-AF65-F5344CB8AC3E}">
        <p14:creationId xmlns:p14="http://schemas.microsoft.com/office/powerpoint/2010/main" val="137473676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91</a:t>
            </a:fld>
            <a:endParaRPr lang="es-ES"/>
          </a:p>
        </p:txBody>
      </p:sp>
    </p:spTree>
    <p:extLst>
      <p:ext uri="{BB962C8B-B14F-4D97-AF65-F5344CB8AC3E}">
        <p14:creationId xmlns:p14="http://schemas.microsoft.com/office/powerpoint/2010/main" val="21468168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92</a:t>
            </a:fld>
            <a:endParaRPr lang="es-ES"/>
          </a:p>
        </p:txBody>
      </p:sp>
    </p:spTree>
    <p:extLst>
      <p:ext uri="{BB962C8B-B14F-4D97-AF65-F5344CB8AC3E}">
        <p14:creationId xmlns:p14="http://schemas.microsoft.com/office/powerpoint/2010/main" val="39939748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94</a:t>
            </a:fld>
            <a:endParaRPr lang="es-ES"/>
          </a:p>
        </p:txBody>
      </p:sp>
    </p:spTree>
    <p:extLst>
      <p:ext uri="{BB962C8B-B14F-4D97-AF65-F5344CB8AC3E}">
        <p14:creationId xmlns:p14="http://schemas.microsoft.com/office/powerpoint/2010/main" val="10173423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95</a:t>
            </a:fld>
            <a:endParaRPr lang="es-ES"/>
          </a:p>
        </p:txBody>
      </p:sp>
    </p:spTree>
    <p:extLst>
      <p:ext uri="{BB962C8B-B14F-4D97-AF65-F5344CB8AC3E}">
        <p14:creationId xmlns:p14="http://schemas.microsoft.com/office/powerpoint/2010/main" val="325397940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97</a:t>
            </a:fld>
            <a:endParaRPr lang="es-ES"/>
          </a:p>
        </p:txBody>
      </p:sp>
    </p:spTree>
    <p:extLst>
      <p:ext uri="{BB962C8B-B14F-4D97-AF65-F5344CB8AC3E}">
        <p14:creationId xmlns:p14="http://schemas.microsoft.com/office/powerpoint/2010/main" val="329294336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98</a:t>
            </a:fld>
            <a:endParaRPr lang="es-ES"/>
          </a:p>
        </p:txBody>
      </p:sp>
    </p:spTree>
    <p:extLst>
      <p:ext uri="{BB962C8B-B14F-4D97-AF65-F5344CB8AC3E}">
        <p14:creationId xmlns:p14="http://schemas.microsoft.com/office/powerpoint/2010/main" val="57112320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100</a:t>
            </a:fld>
            <a:endParaRPr lang="es-ES">
              <a:solidFill>
                <a:prstClr val="black"/>
              </a:solidFill>
            </a:endParaRPr>
          </a:p>
        </p:txBody>
      </p:sp>
    </p:spTree>
    <p:extLst>
      <p:ext uri="{BB962C8B-B14F-4D97-AF65-F5344CB8AC3E}">
        <p14:creationId xmlns:p14="http://schemas.microsoft.com/office/powerpoint/2010/main" val="306473932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a:t>
            </a:fld>
            <a:endParaRPr lang="es-ES"/>
          </a:p>
        </p:txBody>
      </p:sp>
    </p:spTree>
    <p:extLst>
      <p:ext uri="{BB962C8B-B14F-4D97-AF65-F5344CB8AC3E}">
        <p14:creationId xmlns:p14="http://schemas.microsoft.com/office/powerpoint/2010/main" val="65720860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101</a:t>
            </a:fld>
            <a:endParaRPr lang="es-ES">
              <a:solidFill>
                <a:prstClr val="black"/>
              </a:solidFill>
            </a:endParaRPr>
          </a:p>
        </p:txBody>
      </p:sp>
    </p:spTree>
    <p:extLst>
      <p:ext uri="{BB962C8B-B14F-4D97-AF65-F5344CB8AC3E}">
        <p14:creationId xmlns:p14="http://schemas.microsoft.com/office/powerpoint/2010/main" val="35826337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102</a:t>
            </a:fld>
            <a:endParaRPr lang="es-ES">
              <a:solidFill>
                <a:prstClr val="black"/>
              </a:solidFill>
            </a:endParaRPr>
          </a:p>
        </p:txBody>
      </p:sp>
    </p:spTree>
    <p:extLst>
      <p:ext uri="{BB962C8B-B14F-4D97-AF65-F5344CB8AC3E}">
        <p14:creationId xmlns:p14="http://schemas.microsoft.com/office/powerpoint/2010/main" val="412474695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104</a:t>
            </a:fld>
            <a:endParaRPr lang="es-ES">
              <a:solidFill>
                <a:prstClr val="black"/>
              </a:solidFill>
            </a:endParaRPr>
          </a:p>
        </p:txBody>
      </p:sp>
    </p:spTree>
    <p:extLst>
      <p:ext uri="{BB962C8B-B14F-4D97-AF65-F5344CB8AC3E}">
        <p14:creationId xmlns:p14="http://schemas.microsoft.com/office/powerpoint/2010/main" val="41753810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105</a:t>
            </a:fld>
            <a:endParaRPr lang="es-ES">
              <a:solidFill>
                <a:prstClr val="black"/>
              </a:solidFill>
            </a:endParaRPr>
          </a:p>
        </p:txBody>
      </p:sp>
    </p:spTree>
    <p:extLst>
      <p:ext uri="{BB962C8B-B14F-4D97-AF65-F5344CB8AC3E}">
        <p14:creationId xmlns:p14="http://schemas.microsoft.com/office/powerpoint/2010/main" val="118093543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109</a:t>
            </a:fld>
            <a:endParaRPr lang="es-ES">
              <a:solidFill>
                <a:prstClr val="black"/>
              </a:solidFill>
            </a:endParaRPr>
          </a:p>
        </p:txBody>
      </p:sp>
    </p:spTree>
    <p:extLst>
      <p:ext uri="{BB962C8B-B14F-4D97-AF65-F5344CB8AC3E}">
        <p14:creationId xmlns:p14="http://schemas.microsoft.com/office/powerpoint/2010/main" val="18719100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111</a:t>
            </a:fld>
            <a:endParaRPr lang="es-ES">
              <a:solidFill>
                <a:prstClr val="black"/>
              </a:solidFill>
            </a:endParaRPr>
          </a:p>
        </p:txBody>
      </p:sp>
    </p:spTree>
    <p:extLst>
      <p:ext uri="{BB962C8B-B14F-4D97-AF65-F5344CB8AC3E}">
        <p14:creationId xmlns:p14="http://schemas.microsoft.com/office/powerpoint/2010/main" val="28904834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113</a:t>
            </a:fld>
            <a:endParaRPr lang="es-ES">
              <a:solidFill>
                <a:prstClr val="black"/>
              </a:solidFill>
            </a:endParaRPr>
          </a:p>
        </p:txBody>
      </p:sp>
    </p:spTree>
    <p:extLst>
      <p:ext uri="{BB962C8B-B14F-4D97-AF65-F5344CB8AC3E}">
        <p14:creationId xmlns:p14="http://schemas.microsoft.com/office/powerpoint/2010/main" val="189687735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114</a:t>
            </a:fld>
            <a:endParaRPr lang="es-ES">
              <a:solidFill>
                <a:prstClr val="black"/>
              </a:solidFill>
            </a:endParaRPr>
          </a:p>
        </p:txBody>
      </p:sp>
    </p:spTree>
    <p:extLst>
      <p:ext uri="{BB962C8B-B14F-4D97-AF65-F5344CB8AC3E}">
        <p14:creationId xmlns:p14="http://schemas.microsoft.com/office/powerpoint/2010/main" val="289497941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115</a:t>
            </a:fld>
            <a:endParaRPr lang="es-ES">
              <a:solidFill>
                <a:prstClr val="black"/>
              </a:solidFill>
            </a:endParaRPr>
          </a:p>
        </p:txBody>
      </p:sp>
    </p:spTree>
    <p:extLst>
      <p:ext uri="{BB962C8B-B14F-4D97-AF65-F5344CB8AC3E}">
        <p14:creationId xmlns:p14="http://schemas.microsoft.com/office/powerpoint/2010/main" val="22416391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116</a:t>
            </a:fld>
            <a:endParaRPr lang="es-ES">
              <a:solidFill>
                <a:prstClr val="black"/>
              </a:solidFill>
            </a:endParaRPr>
          </a:p>
        </p:txBody>
      </p:sp>
    </p:spTree>
    <p:extLst>
      <p:ext uri="{BB962C8B-B14F-4D97-AF65-F5344CB8AC3E}">
        <p14:creationId xmlns:p14="http://schemas.microsoft.com/office/powerpoint/2010/main" val="910891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15</a:t>
            </a:fld>
            <a:endParaRPr lang="es-ES"/>
          </a:p>
        </p:txBody>
      </p:sp>
    </p:spTree>
    <p:extLst>
      <p:ext uri="{BB962C8B-B14F-4D97-AF65-F5344CB8AC3E}">
        <p14:creationId xmlns:p14="http://schemas.microsoft.com/office/powerpoint/2010/main" val="428226308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117</a:t>
            </a:fld>
            <a:endParaRPr lang="es-ES">
              <a:solidFill>
                <a:prstClr val="black"/>
              </a:solidFill>
            </a:endParaRPr>
          </a:p>
        </p:txBody>
      </p:sp>
    </p:spTree>
    <p:extLst>
      <p:ext uri="{BB962C8B-B14F-4D97-AF65-F5344CB8AC3E}">
        <p14:creationId xmlns:p14="http://schemas.microsoft.com/office/powerpoint/2010/main" val="277768357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118</a:t>
            </a:fld>
            <a:endParaRPr lang="es-ES">
              <a:solidFill>
                <a:prstClr val="black"/>
              </a:solidFill>
            </a:endParaRPr>
          </a:p>
        </p:txBody>
      </p:sp>
    </p:spTree>
    <p:extLst>
      <p:ext uri="{BB962C8B-B14F-4D97-AF65-F5344CB8AC3E}">
        <p14:creationId xmlns:p14="http://schemas.microsoft.com/office/powerpoint/2010/main" val="104510911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119</a:t>
            </a:fld>
            <a:endParaRPr lang="es-ES">
              <a:solidFill>
                <a:prstClr val="black"/>
              </a:solidFill>
            </a:endParaRPr>
          </a:p>
        </p:txBody>
      </p:sp>
    </p:spTree>
    <p:extLst>
      <p:ext uri="{BB962C8B-B14F-4D97-AF65-F5344CB8AC3E}">
        <p14:creationId xmlns:p14="http://schemas.microsoft.com/office/powerpoint/2010/main" val="270522775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120</a:t>
            </a:fld>
            <a:endParaRPr lang="es-ES">
              <a:solidFill>
                <a:prstClr val="black"/>
              </a:solidFill>
            </a:endParaRPr>
          </a:p>
        </p:txBody>
      </p:sp>
    </p:spTree>
    <p:extLst>
      <p:ext uri="{BB962C8B-B14F-4D97-AF65-F5344CB8AC3E}">
        <p14:creationId xmlns:p14="http://schemas.microsoft.com/office/powerpoint/2010/main" val="366641787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121</a:t>
            </a:fld>
            <a:endParaRPr lang="es-ES">
              <a:solidFill>
                <a:prstClr val="black"/>
              </a:solidFill>
            </a:endParaRPr>
          </a:p>
        </p:txBody>
      </p:sp>
    </p:spTree>
    <p:extLst>
      <p:ext uri="{BB962C8B-B14F-4D97-AF65-F5344CB8AC3E}">
        <p14:creationId xmlns:p14="http://schemas.microsoft.com/office/powerpoint/2010/main" val="115280932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122</a:t>
            </a:fld>
            <a:endParaRPr lang="es-ES">
              <a:solidFill>
                <a:prstClr val="black"/>
              </a:solidFill>
            </a:endParaRPr>
          </a:p>
        </p:txBody>
      </p:sp>
    </p:spTree>
    <p:extLst>
      <p:ext uri="{BB962C8B-B14F-4D97-AF65-F5344CB8AC3E}">
        <p14:creationId xmlns:p14="http://schemas.microsoft.com/office/powerpoint/2010/main" val="191355955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123</a:t>
            </a:fld>
            <a:endParaRPr lang="es-ES">
              <a:solidFill>
                <a:prstClr val="black"/>
              </a:solidFill>
            </a:endParaRPr>
          </a:p>
        </p:txBody>
      </p:sp>
    </p:spTree>
    <p:extLst>
      <p:ext uri="{BB962C8B-B14F-4D97-AF65-F5344CB8AC3E}">
        <p14:creationId xmlns:p14="http://schemas.microsoft.com/office/powerpoint/2010/main" val="259810673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124</a:t>
            </a:fld>
            <a:endParaRPr lang="es-ES">
              <a:solidFill>
                <a:prstClr val="black"/>
              </a:solidFill>
            </a:endParaRPr>
          </a:p>
        </p:txBody>
      </p:sp>
    </p:spTree>
    <p:extLst>
      <p:ext uri="{BB962C8B-B14F-4D97-AF65-F5344CB8AC3E}">
        <p14:creationId xmlns:p14="http://schemas.microsoft.com/office/powerpoint/2010/main" val="222438237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125</a:t>
            </a:fld>
            <a:endParaRPr lang="es-ES">
              <a:solidFill>
                <a:prstClr val="black"/>
              </a:solidFill>
            </a:endParaRPr>
          </a:p>
        </p:txBody>
      </p:sp>
    </p:spTree>
    <p:extLst>
      <p:ext uri="{BB962C8B-B14F-4D97-AF65-F5344CB8AC3E}">
        <p14:creationId xmlns:p14="http://schemas.microsoft.com/office/powerpoint/2010/main" val="229014760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126</a:t>
            </a:fld>
            <a:endParaRPr lang="es-ES">
              <a:solidFill>
                <a:prstClr val="black"/>
              </a:solidFill>
            </a:endParaRPr>
          </a:p>
        </p:txBody>
      </p:sp>
    </p:spTree>
    <p:extLst>
      <p:ext uri="{BB962C8B-B14F-4D97-AF65-F5344CB8AC3E}">
        <p14:creationId xmlns:p14="http://schemas.microsoft.com/office/powerpoint/2010/main" val="9932919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17</a:t>
            </a:fld>
            <a:endParaRPr lang="es-ES"/>
          </a:p>
        </p:txBody>
      </p:sp>
    </p:spTree>
    <p:extLst>
      <p:ext uri="{BB962C8B-B14F-4D97-AF65-F5344CB8AC3E}">
        <p14:creationId xmlns:p14="http://schemas.microsoft.com/office/powerpoint/2010/main" val="283012123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127</a:t>
            </a:fld>
            <a:endParaRPr lang="es-ES">
              <a:solidFill>
                <a:prstClr val="black"/>
              </a:solidFill>
            </a:endParaRPr>
          </a:p>
        </p:txBody>
      </p:sp>
    </p:spTree>
    <p:extLst>
      <p:ext uri="{BB962C8B-B14F-4D97-AF65-F5344CB8AC3E}">
        <p14:creationId xmlns:p14="http://schemas.microsoft.com/office/powerpoint/2010/main" val="82862483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128</a:t>
            </a:fld>
            <a:endParaRPr lang="es-ES">
              <a:solidFill>
                <a:prstClr val="black"/>
              </a:solidFill>
            </a:endParaRPr>
          </a:p>
        </p:txBody>
      </p:sp>
    </p:spTree>
    <p:extLst>
      <p:ext uri="{BB962C8B-B14F-4D97-AF65-F5344CB8AC3E}">
        <p14:creationId xmlns:p14="http://schemas.microsoft.com/office/powerpoint/2010/main" val="49030547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129</a:t>
            </a:fld>
            <a:endParaRPr lang="es-ES">
              <a:solidFill>
                <a:prstClr val="black"/>
              </a:solidFill>
            </a:endParaRPr>
          </a:p>
        </p:txBody>
      </p:sp>
    </p:spTree>
    <p:extLst>
      <p:ext uri="{BB962C8B-B14F-4D97-AF65-F5344CB8AC3E}">
        <p14:creationId xmlns:p14="http://schemas.microsoft.com/office/powerpoint/2010/main" val="150961495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131</a:t>
            </a:fld>
            <a:endParaRPr lang="es-ES">
              <a:solidFill>
                <a:prstClr val="black"/>
              </a:solidFill>
            </a:endParaRPr>
          </a:p>
        </p:txBody>
      </p:sp>
    </p:spTree>
    <p:extLst>
      <p:ext uri="{BB962C8B-B14F-4D97-AF65-F5344CB8AC3E}">
        <p14:creationId xmlns:p14="http://schemas.microsoft.com/office/powerpoint/2010/main" val="397956376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132</a:t>
            </a:fld>
            <a:endParaRPr lang="es-ES"/>
          </a:p>
        </p:txBody>
      </p:sp>
    </p:spTree>
    <p:extLst>
      <p:ext uri="{BB962C8B-B14F-4D97-AF65-F5344CB8AC3E}">
        <p14:creationId xmlns:p14="http://schemas.microsoft.com/office/powerpoint/2010/main" val="262559728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133</a:t>
            </a:fld>
            <a:endParaRPr lang="es-ES"/>
          </a:p>
        </p:txBody>
      </p:sp>
    </p:spTree>
    <p:extLst>
      <p:ext uri="{BB962C8B-B14F-4D97-AF65-F5344CB8AC3E}">
        <p14:creationId xmlns:p14="http://schemas.microsoft.com/office/powerpoint/2010/main" val="257190053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134</a:t>
            </a:fld>
            <a:endParaRPr lang="es-ES"/>
          </a:p>
        </p:txBody>
      </p:sp>
    </p:spTree>
    <p:extLst>
      <p:ext uri="{BB962C8B-B14F-4D97-AF65-F5344CB8AC3E}">
        <p14:creationId xmlns:p14="http://schemas.microsoft.com/office/powerpoint/2010/main" val="179915431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135</a:t>
            </a:fld>
            <a:endParaRPr lang="es-ES"/>
          </a:p>
        </p:txBody>
      </p:sp>
    </p:spTree>
    <p:extLst>
      <p:ext uri="{BB962C8B-B14F-4D97-AF65-F5344CB8AC3E}">
        <p14:creationId xmlns:p14="http://schemas.microsoft.com/office/powerpoint/2010/main" val="110554253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136</a:t>
            </a:fld>
            <a:endParaRPr lang="es-ES"/>
          </a:p>
        </p:txBody>
      </p:sp>
    </p:spTree>
    <p:extLst>
      <p:ext uri="{BB962C8B-B14F-4D97-AF65-F5344CB8AC3E}">
        <p14:creationId xmlns:p14="http://schemas.microsoft.com/office/powerpoint/2010/main" val="31554358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137</a:t>
            </a:fld>
            <a:endParaRPr lang="es-ES"/>
          </a:p>
        </p:txBody>
      </p:sp>
    </p:spTree>
    <p:extLst>
      <p:ext uri="{BB962C8B-B14F-4D97-AF65-F5344CB8AC3E}">
        <p14:creationId xmlns:p14="http://schemas.microsoft.com/office/powerpoint/2010/main" val="31203799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19</a:t>
            </a:fld>
            <a:endParaRPr lang="es-ES"/>
          </a:p>
        </p:txBody>
      </p:sp>
    </p:spTree>
    <p:extLst>
      <p:ext uri="{BB962C8B-B14F-4D97-AF65-F5344CB8AC3E}">
        <p14:creationId xmlns:p14="http://schemas.microsoft.com/office/powerpoint/2010/main" val="214497396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138</a:t>
            </a:fld>
            <a:endParaRPr lang="es-ES"/>
          </a:p>
        </p:txBody>
      </p:sp>
    </p:spTree>
    <p:extLst>
      <p:ext uri="{BB962C8B-B14F-4D97-AF65-F5344CB8AC3E}">
        <p14:creationId xmlns:p14="http://schemas.microsoft.com/office/powerpoint/2010/main" val="226334752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355600" y="868363"/>
            <a:ext cx="7721600" cy="4344987"/>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140</a:t>
            </a:fld>
            <a:endParaRPr lang="es-ES">
              <a:cs typeface="Arial" charset="0"/>
            </a:endParaRPr>
          </a:p>
        </p:txBody>
      </p:sp>
    </p:spTree>
    <p:extLst>
      <p:ext uri="{BB962C8B-B14F-4D97-AF65-F5344CB8AC3E}">
        <p14:creationId xmlns:p14="http://schemas.microsoft.com/office/powerpoint/2010/main" val="280038708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141</a:t>
            </a:fld>
            <a:endParaRPr lang="es-ES"/>
          </a:p>
        </p:txBody>
      </p:sp>
    </p:spTree>
    <p:extLst>
      <p:ext uri="{BB962C8B-B14F-4D97-AF65-F5344CB8AC3E}">
        <p14:creationId xmlns:p14="http://schemas.microsoft.com/office/powerpoint/2010/main" val="229638699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143</a:t>
            </a:fld>
            <a:endParaRPr lang="es-ES"/>
          </a:p>
        </p:txBody>
      </p:sp>
    </p:spTree>
    <p:extLst>
      <p:ext uri="{BB962C8B-B14F-4D97-AF65-F5344CB8AC3E}">
        <p14:creationId xmlns:p14="http://schemas.microsoft.com/office/powerpoint/2010/main" val="229638699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145</a:t>
            </a:fld>
            <a:endParaRPr lang="es-ES"/>
          </a:p>
        </p:txBody>
      </p:sp>
    </p:spTree>
    <p:extLst>
      <p:ext uri="{BB962C8B-B14F-4D97-AF65-F5344CB8AC3E}">
        <p14:creationId xmlns:p14="http://schemas.microsoft.com/office/powerpoint/2010/main" val="379059823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146</a:t>
            </a:fld>
            <a:endParaRPr lang="es-ES"/>
          </a:p>
        </p:txBody>
      </p:sp>
    </p:spTree>
    <p:extLst>
      <p:ext uri="{BB962C8B-B14F-4D97-AF65-F5344CB8AC3E}">
        <p14:creationId xmlns:p14="http://schemas.microsoft.com/office/powerpoint/2010/main" val="55850816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148</a:t>
            </a:fld>
            <a:endParaRPr lang="es-ES"/>
          </a:p>
        </p:txBody>
      </p:sp>
    </p:spTree>
    <p:extLst>
      <p:ext uri="{BB962C8B-B14F-4D97-AF65-F5344CB8AC3E}">
        <p14:creationId xmlns:p14="http://schemas.microsoft.com/office/powerpoint/2010/main" val="348350592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149</a:t>
            </a:fld>
            <a:endParaRPr lang="es-ES"/>
          </a:p>
        </p:txBody>
      </p:sp>
    </p:spTree>
    <p:extLst>
      <p:ext uri="{BB962C8B-B14F-4D97-AF65-F5344CB8AC3E}">
        <p14:creationId xmlns:p14="http://schemas.microsoft.com/office/powerpoint/2010/main" val="355658701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151</a:t>
            </a:fld>
            <a:endParaRPr lang="es-ES"/>
          </a:p>
        </p:txBody>
      </p:sp>
    </p:spTree>
    <p:extLst>
      <p:ext uri="{BB962C8B-B14F-4D97-AF65-F5344CB8AC3E}">
        <p14:creationId xmlns:p14="http://schemas.microsoft.com/office/powerpoint/2010/main" val="260302593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152</a:t>
            </a:fld>
            <a:endParaRPr lang="es-ES"/>
          </a:p>
        </p:txBody>
      </p:sp>
    </p:spTree>
    <p:extLst>
      <p:ext uri="{BB962C8B-B14F-4D97-AF65-F5344CB8AC3E}">
        <p14:creationId xmlns:p14="http://schemas.microsoft.com/office/powerpoint/2010/main" val="22924914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21</a:t>
            </a:fld>
            <a:endParaRPr lang="es-ES"/>
          </a:p>
        </p:txBody>
      </p:sp>
    </p:spTree>
    <p:extLst>
      <p:ext uri="{BB962C8B-B14F-4D97-AF65-F5344CB8AC3E}">
        <p14:creationId xmlns:p14="http://schemas.microsoft.com/office/powerpoint/2010/main" val="191747826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355600" y="868363"/>
            <a:ext cx="7721600" cy="4344987"/>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154</a:t>
            </a:fld>
            <a:endParaRPr lang="es-ES">
              <a:cs typeface="Arial" charset="0"/>
            </a:endParaRPr>
          </a:p>
        </p:txBody>
      </p:sp>
    </p:spTree>
    <p:extLst>
      <p:ext uri="{BB962C8B-B14F-4D97-AF65-F5344CB8AC3E}">
        <p14:creationId xmlns:p14="http://schemas.microsoft.com/office/powerpoint/2010/main" val="280038708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155</a:t>
            </a:fld>
            <a:endParaRPr lang="es-ES"/>
          </a:p>
        </p:txBody>
      </p:sp>
    </p:spTree>
    <p:extLst>
      <p:ext uri="{BB962C8B-B14F-4D97-AF65-F5344CB8AC3E}">
        <p14:creationId xmlns:p14="http://schemas.microsoft.com/office/powerpoint/2010/main" val="229638699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156</a:t>
            </a:fld>
            <a:endParaRPr lang="es-ES"/>
          </a:p>
        </p:txBody>
      </p:sp>
    </p:spTree>
    <p:extLst>
      <p:ext uri="{BB962C8B-B14F-4D97-AF65-F5344CB8AC3E}">
        <p14:creationId xmlns:p14="http://schemas.microsoft.com/office/powerpoint/2010/main" val="219643377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165</a:t>
            </a:fld>
            <a:endParaRPr lang="es-ES"/>
          </a:p>
        </p:txBody>
      </p:sp>
    </p:spTree>
    <p:extLst>
      <p:ext uri="{BB962C8B-B14F-4D97-AF65-F5344CB8AC3E}">
        <p14:creationId xmlns:p14="http://schemas.microsoft.com/office/powerpoint/2010/main" val="187659314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166</a:t>
            </a:fld>
            <a:endParaRPr lang="es-ES"/>
          </a:p>
        </p:txBody>
      </p:sp>
    </p:spTree>
    <p:extLst>
      <p:ext uri="{BB962C8B-B14F-4D97-AF65-F5344CB8AC3E}">
        <p14:creationId xmlns:p14="http://schemas.microsoft.com/office/powerpoint/2010/main" val="87445464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167</a:t>
            </a:fld>
            <a:endParaRPr lang="es-ES"/>
          </a:p>
        </p:txBody>
      </p:sp>
    </p:spTree>
    <p:extLst>
      <p:ext uri="{BB962C8B-B14F-4D97-AF65-F5344CB8AC3E}">
        <p14:creationId xmlns:p14="http://schemas.microsoft.com/office/powerpoint/2010/main" val="1176405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178</a:t>
            </a:fld>
            <a:endParaRPr lang="es-ES"/>
          </a:p>
        </p:txBody>
      </p:sp>
    </p:spTree>
    <p:extLst>
      <p:ext uri="{BB962C8B-B14F-4D97-AF65-F5344CB8AC3E}">
        <p14:creationId xmlns:p14="http://schemas.microsoft.com/office/powerpoint/2010/main" val="299927434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180</a:t>
            </a:fld>
            <a:endParaRPr lang="es-ES"/>
          </a:p>
        </p:txBody>
      </p:sp>
    </p:spTree>
    <p:extLst>
      <p:ext uri="{BB962C8B-B14F-4D97-AF65-F5344CB8AC3E}">
        <p14:creationId xmlns:p14="http://schemas.microsoft.com/office/powerpoint/2010/main" val="49346107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182</a:t>
            </a:fld>
            <a:endParaRPr lang="es-ES"/>
          </a:p>
        </p:txBody>
      </p:sp>
    </p:spTree>
    <p:extLst>
      <p:ext uri="{BB962C8B-B14F-4D97-AF65-F5344CB8AC3E}">
        <p14:creationId xmlns:p14="http://schemas.microsoft.com/office/powerpoint/2010/main" val="325380062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183</a:t>
            </a:fld>
            <a:endParaRPr lang="es-ES"/>
          </a:p>
        </p:txBody>
      </p:sp>
    </p:spTree>
    <p:extLst>
      <p:ext uri="{BB962C8B-B14F-4D97-AF65-F5344CB8AC3E}">
        <p14:creationId xmlns:p14="http://schemas.microsoft.com/office/powerpoint/2010/main" val="15476418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7" name="Rectangle 6"/>
          <p:cNvSpPr/>
          <p:nvPr/>
        </p:nvSpPr>
        <p:spPr>
          <a:xfrm>
            <a:off x="446534" y="3085765"/>
            <a:ext cx="11262866" cy="33048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ctrTitle"/>
          </p:nvPr>
        </p:nvSpPr>
        <p:spPr>
          <a:xfrm>
            <a:off x="581191" y="1020431"/>
            <a:ext cx="10993549" cy="1475013"/>
          </a:xfrm>
          <a:effectLst/>
        </p:spPr>
        <p:txBody>
          <a:bodyPr anchor="b">
            <a:normAutofit/>
          </a:bodyPr>
          <a:lstStyle>
            <a:lvl1pPr>
              <a:defRPr sz="3600">
                <a:solidFill>
                  <a:schemeClr val="accent1"/>
                </a:solidFill>
              </a:defRPr>
            </a:lvl1pPr>
          </a:lstStyle>
          <a:p>
            <a:r>
              <a:rPr lang="es-ES" smtClean="0"/>
              <a:t>Haga clic para modificar el estilo de título del patrón</a:t>
            </a:r>
            <a:endParaRPr lang="en-US" dirty="0"/>
          </a:p>
        </p:txBody>
      </p:sp>
      <p:sp>
        <p:nvSpPr>
          <p:cNvPr id="3" name="Subtitle 2"/>
          <p:cNvSpPr>
            <a:spLocks noGrp="1"/>
          </p:cNvSpPr>
          <p:nvPr>
            <p:ph type="subTitle" idx="1"/>
          </p:nvPr>
        </p:nvSpPr>
        <p:spPr>
          <a:xfrm>
            <a:off x="581194" y="2495445"/>
            <a:ext cx="10993546" cy="590321"/>
          </a:xfrm>
        </p:spPr>
        <p:txBody>
          <a:bodyPr anchor="t">
            <a:normAutofit/>
          </a:bodyPr>
          <a:lstStyle>
            <a:lvl1pPr marL="0" indent="0" algn="l">
              <a:buNone/>
              <a:defRPr sz="1600" cap="all">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smtClean="0"/>
              <a:t>Haga clic para modificar el estilo de subtítulo del patrón</a:t>
            </a:r>
            <a:endParaRPr lang="en-US" dirty="0"/>
          </a:p>
        </p:txBody>
      </p:sp>
      <p:sp>
        <p:nvSpPr>
          <p:cNvPr id="4" name="Date Placeholder 3"/>
          <p:cNvSpPr>
            <a:spLocks noGrp="1"/>
          </p:cNvSpPr>
          <p:nvPr>
            <p:ph type="dt" sz="half" idx="10"/>
          </p:nvPr>
        </p:nvSpPr>
        <p:spPr>
          <a:xfrm>
            <a:off x="7605951" y="5956137"/>
            <a:ext cx="2844800" cy="365125"/>
          </a:xfrm>
        </p:spPr>
        <p:txBody>
          <a:bodyPr/>
          <a:lstStyle>
            <a:lvl1pPr>
              <a:defRPr>
                <a:solidFill>
                  <a:schemeClr val="accent1">
                    <a:lumMod val="75000"/>
                    <a:lumOff val="25000"/>
                  </a:schemeClr>
                </a:solidFill>
              </a:defRPr>
            </a:lvl1pPr>
          </a:lstStyle>
          <a:p>
            <a:pPr>
              <a:defRPr/>
            </a:pPr>
            <a:fld id="{DAEA6FB3-06C0-4766-8F2E-80F8F21A44F4}" type="datetimeFigureOut">
              <a:rPr lang="es-ES" smtClean="0"/>
              <a:pPr>
                <a:defRPr/>
              </a:pPr>
              <a:t>08/10/2019</a:t>
            </a:fld>
            <a:endParaRPr lang="es-ES"/>
          </a:p>
        </p:txBody>
      </p:sp>
      <p:sp>
        <p:nvSpPr>
          <p:cNvPr id="5" name="Footer Placeholder 4"/>
          <p:cNvSpPr>
            <a:spLocks noGrp="1"/>
          </p:cNvSpPr>
          <p:nvPr>
            <p:ph type="ftr" sz="quarter" idx="11"/>
          </p:nvPr>
        </p:nvSpPr>
        <p:spPr>
          <a:xfrm>
            <a:off x="581192" y="5951811"/>
            <a:ext cx="6917210" cy="365125"/>
          </a:xfrm>
        </p:spPr>
        <p:txBody>
          <a:bodyPr/>
          <a:lstStyle>
            <a:lvl1pPr>
              <a:defRPr>
                <a:solidFill>
                  <a:schemeClr val="accent1">
                    <a:lumMod val="75000"/>
                    <a:lumOff val="25000"/>
                  </a:schemeClr>
                </a:solidFill>
              </a:defRPr>
            </a:lvl1pPr>
          </a:lstStyle>
          <a:p>
            <a:pPr>
              <a:defRPr/>
            </a:pPr>
            <a:endParaRPr lang="es-ES"/>
          </a:p>
        </p:txBody>
      </p:sp>
      <p:sp>
        <p:nvSpPr>
          <p:cNvPr id="6" name="Slide Number Placeholder 5"/>
          <p:cNvSpPr>
            <a:spLocks noGrp="1"/>
          </p:cNvSpPr>
          <p:nvPr>
            <p:ph type="sldNum" sz="quarter" idx="12"/>
          </p:nvPr>
        </p:nvSpPr>
        <p:spPr>
          <a:xfrm>
            <a:off x="10558300" y="5956137"/>
            <a:ext cx="1016440" cy="365125"/>
          </a:xfrm>
        </p:spPr>
        <p:txBody>
          <a:bodyPr/>
          <a:lstStyle>
            <a:lvl1pPr>
              <a:defRPr>
                <a:solidFill>
                  <a:schemeClr val="accent1">
                    <a:lumMod val="75000"/>
                    <a:lumOff val="25000"/>
                  </a:schemeClr>
                </a:solidFill>
              </a:defRPr>
            </a:lvl1pPr>
          </a:lstStyle>
          <a:p>
            <a:pPr>
              <a:defRPr/>
            </a:pPr>
            <a:fld id="{7968F5D2-BBC7-4B52-907D-463F872188C6}" type="slidenum">
              <a:rPr lang="es-ES" smtClean="0"/>
              <a:pPr>
                <a:defRPr/>
              </a:pPr>
              <a:t>‹Nº›</a:t>
            </a:fld>
            <a:endParaRPr lang="es-ES"/>
          </a:p>
        </p:txBody>
      </p:sp>
    </p:spTree>
    <p:extLst>
      <p:ext uri="{BB962C8B-B14F-4D97-AF65-F5344CB8AC3E}">
        <p14:creationId xmlns:p14="http://schemas.microsoft.com/office/powerpoint/2010/main" val="18105096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8" name="Rectangle 7"/>
          <p:cNvSpPr>
            <a:spLocks noChangeAspect="1"/>
          </p:cNvSpPr>
          <p:nvPr/>
        </p:nvSpPr>
        <p:spPr>
          <a:xfrm>
            <a:off x="440286" y="614407"/>
            <a:ext cx="11309338" cy="11892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9" name="Title 1"/>
          <p:cNvSpPr>
            <a:spLocks noGrp="1"/>
          </p:cNvSpPr>
          <p:nvPr>
            <p:ph type="title"/>
          </p:nvPr>
        </p:nvSpPr>
        <p:spPr>
          <a:xfrm>
            <a:off x="581192" y="702156"/>
            <a:ext cx="11029616" cy="1013800"/>
          </a:xfrm>
        </p:spPr>
        <p:txBody>
          <a:bodyPr/>
          <a:lstStyle/>
          <a:p>
            <a:r>
              <a:rPr lang="es-ES" smtClean="0"/>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nchor="t"/>
          <a:lstStyle>
            <a:lvl1pPr algn="l">
              <a:defRPr/>
            </a:lvl1pPr>
            <a:lvl2pPr algn="l">
              <a:defRPr/>
            </a:lvl2pPr>
            <a:lvl3pPr algn="l">
              <a:defRPr/>
            </a:lvl3pPr>
            <a:lvl4pPr algn="l">
              <a:defRPr/>
            </a:lvl4pPr>
            <a:lvl5pPr algn="l">
              <a:defRPr/>
            </a:lvl5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10"/>
          </p:nvPr>
        </p:nvSpPr>
        <p:spPr/>
        <p:txBody>
          <a:bodyPr/>
          <a:lstStyle/>
          <a:p>
            <a:pPr>
              <a:defRPr/>
            </a:pPr>
            <a:fld id="{53D025FD-A63B-4138-B1CC-56C080BAF354}" type="datetimeFigureOut">
              <a:rPr lang="es-ES" smtClean="0"/>
              <a:pPr>
                <a:defRPr/>
              </a:pPr>
              <a:t>08/10/2019</a:t>
            </a:fld>
            <a:endParaRPr lang="es-ES"/>
          </a:p>
        </p:txBody>
      </p:sp>
      <p:sp>
        <p:nvSpPr>
          <p:cNvPr id="5" name="Footer Placeholder 4"/>
          <p:cNvSpPr>
            <a:spLocks noGrp="1"/>
          </p:cNvSpPr>
          <p:nvPr>
            <p:ph type="ftr" sz="quarter" idx="11"/>
          </p:nvPr>
        </p:nvSpPr>
        <p:spPr/>
        <p:txBody>
          <a:bodyPr/>
          <a:lstStyle/>
          <a:p>
            <a:pPr>
              <a:defRPr/>
            </a:pPr>
            <a:endParaRPr lang="es-ES"/>
          </a:p>
        </p:txBody>
      </p:sp>
      <p:sp>
        <p:nvSpPr>
          <p:cNvPr id="6" name="Slide Number Placeholder 5"/>
          <p:cNvSpPr>
            <a:spLocks noGrp="1"/>
          </p:cNvSpPr>
          <p:nvPr>
            <p:ph type="sldNum" sz="quarter" idx="12"/>
          </p:nvPr>
        </p:nvSpPr>
        <p:spPr/>
        <p:txBody>
          <a:bodyPr/>
          <a:lstStyle/>
          <a:p>
            <a:pPr>
              <a:defRPr/>
            </a:pPr>
            <a:fld id="{20BE2658-4D12-4943-908E-DF9A9DA950EE}" type="slidenum">
              <a:rPr lang="es-ES" smtClean="0"/>
              <a:pPr>
                <a:defRPr/>
              </a:pPr>
              <a:t>‹Nº›</a:t>
            </a:fld>
            <a:endParaRPr lang="es-ES"/>
          </a:p>
        </p:txBody>
      </p:sp>
    </p:spTree>
    <p:extLst>
      <p:ext uri="{BB962C8B-B14F-4D97-AF65-F5344CB8AC3E}">
        <p14:creationId xmlns:p14="http://schemas.microsoft.com/office/powerpoint/2010/main" val="8083235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7" name="Rectangle 6"/>
          <p:cNvSpPr>
            <a:spLocks noChangeAspect="1"/>
          </p:cNvSpPr>
          <p:nvPr/>
        </p:nvSpPr>
        <p:spPr>
          <a:xfrm>
            <a:off x="8839201" y="599725"/>
            <a:ext cx="2906817" cy="58169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Vertical Title 1"/>
          <p:cNvSpPr>
            <a:spLocks noGrp="1"/>
          </p:cNvSpPr>
          <p:nvPr>
            <p:ph type="title" orient="vert"/>
          </p:nvPr>
        </p:nvSpPr>
        <p:spPr>
          <a:xfrm>
            <a:off x="8839201" y="675726"/>
            <a:ext cx="2004164" cy="5183073"/>
          </a:xfrm>
        </p:spPr>
        <p:txBody>
          <a:bodyPr vert="eaVert"/>
          <a:lstStyle/>
          <a:p>
            <a:r>
              <a:rPr lang="es-ES" smtClean="0"/>
              <a:t>Haga clic para modificar el estilo de título del patrón</a:t>
            </a:r>
            <a:endParaRPr lang="en-US" dirty="0"/>
          </a:p>
        </p:txBody>
      </p:sp>
      <p:sp>
        <p:nvSpPr>
          <p:cNvPr id="3" name="Vertical Text Placeholder 2"/>
          <p:cNvSpPr>
            <a:spLocks noGrp="1"/>
          </p:cNvSpPr>
          <p:nvPr>
            <p:ph type="body" orient="vert" idx="1"/>
          </p:nvPr>
        </p:nvSpPr>
        <p:spPr>
          <a:xfrm>
            <a:off x="774923" y="675726"/>
            <a:ext cx="7896279" cy="5183073"/>
          </a:xfrm>
        </p:spPr>
        <p:txBody>
          <a:bodyPr vert="eaVert" ancho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10"/>
          </p:nvPr>
        </p:nvSpPr>
        <p:spPr>
          <a:xfrm>
            <a:off x="8993673" y="5956137"/>
            <a:ext cx="1328141" cy="365125"/>
          </a:xfrm>
        </p:spPr>
        <p:txBody>
          <a:bodyPr/>
          <a:lstStyle>
            <a:lvl1pPr>
              <a:defRPr>
                <a:solidFill>
                  <a:schemeClr val="accent1">
                    <a:lumMod val="75000"/>
                    <a:lumOff val="25000"/>
                  </a:schemeClr>
                </a:solidFill>
              </a:defRPr>
            </a:lvl1pPr>
          </a:lstStyle>
          <a:p>
            <a:pPr>
              <a:defRPr/>
            </a:pPr>
            <a:fld id="{E44E6D21-4B64-45D7-BFFF-8DE4433EE941}" type="datetimeFigureOut">
              <a:rPr lang="es-ES" smtClean="0"/>
              <a:pPr>
                <a:defRPr/>
              </a:pPr>
              <a:t>08/10/2019</a:t>
            </a:fld>
            <a:endParaRPr lang="es-ES"/>
          </a:p>
        </p:txBody>
      </p:sp>
      <p:sp>
        <p:nvSpPr>
          <p:cNvPr id="5" name="Footer Placeholder 4"/>
          <p:cNvSpPr>
            <a:spLocks noGrp="1"/>
          </p:cNvSpPr>
          <p:nvPr>
            <p:ph type="ftr" sz="quarter" idx="11"/>
          </p:nvPr>
        </p:nvSpPr>
        <p:spPr>
          <a:xfrm>
            <a:off x="774923" y="5951811"/>
            <a:ext cx="7896279" cy="365125"/>
          </a:xfrm>
        </p:spPr>
        <p:txBody>
          <a:bodyPr/>
          <a:lstStyle/>
          <a:p>
            <a:pPr>
              <a:defRPr/>
            </a:pPr>
            <a:endParaRPr lang="es-ES"/>
          </a:p>
        </p:txBody>
      </p:sp>
      <p:sp>
        <p:nvSpPr>
          <p:cNvPr id="6" name="Slide Number Placeholder 5"/>
          <p:cNvSpPr>
            <a:spLocks noGrp="1"/>
          </p:cNvSpPr>
          <p:nvPr>
            <p:ph type="sldNum" sz="quarter" idx="12"/>
          </p:nvPr>
        </p:nvSpPr>
        <p:spPr>
          <a:xfrm>
            <a:off x="10446615" y="5956137"/>
            <a:ext cx="1164195" cy="365125"/>
          </a:xfrm>
        </p:spPr>
        <p:txBody>
          <a:bodyPr/>
          <a:lstStyle>
            <a:lvl1pPr>
              <a:defRPr>
                <a:solidFill>
                  <a:schemeClr val="accent1">
                    <a:lumMod val="75000"/>
                    <a:lumOff val="25000"/>
                  </a:schemeClr>
                </a:solidFill>
              </a:defRPr>
            </a:lvl1pPr>
          </a:lstStyle>
          <a:p>
            <a:pPr>
              <a:defRPr/>
            </a:pPr>
            <a:fld id="{56D49950-B463-4C75-8BEC-537C7162E85B}" type="slidenum">
              <a:rPr lang="es-ES" smtClean="0"/>
              <a:pPr>
                <a:defRPr/>
              </a:pPr>
              <a:t>‹Nº›</a:t>
            </a:fld>
            <a:endParaRPr lang="es-ES"/>
          </a:p>
        </p:txBody>
      </p:sp>
    </p:spTree>
    <p:extLst>
      <p:ext uri="{BB962C8B-B14F-4D97-AF65-F5344CB8AC3E}">
        <p14:creationId xmlns:p14="http://schemas.microsoft.com/office/powerpoint/2010/main" val="4064091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7" name="Rectangle 6"/>
          <p:cNvSpPr>
            <a:spLocks noChangeAspect="1"/>
          </p:cNvSpPr>
          <p:nvPr/>
        </p:nvSpPr>
        <p:spPr>
          <a:xfrm>
            <a:off x="440286" y="614407"/>
            <a:ext cx="11309338" cy="11892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2" y="702156"/>
            <a:ext cx="11029616" cy="1013800"/>
          </a:xfrm>
        </p:spPr>
        <p:txBody>
          <a:bodyPr/>
          <a:lstStyle/>
          <a:p>
            <a:r>
              <a:rPr lang="es-ES" smtClean="0"/>
              <a:t>Haga clic para modificar el estilo de título del patrón</a:t>
            </a:r>
            <a:endParaRPr lang="en-US" dirty="0"/>
          </a:p>
        </p:txBody>
      </p:sp>
      <p:sp>
        <p:nvSpPr>
          <p:cNvPr id="3" name="Content Placeholder 2"/>
          <p:cNvSpPr>
            <a:spLocks noGrp="1"/>
          </p:cNvSpPr>
          <p:nvPr>
            <p:ph idx="1"/>
          </p:nvPr>
        </p:nvSpPr>
        <p:spPr>
          <a:xfrm>
            <a:off x="581192" y="2180496"/>
            <a:ext cx="11029615" cy="3678303"/>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10"/>
          </p:nvPr>
        </p:nvSpPr>
        <p:spPr/>
        <p:txBody>
          <a:bodyPr/>
          <a:lstStyle/>
          <a:p>
            <a:pPr>
              <a:defRPr/>
            </a:pPr>
            <a:fld id="{7E04E448-80F2-4006-A810-A9207D6F16F9}" type="datetimeFigureOut">
              <a:rPr lang="es-ES" smtClean="0"/>
              <a:pPr>
                <a:defRPr/>
              </a:pPr>
              <a:t>08/10/2019</a:t>
            </a:fld>
            <a:endParaRPr lang="es-ES"/>
          </a:p>
        </p:txBody>
      </p:sp>
      <p:sp>
        <p:nvSpPr>
          <p:cNvPr id="5" name="Footer Placeholder 4"/>
          <p:cNvSpPr>
            <a:spLocks noGrp="1"/>
          </p:cNvSpPr>
          <p:nvPr>
            <p:ph type="ftr" sz="quarter" idx="11"/>
          </p:nvPr>
        </p:nvSpPr>
        <p:spPr/>
        <p:txBody>
          <a:bodyPr/>
          <a:lstStyle/>
          <a:p>
            <a:pPr>
              <a:defRPr/>
            </a:pPr>
            <a:endParaRPr lang="es-ES"/>
          </a:p>
        </p:txBody>
      </p:sp>
      <p:sp>
        <p:nvSpPr>
          <p:cNvPr id="6" name="Slide Number Placeholder 5"/>
          <p:cNvSpPr>
            <a:spLocks noGrp="1"/>
          </p:cNvSpPr>
          <p:nvPr>
            <p:ph type="sldNum" sz="quarter" idx="12"/>
          </p:nvPr>
        </p:nvSpPr>
        <p:spPr>
          <a:xfrm>
            <a:off x="10558300" y="5956137"/>
            <a:ext cx="1052508" cy="365125"/>
          </a:xfrm>
        </p:spPr>
        <p:txBody>
          <a:bodyPr/>
          <a:lstStyle/>
          <a:p>
            <a:pPr>
              <a:defRPr/>
            </a:pPr>
            <a:fld id="{80556C55-D5B5-4AED-9B55-0A8901C0432E}" type="slidenum">
              <a:rPr lang="es-ES" smtClean="0"/>
              <a:pPr>
                <a:defRPr/>
              </a:pPr>
              <a:t>‹Nº›</a:t>
            </a:fld>
            <a:endParaRPr lang="es-ES"/>
          </a:p>
        </p:txBody>
      </p:sp>
    </p:spTree>
    <p:extLst>
      <p:ext uri="{BB962C8B-B14F-4D97-AF65-F5344CB8AC3E}">
        <p14:creationId xmlns:p14="http://schemas.microsoft.com/office/powerpoint/2010/main" val="23879094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8" name="Rectangle 7"/>
          <p:cNvSpPr>
            <a:spLocks noChangeAspect="1"/>
          </p:cNvSpPr>
          <p:nvPr/>
        </p:nvSpPr>
        <p:spPr>
          <a:xfrm>
            <a:off x="447817" y="5141974"/>
            <a:ext cx="11290860"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3" y="3043910"/>
            <a:ext cx="11029615" cy="1497507"/>
          </a:xfrm>
        </p:spPr>
        <p:txBody>
          <a:bodyPr anchor="b">
            <a:normAutofit/>
          </a:bodyPr>
          <a:lstStyle>
            <a:lvl1pPr algn="l">
              <a:defRPr sz="3600" b="0" cap="all">
                <a:solidFill>
                  <a:schemeClr val="accent1"/>
                </a:solidFill>
              </a:defRPr>
            </a:lvl1pPr>
          </a:lstStyle>
          <a:p>
            <a:r>
              <a:rPr lang="es-ES" smtClean="0"/>
              <a:t>Haga clic para modificar el estilo de título del patrón</a:t>
            </a:r>
            <a:endParaRPr lang="en-US" dirty="0"/>
          </a:p>
        </p:txBody>
      </p:sp>
      <p:sp>
        <p:nvSpPr>
          <p:cNvPr id="3" name="Text Placeholder 2"/>
          <p:cNvSpPr>
            <a:spLocks noGrp="1"/>
          </p:cNvSpPr>
          <p:nvPr>
            <p:ph type="body" idx="1"/>
          </p:nvPr>
        </p:nvSpPr>
        <p:spPr>
          <a:xfrm>
            <a:off x="581192" y="4541417"/>
            <a:ext cx="11029615" cy="600556"/>
          </a:xfrm>
        </p:spPr>
        <p:txBody>
          <a:bodyPr anchor="t">
            <a:normAutofit/>
          </a:bodyPr>
          <a:lstStyle>
            <a:lvl1pPr marL="0" indent="0" algn="l">
              <a:buNone/>
              <a:defRPr sz="1800" cap="all">
                <a:solidFill>
                  <a:schemeClr val="accent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smtClean="0"/>
              <a:t>Haga clic para modificar el estilo de texto del patrón</a:t>
            </a:r>
          </a:p>
        </p:txBody>
      </p:sp>
      <p:sp>
        <p:nvSpPr>
          <p:cNvPr id="4" name="Date Placeholder 3"/>
          <p:cNvSpPr>
            <a:spLocks noGrp="1"/>
          </p:cNvSpPr>
          <p:nvPr>
            <p:ph type="dt" sz="half" idx="10"/>
          </p:nvPr>
        </p:nvSpPr>
        <p:spPr/>
        <p:txBody>
          <a:bodyPr/>
          <a:lstStyle>
            <a:lvl1pPr>
              <a:defRPr>
                <a:solidFill>
                  <a:schemeClr val="accent1">
                    <a:lumMod val="75000"/>
                    <a:lumOff val="25000"/>
                  </a:schemeClr>
                </a:solidFill>
              </a:defRPr>
            </a:lvl1pPr>
          </a:lstStyle>
          <a:p>
            <a:pPr>
              <a:defRPr/>
            </a:pPr>
            <a:fld id="{34A2B56A-9CE5-4992-85E0-5A6CD0773DA2}" type="datetimeFigureOut">
              <a:rPr lang="es-ES" smtClean="0"/>
              <a:pPr>
                <a:defRPr/>
              </a:pPr>
              <a:t>08/10/2019</a:t>
            </a:fld>
            <a:endParaRPr lang="es-ES"/>
          </a:p>
        </p:txBody>
      </p:sp>
      <p:sp>
        <p:nvSpPr>
          <p:cNvPr id="5" name="Footer Placeholder 4"/>
          <p:cNvSpPr>
            <a:spLocks noGrp="1"/>
          </p:cNvSpPr>
          <p:nvPr>
            <p:ph type="ftr" sz="quarter" idx="11"/>
          </p:nvPr>
        </p:nvSpPr>
        <p:spPr/>
        <p:txBody>
          <a:bodyPr/>
          <a:lstStyle>
            <a:lvl1pPr>
              <a:defRPr>
                <a:solidFill>
                  <a:schemeClr val="accent1">
                    <a:lumMod val="75000"/>
                    <a:lumOff val="25000"/>
                  </a:schemeClr>
                </a:solidFill>
              </a:defRPr>
            </a:lvl1pPr>
          </a:lstStyle>
          <a:p>
            <a:pPr>
              <a:defRPr/>
            </a:pPr>
            <a:endParaRPr lang="es-ES"/>
          </a:p>
        </p:txBody>
      </p:sp>
      <p:sp>
        <p:nvSpPr>
          <p:cNvPr id="6" name="Slide Number Placeholder 5"/>
          <p:cNvSpPr>
            <a:spLocks noGrp="1"/>
          </p:cNvSpPr>
          <p:nvPr>
            <p:ph type="sldNum" sz="quarter" idx="12"/>
          </p:nvPr>
        </p:nvSpPr>
        <p:spPr/>
        <p:txBody>
          <a:bodyPr/>
          <a:lstStyle>
            <a:lvl1pPr>
              <a:defRPr>
                <a:solidFill>
                  <a:schemeClr val="accent1">
                    <a:lumMod val="75000"/>
                    <a:lumOff val="25000"/>
                  </a:schemeClr>
                </a:solidFill>
              </a:defRPr>
            </a:lvl1pPr>
          </a:lstStyle>
          <a:p>
            <a:pPr>
              <a:defRPr/>
            </a:pPr>
            <a:fld id="{26CE7625-D5AF-4D1E-8DA0-F2FE49A4B332}" type="slidenum">
              <a:rPr lang="es-ES" smtClean="0"/>
              <a:pPr>
                <a:defRPr/>
              </a:pPr>
              <a:t>‹Nº›</a:t>
            </a:fld>
            <a:endParaRPr lang="es-ES"/>
          </a:p>
        </p:txBody>
      </p:sp>
    </p:spTree>
    <p:extLst>
      <p:ext uri="{BB962C8B-B14F-4D97-AF65-F5344CB8AC3E}">
        <p14:creationId xmlns:p14="http://schemas.microsoft.com/office/powerpoint/2010/main" val="40919523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8" name="Rectangle 7"/>
          <p:cNvSpPr>
            <a:spLocks noChangeAspect="1"/>
          </p:cNvSpPr>
          <p:nvPr/>
        </p:nvSpPr>
        <p:spPr>
          <a:xfrm>
            <a:off x="445982" y="606554"/>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3" y="729658"/>
            <a:ext cx="11029616" cy="988332"/>
          </a:xfrm>
        </p:spPr>
        <p:txBody>
          <a:bodyPr/>
          <a:lstStyle/>
          <a:p>
            <a:r>
              <a:rPr lang="es-ES" smtClean="0"/>
              <a:t>Haga clic para modificar el estilo de título del patrón</a:t>
            </a:r>
            <a:endParaRPr lang="en-US" dirty="0"/>
          </a:p>
        </p:txBody>
      </p:sp>
      <p:sp>
        <p:nvSpPr>
          <p:cNvPr id="3" name="Content Placeholder 2"/>
          <p:cNvSpPr>
            <a:spLocks noGrp="1"/>
          </p:cNvSpPr>
          <p:nvPr>
            <p:ph sz="half" idx="1"/>
          </p:nvPr>
        </p:nvSpPr>
        <p:spPr>
          <a:xfrm>
            <a:off x="581193" y="2228003"/>
            <a:ext cx="5422390" cy="3633047"/>
          </a:xfrm>
        </p:spPr>
        <p:txBody>
          <a:bodyPr>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Content Placeholder 3"/>
          <p:cNvSpPr>
            <a:spLocks noGrp="1"/>
          </p:cNvSpPr>
          <p:nvPr>
            <p:ph sz="half" idx="2"/>
          </p:nvPr>
        </p:nvSpPr>
        <p:spPr>
          <a:xfrm>
            <a:off x="6188417" y="2228003"/>
            <a:ext cx="5422392" cy="3633047"/>
          </a:xfrm>
        </p:spPr>
        <p:txBody>
          <a:bodyPr>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5" name="Date Placeholder 4"/>
          <p:cNvSpPr>
            <a:spLocks noGrp="1"/>
          </p:cNvSpPr>
          <p:nvPr>
            <p:ph type="dt" sz="half" idx="10"/>
          </p:nvPr>
        </p:nvSpPr>
        <p:spPr/>
        <p:txBody>
          <a:bodyPr/>
          <a:lstStyle/>
          <a:p>
            <a:pPr>
              <a:defRPr/>
            </a:pPr>
            <a:fld id="{2E8B0070-E159-4FE1-B046-78967699730A}" type="datetimeFigureOut">
              <a:rPr lang="es-ES" smtClean="0"/>
              <a:pPr>
                <a:defRPr/>
              </a:pPr>
              <a:t>08/10/2019</a:t>
            </a:fld>
            <a:endParaRPr lang="es-ES"/>
          </a:p>
        </p:txBody>
      </p:sp>
      <p:sp>
        <p:nvSpPr>
          <p:cNvPr id="6" name="Footer Placeholder 5"/>
          <p:cNvSpPr>
            <a:spLocks noGrp="1"/>
          </p:cNvSpPr>
          <p:nvPr>
            <p:ph type="ftr" sz="quarter" idx="11"/>
          </p:nvPr>
        </p:nvSpPr>
        <p:spPr/>
        <p:txBody>
          <a:bodyPr/>
          <a:lstStyle/>
          <a:p>
            <a:pPr>
              <a:defRPr/>
            </a:pPr>
            <a:endParaRPr lang="es-ES"/>
          </a:p>
        </p:txBody>
      </p:sp>
      <p:sp>
        <p:nvSpPr>
          <p:cNvPr id="7" name="Slide Number Placeholder 6"/>
          <p:cNvSpPr>
            <a:spLocks noGrp="1"/>
          </p:cNvSpPr>
          <p:nvPr>
            <p:ph type="sldNum" sz="quarter" idx="12"/>
          </p:nvPr>
        </p:nvSpPr>
        <p:spPr/>
        <p:txBody>
          <a:bodyPr/>
          <a:lstStyle/>
          <a:p>
            <a:pPr>
              <a:defRPr/>
            </a:pPr>
            <a:fld id="{09CDC806-75C8-4219-A7AB-4728B3C0426E}" type="slidenum">
              <a:rPr lang="es-ES" smtClean="0"/>
              <a:pPr>
                <a:defRPr/>
              </a:pPr>
              <a:t>‹Nº›</a:t>
            </a:fld>
            <a:endParaRPr lang="es-ES"/>
          </a:p>
        </p:txBody>
      </p:sp>
    </p:spTree>
    <p:extLst>
      <p:ext uri="{BB962C8B-B14F-4D97-AF65-F5344CB8AC3E}">
        <p14:creationId xmlns:p14="http://schemas.microsoft.com/office/powerpoint/2010/main" val="42299446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11" name="Rectangle 10"/>
          <p:cNvSpPr>
            <a:spLocks noChangeAspect="1"/>
          </p:cNvSpPr>
          <p:nvPr/>
        </p:nvSpPr>
        <p:spPr>
          <a:xfrm>
            <a:off x="445982" y="606554"/>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2" name="Title 1"/>
          <p:cNvSpPr>
            <a:spLocks noGrp="1"/>
          </p:cNvSpPr>
          <p:nvPr>
            <p:ph type="title"/>
          </p:nvPr>
        </p:nvSpPr>
        <p:spPr>
          <a:xfrm>
            <a:off x="581193" y="729658"/>
            <a:ext cx="11029616" cy="988332"/>
          </a:xfrm>
        </p:spPr>
        <p:txBody>
          <a:bodyPr/>
          <a:lstStyle/>
          <a:p>
            <a:r>
              <a:rPr lang="es-ES" smtClean="0"/>
              <a:t>Haga clic para modificar el estilo de título del patrón</a:t>
            </a:r>
            <a:endParaRPr lang="en-US" dirty="0"/>
          </a:p>
        </p:txBody>
      </p:sp>
      <p:sp>
        <p:nvSpPr>
          <p:cNvPr id="3" name="Text Placeholder 2"/>
          <p:cNvSpPr>
            <a:spLocks noGrp="1"/>
          </p:cNvSpPr>
          <p:nvPr>
            <p:ph type="body" idx="1"/>
          </p:nvPr>
        </p:nvSpPr>
        <p:spPr>
          <a:xfrm>
            <a:off x="887219" y="2250892"/>
            <a:ext cx="5087075" cy="536005"/>
          </a:xfrm>
        </p:spPr>
        <p:txBody>
          <a:bodyPr anchor="b">
            <a:noAutofit/>
          </a:bodyPr>
          <a:lstStyle>
            <a:lvl1pPr marL="0" indent="0">
              <a:buNone/>
              <a:defRPr sz="2200" b="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Content Placeholder 3"/>
          <p:cNvSpPr>
            <a:spLocks noGrp="1"/>
          </p:cNvSpPr>
          <p:nvPr>
            <p:ph sz="half" idx="2"/>
          </p:nvPr>
        </p:nvSpPr>
        <p:spPr>
          <a:xfrm>
            <a:off x="581194" y="2926052"/>
            <a:ext cx="5393100" cy="2934999"/>
          </a:xfrm>
        </p:spPr>
        <p:txBody>
          <a:bodyPr anchor="t">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5" name="Text Placeholder 4"/>
          <p:cNvSpPr>
            <a:spLocks noGrp="1"/>
          </p:cNvSpPr>
          <p:nvPr>
            <p:ph type="body" sz="quarter" idx="3"/>
          </p:nvPr>
        </p:nvSpPr>
        <p:spPr>
          <a:xfrm>
            <a:off x="6523735" y="2250892"/>
            <a:ext cx="5087073" cy="553373"/>
          </a:xfrm>
        </p:spPr>
        <p:txBody>
          <a:bodyPr anchor="b">
            <a:noAutofit/>
          </a:bodyPr>
          <a:lstStyle>
            <a:lvl1pPr marL="0" indent="0">
              <a:buNone/>
              <a:defRPr sz="2200" b="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Content Placeholder 5"/>
          <p:cNvSpPr>
            <a:spLocks noGrp="1"/>
          </p:cNvSpPr>
          <p:nvPr>
            <p:ph sz="quarter" idx="4"/>
          </p:nvPr>
        </p:nvSpPr>
        <p:spPr>
          <a:xfrm>
            <a:off x="6217709" y="2926052"/>
            <a:ext cx="5393100" cy="2934999"/>
          </a:xfrm>
        </p:spPr>
        <p:txBody>
          <a:bodyPr anchor="t">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7" name="Date Placeholder 6"/>
          <p:cNvSpPr>
            <a:spLocks noGrp="1"/>
          </p:cNvSpPr>
          <p:nvPr>
            <p:ph type="dt" sz="half" idx="10"/>
          </p:nvPr>
        </p:nvSpPr>
        <p:spPr/>
        <p:txBody>
          <a:bodyPr/>
          <a:lstStyle/>
          <a:p>
            <a:pPr>
              <a:defRPr/>
            </a:pPr>
            <a:fld id="{1E2ACF76-2762-412B-8A75-9EC8F601DCB9}" type="datetimeFigureOut">
              <a:rPr lang="es-ES" smtClean="0"/>
              <a:pPr>
                <a:defRPr/>
              </a:pPr>
              <a:t>08/10/2019</a:t>
            </a:fld>
            <a:endParaRPr lang="es-ES"/>
          </a:p>
        </p:txBody>
      </p:sp>
      <p:sp>
        <p:nvSpPr>
          <p:cNvPr id="8" name="Footer Placeholder 7"/>
          <p:cNvSpPr>
            <a:spLocks noGrp="1"/>
          </p:cNvSpPr>
          <p:nvPr>
            <p:ph type="ftr" sz="quarter" idx="11"/>
          </p:nvPr>
        </p:nvSpPr>
        <p:spPr/>
        <p:txBody>
          <a:bodyPr/>
          <a:lstStyle/>
          <a:p>
            <a:pPr>
              <a:defRPr/>
            </a:pPr>
            <a:endParaRPr lang="es-ES"/>
          </a:p>
        </p:txBody>
      </p:sp>
      <p:sp>
        <p:nvSpPr>
          <p:cNvPr id="9" name="Slide Number Placeholder 8"/>
          <p:cNvSpPr>
            <a:spLocks noGrp="1"/>
          </p:cNvSpPr>
          <p:nvPr>
            <p:ph type="sldNum" sz="quarter" idx="12"/>
          </p:nvPr>
        </p:nvSpPr>
        <p:spPr/>
        <p:txBody>
          <a:bodyPr/>
          <a:lstStyle/>
          <a:p>
            <a:pPr>
              <a:defRPr/>
            </a:pPr>
            <a:fld id="{527204A0-0FCD-44AE-A74F-22762C101714}" type="slidenum">
              <a:rPr lang="es-ES" smtClean="0"/>
              <a:pPr>
                <a:defRPr/>
              </a:pPr>
              <a:t>‹Nº›</a:t>
            </a:fld>
            <a:endParaRPr lang="es-ES"/>
          </a:p>
        </p:txBody>
      </p:sp>
    </p:spTree>
    <p:extLst>
      <p:ext uri="{BB962C8B-B14F-4D97-AF65-F5344CB8AC3E}">
        <p14:creationId xmlns:p14="http://schemas.microsoft.com/office/powerpoint/2010/main" val="1502204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7" name="Rectangle 6"/>
          <p:cNvSpPr>
            <a:spLocks noChangeAspect="1"/>
          </p:cNvSpPr>
          <p:nvPr/>
        </p:nvSpPr>
        <p:spPr>
          <a:xfrm>
            <a:off x="440683" y="606554"/>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8" name="Title 1"/>
          <p:cNvSpPr>
            <a:spLocks noGrp="1"/>
          </p:cNvSpPr>
          <p:nvPr>
            <p:ph type="title"/>
          </p:nvPr>
        </p:nvSpPr>
        <p:spPr>
          <a:xfrm>
            <a:off x="575894" y="729658"/>
            <a:ext cx="11029616" cy="988332"/>
          </a:xfrm>
        </p:spPr>
        <p:txBody>
          <a:bodyPr/>
          <a:lstStyle/>
          <a:p>
            <a:r>
              <a:rPr lang="es-ES" smtClean="0"/>
              <a:t>Haga clic para modificar el estilo de título del patrón</a:t>
            </a:r>
            <a:endParaRPr lang="en-US" dirty="0"/>
          </a:p>
        </p:txBody>
      </p:sp>
      <p:sp>
        <p:nvSpPr>
          <p:cNvPr id="3" name="Date Placeholder 2"/>
          <p:cNvSpPr>
            <a:spLocks noGrp="1"/>
          </p:cNvSpPr>
          <p:nvPr>
            <p:ph type="dt" sz="half" idx="10"/>
          </p:nvPr>
        </p:nvSpPr>
        <p:spPr/>
        <p:txBody>
          <a:bodyPr/>
          <a:lstStyle/>
          <a:p>
            <a:pPr>
              <a:defRPr/>
            </a:pPr>
            <a:fld id="{4724A9E7-E0D1-4486-8FE9-32127F8765F8}" type="datetimeFigureOut">
              <a:rPr lang="es-ES" smtClean="0"/>
              <a:pPr>
                <a:defRPr/>
              </a:pPr>
              <a:t>08/10/2019</a:t>
            </a:fld>
            <a:endParaRPr lang="es-ES"/>
          </a:p>
        </p:txBody>
      </p:sp>
      <p:sp>
        <p:nvSpPr>
          <p:cNvPr id="4" name="Footer Placeholder 3"/>
          <p:cNvSpPr>
            <a:spLocks noGrp="1"/>
          </p:cNvSpPr>
          <p:nvPr>
            <p:ph type="ftr" sz="quarter" idx="11"/>
          </p:nvPr>
        </p:nvSpPr>
        <p:spPr/>
        <p:txBody>
          <a:bodyPr/>
          <a:lstStyle/>
          <a:p>
            <a:pPr>
              <a:defRPr/>
            </a:pPr>
            <a:endParaRPr lang="es-ES"/>
          </a:p>
        </p:txBody>
      </p:sp>
      <p:sp>
        <p:nvSpPr>
          <p:cNvPr id="5" name="Slide Number Placeholder 4"/>
          <p:cNvSpPr>
            <a:spLocks noGrp="1"/>
          </p:cNvSpPr>
          <p:nvPr>
            <p:ph type="sldNum" sz="quarter" idx="12"/>
          </p:nvPr>
        </p:nvSpPr>
        <p:spPr/>
        <p:txBody>
          <a:bodyPr/>
          <a:lstStyle/>
          <a:p>
            <a:pPr>
              <a:defRPr/>
            </a:pPr>
            <a:fld id="{B55CCE2B-6259-4DA2-9F75-05F54A87FCEC}" type="slidenum">
              <a:rPr lang="es-ES" smtClean="0"/>
              <a:pPr>
                <a:defRPr/>
              </a:pPr>
              <a:t>‹Nº›</a:t>
            </a:fld>
            <a:endParaRPr lang="es-ES"/>
          </a:p>
        </p:txBody>
      </p:sp>
    </p:spTree>
    <p:extLst>
      <p:ext uri="{BB962C8B-B14F-4D97-AF65-F5344CB8AC3E}">
        <p14:creationId xmlns:p14="http://schemas.microsoft.com/office/powerpoint/2010/main" val="7797377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D04DAFAB-BFE6-47CE-BD1D-DA111F7843CB}" type="datetimeFigureOut">
              <a:rPr lang="es-ES" smtClean="0"/>
              <a:pPr>
                <a:defRPr/>
              </a:pPr>
              <a:t>08/10/2019</a:t>
            </a:fld>
            <a:endParaRPr lang="es-ES"/>
          </a:p>
        </p:txBody>
      </p:sp>
      <p:sp>
        <p:nvSpPr>
          <p:cNvPr id="3" name="Footer Placeholder 2"/>
          <p:cNvSpPr>
            <a:spLocks noGrp="1"/>
          </p:cNvSpPr>
          <p:nvPr>
            <p:ph type="ftr" sz="quarter" idx="11"/>
          </p:nvPr>
        </p:nvSpPr>
        <p:spPr/>
        <p:txBody>
          <a:bodyPr/>
          <a:lstStyle/>
          <a:p>
            <a:pPr>
              <a:defRPr/>
            </a:pPr>
            <a:endParaRPr lang="es-ES"/>
          </a:p>
        </p:txBody>
      </p:sp>
      <p:sp>
        <p:nvSpPr>
          <p:cNvPr id="4" name="Slide Number Placeholder 3"/>
          <p:cNvSpPr>
            <a:spLocks noGrp="1"/>
          </p:cNvSpPr>
          <p:nvPr>
            <p:ph type="sldNum" sz="quarter" idx="12"/>
          </p:nvPr>
        </p:nvSpPr>
        <p:spPr/>
        <p:txBody>
          <a:bodyPr/>
          <a:lstStyle/>
          <a:p>
            <a:pPr>
              <a:defRPr/>
            </a:pPr>
            <a:fld id="{9F7BA479-09D4-4F93-A5B8-6C7F0779A35D}" type="slidenum">
              <a:rPr lang="es-ES" smtClean="0"/>
              <a:pPr>
                <a:defRPr/>
              </a:pPr>
              <a:t>‹Nº›</a:t>
            </a:fld>
            <a:endParaRPr lang="es-ES"/>
          </a:p>
        </p:txBody>
      </p:sp>
    </p:spTree>
    <p:extLst>
      <p:ext uri="{BB962C8B-B14F-4D97-AF65-F5344CB8AC3E}">
        <p14:creationId xmlns:p14="http://schemas.microsoft.com/office/powerpoint/2010/main" val="1165880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9" name="Rectangle 8"/>
          <p:cNvSpPr>
            <a:spLocks noChangeAspect="1"/>
          </p:cNvSpPr>
          <p:nvPr/>
        </p:nvSpPr>
        <p:spPr>
          <a:xfrm>
            <a:off x="447817" y="5141973"/>
            <a:ext cx="11298200" cy="12747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2" y="5262296"/>
            <a:ext cx="4909445" cy="689514"/>
          </a:xfrm>
        </p:spPr>
        <p:txBody>
          <a:bodyPr anchor="ctr"/>
          <a:lstStyle>
            <a:lvl1pPr algn="l">
              <a:defRPr sz="2000" b="0">
                <a:solidFill>
                  <a:schemeClr val="accent1">
                    <a:lumMod val="75000"/>
                    <a:lumOff val="25000"/>
                  </a:schemeClr>
                </a:solidFill>
              </a:defRPr>
            </a:lvl1pPr>
          </a:lstStyle>
          <a:p>
            <a:r>
              <a:rPr lang="es-ES" smtClean="0"/>
              <a:t>Haga clic para modificar el estilo de título del patrón</a:t>
            </a:r>
            <a:endParaRPr lang="en-US" dirty="0"/>
          </a:p>
        </p:txBody>
      </p:sp>
      <p:sp>
        <p:nvSpPr>
          <p:cNvPr id="3" name="Content Placeholder 2"/>
          <p:cNvSpPr>
            <a:spLocks noGrp="1"/>
          </p:cNvSpPr>
          <p:nvPr>
            <p:ph idx="1"/>
          </p:nvPr>
        </p:nvSpPr>
        <p:spPr>
          <a:xfrm>
            <a:off x="447816" y="601200"/>
            <a:ext cx="11292840" cy="4204800"/>
          </a:xfrm>
        </p:spPr>
        <p:txBody>
          <a:bodyPr anchor="ctr">
            <a:normAutofit/>
          </a:bodyPr>
          <a:lstStyle>
            <a:lvl1pPr>
              <a:defRPr sz="2000">
                <a:solidFill>
                  <a:schemeClr val="tx2"/>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400">
                <a:solidFill>
                  <a:schemeClr val="tx2"/>
                </a:solidFill>
              </a:defRPr>
            </a:lvl5pPr>
            <a:lvl6pPr>
              <a:defRPr sz="1400">
                <a:solidFill>
                  <a:schemeClr val="tx2"/>
                </a:solidFill>
              </a:defRPr>
            </a:lvl6pPr>
            <a:lvl7pPr>
              <a:defRPr sz="1400">
                <a:solidFill>
                  <a:schemeClr val="tx2"/>
                </a:solidFill>
              </a:defRPr>
            </a:lvl7pPr>
            <a:lvl8pPr>
              <a:defRPr sz="1400">
                <a:solidFill>
                  <a:schemeClr val="tx2"/>
                </a:solidFill>
              </a:defRPr>
            </a:lvl8pPr>
            <a:lvl9pPr>
              <a:defRPr sz="1400">
                <a:solidFill>
                  <a:schemeClr val="tx2"/>
                </a:solidFill>
              </a:defRPr>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Text Placeholder 3"/>
          <p:cNvSpPr>
            <a:spLocks noGrp="1"/>
          </p:cNvSpPr>
          <p:nvPr>
            <p:ph type="body" sz="half" idx="2"/>
          </p:nvPr>
        </p:nvSpPr>
        <p:spPr>
          <a:xfrm>
            <a:off x="5740823" y="5262296"/>
            <a:ext cx="5869987" cy="689515"/>
          </a:xfrm>
        </p:spPr>
        <p:txBody>
          <a:bodyPr anchor="ctr">
            <a:normAutofit/>
          </a:bodyPr>
          <a:lstStyle>
            <a:lvl1pPr marL="0" indent="0" algn="r">
              <a:buNone/>
              <a:defRPr sz="1100">
                <a:solidFill>
                  <a:schemeClr val="bg1"/>
                </a:solidFill>
              </a:defRPr>
            </a:lvl1pPr>
            <a:lvl2pPr marL="457200" indent="0">
              <a:buNone/>
              <a:defRPr sz="11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Date Placeholder 4"/>
          <p:cNvSpPr>
            <a:spLocks noGrp="1"/>
          </p:cNvSpPr>
          <p:nvPr>
            <p:ph type="dt" sz="half" idx="10"/>
          </p:nvPr>
        </p:nvSpPr>
        <p:spPr/>
        <p:txBody>
          <a:bodyPr/>
          <a:lstStyle>
            <a:lvl1pPr>
              <a:defRPr>
                <a:solidFill>
                  <a:schemeClr val="accent1">
                    <a:lumMod val="75000"/>
                    <a:lumOff val="25000"/>
                  </a:schemeClr>
                </a:solidFill>
              </a:defRPr>
            </a:lvl1pPr>
          </a:lstStyle>
          <a:p>
            <a:pPr>
              <a:defRPr/>
            </a:pPr>
            <a:fld id="{623A2630-BC73-4DB3-978F-1B1E7F721359}" type="datetimeFigureOut">
              <a:rPr lang="es-ES" smtClean="0"/>
              <a:pPr>
                <a:defRPr/>
              </a:pPr>
              <a:t>08/10/2019</a:t>
            </a:fld>
            <a:endParaRPr lang="es-ES"/>
          </a:p>
        </p:txBody>
      </p:sp>
      <p:sp>
        <p:nvSpPr>
          <p:cNvPr id="6" name="Footer Placeholder 5"/>
          <p:cNvSpPr>
            <a:spLocks noGrp="1"/>
          </p:cNvSpPr>
          <p:nvPr>
            <p:ph type="ftr" sz="quarter" idx="11"/>
          </p:nvPr>
        </p:nvSpPr>
        <p:spPr/>
        <p:txBody>
          <a:bodyPr/>
          <a:lstStyle>
            <a:lvl1pPr>
              <a:defRPr>
                <a:solidFill>
                  <a:schemeClr val="accent1">
                    <a:lumMod val="75000"/>
                    <a:lumOff val="25000"/>
                  </a:schemeClr>
                </a:solidFill>
              </a:defRPr>
            </a:lvl1pPr>
          </a:lstStyle>
          <a:p>
            <a:pPr>
              <a:defRPr/>
            </a:pPr>
            <a:endParaRPr lang="es-ES"/>
          </a:p>
        </p:txBody>
      </p:sp>
      <p:sp>
        <p:nvSpPr>
          <p:cNvPr id="7" name="Slide Number Placeholder 6"/>
          <p:cNvSpPr>
            <a:spLocks noGrp="1"/>
          </p:cNvSpPr>
          <p:nvPr>
            <p:ph type="sldNum" sz="quarter" idx="12"/>
          </p:nvPr>
        </p:nvSpPr>
        <p:spPr/>
        <p:txBody>
          <a:bodyPr/>
          <a:lstStyle>
            <a:lvl1pPr>
              <a:defRPr>
                <a:solidFill>
                  <a:schemeClr val="accent1">
                    <a:lumMod val="75000"/>
                    <a:lumOff val="25000"/>
                  </a:schemeClr>
                </a:solidFill>
              </a:defRPr>
            </a:lvl1pPr>
          </a:lstStyle>
          <a:p>
            <a:pPr>
              <a:defRPr/>
            </a:pPr>
            <a:fld id="{21D607DF-8485-479A-9819-DC3F066C706D}" type="slidenum">
              <a:rPr lang="es-ES" smtClean="0"/>
              <a:pPr>
                <a:defRPr/>
              </a:pPr>
              <a:t>‹Nº›</a:t>
            </a:fld>
            <a:endParaRPr lang="es-ES"/>
          </a:p>
        </p:txBody>
      </p:sp>
    </p:spTree>
    <p:extLst>
      <p:ext uri="{BB962C8B-B14F-4D97-AF65-F5344CB8AC3E}">
        <p14:creationId xmlns:p14="http://schemas.microsoft.com/office/powerpoint/2010/main" val="3377066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581193" y="4693389"/>
            <a:ext cx="11029616" cy="566738"/>
          </a:xfrm>
        </p:spPr>
        <p:txBody>
          <a:bodyPr anchor="b">
            <a:normAutofit/>
          </a:bodyPr>
          <a:lstStyle>
            <a:lvl1pPr algn="l">
              <a:defRPr sz="2400" b="0">
                <a:solidFill>
                  <a:schemeClr val="accent1"/>
                </a:solidFill>
              </a:defRPr>
            </a:lvl1pPr>
          </a:lstStyle>
          <a:p>
            <a:r>
              <a:rPr lang="es-ES" smtClean="0"/>
              <a:t>Haga clic para modificar el estilo de título del patrón</a:t>
            </a:r>
            <a:endParaRPr lang="en-US" dirty="0"/>
          </a:p>
        </p:txBody>
      </p:sp>
      <p:sp>
        <p:nvSpPr>
          <p:cNvPr id="3" name="Picture Placeholder 2"/>
          <p:cNvSpPr>
            <a:spLocks noGrp="1" noChangeAspect="1"/>
          </p:cNvSpPr>
          <p:nvPr>
            <p:ph type="pic" idx="1"/>
          </p:nvPr>
        </p:nvSpPr>
        <p:spPr>
          <a:xfrm>
            <a:off x="447817" y="599725"/>
            <a:ext cx="11290859" cy="3557252"/>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smtClean="0"/>
              <a:t>Haga clic en el icono para agregar una imagen</a:t>
            </a:r>
            <a:endParaRPr lang="en-US" dirty="0"/>
          </a:p>
        </p:txBody>
      </p:sp>
      <p:sp>
        <p:nvSpPr>
          <p:cNvPr id="4" name="Text Placeholder 3"/>
          <p:cNvSpPr>
            <a:spLocks noGrp="1"/>
          </p:cNvSpPr>
          <p:nvPr>
            <p:ph type="body" sz="half" idx="2"/>
          </p:nvPr>
        </p:nvSpPr>
        <p:spPr>
          <a:xfrm>
            <a:off x="581192" y="5260127"/>
            <a:ext cx="11029617" cy="598671"/>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Date Placeholder 4"/>
          <p:cNvSpPr>
            <a:spLocks noGrp="1"/>
          </p:cNvSpPr>
          <p:nvPr>
            <p:ph type="dt" sz="half" idx="10"/>
          </p:nvPr>
        </p:nvSpPr>
        <p:spPr/>
        <p:txBody>
          <a:bodyPr/>
          <a:lstStyle/>
          <a:p>
            <a:pPr>
              <a:defRPr/>
            </a:pPr>
            <a:fld id="{C040806C-EAAC-4C1D-AC07-E82841928BEA}" type="datetimeFigureOut">
              <a:rPr lang="es-ES" smtClean="0"/>
              <a:pPr>
                <a:defRPr/>
              </a:pPr>
              <a:t>08/10/2019</a:t>
            </a:fld>
            <a:endParaRPr lang="es-ES"/>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pPr>
              <a:defRPr/>
            </a:pPr>
            <a:fld id="{4660A1A2-7B91-47C8-8163-23BF3469CD06}" type="slidenum">
              <a:rPr lang="es-ES" smtClean="0"/>
              <a:pPr>
                <a:defRPr/>
              </a:pPr>
              <a:t>‹Nº›</a:t>
            </a:fld>
            <a:endParaRPr lang="es-ES"/>
          </a:p>
        </p:txBody>
      </p:sp>
    </p:spTree>
    <p:extLst>
      <p:ext uri="{BB962C8B-B14F-4D97-AF65-F5344CB8AC3E}">
        <p14:creationId xmlns:p14="http://schemas.microsoft.com/office/powerpoint/2010/main" val="366741179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1192" y="705124"/>
            <a:ext cx="11029616" cy="1189554"/>
          </a:xfrm>
          <a:prstGeom prst="rect">
            <a:avLst/>
          </a:prstGeom>
        </p:spPr>
        <p:txBody>
          <a:bodyPr vert="horz" lIns="91440" tIns="45720" rIns="91440" bIns="45720" rtlCol="0" anchor="b">
            <a:normAutofit/>
          </a:bodyPr>
          <a:lstStyle/>
          <a:p>
            <a:r>
              <a:rPr lang="es-ES" smtClean="0"/>
              <a:t>Haga clic para modificar el estilo de título del patrón</a:t>
            </a:r>
            <a:endParaRPr lang="en-US" dirty="0"/>
          </a:p>
        </p:txBody>
      </p:sp>
      <p:sp>
        <p:nvSpPr>
          <p:cNvPr id="3" name="Text Placeholder 2"/>
          <p:cNvSpPr>
            <a:spLocks noGrp="1"/>
          </p:cNvSpPr>
          <p:nvPr>
            <p:ph type="body" idx="1"/>
          </p:nvPr>
        </p:nvSpPr>
        <p:spPr>
          <a:xfrm>
            <a:off x="581192" y="2336003"/>
            <a:ext cx="11029616" cy="3522794"/>
          </a:xfrm>
          <a:prstGeom prst="rect">
            <a:avLst/>
          </a:prstGeom>
        </p:spPr>
        <p:txBody>
          <a:bodyPr vert="horz" lIns="91440" tIns="45720" rIns="91440" bIns="45720" rtlCol="0" anchor="ctr">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2"/>
          </p:nvPr>
        </p:nvSpPr>
        <p:spPr>
          <a:xfrm>
            <a:off x="7605951" y="5956137"/>
            <a:ext cx="2844799" cy="365125"/>
          </a:xfrm>
          <a:prstGeom prst="rect">
            <a:avLst/>
          </a:prstGeom>
        </p:spPr>
        <p:txBody>
          <a:bodyPr vert="horz" lIns="91440" tIns="45720" rIns="91440" bIns="45720" rtlCol="0" anchor="ctr"/>
          <a:lstStyle>
            <a:lvl1pPr algn="r">
              <a:defRPr sz="900">
                <a:solidFill>
                  <a:schemeClr val="accent2"/>
                </a:solidFill>
              </a:defRPr>
            </a:lvl1pPr>
          </a:lstStyle>
          <a:p>
            <a:pPr>
              <a:defRPr/>
            </a:pPr>
            <a:fld id="{4724A9E7-E0D1-4486-8FE9-32127F8765F8}" type="datetimeFigureOut">
              <a:rPr lang="es-ES" smtClean="0"/>
              <a:pPr>
                <a:defRPr/>
              </a:pPr>
              <a:t>08/10/2019</a:t>
            </a:fld>
            <a:endParaRPr lang="es-ES"/>
          </a:p>
        </p:txBody>
      </p:sp>
      <p:sp>
        <p:nvSpPr>
          <p:cNvPr id="5" name="Footer Placeholder 4"/>
          <p:cNvSpPr>
            <a:spLocks noGrp="1"/>
          </p:cNvSpPr>
          <p:nvPr>
            <p:ph type="ftr" sz="quarter" idx="3"/>
          </p:nvPr>
        </p:nvSpPr>
        <p:spPr>
          <a:xfrm>
            <a:off x="581192" y="5951811"/>
            <a:ext cx="6917210" cy="365125"/>
          </a:xfrm>
          <a:prstGeom prst="rect">
            <a:avLst/>
          </a:prstGeom>
        </p:spPr>
        <p:txBody>
          <a:bodyPr vert="horz" lIns="91440" tIns="45720" rIns="91440" bIns="45720" rtlCol="0" anchor="ctr"/>
          <a:lstStyle>
            <a:lvl1pPr algn="l">
              <a:defRPr sz="900" cap="all">
                <a:solidFill>
                  <a:schemeClr val="accent2"/>
                </a:solidFill>
              </a:defRPr>
            </a:lvl1pPr>
          </a:lstStyle>
          <a:p>
            <a:pPr>
              <a:defRPr/>
            </a:pPr>
            <a:endParaRPr lang="es-ES"/>
          </a:p>
        </p:txBody>
      </p:sp>
      <p:sp>
        <p:nvSpPr>
          <p:cNvPr id="6" name="Slide Number Placeholder 5"/>
          <p:cNvSpPr>
            <a:spLocks noGrp="1"/>
          </p:cNvSpPr>
          <p:nvPr>
            <p:ph type="sldNum" sz="quarter" idx="4"/>
          </p:nvPr>
        </p:nvSpPr>
        <p:spPr>
          <a:xfrm>
            <a:off x="10558300" y="5956137"/>
            <a:ext cx="1052510" cy="365125"/>
          </a:xfrm>
          <a:prstGeom prst="rect">
            <a:avLst/>
          </a:prstGeom>
        </p:spPr>
        <p:txBody>
          <a:bodyPr vert="horz" lIns="91440" tIns="45720" rIns="91440" bIns="45720" rtlCol="0" anchor="ctr"/>
          <a:lstStyle>
            <a:lvl1pPr algn="r">
              <a:defRPr sz="900">
                <a:solidFill>
                  <a:schemeClr val="accent2"/>
                </a:solidFill>
              </a:defRPr>
            </a:lvl1pPr>
          </a:lstStyle>
          <a:p>
            <a:pPr>
              <a:defRPr/>
            </a:pPr>
            <a:fld id="{B55CCE2B-6259-4DA2-9F75-05F54A87FCEC}" type="slidenum">
              <a:rPr lang="es-ES" smtClean="0"/>
              <a:pPr>
                <a:defRPr/>
              </a:pPr>
              <a:t>‹Nº›</a:t>
            </a:fld>
            <a:endParaRPr lang="es-ES"/>
          </a:p>
        </p:txBody>
      </p:sp>
      <p:sp>
        <p:nvSpPr>
          <p:cNvPr id="9" name="Rectangle 8"/>
          <p:cNvSpPr/>
          <p:nvPr/>
        </p:nvSpPr>
        <p:spPr>
          <a:xfrm>
            <a:off x="446534" y="457200"/>
            <a:ext cx="3703320" cy="9499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0" name="Rectangle 9"/>
          <p:cNvSpPr/>
          <p:nvPr/>
        </p:nvSpPr>
        <p:spPr>
          <a:xfrm>
            <a:off x="8042147" y="453643"/>
            <a:ext cx="3703320" cy="9855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
        <p:nvSpPr>
          <p:cNvPr id="11" name="Rectangle 10"/>
          <p:cNvSpPr/>
          <p:nvPr/>
        </p:nvSpPr>
        <p:spPr>
          <a:xfrm>
            <a:off x="4241830" y="457200"/>
            <a:ext cx="3703320" cy="914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sp>
    </p:spTree>
    <p:extLst>
      <p:ext uri="{BB962C8B-B14F-4D97-AF65-F5344CB8AC3E}">
        <p14:creationId xmlns:p14="http://schemas.microsoft.com/office/powerpoint/2010/main" val="94053287"/>
      </p:ext>
    </p:extLst>
  </p:cSld>
  <p:clrMap bg1="lt1" tx1="dk1" bg2="lt2" tx2="dk2" accent1="accent1" accent2="accent2" accent3="accent3" accent4="accent4" accent5="accent5" accent6="accent6" hlink="hlink" folHlink="folHlink"/>
  <p:sldLayoutIdLst>
    <p:sldLayoutId id="2147485237" r:id="rId1"/>
    <p:sldLayoutId id="2147485238" r:id="rId2"/>
    <p:sldLayoutId id="2147485239" r:id="rId3"/>
    <p:sldLayoutId id="2147485240" r:id="rId4"/>
    <p:sldLayoutId id="2147485241" r:id="rId5"/>
    <p:sldLayoutId id="2147485242" r:id="rId6"/>
    <p:sldLayoutId id="2147485243" r:id="rId7"/>
    <p:sldLayoutId id="2147485244" r:id="rId8"/>
    <p:sldLayoutId id="2147485245" r:id="rId9"/>
    <p:sldLayoutId id="2147485246" r:id="rId10"/>
    <p:sldLayoutId id="2147485247" r:id="rId11"/>
  </p:sldLayoutIdLst>
  <p:txStyles>
    <p:title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06000" indent="-306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800" kern="1200">
          <a:solidFill>
            <a:schemeClr val="tx2"/>
          </a:solidFill>
          <a:latin typeface="+mn-lt"/>
          <a:ea typeface="+mn-ea"/>
          <a:cs typeface="+mn-cs"/>
        </a:defRPr>
      </a:lvl1pPr>
      <a:lvl2pPr marL="630000" indent="-306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600" kern="1200">
          <a:solidFill>
            <a:schemeClr val="tx2"/>
          </a:solidFill>
          <a:latin typeface="+mn-lt"/>
          <a:ea typeface="+mn-ea"/>
          <a:cs typeface="+mn-cs"/>
        </a:defRPr>
      </a:lvl2pPr>
      <a:lvl3pPr marL="900000" indent="-270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400" kern="1200">
          <a:solidFill>
            <a:schemeClr val="tx2"/>
          </a:solidFill>
          <a:latin typeface="+mn-lt"/>
          <a:ea typeface="+mn-ea"/>
          <a:cs typeface="+mn-cs"/>
        </a:defRPr>
      </a:lvl3pPr>
      <a:lvl4pPr marL="1242000" indent="-234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4pPr>
      <a:lvl5pPr marL="1602000" indent="-234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5pPr>
      <a:lvl6pPr marL="19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6pPr>
      <a:lvl7pPr marL="22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7pPr>
      <a:lvl8pPr marL="25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8pPr>
      <a:lvl9pPr marL="28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8" Type="http://schemas.openxmlformats.org/officeDocument/2006/relationships/image" Target="../media/image86.png"/><Relationship Id="rId13" Type="http://schemas.openxmlformats.org/officeDocument/2006/relationships/image" Target="../media/image91.png"/><Relationship Id="rId18" Type="http://schemas.openxmlformats.org/officeDocument/2006/relationships/image" Target="../media/image96.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1" Type="http://schemas.openxmlformats.org/officeDocument/2006/relationships/image" Target="../media/image99.png"/><Relationship Id="rId7" Type="http://schemas.openxmlformats.org/officeDocument/2006/relationships/image" Target="../media/image85.png"/><Relationship Id="rId12" Type="http://schemas.openxmlformats.org/officeDocument/2006/relationships/image" Target="../media/image90.png"/><Relationship Id="rId17" Type="http://schemas.openxmlformats.org/officeDocument/2006/relationships/image" Target="../media/image95.png"/><Relationship Id="rId2" Type="http://schemas.openxmlformats.org/officeDocument/2006/relationships/notesSlide" Target="../notesSlides/notesSlide49.xml"/><Relationship Id="rId16" Type="http://schemas.openxmlformats.org/officeDocument/2006/relationships/image" Target="../media/image94.png"/><Relationship Id="rId20" Type="http://schemas.openxmlformats.org/officeDocument/2006/relationships/image" Target="../media/image98.png"/><Relationship Id="rId1" Type="http://schemas.openxmlformats.org/officeDocument/2006/relationships/slideLayout" Target="../slideLayouts/slideLayout6.xml"/><Relationship Id="rId6" Type="http://schemas.openxmlformats.org/officeDocument/2006/relationships/image" Target="../media/image3.jpeg"/><Relationship Id="rId11" Type="http://schemas.openxmlformats.org/officeDocument/2006/relationships/image" Target="../media/image89.png"/><Relationship Id="rId24" Type="http://schemas.openxmlformats.org/officeDocument/2006/relationships/image" Target="../media/image102.png"/><Relationship Id="rId5" Type="http://schemas.openxmlformats.org/officeDocument/2006/relationships/image" Target="../media/image2.jpeg"/><Relationship Id="rId15" Type="http://schemas.openxmlformats.org/officeDocument/2006/relationships/image" Target="../media/image93.png"/><Relationship Id="rId23" Type="http://schemas.openxmlformats.org/officeDocument/2006/relationships/image" Target="../media/image101.png"/><Relationship Id="rId10" Type="http://schemas.openxmlformats.org/officeDocument/2006/relationships/image" Target="../media/image88.png"/><Relationship Id="rId19" Type="http://schemas.openxmlformats.org/officeDocument/2006/relationships/image" Target="../media/image97.png"/><Relationship Id="rId4" Type="http://schemas.openxmlformats.org/officeDocument/2006/relationships/hyperlink" Target="https://www.ramajudicial.gov.co/documents/6342228/0/Salvamento+de+Voto+Dr+Castellanos.pdf/2749c9bb-cce3-4dce-ad93-4e0cc280934f" TargetMode="External"/><Relationship Id="rId9" Type="http://schemas.openxmlformats.org/officeDocument/2006/relationships/image" Target="../media/image87.png"/><Relationship Id="rId14" Type="http://schemas.openxmlformats.org/officeDocument/2006/relationships/image" Target="../media/image92.png"/><Relationship Id="rId22" Type="http://schemas.openxmlformats.org/officeDocument/2006/relationships/image" Target="../media/image100.png"/></Relationships>
</file>

<file path=ppt/slides/_rels/slide101.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103.png"/><Relationship Id="rId2" Type="http://schemas.openxmlformats.org/officeDocument/2006/relationships/notesSlide" Target="../notesSlides/notesSlide50.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10" Type="http://schemas.openxmlformats.org/officeDocument/2006/relationships/image" Target="../media/image106.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 Id="rId9" Type="http://schemas.openxmlformats.org/officeDocument/2006/relationships/image" Target="../media/image105.png"/></Relationships>
</file>

<file path=ppt/slides/_rels/slide10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1.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2" Type="http://schemas.openxmlformats.org/officeDocument/2006/relationships/notesSlide" Target="../notesSlides/notesSlide52.xml"/><Relationship Id="rId1" Type="http://schemas.openxmlformats.org/officeDocument/2006/relationships/slideLayout" Target="../slideLayouts/slideLayout6.xml"/><Relationship Id="rId5" Type="http://schemas.openxmlformats.org/officeDocument/2006/relationships/image" Target="../media/image107.png"/><Relationship Id="rId4"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s>
</file>

<file path=ppt/slides/_rels/slide105.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2" Type="http://schemas.openxmlformats.org/officeDocument/2006/relationships/notesSlide" Target="../notesSlides/notesSlide53.xml"/><Relationship Id="rId1" Type="http://schemas.openxmlformats.org/officeDocument/2006/relationships/slideLayout" Target="../slideLayouts/slideLayout6.xml"/><Relationship Id="rId6" Type="http://schemas.openxmlformats.org/officeDocument/2006/relationships/image" Target="../media/image108.png"/><Relationship Id="rId5" Type="http://schemas.openxmlformats.org/officeDocument/2006/relationships/image" Target="../media/image78.png"/><Relationship Id="rId4"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s>
</file>

<file path=ppt/slides/_rels/slide106.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 Id="rId2"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1" Type="http://schemas.openxmlformats.org/officeDocument/2006/relationships/slideLayout" Target="../slideLayouts/slideLayout6.xml"/><Relationship Id="rId5" Type="http://schemas.openxmlformats.org/officeDocument/2006/relationships/image" Target="../media/image57.jpeg"/><Relationship Id="rId4" Type="http://schemas.openxmlformats.org/officeDocument/2006/relationships/image" Target="../media/image78.png"/></Relationships>
</file>

<file path=ppt/slides/_rels/slide107.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 Id="rId2"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1" Type="http://schemas.openxmlformats.org/officeDocument/2006/relationships/slideLayout" Target="../slideLayouts/slideLayout6.xml"/><Relationship Id="rId5" Type="http://schemas.openxmlformats.org/officeDocument/2006/relationships/image" Target="../media/image109.png"/><Relationship Id="rId4" Type="http://schemas.openxmlformats.org/officeDocument/2006/relationships/image" Target="../media/image78.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ugenio%20Jos&#233;%20Reyes%20Regino%20-%2022-03-2017/2006-82984%20-%20Eugenio%20Jos&#233;%20Reyes%20Regino%20-%2022-03-2017.pdf" TargetMode="Externa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image" Target="../media/image111.png"/><Relationship Id="rId4" Type="http://schemas.openxmlformats.org/officeDocument/2006/relationships/image" Target="../media/image110.png"/></Relationships>
</file>

<file path=ppt/slides/_rels/slide1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ugenio%20Jos&#233;%20Reyes%20Regino%20-%2022-03-2017/2006-82984%20-%20Eugenio%20Jos&#233;%20Reyes%20Regino%20-%2022-03-2017.pdf" TargetMode="External"/><Relationship Id="rId2" Type="http://schemas.openxmlformats.org/officeDocument/2006/relationships/notesSlide" Target="../notesSlides/notesSlide55.xml"/><Relationship Id="rId1" Type="http://schemas.openxmlformats.org/officeDocument/2006/relationships/slideLayout" Target="../slideLayouts/slideLayout6.xml"/><Relationship Id="rId5" Type="http://schemas.openxmlformats.org/officeDocument/2006/relationships/image" Target="../media/image113.png"/><Relationship Id="rId4" Type="http://schemas.openxmlformats.org/officeDocument/2006/relationships/image" Target="../media/image112.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6.xml"/><Relationship Id="rId1" Type="http://schemas.openxmlformats.org/officeDocument/2006/relationships/slideLayout" Target="../slideLayouts/slideLayout6.xml"/><Relationship Id="rId5" Type="http://schemas.openxmlformats.org/officeDocument/2006/relationships/image" Target="../media/image115.png"/><Relationship Id="rId4" Type="http://schemas.openxmlformats.org/officeDocument/2006/relationships/image" Target="../media/image114.png"/></Relationships>
</file>

<file path=ppt/slides/_rels/slide11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7.xml"/><Relationship Id="rId1" Type="http://schemas.openxmlformats.org/officeDocument/2006/relationships/slideLayout" Target="../slideLayouts/slideLayout6.xml"/><Relationship Id="rId5" Type="http://schemas.openxmlformats.org/officeDocument/2006/relationships/image" Target="../media/image116.png"/><Relationship Id="rId4" Type="http://schemas.openxmlformats.org/officeDocument/2006/relationships/image" Target="../media/image114.png"/></Relationships>
</file>

<file path=ppt/slides/_rels/slide11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8.xml"/><Relationship Id="rId1" Type="http://schemas.openxmlformats.org/officeDocument/2006/relationships/slideLayout" Target="../slideLayouts/slideLayout6.xml"/><Relationship Id="rId6" Type="http://schemas.openxmlformats.org/officeDocument/2006/relationships/image" Target="../media/image118.png"/><Relationship Id="rId5" Type="http://schemas.openxmlformats.org/officeDocument/2006/relationships/image" Target="../media/image117.png"/><Relationship Id="rId4" Type="http://schemas.openxmlformats.org/officeDocument/2006/relationships/image" Target="../media/image114.png"/></Relationships>
</file>

<file path=ppt/slides/_rels/slide11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9.xml"/><Relationship Id="rId1" Type="http://schemas.openxmlformats.org/officeDocument/2006/relationships/slideLayout" Target="../slideLayouts/slideLayout6.xml"/><Relationship Id="rId6" Type="http://schemas.openxmlformats.org/officeDocument/2006/relationships/image" Target="../media/image120.png"/><Relationship Id="rId5" Type="http://schemas.openxmlformats.org/officeDocument/2006/relationships/image" Target="../media/image119.png"/><Relationship Id="rId4" Type="http://schemas.openxmlformats.org/officeDocument/2006/relationships/image" Target="../media/image114.png"/></Relationships>
</file>

<file path=ppt/slides/_rels/slide11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0.xml"/><Relationship Id="rId1" Type="http://schemas.openxmlformats.org/officeDocument/2006/relationships/slideLayout" Target="../slideLayouts/slideLayout6.xml"/><Relationship Id="rId6" Type="http://schemas.openxmlformats.org/officeDocument/2006/relationships/image" Target="../media/image122.png"/><Relationship Id="rId5" Type="http://schemas.openxmlformats.org/officeDocument/2006/relationships/image" Target="../media/image121.png"/><Relationship Id="rId4" Type="http://schemas.openxmlformats.org/officeDocument/2006/relationships/image" Target="../media/image114.png"/></Relationships>
</file>

<file path=ppt/slides/_rels/slide11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1.xml"/><Relationship Id="rId1" Type="http://schemas.openxmlformats.org/officeDocument/2006/relationships/slideLayout" Target="../slideLayouts/slideLayout6.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114.png"/></Relationships>
</file>

<file path=ppt/slides/_rels/slide11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2.xml"/><Relationship Id="rId1" Type="http://schemas.openxmlformats.org/officeDocument/2006/relationships/slideLayout" Target="../slideLayouts/slideLayout6.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4.png"/></Relationships>
</file>

<file path=ppt/slides/_rels/slide1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3.xml"/><Relationship Id="rId1" Type="http://schemas.openxmlformats.org/officeDocument/2006/relationships/slideLayout" Target="../slideLayouts/slideLayout6.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14.png"/></Relationships>
</file>

<file path=ppt/slides/_rels/slide12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4.xml"/><Relationship Id="rId1" Type="http://schemas.openxmlformats.org/officeDocument/2006/relationships/slideLayout" Target="../slideLayouts/slideLayout6.xml"/><Relationship Id="rId6" Type="http://schemas.openxmlformats.org/officeDocument/2006/relationships/image" Target="../media/image130.png"/><Relationship Id="rId5" Type="http://schemas.openxmlformats.org/officeDocument/2006/relationships/image" Target="../media/image129.png"/><Relationship Id="rId4" Type="http://schemas.openxmlformats.org/officeDocument/2006/relationships/image" Target="../media/image114.png"/></Relationships>
</file>

<file path=ppt/slides/_rels/slide12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5.xml"/><Relationship Id="rId1" Type="http://schemas.openxmlformats.org/officeDocument/2006/relationships/slideLayout" Target="../slideLayouts/slideLayout6.xml"/><Relationship Id="rId6" Type="http://schemas.openxmlformats.org/officeDocument/2006/relationships/image" Target="../media/image132.png"/><Relationship Id="rId5" Type="http://schemas.openxmlformats.org/officeDocument/2006/relationships/image" Target="../media/image131.png"/><Relationship Id="rId4" Type="http://schemas.openxmlformats.org/officeDocument/2006/relationships/image" Target="../media/image114.png"/></Relationships>
</file>

<file path=ppt/slides/_rels/slide12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6.xml"/><Relationship Id="rId1" Type="http://schemas.openxmlformats.org/officeDocument/2006/relationships/slideLayout" Target="../slideLayouts/slideLayout6.xml"/><Relationship Id="rId6" Type="http://schemas.openxmlformats.org/officeDocument/2006/relationships/image" Target="../media/image134.png"/><Relationship Id="rId5" Type="http://schemas.openxmlformats.org/officeDocument/2006/relationships/image" Target="../media/image133.png"/><Relationship Id="rId4" Type="http://schemas.openxmlformats.org/officeDocument/2006/relationships/image" Target="../media/image114.png"/></Relationships>
</file>

<file path=ppt/slides/_rels/slide12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7.xml"/><Relationship Id="rId1" Type="http://schemas.openxmlformats.org/officeDocument/2006/relationships/slideLayout" Target="../slideLayouts/slideLayout6.xml"/><Relationship Id="rId6" Type="http://schemas.openxmlformats.org/officeDocument/2006/relationships/image" Target="../media/image136.png"/><Relationship Id="rId5" Type="http://schemas.openxmlformats.org/officeDocument/2006/relationships/image" Target="../media/image135.png"/><Relationship Id="rId4" Type="http://schemas.openxmlformats.org/officeDocument/2006/relationships/image" Target="../media/image114.png"/></Relationships>
</file>

<file path=ppt/slides/_rels/slide12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8.xml"/><Relationship Id="rId1" Type="http://schemas.openxmlformats.org/officeDocument/2006/relationships/slideLayout" Target="../slideLayouts/slideLayout6.xml"/><Relationship Id="rId6" Type="http://schemas.openxmlformats.org/officeDocument/2006/relationships/image" Target="../media/image138.png"/><Relationship Id="rId5" Type="http://schemas.openxmlformats.org/officeDocument/2006/relationships/image" Target="../media/image137.png"/><Relationship Id="rId4" Type="http://schemas.openxmlformats.org/officeDocument/2006/relationships/image" Target="../media/image114.png"/></Relationships>
</file>

<file path=ppt/slides/_rels/slide12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9.xml"/><Relationship Id="rId1" Type="http://schemas.openxmlformats.org/officeDocument/2006/relationships/slideLayout" Target="../slideLayouts/slideLayout6.xml"/><Relationship Id="rId6" Type="http://schemas.openxmlformats.org/officeDocument/2006/relationships/image" Target="../media/image140.png"/><Relationship Id="rId5" Type="http://schemas.openxmlformats.org/officeDocument/2006/relationships/image" Target="../media/image139.png"/><Relationship Id="rId4" Type="http://schemas.openxmlformats.org/officeDocument/2006/relationships/image" Target="../media/image114.png"/></Relationships>
</file>

<file path=ppt/slides/_rels/slide12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70.xml"/><Relationship Id="rId1" Type="http://schemas.openxmlformats.org/officeDocument/2006/relationships/slideLayout" Target="../slideLayouts/slideLayout6.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14.png"/></Relationships>
</file>

<file path=ppt/slides/_rels/slide12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71.xml"/><Relationship Id="rId1" Type="http://schemas.openxmlformats.org/officeDocument/2006/relationships/slideLayout" Target="../slideLayouts/slideLayout6.xml"/><Relationship Id="rId6" Type="http://schemas.openxmlformats.org/officeDocument/2006/relationships/image" Target="../media/image144.png"/><Relationship Id="rId5" Type="http://schemas.openxmlformats.org/officeDocument/2006/relationships/image" Target="../media/image143.png"/><Relationship Id="rId4" Type="http://schemas.openxmlformats.org/officeDocument/2006/relationships/image" Target="../media/image114.png"/></Relationships>
</file>

<file path=ppt/slides/_rels/slide12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72.xml"/><Relationship Id="rId1" Type="http://schemas.openxmlformats.org/officeDocument/2006/relationships/slideLayout" Target="../slideLayouts/slideLayout6.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14.png"/></Relationships>
</file>

<file path=ppt/slides/_rels/slide13.xml.rels><?xml version="1.0" encoding="UTF-8" standalone="yes"?>
<Relationships xmlns="http://schemas.openxmlformats.org/package/2006/relationships"><Relationship Id="rId8" Type="http://schemas.openxmlformats.org/officeDocument/2006/relationships/hyperlink" Target="https://etbcsj-my.sharepoint.com/personal/mmoyanov_cendoj_ramajudicial_gov_co/_layouts/15/guestaccess.aspx?guestaccesstoken=T8NV7zUJ8HbMj94VKjfluJzTHCIRir4nXHV5eM84IfY%3d&amp;docid=145bbe6e0c86b4666bef19b50445ee85a" TargetMode="External"/><Relationship Id="rId3" Type="http://schemas.openxmlformats.org/officeDocument/2006/relationships/image" Target="../media/image5.jpeg"/><Relationship Id="rId7" Type="http://schemas.openxmlformats.org/officeDocument/2006/relationships/hyperlink" Target="https://etbcsj-my.sharepoint.com/personal/mmoyanov_cendoj_ramajudicial_gov_co/_layouts/15/guestaccess.aspx?guestaccesstoken=X4UZBg8JIKiELhOg3wYFis3/y3E73f8pKYq1YUUzhKM%3d&amp;docid=1177623109f3e4d8fbd096575da5ea39e" TargetMode="External"/><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image" Target="../media/image6.jpe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73.xml"/><Relationship Id="rId1" Type="http://schemas.openxmlformats.org/officeDocument/2006/relationships/slideLayout" Target="../slideLayouts/slideLayout6.xml"/><Relationship Id="rId6" Type="http://schemas.openxmlformats.org/officeDocument/2006/relationships/image" Target="../media/image149.png"/><Relationship Id="rId5" Type="http://schemas.openxmlformats.org/officeDocument/2006/relationships/image" Target="../media/image148.png"/><Relationship Id="rId4" Type="http://schemas.openxmlformats.org/officeDocument/2006/relationships/image" Target="../media/image147.png"/></Relationships>
</file>

<file path=ppt/slides/_rels/slide132.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74.xml"/><Relationship Id="rId1" Type="http://schemas.openxmlformats.org/officeDocument/2006/relationships/slideLayout" Target="../slideLayouts/slideLayout6.xml"/><Relationship Id="rId4" Type="http://schemas.openxmlformats.org/officeDocument/2006/relationships/image" Target="../media/image151.png"/></Relationships>
</file>

<file path=ppt/slides/_rels/slide133.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75.xml"/><Relationship Id="rId1" Type="http://schemas.openxmlformats.org/officeDocument/2006/relationships/slideLayout" Target="../slideLayouts/slideLayout6.xml"/><Relationship Id="rId4" Type="http://schemas.openxmlformats.org/officeDocument/2006/relationships/image" Target="../media/image153.png"/></Relationships>
</file>

<file path=ppt/slides/_rels/slide134.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76.xml"/><Relationship Id="rId1" Type="http://schemas.openxmlformats.org/officeDocument/2006/relationships/slideLayout" Target="../slideLayouts/slideLayout6.xml"/><Relationship Id="rId4" Type="http://schemas.openxmlformats.org/officeDocument/2006/relationships/image" Target="../media/image155.png"/></Relationships>
</file>

<file path=ppt/slides/_rels/slide135.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77.xml"/><Relationship Id="rId1" Type="http://schemas.openxmlformats.org/officeDocument/2006/relationships/slideLayout" Target="../slideLayouts/slideLayout6.xml"/><Relationship Id="rId4" Type="http://schemas.openxmlformats.org/officeDocument/2006/relationships/image" Target="../media/image157.png"/></Relationships>
</file>

<file path=ppt/slides/_rels/slide13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78.xml"/><Relationship Id="rId1" Type="http://schemas.openxmlformats.org/officeDocument/2006/relationships/slideLayout" Target="../slideLayouts/slideLayout6.xml"/><Relationship Id="rId4" Type="http://schemas.openxmlformats.org/officeDocument/2006/relationships/image" Target="../media/image159.png"/></Relationships>
</file>

<file path=ppt/slides/_rels/slide13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79.xml"/><Relationship Id="rId1" Type="http://schemas.openxmlformats.org/officeDocument/2006/relationships/slideLayout" Target="../slideLayouts/slideLayout6.xml"/><Relationship Id="rId4" Type="http://schemas.openxmlformats.org/officeDocument/2006/relationships/image" Target="../media/image161.png"/></Relationships>
</file>

<file path=ppt/slides/_rels/slide13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kP0P6H4zYllcO/lqLzR/U4B0%2bV58gogyYUw2VTkmmp4%3d&amp;docid=1f8655ef9001e44ee90b8c3cb0fa4758d" TargetMode="External"/><Relationship Id="rId7" Type="http://schemas.openxmlformats.org/officeDocument/2006/relationships/image" Target="../media/image3.jpeg"/><Relationship Id="rId2" Type="http://schemas.openxmlformats.org/officeDocument/2006/relationships/notesSlide" Target="../notesSlides/notesSlide82.xml"/><Relationship Id="rId1" Type="http://schemas.openxmlformats.org/officeDocument/2006/relationships/slideLayout" Target="../slideLayouts/slideLayout6.xml"/><Relationship Id="rId6" Type="http://schemas.openxmlformats.org/officeDocument/2006/relationships/image" Target="../media/image2.jpeg"/><Relationship Id="rId5" Type="http://schemas.openxmlformats.org/officeDocument/2006/relationships/image" Target="../media/image163.jpeg"/><Relationship Id="rId4" Type="http://schemas.openxmlformats.org/officeDocument/2006/relationships/hyperlink" Target="https://etbcsj-my.sharepoint.com/personal/fcanasp_cendoj_ramajudicial_gov_co/_layouts/15/guestaccess.aspx?guestaccesstoken=rjZvEFNcVjWgySu%2bckHYRQU84BnaW/L5M6Axi/gVwKQ%3d&amp;docid=03a5da2a30db24d2e93240eb4e7c5b807" TargetMode="Externa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HiJndPTOUQeYvsphsSoiIxnB1Wbw6hK09Qc3tlD8wSU%3d&amp;docid=1baa6a1a7b574421e957b49b6ab7ff497" TargetMode="External"/><Relationship Id="rId7" Type="http://schemas.openxmlformats.org/officeDocument/2006/relationships/image" Target="../media/image164.png"/><Relationship Id="rId2" Type="http://schemas.openxmlformats.org/officeDocument/2006/relationships/notesSlide" Target="../notesSlides/notesSlide83.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fcanasp_cendoj_ramajudicial_gov_co/_layouts/15/guestaccess.aspx?guestaccesstoken=r2T3xWc0N8SHuEq9ueKXM40ZdcI%2b5ghRrODUWqzRcu0%3d&amp;docid=02f182daefc4d4e948d50fd6801d12020" TargetMode="Externa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7" Type="http://schemas.openxmlformats.org/officeDocument/2006/relationships/image" Target="../media/image165.png"/><Relationship Id="rId2" Type="http://schemas.openxmlformats.org/officeDocument/2006/relationships/notesSlide" Target="../notesSlides/notesSlide84.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fcanasp_cendoj_ramajudicial_gov_co/_layouts/15/guestaccess.aspx?guestaccesstoken=pp8UNsJlHjLlhnbrHOnqiYZykdR%2blqxMeYaBmwRxVP0%3d&amp;docid=04a3b34b687514cffb4eb1a47c1a3ad0f" TargetMode="External"/></Relationships>
</file>

<file path=ppt/slides/_rels/slide14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5.xml"/><Relationship Id="rId1" Type="http://schemas.openxmlformats.org/officeDocument/2006/relationships/slideLayout" Target="../slideLayouts/slideLayout6.xml"/><Relationship Id="rId5" Type="http://schemas.openxmlformats.org/officeDocument/2006/relationships/image" Target="../media/image3.jpeg"/><Relationship Id="rId4" Type="http://schemas.openxmlformats.org/officeDocument/2006/relationships/image" Target="../media/image2.jpe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6.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image" Target="../media/image166.png"/></Relationships>
</file>

<file path=ppt/slides/_rels/slide14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7.xml"/><Relationship Id="rId1" Type="http://schemas.openxmlformats.org/officeDocument/2006/relationships/slideLayout" Target="../slideLayouts/slideLayout6.xml"/><Relationship Id="rId6" Type="http://schemas.openxmlformats.org/officeDocument/2006/relationships/image" Target="../media/image167.png"/><Relationship Id="rId5" Type="http://schemas.openxmlformats.org/officeDocument/2006/relationships/image" Target="../media/image3.jpeg"/><Relationship Id="rId4" Type="http://schemas.openxmlformats.org/officeDocument/2006/relationships/image" Target="../media/image2.jpeg"/></Relationships>
</file>

<file path=ppt/slides/_rels/slide15.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Y7jkLSqHjKdizIFb8vyxdNQzjVi1tktnDm6jicd9Hw0%3d&amp;docid=147db35769b3443a8812d9b620d7e51ef" TargetMode="External"/><Relationship Id="rId7" Type="http://schemas.openxmlformats.org/officeDocument/2006/relationships/image" Target="../media/image3.jpe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2.jpeg"/><Relationship Id="rId5" Type="http://schemas.openxmlformats.org/officeDocument/2006/relationships/image" Target="../media/image7.jpeg"/><Relationship Id="rId4" Type="http://schemas.openxmlformats.org/officeDocument/2006/relationships/hyperlink" Target="https://etbcsj-my.sharepoint.com/personal/mmoyanov_cendoj_ramajudicial_gov_co/_layouts/15/guestaccess.aspx?guestaccesstoken=YryLPF8BbDyT6jpz0arZVmqzj0EXr9RpVifawRTHF9s%3d&amp;docid=146b65992260d4e30ba843d005912a159" TargetMode="Externa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8.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image" Target="../media/image168.png"/></Relationships>
</file>

<file path=ppt/slides/_rels/slide15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9.xml"/><Relationship Id="rId1" Type="http://schemas.openxmlformats.org/officeDocument/2006/relationships/slideLayout" Target="../slideLayouts/slideLayout6.xml"/><Relationship Id="rId5" Type="http://schemas.openxmlformats.org/officeDocument/2006/relationships/image" Target="../media/image3.jpeg"/><Relationship Id="rId4" Type="http://schemas.openxmlformats.org/officeDocument/2006/relationships/image" Target="../media/image2.jpe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8" Type="http://schemas.openxmlformats.org/officeDocument/2006/relationships/image" Target="../media/image173.jpeg"/><Relationship Id="rId13" Type="http://schemas.openxmlformats.org/officeDocument/2006/relationships/image" Target="../media/image176.png"/><Relationship Id="rId3" Type="http://schemas.openxmlformats.org/officeDocument/2006/relationships/hyperlink" Target="https://etbcsj-my.sharepoint.com/personal/mmoyanov_cendoj_ramajudicial_gov_co/_layouts/15/guestaccess.aspx?guestaccesstoken=RpFr54S41/KtHp%2bxFmOYXV7EaymLU69gbNX9/VQK1xU%3d&amp;docid=1d819eff5cdb94feb8e923b8306a0e1b9" TargetMode="External"/><Relationship Id="rId7" Type="http://schemas.openxmlformats.org/officeDocument/2006/relationships/image" Target="../media/image172.jpeg"/><Relationship Id="rId12" Type="http://schemas.openxmlformats.org/officeDocument/2006/relationships/image" Target="../media/image3.jpeg"/><Relationship Id="rId2" Type="http://schemas.openxmlformats.org/officeDocument/2006/relationships/notesSlide" Target="../notesSlides/notesSlide91.xml"/><Relationship Id="rId1" Type="http://schemas.openxmlformats.org/officeDocument/2006/relationships/slideLayout" Target="../slideLayouts/slideLayout6.xml"/><Relationship Id="rId6" Type="http://schemas.openxmlformats.org/officeDocument/2006/relationships/image" Target="../media/image171.jpeg"/><Relationship Id="rId11" Type="http://schemas.openxmlformats.org/officeDocument/2006/relationships/image" Target="../media/image2.jpeg"/><Relationship Id="rId5" Type="http://schemas.openxmlformats.org/officeDocument/2006/relationships/image" Target="../media/image170.jpeg"/><Relationship Id="rId10" Type="http://schemas.openxmlformats.org/officeDocument/2006/relationships/image" Target="../media/image175.jpeg"/><Relationship Id="rId4" Type="http://schemas.openxmlformats.org/officeDocument/2006/relationships/image" Target="../media/image169.jpeg"/><Relationship Id="rId9" Type="http://schemas.openxmlformats.org/officeDocument/2006/relationships/image" Target="../media/image174.jpeg"/></Relationships>
</file>

<file path=ppt/slides/_rels/slide156.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RpFr54S41/KtHp%2bxFmOYXV7EaymLU69gbNX9/VQK1xU%3d&amp;docid=1d819eff5cdb94feb8e923b8306a0e1b9" TargetMode="External"/><Relationship Id="rId2" Type="http://schemas.openxmlformats.org/officeDocument/2006/relationships/notesSlide" Target="../notesSlides/notesSlide92.xml"/><Relationship Id="rId1" Type="http://schemas.openxmlformats.org/officeDocument/2006/relationships/slideLayout" Target="../slideLayouts/slideLayout6.xml"/><Relationship Id="rId5" Type="http://schemas.openxmlformats.org/officeDocument/2006/relationships/image" Target="../media/image3.jpeg"/><Relationship Id="rId4" Type="http://schemas.openxmlformats.org/officeDocument/2006/relationships/image" Target="../media/image2.jpe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onZQcG38boQzHCTMDwUFEjYRc49Pl/VAowW5Gc7KSxk%3d&amp;docid=02b623989d2b04c208b1e25640cd6a536" TargetMode="External"/><Relationship Id="rId2" Type="http://schemas.openxmlformats.org/officeDocument/2006/relationships/hyperlink" Target="https://etbcsj-my.sharepoint.com/personal/mmoyanov_cendoj_ramajudicial_gov_co/_layouts/15/guestaccess.aspx?guestaccesstoken=RBLGDhwITje1MtdDW6F642ZLtAZOzsHN6huTFl31PvE%3d&amp;docid=196d69e40eca0437593b4e31f52a14d5e" TargetMode="External"/><Relationship Id="rId1" Type="http://schemas.openxmlformats.org/officeDocument/2006/relationships/slideLayout" Target="../slideLayouts/slideLayout2.xml"/><Relationship Id="rId6" Type="http://schemas.openxmlformats.org/officeDocument/2006/relationships/image" Target="../media/image177.png"/><Relationship Id="rId5" Type="http://schemas.openxmlformats.org/officeDocument/2006/relationships/image" Target="../media/image3.jpeg"/><Relationship Id="rId4" Type="http://schemas.openxmlformats.org/officeDocument/2006/relationships/image" Target="../media/image2.jpe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WEvx1Ir%2bdqybjKzGNPIqJhyXwsg8ScVzIwiZZLlOEZk%3d&amp;docid=1d85ac6126dd4408289e8b5dabcf51ae0" TargetMode="External"/><Relationship Id="rId7" Type="http://schemas.openxmlformats.org/officeDocument/2006/relationships/image" Target="../media/image178.png"/><Relationship Id="rId2" Type="http://schemas.openxmlformats.org/officeDocument/2006/relationships/hyperlink" Target="https://etbcsj-my.sharepoint.com/personal/mmoyanov_cendoj_ramajudicial_gov_co/_layouts/15/guestaccess.aspx?guestaccesstoken=r3ZhCxwJupe03j5VKI3oxYhPHsHNIvzMdQitFsLibZ4%3d&amp;docid=153fd376fc21247e69739557407320be6" TargetMode="External"/><Relationship Id="rId1" Type="http://schemas.openxmlformats.org/officeDocument/2006/relationships/slideLayout" Target="../slideLayouts/slideLayout2.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www.ramajudicial.gov.co/documents/6342975/7035578/s-46061-ramiro-vanoy-murillo-04.05.2016.PDF/fb146d86-8af4-464b-8c20-ccdaa83595e4" TargetMode="Externa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7" Type="http://schemas.openxmlformats.org/officeDocument/2006/relationships/image" Target="../media/image180.png"/><Relationship Id="rId2" Type="http://schemas.openxmlformats.org/officeDocument/2006/relationships/notesSlide" Target="../notesSlides/notesSlide93.xml"/><Relationship Id="rId1" Type="http://schemas.openxmlformats.org/officeDocument/2006/relationships/slideLayout" Target="../slideLayouts/slideLayout6.xml"/><Relationship Id="rId6" Type="http://schemas.openxmlformats.org/officeDocument/2006/relationships/image" Target="../media/image179.png"/><Relationship Id="rId5" Type="http://schemas.openxmlformats.org/officeDocument/2006/relationships/image" Target="../media/image3.jpeg"/><Relationship Id="rId4" Type="http://schemas.openxmlformats.org/officeDocument/2006/relationships/image" Target="../media/image2.jpeg"/></Relationships>
</file>

<file path=ppt/slides/_rels/slide16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7" Type="http://schemas.openxmlformats.org/officeDocument/2006/relationships/image" Target="../media/image182.png"/><Relationship Id="rId2" Type="http://schemas.openxmlformats.org/officeDocument/2006/relationships/notesSlide" Target="../notesSlides/notesSlide94.xml"/><Relationship Id="rId1" Type="http://schemas.openxmlformats.org/officeDocument/2006/relationships/slideLayout" Target="../slideLayouts/slideLayout6.xml"/><Relationship Id="rId6" Type="http://schemas.openxmlformats.org/officeDocument/2006/relationships/image" Target="../media/image181.png"/><Relationship Id="rId5" Type="http://schemas.openxmlformats.org/officeDocument/2006/relationships/image" Target="../media/image3.jpeg"/><Relationship Id="rId4" Type="http://schemas.openxmlformats.org/officeDocument/2006/relationships/image" Target="../media/image2.jpeg"/></Relationships>
</file>

<file path=ppt/slides/_rels/slide16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95.xml"/><Relationship Id="rId1" Type="http://schemas.openxmlformats.org/officeDocument/2006/relationships/slideLayout" Target="../slideLayouts/slideLayout6.xml"/><Relationship Id="rId5" Type="http://schemas.openxmlformats.org/officeDocument/2006/relationships/image" Target="../media/image3.jpeg"/><Relationship Id="rId4" Type="http://schemas.openxmlformats.org/officeDocument/2006/relationships/image" Target="../media/image2.jpe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8" Type="http://schemas.openxmlformats.org/officeDocument/2006/relationships/image" Target="../media/image188.png"/><Relationship Id="rId3" Type="http://schemas.openxmlformats.org/officeDocument/2006/relationships/image" Target="../media/image183.png"/><Relationship Id="rId7" Type="http://schemas.openxmlformats.org/officeDocument/2006/relationships/image" Target="../media/image187.png"/><Relationship Id="rId12" Type="http://schemas.openxmlformats.org/officeDocument/2006/relationships/image" Target="../media/image190.png"/><Relationship Id="rId2" Type="http://schemas.openxmlformats.org/officeDocument/2006/relationships/hyperlink" Target="https://etbcsj-my.sharepoint.com/personal/fcanasp_cendoj_ramajudicial_gov_co/_layouts/15/guestaccess.aspx?guestaccesstoken=mC1eQawfBSafPOHGoGHI%2b4XaFpQFVBYi7YsDWz7kPK8%3d&amp;docid=0704bc5dabd3049ef8e08d7f5c8a6fa0a" TargetMode="External"/><Relationship Id="rId1" Type="http://schemas.openxmlformats.org/officeDocument/2006/relationships/slideLayout" Target="../slideLayouts/slideLayout2.xml"/><Relationship Id="rId6" Type="http://schemas.openxmlformats.org/officeDocument/2006/relationships/image" Target="../media/image186.png"/><Relationship Id="rId11" Type="http://schemas.openxmlformats.org/officeDocument/2006/relationships/image" Target="../media/image3.jpeg"/><Relationship Id="rId5" Type="http://schemas.openxmlformats.org/officeDocument/2006/relationships/image" Target="../media/image185.png"/><Relationship Id="rId10" Type="http://schemas.openxmlformats.org/officeDocument/2006/relationships/image" Target="../media/image2.jpeg"/><Relationship Id="rId4" Type="http://schemas.openxmlformats.org/officeDocument/2006/relationships/image" Target="../media/image184.png"/><Relationship Id="rId9" Type="http://schemas.openxmlformats.org/officeDocument/2006/relationships/image" Target="../media/image189.png"/></Relationships>
</file>

<file path=ppt/slides/_rels/slide17.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IDiNmYNs4CyY2KZYl7Nr/VvqjD4bR1dNdPQGvGipboE%3d&amp;docid=1da61b92fad35494cace11703e5839f82" TargetMode="External"/><Relationship Id="rId7" Type="http://schemas.openxmlformats.org/officeDocument/2006/relationships/image" Target="../media/image8.jpe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mmoyanov_cendoj_ramajudicial_gov_co/_layouts/15/guestaccess.aspx?guestaccesstoken=k09oJMWj50gCvMvFHLExn/fBU%2bKKUaxnBGOc82Wyjd8%3d&amp;docid=12ded1d9e676c403dbb3e1a511c153d03" TargetMode="External"/></Relationships>
</file>

<file path=ppt/slides/_rels/slide17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image" Target="../media/image191.pn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8" Type="http://schemas.openxmlformats.org/officeDocument/2006/relationships/image" Target="../media/image193.png"/><Relationship Id="rId13" Type="http://schemas.openxmlformats.org/officeDocument/2006/relationships/image" Target="../media/image198.png"/><Relationship Id="rId18" Type="http://schemas.openxmlformats.org/officeDocument/2006/relationships/image" Target="../media/image203.png"/><Relationship Id="rId26" Type="http://schemas.openxmlformats.org/officeDocument/2006/relationships/image" Target="../media/image211.png"/><Relationship Id="rId3" Type="http://schemas.openxmlformats.org/officeDocument/2006/relationships/hyperlink" Target="https://etbcsj-my.sharepoint.com/personal/fcanasp_cendoj_ramajudicial_gov_co/_layouts/15/guestaccess.aspx?guestaccesstoken=6W2%2b%2bPQhmxnw6nQV45EiPB5tu02rRE2Taj2hC4xzxLU%3d&amp;docid=0df187c3d19e34efa87ff971efe9b0bed" TargetMode="External"/><Relationship Id="rId21" Type="http://schemas.openxmlformats.org/officeDocument/2006/relationships/image" Target="../media/image206.png"/><Relationship Id="rId7" Type="http://schemas.openxmlformats.org/officeDocument/2006/relationships/image" Target="../media/image192.png"/><Relationship Id="rId12" Type="http://schemas.openxmlformats.org/officeDocument/2006/relationships/image" Target="../media/image197.png"/><Relationship Id="rId17" Type="http://schemas.openxmlformats.org/officeDocument/2006/relationships/image" Target="../media/image202.png"/><Relationship Id="rId25" Type="http://schemas.openxmlformats.org/officeDocument/2006/relationships/image" Target="../media/image210.png"/><Relationship Id="rId2" Type="http://schemas.openxmlformats.org/officeDocument/2006/relationships/hyperlink" Target="https://etbcsj-my.sharepoint.com/personal/fcanasp_cendoj_ramajudicial_gov_co/_layouts/15/guestaccess.aspx?guestaccesstoken=KDHJFHF4HEQB%2b1ulmmW7OIqgnvQFYur9%2bMS5xdJRIdw%3d&amp;docid=0290774291b4b4c7aa94a371df2d80fae" TargetMode="External"/><Relationship Id="rId16" Type="http://schemas.openxmlformats.org/officeDocument/2006/relationships/image" Target="../media/image201.png"/><Relationship Id="rId20" Type="http://schemas.openxmlformats.org/officeDocument/2006/relationships/image" Target="../media/image205.png"/><Relationship Id="rId1" Type="http://schemas.openxmlformats.org/officeDocument/2006/relationships/slideLayout" Target="../slideLayouts/slideLayout2.xml"/><Relationship Id="rId6" Type="http://schemas.openxmlformats.org/officeDocument/2006/relationships/image" Target="../media/image3.jpeg"/><Relationship Id="rId11" Type="http://schemas.openxmlformats.org/officeDocument/2006/relationships/image" Target="../media/image196.png"/><Relationship Id="rId24" Type="http://schemas.openxmlformats.org/officeDocument/2006/relationships/image" Target="../media/image209.png"/><Relationship Id="rId5" Type="http://schemas.openxmlformats.org/officeDocument/2006/relationships/image" Target="../media/image2.jpeg"/><Relationship Id="rId15" Type="http://schemas.openxmlformats.org/officeDocument/2006/relationships/image" Target="../media/image200.png"/><Relationship Id="rId23" Type="http://schemas.openxmlformats.org/officeDocument/2006/relationships/image" Target="../media/image208.png"/><Relationship Id="rId10" Type="http://schemas.openxmlformats.org/officeDocument/2006/relationships/image" Target="../media/image195.png"/><Relationship Id="rId19" Type="http://schemas.openxmlformats.org/officeDocument/2006/relationships/image" Target="../media/image204.png"/><Relationship Id="rId4" Type="http://schemas.openxmlformats.org/officeDocument/2006/relationships/hyperlink" Target="https://etbcsj-my.sharepoint.com/personal/fcanasp_cendoj_ramajudicial_gov_co/_layouts/15/guestaccess.aspx?guestaccesstoken=90b6PUH6L5fvHWFtXUilyQjEE356PoPdd1ZR%2b8zdauQ%3d&amp;docid=0203fa929b8bc4931be313413c91b982a" TargetMode="External"/><Relationship Id="rId9" Type="http://schemas.openxmlformats.org/officeDocument/2006/relationships/image" Target="../media/image194.png"/><Relationship Id="rId14" Type="http://schemas.openxmlformats.org/officeDocument/2006/relationships/image" Target="../media/image199.png"/><Relationship Id="rId22" Type="http://schemas.openxmlformats.org/officeDocument/2006/relationships/image" Target="../media/image207.png"/><Relationship Id="rId27" Type="http://schemas.openxmlformats.org/officeDocument/2006/relationships/image" Target="../media/image212.png"/></Relationships>
</file>

<file path=ppt/slides/_rels/slide17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6W2%2b%2bPQhmxnw6nQV45EiPB5tu02rRE2Taj2hC4xzxLU%3d&amp;docid=0df187c3d19e34efa87ff971efe9b0bed" TargetMode="External"/><Relationship Id="rId2" Type="http://schemas.openxmlformats.org/officeDocument/2006/relationships/hyperlink" Target="https://etbcsj-my.sharepoint.com/personal/fcanasp_cendoj_ramajudicial_gov_co/_layouts/15/guestaccess.aspx?guestaccesstoken=KDHJFHF4HEQB%2b1ulmmW7OIqgnvQFYur9%2bMS5xdJRIdw%3d&amp;docid=0290774291b4b4c7aa94a371df2d80fae" TargetMode="External"/><Relationship Id="rId1" Type="http://schemas.openxmlformats.org/officeDocument/2006/relationships/slideLayout" Target="../slideLayouts/slideLayout2.xml"/><Relationship Id="rId6" Type="http://schemas.openxmlformats.org/officeDocument/2006/relationships/image" Target="../media/image212.png"/><Relationship Id="rId5" Type="http://schemas.openxmlformats.org/officeDocument/2006/relationships/image" Target="../media/image213.png"/><Relationship Id="rId4" Type="http://schemas.openxmlformats.org/officeDocument/2006/relationships/hyperlink" Target="https://etbcsj-my.sharepoint.com/personal/fcanasp_cendoj_ramajudicial_gov_co/_layouts/15/guestaccess.aspx?guestaccesstoken=90b6PUH6L5fvHWFtXUilyQjEE356PoPdd1ZR%2b8zdauQ%3d&amp;docid=0203fa929b8bc4931be313413c91b982a" TargetMode="Externa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image" Target="../media/image214.png"/><Relationship Id="rId7" Type="http://schemas.openxmlformats.org/officeDocument/2006/relationships/image" Target="../media/image2.jpeg"/><Relationship Id="rId2" Type="http://schemas.openxmlformats.org/officeDocument/2006/relationships/hyperlink" Target="https://www.ramajudicial.gov.co/documents/6342975/6634902/28.04.2016-sentencia-bloque-mineros-jose-higinio-arroyo-y-otros.pdf/ed221f10-f874-4581-a882-11eb633c9f02" TargetMode="External"/><Relationship Id="rId1" Type="http://schemas.openxmlformats.org/officeDocument/2006/relationships/slideLayout" Target="../slideLayouts/slideLayout2.xml"/><Relationship Id="rId6" Type="http://schemas.openxmlformats.org/officeDocument/2006/relationships/image" Target="../media/image217.png"/><Relationship Id="rId5" Type="http://schemas.openxmlformats.org/officeDocument/2006/relationships/image" Target="../media/image216.png"/><Relationship Id="rId4" Type="http://schemas.openxmlformats.org/officeDocument/2006/relationships/image" Target="../media/image215.png"/></Relationships>
</file>

<file path=ppt/slides/_rels/slide17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hyperlink" Target="https://www.ramajudicial.gov.co/documents/6342975/6634902/28.04.2016-sentencia-bloque-mineros-jose-higinio-arroyo-y-otros.pdf/ed221f10-f874-4581-a882-11eb633c9f02" TargetMode="Externa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96.xml"/><Relationship Id="rId1" Type="http://schemas.openxmlformats.org/officeDocument/2006/relationships/slideLayout" Target="../slideLayouts/slideLayout6.xml"/><Relationship Id="rId6" Type="http://schemas.openxmlformats.org/officeDocument/2006/relationships/image" Target="../media/image218.png"/><Relationship Id="rId5" Type="http://schemas.openxmlformats.org/officeDocument/2006/relationships/image" Target="../media/image3.jpeg"/><Relationship Id="rId4" Type="http://schemas.openxmlformats.org/officeDocument/2006/relationships/image" Target="../media/image2.jpe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97.xml"/><Relationship Id="rId1" Type="http://schemas.openxmlformats.org/officeDocument/2006/relationships/slideLayout" Target="../slideLayouts/slideLayout6.xml"/><Relationship Id="rId6" Type="http://schemas.openxmlformats.org/officeDocument/2006/relationships/image" Target="../media/image219.png"/><Relationship Id="rId5" Type="http://schemas.openxmlformats.org/officeDocument/2006/relationships/image" Target="../media/image3.jpeg"/><Relationship Id="rId4" Type="http://schemas.openxmlformats.org/officeDocument/2006/relationships/image" Target="../media/image2.jpe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8" Type="http://schemas.openxmlformats.org/officeDocument/2006/relationships/image" Target="../media/image222.png"/><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7" Type="http://schemas.openxmlformats.org/officeDocument/2006/relationships/image" Target="../media/image221.png"/><Relationship Id="rId2" Type="http://schemas.openxmlformats.org/officeDocument/2006/relationships/notesSlide" Target="../notesSlides/notesSlide98.xml"/><Relationship Id="rId1" Type="http://schemas.openxmlformats.org/officeDocument/2006/relationships/slideLayout" Target="../slideLayouts/slideLayout6.xml"/><Relationship Id="rId6" Type="http://schemas.openxmlformats.org/officeDocument/2006/relationships/image" Target="../media/image220.png"/><Relationship Id="rId5" Type="http://schemas.openxmlformats.org/officeDocument/2006/relationships/image" Target="../media/image3.jpeg"/><Relationship Id="rId10" Type="http://schemas.openxmlformats.org/officeDocument/2006/relationships/image" Target="../media/image224.png"/><Relationship Id="rId4" Type="http://schemas.openxmlformats.org/officeDocument/2006/relationships/image" Target="../media/image2.jpeg"/><Relationship Id="rId9" Type="http://schemas.openxmlformats.org/officeDocument/2006/relationships/image" Target="../media/image223.png"/></Relationships>
</file>

<file path=ppt/slides/_rels/slide18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99.xml"/><Relationship Id="rId1" Type="http://schemas.openxmlformats.org/officeDocument/2006/relationships/slideLayout" Target="../slideLayouts/slideLayout6.xml"/><Relationship Id="rId5" Type="http://schemas.openxmlformats.org/officeDocument/2006/relationships/image" Target="../media/image3.jpeg"/><Relationship Id="rId4" Type="http://schemas.openxmlformats.org/officeDocument/2006/relationships/image" Target="../media/image2.jpe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8" Type="http://schemas.openxmlformats.org/officeDocument/2006/relationships/image" Target="../media/image226.jpg"/><Relationship Id="rId13" Type="http://schemas.openxmlformats.org/officeDocument/2006/relationships/image" Target="../media/image173.jpeg"/><Relationship Id="rId18" Type="http://schemas.openxmlformats.org/officeDocument/2006/relationships/image" Target="../media/image234.jpg"/><Relationship Id="rId26" Type="http://schemas.openxmlformats.org/officeDocument/2006/relationships/image" Target="../media/image170.jpeg"/><Relationship Id="rId3" Type="http://schemas.openxmlformats.org/officeDocument/2006/relationships/hyperlink" Target="https://etbcsj-my.sharepoint.com/personal/fcanasp_cendoj_ramajudicial_gov_co/_layouts/15/guestaccess.aspx?guestaccesstoken=6W2%2b%2bPQhmxnw6nQV45EiPB5tu02rRE2Taj2hC4xzxLU%3d&amp;docid=0df187c3d19e34efa87ff971efe9b0bed" TargetMode="External"/><Relationship Id="rId21" Type="http://schemas.openxmlformats.org/officeDocument/2006/relationships/image" Target="../media/image174.jpeg"/><Relationship Id="rId34" Type="http://schemas.openxmlformats.org/officeDocument/2006/relationships/image" Target="../media/image3.jpeg"/><Relationship Id="rId7" Type="http://schemas.openxmlformats.org/officeDocument/2006/relationships/image" Target="../media/image225.jpg"/><Relationship Id="rId12" Type="http://schemas.openxmlformats.org/officeDocument/2006/relationships/image" Target="../media/image230.jpg"/><Relationship Id="rId17" Type="http://schemas.openxmlformats.org/officeDocument/2006/relationships/image" Target="../media/image233.jpg"/><Relationship Id="rId25" Type="http://schemas.openxmlformats.org/officeDocument/2006/relationships/image" Target="../media/image169.jpeg"/><Relationship Id="rId33" Type="http://schemas.openxmlformats.org/officeDocument/2006/relationships/image" Target="../media/image2.jpeg"/><Relationship Id="rId2" Type="http://schemas.openxmlformats.org/officeDocument/2006/relationships/hyperlink" Target="https://etbcsj-my.sharepoint.com/personal/fcanasp_cendoj_ramajudicial_gov_co/_layouts/15/guestaccess.aspx?guestaccesstoken=KDHJFHF4HEQB%2b1ulmmW7OIqgnvQFYur9%2bMS5xdJRIdw%3d&amp;docid=0290774291b4b4c7aa94a371df2d80fae" TargetMode="External"/><Relationship Id="rId16" Type="http://schemas.openxmlformats.org/officeDocument/2006/relationships/image" Target="../media/image232.jpg"/><Relationship Id="rId20" Type="http://schemas.openxmlformats.org/officeDocument/2006/relationships/image" Target="../media/image235.jpg"/><Relationship Id="rId29" Type="http://schemas.openxmlformats.org/officeDocument/2006/relationships/image" Target="../media/image241.jpg"/><Relationship Id="rId1" Type="http://schemas.openxmlformats.org/officeDocument/2006/relationships/slideLayout" Target="../slideLayouts/slideLayout7.xml"/><Relationship Id="rId6" Type="http://schemas.openxmlformats.org/officeDocument/2006/relationships/image" Target="../media/image171.jpeg"/><Relationship Id="rId11" Type="http://schemas.openxmlformats.org/officeDocument/2006/relationships/image" Target="../media/image229.jpg"/><Relationship Id="rId24" Type="http://schemas.openxmlformats.org/officeDocument/2006/relationships/image" Target="../media/image238.jpg"/><Relationship Id="rId32" Type="http://schemas.openxmlformats.org/officeDocument/2006/relationships/image" Target="../media/image244.jpg"/><Relationship Id="rId5" Type="http://schemas.openxmlformats.org/officeDocument/2006/relationships/image" Target="../media/image14.jpeg"/><Relationship Id="rId15" Type="http://schemas.openxmlformats.org/officeDocument/2006/relationships/image" Target="../media/image231.jpg"/><Relationship Id="rId23" Type="http://schemas.openxmlformats.org/officeDocument/2006/relationships/image" Target="../media/image237.jpg"/><Relationship Id="rId28" Type="http://schemas.openxmlformats.org/officeDocument/2006/relationships/image" Target="../media/image240.jpg"/><Relationship Id="rId10" Type="http://schemas.openxmlformats.org/officeDocument/2006/relationships/image" Target="../media/image228.jpg"/><Relationship Id="rId19" Type="http://schemas.openxmlformats.org/officeDocument/2006/relationships/image" Target="../media/image172.jpeg"/><Relationship Id="rId31" Type="http://schemas.openxmlformats.org/officeDocument/2006/relationships/image" Target="../media/image243.jpg"/><Relationship Id="rId4" Type="http://schemas.openxmlformats.org/officeDocument/2006/relationships/hyperlink" Target="https://etbcsj-my.sharepoint.com/personal/fcanasp_cendoj_ramajudicial_gov_co/_layouts/15/guestaccess.aspx?guestaccesstoken=90b6PUH6L5fvHWFtXUilyQjEE356PoPdd1ZR%2b8zdauQ%3d&amp;docid=0203fa929b8bc4931be313413c91b982a" TargetMode="External"/><Relationship Id="rId9" Type="http://schemas.openxmlformats.org/officeDocument/2006/relationships/image" Target="../media/image227.jpg"/><Relationship Id="rId14" Type="http://schemas.openxmlformats.org/officeDocument/2006/relationships/image" Target="../media/image175.jpeg"/><Relationship Id="rId22" Type="http://schemas.openxmlformats.org/officeDocument/2006/relationships/image" Target="../media/image236.jpg"/><Relationship Id="rId27" Type="http://schemas.openxmlformats.org/officeDocument/2006/relationships/image" Target="../media/image239.jpg"/><Relationship Id="rId30" Type="http://schemas.openxmlformats.org/officeDocument/2006/relationships/image" Target="../media/image242.jpg"/></Relationships>
</file>

<file path=ppt/slides/_rels/slide18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6W2%2b%2bPQhmxnw6nQV45EiPB5tu02rRE2Taj2hC4xzxLU%3d&amp;docid=0df187c3d19e34efa87ff971efe9b0bed" TargetMode="External"/><Relationship Id="rId2" Type="http://schemas.openxmlformats.org/officeDocument/2006/relationships/hyperlink" Target="https://etbcsj-my.sharepoint.com/personal/fcanasp_cendoj_ramajudicial_gov_co/_layouts/15/guestaccess.aspx?guestaccesstoken=KDHJFHF4HEQB%2b1ulmmW7OIqgnvQFYur9%2bMS5xdJRIdw%3d&amp;docid=0290774291b4b4c7aa94a371df2d80fae" TargetMode="External"/><Relationship Id="rId1" Type="http://schemas.openxmlformats.org/officeDocument/2006/relationships/slideLayout" Target="../slideLayouts/slideLayout7.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fcanasp_cendoj_ramajudicial_gov_co/_layouts/15/guestaccess.aspx?guestaccesstoken=90b6PUH6L5fvHWFtXUilyQjEE356PoPdd1ZR%2b8zdauQ%3d&amp;docid=0203fa929b8bc4931be313413c91b982a" TargetMode="Externa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hyperlink" Target="https://etbcsj-my.sharepoint.com/personal/mmoyanov_cendoj_ramajudicial_gov_co/_layouts/15/guestaccess.aspx?guestaccesstoken=GrGEOH0APujS2Qk0yeUF297huczriBBvW%2bslG3bLM9U%3d&amp;docid=14e829d7f4c8948358c85ebd6f6a6c95f" TargetMode="External"/><Relationship Id="rId7" Type="http://schemas.openxmlformats.org/officeDocument/2006/relationships/image" Target="../media/image10.jpe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9.jpeg"/><Relationship Id="rId5" Type="http://schemas.openxmlformats.org/officeDocument/2006/relationships/image" Target="../media/image3.jpeg"/><Relationship Id="rId4" Type="http://schemas.openxmlformats.org/officeDocument/2006/relationships/image" Target="../media/image2.jpe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hyperlink" Target="https://etbcsj-my.sharepoint.com/personal/mmoyanov_cendoj_ramajudicial_gov_co/_layouts/15/guestaccess.aspx?guestaccesstoken=r3ZhCxwJupe03j5VKI3oxYhPHsHNIvzMdQitFsLibZ4%3d&amp;docid=153fd376fc21247e69739557407320be6" TargetMode="External"/><Relationship Id="rId1" Type="http://schemas.openxmlformats.org/officeDocument/2006/relationships/slideLayout" Target="../slideLayouts/slideLayout2.xml"/><Relationship Id="rId5" Type="http://schemas.openxmlformats.org/officeDocument/2006/relationships/image" Target="../media/image178.png"/><Relationship Id="rId4" Type="http://schemas.openxmlformats.org/officeDocument/2006/relationships/image" Target="../media/image3.jpe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3.jpeg"/><Relationship Id="rId3" Type="http://schemas.openxmlformats.org/officeDocument/2006/relationships/hyperlink" Target="https://etbcsj-my.sharepoint.com/personal/mmoyanov_cendoj_ramajudicial_gov_co/_layouts/15/guestaccess.aspx?guestaccesstoken=8e/YtGRSjrqlDY7pLwuA%2bfD8RB/aC3MJ7/UpT3Ynfpw%3d&amp;docid=1d5b07eb7007844b2905bb3432782b287" TargetMode="External"/><Relationship Id="rId7" Type="http://schemas.openxmlformats.org/officeDocument/2006/relationships/image" Target="../media/image12.jpe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mmoyanov_cendoj_ramajudicial_gov_co/_layouts/15/guestaccess.aspx?guestaccesstoken=DRkbcGQG0KgBCspdJBwaSyezbDZYGc/Q2tGzBNGzj0M%3d&amp;docid=194c0daf8dd1e4483abf01727eb84d395"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ePPVot5CyYKT34TqETrXuxzXb2%2bwt4Z%2b3v/Z6gfhx38%3d&amp;docid=167bac4d1ea0e4ef9b34d6cd22fd316fc" TargetMode="External"/><Relationship Id="rId7" Type="http://schemas.openxmlformats.org/officeDocument/2006/relationships/image" Target="../media/image3.jpeg"/><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image" Target="../media/image2.jpeg"/><Relationship Id="rId5" Type="http://schemas.openxmlformats.org/officeDocument/2006/relationships/image" Target="../media/image14.jpeg"/><Relationship Id="rId4" Type="http://schemas.openxmlformats.org/officeDocument/2006/relationships/hyperlink" Target="https://etbcsj-my.sharepoint.com/personal/mmoyanov_cendoj_ramajudicial_gov_co/_layouts/15/guestaccess.aspx?guestaccesstoken=5j/lq4uYjWK4Y2DWgcX1zF0KD1AeKc392rnQwVs%2b70U%3d&amp;docid=1a9f9d0fd73244094a8ecea8eab768fa8"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cRRj8vHXID2mHBiUDzo44mMq/Xy0AoRdhZGwaYAmqM4%3d&amp;docid=14248b649a4a44ef58985dbfe000cb348" TargetMode="External"/><Relationship Id="rId7" Type="http://schemas.openxmlformats.org/officeDocument/2006/relationships/image" Target="../media/image3.jpeg"/><Relationship Id="rId2" Type="http://schemas.openxmlformats.org/officeDocument/2006/relationships/notesSlide" Target="../notesSlides/notesSlide11.xml"/><Relationship Id="rId1" Type="http://schemas.openxmlformats.org/officeDocument/2006/relationships/slideLayout" Target="../slideLayouts/slideLayout6.xml"/><Relationship Id="rId6" Type="http://schemas.openxmlformats.org/officeDocument/2006/relationships/image" Target="../media/image2.jpeg"/><Relationship Id="rId5" Type="http://schemas.openxmlformats.org/officeDocument/2006/relationships/image" Target="../media/image15.jpeg"/><Relationship Id="rId4" Type="http://schemas.openxmlformats.org/officeDocument/2006/relationships/hyperlink" Target="https://etbcsj-my.sharepoint.com/personal/mmoyanov_cendoj_ramajudicial_gov_co/_layouts/15/guestaccess.aspx?guestaccesstoken=NrjRCwdULpxT7QXO6q8KOejyWvx6f2/tsDTUQpNTTlM%3d&amp;docid=1672276541b0c46f28f0449e5656909c3"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f0vxbnikza98LHHRLQl%2b6eZbYbdg%2bGzCvtedKNv2TUE%3d&amp;docid=13b304811d0504915a02b1905cc16bf49" TargetMode="External"/><Relationship Id="rId7" Type="http://schemas.openxmlformats.org/officeDocument/2006/relationships/image" Target="../media/image3.jpe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2.jpeg"/><Relationship Id="rId5" Type="http://schemas.openxmlformats.org/officeDocument/2006/relationships/image" Target="../media/image16.jpeg"/><Relationship Id="rId4" Type="http://schemas.openxmlformats.org/officeDocument/2006/relationships/hyperlink" Target="https://etbcsj-my.sharepoint.com/personal/mmoyanov_cendoj_ramajudicial_gov_co/_layouts/15/guestaccess.aspx?guestaccesstoken=Nn256DF5kqxtcLiwLIw51mMTVixVr9nRAKOf2QGiz5c%3d&amp;docid=17501fb9ec06144298279114f4ff40440"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nF8klF9QgC3dWbZ1KNNtYJgFAnJO%2bpd%2bZwhzCBYZS0M%3d&amp;docid=13d16b77561d0429184e37c00a900119a" TargetMode="External"/><Relationship Id="rId7" Type="http://schemas.openxmlformats.org/officeDocument/2006/relationships/image" Target="../media/image3.jpeg"/><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2.jpeg"/><Relationship Id="rId5" Type="http://schemas.openxmlformats.org/officeDocument/2006/relationships/image" Target="../media/image17.jpeg"/><Relationship Id="rId4" Type="http://schemas.openxmlformats.org/officeDocument/2006/relationships/hyperlink" Target="https://etbcsj-my.sharepoint.com/personal/mmoyanov_cendoj_ramajudicial_gov_co/_layouts/15/guestaccess.aspx?guestaccesstoken=ffGperI7SNpIViw2p1h5QZ%2b2jwwsWlIBC0QAE%2bShWtY%3d&amp;docid=18a137ce4e3b24cccab90b228a4d670db"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h3rBL034iOXvUw52HpxeOA5EKDtvTKTMfk4U3f%2bXPto%3d&amp;docid=1bfbbaac1017f4e66b23aca3e4cbad946" TargetMode="External"/><Relationship Id="rId7" Type="http://schemas.openxmlformats.org/officeDocument/2006/relationships/image" Target="../media/image3.jpeg"/><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image" Target="../media/image2.jpeg"/><Relationship Id="rId5" Type="http://schemas.openxmlformats.org/officeDocument/2006/relationships/image" Target="../media/image18.jpeg"/><Relationship Id="rId4" Type="http://schemas.openxmlformats.org/officeDocument/2006/relationships/hyperlink" Target="https://etbcsj-my.sharepoint.com/personal/mmoyanov_cendoj_ramajudicial_gov_co/_layouts/15/guestaccess.aspx?guestaccesstoken=r5LmMwaw7n/Eha27NJ0I3SfNPHktXIi/KRYJuHECAhU%3d&amp;docid=1199605600441468e8f8a7489512d5bb7"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hyperlink" Target="https://etbcsj-my.sharepoint.com/personal/mmoyanov_cendoj_ramajudicial_gov_co/_layouts/15/guestaccess.aspx?guestaccesstoken=8LO7iRdFks3A6ZeWHSRgDvvxVtTKjcQDQL8OQBt608Y%3d&amp;docid=1d9cae3d3a5d5429584577633ccb7c2da" TargetMode="External"/><Relationship Id="rId7" Type="http://schemas.openxmlformats.org/officeDocument/2006/relationships/image" Target="../media/image2.jpeg"/><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image" Target="../media/image19.jpeg"/><Relationship Id="rId5" Type="http://schemas.openxmlformats.org/officeDocument/2006/relationships/hyperlink" Target="https://etbcsj-my.sharepoint.com/personal/fcanasp_cendoj_ramajudicial_gov_co/_layouts/15/guestaccess.aspx?guestaccesstoken=HPohA4RlvIJYph1QLoJii6BxHtv7SvwBPPHb4Lvn0wM%3d&amp;docid=0224a3e944caf42b19210243001f5cd92" TargetMode="External"/><Relationship Id="rId4" Type="http://schemas.openxmlformats.org/officeDocument/2006/relationships/hyperlink" Target="https://etbcsj-my.sharepoint.com/personal/mmoyanov_cendoj_ramajudicial_gov_co/_layouts/15/guestaccess.aspx?guestaccesstoken=/IfF/k15PK%2bAk/NHaIPnDCHyzE5wREgwIuPX0CpGuHg%3d&amp;docid=17933e483613444ffbbb8cd7953084fc9"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hyperlink" Target="https://etbcsj-my.sharepoint.com/personal/mmoyanov_cendoj_ramajudicial_gov_co/_layouts/15/guestaccess.aspx?guestaccesstoken=E/crf27GKSUbRqfncI/YBaHXiXP576eGWJQNRmGbG5o%3d&amp;docid=172b967edf8604c8cabfb96a78fa3d9d3" TargetMode="External"/><Relationship Id="rId7" Type="http://schemas.openxmlformats.org/officeDocument/2006/relationships/image" Target="../media/image2.jpe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20.jpeg"/><Relationship Id="rId5" Type="http://schemas.openxmlformats.org/officeDocument/2006/relationships/hyperlink" Target="https://etbcsj-my.sharepoint.com/personal/mmoyanov_cendoj_ramajudicial_gov_co/_layouts/15/guestaccess.aspx?guestaccesstoken=LiGHhFobHvMIUn1kye2cTgNQ49GkqJ07Nohgaf%2bdwzI%3d&amp;docid=166e5cae32d8748f8a14e7f4873777e51" TargetMode="External"/><Relationship Id="rId4" Type="http://schemas.openxmlformats.org/officeDocument/2006/relationships/hyperlink" Target="https://etbcsj-my.sharepoint.com/personal/mmoyanov_cendoj_ramajudicial_gov_co/_layouts/15/guestaccess.aspx?guestaccesstoken=Jq%2blGSlJOzWrqSboCU0aV23uOlmWt6nvmEoJ0E4XjuU%3d&amp;docid=1bb4c630a61aa4c999f39bb107f321a81"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hyperlink" Target="https://etbcsj-my.sharepoint.com/personal/mmoyanov_cendoj_ramajudicial_gov_co/_layouts/15/guestaccess.aspx?guestaccesstoken=/I%2b29eW2/y58VJWq7hcrIfye8Vu5iRv4rUb1WmuCV20%3d&amp;docid=11d1af27edfeb4cc780f3e216ca700add" TargetMode="External"/><Relationship Id="rId7" Type="http://schemas.openxmlformats.org/officeDocument/2006/relationships/image" Target="../media/image2.jpe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22.jpeg"/><Relationship Id="rId5" Type="http://schemas.openxmlformats.org/officeDocument/2006/relationships/image" Target="../media/image21.jpeg"/><Relationship Id="rId4" Type="http://schemas.openxmlformats.org/officeDocument/2006/relationships/hyperlink" Target="https://etbcsj-my.sharepoint.com/personal/mmoyanov_cendoj_ramajudicial_gov_co/_layouts/15/guestaccess.aspx?guestaccesstoken=ldlSV3joG0QOCKsL74wTHIZn5BuFgm/vpSn%2b%2bXflkS0%3d&amp;docid=1b06f95e4dcdf49b79128e5deb613d9ae" TargetMode="External"/></Relationships>
</file>

<file path=ppt/slides/_rels/slide38.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tR4RvPDb/V1tq3cZMQUDpmge5wqsj%2bEKEo13TR3JJAI%3d&amp;docid=1d320bec5d87846a4b080e3a502566161" TargetMode="External"/><Relationship Id="rId2" Type="http://schemas.openxmlformats.org/officeDocument/2006/relationships/notesSlide" Target="../notesSlides/notesSlide18.xml"/><Relationship Id="rId1" Type="http://schemas.openxmlformats.org/officeDocument/2006/relationships/slideLayout" Target="../slideLayouts/slideLayout6.xml"/><Relationship Id="rId5" Type="http://schemas.openxmlformats.org/officeDocument/2006/relationships/image" Target="../media/image24.jpeg"/><Relationship Id="rId4" Type="http://schemas.openxmlformats.org/officeDocument/2006/relationships/hyperlink" Target="https://etbcsj-my.sharepoint.com/personal/fcanasp_cendoj_ramajudicial_gov_co/_layouts/15/guestaccess.aspx?guestaccesstoken=%2bwRun4SPoN8gWeEuV6J179HrXLr5D9y5s8UXg%2b/J4s4%3d&amp;docid=00cd8598d1b81455b957139f8f3a726c4"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0.xml"/><Relationship Id="rId1" Type="http://schemas.openxmlformats.org/officeDocument/2006/relationships/slideLayout" Target="../slideLayouts/slideLayout6.xml"/><Relationship Id="rId4" Type="http://schemas.openxmlformats.org/officeDocument/2006/relationships/image" Target="../media/image27.jpe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bdOfGLHAYCthDetwslV0UsQ4OTZcJYwRaxtg5RJryus%3d&amp;docid=192605014a2194366866eb81d3b34ffa9" TargetMode="External"/><Relationship Id="rId2" Type="http://schemas.openxmlformats.org/officeDocument/2006/relationships/notesSlide" Target="../notesSlides/notesSlide21.xml"/><Relationship Id="rId1" Type="http://schemas.openxmlformats.org/officeDocument/2006/relationships/slideLayout" Target="../slideLayouts/slideLayout6.xml"/><Relationship Id="rId5" Type="http://schemas.openxmlformats.org/officeDocument/2006/relationships/image" Target="../media/image28.jpeg"/><Relationship Id="rId4" Type="http://schemas.openxmlformats.org/officeDocument/2006/relationships/hyperlink" Target="https://etbcsj-my.sharepoint.com/personal/fcanasp_cendoj_ramajudicial_gov_co/_layouts/15/guestaccess.aspx?guestaccesstoken=1cxxm3DWeAyDlpgx16A7Q51Q7sdRBZxkPc%2bZmVp%2byEc%3d&amp;docid=05c16a636ebfe4807bd0c219b7edf85aa" TargetMode="External"/></Relationships>
</file>

<file path=ppt/slides/_rels/slide4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6.xml"/><Relationship Id="rId6" Type="http://schemas.openxmlformats.org/officeDocument/2006/relationships/image" Target="../media/image32.jpeg"/><Relationship Id="rId5" Type="http://schemas.openxmlformats.org/officeDocument/2006/relationships/image" Target="../media/image31.jpeg"/><Relationship Id="rId4" Type="http://schemas.openxmlformats.org/officeDocument/2006/relationships/image" Target="../media/image30.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MJT4EXs/ZAd%2bvCvoJ7q/TwIoM3xJfjRmiTXMHiXGBpQ%3d&amp;docid=1779a9fb8a6f54606b4e2ab317bad858e" TargetMode="External"/><Relationship Id="rId2" Type="http://schemas.openxmlformats.org/officeDocument/2006/relationships/notesSlide" Target="../notesSlides/notesSlide23.xml"/><Relationship Id="rId1" Type="http://schemas.openxmlformats.org/officeDocument/2006/relationships/slideLayout" Target="../slideLayouts/slideLayout6.xml"/><Relationship Id="rId5" Type="http://schemas.openxmlformats.org/officeDocument/2006/relationships/image" Target="../media/image33.jpeg"/><Relationship Id="rId4" Type="http://schemas.openxmlformats.org/officeDocument/2006/relationships/hyperlink" Target="https://etbcsj-my.sharepoint.com/personal/mmoyanov_cendoj_ramajudicial_gov_co/_layouts/15/guestaccess.aspx?guestaccesstoken=RZm6vg/cChLiJOjxhpGjcdUXClg2AAJ7JtV%2bfKFWYqE%3d&amp;docid=13943f71365c749bd836e898332c7fe0a" TargetMode="External"/></Relationships>
</file>

<file path=ppt/slides/_rels/slide4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4.xml"/><Relationship Id="rId1" Type="http://schemas.openxmlformats.org/officeDocument/2006/relationships/slideLayout" Target="../slideLayouts/slideLayout6.xml"/><Relationship Id="rId6" Type="http://schemas.openxmlformats.org/officeDocument/2006/relationships/image" Target="../media/image37.jpeg"/><Relationship Id="rId5" Type="http://schemas.openxmlformats.org/officeDocument/2006/relationships/image" Target="../media/image36.jpeg"/><Relationship Id="rId4" Type="http://schemas.openxmlformats.org/officeDocument/2006/relationships/image" Target="../media/image35.jpe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chart" Target="../charts/chart1.xml"/></Relationships>
</file>

<file path=ppt/slides/_rels/slide50.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hHoIfMd7TR2/6NJpQPfP50YrIL99NERBwk0cPSJ4Bqo%3d&amp;docid=15c820441a57246869aa6c500146f1e1b" TargetMode="External"/><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image" Target="../media/image39.jpeg"/><Relationship Id="rId5" Type="http://schemas.openxmlformats.org/officeDocument/2006/relationships/image" Target="../media/image38.jpeg"/><Relationship Id="rId4" Type="http://schemas.openxmlformats.org/officeDocument/2006/relationships/hyperlink" Target="https://etbcsj-my.sharepoint.com/personal/fcanasp_cendoj_ramajudicial_gov_co/_layouts/15/guestaccess.aspx?guestaccesstoken=qM5dG3zANeLE9zfkkO%2bYfPXiNxSrPuwxoj6UjKTTkEE%3d&amp;docid=04aa1ee71ba8441b8a37c96e96e1a408b" TargetMode="External"/></Relationships>
</file>

<file path=ppt/slides/_rels/slide5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6.xml"/><Relationship Id="rId1" Type="http://schemas.openxmlformats.org/officeDocument/2006/relationships/slideLayout" Target="../slideLayouts/slideLayout6.xml"/><Relationship Id="rId5" Type="http://schemas.openxmlformats.org/officeDocument/2006/relationships/image" Target="../media/image42.jpeg"/><Relationship Id="rId4" Type="http://schemas.openxmlformats.org/officeDocument/2006/relationships/image" Target="../media/image41.jpeg"/></Relationships>
</file>

<file path=ppt/slides/_rels/slide5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7.xml"/><Relationship Id="rId1" Type="http://schemas.openxmlformats.org/officeDocument/2006/relationships/slideLayout" Target="../slideLayouts/slideLayout6.xml"/><Relationship Id="rId5" Type="http://schemas.openxmlformats.org/officeDocument/2006/relationships/image" Target="../media/image45.jpeg"/><Relationship Id="rId4" Type="http://schemas.openxmlformats.org/officeDocument/2006/relationships/image" Target="../media/image44.jpe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n06/qOmoNW6hGBxAqzx4JouyoUmddqa6FXnZ4kG%2bkmw%3d&amp;docid=1733b9171ad5f4d068c98fec3e4f3c452" TargetMode="External"/><Relationship Id="rId7" Type="http://schemas.openxmlformats.org/officeDocument/2006/relationships/image" Target="../media/image3.jpeg"/><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image" Target="../media/image2.jpeg"/><Relationship Id="rId5" Type="http://schemas.openxmlformats.org/officeDocument/2006/relationships/hyperlink" Target="https://etbcsj-my.sharepoint.com/personal/fcanasp_cendoj_ramajudicial_gov_co/_layouts/15/guestaccess.aspx?guestaccesstoken=%2bG%2bikDHdZcAZ12cdNw9l%2bkILs6LM%2bqbxmXL4vyctcUs%3d&amp;docid=08bce5699b9ae4b3bab38e03fb5457d5f" TargetMode="External"/><Relationship Id="rId4" Type="http://schemas.openxmlformats.org/officeDocument/2006/relationships/hyperlink" Target="https://etbcsj-my.sharepoint.com/personal/mmoyanov_cendoj_ramajudicial_gov_co/_layouts/15/guestaccess.aspx?guestaccesstoken=h0MgKXY20HQYG082UbSkCPh6QSEw0o9%2b/UmDgE1FZbw%3d&amp;docid=113f250f028bb4e669f8271c59da74646" TargetMode="External"/></Relationships>
</file>

<file path=ppt/slides/_rels/slide55.xml.rels><?xml version="1.0" encoding="UTF-8" standalone="yes"?>
<Relationships xmlns="http://schemas.openxmlformats.org/package/2006/relationships"><Relationship Id="rId2" Type="http://schemas.openxmlformats.org/officeDocument/2006/relationships/image" Target="../media/image46.emf"/><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y2CW81VDh27n3IkNrD3TKxuD/crNtF/FwVsMJsm915c%3d&amp;docid=15337ee7b8002434c9c392ff6e8ab6de8" TargetMode="External"/><Relationship Id="rId7" Type="http://schemas.openxmlformats.org/officeDocument/2006/relationships/comments" Target="../comments/comment1.xml"/><Relationship Id="rId2" Type="http://schemas.openxmlformats.org/officeDocument/2006/relationships/hyperlink" Target="https://etbcsj-my.sharepoint.com/personal/mmoyanov_cendoj_ramajudicial_gov_co/_layouts/15/guestaccess.aspx?guestaccesstoken=L7IPY2a/WpGevGo7qcXhOsaoonq8aPGDs0Elb2GDPG0%3d&amp;docid=1088d6d76824142f3bfc66e045999aaf7" TargetMode="External"/><Relationship Id="rId1" Type="http://schemas.openxmlformats.org/officeDocument/2006/relationships/slideLayout" Target="../slideLayouts/slideLayout2.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fcanasp_cendoj_ramajudicial_gov_co/_layouts/15/guestaccess.aspx?guestaccesstoken=yH8TV%2bcGvCTs7VcNEo67gdcfwziLx2cxuHkB3iAQKYQ%3d&amp;docid=05ae36f7eb1fd415abdaed587d290909d" TargetMode="Externa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Documents/ACLARACION%20JUAN%20FRANCISCO%20PRADA.pdf" TargetMode="External"/><Relationship Id="rId7" Type="http://schemas.openxmlformats.org/officeDocument/2006/relationships/image" Target="../media/image3.jpeg"/><Relationship Id="rId2" Type="http://schemas.openxmlformats.org/officeDocument/2006/relationships/hyperlink" Target="https://etbcsj-my.sharepoint.com/personal/mmoyanov_cendoj_ramajudicial_gov_co/_layouts/15/guestaccess.aspx?guestaccesstoken=KszKtYXT/onOvMssQw1dRR1eqdbfAL6NwNkQgzkNLiI%3d&amp;docid=1fffc8ab0e0354fa78ba9f03f86ca30e6" TargetMode="External"/><Relationship Id="rId1" Type="http://schemas.openxmlformats.org/officeDocument/2006/relationships/slideLayout" Target="../slideLayouts/slideLayout2.xml"/><Relationship Id="rId6" Type="http://schemas.openxmlformats.org/officeDocument/2006/relationships/image" Target="../media/image2.jpeg"/><Relationship Id="rId5" Type="http://schemas.openxmlformats.org/officeDocument/2006/relationships/image" Target="../media/image47.jpeg"/><Relationship Id="rId4" Type="http://schemas.openxmlformats.org/officeDocument/2006/relationships/hyperlink" Target="https://etbcsj-my.sharepoint.com/personal/fcanasp_cendoj_ramajudicial_gov_co/_layouts/15/guestaccess.aspx?guestaccesstoken=yH8TV%2bcGvCTs7VcNEo67gdcfwziLx2cxuHkB3iAQKYQ%3d&amp;docid=05ae36f7eb1fd415abdaed587d290909d" TargetMode="Externa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zG9kTokVR6YIp6qBt2mti1RLngrd4CzaW4YZl%2bsFcmg%3d&amp;docid=03acba2155eee4debb1fb60b59af6ab4c" TargetMode="External"/><Relationship Id="rId2" Type="http://schemas.openxmlformats.org/officeDocument/2006/relationships/hyperlink" Target="https://etbcsj-my.sharepoint.com/personal/mmoyanov_cendoj_ramajudicial_gov_co/_layouts/15/guestaccess.aspx?guestaccesstoken=mnmc9MgZAUUplyEtlpT5CghGAK3HzoAgGWcrI8j9sZc%3d&amp;docid=1b36fb2baccb247a4b4aeeac0fb16dd69" TargetMode="External"/><Relationship Id="rId1" Type="http://schemas.openxmlformats.org/officeDocument/2006/relationships/slideLayout" Target="../slideLayouts/slideLayout2.xml"/><Relationship Id="rId5" Type="http://schemas.openxmlformats.org/officeDocument/2006/relationships/image" Target="../media/image3.jpeg"/><Relationship Id="rId4" Type="http://schemas.openxmlformats.org/officeDocument/2006/relationships/image" Target="../media/image2.jpe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hyperlink" Target="https://etbcsj-my.sharepoint.com/personal/fcanasp_cendoj_ramajudicial_gov_co/_layouts/15/guestaccess.aspx?guestaccesstoken=wP/hFDZTLP0danJD5m19ioXis7JVKNFssDt35AGxwvE%3d&amp;docid=02139b531ed2b4d32b6a8c0788fef1c40" TargetMode="External"/><Relationship Id="rId1" Type="http://schemas.openxmlformats.org/officeDocument/2006/relationships/slideLayout" Target="../slideLayouts/slideLayout2.xml"/><Relationship Id="rId5" Type="http://schemas.openxmlformats.org/officeDocument/2006/relationships/image" Target="../media/image48.png"/><Relationship Id="rId4" Type="http://schemas.openxmlformats.org/officeDocument/2006/relationships/image" Target="../media/image3.jpeg"/></Relationships>
</file>

<file path=ppt/slides/_rels/slide6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2.xml"/><Relationship Id="rId4" Type="http://schemas.openxmlformats.org/officeDocument/2006/relationships/image" Target="../media/image55.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hyperlink" Target="https://etbcsj-my.sharepoint.com/personal/fcanasp_cendoj_ramajudicial_gov_co/_layouts/15/guestaccess.aspx?guestaccesstoken=nmyO98PYnApMNShFiftKuxpVTCEaVE64dCOuIAxtvMM%3d&amp;docid=09177827e289d419f8d43d48db6a9e2d9" TargetMode="External"/><Relationship Id="rId1" Type="http://schemas.openxmlformats.org/officeDocument/2006/relationships/slideLayout" Target="../slideLayouts/slideLayout2.xml"/><Relationship Id="rId5" Type="http://schemas.openxmlformats.org/officeDocument/2006/relationships/image" Target="../media/image56.png"/><Relationship Id="rId4" Type="http://schemas.openxmlformats.org/officeDocument/2006/relationships/image" Target="../media/image3.jpe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hyperlink" Target="https://etbcsj-my.sharepoint.com/personal/fcanasp_cendoj_ramajudicial_gov_co/_layouts/15/guestaccess.aspx?guestaccesstoken=B7pnrsY%2bMoE%2bsTsK/wK44VL/EQ7FaXKFMfu5oAmnH3w%3d&amp;docid=021d3ffd1f04943df8f16f579e19bbf12" TargetMode="External"/><Relationship Id="rId7" Type="http://schemas.openxmlformats.org/officeDocument/2006/relationships/hyperlink" Target="https://www.ramajudicial.gov.co/documents/6342228/0/AP1375-2016(46789).pdf/5c0513fa-20e6-49d6-b848-5074f2218dde" TargetMode="External"/><Relationship Id="rId2" Type="http://schemas.openxmlformats.org/officeDocument/2006/relationships/notesSlide" Target="../notesSlides/notesSlide29.xml"/><Relationship Id="rId1" Type="http://schemas.openxmlformats.org/officeDocument/2006/relationships/slideLayout" Target="../slideLayouts/slideLayout6.xml"/><Relationship Id="rId6" Type="http://schemas.openxmlformats.org/officeDocument/2006/relationships/hyperlink" Target="https://www.ramajudicial.gov.co/documents/6342228/0/46789+(24+02+2016).PDF/dfbbf174-6295-4a54-b74d-b6c2662419b3" TargetMode="External"/><Relationship Id="rId5" Type="http://schemas.openxmlformats.org/officeDocument/2006/relationships/hyperlink" Target="https://etbcsj-my.sharepoint.com/personal/fcanasp_cendoj_ramajudicial_gov_co/_layouts/15/guestaccess.aspx?guestaccesstoken=GGdyEkVVjphmVUbkwDpdU4tdN/71Oqt2BFJI9aM8eAE%3d&amp;docid=066f1be11ff614c76add1552bebf30c40" TargetMode="External"/><Relationship Id="rId4" Type="http://schemas.openxmlformats.org/officeDocument/2006/relationships/hyperlink" Target="https://etbcsj-my.sharepoint.com/personal/fcanasp_cendoj_ramajudicial_gov_co/_layouts/15/guestaccess.aspx?guestaccesstoken=1%2b7zG1vchW8jAN7yXRAinIOgyWOUpnTuZf69ZsTMslE%3d&amp;docid=065ce81b4d4ad441785ef10b9374147c9" TargetMode="External"/><Relationship Id="rId9" Type="http://schemas.openxmlformats.org/officeDocument/2006/relationships/image" Target="../media/image58.jpeg"/></Relationships>
</file>

<file path=ppt/slides/_rels/slide7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0.xml"/><Relationship Id="rId1" Type="http://schemas.openxmlformats.org/officeDocument/2006/relationships/slideLayout" Target="../slideLayouts/slideLayout6.xml"/><Relationship Id="rId4" Type="http://schemas.openxmlformats.org/officeDocument/2006/relationships/image" Target="../media/image60.jpeg"/></Relationships>
</file>

<file path=ppt/slides/_rels/slide7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31.xml"/><Relationship Id="rId1" Type="http://schemas.openxmlformats.org/officeDocument/2006/relationships/slideLayout" Target="../slideLayouts/slideLayout6.xml"/><Relationship Id="rId4" Type="http://schemas.openxmlformats.org/officeDocument/2006/relationships/image" Target="../media/image62.jpeg"/></Relationships>
</file>

<file path=ppt/slides/_rels/slide7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2.xml"/><Relationship Id="rId1" Type="http://schemas.openxmlformats.org/officeDocument/2006/relationships/slideLayout" Target="../slideLayouts/slideLayout6.xml"/><Relationship Id="rId4" Type="http://schemas.openxmlformats.org/officeDocument/2006/relationships/image" Target="../media/image64.jpeg"/></Relationships>
</file>

<file path=ppt/slides/_rels/slide7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3.xml"/><Relationship Id="rId1" Type="http://schemas.openxmlformats.org/officeDocument/2006/relationships/slideLayout" Target="../slideLayouts/slideLayout6.xml"/><Relationship Id="rId4" Type="http://schemas.openxmlformats.org/officeDocument/2006/relationships/image" Target="../media/image66.jpe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AWZtudXYXmVtf4ZfQ9ygu0reuj1gMvivfMAvJQa9c%2bY%3d&amp;docid=09278a83d592c49f9a619ca5314de9c06" TargetMode="External"/><Relationship Id="rId7" Type="http://schemas.openxmlformats.org/officeDocument/2006/relationships/image" Target="../media/image3.jpeg"/><Relationship Id="rId2" Type="http://schemas.openxmlformats.org/officeDocument/2006/relationships/notesSlide" Target="../notesSlides/notesSlide34.xml"/><Relationship Id="rId1" Type="http://schemas.openxmlformats.org/officeDocument/2006/relationships/slideLayout" Target="../slideLayouts/slideLayout6.xml"/><Relationship Id="rId6" Type="http://schemas.openxmlformats.org/officeDocument/2006/relationships/image" Target="../media/image2.jpeg"/><Relationship Id="rId5" Type="http://schemas.openxmlformats.org/officeDocument/2006/relationships/image" Target="../media/image67.jpg"/><Relationship Id="rId4" Type="http://schemas.openxmlformats.org/officeDocument/2006/relationships/image" Target="../media/image58.jpe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32.jpeg"/><Relationship Id="rId2" Type="http://schemas.openxmlformats.org/officeDocument/2006/relationships/notesSlide" Target="../notesSlides/notesSlide35.xml"/><Relationship Id="rId1" Type="http://schemas.openxmlformats.org/officeDocument/2006/relationships/slideLayout" Target="../slideLayouts/slideLayout6.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 Id="rId9" Type="http://schemas.openxmlformats.org/officeDocument/2006/relationships/image" Target="../media/image72.png"/></Relationships>
</file>

<file path=ppt/slides/_rels/slide7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7.xml"/><Relationship Id="rId1" Type="http://schemas.openxmlformats.org/officeDocument/2006/relationships/slideLayout" Target="../slideLayouts/slideLayout6.xml"/><Relationship Id="rId6" Type="http://schemas.openxmlformats.org/officeDocument/2006/relationships/image" Target="../media/image73.png"/><Relationship Id="rId5" Type="http://schemas.openxmlformats.org/officeDocument/2006/relationships/image" Target="../media/image3.jpeg"/><Relationship Id="rId4" Type="http://schemas.openxmlformats.org/officeDocument/2006/relationships/image" Target="../media/image2.jpeg"/></Relationships>
</file>

<file path=ppt/slides/_rels/slide8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8.xml"/><Relationship Id="rId1" Type="http://schemas.openxmlformats.org/officeDocument/2006/relationships/slideLayout" Target="../slideLayouts/slideLayout6.xml"/><Relationship Id="rId6" Type="http://schemas.openxmlformats.org/officeDocument/2006/relationships/image" Target="../media/image74.png"/><Relationship Id="rId5" Type="http://schemas.openxmlformats.org/officeDocument/2006/relationships/image" Target="../media/image3.jpeg"/><Relationship Id="rId4" Type="http://schemas.openxmlformats.org/officeDocument/2006/relationships/image" Target="../media/image2.jpe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9.xml"/><Relationship Id="rId1" Type="http://schemas.openxmlformats.org/officeDocument/2006/relationships/slideLayout" Target="../slideLayouts/slideLayout6.xml"/><Relationship Id="rId6" Type="http://schemas.openxmlformats.org/officeDocument/2006/relationships/image" Target="../media/image75.png"/><Relationship Id="rId5" Type="http://schemas.openxmlformats.org/officeDocument/2006/relationships/image" Target="../media/image3.jpeg"/><Relationship Id="rId4" Type="http://schemas.openxmlformats.org/officeDocument/2006/relationships/image" Target="../media/image2.jpeg"/></Relationships>
</file>

<file path=ppt/slides/_rels/slide8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0.xml"/><Relationship Id="rId1" Type="http://schemas.openxmlformats.org/officeDocument/2006/relationships/slideLayout" Target="../slideLayouts/slideLayout6.xml"/><Relationship Id="rId5" Type="http://schemas.openxmlformats.org/officeDocument/2006/relationships/image" Target="../media/image76.png"/><Relationship Id="rId4" Type="http://schemas.openxmlformats.org/officeDocument/2006/relationships/image" Target="../media/image74.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1.xml"/><Relationship Id="rId1" Type="http://schemas.openxmlformats.org/officeDocument/2006/relationships/slideLayout" Target="../slideLayouts/slideLayout6.xml"/><Relationship Id="rId4" Type="http://schemas.openxmlformats.org/officeDocument/2006/relationships/image" Target="../media/image77.png"/></Relationships>
</file>

<file path=ppt/slides/_rels/slide8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2.xml"/><Relationship Id="rId1" Type="http://schemas.openxmlformats.org/officeDocument/2006/relationships/slideLayout" Target="../slideLayouts/slideLayout6.xml"/><Relationship Id="rId5" Type="http://schemas.openxmlformats.org/officeDocument/2006/relationships/image" Target="../media/image78.png"/><Relationship Id="rId4" Type="http://schemas.openxmlformats.org/officeDocument/2006/relationships/image" Target="../media/image7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79.png"/><Relationship Id="rId2" Type="http://schemas.openxmlformats.org/officeDocument/2006/relationships/notesSlide" Target="../notesSlides/notesSlide43.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 Id="rId9" Type="http://schemas.openxmlformats.org/officeDocument/2006/relationships/image" Target="../media/image81.png"/></Relationships>
</file>

<file path=ppt/slides/_rels/slide9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4.xml"/><Relationship Id="rId1" Type="http://schemas.openxmlformats.org/officeDocument/2006/relationships/slideLayout" Target="../slideLayouts/slideLayout6.xml"/><Relationship Id="rId6" Type="http://schemas.openxmlformats.org/officeDocument/2006/relationships/image" Target="../media/image82.png"/><Relationship Id="rId5" Type="http://schemas.openxmlformats.org/officeDocument/2006/relationships/image" Target="../media/image76.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83.png"/><Relationship Id="rId2" Type="http://schemas.openxmlformats.org/officeDocument/2006/relationships/notesSlide" Target="../notesSlides/notesSlide45.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9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6.xml"/><Relationship Id="rId1" Type="http://schemas.openxmlformats.org/officeDocument/2006/relationships/slideLayout" Target="../slideLayouts/slideLayout6.xml"/><Relationship Id="rId6" Type="http://schemas.openxmlformats.org/officeDocument/2006/relationships/image" Target="../media/image82.png"/><Relationship Id="rId5" Type="http://schemas.openxmlformats.org/officeDocument/2006/relationships/image" Target="../media/image76.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84.png"/><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9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8.xml"/><Relationship Id="rId1" Type="http://schemas.openxmlformats.org/officeDocument/2006/relationships/slideLayout" Target="../slideLayouts/slideLayout6.xml"/><Relationship Id="rId6" Type="http://schemas.openxmlformats.org/officeDocument/2006/relationships/image" Target="../media/image82.png"/><Relationship Id="rId5" Type="http://schemas.openxmlformats.org/officeDocument/2006/relationships/image" Target="../media/image76.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79890" y="363870"/>
            <a:ext cx="11275449" cy="2273042"/>
          </a:xfrm>
        </p:spPr>
        <p:txBody>
          <a:bodyPr>
            <a:normAutofit/>
          </a:bodyPr>
          <a:lstStyle/>
          <a:p>
            <a:pPr>
              <a:defRPr/>
            </a:pPr>
            <a:r>
              <a:rPr lang="es-ES" dirty="0" smtClean="0">
                <a:solidFill>
                  <a:schemeClr val="tx2">
                    <a:tint val="100000"/>
                    <a:shade val="90000"/>
                    <a:satMod val="250000"/>
                    <a:alpha val="100000"/>
                  </a:schemeClr>
                </a:solidFill>
              </a:rPr>
              <a:t>Salas </a:t>
            </a:r>
            <a:r>
              <a:rPr lang="es-ES" dirty="0">
                <a:solidFill>
                  <a:schemeClr val="tx2">
                    <a:tint val="100000"/>
                    <a:shade val="90000"/>
                    <a:satMod val="250000"/>
                    <a:alpha val="100000"/>
                  </a:schemeClr>
                </a:solidFill>
              </a:rPr>
              <a:t>de Justicia y Paz </a:t>
            </a:r>
            <a:br>
              <a:rPr lang="es-ES" dirty="0">
                <a:solidFill>
                  <a:schemeClr val="tx2">
                    <a:tint val="100000"/>
                    <a:shade val="90000"/>
                    <a:satMod val="250000"/>
                    <a:alpha val="100000"/>
                  </a:schemeClr>
                </a:solidFill>
              </a:rPr>
            </a:br>
            <a:r>
              <a:rPr lang="es-ES" dirty="0" smtClean="0">
                <a:solidFill>
                  <a:schemeClr val="tx2">
                    <a:tint val="100000"/>
                    <a:shade val="90000"/>
                    <a:satMod val="250000"/>
                    <a:alpha val="100000"/>
                  </a:schemeClr>
                </a:solidFill>
              </a:rPr>
              <a:t>Tribunales Superiores </a:t>
            </a:r>
            <a:r>
              <a:rPr lang="es-ES" dirty="0">
                <a:solidFill>
                  <a:schemeClr val="tx2">
                    <a:tint val="100000"/>
                    <a:shade val="90000"/>
                    <a:satMod val="250000"/>
                    <a:alpha val="100000"/>
                  </a:schemeClr>
                </a:solidFill>
              </a:rPr>
              <a:t>de Bogotá, </a:t>
            </a:r>
            <a:r>
              <a:rPr lang="es-ES" dirty="0" smtClean="0">
                <a:solidFill>
                  <a:schemeClr val="tx2">
                    <a:tint val="100000"/>
                    <a:shade val="90000"/>
                    <a:satMod val="250000"/>
                    <a:alpha val="100000"/>
                  </a:schemeClr>
                </a:solidFill>
              </a:rPr>
              <a:t>BARRANQUILLA Y MEDELLÍN</a:t>
            </a:r>
            <a:endParaRPr lang="es-ES" dirty="0">
              <a:solidFill>
                <a:schemeClr val="tx2">
                  <a:tint val="100000"/>
                  <a:shade val="90000"/>
                  <a:satMod val="250000"/>
                  <a:alpha val="10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415422" y="3140968"/>
            <a:ext cx="11369209" cy="3785652"/>
          </a:xfrm>
          <a:prstGeom prst="rect">
            <a:avLst/>
          </a:prstGeom>
          <a:noFill/>
        </p:spPr>
        <p:txBody>
          <a:bodyPr wrap="square" rtlCol="0">
            <a:spAutoFit/>
          </a:bodyPr>
          <a:lstStyle/>
          <a:p>
            <a:pPr algn="ctr"/>
            <a:r>
              <a:rPr lang="es-ES" sz="3200" dirty="0" smtClean="0">
                <a:solidFill>
                  <a:srgbClr val="FFFFCC"/>
                </a:solidFill>
                <a:latin typeface="Gill Sans MT"/>
              </a:rPr>
              <a:t>CONSOLIDADO A 24 DE AGOSTO DE 2018</a:t>
            </a:r>
          </a:p>
          <a:p>
            <a:endParaRPr lang="es-ES" sz="3200" dirty="0" smtClean="0">
              <a:solidFill>
                <a:srgbClr val="FFFFCC"/>
              </a:solidFill>
              <a:latin typeface="Gill Sans MT"/>
            </a:endParaRPr>
          </a:p>
          <a:p>
            <a:pPr marL="457200" indent="-457200">
              <a:buFont typeface="Arial" panose="020B0604020202020204" pitchFamily="34" charset="0"/>
              <a:buChar char="•"/>
            </a:pPr>
            <a:r>
              <a:rPr lang="es-ES" sz="3200" cap="small" dirty="0" smtClean="0">
                <a:solidFill>
                  <a:srgbClr val="FFFFCC"/>
                </a:solidFill>
                <a:latin typeface="Gill Sans MT"/>
              </a:rPr>
              <a:t>Mapeo y cifras</a:t>
            </a:r>
          </a:p>
          <a:p>
            <a:pPr marL="457200" indent="-457200">
              <a:buFont typeface="Arial" panose="020B0604020202020204" pitchFamily="34" charset="0"/>
              <a:buChar char="•"/>
            </a:pPr>
            <a:r>
              <a:rPr lang="es-ES" sz="2600" dirty="0" smtClean="0">
                <a:solidFill>
                  <a:srgbClr val="FFFFCC"/>
                </a:solidFill>
                <a:latin typeface="Gill Sans MT"/>
              </a:rPr>
              <a:t>DISCRIMINACIÓN SENTENCIAS PROFERIDAS   </a:t>
            </a:r>
          </a:p>
          <a:p>
            <a:pPr marL="457200" indent="-457200">
              <a:buFont typeface="Arial" panose="020B0604020202020204" pitchFamily="34" charset="0"/>
              <a:buChar char="•"/>
            </a:pPr>
            <a:r>
              <a:rPr lang="es-ES" sz="2600" dirty="0" smtClean="0">
                <a:solidFill>
                  <a:srgbClr val="FFFFCC"/>
                </a:solidFill>
                <a:latin typeface="Gill Sans MT"/>
              </a:rPr>
              <a:t>SITUACIÓN DE LOS PARAMILITARES EXTRADITADOS</a:t>
            </a:r>
          </a:p>
          <a:p>
            <a:pPr marL="457200" indent="-457200">
              <a:buFont typeface="Arial" panose="020B0604020202020204" pitchFamily="34" charset="0"/>
              <a:buChar char="•"/>
            </a:pPr>
            <a:endParaRPr lang="es-ES" sz="2000" dirty="0" smtClean="0">
              <a:solidFill>
                <a:srgbClr val="297FD5">
                  <a:lumMod val="40000"/>
                  <a:lumOff val="60000"/>
                </a:srgbClr>
              </a:solidFill>
              <a:latin typeface="Gill Sans MT"/>
            </a:endParaRPr>
          </a:p>
          <a:p>
            <a:pPr algn="ctr"/>
            <a:r>
              <a:rPr lang="es-ES" sz="2000" dirty="0">
                <a:solidFill>
                  <a:srgbClr val="297FD5">
                    <a:lumMod val="40000"/>
                    <a:lumOff val="60000"/>
                  </a:srgbClr>
                </a:solidFill>
                <a:latin typeface="Gill Sans MT"/>
              </a:rPr>
              <a:t>Relatoría Sala de Justicia y Paz de Bogotá</a:t>
            </a:r>
          </a:p>
          <a:p>
            <a:endParaRPr lang="es-ES" sz="3200" dirty="0">
              <a:solidFill>
                <a:srgbClr val="297FD5">
                  <a:lumMod val="40000"/>
                  <a:lumOff val="60000"/>
                </a:srgbClr>
              </a:solidFill>
              <a:latin typeface="Gill Sans MT"/>
            </a:endParaRPr>
          </a:p>
          <a:p>
            <a:pPr algn="ctr"/>
            <a:r>
              <a:rPr lang="es-ES" sz="2000" i="1" dirty="0" smtClean="0">
                <a:solidFill>
                  <a:srgbClr val="FFFFCC"/>
                </a:solidFill>
                <a:latin typeface="Gill Sans MT"/>
              </a:rPr>
              <a:t> </a:t>
            </a:r>
          </a:p>
        </p:txBody>
      </p:sp>
    </p:spTree>
    <p:extLst>
      <p:ext uri="{BB962C8B-B14F-4D97-AF65-F5344CB8AC3E}">
        <p14:creationId xmlns:p14="http://schemas.microsoft.com/office/powerpoint/2010/main" val="406787248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452888" y="1318937"/>
            <a:ext cx="4392488" cy="4898520"/>
          </a:xfrm>
          <a:prstGeom prst="rect">
            <a:avLst/>
          </a:prstGeom>
        </p:spPr>
        <p:txBody>
          <a:bodyPr wrap="square" numCol="1">
            <a:spAutoFit/>
          </a:bodyPr>
          <a:lstStyle/>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Desplazamiento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forzado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16.298</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Reclutamiento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ilícito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1.705</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Acceso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carnal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344</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sexual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protegida:22</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Concierto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para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delinquir</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29</a:t>
            </a:r>
            <a:endParaRPr lang="es-CO"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Prostitución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forzada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o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esclavitud</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sexual: 28</a:t>
            </a:r>
            <a:endParaRPr lang="es-CO"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Experimentos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biológicos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10</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Aborto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sin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consentimiento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65 </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Tratos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crueles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inhumanos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degradantes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s-CO"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64</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Homicidio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6.106</a:t>
            </a:r>
          </a:p>
          <a:p>
            <a:pPr lvl="0">
              <a:lnSpc>
                <a:spcPct val="150000"/>
              </a:lnSpc>
              <a:spcAft>
                <a:spcPts val="0"/>
              </a:spcAft>
            </a:pPr>
            <a:r>
              <a:rPr lang="en-US" sz="1400" dirty="0" err="1">
                <a:latin typeface="Arial Narrow" panose="020B0606020202030204" pitchFamily="34" charset="0"/>
              </a:rPr>
              <a:t>Desaparición</a:t>
            </a:r>
            <a:r>
              <a:rPr lang="en-US" sz="1400" dirty="0">
                <a:latin typeface="Arial Narrow" panose="020B0606020202030204" pitchFamily="34" charset="0"/>
              </a:rPr>
              <a:t> </a:t>
            </a:r>
            <a:r>
              <a:rPr lang="en-US" sz="1400" dirty="0" err="1">
                <a:latin typeface="Arial Narrow" panose="020B0606020202030204" pitchFamily="34" charset="0"/>
              </a:rPr>
              <a:t>forzada</a:t>
            </a:r>
            <a:r>
              <a:rPr lang="en-US" sz="1400" dirty="0">
                <a:latin typeface="Arial Narrow" panose="020B0606020202030204" pitchFamily="34" charset="0"/>
              </a:rPr>
              <a:t>: </a:t>
            </a:r>
            <a:r>
              <a:rPr lang="en-US" sz="1400" dirty="0" smtClean="0">
                <a:latin typeface="Arial Narrow" panose="020B0606020202030204" pitchFamily="34" charset="0"/>
              </a:rPr>
              <a:t>2.311</a:t>
            </a:r>
          </a:p>
          <a:p>
            <a:pPr lvl="0">
              <a:lnSpc>
                <a:spcPct val="150000"/>
              </a:lnSpc>
              <a:spcAft>
                <a:spcPts val="0"/>
              </a:spcAft>
            </a:pPr>
            <a:r>
              <a:rPr lang="en-US" sz="1400" dirty="0" err="1" smtClean="0">
                <a:latin typeface="Arial Narrow" panose="020B0606020202030204" pitchFamily="34" charset="0"/>
              </a:rPr>
              <a:t>Daño</a:t>
            </a:r>
            <a:r>
              <a:rPr lang="en-US" sz="1400" dirty="0" smtClean="0">
                <a:latin typeface="Arial Narrow" panose="020B0606020202030204" pitchFamily="34" charset="0"/>
              </a:rPr>
              <a:t> en </a:t>
            </a:r>
            <a:r>
              <a:rPr lang="en-US" sz="1400" dirty="0" err="1" smtClean="0">
                <a:latin typeface="Arial Narrow" panose="020B0606020202030204" pitchFamily="34" charset="0"/>
              </a:rPr>
              <a:t>bien</a:t>
            </a:r>
            <a:r>
              <a:rPr lang="en-US" sz="1400" dirty="0" smtClean="0">
                <a:latin typeface="Arial Narrow" panose="020B0606020202030204" pitchFamily="34" charset="0"/>
              </a:rPr>
              <a:t> </a:t>
            </a:r>
            <a:r>
              <a:rPr lang="en-US" sz="1400" dirty="0" err="1" smtClean="0">
                <a:latin typeface="Arial Narrow" panose="020B0606020202030204" pitchFamily="34" charset="0"/>
              </a:rPr>
              <a:t>ajeno</a:t>
            </a:r>
            <a:r>
              <a:rPr lang="en-US" sz="1400" dirty="0" smtClean="0">
                <a:latin typeface="Arial Narrow" panose="020B0606020202030204" pitchFamily="34" charset="0"/>
              </a:rPr>
              <a:t>: 6</a:t>
            </a:r>
            <a:endParaRPr lang="es-CO" sz="1400" dirty="0">
              <a:latin typeface="Arial Narrow" panose="020B0606020202030204" pitchFamily="34" charset="0"/>
            </a:endParaRPr>
          </a:p>
          <a:p>
            <a:pPr lvl="0">
              <a:lnSpc>
                <a:spcPct val="150000"/>
              </a:lnSpc>
              <a:spcAft>
                <a:spcPts val="0"/>
              </a:spcAft>
            </a:pPr>
            <a:r>
              <a:rPr lang="en-US" sz="1400" dirty="0" err="1">
                <a:latin typeface="Arial Narrow" panose="020B0606020202030204" pitchFamily="34" charset="0"/>
              </a:rPr>
              <a:t>Tortura</a:t>
            </a:r>
            <a:r>
              <a:rPr lang="en-US" sz="1400" dirty="0">
                <a:latin typeface="Arial Narrow" panose="020B0606020202030204" pitchFamily="34" charset="0"/>
              </a:rPr>
              <a:t> en persona </a:t>
            </a:r>
            <a:r>
              <a:rPr lang="en-US" sz="1400" dirty="0" err="1">
                <a:latin typeface="Arial Narrow" panose="020B0606020202030204" pitchFamily="34" charset="0"/>
              </a:rPr>
              <a:t>protegida</a:t>
            </a:r>
            <a:r>
              <a:rPr lang="en-US" sz="1400" dirty="0">
                <a:latin typeface="Arial Narrow" panose="020B0606020202030204" pitchFamily="34" charset="0"/>
              </a:rPr>
              <a:t>: </a:t>
            </a:r>
            <a:r>
              <a:rPr lang="en-US" sz="1400" dirty="0" smtClean="0">
                <a:latin typeface="Arial Narrow" panose="020B0606020202030204" pitchFamily="34" charset="0"/>
              </a:rPr>
              <a:t>647</a:t>
            </a:r>
            <a:endParaRPr lang="es-CO" sz="1400" dirty="0">
              <a:latin typeface="Arial Narrow" panose="020B0606020202030204" pitchFamily="34" charset="0"/>
            </a:endParaRPr>
          </a:p>
          <a:p>
            <a:pPr lvl="0">
              <a:lnSpc>
                <a:spcPct val="150000"/>
              </a:lnSpc>
              <a:spcAft>
                <a:spcPts val="0"/>
              </a:spcAft>
            </a:pPr>
            <a:r>
              <a:rPr lang="en-US" sz="1400" dirty="0" err="1">
                <a:latin typeface="Arial Narrow" panose="020B0606020202030204" pitchFamily="34" charset="0"/>
              </a:rPr>
              <a:t>Tentativa</a:t>
            </a:r>
            <a:r>
              <a:rPr lang="en-US" sz="1400" dirty="0">
                <a:latin typeface="Arial Narrow" panose="020B0606020202030204" pitchFamily="34" charset="0"/>
              </a:rPr>
              <a:t> de </a:t>
            </a:r>
            <a:r>
              <a:rPr lang="en-US" sz="1400" dirty="0" err="1">
                <a:latin typeface="Arial Narrow" panose="020B0606020202030204" pitchFamily="34" charset="0"/>
              </a:rPr>
              <a:t>homicidio</a:t>
            </a:r>
            <a:r>
              <a:rPr lang="en-US" sz="1400" dirty="0">
                <a:latin typeface="Arial Narrow" panose="020B0606020202030204" pitchFamily="34" charset="0"/>
              </a:rPr>
              <a:t> en persona </a:t>
            </a:r>
            <a:r>
              <a:rPr lang="en-US" sz="1400" dirty="0" err="1" smtClean="0">
                <a:latin typeface="Arial Narrow" panose="020B0606020202030204" pitchFamily="34" charset="0"/>
              </a:rPr>
              <a:t>protegida</a:t>
            </a:r>
            <a:r>
              <a:rPr lang="en-US" sz="1400" dirty="0" smtClean="0">
                <a:latin typeface="Arial Narrow" panose="020B0606020202030204" pitchFamily="34" charset="0"/>
              </a:rPr>
              <a:t>: 297        </a:t>
            </a:r>
            <a:endParaRPr lang="es-CO" sz="1400" dirty="0">
              <a:latin typeface="Arial Narrow" panose="020B0606020202030204" pitchFamily="34" charset="0"/>
            </a:endParaRPr>
          </a:p>
          <a:p>
            <a:pPr lvl="0">
              <a:lnSpc>
                <a:spcPct val="150000"/>
              </a:lnSpc>
              <a:spcAft>
                <a:spcPts val="0"/>
              </a:spcAft>
            </a:pPr>
            <a:r>
              <a:rPr lang="en-US" sz="1400" dirty="0" err="1">
                <a:latin typeface="Arial Narrow" panose="020B0606020202030204" pitchFamily="34" charset="0"/>
              </a:rPr>
              <a:t>Lesiones</a:t>
            </a:r>
            <a:r>
              <a:rPr lang="en-US" sz="1400" dirty="0">
                <a:latin typeface="Arial Narrow" panose="020B0606020202030204" pitchFamily="34" charset="0"/>
              </a:rPr>
              <a:t> </a:t>
            </a:r>
            <a:r>
              <a:rPr lang="en-US" sz="1400" dirty="0" err="1">
                <a:latin typeface="Arial Narrow" panose="020B0606020202030204" pitchFamily="34" charset="0"/>
              </a:rPr>
              <a:t>personales</a:t>
            </a:r>
            <a:r>
              <a:rPr lang="en-US" sz="1400" dirty="0">
                <a:latin typeface="Arial Narrow" panose="020B0606020202030204" pitchFamily="34" charset="0"/>
              </a:rPr>
              <a:t> en persona </a:t>
            </a:r>
            <a:r>
              <a:rPr lang="en-US" sz="1400" dirty="0" err="1">
                <a:latin typeface="Arial Narrow" panose="020B0606020202030204" pitchFamily="34" charset="0"/>
              </a:rPr>
              <a:t>protegida</a:t>
            </a:r>
            <a:r>
              <a:rPr lang="en-US" sz="1400" dirty="0">
                <a:latin typeface="Arial Narrow" panose="020B0606020202030204" pitchFamily="34" charset="0"/>
              </a:rPr>
              <a:t>: </a:t>
            </a:r>
            <a:r>
              <a:rPr lang="en-US" sz="1400" dirty="0" smtClean="0">
                <a:latin typeface="Arial Narrow" panose="020B0606020202030204" pitchFamily="34" charset="0"/>
              </a:rPr>
              <a:t>67</a:t>
            </a:r>
            <a:endParaRPr lang="es-CO" sz="140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endParaRPr>
          </a:p>
        </p:txBody>
      </p:sp>
      <p:sp>
        <p:nvSpPr>
          <p:cNvPr id="3" name="Rectángulo 2"/>
          <p:cNvSpPr/>
          <p:nvPr/>
        </p:nvSpPr>
        <p:spPr>
          <a:xfrm>
            <a:off x="4631539" y="1280371"/>
            <a:ext cx="3960440" cy="5262979"/>
          </a:xfrm>
          <a:prstGeom prst="rect">
            <a:avLst/>
          </a:prstGeom>
        </p:spPr>
        <p:txBody>
          <a:bodyPr wrap="square">
            <a:spAutoFit/>
          </a:bodyPr>
          <a:lstStyle/>
          <a:p>
            <a:pPr lvl="0">
              <a:lnSpc>
                <a:spcPct val="150000"/>
              </a:lnSpc>
              <a:spcAft>
                <a:spcPts val="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Actos de terrorismo: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363</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Secuestro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1.679</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Toma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rehenes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10</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Hurto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simple,calificado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agravado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1.630</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Exacciones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o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contribuciones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arbitrarias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137</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Extorsión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6</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Detención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ilegal</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privación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del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debido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proceso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97</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Represalias:33</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Destrucción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apropiación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bienes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685</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Actos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barbarie</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Despojo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campo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batalla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55</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Utilización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ilegal</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equipos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transmisores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28</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Utilización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illegal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Uniformes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 insignias:39</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Utilización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métodos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medios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guerra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ilícitos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Entrenamiento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actividades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ilícitas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5</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Destrucción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bienes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sanitarios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p:txBody>
      </p:sp>
      <p:sp>
        <p:nvSpPr>
          <p:cNvPr id="4" name="Rectángulo 3"/>
          <p:cNvSpPr/>
          <p:nvPr/>
        </p:nvSpPr>
        <p:spPr>
          <a:xfrm>
            <a:off x="8832304" y="1539152"/>
            <a:ext cx="3096344" cy="4628960"/>
          </a:xfrm>
          <a:prstGeom prst="rect">
            <a:avLst/>
          </a:prstGeom>
        </p:spPr>
        <p:txBody>
          <a:bodyPr wrap="square">
            <a:spAutoFit/>
          </a:bodyPr>
          <a:lstStyle/>
          <a:p>
            <a:pPr>
              <a:lnSpc>
                <a:spcPct val="130000"/>
              </a:lnSpc>
              <a:spcAft>
                <a:spcPts val="60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Obstaculización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transporte</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sanitario:1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 los derechos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reunión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asociación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47</a:t>
            </a:r>
          </a:p>
          <a:p>
            <a:pPr lvl="0">
              <a:lnSpc>
                <a:spcPct val="130000"/>
              </a:lnSpc>
              <a:spcAft>
                <a:spcPts val="60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estaferrato:1</a:t>
            </a:r>
            <a:endParaRPr lang="es-CO" sz="14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lvl="0">
              <a:lnSpc>
                <a:spcPct val="130000"/>
              </a:lnSpc>
              <a:spcAft>
                <a:spcPts val="60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Tráfico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estupefacientes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Rebelión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18</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Fabricación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porte</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tráfico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armas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fuego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2</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Violencia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basada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genero:13</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Hechos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Connotación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22</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Otros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1.206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amenazas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habitación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ajena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constreñimiento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ilegal</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fuga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presos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uso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documento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falso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etc.)</a:t>
            </a:r>
            <a:endParaRPr lang="es-CO" sz="140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endParaRPr>
          </a:p>
        </p:txBody>
      </p:sp>
      <p:cxnSp>
        <p:nvCxnSpPr>
          <p:cNvPr id="6" name="Conector recto 5"/>
          <p:cNvCxnSpPr/>
          <p:nvPr/>
        </p:nvCxnSpPr>
        <p:spPr>
          <a:xfrm>
            <a:off x="4511824" y="1628800"/>
            <a:ext cx="0" cy="5040560"/>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Conector recto 7"/>
          <p:cNvCxnSpPr/>
          <p:nvPr/>
        </p:nvCxnSpPr>
        <p:spPr>
          <a:xfrm>
            <a:off x="8544272" y="1628800"/>
            <a:ext cx="0" cy="5135061"/>
          </a:xfrm>
          <a:prstGeom prst="line">
            <a:avLst/>
          </a:prstGeom>
        </p:spPr>
        <p:style>
          <a:lnRef idx="1">
            <a:schemeClr val="accent1"/>
          </a:lnRef>
          <a:fillRef idx="0">
            <a:schemeClr val="accent1"/>
          </a:fillRef>
          <a:effectRef idx="0">
            <a:schemeClr val="accent1"/>
          </a:effectRef>
          <a:fontRef idx="minor">
            <a:schemeClr val="tx1"/>
          </a:fontRef>
        </p:style>
      </p:cxnSp>
      <p:sp>
        <p:nvSpPr>
          <p:cNvPr id="10" name="Rectángulo 9"/>
          <p:cNvSpPr/>
          <p:nvPr/>
        </p:nvSpPr>
        <p:spPr>
          <a:xfrm>
            <a:off x="-64909" y="568591"/>
            <a:ext cx="5428089" cy="461665"/>
          </a:xfrm>
          <a:prstGeom prst="rect">
            <a:avLst/>
          </a:prstGeom>
        </p:spPr>
        <p:txBody>
          <a:bodyPr wrap="none">
            <a:spAutoFit/>
          </a:bodyPr>
          <a:lstStyle/>
          <a:p>
            <a:pPr algn="just">
              <a:spcBef>
                <a:spcPts val="400"/>
              </a:spcBef>
              <a:spcAft>
                <a:spcPts val="400"/>
              </a:spcAft>
            </a:pPr>
            <a:r>
              <a:rPr lang="en-US" sz="2400" b="1" kern="0" cap="small" spc="50" dirty="0" err="1">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Conductas</a:t>
            </a:r>
            <a:r>
              <a:rPr lang="en-US" sz="2400" b="1" kern="0" cap="small" spc="50" dirty="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4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punibles</a:t>
            </a:r>
            <a:r>
              <a:rPr lang="en-US" sz="24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34.056 </a:t>
            </a:r>
            <a:r>
              <a:rPr lang="en-US" sz="24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Aprox</a:t>
            </a:r>
            <a:r>
              <a:rPr lang="en-US" sz="24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t>
            </a:r>
            <a:endParaRPr lang="es-CO" sz="2400" b="1" kern="0" cap="all" spc="50" dirty="0">
              <a:solidFill>
                <a:srgbClr val="C00000"/>
              </a:solidFill>
              <a:effectLst/>
              <a:latin typeface="Verdana" panose="020B0604030504040204" pitchFamily="34" charset="0"/>
              <a:ea typeface="Times New Roman" panose="02020603050405020304" pitchFamily="18" charset="0"/>
              <a:cs typeface="Times New Roman" panose="02020603050405020304" pitchFamily="18" charset="0"/>
            </a:endParaRPr>
          </a:p>
        </p:txBody>
      </p:sp>
      <p:sp>
        <p:nvSpPr>
          <p:cNvPr id="11" name="CuadroTexto 10"/>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3900881043"/>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 5</a:t>
            </a:r>
          </a:p>
          <a:p>
            <a:pPr algn="r"/>
            <a:r>
              <a:rPr lang="es-ES" sz="1600" b="1" cap="small" dirty="0" smtClean="0">
                <a:solidFill>
                  <a:srgbClr val="5AA2AE">
                    <a:lumMod val="20000"/>
                    <a:lumOff val="80000"/>
                  </a:srgbClr>
                </a:solidFill>
              </a:rPr>
              <a:t>Patrulleros: 17 </a:t>
            </a:r>
          </a:p>
          <a:p>
            <a:pPr algn="r"/>
            <a:r>
              <a:rPr lang="es-ES" sz="1600" b="1" cap="small" dirty="0" smtClean="0">
                <a:solidFill>
                  <a:srgbClr val="5AA2AE">
                    <a:lumMod val="20000"/>
                    <a:lumOff val="80000"/>
                  </a:srgbClr>
                </a:solidFill>
              </a:rPr>
              <a:t>Consolidado conductas punibles: 149 </a:t>
            </a:r>
          </a:p>
          <a:p>
            <a:pPr algn="r"/>
            <a:r>
              <a:rPr lang="es-ES" sz="1600" b="1" cap="small" dirty="0" smtClean="0">
                <a:solidFill>
                  <a:srgbClr val="5AA2AE">
                    <a:lumMod val="20000"/>
                    <a:lumOff val="80000"/>
                  </a:srgbClr>
                </a:solidFill>
              </a:rPr>
              <a:t>Hechos:144 </a:t>
            </a:r>
          </a:p>
          <a:p>
            <a:pPr algn="r"/>
            <a:r>
              <a:rPr lang="es-ES" sz="1600" b="1" cap="small" dirty="0" smtClean="0">
                <a:solidFill>
                  <a:srgbClr val="5AA2AE">
                    <a:lumMod val="20000"/>
                    <a:lumOff val="80000"/>
                  </a:srgbClr>
                </a:solidFill>
              </a:rPr>
              <a:t>Total víctimas:314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720047247"/>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CENTAUROS Y HÉROES DEL LLANO Y DEL GUAVIARE</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936104">
                <a:tc>
                  <a:txBody>
                    <a:bodyPr/>
                    <a:lstStyle/>
                    <a:p>
                      <a:r>
                        <a:rPr lang="es-ES" sz="1400" dirty="0" smtClean="0"/>
                        <a:t>Primera Instancia. </a:t>
                      </a:r>
                      <a:r>
                        <a:rPr lang="es-ES" sz="1050" dirty="0" smtClean="0"/>
                        <a:t>M.P. Alexandra Valencia Molina</a:t>
                      </a:r>
                    </a:p>
                    <a:p>
                      <a:endParaRPr lang="es-ES" sz="1050" dirty="0" smtClean="0"/>
                    </a:p>
                    <a:p>
                      <a:endParaRPr lang="es-ES" sz="1400" dirty="0" smtClean="0"/>
                    </a:p>
                    <a:p>
                      <a:r>
                        <a:rPr lang="es-ES" sz="1400" dirty="0" smtClean="0"/>
                        <a:t>Segunda Instancia. </a:t>
                      </a:r>
                      <a:r>
                        <a:rPr lang="es-ES" sz="1050" dirty="0" err="1" smtClean="0"/>
                        <a:t>M.P</a:t>
                      </a:r>
                      <a:r>
                        <a:rPr lang="es-ES" sz="1050" dirty="0" smtClean="0"/>
                        <a:t>. Patricia Salazar Cuéllar</a:t>
                      </a:r>
                    </a:p>
                  </a:txBody>
                  <a:tcPr/>
                </a:tc>
                <a:tc>
                  <a:txBody>
                    <a:bodyPr/>
                    <a:lstStyle/>
                    <a:p>
                      <a:r>
                        <a:rPr lang="es-ES" sz="1400" baseline="0" dirty="0" smtClean="0"/>
                        <a:t>25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y Aclaración Parcial de Voto</a:t>
                      </a:r>
                      <a:endParaRPr lang="es-ES" sz="1400" u="sng" baseline="0" dirty="0" smtClean="0">
                        <a:solidFill>
                          <a:srgbClr val="7030A0"/>
                        </a:solidFill>
                      </a:endParaRPr>
                    </a:p>
                    <a:p>
                      <a:endParaRPr lang="es-ES" sz="1400" u="sng" baseline="0" dirty="0" smtClean="0">
                        <a:solidFill>
                          <a:srgbClr val="7030A0"/>
                        </a:solidFill>
                      </a:endParaRPr>
                    </a:p>
                    <a:p>
                      <a:r>
                        <a:rPr lang="es-ES" sz="1400" u="none" dirty="0" smtClean="0">
                          <a:solidFill>
                            <a:schemeClr val="tx1"/>
                          </a:solidFill>
                        </a:rPr>
                        <a:t>Rad. 49170 de 21 de febrero de 2018</a:t>
                      </a:r>
                      <a:endParaRPr lang="es-ES" sz="1400" u="none" dirty="0">
                        <a:solidFill>
                          <a:schemeClr val="tx1"/>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33</a:t>
            </a:r>
            <a:endParaRPr lang="es-ES" cap="small" dirty="0">
              <a:solidFill>
                <a:srgbClr val="C00000"/>
              </a:solidFill>
              <a:latin typeface="Agency FB" panose="020B0503020202020204" pitchFamily="34" charset="0"/>
            </a:endParaRPr>
          </a:p>
        </p:txBody>
      </p:sp>
      <p:sp>
        <p:nvSpPr>
          <p:cNvPr id="2" name="Rectángulo 1"/>
          <p:cNvSpPr/>
          <p:nvPr/>
        </p:nvSpPr>
        <p:spPr>
          <a:xfrm>
            <a:off x="431800" y="2184608"/>
            <a:ext cx="2396810" cy="646331"/>
          </a:xfrm>
          <a:prstGeom prst="rect">
            <a:avLst/>
          </a:prstGeom>
        </p:spPr>
        <p:txBody>
          <a:bodyPr wrap="none">
            <a:spAutoFit/>
          </a:bodyPr>
          <a:lstStyle/>
          <a:p>
            <a:endParaRPr lang="es-CO" dirty="0" smtClean="0">
              <a:solidFill>
                <a:srgbClr val="5AA2AE">
                  <a:lumMod val="75000"/>
                </a:srgbClr>
              </a:solidFill>
              <a:latin typeface="Agency FB" panose="020B0503020202020204" pitchFamily="34" charset="0"/>
            </a:endParaRPr>
          </a:p>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pSp>
        <p:nvGrpSpPr>
          <p:cNvPr id="49" name="93 Grupo"/>
          <p:cNvGrpSpPr/>
          <p:nvPr/>
        </p:nvGrpSpPr>
        <p:grpSpPr>
          <a:xfrm>
            <a:off x="8630131" y="1885209"/>
            <a:ext cx="2800323" cy="2113268"/>
            <a:chOff x="1187450" y="-23549"/>
            <a:chExt cx="7936374" cy="6811700"/>
          </a:xfrm>
        </p:grpSpPr>
        <p:sp>
          <p:nvSpPr>
            <p:cNvPr id="50"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solidFill>
                  <a:prstClr val="black"/>
                </a:solidFill>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7" name="Oval 35"/>
            <p:cNvSpPr>
              <a:spLocks noChangeArrowheads="1"/>
            </p:cNvSpPr>
            <p:nvPr/>
          </p:nvSpPr>
          <p:spPr bwMode="auto">
            <a:xfrm rot="20927974">
              <a:off x="2178050" y="1525588"/>
              <a:ext cx="214313" cy="544513"/>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9" name="Oval 36"/>
            <p:cNvSpPr>
              <a:spLocks noChangeArrowheads="1"/>
            </p:cNvSpPr>
            <p:nvPr/>
          </p:nvSpPr>
          <p:spPr bwMode="auto">
            <a:xfrm rot="4743037">
              <a:off x="3584193" y="2889428"/>
              <a:ext cx="509143" cy="1630187"/>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sp>
          <p:nvSpPr>
            <p:cNvPr id="93" name="Oval 77"/>
            <p:cNvSpPr>
              <a:spLocks noChangeArrowheads="1"/>
            </p:cNvSpPr>
            <p:nvPr/>
          </p:nvSpPr>
          <p:spPr bwMode="auto">
            <a:xfrm rot="21068561">
              <a:off x="3641196" y="4026832"/>
              <a:ext cx="1009127" cy="5521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3" name="Text Box 86"/>
            <p:cNvSpPr txBox="1">
              <a:spLocks noChangeArrowheads="1"/>
            </p:cNvSpPr>
            <p:nvPr/>
          </p:nvSpPr>
          <p:spPr bwMode="auto">
            <a:xfrm>
              <a:off x="6062664" y="702135"/>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smtClean="0">
                  <a:solidFill>
                    <a:prstClr val="black"/>
                  </a:solidFill>
                  <a:effectLst>
                    <a:outerShdw blurRad="38100" dist="38100" dir="2700000" algn="tl">
                      <a:srgbClr val="000000">
                        <a:alpha val="43137"/>
                      </a:srgbClr>
                    </a:outerShdw>
                  </a:effectLst>
                  <a:latin typeface="Calibri" pitchFamily="34" charset="0"/>
                  <a:cs typeface="Tahoma" pitchFamily="34" charset="0"/>
                </a:rPr>
                <a:t>B</a:t>
              </a:r>
              <a:r>
                <a:rPr lang="es-ES" sz="900" b="1" dirty="0">
                  <a:solidFill>
                    <a:prstClr val="black"/>
                  </a:solidFill>
                  <a:effectLst>
                    <a:outerShdw blurRad="38100" dist="38100" dir="2700000" algn="tl">
                      <a:srgbClr val="000000">
                        <a:alpha val="43137"/>
                      </a:srgbClr>
                    </a:outerShdw>
                  </a:effectLst>
                  <a:latin typeface="Calibri" pitchFamily="34" charset="0"/>
                  <a:cs typeface="Tahoma" pitchFamily="34" charset="0"/>
                </a:rPr>
                <a:t>. CENTAUROS </a:t>
              </a:r>
            </a:p>
          </p:txBody>
        </p:sp>
        <p:sp>
          <p:nvSpPr>
            <p:cNvPr id="128"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31" name="Oval 105"/>
            <p:cNvSpPr>
              <a:spLocks noChangeArrowheads="1"/>
            </p:cNvSpPr>
            <p:nvPr/>
          </p:nvSpPr>
          <p:spPr bwMode="auto">
            <a:xfrm>
              <a:off x="5473074" y="1017587"/>
              <a:ext cx="756278" cy="408041"/>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grpSp>
      <p:graphicFrame>
        <p:nvGraphicFramePr>
          <p:cNvPr id="7" name="Tabla 6"/>
          <p:cNvGraphicFramePr>
            <a:graphicFrameLocks noGrp="1"/>
          </p:cNvGraphicFramePr>
          <p:nvPr>
            <p:extLst>
              <p:ext uri="{D42A27DB-BD31-4B8C-83A1-F6EECF244321}">
                <p14:modId xmlns:p14="http://schemas.microsoft.com/office/powerpoint/2010/main" val="1851100134"/>
              </p:ext>
            </p:extLst>
          </p:nvPr>
        </p:nvGraphicFramePr>
        <p:xfrm>
          <a:off x="446553" y="2780929"/>
          <a:ext cx="8130364" cy="3775679"/>
        </p:xfrm>
        <a:graphic>
          <a:graphicData uri="http://schemas.openxmlformats.org/drawingml/2006/table">
            <a:tbl>
              <a:tblPr firstRow="1" bandRow="1">
                <a:tableStyleId>{5C22544A-7EE6-4342-B048-85BDC9FD1C3A}</a:tableStyleId>
              </a:tblPr>
              <a:tblGrid>
                <a:gridCol w="1944059"/>
                <a:gridCol w="678578"/>
                <a:gridCol w="1805050"/>
                <a:gridCol w="794222"/>
                <a:gridCol w="1938262"/>
                <a:gridCol w="970193"/>
              </a:tblGrid>
              <a:tr h="560023">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418305">
                <a:tc>
                  <a:txBody>
                    <a:bodyPr/>
                    <a:lstStyle/>
                    <a:p>
                      <a:r>
                        <a:rPr lang="es-ES" sz="1100" dirty="0" smtClean="0"/>
                        <a:t>MANUEL DE JESÚS</a:t>
                      </a:r>
                      <a:r>
                        <a:rPr lang="es-ES" sz="1100" baseline="0" dirty="0" smtClean="0"/>
                        <a:t> PIRABÁN- COMANDANTE</a:t>
                      </a:r>
                      <a:endParaRPr lang="es-ES" sz="1100" dirty="0"/>
                    </a:p>
                  </a:txBody>
                  <a:tcPr/>
                </a:tc>
                <a:tc>
                  <a:txBody>
                    <a:bodyPr/>
                    <a:lstStyle/>
                    <a:p>
                      <a:endParaRPr lang="es-ES" sz="1100" dirty="0"/>
                    </a:p>
                  </a:txBody>
                  <a:tcPr/>
                </a:tc>
                <a:tc>
                  <a:txBody>
                    <a:bodyPr/>
                    <a:lstStyle/>
                    <a:p>
                      <a:r>
                        <a:rPr lang="es-ES" sz="1100" dirty="0" smtClean="0"/>
                        <a:t>VIRGILIO HIDALGO URREA - PATRULLERO</a:t>
                      </a:r>
                      <a:endParaRPr lang="es-ES" sz="1100" dirty="0"/>
                    </a:p>
                  </a:txBody>
                  <a:tcPr/>
                </a:tc>
                <a:tc>
                  <a:txBody>
                    <a:bodyPr/>
                    <a:lstStyle/>
                    <a:p>
                      <a:endParaRPr lang="es-ES" sz="1100" dirty="0"/>
                    </a:p>
                  </a:txBody>
                  <a:tcPr/>
                </a:tc>
                <a:tc>
                  <a:txBody>
                    <a:bodyPr/>
                    <a:lstStyle/>
                    <a:p>
                      <a:r>
                        <a:rPr lang="es-ES" sz="1100" dirty="0" smtClean="0"/>
                        <a:t>OSCAR ARMANDO TRUJILLO - PATRULLERO</a:t>
                      </a:r>
                      <a:endParaRPr lang="es-ES" sz="1100" dirty="0"/>
                    </a:p>
                  </a:txBody>
                  <a:tcPr/>
                </a:tc>
                <a:tc>
                  <a:txBody>
                    <a:bodyPr/>
                    <a:lstStyle/>
                    <a:p>
                      <a:endParaRPr lang="es-ES" sz="1100" dirty="0"/>
                    </a:p>
                  </a:txBody>
                  <a:tcPr/>
                </a:tc>
              </a:tr>
              <a:tr h="566805">
                <a:tc>
                  <a:txBody>
                    <a:bodyPr/>
                    <a:lstStyle/>
                    <a:p>
                      <a:r>
                        <a:rPr lang="es-ES" sz="1100" dirty="0" smtClean="0"/>
                        <a:t>LUIS ARLEX ARANGO CÁRDENAS- COMANDANTE</a:t>
                      </a:r>
                      <a:endParaRPr lang="es-ES" sz="1100" dirty="0"/>
                    </a:p>
                  </a:txBody>
                  <a:tcPr/>
                </a:tc>
                <a:tc>
                  <a:txBody>
                    <a:bodyPr/>
                    <a:lstStyle/>
                    <a:p>
                      <a:endParaRPr lang="es-ES" sz="1100" dirty="0"/>
                    </a:p>
                  </a:txBody>
                  <a:tcPr/>
                </a:tc>
                <a:tc>
                  <a:txBody>
                    <a:bodyPr/>
                    <a:lstStyle/>
                    <a:p>
                      <a:r>
                        <a:rPr lang="es-ES" sz="1100" dirty="0" smtClean="0"/>
                        <a:t>LENIS ARMANDO REY SANABRIA- PATRULLERO</a:t>
                      </a:r>
                      <a:endParaRPr lang="es-ES" sz="1100" dirty="0"/>
                    </a:p>
                  </a:txBody>
                  <a:tcPr/>
                </a:tc>
                <a:tc>
                  <a:txBody>
                    <a:bodyPr/>
                    <a:lstStyle/>
                    <a:p>
                      <a:endParaRPr lang="es-ES" sz="1100" dirty="0"/>
                    </a:p>
                  </a:txBody>
                  <a:tcPr/>
                </a:tc>
                <a:tc>
                  <a:txBody>
                    <a:bodyPr/>
                    <a:lstStyle/>
                    <a:p>
                      <a:r>
                        <a:rPr lang="es-ES" sz="1100" dirty="0" smtClean="0"/>
                        <a:t>HUGO LINAREZ- PATRULLERO</a:t>
                      </a:r>
                      <a:endParaRPr lang="es-ES" sz="1100" dirty="0"/>
                    </a:p>
                  </a:txBody>
                  <a:tcPr/>
                </a:tc>
                <a:tc>
                  <a:txBody>
                    <a:bodyPr/>
                    <a:lstStyle/>
                    <a:p>
                      <a:endParaRPr lang="es-ES" sz="1100" dirty="0"/>
                    </a:p>
                  </a:txBody>
                  <a:tcPr/>
                </a:tc>
              </a:tr>
              <a:tr h="579136">
                <a:tc>
                  <a:txBody>
                    <a:bodyPr/>
                    <a:lstStyle/>
                    <a:p>
                      <a:r>
                        <a:rPr lang="es-ES" sz="1100" dirty="0" smtClean="0"/>
                        <a:t>MIGUEL</a:t>
                      </a:r>
                      <a:r>
                        <a:rPr lang="es-ES" sz="1100" baseline="0" dirty="0" smtClean="0"/>
                        <a:t> RIVERA JARAMILLO – PATRULLERO</a:t>
                      </a:r>
                    </a:p>
                  </a:txBody>
                  <a:tcPr/>
                </a:tc>
                <a:tc>
                  <a:txBody>
                    <a:bodyPr/>
                    <a:lstStyle/>
                    <a:p>
                      <a:endParaRPr lang="es-ES" sz="1100" dirty="0"/>
                    </a:p>
                  </a:txBody>
                  <a:tcPr/>
                </a:tc>
                <a:tc>
                  <a:txBody>
                    <a:bodyPr/>
                    <a:lstStyle/>
                    <a:p>
                      <a:r>
                        <a:rPr lang="es-ES" sz="1100" dirty="0" smtClean="0"/>
                        <a:t>GUILLERMO GARZÓN - PATRULLERO</a:t>
                      </a:r>
                      <a:endParaRPr lang="es-ES" sz="1100" dirty="0"/>
                    </a:p>
                  </a:txBody>
                  <a:tcPr/>
                </a:tc>
                <a:tc>
                  <a:txBody>
                    <a:bodyPr/>
                    <a:lstStyle/>
                    <a:p>
                      <a:endParaRPr lang="es-ES" sz="1100" dirty="0"/>
                    </a:p>
                  </a:txBody>
                  <a:tcPr/>
                </a:tc>
                <a:tc>
                  <a:txBody>
                    <a:bodyPr/>
                    <a:lstStyle/>
                    <a:p>
                      <a:r>
                        <a:rPr lang="es-ES" sz="1100" dirty="0" smtClean="0"/>
                        <a:t>ELIMELEC CANO ZABALA-</a:t>
                      </a:r>
                      <a:r>
                        <a:rPr lang="es-ES" sz="1100" baseline="0" dirty="0" smtClean="0"/>
                        <a:t> PATRULLERO</a:t>
                      </a:r>
                      <a:endParaRPr lang="es-ES" sz="1100" dirty="0"/>
                    </a:p>
                  </a:txBody>
                  <a:tcPr/>
                </a:tc>
                <a:tc>
                  <a:txBody>
                    <a:bodyPr/>
                    <a:lstStyle/>
                    <a:p>
                      <a:endParaRPr lang="es-ES" sz="1100" dirty="0"/>
                    </a:p>
                  </a:txBody>
                  <a:tcPr/>
                </a:tc>
              </a:tr>
              <a:tr h="566805">
                <a:tc>
                  <a:txBody>
                    <a:bodyPr/>
                    <a:lstStyle/>
                    <a:p>
                      <a:r>
                        <a:rPr lang="es-ES" sz="1100" dirty="0" smtClean="0"/>
                        <a:t>FRANCISCO ANTONIO ARIAS- COMANDANTE </a:t>
                      </a:r>
                      <a:endParaRPr lang="es-ES" sz="1100" dirty="0"/>
                    </a:p>
                  </a:txBody>
                  <a:tcPr/>
                </a:tc>
                <a:tc>
                  <a:txBody>
                    <a:bodyPr/>
                    <a:lstStyle/>
                    <a:p>
                      <a:endParaRPr lang="es-ES" sz="1100" dirty="0"/>
                    </a:p>
                  </a:txBody>
                  <a:tcPr/>
                </a:tc>
                <a:tc>
                  <a:txBody>
                    <a:bodyPr/>
                    <a:lstStyle/>
                    <a:p>
                      <a:r>
                        <a:rPr lang="es-ES" sz="1100" dirty="0" smtClean="0"/>
                        <a:t>FRANCISCO MIGUEL RUIZ MARTÍNEZ - PATRULLERO</a:t>
                      </a:r>
                      <a:endParaRPr lang="es-ES" sz="1100" dirty="0"/>
                    </a:p>
                  </a:txBody>
                  <a:tcPr/>
                </a:tc>
                <a:tc>
                  <a:txBody>
                    <a:bodyPr/>
                    <a:lstStyle/>
                    <a:p>
                      <a:endParaRPr lang="es-ES" sz="1100" dirty="0"/>
                    </a:p>
                  </a:txBody>
                  <a:tcPr/>
                </a:tc>
                <a:tc>
                  <a:txBody>
                    <a:bodyPr/>
                    <a:lstStyle/>
                    <a:p>
                      <a:r>
                        <a:rPr lang="es-ES" sz="1100" dirty="0" smtClean="0"/>
                        <a:t>BENJAMÍN</a:t>
                      </a:r>
                      <a:r>
                        <a:rPr lang="es-ES" sz="1100" baseline="0" dirty="0" smtClean="0"/>
                        <a:t> CAMACHO MARTÍNEZ- PATRULLERO</a:t>
                      </a:r>
                      <a:endParaRPr lang="es-ES" sz="1100" dirty="0"/>
                    </a:p>
                  </a:txBody>
                  <a:tcPr/>
                </a:tc>
                <a:tc>
                  <a:txBody>
                    <a:bodyPr/>
                    <a:lstStyle/>
                    <a:p>
                      <a:endParaRPr lang="es-ES" sz="1100" dirty="0"/>
                    </a:p>
                  </a:txBody>
                  <a:tcPr/>
                </a:tc>
              </a:tr>
              <a:tr h="418305">
                <a:tc>
                  <a:txBody>
                    <a:bodyPr/>
                    <a:lstStyle/>
                    <a:p>
                      <a:r>
                        <a:rPr lang="es-ES" sz="1100" dirty="0" smtClean="0"/>
                        <a:t>LUIS MIGUEL HIDALGO- COMANDANTE</a:t>
                      </a:r>
                      <a:endParaRPr lang="es-ES" sz="1100" dirty="0"/>
                    </a:p>
                  </a:txBody>
                  <a:tcPr/>
                </a:tc>
                <a:tc>
                  <a:txBody>
                    <a:bodyPr/>
                    <a:lstStyle/>
                    <a:p>
                      <a:endParaRPr lang="es-ES" sz="1100" dirty="0"/>
                    </a:p>
                  </a:txBody>
                  <a:tcPr/>
                </a:tc>
                <a:tc>
                  <a:txBody>
                    <a:bodyPr/>
                    <a:lstStyle/>
                    <a:p>
                      <a:r>
                        <a:rPr lang="es-ES" sz="1100" dirty="0" smtClean="0"/>
                        <a:t>FRANKLIN CASTAÑEDA BELTRÁN- PATRULLERO</a:t>
                      </a:r>
                      <a:endParaRPr lang="es-ES" sz="1100" dirty="0"/>
                    </a:p>
                  </a:txBody>
                  <a:tcPr/>
                </a:tc>
                <a:tc>
                  <a:txBody>
                    <a:bodyPr/>
                    <a:lstStyle/>
                    <a:p>
                      <a:endParaRPr lang="es-ES" sz="1100" dirty="0"/>
                    </a:p>
                  </a:txBody>
                  <a:tcPr/>
                </a:tc>
                <a:tc>
                  <a:txBody>
                    <a:bodyPr/>
                    <a:lstStyle/>
                    <a:p>
                      <a:r>
                        <a:rPr lang="es-ES" sz="1100" dirty="0" smtClean="0"/>
                        <a:t>CARLOS AUGUSTO ANTHIA - PATRULLERO</a:t>
                      </a:r>
                      <a:endParaRPr lang="es-ES" sz="1100" dirty="0"/>
                    </a:p>
                  </a:txBody>
                  <a:tcPr/>
                </a:tc>
                <a:tc>
                  <a:txBody>
                    <a:bodyPr/>
                    <a:lstStyle/>
                    <a:p>
                      <a:endParaRPr lang="es-ES" sz="1100" dirty="0"/>
                    </a:p>
                  </a:txBody>
                  <a:tcPr/>
                </a:tc>
              </a:tr>
              <a:tr h="566805">
                <a:tc>
                  <a:txBody>
                    <a:bodyPr/>
                    <a:lstStyle/>
                    <a:p>
                      <a:r>
                        <a:rPr lang="es-ES" sz="1100" dirty="0" smtClean="0"/>
                        <a:t>MARTHA LUDIS COGOLLOS CONTRERAS - PATRULLERA</a:t>
                      </a:r>
                      <a:endParaRPr lang="es-ES" sz="1100" dirty="0"/>
                    </a:p>
                  </a:txBody>
                  <a:tcPr/>
                </a:tc>
                <a:tc>
                  <a:txBody>
                    <a:bodyPr/>
                    <a:lstStyle/>
                    <a:p>
                      <a:endParaRPr lang="es-ES" sz="1100" dirty="0"/>
                    </a:p>
                  </a:txBody>
                  <a:tcPr/>
                </a:tc>
                <a:tc>
                  <a:txBody>
                    <a:bodyPr/>
                    <a:lstStyle/>
                    <a:p>
                      <a:r>
                        <a:rPr lang="es-ES" sz="1100" dirty="0" smtClean="0"/>
                        <a:t>RUBERNEY OSPINA GUEVARA- PATRULLERO</a:t>
                      </a:r>
                      <a:endParaRPr lang="es-ES" sz="1100" dirty="0"/>
                    </a:p>
                  </a:txBody>
                  <a:tcPr/>
                </a:tc>
                <a:tc>
                  <a:txBody>
                    <a:bodyPr/>
                    <a:lstStyle/>
                    <a:p>
                      <a:endParaRPr lang="es-ES" sz="1100" dirty="0"/>
                    </a:p>
                  </a:txBody>
                  <a:tcPr/>
                </a:tc>
                <a:tc>
                  <a:txBody>
                    <a:bodyPr/>
                    <a:lstStyle/>
                    <a:p>
                      <a:r>
                        <a:rPr lang="es-ES" sz="1100" dirty="0" smtClean="0"/>
                        <a:t>BENJAMÍN PARRA CÁRDENAS – COMANDANTE </a:t>
                      </a:r>
                      <a:endParaRPr lang="es-ES" sz="1100" dirty="0"/>
                    </a:p>
                  </a:txBody>
                  <a:tcPr/>
                </a:tc>
                <a:tc>
                  <a:txBody>
                    <a:bodyPr/>
                    <a:lstStyle/>
                    <a:p>
                      <a:endParaRPr lang="es-ES" sz="1100" dirty="0"/>
                    </a:p>
                  </a:txBody>
                  <a:tcPr/>
                </a:tc>
              </a:tr>
            </a:tbl>
          </a:graphicData>
        </a:graphic>
      </p:graphicFrame>
      <p:pic>
        <p:nvPicPr>
          <p:cNvPr id="3" name="Imagen 2"/>
          <p:cNvPicPr>
            <a:picLocks noChangeAspect="1"/>
          </p:cNvPicPr>
          <p:nvPr/>
        </p:nvPicPr>
        <p:blipFill>
          <a:blip r:embed="rId7"/>
          <a:stretch>
            <a:fillRect/>
          </a:stretch>
        </p:blipFill>
        <p:spPr>
          <a:xfrm>
            <a:off x="2472923" y="3356739"/>
            <a:ext cx="456132" cy="409337"/>
          </a:xfrm>
          <a:prstGeom prst="rect">
            <a:avLst/>
          </a:prstGeom>
        </p:spPr>
      </p:pic>
      <p:pic>
        <p:nvPicPr>
          <p:cNvPr id="4" name="Imagen 3"/>
          <p:cNvPicPr>
            <a:picLocks noChangeAspect="1"/>
          </p:cNvPicPr>
          <p:nvPr/>
        </p:nvPicPr>
        <p:blipFill>
          <a:blip r:embed="rId8"/>
          <a:stretch>
            <a:fillRect/>
          </a:stretch>
        </p:blipFill>
        <p:spPr>
          <a:xfrm>
            <a:off x="2457393" y="3800264"/>
            <a:ext cx="456132" cy="541622"/>
          </a:xfrm>
          <a:prstGeom prst="rect">
            <a:avLst/>
          </a:prstGeom>
        </p:spPr>
      </p:pic>
      <p:pic>
        <p:nvPicPr>
          <p:cNvPr id="5" name="Imagen 4"/>
          <p:cNvPicPr>
            <a:picLocks noChangeAspect="1"/>
          </p:cNvPicPr>
          <p:nvPr/>
        </p:nvPicPr>
        <p:blipFill>
          <a:blip r:embed="rId9"/>
          <a:stretch>
            <a:fillRect/>
          </a:stretch>
        </p:blipFill>
        <p:spPr>
          <a:xfrm>
            <a:off x="2472923" y="4394859"/>
            <a:ext cx="476835" cy="507921"/>
          </a:xfrm>
          <a:prstGeom prst="rect">
            <a:avLst/>
          </a:prstGeom>
        </p:spPr>
      </p:pic>
      <p:pic>
        <p:nvPicPr>
          <p:cNvPr id="6" name="Imagen 5"/>
          <p:cNvPicPr>
            <a:picLocks noChangeAspect="1"/>
          </p:cNvPicPr>
          <p:nvPr/>
        </p:nvPicPr>
        <p:blipFill>
          <a:blip r:embed="rId10"/>
          <a:stretch>
            <a:fillRect/>
          </a:stretch>
        </p:blipFill>
        <p:spPr>
          <a:xfrm>
            <a:off x="2467045" y="5000415"/>
            <a:ext cx="467888" cy="554077"/>
          </a:xfrm>
          <a:prstGeom prst="rect">
            <a:avLst/>
          </a:prstGeom>
        </p:spPr>
      </p:pic>
      <p:pic>
        <p:nvPicPr>
          <p:cNvPr id="8" name="Imagen 7"/>
          <p:cNvPicPr>
            <a:picLocks noChangeAspect="1"/>
          </p:cNvPicPr>
          <p:nvPr/>
        </p:nvPicPr>
        <p:blipFill>
          <a:blip r:embed="rId11"/>
          <a:stretch>
            <a:fillRect/>
          </a:stretch>
        </p:blipFill>
        <p:spPr>
          <a:xfrm>
            <a:off x="2510044" y="5554492"/>
            <a:ext cx="418648" cy="397318"/>
          </a:xfrm>
          <a:prstGeom prst="rect">
            <a:avLst/>
          </a:prstGeom>
        </p:spPr>
      </p:pic>
      <p:pic>
        <p:nvPicPr>
          <p:cNvPr id="9" name="Imagen 8"/>
          <p:cNvPicPr>
            <a:picLocks noChangeAspect="1"/>
          </p:cNvPicPr>
          <p:nvPr/>
        </p:nvPicPr>
        <p:blipFill>
          <a:blip r:embed="rId12"/>
          <a:stretch>
            <a:fillRect/>
          </a:stretch>
        </p:blipFill>
        <p:spPr>
          <a:xfrm>
            <a:off x="2472923" y="5963108"/>
            <a:ext cx="476835" cy="502382"/>
          </a:xfrm>
          <a:prstGeom prst="rect">
            <a:avLst/>
          </a:prstGeom>
        </p:spPr>
      </p:pic>
      <p:pic>
        <p:nvPicPr>
          <p:cNvPr id="10" name="Imagen 9"/>
          <p:cNvPicPr>
            <a:picLocks noChangeAspect="1"/>
          </p:cNvPicPr>
          <p:nvPr/>
        </p:nvPicPr>
        <p:blipFill>
          <a:blip r:embed="rId13"/>
          <a:stretch>
            <a:fillRect/>
          </a:stretch>
        </p:blipFill>
        <p:spPr>
          <a:xfrm>
            <a:off x="5033052" y="3356739"/>
            <a:ext cx="429263" cy="409338"/>
          </a:xfrm>
          <a:prstGeom prst="rect">
            <a:avLst/>
          </a:prstGeom>
        </p:spPr>
      </p:pic>
      <p:pic>
        <p:nvPicPr>
          <p:cNvPr id="11" name="Imagen 10"/>
          <p:cNvPicPr>
            <a:picLocks noChangeAspect="1"/>
          </p:cNvPicPr>
          <p:nvPr/>
        </p:nvPicPr>
        <p:blipFill>
          <a:blip r:embed="rId14"/>
          <a:stretch>
            <a:fillRect/>
          </a:stretch>
        </p:blipFill>
        <p:spPr>
          <a:xfrm>
            <a:off x="5032556" y="3790044"/>
            <a:ext cx="504056" cy="537706"/>
          </a:xfrm>
          <a:prstGeom prst="rect">
            <a:avLst/>
          </a:prstGeom>
        </p:spPr>
      </p:pic>
      <p:pic>
        <p:nvPicPr>
          <p:cNvPr id="12" name="Imagen 11"/>
          <p:cNvPicPr>
            <a:picLocks noChangeAspect="1"/>
          </p:cNvPicPr>
          <p:nvPr/>
        </p:nvPicPr>
        <p:blipFill>
          <a:blip r:embed="rId15"/>
          <a:stretch>
            <a:fillRect/>
          </a:stretch>
        </p:blipFill>
        <p:spPr>
          <a:xfrm>
            <a:off x="5049455" y="4403697"/>
            <a:ext cx="493023" cy="536987"/>
          </a:xfrm>
          <a:prstGeom prst="rect">
            <a:avLst/>
          </a:prstGeom>
        </p:spPr>
      </p:pic>
      <p:pic>
        <p:nvPicPr>
          <p:cNvPr id="13" name="Imagen 12"/>
          <p:cNvPicPr>
            <a:picLocks noChangeAspect="1"/>
          </p:cNvPicPr>
          <p:nvPr/>
        </p:nvPicPr>
        <p:blipFill>
          <a:blip r:embed="rId16"/>
          <a:stretch>
            <a:fillRect/>
          </a:stretch>
        </p:blipFill>
        <p:spPr>
          <a:xfrm>
            <a:off x="5058442" y="4959990"/>
            <a:ext cx="467866" cy="501817"/>
          </a:xfrm>
          <a:prstGeom prst="rect">
            <a:avLst/>
          </a:prstGeom>
        </p:spPr>
      </p:pic>
      <p:pic>
        <p:nvPicPr>
          <p:cNvPr id="14" name="Imagen 13"/>
          <p:cNvPicPr>
            <a:picLocks noChangeAspect="1"/>
          </p:cNvPicPr>
          <p:nvPr/>
        </p:nvPicPr>
        <p:blipFill>
          <a:blip r:embed="rId17"/>
          <a:stretch>
            <a:fillRect/>
          </a:stretch>
        </p:blipFill>
        <p:spPr>
          <a:xfrm>
            <a:off x="5066833" y="5553278"/>
            <a:ext cx="436734" cy="399745"/>
          </a:xfrm>
          <a:prstGeom prst="rect">
            <a:avLst/>
          </a:prstGeom>
        </p:spPr>
      </p:pic>
      <p:pic>
        <p:nvPicPr>
          <p:cNvPr id="15" name="Imagen 14"/>
          <p:cNvPicPr>
            <a:picLocks noChangeAspect="1"/>
          </p:cNvPicPr>
          <p:nvPr/>
        </p:nvPicPr>
        <p:blipFill>
          <a:blip r:embed="rId18"/>
          <a:stretch>
            <a:fillRect/>
          </a:stretch>
        </p:blipFill>
        <p:spPr>
          <a:xfrm>
            <a:off x="5084931" y="5950518"/>
            <a:ext cx="451681" cy="591759"/>
          </a:xfrm>
          <a:prstGeom prst="rect">
            <a:avLst/>
          </a:prstGeom>
        </p:spPr>
      </p:pic>
      <p:pic>
        <p:nvPicPr>
          <p:cNvPr id="16" name="Imagen 15"/>
          <p:cNvPicPr>
            <a:picLocks noChangeAspect="1"/>
          </p:cNvPicPr>
          <p:nvPr/>
        </p:nvPicPr>
        <p:blipFill>
          <a:blip r:embed="rId19"/>
          <a:stretch>
            <a:fillRect/>
          </a:stretch>
        </p:blipFill>
        <p:spPr>
          <a:xfrm>
            <a:off x="7777052" y="3334577"/>
            <a:ext cx="467866" cy="443113"/>
          </a:xfrm>
          <a:prstGeom prst="rect">
            <a:avLst/>
          </a:prstGeom>
        </p:spPr>
      </p:pic>
      <p:pic>
        <p:nvPicPr>
          <p:cNvPr id="18" name="Imagen 17"/>
          <p:cNvPicPr>
            <a:picLocks noChangeAspect="1"/>
          </p:cNvPicPr>
          <p:nvPr/>
        </p:nvPicPr>
        <p:blipFill>
          <a:blip r:embed="rId20"/>
          <a:stretch>
            <a:fillRect/>
          </a:stretch>
        </p:blipFill>
        <p:spPr>
          <a:xfrm>
            <a:off x="7831564" y="4943114"/>
            <a:ext cx="467866" cy="509329"/>
          </a:xfrm>
          <a:prstGeom prst="rect">
            <a:avLst/>
          </a:prstGeom>
        </p:spPr>
      </p:pic>
      <p:pic>
        <p:nvPicPr>
          <p:cNvPr id="20" name="Imagen 19"/>
          <p:cNvPicPr>
            <a:picLocks noChangeAspect="1"/>
          </p:cNvPicPr>
          <p:nvPr/>
        </p:nvPicPr>
        <p:blipFill>
          <a:blip r:embed="rId21"/>
          <a:stretch>
            <a:fillRect/>
          </a:stretch>
        </p:blipFill>
        <p:spPr>
          <a:xfrm>
            <a:off x="7795560" y="4384310"/>
            <a:ext cx="467866" cy="536987"/>
          </a:xfrm>
          <a:prstGeom prst="rect">
            <a:avLst/>
          </a:prstGeom>
        </p:spPr>
      </p:pic>
      <p:pic>
        <p:nvPicPr>
          <p:cNvPr id="21" name="Imagen 20"/>
          <p:cNvPicPr>
            <a:picLocks noChangeAspect="1"/>
          </p:cNvPicPr>
          <p:nvPr/>
        </p:nvPicPr>
        <p:blipFill>
          <a:blip r:embed="rId22"/>
          <a:stretch>
            <a:fillRect/>
          </a:stretch>
        </p:blipFill>
        <p:spPr>
          <a:xfrm>
            <a:off x="7839552" y="5527917"/>
            <a:ext cx="451889" cy="429946"/>
          </a:xfrm>
          <a:prstGeom prst="rect">
            <a:avLst/>
          </a:prstGeom>
        </p:spPr>
      </p:pic>
      <p:pic>
        <p:nvPicPr>
          <p:cNvPr id="22" name="Imagen 21"/>
          <p:cNvPicPr>
            <a:picLocks noChangeAspect="1"/>
          </p:cNvPicPr>
          <p:nvPr/>
        </p:nvPicPr>
        <p:blipFill>
          <a:blip r:embed="rId23"/>
          <a:stretch>
            <a:fillRect/>
          </a:stretch>
        </p:blipFill>
        <p:spPr>
          <a:xfrm>
            <a:off x="7815597" y="5995009"/>
            <a:ext cx="525285" cy="502776"/>
          </a:xfrm>
          <a:prstGeom prst="rect">
            <a:avLst/>
          </a:prstGeom>
        </p:spPr>
      </p:pic>
      <p:pic>
        <p:nvPicPr>
          <p:cNvPr id="23" name="Imagen 22"/>
          <p:cNvPicPr>
            <a:picLocks noChangeAspect="1"/>
          </p:cNvPicPr>
          <p:nvPr/>
        </p:nvPicPr>
        <p:blipFill>
          <a:blip r:embed="rId24"/>
          <a:stretch>
            <a:fillRect/>
          </a:stretch>
        </p:blipFill>
        <p:spPr>
          <a:xfrm>
            <a:off x="7831564" y="3801100"/>
            <a:ext cx="395858" cy="469409"/>
          </a:xfrm>
          <a:prstGeom prst="rect">
            <a:avLst/>
          </a:prstGeom>
        </p:spPr>
      </p:pic>
    </p:spTree>
    <p:extLst>
      <p:ext uri="{BB962C8B-B14F-4D97-AF65-F5344CB8AC3E}">
        <p14:creationId xmlns:p14="http://schemas.microsoft.com/office/powerpoint/2010/main" val="36702110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rgbClr val="5AA2AE">
                    <a:lumMod val="20000"/>
                    <a:lumOff val="80000"/>
                  </a:srgbClr>
                </a:solidFill>
              </a:rPr>
              <a:t>Comandantes: 5</a:t>
            </a:r>
          </a:p>
          <a:p>
            <a:pPr algn="r"/>
            <a:r>
              <a:rPr lang="es-ES" sz="1600" b="1" cap="small" dirty="0">
                <a:solidFill>
                  <a:srgbClr val="5AA2AE">
                    <a:lumMod val="20000"/>
                    <a:lumOff val="80000"/>
                  </a:srgbClr>
                </a:solidFill>
              </a:rPr>
              <a:t>Patrulleros: 17 </a:t>
            </a:r>
          </a:p>
          <a:p>
            <a:pPr algn="r"/>
            <a:r>
              <a:rPr lang="es-ES" sz="1600" b="1" cap="small" dirty="0">
                <a:solidFill>
                  <a:srgbClr val="5AA2AE">
                    <a:lumMod val="20000"/>
                    <a:lumOff val="80000"/>
                  </a:srgbClr>
                </a:solidFill>
              </a:rPr>
              <a:t>Consolidado conductas punibles: 149 </a:t>
            </a:r>
          </a:p>
          <a:p>
            <a:pPr algn="r"/>
            <a:r>
              <a:rPr lang="es-ES" sz="1600" b="1" cap="small" dirty="0">
                <a:solidFill>
                  <a:srgbClr val="5AA2AE">
                    <a:lumMod val="20000"/>
                    <a:lumOff val="80000"/>
                  </a:srgbClr>
                </a:solidFill>
              </a:rPr>
              <a:t>Hechos:144 </a:t>
            </a:r>
          </a:p>
          <a:p>
            <a:pPr algn="r"/>
            <a:r>
              <a:rPr lang="es-ES" sz="1600" b="1" cap="small" dirty="0">
                <a:solidFill>
                  <a:srgbClr val="5AA2AE">
                    <a:lumMod val="20000"/>
                    <a:lumOff val="80000"/>
                  </a:srgbClr>
                </a:solidFill>
              </a:rPr>
              <a:t>Total víctimas:314   </a:t>
            </a:r>
          </a:p>
        </p:txBody>
      </p:sp>
      <p:graphicFrame>
        <p:nvGraphicFramePr>
          <p:cNvPr id="17" name="16 Tabla"/>
          <p:cNvGraphicFramePr>
            <a:graphicFrameLocks noGrp="1"/>
          </p:cNvGraphicFramePr>
          <p:nvPr>
            <p:extLst>
              <p:ext uri="{D42A27DB-BD31-4B8C-83A1-F6EECF244321}">
                <p14:modId xmlns:p14="http://schemas.microsoft.com/office/powerpoint/2010/main" val="216220575"/>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CENTAUROS Y HÉROES DEL LLANO Y DEL GUAVIARE</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25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Parcial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33</a:t>
            </a:r>
            <a:endParaRPr lang="es-ES" cap="small" dirty="0">
              <a:solidFill>
                <a:srgbClr val="C00000"/>
              </a:solidFill>
              <a:latin typeface="Agency FB" panose="020B0503020202020204" pitchFamily="34" charset="0"/>
            </a:endParaRPr>
          </a:p>
        </p:txBody>
      </p:sp>
      <p:sp>
        <p:nvSpPr>
          <p:cNvPr id="2" name="Rectángulo 1"/>
          <p:cNvSpPr/>
          <p:nvPr/>
        </p:nvSpPr>
        <p:spPr>
          <a:xfrm>
            <a:off x="398556" y="2351103"/>
            <a:ext cx="2396810" cy="646331"/>
          </a:xfrm>
          <a:prstGeom prst="rect">
            <a:avLst/>
          </a:prstGeom>
        </p:spPr>
        <p:txBody>
          <a:bodyPr wrap="none">
            <a:spAutoFit/>
          </a:bodyPr>
          <a:lstStyle/>
          <a:p>
            <a:endParaRPr lang="es-CO" dirty="0" smtClean="0">
              <a:solidFill>
                <a:srgbClr val="5AA2AE">
                  <a:lumMod val="75000"/>
                </a:srgbClr>
              </a:solidFill>
              <a:latin typeface="Agency FB" panose="020B0503020202020204" pitchFamily="34" charset="0"/>
            </a:endParaRPr>
          </a:p>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pSp>
        <p:nvGrpSpPr>
          <p:cNvPr id="49" name="93 Grupo"/>
          <p:cNvGrpSpPr/>
          <p:nvPr/>
        </p:nvGrpSpPr>
        <p:grpSpPr>
          <a:xfrm>
            <a:off x="8630131" y="1885209"/>
            <a:ext cx="2800323" cy="2113268"/>
            <a:chOff x="1187450" y="-23549"/>
            <a:chExt cx="7936374" cy="6811700"/>
          </a:xfrm>
        </p:grpSpPr>
        <p:sp>
          <p:nvSpPr>
            <p:cNvPr id="50"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35"/>
            <p:cNvSpPr>
              <a:spLocks noChangeArrowheads="1"/>
            </p:cNvSpPr>
            <p:nvPr/>
          </p:nvSpPr>
          <p:spPr bwMode="auto">
            <a:xfrm rot="20927974">
              <a:off x="2178050" y="1525588"/>
              <a:ext cx="214313" cy="544513"/>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Oval 36"/>
            <p:cNvSpPr>
              <a:spLocks noChangeArrowheads="1"/>
            </p:cNvSpPr>
            <p:nvPr/>
          </p:nvSpPr>
          <p:spPr bwMode="auto">
            <a:xfrm rot="4743037">
              <a:off x="3584193" y="2889428"/>
              <a:ext cx="509143" cy="1630187"/>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3" name="Oval 77"/>
            <p:cNvSpPr>
              <a:spLocks noChangeArrowheads="1"/>
            </p:cNvSpPr>
            <p:nvPr/>
          </p:nvSpPr>
          <p:spPr bwMode="auto">
            <a:xfrm rot="21068561">
              <a:off x="3641196" y="4026832"/>
              <a:ext cx="1009127" cy="5521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3" name="Text Box 86"/>
            <p:cNvSpPr txBox="1">
              <a:spLocks noChangeArrowheads="1"/>
            </p:cNvSpPr>
            <p:nvPr/>
          </p:nvSpPr>
          <p:spPr bwMode="auto">
            <a:xfrm>
              <a:off x="6062664" y="702135"/>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B</a:t>
              </a:r>
              <a:r>
                <a:rPr lang="es-ES" sz="900" b="1" dirty="0">
                  <a:effectLst>
                    <a:outerShdw blurRad="38100" dist="38100" dir="2700000" algn="tl">
                      <a:srgbClr val="000000">
                        <a:alpha val="43137"/>
                      </a:srgbClr>
                    </a:outerShdw>
                  </a:effectLst>
                  <a:latin typeface="Calibri" pitchFamily="34" charset="0"/>
                  <a:cs typeface="Tahoma" pitchFamily="34" charset="0"/>
                </a:rPr>
                <a:t>. CENTAUROS </a:t>
              </a:r>
            </a:p>
          </p:txBody>
        </p:sp>
        <p:sp>
          <p:nvSpPr>
            <p:cNvPr id="128"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Oval 105"/>
            <p:cNvSpPr>
              <a:spLocks noChangeArrowheads="1"/>
            </p:cNvSpPr>
            <p:nvPr/>
          </p:nvSpPr>
          <p:spPr bwMode="auto">
            <a:xfrm>
              <a:off x="5473074" y="1017587"/>
              <a:ext cx="756278" cy="408041"/>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10" name="Tabla 9"/>
          <p:cNvGraphicFramePr>
            <a:graphicFrameLocks noGrp="1"/>
          </p:cNvGraphicFramePr>
          <p:nvPr>
            <p:extLst>
              <p:ext uri="{D42A27DB-BD31-4B8C-83A1-F6EECF244321}">
                <p14:modId xmlns:p14="http://schemas.microsoft.com/office/powerpoint/2010/main" val="3844407989"/>
              </p:ext>
            </p:extLst>
          </p:nvPr>
        </p:nvGraphicFramePr>
        <p:xfrm>
          <a:off x="447085" y="3090293"/>
          <a:ext cx="5432891" cy="3003722"/>
        </p:xfrm>
        <a:graphic>
          <a:graphicData uri="http://schemas.openxmlformats.org/drawingml/2006/table">
            <a:tbl>
              <a:tblPr firstRow="1" bandRow="1">
                <a:tableStyleId>{5C22544A-7EE6-4342-B048-85BDC9FD1C3A}</a:tableStyleId>
              </a:tblPr>
              <a:tblGrid>
                <a:gridCol w="2696587"/>
                <a:gridCol w="2541953"/>
                <a:gridCol w="194351"/>
              </a:tblGrid>
              <a:tr h="44340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EIVER AUGUSTO VIGOYA PÉREZ</a:t>
                      </a:r>
                    </a:p>
                    <a:p>
                      <a:pPr algn="l" fontAlgn="ctr"/>
                      <a:endParaRPr lang="es-CO" sz="1200" b="1" i="0" u="none" strike="noStrike"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rowSpan="5">
                  <a:txBody>
                    <a:bodyPr/>
                    <a:lstStyle/>
                    <a:p>
                      <a:pPr algn="r"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FERNEY TOVAR RAMÍREZ</a:t>
                      </a:r>
                    </a:p>
                    <a:p>
                      <a:pPr algn="l" fontAlgn="ctr"/>
                      <a:endParaRPr lang="es-CO" sz="1200" b="1" i="0" u="none" strike="noStrike"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460866">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NELSON REYES</a:t>
                      </a:r>
                      <a:r>
                        <a:rPr lang="es-CO" sz="1200" b="1" i="0" u="none" strike="noStrike" baseline="0" dirty="0" smtClean="0">
                          <a:solidFill>
                            <a:schemeClr val="accent1">
                              <a:lumMod val="75000"/>
                            </a:schemeClr>
                          </a:solidFill>
                          <a:effectLst/>
                          <a:latin typeface="Calibri" panose="020F0502020204030204" pitchFamily="34" charset="0"/>
                        </a:rPr>
                        <a:t> GUERRERO</a:t>
                      </a:r>
                    </a:p>
                    <a:p>
                      <a:pPr algn="l" fontAlgn="ctr"/>
                      <a:endParaRPr lang="es-CO" sz="1200" b="1" i="0" u="none" strike="noStrike" baseline="0"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a:t>
                      </a:r>
                    </a:p>
                    <a:p>
                      <a:pPr algn="l" fontAlgn="ctr"/>
                      <a:r>
                        <a:rPr lang="es-CO" sz="1200" b="1" i="0" u="none" strike="noStrike" dirty="0" smtClean="0">
                          <a:solidFill>
                            <a:schemeClr val="accent1">
                              <a:lumMod val="75000"/>
                            </a:schemeClr>
                          </a:solidFill>
                          <a:effectLst/>
                          <a:latin typeface="Calibri" panose="020F0502020204030204" pitchFamily="34" charset="0"/>
                        </a:rPr>
                        <a:t>  JAVIER DOMINGO ROMERO</a:t>
                      </a:r>
                    </a:p>
                    <a:p>
                      <a:pPr algn="l" fontAlgn="ctr"/>
                      <a:endParaRPr lang="es-CO" sz="1200" b="1" i="0" u="none" strike="noStrike" dirty="0" smtClean="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endParaRPr lang="es-CO" sz="1200" b="1" i="0" u="none" strike="noStrike"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11" name="Imagen 10"/>
          <p:cNvPicPr>
            <a:picLocks noChangeAspect="1"/>
          </p:cNvPicPr>
          <p:nvPr/>
        </p:nvPicPr>
        <p:blipFill>
          <a:blip r:embed="rId7"/>
          <a:stretch>
            <a:fillRect/>
          </a:stretch>
        </p:blipFill>
        <p:spPr>
          <a:xfrm>
            <a:off x="3791744" y="3551773"/>
            <a:ext cx="411036" cy="513795"/>
          </a:xfrm>
          <a:prstGeom prst="rect">
            <a:avLst/>
          </a:prstGeom>
        </p:spPr>
      </p:pic>
      <p:pic>
        <p:nvPicPr>
          <p:cNvPr id="12" name="Imagen 11"/>
          <p:cNvPicPr>
            <a:picLocks noChangeAspect="1"/>
          </p:cNvPicPr>
          <p:nvPr/>
        </p:nvPicPr>
        <p:blipFill>
          <a:blip r:embed="rId8"/>
          <a:stretch>
            <a:fillRect/>
          </a:stretch>
        </p:blipFill>
        <p:spPr>
          <a:xfrm>
            <a:off x="3791744" y="4065568"/>
            <a:ext cx="457356" cy="571695"/>
          </a:xfrm>
          <a:prstGeom prst="rect">
            <a:avLst/>
          </a:prstGeom>
        </p:spPr>
      </p:pic>
      <p:pic>
        <p:nvPicPr>
          <p:cNvPr id="13" name="Imagen 12"/>
          <p:cNvPicPr>
            <a:picLocks noChangeAspect="1"/>
          </p:cNvPicPr>
          <p:nvPr/>
        </p:nvPicPr>
        <p:blipFill>
          <a:blip r:embed="rId9"/>
          <a:stretch>
            <a:fillRect/>
          </a:stretch>
        </p:blipFill>
        <p:spPr>
          <a:xfrm>
            <a:off x="3791745" y="4637264"/>
            <a:ext cx="457356" cy="513794"/>
          </a:xfrm>
          <a:prstGeom prst="rect">
            <a:avLst/>
          </a:prstGeom>
        </p:spPr>
      </p:pic>
      <p:pic>
        <p:nvPicPr>
          <p:cNvPr id="14" name="Imagen 13"/>
          <p:cNvPicPr>
            <a:picLocks noChangeAspect="1"/>
          </p:cNvPicPr>
          <p:nvPr/>
        </p:nvPicPr>
        <p:blipFill>
          <a:blip r:embed="rId10"/>
          <a:stretch>
            <a:fillRect/>
          </a:stretch>
        </p:blipFill>
        <p:spPr>
          <a:xfrm>
            <a:off x="3795068" y="5159526"/>
            <a:ext cx="450708" cy="563385"/>
          </a:xfrm>
          <a:prstGeom prst="rect">
            <a:avLst/>
          </a:prstGeom>
        </p:spPr>
      </p:pic>
    </p:spTree>
    <p:extLst>
      <p:ext uri="{BB962C8B-B14F-4D97-AF65-F5344CB8AC3E}">
        <p14:creationId xmlns:p14="http://schemas.microsoft.com/office/powerpoint/2010/main" val="2289753793"/>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rgbClr val="5AA2AE">
                    <a:lumMod val="20000"/>
                    <a:lumOff val="80000"/>
                  </a:srgbClr>
                </a:solidFill>
              </a:rPr>
              <a:t>Comandantes: 5</a:t>
            </a:r>
          </a:p>
          <a:p>
            <a:pPr algn="r"/>
            <a:r>
              <a:rPr lang="es-ES" sz="1600" b="1" cap="small" dirty="0">
                <a:solidFill>
                  <a:srgbClr val="5AA2AE">
                    <a:lumMod val="20000"/>
                    <a:lumOff val="80000"/>
                  </a:srgbClr>
                </a:solidFill>
              </a:rPr>
              <a:t>Patrulleros: 17 </a:t>
            </a:r>
          </a:p>
          <a:p>
            <a:pPr algn="r"/>
            <a:r>
              <a:rPr lang="es-ES" sz="1600" b="1" cap="small" dirty="0">
                <a:solidFill>
                  <a:srgbClr val="5AA2AE">
                    <a:lumMod val="20000"/>
                    <a:lumOff val="80000"/>
                  </a:srgbClr>
                </a:solidFill>
              </a:rPr>
              <a:t>Consolidado conductas punibles: 149 </a:t>
            </a:r>
          </a:p>
          <a:p>
            <a:pPr algn="r"/>
            <a:r>
              <a:rPr lang="es-ES" sz="1600" b="1" cap="small" dirty="0">
                <a:solidFill>
                  <a:srgbClr val="5AA2AE">
                    <a:lumMod val="20000"/>
                    <a:lumOff val="80000"/>
                  </a:srgbClr>
                </a:solidFill>
              </a:rPr>
              <a:t>Hechos:144 </a:t>
            </a:r>
          </a:p>
          <a:p>
            <a:pPr algn="r"/>
            <a:r>
              <a:rPr lang="es-ES" sz="1600" b="1" cap="small" dirty="0">
                <a:solidFill>
                  <a:srgbClr val="5AA2AE">
                    <a:lumMod val="20000"/>
                    <a:lumOff val="80000"/>
                  </a:srgbClr>
                </a:solidFill>
              </a:rPr>
              <a:t>Total víctimas:314   </a:t>
            </a:r>
          </a:p>
        </p:txBody>
      </p:sp>
      <p:graphicFrame>
        <p:nvGraphicFramePr>
          <p:cNvPr id="17" name="16 Tabla"/>
          <p:cNvGraphicFramePr>
            <a:graphicFrameLocks noGrp="1"/>
          </p:cNvGraphicFramePr>
          <p:nvPr>
            <p:extLst>
              <p:ext uri="{D42A27DB-BD31-4B8C-83A1-F6EECF244321}">
                <p14:modId xmlns:p14="http://schemas.microsoft.com/office/powerpoint/2010/main" val="3824733270"/>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CENTAUROS Y HÉROES DEL LLANO Y DEL GUAVIARE</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25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Parcial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33</a:t>
            </a:r>
            <a:endParaRPr lang="es-ES" cap="small" dirty="0">
              <a:solidFill>
                <a:srgbClr val="C00000"/>
              </a:solidFill>
              <a:latin typeface="Agency FB" panose="020B0503020202020204" pitchFamily="34" charset="0"/>
            </a:endParaRPr>
          </a:p>
        </p:txBody>
      </p:sp>
      <p:sp>
        <p:nvSpPr>
          <p:cNvPr id="2" name="Rectángulo 1"/>
          <p:cNvSpPr/>
          <p:nvPr/>
        </p:nvSpPr>
        <p:spPr>
          <a:xfrm>
            <a:off x="447085" y="262323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pSp>
        <p:nvGrpSpPr>
          <p:cNvPr id="49" name="93 Grupo"/>
          <p:cNvGrpSpPr/>
          <p:nvPr/>
        </p:nvGrpSpPr>
        <p:grpSpPr>
          <a:xfrm>
            <a:off x="8630131" y="1885209"/>
            <a:ext cx="2800323" cy="2113268"/>
            <a:chOff x="1187450" y="-23549"/>
            <a:chExt cx="7936374" cy="6811700"/>
          </a:xfrm>
        </p:grpSpPr>
        <p:sp>
          <p:nvSpPr>
            <p:cNvPr id="50"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solidFill>
                  <a:prstClr val="black"/>
                </a:solidFill>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7" name="Oval 35"/>
            <p:cNvSpPr>
              <a:spLocks noChangeArrowheads="1"/>
            </p:cNvSpPr>
            <p:nvPr/>
          </p:nvSpPr>
          <p:spPr bwMode="auto">
            <a:xfrm rot="20927974">
              <a:off x="2178050" y="1525588"/>
              <a:ext cx="214313" cy="544513"/>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9" name="Oval 36"/>
            <p:cNvSpPr>
              <a:spLocks noChangeArrowheads="1"/>
            </p:cNvSpPr>
            <p:nvPr/>
          </p:nvSpPr>
          <p:spPr bwMode="auto">
            <a:xfrm rot="4743037">
              <a:off x="3584193" y="2889428"/>
              <a:ext cx="509143" cy="1630187"/>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sp>
          <p:nvSpPr>
            <p:cNvPr id="93" name="Oval 77"/>
            <p:cNvSpPr>
              <a:spLocks noChangeArrowheads="1"/>
            </p:cNvSpPr>
            <p:nvPr/>
          </p:nvSpPr>
          <p:spPr bwMode="auto">
            <a:xfrm rot="21068561">
              <a:off x="3641196" y="4026832"/>
              <a:ext cx="1009127" cy="5521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3" name="Text Box 86"/>
            <p:cNvSpPr txBox="1">
              <a:spLocks noChangeArrowheads="1"/>
            </p:cNvSpPr>
            <p:nvPr/>
          </p:nvSpPr>
          <p:spPr bwMode="auto">
            <a:xfrm>
              <a:off x="6062664" y="702135"/>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smtClean="0">
                  <a:solidFill>
                    <a:prstClr val="black"/>
                  </a:solidFill>
                  <a:effectLst>
                    <a:outerShdw blurRad="38100" dist="38100" dir="2700000" algn="tl">
                      <a:srgbClr val="000000">
                        <a:alpha val="43137"/>
                      </a:srgbClr>
                    </a:outerShdw>
                  </a:effectLst>
                  <a:latin typeface="Calibri" pitchFamily="34" charset="0"/>
                  <a:cs typeface="Tahoma" pitchFamily="34" charset="0"/>
                </a:rPr>
                <a:t>B</a:t>
              </a:r>
              <a:r>
                <a:rPr lang="es-ES" sz="900" b="1" dirty="0">
                  <a:solidFill>
                    <a:prstClr val="black"/>
                  </a:solidFill>
                  <a:effectLst>
                    <a:outerShdw blurRad="38100" dist="38100" dir="2700000" algn="tl">
                      <a:srgbClr val="000000">
                        <a:alpha val="43137"/>
                      </a:srgbClr>
                    </a:outerShdw>
                  </a:effectLst>
                  <a:latin typeface="Calibri" pitchFamily="34" charset="0"/>
                  <a:cs typeface="Tahoma" pitchFamily="34" charset="0"/>
                </a:rPr>
                <a:t>. CENTAUROS </a:t>
              </a:r>
            </a:p>
          </p:txBody>
        </p:sp>
        <p:sp>
          <p:nvSpPr>
            <p:cNvPr id="128"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31" name="Oval 105"/>
            <p:cNvSpPr>
              <a:spLocks noChangeArrowheads="1"/>
            </p:cNvSpPr>
            <p:nvPr/>
          </p:nvSpPr>
          <p:spPr bwMode="auto">
            <a:xfrm>
              <a:off x="5473074" y="1017587"/>
              <a:ext cx="756278" cy="408041"/>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grpSp>
      <p:graphicFrame>
        <p:nvGraphicFramePr>
          <p:cNvPr id="4" name="Tabla 3"/>
          <p:cNvGraphicFramePr>
            <a:graphicFrameLocks noGrp="1"/>
          </p:cNvGraphicFramePr>
          <p:nvPr>
            <p:extLst>
              <p:ext uri="{D42A27DB-BD31-4B8C-83A1-F6EECF244321}">
                <p14:modId xmlns:p14="http://schemas.microsoft.com/office/powerpoint/2010/main" val="466325476"/>
              </p:ext>
            </p:extLst>
          </p:nvPr>
        </p:nvGraphicFramePr>
        <p:xfrm>
          <a:off x="498194" y="3000697"/>
          <a:ext cx="6918252" cy="233252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CO"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27</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21</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14</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16</a:t>
                      </a:r>
                      <a:endParaRPr lang="es-ES" sz="1200" dirty="0"/>
                    </a:p>
                  </a:txBody>
                  <a:tcPr/>
                </a:tc>
              </a:tr>
              <a:tr h="274480">
                <a:tc>
                  <a:txBody>
                    <a:bodyPr/>
                    <a:lstStyle/>
                    <a:p>
                      <a:r>
                        <a:rPr lang="es-ES" sz="1200" dirty="0" smtClean="0"/>
                        <a:t>Hurto</a:t>
                      </a:r>
                      <a:endParaRPr lang="es-ES" sz="1200" dirty="0"/>
                    </a:p>
                  </a:txBody>
                  <a:tcPr/>
                </a:tc>
                <a:tc>
                  <a:txBody>
                    <a:bodyPr/>
                    <a:lstStyle/>
                    <a:p>
                      <a:r>
                        <a:rPr lang="es-ES" sz="1200" dirty="0" smtClean="0"/>
                        <a:t>7</a:t>
                      </a:r>
                      <a:endParaRPr lang="es-ES" sz="1200" dirty="0"/>
                    </a:p>
                  </a:txBody>
                  <a:tcPr/>
                </a:tc>
                <a:tc>
                  <a:txBody>
                    <a:bodyPr/>
                    <a:lstStyle/>
                    <a:p>
                      <a:r>
                        <a:rPr lang="es-ES" sz="1200" dirty="0" smtClean="0"/>
                        <a:t>Constreñimiento ilegal</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Tentativa de homicidio</a:t>
                      </a:r>
                      <a:endParaRPr lang="es-ES" sz="1200" dirty="0"/>
                    </a:p>
                  </a:txBody>
                  <a:tcPr/>
                </a:tc>
                <a:tc>
                  <a:txBody>
                    <a:bodyPr/>
                    <a:lstStyle/>
                    <a:p>
                      <a:r>
                        <a:rPr lang="es-ES" sz="1200" dirty="0" smtClean="0"/>
                        <a:t>31</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5</a:t>
                      </a:r>
                      <a:endParaRPr lang="es-ES" sz="1200" dirty="0"/>
                    </a:p>
                  </a:txBody>
                  <a:tcPr/>
                </a:tc>
              </a:tr>
              <a:tr h="274480">
                <a:tc>
                  <a:txBody>
                    <a:bodyPr/>
                    <a:lstStyle/>
                    <a:p>
                      <a:r>
                        <a:rPr lang="es-ES" sz="1200" dirty="0" smtClean="0"/>
                        <a:t>Represalias</a:t>
                      </a:r>
                      <a:endParaRPr lang="es-ES" sz="1200" dirty="0"/>
                    </a:p>
                  </a:txBody>
                  <a:tcPr/>
                </a:tc>
                <a:tc>
                  <a:txBody>
                    <a:bodyPr/>
                    <a:lstStyle/>
                    <a:p>
                      <a:r>
                        <a:rPr lang="es-ES" sz="1200" dirty="0" smtClean="0"/>
                        <a:t>1</a:t>
                      </a:r>
                      <a:endParaRPr lang="es-ES" sz="1200" dirty="0"/>
                    </a:p>
                  </a:txBody>
                  <a:tcPr/>
                </a:tc>
                <a:tc>
                  <a:txBody>
                    <a:bodyPr/>
                    <a:lstStyle/>
                    <a:p>
                      <a:r>
                        <a:rPr lang="es-ES" sz="1200" dirty="0" smtClean="0"/>
                        <a:t>Destrucción BBP</a:t>
                      </a:r>
                      <a:endParaRPr lang="es-ES" sz="1200" dirty="0"/>
                    </a:p>
                  </a:txBody>
                  <a:tcPr/>
                </a:tc>
                <a:tc>
                  <a:txBody>
                    <a:bodyPr/>
                    <a:lstStyle/>
                    <a:p>
                      <a:endParaRPr lang="es-ES" sz="1200" dirty="0"/>
                    </a:p>
                  </a:txBody>
                  <a:tcPr/>
                </a:tc>
              </a:tr>
              <a:tr h="184723">
                <a:tc>
                  <a:txBody>
                    <a:bodyPr/>
                    <a:lstStyle/>
                    <a:p>
                      <a:r>
                        <a:rPr lang="es-CO" sz="1100" dirty="0" smtClean="0"/>
                        <a:t>Utilización ilegal de uniformes</a:t>
                      </a:r>
                    </a:p>
                    <a:p>
                      <a:endParaRPr lang="es-CO" sz="1100" dirty="0" smtClean="0"/>
                    </a:p>
                    <a:p>
                      <a:r>
                        <a:rPr lang="es-CO" sz="1100" dirty="0" smtClean="0"/>
                        <a:t>Violación</a:t>
                      </a:r>
                      <a:r>
                        <a:rPr lang="es-CO" sz="1100" baseline="0" dirty="0" smtClean="0"/>
                        <a:t> de habitación ajena</a:t>
                      </a:r>
                      <a:endParaRPr lang="es-CO" sz="1100" dirty="0"/>
                    </a:p>
                  </a:txBody>
                  <a:tcPr/>
                </a:tc>
                <a:tc>
                  <a:txBody>
                    <a:bodyPr/>
                    <a:lstStyle/>
                    <a:p>
                      <a:r>
                        <a:rPr lang="es-CO" sz="1100" dirty="0" smtClean="0"/>
                        <a:t>3</a:t>
                      </a:r>
                    </a:p>
                    <a:p>
                      <a:endParaRPr lang="es-CO" sz="1100" dirty="0" smtClean="0"/>
                    </a:p>
                    <a:p>
                      <a:r>
                        <a:rPr lang="es-CO" sz="1100" dirty="0" smtClean="0"/>
                        <a:t>16</a:t>
                      </a:r>
                      <a:endParaRPr lang="es-CO" sz="1100" dirty="0"/>
                    </a:p>
                  </a:txBody>
                  <a:tcPr/>
                </a:tc>
                <a:tc>
                  <a:txBody>
                    <a:bodyPr/>
                    <a:lstStyle/>
                    <a:p>
                      <a:r>
                        <a:rPr lang="es-ES" sz="1200" dirty="0" smtClean="0"/>
                        <a:t>Acceso</a:t>
                      </a:r>
                      <a:r>
                        <a:rPr lang="es-ES" sz="1200" baseline="0" dirty="0" smtClean="0"/>
                        <a:t> carnal</a:t>
                      </a:r>
                      <a:endParaRPr lang="es-ES" sz="1200" dirty="0"/>
                    </a:p>
                  </a:txBody>
                  <a:tcPr/>
                </a:tc>
                <a:tc>
                  <a:txBody>
                    <a:bodyPr/>
                    <a:lstStyle/>
                    <a:p>
                      <a:r>
                        <a:rPr lang="es-ES" sz="1200" dirty="0" smtClean="0"/>
                        <a:t>1</a:t>
                      </a:r>
                    </a:p>
                    <a:p>
                      <a:endParaRPr lang="es-ES" sz="1200" dirty="0"/>
                    </a:p>
                  </a:txBody>
                  <a:tcPr/>
                </a:tc>
              </a:tr>
            </a:tbl>
          </a:graphicData>
        </a:graphic>
      </p:graphicFrame>
    </p:spTree>
    <p:extLst>
      <p:ext uri="{BB962C8B-B14F-4D97-AF65-F5344CB8AC3E}">
        <p14:creationId xmlns:p14="http://schemas.microsoft.com/office/powerpoint/2010/main" val="1200676431"/>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119336" y="402242"/>
            <a:ext cx="11521280" cy="1544261"/>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33</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Centauros y Héroes del Llano y del Guaviare</a:t>
            </a:r>
          </a:p>
          <a:p>
            <a:pPr algn="ctr" fontAlgn="auto">
              <a:spcAft>
                <a:spcPts val="0"/>
              </a:spcAft>
            </a:pPr>
            <a:r>
              <a:rPr lang="es-ES" cap="small" dirty="0" smtClean="0">
                <a:solidFill>
                  <a:schemeClr val="accent6">
                    <a:lumMod val="75000"/>
                  </a:schemeClr>
                </a:solidFill>
              </a:rPr>
              <a:t>Zonas de Injerencia</a:t>
            </a:r>
            <a:endParaRPr lang="es-CO" sz="2000" cap="small" dirty="0">
              <a:solidFill>
                <a:schemeClr val="accent6">
                  <a:lumMod val="75000"/>
                </a:schemeClr>
              </a:solidFill>
            </a:endParaRPr>
          </a:p>
        </p:txBody>
      </p:sp>
      <p:sp>
        <p:nvSpPr>
          <p:cNvPr id="4" name="Rectángulo 3"/>
          <p:cNvSpPr/>
          <p:nvPr/>
        </p:nvSpPr>
        <p:spPr>
          <a:xfrm>
            <a:off x="342628"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
        <p:nvSpPr>
          <p:cNvPr id="5" name="Rectángulo 4"/>
          <p:cNvSpPr/>
          <p:nvPr/>
        </p:nvSpPr>
        <p:spPr>
          <a:xfrm>
            <a:off x="280011" y="2348880"/>
            <a:ext cx="11658028" cy="4031873"/>
          </a:xfrm>
          <a:prstGeom prst="rect">
            <a:avLst/>
          </a:prstGeom>
        </p:spPr>
        <p:txBody>
          <a:bodyPr wrap="square">
            <a:spAutoFit/>
          </a:bodyPr>
          <a:lstStyle/>
          <a:p>
            <a:pPr algn="just"/>
            <a:r>
              <a:rPr lang="es-CO" sz="1600" dirty="0">
                <a:latin typeface="Malgun Gothic" panose="020B0503020000020004" pitchFamily="34" charset="-127"/>
                <a:ea typeface="Malgun Gothic" panose="020B0503020000020004" pitchFamily="34" charset="-127"/>
              </a:rPr>
              <a:t>BLOQUE CENTAUROS y BLOQUE HÉROES DEL LLANO Y GUAVIARE, cuya militancia tuvo lugar en los Departamentos del Meta y Guaviare. </a:t>
            </a:r>
          </a:p>
          <a:p>
            <a:pPr algn="just"/>
            <a:endParaRPr lang="es-CO" sz="1600" b="1" dirty="0" smtClean="0">
              <a:latin typeface="Malgun Gothic" panose="020B0503020000020004" pitchFamily="34" charset="-127"/>
              <a:ea typeface="Malgun Gothic" panose="020B0503020000020004" pitchFamily="34" charset="-127"/>
            </a:endParaRPr>
          </a:p>
          <a:p>
            <a:pPr algn="just"/>
            <a:r>
              <a:rPr lang="es-CO" sz="1600" dirty="0">
                <a:latin typeface="Malgun Gothic" panose="020B0503020000020004" pitchFamily="34" charset="-127"/>
                <a:ea typeface="Malgun Gothic" panose="020B0503020000020004" pitchFamily="34" charset="-127"/>
              </a:rPr>
              <a:t>E</a:t>
            </a:r>
            <a:r>
              <a:rPr lang="es-CO" sz="1600" dirty="0" smtClean="0">
                <a:latin typeface="Malgun Gothic" panose="020B0503020000020004" pitchFamily="34" charset="-127"/>
                <a:ea typeface="Malgun Gothic" panose="020B0503020000020004" pitchFamily="34" charset="-127"/>
              </a:rPr>
              <a:t>l BLOQUE HÉROES DEL LLANO Y DEL GUAVIARE</a:t>
            </a:r>
            <a:r>
              <a:rPr lang="es-CO" sz="1600" i="1" dirty="0" smtClean="0">
                <a:latin typeface="Malgun Gothic" panose="020B0503020000020004" pitchFamily="34" charset="-127"/>
                <a:ea typeface="Malgun Gothic" panose="020B0503020000020004" pitchFamily="34" charset="-127"/>
              </a:rPr>
              <a:t>, </a:t>
            </a:r>
            <a:r>
              <a:rPr lang="es-CO" sz="1600" dirty="0">
                <a:latin typeface="Malgun Gothic" panose="020B0503020000020004" pitchFamily="34" charset="-127"/>
                <a:ea typeface="Malgun Gothic" panose="020B0503020000020004" pitchFamily="34" charset="-127"/>
              </a:rPr>
              <a:t>nació de la ruptura del </a:t>
            </a:r>
            <a:r>
              <a:rPr lang="es-CO" sz="1600" i="1" dirty="0">
                <a:latin typeface="Malgun Gothic" panose="020B0503020000020004" pitchFamily="34" charset="-127"/>
                <a:ea typeface="Malgun Gothic" panose="020B0503020000020004" pitchFamily="34" charset="-127"/>
              </a:rPr>
              <a:t>BLOQUE CENTAUROS </a:t>
            </a:r>
            <a:r>
              <a:rPr lang="es-CO" sz="1600" dirty="0">
                <a:latin typeface="Malgun Gothic" panose="020B0503020000020004" pitchFamily="34" charset="-127"/>
                <a:ea typeface="Malgun Gothic" panose="020B0503020000020004" pitchFamily="34" charset="-127"/>
              </a:rPr>
              <a:t>a raíz de la muerte de su comandante José Miguel Arroyave Ruiz el 19 de septiembre de 2004 y se creó como grupo </a:t>
            </a:r>
            <a:r>
              <a:rPr lang="es-CO" sz="1600" dirty="0" smtClean="0">
                <a:latin typeface="Malgun Gothic" panose="020B0503020000020004" pitchFamily="34" charset="-127"/>
                <a:ea typeface="Malgun Gothic" panose="020B0503020000020004" pitchFamily="34" charset="-127"/>
              </a:rPr>
              <a:t>independiente. </a:t>
            </a:r>
            <a:endParaRPr lang="es-CO" sz="1600" dirty="0">
              <a:latin typeface="Malgun Gothic" panose="020B0503020000020004" pitchFamily="34" charset="-127"/>
              <a:ea typeface="Malgun Gothic" panose="020B0503020000020004" pitchFamily="34" charset="-127"/>
            </a:endParaRPr>
          </a:p>
          <a:p>
            <a:pPr algn="just"/>
            <a:endParaRPr lang="es-CO" sz="1600" dirty="0" smtClean="0">
              <a:latin typeface="Malgun Gothic" panose="020B0503020000020004" pitchFamily="34" charset="-127"/>
              <a:ea typeface="Malgun Gothic" panose="020B0503020000020004" pitchFamily="34" charset="-127"/>
            </a:endParaRPr>
          </a:p>
          <a:p>
            <a:pPr algn="just"/>
            <a:r>
              <a:rPr lang="es-CO" sz="1600" dirty="0" smtClean="0">
                <a:latin typeface="Malgun Gothic" panose="020B0503020000020004" pitchFamily="34" charset="-127"/>
                <a:ea typeface="Malgun Gothic" panose="020B0503020000020004" pitchFamily="34" charset="-127"/>
              </a:rPr>
              <a:t>Este </a:t>
            </a:r>
            <a:r>
              <a:rPr lang="es-CO" sz="1600" dirty="0">
                <a:latin typeface="Malgun Gothic" panose="020B0503020000020004" pitchFamily="34" charset="-127"/>
                <a:ea typeface="Malgun Gothic" panose="020B0503020000020004" pitchFamily="34" charset="-127"/>
              </a:rPr>
              <a:t>Bloque se ubicó en los departamentos del Guaviare y Meta conservando el área de influencia del Frente Guaviare, que delinquía en el municipio de San José del Guaviare, </a:t>
            </a:r>
            <a:r>
              <a:rPr lang="es-CO" sz="1600" dirty="0" err="1">
                <a:latin typeface="Malgun Gothic" panose="020B0503020000020004" pitchFamily="34" charset="-127"/>
                <a:ea typeface="Malgun Gothic" panose="020B0503020000020004" pitchFamily="34" charset="-127"/>
              </a:rPr>
              <a:t>Mapiripán</a:t>
            </a:r>
            <a:r>
              <a:rPr lang="es-CO" sz="1600" dirty="0">
                <a:latin typeface="Malgun Gothic" panose="020B0503020000020004" pitchFamily="34" charset="-127"/>
                <a:ea typeface="Malgun Gothic" panose="020B0503020000020004" pitchFamily="34" charset="-127"/>
              </a:rPr>
              <a:t> - Meta, al mando de Pedro Oliverio Guerrero Castillo, alias </a:t>
            </a:r>
            <a:r>
              <a:rPr lang="es-CO" sz="1600" i="1" dirty="0">
                <a:latin typeface="Malgun Gothic" panose="020B0503020000020004" pitchFamily="34" charset="-127"/>
                <a:ea typeface="Malgun Gothic" panose="020B0503020000020004" pitchFamily="34" charset="-127"/>
              </a:rPr>
              <a:t>“Cuchillo”</a:t>
            </a:r>
            <a:r>
              <a:rPr lang="es-CO" sz="1600" dirty="0">
                <a:latin typeface="Malgun Gothic" panose="020B0503020000020004" pitchFamily="34" charset="-127"/>
                <a:ea typeface="Malgun Gothic" panose="020B0503020000020004" pitchFamily="34" charset="-127"/>
              </a:rPr>
              <a:t>. </a:t>
            </a:r>
          </a:p>
          <a:p>
            <a:pPr algn="just"/>
            <a:endParaRPr lang="es-CO" sz="1600" dirty="0" smtClean="0">
              <a:latin typeface="Malgun Gothic" panose="020B0503020000020004" pitchFamily="34" charset="-127"/>
              <a:ea typeface="Malgun Gothic" panose="020B0503020000020004" pitchFamily="34" charset="-127"/>
            </a:endParaRPr>
          </a:p>
          <a:p>
            <a:pPr algn="just"/>
            <a:r>
              <a:rPr lang="es-CO" sz="1600" dirty="0" smtClean="0">
                <a:latin typeface="Malgun Gothic" panose="020B0503020000020004" pitchFamily="34" charset="-127"/>
                <a:ea typeface="Malgun Gothic" panose="020B0503020000020004" pitchFamily="34" charset="-127"/>
              </a:rPr>
              <a:t>El </a:t>
            </a:r>
            <a:r>
              <a:rPr lang="es-CO" sz="1600" dirty="0">
                <a:latin typeface="Malgun Gothic" panose="020B0503020000020004" pitchFamily="34" charset="-127"/>
                <a:ea typeface="Malgun Gothic" panose="020B0503020000020004" pitchFamily="34" charset="-127"/>
              </a:rPr>
              <a:t>Frente Meta, que delinquía en los municipios de Granada, Fuente de Oro, Puerto Lleras, acacias, </a:t>
            </a:r>
            <a:r>
              <a:rPr lang="es-CO" sz="1600" dirty="0" err="1">
                <a:latin typeface="Malgun Gothic" panose="020B0503020000020004" pitchFamily="34" charset="-127"/>
                <a:ea typeface="Malgun Gothic" panose="020B0503020000020004" pitchFamily="34" charset="-127"/>
              </a:rPr>
              <a:t>Cubarral</a:t>
            </a:r>
            <a:r>
              <a:rPr lang="es-CO" sz="1600" dirty="0">
                <a:latin typeface="Malgun Gothic" panose="020B0503020000020004" pitchFamily="34" charset="-127"/>
                <a:ea typeface="Malgun Gothic" panose="020B0503020000020004" pitchFamily="34" charset="-127"/>
              </a:rPr>
              <a:t> y Guamal, al mando de José Vicente Rivera Mendoza alias </a:t>
            </a:r>
            <a:r>
              <a:rPr lang="es-CO" sz="1600" i="1" dirty="0">
                <a:latin typeface="Malgun Gothic" panose="020B0503020000020004" pitchFamily="34" charset="-127"/>
                <a:ea typeface="Malgun Gothic" panose="020B0503020000020004" pitchFamily="34" charset="-127"/>
              </a:rPr>
              <a:t>“Soldado”. </a:t>
            </a:r>
            <a:endParaRPr lang="es-CO" sz="1600" dirty="0">
              <a:latin typeface="Malgun Gothic" panose="020B0503020000020004" pitchFamily="34" charset="-127"/>
              <a:ea typeface="Malgun Gothic" panose="020B0503020000020004" pitchFamily="34" charset="-127"/>
            </a:endParaRPr>
          </a:p>
          <a:p>
            <a:pPr algn="just"/>
            <a:endParaRPr lang="es-CO" sz="1600" dirty="0" smtClean="0">
              <a:latin typeface="Malgun Gothic" panose="020B0503020000020004" pitchFamily="34" charset="-127"/>
              <a:ea typeface="Malgun Gothic" panose="020B0503020000020004" pitchFamily="34" charset="-127"/>
            </a:endParaRPr>
          </a:p>
          <a:p>
            <a:pPr algn="just"/>
            <a:r>
              <a:rPr lang="es-CO" sz="1600" dirty="0" smtClean="0">
                <a:latin typeface="Malgun Gothic" panose="020B0503020000020004" pitchFamily="34" charset="-127"/>
                <a:ea typeface="Malgun Gothic" panose="020B0503020000020004" pitchFamily="34" charset="-127"/>
              </a:rPr>
              <a:t>Y </a:t>
            </a:r>
            <a:r>
              <a:rPr lang="es-CO" sz="1600" dirty="0">
                <a:latin typeface="Malgun Gothic" panose="020B0503020000020004" pitchFamily="34" charset="-127"/>
                <a:ea typeface="Malgun Gothic" panose="020B0503020000020004" pitchFamily="34" charset="-127"/>
              </a:rPr>
              <a:t>el Frente Hernán Troncoso y </a:t>
            </a:r>
            <a:r>
              <a:rPr lang="es-CO" sz="1600" dirty="0" err="1">
                <a:latin typeface="Malgun Gothic" panose="020B0503020000020004" pitchFamily="34" charset="-127"/>
                <a:ea typeface="Malgun Gothic" panose="020B0503020000020004" pitchFamily="34" charset="-127"/>
              </a:rPr>
              <a:t>Ariari</a:t>
            </a:r>
            <a:r>
              <a:rPr lang="es-CO" sz="1600" dirty="0">
                <a:latin typeface="Malgun Gothic" panose="020B0503020000020004" pitchFamily="34" charset="-127"/>
                <a:ea typeface="Malgun Gothic" panose="020B0503020000020004" pitchFamily="34" charset="-127"/>
              </a:rPr>
              <a:t>, al mando de LUIS </a:t>
            </a:r>
            <a:r>
              <a:rPr lang="es-CO" sz="1600" dirty="0" err="1">
                <a:latin typeface="Malgun Gothic" panose="020B0503020000020004" pitchFamily="34" charset="-127"/>
                <a:ea typeface="Malgun Gothic" panose="020B0503020000020004" pitchFamily="34" charset="-127"/>
              </a:rPr>
              <a:t>ARLEX</a:t>
            </a:r>
            <a:r>
              <a:rPr lang="es-CO" sz="1600" dirty="0">
                <a:latin typeface="Malgun Gothic" panose="020B0503020000020004" pitchFamily="34" charset="-127"/>
                <a:ea typeface="Malgun Gothic" panose="020B0503020000020004" pitchFamily="34" charset="-127"/>
              </a:rPr>
              <a:t> ARANGO CÁRDENAS</a:t>
            </a:r>
            <a:r>
              <a:rPr lang="es-CO" sz="1600" i="1" dirty="0">
                <a:latin typeface="Malgun Gothic" panose="020B0503020000020004" pitchFamily="34" charset="-127"/>
                <a:ea typeface="Malgun Gothic" panose="020B0503020000020004" pitchFamily="34" charset="-127"/>
              </a:rPr>
              <a:t>, </a:t>
            </a:r>
            <a:r>
              <a:rPr lang="es-CO" sz="1600" dirty="0">
                <a:latin typeface="Malgun Gothic" panose="020B0503020000020004" pitchFamily="34" charset="-127"/>
                <a:ea typeface="Malgun Gothic" panose="020B0503020000020004" pitchFamily="34" charset="-127"/>
              </a:rPr>
              <a:t>alias “</a:t>
            </a:r>
            <a:r>
              <a:rPr lang="es-CO" sz="1600" i="1" dirty="0" err="1">
                <a:latin typeface="Malgun Gothic" panose="020B0503020000020004" pitchFamily="34" charset="-127"/>
                <a:ea typeface="Malgun Gothic" panose="020B0503020000020004" pitchFamily="34" charset="-127"/>
              </a:rPr>
              <a:t>Chatarro</a:t>
            </a:r>
            <a:r>
              <a:rPr lang="es-CO" sz="1600" dirty="0">
                <a:latin typeface="Malgun Gothic" panose="020B0503020000020004" pitchFamily="34" charset="-127"/>
                <a:ea typeface="Malgun Gothic" panose="020B0503020000020004" pitchFamily="34" charset="-127"/>
              </a:rPr>
              <a:t>”, que delinquía en Granada, San Juan de </a:t>
            </a:r>
            <a:r>
              <a:rPr lang="es-CO" sz="1600" dirty="0" err="1">
                <a:latin typeface="Malgun Gothic" panose="020B0503020000020004" pitchFamily="34" charset="-127"/>
                <a:ea typeface="Malgun Gothic" panose="020B0503020000020004" pitchFamily="34" charset="-127"/>
              </a:rPr>
              <a:t>Arama</a:t>
            </a:r>
            <a:r>
              <a:rPr lang="es-CO" sz="1600" dirty="0">
                <a:latin typeface="Malgun Gothic" panose="020B0503020000020004" pitchFamily="34" charset="-127"/>
                <a:ea typeface="Malgun Gothic" panose="020B0503020000020004" pitchFamily="34" charset="-127"/>
              </a:rPr>
              <a:t>, Lejanías, Mesetas y Vista hermosa; con área de influencia en los municipios de </a:t>
            </a:r>
            <a:r>
              <a:rPr lang="es-CO" sz="1600" dirty="0" err="1">
                <a:latin typeface="Malgun Gothic" panose="020B0503020000020004" pitchFamily="34" charset="-127"/>
                <a:ea typeface="Malgun Gothic" panose="020B0503020000020004" pitchFamily="34" charset="-127"/>
              </a:rPr>
              <a:t>Cubarral</a:t>
            </a:r>
            <a:r>
              <a:rPr lang="es-CO" sz="1600" dirty="0">
                <a:latin typeface="Malgun Gothic" panose="020B0503020000020004" pitchFamily="34" charset="-127"/>
                <a:ea typeface="Malgun Gothic" panose="020B0503020000020004" pitchFamily="34" charset="-127"/>
              </a:rPr>
              <a:t>, el Dorado, el Castillo y </a:t>
            </a:r>
            <a:r>
              <a:rPr lang="es-CO" sz="1600" dirty="0" smtClean="0">
                <a:latin typeface="Malgun Gothic" panose="020B0503020000020004" pitchFamily="34" charset="-127"/>
                <a:ea typeface="Malgun Gothic" panose="020B0503020000020004" pitchFamily="34" charset="-127"/>
              </a:rPr>
              <a:t>Lejanías. </a:t>
            </a:r>
            <a:endParaRPr lang="es-CO" sz="1600" dirty="0">
              <a:latin typeface="Malgun Gothic" panose="020B0503020000020004" pitchFamily="34" charset="-127"/>
              <a:ea typeface="Malgun Gothic" panose="020B0503020000020004" pitchFamily="34" charset="-127"/>
            </a:endParaRPr>
          </a:p>
        </p:txBody>
      </p:sp>
    </p:spTree>
    <p:extLst>
      <p:ext uri="{BB962C8B-B14F-4D97-AF65-F5344CB8AC3E}">
        <p14:creationId xmlns:p14="http://schemas.microsoft.com/office/powerpoint/2010/main" val="87275564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8868092" y="5422688"/>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218" y="642322"/>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lvl="1" algn="r"/>
            <a:r>
              <a:rPr lang="es-ES" sz="1600" b="1" cap="small" dirty="0">
                <a:solidFill>
                  <a:srgbClr val="5AA2AE">
                    <a:lumMod val="20000"/>
                    <a:lumOff val="80000"/>
                  </a:srgbClr>
                </a:solidFill>
              </a:rPr>
              <a:t>Comandantes: 4  </a:t>
            </a:r>
          </a:p>
          <a:p>
            <a:pPr algn="r"/>
            <a:r>
              <a:rPr lang="es-ES" sz="1600" b="1" cap="small" dirty="0">
                <a:solidFill>
                  <a:srgbClr val="5AA2AE">
                    <a:lumMod val="20000"/>
                    <a:lumOff val="80000"/>
                  </a:srgbClr>
                </a:solidFill>
              </a:rPr>
              <a:t>Consolidado conductas punibles:  404</a:t>
            </a:r>
          </a:p>
          <a:p>
            <a:pPr algn="r"/>
            <a:r>
              <a:rPr lang="es-ES" sz="1600" b="1" cap="small" dirty="0">
                <a:solidFill>
                  <a:srgbClr val="5AA2AE">
                    <a:lumMod val="20000"/>
                    <a:lumOff val="80000"/>
                  </a:srgbClr>
                </a:solidFill>
              </a:rPr>
              <a:t>Hechos:  364</a:t>
            </a: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1,091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326702"/>
        </p:xfrm>
        <a:graphic>
          <a:graphicData uri="http://schemas.openxmlformats.org/drawingml/2006/table">
            <a:tbl>
              <a:tblPr firstRow="1" bandRow="1">
                <a:tableStyleId>{5C22544A-7EE6-4342-B048-85BDC9FD1C3A}</a:tableStyleId>
              </a:tblPr>
              <a:tblGrid>
                <a:gridCol w="3714943"/>
                <a:gridCol w="3240360"/>
              </a:tblGrid>
              <a:tr h="39706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566575">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4" action="ppaction://hlinkfile"/>
                        </a:rPr>
                        <a:t>Salvamento de Voto</a:t>
                      </a:r>
                      <a:endParaRPr lang="es-ES" sz="1400" u="sng" baseline="0" dirty="0" smtClean="0">
                        <a:solidFill>
                          <a:srgbClr val="7030A0"/>
                        </a:solidFill>
                      </a:endParaRPr>
                    </a:p>
                  </a:txBody>
                  <a:tcPr/>
                </a:tc>
              </a:tr>
              <a:tr h="265166">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sp>
        <p:nvSpPr>
          <p:cNvPr id="2" name="Rectángulo 1"/>
          <p:cNvSpPr/>
          <p:nvPr/>
        </p:nvSpPr>
        <p:spPr>
          <a:xfrm>
            <a:off x="431800" y="1960633"/>
            <a:ext cx="2396810" cy="369332"/>
          </a:xfrm>
          <a:prstGeom prst="rect">
            <a:avLst/>
          </a:prstGeom>
        </p:spPr>
        <p:txBody>
          <a:bodyPr wrap="none">
            <a:spAutoFit/>
          </a:bodyPr>
          <a:lstStyle/>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aphicFrame>
        <p:nvGraphicFramePr>
          <p:cNvPr id="7" name="Tabla 6"/>
          <p:cNvGraphicFramePr>
            <a:graphicFrameLocks noGrp="1"/>
          </p:cNvGraphicFramePr>
          <p:nvPr>
            <p:extLst>
              <p:ext uri="{D42A27DB-BD31-4B8C-83A1-F6EECF244321}">
                <p14:modId xmlns:p14="http://schemas.microsoft.com/office/powerpoint/2010/main" val="2263549293"/>
              </p:ext>
            </p:extLst>
          </p:nvPr>
        </p:nvGraphicFramePr>
        <p:xfrm>
          <a:off x="471193" y="2348641"/>
          <a:ext cx="6920950" cy="4281635"/>
        </p:xfrm>
        <a:graphic>
          <a:graphicData uri="http://schemas.openxmlformats.org/drawingml/2006/table">
            <a:tbl>
              <a:tblPr firstRow="1" bandRow="1">
                <a:tableStyleId>{5C22544A-7EE6-4342-B048-85BDC9FD1C3A}</a:tableStyleId>
              </a:tblPr>
              <a:tblGrid>
                <a:gridCol w="3032519"/>
                <a:gridCol w="864096"/>
                <a:gridCol w="2182950"/>
                <a:gridCol w="841385"/>
              </a:tblGrid>
              <a:tr h="593405">
                <a:tc gridSpan="4">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ATANAEL MATAJUDÍOS BUITRAGO </a:t>
                      </a:r>
                      <a:r>
                        <a:rPr lang="es-ES" sz="1400" baseline="0" dirty="0" smtClean="0"/>
                        <a:t>- COMANDANTE</a:t>
                      </a:r>
                      <a:endParaRPr lang="es-ES" sz="1400" dirty="0" smtClean="0"/>
                    </a:p>
                  </a:txBody>
                  <a:tcPr anchor="ctr"/>
                </a:tc>
                <a:tc hMerge="1">
                  <a:txBody>
                    <a:bodyPr/>
                    <a:lstStyle/>
                    <a:p>
                      <a:endParaRPr lang="es-CO"/>
                    </a:p>
                  </a:txBody>
                  <a:tcPr/>
                </a:tc>
                <a:tc hMerge="1">
                  <a:txBody>
                    <a:bodyPr/>
                    <a:lstStyle/>
                    <a:p>
                      <a:pPr algn="ctr"/>
                      <a:endParaRPr lang="es-ES" sz="1400" dirty="0">
                        <a:solidFill>
                          <a:srgbClr val="FF0000"/>
                        </a:solidFill>
                      </a:endParaRPr>
                    </a:p>
                  </a:txBody>
                  <a:tcPr anchor="ctr"/>
                </a:tc>
                <a:tc hMerge="1">
                  <a:txBody>
                    <a:bodyPr/>
                    <a:lstStyle/>
                    <a:p>
                      <a:pPr algn="ctr"/>
                      <a:endParaRPr lang="es-ES" sz="1400" dirty="0">
                        <a:solidFill>
                          <a:srgbClr val="FF0000"/>
                        </a:solidFill>
                      </a:endParaRPr>
                    </a:p>
                  </a:txBody>
                  <a:tcPr anchor="ctr"/>
                </a:tc>
              </a:tr>
              <a:tr h="257858">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50</a:t>
                      </a:r>
                      <a:endParaRPr lang="es-ES" sz="1200" dirty="0">
                        <a:solidFill>
                          <a:schemeClr val="tx1"/>
                        </a:solidFill>
                      </a:endParaRPr>
                    </a:p>
                  </a:txBody>
                  <a:tcPr anchor="ctr"/>
                </a:tc>
                <a:tc>
                  <a:txBody>
                    <a:bodyPr/>
                    <a:lstStyle/>
                    <a:p>
                      <a:pPr algn="ctr"/>
                      <a:r>
                        <a:rPr lang="es-ES" sz="1200" dirty="0" smtClean="0">
                          <a:solidFill>
                            <a:schemeClr val="tx1"/>
                          </a:solidFill>
                        </a:rPr>
                        <a:t>Secuestro</a:t>
                      </a:r>
                      <a:endParaRPr lang="es-ES" sz="1200" dirty="0">
                        <a:solidFill>
                          <a:schemeClr val="tx1"/>
                        </a:solidFill>
                      </a:endParaRPr>
                    </a:p>
                  </a:txBody>
                  <a:tcPr anchor="ctr"/>
                </a:tc>
                <a:tc>
                  <a:txBody>
                    <a:bodyPr/>
                    <a:lstStyle/>
                    <a:p>
                      <a:pPr algn="ctr"/>
                      <a:r>
                        <a:rPr lang="es-ES" sz="1200" dirty="0" smtClean="0">
                          <a:solidFill>
                            <a:schemeClr val="tx1"/>
                          </a:solidFill>
                        </a:rPr>
                        <a:t>17</a:t>
                      </a:r>
                      <a:endParaRPr lang="es-ES" sz="1200" dirty="0">
                        <a:solidFill>
                          <a:schemeClr val="tx1"/>
                        </a:solidFill>
                      </a:endParaRPr>
                    </a:p>
                  </a:txBody>
                  <a:tcPr anchor="ctr"/>
                </a:tc>
              </a:tr>
              <a:tr h="420329">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7</a:t>
                      </a:r>
                      <a:endParaRPr lang="es-ES" sz="1200" dirty="0">
                        <a:solidFill>
                          <a:schemeClr val="tx1"/>
                        </a:solidFill>
                      </a:endParaRPr>
                    </a:p>
                  </a:txBody>
                  <a:tcPr anchor="ctr"/>
                </a:tc>
                <a:tc>
                  <a:txBody>
                    <a:bodyPr/>
                    <a:lstStyle/>
                    <a:p>
                      <a:pPr algn="ctr"/>
                      <a:r>
                        <a:rPr lang="es-ES" sz="1200" dirty="0" smtClean="0">
                          <a:solidFill>
                            <a:schemeClr val="tx1"/>
                          </a:solidFill>
                        </a:rPr>
                        <a:t>Amenazas</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20329">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17</a:t>
                      </a:r>
                      <a:endParaRPr lang="es-ES" sz="1200" dirty="0">
                        <a:solidFill>
                          <a:schemeClr val="tx1"/>
                        </a:solidFill>
                      </a:endParaRPr>
                    </a:p>
                  </a:txBody>
                  <a:tcPr anchor="ctr"/>
                </a:tc>
                <a:tc>
                  <a:txBody>
                    <a:bodyPr/>
                    <a:lstStyle/>
                    <a:p>
                      <a:pPr algn="ctr"/>
                      <a:r>
                        <a:rPr lang="es-ES" sz="1200" dirty="0" smtClean="0">
                          <a:solidFill>
                            <a:schemeClr val="tx1"/>
                          </a:solidFill>
                        </a:rPr>
                        <a:t>Hurto</a:t>
                      </a:r>
                      <a:endParaRPr lang="es-ES" sz="1200" dirty="0">
                        <a:solidFill>
                          <a:schemeClr val="tx1"/>
                        </a:solidFill>
                      </a:endParaRPr>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257858">
                <a:tc>
                  <a:txBody>
                    <a:bodyPr/>
                    <a:lstStyle/>
                    <a:p>
                      <a:r>
                        <a:rPr lang="es-ES" sz="1200" dirty="0" smtClean="0"/>
                        <a:t>Tortura</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c>
                  <a:txBody>
                    <a:bodyPr/>
                    <a:lstStyle/>
                    <a:p>
                      <a:pPr algn="ctr"/>
                      <a:r>
                        <a:rPr lang="es-ES" sz="1200" dirty="0" smtClean="0">
                          <a:solidFill>
                            <a:schemeClr val="tx1"/>
                          </a:solidFill>
                        </a:rPr>
                        <a:t>Tentativa de hurto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20329">
                <a:tc>
                  <a:txBody>
                    <a:bodyPr/>
                    <a:lstStyle/>
                    <a:p>
                      <a:r>
                        <a:rPr lang="es-ES" sz="1200" dirty="0" smtClean="0"/>
                        <a:t>Desplazamiento Forzado</a:t>
                      </a:r>
                      <a:endParaRPr lang="es-ES" sz="1200" dirty="0"/>
                    </a:p>
                  </a:txBody>
                  <a:tcPr anchor="ctr"/>
                </a:tc>
                <a:tc>
                  <a:txBody>
                    <a:bodyPr/>
                    <a:lstStyle/>
                    <a:p>
                      <a:pPr algn="ctr"/>
                      <a:r>
                        <a:rPr lang="es-ES" sz="1200" dirty="0" smtClean="0">
                          <a:solidFill>
                            <a:schemeClr val="tx1"/>
                          </a:solidFill>
                        </a:rPr>
                        <a:t>37</a:t>
                      </a:r>
                      <a:endParaRPr lang="es-ES" sz="1200" dirty="0">
                        <a:solidFill>
                          <a:schemeClr val="tx1"/>
                        </a:solidFill>
                      </a:endParaRPr>
                    </a:p>
                  </a:txBody>
                  <a:tcPr anchor="ctr"/>
                </a:tc>
                <a:tc>
                  <a:txBody>
                    <a:bodyPr/>
                    <a:lstStyle/>
                    <a:p>
                      <a:pPr algn="ctr"/>
                      <a:r>
                        <a:rPr lang="es-ES" sz="1200" dirty="0" smtClean="0">
                          <a:solidFill>
                            <a:schemeClr val="tx1"/>
                          </a:solidFill>
                        </a:rPr>
                        <a:t>Violación de habitación ajena</a:t>
                      </a:r>
                      <a:endParaRPr lang="es-ES" sz="1200" dirty="0">
                        <a:solidFill>
                          <a:schemeClr val="tx1"/>
                        </a:solidFill>
                      </a:endParaRPr>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593405">
                <a:tc>
                  <a:txBody>
                    <a:bodyPr/>
                    <a:lstStyle/>
                    <a:p>
                      <a:r>
                        <a:rPr lang="es-ES" sz="1200" dirty="0" smtClean="0"/>
                        <a:t>Exacciones o contribuciones arbitrarias</a:t>
                      </a:r>
                      <a:endParaRPr lang="es-ES" sz="1200" dirty="0"/>
                    </a:p>
                  </a:txBody>
                  <a:tcPr anchor="ctr"/>
                </a:tc>
                <a:tc>
                  <a:txBody>
                    <a:bodyPr/>
                    <a:lstStyle/>
                    <a:p>
                      <a:pPr algn="ctr"/>
                      <a:r>
                        <a:rPr lang="es-ES" sz="1200" dirty="0" smtClean="0">
                          <a:solidFill>
                            <a:schemeClr val="tx1"/>
                          </a:solidFill>
                        </a:rPr>
                        <a:t>5</a:t>
                      </a:r>
                      <a:endParaRPr lang="es-ES" sz="1200" dirty="0">
                        <a:solidFill>
                          <a:schemeClr val="tx1"/>
                        </a:solidFill>
                      </a:endParaRPr>
                    </a:p>
                  </a:txBody>
                  <a:tcPr anchor="ctr"/>
                </a:tc>
                <a:tc>
                  <a:txBody>
                    <a:bodyPr/>
                    <a:lstStyle/>
                    <a:p>
                      <a:pPr algn="ctr"/>
                      <a:r>
                        <a:rPr lang="es-ES" sz="1200" dirty="0" smtClean="0">
                          <a:solidFill>
                            <a:schemeClr val="tx1"/>
                          </a:solidFill>
                        </a:rPr>
                        <a:t>Simulación de investidura</a:t>
                      </a:r>
                      <a:endParaRPr lang="es-ES" sz="1200" dirty="0">
                        <a:solidFill>
                          <a:schemeClr val="tx1"/>
                        </a:solidFill>
                      </a:endParaRPr>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691793">
                <a:tc>
                  <a:txBody>
                    <a:bodyPr/>
                    <a:lstStyle/>
                    <a:p>
                      <a:r>
                        <a:rPr lang="es-ES" sz="1200" baseline="0" dirty="0" smtClean="0"/>
                        <a:t>Destrucción y apropiación de bienes protegidos</a:t>
                      </a:r>
                    </a:p>
                  </a:txBody>
                  <a:tcPr anchor="ctr"/>
                </a:tc>
                <a:tc>
                  <a:txBody>
                    <a:bodyPr/>
                    <a:lstStyle/>
                    <a:p>
                      <a:pPr algn="ctr"/>
                      <a:r>
                        <a:rPr lang="es-ES" sz="1200" dirty="0" smtClean="0">
                          <a:solidFill>
                            <a:schemeClr val="tx1"/>
                          </a:solidFill>
                        </a:rPr>
                        <a:t>12</a:t>
                      </a:r>
                      <a:endParaRPr lang="es-ES" sz="1200" dirty="0">
                        <a:solidFill>
                          <a:schemeClr val="tx1"/>
                        </a:solidFill>
                      </a:endParaRPr>
                    </a:p>
                  </a:txBody>
                  <a:tcPr anchor="ctr"/>
                </a:tc>
                <a:tc>
                  <a:txBody>
                    <a:bodyPr/>
                    <a:lstStyle/>
                    <a:p>
                      <a:pPr algn="ctr"/>
                      <a:r>
                        <a:rPr lang="es-ES" sz="1200" dirty="0" smtClean="0">
                          <a:solidFill>
                            <a:schemeClr val="tx1"/>
                          </a:solidFill>
                        </a:rPr>
                        <a:t>Reclutamiento ilícito</a:t>
                      </a:r>
                      <a:endParaRPr lang="es-ES" sz="1200" dirty="0">
                        <a:solidFill>
                          <a:schemeClr val="tx1"/>
                        </a:solidFill>
                      </a:endParaRPr>
                    </a:p>
                  </a:txBody>
                  <a:tcPr anchor="ctr"/>
                </a:tc>
                <a:tc>
                  <a:txBody>
                    <a:bodyPr/>
                    <a:lstStyle/>
                    <a:p>
                      <a:pPr algn="ctr"/>
                      <a:r>
                        <a:rPr lang="es-ES" sz="1200" dirty="0" smtClean="0">
                          <a:solidFill>
                            <a:schemeClr val="tx1"/>
                          </a:solidFill>
                        </a:rPr>
                        <a:t>9</a:t>
                      </a:r>
                      <a:endParaRPr lang="es-ES" sz="1200" dirty="0">
                        <a:solidFill>
                          <a:schemeClr val="tx1"/>
                        </a:solidFill>
                      </a:endParaRPr>
                    </a:p>
                  </a:txBody>
                  <a:tcPr anchor="ctr"/>
                </a:tc>
              </a:tr>
              <a:tr h="593405">
                <a:tc>
                  <a:txBody>
                    <a:bodyPr/>
                    <a:lstStyle/>
                    <a:p>
                      <a:r>
                        <a:rPr lang="es-ES" sz="1200" baseline="0" dirty="0" smtClean="0"/>
                        <a:t>Terrorismo</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r>
            </a:tbl>
          </a:graphicData>
        </a:graphic>
      </p:graphicFrame>
      <p:grpSp>
        <p:nvGrpSpPr>
          <p:cNvPr id="88" name="Group 2"/>
          <p:cNvGrpSpPr>
            <a:grpSpLocks/>
          </p:cNvGrpSpPr>
          <p:nvPr/>
        </p:nvGrpSpPr>
        <p:grpSpPr bwMode="auto">
          <a:xfrm>
            <a:off x="8508052" y="2402259"/>
            <a:ext cx="2592288" cy="2420888"/>
            <a:chOff x="0" y="0"/>
            <a:chExt cx="5725" cy="5713"/>
          </a:xfrm>
        </p:grpSpPr>
        <p:sp>
          <p:nvSpPr>
            <p:cNvPr id="91"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2"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4"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5"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6"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7"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8"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9"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0"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1"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5"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6"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7"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8"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9"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0"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1"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2"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3"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4"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5"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6"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7"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8"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119"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0"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Text Box 54"/>
            <p:cNvSpPr txBox="1">
              <a:spLocks noChangeArrowheads="1"/>
            </p:cNvSpPr>
            <p:nvPr/>
          </p:nvSpPr>
          <p:spPr bwMode="auto">
            <a:xfrm>
              <a:off x="3395" y="850"/>
              <a:ext cx="2330" cy="54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BL. TOLIMA</a:t>
              </a:r>
              <a:endParaRPr lang="es-ES" sz="900" b="1" dirty="0">
                <a:effectLst>
                  <a:outerShdw blurRad="38100" dist="38100" dir="2700000" algn="tl">
                    <a:srgbClr val="000000">
                      <a:alpha val="43137"/>
                    </a:srgbClr>
                  </a:outerShdw>
                </a:effectLst>
                <a:latin typeface="Calibri" pitchFamily="34" charset="0"/>
              </a:endParaRPr>
            </a:p>
          </p:txBody>
        </p:sp>
        <p:sp>
          <p:nvSpPr>
            <p:cNvPr id="126" name="Rectangle 56"/>
            <p:cNvSpPr>
              <a:spLocks noChangeArrowheads="1"/>
            </p:cNvSpPr>
            <p:nvPr/>
          </p:nvSpPr>
          <p:spPr bwMode="auto">
            <a:xfrm>
              <a:off x="2808" y="680"/>
              <a:ext cx="2385" cy="85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Oval 68"/>
            <p:cNvSpPr>
              <a:spLocks noChangeArrowheads="1"/>
            </p:cNvSpPr>
            <p:nvPr/>
          </p:nvSpPr>
          <p:spPr bwMode="auto">
            <a:xfrm rot="5400000">
              <a:off x="2856" y="911"/>
              <a:ext cx="440" cy="31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pic>
        <p:nvPicPr>
          <p:cNvPr id="3" name="Imagen 2"/>
          <p:cNvPicPr>
            <a:picLocks noChangeAspect="1"/>
          </p:cNvPicPr>
          <p:nvPr/>
        </p:nvPicPr>
        <p:blipFill>
          <a:blip r:embed="rId5"/>
          <a:stretch>
            <a:fillRect/>
          </a:stretch>
        </p:blipFill>
        <p:spPr>
          <a:xfrm>
            <a:off x="5951984" y="2348640"/>
            <a:ext cx="504056" cy="566683"/>
          </a:xfrm>
          <a:prstGeom prst="rect">
            <a:avLst/>
          </a:prstGeom>
        </p:spPr>
      </p:pic>
    </p:spTree>
    <p:extLst>
      <p:ext uri="{BB962C8B-B14F-4D97-AF65-F5344CB8AC3E}">
        <p14:creationId xmlns:p14="http://schemas.microsoft.com/office/powerpoint/2010/main" val="1594631045"/>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a:solidFill>
                  <a:srgbClr val="5AA2AE">
                    <a:lumMod val="20000"/>
                    <a:lumOff val="80000"/>
                  </a:srgbClr>
                </a:solidFill>
              </a:rPr>
              <a:t>Comandantes: 4  </a:t>
            </a:r>
          </a:p>
          <a:p>
            <a:pPr algn="r"/>
            <a:r>
              <a:rPr lang="es-ES" sz="1600" b="1" cap="small" dirty="0">
                <a:solidFill>
                  <a:srgbClr val="5AA2AE">
                    <a:lumMod val="20000"/>
                    <a:lumOff val="80000"/>
                  </a:srgbClr>
                </a:solidFill>
              </a:rPr>
              <a:t>Consolidado conductas punibles:  404</a:t>
            </a:r>
          </a:p>
          <a:p>
            <a:pPr algn="r"/>
            <a:r>
              <a:rPr lang="es-ES" sz="1600" b="1" cap="small" dirty="0">
                <a:solidFill>
                  <a:srgbClr val="5AA2AE">
                    <a:lumMod val="20000"/>
                    <a:lumOff val="80000"/>
                  </a:srgbClr>
                </a:solidFill>
              </a:rPr>
              <a:t>Hechos:  364</a:t>
            </a:r>
          </a:p>
          <a:p>
            <a:pPr algn="r"/>
            <a:r>
              <a:rPr lang="es-ES" sz="1600" b="1" cap="small" dirty="0">
                <a:solidFill>
                  <a:srgbClr val="5AA2AE">
                    <a:lumMod val="20000"/>
                    <a:lumOff val="80000"/>
                  </a:srgbClr>
                </a:solidFill>
              </a:rPr>
              <a:t>Total víctimas:  1,091</a:t>
            </a:r>
          </a:p>
        </p:txBody>
      </p:sp>
      <p:graphicFrame>
        <p:nvGraphicFramePr>
          <p:cNvPr id="17" name="16 Tabla"/>
          <p:cNvGraphicFramePr>
            <a:graphicFrameLocks noGrp="1"/>
          </p:cNvGraphicFramePr>
          <p:nvPr>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4" action="ppaction://hlinkfile"/>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pic>
        <p:nvPicPr>
          <p:cNvPr id="4" name="Imagen 3"/>
          <p:cNvPicPr>
            <a:picLocks noChangeAspect="1"/>
          </p:cNvPicPr>
          <p:nvPr/>
        </p:nvPicPr>
        <p:blipFill>
          <a:blip r:embed="rId5"/>
          <a:stretch>
            <a:fillRect/>
          </a:stretch>
        </p:blipFill>
        <p:spPr>
          <a:xfrm>
            <a:off x="8104020" y="2204864"/>
            <a:ext cx="2597121" cy="2432515"/>
          </a:xfrm>
          <a:prstGeom prst="rect">
            <a:avLst/>
          </a:prstGeom>
        </p:spPr>
      </p:pic>
      <p:sp>
        <p:nvSpPr>
          <p:cNvPr id="2" name="Rectángulo 1"/>
          <p:cNvSpPr/>
          <p:nvPr/>
        </p:nvSpPr>
        <p:spPr>
          <a:xfrm>
            <a:off x="436841" y="2350930"/>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aphicFrame>
        <p:nvGraphicFramePr>
          <p:cNvPr id="11" name="Tabla 10"/>
          <p:cNvGraphicFramePr>
            <a:graphicFrameLocks noGrp="1"/>
          </p:cNvGraphicFramePr>
          <p:nvPr>
            <p:extLst/>
          </p:nvPr>
        </p:nvGraphicFramePr>
        <p:xfrm>
          <a:off x="551383" y="2766113"/>
          <a:ext cx="6840759" cy="3975255"/>
        </p:xfrm>
        <a:graphic>
          <a:graphicData uri="http://schemas.openxmlformats.org/drawingml/2006/table">
            <a:tbl>
              <a:tblPr firstRow="1" bandRow="1">
                <a:tableStyleId>{5C22544A-7EE6-4342-B048-85BDC9FD1C3A}</a:tableStyleId>
              </a:tblPr>
              <a:tblGrid>
                <a:gridCol w="2997382"/>
                <a:gridCol w="854084"/>
                <a:gridCol w="2157657"/>
                <a:gridCol w="831636"/>
              </a:tblGrid>
              <a:tr h="561330">
                <a:tc gridSpan="4">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ÓSCAR</a:t>
                      </a:r>
                      <a:r>
                        <a:rPr lang="es-ES" sz="1400" baseline="0" dirty="0" smtClean="0"/>
                        <a:t> OVIEDO RODRÍGUEZ</a:t>
                      </a:r>
                      <a:r>
                        <a:rPr lang="es-ES" sz="1400" dirty="0" smtClean="0"/>
                        <a:t> </a:t>
                      </a:r>
                      <a:r>
                        <a:rPr lang="es-ES" sz="1400" baseline="0" dirty="0" smtClean="0"/>
                        <a:t>- COMANDANTE</a:t>
                      </a:r>
                      <a:endParaRPr lang="es-ES" sz="1400" dirty="0" smtClean="0"/>
                    </a:p>
                  </a:txBody>
                  <a:tcPr anchor="ctr"/>
                </a:tc>
                <a:tc hMerge="1">
                  <a:txBody>
                    <a:bodyPr/>
                    <a:lstStyle/>
                    <a:p>
                      <a:endParaRPr lang="es-CO"/>
                    </a:p>
                  </a:txBody>
                  <a:tcPr/>
                </a:tc>
                <a:tc hMerge="1">
                  <a:txBody>
                    <a:bodyPr/>
                    <a:lstStyle/>
                    <a:p>
                      <a:pPr algn="ctr"/>
                      <a:endParaRPr lang="es-ES" sz="1400" dirty="0">
                        <a:solidFill>
                          <a:srgbClr val="FF0000"/>
                        </a:solidFill>
                      </a:endParaRPr>
                    </a:p>
                  </a:txBody>
                  <a:tcPr anchor="ctr"/>
                </a:tc>
                <a:tc hMerge="1">
                  <a:txBody>
                    <a:bodyPr/>
                    <a:lstStyle/>
                    <a:p>
                      <a:pPr algn="ctr"/>
                      <a:endParaRPr lang="es-ES" sz="1400" dirty="0">
                        <a:solidFill>
                          <a:srgbClr val="FF0000"/>
                        </a:solidFill>
                      </a:endParaRPr>
                    </a:p>
                  </a:txBody>
                  <a:tcPr anchor="ctr"/>
                </a:tc>
              </a:tr>
              <a:tr h="297175">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72</a:t>
                      </a:r>
                      <a:endParaRPr lang="es-ES" sz="1200" dirty="0">
                        <a:solidFill>
                          <a:schemeClr val="tx1"/>
                        </a:solidFill>
                      </a:endParaRPr>
                    </a:p>
                  </a:txBody>
                  <a:tcPr anchor="ctr"/>
                </a:tc>
                <a:tc>
                  <a:txBody>
                    <a:bodyPr/>
                    <a:lstStyle/>
                    <a:p>
                      <a:pPr algn="ctr"/>
                      <a:r>
                        <a:rPr lang="es-ES" sz="1200" dirty="0" smtClean="0">
                          <a:solidFill>
                            <a:schemeClr val="tx1"/>
                          </a:solidFill>
                        </a:rPr>
                        <a:t>Secuestro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17479">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4</a:t>
                      </a:r>
                      <a:endParaRPr lang="es-ES" sz="1200" dirty="0">
                        <a:solidFill>
                          <a:schemeClr val="tx1"/>
                        </a:solidFill>
                      </a:endParaRPr>
                    </a:p>
                  </a:txBody>
                  <a:tcPr anchor="ctr"/>
                </a:tc>
                <a:tc>
                  <a:txBody>
                    <a:bodyPr/>
                    <a:lstStyle/>
                    <a:p>
                      <a:pPr algn="ctr"/>
                      <a:r>
                        <a:rPr lang="es-ES" sz="1200" dirty="0" smtClean="0">
                          <a:solidFill>
                            <a:schemeClr val="tx1"/>
                          </a:solidFill>
                        </a:rPr>
                        <a:t>Amenaza</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17479">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22</a:t>
                      </a:r>
                      <a:endParaRPr lang="es-ES" sz="1200" dirty="0">
                        <a:solidFill>
                          <a:schemeClr val="tx1"/>
                        </a:solidFill>
                      </a:endParaRPr>
                    </a:p>
                  </a:txBody>
                  <a:tcPr anchor="ctr"/>
                </a:tc>
                <a:tc>
                  <a:txBody>
                    <a:bodyPr/>
                    <a:lstStyle/>
                    <a:p>
                      <a:pPr algn="ctr"/>
                      <a:r>
                        <a:rPr lang="es-ES" sz="1200" dirty="0" smtClean="0">
                          <a:solidFill>
                            <a:schemeClr val="tx1"/>
                          </a:solidFill>
                        </a:rPr>
                        <a:t>Hurto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97175">
                <a:tc>
                  <a:txBody>
                    <a:bodyPr/>
                    <a:lstStyle/>
                    <a:p>
                      <a:r>
                        <a:rPr lang="es-ES" sz="1200" dirty="0" smtClean="0"/>
                        <a:t>Tortura</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c>
                  <a:txBody>
                    <a:bodyPr/>
                    <a:lstStyle/>
                    <a:p>
                      <a:pPr algn="ctr"/>
                      <a:r>
                        <a:rPr lang="es-ES" sz="1200" dirty="0" smtClean="0">
                          <a:solidFill>
                            <a:schemeClr val="tx1"/>
                          </a:solidFill>
                        </a:rPr>
                        <a:t>Tentativa de hurto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17479">
                <a:tc>
                  <a:txBody>
                    <a:bodyPr/>
                    <a:lstStyle/>
                    <a:p>
                      <a:r>
                        <a:rPr lang="es-ES" sz="1200" dirty="0" smtClean="0"/>
                        <a:t>Desplazamiento Forzado</a:t>
                      </a:r>
                      <a:endParaRPr lang="es-ES" sz="1200" dirty="0"/>
                    </a:p>
                  </a:txBody>
                  <a:tcPr anchor="ctr"/>
                </a:tc>
                <a:tc>
                  <a:txBody>
                    <a:bodyPr/>
                    <a:lstStyle/>
                    <a:p>
                      <a:pPr algn="ctr"/>
                      <a:r>
                        <a:rPr lang="es-ES" sz="1200" dirty="0" smtClean="0">
                          <a:solidFill>
                            <a:schemeClr val="tx1"/>
                          </a:solidFill>
                        </a:rPr>
                        <a:t>41</a:t>
                      </a:r>
                      <a:endParaRPr lang="es-ES" sz="1200" dirty="0">
                        <a:solidFill>
                          <a:schemeClr val="tx1"/>
                        </a:solidFill>
                      </a:endParaRPr>
                    </a:p>
                  </a:txBody>
                  <a:tcPr anchor="ctr"/>
                </a:tc>
                <a:tc>
                  <a:txBody>
                    <a:bodyPr/>
                    <a:lstStyle/>
                    <a:p>
                      <a:pPr algn="ctr"/>
                      <a:r>
                        <a:rPr lang="es-ES" sz="1200" dirty="0" smtClean="0">
                          <a:solidFill>
                            <a:schemeClr val="tx1"/>
                          </a:solidFill>
                        </a:rPr>
                        <a:t>Violación de habitación ajena</a:t>
                      </a:r>
                      <a:endParaRPr lang="es-ES" sz="1200" dirty="0">
                        <a:solidFill>
                          <a:schemeClr val="tx1"/>
                        </a:solidFill>
                      </a:endParaRPr>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448206">
                <a:tc>
                  <a:txBody>
                    <a:bodyPr/>
                    <a:lstStyle/>
                    <a:p>
                      <a:r>
                        <a:rPr lang="es-ES" sz="1200" dirty="0" smtClean="0"/>
                        <a:t>Exacciones o contribuciones arbitrarias</a:t>
                      </a:r>
                      <a:endParaRPr lang="es-ES" sz="1200" dirty="0"/>
                    </a:p>
                  </a:txBody>
                  <a:tcPr anchor="ctr"/>
                </a:tc>
                <a:tc>
                  <a:txBody>
                    <a:bodyPr/>
                    <a:lstStyle/>
                    <a:p>
                      <a:pPr algn="ctr"/>
                      <a:r>
                        <a:rPr lang="es-ES" sz="1200" dirty="0" smtClean="0">
                          <a:solidFill>
                            <a:schemeClr val="tx1"/>
                          </a:solidFill>
                        </a:rPr>
                        <a:t>5</a:t>
                      </a:r>
                      <a:endParaRPr lang="es-ES" sz="1200" dirty="0">
                        <a:solidFill>
                          <a:schemeClr val="tx1"/>
                        </a:solidFill>
                      </a:endParaRPr>
                    </a:p>
                  </a:txBody>
                  <a:tcPr anchor="ctr"/>
                </a:tc>
                <a:tc>
                  <a:txBody>
                    <a:bodyPr/>
                    <a:lstStyle/>
                    <a:p>
                      <a:pPr algn="ctr"/>
                      <a:r>
                        <a:rPr lang="es-ES" sz="1200" dirty="0" smtClean="0">
                          <a:solidFill>
                            <a:schemeClr val="tx1"/>
                          </a:solidFill>
                        </a:rPr>
                        <a:t>Simulación de investidura</a:t>
                      </a:r>
                      <a:endParaRPr lang="es-ES" sz="1200" dirty="0">
                        <a:solidFill>
                          <a:schemeClr val="tx1"/>
                        </a:solidFill>
                      </a:endParaRPr>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522520">
                <a:tc>
                  <a:txBody>
                    <a:bodyPr/>
                    <a:lstStyle/>
                    <a:p>
                      <a:r>
                        <a:rPr lang="es-ES" sz="1200" baseline="0" dirty="0" smtClean="0"/>
                        <a:t>Destrucción y apropiación de bienes protegidos</a:t>
                      </a:r>
                    </a:p>
                  </a:txBody>
                  <a:tcPr anchor="ctr"/>
                </a:tc>
                <a:tc>
                  <a:txBody>
                    <a:bodyPr/>
                    <a:lstStyle/>
                    <a:p>
                      <a:pPr algn="ctr"/>
                      <a:r>
                        <a:rPr lang="es-ES" sz="1200" dirty="0" smtClean="0">
                          <a:solidFill>
                            <a:schemeClr val="tx1"/>
                          </a:solidFill>
                        </a:rPr>
                        <a:t>12</a:t>
                      </a:r>
                      <a:endParaRPr lang="es-ES" sz="1200" dirty="0">
                        <a:solidFill>
                          <a:schemeClr val="tx1"/>
                        </a:solidFill>
                      </a:endParaRPr>
                    </a:p>
                  </a:txBody>
                  <a:tcPr anchor="ctr"/>
                </a:tc>
                <a:tc>
                  <a:txBody>
                    <a:bodyPr/>
                    <a:lstStyle/>
                    <a:p>
                      <a:pPr algn="ctr"/>
                      <a:r>
                        <a:rPr lang="es-ES" sz="1200" dirty="0" smtClean="0">
                          <a:solidFill>
                            <a:schemeClr val="tx1"/>
                          </a:solidFill>
                        </a:rPr>
                        <a:t>Reclutamiento ilícito</a:t>
                      </a:r>
                      <a:endParaRPr lang="es-ES" sz="1200" dirty="0">
                        <a:solidFill>
                          <a:schemeClr val="tx1"/>
                        </a:solidFill>
                      </a:endParaRPr>
                    </a:p>
                  </a:txBody>
                  <a:tcPr anchor="ctr"/>
                </a:tc>
                <a:tc>
                  <a:txBody>
                    <a:bodyPr/>
                    <a:lstStyle/>
                    <a:p>
                      <a:pPr algn="ctr"/>
                      <a:r>
                        <a:rPr lang="es-ES" sz="1200" dirty="0" smtClean="0">
                          <a:solidFill>
                            <a:schemeClr val="tx1"/>
                          </a:solidFill>
                        </a:rPr>
                        <a:t>10</a:t>
                      </a:r>
                      <a:endParaRPr lang="es-ES" sz="1200" dirty="0">
                        <a:solidFill>
                          <a:schemeClr val="tx1"/>
                        </a:solidFill>
                      </a:endParaRPr>
                    </a:p>
                  </a:txBody>
                  <a:tcPr anchor="ctr"/>
                </a:tc>
              </a:tr>
              <a:tr h="448206">
                <a:tc>
                  <a:txBody>
                    <a:bodyPr/>
                    <a:lstStyle/>
                    <a:p>
                      <a:r>
                        <a:rPr lang="es-ES" sz="1200" baseline="0" dirty="0" smtClean="0"/>
                        <a:t>Terrorismo</a:t>
                      </a:r>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c>
                  <a:txBody>
                    <a:bodyPr/>
                    <a:lstStyle/>
                    <a:p>
                      <a:pPr algn="ctr"/>
                      <a:r>
                        <a:rPr lang="es-ES" sz="1200" dirty="0" smtClean="0">
                          <a:solidFill>
                            <a:schemeClr val="tx1"/>
                          </a:solidFill>
                        </a:rPr>
                        <a:t>Lesiones personales</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48206">
                <a:tc>
                  <a:txBody>
                    <a:bodyPr/>
                    <a:lstStyle/>
                    <a:p>
                      <a:r>
                        <a:rPr lang="es-ES" sz="1200" baseline="0" dirty="0" smtClean="0"/>
                        <a:t>Constreñimiento ilegal</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r>
            </a:tbl>
          </a:graphicData>
        </a:graphic>
      </p:graphicFrame>
      <p:pic>
        <p:nvPicPr>
          <p:cNvPr id="3" name="Imagen 2"/>
          <p:cNvPicPr>
            <a:picLocks noChangeAspect="1"/>
          </p:cNvPicPr>
          <p:nvPr/>
        </p:nvPicPr>
        <p:blipFill>
          <a:blip r:embed="rId6"/>
          <a:stretch>
            <a:fillRect/>
          </a:stretch>
        </p:blipFill>
        <p:spPr>
          <a:xfrm>
            <a:off x="5879976" y="2720262"/>
            <a:ext cx="466794" cy="583492"/>
          </a:xfrm>
          <a:prstGeom prst="rect">
            <a:avLst/>
          </a:prstGeom>
        </p:spPr>
      </p:pic>
    </p:spTree>
    <p:extLst>
      <p:ext uri="{BB962C8B-B14F-4D97-AF65-F5344CB8AC3E}">
        <p14:creationId xmlns:p14="http://schemas.microsoft.com/office/powerpoint/2010/main" val="1879095871"/>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CO"/>
          </a:p>
        </p:txBody>
      </p:sp>
      <p:sp>
        <p:nvSpPr>
          <p:cNvPr id="3"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4" name="121 CuadroTexto"/>
          <p:cNvSpPr txBox="1"/>
          <p:nvPr/>
        </p:nvSpPr>
        <p:spPr>
          <a:xfrm>
            <a:off x="10123547" y="5517232"/>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a:solidFill>
                  <a:srgbClr val="5AA2AE">
                    <a:lumMod val="20000"/>
                    <a:lumOff val="80000"/>
                  </a:srgbClr>
                </a:solidFill>
              </a:rPr>
              <a:t>Comandantes: 4  </a:t>
            </a:r>
          </a:p>
          <a:p>
            <a:pPr algn="r"/>
            <a:r>
              <a:rPr lang="es-ES" sz="1600" b="1" cap="small" dirty="0">
                <a:solidFill>
                  <a:srgbClr val="5AA2AE">
                    <a:lumMod val="20000"/>
                    <a:lumOff val="80000"/>
                  </a:srgbClr>
                </a:solidFill>
              </a:rPr>
              <a:t>Consolidado conductas punibles:  404</a:t>
            </a:r>
          </a:p>
          <a:p>
            <a:pPr algn="r"/>
            <a:r>
              <a:rPr lang="es-ES" sz="1600" b="1" cap="small" dirty="0">
                <a:solidFill>
                  <a:srgbClr val="5AA2AE">
                    <a:lumMod val="20000"/>
                    <a:lumOff val="80000"/>
                  </a:srgbClr>
                </a:solidFill>
              </a:rPr>
              <a:t>Hechos:  364</a:t>
            </a:r>
          </a:p>
          <a:p>
            <a:pPr algn="r"/>
            <a:r>
              <a:rPr lang="es-ES" sz="1600" b="1" cap="small" dirty="0">
                <a:solidFill>
                  <a:srgbClr val="5AA2AE">
                    <a:lumMod val="20000"/>
                    <a:lumOff val="80000"/>
                  </a:srgbClr>
                </a:solidFill>
              </a:rPr>
              <a:t>Total víctimas:  1,091</a:t>
            </a:r>
          </a:p>
        </p:txBody>
      </p:sp>
      <p:graphicFrame>
        <p:nvGraphicFramePr>
          <p:cNvPr id="6" name="16 Tabla"/>
          <p:cNvGraphicFramePr>
            <a:graphicFrameLocks noGrp="1"/>
          </p:cNvGraphicFramePr>
          <p:nvPr>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2"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3" action="ppaction://hlinkfile"/>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pic>
        <p:nvPicPr>
          <p:cNvPr id="8" name="Imagen 7"/>
          <p:cNvPicPr>
            <a:picLocks noChangeAspect="1"/>
          </p:cNvPicPr>
          <p:nvPr/>
        </p:nvPicPr>
        <p:blipFill>
          <a:blip r:embed="rId4"/>
          <a:stretch>
            <a:fillRect/>
          </a:stretch>
        </p:blipFill>
        <p:spPr>
          <a:xfrm>
            <a:off x="8442635" y="2538097"/>
            <a:ext cx="2597121" cy="2432515"/>
          </a:xfrm>
          <a:prstGeom prst="rect">
            <a:avLst/>
          </a:prstGeom>
        </p:spPr>
      </p:pic>
      <p:sp>
        <p:nvSpPr>
          <p:cNvPr id="9" name="Rectángulo 8"/>
          <p:cNvSpPr/>
          <p:nvPr/>
        </p:nvSpPr>
        <p:spPr>
          <a:xfrm>
            <a:off x="436841" y="2350930"/>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aphicFrame>
        <p:nvGraphicFramePr>
          <p:cNvPr id="10" name="Tabla 9"/>
          <p:cNvGraphicFramePr>
            <a:graphicFrameLocks noGrp="1"/>
          </p:cNvGraphicFramePr>
          <p:nvPr>
            <p:extLst/>
          </p:nvPr>
        </p:nvGraphicFramePr>
        <p:xfrm>
          <a:off x="551382" y="2766113"/>
          <a:ext cx="6840761" cy="3708355"/>
        </p:xfrm>
        <a:graphic>
          <a:graphicData uri="http://schemas.openxmlformats.org/drawingml/2006/table">
            <a:tbl>
              <a:tblPr firstRow="1" bandRow="1">
                <a:tableStyleId>{5C22544A-7EE6-4342-B048-85BDC9FD1C3A}</a:tableStyleId>
              </a:tblPr>
              <a:tblGrid>
                <a:gridCol w="4176466"/>
                <a:gridCol w="2664295"/>
              </a:tblGrid>
              <a:tr h="649252">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NORBEY ORTIZ BERMÚDEZ- COMANDANTE</a:t>
                      </a:r>
                      <a:endParaRPr lang="es-ES" sz="1400" dirty="0" smtClean="0"/>
                    </a:p>
                  </a:txBody>
                  <a:tcPr anchor="ctr"/>
                </a:tc>
                <a:tc hMerge="1">
                  <a:txBody>
                    <a:bodyPr/>
                    <a:lstStyle/>
                    <a:p>
                      <a:endParaRPr lang="es-CO"/>
                    </a:p>
                  </a:txBody>
                  <a:tcPr/>
                </a:tc>
              </a:tr>
              <a:tr h="263754">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26</a:t>
                      </a:r>
                      <a:endParaRPr lang="es-ES" sz="1200" dirty="0">
                        <a:solidFill>
                          <a:schemeClr val="tx1"/>
                        </a:solidFill>
                      </a:endParaRPr>
                    </a:p>
                  </a:txBody>
                  <a:tcPr anchor="ctr"/>
                </a:tc>
              </a:tr>
              <a:tr h="281775">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81775">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263754">
                <a:tc>
                  <a:txBody>
                    <a:bodyPr/>
                    <a:lstStyle/>
                    <a:p>
                      <a:r>
                        <a:rPr lang="es-ES" sz="1200" dirty="0" smtClean="0"/>
                        <a:t>Tortura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81775">
                <a:tc>
                  <a:txBody>
                    <a:bodyPr/>
                    <a:lstStyle/>
                    <a:p>
                      <a:r>
                        <a:rPr lang="es-ES" sz="1200" dirty="0" smtClean="0"/>
                        <a:t>Desplazamiento Forzado</a:t>
                      </a:r>
                      <a:endParaRPr lang="es-ES" sz="1200" dirty="0"/>
                    </a:p>
                  </a:txBody>
                  <a:tcPr anchor="ctr"/>
                </a:tc>
                <a:tc>
                  <a:txBody>
                    <a:bodyPr/>
                    <a:lstStyle/>
                    <a:p>
                      <a:pPr algn="ctr"/>
                      <a:r>
                        <a:rPr lang="es-ES" sz="1200" dirty="0" smtClean="0">
                          <a:solidFill>
                            <a:schemeClr val="tx1"/>
                          </a:solidFill>
                        </a:rPr>
                        <a:t>15</a:t>
                      </a:r>
                      <a:endParaRPr lang="es-ES" sz="1200" dirty="0">
                        <a:solidFill>
                          <a:schemeClr val="tx1"/>
                        </a:solidFill>
                      </a:endParaRPr>
                    </a:p>
                  </a:txBody>
                  <a:tcPr anchor="ctr"/>
                </a:tc>
              </a:tr>
              <a:tr h="405782">
                <a:tc>
                  <a:txBody>
                    <a:bodyPr/>
                    <a:lstStyle/>
                    <a:p>
                      <a:r>
                        <a:rPr lang="es-ES" sz="1200" baseline="0" dirty="0" smtClean="0"/>
                        <a:t>Destrucción y apropiación de bienes protegidos</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63756">
                <a:tc>
                  <a:txBody>
                    <a:bodyPr/>
                    <a:lstStyle/>
                    <a:p>
                      <a:pPr algn="l"/>
                      <a:r>
                        <a:rPr lang="es-ES" sz="1200" dirty="0" smtClean="0">
                          <a:solidFill>
                            <a:schemeClr val="tx1"/>
                          </a:solidFill>
                        </a:rPr>
                        <a:t>Secuestro</a:t>
                      </a:r>
                      <a:endParaRPr lang="es-ES" sz="1200" dirty="0">
                        <a:solidFill>
                          <a:schemeClr val="tx1"/>
                        </a:solidFill>
                      </a:endParaRPr>
                    </a:p>
                  </a:txBody>
                  <a:tcPr anchor="ctr"/>
                </a:tc>
                <a:tc>
                  <a:txBody>
                    <a:bodyPr/>
                    <a:lstStyle/>
                    <a:p>
                      <a:pPr algn="ctr"/>
                      <a:r>
                        <a:rPr lang="es-ES" sz="1200" dirty="0" smtClean="0">
                          <a:solidFill>
                            <a:schemeClr val="tx1"/>
                          </a:solidFill>
                        </a:rPr>
                        <a:t>6</a:t>
                      </a:r>
                      <a:endParaRPr lang="es-ES" sz="1200" dirty="0">
                        <a:solidFill>
                          <a:schemeClr val="tx1"/>
                        </a:solidFill>
                      </a:endParaRPr>
                    </a:p>
                  </a:txBody>
                  <a:tcPr anchor="ctr"/>
                </a:tc>
              </a:tr>
              <a:tr h="397800">
                <a:tc>
                  <a:txBody>
                    <a:bodyPr/>
                    <a:lstStyle/>
                    <a:p>
                      <a:r>
                        <a:rPr lang="es-ES" sz="1200" baseline="0" dirty="0" smtClean="0"/>
                        <a:t>Tentativa de secuestro</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97800">
                <a:tc>
                  <a:txBody>
                    <a:bodyPr/>
                    <a:lstStyle/>
                    <a:p>
                      <a:pPr algn="l"/>
                      <a:r>
                        <a:rPr lang="es-ES" sz="1200" dirty="0" smtClean="0">
                          <a:solidFill>
                            <a:schemeClr val="tx1"/>
                          </a:solidFill>
                        </a:rPr>
                        <a:t>Simulación de investidura</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11" name="50 Imagen" descr="5855901.jpg"/>
          <p:cNvPicPr>
            <a:picLocks noChangeAspect="1"/>
          </p:cNvPicPr>
          <p:nvPr/>
        </p:nvPicPr>
        <p:blipFill>
          <a:blip r:embed="rId5" cstate="print"/>
          <a:stretch>
            <a:fillRect/>
          </a:stretch>
        </p:blipFill>
        <p:spPr>
          <a:xfrm>
            <a:off x="5852173" y="2766113"/>
            <a:ext cx="477058" cy="596323"/>
          </a:xfrm>
          <a:prstGeom prst="rect">
            <a:avLst/>
          </a:prstGeom>
        </p:spPr>
      </p:pic>
    </p:spTree>
    <p:extLst>
      <p:ext uri="{BB962C8B-B14F-4D97-AF65-F5344CB8AC3E}">
        <p14:creationId xmlns:p14="http://schemas.microsoft.com/office/powerpoint/2010/main" val="2328862927"/>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CO"/>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 name="121 CuadroTexto"/>
          <p:cNvSpPr txBox="1"/>
          <p:nvPr/>
        </p:nvSpPr>
        <p:spPr>
          <a:xfrm>
            <a:off x="10123547" y="5517232"/>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6"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smtClean="0">
                <a:solidFill>
                  <a:srgbClr val="5AA2AE">
                    <a:lumMod val="20000"/>
                    <a:lumOff val="80000"/>
                  </a:srgbClr>
                </a:solidFill>
              </a:rPr>
              <a:t>Comandantes: 4  </a:t>
            </a:r>
          </a:p>
          <a:p>
            <a:pPr algn="r"/>
            <a:r>
              <a:rPr lang="es-ES" sz="1600" b="1" cap="small" dirty="0" smtClean="0">
                <a:solidFill>
                  <a:srgbClr val="5AA2AE">
                    <a:lumMod val="20000"/>
                    <a:lumOff val="80000"/>
                  </a:srgbClr>
                </a:solidFill>
              </a:rPr>
              <a:t>Consolidado conductas punibles:  404</a:t>
            </a:r>
          </a:p>
          <a:p>
            <a:pPr algn="r"/>
            <a:r>
              <a:rPr lang="es-ES" sz="1600" b="1" cap="small" dirty="0" smtClean="0">
                <a:solidFill>
                  <a:srgbClr val="5AA2AE">
                    <a:lumMod val="20000"/>
                    <a:lumOff val="80000"/>
                  </a:srgbClr>
                </a:solidFill>
              </a:rPr>
              <a:t>Hechos:  364</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 1,091</a:t>
            </a:r>
            <a:endParaRPr lang="es-ES" sz="1600" b="1" cap="small" dirty="0">
              <a:solidFill>
                <a:srgbClr val="5AA2AE">
                  <a:lumMod val="20000"/>
                  <a:lumOff val="80000"/>
                </a:srgbClr>
              </a:solidFill>
            </a:endParaRPr>
          </a:p>
        </p:txBody>
      </p:sp>
      <p:graphicFrame>
        <p:nvGraphicFramePr>
          <p:cNvPr id="7" name="16 Tabla"/>
          <p:cNvGraphicFramePr>
            <a:graphicFrameLocks noGrp="1"/>
          </p:cNvGraphicFramePr>
          <p:nvPr>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2"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3" action="ppaction://hlinkfile"/>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8"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pic>
        <p:nvPicPr>
          <p:cNvPr id="9" name="Imagen 8"/>
          <p:cNvPicPr>
            <a:picLocks noChangeAspect="1"/>
          </p:cNvPicPr>
          <p:nvPr/>
        </p:nvPicPr>
        <p:blipFill>
          <a:blip r:embed="rId4"/>
          <a:stretch>
            <a:fillRect/>
          </a:stretch>
        </p:blipFill>
        <p:spPr>
          <a:xfrm>
            <a:off x="8442635" y="2538097"/>
            <a:ext cx="2597121" cy="2432515"/>
          </a:xfrm>
          <a:prstGeom prst="rect">
            <a:avLst/>
          </a:prstGeom>
        </p:spPr>
      </p:pic>
      <p:sp>
        <p:nvSpPr>
          <p:cNvPr id="10" name="Rectángulo 9"/>
          <p:cNvSpPr/>
          <p:nvPr/>
        </p:nvSpPr>
        <p:spPr>
          <a:xfrm>
            <a:off x="414626" y="2713732"/>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aphicFrame>
        <p:nvGraphicFramePr>
          <p:cNvPr id="11" name="Tabla 10"/>
          <p:cNvGraphicFramePr>
            <a:graphicFrameLocks noGrp="1"/>
          </p:cNvGraphicFramePr>
          <p:nvPr>
            <p:extLst>
              <p:ext uri="{D42A27DB-BD31-4B8C-83A1-F6EECF244321}">
                <p14:modId xmlns:p14="http://schemas.microsoft.com/office/powerpoint/2010/main" val="2679228362"/>
              </p:ext>
            </p:extLst>
          </p:nvPr>
        </p:nvGraphicFramePr>
        <p:xfrm>
          <a:off x="669933" y="3212975"/>
          <a:ext cx="6840761" cy="3312369"/>
        </p:xfrm>
        <a:graphic>
          <a:graphicData uri="http://schemas.openxmlformats.org/drawingml/2006/table">
            <a:tbl>
              <a:tblPr firstRow="1" bandRow="1">
                <a:tableStyleId>{5C22544A-7EE6-4342-B048-85BDC9FD1C3A}</a:tableStyleId>
              </a:tblPr>
              <a:tblGrid>
                <a:gridCol w="6840761"/>
              </a:tblGrid>
              <a:tr h="119244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HUMBERTO ANTONIO MENDOZA CASTILLO- COMANDANTE</a:t>
                      </a:r>
                      <a:endParaRPr lang="es-ES" sz="1400" dirty="0" smtClean="0"/>
                    </a:p>
                  </a:txBody>
                  <a:tcPr anchor="ctr"/>
                </a:tc>
              </a:tr>
              <a:tr h="2119926">
                <a:tc>
                  <a:txBody>
                    <a:bodyPr/>
                    <a:lstStyle/>
                    <a:p>
                      <a:pPr algn="just"/>
                      <a:r>
                        <a:rPr lang="es-ES" sz="1200" dirty="0" smtClean="0"/>
                        <a:t>“12, (…).</a:t>
                      </a:r>
                      <a:r>
                        <a:rPr lang="es-ES" sz="1200" baseline="0" dirty="0" smtClean="0"/>
                        <a:t> Como consecuencia de reciente proveído emitido por una Sala de esta especialidad, fue </a:t>
                      </a:r>
                      <a:r>
                        <a:rPr lang="es-ES" sz="1200" b="1" i="1" baseline="0" dirty="0" smtClean="0"/>
                        <a:t>excluido</a:t>
                      </a:r>
                      <a:r>
                        <a:rPr lang="es-ES" sz="1200" baseline="0" dirty="0" smtClean="0"/>
                        <a:t> de los beneficios de la Ley 975 de 2005 (…).</a:t>
                      </a:r>
                    </a:p>
                    <a:p>
                      <a:endParaRPr lang="es-ES" sz="1200" baseline="0" dirty="0" smtClean="0"/>
                    </a:p>
                    <a:p>
                      <a:r>
                        <a:rPr lang="es-ES" sz="1200" baseline="0" dirty="0" smtClean="0"/>
                        <a:t>(…)</a:t>
                      </a:r>
                    </a:p>
                    <a:p>
                      <a:endParaRPr lang="es-ES" sz="1200" baseline="0" dirty="0" smtClean="0"/>
                    </a:p>
                    <a:p>
                      <a:pPr algn="just"/>
                      <a:r>
                        <a:rPr lang="es-ES" sz="1200" baseline="0" dirty="0" smtClean="0"/>
                        <a:t>2729, En este orden, lo que correspondería a la Sala sería enlistar el total de conductas penales desplegadas en cada uno de los tipos que consagra (en su mayoría) el Título II, delitos cometidos en contra de las personas y bienes protegidos por el DIH, si no fuera porque MENDOZA CASTILLO hubiere sido expulsado del trámite transicional, como se ha venido advirtiendo.” (Negrita y cursiva por fuera del texto original)</a:t>
                      </a:r>
                      <a:endParaRPr lang="es-ES" sz="1200" dirty="0"/>
                    </a:p>
                  </a:txBody>
                  <a:tcPr anchor="ctr"/>
                </a:tc>
              </a:tr>
            </a:tbl>
          </a:graphicData>
        </a:graphic>
      </p:graphicFrame>
      <p:pic>
        <p:nvPicPr>
          <p:cNvPr id="3" name="Imagen 2"/>
          <p:cNvPicPr>
            <a:picLocks noChangeAspect="1"/>
          </p:cNvPicPr>
          <p:nvPr/>
        </p:nvPicPr>
        <p:blipFill>
          <a:blip r:embed="rId5"/>
          <a:stretch>
            <a:fillRect/>
          </a:stretch>
        </p:blipFill>
        <p:spPr>
          <a:xfrm>
            <a:off x="6600056" y="3429000"/>
            <a:ext cx="648072" cy="809625"/>
          </a:xfrm>
          <a:prstGeom prst="rect">
            <a:avLst/>
          </a:prstGeom>
        </p:spPr>
      </p:pic>
    </p:spTree>
    <p:extLst>
      <p:ext uri="{BB962C8B-B14F-4D97-AF65-F5344CB8AC3E}">
        <p14:creationId xmlns:p14="http://schemas.microsoft.com/office/powerpoint/2010/main" val="176680914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1"/>
          <p:cNvSpPr txBox="1">
            <a:spLocks/>
          </p:cNvSpPr>
          <p:nvPr/>
        </p:nvSpPr>
        <p:spPr>
          <a:xfrm>
            <a:off x="131676" y="0"/>
            <a:ext cx="12072664" cy="1871663"/>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34</a:t>
            </a:r>
            <a:r>
              <a:rPr lang="es-ES" b="1" cap="small" dirty="0" smtClean="0">
                <a:cs typeface="Arial" pitchFamily="34" charset="0"/>
              </a:rPr>
              <a:t/>
            </a:r>
            <a:br>
              <a:rPr lang="es-ES" b="1" cap="small" dirty="0" smtClean="0">
                <a:cs typeface="Arial" pitchFamily="34" charset="0"/>
              </a:rPr>
            </a:br>
            <a:r>
              <a:rPr lang="es-CO" sz="2700" b="1" cap="small" dirty="0" smtClean="0">
                <a:solidFill>
                  <a:srgbClr val="0070C0"/>
                </a:solidFill>
                <a:cs typeface="Arial" pitchFamily="34" charset="0"/>
              </a:rPr>
              <a:t>Bloque Tolima de las Autodefensas Unidas de Colombia Auc</a:t>
            </a:r>
            <a:br>
              <a:rPr lang="es-CO" sz="2700" b="1" cap="small" dirty="0" smtClean="0">
                <a:solidFill>
                  <a:srgbClr val="0070C0"/>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6" name="Rectángulo 5"/>
          <p:cNvSpPr/>
          <p:nvPr/>
        </p:nvSpPr>
        <p:spPr>
          <a:xfrm>
            <a:off x="767408" y="2276872"/>
            <a:ext cx="10801200" cy="3539430"/>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territorio de influencia del Bloque Tolima fue la zona rural del municipio de </a:t>
            </a:r>
            <a:r>
              <a:rPr lang="es-CO" sz="1400" dirty="0" err="1">
                <a:latin typeface="Malgun Gothic" panose="020B0503020000020004" pitchFamily="34" charset="-127"/>
                <a:ea typeface="Malgun Gothic" panose="020B0503020000020004" pitchFamily="34" charset="-127"/>
              </a:rPr>
              <a:t>Rioblanco</a:t>
            </a:r>
            <a:r>
              <a:rPr lang="es-CO" sz="1400" dirty="0">
                <a:latin typeface="Malgun Gothic" panose="020B0503020000020004" pitchFamily="34" charset="-127"/>
                <a:ea typeface="Malgun Gothic" panose="020B0503020000020004" pitchFamily="34" charset="-127"/>
              </a:rPr>
              <a:t>, posteriormente el municipio del Guamo donde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por orientación de Carlos Castaño, desplegó una estrategia para buscar que ganaderos y agricultores que habían sido víctimas de extorsión y secuestro por parte de las FARC en los municipios del Guamo, Espinal, Saldaña y San Luis ofrecieran apoyo financiero e instalación de sus bases en sus predios, a cambio de seguridad. De igual manera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desde el Guamo realizó contactos con gremios económicos y personas influyentes de la región para que colaboraran con la organización. Luego de esta preparación tras iniciar la avanzada en el municipio del Guamo, pasaron a la zona rural del municipio de San Luis, donde establecieron una base militar y escuela de entrenamiento, luego se extendieron a los municipios vecinos: Valle de San Juan y </a:t>
            </a:r>
            <a:r>
              <a:rPr lang="es-CO" sz="1400" dirty="0" smtClean="0">
                <a:latin typeface="Malgun Gothic" panose="020B0503020000020004" pitchFamily="34" charset="-127"/>
                <a:ea typeface="Malgun Gothic" panose="020B0503020000020004" pitchFamily="34" charset="-127"/>
              </a:rPr>
              <a:t>Ortega.</a:t>
            </a:r>
          </a:p>
          <a:p>
            <a:pPr algn="just"/>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Para el año 2001, el Bloque logró extender su influencia a casi todos los municipios del sur del Tolima: Valle de San Juan, San Luís, Guamo, Saldaña, Purificación, Prado, Dolores, </a:t>
            </a:r>
            <a:r>
              <a:rPr lang="es-CO" sz="1400" dirty="0" err="1">
                <a:latin typeface="Malgun Gothic" panose="020B0503020000020004" pitchFamily="34" charset="-127"/>
                <a:ea typeface="Malgun Gothic" panose="020B0503020000020004" pitchFamily="34" charset="-127"/>
              </a:rPr>
              <a:t>Natagaima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Coyaima</a:t>
            </a:r>
            <a:r>
              <a:rPr lang="es-CO" sz="1400" dirty="0">
                <a:latin typeface="Malgun Gothic" panose="020B0503020000020004" pitchFamily="34" charset="-127"/>
                <a:ea typeface="Malgun Gothic" panose="020B0503020000020004" pitchFamily="34" charset="-127"/>
              </a:rPr>
              <a:t>, Ortega, Chaparral, Flandes, Espinal, Coello, Suárez, Melgar, y parte de </a:t>
            </a:r>
            <a:r>
              <a:rPr lang="es-CO" sz="1400" dirty="0" err="1">
                <a:latin typeface="Malgun Gothic" panose="020B0503020000020004" pitchFamily="34" charset="-127"/>
                <a:ea typeface="Malgun Gothic" panose="020B0503020000020004" pitchFamily="34" charset="-127"/>
              </a:rPr>
              <a:t>Icononzo</a:t>
            </a:r>
            <a:r>
              <a:rPr lang="es-CO" sz="1400" dirty="0">
                <a:latin typeface="Malgun Gothic" panose="020B0503020000020004" pitchFamily="34" charset="-127"/>
                <a:ea typeface="Malgun Gothic" panose="020B0503020000020004" pitchFamily="34" charset="-127"/>
              </a:rPr>
              <a:t>; igualmente hacía presencia en la capital tolimense a través de una “red urbana</a:t>
            </a:r>
            <a:r>
              <a:rPr lang="es-CO" sz="1400" dirty="0" smtClean="0">
                <a:latin typeface="Malgun Gothic" panose="020B0503020000020004" pitchFamily="34" charset="-127"/>
                <a:ea typeface="Malgun Gothic" panose="020B0503020000020004" pitchFamily="34" charset="-127"/>
              </a:rPr>
              <a:t>”.</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A </a:t>
            </a:r>
            <a:r>
              <a:rPr lang="es-CO" sz="1400" dirty="0">
                <a:latin typeface="Malgun Gothic" panose="020B0503020000020004" pitchFamily="34" charset="-127"/>
                <a:ea typeface="Malgun Gothic" panose="020B0503020000020004" pitchFamily="34" charset="-127"/>
              </a:rPr>
              <a:t>comienzos del segundo trimestre del año 2002, se extiende la presencia del Bloque Tolima al norte del departamento, utilizando la misma estrategia implementada en el Guamo y la solicitud que realizaron empresarios, ganaderos y comerciantes del norte del Tolima.</a:t>
            </a:r>
          </a:p>
        </p:txBody>
      </p:sp>
      <p:sp>
        <p:nvSpPr>
          <p:cNvPr id="2" name="Rectángulo 1"/>
          <p:cNvSpPr/>
          <p:nvPr/>
        </p:nvSpPr>
        <p:spPr>
          <a:xfrm>
            <a:off x="335360"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Tree>
    <p:extLst>
      <p:ext uri="{BB962C8B-B14F-4D97-AF65-F5344CB8AC3E}">
        <p14:creationId xmlns:p14="http://schemas.microsoft.com/office/powerpoint/2010/main" val="120272684"/>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083402" y="4725144"/>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218" y="642322"/>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lvl="1" algn="r"/>
            <a:r>
              <a:rPr lang="es-ES" sz="1600" b="1" cap="small" dirty="0">
                <a:solidFill>
                  <a:srgbClr val="5AA2AE">
                    <a:lumMod val="20000"/>
                    <a:lumOff val="80000"/>
                  </a:srgbClr>
                </a:solidFill>
              </a:rPr>
              <a:t>Comandantes: </a:t>
            </a:r>
            <a:r>
              <a:rPr lang="es-ES" sz="1600" b="1" cap="small" dirty="0" smtClean="0">
                <a:solidFill>
                  <a:srgbClr val="5AA2AE">
                    <a:lumMod val="20000"/>
                    <a:lumOff val="80000"/>
                  </a:srgbClr>
                </a:solidFill>
              </a:rPr>
              <a:t>0</a:t>
            </a:r>
          </a:p>
          <a:p>
            <a:pPr lvl="1" algn="r"/>
            <a:r>
              <a:rPr lang="es-ES" sz="1600" b="1" cap="small" dirty="0" smtClean="0">
                <a:solidFill>
                  <a:srgbClr val="5AA2AE">
                    <a:lumMod val="20000"/>
                    <a:lumOff val="80000"/>
                  </a:srgbClr>
                </a:solidFill>
              </a:rPr>
              <a:t>Sicarios: 1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32</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Hechos:  </a:t>
            </a:r>
            <a:r>
              <a:rPr lang="es-ES" sz="1600" b="1" cap="small" dirty="0" smtClean="0">
                <a:solidFill>
                  <a:srgbClr val="5AA2AE">
                    <a:lumMod val="20000"/>
                    <a:lumOff val="80000"/>
                  </a:srgbClr>
                </a:solidFill>
              </a:rPr>
              <a:t>30</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 40</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525449677"/>
              </p:ext>
            </p:extLst>
          </p:nvPr>
        </p:nvGraphicFramePr>
        <p:xfrm>
          <a:off x="436841" y="620688"/>
          <a:ext cx="6955303" cy="1569720"/>
        </p:xfrm>
        <a:graphic>
          <a:graphicData uri="http://schemas.openxmlformats.org/drawingml/2006/table">
            <a:tbl>
              <a:tblPr firstRow="1" bandRow="1">
                <a:tableStyleId>{5C22544A-7EE6-4342-B048-85BDC9FD1C3A}</a:tableStyleId>
              </a:tblPr>
              <a:tblGrid>
                <a:gridCol w="3714943"/>
                <a:gridCol w="3240360"/>
              </a:tblGrid>
              <a:tr h="397062">
                <a:tc gridSpan="2">
                  <a:txBody>
                    <a:bodyPr/>
                    <a:lstStyle/>
                    <a:p>
                      <a:pPr lvl="0" algn="ctr"/>
                      <a:r>
                        <a:rPr lang="en-US" sz="1800" b="1" strike="noStrike" kern="1200" cap="small" baseline="0" dirty="0" smtClean="0">
                          <a:solidFill>
                            <a:srgbClr val="FFFF66"/>
                          </a:solidFill>
                          <a:latin typeface="+mn-lt"/>
                          <a:ea typeface="+mn-ea"/>
                          <a:cs typeface="Arial" pitchFamily="34" charset="0"/>
                        </a:rPr>
                        <a:t>GRUPO URBANO DE CARTAGENA VINCULADO AL BLOQUE MONTES DE MARÍA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566575">
                <a:tc>
                  <a:txBody>
                    <a:bodyPr/>
                    <a:lstStyle/>
                    <a:p>
                      <a:r>
                        <a:rPr lang="es-ES" sz="1400" dirty="0" smtClean="0"/>
                        <a:t>Primera Instancia. </a:t>
                      </a:r>
                      <a:r>
                        <a:rPr lang="es-ES" sz="1050" dirty="0" smtClean="0"/>
                        <a:t>M.P. Dr.</a:t>
                      </a:r>
                      <a:r>
                        <a:rPr lang="es-ES" sz="1050" baseline="0" dirty="0" smtClean="0"/>
                        <a:t> Eduardo Castellanos Roso</a:t>
                      </a:r>
                      <a:endParaRPr lang="es-ES" sz="1050" dirty="0" smtClean="0"/>
                    </a:p>
                    <a:p>
                      <a:endParaRPr lang="es-ES" sz="1050" dirty="0" smtClean="0"/>
                    </a:p>
                    <a:p>
                      <a:r>
                        <a:rPr lang="es-ES" sz="1050" dirty="0" smtClean="0"/>
                        <a:t>En apelación</a:t>
                      </a:r>
                    </a:p>
                  </a:txBody>
                  <a:tcPr/>
                </a:tc>
                <a:tc>
                  <a:txBody>
                    <a:bodyPr/>
                    <a:lstStyle/>
                    <a:p>
                      <a:r>
                        <a:rPr lang="es-ES" sz="1400" baseline="0" dirty="0" smtClean="0"/>
                        <a:t>22 de marzo de 2017.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txBody>
                  <a:tcPr/>
                </a:tc>
              </a:tr>
              <a:tr h="265166">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35</a:t>
            </a:r>
            <a:endParaRPr lang="es-ES" cap="small" dirty="0">
              <a:solidFill>
                <a:srgbClr val="C00000"/>
              </a:solidFill>
              <a:latin typeface="Agency FB" panose="020B0503020202020204" pitchFamily="34" charset="0"/>
            </a:endParaRPr>
          </a:p>
        </p:txBody>
      </p:sp>
      <p:sp>
        <p:nvSpPr>
          <p:cNvPr id="2" name="Rectángulo 1"/>
          <p:cNvSpPr/>
          <p:nvPr/>
        </p:nvSpPr>
        <p:spPr>
          <a:xfrm>
            <a:off x="471193" y="2350521"/>
            <a:ext cx="2396810" cy="369332"/>
          </a:xfrm>
          <a:prstGeom prst="rect">
            <a:avLst/>
          </a:prstGeom>
        </p:spPr>
        <p:txBody>
          <a:bodyPr wrap="none">
            <a:spAutoFit/>
          </a:bodyPr>
          <a:lstStyle/>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aphicFrame>
        <p:nvGraphicFramePr>
          <p:cNvPr id="7" name="Tabla 6"/>
          <p:cNvGraphicFramePr>
            <a:graphicFrameLocks noGrp="1"/>
          </p:cNvGraphicFramePr>
          <p:nvPr>
            <p:extLst/>
          </p:nvPr>
        </p:nvGraphicFramePr>
        <p:xfrm>
          <a:off x="471193" y="2996832"/>
          <a:ext cx="6920951" cy="3456623"/>
        </p:xfrm>
        <a:graphic>
          <a:graphicData uri="http://schemas.openxmlformats.org/drawingml/2006/table">
            <a:tbl>
              <a:tblPr firstRow="1" bandRow="1">
                <a:tableStyleId>{5C22544A-7EE6-4342-B048-85BDC9FD1C3A}</a:tableStyleId>
              </a:tblPr>
              <a:tblGrid>
                <a:gridCol w="5386192"/>
                <a:gridCol w="1534759"/>
              </a:tblGrid>
              <a:tr h="932765">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EUGENIO JOSÉ REYES REGINO - SICARIO</a:t>
                      </a:r>
                      <a:endParaRPr lang="es-ES" sz="1400" dirty="0" smtClean="0"/>
                    </a:p>
                  </a:txBody>
                  <a:tcPr anchor="ctr"/>
                </a:tc>
                <a:tc hMerge="1">
                  <a:txBody>
                    <a:bodyPr/>
                    <a:lstStyle/>
                    <a:p>
                      <a:endParaRPr lang="es-CO"/>
                    </a:p>
                  </a:txBody>
                  <a:tcPr/>
                </a:tc>
              </a:tr>
              <a:tr h="1202440">
                <a:tc>
                  <a:txBody>
                    <a:bodyPr/>
                    <a:lstStyle/>
                    <a:p>
                      <a:r>
                        <a:rPr lang="es-ES" sz="1200" dirty="0" smtClean="0"/>
                        <a:t>Concierto</a:t>
                      </a:r>
                      <a:r>
                        <a:rPr lang="es-ES" sz="1200" baseline="0" dirty="0" smtClean="0"/>
                        <a:t> para delinquir agravado en concurso con porte ilegal de armas de uso personal y de uso privativo de las fuerzas militares y utilización ilegal de uniformes e insignias de uso privativo de las fuerzas militares</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660709">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30</a:t>
                      </a:r>
                      <a:endParaRPr lang="es-ES" sz="1200" dirty="0">
                        <a:solidFill>
                          <a:schemeClr val="tx1"/>
                        </a:solidFill>
                      </a:endParaRPr>
                    </a:p>
                  </a:txBody>
                  <a:tcPr anchor="ctr"/>
                </a:tc>
              </a:tr>
              <a:tr h="660709">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400256" y="2644666"/>
            <a:ext cx="3238500" cy="1838325"/>
          </a:xfrm>
          <a:prstGeom prst="rect">
            <a:avLst/>
          </a:prstGeom>
        </p:spPr>
      </p:pic>
      <p:pic>
        <p:nvPicPr>
          <p:cNvPr id="4" name="Imagen 3"/>
          <p:cNvPicPr>
            <a:picLocks noChangeAspect="1"/>
          </p:cNvPicPr>
          <p:nvPr/>
        </p:nvPicPr>
        <p:blipFill>
          <a:blip r:embed="rId5"/>
          <a:stretch>
            <a:fillRect/>
          </a:stretch>
        </p:blipFill>
        <p:spPr>
          <a:xfrm>
            <a:off x="6438174" y="3027276"/>
            <a:ext cx="647700" cy="809625"/>
          </a:xfrm>
          <a:prstGeom prst="rect">
            <a:avLst/>
          </a:prstGeom>
        </p:spPr>
      </p:pic>
    </p:spTree>
    <p:extLst>
      <p:ext uri="{BB962C8B-B14F-4D97-AF65-F5344CB8AC3E}">
        <p14:creationId xmlns:p14="http://schemas.microsoft.com/office/powerpoint/2010/main" val="330838662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836713"/>
            <a:ext cx="11275449" cy="2016224"/>
          </a:xfrm>
        </p:spPr>
        <p:txBody>
          <a:bodyPr>
            <a:normAutofit/>
          </a:bodyPr>
          <a:lstStyle/>
          <a:p>
            <a:pPr>
              <a:defRPr/>
            </a:pPr>
            <a:r>
              <a:rPr lang="es-ES" dirty="0" err="1">
                <a:solidFill>
                  <a:schemeClr val="tx2">
                    <a:tint val="100000"/>
                    <a:shade val="90000"/>
                    <a:satMod val="250000"/>
                    <a:alpha val="100000"/>
                  </a:schemeClr>
                </a:solidFill>
              </a:rPr>
              <a:t>SalaS</a:t>
            </a:r>
            <a:r>
              <a:rPr lang="es-ES" dirty="0">
                <a:solidFill>
                  <a:schemeClr val="tx2">
                    <a:tint val="100000"/>
                    <a:shade val="90000"/>
                    <a:satMod val="250000"/>
                    <a:alpha val="100000"/>
                  </a:schemeClr>
                </a:solidFill>
              </a:rPr>
              <a:t> de Justicia y Paz </a:t>
            </a:r>
            <a:br>
              <a:rPr lang="es-ES" dirty="0">
                <a:solidFill>
                  <a:schemeClr val="tx2">
                    <a:tint val="100000"/>
                    <a:shade val="90000"/>
                    <a:satMod val="250000"/>
                    <a:alpha val="100000"/>
                  </a:schemeClr>
                </a:solidFill>
              </a:rPr>
            </a:br>
            <a:r>
              <a:rPr lang="es-ES" dirty="0" err="1">
                <a:solidFill>
                  <a:schemeClr val="tx2">
                    <a:tint val="100000"/>
                    <a:shade val="90000"/>
                    <a:satMod val="250000"/>
                    <a:alpha val="100000"/>
                  </a:schemeClr>
                </a:solidFill>
              </a:rPr>
              <a:t>TribunalES</a:t>
            </a:r>
            <a:r>
              <a:rPr lang="es-ES" dirty="0">
                <a:solidFill>
                  <a:schemeClr val="tx2">
                    <a:tint val="100000"/>
                    <a:shade val="90000"/>
                    <a:satMod val="250000"/>
                    <a:alpha val="100000"/>
                  </a:schemeClr>
                </a:solidFill>
              </a:rPr>
              <a:t> </a:t>
            </a:r>
            <a:r>
              <a:rPr lang="es-ES" dirty="0" err="1">
                <a:solidFill>
                  <a:schemeClr val="tx2">
                    <a:tint val="100000"/>
                    <a:shade val="90000"/>
                    <a:satMod val="250000"/>
                    <a:alpha val="100000"/>
                  </a:schemeClr>
                </a:solidFill>
              </a:rPr>
              <a:t>SuperiorES</a:t>
            </a:r>
            <a:r>
              <a:rPr lang="es-ES" dirty="0">
                <a:solidFill>
                  <a:schemeClr val="tx2">
                    <a:tint val="100000"/>
                    <a:shade val="90000"/>
                    <a:satMod val="250000"/>
                    <a:alpha val="100000"/>
                  </a:schemeClr>
                </a:solidFill>
              </a:rPr>
              <a:t> de Bogotá, MEDELLÍN Y BARRANQUILLA</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091444" y="3212976"/>
            <a:ext cx="10225136" cy="3323987"/>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DISCRIMINACIÓN SENTENCIAS </a:t>
            </a:r>
          </a:p>
          <a:p>
            <a:pPr algn="ctr"/>
            <a:r>
              <a:rPr lang="es-ES" sz="3200" dirty="0" smtClean="0">
                <a:solidFill>
                  <a:schemeClr val="bg1"/>
                </a:solidFill>
                <a:latin typeface="+mj-lt"/>
              </a:rPr>
              <a:t>A 24 DE AGOSTO DE 2018</a:t>
            </a:r>
          </a:p>
          <a:p>
            <a:pPr algn="ctr"/>
            <a:endParaRPr lang="es-ES" sz="3200" dirty="0" smtClean="0">
              <a:solidFill>
                <a:schemeClr val="bg1"/>
              </a:solidFill>
              <a:latin typeface="+mj-lt"/>
            </a:endParaRP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extLst>
      <p:ext uri="{BB962C8B-B14F-4D97-AF65-F5344CB8AC3E}">
        <p14:creationId xmlns:p14="http://schemas.microsoft.com/office/powerpoint/2010/main" val="285432395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1028700"/>
            <a:ext cx="11029950" cy="1152525"/>
          </a:xfrm>
        </p:spPr>
        <p:txBody>
          <a:bodyPr>
            <a:normAutofit fontScale="90000"/>
          </a:bodyPr>
          <a:lstStyle/>
          <a:p>
            <a:pPr algn="ctr"/>
            <a:r>
              <a:rPr lang="en-US" b="1" cap="small" dirty="0" smtClean="0">
                <a:cs typeface="Arial" pitchFamily="34" charset="0"/>
              </a:rPr>
              <a:t/>
            </a:r>
            <a:br>
              <a:rPr lang="en-US" b="1" cap="small" dirty="0" smtClean="0">
                <a:cs typeface="Arial" pitchFamily="34" charset="0"/>
              </a:rPr>
            </a:br>
            <a:r>
              <a:rPr lang="en-US" b="1" cap="small" dirty="0" err="1" smtClean="0">
                <a:solidFill>
                  <a:srgbClr val="C00000"/>
                </a:solidFill>
                <a:cs typeface="Arial" pitchFamily="34" charset="0"/>
              </a:rPr>
              <a:t>SENTENCIA</a:t>
            </a:r>
            <a:r>
              <a:rPr lang="en-US" b="1" cap="small" dirty="0" smtClean="0">
                <a:solidFill>
                  <a:srgbClr val="C00000"/>
                </a:solidFill>
                <a:cs typeface="Arial" pitchFamily="34" charset="0"/>
              </a:rPr>
              <a:t> 35</a:t>
            </a:r>
            <a:br>
              <a:rPr lang="en-US" b="1" cap="small" dirty="0" smtClean="0">
                <a:solidFill>
                  <a:srgbClr val="C00000"/>
                </a:solidFill>
                <a:cs typeface="Arial" pitchFamily="34" charset="0"/>
              </a:rPr>
            </a:br>
            <a:r>
              <a:rPr lang="en-US" b="1" cap="small" dirty="0" err="1" smtClean="0">
                <a:solidFill>
                  <a:srgbClr val="0070C0"/>
                </a:solidFill>
                <a:cs typeface="Arial" pitchFamily="34" charset="0"/>
              </a:rPr>
              <a:t>GRUPO</a:t>
            </a:r>
            <a:r>
              <a:rPr lang="en-US" b="1" cap="small" dirty="0" smtClean="0">
                <a:solidFill>
                  <a:srgbClr val="0070C0"/>
                </a:solidFill>
                <a:cs typeface="Arial" pitchFamily="34" charset="0"/>
              </a:rPr>
              <a:t> </a:t>
            </a:r>
            <a:r>
              <a:rPr lang="en-US" b="1" cap="small" dirty="0" err="1" smtClean="0">
                <a:solidFill>
                  <a:srgbClr val="0070C0"/>
                </a:solidFill>
                <a:cs typeface="Arial" pitchFamily="34" charset="0"/>
              </a:rPr>
              <a:t>URBANO</a:t>
            </a:r>
            <a:r>
              <a:rPr lang="en-US" b="1" cap="small" dirty="0" smtClean="0">
                <a:solidFill>
                  <a:srgbClr val="0070C0"/>
                </a:solidFill>
                <a:cs typeface="Arial" pitchFamily="34" charset="0"/>
              </a:rPr>
              <a:t> DE CARTAGENA </a:t>
            </a:r>
            <a:r>
              <a:rPr lang="en-US" b="1" cap="small" dirty="0" err="1" smtClean="0">
                <a:solidFill>
                  <a:srgbClr val="0070C0"/>
                </a:solidFill>
                <a:cs typeface="Arial" pitchFamily="34" charset="0"/>
              </a:rPr>
              <a:t>VINCULADO</a:t>
            </a:r>
            <a:r>
              <a:rPr lang="en-US" b="1" cap="small" dirty="0" smtClean="0">
                <a:solidFill>
                  <a:srgbClr val="0070C0"/>
                </a:solidFill>
                <a:cs typeface="Arial" pitchFamily="34" charset="0"/>
              </a:rPr>
              <a:t> AL BLOQUE MONTES DE MARÍA</a:t>
            </a:r>
            <a:r>
              <a:rPr lang="en-US" b="1" cap="small" dirty="0" smtClean="0">
                <a:solidFill>
                  <a:srgbClr val="002060"/>
                </a:solidFill>
                <a:cs typeface="Arial" pitchFamily="34" charset="0"/>
              </a:rPr>
              <a:t/>
            </a:r>
            <a:br>
              <a:rPr lang="en-US" b="1" cap="small" dirty="0" smtClean="0">
                <a:solidFill>
                  <a:srgbClr val="002060"/>
                </a:solidFill>
                <a:cs typeface="Arial" pitchFamily="34" charset="0"/>
              </a:rPr>
            </a:br>
            <a:r>
              <a:rPr lang="es-ES" b="1" cap="small" dirty="0" smtClean="0">
                <a:solidFill>
                  <a:schemeClr val="accent6">
                    <a:lumMod val="75000"/>
                  </a:schemeClr>
                </a:solidFill>
              </a:rPr>
              <a:t>Zonas de Injerencia</a:t>
            </a:r>
            <a:endParaRPr lang="es-CO" b="1" dirty="0">
              <a:solidFill>
                <a:srgbClr val="002060"/>
              </a:solidFill>
            </a:endParaRPr>
          </a:p>
        </p:txBody>
      </p:sp>
      <p:sp>
        <p:nvSpPr>
          <p:cNvPr id="3" name="Marcador de contenido 2"/>
          <p:cNvSpPr>
            <a:spLocks noGrp="1"/>
          </p:cNvSpPr>
          <p:nvPr>
            <p:ph idx="4294967295"/>
          </p:nvPr>
        </p:nvSpPr>
        <p:spPr>
          <a:xfrm>
            <a:off x="407368" y="2181225"/>
            <a:ext cx="11640616" cy="4272111"/>
          </a:xfrm>
        </p:spPr>
        <p:txBody>
          <a:bodyPr>
            <a:normAutofit/>
          </a:bodyPr>
          <a:lstStyle/>
          <a:p>
            <a:pPr marL="0" indent="0" algn="just">
              <a:buNone/>
            </a:pPr>
            <a:r>
              <a:rPr lang="es-CO" sz="2000" dirty="0" smtClean="0">
                <a:solidFill>
                  <a:schemeClr val="tx1"/>
                </a:solidFill>
              </a:rPr>
              <a:t>Para </a:t>
            </a:r>
            <a:r>
              <a:rPr lang="es-CO" sz="2000" dirty="0">
                <a:solidFill>
                  <a:schemeClr val="tx1"/>
                </a:solidFill>
              </a:rPr>
              <a:t>enero de 2003, en la estructura del </a:t>
            </a:r>
            <a:r>
              <a:rPr lang="es-CO" sz="2000" dirty="0" smtClean="0">
                <a:solidFill>
                  <a:schemeClr val="tx1"/>
                </a:solidFill>
              </a:rPr>
              <a:t>Bloque Montes de María </a:t>
            </a:r>
            <a:r>
              <a:rPr lang="es-CO" sz="2000" dirty="0">
                <a:solidFill>
                  <a:schemeClr val="tx1"/>
                </a:solidFill>
              </a:rPr>
              <a:t>había un grupo urbano en </a:t>
            </a:r>
            <a:r>
              <a:rPr lang="es-CO" sz="2000" dirty="0" smtClean="0">
                <a:solidFill>
                  <a:schemeClr val="tx1"/>
                </a:solidFill>
              </a:rPr>
              <a:t>Cartagena (GUC) </a:t>
            </a:r>
            <a:r>
              <a:rPr lang="es-CO" sz="2000" dirty="0">
                <a:solidFill>
                  <a:schemeClr val="tx1"/>
                </a:solidFill>
              </a:rPr>
              <a:t>comandado por alias “Juancho Dique” y Roger David Acosta García, alias “EL Pollo”; Pedro Abelardo López Redondo, alias “</a:t>
            </a:r>
            <a:r>
              <a:rPr lang="es-CO" sz="2000" dirty="0" err="1">
                <a:solidFill>
                  <a:schemeClr val="tx1"/>
                </a:solidFill>
              </a:rPr>
              <a:t>Piter</a:t>
            </a:r>
            <a:r>
              <a:rPr lang="es-CO" sz="2000" dirty="0">
                <a:solidFill>
                  <a:schemeClr val="tx1"/>
                </a:solidFill>
              </a:rPr>
              <a:t>”, asesor político. El grupo urbano de Cartagena estaba conformado por dos grupos: el grupo 1 que operaba en algunos barrios del sur de la ciudad: El Carmelo, Nelson Mandela, Nazareno, Sierrita, San Fernando, Ternera, </a:t>
            </a:r>
            <a:r>
              <a:rPr lang="es-CO" sz="2000" dirty="0" err="1">
                <a:solidFill>
                  <a:schemeClr val="tx1"/>
                </a:solidFill>
              </a:rPr>
              <a:t>Policarpa</a:t>
            </a:r>
            <a:r>
              <a:rPr lang="es-CO" sz="2000" dirty="0">
                <a:solidFill>
                  <a:schemeClr val="tx1"/>
                </a:solidFill>
              </a:rPr>
              <a:t>, y </a:t>
            </a:r>
            <a:r>
              <a:rPr lang="es-CO" sz="2000" dirty="0" err="1">
                <a:solidFill>
                  <a:schemeClr val="tx1"/>
                </a:solidFill>
              </a:rPr>
              <a:t>Membrillal</a:t>
            </a:r>
            <a:r>
              <a:rPr lang="es-CO" sz="2000" dirty="0">
                <a:solidFill>
                  <a:schemeClr val="tx1"/>
                </a:solidFill>
              </a:rPr>
              <a:t>. El grupo 2 operaba en algunos barrios del sur oriente de la ciudad: El Pozón, Villa Estrella, Las Palmeras, </a:t>
            </a:r>
            <a:r>
              <a:rPr lang="es-CO" sz="2000" dirty="0" err="1">
                <a:solidFill>
                  <a:schemeClr val="tx1"/>
                </a:solidFill>
              </a:rPr>
              <a:t>Fredonia</a:t>
            </a:r>
            <a:r>
              <a:rPr lang="es-CO" sz="2000" dirty="0">
                <a:solidFill>
                  <a:schemeClr val="tx1"/>
                </a:solidFill>
              </a:rPr>
              <a:t>, y Olaya Herrera. Los dos grupos operaron articuladamente en las siguientes zonas y barrios de la ciudad: </a:t>
            </a:r>
            <a:r>
              <a:rPr lang="es-CO" sz="2000" dirty="0" err="1">
                <a:solidFill>
                  <a:schemeClr val="tx1"/>
                </a:solidFill>
              </a:rPr>
              <a:t>Bazurto</a:t>
            </a:r>
            <a:r>
              <a:rPr lang="es-CO" sz="2000" dirty="0">
                <a:solidFill>
                  <a:schemeClr val="tx1"/>
                </a:solidFill>
              </a:rPr>
              <a:t>, La Esperanza, Paseo de Bolívar, Líbano, Piedra de Bolívar. Para la fecha, el grupo 1 estaba conformado por: alias “Guerrilla” (conductor), alias “</a:t>
            </a:r>
            <a:r>
              <a:rPr lang="es-CO" sz="2000" dirty="0" err="1">
                <a:solidFill>
                  <a:schemeClr val="tx1"/>
                </a:solidFill>
              </a:rPr>
              <a:t>Geño</a:t>
            </a:r>
            <a:r>
              <a:rPr lang="es-CO" sz="2000" dirty="0">
                <a:solidFill>
                  <a:schemeClr val="tx1"/>
                </a:solidFill>
              </a:rPr>
              <a:t>” (sicario), alias “Bon Ice” (sicario), y Cejita Blanca (Sicario). El grupo 2 por: Samuel Dorado, alias “El Flaco” (sicario), Ronald, alias “El Correcaminos” (conductor), alias “Dairo” (sicario), </a:t>
            </a:r>
            <a:r>
              <a:rPr lang="es-CO" sz="2000" dirty="0" err="1">
                <a:solidFill>
                  <a:schemeClr val="tx1"/>
                </a:solidFill>
              </a:rPr>
              <a:t>Aleider</a:t>
            </a:r>
            <a:r>
              <a:rPr lang="es-CO" sz="2000" dirty="0">
                <a:solidFill>
                  <a:schemeClr val="tx1"/>
                </a:solidFill>
              </a:rPr>
              <a:t> Soto, alias “El primo” (sicario), alias “El Viejo” (inteligencia), y Jonás Darío Fuentes Franco, alias “Jonás Puente” (Conductor</a:t>
            </a:r>
            <a:r>
              <a:rPr lang="es-CO" sz="2000" dirty="0" smtClean="0">
                <a:solidFill>
                  <a:schemeClr val="tx1"/>
                </a:solidFill>
              </a:rPr>
              <a:t>).</a:t>
            </a:r>
            <a:endParaRPr lang="es-CO" sz="2000" dirty="0">
              <a:solidFill>
                <a:schemeClr val="tx1"/>
              </a:solidFill>
            </a:endParaRPr>
          </a:p>
        </p:txBody>
      </p:sp>
      <p:sp>
        <p:nvSpPr>
          <p:cNvPr id="4" name="Rectángulo 3"/>
          <p:cNvSpPr/>
          <p:nvPr/>
        </p:nvSpPr>
        <p:spPr>
          <a:xfrm>
            <a:off x="407368" y="83106"/>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Tree>
    <p:extLst>
      <p:ext uri="{BB962C8B-B14F-4D97-AF65-F5344CB8AC3E}">
        <p14:creationId xmlns:p14="http://schemas.microsoft.com/office/powerpoint/2010/main" val="1826291351"/>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083402" y="4725144"/>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218" y="642322"/>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lvl="1" algn="r"/>
            <a:r>
              <a:rPr lang="es-ES" sz="1600" b="1" cap="small" dirty="0" smtClean="0">
                <a:solidFill>
                  <a:srgbClr val="5AA2AE">
                    <a:lumMod val="20000"/>
                    <a:lumOff val="80000"/>
                  </a:srgbClr>
                </a:solidFill>
              </a:rPr>
              <a:t>Patrullero: 1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17</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Hechos:10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32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136877129"/>
              </p:ext>
            </p:extLst>
          </p:nvPr>
        </p:nvGraphicFramePr>
        <p:xfrm>
          <a:off x="436841" y="620688"/>
          <a:ext cx="6955303" cy="1676400"/>
        </p:xfrm>
        <a:graphic>
          <a:graphicData uri="http://schemas.openxmlformats.org/drawingml/2006/table">
            <a:tbl>
              <a:tblPr firstRow="1" bandRow="1">
                <a:tableStyleId>{5C22544A-7EE6-4342-B048-85BDC9FD1C3A}</a:tableStyleId>
              </a:tblPr>
              <a:tblGrid>
                <a:gridCol w="3714943"/>
                <a:gridCol w="3240360"/>
              </a:tblGrid>
              <a:tr h="397062">
                <a:tc gridSpan="2">
                  <a:txBody>
                    <a:bodyPr/>
                    <a:lstStyle/>
                    <a:p>
                      <a:pPr lvl="0" algn="ct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512048">
                <a:tc>
                  <a:txBody>
                    <a:bodyPr/>
                    <a:lstStyle/>
                    <a:p>
                      <a:r>
                        <a:rPr lang="es-ES" sz="1400" dirty="0" smtClean="0"/>
                        <a:t>Primera Instancia. </a:t>
                      </a:r>
                      <a:r>
                        <a:rPr lang="es-ES" sz="1050" dirty="0" err="1" smtClean="0"/>
                        <a:t>M.P</a:t>
                      </a:r>
                      <a:r>
                        <a:rPr lang="es-ES" sz="1050" dirty="0" smtClean="0"/>
                        <a:t>.</a:t>
                      </a:r>
                      <a:r>
                        <a:rPr lang="es-ES" sz="1050" baseline="0" dirty="0" smtClean="0"/>
                        <a:t> Eduardo Castellanos Roso</a:t>
                      </a:r>
                    </a:p>
                    <a:p>
                      <a:pPr marL="0" marR="0" lvl="0" indent="0" algn="l" defTabSz="457200" rtl="0" eaLnBrk="1" fontAlgn="auto" latinLnBrk="0" hangingPunct="1">
                        <a:lnSpc>
                          <a:spcPct val="100000"/>
                        </a:lnSpc>
                        <a:spcBef>
                          <a:spcPts val="0"/>
                        </a:spcBef>
                        <a:spcAft>
                          <a:spcPts val="0"/>
                        </a:spcAft>
                        <a:buClrTx/>
                        <a:buSzTx/>
                        <a:buFontTx/>
                        <a:buNone/>
                        <a:tabLst/>
                        <a:defRPr/>
                      </a:pPr>
                      <a:endParaRPr lang="es-ES" sz="1400" dirty="0" smtClean="0"/>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 Instancia. </a:t>
                      </a:r>
                      <a:r>
                        <a:rPr lang="es-ES" sz="1050" dirty="0" err="1" smtClean="0"/>
                        <a:t>M.P</a:t>
                      </a:r>
                      <a:r>
                        <a:rPr lang="es-ES" sz="1050" dirty="0" smtClean="0"/>
                        <a:t>. </a:t>
                      </a:r>
                      <a:r>
                        <a:rPr lang="es-ES" sz="1050" baseline="0" dirty="0" smtClean="0"/>
                        <a:t>Fernando León Bolaños Palacios</a:t>
                      </a:r>
                      <a:endParaRPr lang="es-ES" sz="1050" dirty="0" smtClean="0"/>
                    </a:p>
                  </a:txBody>
                  <a:tcPr/>
                </a:tc>
                <a:tc>
                  <a:txBody>
                    <a:bodyPr/>
                    <a:lstStyle/>
                    <a:p>
                      <a:r>
                        <a:rPr lang="es-ES" sz="1400" baseline="0" dirty="0" smtClean="0"/>
                        <a:t>23 de mayo de 2017.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p>
                      <a:endParaRPr lang="es-ES" sz="1400" u="sng" baseline="0" dirty="0" smtClean="0">
                        <a:solidFill>
                          <a:srgbClr val="7030A0"/>
                        </a:solidFill>
                      </a:endParaRPr>
                    </a:p>
                    <a:p>
                      <a:r>
                        <a:rPr lang="es-ES" sz="1400" baseline="0" dirty="0" smtClean="0"/>
                        <a:t>Rad. 50875 de 24 de enero de 2018</a:t>
                      </a:r>
                      <a:endParaRPr lang="es-ES" sz="1400" u="sng" baseline="0" dirty="0" smtClean="0">
                        <a:solidFill>
                          <a:srgbClr val="7030A0"/>
                        </a:solidFill>
                      </a:endParaRPr>
                    </a:p>
                  </a:txBody>
                  <a:tcPr/>
                </a:tc>
              </a:tr>
              <a:tr h="265166">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36</a:t>
            </a:r>
            <a:endParaRPr lang="es-ES" cap="small" dirty="0">
              <a:solidFill>
                <a:srgbClr val="C00000"/>
              </a:solidFill>
              <a:latin typeface="Agency FB" panose="020B0503020202020204" pitchFamily="34" charset="0"/>
            </a:endParaRPr>
          </a:p>
        </p:txBody>
      </p:sp>
      <p:sp>
        <p:nvSpPr>
          <p:cNvPr id="2" name="Rectángulo 1"/>
          <p:cNvSpPr/>
          <p:nvPr/>
        </p:nvSpPr>
        <p:spPr>
          <a:xfrm>
            <a:off x="471193" y="2350521"/>
            <a:ext cx="2396810" cy="369332"/>
          </a:xfrm>
          <a:prstGeom prst="rect">
            <a:avLst/>
          </a:prstGeom>
        </p:spPr>
        <p:txBody>
          <a:bodyPr wrap="none">
            <a:spAutoFit/>
          </a:bodyPr>
          <a:lstStyle/>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aphicFrame>
        <p:nvGraphicFramePr>
          <p:cNvPr id="7" name="Tabla 6"/>
          <p:cNvGraphicFramePr>
            <a:graphicFrameLocks noGrp="1"/>
          </p:cNvGraphicFramePr>
          <p:nvPr>
            <p:extLst>
              <p:ext uri="{D42A27DB-BD31-4B8C-83A1-F6EECF244321}">
                <p14:modId xmlns:p14="http://schemas.microsoft.com/office/powerpoint/2010/main" val="555413929"/>
              </p:ext>
            </p:extLst>
          </p:nvPr>
        </p:nvGraphicFramePr>
        <p:xfrm>
          <a:off x="471193" y="2996833"/>
          <a:ext cx="6920951" cy="3294231"/>
        </p:xfrm>
        <a:graphic>
          <a:graphicData uri="http://schemas.openxmlformats.org/drawingml/2006/table">
            <a:tbl>
              <a:tblPr firstRow="1" bandRow="1">
                <a:tableStyleId>{5C22544A-7EE6-4342-B048-85BDC9FD1C3A}</a:tableStyleId>
              </a:tblPr>
              <a:tblGrid>
                <a:gridCol w="5386192"/>
                <a:gridCol w="1534759"/>
              </a:tblGrid>
              <a:tr h="1008231">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INDALECIO JOSÉ SÁNCHEZ JARAMILLO</a:t>
                      </a:r>
                      <a:endParaRPr lang="es-ES" sz="1400" dirty="0" smtClean="0"/>
                    </a:p>
                  </a:txBody>
                  <a:tcPr anchor="ctr"/>
                </a:tc>
                <a:tc hMerge="1">
                  <a:txBody>
                    <a:bodyPr/>
                    <a:lstStyle/>
                    <a:p>
                      <a:endParaRPr lang="es-CO"/>
                    </a:p>
                  </a:txBody>
                  <a:tcPr/>
                </a:tc>
              </a:tr>
              <a:tr h="423989">
                <a:tc>
                  <a:txBody>
                    <a:bodyPr/>
                    <a:lstStyle/>
                    <a:p>
                      <a:r>
                        <a:rPr lang="es-ES" sz="1200" dirty="0" smtClean="0"/>
                        <a:t>Concierto</a:t>
                      </a:r>
                      <a:r>
                        <a:rPr lang="es-ES" sz="1200" baseline="0" dirty="0" smtClean="0"/>
                        <a:t> para delinquir agravado en concurso con utilización ilegal de uniformes e insignias</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Homicidio en</a:t>
                      </a:r>
                      <a:r>
                        <a:rPr lang="es-ES" sz="1200" baseline="0" dirty="0" smtClean="0"/>
                        <a:t> persona protegida</a:t>
                      </a:r>
                      <a:endParaRPr lang="es-ES" sz="1200" dirty="0"/>
                    </a:p>
                  </a:txBody>
                  <a:tcPr anchor="ctr"/>
                </a:tc>
                <a:tc>
                  <a:txBody>
                    <a:bodyPr/>
                    <a:lstStyle/>
                    <a:p>
                      <a:pPr algn="ctr"/>
                      <a:r>
                        <a:rPr lang="es-ES" sz="1200" smtClean="0">
                          <a:solidFill>
                            <a:schemeClr val="tx1"/>
                          </a:solidFill>
                        </a:rPr>
                        <a:t>8</a:t>
                      </a:r>
                      <a:endParaRPr lang="es-ES" sz="1200" dirty="0">
                        <a:solidFill>
                          <a:schemeClr val="tx1"/>
                        </a:solidFill>
                      </a:endParaRPr>
                    </a:p>
                  </a:txBody>
                  <a:tcPr anchor="ctr"/>
                </a:tc>
              </a:tr>
              <a:tr h="423989">
                <a:tc>
                  <a:txBody>
                    <a:bodyPr/>
                    <a:lstStyle/>
                    <a:p>
                      <a:r>
                        <a:rPr lang="es-ES" sz="1200" dirty="0" smtClean="0"/>
                        <a:t>Tortura</a:t>
                      </a:r>
                      <a:r>
                        <a:rPr lang="es-ES" sz="1200" baseline="0" dirty="0" smtClean="0"/>
                        <a:t> en persona protegida</a:t>
                      </a:r>
                      <a:endParaRPr lang="es-ES" sz="1200" dirty="0"/>
                    </a:p>
                  </a:txBody>
                  <a:tcPr anchor="ctr"/>
                </a:tc>
                <a:tc>
                  <a:txBody>
                    <a:bodyPr/>
                    <a:lstStyle/>
                    <a:p>
                      <a:pPr algn="ctr"/>
                      <a:r>
                        <a:rPr lang="es-ES" sz="1200" dirty="0" smtClean="0">
                          <a:solidFill>
                            <a:schemeClr val="tx1"/>
                          </a:solidFill>
                        </a:rPr>
                        <a:t>2</a:t>
                      </a:r>
                    </a:p>
                    <a:p>
                      <a:pPr algn="ctr"/>
                      <a:endParaRPr lang="es-ES" sz="1200" dirty="0">
                        <a:solidFill>
                          <a:schemeClr val="tx1"/>
                        </a:solidFill>
                      </a:endParaRPr>
                    </a:p>
                  </a:txBody>
                  <a:tcPr anchor="ctr"/>
                </a:tc>
              </a:tr>
              <a:tr h="254393">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Secuestro simple</a:t>
                      </a:r>
                      <a:endParaRPr lang="es-ES" sz="1200" dirty="0"/>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254393">
                <a:tc>
                  <a:txBody>
                    <a:bodyPr/>
                    <a:lstStyle/>
                    <a:p>
                      <a:r>
                        <a:rPr lang="es-ES" sz="1200" dirty="0" smtClean="0"/>
                        <a:t>Destrucción y apropiación de bienes protegidos</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Reclutamiento ilícito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5" name="Imagen 4"/>
          <p:cNvPicPr>
            <a:picLocks noChangeAspect="1"/>
          </p:cNvPicPr>
          <p:nvPr/>
        </p:nvPicPr>
        <p:blipFill>
          <a:blip r:embed="rId4"/>
          <a:stretch>
            <a:fillRect/>
          </a:stretch>
        </p:blipFill>
        <p:spPr>
          <a:xfrm>
            <a:off x="8720945" y="2127544"/>
            <a:ext cx="2597121" cy="2432515"/>
          </a:xfrm>
          <a:prstGeom prst="rect">
            <a:avLst/>
          </a:prstGeom>
        </p:spPr>
      </p:pic>
      <p:pic>
        <p:nvPicPr>
          <p:cNvPr id="6" name="Imagen 5"/>
          <p:cNvPicPr>
            <a:picLocks noChangeAspect="1"/>
          </p:cNvPicPr>
          <p:nvPr/>
        </p:nvPicPr>
        <p:blipFill>
          <a:blip r:embed="rId5"/>
          <a:stretch>
            <a:fillRect/>
          </a:stretch>
        </p:blipFill>
        <p:spPr>
          <a:xfrm>
            <a:off x="6430518" y="3068960"/>
            <a:ext cx="647700" cy="809625"/>
          </a:xfrm>
          <a:prstGeom prst="rect">
            <a:avLst/>
          </a:prstGeom>
        </p:spPr>
      </p:pic>
    </p:spTree>
    <p:extLst>
      <p:ext uri="{BB962C8B-B14F-4D97-AF65-F5344CB8AC3E}">
        <p14:creationId xmlns:p14="http://schemas.microsoft.com/office/powerpoint/2010/main" val="1518655515"/>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1"/>
          <p:cNvSpPr txBox="1">
            <a:spLocks/>
          </p:cNvSpPr>
          <p:nvPr/>
        </p:nvSpPr>
        <p:spPr>
          <a:xfrm>
            <a:off x="131676" y="0"/>
            <a:ext cx="12072664" cy="1871663"/>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36</a:t>
            </a:r>
            <a:r>
              <a:rPr lang="es-ES" b="1" cap="small" dirty="0" smtClean="0">
                <a:cs typeface="Arial" pitchFamily="34" charset="0"/>
              </a:rPr>
              <a:t/>
            </a:r>
            <a:br>
              <a:rPr lang="es-ES" b="1" cap="small" dirty="0" smtClean="0">
                <a:cs typeface="Arial" pitchFamily="34" charset="0"/>
              </a:rPr>
            </a:br>
            <a:r>
              <a:rPr lang="es-CO" sz="2700" b="1" cap="small" dirty="0" smtClean="0">
                <a:solidFill>
                  <a:srgbClr val="0070C0"/>
                </a:solidFill>
                <a:cs typeface="Arial" pitchFamily="34" charset="0"/>
              </a:rPr>
              <a:t>Bloque Tolima de las Autodefensas Unidas de Colombia Auc</a:t>
            </a:r>
            <a:br>
              <a:rPr lang="es-CO" sz="2700" b="1" cap="small" dirty="0" smtClean="0">
                <a:solidFill>
                  <a:srgbClr val="0070C0"/>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6" name="Rectángulo 5"/>
          <p:cNvSpPr/>
          <p:nvPr/>
        </p:nvSpPr>
        <p:spPr>
          <a:xfrm>
            <a:off x="767408" y="2276872"/>
            <a:ext cx="10801200" cy="3539430"/>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territorio de influencia del Bloque Tolima fue la zona rural del municipio de </a:t>
            </a:r>
            <a:r>
              <a:rPr lang="es-CO" sz="1400" dirty="0" err="1">
                <a:latin typeface="Malgun Gothic" panose="020B0503020000020004" pitchFamily="34" charset="-127"/>
                <a:ea typeface="Malgun Gothic" panose="020B0503020000020004" pitchFamily="34" charset="-127"/>
              </a:rPr>
              <a:t>Rioblanco</a:t>
            </a:r>
            <a:r>
              <a:rPr lang="es-CO" sz="1400" dirty="0">
                <a:latin typeface="Malgun Gothic" panose="020B0503020000020004" pitchFamily="34" charset="-127"/>
                <a:ea typeface="Malgun Gothic" panose="020B0503020000020004" pitchFamily="34" charset="-127"/>
              </a:rPr>
              <a:t>, posteriormente el municipio del Guamo donde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por orientación de Carlos Castaño, desplegó una estrategia para buscar que ganaderos y agricultores que habían sido víctimas de extorsión y secuestro por parte de las FARC en los municipios del Guamo, Espinal, Saldaña y San Luis ofrecieran apoyo financiero e instalación de sus bases en sus predios, a cambio de seguridad. De igual manera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desde el Guamo realizó contactos con gremios económicos y personas influyentes de la región para que colaboraran con la organización. Luego de esta preparación tras iniciar la avanzada en el municipio del Guamo, pasaron a la zona rural del municipio de San Luis, donde establecieron una base militar y escuela de entrenamiento, luego se extendieron a los municipios vecinos: Valle de San Juan y </a:t>
            </a:r>
            <a:r>
              <a:rPr lang="es-CO" sz="1400" dirty="0" smtClean="0">
                <a:latin typeface="Malgun Gothic" panose="020B0503020000020004" pitchFamily="34" charset="-127"/>
                <a:ea typeface="Malgun Gothic" panose="020B0503020000020004" pitchFamily="34" charset="-127"/>
              </a:rPr>
              <a:t>Ortega.</a:t>
            </a:r>
          </a:p>
          <a:p>
            <a:pPr algn="just"/>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Para el año 2001, el Bloque logró extender su influencia a casi todos los municipios del sur del Tolima: Valle de San Juan, San Luís, Guamo, Saldaña, Purificación, Prado, Dolores, </a:t>
            </a:r>
            <a:r>
              <a:rPr lang="es-CO" sz="1400" dirty="0" err="1">
                <a:latin typeface="Malgun Gothic" panose="020B0503020000020004" pitchFamily="34" charset="-127"/>
                <a:ea typeface="Malgun Gothic" panose="020B0503020000020004" pitchFamily="34" charset="-127"/>
              </a:rPr>
              <a:t>Natagaima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Coyaima</a:t>
            </a:r>
            <a:r>
              <a:rPr lang="es-CO" sz="1400" dirty="0">
                <a:latin typeface="Malgun Gothic" panose="020B0503020000020004" pitchFamily="34" charset="-127"/>
                <a:ea typeface="Malgun Gothic" panose="020B0503020000020004" pitchFamily="34" charset="-127"/>
              </a:rPr>
              <a:t>, Ortega, Chaparral, Flandes, Espinal, Coello, Suárez, Melgar, y parte de </a:t>
            </a:r>
            <a:r>
              <a:rPr lang="es-CO" sz="1400" dirty="0" err="1">
                <a:latin typeface="Malgun Gothic" panose="020B0503020000020004" pitchFamily="34" charset="-127"/>
                <a:ea typeface="Malgun Gothic" panose="020B0503020000020004" pitchFamily="34" charset="-127"/>
              </a:rPr>
              <a:t>Icononzo</a:t>
            </a:r>
            <a:r>
              <a:rPr lang="es-CO" sz="1400" dirty="0">
                <a:latin typeface="Malgun Gothic" panose="020B0503020000020004" pitchFamily="34" charset="-127"/>
                <a:ea typeface="Malgun Gothic" panose="020B0503020000020004" pitchFamily="34" charset="-127"/>
              </a:rPr>
              <a:t>; igualmente hacía presencia en la capital tolimense a través de una “red urbana</a:t>
            </a:r>
            <a:r>
              <a:rPr lang="es-CO" sz="1400" dirty="0" smtClean="0">
                <a:latin typeface="Malgun Gothic" panose="020B0503020000020004" pitchFamily="34" charset="-127"/>
                <a:ea typeface="Malgun Gothic" panose="020B0503020000020004" pitchFamily="34" charset="-127"/>
              </a:rPr>
              <a:t>”.</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A </a:t>
            </a:r>
            <a:r>
              <a:rPr lang="es-CO" sz="1400" dirty="0">
                <a:latin typeface="Malgun Gothic" panose="020B0503020000020004" pitchFamily="34" charset="-127"/>
                <a:ea typeface="Malgun Gothic" panose="020B0503020000020004" pitchFamily="34" charset="-127"/>
              </a:rPr>
              <a:t>comienzos del segundo trimestre del año 2002, se extiende la presencia del Bloque Tolima al norte del departamento, utilizando la misma estrategia implementada en el Guamo y la solicitud que realizaron empresarios, ganaderos y comerciantes del norte del Tolima.</a:t>
            </a:r>
          </a:p>
        </p:txBody>
      </p:sp>
      <p:sp>
        <p:nvSpPr>
          <p:cNvPr id="2" name="Rectángulo 1"/>
          <p:cNvSpPr/>
          <p:nvPr/>
        </p:nvSpPr>
        <p:spPr>
          <a:xfrm>
            <a:off x="335360"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Tree>
    <p:extLst>
      <p:ext uri="{BB962C8B-B14F-4D97-AF65-F5344CB8AC3E}">
        <p14:creationId xmlns:p14="http://schemas.microsoft.com/office/powerpoint/2010/main" val="2391101611"/>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620800618"/>
              </p:ext>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r>
                        <a:rPr lang="es-ES" sz="1050" dirty="0" smtClean="0"/>
                        <a:t>En apelación</a:t>
                      </a:r>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811489514"/>
              </p:ext>
            </p:extLst>
          </p:nvPr>
        </p:nvGraphicFramePr>
        <p:xfrm>
          <a:off x="448674" y="2622058"/>
          <a:ext cx="4229437" cy="414019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IVÁN ROBERTO DUQUE GAVIRIA</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524</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33</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154</a:t>
                      </a:r>
                      <a:endParaRPr lang="es-ES" sz="1100" dirty="0">
                        <a:solidFill>
                          <a:schemeClr val="tx1"/>
                        </a:solidFill>
                      </a:endParaRPr>
                    </a:p>
                  </a:txBody>
                  <a:tcPr anchor="ctr"/>
                </a:tc>
              </a:tr>
              <a:tr h="414883">
                <a:tc>
                  <a:txBody>
                    <a:bodyPr/>
                    <a:lstStyle/>
                    <a:p>
                      <a:r>
                        <a:rPr lang="es-ES" sz="1100" dirty="0" smtClean="0"/>
                        <a:t>Deportación,</a:t>
                      </a:r>
                      <a:r>
                        <a:rPr lang="es-ES" sz="1100" baseline="0" dirty="0" smtClean="0"/>
                        <a:t> expulsión, traslado o desplazamiento</a:t>
                      </a:r>
                      <a:endParaRPr lang="es-ES" sz="1100" dirty="0"/>
                    </a:p>
                  </a:txBody>
                  <a:tcPr anchor="ctr"/>
                </a:tc>
                <a:tc>
                  <a:txBody>
                    <a:bodyPr/>
                    <a:lstStyle/>
                    <a:p>
                      <a:pPr algn="ctr"/>
                      <a:r>
                        <a:rPr lang="es-ES" sz="1100" dirty="0" smtClean="0">
                          <a:solidFill>
                            <a:schemeClr val="tx1"/>
                          </a:solidFill>
                        </a:rPr>
                        <a:t>222</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48</a:t>
                      </a:r>
                      <a:endParaRPr lang="es-ES" sz="1100" dirty="0">
                        <a:solidFill>
                          <a:schemeClr val="tx1"/>
                        </a:solidFill>
                      </a:endParaRPr>
                    </a:p>
                  </a:txBody>
                  <a:tcPr anchor="ctr"/>
                </a:tc>
              </a:tr>
              <a:tr h="251893">
                <a:tc>
                  <a:txBody>
                    <a:bodyPr/>
                    <a:lstStyle/>
                    <a:p>
                      <a:r>
                        <a:rPr lang="es-ES" sz="1100" dirty="0" smtClean="0"/>
                        <a:t>Actos sexuales violentos en PP</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Prostitución forzada y esclavitud sexual</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16</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175</a:t>
                      </a:r>
                      <a:endParaRPr lang="es-ES" sz="1100" dirty="0">
                        <a:solidFill>
                          <a:schemeClr val="tx1"/>
                        </a:solidFill>
                      </a:endParaRPr>
                    </a:p>
                  </a:txBody>
                  <a:tcPr anchor="ctr"/>
                </a:tc>
              </a:tr>
              <a:tr h="251893">
                <a:tc>
                  <a:txBody>
                    <a:bodyPr/>
                    <a:lstStyle/>
                    <a:p>
                      <a:r>
                        <a:rPr lang="es-ES" sz="1100" dirty="0" smtClean="0"/>
                        <a:t>Lesiones</a:t>
                      </a:r>
                      <a:r>
                        <a:rPr lang="es-ES" sz="1100" baseline="0" dirty="0" smtClean="0"/>
                        <a:t> personales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40</a:t>
                      </a:r>
                      <a:endParaRPr lang="es-ES" sz="1100" dirty="0">
                        <a:solidFill>
                          <a:schemeClr val="tx1"/>
                        </a:solidFill>
                      </a:endParaRPr>
                    </a:p>
                  </a:txBody>
                  <a:tcPr anchor="ctr"/>
                </a:tc>
              </a:tr>
              <a:tr h="251893">
                <a:tc>
                  <a:txBody>
                    <a:bodyPr/>
                    <a:lstStyle/>
                    <a:p>
                      <a:r>
                        <a:rPr lang="es-ES" sz="1100" dirty="0" smtClean="0"/>
                        <a:t>Secuestro simple coautor impropio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756773" y="2097363"/>
            <a:ext cx="3005588" cy="2389839"/>
          </a:xfrm>
          <a:prstGeom prst="rect">
            <a:avLst/>
          </a:prstGeom>
        </p:spPr>
      </p:pic>
      <p:graphicFrame>
        <p:nvGraphicFramePr>
          <p:cNvPr id="16" name="Tabla 15"/>
          <p:cNvGraphicFramePr>
            <a:graphicFrameLocks noGrp="1"/>
          </p:cNvGraphicFramePr>
          <p:nvPr>
            <p:extLst>
              <p:ext uri="{D42A27DB-BD31-4B8C-83A1-F6EECF244321}">
                <p14:modId xmlns:p14="http://schemas.microsoft.com/office/powerpoint/2010/main" val="2014345429"/>
              </p:ext>
            </p:extLst>
          </p:nvPr>
        </p:nvGraphicFramePr>
        <p:xfrm>
          <a:off x="4943872" y="2277557"/>
          <a:ext cx="3703111" cy="4490613"/>
        </p:xfrm>
        <a:graphic>
          <a:graphicData uri="http://schemas.openxmlformats.org/drawingml/2006/table">
            <a:tbl>
              <a:tblPr firstRow="1" bandRow="1">
                <a:tableStyleId>{5C22544A-7EE6-4342-B048-85BDC9FD1C3A}</a:tableStyleId>
              </a:tblPr>
              <a:tblGrid>
                <a:gridCol w="2506294"/>
                <a:gridCol w="1196817"/>
              </a:tblGrid>
              <a:tr h="16094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s-ES" sz="1400" dirty="0" smtClean="0"/>
                    </a:p>
                  </a:txBody>
                  <a:tcPr anchor="ctr"/>
                </a:tc>
                <a:tc hMerge="1">
                  <a:txBody>
                    <a:bodyPr/>
                    <a:lstStyle/>
                    <a:p>
                      <a:endParaRPr lang="es-CO"/>
                    </a:p>
                  </a:txBody>
                  <a:tcPr/>
                </a:tc>
              </a:tr>
              <a:tr h="239938">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88</a:t>
                      </a:r>
                      <a:endParaRPr lang="es-ES" sz="1100" dirty="0">
                        <a:solidFill>
                          <a:schemeClr val="tx1"/>
                        </a:solidFill>
                      </a:endParaRPr>
                    </a:p>
                  </a:txBody>
                  <a:tcPr anchor="ctr"/>
                </a:tc>
              </a:tr>
              <a:tr h="239938">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99613">
                <a:tc>
                  <a:txBody>
                    <a:bodyPr/>
                    <a:lstStyle/>
                    <a:p>
                      <a:r>
                        <a:rPr lang="es-ES" sz="1100" dirty="0" smtClean="0"/>
                        <a:t>Represalias</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39938">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9</a:t>
                      </a:r>
                      <a:endParaRPr lang="es-ES" sz="1100" dirty="0">
                        <a:solidFill>
                          <a:schemeClr val="tx1"/>
                        </a:solidFill>
                      </a:endParaRPr>
                    </a:p>
                  </a:txBody>
                  <a:tcPr anchor="ctr"/>
                </a:tc>
              </a:tr>
              <a:tr h="239938">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39938">
                <a:tc>
                  <a:txBody>
                    <a:bodyPr/>
                    <a:lstStyle/>
                    <a:p>
                      <a:r>
                        <a:rPr lang="es-ES" sz="1100" dirty="0" smtClean="0"/>
                        <a:t>Desaparición forzada simple</a:t>
                      </a:r>
                      <a:endParaRPr lang="es-ES" sz="1100" dirty="0"/>
                    </a:p>
                  </a:txBody>
                  <a:tcPr anchor="ctr"/>
                </a:tc>
                <a:tc>
                  <a:txBody>
                    <a:bodyPr/>
                    <a:lstStyle/>
                    <a:p>
                      <a:pPr algn="ctr"/>
                      <a:r>
                        <a:rPr lang="es-ES" sz="1100" dirty="0" smtClean="0">
                          <a:solidFill>
                            <a:schemeClr val="tx1"/>
                          </a:solidFill>
                        </a:rPr>
                        <a:t>146</a:t>
                      </a:r>
                      <a:endParaRPr lang="es-ES" sz="1100" dirty="0">
                        <a:solidFill>
                          <a:schemeClr val="tx1"/>
                        </a:solidFill>
                      </a:endParaRPr>
                    </a:p>
                  </a:txBody>
                  <a:tcPr anchor="ctr"/>
                </a:tc>
              </a:tr>
              <a:tr h="239938">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82</a:t>
                      </a:r>
                      <a:endParaRPr lang="es-ES" sz="1100" dirty="0">
                        <a:solidFill>
                          <a:schemeClr val="tx1"/>
                        </a:solidFill>
                      </a:endParaRPr>
                    </a:p>
                  </a:txBody>
                  <a:tcPr anchor="ctr"/>
                </a:tc>
              </a:tr>
              <a:tr h="239938">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98</a:t>
                      </a:r>
                      <a:endParaRPr lang="es-ES" sz="1100" dirty="0">
                        <a:solidFill>
                          <a:schemeClr val="tx1"/>
                        </a:solidFill>
                      </a:endParaRPr>
                    </a:p>
                  </a:txBody>
                  <a:tcPr anchor="ctr"/>
                </a:tc>
              </a:tr>
              <a:tr h="239938">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52</a:t>
                      </a:r>
                      <a:endParaRPr lang="es-ES" sz="1100" dirty="0">
                        <a:solidFill>
                          <a:schemeClr val="tx1"/>
                        </a:solidFill>
                      </a:endParaRPr>
                    </a:p>
                  </a:txBody>
                  <a:tcPr anchor="ctr"/>
                </a:tc>
              </a:tr>
              <a:tr h="239938">
                <a:tc>
                  <a:txBody>
                    <a:bodyPr/>
                    <a:lstStyle/>
                    <a:p>
                      <a:r>
                        <a:rPr lang="es-ES" sz="1100" dirty="0" smtClean="0"/>
                        <a:t>Secuestro extorsivo</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39938">
                <a:tc>
                  <a:txBody>
                    <a:bodyPr/>
                    <a:lstStyle/>
                    <a:p>
                      <a:r>
                        <a:rPr lang="es-ES" sz="1100" dirty="0" smtClean="0"/>
                        <a:t>Secuestro extorsivo agravado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39938">
                <a:tc>
                  <a:txBody>
                    <a:bodyPr/>
                    <a:lstStyle/>
                    <a:p>
                      <a:r>
                        <a:rPr lang="es-ES" sz="1100" dirty="0" smtClean="0"/>
                        <a:t>Constreñimiento ilegal</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39938">
                <a:tc>
                  <a:txBody>
                    <a:bodyPr/>
                    <a:lstStyle/>
                    <a:p>
                      <a:r>
                        <a:rPr lang="es-ES" sz="1100" dirty="0" smtClean="0"/>
                        <a:t>Amenazas</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39938">
                <a:tc>
                  <a:txBody>
                    <a:bodyPr/>
                    <a:lstStyle/>
                    <a:p>
                      <a:r>
                        <a:rPr lang="es-ES" sz="1100" dirty="0" smtClean="0"/>
                        <a:t>Aborto sin consentimiento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39938">
                <a:tc>
                  <a:txBody>
                    <a:bodyPr/>
                    <a:lstStyle/>
                    <a:p>
                      <a:r>
                        <a:rPr lang="es-ES" sz="1100" dirty="0" smtClean="0"/>
                        <a:t>Extorsión</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39938">
                <a:tc>
                  <a:txBody>
                    <a:bodyPr/>
                    <a:lstStyle/>
                    <a:p>
                      <a:r>
                        <a:rPr lang="es-ES" sz="1100" dirty="0" smtClean="0"/>
                        <a:t>Hurto</a:t>
                      </a:r>
                      <a:r>
                        <a:rPr lang="es-ES" sz="1100" baseline="0" dirty="0" smtClean="0"/>
                        <a:t> agravado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11" name="Imagen 10"/>
          <p:cNvPicPr>
            <a:picLocks noChangeAspect="1"/>
          </p:cNvPicPr>
          <p:nvPr/>
        </p:nvPicPr>
        <p:blipFill>
          <a:blip r:embed="rId5"/>
          <a:stretch>
            <a:fillRect/>
          </a:stretch>
        </p:blipFill>
        <p:spPr>
          <a:xfrm>
            <a:off x="4120496" y="2647038"/>
            <a:ext cx="516195" cy="645244"/>
          </a:xfrm>
          <a:prstGeom prst="rect">
            <a:avLst/>
          </a:prstGeom>
        </p:spPr>
      </p:pic>
    </p:spTree>
    <p:extLst>
      <p:ext uri="{BB962C8B-B14F-4D97-AF65-F5344CB8AC3E}">
        <p14:creationId xmlns:p14="http://schemas.microsoft.com/office/powerpoint/2010/main" val="50228695"/>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3684522356"/>
              </p:ext>
            </p:extLst>
          </p:nvPr>
        </p:nvGraphicFramePr>
        <p:xfrm>
          <a:off x="448674" y="2622058"/>
          <a:ext cx="4229437" cy="40487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RODRIGO</a:t>
                      </a:r>
                      <a:r>
                        <a:rPr lang="es-ES" sz="1400" baseline="0" dirty="0" smtClean="0"/>
                        <a:t> PÉREZ ALZATE</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219</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17</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50</a:t>
                      </a:r>
                      <a:endParaRPr lang="es-ES" sz="1100" dirty="0">
                        <a:solidFill>
                          <a:schemeClr val="tx1"/>
                        </a:solidFill>
                      </a:endParaRPr>
                    </a:p>
                  </a:txBody>
                  <a:tcPr anchor="ctr"/>
                </a:tc>
              </a:tr>
              <a:tr h="414883">
                <a:tc>
                  <a:txBody>
                    <a:bodyPr/>
                    <a:lstStyle/>
                    <a:p>
                      <a:r>
                        <a:rPr lang="es-ES" sz="1100" dirty="0" smtClean="0"/>
                        <a:t>Deportación,</a:t>
                      </a:r>
                      <a:r>
                        <a:rPr lang="es-ES" sz="1100" baseline="0" dirty="0" smtClean="0"/>
                        <a:t> expulsión, traslado o desplazamiento</a:t>
                      </a:r>
                      <a:endParaRPr lang="es-ES" sz="1100" dirty="0"/>
                    </a:p>
                  </a:txBody>
                  <a:tcPr anchor="ctr"/>
                </a:tc>
                <a:tc>
                  <a:txBody>
                    <a:bodyPr/>
                    <a:lstStyle/>
                    <a:p>
                      <a:pPr algn="ctr"/>
                      <a:r>
                        <a:rPr lang="es-ES" sz="1100" dirty="0" smtClean="0">
                          <a:solidFill>
                            <a:schemeClr val="tx1"/>
                          </a:solidFill>
                        </a:rPr>
                        <a:t>100</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251893">
                <a:tc>
                  <a:txBody>
                    <a:bodyPr/>
                    <a:lstStyle/>
                    <a:p>
                      <a:r>
                        <a:rPr lang="es-ES" sz="1100" dirty="0" smtClean="0"/>
                        <a:t>Actos sexuales violentos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Prostitución forzada y esclavitud sexual</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12</a:t>
                      </a:r>
                      <a:endParaRPr lang="es-ES" sz="1100" dirty="0">
                        <a:solidFill>
                          <a:schemeClr val="tx1"/>
                        </a:solidFill>
                      </a:endParaRPr>
                    </a:p>
                  </a:txBody>
                  <a:tcPr anchor="ctr"/>
                </a:tc>
              </a:tr>
              <a:tr h="251893">
                <a:tc>
                  <a:txBody>
                    <a:bodyPr/>
                    <a:lstStyle/>
                    <a:p>
                      <a:r>
                        <a:rPr lang="es-ES" sz="1100" dirty="0" smtClean="0"/>
                        <a:t>Atentados</a:t>
                      </a:r>
                      <a:r>
                        <a:rPr lang="es-ES" sz="1100" baseline="0" dirty="0" smtClean="0"/>
                        <a:t> a la subsistencia  y devastación</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21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9168040" y="1956306"/>
            <a:ext cx="3005588" cy="2389839"/>
          </a:xfrm>
          <a:prstGeom prst="rect">
            <a:avLst/>
          </a:prstGeom>
        </p:spPr>
      </p:pic>
      <p:graphicFrame>
        <p:nvGraphicFramePr>
          <p:cNvPr id="16" name="Tabla 15"/>
          <p:cNvGraphicFramePr>
            <a:graphicFrameLocks noGrp="1"/>
          </p:cNvGraphicFramePr>
          <p:nvPr>
            <p:extLst>
              <p:ext uri="{D42A27DB-BD31-4B8C-83A1-F6EECF244321}">
                <p14:modId xmlns:p14="http://schemas.microsoft.com/office/powerpoint/2010/main" val="534771339"/>
              </p:ext>
            </p:extLst>
          </p:nvPr>
        </p:nvGraphicFramePr>
        <p:xfrm>
          <a:off x="4865886" y="2643347"/>
          <a:ext cx="3703111" cy="3154680"/>
        </p:xfrm>
        <a:graphic>
          <a:graphicData uri="http://schemas.openxmlformats.org/drawingml/2006/table">
            <a:tbl>
              <a:tblPr firstRow="1" bandRow="1">
                <a:tableStyleId>{5C22544A-7EE6-4342-B048-85BDC9FD1C3A}</a:tableStyleId>
              </a:tblPr>
              <a:tblGrid>
                <a:gridCol w="2506294"/>
                <a:gridCol w="1196817"/>
              </a:tblGrid>
              <a:tr h="16094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s-ES" sz="1400" dirty="0" smtClean="0"/>
                    </a:p>
                  </a:txBody>
                  <a:tcPr anchor="ctr"/>
                </a:tc>
                <a:tc hMerge="1">
                  <a:txBody>
                    <a:bodyPr/>
                    <a:lstStyle/>
                    <a:p>
                      <a:endParaRPr lang="es-CO"/>
                    </a:p>
                  </a:txBody>
                  <a:tcPr/>
                </a:tc>
              </a:tr>
              <a:tr h="239938">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34</a:t>
                      </a:r>
                      <a:endParaRPr lang="es-ES" sz="1100" dirty="0">
                        <a:solidFill>
                          <a:schemeClr val="tx1"/>
                        </a:solidFill>
                      </a:endParaRPr>
                    </a:p>
                  </a:txBody>
                  <a:tcPr anchor="ctr"/>
                </a:tc>
              </a:tr>
              <a:tr h="239938">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20</a:t>
                      </a:r>
                      <a:endParaRPr lang="es-ES" sz="1100" dirty="0">
                        <a:solidFill>
                          <a:schemeClr val="tx1"/>
                        </a:solidFill>
                      </a:endParaRPr>
                    </a:p>
                  </a:txBody>
                  <a:tcPr anchor="ctr"/>
                </a:tc>
              </a:tr>
              <a:tr h="239938">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39938">
                <a:tc>
                  <a:txBody>
                    <a:bodyPr/>
                    <a:lstStyle/>
                    <a:p>
                      <a:r>
                        <a:rPr lang="es-ES" sz="1100" dirty="0" smtClean="0"/>
                        <a:t>Desaparición forzada simple</a:t>
                      </a:r>
                      <a:endParaRPr lang="es-ES" sz="1100" dirty="0"/>
                    </a:p>
                  </a:txBody>
                  <a:tcPr anchor="ctr"/>
                </a:tc>
                <a:tc>
                  <a:txBody>
                    <a:bodyPr/>
                    <a:lstStyle/>
                    <a:p>
                      <a:pPr algn="ctr"/>
                      <a:r>
                        <a:rPr lang="es-ES" sz="1100" dirty="0" smtClean="0">
                          <a:solidFill>
                            <a:schemeClr val="tx1"/>
                          </a:solidFill>
                        </a:rPr>
                        <a:t>93</a:t>
                      </a:r>
                      <a:endParaRPr lang="es-ES" sz="1100" dirty="0">
                        <a:solidFill>
                          <a:schemeClr val="tx1"/>
                        </a:solidFill>
                      </a:endParaRPr>
                    </a:p>
                  </a:txBody>
                  <a:tcPr anchor="ctr"/>
                </a:tc>
              </a:tr>
              <a:tr h="239938">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24</a:t>
                      </a:r>
                      <a:endParaRPr lang="es-ES" sz="1100" dirty="0">
                        <a:solidFill>
                          <a:schemeClr val="tx1"/>
                        </a:solidFill>
                      </a:endParaRPr>
                    </a:p>
                  </a:txBody>
                  <a:tcPr anchor="ctr"/>
                </a:tc>
              </a:tr>
              <a:tr h="239938">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37</a:t>
                      </a:r>
                      <a:endParaRPr lang="es-ES" sz="1100" dirty="0">
                        <a:solidFill>
                          <a:schemeClr val="tx1"/>
                        </a:solidFill>
                      </a:endParaRPr>
                    </a:p>
                  </a:txBody>
                  <a:tcPr anchor="ctr"/>
                </a:tc>
              </a:tr>
              <a:tr h="239938">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32</a:t>
                      </a:r>
                      <a:endParaRPr lang="es-ES" sz="1100" dirty="0">
                        <a:solidFill>
                          <a:schemeClr val="tx1"/>
                        </a:solidFill>
                      </a:endParaRPr>
                    </a:p>
                  </a:txBody>
                  <a:tcPr anchor="ctr"/>
                </a:tc>
              </a:tr>
              <a:tr h="239938">
                <a:tc>
                  <a:txBody>
                    <a:bodyPr/>
                    <a:lstStyle/>
                    <a:p>
                      <a:r>
                        <a:rPr lang="es-ES" sz="1100" dirty="0" smtClean="0"/>
                        <a:t>Secuestro extorsivo</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39938">
                <a:tc>
                  <a:txBody>
                    <a:bodyPr/>
                    <a:lstStyle/>
                    <a:p>
                      <a:r>
                        <a:rPr lang="es-ES" sz="1100" dirty="0" smtClean="0"/>
                        <a:t>Secuestro extorsivo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39938">
                <a:tc>
                  <a:txBody>
                    <a:bodyPr/>
                    <a:lstStyle/>
                    <a:p>
                      <a:r>
                        <a:rPr lang="es-ES" sz="1100" dirty="0" smtClean="0"/>
                        <a:t>Constreñimiento ilegal</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39938">
                <a:tc>
                  <a:txBody>
                    <a:bodyPr/>
                    <a:lstStyle/>
                    <a:p>
                      <a:r>
                        <a:rPr lang="es-ES" sz="1100" dirty="0" smtClean="0"/>
                        <a:t>Amenazas</a:t>
                      </a:r>
                      <a:endParaRPr lang="es-ES" sz="1100" dirty="0"/>
                    </a:p>
                  </a:txBody>
                  <a:tcPr anchor="ctr"/>
                </a:tc>
                <a:tc>
                  <a:txBody>
                    <a:bodyPr/>
                    <a:lstStyle/>
                    <a:p>
                      <a:pPr algn="ctr"/>
                      <a:r>
                        <a:rPr lang="es-ES" sz="1100" dirty="0" smtClean="0">
                          <a:solidFill>
                            <a:schemeClr val="tx1"/>
                          </a:solidFill>
                        </a:rPr>
                        <a:t>9</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651167" y="2633971"/>
            <a:ext cx="526649" cy="658311"/>
          </a:xfrm>
          <a:prstGeom prst="rect">
            <a:avLst/>
          </a:prstGeom>
        </p:spPr>
      </p:pic>
    </p:spTree>
    <p:extLst>
      <p:ext uri="{BB962C8B-B14F-4D97-AF65-F5344CB8AC3E}">
        <p14:creationId xmlns:p14="http://schemas.microsoft.com/office/powerpoint/2010/main" val="3880607422"/>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924958135"/>
              </p:ext>
            </p:extLst>
          </p:nvPr>
        </p:nvGraphicFramePr>
        <p:xfrm>
          <a:off x="448674" y="2622058"/>
          <a:ext cx="4229437" cy="38811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GUILLERMO</a:t>
                      </a:r>
                      <a:r>
                        <a:rPr lang="es-ES" sz="1400" baseline="0" dirty="0" smtClean="0"/>
                        <a:t> PÉREZ ALZATE</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20</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414883">
                <a:tc>
                  <a:txBody>
                    <a:bodyPr/>
                    <a:lstStyle/>
                    <a:p>
                      <a:r>
                        <a:rPr lang="es-ES" sz="1100" dirty="0" smtClean="0"/>
                        <a:t>Deportación,</a:t>
                      </a:r>
                      <a:r>
                        <a:rPr lang="es-ES" sz="1100" baseline="0" dirty="0" smtClean="0"/>
                        <a:t> expulsión, traslado o desplazamiento</a:t>
                      </a:r>
                      <a:endParaRPr lang="es-ES" sz="1100" dirty="0"/>
                    </a:p>
                  </a:txBody>
                  <a:tcPr anchor="ctr"/>
                </a:tc>
                <a:tc>
                  <a:txBody>
                    <a:bodyPr/>
                    <a:lstStyle/>
                    <a:p>
                      <a:pPr algn="ctr"/>
                      <a:r>
                        <a:rPr lang="es-ES" sz="1100" dirty="0" smtClean="0">
                          <a:solidFill>
                            <a:schemeClr val="tx1"/>
                          </a:solidFill>
                        </a:rPr>
                        <a:t>49</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simple</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Hurto</a:t>
                      </a:r>
                      <a:r>
                        <a:rPr lang="es-ES" sz="1100" baseline="0" dirty="0" smtClean="0"/>
                        <a:t>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pic>
        <p:nvPicPr>
          <p:cNvPr id="4" name="Imagen 3"/>
          <p:cNvPicPr>
            <a:picLocks noChangeAspect="1"/>
          </p:cNvPicPr>
          <p:nvPr/>
        </p:nvPicPr>
        <p:blipFill>
          <a:blip r:embed="rId5"/>
          <a:stretch>
            <a:fillRect/>
          </a:stretch>
        </p:blipFill>
        <p:spPr>
          <a:xfrm>
            <a:off x="3523798" y="2692971"/>
            <a:ext cx="491840" cy="614800"/>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73089439"/>
              </p:ext>
            </p:extLst>
          </p:nvPr>
        </p:nvGraphicFramePr>
        <p:xfrm>
          <a:off x="4689170" y="2678107"/>
          <a:ext cx="4229437" cy="26771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CARLOS</a:t>
                      </a:r>
                      <a:r>
                        <a:rPr lang="es-ES" sz="1400" baseline="0" dirty="0" smtClean="0"/>
                        <a:t> MARIO OSPINA  BEDOYA</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9</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bl>
          </a:graphicData>
        </a:graphic>
      </p:graphicFrame>
      <p:pic>
        <p:nvPicPr>
          <p:cNvPr id="8" name="Imagen 7"/>
          <p:cNvPicPr>
            <a:picLocks noChangeAspect="1"/>
          </p:cNvPicPr>
          <p:nvPr/>
        </p:nvPicPr>
        <p:blipFill>
          <a:blip r:embed="rId6"/>
          <a:stretch>
            <a:fillRect/>
          </a:stretch>
        </p:blipFill>
        <p:spPr>
          <a:xfrm>
            <a:off x="8212822" y="2710947"/>
            <a:ext cx="539874" cy="674843"/>
          </a:xfrm>
          <a:prstGeom prst="rect">
            <a:avLst/>
          </a:prstGeom>
        </p:spPr>
      </p:pic>
    </p:spTree>
    <p:extLst>
      <p:ext uri="{BB962C8B-B14F-4D97-AF65-F5344CB8AC3E}">
        <p14:creationId xmlns:p14="http://schemas.microsoft.com/office/powerpoint/2010/main" val="3003398477"/>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232236246"/>
              </p:ext>
            </p:extLst>
          </p:nvPr>
        </p:nvGraphicFramePr>
        <p:xfrm>
          <a:off x="448674" y="2622058"/>
          <a:ext cx="4229437" cy="3869277"/>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JOSÉ GERMÁN</a:t>
                      </a:r>
                      <a:r>
                        <a:rPr lang="es-ES" sz="1400" baseline="0" dirty="0" smtClean="0"/>
                        <a:t> SENA PICO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414883">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Acceso carnal violento en PP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Concierto</a:t>
                      </a:r>
                      <a:r>
                        <a:rPr lang="es-ES" sz="1100" baseline="0" dirty="0" smtClean="0"/>
                        <a:t> para delinquir agravado</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Secuestro simple y</a:t>
                      </a:r>
                      <a:r>
                        <a:rPr lang="es-ES" sz="1100" baseline="0" dirty="0" smtClean="0"/>
                        <a:t> extorsivo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78240544"/>
              </p:ext>
            </p:extLst>
          </p:nvPr>
        </p:nvGraphicFramePr>
        <p:xfrm>
          <a:off x="4689170" y="2212340"/>
          <a:ext cx="4229437" cy="42316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CARLOS</a:t>
                      </a:r>
                      <a:r>
                        <a:rPr lang="es-ES" sz="1400" baseline="0" dirty="0" smtClean="0"/>
                        <a:t> FERNANDO MATEUS</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26</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51893">
                <a:tc>
                  <a:txBody>
                    <a:bodyPr/>
                    <a:lstStyle/>
                    <a:p>
                      <a:r>
                        <a:rPr lang="es-ES" sz="1100" dirty="0" smtClean="0"/>
                        <a:t>Acceso carnal violento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11</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Secuestro extorsivo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Exacciones</a:t>
                      </a:r>
                      <a:r>
                        <a:rPr lang="es-ES" sz="1100" baseline="0" dirty="0" smtClean="0"/>
                        <a:t> o contribuciones arbitrarias</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251893">
                <a:tc>
                  <a:txBody>
                    <a:bodyPr/>
                    <a:lstStyle/>
                    <a:p>
                      <a:r>
                        <a:rPr lang="es-ES" sz="1100" dirty="0" smtClean="0"/>
                        <a:t>Acceso carnal violento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362666" y="2622059"/>
            <a:ext cx="647700" cy="662926"/>
          </a:xfrm>
          <a:prstGeom prst="rect">
            <a:avLst/>
          </a:prstGeom>
        </p:spPr>
      </p:pic>
      <p:pic>
        <p:nvPicPr>
          <p:cNvPr id="5" name="Imagen 4"/>
          <p:cNvPicPr>
            <a:picLocks noChangeAspect="1"/>
          </p:cNvPicPr>
          <p:nvPr/>
        </p:nvPicPr>
        <p:blipFill>
          <a:blip r:embed="rId6"/>
          <a:stretch>
            <a:fillRect/>
          </a:stretch>
        </p:blipFill>
        <p:spPr>
          <a:xfrm>
            <a:off x="7877220" y="2238529"/>
            <a:ext cx="556311" cy="695389"/>
          </a:xfrm>
          <a:prstGeom prst="rect">
            <a:avLst/>
          </a:prstGeom>
        </p:spPr>
      </p:pic>
    </p:spTree>
    <p:extLst>
      <p:ext uri="{BB962C8B-B14F-4D97-AF65-F5344CB8AC3E}">
        <p14:creationId xmlns:p14="http://schemas.microsoft.com/office/powerpoint/2010/main" val="921503750"/>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3834298272"/>
              </p:ext>
            </p:extLst>
          </p:nvPr>
        </p:nvGraphicFramePr>
        <p:xfrm>
          <a:off x="448674" y="2622058"/>
          <a:ext cx="4229437" cy="3869277"/>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ARNOLFO</a:t>
                      </a:r>
                      <a:r>
                        <a:rPr lang="es-ES" sz="1400" baseline="0" dirty="0" smtClean="0"/>
                        <a:t> SANTAMARIA GALINDO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22</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14</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41488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Actos</a:t>
                      </a:r>
                      <a:r>
                        <a:rPr lang="es-ES" sz="1100" baseline="0" dirty="0" smtClean="0"/>
                        <a:t> sexuales violentos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11</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Constreñimiento ilegal</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205599405"/>
              </p:ext>
            </p:extLst>
          </p:nvPr>
        </p:nvGraphicFramePr>
        <p:xfrm>
          <a:off x="4689170" y="2212340"/>
          <a:ext cx="4229437" cy="39725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MARTIN</a:t>
                      </a:r>
                      <a:r>
                        <a:rPr lang="es-ES" sz="1400" baseline="0" dirty="0" smtClean="0"/>
                        <a:t> ALONSO HOYOS GUTIÉRREZ</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Concierto para delinquir agravado</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Acceso carnal violento </a:t>
                      </a:r>
                      <a:r>
                        <a:rPr lang="es-ES" sz="1100" baseline="0" dirty="0" smtClean="0"/>
                        <a:t>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Amenazas</a:t>
                      </a:r>
                      <a:r>
                        <a:rPr lang="es-ES" sz="1100" baseline="0" dirty="0" smtClean="0"/>
                        <a:t> </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Exacciones</a:t>
                      </a:r>
                      <a:r>
                        <a:rPr lang="es-ES" sz="1100" baseline="0" dirty="0" smtClean="0"/>
                        <a:t> o contribuciones arbitrarias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938900" y="2641146"/>
            <a:ext cx="531174" cy="663968"/>
          </a:xfrm>
          <a:prstGeom prst="rect">
            <a:avLst/>
          </a:prstGeom>
        </p:spPr>
      </p:pic>
      <p:pic>
        <p:nvPicPr>
          <p:cNvPr id="5" name="Imagen 4"/>
          <p:cNvPicPr>
            <a:picLocks noChangeAspect="1"/>
          </p:cNvPicPr>
          <p:nvPr/>
        </p:nvPicPr>
        <p:blipFill>
          <a:blip r:embed="rId6"/>
          <a:stretch>
            <a:fillRect/>
          </a:stretch>
        </p:blipFill>
        <p:spPr>
          <a:xfrm>
            <a:off x="8286752" y="2282330"/>
            <a:ext cx="545552" cy="570804"/>
          </a:xfrm>
          <a:prstGeom prst="rect">
            <a:avLst/>
          </a:prstGeom>
        </p:spPr>
      </p:pic>
    </p:spTree>
    <p:extLst>
      <p:ext uri="{BB962C8B-B14F-4D97-AF65-F5344CB8AC3E}">
        <p14:creationId xmlns:p14="http://schemas.microsoft.com/office/powerpoint/2010/main" val="1313155657"/>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304458596"/>
              </p:ext>
            </p:extLst>
          </p:nvPr>
        </p:nvGraphicFramePr>
        <p:xfrm>
          <a:off x="448675" y="2622058"/>
          <a:ext cx="3775118" cy="4036917"/>
        </p:xfrm>
        <a:graphic>
          <a:graphicData uri="http://schemas.openxmlformats.org/drawingml/2006/table">
            <a:tbl>
              <a:tblPr firstRow="1" bandRow="1">
                <a:tableStyleId>{5C22544A-7EE6-4342-B048-85BDC9FD1C3A}</a:tableStyleId>
              </a:tblPr>
              <a:tblGrid>
                <a:gridCol w="2174479"/>
                <a:gridCol w="160063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EVERARDO</a:t>
                      </a:r>
                      <a:r>
                        <a:rPr lang="es-ES" sz="1400" baseline="0" dirty="0" smtClean="0"/>
                        <a:t> BOLAÑOS GALINDO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41488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Destrucción y</a:t>
                      </a:r>
                      <a:r>
                        <a:rPr lang="es-ES" sz="1100" baseline="0" dirty="0" smtClean="0"/>
                        <a:t> apropiación BP</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Extorsión</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14</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3598332357"/>
              </p:ext>
            </p:extLst>
          </p:nvPr>
        </p:nvGraphicFramePr>
        <p:xfrm>
          <a:off x="4583832" y="2622058"/>
          <a:ext cx="4262767" cy="2719914"/>
        </p:xfrm>
        <a:graphic>
          <a:graphicData uri="http://schemas.openxmlformats.org/drawingml/2006/table">
            <a:tbl>
              <a:tblPr firstRow="1" bandRow="1">
                <a:tableStyleId>{5C22544A-7EE6-4342-B048-85BDC9FD1C3A}</a:tableStyleId>
              </a:tblPr>
              <a:tblGrid>
                <a:gridCol w="3218646"/>
                <a:gridCol w="1044121"/>
              </a:tblGrid>
              <a:tr h="181505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RICHARD</a:t>
                      </a:r>
                      <a:r>
                        <a:rPr lang="es-ES" sz="1400" baseline="0" dirty="0" smtClean="0"/>
                        <a:t> MANUEL PAYARES CORONADO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33</a:t>
                      </a:r>
                      <a:endParaRPr lang="es-ES" sz="1100" dirty="0">
                        <a:solidFill>
                          <a:schemeClr val="tx1"/>
                        </a:solidFill>
                      </a:endParaRPr>
                    </a:p>
                  </a:txBody>
                  <a:tcPr anchor="ctr"/>
                </a:tc>
              </a:tr>
              <a:tr h="251893">
                <a:tc>
                  <a:txBody>
                    <a:bodyPr/>
                    <a:lstStyle/>
                    <a:p>
                      <a:r>
                        <a:rPr lang="es-ES" sz="1100" dirty="0" smtClean="0"/>
                        <a:t>Deportación, expulsión, traslado o desplazamiento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Concierto para delinquir agravado</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586874" y="2684277"/>
            <a:ext cx="467454" cy="620837"/>
          </a:xfrm>
          <a:prstGeom prst="rect">
            <a:avLst/>
          </a:prstGeom>
        </p:spPr>
      </p:pic>
      <p:pic>
        <p:nvPicPr>
          <p:cNvPr id="5" name="Imagen 4"/>
          <p:cNvPicPr>
            <a:picLocks noChangeAspect="1"/>
          </p:cNvPicPr>
          <p:nvPr/>
        </p:nvPicPr>
        <p:blipFill>
          <a:blip r:embed="rId6"/>
          <a:stretch>
            <a:fillRect/>
          </a:stretch>
        </p:blipFill>
        <p:spPr>
          <a:xfrm>
            <a:off x="4903682" y="3645024"/>
            <a:ext cx="576064" cy="720080"/>
          </a:xfrm>
          <a:prstGeom prst="rect">
            <a:avLst/>
          </a:prstGeom>
        </p:spPr>
      </p:pic>
    </p:spTree>
    <p:extLst>
      <p:ext uri="{BB962C8B-B14F-4D97-AF65-F5344CB8AC3E}">
        <p14:creationId xmlns:p14="http://schemas.microsoft.com/office/powerpoint/2010/main" val="1249679435"/>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039143700"/>
              </p:ext>
            </p:extLst>
          </p:nvPr>
        </p:nvGraphicFramePr>
        <p:xfrm>
          <a:off x="448675" y="2622058"/>
          <a:ext cx="4135158" cy="4162873"/>
        </p:xfrm>
        <a:graphic>
          <a:graphicData uri="http://schemas.openxmlformats.org/drawingml/2006/table">
            <a:tbl>
              <a:tblPr firstRow="1" bandRow="1">
                <a:tableStyleId>{5C22544A-7EE6-4342-B048-85BDC9FD1C3A}</a:tableStyleId>
              </a:tblPr>
              <a:tblGrid>
                <a:gridCol w="2381863"/>
                <a:gridCol w="1753295"/>
              </a:tblGrid>
              <a:tr h="690897">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OSCAR LEONARDO MONTEALEGRE BELTRAN </a:t>
                      </a:r>
                    </a:p>
                  </a:txBody>
                  <a:tcPr anchor="ctr"/>
                </a:tc>
                <a:tc hMerge="1">
                  <a:txBody>
                    <a:bodyPr/>
                    <a:lstStyle/>
                    <a:p>
                      <a:endParaRPr lang="es-CO"/>
                    </a:p>
                  </a:txBody>
                  <a:tcPr/>
                </a:tc>
              </a:tr>
              <a:tr h="363016">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51</a:t>
                      </a:r>
                      <a:endParaRPr lang="es-ES" sz="1100" dirty="0">
                        <a:solidFill>
                          <a:schemeClr val="tx1"/>
                        </a:solidFill>
                      </a:endParaRPr>
                    </a:p>
                  </a:txBody>
                  <a:tcPr anchor="ctr"/>
                </a:tc>
              </a:tr>
              <a:tr h="243212">
                <a:tc>
                  <a:txBody>
                    <a:bodyPr/>
                    <a:lstStyle/>
                    <a:p>
                      <a:r>
                        <a:rPr lang="es-ES" sz="1100" dirty="0" smtClean="0"/>
                        <a:t>Tentativa de homicidio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43212">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14</a:t>
                      </a:r>
                      <a:endParaRPr lang="es-ES" sz="1100" dirty="0">
                        <a:solidFill>
                          <a:schemeClr val="tx1"/>
                        </a:solidFill>
                      </a:endParaRPr>
                    </a:p>
                  </a:txBody>
                  <a:tcPr anchor="ctr"/>
                </a:tc>
              </a:tr>
              <a:tr h="243212">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43212">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43212">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18</a:t>
                      </a:r>
                      <a:endParaRPr lang="es-ES" sz="1100" dirty="0">
                        <a:solidFill>
                          <a:schemeClr val="tx1"/>
                        </a:solidFill>
                      </a:endParaRPr>
                    </a:p>
                  </a:txBody>
                  <a:tcPr anchor="ctr"/>
                </a:tc>
              </a:tr>
              <a:tr h="243212">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43212">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16</a:t>
                      </a:r>
                      <a:endParaRPr lang="es-ES" sz="1100" dirty="0">
                        <a:solidFill>
                          <a:schemeClr val="tx1"/>
                        </a:solidFill>
                      </a:endParaRPr>
                    </a:p>
                  </a:txBody>
                  <a:tcPr anchor="ctr"/>
                </a:tc>
              </a:tr>
              <a:tr h="243212">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43212">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16</a:t>
                      </a:r>
                      <a:endParaRPr lang="es-ES" sz="1100" dirty="0">
                        <a:solidFill>
                          <a:schemeClr val="tx1"/>
                        </a:solidFill>
                      </a:endParaRPr>
                    </a:p>
                  </a:txBody>
                  <a:tcPr anchor="ctr"/>
                </a:tc>
              </a:tr>
              <a:tr h="243212">
                <a:tc>
                  <a:txBody>
                    <a:bodyPr/>
                    <a:lstStyle/>
                    <a:p>
                      <a:r>
                        <a:rPr lang="es-ES" sz="1100" dirty="0" smtClean="0"/>
                        <a:t>Amenazas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43212">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43212">
                <a:tc>
                  <a:txBody>
                    <a:bodyPr/>
                    <a:lstStyle/>
                    <a:p>
                      <a:r>
                        <a:rPr lang="es-ES" sz="1100" dirty="0" smtClean="0"/>
                        <a:t>Concierto para</a:t>
                      </a:r>
                      <a:r>
                        <a:rPr lang="es-ES" sz="1100" baseline="0" dirty="0" smtClean="0"/>
                        <a:t>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037426285"/>
              </p:ext>
            </p:extLst>
          </p:nvPr>
        </p:nvGraphicFramePr>
        <p:xfrm>
          <a:off x="4726959" y="2645566"/>
          <a:ext cx="3927110" cy="3401157"/>
        </p:xfrm>
        <a:graphic>
          <a:graphicData uri="http://schemas.openxmlformats.org/drawingml/2006/table">
            <a:tbl>
              <a:tblPr firstRow="1" bandRow="1">
                <a:tableStyleId>{5C22544A-7EE6-4342-B048-85BDC9FD1C3A}</a:tableStyleId>
              </a:tblPr>
              <a:tblGrid>
                <a:gridCol w="2269698"/>
                <a:gridCol w="1657412"/>
              </a:tblGrid>
              <a:tr h="591177">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JOSÉ</a:t>
                      </a:r>
                      <a:r>
                        <a:rPr lang="es-ES" sz="1400" baseline="0" dirty="0" smtClean="0"/>
                        <a:t> ARNULFO RAYO BUSTOS</a:t>
                      </a:r>
                      <a:endParaRPr lang="es-ES" sz="1400" dirty="0" smtClean="0"/>
                    </a:p>
                  </a:txBody>
                  <a:tcPr anchor="ctr"/>
                </a:tc>
                <a:tc hMerge="1">
                  <a:txBody>
                    <a:bodyPr/>
                    <a:lstStyle/>
                    <a:p>
                      <a:endParaRPr lang="es-CO"/>
                    </a:p>
                  </a:txBody>
                  <a:tcPr/>
                </a:tc>
              </a:tr>
              <a:tr h="31062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08108">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342767">
                <a:tc>
                  <a:txBody>
                    <a:bodyPr/>
                    <a:lstStyle/>
                    <a:p>
                      <a:r>
                        <a:rPr lang="es-ES" sz="1100" dirty="0" smtClean="0"/>
                        <a:t>Coautor</a:t>
                      </a:r>
                    </a:p>
                    <a:p>
                      <a:r>
                        <a:rPr lang="es-ES" sz="1100" baseline="0" dirty="0" smtClean="0"/>
                        <a:t>Homicidio en PP </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08108">
                <a:tc>
                  <a:txBody>
                    <a:bodyPr/>
                    <a:lstStyle/>
                    <a:p>
                      <a:r>
                        <a:rPr lang="es-ES" sz="1100" dirty="0" smtClean="0"/>
                        <a:t>Desaparición</a:t>
                      </a:r>
                      <a:r>
                        <a:rPr lang="es-ES" sz="1100" baseline="0" dirty="0" smtClean="0"/>
                        <a:t> forzada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08108">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08108">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08108">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08108">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08108">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08108">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914492" y="2645566"/>
            <a:ext cx="496670" cy="620837"/>
          </a:xfrm>
          <a:prstGeom prst="rect">
            <a:avLst/>
          </a:prstGeom>
        </p:spPr>
      </p:pic>
      <p:pic>
        <p:nvPicPr>
          <p:cNvPr id="5" name="Imagen 4"/>
          <p:cNvPicPr>
            <a:picLocks noChangeAspect="1"/>
          </p:cNvPicPr>
          <p:nvPr/>
        </p:nvPicPr>
        <p:blipFill>
          <a:blip r:embed="rId6"/>
          <a:stretch>
            <a:fillRect/>
          </a:stretch>
        </p:blipFill>
        <p:spPr>
          <a:xfrm>
            <a:off x="7917108" y="2717573"/>
            <a:ext cx="381457" cy="476821"/>
          </a:xfrm>
          <a:prstGeom prst="rect">
            <a:avLst/>
          </a:prstGeom>
        </p:spPr>
      </p:pic>
    </p:spTree>
    <p:extLst>
      <p:ext uri="{BB962C8B-B14F-4D97-AF65-F5344CB8AC3E}">
        <p14:creationId xmlns:p14="http://schemas.microsoft.com/office/powerpoint/2010/main" val="220682283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a:bodyPr>
          <a:lstStyle/>
          <a:p>
            <a:pPr>
              <a:defRPr/>
            </a:pPr>
            <a:r>
              <a:rPr lang="es-ES" dirty="0" smtClean="0">
                <a:solidFill>
                  <a:schemeClr val="bg2">
                    <a:lumMod val="10000"/>
                  </a:schemeClr>
                </a:solidFill>
              </a:rPr>
              <a:t>Sala de Justicia y Paz </a:t>
            </a:r>
            <a:br>
              <a:rPr lang="es-ES" dirty="0" smtClean="0">
                <a:solidFill>
                  <a:schemeClr val="bg2">
                    <a:lumMod val="10000"/>
                  </a:schemeClr>
                </a:solidFill>
              </a:rPr>
            </a:br>
            <a:r>
              <a:rPr lang="es-ES" dirty="0" smtClean="0">
                <a:solidFill>
                  <a:schemeClr val="bg2">
                    <a:lumMod val="10000"/>
                  </a:schemeClr>
                </a:solidFill>
              </a:rPr>
              <a:t>Tribunal Superior de Bogotá</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199456" y="3324687"/>
            <a:ext cx="10225136" cy="2831544"/>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DISCRIMINACIÓN SENTENCIAS PROFERIDAS A </a:t>
            </a:r>
            <a:r>
              <a:rPr lang="es-ES" sz="3200" dirty="0" smtClean="0">
                <a:solidFill>
                  <a:srgbClr val="FFFFCC"/>
                </a:solidFill>
                <a:latin typeface="Gill Sans MT"/>
              </a:rPr>
              <a:t>24 </a:t>
            </a:r>
            <a:r>
              <a:rPr lang="es-ES" sz="3200" dirty="0">
                <a:solidFill>
                  <a:srgbClr val="FFFFCC"/>
                </a:solidFill>
                <a:latin typeface="Gill Sans MT"/>
              </a:rPr>
              <a:t>DE </a:t>
            </a:r>
            <a:r>
              <a:rPr lang="es-ES" sz="3200" dirty="0" smtClean="0">
                <a:solidFill>
                  <a:srgbClr val="FFFFCC"/>
                </a:solidFill>
                <a:latin typeface="Gill Sans MT"/>
              </a:rPr>
              <a:t>AGOSTO </a:t>
            </a:r>
            <a:r>
              <a:rPr lang="es-ES" sz="3200" dirty="0">
                <a:solidFill>
                  <a:srgbClr val="FFFFCC"/>
                </a:solidFill>
                <a:latin typeface="Gill Sans MT"/>
              </a:rPr>
              <a:t>DE </a:t>
            </a:r>
            <a:r>
              <a:rPr lang="es-ES" sz="3200" dirty="0" smtClean="0">
                <a:solidFill>
                  <a:srgbClr val="FFFFCC"/>
                </a:solidFill>
                <a:latin typeface="Gill Sans MT"/>
              </a:rPr>
              <a:t>2018</a:t>
            </a:r>
            <a:endParaRPr lang="es-ES" sz="3200" dirty="0">
              <a:solidFill>
                <a:srgbClr val="FFFFCC"/>
              </a:solidFill>
              <a:latin typeface="Gill Sans MT"/>
            </a:endParaRP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3734566531"/>
              </p:ext>
            </p:extLst>
          </p:nvPr>
        </p:nvGraphicFramePr>
        <p:xfrm>
          <a:off x="448674" y="2622058"/>
          <a:ext cx="4229437" cy="3092037"/>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JOSÉ ORLANDO ESTRADA RENDÓN</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41488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Actos</a:t>
                      </a:r>
                      <a:r>
                        <a:rPr lang="es-ES" sz="1100" baseline="0" dirty="0" smtClean="0"/>
                        <a:t> de Terrorismo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317174703"/>
              </p:ext>
            </p:extLst>
          </p:nvPr>
        </p:nvGraphicFramePr>
        <p:xfrm>
          <a:off x="4799857" y="2622058"/>
          <a:ext cx="3816424" cy="1899914"/>
        </p:xfrm>
        <a:graphic>
          <a:graphicData uri="http://schemas.openxmlformats.org/drawingml/2006/table">
            <a:tbl>
              <a:tblPr firstRow="1" bandRow="1">
                <a:tableStyleId>{5C22544A-7EE6-4342-B048-85BDC9FD1C3A}</a:tableStyleId>
              </a:tblPr>
              <a:tblGrid>
                <a:gridCol w="2198271"/>
                <a:gridCol w="1618153"/>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RODOLFO</a:t>
                      </a:r>
                      <a:r>
                        <a:rPr lang="es-ES" sz="1400" baseline="0" dirty="0" smtClean="0"/>
                        <a:t> USEDA CASTAÑO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Secuestro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4000057" y="2683273"/>
            <a:ext cx="497473" cy="621841"/>
          </a:xfrm>
          <a:prstGeom prst="rect">
            <a:avLst/>
          </a:prstGeom>
        </p:spPr>
      </p:pic>
      <p:pic>
        <p:nvPicPr>
          <p:cNvPr id="5" name="Imagen 4"/>
          <p:cNvPicPr>
            <a:picLocks noChangeAspect="1"/>
          </p:cNvPicPr>
          <p:nvPr/>
        </p:nvPicPr>
        <p:blipFill>
          <a:blip r:embed="rId6"/>
          <a:stretch>
            <a:fillRect/>
          </a:stretch>
        </p:blipFill>
        <p:spPr>
          <a:xfrm>
            <a:off x="7844331" y="2647770"/>
            <a:ext cx="554276" cy="692845"/>
          </a:xfrm>
          <a:prstGeom prst="rect">
            <a:avLst/>
          </a:prstGeom>
        </p:spPr>
      </p:pic>
    </p:spTree>
    <p:extLst>
      <p:ext uri="{BB962C8B-B14F-4D97-AF65-F5344CB8AC3E}">
        <p14:creationId xmlns:p14="http://schemas.microsoft.com/office/powerpoint/2010/main" val="3880226839"/>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241510247"/>
              </p:ext>
            </p:extLst>
          </p:nvPr>
        </p:nvGraphicFramePr>
        <p:xfrm>
          <a:off x="448674" y="2622058"/>
          <a:ext cx="4229437" cy="26771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GUILLERMO LEÓN MARÍN</a:t>
                      </a:r>
                      <a:r>
                        <a:rPr lang="es-ES" sz="1400" baseline="0" dirty="0" smtClean="0"/>
                        <a:t> PULGARÍN</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r>
                        <a:rPr lang="es-ES" sz="1100" dirty="0" smtClean="0"/>
                        <a:t>Tentativa de homicidio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362057165"/>
              </p:ext>
            </p:extLst>
          </p:nvPr>
        </p:nvGraphicFramePr>
        <p:xfrm>
          <a:off x="4689170" y="2212340"/>
          <a:ext cx="4229437" cy="43078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ANÍBAL DE JESÚS GÓMEZ HOLGUÍN</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b="1" dirty="0" smtClean="0"/>
                        <a:t>Coautor</a:t>
                      </a:r>
                    </a:p>
                    <a:p>
                      <a:r>
                        <a:rPr lang="es-ES" sz="1100" dirty="0" smtClean="0"/>
                        <a:t>Homicidio</a:t>
                      </a:r>
                      <a:r>
                        <a:rPr lang="es-ES" sz="1100" baseline="0" dirty="0" smtClean="0"/>
                        <a:t>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Tentativa de homicidio en PP</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a:t>
                      </a:r>
                      <a:r>
                        <a:rPr lang="es-ES" sz="1100" baseline="0" dirty="0" smtClean="0"/>
                        <a:t> Ilícito</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Secuestro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Hurto agravado </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b="1" dirty="0" smtClean="0"/>
                        <a:t>Autor</a:t>
                      </a:r>
                      <a:r>
                        <a:rPr lang="es-ES" sz="1100" b="1" baseline="0" dirty="0" smtClean="0"/>
                        <a:t> material</a:t>
                      </a:r>
                    </a:p>
                    <a:p>
                      <a:r>
                        <a:rPr lang="es-ES" sz="1100" baseline="0" dirty="0" smtClean="0"/>
                        <a:t>Homicidio en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4025046" y="2708919"/>
            <a:ext cx="558786" cy="566479"/>
          </a:xfrm>
          <a:prstGeom prst="rect">
            <a:avLst/>
          </a:prstGeom>
        </p:spPr>
      </p:pic>
      <p:pic>
        <p:nvPicPr>
          <p:cNvPr id="5" name="Imagen 4"/>
          <p:cNvPicPr>
            <a:picLocks noChangeAspect="1"/>
          </p:cNvPicPr>
          <p:nvPr/>
        </p:nvPicPr>
        <p:blipFill>
          <a:blip r:embed="rId6"/>
          <a:stretch>
            <a:fillRect/>
          </a:stretch>
        </p:blipFill>
        <p:spPr>
          <a:xfrm>
            <a:off x="8247668" y="2281126"/>
            <a:ext cx="519712" cy="573212"/>
          </a:xfrm>
          <a:prstGeom prst="rect">
            <a:avLst/>
          </a:prstGeom>
        </p:spPr>
      </p:pic>
    </p:spTree>
    <p:extLst>
      <p:ext uri="{BB962C8B-B14F-4D97-AF65-F5344CB8AC3E}">
        <p14:creationId xmlns:p14="http://schemas.microsoft.com/office/powerpoint/2010/main" val="1081869367"/>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3470832"/>
              </p:ext>
            </p:extLst>
          </p:nvPr>
        </p:nvGraphicFramePr>
        <p:xfrm>
          <a:off x="448674" y="2622058"/>
          <a:ext cx="4229437" cy="24180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ROBERTO CARLOS DELGADO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48</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3983054545"/>
              </p:ext>
            </p:extLst>
          </p:nvPr>
        </p:nvGraphicFramePr>
        <p:xfrm>
          <a:off x="4689170" y="2627976"/>
          <a:ext cx="4229437" cy="24180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JADITH PAYARES CANTILLO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Concierto para delinquir agravado</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750303" y="2708920"/>
            <a:ext cx="466164" cy="582705"/>
          </a:xfrm>
          <a:prstGeom prst="rect">
            <a:avLst/>
          </a:prstGeom>
        </p:spPr>
      </p:pic>
      <p:pic>
        <p:nvPicPr>
          <p:cNvPr id="5" name="Imagen 4"/>
          <p:cNvPicPr>
            <a:picLocks noChangeAspect="1"/>
          </p:cNvPicPr>
          <p:nvPr/>
        </p:nvPicPr>
        <p:blipFill>
          <a:blip r:embed="rId6"/>
          <a:stretch>
            <a:fillRect/>
          </a:stretch>
        </p:blipFill>
        <p:spPr>
          <a:xfrm>
            <a:off x="7690266" y="2662850"/>
            <a:ext cx="539874" cy="674843"/>
          </a:xfrm>
          <a:prstGeom prst="rect">
            <a:avLst/>
          </a:prstGeom>
        </p:spPr>
      </p:pic>
    </p:spTree>
    <p:extLst>
      <p:ext uri="{BB962C8B-B14F-4D97-AF65-F5344CB8AC3E}">
        <p14:creationId xmlns:p14="http://schemas.microsoft.com/office/powerpoint/2010/main" val="1371813046"/>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969003914"/>
              </p:ext>
            </p:extLst>
          </p:nvPr>
        </p:nvGraphicFramePr>
        <p:xfrm>
          <a:off x="448674" y="2622058"/>
          <a:ext cx="4229437" cy="37134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GERARDO ALEJANDRO MATEUS ACERO</a:t>
                      </a:r>
                    </a:p>
                  </a:txBody>
                  <a:tcPr anchor="ctr"/>
                </a:tc>
                <a:tc hMerge="1">
                  <a:txBody>
                    <a:bodyPr/>
                    <a:lstStyle/>
                    <a:p>
                      <a:endParaRPr lang="es-CO"/>
                    </a:p>
                  </a:txBody>
                  <a:tcPr/>
                </a:tc>
              </a:tr>
              <a:tr h="386700">
                <a:tc>
                  <a:txBody>
                    <a:bodyPr/>
                    <a:lstStyle/>
                    <a:p>
                      <a:r>
                        <a:rPr lang="es-ES" sz="1100" dirty="0" smtClean="0"/>
                        <a:t>Tentativa de 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Acceso carnal violento en PP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Actos sexuales violentos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Prostitución forzada  y esclavitud sex</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 inhumanos y degradantes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Deportación, expulsión o </a:t>
                      </a:r>
                      <a:r>
                        <a:rPr lang="es-ES" sz="1100" dirty="0" err="1" smtClean="0"/>
                        <a:t>desplazmien</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58296920"/>
              </p:ext>
            </p:extLst>
          </p:nvPr>
        </p:nvGraphicFramePr>
        <p:xfrm>
          <a:off x="4689170" y="2627976"/>
          <a:ext cx="4229437" cy="29362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PABLO EMILIO QUINTERO DODINO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Amenazas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Entrenamiento para actividades ilícitas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4124382" y="2685005"/>
            <a:ext cx="539874" cy="620837"/>
          </a:xfrm>
          <a:prstGeom prst="rect">
            <a:avLst/>
          </a:prstGeom>
        </p:spPr>
      </p:pic>
      <p:pic>
        <p:nvPicPr>
          <p:cNvPr id="5" name="Imagen 4"/>
          <p:cNvPicPr>
            <a:picLocks noChangeAspect="1"/>
          </p:cNvPicPr>
          <p:nvPr/>
        </p:nvPicPr>
        <p:blipFill>
          <a:blip r:embed="rId6"/>
          <a:stretch>
            <a:fillRect/>
          </a:stretch>
        </p:blipFill>
        <p:spPr>
          <a:xfrm>
            <a:off x="8212822" y="2685005"/>
            <a:ext cx="496670" cy="620837"/>
          </a:xfrm>
          <a:prstGeom prst="rect">
            <a:avLst/>
          </a:prstGeom>
        </p:spPr>
      </p:pic>
    </p:spTree>
    <p:extLst>
      <p:ext uri="{BB962C8B-B14F-4D97-AF65-F5344CB8AC3E}">
        <p14:creationId xmlns:p14="http://schemas.microsoft.com/office/powerpoint/2010/main" val="1364695730"/>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385873347"/>
              </p:ext>
            </p:extLst>
          </p:nvPr>
        </p:nvGraphicFramePr>
        <p:xfrm>
          <a:off x="448674" y="2622058"/>
          <a:ext cx="4229437" cy="37134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BOLMAR SAID</a:t>
                      </a:r>
                      <a:r>
                        <a:rPr lang="es-ES" sz="1400" baseline="0" dirty="0" smtClean="0"/>
                        <a:t> SEPÚLVEDA RÍOS</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17</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Deportación, expulsión o </a:t>
                      </a:r>
                      <a:r>
                        <a:rPr lang="es-ES" sz="1100" dirty="0" err="1" smtClean="0"/>
                        <a:t>desplazmien</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4213843409"/>
              </p:ext>
            </p:extLst>
          </p:nvPr>
        </p:nvGraphicFramePr>
        <p:xfrm>
          <a:off x="4689170" y="2627976"/>
          <a:ext cx="4229437" cy="29362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LUIS JESÚS GARCÍA ORTEGA</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728213" y="2667184"/>
            <a:ext cx="510344" cy="637930"/>
          </a:xfrm>
          <a:prstGeom prst="rect">
            <a:avLst/>
          </a:prstGeom>
        </p:spPr>
      </p:pic>
      <p:pic>
        <p:nvPicPr>
          <p:cNvPr id="5" name="Imagen 4"/>
          <p:cNvPicPr>
            <a:picLocks noChangeAspect="1"/>
          </p:cNvPicPr>
          <p:nvPr/>
        </p:nvPicPr>
        <p:blipFill>
          <a:blip r:embed="rId6"/>
          <a:stretch>
            <a:fillRect/>
          </a:stretch>
        </p:blipFill>
        <p:spPr>
          <a:xfrm>
            <a:off x="7747283" y="2648727"/>
            <a:ext cx="539874" cy="674843"/>
          </a:xfrm>
          <a:prstGeom prst="rect">
            <a:avLst/>
          </a:prstGeom>
        </p:spPr>
      </p:pic>
    </p:spTree>
    <p:extLst>
      <p:ext uri="{BB962C8B-B14F-4D97-AF65-F5344CB8AC3E}">
        <p14:creationId xmlns:p14="http://schemas.microsoft.com/office/powerpoint/2010/main" val="3305200151"/>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734961122"/>
              </p:ext>
            </p:extLst>
          </p:nvPr>
        </p:nvGraphicFramePr>
        <p:xfrm>
          <a:off x="448674" y="2622058"/>
          <a:ext cx="4229437" cy="26771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LUIS</a:t>
                      </a:r>
                      <a:r>
                        <a:rPr lang="es-ES" sz="1400" baseline="0" dirty="0" smtClean="0"/>
                        <a:t> ALBERTO VARGAS PINTO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3293645177"/>
              </p:ext>
            </p:extLst>
          </p:nvPr>
        </p:nvGraphicFramePr>
        <p:xfrm>
          <a:off x="4689170" y="2627976"/>
          <a:ext cx="4229437" cy="26771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JULIAN GÓMEZ</a:t>
                      </a:r>
                      <a:r>
                        <a:rPr lang="es-ES" sz="1400" baseline="0" dirty="0" smtClean="0"/>
                        <a:t> TORRES</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Secuestro agravado</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Deportación,</a:t>
                      </a:r>
                      <a:r>
                        <a:rPr lang="es-ES" sz="1100" baseline="0" dirty="0" smtClean="0"/>
                        <a:t> expulsión, traslado o des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575720" y="2657601"/>
            <a:ext cx="648072" cy="673873"/>
          </a:xfrm>
          <a:prstGeom prst="rect">
            <a:avLst/>
          </a:prstGeom>
        </p:spPr>
      </p:pic>
      <p:pic>
        <p:nvPicPr>
          <p:cNvPr id="5" name="Imagen 4"/>
          <p:cNvPicPr>
            <a:picLocks noChangeAspect="1"/>
          </p:cNvPicPr>
          <p:nvPr/>
        </p:nvPicPr>
        <p:blipFill>
          <a:blip r:embed="rId6"/>
          <a:stretch>
            <a:fillRect/>
          </a:stretch>
        </p:blipFill>
        <p:spPr>
          <a:xfrm>
            <a:off x="7713417" y="2657601"/>
            <a:ext cx="630838" cy="620837"/>
          </a:xfrm>
          <a:prstGeom prst="rect">
            <a:avLst/>
          </a:prstGeom>
        </p:spPr>
      </p:pic>
    </p:spTree>
    <p:extLst>
      <p:ext uri="{BB962C8B-B14F-4D97-AF65-F5344CB8AC3E}">
        <p14:creationId xmlns:p14="http://schemas.microsoft.com/office/powerpoint/2010/main" val="3144411144"/>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108476183"/>
              </p:ext>
            </p:extLst>
          </p:nvPr>
        </p:nvGraphicFramePr>
        <p:xfrm>
          <a:off x="448674" y="2622058"/>
          <a:ext cx="4229437" cy="31953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JOSÉ</a:t>
                      </a:r>
                      <a:r>
                        <a:rPr lang="es-ES" sz="1400" baseline="0" dirty="0" smtClean="0"/>
                        <a:t> FERNANDO GÓMEZ SÁCHEZ</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Deportación,</a:t>
                      </a:r>
                      <a:r>
                        <a:rPr lang="es-ES" sz="1100" baseline="0" dirty="0" smtClean="0"/>
                        <a:t> expulsión, traslado o des</a:t>
                      </a:r>
                      <a:endParaRPr lang="es-ES" sz="1100" dirty="0" smtClean="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225004890"/>
              </p:ext>
            </p:extLst>
          </p:nvPr>
        </p:nvGraphicFramePr>
        <p:xfrm>
          <a:off x="4689170" y="2627976"/>
          <a:ext cx="4229437" cy="24180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NELSON QUINTERO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Secuestro agravado</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863752" y="2684277"/>
            <a:ext cx="496670" cy="620837"/>
          </a:xfrm>
          <a:prstGeom prst="rect">
            <a:avLst/>
          </a:prstGeom>
        </p:spPr>
      </p:pic>
      <p:pic>
        <p:nvPicPr>
          <p:cNvPr id="5" name="Imagen 4"/>
          <p:cNvPicPr>
            <a:picLocks noChangeAspect="1"/>
          </p:cNvPicPr>
          <p:nvPr/>
        </p:nvPicPr>
        <p:blipFill>
          <a:blip r:embed="rId6"/>
          <a:stretch>
            <a:fillRect/>
          </a:stretch>
        </p:blipFill>
        <p:spPr>
          <a:xfrm>
            <a:off x="7747283" y="2684277"/>
            <a:ext cx="497012" cy="620836"/>
          </a:xfrm>
          <a:prstGeom prst="rect">
            <a:avLst/>
          </a:prstGeom>
        </p:spPr>
      </p:pic>
    </p:spTree>
    <p:extLst>
      <p:ext uri="{BB962C8B-B14F-4D97-AF65-F5344CB8AC3E}">
        <p14:creationId xmlns:p14="http://schemas.microsoft.com/office/powerpoint/2010/main" val="714553114"/>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451409584"/>
              </p:ext>
            </p:extLst>
          </p:nvPr>
        </p:nvGraphicFramePr>
        <p:xfrm>
          <a:off x="448674" y="2622058"/>
          <a:ext cx="4229437" cy="29362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EFRAÍN</a:t>
                      </a:r>
                      <a:r>
                        <a:rPr lang="es-ES" sz="1400" baseline="0" dirty="0" smtClean="0"/>
                        <a:t> RINCÓN PÉREZ</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Deportación,</a:t>
                      </a:r>
                      <a:r>
                        <a:rPr lang="es-ES" sz="1100" baseline="0" dirty="0" smtClean="0"/>
                        <a:t> expulsión, traslado o des</a:t>
                      </a:r>
                      <a:endParaRPr lang="es-ES" sz="1100" dirty="0" smtClean="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Tortura en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291812896"/>
              </p:ext>
            </p:extLst>
          </p:nvPr>
        </p:nvGraphicFramePr>
        <p:xfrm>
          <a:off x="4689170" y="2627976"/>
          <a:ext cx="4229437" cy="24180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JORGE ELIECER GARRO TRISTANCHO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Tortura en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Secuestro agravado</a:t>
                      </a:r>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359696" y="2657041"/>
            <a:ext cx="765142" cy="648073"/>
          </a:xfrm>
          <a:prstGeom prst="rect">
            <a:avLst/>
          </a:prstGeom>
        </p:spPr>
      </p:pic>
      <p:pic>
        <p:nvPicPr>
          <p:cNvPr id="5" name="Imagen 4"/>
          <p:cNvPicPr>
            <a:picLocks noChangeAspect="1"/>
          </p:cNvPicPr>
          <p:nvPr/>
        </p:nvPicPr>
        <p:blipFill>
          <a:blip r:embed="rId6"/>
          <a:stretch>
            <a:fillRect/>
          </a:stretch>
        </p:blipFill>
        <p:spPr>
          <a:xfrm>
            <a:off x="8212822" y="2653231"/>
            <a:ext cx="614606" cy="620837"/>
          </a:xfrm>
          <a:prstGeom prst="rect">
            <a:avLst/>
          </a:prstGeom>
        </p:spPr>
      </p:pic>
    </p:spTree>
    <p:extLst>
      <p:ext uri="{BB962C8B-B14F-4D97-AF65-F5344CB8AC3E}">
        <p14:creationId xmlns:p14="http://schemas.microsoft.com/office/powerpoint/2010/main" val="202762239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318626430"/>
              </p:ext>
            </p:extLst>
          </p:nvPr>
        </p:nvGraphicFramePr>
        <p:xfrm>
          <a:off x="448674" y="2622058"/>
          <a:ext cx="4229437" cy="18999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YAN ALBERTO MANJARRES</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686958332"/>
              </p:ext>
            </p:extLst>
          </p:nvPr>
        </p:nvGraphicFramePr>
        <p:xfrm>
          <a:off x="4689170" y="2219106"/>
          <a:ext cx="4229437" cy="44907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ARTURO TORRES PINEDA</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45</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Deportación, expulsión, traslado</a:t>
                      </a:r>
                    </a:p>
                  </a:txBody>
                  <a:tcPr anchor="ctr"/>
                </a:tc>
                <a:tc>
                  <a:txBody>
                    <a:bodyPr/>
                    <a:lstStyle/>
                    <a:p>
                      <a:pPr algn="ctr"/>
                      <a:r>
                        <a:rPr lang="es-ES" sz="1100" dirty="0" smtClean="0">
                          <a:solidFill>
                            <a:schemeClr val="tx1"/>
                          </a:solidFill>
                        </a:rPr>
                        <a:t>21</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Actos sexuales violentos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Prostitución</a:t>
                      </a:r>
                      <a:r>
                        <a:rPr lang="es-ES" sz="1100" baseline="0" dirty="0" smtClean="0"/>
                        <a:t> forzada y esclavitud sexual</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Lesiones personales</a:t>
                      </a:r>
                      <a:r>
                        <a:rPr lang="es-ES" sz="1100" baseline="0" dirty="0" smtClean="0"/>
                        <a:t>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16</a:t>
                      </a:r>
                      <a:endParaRPr lang="es-ES" sz="1100" dirty="0">
                        <a:solidFill>
                          <a:schemeClr val="tx1"/>
                        </a:solidFill>
                      </a:endParaRPr>
                    </a:p>
                  </a:txBody>
                  <a:tcPr anchor="ctr"/>
                </a:tc>
              </a:tr>
              <a:tr h="251893">
                <a:tc>
                  <a:txBody>
                    <a:bodyPr/>
                    <a:lstStyle/>
                    <a:p>
                      <a:r>
                        <a:rPr lang="es-ES" sz="1100" dirty="0" smtClean="0"/>
                        <a:t>Destrucción y apropiación BP</a:t>
                      </a:r>
                      <a:endParaRPr lang="es-ES" sz="1100" dirty="0"/>
                    </a:p>
                  </a:txBody>
                  <a:tcPr anchor="ctr"/>
                </a:tc>
                <a:tc>
                  <a:txBody>
                    <a:bodyPr/>
                    <a:lstStyle/>
                    <a:p>
                      <a:pPr algn="ctr"/>
                      <a:r>
                        <a:rPr lang="es-ES" sz="1100" dirty="0" smtClean="0">
                          <a:solidFill>
                            <a:schemeClr val="tx1"/>
                          </a:solidFill>
                        </a:rPr>
                        <a:t>9</a:t>
                      </a:r>
                      <a:endParaRPr lang="es-ES" sz="1100" dirty="0">
                        <a:solidFill>
                          <a:schemeClr val="tx1"/>
                        </a:solidFill>
                      </a:endParaRPr>
                    </a:p>
                  </a:txBody>
                  <a:tcPr anchor="ctr"/>
                </a:tc>
              </a:tr>
              <a:tr h="251893">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 y agravada</a:t>
                      </a:r>
                      <a:endParaRPr lang="es-ES" sz="1100" dirty="0"/>
                    </a:p>
                  </a:txBody>
                  <a:tcPr anchor="ctr"/>
                </a:tc>
                <a:tc>
                  <a:txBody>
                    <a:bodyPr/>
                    <a:lstStyle/>
                    <a:p>
                      <a:pPr algn="ctr"/>
                      <a:r>
                        <a:rPr lang="es-ES" sz="1100" dirty="0" smtClean="0">
                          <a:solidFill>
                            <a:schemeClr val="tx1"/>
                          </a:solidFill>
                        </a:rPr>
                        <a:t>12</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14</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644555" y="2639934"/>
            <a:ext cx="539874" cy="674843"/>
          </a:xfrm>
          <a:prstGeom prst="rect">
            <a:avLst/>
          </a:prstGeom>
        </p:spPr>
      </p:pic>
      <p:pic>
        <p:nvPicPr>
          <p:cNvPr id="5" name="Imagen 4"/>
          <p:cNvPicPr>
            <a:picLocks noChangeAspect="1"/>
          </p:cNvPicPr>
          <p:nvPr/>
        </p:nvPicPr>
        <p:blipFill>
          <a:blip r:embed="rId6"/>
          <a:stretch>
            <a:fillRect/>
          </a:stretch>
        </p:blipFill>
        <p:spPr>
          <a:xfrm>
            <a:off x="7747283" y="2221309"/>
            <a:ext cx="554276" cy="692845"/>
          </a:xfrm>
          <a:prstGeom prst="rect">
            <a:avLst/>
          </a:prstGeom>
        </p:spPr>
      </p:pic>
    </p:spTree>
    <p:extLst>
      <p:ext uri="{BB962C8B-B14F-4D97-AF65-F5344CB8AC3E}">
        <p14:creationId xmlns:p14="http://schemas.microsoft.com/office/powerpoint/2010/main" val="3229678206"/>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104553206"/>
              </p:ext>
            </p:extLst>
          </p:nvPr>
        </p:nvGraphicFramePr>
        <p:xfrm>
          <a:off x="448674" y="2622058"/>
          <a:ext cx="4229437" cy="215899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WILSON</a:t>
                      </a:r>
                      <a:r>
                        <a:rPr lang="es-ES" sz="1400" baseline="0" dirty="0" smtClean="0"/>
                        <a:t> FUENTES  CRUZ</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Deportación,</a:t>
                      </a:r>
                      <a:r>
                        <a:rPr lang="es-ES" sz="1100" baseline="0" dirty="0" smtClean="0"/>
                        <a:t> expulsión, traslado o des</a:t>
                      </a:r>
                      <a:endParaRPr lang="es-ES" sz="1100" dirty="0" smtClean="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465342493"/>
              </p:ext>
            </p:extLst>
          </p:nvPr>
        </p:nvGraphicFramePr>
        <p:xfrm>
          <a:off x="4689170" y="2627976"/>
          <a:ext cx="4229437" cy="31953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ALONSO PABÓN CORREA</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13</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a:t>
                      </a:r>
                      <a:r>
                        <a:rPr lang="es-ES" sz="1100" dirty="0" smtClean="0"/>
                        <a:t>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Actos de terrorismo</a:t>
                      </a:r>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Deportación, expulsión, traslado </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514424" y="2684277"/>
            <a:ext cx="496670" cy="620837"/>
          </a:xfrm>
          <a:prstGeom prst="rect">
            <a:avLst/>
          </a:prstGeom>
        </p:spPr>
      </p:pic>
      <p:pic>
        <p:nvPicPr>
          <p:cNvPr id="5" name="Imagen 4"/>
          <p:cNvPicPr>
            <a:picLocks noChangeAspect="1"/>
          </p:cNvPicPr>
          <p:nvPr/>
        </p:nvPicPr>
        <p:blipFill>
          <a:blip r:embed="rId6"/>
          <a:stretch>
            <a:fillRect/>
          </a:stretch>
        </p:blipFill>
        <p:spPr>
          <a:xfrm>
            <a:off x="7761908" y="2684276"/>
            <a:ext cx="496670" cy="620837"/>
          </a:xfrm>
          <a:prstGeom prst="rect">
            <a:avLst/>
          </a:prstGeom>
        </p:spPr>
      </p:pic>
    </p:spTree>
    <p:extLst>
      <p:ext uri="{BB962C8B-B14F-4D97-AF65-F5344CB8AC3E}">
        <p14:creationId xmlns:p14="http://schemas.microsoft.com/office/powerpoint/2010/main" val="117980258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8540" y="3252272"/>
            <a:ext cx="174203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320824" y="3614791"/>
            <a:ext cx="13969552" cy="515147"/>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2</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1111</a:t>
            </a:r>
          </a:p>
          <a:p>
            <a:pPr algn="r"/>
            <a:r>
              <a:rPr lang="es-ES" sz="1600" b="1" cap="small" dirty="0" smtClean="0">
                <a:solidFill>
                  <a:schemeClr val="accent5">
                    <a:lumMod val="20000"/>
                    <a:lumOff val="80000"/>
                  </a:schemeClr>
                </a:solidFill>
              </a:rPr>
              <a:t>Hechos: 16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1420</a:t>
            </a:r>
          </a:p>
        </p:txBody>
      </p:sp>
      <p:sp>
        <p:nvSpPr>
          <p:cNvPr id="54" name="Freeform 28"/>
          <p:cNvSpPr>
            <a:spLocks/>
          </p:cNvSpPr>
          <p:nvPr/>
        </p:nvSpPr>
        <p:spPr bwMode="auto">
          <a:xfrm>
            <a:off x="9082673" y="2352513"/>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55" name="Tabla 54"/>
          <p:cNvGraphicFramePr>
            <a:graphicFrameLocks noGrp="1"/>
          </p:cNvGraphicFramePr>
          <p:nvPr>
            <p:extLst/>
          </p:nvPr>
        </p:nvGraphicFramePr>
        <p:xfrm>
          <a:off x="824568" y="4221218"/>
          <a:ext cx="4611749" cy="2235200"/>
        </p:xfrm>
        <a:graphic>
          <a:graphicData uri="http://schemas.openxmlformats.org/drawingml/2006/table">
            <a:tbl>
              <a:tblPr firstRow="1" bandRow="1">
                <a:tableStyleId>{5C22544A-7EE6-4342-B048-85BDC9FD1C3A}</a:tableStyleId>
              </a:tblPr>
              <a:tblGrid>
                <a:gridCol w="3119713"/>
                <a:gridCol w="1492036"/>
              </a:tblGrid>
              <a:tr h="465147">
                <a:tc>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s-ES" sz="1400" dirty="0" smtClean="0">
                          <a:solidFill>
                            <a:schemeClr val="tx2">
                              <a:lumMod val="75000"/>
                            </a:schemeClr>
                          </a:solidFill>
                        </a:rPr>
                        <a:t> </a:t>
                      </a:r>
                      <a:r>
                        <a:rPr lang="es-ES" sz="1400" dirty="0" err="1" smtClean="0">
                          <a:solidFill>
                            <a:schemeClr val="tx2">
                              <a:lumMod val="75000"/>
                            </a:schemeClr>
                          </a:solidFill>
                        </a:rPr>
                        <a:t>Edwar</a:t>
                      </a:r>
                      <a:r>
                        <a:rPr lang="es-ES" sz="1400" baseline="0" dirty="0" smtClean="0">
                          <a:solidFill>
                            <a:schemeClr val="tx2">
                              <a:lumMod val="75000"/>
                            </a:schemeClr>
                          </a:solidFill>
                        </a:rPr>
                        <a:t> Cobos </a:t>
                      </a:r>
                      <a:r>
                        <a:rPr lang="es-ES" sz="1400" baseline="0" dirty="0" err="1" smtClean="0">
                          <a:solidFill>
                            <a:schemeClr val="tx2">
                              <a:lumMod val="75000"/>
                            </a:schemeClr>
                          </a:solidFill>
                        </a:rPr>
                        <a:t>Tellez</a:t>
                      </a:r>
                      <a:r>
                        <a:rPr lang="es-ES" sz="1400" baseline="0" dirty="0" smtClean="0">
                          <a:solidFill>
                            <a:schemeClr val="tx2">
                              <a:lumMod val="75000"/>
                            </a:schemeClr>
                          </a:solidFill>
                        </a:rPr>
                        <a:t> alias “Diego Vecino”</a:t>
                      </a:r>
                      <a:endParaRPr lang="es-ES" sz="1400" dirty="0">
                        <a:solidFill>
                          <a:schemeClr val="tx2">
                            <a:lumMod val="75000"/>
                          </a:schemeClr>
                        </a:solidFill>
                      </a:endParaRPr>
                    </a:p>
                  </a:txBody>
                  <a:tcPr>
                    <a:solidFill>
                      <a:schemeClr val="bg1">
                        <a:lumMod val="9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600" dirty="0" smtClean="0">
                          <a:solidFill>
                            <a:schemeClr val="tx2">
                              <a:lumMod val="75000"/>
                            </a:schemeClr>
                          </a:solidFill>
                        </a:rPr>
                        <a:t>Comandante</a:t>
                      </a:r>
                    </a:p>
                    <a:p>
                      <a:endParaRPr lang="es-ES" sz="1600" dirty="0">
                        <a:solidFill>
                          <a:schemeClr val="tx2">
                            <a:lumMod val="75000"/>
                          </a:schemeClr>
                        </a:solidFill>
                      </a:endParaRPr>
                    </a:p>
                  </a:txBody>
                  <a:tcPr>
                    <a:solidFill>
                      <a:schemeClr val="bg1">
                        <a:lumMod val="95000"/>
                      </a:schemeClr>
                    </a:solidFill>
                  </a:tcPr>
                </a:tc>
              </a:tr>
              <a:tr h="370840">
                <a:tc gridSpan="2">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r>
              <a:tr h="231963">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1081</a:t>
                      </a:r>
                      <a:endParaRPr lang="es-ES" sz="1400" dirty="0"/>
                    </a:p>
                  </a:txBody>
                  <a:tcPr/>
                </a:tc>
              </a:tr>
              <a:tr h="256723">
                <a:tc>
                  <a:txBody>
                    <a:bodyPr/>
                    <a:lstStyle/>
                    <a:p>
                      <a:r>
                        <a:rPr lang="es-ES" sz="1400" dirty="0" smtClean="0"/>
                        <a:t>Homicidio</a:t>
                      </a:r>
                      <a:endParaRPr lang="es-ES" sz="1400" dirty="0"/>
                    </a:p>
                  </a:txBody>
                  <a:tcPr/>
                </a:tc>
                <a:tc>
                  <a:txBody>
                    <a:bodyPr/>
                    <a:lstStyle/>
                    <a:p>
                      <a:r>
                        <a:rPr lang="es-ES" sz="1400" dirty="0" smtClean="0"/>
                        <a:t>11</a:t>
                      </a:r>
                      <a:endParaRPr lang="es-ES" sz="1400" dirty="0"/>
                    </a:p>
                  </a:txBody>
                  <a:tcPr/>
                </a:tc>
              </a:tr>
              <a:tr h="281483">
                <a:tc>
                  <a:txBody>
                    <a:bodyPr/>
                    <a:lstStyle/>
                    <a:p>
                      <a:r>
                        <a:rPr lang="es-ES" sz="1400" dirty="0" smtClean="0"/>
                        <a:t>Secuestro</a:t>
                      </a:r>
                      <a:endParaRPr lang="es-ES" sz="1400" dirty="0"/>
                    </a:p>
                  </a:txBody>
                  <a:tcPr/>
                </a:tc>
                <a:tc>
                  <a:txBody>
                    <a:bodyPr/>
                    <a:lstStyle/>
                    <a:p>
                      <a:r>
                        <a:rPr lang="es-ES" sz="1400" dirty="0" smtClean="0"/>
                        <a:t>17</a:t>
                      </a:r>
                      <a:endParaRPr lang="es-ES" sz="1400" dirty="0"/>
                    </a:p>
                  </a:txBody>
                  <a:tcPr/>
                </a:tc>
              </a:tr>
              <a:tr h="370840">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56" name="Tabla 55"/>
          <p:cNvGraphicFramePr>
            <a:graphicFrameLocks noGrp="1"/>
          </p:cNvGraphicFramePr>
          <p:nvPr>
            <p:extLst/>
          </p:nvPr>
        </p:nvGraphicFramePr>
        <p:xfrm>
          <a:off x="6276020" y="4212887"/>
          <a:ext cx="4771168" cy="2235200"/>
        </p:xfrm>
        <a:graphic>
          <a:graphicData uri="http://schemas.openxmlformats.org/drawingml/2006/table">
            <a:tbl>
              <a:tblPr firstRow="1" bandRow="1">
                <a:tableStyleId>{5C22544A-7EE6-4342-B048-85BDC9FD1C3A}</a:tableStyleId>
              </a:tblPr>
              <a:tblGrid>
                <a:gridCol w="3227556"/>
                <a:gridCol w="1543612"/>
              </a:tblGrid>
              <a:tr h="509770">
                <a:tc>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s-ES" sz="1400" dirty="0" smtClean="0">
                          <a:solidFill>
                            <a:schemeClr val="tx2">
                              <a:lumMod val="75000"/>
                            </a:schemeClr>
                          </a:solidFill>
                        </a:rPr>
                        <a:t> </a:t>
                      </a:r>
                      <a:r>
                        <a:rPr lang="es-ES" sz="1400" dirty="0" err="1" smtClean="0">
                          <a:solidFill>
                            <a:schemeClr val="tx2">
                              <a:lumMod val="75000"/>
                            </a:schemeClr>
                          </a:solidFill>
                        </a:rPr>
                        <a:t>Uber</a:t>
                      </a:r>
                      <a:r>
                        <a:rPr lang="es-ES" sz="1400" dirty="0" smtClean="0">
                          <a:solidFill>
                            <a:schemeClr val="tx2">
                              <a:lumMod val="75000"/>
                            </a:schemeClr>
                          </a:solidFill>
                        </a:rPr>
                        <a:t> Enrique </a:t>
                      </a:r>
                      <a:r>
                        <a:rPr lang="es-ES" sz="1400" dirty="0" err="1" smtClean="0">
                          <a:solidFill>
                            <a:schemeClr val="tx2">
                              <a:lumMod val="75000"/>
                            </a:schemeClr>
                          </a:solidFill>
                        </a:rPr>
                        <a:t>Banquez</a:t>
                      </a:r>
                      <a:r>
                        <a:rPr lang="es-ES" sz="1400" dirty="0" smtClean="0">
                          <a:solidFill>
                            <a:schemeClr val="tx2">
                              <a:lumMod val="75000"/>
                            </a:schemeClr>
                          </a:solidFill>
                        </a:rPr>
                        <a:t> Martínez alias “Juancho Dique”</a:t>
                      </a:r>
                      <a:endParaRPr lang="es-ES" sz="1400" dirty="0">
                        <a:solidFill>
                          <a:schemeClr val="tx2">
                            <a:lumMod val="75000"/>
                          </a:schemeClr>
                        </a:solidFill>
                      </a:endParaRPr>
                    </a:p>
                  </a:txBody>
                  <a:tcPr>
                    <a:solidFill>
                      <a:schemeClr val="bg1">
                        <a:lumMod val="9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600" dirty="0" smtClean="0">
                          <a:solidFill>
                            <a:schemeClr val="tx2">
                              <a:lumMod val="75000"/>
                            </a:schemeClr>
                          </a:solidFill>
                        </a:rPr>
                        <a:t>Comandante</a:t>
                      </a:r>
                    </a:p>
                    <a:p>
                      <a:endParaRPr lang="es-ES" sz="1600" dirty="0">
                        <a:solidFill>
                          <a:schemeClr val="tx2">
                            <a:lumMod val="75000"/>
                          </a:schemeClr>
                        </a:solidFill>
                      </a:endParaRPr>
                    </a:p>
                  </a:txBody>
                  <a:tcPr>
                    <a:solidFill>
                      <a:schemeClr val="bg1">
                        <a:lumMod val="95000"/>
                      </a:schemeClr>
                    </a:solidFill>
                  </a:tcPr>
                </a:tc>
              </a:tr>
              <a:tr h="370840">
                <a:tc gridSpan="2">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r>
              <a:tr h="236884">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1081</a:t>
                      </a:r>
                      <a:endParaRPr lang="es-ES" sz="1400" dirty="0"/>
                    </a:p>
                  </a:txBody>
                  <a:tcPr/>
                </a:tc>
              </a:tr>
              <a:tr h="261644">
                <a:tc>
                  <a:txBody>
                    <a:bodyPr/>
                    <a:lstStyle/>
                    <a:p>
                      <a:r>
                        <a:rPr lang="es-ES" sz="1400" dirty="0" smtClean="0"/>
                        <a:t>Homicidio</a:t>
                      </a:r>
                      <a:endParaRPr lang="es-ES" sz="1400" dirty="0"/>
                    </a:p>
                  </a:txBody>
                  <a:tcPr/>
                </a:tc>
                <a:tc>
                  <a:txBody>
                    <a:bodyPr/>
                    <a:lstStyle/>
                    <a:p>
                      <a:r>
                        <a:rPr lang="es-ES" sz="1400" dirty="0" smtClean="0"/>
                        <a:t>11</a:t>
                      </a:r>
                      <a:endParaRPr lang="es-ES" sz="1400" dirty="0"/>
                    </a:p>
                  </a:txBody>
                  <a:tcPr/>
                </a:tc>
              </a:tr>
              <a:tr h="286404">
                <a:tc>
                  <a:txBody>
                    <a:bodyPr/>
                    <a:lstStyle/>
                    <a:p>
                      <a:r>
                        <a:rPr lang="es-ES" sz="1400" dirty="0" smtClean="0"/>
                        <a:t>Secuestro</a:t>
                      </a:r>
                      <a:endParaRPr lang="es-ES" sz="1400" dirty="0"/>
                    </a:p>
                  </a:txBody>
                  <a:tcPr/>
                </a:tc>
                <a:tc>
                  <a:txBody>
                    <a:bodyPr/>
                    <a:lstStyle/>
                    <a:p>
                      <a:r>
                        <a:rPr lang="es-ES" sz="1400" dirty="0" smtClean="0"/>
                        <a:t>17</a:t>
                      </a:r>
                      <a:endParaRPr lang="es-ES" sz="1400" dirty="0"/>
                    </a:p>
                  </a:txBody>
                  <a:tcPr/>
                </a:tc>
              </a:tr>
              <a:tr h="370840">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r>
            </a:tbl>
          </a:graphicData>
        </a:graphic>
      </p:graphicFrame>
      <p:pic>
        <p:nvPicPr>
          <p:cNvPr id="3" name="2 Imagen" descr="91262291.jpg"/>
          <p:cNvPicPr>
            <a:picLocks noChangeAspect="1"/>
          </p:cNvPicPr>
          <p:nvPr/>
        </p:nvPicPr>
        <p:blipFill>
          <a:blip r:embed="rId3" cstate="print"/>
          <a:stretch>
            <a:fillRect/>
          </a:stretch>
        </p:blipFill>
        <p:spPr>
          <a:xfrm>
            <a:off x="839416" y="4237828"/>
            <a:ext cx="504056" cy="504056"/>
          </a:xfrm>
          <a:prstGeom prst="rect">
            <a:avLst/>
          </a:prstGeom>
          <a:ln>
            <a:noFill/>
          </a:ln>
          <a:effectLst>
            <a:outerShdw blurRad="292100" dist="139700" dir="2700000" algn="tl" rotWithShape="0">
              <a:srgbClr val="333333">
                <a:alpha val="65000"/>
              </a:srgbClr>
            </a:outerShdw>
          </a:effectLst>
        </p:spPr>
      </p:pic>
      <p:pic>
        <p:nvPicPr>
          <p:cNvPr id="4" name="3 Imagen" descr="78587156.jpg"/>
          <p:cNvPicPr>
            <a:picLocks noChangeAspect="1"/>
          </p:cNvPicPr>
          <p:nvPr/>
        </p:nvPicPr>
        <p:blipFill>
          <a:blip r:embed="rId4" cstate="print"/>
          <a:stretch>
            <a:fillRect/>
          </a:stretch>
        </p:blipFill>
        <p:spPr>
          <a:xfrm>
            <a:off x="6312024" y="4223744"/>
            <a:ext cx="504056" cy="504056"/>
          </a:xfrm>
          <a:prstGeom prst="rect">
            <a:avLst/>
          </a:prstGeom>
          <a:ln>
            <a:noFill/>
          </a:ln>
          <a:effectLst>
            <a:outerShdw blurRad="292100" dist="139700" dir="2700000" algn="tl" rotWithShape="0">
              <a:srgbClr val="333333">
                <a:alpha val="65000"/>
              </a:srgbClr>
            </a:outerShdw>
          </a:effectLst>
        </p:spPr>
      </p:pic>
      <p:grpSp>
        <p:nvGrpSpPr>
          <p:cNvPr id="20" name="Group 111"/>
          <p:cNvGrpSpPr>
            <a:grpSpLocks/>
          </p:cNvGrpSpPr>
          <p:nvPr/>
        </p:nvGrpSpPr>
        <p:grpSpPr bwMode="auto">
          <a:xfrm>
            <a:off x="8254580" y="1791960"/>
            <a:ext cx="2376264" cy="1844824"/>
            <a:chOff x="748" y="80"/>
            <a:chExt cx="4885" cy="4240"/>
          </a:xfrm>
        </p:grpSpPr>
        <p:sp>
          <p:nvSpPr>
            <p:cNvPr id="21"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8"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9"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Oval 65"/>
            <p:cNvSpPr>
              <a:spLocks noChangeArrowheads="1"/>
            </p:cNvSpPr>
            <p:nvPr/>
          </p:nvSpPr>
          <p:spPr bwMode="auto">
            <a:xfrm rot="1664989">
              <a:off x="1612" y="635"/>
              <a:ext cx="264" cy="33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Text Box 86"/>
            <p:cNvSpPr txBox="1">
              <a:spLocks noChangeArrowheads="1"/>
            </p:cNvSpPr>
            <p:nvPr/>
          </p:nvSpPr>
          <p:spPr bwMode="auto">
            <a:xfrm>
              <a:off x="4241" y="428"/>
              <a:ext cx="1392" cy="1485"/>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F. MONTES DE MARIA</a:t>
              </a:r>
            </a:p>
          </p:txBody>
        </p:sp>
        <p:sp>
          <p:nvSpPr>
            <p:cNvPr id="101" name="Rectangle 87"/>
            <p:cNvSpPr>
              <a:spLocks noChangeArrowheads="1"/>
            </p:cNvSpPr>
            <p:nvPr/>
          </p:nvSpPr>
          <p:spPr bwMode="auto">
            <a:xfrm>
              <a:off x="3960" y="450"/>
              <a:ext cx="1664" cy="161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Oval 97"/>
            <p:cNvSpPr>
              <a:spLocks noChangeArrowheads="1"/>
            </p:cNvSpPr>
            <p:nvPr/>
          </p:nvSpPr>
          <p:spPr bwMode="auto">
            <a:xfrm>
              <a:off x="4005" y="1073"/>
              <a:ext cx="296" cy="33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3" name="Oval 99"/>
            <p:cNvSpPr>
              <a:spLocks noChangeArrowheads="1"/>
            </p:cNvSpPr>
            <p:nvPr/>
          </p:nvSpPr>
          <p:spPr bwMode="auto">
            <a:xfrm flipV="1">
              <a:off x="4015" y="576"/>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17" name="16 Tabla"/>
          <p:cNvGraphicFramePr>
            <a:graphicFrameLocks noGrp="1"/>
          </p:cNvGraphicFramePr>
          <p:nvPr>
            <p:extLst/>
          </p:nvPr>
        </p:nvGraphicFramePr>
        <p:xfrm>
          <a:off x="436841" y="628669"/>
          <a:ext cx="6666881" cy="2241959"/>
        </p:xfrm>
        <a:graphic>
          <a:graphicData uri="http://schemas.openxmlformats.org/drawingml/2006/table">
            <a:tbl>
              <a:tblPr firstRow="1" bandRow="1">
                <a:tableStyleId>{5C22544A-7EE6-4342-B048-85BDC9FD1C3A}</a:tableStyleId>
              </a:tblPr>
              <a:tblGrid>
                <a:gridCol w="3714943"/>
                <a:gridCol w="2951938"/>
              </a:tblGrid>
              <a:tr h="95179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 Montes de María y Frente Canal del Dique del Bloque Norte </a:t>
                      </a:r>
                      <a:r>
                        <a:rPr lang="es-CO" sz="1800" b="1" kern="1200" cap="small" dirty="0" smtClean="0">
                          <a:solidFill>
                            <a:srgbClr val="FFFF66"/>
                          </a:solidFill>
                          <a:latin typeface="+mn-lt"/>
                          <a:ea typeface="+mn-ea"/>
                          <a:cs typeface="Arial" pitchFamily="34" charset="0"/>
                        </a:rPr>
                        <a:t>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a:t>
                      </a:r>
                      <a:endParaRPr lang="es-ES" sz="1050" dirty="0"/>
                    </a:p>
                  </a:txBody>
                  <a:tcPr/>
                </a:tc>
                <a:tc>
                  <a:txBody>
                    <a:bodyPr/>
                    <a:lstStyle/>
                    <a:p>
                      <a:r>
                        <a:rPr lang="es-ES" sz="1400" dirty="0" smtClean="0"/>
                        <a:t>29</a:t>
                      </a:r>
                      <a:r>
                        <a:rPr lang="es-ES" sz="1400" baseline="0" dirty="0" smtClean="0"/>
                        <a:t> de </a:t>
                      </a:r>
                      <a:r>
                        <a:rPr lang="es-ES" sz="1400" dirty="0" smtClean="0"/>
                        <a:t>junio de 2010 </a:t>
                      </a:r>
                      <a:r>
                        <a:rPr lang="es-ES" sz="1400" dirty="0" smtClean="0">
                          <a:hlinkClick r:id="rId7"/>
                        </a:rPr>
                        <a:t>Consulte texto</a:t>
                      </a:r>
                      <a:endParaRPr lang="es-ES" sz="1400" dirty="0"/>
                    </a:p>
                  </a:txBody>
                  <a:tcPr/>
                </a:tc>
              </a:tr>
              <a:tr h="386004">
                <a:tc>
                  <a:txBody>
                    <a:bodyPr/>
                    <a:lstStyle/>
                    <a:p>
                      <a:pPr algn="just"/>
                      <a:r>
                        <a:rPr lang="es-ES" sz="1400" dirty="0" smtClean="0"/>
                        <a:t>Segunda</a:t>
                      </a:r>
                      <a:r>
                        <a:rPr lang="es-ES" sz="1400" baseline="0" dirty="0" smtClean="0"/>
                        <a:t> Instancia. </a:t>
                      </a:r>
                      <a:r>
                        <a:rPr lang="es-ES" sz="1050" baseline="0" dirty="0" smtClean="0"/>
                        <a:t>M.P. Dra. María del Rosario González M.</a:t>
                      </a:r>
                      <a:endParaRPr lang="es-ES" sz="1050" dirty="0"/>
                    </a:p>
                  </a:txBody>
                  <a:tcPr/>
                </a:tc>
                <a:tc>
                  <a:txBody>
                    <a:bodyPr/>
                    <a:lstStyle/>
                    <a:p>
                      <a:r>
                        <a:rPr lang="es-ES" sz="1400" dirty="0" smtClean="0"/>
                        <a:t>Rad. 34547 27 de abril</a:t>
                      </a:r>
                      <a:r>
                        <a:rPr lang="es-ES" sz="1400" baseline="0" dirty="0" smtClean="0"/>
                        <a:t> de 2011 </a:t>
                      </a:r>
                      <a:r>
                        <a:rPr lang="es-ES" sz="1400" baseline="0" dirty="0" smtClean="0">
                          <a:hlinkClick r:id="rId8"/>
                        </a:rPr>
                        <a:t>Consulte texto</a:t>
                      </a:r>
                      <a:endParaRPr lang="es-ES" sz="1400" dirty="0"/>
                    </a:p>
                  </a:txBody>
                  <a:tcPr/>
                </a:tc>
              </a:tr>
              <a:tr h="386004">
                <a:tc>
                  <a:txBody>
                    <a:bodyPr/>
                    <a:lstStyle/>
                    <a:p>
                      <a:r>
                        <a:rPr lang="es-ES" sz="1400" dirty="0" smtClean="0"/>
                        <a:t>Postulados</a:t>
                      </a:r>
                      <a:endParaRPr lang="es-ES" sz="140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7" name="CuadroTexto 6"/>
          <p:cNvSpPr txBox="1"/>
          <p:nvPr/>
        </p:nvSpPr>
        <p:spPr>
          <a:xfrm>
            <a:off x="491816" y="299631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23228442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1"/>
          <p:cNvSpPr txBox="1">
            <a:spLocks/>
          </p:cNvSpPr>
          <p:nvPr/>
        </p:nvSpPr>
        <p:spPr>
          <a:xfrm>
            <a:off x="119336" y="415600"/>
            <a:ext cx="12072664" cy="1871663"/>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37</a:t>
            </a:r>
            <a:r>
              <a:rPr lang="es-ES" b="1" cap="small" dirty="0" smtClean="0">
                <a:cs typeface="Arial" pitchFamily="34" charset="0"/>
              </a:rPr>
              <a:t/>
            </a:r>
            <a:br>
              <a:rPr lang="es-ES" b="1" cap="small" dirty="0" smtClean="0">
                <a:cs typeface="Arial" pitchFamily="34" charset="0"/>
              </a:rPr>
            </a:br>
            <a:r>
              <a:rPr lang="es-CO" sz="2700" b="1" cap="small" dirty="0" smtClean="0">
                <a:solidFill>
                  <a:srgbClr val="0070C0"/>
                </a:solidFill>
                <a:cs typeface="Arial" pitchFamily="34" charset="0"/>
              </a:rPr>
              <a:t>Bloque Central Bolívar de las Autodefensas Unidas de Colombia Auc</a:t>
            </a:r>
            <a:br>
              <a:rPr lang="es-CO" sz="2700" b="1" cap="small" dirty="0" smtClean="0">
                <a:solidFill>
                  <a:srgbClr val="0070C0"/>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6" name="Rectángulo 5"/>
          <p:cNvSpPr/>
          <p:nvPr/>
        </p:nvSpPr>
        <p:spPr>
          <a:xfrm>
            <a:off x="767408" y="2618667"/>
            <a:ext cx="10801200" cy="3170099"/>
          </a:xfrm>
          <a:prstGeom prst="rect">
            <a:avLst/>
          </a:prstGeom>
        </p:spPr>
        <p:txBody>
          <a:bodyPr wrap="square">
            <a:spAutoFit/>
          </a:bodyPr>
          <a:lstStyle/>
          <a:p>
            <a:pPr algn="just"/>
            <a:r>
              <a:rPr lang="es-CO" sz="2000" dirty="0" smtClean="0">
                <a:latin typeface="Malgun Gothic" panose="020B0503020000020004" pitchFamily="34" charset="-127"/>
                <a:ea typeface="Malgun Gothic" panose="020B0503020000020004" pitchFamily="34" charset="-127"/>
              </a:rPr>
              <a:t>El BLOQUE CENTRAL BOLÍVAR fue </a:t>
            </a:r>
            <a:r>
              <a:rPr lang="es-CO" sz="2000" dirty="0">
                <a:latin typeface="Malgun Gothic" panose="020B0503020000020004" pitchFamily="34" charset="-127"/>
                <a:ea typeface="Malgun Gothic" panose="020B0503020000020004" pitchFamily="34" charset="-127"/>
              </a:rPr>
              <a:t>la estructura más grande de las </a:t>
            </a:r>
            <a:r>
              <a:rPr lang="es-CO" sz="2000" dirty="0" smtClean="0">
                <a:latin typeface="Malgun Gothic" panose="020B0503020000020004" pitchFamily="34" charset="-127"/>
                <a:ea typeface="Malgun Gothic" panose="020B0503020000020004" pitchFamily="34" charset="-127"/>
              </a:rPr>
              <a:t>AUC y tuvo </a:t>
            </a:r>
            <a:r>
              <a:rPr lang="es-CO" sz="2000" dirty="0">
                <a:latin typeface="Malgun Gothic" panose="020B0503020000020004" pitchFamily="34" charset="-127"/>
                <a:ea typeface="Malgun Gothic" panose="020B0503020000020004" pitchFamily="34" charset="-127"/>
              </a:rPr>
              <a:t>injerencia en 12 departamentos, equivalentes a más de una tercera parte del País. </a:t>
            </a:r>
            <a:endParaRPr lang="es-CO" sz="2000" dirty="0" smtClean="0">
              <a:latin typeface="Malgun Gothic" panose="020B0503020000020004" pitchFamily="34" charset="-127"/>
              <a:ea typeface="Malgun Gothic" panose="020B0503020000020004" pitchFamily="34" charset="-127"/>
            </a:endParaRP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Ante la innegable conformación de esos grupos de autodefensas en casi todo el territorio nacional, en lo relativo a las zonas de injerencia de lo que se conoce como el </a:t>
            </a:r>
            <a:r>
              <a:rPr lang="es-CO" sz="2000" dirty="0" err="1">
                <a:latin typeface="Malgun Gothic" panose="020B0503020000020004" pitchFamily="34" charset="-127"/>
                <a:ea typeface="Malgun Gothic" panose="020B0503020000020004" pitchFamily="34" charset="-127"/>
              </a:rPr>
              <a:t>BCB</a:t>
            </a:r>
            <a:r>
              <a:rPr lang="es-CO" sz="2000" dirty="0">
                <a:latin typeface="Malgun Gothic" panose="020B0503020000020004" pitchFamily="34" charset="-127"/>
                <a:ea typeface="Malgun Gothic" panose="020B0503020000020004" pitchFamily="34" charset="-127"/>
              </a:rPr>
              <a:t>, la Sala las ha dividido en cuatro regiones: (i) Región Sur Occidental: departamentos de Huila, Caquetá, Putumayo y Nariño; (ii) Región Central: departamentos de Antioquia, Boyacá, Cundinamarca. Choco, Caldas y Risaralda, zona del Magdalena Medio; (iii) Región Norte: departamentos de Bolívar, Santander y Norte de Santander; y (iv) Región Oriental: departamentos de Meta y Vichada. </a:t>
            </a:r>
          </a:p>
        </p:txBody>
      </p:sp>
      <p:sp>
        <p:nvSpPr>
          <p:cNvPr id="2" name="Rectángulo 1"/>
          <p:cNvSpPr/>
          <p:nvPr/>
        </p:nvSpPr>
        <p:spPr>
          <a:xfrm>
            <a:off x="335360"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Tree>
    <p:extLst>
      <p:ext uri="{BB962C8B-B14F-4D97-AF65-F5344CB8AC3E}">
        <p14:creationId xmlns:p14="http://schemas.microsoft.com/office/powerpoint/2010/main" val="1098260430"/>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Patrulleros:12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Hechos:26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49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26123799"/>
              </p:ext>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AUTODEFENSAS CAMPESINAS DE PUERTO BOYACÁ</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err="1" smtClean="0"/>
                        <a:t>M.P</a:t>
                      </a:r>
                      <a:r>
                        <a:rPr lang="es-ES" sz="1050" dirty="0" smtClean="0"/>
                        <a:t>. Alexandra Valencia Molina</a:t>
                      </a:r>
                    </a:p>
                    <a:p>
                      <a:endParaRPr lang="es-ES" sz="1050" dirty="0" smtClean="0"/>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 Instancia. </a:t>
                      </a:r>
                      <a:r>
                        <a:rPr lang="es-ES" sz="1050" dirty="0" err="1" smtClean="0"/>
                        <a:t>M.P</a:t>
                      </a:r>
                      <a:r>
                        <a:rPr lang="es-ES" sz="1050" dirty="0" smtClean="0"/>
                        <a:t>. Luis Antonio Hernández</a:t>
                      </a:r>
                      <a:r>
                        <a:rPr lang="es-ES" sz="1050" baseline="0" dirty="0" smtClean="0"/>
                        <a:t> Barbosa</a:t>
                      </a:r>
                      <a:endParaRPr lang="es-ES" sz="1050" dirty="0" smtClean="0"/>
                    </a:p>
                  </a:txBody>
                  <a:tcPr/>
                </a:tc>
                <a:tc>
                  <a:txBody>
                    <a:bodyPr/>
                    <a:lstStyle/>
                    <a:p>
                      <a:r>
                        <a:rPr lang="es-ES" sz="1400" baseline="0" dirty="0" smtClean="0"/>
                        <a:t>22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smtClean="0">
                        <a:solidFill>
                          <a:srgbClr val="7030A0"/>
                        </a:solidFill>
                      </a:endParaRPr>
                    </a:p>
                    <a:p>
                      <a:r>
                        <a:rPr lang="es-ES" sz="1400" baseline="0" dirty="0" smtClean="0"/>
                        <a:t>Rad. 51413 de 7 de marzo de 2018</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38</a:t>
            </a:r>
            <a:endParaRPr lang="es-ES" cap="small" dirty="0">
              <a:solidFill>
                <a:srgbClr val="C00000"/>
              </a:solidFill>
              <a:latin typeface="Agency FB" panose="020B0503020202020204" pitchFamily="34" charset="0"/>
            </a:endParaRPr>
          </a:p>
        </p:txBody>
      </p:sp>
      <p:sp>
        <p:nvSpPr>
          <p:cNvPr id="2" name="Rectángulo 1"/>
          <p:cNvSpPr/>
          <p:nvPr/>
        </p:nvSpPr>
        <p:spPr>
          <a:xfrm>
            <a:off x="447085" y="262323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927740047"/>
              </p:ext>
            </p:extLst>
          </p:nvPr>
        </p:nvGraphicFramePr>
        <p:xfrm>
          <a:off x="471193" y="2996833"/>
          <a:ext cx="4904727" cy="3127335"/>
        </p:xfrm>
        <a:graphic>
          <a:graphicData uri="http://schemas.openxmlformats.org/drawingml/2006/table">
            <a:tbl>
              <a:tblPr firstRow="1" bandRow="1">
                <a:tableStyleId>{5C22544A-7EE6-4342-B048-85BDC9FD1C3A}</a:tableStyleId>
              </a:tblPr>
              <a:tblGrid>
                <a:gridCol w="2506294"/>
                <a:gridCol w="2398433"/>
              </a:tblGrid>
              <a:tr h="1008231">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JORGE ALBERTO GARCÍA RUEDA</a:t>
                      </a:r>
                      <a:endParaRPr lang="es-ES" sz="1400" dirty="0" smtClean="0"/>
                    </a:p>
                  </a:txBody>
                  <a:tcPr anchor="ctr"/>
                </a:tc>
                <a:tc hMerge="1">
                  <a:txBody>
                    <a:bodyPr/>
                    <a:lstStyle/>
                    <a:p>
                      <a:endParaRPr lang="es-CO"/>
                    </a:p>
                  </a:txBody>
                  <a:tcPr/>
                </a:tc>
              </a:tr>
              <a:tr h="423989">
                <a:tc>
                  <a:txBody>
                    <a:bodyPr/>
                    <a:lstStyle/>
                    <a:p>
                      <a:r>
                        <a:rPr lang="es-ES" sz="1200" dirty="0" smtClean="0"/>
                        <a:t>Concierto</a:t>
                      </a:r>
                      <a:r>
                        <a:rPr lang="es-ES" sz="1200" baseline="0" dirty="0" smtClean="0"/>
                        <a:t> para delinquir agravado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Homicidio en</a:t>
                      </a:r>
                      <a:r>
                        <a:rPr lang="es-ES" sz="1200" baseline="0" dirty="0" smtClean="0"/>
                        <a:t> persona protegida</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254393">
                <a:tc>
                  <a:txBody>
                    <a:bodyPr/>
                    <a:lstStyle/>
                    <a:p>
                      <a:r>
                        <a:rPr lang="es-ES" sz="1200" dirty="0" smtClean="0"/>
                        <a:t>Homicidio</a:t>
                      </a:r>
                      <a:r>
                        <a:rPr lang="es-ES" sz="1200" baseline="0" dirty="0" smtClean="0"/>
                        <a:t> agravado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23515">
                <a:tc>
                  <a:txBody>
                    <a:bodyPr/>
                    <a:lstStyle/>
                    <a:p>
                      <a:r>
                        <a:rPr lang="es-ES" sz="1200" dirty="0" smtClean="0"/>
                        <a:t>Secuestro</a:t>
                      </a:r>
                      <a:r>
                        <a:rPr lang="es-ES" sz="1200" baseline="0" dirty="0" smtClean="0"/>
                        <a:t> simple</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254393">
                <a:tc>
                  <a:txBody>
                    <a:bodyPr/>
                    <a:lstStyle/>
                    <a:p>
                      <a:r>
                        <a:rPr lang="es-ES" sz="1200" dirty="0" smtClean="0"/>
                        <a:t>Actos de terrorismo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Despojo</a:t>
                      </a:r>
                      <a:r>
                        <a:rPr lang="es-ES" sz="1200" baseline="0" dirty="0" smtClean="0"/>
                        <a:t> en campo de batalla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Desaparición</a:t>
                      </a:r>
                      <a:r>
                        <a:rPr lang="es-ES" sz="1200" baseline="0" dirty="0" smtClean="0"/>
                        <a:t> Forzada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5" name="Imagen 4"/>
          <p:cNvPicPr>
            <a:picLocks noChangeAspect="1"/>
          </p:cNvPicPr>
          <p:nvPr/>
        </p:nvPicPr>
        <p:blipFill>
          <a:blip r:embed="rId4"/>
          <a:stretch>
            <a:fillRect/>
          </a:stretch>
        </p:blipFill>
        <p:spPr>
          <a:xfrm>
            <a:off x="4296172" y="3140968"/>
            <a:ext cx="647700" cy="809625"/>
          </a:xfrm>
          <a:prstGeom prst="rect">
            <a:avLst/>
          </a:prstGeom>
        </p:spPr>
      </p:pic>
      <p:pic>
        <p:nvPicPr>
          <p:cNvPr id="6" name="Imagen 5"/>
          <p:cNvPicPr>
            <a:picLocks noChangeAspect="1"/>
          </p:cNvPicPr>
          <p:nvPr/>
        </p:nvPicPr>
        <p:blipFill>
          <a:blip r:embed="rId5"/>
          <a:stretch>
            <a:fillRect/>
          </a:stretch>
        </p:blipFill>
        <p:spPr>
          <a:xfrm>
            <a:off x="7801956" y="2367002"/>
            <a:ext cx="3237257" cy="1963082"/>
          </a:xfrm>
          <a:prstGeom prst="rect">
            <a:avLst/>
          </a:prstGeom>
          <a:noFill/>
        </p:spPr>
      </p:pic>
      <p:pic>
        <p:nvPicPr>
          <p:cNvPr id="7" name="Imagen 6"/>
          <p:cNvPicPr>
            <a:picLocks noChangeAspect="1"/>
          </p:cNvPicPr>
          <p:nvPr/>
        </p:nvPicPr>
        <p:blipFill>
          <a:blip r:embed="rId6"/>
          <a:stretch>
            <a:fillRect/>
          </a:stretch>
        </p:blipFill>
        <p:spPr>
          <a:xfrm>
            <a:off x="8400256" y="3052569"/>
            <a:ext cx="216023" cy="232025"/>
          </a:xfrm>
          <a:prstGeom prst="rect">
            <a:avLst/>
          </a:prstGeom>
        </p:spPr>
      </p:pic>
      <p:pic>
        <p:nvPicPr>
          <p:cNvPr id="3" name="Imagen 2"/>
          <p:cNvPicPr>
            <a:picLocks noChangeAspect="1"/>
          </p:cNvPicPr>
          <p:nvPr/>
        </p:nvPicPr>
        <p:blipFill>
          <a:blip r:embed="rId6"/>
          <a:stretch>
            <a:fillRect/>
          </a:stretch>
        </p:blipFill>
        <p:spPr>
          <a:xfrm>
            <a:off x="7826314" y="3539554"/>
            <a:ext cx="236614" cy="254141"/>
          </a:xfrm>
          <a:prstGeom prst="rect">
            <a:avLst/>
          </a:prstGeom>
        </p:spPr>
      </p:pic>
    </p:spTree>
    <p:extLst>
      <p:ext uri="{BB962C8B-B14F-4D97-AF65-F5344CB8AC3E}">
        <p14:creationId xmlns:p14="http://schemas.microsoft.com/office/powerpoint/2010/main" val="899431438"/>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260307412"/>
              </p:ext>
            </p:extLst>
          </p:nvPr>
        </p:nvGraphicFramePr>
        <p:xfrm>
          <a:off x="623392" y="3212976"/>
          <a:ext cx="5400601" cy="3038567"/>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ELISEO VELASCO ÁVILA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Secuestro simple</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470917">
                <a:tc>
                  <a:txBody>
                    <a:bodyPr/>
                    <a:lstStyle/>
                    <a:p>
                      <a:r>
                        <a:rPr lang="es-ES" sz="1400" dirty="0" smtClean="0"/>
                        <a:t>Actos</a:t>
                      </a:r>
                      <a:r>
                        <a:rPr lang="es-ES" sz="1400" baseline="0" dirty="0" smtClean="0"/>
                        <a:t> de Terrorismo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Despojo en campo de batalla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1588472985"/>
              </p:ext>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1489299237"/>
              </p:ext>
            </p:extLst>
          </p:nvPr>
        </p:nvGraphicFramePr>
        <p:xfrm>
          <a:off x="6384032" y="3212975"/>
          <a:ext cx="5400601" cy="3263406"/>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20089">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LEONIDAS SILVA ACEVEDO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7706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23581">
                <a:tc>
                  <a:txBody>
                    <a:bodyPr/>
                    <a:lstStyle/>
                    <a:p>
                      <a:r>
                        <a:rPr lang="es-ES" sz="1400" dirty="0" smtClean="0"/>
                        <a:t>Homicidio agravado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Secuestro simple</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84431">
                <a:tc>
                  <a:txBody>
                    <a:bodyPr/>
                    <a:lstStyle/>
                    <a:p>
                      <a:r>
                        <a:rPr lang="es-ES" sz="1400" dirty="0" smtClean="0"/>
                        <a:t>Desplazamiento forzado</a:t>
                      </a:r>
                      <a:endParaRPr lang="es-ES" sz="1400" dirty="0"/>
                    </a:p>
                  </a:txBody>
                  <a:tcPr/>
                </a:tc>
                <a:tc>
                  <a:txBody>
                    <a:bodyPr/>
                    <a:lstStyle/>
                    <a:p>
                      <a:r>
                        <a:rPr lang="es-ES" sz="1400" dirty="0" smtClean="0"/>
                        <a:t>3</a:t>
                      </a:r>
                      <a:endParaRPr lang="es-ES" sz="1400" dirty="0"/>
                    </a:p>
                  </a:txBody>
                  <a:tcPr/>
                </a:tc>
                <a:tc gridSpan="2">
                  <a:txBody>
                    <a:bodyPr/>
                    <a:lstStyle/>
                    <a:p>
                      <a:r>
                        <a:rPr lang="es-ES" sz="1400" dirty="0" smtClean="0"/>
                        <a:t>Reclutamiento Ilícito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2358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10416480" y="3266758"/>
            <a:ext cx="648072" cy="666298"/>
          </a:xfrm>
          <a:prstGeom prst="rect">
            <a:avLst/>
          </a:prstGeom>
        </p:spPr>
      </p:pic>
      <p:pic>
        <p:nvPicPr>
          <p:cNvPr id="3" name="Imagen 2"/>
          <p:cNvPicPr>
            <a:picLocks noChangeAspect="1"/>
          </p:cNvPicPr>
          <p:nvPr/>
        </p:nvPicPr>
        <p:blipFill>
          <a:blip r:embed="rId4"/>
          <a:stretch>
            <a:fillRect/>
          </a:stretch>
        </p:blipFill>
        <p:spPr>
          <a:xfrm>
            <a:off x="4620022" y="3266758"/>
            <a:ext cx="647700" cy="621181"/>
          </a:xfrm>
          <a:prstGeom prst="rect">
            <a:avLst/>
          </a:prstGeom>
        </p:spPr>
      </p:pic>
    </p:spTree>
    <p:extLst>
      <p:ext uri="{BB962C8B-B14F-4D97-AF65-F5344CB8AC3E}">
        <p14:creationId xmlns:p14="http://schemas.microsoft.com/office/powerpoint/2010/main" val="2636712648"/>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580417482"/>
              </p:ext>
            </p:extLst>
          </p:nvPr>
        </p:nvGraphicFramePr>
        <p:xfrm>
          <a:off x="623392" y="3212976"/>
          <a:ext cx="5400601" cy="3266881"/>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OSIAS GARRIDO SUÁREZ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Deportación,</a:t>
                      </a:r>
                      <a:r>
                        <a:rPr lang="es-ES" sz="1400" baseline="0" dirty="0" smtClean="0"/>
                        <a:t> expulsión, traslado o desplazamiento forzado de población civil</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910041659"/>
              </p:ext>
            </p:extLst>
          </p:nvPr>
        </p:nvGraphicFramePr>
        <p:xfrm>
          <a:off x="6384032" y="3212975"/>
          <a:ext cx="5400601" cy="258018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20089">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FERNANDO</a:t>
                      </a:r>
                      <a:r>
                        <a:rPr lang="es-ES" sz="1400" baseline="0" dirty="0" smtClean="0">
                          <a:solidFill>
                            <a:schemeClr val="tx1"/>
                          </a:solidFill>
                        </a:rPr>
                        <a:t> VARGAS HERNÁNDEZ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7706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23581">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223980" y="3244451"/>
            <a:ext cx="575877" cy="657129"/>
          </a:xfrm>
          <a:prstGeom prst="rect">
            <a:avLst/>
          </a:prstGeom>
        </p:spPr>
      </p:pic>
      <p:pic>
        <p:nvPicPr>
          <p:cNvPr id="3" name="Imagen 2"/>
          <p:cNvPicPr>
            <a:picLocks noChangeAspect="1"/>
          </p:cNvPicPr>
          <p:nvPr/>
        </p:nvPicPr>
        <p:blipFill>
          <a:blip r:embed="rId4"/>
          <a:stretch>
            <a:fillRect/>
          </a:stretch>
        </p:blipFill>
        <p:spPr>
          <a:xfrm>
            <a:off x="10200456" y="3262596"/>
            <a:ext cx="576064" cy="645888"/>
          </a:xfrm>
          <a:prstGeom prst="rect">
            <a:avLst/>
          </a:prstGeom>
        </p:spPr>
      </p:pic>
    </p:spTree>
    <p:extLst>
      <p:ext uri="{BB962C8B-B14F-4D97-AF65-F5344CB8AC3E}">
        <p14:creationId xmlns:p14="http://schemas.microsoft.com/office/powerpoint/2010/main" val="1253458116"/>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191545" y="2454408"/>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506097630"/>
              </p:ext>
            </p:extLst>
          </p:nvPr>
        </p:nvGraphicFramePr>
        <p:xfrm>
          <a:off x="605390" y="2854822"/>
          <a:ext cx="5400601" cy="2947127"/>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CARLOS CALDERÓN</a:t>
                      </a:r>
                      <a:r>
                        <a:rPr lang="es-ES" sz="1400" baseline="0" dirty="0" smtClean="0">
                          <a:solidFill>
                            <a:schemeClr val="tx1"/>
                          </a:solidFill>
                        </a:rPr>
                        <a:t> GARCÍA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70917">
                <a:tc>
                  <a:txBody>
                    <a:bodyPr/>
                    <a:lstStyle/>
                    <a:p>
                      <a:r>
                        <a:rPr lang="es-ES" sz="1400" dirty="0" smtClean="0"/>
                        <a:t>Secuestro simple</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05390" y="204470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1427754651"/>
              </p:ext>
            </p:extLst>
          </p:nvPr>
        </p:nvGraphicFramePr>
        <p:xfrm>
          <a:off x="6312025" y="2814448"/>
          <a:ext cx="5616624" cy="3457478"/>
        </p:xfrm>
        <a:graphic>
          <a:graphicData uri="http://schemas.openxmlformats.org/drawingml/2006/table">
            <a:tbl>
              <a:tblPr firstRow="1" bandRow="1">
                <a:tableStyleId>{5C22544A-7EE6-4342-B048-85BDC9FD1C3A}</a:tableStyleId>
              </a:tblPr>
              <a:tblGrid>
                <a:gridCol w="2621091"/>
                <a:gridCol w="538260"/>
                <a:gridCol w="585064"/>
                <a:gridCol w="1347990"/>
                <a:gridCol w="524219"/>
              </a:tblGrid>
              <a:tr h="584994">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DARIO</a:t>
                      </a:r>
                      <a:r>
                        <a:rPr lang="es-ES" sz="1400" baseline="0" dirty="0" smtClean="0">
                          <a:solidFill>
                            <a:schemeClr val="tx1"/>
                          </a:solidFill>
                        </a:rPr>
                        <a:t> MARTÍNEZ CALDERÓN</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54993">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4371">
                <a:tc>
                  <a:txBody>
                    <a:bodyPr/>
                    <a:lstStyle/>
                    <a:p>
                      <a:r>
                        <a:rPr lang="es-ES" sz="1400" dirty="0" smtClean="0"/>
                        <a:t>Homicidio en persona protegida </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926241">
                <a:tc>
                  <a:txBody>
                    <a:bodyPr/>
                    <a:lstStyle/>
                    <a:p>
                      <a:r>
                        <a:rPr lang="es-ES" sz="1400" dirty="0" smtClean="0"/>
                        <a:t>Tortura en persona</a:t>
                      </a:r>
                      <a:r>
                        <a:rPr lang="es-ES" sz="1400" baseline="0" dirty="0" smtClean="0"/>
                        <a:t>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Deportación,</a:t>
                      </a:r>
                      <a:r>
                        <a:rPr lang="es-ES" sz="1400" baseline="0" dirty="0" smtClean="0"/>
                        <a:t> expulsión, traslado o desplazamiento forzado de población civil</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92624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620022" y="2854822"/>
            <a:ext cx="647700" cy="651861"/>
          </a:xfrm>
          <a:prstGeom prst="rect">
            <a:avLst/>
          </a:prstGeom>
        </p:spPr>
      </p:pic>
      <p:pic>
        <p:nvPicPr>
          <p:cNvPr id="3" name="Imagen 2"/>
          <p:cNvPicPr>
            <a:picLocks noChangeAspect="1"/>
          </p:cNvPicPr>
          <p:nvPr/>
        </p:nvPicPr>
        <p:blipFill>
          <a:blip r:embed="rId4"/>
          <a:stretch>
            <a:fillRect/>
          </a:stretch>
        </p:blipFill>
        <p:spPr>
          <a:xfrm>
            <a:off x="10416480" y="2854821"/>
            <a:ext cx="534926" cy="574179"/>
          </a:xfrm>
          <a:prstGeom prst="rect">
            <a:avLst/>
          </a:prstGeom>
        </p:spPr>
      </p:pic>
    </p:spTree>
    <p:extLst>
      <p:ext uri="{BB962C8B-B14F-4D97-AF65-F5344CB8AC3E}">
        <p14:creationId xmlns:p14="http://schemas.microsoft.com/office/powerpoint/2010/main" val="1622201264"/>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3" y="2344234"/>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4097241969"/>
              </p:ext>
            </p:extLst>
          </p:nvPr>
        </p:nvGraphicFramePr>
        <p:xfrm>
          <a:off x="605390" y="2694968"/>
          <a:ext cx="5400601" cy="328344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RUBEN DARIO MORALES GONZÁLEZ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Desaparición</a:t>
                      </a:r>
                      <a:r>
                        <a:rPr lang="es-ES" sz="1400" baseline="0" dirty="0" smtClean="0"/>
                        <a:t> forzada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70917">
                <a:tc>
                  <a:txBody>
                    <a:bodyPr/>
                    <a:lstStyle/>
                    <a:p>
                      <a:r>
                        <a:rPr lang="es-ES" sz="1400" dirty="0" smtClean="0"/>
                        <a:t>Tortura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Deportación,</a:t>
                      </a:r>
                      <a:r>
                        <a:rPr lang="es-ES" sz="1400" baseline="0" dirty="0" smtClean="0"/>
                        <a:t> expulsión, traslado o desplazamiento forzado de población civil</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05390" y="198419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4233394941"/>
              </p:ext>
            </p:extLst>
          </p:nvPr>
        </p:nvGraphicFramePr>
        <p:xfrm>
          <a:off x="6153271" y="2704274"/>
          <a:ext cx="5400601" cy="352506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20089">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JOSÉ</a:t>
                      </a:r>
                      <a:r>
                        <a:rPr lang="es-ES" sz="1400" baseline="0" dirty="0" smtClean="0">
                          <a:solidFill>
                            <a:schemeClr val="tx1"/>
                          </a:solidFill>
                        </a:rPr>
                        <a:t> OSWALDO CORTÉS CRUZ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7706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23581">
                <a:tc>
                  <a:txBody>
                    <a:bodyPr/>
                    <a:lstStyle/>
                    <a:p>
                      <a:r>
                        <a:rPr lang="es-ES" sz="1400" dirty="0" smtClean="0"/>
                        <a:t>Homicidio en persona protegida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Deportación,</a:t>
                      </a:r>
                      <a:r>
                        <a:rPr lang="es-ES" sz="1400" baseline="0" dirty="0" smtClean="0"/>
                        <a:t> expulsión, traslado o desplazamiento forzado de población civil</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2358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498770" y="2718654"/>
            <a:ext cx="535112" cy="662900"/>
          </a:xfrm>
          <a:prstGeom prst="rect">
            <a:avLst/>
          </a:prstGeom>
        </p:spPr>
      </p:pic>
      <p:pic>
        <p:nvPicPr>
          <p:cNvPr id="3" name="Imagen 2"/>
          <p:cNvPicPr>
            <a:picLocks noChangeAspect="1"/>
          </p:cNvPicPr>
          <p:nvPr/>
        </p:nvPicPr>
        <p:blipFill>
          <a:blip r:embed="rId4"/>
          <a:stretch>
            <a:fillRect/>
          </a:stretch>
        </p:blipFill>
        <p:spPr>
          <a:xfrm>
            <a:off x="10056440" y="2727320"/>
            <a:ext cx="581025" cy="673988"/>
          </a:xfrm>
          <a:prstGeom prst="rect">
            <a:avLst/>
          </a:prstGeom>
        </p:spPr>
      </p:pic>
    </p:spTree>
    <p:extLst>
      <p:ext uri="{BB962C8B-B14F-4D97-AF65-F5344CB8AC3E}">
        <p14:creationId xmlns:p14="http://schemas.microsoft.com/office/powerpoint/2010/main" val="353414735"/>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3" y="243481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37803067"/>
              </p:ext>
            </p:extLst>
          </p:nvPr>
        </p:nvGraphicFramePr>
        <p:xfrm>
          <a:off x="623392" y="2806332"/>
          <a:ext cx="5400601" cy="3571681"/>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ALEXANDER</a:t>
                      </a:r>
                      <a:r>
                        <a:rPr lang="es-ES" sz="1400" baseline="0" dirty="0" smtClean="0">
                          <a:solidFill>
                            <a:schemeClr val="tx1"/>
                          </a:solidFill>
                        </a:rPr>
                        <a:t> SUÁREZ DÍAZ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a:t>
                      </a:r>
                      <a:r>
                        <a:rPr lang="es-ES" sz="1400" baseline="0" dirty="0" smtClean="0"/>
                        <a:t> de homicidio en persona protegida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Despojo en campo</a:t>
                      </a:r>
                      <a:r>
                        <a:rPr lang="es-ES" sz="1400" baseline="0" dirty="0" smtClean="0"/>
                        <a:t> de batalla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Deportación,</a:t>
                      </a:r>
                      <a:r>
                        <a:rPr lang="es-ES" sz="1400" baseline="0" dirty="0" smtClean="0"/>
                        <a:t> expulsión, traslado o desplazamiento forzado de población civil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515380" y="206548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2127170274"/>
              </p:ext>
            </p:extLst>
          </p:nvPr>
        </p:nvGraphicFramePr>
        <p:xfrm>
          <a:off x="6240016" y="2806333"/>
          <a:ext cx="5616624" cy="3599771"/>
        </p:xfrm>
        <a:graphic>
          <a:graphicData uri="http://schemas.openxmlformats.org/drawingml/2006/table">
            <a:tbl>
              <a:tblPr firstRow="1" bandRow="1">
                <a:tableStyleId>{5C22544A-7EE6-4342-B048-85BDC9FD1C3A}</a:tableStyleId>
              </a:tblPr>
              <a:tblGrid>
                <a:gridCol w="2621090"/>
                <a:gridCol w="538260"/>
                <a:gridCol w="585065"/>
                <a:gridCol w="1347990"/>
                <a:gridCol w="524219"/>
              </a:tblGrid>
              <a:tr h="510803">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TITO MAHECHA </a:t>
                      </a:r>
                      <a:r>
                        <a:rPr lang="es-ES" sz="1400" dirty="0" err="1" smtClean="0">
                          <a:solidFill>
                            <a:schemeClr val="tx1"/>
                          </a:solidFill>
                        </a:rPr>
                        <a:t>MAHECHA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38411">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1097509">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Deportación,</a:t>
                      </a:r>
                      <a:r>
                        <a:rPr lang="es-ES" sz="1400" baseline="0" dirty="0" smtClean="0"/>
                        <a:t> expulsión, traslado o desplazamiento forzado de población civil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1268232">
                <a:tc>
                  <a:txBody>
                    <a:bodyPr/>
                    <a:lstStyle/>
                    <a:p>
                      <a:r>
                        <a:rPr lang="es-ES" sz="1400" dirty="0" smtClean="0"/>
                        <a:t>Desaparición forzada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smtClean="0"/>
                    </a:p>
                    <a:p>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447202" y="2846201"/>
            <a:ext cx="640686" cy="620837"/>
          </a:xfrm>
          <a:prstGeom prst="rect">
            <a:avLst/>
          </a:prstGeom>
        </p:spPr>
      </p:pic>
      <p:pic>
        <p:nvPicPr>
          <p:cNvPr id="3" name="Imagen 2"/>
          <p:cNvPicPr>
            <a:picLocks noChangeAspect="1"/>
          </p:cNvPicPr>
          <p:nvPr/>
        </p:nvPicPr>
        <p:blipFill>
          <a:blip r:embed="rId4"/>
          <a:stretch>
            <a:fillRect/>
          </a:stretch>
        </p:blipFill>
        <p:spPr>
          <a:xfrm>
            <a:off x="10416480" y="2860962"/>
            <a:ext cx="504056" cy="444409"/>
          </a:xfrm>
          <a:prstGeom prst="rect">
            <a:avLst/>
          </a:prstGeom>
        </p:spPr>
      </p:pic>
    </p:spTree>
    <p:extLst>
      <p:ext uri="{BB962C8B-B14F-4D97-AF65-F5344CB8AC3E}">
        <p14:creationId xmlns:p14="http://schemas.microsoft.com/office/powerpoint/2010/main" val="279539472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3" y="220574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544709503"/>
              </p:ext>
            </p:extLst>
          </p:nvPr>
        </p:nvGraphicFramePr>
        <p:xfrm>
          <a:off x="551384" y="2657689"/>
          <a:ext cx="5400601" cy="2566879"/>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ÁNGEL MARÍA HERNÁNDEZ CARRILLO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02935" y="189067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3837500228"/>
              </p:ext>
            </p:extLst>
          </p:nvPr>
        </p:nvGraphicFramePr>
        <p:xfrm>
          <a:off x="6181562" y="2559259"/>
          <a:ext cx="5531063" cy="3896662"/>
        </p:xfrm>
        <a:graphic>
          <a:graphicData uri="http://schemas.openxmlformats.org/drawingml/2006/table">
            <a:tbl>
              <a:tblPr firstRow="1" bandRow="1">
                <a:tableStyleId>{5C22544A-7EE6-4342-B048-85BDC9FD1C3A}</a:tableStyleId>
              </a:tblPr>
              <a:tblGrid>
                <a:gridCol w="2581161"/>
                <a:gridCol w="530061"/>
                <a:gridCol w="576152"/>
                <a:gridCol w="1327455"/>
                <a:gridCol w="516234"/>
              </a:tblGrid>
              <a:tr h="64769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WALDO</a:t>
                      </a:r>
                      <a:r>
                        <a:rPr lang="es-ES" sz="1400" baseline="0" dirty="0" smtClean="0">
                          <a:solidFill>
                            <a:schemeClr val="tx1"/>
                          </a:solidFill>
                        </a:rPr>
                        <a:t> DE JESÚS DIOSA GARCÍA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25963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58782">
                <a:tc>
                  <a:txBody>
                    <a:bodyPr/>
                    <a:lstStyle/>
                    <a:p>
                      <a:r>
                        <a:rPr lang="es-ES" sz="1400" dirty="0" smtClean="0"/>
                        <a:t>Homicidio en</a:t>
                      </a:r>
                      <a:r>
                        <a:rPr lang="es-ES" sz="1400" baseline="0" dirty="0" smtClean="0"/>
                        <a:t>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 de homicidio en P:P</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1214422">
                <a:tc>
                  <a:txBody>
                    <a:bodyPr/>
                    <a:lstStyle/>
                    <a:p>
                      <a:r>
                        <a:rPr lang="es-ES" sz="1400" dirty="0" smtClean="0"/>
                        <a:t>Despojo en campo de batalla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Deportación,</a:t>
                      </a:r>
                      <a:r>
                        <a:rPr lang="es-ES" sz="1400" baseline="0" dirty="0" smtClean="0"/>
                        <a:t> expulsión, traslado o desplazamiento forzado de población civil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102551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624784" y="2665896"/>
            <a:ext cx="638175" cy="691096"/>
          </a:xfrm>
          <a:prstGeom prst="rect">
            <a:avLst/>
          </a:prstGeom>
        </p:spPr>
      </p:pic>
      <p:pic>
        <p:nvPicPr>
          <p:cNvPr id="3" name="Imagen 2"/>
          <p:cNvPicPr>
            <a:picLocks noChangeAspect="1"/>
          </p:cNvPicPr>
          <p:nvPr/>
        </p:nvPicPr>
        <p:blipFill>
          <a:blip r:embed="rId4"/>
          <a:stretch>
            <a:fillRect/>
          </a:stretch>
        </p:blipFill>
        <p:spPr>
          <a:xfrm>
            <a:off x="10344472" y="2578481"/>
            <a:ext cx="609600" cy="708268"/>
          </a:xfrm>
          <a:prstGeom prst="rect">
            <a:avLst/>
          </a:prstGeom>
        </p:spPr>
      </p:pic>
    </p:spTree>
    <p:extLst>
      <p:ext uri="{BB962C8B-B14F-4D97-AF65-F5344CB8AC3E}">
        <p14:creationId xmlns:p14="http://schemas.microsoft.com/office/powerpoint/2010/main" val="2793126645"/>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3" y="220574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755135249"/>
              </p:ext>
            </p:extLst>
          </p:nvPr>
        </p:nvGraphicFramePr>
        <p:xfrm>
          <a:off x="3215680" y="2880858"/>
          <a:ext cx="5400601" cy="297864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SAÚL ARNOLDO CEBALLOS MORALES</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r>
                        <a:rPr lang="es-ES" sz="1400" dirty="0" smtClean="0"/>
                        <a:t>Tortura en persona protegida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02935" y="189067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err="1" smtClean="0">
                <a:solidFill>
                  <a:srgbClr val="C00000"/>
                </a:solidFill>
                <a:latin typeface="Agency FB" panose="020B0503020202020204" pitchFamily="34" charset="0"/>
              </a:rPr>
              <a:t>inúa</a:t>
            </a:r>
            <a:r>
              <a:rPr lang="es-ES" cap="small" dirty="0" smtClean="0">
                <a:solidFill>
                  <a:srgbClr val="C00000"/>
                </a:solidFill>
                <a:latin typeface="Agency FB" panose="020B0503020202020204" pitchFamily="34" charset="0"/>
              </a:rPr>
              <a:t> página siguiente</a:t>
            </a:r>
            <a:endParaRPr lang="es-ES" cap="small" dirty="0">
              <a:solidFill>
                <a:srgbClr val="C00000"/>
              </a:solidFill>
              <a:latin typeface="Agency FB" panose="020B0503020202020204" pitchFamily="34" charset="0"/>
            </a:endParaRPr>
          </a:p>
        </p:txBody>
      </p:sp>
      <p:pic>
        <p:nvPicPr>
          <p:cNvPr id="2" name="Imagen 1"/>
          <p:cNvPicPr>
            <a:picLocks noChangeAspect="1"/>
          </p:cNvPicPr>
          <p:nvPr/>
        </p:nvPicPr>
        <p:blipFill>
          <a:blip r:embed="rId3"/>
          <a:stretch>
            <a:fillRect/>
          </a:stretch>
        </p:blipFill>
        <p:spPr>
          <a:xfrm>
            <a:off x="7428195" y="2916361"/>
            <a:ext cx="638175" cy="683320"/>
          </a:xfrm>
          <a:prstGeom prst="rect">
            <a:avLst/>
          </a:prstGeom>
        </p:spPr>
      </p:pic>
    </p:spTree>
    <p:extLst>
      <p:ext uri="{BB962C8B-B14F-4D97-AF65-F5344CB8AC3E}">
        <p14:creationId xmlns:p14="http://schemas.microsoft.com/office/powerpoint/2010/main" val="50862264"/>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1"/>
          <p:cNvSpPr txBox="1">
            <a:spLocks/>
          </p:cNvSpPr>
          <p:nvPr/>
        </p:nvSpPr>
        <p:spPr>
          <a:xfrm>
            <a:off x="154816" y="-98847"/>
            <a:ext cx="12072664" cy="1871663"/>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38</a:t>
            </a:r>
            <a:r>
              <a:rPr lang="es-ES" b="1" cap="small" dirty="0" smtClean="0">
                <a:cs typeface="Arial" pitchFamily="34" charset="0"/>
              </a:rPr>
              <a:t/>
            </a:r>
            <a:br>
              <a:rPr lang="es-ES" b="1" cap="small" dirty="0" smtClean="0">
                <a:cs typeface="Arial" pitchFamily="34" charset="0"/>
              </a:rPr>
            </a:br>
            <a:r>
              <a:rPr lang="es-CO" sz="2700" b="1" cap="small" dirty="0" smtClean="0">
                <a:solidFill>
                  <a:srgbClr val="0070C0"/>
                </a:solidFill>
                <a:cs typeface="Arial" pitchFamily="34" charset="0"/>
              </a:rPr>
              <a:t>Autodefensas Campesinas de Puerto Boyacá</a:t>
            </a:r>
          </a:p>
          <a:p>
            <a:pPr algn="ctr" fontAlgn="auto">
              <a:spcAft>
                <a:spcPts val="0"/>
              </a:spcAft>
            </a:pP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6" name="Rectángulo 5"/>
          <p:cNvSpPr/>
          <p:nvPr/>
        </p:nvSpPr>
        <p:spPr>
          <a:xfrm>
            <a:off x="154816" y="1844824"/>
            <a:ext cx="12000656" cy="4893647"/>
          </a:xfrm>
          <a:prstGeom prst="rect">
            <a:avLst/>
          </a:prstGeom>
        </p:spPr>
        <p:txBody>
          <a:bodyPr wrap="square">
            <a:spAutoFit/>
          </a:bodyPr>
          <a:lstStyle/>
          <a:p>
            <a:pPr algn="just"/>
            <a:r>
              <a:rPr lang="es-CO" sz="1200" dirty="0">
                <a:latin typeface="Tahoma" panose="020B0604030504040204" pitchFamily="34" charset="0"/>
                <a:ea typeface="Tahoma" panose="020B0604030504040204" pitchFamily="34" charset="0"/>
                <a:cs typeface="Tahoma" panose="020B0604030504040204" pitchFamily="34" charset="0"/>
              </a:rPr>
              <a:t>Puerto Boyacá y San Vicente de </a:t>
            </a:r>
            <a:r>
              <a:rPr lang="es-CO" sz="1200" dirty="0" err="1">
                <a:latin typeface="Tahoma" panose="020B0604030504040204" pitchFamily="34" charset="0"/>
                <a:ea typeface="Tahoma" panose="020B0604030504040204" pitchFamily="34" charset="0"/>
                <a:cs typeface="Tahoma" panose="020B0604030504040204" pitchFamily="34" charset="0"/>
              </a:rPr>
              <a:t>Chucurí</a:t>
            </a:r>
            <a:r>
              <a:rPr lang="es-CO" sz="1200" dirty="0">
                <a:latin typeface="Tahoma" panose="020B0604030504040204" pitchFamily="34" charset="0"/>
                <a:ea typeface="Tahoma" panose="020B0604030504040204" pitchFamily="34" charset="0"/>
                <a:cs typeface="Tahoma" panose="020B0604030504040204" pitchFamily="34" charset="0"/>
              </a:rPr>
              <a:t>: Los dos ejes de la violencia histórica en la región del Magdalena Medio. </a:t>
            </a:r>
          </a:p>
          <a:p>
            <a:pPr algn="just"/>
            <a:endParaRPr lang="es-CO" sz="1200" dirty="0">
              <a:latin typeface="Tahoma" panose="020B0604030504040204" pitchFamily="34" charset="0"/>
              <a:ea typeface="Tahoma" panose="020B0604030504040204" pitchFamily="34" charset="0"/>
              <a:cs typeface="Tahoma" panose="020B0604030504040204" pitchFamily="34" charset="0"/>
            </a:endParaRPr>
          </a:p>
          <a:p>
            <a:pPr algn="just"/>
            <a:r>
              <a:rPr lang="es-CO" sz="1200" dirty="0">
                <a:latin typeface="Tahoma" panose="020B0604030504040204" pitchFamily="34" charset="0"/>
                <a:ea typeface="Tahoma" panose="020B0604030504040204" pitchFamily="34" charset="0"/>
                <a:cs typeface="Tahoma" panose="020B0604030504040204" pitchFamily="34" charset="0"/>
              </a:rPr>
              <a:t>Las Autodefensas Campesinas del Magdalena Medio, operaron en Santander desde la década de los años ochenta, y de manera concentrada en las provincias Comunera, de Vélez, y de forma intensa en la provincia de García Rovira. El Bloque Central Bolívar y las Autodefensas Campesinas del Magdalena Medio operaron en algunos municipios de Santander, incluidos aquellos que pertenecen a la región del Magdalena Medio. Desde esta región, el paramilitarismo incursionó y se desplegó por todo el departamento de Santander, siendo el municipio de Cimitarra el punto de partida. En los municipios de Puerto Parra y Puente Nacional existieron también bases paramilitares desde mediados de los ochentas y allí el dominio antisubversivo no tuvo disputa. </a:t>
            </a:r>
          </a:p>
          <a:p>
            <a:pPr algn="just"/>
            <a:endParaRPr lang="es-CO" sz="1200" dirty="0">
              <a:latin typeface="Tahoma" panose="020B0604030504040204" pitchFamily="34" charset="0"/>
              <a:ea typeface="Tahoma" panose="020B0604030504040204" pitchFamily="34" charset="0"/>
              <a:cs typeface="Tahoma" panose="020B0604030504040204" pitchFamily="34" charset="0"/>
            </a:endParaRPr>
          </a:p>
          <a:p>
            <a:pPr algn="just"/>
            <a:r>
              <a:rPr lang="es-CO" sz="1200" dirty="0">
                <a:latin typeface="Tahoma" panose="020B0604030504040204" pitchFamily="34" charset="0"/>
                <a:ea typeface="Tahoma" panose="020B0604030504040204" pitchFamily="34" charset="0"/>
                <a:cs typeface="Tahoma" panose="020B0604030504040204" pitchFamily="34" charset="0"/>
              </a:rPr>
              <a:t>La Provincia de Vélez, en el departamento de Santander, está integrada por los municipios de Aguada, Albania, Bolívar, Barbosa, El Peñón, Cimitarra, </a:t>
            </a:r>
            <a:r>
              <a:rPr lang="es-CO" sz="1200" dirty="0" err="1">
                <a:latin typeface="Tahoma" panose="020B0604030504040204" pitchFamily="34" charset="0"/>
                <a:ea typeface="Tahoma" panose="020B0604030504040204" pitchFamily="34" charset="0"/>
                <a:cs typeface="Tahoma" panose="020B0604030504040204" pitchFamily="34" charset="0"/>
              </a:rPr>
              <a:t>Chipatá</a:t>
            </a:r>
            <a:r>
              <a:rPr lang="es-CO" sz="1200" dirty="0">
                <a:latin typeface="Tahoma" panose="020B0604030504040204" pitchFamily="34" charset="0"/>
                <a:ea typeface="Tahoma" panose="020B0604030504040204" pitchFamily="34" charset="0"/>
                <a:cs typeface="Tahoma" panose="020B0604030504040204" pitchFamily="34" charset="0"/>
              </a:rPr>
              <a:t>, Florián, </a:t>
            </a:r>
            <a:r>
              <a:rPr lang="es-CO" sz="1200" dirty="0" err="1">
                <a:latin typeface="Tahoma" panose="020B0604030504040204" pitchFamily="34" charset="0"/>
                <a:ea typeface="Tahoma" panose="020B0604030504040204" pitchFamily="34" charset="0"/>
                <a:cs typeface="Tahoma" panose="020B0604030504040204" pitchFamily="34" charset="0"/>
              </a:rPr>
              <a:t>Guepsa</a:t>
            </a:r>
            <a:r>
              <a:rPr lang="es-CO" sz="1200" dirty="0">
                <a:latin typeface="Tahoma" panose="020B0604030504040204" pitchFamily="34" charset="0"/>
                <a:ea typeface="Tahoma" panose="020B0604030504040204" pitchFamily="34" charset="0"/>
                <a:cs typeface="Tahoma" panose="020B0604030504040204" pitchFamily="34" charset="0"/>
              </a:rPr>
              <a:t>, </a:t>
            </a:r>
            <a:r>
              <a:rPr lang="es-CO" sz="1200" dirty="0" err="1">
                <a:latin typeface="Tahoma" panose="020B0604030504040204" pitchFamily="34" charset="0"/>
                <a:ea typeface="Tahoma" panose="020B0604030504040204" pitchFamily="34" charset="0"/>
                <a:cs typeface="Tahoma" panose="020B0604030504040204" pitchFamily="34" charset="0"/>
              </a:rPr>
              <a:t>Guavatá</a:t>
            </a:r>
            <a:r>
              <a:rPr lang="es-CO" sz="1200" dirty="0">
                <a:latin typeface="Tahoma" panose="020B0604030504040204" pitchFamily="34" charset="0"/>
                <a:ea typeface="Tahoma" panose="020B0604030504040204" pitchFamily="34" charset="0"/>
                <a:cs typeface="Tahoma" panose="020B0604030504040204" pitchFamily="34" charset="0"/>
              </a:rPr>
              <a:t>, Jesús María, La Paz, La Belleza, Landázuri, Puente Nacional, Puerto Parra, San Benito, Sucre y Vélez. </a:t>
            </a:r>
          </a:p>
          <a:p>
            <a:pPr algn="just"/>
            <a:endParaRPr lang="es-CO" sz="1200" dirty="0">
              <a:latin typeface="Tahoma" panose="020B0604030504040204" pitchFamily="34" charset="0"/>
              <a:ea typeface="Tahoma" panose="020B0604030504040204" pitchFamily="34" charset="0"/>
              <a:cs typeface="Tahoma" panose="020B0604030504040204" pitchFamily="34" charset="0"/>
            </a:endParaRPr>
          </a:p>
          <a:p>
            <a:pPr algn="just"/>
            <a:r>
              <a:rPr lang="es-CO" sz="1200" dirty="0">
                <a:latin typeface="Tahoma" panose="020B0604030504040204" pitchFamily="34" charset="0"/>
                <a:ea typeface="Tahoma" panose="020B0604030504040204" pitchFamily="34" charset="0"/>
                <a:cs typeface="Tahoma" panose="020B0604030504040204" pitchFamily="34" charset="0"/>
              </a:rPr>
              <a:t>La provincia de Mares comprende los municipios de Barrancabermeja, El Carmen del </a:t>
            </a:r>
            <a:r>
              <a:rPr lang="es-CO" sz="1200" dirty="0" err="1">
                <a:latin typeface="Tahoma" panose="020B0604030504040204" pitchFamily="34" charset="0"/>
                <a:ea typeface="Tahoma" panose="020B0604030504040204" pitchFamily="34" charset="0"/>
                <a:cs typeface="Tahoma" panose="020B0604030504040204" pitchFamily="34" charset="0"/>
              </a:rPr>
              <a:t>Chucurí</a:t>
            </a:r>
            <a:r>
              <a:rPr lang="es-CO" sz="1200" dirty="0">
                <a:latin typeface="Tahoma" panose="020B0604030504040204" pitchFamily="34" charset="0"/>
                <a:ea typeface="Tahoma" panose="020B0604030504040204" pitchFamily="34" charset="0"/>
                <a:cs typeface="Tahoma" panose="020B0604030504040204" pitchFamily="34" charset="0"/>
              </a:rPr>
              <a:t>, </a:t>
            </a:r>
            <a:r>
              <a:rPr lang="es-CO" sz="1200" dirty="0" err="1">
                <a:latin typeface="Tahoma" panose="020B0604030504040204" pitchFamily="34" charset="0"/>
                <a:ea typeface="Tahoma" panose="020B0604030504040204" pitchFamily="34" charset="0"/>
                <a:cs typeface="Tahoma" panose="020B0604030504040204" pitchFamily="34" charset="0"/>
              </a:rPr>
              <a:t>Betulia</a:t>
            </a:r>
            <a:r>
              <a:rPr lang="es-CO" sz="1200" dirty="0">
                <a:latin typeface="Tahoma" panose="020B0604030504040204" pitchFamily="34" charset="0"/>
                <a:ea typeface="Tahoma" panose="020B0604030504040204" pitchFamily="34" charset="0"/>
                <a:cs typeface="Tahoma" panose="020B0604030504040204" pitchFamily="34" charset="0"/>
              </a:rPr>
              <a:t>, Puerto Wilches, Sabana de Torres, San Vicente del </a:t>
            </a:r>
            <a:r>
              <a:rPr lang="es-CO" sz="1200" dirty="0" err="1">
                <a:latin typeface="Tahoma" panose="020B0604030504040204" pitchFamily="34" charset="0"/>
                <a:ea typeface="Tahoma" panose="020B0604030504040204" pitchFamily="34" charset="0"/>
                <a:cs typeface="Tahoma" panose="020B0604030504040204" pitchFamily="34" charset="0"/>
              </a:rPr>
              <a:t>Chucurí</a:t>
            </a:r>
            <a:r>
              <a:rPr lang="es-CO" sz="1200" dirty="0">
                <a:latin typeface="Tahoma" panose="020B0604030504040204" pitchFamily="34" charset="0"/>
                <a:ea typeface="Tahoma" panose="020B0604030504040204" pitchFamily="34" charset="0"/>
                <a:cs typeface="Tahoma" panose="020B0604030504040204" pitchFamily="34" charset="0"/>
              </a:rPr>
              <a:t> y </a:t>
            </a:r>
            <a:r>
              <a:rPr lang="es-CO" sz="1200" dirty="0" err="1">
                <a:latin typeface="Tahoma" panose="020B0604030504040204" pitchFamily="34" charset="0"/>
                <a:ea typeface="Tahoma" panose="020B0604030504040204" pitchFamily="34" charset="0"/>
                <a:cs typeface="Tahoma" panose="020B0604030504040204" pitchFamily="34" charset="0"/>
              </a:rPr>
              <a:t>Zapatoca</a:t>
            </a:r>
            <a:r>
              <a:rPr lang="es-CO" sz="1200" dirty="0">
                <a:latin typeface="Tahoma" panose="020B0604030504040204" pitchFamily="34" charset="0"/>
                <a:ea typeface="Tahoma" panose="020B0604030504040204" pitchFamily="34" charset="0"/>
                <a:cs typeface="Tahoma" panose="020B0604030504040204" pitchFamily="34" charset="0"/>
              </a:rPr>
              <a:t>. </a:t>
            </a:r>
          </a:p>
          <a:p>
            <a:pPr algn="just"/>
            <a:endParaRPr lang="es-CO" sz="1200" dirty="0">
              <a:latin typeface="Tahoma" panose="020B0604030504040204" pitchFamily="34" charset="0"/>
              <a:ea typeface="Tahoma" panose="020B0604030504040204" pitchFamily="34" charset="0"/>
              <a:cs typeface="Tahoma" panose="020B0604030504040204" pitchFamily="34" charset="0"/>
            </a:endParaRPr>
          </a:p>
          <a:p>
            <a:pPr algn="just"/>
            <a:r>
              <a:rPr lang="es-CO" sz="1200" dirty="0">
                <a:latin typeface="Tahoma" panose="020B0604030504040204" pitchFamily="34" charset="0"/>
                <a:ea typeface="Tahoma" panose="020B0604030504040204" pitchFamily="34" charset="0"/>
                <a:cs typeface="Tahoma" panose="020B0604030504040204" pitchFamily="34" charset="0"/>
              </a:rPr>
              <a:t>Por su parte, el Bloque Central Bolívar operó con el Frente Fidel Castaño en las áreas urbanas de Barrancabermeja y Bucaramanga; con el Frente Cacique </a:t>
            </a:r>
            <a:r>
              <a:rPr lang="es-CO" sz="1200" dirty="0" err="1">
                <a:latin typeface="Tahoma" panose="020B0604030504040204" pitchFamily="34" charset="0"/>
                <a:ea typeface="Tahoma" panose="020B0604030504040204" pitchFamily="34" charset="0"/>
                <a:cs typeface="Tahoma" panose="020B0604030504040204" pitchFamily="34" charset="0"/>
              </a:rPr>
              <a:t>Guanentá</a:t>
            </a:r>
            <a:r>
              <a:rPr lang="es-CO" sz="1200" dirty="0">
                <a:latin typeface="Tahoma" panose="020B0604030504040204" pitchFamily="34" charset="0"/>
                <a:ea typeface="Tahoma" panose="020B0604030504040204" pitchFamily="34" charset="0"/>
                <a:cs typeface="Tahoma" panose="020B0604030504040204" pitchFamily="34" charset="0"/>
              </a:rPr>
              <a:t>, en la provincia de </a:t>
            </a:r>
            <a:r>
              <a:rPr lang="es-CO" sz="1200" dirty="0" err="1">
                <a:latin typeface="Tahoma" panose="020B0604030504040204" pitchFamily="34" charset="0"/>
                <a:ea typeface="Tahoma" panose="020B0604030504040204" pitchFamily="34" charset="0"/>
                <a:cs typeface="Tahoma" panose="020B0604030504040204" pitchFamily="34" charset="0"/>
              </a:rPr>
              <a:t>Guanentá</a:t>
            </a:r>
            <a:r>
              <a:rPr lang="es-CO" sz="1200" dirty="0">
                <a:latin typeface="Tahoma" panose="020B0604030504040204" pitchFamily="34" charset="0"/>
                <a:ea typeface="Tahoma" panose="020B0604030504040204" pitchFamily="34" charset="0"/>
                <a:cs typeface="Tahoma" panose="020B0604030504040204" pitchFamily="34" charset="0"/>
              </a:rPr>
              <a:t> y parte de la de Vélez; y las Autodefensas Unidas de Santander y Sur del Cesar, que nacieron desde mediados de la década de los noventa, operaron en las provincias de Soto y Mares. La provincia de Mares fue, durante la década de los años ochenta, y hasta los dos primeros años de los noventas, la zona más fuerte del ELN en el país. </a:t>
            </a:r>
          </a:p>
          <a:p>
            <a:pPr algn="just"/>
            <a:endParaRPr lang="es-CO" sz="1200" dirty="0">
              <a:latin typeface="Tahoma" panose="020B0604030504040204" pitchFamily="34" charset="0"/>
              <a:ea typeface="Tahoma" panose="020B0604030504040204" pitchFamily="34" charset="0"/>
              <a:cs typeface="Tahoma" panose="020B0604030504040204" pitchFamily="34" charset="0"/>
            </a:endParaRPr>
          </a:p>
          <a:p>
            <a:pPr algn="just"/>
            <a:r>
              <a:rPr lang="es-CO" sz="1200" dirty="0">
                <a:latin typeface="Tahoma" panose="020B0604030504040204" pitchFamily="34" charset="0"/>
                <a:ea typeface="Tahoma" panose="020B0604030504040204" pitchFamily="34" charset="0"/>
                <a:cs typeface="Tahoma" panose="020B0604030504040204" pitchFamily="34" charset="0"/>
              </a:rPr>
              <a:t>Sin embargo, la presión de las fuerzas militares colombianas entre 1991 y 1995, y la ofensiva paramilitar de los mismos años, convirtió esta zona en uno de las áreas más dominadas por el paramilitarismo, tanto que para 1998 la hegemonía era paramilitar.</a:t>
            </a:r>
          </a:p>
          <a:p>
            <a:pPr algn="just"/>
            <a:endParaRPr lang="es-CO" sz="1200" dirty="0">
              <a:latin typeface="Tahoma" panose="020B0604030504040204" pitchFamily="34" charset="0"/>
              <a:ea typeface="Tahoma" panose="020B0604030504040204" pitchFamily="34" charset="0"/>
              <a:cs typeface="Tahoma" panose="020B0604030504040204" pitchFamily="34" charset="0"/>
            </a:endParaRPr>
          </a:p>
          <a:p>
            <a:pPr algn="just"/>
            <a:r>
              <a:rPr lang="es-CO" sz="1200" dirty="0">
                <a:latin typeface="Tahoma" panose="020B0604030504040204" pitchFamily="34" charset="0"/>
                <a:ea typeface="Tahoma" panose="020B0604030504040204" pitchFamily="34" charset="0"/>
                <a:cs typeface="Tahoma" panose="020B0604030504040204" pitchFamily="34" charset="0"/>
              </a:rPr>
              <a:t>“El avance de las autodefensas se produjo en municipios como San Vicente y El Carmen de </a:t>
            </a:r>
            <a:r>
              <a:rPr lang="es-CO" sz="1200" dirty="0" err="1">
                <a:latin typeface="Tahoma" panose="020B0604030504040204" pitchFamily="34" charset="0"/>
                <a:ea typeface="Tahoma" panose="020B0604030504040204" pitchFamily="34" charset="0"/>
                <a:cs typeface="Tahoma" panose="020B0604030504040204" pitchFamily="34" charset="0"/>
              </a:rPr>
              <a:t>Chucurí</a:t>
            </a:r>
            <a:r>
              <a:rPr lang="es-CO" sz="1200" dirty="0">
                <a:latin typeface="Tahoma" panose="020B0604030504040204" pitchFamily="34" charset="0"/>
                <a:ea typeface="Tahoma" panose="020B0604030504040204" pitchFamily="34" charset="0"/>
                <a:cs typeface="Tahoma" panose="020B0604030504040204" pitchFamily="34" charset="0"/>
              </a:rPr>
              <a:t> en Santander, antes que en el Cesar, y fue así como las autodefensas lograron ganar importante influencia en la primera mitad de los noventa, consolidando de esta manera una ofensiva que se había iniciado en los ochenta. En municipios como Puerto Parra y Cimitarra, también en Santander, la consolidación de las autodefensas se había dado en los ochenta, después de una oleada de asesinatos que desplazó buena parte de las bases sociales de las guerrillas y de la dirigencia de la izquierda política legal que había logrado un importante control del poder local. Situación parecida se vivió en Puerto Boyacá, Yacopí, Cundinamarca, y Puerto </a:t>
            </a:r>
            <a:r>
              <a:rPr lang="es-CO" sz="1200" dirty="0" err="1">
                <a:latin typeface="Tahoma" panose="020B0604030504040204" pitchFamily="34" charset="0"/>
                <a:ea typeface="Tahoma" panose="020B0604030504040204" pitchFamily="34" charset="0"/>
                <a:cs typeface="Tahoma" panose="020B0604030504040204" pitchFamily="34" charset="0"/>
              </a:rPr>
              <a:t>Berrío</a:t>
            </a:r>
            <a:r>
              <a:rPr lang="es-CO" sz="1200" dirty="0">
                <a:latin typeface="Tahoma" panose="020B0604030504040204" pitchFamily="34" charset="0"/>
                <a:ea typeface="Tahoma" panose="020B0604030504040204" pitchFamily="34" charset="0"/>
                <a:cs typeface="Tahoma" panose="020B0604030504040204" pitchFamily="34" charset="0"/>
              </a:rPr>
              <a:t> y Puerto </a:t>
            </a:r>
            <a:r>
              <a:rPr lang="es-CO" sz="1200" dirty="0" err="1">
                <a:latin typeface="Tahoma" panose="020B0604030504040204" pitchFamily="34" charset="0"/>
                <a:ea typeface="Tahoma" panose="020B0604030504040204" pitchFamily="34" charset="0"/>
                <a:cs typeface="Tahoma" panose="020B0604030504040204" pitchFamily="34" charset="0"/>
              </a:rPr>
              <a:t>Nare</a:t>
            </a:r>
            <a:r>
              <a:rPr lang="es-CO" sz="1200" dirty="0">
                <a:latin typeface="Tahoma" panose="020B0604030504040204" pitchFamily="34" charset="0"/>
                <a:ea typeface="Tahoma" panose="020B0604030504040204" pitchFamily="34" charset="0"/>
                <a:cs typeface="Tahoma" panose="020B0604030504040204" pitchFamily="34" charset="0"/>
              </a:rPr>
              <a:t>, en Antioquia.”</a:t>
            </a:r>
            <a:endParaRPr lang="es-CO" sz="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2" name="Rectángulo 1"/>
          <p:cNvSpPr/>
          <p:nvPr/>
        </p:nvSpPr>
        <p:spPr>
          <a:xfrm>
            <a:off x="335360"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Tree>
    <p:extLst>
      <p:ext uri="{BB962C8B-B14F-4D97-AF65-F5344CB8AC3E}">
        <p14:creationId xmlns:p14="http://schemas.microsoft.com/office/powerpoint/2010/main" val="10725391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335360" y="836712"/>
            <a:ext cx="11029950" cy="1871663"/>
          </a:xfrm>
        </p:spPr>
        <p:txBody>
          <a:bodyPr>
            <a:normAutofit/>
          </a:bodyPr>
          <a:lstStyle/>
          <a:p>
            <a:pPr lvl="0" algn="ctr"/>
            <a:r>
              <a:rPr lang="es-ES" b="1" cap="small" dirty="0" smtClean="0">
                <a:solidFill>
                  <a:srgbClr val="C00000"/>
                </a:solidFill>
                <a:cs typeface="Arial" pitchFamily="34" charset="0"/>
              </a:rPr>
              <a:t>Sentencia 1</a:t>
            </a:r>
            <a:br>
              <a:rPr lang="es-ES" b="1" cap="small" dirty="0" smtClean="0">
                <a:solidFill>
                  <a:srgbClr val="C00000"/>
                </a:solidFill>
                <a:cs typeface="Arial" pitchFamily="34" charset="0"/>
              </a:rPr>
            </a:br>
            <a:r>
              <a:rPr lang="es-ES" sz="2700" b="1" cap="small" dirty="0" smtClean="0">
                <a:solidFill>
                  <a:schemeClr val="accent3">
                    <a:lumMod val="75000"/>
                  </a:schemeClr>
                </a:solidFill>
                <a:cs typeface="Arial" pitchFamily="34" charset="0"/>
              </a:rPr>
              <a:t>Bloque </a:t>
            </a:r>
            <a:r>
              <a:rPr lang="es-ES" sz="2700" b="1" cap="small" dirty="0">
                <a:solidFill>
                  <a:schemeClr val="accent3">
                    <a:lumMod val="75000"/>
                  </a:schemeClr>
                </a:solidFill>
                <a:cs typeface="Arial" pitchFamily="34" charset="0"/>
              </a:rPr>
              <a:t>Montes de María y Frente Canal del Dique del Bloque Norte </a:t>
            </a:r>
            <a:r>
              <a:rPr lang="es-CO" sz="2700" b="1" cap="small" dirty="0">
                <a:solidFill>
                  <a:schemeClr val="accent3">
                    <a:lumMod val="75000"/>
                  </a:schemeClr>
                </a:solidFill>
                <a:cs typeface="Arial" pitchFamily="34" charset="0"/>
              </a:rPr>
              <a:t>de las Autodefensas Unidas de Colombia AUC</a:t>
            </a:r>
            <a:r>
              <a:rPr lang="es-ES" dirty="0">
                <a:solidFill>
                  <a:schemeClr val="accent3">
                    <a:lumMod val="75000"/>
                  </a:schemeClr>
                </a:solidFill>
              </a:rPr>
              <a:t/>
            </a:r>
            <a:br>
              <a:rPr lang="es-ES" dirty="0">
                <a:solidFill>
                  <a:schemeClr val="accent3">
                    <a:lumMod val="75000"/>
                  </a:schemeClr>
                </a:solidFill>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199456" y="2996952"/>
            <a:ext cx="9577064" cy="3046988"/>
          </a:xfrm>
          <a:prstGeom prst="rect">
            <a:avLst/>
          </a:prstGeom>
        </p:spPr>
        <p:txBody>
          <a:bodyPr wrap="square">
            <a:spAutoFit/>
          </a:bodyPr>
          <a:lstStyle/>
          <a:p>
            <a:pPr lvl="0" algn="just">
              <a:spcAft>
                <a:spcPts val="1000"/>
              </a:spcAft>
            </a:pP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En principio fue conocido como bloque Sucre- Bolívar y es a  alias “Diego Vecino” a quien Mancuso le entrega la comandancia del mismo, que en el año 2002, con el proceso de expansión, conforma los tres frentes del bloque Montes de María: Golfo de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Morrosquillo</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comandado por Rodrigo Mercado Pelufo, alias “Cadena” con influencia en San Onofre, Sincelejo, Corozal,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Betulia</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El Roble,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Sampues</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Los Palmitos,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Tolu</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Coveñas, San Antonio de Palmito,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Toluviejo</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Ovejas,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Morroa</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Chalán,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Colosó</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San Antero,  Chinú,  San Andrés de Sotavento, Purísima,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Chimá</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y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Momil</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Canal del Dique al mando de UBER ENRIQUE BANQUEZ MARTÍENEZ, alias “Juancho Dique”. La base estaba ubicada en María la Baja, con influencia en Cartagena, Guamo, San Juan Nepomuceno, San Jacinto, Carmen de Bolívar, Turbaco, Arjona, Bayunca,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Turbana</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San Estanislao, Santa Rosa, Clemencia, Mahates, Soplaviento, Calamar, Santa Catalina y Arroyo Hondo; y frente sabanas de Bolívar y Sucre, comandado por alias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Roman</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su zona de influencia era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Magangue</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Zambrano, San Pedro Sucre, Buenavista y Sisa.”</a:t>
            </a:r>
            <a:endParaRPr lang="es-CO" sz="16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236639760"/>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a:bodyPr>
          <a:lstStyle/>
          <a:p>
            <a:pPr>
              <a:defRPr/>
            </a:pPr>
            <a:r>
              <a:rPr lang="es-ES" dirty="0" smtClean="0">
                <a:solidFill>
                  <a:schemeClr val="bg2">
                    <a:lumMod val="10000"/>
                  </a:schemeClr>
                </a:solidFill>
              </a:rPr>
              <a:t>Sala de Justicia y Paz </a:t>
            </a:r>
            <a:br>
              <a:rPr lang="es-ES" dirty="0" smtClean="0">
                <a:solidFill>
                  <a:schemeClr val="bg2">
                    <a:lumMod val="10000"/>
                  </a:schemeClr>
                </a:solidFill>
              </a:rPr>
            </a:br>
            <a:r>
              <a:rPr lang="es-ES" dirty="0" smtClean="0">
                <a:solidFill>
                  <a:schemeClr val="bg2">
                    <a:lumMod val="10000"/>
                  </a:schemeClr>
                </a:solidFill>
              </a:rPr>
              <a:t>Tribunal Superior de BARRANQUILLA</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911424" y="3041571"/>
            <a:ext cx="10081120" cy="2831544"/>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a:solidFill>
                  <a:schemeClr val="bg1"/>
                </a:solidFill>
              </a:rPr>
              <a:t>DISCRIMINACIÓN SENTENCIAS </a:t>
            </a:r>
            <a:endParaRPr lang="es-ES" sz="3200" dirty="0" smtClean="0">
              <a:solidFill>
                <a:schemeClr val="bg1"/>
              </a:solidFill>
            </a:endParaRPr>
          </a:p>
          <a:p>
            <a:endParaRPr lang="es-ES" sz="3200" dirty="0">
              <a:solidFill>
                <a:schemeClr val="accent3">
                  <a:lumMod val="40000"/>
                  <a:lumOff val="60000"/>
                </a:schemeClr>
              </a:solidFill>
            </a:endParaRPr>
          </a:p>
          <a:p>
            <a:endParaRPr lang="es-ES" sz="3200" dirty="0">
              <a:solidFill>
                <a:schemeClr val="accent3">
                  <a:lumMod val="40000"/>
                  <a:lumOff val="60000"/>
                </a:schemeClr>
              </a:solidFill>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798652" y="2874440"/>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13</a:t>
            </a:r>
          </a:p>
          <a:p>
            <a:pPr algn="r"/>
            <a:r>
              <a:rPr lang="es-ES" sz="1600" b="1" cap="small" dirty="0" smtClean="0">
                <a:solidFill>
                  <a:schemeClr val="accent5">
                    <a:lumMod val="20000"/>
                    <a:lumOff val="80000"/>
                  </a:schemeClr>
                </a:solidFill>
              </a:rPr>
              <a:t>Hechos: 4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75</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18511377"/>
              </p:ext>
            </p:extLst>
          </p:nvPr>
        </p:nvGraphicFramePr>
        <p:xfrm>
          <a:off x="636025" y="3333455"/>
          <a:ext cx="6610606" cy="2615824"/>
        </p:xfrm>
        <a:graphic>
          <a:graphicData uri="http://schemas.openxmlformats.org/drawingml/2006/table">
            <a:tbl>
              <a:tblPr firstRow="1" bandRow="1">
                <a:tableStyleId>{5C22544A-7EE6-4342-B048-85BDC9FD1C3A}</a:tableStyleId>
              </a:tblPr>
              <a:tblGrid>
                <a:gridCol w="2696097"/>
                <a:gridCol w="482079"/>
                <a:gridCol w="999366"/>
                <a:gridCol w="1775478"/>
                <a:gridCol w="657586"/>
              </a:tblGrid>
              <a:tr h="894763">
                <a:tc gridSpan="3">
                  <a:txBody>
                    <a:bodyPr/>
                    <a:lstStyle/>
                    <a:p>
                      <a:pPr marL="704850" indent="0" algn="l" defTabSz="711200"/>
                      <a:r>
                        <a:rPr lang="es-ES" sz="1400" dirty="0" smtClean="0">
                          <a:solidFill>
                            <a:schemeClr val="tx1"/>
                          </a:solidFill>
                        </a:rPr>
                        <a:t> Luis Carlos Pestana</a:t>
                      </a:r>
                      <a:r>
                        <a:rPr lang="es-ES" sz="1400" baseline="0" dirty="0" smtClean="0">
                          <a:solidFill>
                            <a:schemeClr val="tx1"/>
                          </a:solidFill>
                        </a:rPr>
                        <a:t> Coronado alias “Cachaco”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baseline="0" dirty="0" smtClean="0">
                          <a:solidFill>
                            <a:schemeClr val="tx1"/>
                          </a:solidFill>
                        </a:rPr>
                        <a:t> Patrullero </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59278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526331">
                <a:tc>
                  <a:txBody>
                    <a:bodyPr/>
                    <a:lstStyle/>
                    <a:p>
                      <a:r>
                        <a:rPr lang="es-ES" sz="1400" smtClean="0"/>
                        <a:t>Desplazamiento forzado</a:t>
                      </a:r>
                      <a:endParaRPr lang="es-ES" sz="1400" dirty="0"/>
                    </a:p>
                  </a:txBody>
                  <a:tcPr/>
                </a:tc>
                <a:tc>
                  <a:txBody>
                    <a:bodyPr/>
                    <a:lstStyle/>
                    <a:p>
                      <a:r>
                        <a:rPr lang="es-ES" sz="1400" dirty="0" smtClean="0"/>
                        <a:t>1</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10</a:t>
                      </a:r>
                      <a:endParaRPr lang="es-ES" sz="1400" dirty="0"/>
                    </a:p>
                  </a:txBody>
                  <a:tcPr/>
                </a:tc>
              </a:tr>
              <a:tr h="601941">
                <a:tc>
                  <a:txBody>
                    <a:bodyPr/>
                    <a:lstStyle/>
                    <a:p>
                      <a:r>
                        <a:rPr lang="es-ES" sz="140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294290706"/>
              </p:ext>
            </p:extLst>
          </p:nvPr>
        </p:nvGraphicFramePr>
        <p:xfrm>
          <a:off x="407368" y="620688"/>
          <a:ext cx="6984776" cy="188976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p>
                    <a:p>
                      <a:endParaRPr lang="es-ES" sz="1050" baseline="0" dirty="0" smtClean="0"/>
                    </a:p>
                    <a:p>
                      <a:r>
                        <a:rPr lang="es-ES" sz="1050" baseline="0" dirty="0" smtClean="0"/>
                        <a:t>Segunda Instancia: M.P. Dr. Eugenio Fernández </a:t>
                      </a:r>
                      <a:r>
                        <a:rPr lang="es-ES" sz="1050" baseline="0" dirty="0" err="1" smtClean="0"/>
                        <a:t>Carlier</a:t>
                      </a:r>
                      <a:endParaRPr lang="es-ES" sz="1050" dirty="0"/>
                    </a:p>
                  </a:txBody>
                  <a:tcPr/>
                </a:tc>
                <a:tc>
                  <a:txBody>
                    <a:bodyPr/>
                    <a:lstStyle/>
                    <a:p>
                      <a:r>
                        <a:rPr lang="es-ES" sz="1400" dirty="0" smtClean="0"/>
                        <a:t>1 de agosto de 2014. </a:t>
                      </a:r>
                      <a:r>
                        <a:rPr lang="es-ES" sz="1400" dirty="0" smtClean="0">
                          <a:hlinkClick r:id="rId3"/>
                        </a:rPr>
                        <a:t>Ver Sentencia</a:t>
                      </a:r>
                      <a:r>
                        <a:rPr lang="es-ES" sz="1400" dirty="0" smtClean="0"/>
                        <a:t>. </a:t>
                      </a:r>
                    </a:p>
                    <a:p>
                      <a:endParaRPr lang="es-ES" sz="1400" dirty="0" smtClean="0"/>
                    </a:p>
                    <a:p>
                      <a:r>
                        <a:rPr lang="es-ES" sz="1400" dirty="0" smtClean="0"/>
                        <a:t>Rad. 44595 23 de</a:t>
                      </a:r>
                      <a:r>
                        <a:rPr lang="es-ES" sz="1400" baseline="0" dirty="0" smtClean="0"/>
                        <a:t> septiembre de 2015. </a:t>
                      </a:r>
                      <a:r>
                        <a:rPr lang="es-ES" sz="1400" u="sng" baseline="0" dirty="0" smtClean="0">
                          <a:solidFill>
                            <a:srgbClr val="7030A0"/>
                          </a:solidFill>
                          <a:hlinkClick r:id="rId4"/>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7" name="CuadroTexto 6"/>
          <p:cNvSpPr txBox="1"/>
          <p:nvPr/>
        </p:nvSpPr>
        <p:spPr>
          <a:xfrm>
            <a:off x="407368" y="2570821"/>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8" name="47 Imagen" descr="77158262.jpg"/>
          <p:cNvPicPr>
            <a:picLocks noChangeAspect="1"/>
          </p:cNvPicPr>
          <p:nvPr/>
        </p:nvPicPr>
        <p:blipFill>
          <a:blip r:embed="rId5" cstate="print"/>
          <a:stretch>
            <a:fillRect/>
          </a:stretch>
        </p:blipFill>
        <p:spPr>
          <a:xfrm>
            <a:off x="6285726" y="3410030"/>
            <a:ext cx="818385" cy="767074"/>
          </a:xfrm>
          <a:prstGeom prst="rect">
            <a:avLst/>
          </a:prstGeom>
        </p:spPr>
      </p:pic>
      <p:grpSp>
        <p:nvGrpSpPr>
          <p:cNvPr id="50" name="Group 111"/>
          <p:cNvGrpSpPr>
            <a:grpSpLocks/>
          </p:cNvGrpSpPr>
          <p:nvPr/>
        </p:nvGrpSpPr>
        <p:grpSpPr bwMode="auto">
          <a:xfrm>
            <a:off x="8472264" y="2204864"/>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1061"/>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a:p>
              <a:pPr fontAlgn="auto">
                <a:lnSpc>
                  <a:spcPct val="150000"/>
                </a:lnSpc>
                <a:spcBef>
                  <a:spcPts val="0"/>
                </a:spcBef>
                <a:spcAft>
                  <a:spcPts val="0"/>
                </a:spcAft>
                <a:defRPr/>
              </a:pP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2672354374"/>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Norte de las autodefensas Unidas de Colombia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511256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3" name="Rectángulo 2"/>
          <p:cNvSpPr/>
          <p:nvPr/>
        </p:nvSpPr>
        <p:spPr>
          <a:xfrm>
            <a:off x="1271464" y="2924944"/>
            <a:ext cx="9517396" cy="1569660"/>
          </a:xfrm>
          <a:prstGeom prst="rect">
            <a:avLst/>
          </a:prstGeom>
        </p:spPr>
        <p:txBody>
          <a:bodyPr wrap="square">
            <a:spAutoFit/>
          </a:bodyPr>
          <a:lstStyle/>
          <a:p>
            <a:pPr algn="just"/>
            <a:r>
              <a:rPr lang="es-CO" sz="2400" dirty="0"/>
              <a:t>Aunque su área principal de influencia estuvo determinada en los departamentos del Atlántico, Guajira, Magdalena y Cesar, el Bloque Norte ocasionalmente operó en los departamentos de Córdoba, Sucre, Santander, Norte de Santander y Bolívar </a:t>
            </a:r>
            <a:endParaRPr lang="es-CO" sz="24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3084891465"/>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3826" y="3088005"/>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13</a:t>
            </a:r>
          </a:p>
          <a:p>
            <a:pPr algn="r"/>
            <a:r>
              <a:rPr lang="es-ES" sz="1600" b="1" cap="small" dirty="0" smtClean="0">
                <a:solidFill>
                  <a:schemeClr val="accent5">
                    <a:lumMod val="20000"/>
                    <a:lumOff val="80000"/>
                  </a:schemeClr>
                </a:solidFill>
              </a:rPr>
              <a:t>Hechos:  6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15</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960267476"/>
              </p:ext>
            </p:extLst>
          </p:nvPr>
        </p:nvGraphicFramePr>
        <p:xfrm>
          <a:off x="1847528" y="3462188"/>
          <a:ext cx="4968553" cy="3278804"/>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506411">
                <a:tc gridSpan="3">
                  <a:txBody>
                    <a:bodyPr/>
                    <a:lstStyle/>
                    <a:p>
                      <a:pPr marL="80963" indent="0" algn="l" defTabSz="261938"/>
                      <a:endParaRPr lang="es-ES" sz="1400" dirty="0" smtClean="0">
                        <a:solidFill>
                          <a:schemeClr val="tx1"/>
                        </a:solidFill>
                      </a:endParaRPr>
                    </a:p>
                    <a:p>
                      <a:pPr marL="80963" indent="0" algn="l" defTabSz="261938"/>
                      <a:r>
                        <a:rPr lang="es-ES" sz="1400" dirty="0" err="1" smtClean="0">
                          <a:solidFill>
                            <a:schemeClr val="tx1"/>
                          </a:solidFill>
                        </a:rPr>
                        <a:t>Janci</a:t>
                      </a:r>
                      <a:r>
                        <a:rPr lang="es-ES" sz="1400" dirty="0" smtClean="0">
                          <a:solidFill>
                            <a:schemeClr val="tx1"/>
                          </a:solidFill>
                        </a:rPr>
                        <a:t> Antonio Novoa Peñaranda </a:t>
                      </a:r>
                      <a:r>
                        <a:rPr lang="es-ES" sz="1400" baseline="0" dirty="0" smtClean="0">
                          <a:solidFill>
                            <a:schemeClr val="tx1"/>
                          </a:solidFill>
                        </a:rPr>
                        <a:t>alias “Tornillo”</a:t>
                      </a: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ctr" defTabSz="185738"/>
                      <a:r>
                        <a:rPr lang="es-ES" sz="1400" baseline="0" dirty="0" smtClean="0">
                          <a:solidFill>
                            <a:schemeClr val="tx1"/>
                          </a:solidFill>
                        </a:rPr>
                        <a:t>Patrullero </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5</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348586">
                <a:tc>
                  <a:txBody>
                    <a:bodyPr/>
                    <a:lstStyle/>
                    <a:p>
                      <a:r>
                        <a:rPr lang="es-ES" sz="1400" dirty="0" smtClean="0"/>
                        <a:t>Utilización ilegal de </a:t>
                      </a:r>
                      <a:r>
                        <a:rPr lang="es-ES" sz="1400" dirty="0" err="1" smtClean="0"/>
                        <a:t>Unif</a:t>
                      </a:r>
                      <a:r>
                        <a:rPr lang="es-ES" sz="1400" dirty="0" smtClean="0"/>
                        <a:t>.</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348586">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458104898"/>
              </p:ext>
            </p:extLst>
          </p:nvPr>
        </p:nvGraphicFramePr>
        <p:xfrm>
          <a:off x="407368" y="620688"/>
          <a:ext cx="6984776" cy="192786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endParaRPr lang="es-ES" sz="1050" dirty="0"/>
                    </a:p>
                  </a:txBody>
                  <a:tcPr/>
                </a:tc>
                <a:tc>
                  <a:txBody>
                    <a:bodyPr/>
                    <a:lstStyle/>
                    <a:p>
                      <a:r>
                        <a:rPr lang="es-ES" sz="1400" dirty="0" smtClean="0"/>
                        <a:t>23</a:t>
                      </a:r>
                      <a:r>
                        <a:rPr lang="es-ES" sz="1400" baseline="0" dirty="0" smtClean="0"/>
                        <a:t> </a:t>
                      </a:r>
                      <a:r>
                        <a:rPr lang="es-ES" sz="1400" dirty="0" smtClean="0"/>
                        <a:t>de octubre de 2014.  </a:t>
                      </a:r>
                      <a:r>
                        <a:rPr lang="es-ES" sz="1400" dirty="0" smtClean="0">
                          <a:hlinkClick r:id="rId3"/>
                        </a:rPr>
                        <a:t>Ver Sentencia. </a:t>
                      </a:r>
                      <a:endParaRPr lang="es-ES" sz="1400" dirty="0"/>
                    </a:p>
                  </a:txBody>
                  <a:tcPr/>
                </a:tc>
              </a:tr>
              <a:tr h="173292">
                <a:tc>
                  <a:txBody>
                    <a:bodyPr/>
                    <a:lstStyle/>
                    <a:p>
                      <a:r>
                        <a:rPr lang="es-ES" sz="1400" dirty="0" smtClean="0"/>
                        <a:t>Segunda Instancia M.P. Dr. Luís</a:t>
                      </a:r>
                      <a:r>
                        <a:rPr lang="es-ES" sz="1400" baseline="0" dirty="0" smtClean="0"/>
                        <a:t> Guillermo Salazar Otero</a:t>
                      </a:r>
                      <a:endParaRPr lang="es-ES" sz="1400" dirty="0"/>
                    </a:p>
                  </a:txBody>
                  <a:tcPr/>
                </a:tc>
                <a:tc>
                  <a:txBody>
                    <a:bodyPr/>
                    <a:lstStyle/>
                    <a:p>
                      <a:r>
                        <a:rPr lang="es-ES" sz="1400" dirty="0" smtClean="0"/>
                        <a:t>Rad.</a:t>
                      </a:r>
                      <a:r>
                        <a:rPr lang="es-ES" sz="1400" baseline="0" dirty="0" smtClean="0"/>
                        <a:t> 45074 25 de noviembre de 2015. </a:t>
                      </a:r>
                      <a:r>
                        <a:rPr lang="es-ES" sz="1400" u="sng" baseline="0" dirty="0" smtClean="0">
                          <a:solidFill>
                            <a:srgbClr val="7030A0"/>
                          </a:solidFill>
                          <a:hlinkClick r:id="rId4"/>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64516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2" name="Group 111"/>
          <p:cNvGrpSpPr>
            <a:grpSpLocks/>
          </p:cNvGrpSpPr>
          <p:nvPr/>
        </p:nvGrpSpPr>
        <p:grpSpPr bwMode="auto">
          <a:xfrm>
            <a:off x="8472264" y="2204864"/>
            <a:ext cx="3168176" cy="2088232"/>
            <a:chOff x="748" y="80"/>
            <a:chExt cx="5656"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2163" cy="93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Resistencia </a:t>
              </a:r>
              <a:r>
                <a:rPr lang="es-ES" sz="800" b="1" dirty="0" err="1" smtClean="0">
                  <a:effectLst>
                    <a:outerShdw blurRad="38100" dist="38100" dir="2700000" algn="tl">
                      <a:srgbClr val="000000">
                        <a:alpha val="43137"/>
                      </a:srgbClr>
                    </a:outerShdw>
                  </a:effectLst>
                  <a:latin typeface="Calibri" pitchFamily="34" charset="0"/>
                  <a:cs typeface="Tahoma" pitchFamily="34" charset="0"/>
                </a:rPr>
                <a:t>Tayrona</a:t>
              </a:r>
              <a:endParaRPr lang="es-ES" sz="8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244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49" name="Oval 68"/>
          <p:cNvSpPr>
            <a:spLocks noChangeArrowheads="1"/>
          </p:cNvSpPr>
          <p:nvPr/>
        </p:nvSpPr>
        <p:spPr bwMode="auto">
          <a:xfrm>
            <a:off x="9192344" y="2348880"/>
            <a:ext cx="144016" cy="72008"/>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pic>
        <p:nvPicPr>
          <p:cNvPr id="3" name="Imagen 2"/>
          <p:cNvPicPr>
            <a:picLocks noChangeAspect="1"/>
          </p:cNvPicPr>
          <p:nvPr/>
        </p:nvPicPr>
        <p:blipFill>
          <a:blip r:embed="rId7"/>
          <a:stretch>
            <a:fillRect/>
          </a:stretch>
        </p:blipFill>
        <p:spPr>
          <a:xfrm>
            <a:off x="5447928" y="3760331"/>
            <a:ext cx="827906" cy="1034883"/>
          </a:xfrm>
          <a:prstGeom prst="rect">
            <a:avLst/>
          </a:prstGeom>
        </p:spPr>
      </p:pic>
    </p:spTree>
    <p:extLst>
      <p:ext uri="{BB962C8B-B14F-4D97-AF65-F5344CB8AC3E}">
        <p14:creationId xmlns:p14="http://schemas.microsoft.com/office/powerpoint/2010/main" val="2672354374"/>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a:t>
            </a:r>
            <a:r>
              <a:rPr lang="es-ES" b="1" cap="small" dirty="0">
                <a:solidFill>
                  <a:srgbClr val="C00000"/>
                </a:solidFill>
                <a:cs typeface="Arial" pitchFamily="34" charset="0"/>
              </a:rPr>
              <a:t>2</a:t>
            </a:r>
            <a:r>
              <a:rPr lang="es-ES" b="1" cap="small" dirty="0" smtClean="0">
                <a:solidFill>
                  <a:srgbClr val="C00000"/>
                </a:solidFill>
                <a:cs typeface="Arial" pitchFamily="34" charset="0"/>
              </a:rPr>
              <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Norte de </a:t>
            </a:r>
            <a:r>
              <a:rPr lang="es-CO" sz="2700" b="1" cap="small" dirty="0">
                <a:solidFill>
                  <a:schemeClr val="accent3">
                    <a:lumMod val="75000"/>
                  </a:schemeClr>
                </a:solidFill>
                <a:cs typeface="Arial" pitchFamily="34" charset="0"/>
              </a:rPr>
              <a:t>l</a:t>
            </a:r>
            <a:r>
              <a:rPr lang="es-CO" sz="2700" b="1" cap="small" dirty="0" smtClean="0">
                <a:solidFill>
                  <a:schemeClr val="accent3">
                    <a:lumMod val="75000"/>
                  </a:schemeClr>
                </a:solidFill>
                <a:cs typeface="Arial" pitchFamily="34" charset="0"/>
              </a:rPr>
              <a:t>as Autodefensas Unidas de Colombia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511256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3" name="Rectángulo 2"/>
          <p:cNvSpPr/>
          <p:nvPr/>
        </p:nvSpPr>
        <p:spPr>
          <a:xfrm>
            <a:off x="1271464" y="2924944"/>
            <a:ext cx="9517396" cy="1569660"/>
          </a:xfrm>
          <a:prstGeom prst="rect">
            <a:avLst/>
          </a:prstGeom>
        </p:spPr>
        <p:txBody>
          <a:bodyPr wrap="square">
            <a:spAutoFit/>
          </a:bodyPr>
          <a:lstStyle/>
          <a:p>
            <a:pPr algn="just"/>
            <a:r>
              <a:rPr lang="es-CO" sz="2400" dirty="0"/>
              <a:t>Aunque su área principal de influencia estuvo determinada en los departamentos del Atlántico, Guajira, Magdalena y Cesar, el Bloque Norte ocasionalmente operó en los departamentos de Córdoba, Sucre, Santander, Norte de Santander y Bolívar </a:t>
            </a:r>
            <a:endParaRPr lang="es-CO" sz="24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3264194508"/>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48681" y="3111417"/>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de escuadra: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11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142</a:t>
            </a:r>
          </a:p>
          <a:p>
            <a:pPr algn="r"/>
            <a:r>
              <a:rPr lang="es-ES" sz="1600" b="1" cap="small" dirty="0" smtClean="0">
                <a:solidFill>
                  <a:schemeClr val="accent5">
                    <a:lumMod val="20000"/>
                    <a:lumOff val="80000"/>
                  </a:schemeClr>
                </a:solidFill>
              </a:rPr>
              <a:t>Conductas punibles: 86</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546944877"/>
              </p:ext>
            </p:extLst>
          </p:nvPr>
        </p:nvGraphicFramePr>
        <p:xfrm>
          <a:off x="374931" y="3600453"/>
          <a:ext cx="3852743" cy="2331720"/>
        </p:xfrm>
        <a:graphic>
          <a:graphicData uri="http://schemas.openxmlformats.org/drawingml/2006/table">
            <a:tbl>
              <a:tblPr firstRow="1" bandRow="1">
                <a:tableStyleId>{5C22544A-7EE6-4342-B048-85BDC9FD1C3A}</a:tableStyleId>
              </a:tblPr>
              <a:tblGrid>
                <a:gridCol w="1904645"/>
                <a:gridCol w="1296144"/>
                <a:gridCol w="216024"/>
                <a:gridCol w="227650"/>
                <a:gridCol w="208280"/>
              </a:tblGrid>
              <a:tr h="1916779">
                <a:tc>
                  <a:txBody>
                    <a:bodyPr/>
                    <a:lstStyle/>
                    <a:p>
                      <a:pPr marL="80963" indent="0" algn="ctr" defTabSz="261938"/>
                      <a:r>
                        <a:rPr lang="es-ES" sz="1400" dirty="0" smtClean="0">
                          <a:solidFill>
                            <a:schemeClr val="tx1"/>
                          </a:solidFill>
                        </a:rPr>
                        <a:t>Ferney Argumedo</a:t>
                      </a:r>
                      <a:r>
                        <a:rPr lang="es-ES" sz="1400" baseline="0" dirty="0" smtClean="0">
                          <a:solidFill>
                            <a:schemeClr val="tx1"/>
                          </a:solidFill>
                        </a:rPr>
                        <a:t> Torres “Mata Tigre”</a:t>
                      </a: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dirty="0">
                        <a:solidFill>
                          <a:schemeClr val="tx1"/>
                        </a:solidFill>
                      </a:endParaRPr>
                    </a:p>
                  </a:txBody>
                  <a:tcPr>
                    <a:solidFill>
                      <a:schemeClr val="bg1">
                        <a:lumMod val="95000"/>
                      </a:schemeClr>
                    </a:solidFill>
                  </a:tcPr>
                </a:tc>
                <a:tc>
                  <a:txBody>
                    <a:bodyPr/>
                    <a:lstStyle/>
                    <a:p>
                      <a:pPr marL="0" indent="0" algn="ctr" defTabSz="185738"/>
                      <a:endParaRPr lang="es-ES" sz="1400" baseline="0" dirty="0" smtClean="0">
                        <a:solidFill>
                          <a:schemeClr val="tx1"/>
                        </a:solidFill>
                      </a:endParaRPr>
                    </a:p>
                    <a:p>
                      <a:pPr marL="0" indent="0" algn="ctr" defTabSz="185738"/>
                      <a:endParaRPr lang="es-ES" sz="1400" baseline="0" dirty="0" smtClean="0">
                        <a:solidFill>
                          <a:schemeClr val="tx1"/>
                        </a:solidFill>
                      </a:endParaRPr>
                    </a:p>
                    <a:p>
                      <a:pPr marL="0" indent="0" algn="ctr" defTabSz="185738"/>
                      <a:r>
                        <a:rPr lang="es-ES" sz="1400" baseline="0" dirty="0" smtClean="0">
                          <a:solidFill>
                            <a:schemeClr val="tx1"/>
                          </a:solidFill>
                        </a:rPr>
                        <a:t>Comandante de Escuadra y Patrullero </a:t>
                      </a:r>
                    </a:p>
                    <a:p>
                      <a:pPr marL="0" indent="0" algn="l" defTabSz="185738"/>
                      <a:endParaRPr lang="es-ES" sz="1400" baseline="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a:solidFill>
                          <a:schemeClr val="tx1"/>
                        </a:solidFill>
                      </a:endParaRPr>
                    </a:p>
                  </a:txBody>
                  <a:tcPr>
                    <a:solidFill>
                      <a:schemeClr val="bg1">
                        <a:lumMod val="95000"/>
                      </a:schemeClr>
                    </a:solidFill>
                  </a:tcPr>
                </a:tc>
                <a:tc>
                  <a:txBody>
                    <a:bodyPr/>
                    <a:lstStyle/>
                    <a:p>
                      <a:endParaRPr lang="es-CO" dirty="0"/>
                    </a:p>
                  </a:txBody>
                  <a:tcPr>
                    <a:solidFill>
                      <a:schemeClr val="bg1">
                        <a:lumMod val="95000"/>
                      </a:schemeClr>
                    </a:solidFill>
                  </a:tcPr>
                </a:tc>
                <a:tc>
                  <a:txBody>
                    <a:bodyPr/>
                    <a:lstStyle/>
                    <a:p>
                      <a:endParaRPr lang="es-CO"/>
                    </a:p>
                  </a:txBody>
                  <a:tcPr>
                    <a:solidFill>
                      <a:schemeClr val="bg1">
                        <a:lumMod val="95000"/>
                      </a:schemeClr>
                    </a:solidFill>
                  </a:tcPr>
                </a:tc>
                <a:tc>
                  <a:txBody>
                    <a:bodyPr/>
                    <a:lstStyle/>
                    <a:p>
                      <a:endParaRPr lang="es-CO" dirty="0"/>
                    </a:p>
                  </a:txBody>
                  <a:tcPr>
                    <a:solidFill>
                      <a:schemeClr val="bg1">
                        <a:lumMod val="95000"/>
                      </a:schemeClr>
                    </a:solidFill>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960829942"/>
              </p:ext>
            </p:extLst>
          </p:nvPr>
        </p:nvGraphicFramePr>
        <p:xfrm>
          <a:off x="407368" y="620688"/>
          <a:ext cx="6768752" cy="227189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Contrainsurgencia Wayuu de las </a:t>
                      </a:r>
                      <a:r>
                        <a:rPr lang="es-ES" sz="1800" b="1" kern="1200" cap="small" baseline="0" dirty="0" err="1" smtClean="0">
                          <a:solidFill>
                            <a:srgbClr val="FFFF66"/>
                          </a:solidFill>
                          <a:latin typeface="+mn-lt"/>
                          <a:ea typeface="+mn-ea"/>
                          <a:cs typeface="Arial" pitchFamily="34" charset="0"/>
                        </a:rPr>
                        <a:t>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endParaRPr lang="es-ES" sz="1050" dirty="0"/>
                    </a:p>
                  </a:txBody>
                  <a:tcPr/>
                </a:tc>
                <a:tc>
                  <a:txBody>
                    <a:bodyPr/>
                    <a:lstStyle/>
                    <a:p>
                      <a:r>
                        <a:rPr lang="es-ES" sz="1400" dirty="0" smtClean="0"/>
                        <a:t>13 de julio de 2015. </a:t>
                      </a:r>
                      <a:r>
                        <a:rPr lang="es-ES" sz="1400" u="sng" dirty="0" smtClean="0">
                          <a:solidFill>
                            <a:srgbClr val="7030A0"/>
                          </a:solidFill>
                          <a:hlinkClick r:id="rId3"/>
                        </a:rPr>
                        <a:t>Ver Sentencia.</a:t>
                      </a:r>
                      <a:endParaRPr lang="es-ES" sz="1400" u="sng" dirty="0" smtClean="0">
                        <a:solidFill>
                          <a:srgbClr val="7030A0"/>
                        </a:solidFill>
                      </a:endParaRPr>
                    </a:p>
                    <a:p>
                      <a:endParaRPr lang="es-ES" sz="1400" u="sng" dirty="0" smtClean="0">
                        <a:solidFill>
                          <a:srgbClr val="7030A0"/>
                        </a:solidFil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8 de noviembre de 2016. </a:t>
                      </a:r>
                      <a:r>
                        <a:rPr lang="es-ES" sz="1400" u="sng" dirty="0" smtClean="0">
                          <a:solidFill>
                            <a:srgbClr val="7030A0"/>
                          </a:solidFill>
                          <a:hlinkClick r:id="rId3"/>
                        </a:rPr>
                        <a:t>Ver Sentencia.</a:t>
                      </a:r>
                      <a:endParaRPr lang="es-ES" sz="1400" u="sng"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Segunda Instancia.</a:t>
                      </a:r>
                      <a:r>
                        <a:rPr lang="es-ES" sz="1400" baseline="0" dirty="0" smtClean="0"/>
                        <a:t> MP. Dr. Eugenio Fernández </a:t>
                      </a:r>
                      <a:r>
                        <a:rPr lang="es-ES" sz="1400" baseline="0" dirty="0" err="1" smtClean="0"/>
                        <a:t>Carlier</a:t>
                      </a:r>
                      <a:endParaRPr lang="es-ES" sz="1400" dirty="0"/>
                    </a:p>
                  </a:txBody>
                  <a:tcPr/>
                </a:tc>
                <a:tc>
                  <a:txBody>
                    <a:bodyPr/>
                    <a:lstStyle/>
                    <a:p>
                      <a:r>
                        <a:rPr lang="es-ES" sz="1400" dirty="0" smtClean="0"/>
                        <a:t>Rad. 46672. 10 de diciembre de 2015. </a:t>
                      </a:r>
                      <a:r>
                        <a:rPr lang="es-ES" sz="1400" u="sng" dirty="0" smtClean="0">
                          <a:solidFill>
                            <a:srgbClr val="7030A0"/>
                          </a:solidFill>
                          <a:hlinkClick r:id="rId4"/>
                        </a:rPr>
                        <a:t>Ver</a:t>
                      </a:r>
                      <a:r>
                        <a:rPr lang="es-ES" sz="1400" u="sng" dirty="0" smtClean="0">
                          <a:solidFill>
                            <a:srgbClr val="7030A0"/>
                          </a:solidFill>
                        </a:rPr>
                        <a:t>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93083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postulado</a:t>
            </a:r>
            <a:endParaRPr lang="es-CO" dirty="0">
              <a:solidFill>
                <a:schemeClr val="accent5">
                  <a:lumMod val="75000"/>
                </a:schemeClr>
              </a:solidFill>
              <a:latin typeface="Agency FB" panose="020B0503020202020204" pitchFamily="34" charset="0"/>
            </a:endParaRPr>
          </a:p>
        </p:txBody>
      </p:sp>
      <p:grpSp>
        <p:nvGrpSpPr>
          <p:cNvPr id="2" name="Group 111"/>
          <p:cNvGrpSpPr>
            <a:grpSpLocks/>
          </p:cNvGrpSpPr>
          <p:nvPr/>
        </p:nvGrpSpPr>
        <p:grpSpPr bwMode="auto">
          <a:xfrm>
            <a:off x="8328336" y="2281518"/>
            <a:ext cx="3168176" cy="2088232"/>
            <a:chOff x="748" y="80"/>
            <a:chExt cx="5656"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2163" cy="168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smtClean="0">
                  <a:effectLst>
                    <a:outerShdw blurRad="38100" dist="38100" dir="2700000" algn="tl">
                      <a:srgbClr val="000000">
                        <a:alpha val="43137"/>
                      </a:srgbClr>
                    </a:outerShdw>
                  </a:effectLst>
                  <a:latin typeface="Calibri" pitchFamily="34" charset="0"/>
                  <a:cs typeface="Tahoma" pitchFamily="34" charset="0"/>
                </a:rPr>
                <a:t>Frente Contrainsurgencia Wayuu</a:t>
              </a:r>
              <a:endParaRPr lang="es-ES" sz="8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2444" cy="144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327266" y="2958469"/>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47" name="Oval 68"/>
          <p:cNvSpPr>
            <a:spLocks noChangeArrowheads="1"/>
          </p:cNvSpPr>
          <p:nvPr/>
        </p:nvSpPr>
        <p:spPr bwMode="auto">
          <a:xfrm>
            <a:off x="9234781" y="2403433"/>
            <a:ext cx="144016" cy="72008"/>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pic>
        <p:nvPicPr>
          <p:cNvPr id="3" name="Imagen 2"/>
          <p:cNvPicPr>
            <a:picLocks noChangeAspect="1"/>
          </p:cNvPicPr>
          <p:nvPr/>
        </p:nvPicPr>
        <p:blipFill>
          <a:blip r:embed="rId7"/>
          <a:stretch>
            <a:fillRect/>
          </a:stretch>
        </p:blipFill>
        <p:spPr>
          <a:xfrm>
            <a:off x="767408" y="4302968"/>
            <a:ext cx="1160115" cy="1450144"/>
          </a:xfrm>
          <a:prstGeom prst="rect">
            <a:avLst/>
          </a:prstGeom>
        </p:spPr>
      </p:pic>
    </p:spTree>
    <p:extLst>
      <p:ext uri="{BB962C8B-B14F-4D97-AF65-F5344CB8AC3E}">
        <p14:creationId xmlns:p14="http://schemas.microsoft.com/office/powerpoint/2010/main" val="4257878108"/>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17" name="16 Tabla"/>
          <p:cNvGraphicFramePr>
            <a:graphicFrameLocks noGrp="1"/>
          </p:cNvGraphicFramePr>
          <p:nvPr>
            <p:extLst>
              <p:ext uri="{D42A27DB-BD31-4B8C-83A1-F6EECF244321}">
                <p14:modId xmlns:p14="http://schemas.microsoft.com/office/powerpoint/2010/main" val="4048071319"/>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Contrainsurgencia Wayuu de las AUC </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endParaRPr lang="es-ES" sz="1050" dirty="0"/>
                    </a:p>
                  </a:txBody>
                  <a:tcPr/>
                </a:tc>
                <a:tc>
                  <a:txBody>
                    <a:bodyPr/>
                    <a:lstStyle/>
                    <a:p>
                      <a:r>
                        <a:rPr lang="es-ES" sz="1400" dirty="0" smtClean="0"/>
                        <a:t>8 de noviembre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chemeClr val="bg1"/>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3" name="Tabla 2"/>
          <p:cNvGraphicFramePr>
            <a:graphicFrameLocks noGrp="1"/>
          </p:cNvGraphicFramePr>
          <p:nvPr>
            <p:extLst/>
          </p:nvPr>
        </p:nvGraphicFramePr>
        <p:xfrm>
          <a:off x="369310" y="3338872"/>
          <a:ext cx="4465488" cy="2834640"/>
        </p:xfrm>
        <a:graphic>
          <a:graphicData uri="http://schemas.openxmlformats.org/drawingml/2006/table">
            <a:tbl>
              <a:tblPr firstRow="1" bandRow="1">
                <a:tableStyleId>{5C22544A-7EE6-4342-B048-85BDC9FD1C3A}</a:tableStyleId>
              </a:tblPr>
              <a:tblGrid>
                <a:gridCol w="3477516"/>
                <a:gridCol w="987972"/>
              </a:tblGrid>
              <a:tr h="345972">
                <a:tc>
                  <a:txBody>
                    <a:bodyPr/>
                    <a:lstStyle/>
                    <a:p>
                      <a:endParaRPr lang="es-CO" dirty="0"/>
                    </a:p>
                  </a:txBody>
                  <a:tcPr/>
                </a:tc>
                <a:tc>
                  <a:txBody>
                    <a:bodyPr/>
                    <a:lstStyle/>
                    <a:p>
                      <a:endParaRPr lang="es-ES" sz="1200" dirty="0"/>
                    </a:p>
                  </a:txBody>
                  <a:tcPr/>
                </a:tc>
              </a:tr>
              <a:tr h="259630">
                <a:tc>
                  <a:txBody>
                    <a:bodyPr/>
                    <a:lstStyle/>
                    <a:p>
                      <a:r>
                        <a:rPr lang="es-ES" sz="1200" dirty="0" smtClean="0"/>
                        <a:t>Concierto para delinquir</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Masacres</a:t>
                      </a:r>
                      <a:endParaRPr lang="es-ES" sz="1200" dirty="0"/>
                    </a:p>
                  </a:txBody>
                  <a:tcPr/>
                </a:tc>
                <a:tc>
                  <a:txBody>
                    <a:bodyPr/>
                    <a:lstStyle/>
                    <a:p>
                      <a:r>
                        <a:rPr lang="es-ES" sz="1200" dirty="0" smtClean="0"/>
                        <a:t>2</a:t>
                      </a:r>
                      <a:endParaRPr lang="es-ES" sz="1200" dirty="0"/>
                    </a:p>
                  </a:txBody>
                  <a:tcPr/>
                </a:tc>
              </a:tr>
              <a:tr h="259630">
                <a:tc>
                  <a:txBody>
                    <a:bodyPr/>
                    <a:lstStyle/>
                    <a:p>
                      <a:r>
                        <a:rPr lang="es-ES" sz="1200" dirty="0" smtClean="0"/>
                        <a:t>Desplazamiento</a:t>
                      </a:r>
                      <a:r>
                        <a:rPr lang="es-ES" sz="1200" baseline="0" dirty="0" smtClean="0"/>
                        <a:t> forzado</a:t>
                      </a:r>
                      <a:endParaRPr lang="es-ES" sz="1200" dirty="0"/>
                    </a:p>
                  </a:txBody>
                  <a:tcPr/>
                </a:tc>
                <a:tc>
                  <a:txBody>
                    <a:bodyPr/>
                    <a:lstStyle/>
                    <a:p>
                      <a:r>
                        <a:rPr lang="es-ES" sz="1200" dirty="0" smtClean="0"/>
                        <a:t>67</a:t>
                      </a:r>
                      <a:endParaRPr lang="es-ES" sz="1200" dirty="0"/>
                    </a:p>
                  </a:txBody>
                  <a:tcPr/>
                </a:tc>
              </a:tr>
              <a:tr h="259630">
                <a:tc>
                  <a:txBody>
                    <a:bodyPr/>
                    <a:lstStyle/>
                    <a:p>
                      <a:r>
                        <a:rPr lang="es-ES" sz="1200" dirty="0" smtClean="0"/>
                        <a:t>Desaparición forzada</a:t>
                      </a:r>
                      <a:endParaRPr lang="es-ES" sz="1200" dirty="0"/>
                    </a:p>
                  </a:txBody>
                  <a:tcPr/>
                </a:tc>
                <a:tc>
                  <a:txBody>
                    <a:bodyPr/>
                    <a:lstStyle/>
                    <a:p>
                      <a:r>
                        <a:rPr lang="es-ES" sz="1200" dirty="0" smtClean="0"/>
                        <a:t>10</a:t>
                      </a:r>
                      <a:endParaRPr lang="es-ES" sz="1200" dirty="0"/>
                    </a:p>
                  </a:txBody>
                  <a:tcPr/>
                </a:tc>
              </a:tr>
              <a:tr h="259630">
                <a:tc>
                  <a:txBody>
                    <a:bodyPr/>
                    <a:lstStyle/>
                    <a:p>
                      <a:r>
                        <a:rPr lang="es-ES" sz="1200" dirty="0" smtClean="0"/>
                        <a:t>Secuestro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Tortura</a:t>
                      </a:r>
                      <a:r>
                        <a:rPr lang="es-ES" sz="1200" baseline="0" dirty="0" smtClean="0"/>
                        <a:t> en persona protegida</a:t>
                      </a:r>
                      <a:endParaRPr lang="es-ES" sz="1200" dirty="0"/>
                    </a:p>
                  </a:txBody>
                  <a:tcPr/>
                </a:tc>
                <a:tc>
                  <a:txBody>
                    <a:bodyPr/>
                    <a:lstStyle/>
                    <a:p>
                      <a:r>
                        <a:rPr lang="es-ES" sz="1200" dirty="0" smtClean="0"/>
                        <a:t>2</a:t>
                      </a:r>
                      <a:endParaRPr lang="es-ES" sz="1200" dirty="0"/>
                    </a:p>
                  </a:txBody>
                  <a:tcPr/>
                </a:tc>
              </a:tr>
              <a:tr h="259630">
                <a:tc>
                  <a:txBody>
                    <a:bodyPr/>
                    <a:lstStyle/>
                    <a:p>
                      <a:r>
                        <a:rPr lang="es-ES" sz="1200" dirty="0" smtClean="0"/>
                        <a:t>Homicidio en persona protegida</a:t>
                      </a:r>
                      <a:endParaRPr lang="es-ES" sz="1200" dirty="0"/>
                    </a:p>
                  </a:txBody>
                  <a:tcPr/>
                </a:tc>
                <a:tc>
                  <a:txBody>
                    <a:bodyPr/>
                    <a:lstStyle/>
                    <a:p>
                      <a:r>
                        <a:rPr lang="es-ES" sz="1200" dirty="0" smtClean="0"/>
                        <a:t>10</a:t>
                      </a:r>
                      <a:endParaRPr lang="es-ES" sz="1200" dirty="0"/>
                    </a:p>
                  </a:txBody>
                  <a:tcPr/>
                </a:tc>
              </a:tr>
              <a:tr h="25963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Hurto</a:t>
                      </a:r>
                      <a:r>
                        <a:rPr lang="es-ES" sz="1200" baseline="0" dirty="0" smtClean="0"/>
                        <a:t> calificado y agravado</a:t>
                      </a:r>
                      <a:endParaRPr lang="es-ES" sz="1200" dirty="0"/>
                    </a:p>
                  </a:txBody>
                  <a:tcPr/>
                </a:tc>
                <a:tc>
                  <a:txBody>
                    <a:bodyPr/>
                    <a:lstStyle/>
                    <a:p>
                      <a:r>
                        <a:rPr lang="es-ES" sz="1200" dirty="0" smtClean="0"/>
                        <a:t>1</a:t>
                      </a:r>
                      <a:endParaRPr lang="es-ES" sz="1200" dirty="0"/>
                    </a:p>
                  </a:txBody>
                  <a:tcPr/>
                </a:tc>
              </a:tr>
            </a:tbl>
          </a:graphicData>
        </a:graphic>
      </p:graphicFrame>
      <p:sp>
        <p:nvSpPr>
          <p:cNvPr id="50" name="CuadroTexto 49"/>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sp>
        <p:nvSpPr>
          <p:cNvPr id="47" name="52 CuadroTexto"/>
          <p:cNvSpPr txBox="1"/>
          <p:nvPr/>
        </p:nvSpPr>
        <p:spPr>
          <a:xfrm>
            <a:off x="7028423" y="666910"/>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de escuadra: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11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142</a:t>
            </a:r>
          </a:p>
          <a:p>
            <a:pPr algn="r"/>
            <a:r>
              <a:rPr lang="es-ES" sz="1600" b="1" cap="small" dirty="0" smtClean="0">
                <a:solidFill>
                  <a:schemeClr val="accent5">
                    <a:lumMod val="20000"/>
                    <a:lumOff val="80000"/>
                  </a:schemeClr>
                </a:solidFill>
              </a:rPr>
              <a:t>Conductas punibles: 77 </a:t>
            </a:r>
            <a:endParaRPr lang="es-ES" sz="1600" b="1" cap="small" dirty="0">
              <a:solidFill>
                <a:schemeClr val="accent5">
                  <a:lumMod val="20000"/>
                  <a:lumOff val="80000"/>
                </a:schemeClr>
              </a:solidFill>
            </a:endParaRPr>
          </a:p>
        </p:txBody>
      </p:sp>
    </p:spTree>
    <p:extLst>
      <p:ext uri="{BB962C8B-B14F-4D97-AF65-F5344CB8AC3E}">
        <p14:creationId xmlns:p14="http://schemas.microsoft.com/office/powerpoint/2010/main" val="191592483"/>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3</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 Contrainsurgencia Wayuu de las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511256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3" name="Rectángulo 2"/>
          <p:cNvSpPr/>
          <p:nvPr/>
        </p:nvSpPr>
        <p:spPr>
          <a:xfrm>
            <a:off x="1271464" y="2924944"/>
            <a:ext cx="9517396" cy="2677656"/>
          </a:xfrm>
          <a:prstGeom prst="rect">
            <a:avLst/>
          </a:prstGeom>
        </p:spPr>
        <p:txBody>
          <a:bodyPr wrap="square">
            <a:spAutoFit/>
          </a:bodyPr>
          <a:lstStyle/>
          <a:p>
            <a:pPr algn="just"/>
            <a:r>
              <a:rPr lang="es-CO" sz="2400" dirty="0"/>
              <a:t>El jefe principal del Bloque Norte era Rodrigo Tovar Pupo alias </a:t>
            </a:r>
            <a:r>
              <a:rPr lang="es-CO" sz="2400" i="1" dirty="0"/>
              <a:t>“Jorge </a:t>
            </a:r>
            <a:r>
              <a:rPr lang="es-CO" sz="2400" i="1" dirty="0" smtClean="0"/>
              <a:t>40”</a:t>
            </a:r>
            <a:r>
              <a:rPr lang="es-CO" sz="2400" dirty="0" smtClean="0"/>
              <a:t>, </a:t>
            </a:r>
            <a:r>
              <a:rPr lang="es-CO" sz="2400" dirty="0"/>
              <a:t>mientras que el comandante del Frente Contrainsurgencia Wayuu era Carlos Alberto Sosa Castro alias </a:t>
            </a:r>
            <a:r>
              <a:rPr lang="es-CO" sz="2400" i="1" dirty="0"/>
              <a:t>“</a:t>
            </a:r>
            <a:r>
              <a:rPr lang="es-CO" sz="2400" i="1" dirty="0" err="1"/>
              <a:t>Zuley</a:t>
            </a:r>
            <a:r>
              <a:rPr lang="es-CO" sz="2400" i="1" dirty="0"/>
              <a:t>, Ramiro o 25” –identificado con C.C. No. 12449130, estuvo como comandante del Frente, su área de injerencia fue el Departamento de la Guajira, se desmovilizó colectivamente con el Bloque Elmer </a:t>
            </a:r>
            <a:r>
              <a:rPr lang="es-CO" sz="2400" i="1" dirty="0" smtClean="0"/>
              <a:t>Cárdenas- </a:t>
            </a:r>
            <a:endParaRPr lang="es-CO" sz="24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1250388846"/>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59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314</a:t>
            </a:r>
          </a:p>
          <a:p>
            <a:pPr algn="r"/>
            <a:r>
              <a:rPr lang="es-ES" sz="1600" b="1" cap="small" dirty="0" smtClean="0">
                <a:solidFill>
                  <a:schemeClr val="accent5">
                    <a:lumMod val="20000"/>
                    <a:lumOff val="80000"/>
                  </a:schemeClr>
                </a:solidFill>
              </a:rPr>
              <a:t>Conductas punibles: 498</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970557780"/>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Frente William Rivas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Cecilia Leonor </a:t>
                      </a:r>
                      <a:r>
                        <a:rPr lang="es-ES" sz="1050" baseline="0" dirty="0" err="1" smtClean="0"/>
                        <a:t>Olivella</a:t>
                      </a:r>
                      <a:r>
                        <a:rPr lang="es-ES" sz="1050" baseline="0" dirty="0" smtClean="0"/>
                        <a:t> Araujo</a:t>
                      </a:r>
                      <a:endParaRPr lang="es-ES" sz="1050" dirty="0"/>
                    </a:p>
                  </a:txBody>
                  <a:tcPr/>
                </a:tc>
                <a:tc>
                  <a:txBody>
                    <a:bodyPr/>
                    <a:lstStyle/>
                    <a:p>
                      <a:r>
                        <a:rPr lang="es-ES" sz="1400" dirty="0" smtClean="0"/>
                        <a:t>11 de julio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403504" y="2453821"/>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postulado</a:t>
            </a:r>
            <a:endParaRPr lang="es-CO" dirty="0">
              <a:solidFill>
                <a:schemeClr val="accent5">
                  <a:lumMod val="75000"/>
                </a:schemeClr>
              </a:solidFill>
              <a:latin typeface="Agency FB" panose="020B0503020202020204" pitchFamily="34" charset="0"/>
            </a:endParaRPr>
          </a:p>
        </p:txBody>
      </p:sp>
      <p:graphicFrame>
        <p:nvGraphicFramePr>
          <p:cNvPr id="5" name="Tabla 4"/>
          <p:cNvGraphicFramePr>
            <a:graphicFrameLocks noGrp="1"/>
          </p:cNvGraphicFramePr>
          <p:nvPr>
            <p:extLst>
              <p:ext uri="{D42A27DB-BD31-4B8C-83A1-F6EECF244321}">
                <p14:modId xmlns:p14="http://schemas.microsoft.com/office/powerpoint/2010/main" val="3604667838"/>
              </p:ext>
            </p:extLst>
          </p:nvPr>
        </p:nvGraphicFramePr>
        <p:xfrm>
          <a:off x="403504" y="3361095"/>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baseline="0" dirty="0" smtClean="0">
                          <a:solidFill>
                            <a:schemeClr val="accent1">
                              <a:lumMod val="75000"/>
                            </a:schemeClr>
                          </a:solidFill>
                          <a:effectLst/>
                          <a:latin typeface="Calibri" panose="020F0502020204030204" pitchFamily="34" charset="0"/>
                        </a:rPr>
                        <a:t>  ROLANDO RENÉ GARAVITO ZAPATA </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 Y COMANDANTE URBANO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6" name="Imagen 5"/>
          <p:cNvPicPr>
            <a:picLocks noChangeAspect="1"/>
          </p:cNvPicPr>
          <p:nvPr/>
        </p:nvPicPr>
        <p:blipFill>
          <a:blip r:embed="rId4"/>
          <a:stretch>
            <a:fillRect/>
          </a:stretch>
        </p:blipFill>
        <p:spPr>
          <a:xfrm>
            <a:off x="3287688" y="4308911"/>
            <a:ext cx="1080120" cy="1136313"/>
          </a:xfrm>
          <a:prstGeom prst="rect">
            <a:avLst/>
          </a:prstGeom>
        </p:spPr>
      </p:pic>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785026435"/>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59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314</a:t>
            </a:r>
          </a:p>
          <a:p>
            <a:pPr algn="r"/>
            <a:r>
              <a:rPr lang="es-ES" sz="1600" b="1" cap="small" dirty="0" smtClean="0">
                <a:solidFill>
                  <a:schemeClr val="accent5">
                    <a:lumMod val="20000"/>
                    <a:lumOff val="80000"/>
                  </a:schemeClr>
                </a:solidFill>
              </a:rPr>
              <a:t>Conductas punibles: 498</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631437458"/>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Frente William Rivas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Cecilia Leonor </a:t>
                      </a:r>
                      <a:r>
                        <a:rPr lang="es-ES" sz="1050" baseline="0" dirty="0" err="1" smtClean="0"/>
                        <a:t>Olivella</a:t>
                      </a:r>
                      <a:r>
                        <a:rPr lang="es-ES" sz="1050" baseline="0" dirty="0" smtClean="0"/>
                        <a:t> Araujo</a:t>
                      </a:r>
                      <a:endParaRPr lang="es-ES" sz="1050" dirty="0"/>
                    </a:p>
                  </a:txBody>
                  <a:tcPr/>
                </a:tc>
                <a:tc>
                  <a:txBody>
                    <a:bodyPr/>
                    <a:lstStyle/>
                    <a:p>
                      <a:r>
                        <a:rPr lang="es-ES" sz="1400" dirty="0" smtClean="0"/>
                        <a:t>11 de julio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2" name="Tabla 1"/>
          <p:cNvGraphicFramePr>
            <a:graphicFrameLocks noGrp="1"/>
          </p:cNvGraphicFramePr>
          <p:nvPr>
            <p:extLst>
              <p:ext uri="{D42A27DB-BD31-4B8C-83A1-F6EECF244321}">
                <p14:modId xmlns:p14="http://schemas.microsoft.com/office/powerpoint/2010/main" val="3425805862"/>
              </p:ext>
            </p:extLst>
          </p:nvPr>
        </p:nvGraphicFramePr>
        <p:xfrm>
          <a:off x="479376" y="3396770"/>
          <a:ext cx="6939460" cy="2926080"/>
        </p:xfrm>
        <a:graphic>
          <a:graphicData uri="http://schemas.openxmlformats.org/drawingml/2006/table">
            <a:tbl>
              <a:tblPr firstRow="1" bandRow="1">
                <a:tableStyleId>{5C22544A-7EE6-4342-B048-85BDC9FD1C3A}</a:tableStyleId>
              </a:tblPr>
              <a:tblGrid>
                <a:gridCol w="2246661"/>
                <a:gridCol w="638283"/>
                <a:gridCol w="3149363"/>
                <a:gridCol w="905153"/>
              </a:tblGrid>
              <a:tr h="345972">
                <a:tc>
                  <a:txBody>
                    <a:bodyPr/>
                    <a:lstStyle/>
                    <a:p>
                      <a:endParaRPr lang="es-CO"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59630">
                <a:tc>
                  <a:txBody>
                    <a:bodyPr/>
                    <a:lstStyle/>
                    <a:p>
                      <a:r>
                        <a:rPr lang="es-ES" sz="1200" dirty="0" smtClean="0"/>
                        <a:t>Homicidio agravado</a:t>
                      </a:r>
                      <a:endParaRPr lang="es-ES" sz="1200" dirty="0"/>
                    </a:p>
                  </a:txBody>
                  <a:tcPr/>
                </a:tc>
                <a:tc>
                  <a:txBody>
                    <a:bodyPr/>
                    <a:lstStyle/>
                    <a:p>
                      <a:r>
                        <a:rPr lang="es-ES" sz="1200" dirty="0" smtClean="0"/>
                        <a:t>1</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15</a:t>
                      </a:r>
                      <a:endParaRPr lang="es-ES" sz="1200" dirty="0"/>
                    </a:p>
                  </a:txBody>
                  <a:tcPr/>
                </a:tc>
              </a:tr>
              <a:tr h="259630">
                <a:tc>
                  <a:txBody>
                    <a:bodyPr/>
                    <a:lstStyle/>
                    <a:p>
                      <a:r>
                        <a:rPr lang="es-ES" sz="1200" dirty="0" smtClean="0"/>
                        <a:t>Desplazamiento forzado</a:t>
                      </a:r>
                      <a:endParaRPr lang="es-ES" sz="1200" dirty="0"/>
                    </a:p>
                  </a:txBody>
                  <a:tcPr/>
                </a:tc>
                <a:tc>
                  <a:txBody>
                    <a:bodyPr/>
                    <a:lstStyle/>
                    <a:p>
                      <a:r>
                        <a:rPr lang="es-ES" sz="1200" dirty="0" smtClean="0"/>
                        <a:t>382</a:t>
                      </a:r>
                      <a:endParaRPr lang="es-ES" sz="1200" dirty="0"/>
                    </a:p>
                  </a:txBody>
                  <a:tcPr/>
                </a:tc>
                <a:tc>
                  <a:txBody>
                    <a:bodyPr/>
                    <a:lstStyle/>
                    <a:p>
                      <a:r>
                        <a:rPr lang="es-ES" sz="1200" dirty="0" smtClean="0"/>
                        <a:t>Incendio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Hurto</a:t>
                      </a:r>
                      <a:endParaRPr lang="es-ES" sz="1200" dirty="0"/>
                    </a:p>
                  </a:txBody>
                  <a:tcPr/>
                </a:tc>
                <a:tc>
                  <a:txBody>
                    <a:bodyPr/>
                    <a:lstStyle/>
                    <a:p>
                      <a:r>
                        <a:rPr lang="es-ES" sz="1200" dirty="0" smtClean="0"/>
                        <a:t>7</a:t>
                      </a:r>
                      <a:endParaRPr lang="es-ES" sz="1200" dirty="0"/>
                    </a:p>
                  </a:txBody>
                  <a:tcPr/>
                </a:tc>
                <a:tc>
                  <a:txBody>
                    <a:bodyPr/>
                    <a:lstStyle/>
                    <a:p>
                      <a:r>
                        <a:rPr lang="es-ES" sz="1200" dirty="0" smtClean="0"/>
                        <a:t>Fraude procesal</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Tentativa de homicidio</a:t>
                      </a:r>
                      <a:endParaRPr lang="es-ES" sz="1200" dirty="0"/>
                    </a:p>
                  </a:txBody>
                  <a:tcPr/>
                </a:tc>
                <a:tc>
                  <a:txBody>
                    <a:bodyPr/>
                    <a:lstStyle/>
                    <a:p>
                      <a:r>
                        <a:rPr lang="es-ES" sz="1200" dirty="0" smtClean="0"/>
                        <a:t>1</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4</a:t>
                      </a:r>
                      <a:endParaRPr lang="es-ES" sz="1200" dirty="0"/>
                    </a:p>
                  </a:txBody>
                  <a:tcPr/>
                </a:tc>
              </a:tr>
              <a:tr h="259630">
                <a:tc>
                  <a:txBody>
                    <a:bodyPr/>
                    <a:lstStyle/>
                    <a:p>
                      <a:r>
                        <a:rPr lang="es-ES" sz="1200" dirty="0" smtClean="0"/>
                        <a:t>Tortura en persona protegida</a:t>
                      </a:r>
                      <a:endParaRPr lang="es-ES" sz="1200" dirty="0"/>
                    </a:p>
                  </a:txBody>
                  <a:tcPr/>
                </a:tc>
                <a:tc>
                  <a:txBody>
                    <a:bodyPr/>
                    <a:lstStyle/>
                    <a:p>
                      <a:r>
                        <a:rPr lang="es-ES" sz="1200" dirty="0" smtClean="0"/>
                        <a:t>6</a:t>
                      </a:r>
                      <a:endParaRPr lang="es-ES" sz="1200" dirty="0"/>
                    </a:p>
                  </a:txBody>
                  <a:tcPr/>
                </a:tc>
                <a:tc>
                  <a:txBody>
                    <a:bodyPr/>
                    <a:lstStyle/>
                    <a:p>
                      <a:r>
                        <a:rPr lang="es-ES" sz="1200" dirty="0" smtClean="0"/>
                        <a:t>Daño en bien ajeno</a:t>
                      </a:r>
                      <a:endParaRPr lang="es-ES" sz="1200" dirty="0"/>
                    </a:p>
                  </a:txBody>
                  <a:tcPr/>
                </a:tc>
                <a:tc>
                  <a:txBody>
                    <a:bodyPr/>
                    <a:lstStyle/>
                    <a:p>
                      <a:r>
                        <a:rPr lang="es-ES" sz="1200" dirty="0" smtClean="0"/>
                        <a:t>1</a:t>
                      </a:r>
                      <a:endParaRPr lang="es-ES" sz="1200" dirty="0"/>
                    </a:p>
                  </a:txBody>
                  <a:tcPr/>
                </a:tc>
              </a:tr>
              <a:tr h="1124410">
                <a:tc>
                  <a:txBody>
                    <a:bodyPr/>
                    <a:lstStyle/>
                    <a:p>
                      <a:r>
                        <a:rPr lang="es-CO" sz="1100" dirty="0" smtClean="0"/>
                        <a:t>Actos de Barbarie</a:t>
                      </a:r>
                    </a:p>
                    <a:p>
                      <a:endParaRPr lang="es-CO" sz="1100" dirty="0" smtClean="0"/>
                    </a:p>
                    <a:p>
                      <a:r>
                        <a:rPr lang="es-CO" sz="1100" dirty="0" smtClean="0"/>
                        <a:t>Homicidio</a:t>
                      </a:r>
                      <a:r>
                        <a:rPr lang="es-CO" sz="1100" baseline="0" dirty="0" smtClean="0"/>
                        <a:t> en persona protegida</a:t>
                      </a:r>
                    </a:p>
                    <a:p>
                      <a:endParaRPr lang="es-CO" sz="1100" baseline="0" dirty="0" smtClean="0"/>
                    </a:p>
                    <a:p>
                      <a:r>
                        <a:rPr lang="es-CO" sz="1100" baseline="0" dirty="0" smtClean="0"/>
                        <a:t>Secuestro</a:t>
                      </a:r>
                    </a:p>
                    <a:p>
                      <a:endParaRPr lang="es-CO" sz="1100" baseline="0" dirty="0" smtClean="0"/>
                    </a:p>
                  </a:txBody>
                  <a:tcPr/>
                </a:tc>
                <a:tc>
                  <a:txBody>
                    <a:bodyPr/>
                    <a:lstStyle/>
                    <a:p>
                      <a:r>
                        <a:rPr lang="es-CO" sz="1100" dirty="0" smtClean="0"/>
                        <a:t>1</a:t>
                      </a:r>
                    </a:p>
                    <a:p>
                      <a:endParaRPr lang="es-CO" sz="1100" dirty="0" smtClean="0"/>
                    </a:p>
                    <a:p>
                      <a:r>
                        <a:rPr lang="es-CO" sz="1100" dirty="0" smtClean="0"/>
                        <a:t>62</a:t>
                      </a:r>
                    </a:p>
                    <a:p>
                      <a:endParaRPr lang="es-CO" sz="1100" dirty="0" smtClean="0"/>
                    </a:p>
                    <a:p>
                      <a:r>
                        <a:rPr lang="es-CO" sz="1100" dirty="0" smtClean="0"/>
                        <a:t>8</a:t>
                      </a:r>
                    </a:p>
                    <a:p>
                      <a:endParaRPr lang="es-CO" sz="1100" dirty="0" smtClean="0"/>
                    </a:p>
                  </a:txBody>
                  <a:tcPr/>
                </a:tc>
                <a:tc>
                  <a:txBody>
                    <a:bodyPr/>
                    <a:lstStyle/>
                    <a:p>
                      <a:r>
                        <a:rPr lang="es-ES" sz="1200" baseline="0" dirty="0" smtClean="0"/>
                        <a:t>Concierto para delinquir</a:t>
                      </a:r>
                    </a:p>
                    <a:p>
                      <a:endParaRPr lang="es-ES" sz="1200" baseline="0" dirty="0" smtClean="0"/>
                    </a:p>
                    <a:p>
                      <a:r>
                        <a:rPr lang="es-ES" sz="1200" baseline="0" dirty="0" smtClean="0"/>
                        <a:t>Actos de terrorismo</a:t>
                      </a:r>
                    </a:p>
                    <a:p>
                      <a:endParaRPr lang="es-ES" sz="1200" baseline="0" dirty="0" smtClean="0"/>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baseline="0" dirty="0" smtClean="0"/>
                        <a:t>Exacciones y contribuciones arbitrarias</a:t>
                      </a:r>
                      <a:endParaRPr lang="es-CO" sz="1200" dirty="0" smtClean="0"/>
                    </a:p>
                    <a:p>
                      <a:endParaRPr lang="es-ES" sz="1200" dirty="0"/>
                    </a:p>
                  </a:txBody>
                  <a:tcPr/>
                </a:tc>
                <a:tc>
                  <a:txBody>
                    <a:bodyPr/>
                    <a:lstStyle/>
                    <a:p>
                      <a:r>
                        <a:rPr lang="es-ES" sz="1200" dirty="0" smtClean="0"/>
                        <a:t>1</a:t>
                      </a:r>
                    </a:p>
                    <a:p>
                      <a:endParaRPr lang="es-ES" sz="1200" dirty="0" smtClean="0"/>
                    </a:p>
                    <a:p>
                      <a:r>
                        <a:rPr lang="es-ES" sz="1200" dirty="0" smtClean="0"/>
                        <a:t>4</a:t>
                      </a:r>
                    </a:p>
                    <a:p>
                      <a:endParaRPr lang="es-ES" sz="1200" dirty="0" smtClean="0"/>
                    </a:p>
                    <a:p>
                      <a:r>
                        <a:rPr lang="es-ES" sz="1200" dirty="0" smtClean="0"/>
                        <a:t>3</a:t>
                      </a:r>
                      <a:endParaRPr lang="es-ES" sz="1200" dirty="0"/>
                    </a:p>
                  </a:txBody>
                  <a:tcPr/>
                </a:tc>
              </a:tr>
            </a:tbl>
          </a:graphicData>
        </a:graphic>
      </p:graphicFrame>
      <p:pic>
        <p:nvPicPr>
          <p:cNvPr id="4" name="Imagen 3"/>
          <p:cNvPicPr>
            <a:picLocks noChangeAspect="1"/>
          </p:cNvPicPr>
          <p:nvPr/>
        </p:nvPicPr>
        <p:blipFill>
          <a:blip r:embed="rId6"/>
          <a:stretch>
            <a:fillRect/>
          </a:stretch>
        </p:blipFill>
        <p:spPr>
          <a:xfrm>
            <a:off x="401732" y="3030132"/>
            <a:ext cx="7017104" cy="140220"/>
          </a:xfrm>
          <a:prstGeom prst="rect">
            <a:avLst/>
          </a:prstGeom>
        </p:spPr>
      </p:pic>
      <p:sp>
        <p:nvSpPr>
          <p:cNvPr id="48" name="CuadroTexto 47"/>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429025280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8540" y="3252272"/>
            <a:ext cx="174203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672752" y="3666349"/>
            <a:ext cx="12668507" cy="468323"/>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dirty="0">
                <a:solidFill>
                  <a:schemeClr val="accent5">
                    <a:lumMod val="20000"/>
                    <a:lumOff val="80000"/>
                  </a:schemeClr>
                </a:solidFill>
              </a:rPr>
              <a:t>1</a:t>
            </a:r>
          </a:p>
          <a:p>
            <a:pPr algn="r"/>
            <a:r>
              <a:rPr lang="es-ES" sz="1600" b="1" cap="small" dirty="0" smtClean="0">
                <a:solidFill>
                  <a:schemeClr val="accent5">
                    <a:lumMod val="20000"/>
                    <a:lumOff val="80000"/>
                  </a:schemeClr>
                </a:solidFill>
              </a:rPr>
              <a:t>Consolidado conductas punibles: 215</a:t>
            </a:r>
          </a:p>
          <a:p>
            <a:pPr algn="r"/>
            <a:r>
              <a:rPr lang="es-ES" sz="1600" b="1" cap="small" dirty="0" smtClean="0">
                <a:solidFill>
                  <a:schemeClr val="accent5">
                    <a:lumMod val="20000"/>
                    <a:lumOff val="80000"/>
                  </a:schemeClr>
                </a:solidFill>
              </a:rPr>
              <a:t>Hechos: 32</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283</a:t>
            </a:r>
          </a:p>
        </p:txBody>
      </p:sp>
      <p:sp>
        <p:nvSpPr>
          <p:cNvPr id="54" name="Freeform 28"/>
          <p:cNvSpPr>
            <a:spLocks/>
          </p:cNvSpPr>
          <p:nvPr/>
        </p:nvSpPr>
        <p:spPr bwMode="auto">
          <a:xfrm>
            <a:off x="9025347" y="2517990"/>
            <a:ext cx="342999" cy="143264"/>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55" name="Tabla 54"/>
          <p:cNvGraphicFramePr>
            <a:graphicFrameLocks noGrp="1"/>
          </p:cNvGraphicFramePr>
          <p:nvPr>
            <p:extLst/>
          </p:nvPr>
        </p:nvGraphicFramePr>
        <p:xfrm>
          <a:off x="2402311" y="4173064"/>
          <a:ext cx="7802557" cy="2240280"/>
        </p:xfrm>
        <a:graphic>
          <a:graphicData uri="http://schemas.openxmlformats.org/drawingml/2006/table">
            <a:tbl>
              <a:tblPr firstRow="1" bandRow="1">
                <a:tableStyleId>{5C22544A-7EE6-4342-B048-85BDC9FD1C3A}</a:tableStyleId>
              </a:tblPr>
              <a:tblGrid>
                <a:gridCol w="2451509"/>
                <a:gridCol w="992806"/>
                <a:gridCol w="1292952"/>
                <a:gridCol w="1890706"/>
                <a:gridCol w="1174584"/>
              </a:tblGrid>
              <a:tr h="465147">
                <a:tc gridSpan="3">
                  <a:txBody>
                    <a:bodyPr/>
                    <a:lstStyle/>
                    <a:p>
                      <a:pPr marL="908050" lvl="1" indent="0" algn="just"/>
                      <a:r>
                        <a:rPr lang="es-ES" sz="1400" dirty="0" smtClean="0">
                          <a:solidFill>
                            <a:schemeClr val="tx1"/>
                          </a:solidFill>
                        </a:rPr>
                        <a:t>Jorge Iván Laverde Zapata alias “El </a:t>
                      </a:r>
                      <a:r>
                        <a:rPr lang="es-ES" sz="1400" dirty="0" err="1" smtClean="0">
                          <a:solidFill>
                            <a:schemeClr val="tx1"/>
                          </a:solidFill>
                        </a:rPr>
                        <a:t>Iguano</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CO"/>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70840">
                <a:tc gridSpan="5">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r>
              <a:tr h="231963">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170</a:t>
                      </a:r>
                      <a:endParaRPr lang="es-ES" sz="1400" dirty="0"/>
                    </a:p>
                  </a:txBody>
                  <a:tcPr/>
                </a:tc>
              </a:tr>
              <a:tr h="281483">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ES" sz="1400" dirty="0"/>
                    </a:p>
                  </a:txBody>
                  <a:tcPr/>
                </a:tc>
                <a:tc>
                  <a:txBody>
                    <a:bodyPr/>
                    <a:lstStyle/>
                    <a:p>
                      <a:r>
                        <a:rPr lang="es-ES" sz="1400" dirty="0" smtClean="0"/>
                        <a:t>24</a:t>
                      </a:r>
                      <a:endParaRPr lang="es-ES" sz="1400" dirty="0"/>
                    </a:p>
                  </a:txBody>
                  <a:tcPr/>
                </a:tc>
              </a:tr>
              <a:tr h="370840">
                <a:tc>
                  <a:txBody>
                    <a:bodyPr/>
                    <a:lstStyle/>
                    <a:p>
                      <a:r>
                        <a:rPr lang="es-ES" sz="1400" dirty="0" smtClean="0"/>
                        <a:t>Tortura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Exacciones o contribuciones arbitrarias</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370840">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c gridSpan="2">
                  <a:txBody>
                    <a:bodyPr/>
                    <a:lstStyle/>
                    <a:p>
                      <a:endParaRPr lang="es-CO" dirty="0"/>
                    </a:p>
                  </a:txBody>
                  <a:tcPr/>
                </a:tc>
                <a:tc hMerge="1">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8669"/>
          <a:ext cx="6811287" cy="2002267"/>
        </p:xfrm>
        <a:graphic>
          <a:graphicData uri="http://schemas.openxmlformats.org/drawingml/2006/table">
            <a:tbl>
              <a:tblPr firstRow="1" bandRow="1">
                <a:tableStyleId>{5C22544A-7EE6-4342-B048-85BDC9FD1C3A}</a:tableStyleId>
              </a:tblPr>
              <a:tblGrid>
                <a:gridCol w="3642935"/>
                <a:gridCol w="3168352"/>
              </a:tblGrid>
              <a:tr h="712099">
                <a:tc gridSpan="2">
                  <a:txBody>
                    <a:bodyPr/>
                    <a:lstStyle/>
                    <a:p>
                      <a:pPr lvl="0" algn="ctr"/>
                      <a:r>
                        <a:rPr lang="es-ES" sz="1800" b="1" kern="1200" cap="small" spc="0" baseline="0" dirty="0" smtClean="0">
                          <a:solidFill>
                            <a:srgbClr val="FFFF66"/>
                          </a:solidFill>
                          <a:latin typeface="+mn-lt"/>
                          <a:ea typeface="+mn-ea"/>
                          <a:cs typeface="Arial" pitchFamily="34" charset="0"/>
                        </a:rPr>
                        <a:t>Frente Fronteras del Bloque Catatumbo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 </a:t>
                      </a:r>
                      <a:endParaRPr lang="es-ES" sz="1050" dirty="0"/>
                    </a:p>
                  </a:txBody>
                  <a:tcPr/>
                </a:tc>
                <a:tc>
                  <a:txBody>
                    <a:bodyPr/>
                    <a:lstStyle/>
                    <a:p>
                      <a:r>
                        <a:rPr lang="es-ES" sz="1400" dirty="0" smtClean="0"/>
                        <a:t>2 de diciembre de 2010 </a:t>
                      </a:r>
                      <a:r>
                        <a:rPr lang="es-ES" sz="1400" dirty="0" smtClean="0">
                          <a:hlinkClick r:id="rId3"/>
                        </a:rPr>
                        <a:t>Consulte texto</a:t>
                      </a:r>
                      <a:endParaRPr lang="es-ES" sz="1400" dirty="0"/>
                    </a:p>
                  </a:txBody>
                  <a:tcPr/>
                </a:tc>
              </a:tr>
              <a:tr h="386004">
                <a:tc>
                  <a:txBody>
                    <a:bodyPr/>
                    <a:lstStyle/>
                    <a:p>
                      <a:r>
                        <a:rPr lang="es-ES" sz="1400" dirty="0" smtClean="0"/>
                        <a:t>Segunda</a:t>
                      </a:r>
                      <a:r>
                        <a:rPr lang="es-ES" sz="1400" baseline="0" dirty="0" smtClean="0"/>
                        <a:t> Instancia. </a:t>
                      </a:r>
                      <a:r>
                        <a:rPr lang="es-ES" sz="1050" baseline="0" dirty="0" smtClean="0"/>
                        <a:t>M.P. Dr. Luis Guillermo Salazar O.</a:t>
                      </a:r>
                      <a:endParaRPr lang="es-ES" sz="1050" dirty="0"/>
                    </a:p>
                  </a:txBody>
                  <a:tcPr/>
                </a:tc>
                <a:tc>
                  <a:txBody>
                    <a:bodyPr/>
                    <a:lstStyle/>
                    <a:p>
                      <a:r>
                        <a:rPr lang="es-ES" sz="1400" dirty="0" smtClean="0"/>
                        <a:t>Rad. 35637 6</a:t>
                      </a:r>
                      <a:r>
                        <a:rPr lang="es-ES" sz="1400" baseline="0" dirty="0" smtClean="0"/>
                        <a:t> de junio de 2012 </a:t>
                      </a:r>
                      <a:r>
                        <a:rPr lang="es-ES" sz="1400" baseline="0" dirty="0" smtClean="0">
                          <a:hlinkClick r:id="rId4"/>
                        </a:rPr>
                        <a:t>Consulte texto</a:t>
                      </a:r>
                      <a:endParaRPr lang="es-ES" sz="1400" dirty="0"/>
                    </a:p>
                  </a:txBody>
                  <a:tcPr/>
                </a:tc>
              </a:tr>
              <a:tr h="386004">
                <a:tc>
                  <a:txBody>
                    <a:bodyPr/>
                    <a:lstStyle/>
                    <a:p>
                      <a:r>
                        <a:rPr lang="es-ES" sz="1400" dirty="0" smtClean="0"/>
                        <a:t>Postulados</a:t>
                      </a:r>
                      <a:endParaRPr lang="es-ES" sz="140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a:t>
            </a:r>
            <a:endParaRPr lang="es-ES" cap="small" dirty="0">
              <a:solidFill>
                <a:srgbClr val="C00000"/>
              </a:solidFill>
              <a:latin typeface="Agency FB" panose="020B0503020202020204" pitchFamily="34" charset="0"/>
            </a:endParaRPr>
          </a:p>
        </p:txBody>
      </p:sp>
      <p:sp>
        <p:nvSpPr>
          <p:cNvPr id="7" name="CuadroTexto 6"/>
          <p:cNvSpPr txBox="1"/>
          <p:nvPr/>
        </p:nvSpPr>
        <p:spPr>
          <a:xfrm>
            <a:off x="461374" y="274628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8" name="51 Imagen" descr="71985935.jpg"/>
          <p:cNvPicPr>
            <a:picLocks noChangeAspect="1"/>
          </p:cNvPicPr>
          <p:nvPr/>
        </p:nvPicPr>
        <p:blipFill>
          <a:blip r:embed="rId5" cstate="print"/>
          <a:stretch>
            <a:fillRect/>
          </a:stretch>
        </p:blipFill>
        <p:spPr>
          <a:xfrm>
            <a:off x="2423592" y="4217834"/>
            <a:ext cx="504056" cy="504056"/>
          </a:xfrm>
          <a:prstGeom prst="rect">
            <a:avLst/>
          </a:prstGeom>
          <a:ln>
            <a:noFill/>
          </a:ln>
          <a:effectLst>
            <a:outerShdw blurRad="292100" dist="139700" dir="2700000" algn="tl" rotWithShape="0">
              <a:srgbClr val="333333">
                <a:alpha val="65000"/>
              </a:srgbClr>
            </a:outerShdw>
          </a:effectLst>
        </p:spPr>
      </p:pic>
      <p:grpSp>
        <p:nvGrpSpPr>
          <p:cNvPr id="59" name="Group 111"/>
          <p:cNvGrpSpPr>
            <a:grpSpLocks/>
          </p:cNvGrpSpPr>
          <p:nvPr/>
        </p:nvGrpSpPr>
        <p:grpSpPr bwMode="auto">
          <a:xfrm>
            <a:off x="8256240" y="1959447"/>
            <a:ext cx="2726997" cy="1799284"/>
            <a:chOff x="748" y="80"/>
            <a:chExt cx="6097" cy="4240"/>
          </a:xfrm>
        </p:grpSpPr>
        <p:sp>
          <p:nvSpPr>
            <p:cNvPr id="6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273" y="449"/>
              <a:ext cx="2572" cy="118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Frente </a:t>
              </a:r>
              <a:r>
                <a:rPr lang="es-ES" sz="800" b="1" dirty="0" err="1">
                  <a:effectLst>
                    <a:outerShdw blurRad="38100" dist="38100" dir="2700000" algn="tl">
                      <a:srgbClr val="000000">
                        <a:alpha val="43137"/>
                      </a:srgbClr>
                    </a:outerShdw>
                  </a:effectLst>
                  <a:latin typeface="Calibri" pitchFamily="34" charset="0"/>
                  <a:cs typeface="Tahoma" pitchFamily="34" charset="0"/>
                </a:rPr>
                <a:t>Froteras</a:t>
              </a: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err="1">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CATATUMBO</a:t>
              </a:r>
            </a:p>
          </p:txBody>
        </p:sp>
        <p:sp>
          <p:nvSpPr>
            <p:cNvPr id="95" name="Rectangle 87"/>
            <p:cNvSpPr>
              <a:spLocks noChangeArrowheads="1"/>
            </p:cNvSpPr>
            <p:nvPr/>
          </p:nvSpPr>
          <p:spPr bwMode="auto">
            <a:xfrm>
              <a:off x="3895" y="450"/>
              <a:ext cx="2754"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1231170993"/>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Norte – Frente William Rivas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511256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3" name="Rectángulo 2"/>
          <p:cNvSpPr/>
          <p:nvPr/>
        </p:nvSpPr>
        <p:spPr>
          <a:xfrm>
            <a:off x="1271464" y="2924944"/>
            <a:ext cx="9517396" cy="2585323"/>
          </a:xfrm>
          <a:prstGeom prst="rect">
            <a:avLst/>
          </a:prstGeom>
        </p:spPr>
        <p:txBody>
          <a:bodyPr wrap="square">
            <a:spAutoFit/>
          </a:bodyPr>
          <a:lstStyle/>
          <a:p>
            <a:pPr algn="just"/>
            <a:r>
              <a:rPr lang="es-CO" dirty="0"/>
              <a:t>Aunque su área principal de influencia estuvo determinada en los departamentos del Atlántico, Guajira, Magdalena y Cesar, el Bloque Norte ocasionalmente operó en los departamentos de Córdoba, Sucre, Santander, Norte de Santander y </a:t>
            </a:r>
            <a:r>
              <a:rPr lang="es-CO" dirty="0" smtClean="0"/>
              <a:t>Bolívar.</a:t>
            </a:r>
          </a:p>
          <a:p>
            <a:pPr algn="just"/>
            <a:endParaRPr lang="es-CO" dirty="0">
              <a:effectLst/>
              <a:latin typeface="Malgun Gothic" panose="020B0503020000020004" pitchFamily="34" charset="-127"/>
              <a:ea typeface="Malgun Gothic" panose="020B0503020000020004" pitchFamily="34" charset="-127"/>
              <a:cs typeface="Times New Roman" panose="02020603050405020304" pitchFamily="18" charset="0"/>
            </a:endParaRPr>
          </a:p>
          <a:p>
            <a:pPr algn="just"/>
            <a:r>
              <a:rPr lang="es-CO" dirty="0"/>
              <a:t>Debido a la reestructuración que se originó en el Bloque </a:t>
            </a:r>
            <a:r>
              <a:rPr lang="es-CO" dirty="0" smtClean="0"/>
              <a:t>Norte, </a:t>
            </a:r>
            <a:r>
              <a:rPr lang="es-CO" b="1" dirty="0"/>
              <a:t>ROLANDO RENÉ GARAVITO ZAPATA </a:t>
            </a:r>
            <a:r>
              <a:rPr lang="es-CO" dirty="0"/>
              <a:t>pasó a integrar el entonces naciente Frente William Rivas Hernández, comandado por José Gregorio Mangonez Lugo alias “Carlos Tijeras</a:t>
            </a:r>
            <a:r>
              <a:rPr lang="es-CO" dirty="0" smtClean="0"/>
              <a:t>”, </a:t>
            </a:r>
            <a:r>
              <a:rPr lang="es-CO" dirty="0"/>
              <a:t>que tenía como área de injerencia la zona rural y la parte plana de las poblaciones de: Fundación, Aracataca, El Reten, Pueblo Viejo, Ciénaga y Zona Bananera, en el departamento del Magdalena. </a:t>
            </a:r>
            <a:endParaRPr lang="es-CO"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1685917296"/>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7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91</a:t>
            </a:r>
          </a:p>
          <a:p>
            <a:pPr algn="r"/>
            <a:r>
              <a:rPr lang="es-ES" sz="1600" b="1" cap="small" dirty="0" smtClean="0">
                <a:solidFill>
                  <a:schemeClr val="accent5">
                    <a:lumMod val="20000"/>
                    <a:lumOff val="80000"/>
                  </a:schemeClr>
                </a:solidFill>
              </a:rPr>
              <a:t>Conductas punibles: 16</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142311532"/>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Mártires del césar</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José </a:t>
                      </a:r>
                      <a:r>
                        <a:rPr lang="es-ES" sz="1050" baseline="0" dirty="0" err="1" smtClean="0"/>
                        <a:t>Haxel</a:t>
                      </a:r>
                      <a:r>
                        <a:rPr lang="es-ES" sz="1050" baseline="0" dirty="0" smtClean="0"/>
                        <a:t> de la Pava Marulanda</a:t>
                      </a:r>
                      <a:endParaRPr lang="es-ES" sz="1050" dirty="0"/>
                    </a:p>
                  </a:txBody>
                  <a:tcPr/>
                </a:tc>
                <a:tc>
                  <a:txBody>
                    <a:bodyPr/>
                    <a:lstStyle/>
                    <a:p>
                      <a:r>
                        <a:rPr lang="es-ES" sz="1400" dirty="0" smtClean="0"/>
                        <a:t>26 de agosto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sp>
        <p:nvSpPr>
          <p:cNvPr id="7" name="CuadroTexto 6"/>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postulado</a:t>
            </a:r>
            <a:endParaRPr lang="es-CO" dirty="0">
              <a:solidFill>
                <a:schemeClr val="accent5">
                  <a:lumMod val="75000"/>
                </a:schemeClr>
              </a:solidFill>
              <a:latin typeface="Agency FB" panose="020B0503020202020204" pitchFamily="34" charset="0"/>
            </a:endParaRPr>
          </a:p>
        </p:txBody>
      </p:sp>
      <p:graphicFrame>
        <p:nvGraphicFramePr>
          <p:cNvPr id="5" name="Tabla 4"/>
          <p:cNvGraphicFramePr>
            <a:graphicFrameLocks noGrp="1"/>
          </p:cNvGraphicFramePr>
          <p:nvPr>
            <p:extLst>
              <p:ext uri="{D42A27DB-BD31-4B8C-83A1-F6EECF244321}">
                <p14:modId xmlns:p14="http://schemas.microsoft.com/office/powerpoint/2010/main" val="3274650524"/>
              </p:ext>
            </p:extLst>
          </p:nvPr>
        </p:nvGraphicFramePr>
        <p:xfrm>
          <a:off x="403504" y="3361095"/>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baseline="0" dirty="0" smtClean="0">
                          <a:solidFill>
                            <a:schemeClr val="accent1">
                              <a:lumMod val="75000"/>
                            </a:schemeClr>
                          </a:solidFill>
                          <a:effectLst/>
                          <a:latin typeface="Calibri" panose="020F0502020204030204" pitchFamily="34" charset="0"/>
                        </a:rPr>
                        <a:t>  RANDYS JULIO TORRES MAESTRE </a:t>
                      </a:r>
                    </a:p>
                    <a:p>
                      <a:pPr algn="l" fontAlgn="ctr"/>
                      <a:r>
                        <a:rPr lang="es-CO" sz="1200" b="1" i="0" u="none" strike="noStrike" baseline="0" dirty="0" smtClean="0">
                          <a:solidFill>
                            <a:schemeClr val="accent1">
                              <a:lumMod val="75000"/>
                            </a:schemeClr>
                          </a:solidFill>
                          <a:effectLst/>
                          <a:latin typeface="Calibri" panose="020F0502020204030204" pitchFamily="34" charset="0"/>
                        </a:rPr>
                        <a:t> Alias “El niño o Poporo”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2" name="Imagen 1"/>
          <p:cNvPicPr>
            <a:picLocks noChangeAspect="1"/>
          </p:cNvPicPr>
          <p:nvPr/>
        </p:nvPicPr>
        <p:blipFill>
          <a:blip r:embed="rId4"/>
          <a:stretch>
            <a:fillRect/>
          </a:stretch>
        </p:blipFill>
        <p:spPr>
          <a:xfrm>
            <a:off x="3341466" y="4317160"/>
            <a:ext cx="1026341" cy="1128064"/>
          </a:xfrm>
          <a:prstGeom prst="rect">
            <a:avLst/>
          </a:prstGeom>
        </p:spPr>
      </p:pic>
      <p:grpSp>
        <p:nvGrpSpPr>
          <p:cNvPr id="49" name="Group 111"/>
          <p:cNvGrpSpPr>
            <a:grpSpLocks/>
          </p:cNvGrpSpPr>
          <p:nvPr/>
        </p:nvGrpSpPr>
        <p:grpSpPr bwMode="auto">
          <a:xfrm>
            <a:off x="8927705" y="2393472"/>
            <a:ext cx="2079888" cy="1935245"/>
            <a:chOff x="748" y="80"/>
            <a:chExt cx="4885" cy="4240"/>
          </a:xfrm>
        </p:grpSpPr>
        <p:sp>
          <p:nvSpPr>
            <p:cNvPr id="5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Oval 70"/>
            <p:cNvSpPr>
              <a:spLocks noChangeArrowheads="1"/>
            </p:cNvSpPr>
            <p:nvPr/>
          </p:nvSpPr>
          <p:spPr bwMode="auto">
            <a:xfrm rot="-1632420">
              <a:off x="1814" y="582"/>
              <a:ext cx="53" cy="121"/>
            </a:xfrm>
            <a:prstGeom prst="ellipse">
              <a:avLst/>
            </a:prstGeom>
            <a:solidFill>
              <a:schemeClr val="bg1"/>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5"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4207583134"/>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7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91</a:t>
            </a:r>
          </a:p>
          <a:p>
            <a:pPr algn="r"/>
            <a:r>
              <a:rPr lang="es-ES" sz="1600" b="1" cap="small" dirty="0" smtClean="0">
                <a:solidFill>
                  <a:schemeClr val="accent5">
                    <a:lumMod val="20000"/>
                    <a:lumOff val="80000"/>
                  </a:schemeClr>
                </a:solidFill>
              </a:rPr>
              <a:t>Conductas punibles: 16</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Mártires del césar</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José </a:t>
                      </a:r>
                      <a:r>
                        <a:rPr lang="es-ES" sz="1050" baseline="0" dirty="0" err="1" smtClean="0"/>
                        <a:t>Haxel</a:t>
                      </a:r>
                      <a:r>
                        <a:rPr lang="es-ES" sz="1050" baseline="0" dirty="0" smtClean="0"/>
                        <a:t> de la Pava Marulanda</a:t>
                      </a:r>
                      <a:endParaRPr lang="es-ES" sz="1050" dirty="0"/>
                    </a:p>
                  </a:txBody>
                  <a:tcPr/>
                </a:tc>
                <a:tc>
                  <a:txBody>
                    <a:bodyPr/>
                    <a:lstStyle/>
                    <a:p>
                      <a:r>
                        <a:rPr lang="es-ES" sz="1400" dirty="0" smtClean="0"/>
                        <a:t>26 de agosto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chemeClr val="bg1"/>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3" name="Tabla 2"/>
          <p:cNvGraphicFramePr>
            <a:graphicFrameLocks noGrp="1"/>
          </p:cNvGraphicFramePr>
          <p:nvPr>
            <p:extLst>
              <p:ext uri="{D42A27DB-BD31-4B8C-83A1-F6EECF244321}">
                <p14:modId xmlns:p14="http://schemas.microsoft.com/office/powerpoint/2010/main" val="1709006418"/>
              </p:ext>
            </p:extLst>
          </p:nvPr>
        </p:nvGraphicFramePr>
        <p:xfrm>
          <a:off x="369310" y="3338872"/>
          <a:ext cx="4465488" cy="1463040"/>
        </p:xfrm>
        <a:graphic>
          <a:graphicData uri="http://schemas.openxmlformats.org/drawingml/2006/table">
            <a:tbl>
              <a:tblPr firstRow="1" bandRow="1">
                <a:tableStyleId>{5C22544A-7EE6-4342-B048-85BDC9FD1C3A}</a:tableStyleId>
              </a:tblPr>
              <a:tblGrid>
                <a:gridCol w="3477516"/>
                <a:gridCol w="987972"/>
              </a:tblGrid>
              <a:tr h="345972">
                <a:tc>
                  <a:txBody>
                    <a:bodyPr/>
                    <a:lstStyle/>
                    <a:p>
                      <a:endParaRPr lang="es-CO" dirty="0"/>
                    </a:p>
                  </a:txBody>
                  <a:tcPr/>
                </a:tc>
                <a:tc>
                  <a:txBody>
                    <a:bodyPr/>
                    <a:lstStyle/>
                    <a:p>
                      <a:endParaRPr lang="es-ES" sz="1200" dirty="0"/>
                    </a:p>
                  </a:txBody>
                  <a:tcPr/>
                </a:tc>
              </a:tr>
              <a:tr h="259630">
                <a:tc>
                  <a:txBody>
                    <a:bodyPr/>
                    <a:lstStyle/>
                    <a:p>
                      <a:r>
                        <a:rPr lang="es-ES" sz="1200" dirty="0" smtClean="0"/>
                        <a:t>Homicidio agravado</a:t>
                      </a:r>
                      <a:endParaRPr lang="es-ES" sz="1200" dirty="0"/>
                    </a:p>
                  </a:txBody>
                  <a:tcPr/>
                </a:tc>
                <a:tc>
                  <a:txBody>
                    <a:bodyPr/>
                    <a:lstStyle/>
                    <a:p>
                      <a:r>
                        <a:rPr lang="es-ES" sz="1200" dirty="0" smtClean="0"/>
                        <a:t>7</a:t>
                      </a:r>
                      <a:endParaRPr lang="es-ES" sz="1200" dirty="0"/>
                    </a:p>
                  </a:txBody>
                  <a:tcPr/>
                </a:tc>
              </a:tr>
              <a:tr h="259630">
                <a:tc>
                  <a:txBody>
                    <a:bodyPr/>
                    <a:lstStyle/>
                    <a:p>
                      <a:r>
                        <a:rPr lang="es-ES" sz="1200" dirty="0" smtClean="0"/>
                        <a:t>Desplazamiento forzado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Secuestro</a:t>
                      </a:r>
                      <a:r>
                        <a:rPr lang="es-ES" sz="1200" baseline="0" dirty="0" smtClean="0"/>
                        <a:t> Simple</a:t>
                      </a:r>
                      <a:endParaRPr lang="es-ES" sz="1200" dirty="0"/>
                    </a:p>
                  </a:txBody>
                  <a:tcPr/>
                </a:tc>
                <a:tc>
                  <a:txBody>
                    <a:bodyPr/>
                    <a:lstStyle/>
                    <a:p>
                      <a:r>
                        <a:rPr lang="es-ES" sz="1200" dirty="0" smtClean="0"/>
                        <a:t>5</a:t>
                      </a:r>
                      <a:endParaRPr lang="es-ES" sz="1200" dirty="0"/>
                    </a:p>
                  </a:txBody>
                  <a:tcPr/>
                </a:tc>
              </a:tr>
              <a:tr h="259630">
                <a:tc>
                  <a:txBody>
                    <a:bodyPr/>
                    <a:lstStyle/>
                    <a:p>
                      <a:r>
                        <a:rPr lang="es-ES" sz="1200" dirty="0" smtClean="0"/>
                        <a:t>Destrucción</a:t>
                      </a:r>
                      <a:r>
                        <a:rPr lang="es-ES" sz="1200" baseline="0" dirty="0" smtClean="0"/>
                        <a:t> y Apropiación de Bienes protegidos</a:t>
                      </a:r>
                      <a:endParaRPr lang="es-ES" sz="1200" dirty="0"/>
                    </a:p>
                  </a:txBody>
                  <a:tcPr/>
                </a:tc>
                <a:tc>
                  <a:txBody>
                    <a:bodyPr/>
                    <a:lstStyle/>
                    <a:p>
                      <a:r>
                        <a:rPr lang="es-ES" sz="1200" dirty="0" smtClean="0"/>
                        <a:t>3</a:t>
                      </a:r>
                      <a:endParaRPr lang="es-ES" sz="1200" dirty="0"/>
                    </a:p>
                  </a:txBody>
                  <a:tcPr/>
                </a:tc>
              </a:tr>
            </a:tbl>
          </a:graphicData>
        </a:graphic>
      </p:graphicFrame>
      <p:sp>
        <p:nvSpPr>
          <p:cNvPr id="50" name="CuadroTexto 49"/>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873806360"/>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Norte – Mártires del Cesar</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511256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3" name="Rectángulo 2"/>
          <p:cNvSpPr/>
          <p:nvPr/>
        </p:nvSpPr>
        <p:spPr>
          <a:xfrm>
            <a:off x="1271464" y="2924944"/>
            <a:ext cx="9517396" cy="3046988"/>
          </a:xfrm>
          <a:prstGeom prst="rect">
            <a:avLst/>
          </a:prstGeom>
        </p:spPr>
        <p:txBody>
          <a:bodyPr wrap="square">
            <a:spAutoFit/>
          </a:bodyPr>
          <a:lstStyle/>
          <a:p>
            <a:pPr algn="just"/>
            <a:r>
              <a:rPr lang="es-CO" sz="2400" dirty="0"/>
              <a:t>Aunque su área principal de influencia estuvo determinada en los departamentos del Atlántico, Guajira, Magdalena y Cesar, el Bloque Norte ocasionalmente operó en los departamentos de Córdoba, Sucre, Santander, Norte de Santander y </a:t>
            </a:r>
            <a:r>
              <a:rPr lang="es-CO" sz="2400" dirty="0" smtClean="0"/>
              <a:t>Bolívar.</a:t>
            </a:r>
          </a:p>
          <a:p>
            <a:pPr algn="just"/>
            <a:endParaRPr lang="es-CO" sz="2400" dirty="0">
              <a:effectLst/>
              <a:latin typeface="Malgun Gothic" panose="020B0503020000020004" pitchFamily="34" charset="-127"/>
              <a:ea typeface="Malgun Gothic" panose="020B0503020000020004" pitchFamily="34" charset="-127"/>
              <a:cs typeface="Times New Roman" panose="02020603050405020304" pitchFamily="18" charset="0"/>
            </a:endParaRPr>
          </a:p>
          <a:p>
            <a:pPr algn="just"/>
            <a:r>
              <a:rPr lang="es-CO" sz="2400" dirty="0"/>
              <a:t>El área de injerencia del Frente Mártires del Cesar, correspondía a los municipios de Valledupar, Villanueva, El Molino y San Juan del Cesar del departamento de la Guajira. </a:t>
            </a:r>
            <a:endParaRPr lang="es-CO" sz="24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3086091326"/>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a:bodyPr>
          <a:lstStyle/>
          <a:p>
            <a:pPr>
              <a:defRPr/>
            </a:pPr>
            <a:r>
              <a:rPr lang="es-ES" dirty="0" smtClean="0">
                <a:solidFill>
                  <a:schemeClr val="bg2">
                    <a:lumMod val="10000"/>
                  </a:schemeClr>
                </a:solidFill>
              </a:rPr>
              <a:t>Sala de Justicia y Paz </a:t>
            </a:r>
            <a:br>
              <a:rPr lang="es-ES" dirty="0" smtClean="0">
                <a:solidFill>
                  <a:schemeClr val="bg2">
                    <a:lumMod val="10000"/>
                  </a:schemeClr>
                </a:solidFill>
              </a:rPr>
            </a:br>
            <a:r>
              <a:rPr lang="es-ES" dirty="0" smtClean="0">
                <a:solidFill>
                  <a:schemeClr val="bg2">
                    <a:lumMod val="10000"/>
                  </a:schemeClr>
                </a:solidFill>
              </a:rPr>
              <a:t>Tribunal Superior de MEDELLÍN</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3" name="Rectángulo 2"/>
          <p:cNvSpPr/>
          <p:nvPr/>
        </p:nvSpPr>
        <p:spPr>
          <a:xfrm>
            <a:off x="1538395" y="3717032"/>
            <a:ext cx="9361040" cy="1138773"/>
          </a:xfrm>
          <a:prstGeom prst="rect">
            <a:avLst/>
          </a:prstGeom>
        </p:spPr>
        <p:txBody>
          <a:bodyPr wrap="square">
            <a:spAutoFit/>
          </a:bodyPr>
          <a:lstStyle/>
          <a:p>
            <a:pPr algn="ctr"/>
            <a:r>
              <a:rPr lang="es-ES" sz="3200" dirty="0">
                <a:solidFill>
                  <a:schemeClr val="bg1"/>
                </a:solidFill>
              </a:rPr>
              <a:t>DISCRIMINACIÓN SENTENCIAS </a:t>
            </a:r>
            <a:endParaRPr lang="es-ES" sz="3200" dirty="0" smtClean="0">
              <a:solidFill>
                <a:schemeClr val="bg1"/>
              </a:solidFill>
            </a:endParaRPr>
          </a:p>
          <a:p>
            <a:endParaRPr lang="es-ES" dirty="0">
              <a:solidFill>
                <a:schemeClr val="accent3">
                  <a:lumMod val="40000"/>
                  <a:lumOff val="60000"/>
                </a:schemeClr>
              </a:solidFill>
            </a:endParaRPr>
          </a:p>
          <a:p>
            <a:pPr algn="ctr"/>
            <a:r>
              <a:rPr lang="es-ES" dirty="0">
                <a:solidFill>
                  <a:schemeClr val="accent3">
                    <a:lumMod val="40000"/>
                    <a:lumOff val="60000"/>
                  </a:schemeClr>
                </a:solidFill>
              </a:rPr>
              <a:t>Relatoría Sala de Justicia y Paz de Bogotá</a:t>
            </a: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err="1">
                <a:solidFill>
                  <a:schemeClr val="accent5">
                    <a:lumMod val="75000"/>
                  </a:schemeClr>
                </a:solidFill>
                <a:latin typeface="Agency FB" panose="020B0503020202020204" pitchFamily="34" charset="0"/>
              </a:rPr>
              <a:t>Georeferenciación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46263" y="2380561"/>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54868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3</a:t>
            </a:r>
          </a:p>
          <a:p>
            <a:pPr algn="r"/>
            <a:r>
              <a:rPr lang="es-ES" sz="1600" b="1" cap="small" dirty="0" smtClean="0">
                <a:solidFill>
                  <a:schemeClr val="accent5">
                    <a:lumMod val="20000"/>
                    <a:lumOff val="80000"/>
                  </a:schemeClr>
                </a:solidFill>
              </a:rPr>
              <a:t>Patrulleros:  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 139</a:t>
            </a:r>
          </a:p>
          <a:p>
            <a:pPr algn="r"/>
            <a:r>
              <a:rPr lang="es-ES" sz="1600" b="1" cap="small" dirty="0" smtClean="0">
                <a:solidFill>
                  <a:schemeClr val="accent5">
                    <a:lumMod val="20000"/>
                    <a:lumOff val="80000"/>
                  </a:schemeClr>
                </a:solidFill>
              </a:rPr>
              <a:t>Hechos: 37</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191</a:t>
            </a:r>
          </a:p>
          <a:p>
            <a:pPr algn="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067566718"/>
              </p:ext>
            </p:extLst>
          </p:nvPr>
        </p:nvGraphicFramePr>
        <p:xfrm>
          <a:off x="321791" y="3992644"/>
          <a:ext cx="11017224" cy="2648077"/>
        </p:xfrm>
        <a:graphic>
          <a:graphicData uri="http://schemas.openxmlformats.org/drawingml/2006/table">
            <a:tbl>
              <a:tblPr firstRow="1" bandRow="1">
                <a:tableStyleId>{5C22544A-7EE6-4342-B048-85BDC9FD1C3A}</a:tableStyleId>
              </a:tblPr>
              <a:tblGrid>
                <a:gridCol w="3168352"/>
                <a:gridCol w="1831357"/>
                <a:gridCol w="4073299"/>
                <a:gridCol w="1944216"/>
              </a:tblGrid>
              <a:tr h="655450">
                <a:tc>
                  <a:txBody>
                    <a:bodyPr/>
                    <a:lstStyle/>
                    <a:p>
                      <a:pPr marL="704850" indent="0" algn="l" defTabSz="711200"/>
                      <a:r>
                        <a:rPr lang="es-ES" sz="1400" b="1" dirty="0" smtClean="0">
                          <a:solidFill>
                            <a:schemeClr val="tx1"/>
                          </a:solidFill>
                        </a:rPr>
                        <a:t>Darío Enrique Vélez Trujillo</a:t>
                      </a:r>
                      <a:r>
                        <a:rPr lang="es-ES" sz="1400" b="1" baseline="0" dirty="0" smtClean="0">
                          <a:solidFill>
                            <a:schemeClr val="tx1"/>
                          </a:solidFill>
                        </a:rPr>
                        <a:t> </a:t>
                      </a:r>
                      <a:r>
                        <a:rPr lang="es-ES" sz="1400" b="1" dirty="0" smtClean="0">
                          <a:solidFill>
                            <a:schemeClr val="tx1"/>
                          </a:solidFill>
                        </a:rPr>
                        <a:t>alias  “El Tío o Gonzalo”</a:t>
                      </a:r>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Encargado de la logística</a:t>
                      </a:r>
                      <a:endParaRPr lang="es-ES" sz="1400" b="0" dirty="0">
                        <a:solidFill>
                          <a:schemeClr val="tx1"/>
                        </a:solidFill>
                      </a:endParaRPr>
                    </a:p>
                  </a:txBody>
                  <a:tcPr>
                    <a:solidFill>
                      <a:schemeClr val="bg1">
                        <a:lumMod val="95000"/>
                      </a:schemeClr>
                    </a:solidFill>
                  </a:tcPr>
                </a:tc>
                <a:tc>
                  <a:txBody>
                    <a:bodyPr/>
                    <a:lstStyle/>
                    <a:p>
                      <a:pPr marL="627063" indent="0" algn="l" defTabSz="185738"/>
                      <a:r>
                        <a:rPr lang="es-ES" sz="1400" b="1" dirty="0" smtClean="0">
                          <a:solidFill>
                            <a:schemeClr val="tx1"/>
                          </a:solidFill>
                        </a:rPr>
                        <a:t>Pablo José Montalvo </a:t>
                      </a:r>
                      <a:r>
                        <a:rPr lang="es-ES" sz="1400" b="1" dirty="0" err="1" smtClean="0">
                          <a:solidFill>
                            <a:schemeClr val="tx1"/>
                          </a:solidFill>
                        </a:rPr>
                        <a:t>Cuitiva</a:t>
                      </a:r>
                      <a:r>
                        <a:rPr lang="es-ES" sz="1400" b="1" dirty="0" smtClean="0">
                          <a:solidFill>
                            <a:schemeClr val="tx1"/>
                          </a:solidFill>
                        </a:rPr>
                        <a:t>, alias David o Alfa 11</a:t>
                      </a:r>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Comandante</a:t>
                      </a:r>
                      <a:r>
                        <a:rPr lang="es-ES" sz="1400" b="0" baseline="0" dirty="0" smtClean="0">
                          <a:solidFill>
                            <a:schemeClr val="tx1"/>
                          </a:solidFill>
                        </a:rPr>
                        <a:t> de escuadra</a:t>
                      </a:r>
                      <a:endParaRPr lang="es-ES" sz="1400" b="0" dirty="0">
                        <a:solidFill>
                          <a:schemeClr val="tx1"/>
                        </a:solidFill>
                      </a:endParaRPr>
                    </a:p>
                  </a:txBody>
                  <a:tcPr>
                    <a:solidFill>
                      <a:schemeClr val="bg1">
                        <a:lumMod val="95000"/>
                      </a:schemeClr>
                    </a:solidFill>
                  </a:tcPr>
                </a:tc>
              </a:tr>
              <a:tr h="735739">
                <a:tc>
                  <a:txBody>
                    <a:bodyPr/>
                    <a:lstStyle/>
                    <a:p>
                      <a:pPr marL="704850" indent="0" algn="l" defTabSz="711200"/>
                      <a:r>
                        <a:rPr lang="es-ES" sz="1400" b="1" dirty="0" smtClean="0"/>
                        <a:t>Bernardo Jesús Díaz Alegre</a:t>
                      </a:r>
                      <a:r>
                        <a:rPr lang="es-ES" sz="1400" b="1" baseline="0" dirty="0" smtClean="0"/>
                        <a:t> </a:t>
                      </a:r>
                      <a:r>
                        <a:rPr lang="es-ES" sz="1400" b="1" dirty="0" smtClean="0"/>
                        <a:t>alias “El Burro”</a:t>
                      </a:r>
                      <a:endParaRPr lang="es-ES" sz="1400" b="1" dirty="0">
                        <a:solidFill>
                          <a:schemeClr val="tx1"/>
                        </a:solidFill>
                      </a:endParaRPr>
                    </a:p>
                  </a:txBody>
                  <a:tcPr>
                    <a:solidFill>
                      <a:schemeClr val="bg1">
                        <a:lumMod val="95000"/>
                      </a:schemeClr>
                    </a:solidFill>
                  </a:tcPr>
                </a:tc>
                <a:tc>
                  <a:txBody>
                    <a:bodyPr/>
                    <a:lstStyle/>
                    <a:p>
                      <a:r>
                        <a:rPr lang="es-ES" sz="1400" b="0" dirty="0" smtClean="0"/>
                        <a:t>Patrullero urbano</a:t>
                      </a:r>
                      <a:endParaRPr lang="es-ES" sz="1400" b="0" dirty="0"/>
                    </a:p>
                  </a:txBody>
                  <a:tcPr>
                    <a:solidFill>
                      <a:schemeClr val="bg1">
                        <a:lumMod val="95000"/>
                      </a:schemeClr>
                    </a:solidFill>
                  </a:tcPr>
                </a:tc>
                <a:tc>
                  <a:txBody>
                    <a:bodyPr/>
                    <a:lstStyle/>
                    <a:p>
                      <a:pPr marL="627063" marR="0" indent="0" algn="l" defTabSz="185738" rtl="0" eaLnBrk="1" fontAlgn="auto" latinLnBrk="0" hangingPunct="1">
                        <a:lnSpc>
                          <a:spcPct val="100000"/>
                        </a:lnSpc>
                        <a:spcBef>
                          <a:spcPts val="0"/>
                        </a:spcBef>
                        <a:spcAft>
                          <a:spcPts val="0"/>
                        </a:spcAft>
                        <a:buClrTx/>
                        <a:buSzTx/>
                        <a:buFontTx/>
                        <a:buNone/>
                        <a:tabLst/>
                        <a:defRPr/>
                      </a:pPr>
                      <a:r>
                        <a:rPr lang="es-ES" sz="1400" b="1" dirty="0" err="1" smtClean="0"/>
                        <a:t>Dairon</a:t>
                      </a:r>
                      <a:r>
                        <a:rPr lang="es-ES" sz="1400" b="1" dirty="0" smtClean="0"/>
                        <a:t> Mendoza </a:t>
                      </a:r>
                      <a:r>
                        <a:rPr lang="es-ES" sz="1400" b="1" dirty="0" err="1" smtClean="0"/>
                        <a:t>Caraballo</a:t>
                      </a:r>
                      <a:r>
                        <a:rPr lang="es-ES" sz="1400" b="1" dirty="0" smtClean="0"/>
                        <a:t> alias “</a:t>
                      </a:r>
                      <a:r>
                        <a:rPr lang="es-ES" sz="1400" b="1" dirty="0" err="1" smtClean="0"/>
                        <a:t>Cocacolo</a:t>
                      </a:r>
                      <a:r>
                        <a:rPr lang="es-ES" sz="1400" b="1" dirty="0" smtClean="0"/>
                        <a:t>”</a:t>
                      </a:r>
                      <a:endParaRPr lang="es-ES" sz="1400" b="1" dirty="0" smtClean="0">
                        <a:solidFill>
                          <a:schemeClr val="tx1"/>
                        </a:solidFill>
                      </a:endParaRPr>
                    </a:p>
                    <a:p>
                      <a:pPr marL="0" indent="0" algn="l" defTabSz="185738"/>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Comandante financiero – experto en comunicaciones-</a:t>
                      </a:r>
                      <a:endParaRPr lang="es-ES" sz="1400" b="0" dirty="0">
                        <a:solidFill>
                          <a:schemeClr val="tx1"/>
                        </a:solidFill>
                      </a:endParaRPr>
                    </a:p>
                  </a:txBody>
                  <a:tcPr>
                    <a:solidFill>
                      <a:schemeClr val="bg1">
                        <a:lumMod val="95000"/>
                      </a:schemeClr>
                    </a:solidFill>
                  </a:tcPr>
                </a:tc>
              </a:tr>
              <a:tr h="735739">
                <a:tc>
                  <a:txBody>
                    <a:bodyPr/>
                    <a:lstStyle/>
                    <a:p>
                      <a:pPr marL="704850" indent="0" algn="l" defTabSz="711200"/>
                      <a:r>
                        <a:rPr lang="es-ES" sz="1400" b="1" dirty="0" smtClean="0"/>
                        <a:t>Carlos Arturo </a:t>
                      </a:r>
                      <a:r>
                        <a:rPr lang="es-ES" sz="1400" b="1" dirty="0" err="1" smtClean="0"/>
                        <a:t>Furnieles</a:t>
                      </a:r>
                      <a:r>
                        <a:rPr lang="es-ES" sz="1400" b="1" dirty="0" smtClean="0"/>
                        <a:t> Álvarez</a:t>
                      </a:r>
                      <a:r>
                        <a:rPr lang="es-ES" sz="1400" b="1" baseline="0" dirty="0" smtClean="0"/>
                        <a:t> </a:t>
                      </a:r>
                      <a:r>
                        <a:rPr lang="es-ES" sz="1400" b="1" dirty="0" smtClean="0"/>
                        <a:t>alias “El </a:t>
                      </a:r>
                      <a:r>
                        <a:rPr lang="es-ES" sz="1400" b="1" dirty="0" err="1" smtClean="0"/>
                        <a:t>Saiza</a:t>
                      </a:r>
                      <a:r>
                        <a:rPr lang="es-ES" sz="1400" b="1" dirty="0" smtClean="0"/>
                        <a:t>”</a:t>
                      </a:r>
                      <a:endParaRPr lang="es-ES" sz="1400" b="1" dirty="0">
                        <a:solidFill>
                          <a:schemeClr val="tx1"/>
                        </a:solidFill>
                      </a:endParaRPr>
                    </a:p>
                  </a:txBody>
                  <a:tcPr>
                    <a:solidFill>
                      <a:schemeClr val="bg1">
                        <a:lumMod val="95000"/>
                      </a:schemeClr>
                    </a:solidFill>
                  </a:tcPr>
                </a:tc>
                <a:tc>
                  <a:txBody>
                    <a:bodyPr/>
                    <a:lstStyle/>
                    <a:p>
                      <a:r>
                        <a:rPr lang="es-ES" sz="1400" b="0" dirty="0" smtClean="0"/>
                        <a:t>Patrullero urbano</a:t>
                      </a:r>
                      <a:endParaRPr lang="es-ES" sz="1400" b="0" dirty="0"/>
                    </a:p>
                  </a:txBody>
                  <a:tcPr>
                    <a:solidFill>
                      <a:schemeClr val="bg1">
                        <a:lumMod val="95000"/>
                      </a:schemeClr>
                    </a:solidFill>
                  </a:tcPr>
                </a:tc>
                <a:tc>
                  <a:txBody>
                    <a:bodyPr/>
                    <a:lstStyle/>
                    <a:p>
                      <a:pPr marL="627063" marR="0" indent="0" algn="l" defTabSz="185738" rtl="0" eaLnBrk="1" fontAlgn="auto" latinLnBrk="0" hangingPunct="1">
                        <a:lnSpc>
                          <a:spcPct val="100000"/>
                        </a:lnSpc>
                        <a:spcBef>
                          <a:spcPts val="0"/>
                        </a:spcBef>
                        <a:spcAft>
                          <a:spcPts val="0"/>
                        </a:spcAft>
                        <a:buClrTx/>
                        <a:buSzTx/>
                        <a:buFontTx/>
                        <a:buNone/>
                        <a:tabLst/>
                        <a:defRPr/>
                      </a:pPr>
                      <a:r>
                        <a:rPr lang="es-ES" sz="1400" b="1" dirty="0" smtClean="0"/>
                        <a:t>Elkin Jorge Castañeda Naranjo, alias “</a:t>
                      </a:r>
                      <a:r>
                        <a:rPr lang="es-ES" sz="1400" b="1" dirty="0" err="1" smtClean="0"/>
                        <a:t>Hermógenes</a:t>
                      </a:r>
                      <a:r>
                        <a:rPr lang="es-ES" sz="1400" b="1" dirty="0" smtClean="0"/>
                        <a:t> Maza o </a:t>
                      </a:r>
                      <a:r>
                        <a:rPr lang="es-ES" sz="1400" b="1" dirty="0" err="1" smtClean="0"/>
                        <a:t>Güevudo</a:t>
                      </a:r>
                      <a:r>
                        <a:rPr lang="es-ES" sz="1400" b="1" dirty="0" smtClean="0"/>
                        <a:t>”</a:t>
                      </a:r>
                      <a:endParaRPr lang="es-ES" sz="1400" b="1" dirty="0" smtClean="0">
                        <a:solidFill>
                          <a:schemeClr val="tx1"/>
                        </a:solidFill>
                      </a:endParaRPr>
                    </a:p>
                    <a:p>
                      <a:pPr marL="0" indent="0" algn="l" defTabSz="185738"/>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Comandante</a:t>
                      </a:r>
                      <a:r>
                        <a:rPr lang="es-ES" sz="1400" b="0" baseline="0" dirty="0" smtClean="0">
                          <a:solidFill>
                            <a:schemeClr val="tx1"/>
                          </a:solidFill>
                        </a:rPr>
                        <a:t> del Frente Gabriela White de </a:t>
                      </a:r>
                      <a:r>
                        <a:rPr lang="es-ES" sz="1400" b="0" baseline="0" dirty="0" err="1" smtClean="0">
                          <a:solidFill>
                            <a:schemeClr val="tx1"/>
                          </a:solidFill>
                        </a:rPr>
                        <a:t>Dabeiba</a:t>
                      </a:r>
                      <a:r>
                        <a:rPr lang="es-ES" sz="1400" b="0" baseline="0" dirty="0" smtClean="0">
                          <a:solidFill>
                            <a:schemeClr val="tx1"/>
                          </a:solidFill>
                        </a:rPr>
                        <a:t> –Antioquia-</a:t>
                      </a:r>
                      <a:endParaRPr lang="es-ES" sz="1400" b="0" dirty="0">
                        <a:solidFill>
                          <a:schemeClr val="tx1"/>
                        </a:solidFill>
                      </a:endParaRPr>
                    </a:p>
                  </a:txBody>
                  <a:tcPr>
                    <a:solidFill>
                      <a:schemeClr val="bg1">
                        <a:lumMod val="95000"/>
                      </a:schemeClr>
                    </a:solidFill>
                  </a:tcPr>
                </a:tc>
              </a:tr>
              <a:tr h="521149">
                <a:tc>
                  <a:txBody>
                    <a:bodyPr/>
                    <a:lstStyle/>
                    <a:p>
                      <a:pPr marL="704850" indent="0" algn="l" defTabSz="711200"/>
                      <a:r>
                        <a:rPr lang="es-ES" sz="1400" b="1" dirty="0" smtClean="0"/>
                        <a:t>Juan Pablo López Quintero</a:t>
                      </a:r>
                      <a:r>
                        <a:rPr lang="es-ES" sz="1400" b="1" baseline="0" dirty="0" smtClean="0"/>
                        <a:t> </a:t>
                      </a:r>
                      <a:r>
                        <a:rPr lang="es-ES" sz="1400" b="1" dirty="0" smtClean="0"/>
                        <a:t>alias “</a:t>
                      </a:r>
                      <a:r>
                        <a:rPr lang="es-ES" sz="1400" b="1" dirty="0" err="1" smtClean="0"/>
                        <a:t>Chimurro</a:t>
                      </a:r>
                      <a:r>
                        <a:rPr lang="es-ES" sz="1400" b="1" dirty="0" smtClean="0"/>
                        <a:t>”</a:t>
                      </a:r>
                      <a:endParaRPr lang="es-ES" sz="1400" b="1" dirty="0">
                        <a:solidFill>
                          <a:schemeClr val="tx1"/>
                        </a:solidFill>
                      </a:endParaRPr>
                    </a:p>
                  </a:txBody>
                  <a:tcPr>
                    <a:solidFill>
                      <a:schemeClr val="bg1">
                        <a:lumMod val="95000"/>
                      </a:schemeClr>
                    </a:solidFill>
                  </a:tcPr>
                </a:tc>
                <a:tc>
                  <a:txBody>
                    <a:bodyPr/>
                    <a:lstStyle/>
                    <a:p>
                      <a:r>
                        <a:rPr lang="es-ES" sz="1400" b="0" dirty="0" smtClean="0"/>
                        <a:t>Patrullero urbano</a:t>
                      </a:r>
                      <a:endParaRPr lang="es-ES" sz="1400" b="0" dirty="0"/>
                    </a:p>
                  </a:txBody>
                  <a:tcPr>
                    <a:solidFill>
                      <a:schemeClr val="bg1">
                        <a:lumMod val="95000"/>
                      </a:schemeClr>
                    </a:solidFill>
                  </a:tcPr>
                </a:tc>
                <a:tc>
                  <a:txBody>
                    <a:bodyPr/>
                    <a:lstStyle/>
                    <a:p>
                      <a:pPr marL="627063" indent="0" algn="l" defTabSz="185738"/>
                      <a:r>
                        <a:rPr lang="es-ES" sz="1400" b="1" dirty="0" smtClean="0"/>
                        <a:t>Efraín Homero Hernández Padilla, alias “Armero”</a:t>
                      </a:r>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Patrullero</a:t>
                      </a:r>
                      <a:endParaRPr lang="es-ES" sz="1400" b="0" dirty="0">
                        <a:solidFill>
                          <a:schemeClr val="tx1"/>
                        </a:solidFill>
                      </a:endParaRPr>
                    </a:p>
                  </a:txBody>
                  <a:tcPr>
                    <a:solidFill>
                      <a:schemeClr val="bg1">
                        <a:lumMod val="95000"/>
                      </a:schemeClr>
                    </a:solidFill>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4097664851"/>
              </p:ext>
            </p:extLst>
          </p:nvPr>
        </p:nvGraphicFramePr>
        <p:xfrm>
          <a:off x="407368" y="620688"/>
          <a:ext cx="6984776" cy="13270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Elmer Cárdenas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Juan Guillermo Cárdenas Gómez</a:t>
                      </a:r>
                      <a:endParaRPr lang="es-ES" sz="1050" dirty="0"/>
                    </a:p>
                  </a:txBody>
                  <a:tcPr/>
                </a:tc>
                <a:tc>
                  <a:txBody>
                    <a:bodyPr/>
                    <a:lstStyle/>
                    <a:p>
                      <a:r>
                        <a:rPr lang="es-ES" sz="1400" dirty="0" smtClean="0"/>
                        <a:t>27 de agosto de 2014.   </a:t>
                      </a:r>
                      <a:r>
                        <a:rPr lang="es-ES" sz="1400" dirty="0" smtClean="0">
                          <a:hlinkClick r:id="rId3"/>
                        </a:rPr>
                        <a:t>Ver Sentencia. </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7" name="CuadroTexto 6"/>
          <p:cNvSpPr txBox="1"/>
          <p:nvPr/>
        </p:nvSpPr>
        <p:spPr>
          <a:xfrm>
            <a:off x="321791" y="2078553"/>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28" name="Freeform 28"/>
          <p:cNvSpPr>
            <a:spLocks/>
          </p:cNvSpPr>
          <p:nvPr/>
        </p:nvSpPr>
        <p:spPr bwMode="auto">
          <a:xfrm>
            <a:off x="9552384" y="2564904"/>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1" name="50 Imagen" descr="71976376.jpg"/>
          <p:cNvPicPr>
            <a:picLocks noChangeAspect="1"/>
          </p:cNvPicPr>
          <p:nvPr/>
        </p:nvPicPr>
        <p:blipFill>
          <a:blip r:embed="rId4" cstate="print"/>
          <a:stretch>
            <a:fillRect/>
          </a:stretch>
        </p:blipFill>
        <p:spPr>
          <a:xfrm>
            <a:off x="571834" y="4077072"/>
            <a:ext cx="432048" cy="540060"/>
          </a:xfrm>
          <a:prstGeom prst="rect">
            <a:avLst/>
          </a:prstGeom>
        </p:spPr>
      </p:pic>
      <p:pic>
        <p:nvPicPr>
          <p:cNvPr id="52" name="51 Imagen" descr="70523259.jpg"/>
          <p:cNvPicPr>
            <a:picLocks noChangeAspect="1"/>
          </p:cNvPicPr>
          <p:nvPr/>
        </p:nvPicPr>
        <p:blipFill>
          <a:blip r:embed="rId5" cstate="print"/>
          <a:stretch>
            <a:fillRect/>
          </a:stretch>
        </p:blipFill>
        <p:spPr>
          <a:xfrm>
            <a:off x="558398" y="4716376"/>
            <a:ext cx="432048" cy="540060"/>
          </a:xfrm>
          <a:prstGeom prst="rect">
            <a:avLst/>
          </a:prstGeom>
        </p:spPr>
      </p:pic>
      <p:pic>
        <p:nvPicPr>
          <p:cNvPr id="56" name="55 Imagen" descr="71252318.jpg"/>
          <p:cNvPicPr>
            <a:picLocks noChangeAspect="1"/>
          </p:cNvPicPr>
          <p:nvPr/>
        </p:nvPicPr>
        <p:blipFill>
          <a:blip r:embed="rId6" cstate="print"/>
          <a:stretch>
            <a:fillRect/>
          </a:stretch>
        </p:blipFill>
        <p:spPr>
          <a:xfrm>
            <a:off x="571834" y="5494846"/>
            <a:ext cx="439062" cy="548828"/>
          </a:xfrm>
          <a:prstGeom prst="rect">
            <a:avLst/>
          </a:prstGeom>
        </p:spPr>
      </p:pic>
      <p:pic>
        <p:nvPicPr>
          <p:cNvPr id="58" name="57 Imagen" descr="8418562.jpg"/>
          <p:cNvPicPr>
            <a:picLocks noChangeAspect="1"/>
          </p:cNvPicPr>
          <p:nvPr/>
        </p:nvPicPr>
        <p:blipFill>
          <a:blip r:embed="rId7" cstate="print"/>
          <a:stretch>
            <a:fillRect/>
          </a:stretch>
        </p:blipFill>
        <p:spPr>
          <a:xfrm>
            <a:off x="578848" y="6266871"/>
            <a:ext cx="432048" cy="476820"/>
          </a:xfrm>
          <a:prstGeom prst="rect">
            <a:avLst/>
          </a:prstGeom>
        </p:spPr>
      </p:pic>
      <p:pic>
        <p:nvPicPr>
          <p:cNvPr id="59" name="58 Imagen" descr="78713123.jpg"/>
          <p:cNvPicPr>
            <a:picLocks noChangeAspect="1"/>
          </p:cNvPicPr>
          <p:nvPr/>
        </p:nvPicPr>
        <p:blipFill>
          <a:blip r:embed="rId8" cstate="print"/>
          <a:stretch>
            <a:fillRect/>
          </a:stretch>
        </p:blipFill>
        <p:spPr>
          <a:xfrm>
            <a:off x="5390322" y="4056879"/>
            <a:ext cx="403244" cy="504056"/>
          </a:xfrm>
          <a:prstGeom prst="rect">
            <a:avLst/>
          </a:prstGeom>
        </p:spPr>
      </p:pic>
      <p:pic>
        <p:nvPicPr>
          <p:cNvPr id="60" name="59 Imagen" descr="70124782.jpg"/>
          <p:cNvPicPr>
            <a:picLocks noChangeAspect="1"/>
          </p:cNvPicPr>
          <p:nvPr/>
        </p:nvPicPr>
        <p:blipFill>
          <a:blip r:embed="rId9" cstate="print"/>
          <a:stretch>
            <a:fillRect/>
          </a:stretch>
        </p:blipFill>
        <p:spPr>
          <a:xfrm>
            <a:off x="5470078" y="5479032"/>
            <a:ext cx="395858" cy="494823"/>
          </a:xfrm>
          <a:prstGeom prst="rect">
            <a:avLst/>
          </a:prstGeom>
        </p:spPr>
      </p:pic>
      <p:pic>
        <p:nvPicPr>
          <p:cNvPr id="61" name="60 Imagen" descr="78744506.jpg"/>
          <p:cNvPicPr>
            <a:picLocks noChangeAspect="1"/>
          </p:cNvPicPr>
          <p:nvPr/>
        </p:nvPicPr>
        <p:blipFill>
          <a:blip r:embed="rId10" cstate="print"/>
          <a:stretch>
            <a:fillRect/>
          </a:stretch>
        </p:blipFill>
        <p:spPr>
          <a:xfrm>
            <a:off x="5457084" y="6043674"/>
            <a:ext cx="408852" cy="511065"/>
          </a:xfrm>
          <a:prstGeom prst="rect">
            <a:avLst/>
          </a:prstGeom>
        </p:spPr>
      </p:pic>
      <p:grpSp>
        <p:nvGrpSpPr>
          <p:cNvPr id="62" name="Group 111"/>
          <p:cNvGrpSpPr>
            <a:grpSpLocks/>
          </p:cNvGrpSpPr>
          <p:nvPr/>
        </p:nvGrpSpPr>
        <p:grpSpPr bwMode="auto">
          <a:xfrm>
            <a:off x="8544272" y="1916832"/>
            <a:ext cx="3312491" cy="2077864"/>
            <a:chOff x="748" y="80"/>
            <a:chExt cx="6083" cy="4240"/>
          </a:xfrm>
        </p:grpSpPr>
        <p:sp>
          <p:nvSpPr>
            <p:cNvPr id="63"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9"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11"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1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3"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5"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6" name="Text Box 86"/>
            <p:cNvSpPr txBox="1">
              <a:spLocks noChangeArrowheads="1"/>
            </p:cNvSpPr>
            <p:nvPr/>
          </p:nvSpPr>
          <p:spPr bwMode="auto">
            <a:xfrm>
              <a:off x="3645" y="220"/>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37" name="Rectangle 87"/>
            <p:cNvSpPr>
              <a:spLocks noChangeArrowheads="1"/>
            </p:cNvSpPr>
            <p:nvPr/>
          </p:nvSpPr>
          <p:spPr bwMode="auto">
            <a:xfrm>
              <a:off x="3210" y="384"/>
              <a:ext cx="3186"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8" name="Oval 100"/>
            <p:cNvSpPr>
              <a:spLocks noChangeArrowheads="1"/>
            </p:cNvSpPr>
            <p:nvPr/>
          </p:nvSpPr>
          <p:spPr bwMode="auto">
            <a:xfrm>
              <a:off x="3355" y="54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2" name="Imagen 1"/>
          <p:cNvPicPr>
            <a:picLocks noChangeAspect="1"/>
          </p:cNvPicPr>
          <p:nvPr/>
        </p:nvPicPr>
        <p:blipFill>
          <a:blip r:embed="rId13"/>
          <a:stretch>
            <a:fillRect/>
          </a:stretch>
        </p:blipFill>
        <p:spPr>
          <a:xfrm>
            <a:off x="5358011" y="4727567"/>
            <a:ext cx="467866" cy="584833"/>
          </a:xfrm>
          <a:prstGeom prst="rect">
            <a:avLst/>
          </a:prstGeom>
        </p:spPr>
      </p:pic>
    </p:spTree>
    <p:extLst>
      <p:ext uri="{BB962C8B-B14F-4D97-AF65-F5344CB8AC3E}">
        <p14:creationId xmlns:p14="http://schemas.microsoft.com/office/powerpoint/2010/main" val="2672354374"/>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21477" y="3550209"/>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2104" y="54868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3</a:t>
            </a:r>
          </a:p>
          <a:p>
            <a:pPr algn="r"/>
            <a:r>
              <a:rPr lang="es-ES" sz="1600" b="1" cap="small" dirty="0" smtClean="0">
                <a:solidFill>
                  <a:schemeClr val="accent5">
                    <a:lumMod val="20000"/>
                    <a:lumOff val="80000"/>
                  </a:schemeClr>
                </a:solidFill>
              </a:rPr>
              <a:t>Patrulleros:  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 139</a:t>
            </a:r>
          </a:p>
          <a:p>
            <a:pPr algn="r"/>
            <a:r>
              <a:rPr lang="es-ES" sz="1600" b="1" cap="small" dirty="0" smtClean="0">
                <a:solidFill>
                  <a:schemeClr val="accent5">
                    <a:lumMod val="20000"/>
                    <a:lumOff val="80000"/>
                  </a:schemeClr>
                </a:solidFill>
              </a:rPr>
              <a:t>Hechos: 37</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191</a:t>
            </a:r>
          </a:p>
          <a:p>
            <a:pPr algn="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nvPr>
        </p:nvGraphicFramePr>
        <p:xfrm>
          <a:off x="407368" y="620688"/>
          <a:ext cx="6984776" cy="13270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Elmer Cárdenas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Juan Guillermo Cárdenas Gómez</a:t>
                      </a:r>
                      <a:endParaRPr lang="es-ES" sz="1050" dirty="0"/>
                    </a:p>
                  </a:txBody>
                  <a:tcPr/>
                </a:tc>
                <a:tc>
                  <a:txBody>
                    <a:bodyPr/>
                    <a:lstStyle/>
                    <a:p>
                      <a:r>
                        <a:rPr lang="es-ES" sz="1400" dirty="0" smtClean="0"/>
                        <a:t>27 de agosto de 2014.   </a:t>
                      </a:r>
                      <a:r>
                        <a:rPr lang="es-ES" sz="1400" dirty="0" smtClean="0">
                          <a:hlinkClick r:id="rId3"/>
                        </a:rPr>
                        <a:t>Ver Sentencia. </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128" name="Freeform 28"/>
          <p:cNvSpPr>
            <a:spLocks/>
          </p:cNvSpPr>
          <p:nvPr/>
        </p:nvSpPr>
        <p:spPr bwMode="auto">
          <a:xfrm>
            <a:off x="9552384" y="2564904"/>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pSp>
        <p:nvGrpSpPr>
          <p:cNvPr id="62" name="Group 111"/>
          <p:cNvGrpSpPr>
            <a:grpSpLocks/>
          </p:cNvGrpSpPr>
          <p:nvPr/>
        </p:nvGrpSpPr>
        <p:grpSpPr bwMode="auto">
          <a:xfrm>
            <a:off x="8544272" y="1916832"/>
            <a:ext cx="3312491" cy="2077864"/>
            <a:chOff x="748" y="80"/>
            <a:chExt cx="6083" cy="4240"/>
          </a:xfrm>
        </p:grpSpPr>
        <p:sp>
          <p:nvSpPr>
            <p:cNvPr id="63"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9"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3"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5"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6" name="Text Box 86"/>
            <p:cNvSpPr txBox="1">
              <a:spLocks noChangeArrowheads="1"/>
            </p:cNvSpPr>
            <p:nvPr/>
          </p:nvSpPr>
          <p:spPr bwMode="auto">
            <a:xfrm>
              <a:off x="3645" y="220"/>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37" name="Rectangle 87"/>
            <p:cNvSpPr>
              <a:spLocks noChangeArrowheads="1"/>
            </p:cNvSpPr>
            <p:nvPr/>
          </p:nvSpPr>
          <p:spPr bwMode="auto">
            <a:xfrm>
              <a:off x="3210" y="384"/>
              <a:ext cx="3186"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8" name="Oval 100"/>
            <p:cNvSpPr>
              <a:spLocks noChangeArrowheads="1"/>
            </p:cNvSpPr>
            <p:nvPr/>
          </p:nvSpPr>
          <p:spPr bwMode="auto">
            <a:xfrm>
              <a:off x="3355" y="54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3" name="Tabla 2"/>
          <p:cNvGraphicFramePr>
            <a:graphicFrameLocks noGrp="1"/>
          </p:cNvGraphicFramePr>
          <p:nvPr>
            <p:extLst>
              <p:ext uri="{D42A27DB-BD31-4B8C-83A1-F6EECF244321}">
                <p14:modId xmlns:p14="http://schemas.microsoft.com/office/powerpoint/2010/main" val="1713028360"/>
              </p:ext>
            </p:extLst>
          </p:nvPr>
        </p:nvGraphicFramePr>
        <p:xfrm>
          <a:off x="695400" y="4077072"/>
          <a:ext cx="11161238" cy="225552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48</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13</a:t>
                      </a:r>
                      <a:endParaRPr lang="es-ES" sz="1400" dirty="0"/>
                    </a:p>
                  </a:txBody>
                  <a:tcPr/>
                </a:tc>
                <a:tc>
                  <a:txBody>
                    <a:bodyPr/>
                    <a:lstStyle/>
                    <a:p>
                      <a:r>
                        <a:rPr lang="es-ES" sz="1400" dirty="0" smtClean="0"/>
                        <a:t>Detención</a:t>
                      </a:r>
                      <a:r>
                        <a:rPr lang="es-ES" sz="1400" baseline="0" dirty="0" smtClean="0"/>
                        <a:t> Ilegal y privación al debido proceso</a:t>
                      </a:r>
                      <a:endParaRPr lang="es-ES" sz="1400" dirty="0"/>
                    </a:p>
                  </a:txBody>
                  <a:tcPr/>
                </a:tc>
                <a:tc>
                  <a:txBody>
                    <a:bodyPr/>
                    <a:lstStyle/>
                    <a:p>
                      <a:r>
                        <a:rPr lang="es-ES" sz="1400" dirty="0" smtClean="0"/>
                        <a:t>3</a:t>
                      </a:r>
                      <a:endParaRPr lang="es-ES" sz="1400" dirty="0"/>
                    </a:p>
                  </a:txBody>
                  <a:tcPr/>
                </a:tc>
              </a:tr>
              <a:tr h="254496">
                <a:tc>
                  <a:txBody>
                    <a:bodyPr/>
                    <a:lstStyle/>
                    <a:p>
                      <a:r>
                        <a:rPr lang="es-ES" sz="1400" dirty="0" smtClean="0"/>
                        <a:t>Exacciones o Contribuciones</a:t>
                      </a:r>
                      <a:r>
                        <a:rPr lang="es-ES" sz="1400" baseline="0" dirty="0" smtClean="0"/>
                        <a:t> Arbitrarias</a:t>
                      </a:r>
                      <a:endParaRPr lang="es-ES" sz="1400" dirty="0"/>
                    </a:p>
                  </a:txBody>
                  <a:tcPr/>
                </a:tc>
                <a:tc>
                  <a:txBody>
                    <a:bodyPr/>
                    <a:lstStyle/>
                    <a:p>
                      <a:r>
                        <a:rPr lang="es-ES" sz="1400" dirty="0" smtClean="0"/>
                        <a:t>2</a:t>
                      </a:r>
                      <a:endParaRPr lang="es-ES" sz="1400" dirty="0"/>
                    </a:p>
                  </a:txBody>
                  <a:tcPr/>
                </a:tc>
                <a:tc>
                  <a:txBody>
                    <a:bodyPr/>
                    <a:lstStyle/>
                    <a:p>
                      <a:r>
                        <a:rPr lang="es-ES" sz="1400" dirty="0" smtClean="0"/>
                        <a:t>Fabricación</a:t>
                      </a:r>
                      <a:r>
                        <a:rPr lang="es-ES" sz="1400" baseline="0" dirty="0" smtClean="0"/>
                        <a:t>, porte, trafico  de armas</a:t>
                      </a:r>
                      <a:endParaRPr lang="es-ES" sz="1400" dirty="0"/>
                    </a:p>
                  </a:txBody>
                  <a:tcPr/>
                </a:tc>
                <a:tc>
                  <a:txBody>
                    <a:bodyPr/>
                    <a:lstStyle/>
                    <a:p>
                      <a:r>
                        <a:rPr lang="es-ES" sz="1400" dirty="0" smtClean="0"/>
                        <a:t>2</a:t>
                      </a:r>
                      <a:endParaRPr lang="es-ES" sz="1400" dirty="0"/>
                    </a:p>
                  </a:txBody>
                  <a:tcPr/>
                </a:tc>
                <a:tc>
                  <a:txBody>
                    <a:bodyPr/>
                    <a:lstStyle/>
                    <a:p>
                      <a:r>
                        <a:rPr lang="es-ES" sz="1400" dirty="0" smtClean="0"/>
                        <a:t>Daño en bien ajeno</a:t>
                      </a:r>
                      <a:endParaRPr lang="es-ES" sz="1400" dirty="0"/>
                    </a:p>
                  </a:txBody>
                  <a:tcPr/>
                </a:tc>
                <a:tc>
                  <a:txBody>
                    <a:bodyPr/>
                    <a:lstStyle/>
                    <a:p>
                      <a:r>
                        <a:rPr lang="es-ES" sz="1400" dirty="0" smtClean="0"/>
                        <a:t>3</a:t>
                      </a:r>
                      <a:endParaRPr lang="es-ES" sz="1400" dirty="0"/>
                    </a:p>
                  </a:txBody>
                  <a:tcPr/>
                </a:tc>
              </a:tr>
              <a:tr h="237728">
                <a:tc>
                  <a:txBody>
                    <a:bodyPr/>
                    <a:lstStyle/>
                    <a:p>
                      <a:r>
                        <a:rPr lang="es-ES" sz="1400" dirty="0" smtClean="0"/>
                        <a:t>Desplazamiento forzado</a:t>
                      </a:r>
                      <a:endParaRPr lang="es-ES" sz="1400" dirty="0"/>
                    </a:p>
                  </a:txBody>
                  <a:tcPr/>
                </a:tc>
                <a:tc>
                  <a:txBody>
                    <a:bodyPr/>
                    <a:lstStyle/>
                    <a:p>
                      <a:r>
                        <a:rPr lang="es-ES" sz="1400" dirty="0" smtClean="0"/>
                        <a:t>10</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3</a:t>
                      </a:r>
                      <a:endParaRPr lang="es-ES" sz="1400" dirty="0"/>
                    </a:p>
                  </a:txBody>
                  <a:tcPr/>
                </a:tc>
                <a:tc>
                  <a:txBody>
                    <a:bodyPr/>
                    <a:lstStyle/>
                    <a:p>
                      <a:r>
                        <a:rPr lang="es-ES" sz="1400" dirty="0" smtClean="0"/>
                        <a:t>Tentativa de homicidio</a:t>
                      </a:r>
                      <a:endParaRPr lang="es-ES" sz="1400" dirty="0"/>
                    </a:p>
                  </a:txBody>
                  <a:tcPr/>
                </a:tc>
                <a:tc>
                  <a:txBody>
                    <a:bodyPr/>
                    <a:lstStyle/>
                    <a:p>
                      <a:r>
                        <a:rPr lang="es-ES" sz="1400" dirty="0" smtClean="0"/>
                        <a:t>2</a:t>
                      </a:r>
                      <a:endParaRPr lang="es-ES" sz="1400" dirty="0"/>
                    </a:p>
                  </a:txBody>
                  <a:tcPr/>
                </a:tc>
              </a:tr>
              <a:tr h="220960">
                <a:tc>
                  <a:txBody>
                    <a:bodyPr/>
                    <a:lstStyle/>
                    <a:p>
                      <a:r>
                        <a:rPr lang="es-ES" sz="1400" dirty="0" smtClean="0"/>
                        <a:t>Concierto para delinquir</a:t>
                      </a:r>
                      <a:endParaRPr lang="es-ES" sz="1400" dirty="0"/>
                    </a:p>
                  </a:txBody>
                  <a:tcPr/>
                </a:tc>
                <a:tc>
                  <a:txBody>
                    <a:bodyPr/>
                    <a:lstStyle/>
                    <a:p>
                      <a:r>
                        <a:rPr lang="es-ES" sz="1400" dirty="0" smtClean="0"/>
                        <a:t>8</a:t>
                      </a:r>
                      <a:endParaRPr lang="es-ES" sz="1400" dirty="0"/>
                    </a:p>
                  </a:txBody>
                  <a:tcPr/>
                </a:tc>
                <a:tc>
                  <a:txBody>
                    <a:bodyPr/>
                    <a:lstStyle/>
                    <a:p>
                      <a:r>
                        <a:rPr lang="es-ES" sz="1400" dirty="0" smtClean="0"/>
                        <a:t>Utilización ilegal</a:t>
                      </a:r>
                      <a:r>
                        <a:rPr lang="es-ES" sz="1400" baseline="0" dirty="0" smtClean="0"/>
                        <a:t> de uniformes e insignias</a:t>
                      </a:r>
                      <a:endParaRPr lang="es-ES" sz="1400" dirty="0"/>
                    </a:p>
                  </a:txBody>
                  <a:tcPr/>
                </a:tc>
                <a:tc>
                  <a:txBody>
                    <a:bodyPr/>
                    <a:lstStyle/>
                    <a:p>
                      <a:r>
                        <a:rPr lang="es-ES" sz="1400" dirty="0" smtClean="0"/>
                        <a:t>8</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11</a:t>
                      </a:r>
                      <a:endParaRPr lang="es-ES" sz="1400" dirty="0"/>
                    </a:p>
                  </a:txBody>
                  <a:tcPr/>
                </a:tc>
              </a:tr>
              <a:tr h="204192">
                <a:tc>
                  <a:txBody>
                    <a:bodyPr/>
                    <a:lstStyle/>
                    <a:p>
                      <a:r>
                        <a:rPr lang="es-ES" sz="1400" dirty="0" smtClean="0"/>
                        <a:t>Secuestro </a:t>
                      </a:r>
                      <a:endParaRPr lang="es-ES" sz="1400" dirty="0"/>
                    </a:p>
                  </a:txBody>
                  <a:tcPr/>
                </a:tc>
                <a:tc>
                  <a:txBody>
                    <a:bodyPr/>
                    <a:lstStyle/>
                    <a:p>
                      <a:r>
                        <a:rPr lang="es-ES" sz="1400" dirty="0" smtClean="0"/>
                        <a:t>26</a:t>
                      </a:r>
                      <a:endParaRPr lang="es-ES" sz="1400" dirty="0"/>
                    </a:p>
                  </a:txBody>
                  <a:tcPr/>
                </a:tc>
                <a:tc>
                  <a:txBody>
                    <a:bodyPr/>
                    <a:lstStyle/>
                    <a:p>
                      <a:endParaRPr lang="es-ES" sz="1400" dirty="0"/>
                    </a:p>
                  </a:txBody>
                  <a:tcPr/>
                </a:tc>
                <a:tc>
                  <a:txBody>
                    <a:bodyPr/>
                    <a:lstStyle/>
                    <a:p>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spTree>
    <p:extLst>
      <p:ext uri="{BB962C8B-B14F-4D97-AF65-F5344CB8AC3E}">
        <p14:creationId xmlns:p14="http://schemas.microsoft.com/office/powerpoint/2010/main" val="704523769"/>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35480" y="132192"/>
            <a:ext cx="12072664" cy="1871663"/>
          </a:xfrm>
        </p:spPr>
        <p:txBody>
          <a:bodyPr>
            <a:normAutofit/>
          </a:bodyPr>
          <a:lstStyle/>
          <a:p>
            <a:pPr lvl="0" algn="ctr"/>
            <a:r>
              <a:rPr lang="es-ES" b="1" cap="small" dirty="0" smtClean="0">
                <a:solidFill>
                  <a:srgbClr val="C00000"/>
                </a:solidFill>
                <a:cs typeface="Arial" pitchFamily="34" charset="0"/>
              </a:rPr>
              <a:t>Sentencia 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a:t>
            </a:r>
            <a:r>
              <a:rPr lang="es-CO" sz="2700" b="1" cap="small" dirty="0" err="1" smtClean="0">
                <a:solidFill>
                  <a:schemeClr val="accent3">
                    <a:lumMod val="75000"/>
                  </a:schemeClr>
                </a:solidFill>
                <a:cs typeface="Arial" pitchFamily="34" charset="0"/>
              </a:rPr>
              <a:t>Élmer</a:t>
            </a:r>
            <a:r>
              <a:rPr lang="es-CO" sz="2700" b="1" cap="small" dirty="0" smtClean="0">
                <a:solidFill>
                  <a:schemeClr val="accent3">
                    <a:lumMod val="75000"/>
                  </a:schemeClr>
                </a:solidFill>
                <a:cs typeface="Arial" pitchFamily="34" charset="0"/>
              </a:rPr>
              <a:t> Cárdenas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335360" y="2333685"/>
            <a:ext cx="11449272" cy="4524315"/>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Tuvo injerencia aproximadamente </a:t>
            </a:r>
            <a:r>
              <a:rPr lang="es-CO" sz="1200" dirty="0">
                <a:latin typeface="Malgun Gothic" panose="020B0503020000020004" pitchFamily="34" charset="-127"/>
                <a:ea typeface="Malgun Gothic" panose="020B0503020000020004" pitchFamily="34" charset="-127"/>
              </a:rPr>
              <a:t>en cinco (5) departamentos y cincuenta y cuatro (</a:t>
            </a:r>
            <a:r>
              <a:rPr lang="es-CO" sz="1200" dirty="0" smtClean="0">
                <a:latin typeface="Malgun Gothic" panose="020B0503020000020004" pitchFamily="34" charset="-127"/>
                <a:ea typeface="Malgun Gothic" panose="020B0503020000020004" pitchFamily="34" charset="-127"/>
              </a:rPr>
              <a:t>54) municipios </a:t>
            </a:r>
            <a:r>
              <a:rPr lang="es-CO" sz="1200" dirty="0">
                <a:latin typeface="Malgun Gothic" panose="020B0503020000020004" pitchFamily="34" charset="-127"/>
                <a:ea typeface="Malgun Gothic" panose="020B0503020000020004" pitchFamily="34" charset="-127"/>
              </a:rPr>
              <a:t>de la geografía nacional, constituyendo sus principales territorios </a:t>
            </a:r>
            <a:r>
              <a:rPr lang="es-CO" sz="1200" dirty="0" smtClean="0">
                <a:latin typeface="Malgun Gothic" panose="020B0503020000020004" pitchFamily="34" charset="-127"/>
                <a:ea typeface="Malgun Gothic" panose="020B0503020000020004" pitchFamily="34" charset="-127"/>
              </a:rPr>
              <a:t>de movilidad</a:t>
            </a:r>
            <a:r>
              <a:rPr lang="es-CO" sz="1200" dirty="0">
                <a:latin typeface="Malgun Gothic" panose="020B0503020000020004" pitchFamily="34" charset="-127"/>
                <a:ea typeface="Malgun Gothic" panose="020B0503020000020004" pitchFamily="34" charset="-127"/>
              </a:rPr>
              <a:t>, los que procederemos a detallar a </a:t>
            </a:r>
            <a:r>
              <a:rPr lang="es-CO" sz="1200" dirty="0" smtClean="0">
                <a:latin typeface="Malgun Gothic" panose="020B0503020000020004" pitchFamily="34" charset="-127"/>
                <a:ea typeface="Malgun Gothic" panose="020B0503020000020004" pitchFamily="34" charset="-127"/>
              </a:rPr>
              <a:t>continuación:</a:t>
            </a:r>
          </a:p>
          <a:p>
            <a:pPr algn="just"/>
            <a:endParaRPr lang="es-CO" sz="1200" b="1"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5.1 </a:t>
            </a:r>
            <a:r>
              <a:rPr lang="es-CO" sz="1200" b="1" dirty="0">
                <a:latin typeface="Malgun Gothic" panose="020B0503020000020004" pitchFamily="34" charset="-127"/>
                <a:ea typeface="Malgun Gothic" panose="020B0503020000020004" pitchFamily="34" charset="-127"/>
              </a:rPr>
              <a:t>Departamento de Antioquia</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a:latin typeface="Malgun Gothic" panose="020B0503020000020004" pitchFamily="34" charset="-127"/>
                <a:ea typeface="Malgun Gothic" panose="020B0503020000020004" pitchFamily="34" charset="-127"/>
              </a:rPr>
              <a:t>Necoclí</a:t>
            </a:r>
            <a:r>
              <a:rPr lang="es-CO" sz="1200" dirty="0">
                <a:latin typeface="Malgun Gothic" panose="020B0503020000020004" pitchFamily="34" charset="-127"/>
                <a:ea typeface="Malgun Gothic" panose="020B0503020000020004" pitchFamily="34" charset="-127"/>
              </a:rPr>
              <a:t>: Este se encuentra localizado en </a:t>
            </a:r>
            <a:r>
              <a:rPr lang="es-CO" sz="1200" dirty="0" smtClean="0">
                <a:latin typeface="Malgun Gothic" panose="020B0503020000020004" pitchFamily="34" charset="-127"/>
                <a:ea typeface="Malgun Gothic" panose="020B0503020000020004" pitchFamily="34" charset="-127"/>
              </a:rPr>
              <a:t>Urabá-Antioquia; divido </a:t>
            </a:r>
            <a:r>
              <a:rPr lang="es-CO" sz="1200" dirty="0">
                <a:latin typeface="Malgun Gothic" panose="020B0503020000020004" pitchFamily="34" charset="-127"/>
                <a:ea typeface="Malgun Gothic" panose="020B0503020000020004" pitchFamily="34" charset="-127"/>
              </a:rPr>
              <a:t>administrativamente en siete (7) corregimientos, con una población </a:t>
            </a:r>
            <a:r>
              <a:rPr lang="es-CO" sz="1200" dirty="0" smtClean="0">
                <a:latin typeface="Malgun Gothic" panose="020B0503020000020004" pitchFamily="34" charset="-127"/>
                <a:ea typeface="Malgun Gothic" panose="020B0503020000020004" pitchFamily="34" charset="-127"/>
              </a:rPr>
              <a:t>de aproximadamente </a:t>
            </a:r>
            <a:r>
              <a:rPr lang="es-CO" sz="1200" dirty="0">
                <a:latin typeface="Malgun Gothic" panose="020B0503020000020004" pitchFamily="34" charset="-127"/>
                <a:ea typeface="Malgun Gothic" panose="020B0503020000020004" pitchFamily="34" charset="-127"/>
              </a:rPr>
              <a:t>cincuenta y tres mil trescientos noventa y un (</a:t>
            </a:r>
            <a:r>
              <a:rPr lang="es-CO" sz="1200" dirty="0" smtClean="0">
                <a:latin typeface="Malgun Gothic" panose="020B0503020000020004" pitchFamily="34" charset="-127"/>
                <a:ea typeface="Malgun Gothic" panose="020B0503020000020004" pitchFamily="34" charset="-127"/>
              </a:rPr>
              <a:t>53.391) habitantes</a:t>
            </a:r>
            <a:r>
              <a:rPr lang="es-CO" sz="1200" dirty="0">
                <a:latin typeface="Malgun Gothic" panose="020B0503020000020004" pitchFamily="34" charset="-127"/>
                <a:ea typeface="Malgun Gothic" panose="020B0503020000020004" pitchFamily="34" charset="-127"/>
              </a:rPr>
              <a:t>; municipio destacado por su variedad de recursos económicos; </a:t>
            </a:r>
            <a:r>
              <a:rPr lang="es-CO" sz="1200" dirty="0" smtClean="0">
                <a:latin typeface="Malgun Gothic" panose="020B0503020000020004" pitchFamily="34" charset="-127"/>
                <a:ea typeface="Malgun Gothic" panose="020B0503020000020004" pitchFamily="34" charset="-127"/>
              </a:rPr>
              <a:t>con toda </a:t>
            </a:r>
            <a:r>
              <a:rPr lang="es-CO" sz="1200" dirty="0">
                <a:latin typeface="Malgun Gothic" panose="020B0503020000020004" pitchFamily="34" charset="-127"/>
                <a:ea typeface="Malgun Gothic" panose="020B0503020000020004" pitchFamily="34" charset="-127"/>
              </a:rPr>
              <a:t>la diversidad manejada en Necoclí, el Bloque „Elmer Cárdenas‟, se </a:t>
            </a:r>
            <a:r>
              <a:rPr lang="es-CO" sz="1200" dirty="0" smtClean="0">
                <a:latin typeface="Malgun Gothic" panose="020B0503020000020004" pitchFamily="34" charset="-127"/>
                <a:ea typeface="Malgun Gothic" panose="020B0503020000020004" pitchFamily="34" charset="-127"/>
              </a:rPr>
              <a:t>afianza desde </a:t>
            </a:r>
            <a:r>
              <a:rPr lang="es-CO" sz="1200" dirty="0">
                <a:latin typeface="Malgun Gothic" panose="020B0503020000020004" pitchFamily="34" charset="-127"/>
                <a:ea typeface="Malgun Gothic" panose="020B0503020000020004" pitchFamily="34" charset="-127"/>
              </a:rPr>
              <a:t>el año 1.998 hasta su desmovilización ocurrida en el 2.006, </a:t>
            </a:r>
            <a:r>
              <a:rPr lang="es-CO" sz="1200" dirty="0" smtClean="0">
                <a:latin typeface="Malgun Gothic" panose="020B0503020000020004" pitchFamily="34" charset="-127"/>
                <a:ea typeface="Malgun Gothic" panose="020B0503020000020004" pitchFamily="34" charset="-127"/>
              </a:rPr>
              <a:t>teniendo incidencia </a:t>
            </a:r>
            <a:r>
              <a:rPr lang="es-CO" sz="1200" dirty="0">
                <a:latin typeface="Malgun Gothic" panose="020B0503020000020004" pitchFamily="34" charset="-127"/>
                <a:ea typeface="Malgun Gothic" panose="020B0503020000020004" pitchFamily="34" charset="-127"/>
              </a:rPr>
              <a:t>en la zona urbana y rural, la primera hacía el Sur de la región del </a:t>
            </a:r>
            <a:r>
              <a:rPr lang="es-CO" sz="1200" dirty="0" err="1" smtClean="0">
                <a:latin typeface="Malgun Gothic" panose="020B0503020000020004" pitchFamily="34" charset="-127"/>
                <a:ea typeface="Malgun Gothic" panose="020B0503020000020004" pitchFamily="34" charset="-127"/>
              </a:rPr>
              <a:t>Tie</a:t>
            </a:r>
            <a:r>
              <a:rPr lang="es-CO" sz="1200" dirty="0" smtClean="0">
                <a:latin typeface="Malgun Gothic" panose="020B0503020000020004" pitchFamily="34" charset="-127"/>
                <a:ea typeface="Malgun Gothic" panose="020B0503020000020004" pitchFamily="34" charset="-127"/>
              </a:rPr>
              <a:t>, río </a:t>
            </a:r>
            <a:r>
              <a:rPr lang="es-CO" sz="1200" dirty="0">
                <a:latin typeface="Malgun Gothic" panose="020B0503020000020004" pitchFamily="34" charset="-127"/>
                <a:ea typeface="Malgun Gothic" panose="020B0503020000020004" pitchFamily="34" charset="-127"/>
              </a:rPr>
              <a:t>Caimán, Nuevo oriente de Pueblo Nuevo, San José de Mulatos, el Mello </a:t>
            </a:r>
            <a:r>
              <a:rPr lang="es-CO" sz="1200" dirty="0" smtClean="0">
                <a:latin typeface="Malgun Gothic" panose="020B0503020000020004" pitchFamily="34" charset="-127"/>
                <a:ea typeface="Malgun Gothic" panose="020B0503020000020004" pitchFamily="34" charset="-127"/>
              </a:rPr>
              <a:t>o Villavicencio </a:t>
            </a:r>
            <a:r>
              <a:rPr lang="es-CO" sz="1200" dirty="0">
                <a:latin typeface="Malgun Gothic" panose="020B0503020000020004" pitchFamily="34" charset="-127"/>
                <a:ea typeface="Malgun Gothic" panose="020B0503020000020004" pitchFamily="34" charset="-127"/>
              </a:rPr>
              <a:t>y la segunda al Norte, en un sector denominado el </a:t>
            </a:r>
            <a:r>
              <a:rPr lang="es-CO" sz="1200" dirty="0" err="1">
                <a:latin typeface="Malgun Gothic" panose="020B0503020000020004" pitchFamily="34" charset="-127"/>
                <a:ea typeface="Malgun Gothic" panose="020B0503020000020004" pitchFamily="34" charset="-127"/>
              </a:rPr>
              <a:t>Mellito</a:t>
            </a:r>
            <a:r>
              <a:rPr lang="es-CO" sz="1200" dirty="0">
                <a:latin typeface="Malgun Gothic" panose="020B0503020000020004" pitchFamily="34" charset="-127"/>
                <a:ea typeface="Malgun Gothic" panose="020B0503020000020004" pitchFamily="34" charset="-127"/>
              </a:rPr>
              <a:t>, </a:t>
            </a:r>
            <a:r>
              <a:rPr lang="es-CO" sz="1200" dirty="0" smtClean="0">
                <a:latin typeface="Malgun Gothic" panose="020B0503020000020004" pitchFamily="34" charset="-127"/>
                <a:ea typeface="Malgun Gothic" panose="020B0503020000020004" pitchFamily="34" charset="-127"/>
              </a:rPr>
              <a:t>desde Mulatos </a:t>
            </a:r>
            <a:r>
              <a:rPr lang="es-CO" sz="1200" dirty="0">
                <a:latin typeface="Malgun Gothic" panose="020B0503020000020004" pitchFamily="34" charset="-127"/>
                <a:ea typeface="Malgun Gothic" panose="020B0503020000020004" pitchFamily="34" charset="-127"/>
              </a:rPr>
              <a:t>hasta la desembocadura del río</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a:latin typeface="Malgun Gothic" panose="020B0503020000020004" pitchFamily="34" charset="-127"/>
                <a:ea typeface="Malgun Gothic" panose="020B0503020000020004" pitchFamily="34" charset="-127"/>
              </a:rPr>
              <a:t>Vigía del Fuerte</a:t>
            </a:r>
            <a:r>
              <a:rPr lang="es-CO" sz="1200" dirty="0">
                <a:latin typeface="Malgun Gothic" panose="020B0503020000020004" pitchFamily="34" charset="-127"/>
                <a:ea typeface="Malgun Gothic" panose="020B0503020000020004" pitchFamily="34" charset="-127"/>
              </a:rPr>
              <a:t>: Al igual que el anterior, se ubica en </a:t>
            </a:r>
            <a:r>
              <a:rPr lang="es-CO" sz="1200" dirty="0" smtClean="0">
                <a:latin typeface="Malgun Gothic" panose="020B0503020000020004" pitchFamily="34" charset="-127"/>
                <a:ea typeface="Malgun Gothic" panose="020B0503020000020004" pitchFamily="34" charset="-127"/>
              </a:rPr>
              <a:t>Urabá antioqueño</a:t>
            </a:r>
            <a:r>
              <a:rPr lang="es-CO" sz="1200" dirty="0">
                <a:latin typeface="Malgun Gothic" panose="020B0503020000020004" pitchFamily="34" charset="-127"/>
                <a:ea typeface="Malgun Gothic" panose="020B0503020000020004" pitchFamily="34" charset="-127"/>
              </a:rPr>
              <a:t>; cuenta con nueve (9) corregimientos y una población aproximada </a:t>
            </a:r>
            <a:r>
              <a:rPr lang="es-CO" sz="1200" dirty="0" smtClean="0">
                <a:latin typeface="Malgun Gothic" panose="020B0503020000020004" pitchFamily="34" charset="-127"/>
                <a:ea typeface="Malgun Gothic" panose="020B0503020000020004" pitchFamily="34" charset="-127"/>
              </a:rPr>
              <a:t>de cinco </a:t>
            </a:r>
            <a:r>
              <a:rPr lang="es-CO" sz="1200" dirty="0">
                <a:latin typeface="Malgun Gothic" panose="020B0503020000020004" pitchFamily="34" charset="-127"/>
                <a:ea typeface="Malgun Gothic" panose="020B0503020000020004" pitchFamily="34" charset="-127"/>
              </a:rPr>
              <a:t>mil quinientos veintidós (5.522) ciudadanos, zona con gran diversidad </a:t>
            </a:r>
            <a:r>
              <a:rPr lang="es-CO" sz="1200" dirty="0" smtClean="0">
                <a:latin typeface="Malgun Gothic" panose="020B0503020000020004" pitchFamily="34" charset="-127"/>
                <a:ea typeface="Malgun Gothic" panose="020B0503020000020004" pitchFamily="34" charset="-127"/>
              </a:rPr>
              <a:t>de recursos</a:t>
            </a:r>
            <a:r>
              <a:rPr lang="es-CO" sz="1200" dirty="0">
                <a:latin typeface="Malgun Gothic" panose="020B0503020000020004" pitchFamily="34" charset="-127"/>
                <a:ea typeface="Malgun Gothic" panose="020B0503020000020004" pitchFamily="34" charset="-127"/>
              </a:rPr>
              <a:t>, incursionando el bloque </a:t>
            </a:r>
            <a:r>
              <a:rPr lang="es-CO" sz="1200" dirty="0" smtClean="0">
                <a:latin typeface="Malgun Gothic" panose="020B0503020000020004" pitchFamily="34" charset="-127"/>
                <a:ea typeface="Malgun Gothic" panose="020B0503020000020004" pitchFamily="34" charset="-127"/>
              </a:rPr>
              <a:t>“paramilitar</a:t>
            </a:r>
            <a:r>
              <a:rPr lang="es-CO" sz="1200" dirty="0">
                <a:latin typeface="Malgun Gothic" panose="020B0503020000020004" pitchFamily="34" charset="-127"/>
                <a:ea typeface="Malgun Gothic" panose="020B0503020000020004" pitchFamily="34" charset="-127"/>
              </a:rPr>
              <a:t>‟, enfáticamente a orillas del </a:t>
            </a:r>
            <a:r>
              <a:rPr lang="es-CO" sz="1200" dirty="0" smtClean="0">
                <a:latin typeface="Malgun Gothic" panose="020B0503020000020004" pitchFamily="34" charset="-127"/>
                <a:ea typeface="Malgun Gothic" panose="020B0503020000020004" pitchFamily="34" charset="-127"/>
              </a:rPr>
              <a:t>río Atrato</a:t>
            </a:r>
            <a:r>
              <a:rPr lang="es-CO" sz="1200" dirty="0">
                <a:latin typeface="Malgun Gothic" panose="020B0503020000020004" pitchFamily="34" charset="-127"/>
                <a:ea typeface="Malgun Gothic" panose="020B0503020000020004" pitchFamily="34" charset="-127"/>
              </a:rPr>
              <a:t>, hasta junio del 2002</a:t>
            </a:r>
            <a:r>
              <a:rPr lang="es-CO" sz="1200" dirty="0" smtClean="0">
                <a:latin typeface="Malgun Gothic" panose="020B0503020000020004" pitchFamily="34" charset="-127"/>
                <a:ea typeface="Malgun Gothic" panose="020B0503020000020004" pitchFamily="34" charset="-127"/>
              </a:rPr>
              <a:t>.</a:t>
            </a:r>
          </a:p>
          <a:p>
            <a:pPr algn="just"/>
            <a:endParaRPr lang="es-CO" sz="1200" dirty="0">
              <a:effectLst/>
              <a:latin typeface="Malgun Gothic" panose="020B0503020000020004" pitchFamily="34" charset="-127"/>
              <a:ea typeface="Malgun Gothic" panose="020B0503020000020004" pitchFamily="34" charset="-127"/>
              <a:cs typeface="Times New Roman" panose="02020603050405020304" pitchFamily="18" charset="0"/>
            </a:endParaRPr>
          </a:p>
          <a:p>
            <a:pPr algn="just"/>
            <a:r>
              <a:rPr lang="es-CO" sz="1200" b="1" dirty="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Murindó</a:t>
            </a:r>
            <a:r>
              <a:rPr lang="es-CO" sz="1200" dirty="0">
                <a:latin typeface="Malgun Gothic" panose="020B0503020000020004" pitchFamily="34" charset="-127"/>
                <a:ea typeface="Malgun Gothic" panose="020B0503020000020004" pitchFamily="34" charset="-127"/>
              </a:rPr>
              <a:t>: Región de Urabá del departamento </a:t>
            </a:r>
            <a:r>
              <a:rPr lang="es-CO" sz="1200" dirty="0" smtClean="0">
                <a:latin typeface="Malgun Gothic" panose="020B0503020000020004" pitchFamily="34" charset="-127"/>
                <a:ea typeface="Malgun Gothic" panose="020B0503020000020004" pitchFamily="34" charset="-127"/>
              </a:rPr>
              <a:t>antioqueño; conformado </a:t>
            </a:r>
            <a:r>
              <a:rPr lang="es-CO" sz="1200" dirty="0">
                <a:latin typeface="Malgun Gothic" panose="020B0503020000020004" pitchFamily="34" charset="-127"/>
                <a:ea typeface="Malgun Gothic" panose="020B0503020000020004" pitchFamily="34" charset="-127"/>
              </a:rPr>
              <a:t>por once (11) veredas y un corregimiento; cuenta </a:t>
            </a:r>
            <a:r>
              <a:rPr lang="es-CO" sz="1200" dirty="0" smtClean="0">
                <a:latin typeface="Malgun Gothic" panose="020B0503020000020004" pitchFamily="34" charset="-127"/>
                <a:ea typeface="Malgun Gothic" panose="020B0503020000020004" pitchFamily="34" charset="-127"/>
              </a:rPr>
              <a:t>aproximadamente con cuatro </a:t>
            </a:r>
            <a:r>
              <a:rPr lang="es-CO" sz="1200" dirty="0">
                <a:latin typeface="Malgun Gothic" panose="020B0503020000020004" pitchFamily="34" charset="-127"/>
                <a:ea typeface="Malgun Gothic" panose="020B0503020000020004" pitchFamily="34" charset="-127"/>
              </a:rPr>
              <a:t>mil cincuenta y nueve (4.059) habitantes; se caracteriza por </a:t>
            </a:r>
            <a:r>
              <a:rPr lang="es-CO" sz="1200" dirty="0" smtClean="0">
                <a:latin typeface="Malgun Gothic" panose="020B0503020000020004" pitchFamily="34" charset="-127"/>
                <a:ea typeface="Malgun Gothic" panose="020B0503020000020004" pitchFamily="34" charset="-127"/>
              </a:rPr>
              <a:t>su diversidad </a:t>
            </a:r>
            <a:r>
              <a:rPr lang="es-CO" sz="1200" dirty="0">
                <a:latin typeface="Malgun Gothic" panose="020B0503020000020004" pitchFamily="34" charset="-127"/>
                <a:ea typeface="Malgun Gothic" panose="020B0503020000020004" pitchFamily="34" charset="-127"/>
              </a:rPr>
              <a:t>cultural y abundante naturaleza; fue en esta zona donde el </a:t>
            </a:r>
            <a:r>
              <a:rPr lang="es-CO" sz="1200" dirty="0" smtClean="0">
                <a:latin typeface="Malgun Gothic" panose="020B0503020000020004" pitchFamily="34" charset="-127"/>
                <a:ea typeface="Malgun Gothic" panose="020B0503020000020004" pitchFamily="34" charset="-127"/>
              </a:rPr>
              <a:t>grupo armado </a:t>
            </a:r>
            <a:r>
              <a:rPr lang="es-CO" sz="1200" dirty="0">
                <a:latin typeface="Malgun Gothic" panose="020B0503020000020004" pitchFamily="34" charset="-127"/>
                <a:ea typeface="Malgun Gothic" panose="020B0503020000020004" pitchFamily="34" charset="-127"/>
              </a:rPr>
              <a:t>ilegal inicia sus actividades ilícitas desde mayo de 1998 hasta el </a:t>
            </a:r>
            <a:r>
              <a:rPr lang="es-CO" sz="1200" dirty="0" smtClean="0">
                <a:latin typeface="Malgun Gothic" panose="020B0503020000020004" pitchFamily="34" charset="-127"/>
                <a:ea typeface="Malgun Gothic" panose="020B0503020000020004" pitchFamily="34" charset="-127"/>
              </a:rPr>
              <a:t>treinta (30</a:t>
            </a:r>
            <a:r>
              <a:rPr lang="es-CO" sz="1200" dirty="0">
                <a:latin typeface="Malgun Gothic" panose="020B0503020000020004" pitchFamily="34" charset="-127"/>
                <a:ea typeface="Malgun Gothic" panose="020B0503020000020004" pitchFamily="34" charset="-127"/>
              </a:rPr>
              <a:t>) de abril de 2006</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Dabeiba</a:t>
            </a:r>
            <a:r>
              <a:rPr lang="es-CO" sz="1200" dirty="0">
                <a:latin typeface="Malgun Gothic" panose="020B0503020000020004" pitchFamily="34" charset="-127"/>
                <a:ea typeface="Malgun Gothic" panose="020B0503020000020004" pitchFamily="34" charset="-127"/>
              </a:rPr>
              <a:t>: Localizado en la región Occidente de </a:t>
            </a:r>
            <a:r>
              <a:rPr lang="es-CO" sz="1200" dirty="0" smtClean="0">
                <a:latin typeface="Malgun Gothic" panose="020B0503020000020004" pitchFamily="34" charset="-127"/>
                <a:ea typeface="Malgun Gothic" panose="020B0503020000020004" pitchFamily="34" charset="-127"/>
              </a:rPr>
              <a:t>Antioquia, cuatro </a:t>
            </a:r>
            <a:r>
              <a:rPr lang="es-CO" sz="1200" dirty="0">
                <a:latin typeface="Malgun Gothic" panose="020B0503020000020004" pitchFamily="34" charset="-127"/>
                <a:ea typeface="Malgun Gothic" panose="020B0503020000020004" pitchFamily="34" charset="-127"/>
              </a:rPr>
              <a:t>(4) corregimientos, un total de veintitrés mil setecientos setenta y </a:t>
            </a:r>
            <a:r>
              <a:rPr lang="es-CO" sz="1200" dirty="0" smtClean="0">
                <a:latin typeface="Malgun Gothic" panose="020B0503020000020004" pitchFamily="34" charset="-127"/>
                <a:ea typeface="Malgun Gothic" panose="020B0503020000020004" pitchFamily="34" charset="-127"/>
              </a:rPr>
              <a:t>seis (23.776</a:t>
            </a:r>
            <a:r>
              <a:rPr lang="es-CO" sz="1200" dirty="0">
                <a:latin typeface="Malgun Gothic" panose="020B0503020000020004" pitchFamily="34" charset="-127"/>
                <a:ea typeface="Malgun Gothic" panose="020B0503020000020004" pitchFamily="34" charset="-127"/>
              </a:rPr>
              <a:t>) pobladores; </a:t>
            </a:r>
            <a:r>
              <a:rPr lang="es-CO" sz="1200" dirty="0" err="1">
                <a:latin typeface="Malgun Gothic" panose="020B0503020000020004" pitchFamily="34" charset="-127"/>
                <a:ea typeface="Malgun Gothic" panose="020B0503020000020004" pitchFamily="34" charset="-127"/>
              </a:rPr>
              <a:t>Dabeiba</a:t>
            </a:r>
            <a:r>
              <a:rPr lang="es-CO" sz="1200" dirty="0">
                <a:latin typeface="Malgun Gothic" panose="020B0503020000020004" pitchFamily="34" charset="-127"/>
                <a:ea typeface="Malgun Gothic" panose="020B0503020000020004" pitchFamily="34" charset="-127"/>
              </a:rPr>
              <a:t> es influenciada por el Bloque „Elmer Cárdenas</a:t>
            </a:r>
            <a:r>
              <a:rPr lang="es-CO" sz="1200" dirty="0" smtClean="0">
                <a:latin typeface="Malgun Gothic" panose="020B0503020000020004" pitchFamily="34" charset="-127"/>
                <a:ea typeface="Malgun Gothic" panose="020B0503020000020004" pitchFamily="34" charset="-127"/>
              </a:rPr>
              <a:t>‟, desde </a:t>
            </a:r>
            <a:r>
              <a:rPr lang="es-CO" sz="1200" dirty="0">
                <a:latin typeface="Malgun Gothic" panose="020B0503020000020004" pitchFamily="34" charset="-127"/>
                <a:ea typeface="Malgun Gothic" panose="020B0503020000020004" pitchFamily="34" charset="-127"/>
              </a:rPr>
              <a:t>el veinticinco (25) de diciembre del año 2001, hasta el treinta (30) de </a:t>
            </a:r>
            <a:r>
              <a:rPr lang="es-CO" sz="1200" dirty="0" smtClean="0">
                <a:latin typeface="Malgun Gothic" panose="020B0503020000020004" pitchFamily="34" charset="-127"/>
                <a:ea typeface="Malgun Gothic" panose="020B0503020000020004" pitchFamily="34" charset="-127"/>
              </a:rPr>
              <a:t>abril de </a:t>
            </a:r>
            <a:r>
              <a:rPr lang="es-CO" sz="1200" dirty="0">
                <a:latin typeface="Malgun Gothic" panose="020B0503020000020004" pitchFamily="34" charset="-127"/>
                <a:ea typeface="Malgun Gothic" panose="020B0503020000020004" pitchFamily="34" charset="-127"/>
              </a:rPr>
              <a:t>2006, cuando ocurre como se adujo su desmovilización</a:t>
            </a:r>
            <a:r>
              <a:rPr lang="es-CO" sz="1200" dirty="0" smtClean="0">
                <a:latin typeface="Malgun Gothic" panose="020B0503020000020004" pitchFamily="34" charset="-127"/>
                <a:ea typeface="Malgun Gothic" panose="020B0503020000020004" pitchFamily="34" charset="-127"/>
              </a:rPr>
              <a:t>.</a:t>
            </a:r>
          </a:p>
          <a:p>
            <a:pPr algn="just"/>
            <a:endParaRPr lang="es-CO" sz="1200" b="1" dirty="0" smtClean="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p:txBody>
      </p:sp>
      <p:sp>
        <p:nvSpPr>
          <p:cNvPr id="6" name="Rectángulo 5"/>
          <p:cNvSpPr/>
          <p:nvPr/>
        </p:nvSpPr>
        <p:spPr>
          <a:xfrm>
            <a:off x="10081310" y="6481252"/>
            <a:ext cx="1875834" cy="369332"/>
          </a:xfrm>
          <a:prstGeom prst="rect">
            <a:avLst/>
          </a:prstGeom>
        </p:spPr>
        <p:txBody>
          <a:bodyPr wrap="none">
            <a:spAutoFit/>
          </a:bodyPr>
          <a:lstStyle/>
          <a:p>
            <a:pPr algn="r"/>
            <a:r>
              <a:rPr lang="es-ES" cap="small" dirty="0">
                <a:solidFill>
                  <a:srgbClr val="C00000"/>
                </a:solidFill>
                <a:latin typeface="Agency FB" panose="020B0503020202020204" pitchFamily="34" charset="0"/>
              </a:rPr>
              <a:t>Continúa página siguiente</a:t>
            </a:r>
          </a:p>
        </p:txBody>
      </p:sp>
    </p:spTree>
    <p:extLst>
      <p:ext uri="{BB962C8B-B14F-4D97-AF65-F5344CB8AC3E}">
        <p14:creationId xmlns:p14="http://schemas.microsoft.com/office/powerpoint/2010/main" val="3927195628"/>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197345"/>
            <a:ext cx="12072664" cy="1871663"/>
          </a:xfrm>
        </p:spPr>
        <p:txBody>
          <a:bodyPr>
            <a:normAutofit/>
          </a:bodyPr>
          <a:lstStyle/>
          <a:p>
            <a:pPr lvl="0" algn="ctr"/>
            <a:r>
              <a:rPr lang="es-ES" b="1" cap="small" dirty="0" smtClean="0">
                <a:solidFill>
                  <a:srgbClr val="C00000"/>
                </a:solidFill>
                <a:cs typeface="Arial" pitchFamily="34" charset="0"/>
              </a:rPr>
              <a:t>Sentencia 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a:t>
            </a:r>
            <a:r>
              <a:rPr lang="es-CO" sz="2700" b="1" cap="small" dirty="0" err="1" smtClean="0">
                <a:solidFill>
                  <a:schemeClr val="accent3">
                    <a:lumMod val="75000"/>
                  </a:schemeClr>
                </a:solidFill>
                <a:cs typeface="Arial" pitchFamily="34" charset="0"/>
              </a:rPr>
              <a:t>Élmer</a:t>
            </a:r>
            <a:r>
              <a:rPr lang="es-CO" sz="2700" b="1" cap="small" dirty="0" smtClean="0">
                <a:solidFill>
                  <a:schemeClr val="accent3">
                    <a:lumMod val="75000"/>
                  </a:schemeClr>
                </a:solidFill>
                <a:cs typeface="Arial" pitchFamily="34" charset="0"/>
              </a:rPr>
              <a:t> Cárdenas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 (continuación)</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407368" y="2245513"/>
            <a:ext cx="11377264" cy="4524315"/>
          </a:xfrm>
          <a:prstGeom prst="rect">
            <a:avLst/>
          </a:prstGeom>
        </p:spPr>
        <p:txBody>
          <a:bodyPr wrap="square">
            <a:spAutoFit/>
          </a:bodyPr>
          <a:lstStyle/>
          <a:p>
            <a:pPr algn="just"/>
            <a:r>
              <a:rPr lang="es-CO" sz="1200" b="1" dirty="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Mutatá</a:t>
            </a:r>
            <a:r>
              <a:rPr lang="es-CO" sz="1200" dirty="0">
                <a:latin typeface="Malgun Gothic" panose="020B0503020000020004" pitchFamily="34" charset="-127"/>
                <a:ea typeface="Malgun Gothic" panose="020B0503020000020004" pitchFamily="34" charset="-127"/>
              </a:rPr>
              <a:t>: Localizado en la subregión del Urabá antioqueño, Posee, cuatro (4) corregimientos y cincuenta (50) veredas; con una población de dieciocho mil veintidós (18.022) residentes; el mencionado bloque, influenció en esta zona desde el año 1998, hasta la ya aludida fecha de dejación de armas. </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San Juan de Urabá</a:t>
            </a:r>
            <a:r>
              <a:rPr lang="es-CO" sz="1200" dirty="0" smtClean="0">
                <a:latin typeface="Malgun Gothic" panose="020B0503020000020004" pitchFamily="34" charset="-127"/>
                <a:ea typeface="Malgun Gothic" panose="020B0503020000020004" pitchFamily="34" charset="-127"/>
              </a:rPr>
              <a:t>: Departamento de Antioquia; divido administrativamente en seis (6) corregimientos, con una población civil de veintidós mil quinientos trece (22.513) habitantes aproximadamente, municipio con gran diversidad económica; fue incursionando el Bloque „Elmer Cárdenas‟, en su zona rural y urbana, desde mayo de 1999 hasta el doce (12) abril de 2006.</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Arboletes: </a:t>
            </a:r>
            <a:r>
              <a:rPr lang="es-CO" sz="1200" dirty="0" smtClean="0">
                <a:latin typeface="Malgun Gothic" panose="020B0503020000020004" pitchFamily="34" charset="-127"/>
                <a:ea typeface="Malgun Gothic" panose="020B0503020000020004" pitchFamily="34" charset="-127"/>
              </a:rPr>
              <a:t>Urabá antioqueño; siete (7) corregimientos y setenta y cinco (75) veredas; un total de treinta y cuatro mil doscientos noventa y tres (34.293) pobladores; el grupo armado ilegal operó en esta zona desde mayo 1999 hasta el doce (12) abril 2006.</a:t>
            </a:r>
          </a:p>
          <a:p>
            <a:pPr algn="just"/>
            <a:endParaRPr lang="es-CO" sz="1200" dirty="0">
              <a:effectLst/>
              <a:latin typeface="Malgun Gothic" panose="020B0503020000020004" pitchFamily="34" charset="-127"/>
              <a:ea typeface="Malgun Gothic" panose="020B0503020000020004" pitchFamily="34" charset="-127"/>
              <a:cs typeface="Times New Roman" panose="02020603050405020304" pitchFamily="18" charset="0"/>
            </a:endParaRPr>
          </a:p>
          <a:p>
            <a:pPr algn="just"/>
            <a:r>
              <a:rPr lang="es-CO" sz="1200" b="1" dirty="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Uramita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Ubicado en el departamento de Antioquia, </a:t>
            </a:r>
            <a:r>
              <a:rPr lang="es-CO" sz="1200" dirty="0" smtClean="0">
                <a:latin typeface="Malgun Gothic" panose="020B0503020000020004" pitchFamily="34" charset="-127"/>
                <a:ea typeface="Malgun Gothic" panose="020B0503020000020004" pitchFamily="34" charset="-127"/>
              </a:rPr>
              <a:t>subregión Occidente</a:t>
            </a:r>
            <a:r>
              <a:rPr lang="es-CO" sz="1200" dirty="0">
                <a:latin typeface="Malgun Gothic" panose="020B0503020000020004" pitchFamily="34" charset="-127"/>
                <a:ea typeface="Malgun Gothic" panose="020B0503020000020004" pitchFamily="34" charset="-127"/>
              </a:rPr>
              <a:t>; constituido por dos (2) corregimientos y cuarenta y dos (42) </a:t>
            </a:r>
            <a:r>
              <a:rPr lang="es-CO" sz="1200" dirty="0" smtClean="0">
                <a:latin typeface="Malgun Gothic" panose="020B0503020000020004" pitchFamily="34" charset="-127"/>
                <a:ea typeface="Malgun Gothic" panose="020B0503020000020004" pitchFamily="34" charset="-127"/>
              </a:rPr>
              <a:t>veredas; el </a:t>
            </a:r>
            <a:r>
              <a:rPr lang="es-CO" sz="1200" dirty="0">
                <a:latin typeface="Malgun Gothic" panose="020B0503020000020004" pitchFamily="34" charset="-127"/>
                <a:ea typeface="Malgun Gothic" panose="020B0503020000020004" pitchFamily="34" charset="-127"/>
              </a:rPr>
              <a:t>grupo </a:t>
            </a:r>
            <a:r>
              <a:rPr lang="es-CO" sz="1200" dirty="0" smtClean="0">
                <a:latin typeface="Malgun Gothic" panose="020B0503020000020004" pitchFamily="34" charset="-127"/>
                <a:ea typeface="Malgun Gothic" panose="020B0503020000020004" pitchFamily="34" charset="-127"/>
              </a:rPr>
              <a:t>“paramilitar</a:t>
            </a:r>
            <a:r>
              <a:rPr lang="es-CO" sz="1200" dirty="0">
                <a:latin typeface="Malgun Gothic" panose="020B0503020000020004" pitchFamily="34" charset="-127"/>
                <a:ea typeface="Malgun Gothic" panose="020B0503020000020004" pitchFamily="34" charset="-127"/>
              </a:rPr>
              <a:t>‟ influyó en este municipio desde diciembre veinticinco (</a:t>
            </a:r>
            <a:r>
              <a:rPr lang="es-CO" sz="1200" dirty="0" smtClean="0">
                <a:latin typeface="Malgun Gothic" panose="020B0503020000020004" pitchFamily="34" charset="-127"/>
                <a:ea typeface="Malgun Gothic" panose="020B0503020000020004" pitchFamily="34" charset="-127"/>
              </a:rPr>
              <a:t>25) de </a:t>
            </a:r>
            <a:r>
              <a:rPr lang="es-CO" sz="1200" dirty="0">
                <a:latin typeface="Malgun Gothic" panose="020B0503020000020004" pitchFamily="34" charset="-127"/>
                <a:ea typeface="Malgun Gothic" panose="020B0503020000020004" pitchFamily="34" charset="-127"/>
              </a:rPr>
              <a:t>2001 hasta el treinta (30) de abril del 2006, en igual tiempo sucedió con </a:t>
            </a:r>
            <a:r>
              <a:rPr lang="es-CO" sz="1200" dirty="0" smtClean="0">
                <a:latin typeface="Malgun Gothic" panose="020B0503020000020004" pitchFamily="34" charset="-127"/>
                <a:ea typeface="Malgun Gothic" panose="020B0503020000020004" pitchFamily="34" charset="-127"/>
              </a:rPr>
              <a:t>las localidades  limítrofes </a:t>
            </a:r>
            <a:r>
              <a:rPr lang="es-CO" sz="1200" dirty="0">
                <a:latin typeface="Malgun Gothic" panose="020B0503020000020004" pitchFamily="34" charset="-127"/>
                <a:ea typeface="Malgun Gothic" panose="020B0503020000020004" pitchFamily="34" charset="-127"/>
              </a:rPr>
              <a:t>como fueron </a:t>
            </a:r>
            <a:r>
              <a:rPr lang="es-CO" sz="1200" b="1" dirty="0">
                <a:latin typeface="Malgun Gothic" panose="020B0503020000020004" pitchFamily="34" charset="-127"/>
                <a:ea typeface="Malgun Gothic" panose="020B0503020000020004" pitchFamily="34" charset="-127"/>
              </a:rPr>
              <a:t>Peque, Frontino y </a:t>
            </a:r>
            <a:r>
              <a:rPr lang="es-CO" sz="1200" b="1" dirty="0" err="1">
                <a:latin typeface="Malgun Gothic" panose="020B0503020000020004" pitchFamily="34" charset="-127"/>
                <a:ea typeface="Malgun Gothic" panose="020B0503020000020004" pitchFamily="34" charset="-127"/>
              </a:rPr>
              <a:t>Cañasgordas</a:t>
            </a:r>
            <a:r>
              <a:rPr lang="es-CO" sz="1200" b="1" dirty="0" smtClean="0">
                <a:latin typeface="Malgun Gothic" panose="020B0503020000020004" pitchFamily="34" charset="-127"/>
                <a:ea typeface="Malgun Gothic" panose="020B0503020000020004" pitchFamily="34" charset="-127"/>
              </a:rPr>
              <a:t>.</a:t>
            </a:r>
          </a:p>
          <a:p>
            <a:pPr algn="just"/>
            <a:endParaRPr lang="es-CO" sz="1200" b="1" dirty="0">
              <a:latin typeface="Malgun Gothic" panose="020B0503020000020004" pitchFamily="34" charset="-127"/>
              <a:ea typeface="Malgun Gothic" panose="020B0503020000020004" pitchFamily="34" charset="-127"/>
            </a:endParaRPr>
          </a:p>
          <a:p>
            <a:pPr algn="just"/>
            <a:r>
              <a:rPr lang="es-CO" sz="1200" b="1" dirty="0">
                <a:latin typeface="Malgun Gothic" panose="020B0503020000020004" pitchFamily="34" charset="-127"/>
                <a:ea typeface="Malgun Gothic" panose="020B0503020000020004" pitchFamily="34" charset="-127"/>
              </a:rPr>
              <a:t>5.2 Departamento de Chocó</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Acandí</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Norte del departamento del Chocó, con una </a:t>
            </a:r>
            <a:r>
              <a:rPr lang="es-CO" sz="1200" dirty="0" smtClean="0">
                <a:latin typeface="Malgun Gothic" panose="020B0503020000020004" pitchFamily="34" charset="-127"/>
                <a:ea typeface="Malgun Gothic" panose="020B0503020000020004" pitchFamily="34" charset="-127"/>
              </a:rPr>
              <a:t>población de </a:t>
            </a:r>
            <a:r>
              <a:rPr lang="es-CO" sz="1200" dirty="0">
                <a:latin typeface="Malgun Gothic" panose="020B0503020000020004" pitchFamily="34" charset="-127"/>
                <a:ea typeface="Malgun Gothic" panose="020B0503020000020004" pitchFamily="34" charset="-127"/>
              </a:rPr>
              <a:t>aproximadamente nueve mil setecientos cincuenta y seis (9.756) </a:t>
            </a:r>
            <a:r>
              <a:rPr lang="es-CO" sz="1200" dirty="0" smtClean="0">
                <a:latin typeface="Malgun Gothic" panose="020B0503020000020004" pitchFamily="34" charset="-127"/>
                <a:ea typeface="Malgun Gothic" panose="020B0503020000020004" pitchFamily="34" charset="-127"/>
              </a:rPr>
              <a:t>habitantes; fue </a:t>
            </a:r>
            <a:r>
              <a:rPr lang="es-CO" sz="1200" dirty="0">
                <a:latin typeface="Malgun Gothic" panose="020B0503020000020004" pitchFamily="34" charset="-127"/>
                <a:ea typeface="Malgun Gothic" panose="020B0503020000020004" pitchFamily="34" charset="-127"/>
              </a:rPr>
              <a:t>intervenida por el Bloque „Elmer Cárdenas‟ en el año 1998 hasta el </a:t>
            </a:r>
            <a:r>
              <a:rPr lang="es-CO" sz="1200" dirty="0" smtClean="0">
                <a:latin typeface="Malgun Gothic" panose="020B0503020000020004" pitchFamily="34" charset="-127"/>
                <a:ea typeface="Malgun Gothic" panose="020B0503020000020004" pitchFamily="34" charset="-127"/>
              </a:rPr>
              <a:t>año 2006</a:t>
            </a:r>
            <a:r>
              <a:rPr lang="es-CO" sz="1200" dirty="0">
                <a:latin typeface="Malgun Gothic" panose="020B0503020000020004" pitchFamily="34" charset="-127"/>
                <a:ea typeface="Malgun Gothic" panose="020B0503020000020004" pitchFamily="34" charset="-127"/>
              </a:rPr>
              <a:t>, debiendo acotarse que los militantes del grupo armado ilegal en </a:t>
            </a:r>
            <a:r>
              <a:rPr lang="es-CO" sz="1200" dirty="0" smtClean="0">
                <a:latin typeface="Malgun Gothic" panose="020B0503020000020004" pitchFamily="34" charset="-127"/>
                <a:ea typeface="Malgun Gothic" panose="020B0503020000020004" pitchFamily="34" charset="-127"/>
              </a:rPr>
              <a:t>dicho municipio </a:t>
            </a:r>
            <a:r>
              <a:rPr lang="es-CO" sz="1200" dirty="0">
                <a:latin typeface="Malgun Gothic" panose="020B0503020000020004" pitchFamily="34" charset="-127"/>
                <a:ea typeface="Malgun Gothic" panose="020B0503020000020004" pitchFamily="34" charset="-127"/>
              </a:rPr>
              <a:t>hicieron dejación de las armas en agosto de 2006</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Unguía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Ubicado en Chocó, con diez mil </a:t>
            </a:r>
            <a:r>
              <a:rPr lang="es-CO" sz="1200" dirty="0" smtClean="0">
                <a:latin typeface="Malgun Gothic" panose="020B0503020000020004" pitchFamily="34" charset="-127"/>
                <a:ea typeface="Malgun Gothic" panose="020B0503020000020004" pitchFamily="34" charset="-127"/>
              </a:rPr>
              <a:t>cuatrocientos cuarenta </a:t>
            </a:r>
            <a:r>
              <a:rPr lang="es-CO" sz="1200" dirty="0">
                <a:latin typeface="Malgun Gothic" panose="020B0503020000020004" pitchFamily="34" charset="-127"/>
                <a:ea typeface="Malgun Gothic" panose="020B0503020000020004" pitchFamily="34" charset="-127"/>
              </a:rPr>
              <a:t>y seis (10.446) habitantes, el grupo armado ilegal, influyó en esta </a:t>
            </a:r>
            <a:r>
              <a:rPr lang="es-CO" sz="1200" dirty="0" smtClean="0">
                <a:latin typeface="Malgun Gothic" panose="020B0503020000020004" pitchFamily="34" charset="-127"/>
                <a:ea typeface="Malgun Gothic" panose="020B0503020000020004" pitchFamily="34" charset="-127"/>
              </a:rPr>
              <a:t>zona en </a:t>
            </a:r>
            <a:r>
              <a:rPr lang="es-CO" sz="1200" dirty="0">
                <a:latin typeface="Malgun Gothic" panose="020B0503020000020004" pitchFamily="34" charset="-127"/>
                <a:ea typeface="Malgun Gothic" panose="020B0503020000020004" pitchFamily="34" charset="-127"/>
              </a:rPr>
              <a:t>el mismo lapso mencionado anteriormente</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p:txBody>
      </p:sp>
      <p:sp>
        <p:nvSpPr>
          <p:cNvPr id="6" name="Rectángulo 5"/>
          <p:cNvSpPr/>
          <p:nvPr/>
        </p:nvSpPr>
        <p:spPr>
          <a:xfrm>
            <a:off x="10200456" y="6461927"/>
            <a:ext cx="1875834" cy="369332"/>
          </a:xfrm>
          <a:prstGeom prst="rect">
            <a:avLst/>
          </a:prstGeom>
        </p:spPr>
        <p:txBody>
          <a:bodyPr wrap="none">
            <a:spAutoFit/>
          </a:bodyPr>
          <a:lstStyle/>
          <a:p>
            <a:pPr algn="r"/>
            <a:r>
              <a:rPr lang="es-ES" cap="small" dirty="0">
                <a:solidFill>
                  <a:srgbClr val="C00000"/>
                </a:solidFill>
                <a:latin typeface="Agency FB" panose="020B0503020202020204" pitchFamily="34" charset="0"/>
              </a:rPr>
              <a:t>Continúa página siguiente</a:t>
            </a:r>
          </a:p>
        </p:txBody>
      </p:sp>
    </p:spTree>
    <p:extLst>
      <p:ext uri="{BB962C8B-B14F-4D97-AF65-F5344CB8AC3E}">
        <p14:creationId xmlns:p14="http://schemas.microsoft.com/office/powerpoint/2010/main" val="81684051"/>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59668" y="145390"/>
            <a:ext cx="12072664" cy="1871663"/>
          </a:xfrm>
        </p:spPr>
        <p:txBody>
          <a:bodyPr>
            <a:normAutofit/>
          </a:bodyPr>
          <a:lstStyle/>
          <a:p>
            <a:pPr lvl="0" algn="ctr"/>
            <a:r>
              <a:rPr lang="es-ES" b="1" cap="small" dirty="0" smtClean="0">
                <a:solidFill>
                  <a:srgbClr val="C00000"/>
                </a:solidFill>
                <a:cs typeface="Arial" pitchFamily="34" charset="0"/>
              </a:rPr>
              <a:t>Sentencia 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a:t>
            </a:r>
            <a:r>
              <a:rPr lang="es-CO" sz="2700" b="1" cap="small" dirty="0" err="1" smtClean="0">
                <a:solidFill>
                  <a:schemeClr val="accent3">
                    <a:lumMod val="75000"/>
                  </a:schemeClr>
                </a:solidFill>
                <a:cs typeface="Arial" pitchFamily="34" charset="0"/>
              </a:rPr>
              <a:t>Élmer</a:t>
            </a:r>
            <a:r>
              <a:rPr lang="es-CO" sz="2700" b="1" cap="small" dirty="0" smtClean="0">
                <a:solidFill>
                  <a:schemeClr val="accent3">
                    <a:lumMod val="75000"/>
                  </a:schemeClr>
                </a:solidFill>
                <a:cs typeface="Arial" pitchFamily="34" charset="0"/>
              </a:rPr>
              <a:t> Cárdenas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(continuación)</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407368" y="2142866"/>
            <a:ext cx="11377264" cy="4893647"/>
          </a:xfrm>
          <a:prstGeom prst="rect">
            <a:avLst/>
          </a:prstGeom>
        </p:spPr>
        <p:txBody>
          <a:bodyPr wrap="square">
            <a:spAutoFit/>
          </a:bodyPr>
          <a:lstStyle/>
          <a:p>
            <a:pPr algn="just"/>
            <a:r>
              <a:rPr lang="es-CO" sz="1200" b="1" dirty="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Riosucio</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Zona urbana, localizado en el Departamento del Chocó en la región del bajo río Atrato, con una población de veintisiete mil (27.000) residentes, incursiona el bloque en 1998 hasta agosto quince (15) de 2006, y la margen derecha sector limítrofe con Belén de </a:t>
            </a:r>
            <a:r>
              <a:rPr lang="es-CO" sz="1200" dirty="0" err="1">
                <a:latin typeface="Malgun Gothic" panose="020B0503020000020004" pitchFamily="34" charset="-127"/>
                <a:ea typeface="Malgun Gothic" panose="020B0503020000020004" pitchFamily="34" charset="-127"/>
              </a:rPr>
              <a:t>Bajirá</a:t>
            </a:r>
            <a:r>
              <a:rPr lang="es-CO" sz="1200" dirty="0">
                <a:latin typeface="Malgun Gothic" panose="020B0503020000020004" pitchFamily="34" charset="-127"/>
                <a:ea typeface="Malgun Gothic" panose="020B0503020000020004" pitchFamily="34" charset="-127"/>
              </a:rPr>
              <a:t>, desde noviembre 2001 a agosto del 2006.</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a:latin typeface="Malgun Gothic" panose="020B0503020000020004" pitchFamily="34" charset="-127"/>
                <a:ea typeface="Malgun Gothic" panose="020B0503020000020004" pitchFamily="34" charset="-127"/>
              </a:rPr>
              <a:t>Bojayá</a:t>
            </a:r>
            <a:r>
              <a:rPr lang="es-CO" sz="1200" dirty="0">
                <a:latin typeface="Malgun Gothic" panose="020B0503020000020004" pitchFamily="34" charset="-127"/>
                <a:ea typeface="Malgun Gothic" panose="020B0503020000020004" pitchFamily="34" charset="-127"/>
              </a:rPr>
              <a:t>: Como los anteriores, se ubica en la región mencionada; posee una población aproximada de nueve mil novecientos cuarenta y un (9.941) habitantes. El Bloque „Elmer Cárdenas‟ operó ilícitamente en esta zona, concretamente en sectores conocidos como „Bellavista‟ y „La Loma‟ en el año 1998 hasta marzo veinticinco (25) del 2000; desde abril del 2002 a junio del mismo año y en los ríos </a:t>
            </a:r>
            <a:r>
              <a:rPr lang="es-CO" sz="1200" dirty="0" err="1">
                <a:latin typeface="Malgun Gothic" panose="020B0503020000020004" pitchFamily="34" charset="-127"/>
                <a:ea typeface="Malgun Gothic" panose="020B0503020000020004" pitchFamily="34" charset="-127"/>
              </a:rPr>
              <a:t>Opogadó</a:t>
            </a:r>
            <a:r>
              <a:rPr lang="es-CO" sz="1200" dirty="0">
                <a:latin typeface="Malgun Gothic" panose="020B0503020000020004" pitchFamily="34" charset="-127"/>
                <a:ea typeface="Malgun Gothic" panose="020B0503020000020004" pitchFamily="34" charset="-127"/>
              </a:rPr>
              <a:t> y </a:t>
            </a:r>
            <a:r>
              <a:rPr lang="es-CO" sz="1200" dirty="0" err="1">
                <a:latin typeface="Malgun Gothic" panose="020B0503020000020004" pitchFamily="34" charset="-127"/>
                <a:ea typeface="Malgun Gothic" panose="020B0503020000020004" pitchFamily="34" charset="-127"/>
              </a:rPr>
              <a:t>Napipí</a:t>
            </a:r>
            <a:r>
              <a:rPr lang="es-CO" sz="1200" dirty="0">
                <a:latin typeface="Malgun Gothic" panose="020B0503020000020004" pitchFamily="34" charset="-127"/>
                <a:ea typeface="Malgun Gothic" panose="020B0503020000020004" pitchFamily="34" charset="-127"/>
              </a:rPr>
              <a:t>, en septiembre 2003 hasta agosto del 2006.</a:t>
            </a:r>
            <a:endParaRPr lang="es-CO" sz="1200" dirty="0">
              <a:latin typeface="Malgun Gothic" panose="020B0503020000020004" pitchFamily="34" charset="-127"/>
              <a:ea typeface="Malgun Gothic" panose="020B0503020000020004" pitchFamily="34" charset="-127"/>
              <a:cs typeface="Times New Roman" panose="02020603050405020304" pitchFamily="18" charset="0"/>
            </a:endParaRP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Juradó</a:t>
            </a:r>
            <a:r>
              <a:rPr lang="es-CO" sz="1200" dirty="0">
                <a:latin typeface="Malgun Gothic" panose="020B0503020000020004" pitchFamily="34" charset="-127"/>
                <a:ea typeface="Malgun Gothic" panose="020B0503020000020004" pitchFamily="34" charset="-127"/>
              </a:rPr>
              <a:t>: Localizado en la costa pacífica norte (Chocó), </a:t>
            </a:r>
            <a:r>
              <a:rPr lang="es-CO" sz="1200" dirty="0" smtClean="0">
                <a:latin typeface="Malgun Gothic" panose="020B0503020000020004" pitchFamily="34" charset="-127"/>
                <a:ea typeface="Malgun Gothic" panose="020B0503020000020004" pitchFamily="34" charset="-127"/>
              </a:rPr>
              <a:t>con una </a:t>
            </a:r>
            <a:r>
              <a:rPr lang="es-CO" sz="1200" dirty="0">
                <a:latin typeface="Malgun Gothic" panose="020B0503020000020004" pitchFamily="34" charset="-127"/>
                <a:ea typeface="Malgun Gothic" panose="020B0503020000020004" pitchFamily="34" charset="-127"/>
              </a:rPr>
              <a:t>población de tres mil seiscientos nueve (3.609) ciudadanos; influye el </a:t>
            </a:r>
            <a:r>
              <a:rPr lang="es-CO" sz="1200" dirty="0" smtClean="0">
                <a:latin typeface="Malgun Gothic" panose="020B0503020000020004" pitchFamily="34" charset="-127"/>
                <a:ea typeface="Malgun Gothic" panose="020B0503020000020004" pitchFamily="34" charset="-127"/>
              </a:rPr>
              <a:t>grupo ilegal </a:t>
            </a:r>
            <a:r>
              <a:rPr lang="es-CO" sz="1200" dirty="0">
                <a:latin typeface="Malgun Gothic" panose="020B0503020000020004" pitchFamily="34" charset="-127"/>
                <a:ea typeface="Malgun Gothic" panose="020B0503020000020004" pitchFamily="34" charset="-127"/>
              </a:rPr>
              <a:t>en la división urbana y rural, en el mes de diciembre 1998, no </a:t>
            </a:r>
            <a:r>
              <a:rPr lang="es-CO" sz="1200" dirty="0" smtClean="0">
                <a:latin typeface="Malgun Gothic" panose="020B0503020000020004" pitchFamily="34" charset="-127"/>
                <a:ea typeface="Malgun Gothic" panose="020B0503020000020004" pitchFamily="34" charset="-127"/>
              </a:rPr>
              <a:t>se estableció </a:t>
            </a:r>
            <a:r>
              <a:rPr lang="es-CO" sz="1200" dirty="0">
                <a:latin typeface="Malgun Gothic" panose="020B0503020000020004" pitchFamily="34" charset="-127"/>
                <a:ea typeface="Malgun Gothic" panose="020B0503020000020004" pitchFamily="34" charset="-127"/>
              </a:rPr>
              <a:t>la fecha de la ocupación al municipio.</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Municipios </a:t>
            </a:r>
            <a:r>
              <a:rPr lang="es-CO" sz="1200" b="1" dirty="0">
                <a:latin typeface="Malgun Gothic" panose="020B0503020000020004" pitchFamily="34" charset="-127"/>
                <a:ea typeface="Malgun Gothic" panose="020B0503020000020004" pitchFamily="34" charset="-127"/>
              </a:rPr>
              <a:t>Quibdó</a:t>
            </a:r>
            <a:r>
              <a:rPr lang="es-CO" sz="1200"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Yutó</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Cértegui</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Istmina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Municipios ubicados en </a:t>
            </a:r>
            <a:r>
              <a:rPr lang="es-CO" sz="1200" dirty="0" smtClean="0">
                <a:latin typeface="Malgun Gothic" panose="020B0503020000020004" pitchFamily="34" charset="-127"/>
                <a:ea typeface="Malgun Gothic" panose="020B0503020000020004" pitchFamily="34" charset="-127"/>
              </a:rPr>
              <a:t>el Departamento </a:t>
            </a:r>
            <a:r>
              <a:rPr lang="es-CO" sz="1200" dirty="0">
                <a:latin typeface="Malgun Gothic" panose="020B0503020000020004" pitchFamily="34" charset="-127"/>
                <a:ea typeface="Malgun Gothic" panose="020B0503020000020004" pitchFamily="34" charset="-127"/>
              </a:rPr>
              <a:t>de Chocó</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el grupo armado ilegal se asentó en zona urbana </a:t>
            </a:r>
            <a:r>
              <a:rPr lang="es-CO" sz="1200" dirty="0" smtClean="0">
                <a:latin typeface="Malgun Gothic" panose="020B0503020000020004" pitchFamily="34" charset="-127"/>
                <a:ea typeface="Malgun Gothic" panose="020B0503020000020004" pitchFamily="34" charset="-127"/>
              </a:rPr>
              <a:t>para el </a:t>
            </a:r>
            <a:r>
              <a:rPr lang="es-CO" sz="1200" dirty="0">
                <a:latin typeface="Malgun Gothic" panose="020B0503020000020004" pitchFamily="34" charset="-127"/>
                <a:ea typeface="Malgun Gothic" panose="020B0503020000020004" pitchFamily="34" charset="-127"/>
              </a:rPr>
              <a:t>año de 1998</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Municipios </a:t>
            </a:r>
            <a:r>
              <a:rPr lang="es-CO" sz="1200" b="1" dirty="0" err="1">
                <a:latin typeface="Malgun Gothic" panose="020B0503020000020004" pitchFamily="34" charset="-127"/>
                <a:ea typeface="Malgun Gothic" panose="020B0503020000020004" pitchFamily="34" charset="-127"/>
              </a:rPr>
              <a:t>Tadó</a:t>
            </a:r>
            <a:r>
              <a:rPr lang="es-CO" sz="1200" b="1" dirty="0">
                <a:latin typeface="Malgun Gothic" panose="020B0503020000020004" pitchFamily="34" charset="-127"/>
                <a:ea typeface="Malgun Gothic" panose="020B0503020000020004" pitchFamily="34" charset="-127"/>
              </a:rPr>
              <a:t>, Medio San Juan, </a:t>
            </a:r>
            <a:r>
              <a:rPr lang="es-CO" sz="1200" b="1" dirty="0" err="1">
                <a:latin typeface="Malgun Gothic" panose="020B0503020000020004" pitchFamily="34" charset="-127"/>
                <a:ea typeface="Malgun Gothic" panose="020B0503020000020004" pitchFamily="34" charset="-127"/>
              </a:rPr>
              <a:t>Cóndoto</a:t>
            </a:r>
            <a:r>
              <a:rPr lang="es-CO" sz="1200" b="1" dirty="0">
                <a:latin typeface="Malgun Gothic" panose="020B0503020000020004" pitchFamily="34" charset="-127"/>
                <a:ea typeface="Malgun Gothic" panose="020B0503020000020004" pitchFamily="34" charset="-127"/>
              </a:rPr>
              <a:t> y </a:t>
            </a:r>
            <a:r>
              <a:rPr lang="es-CO" sz="1200" b="1" dirty="0" err="1">
                <a:latin typeface="Malgun Gothic" panose="020B0503020000020004" pitchFamily="34" charset="-127"/>
                <a:ea typeface="Malgun Gothic" panose="020B0503020000020004" pitchFamily="34" charset="-127"/>
              </a:rPr>
              <a:t>Curvaradó</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Al igual </a:t>
            </a:r>
            <a:r>
              <a:rPr lang="es-CO" sz="1200" dirty="0" smtClean="0">
                <a:latin typeface="Malgun Gothic" panose="020B0503020000020004" pitchFamily="34" charset="-127"/>
                <a:ea typeface="Malgun Gothic" panose="020B0503020000020004" pitchFamily="34" charset="-127"/>
              </a:rPr>
              <a:t>que el </a:t>
            </a:r>
            <a:r>
              <a:rPr lang="es-CO" sz="1200" dirty="0">
                <a:latin typeface="Malgun Gothic" panose="020B0503020000020004" pitchFamily="34" charset="-127"/>
                <a:ea typeface="Malgun Gothic" panose="020B0503020000020004" pitchFamily="34" charset="-127"/>
              </a:rPr>
              <a:t>anterior, el bloque incursionó para el año 1998 en lo urbano y rural</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a:latin typeface="Malgun Gothic" panose="020B0503020000020004" pitchFamily="34" charset="-127"/>
                <a:ea typeface="Malgun Gothic" panose="020B0503020000020004" pitchFamily="34" charset="-127"/>
              </a:rPr>
              <a:t>5.3. Departamento de Córdoba</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Municipios </a:t>
            </a:r>
            <a:r>
              <a:rPr lang="es-CO" sz="1200" b="1" dirty="0">
                <a:latin typeface="Malgun Gothic" panose="020B0503020000020004" pitchFamily="34" charset="-127"/>
                <a:ea typeface="Malgun Gothic" panose="020B0503020000020004" pitchFamily="34" charset="-127"/>
              </a:rPr>
              <a:t>San Bernardo del Viento, Moñitos, Puerto </a:t>
            </a:r>
            <a:r>
              <a:rPr lang="es-CO" sz="1200" b="1" dirty="0" smtClean="0">
                <a:latin typeface="Malgun Gothic" panose="020B0503020000020004" pitchFamily="34" charset="-127"/>
                <a:ea typeface="Malgun Gothic" panose="020B0503020000020004" pitchFamily="34" charset="-127"/>
              </a:rPr>
              <a:t>Escondido, </a:t>
            </a:r>
            <a:r>
              <a:rPr lang="es-CO" sz="1200" b="1" dirty="0" err="1" smtClean="0">
                <a:latin typeface="Malgun Gothic" panose="020B0503020000020004" pitchFamily="34" charset="-127"/>
                <a:ea typeface="Malgun Gothic" panose="020B0503020000020004" pitchFamily="34" charset="-127"/>
              </a:rPr>
              <a:t>Cereté</a:t>
            </a:r>
            <a:r>
              <a:rPr lang="es-CO" sz="1200" b="1" dirty="0">
                <a:latin typeface="Malgun Gothic" panose="020B0503020000020004" pitchFamily="34" charset="-127"/>
                <a:ea typeface="Malgun Gothic" panose="020B0503020000020004" pitchFamily="34" charset="-127"/>
              </a:rPr>
              <a:t>, Santa Cruz de </a:t>
            </a:r>
            <a:r>
              <a:rPr lang="es-CO" sz="1200" b="1" dirty="0" err="1">
                <a:latin typeface="Malgun Gothic" panose="020B0503020000020004" pitchFamily="34" charset="-127"/>
                <a:ea typeface="Malgun Gothic" panose="020B0503020000020004" pitchFamily="34" charset="-127"/>
              </a:rPr>
              <a:t>Lórica</a:t>
            </a:r>
            <a:r>
              <a:rPr lang="es-CO" sz="1200" b="1" dirty="0">
                <a:latin typeface="Malgun Gothic" panose="020B0503020000020004" pitchFamily="34" charset="-127"/>
                <a:ea typeface="Malgun Gothic" panose="020B0503020000020004" pitchFamily="34" charset="-127"/>
              </a:rPr>
              <a:t> y San Pelayo: </a:t>
            </a:r>
            <a:r>
              <a:rPr lang="es-CO" sz="1200" dirty="0">
                <a:latin typeface="Malgun Gothic" panose="020B0503020000020004" pitchFamily="34" charset="-127"/>
                <a:ea typeface="Malgun Gothic" panose="020B0503020000020004" pitchFamily="34" charset="-127"/>
              </a:rPr>
              <a:t>Todos estos municipios, </a:t>
            </a:r>
            <a:r>
              <a:rPr lang="es-CO" sz="1200" dirty="0" smtClean="0">
                <a:latin typeface="Malgun Gothic" panose="020B0503020000020004" pitchFamily="34" charset="-127"/>
                <a:ea typeface="Malgun Gothic" panose="020B0503020000020004" pitchFamily="34" charset="-127"/>
              </a:rPr>
              <a:t>ubicados en </a:t>
            </a:r>
            <a:r>
              <a:rPr lang="es-CO" sz="1200" dirty="0">
                <a:latin typeface="Malgun Gothic" panose="020B0503020000020004" pitchFamily="34" charset="-127"/>
                <a:ea typeface="Malgun Gothic" panose="020B0503020000020004" pitchFamily="34" charset="-127"/>
              </a:rPr>
              <a:t>el Departamentos de Córdoba, fueron influenciados de manera violenta por </a:t>
            </a:r>
            <a:r>
              <a:rPr lang="es-CO" sz="1200" dirty="0" smtClean="0">
                <a:latin typeface="Malgun Gothic" panose="020B0503020000020004" pitchFamily="34" charset="-127"/>
                <a:ea typeface="Malgun Gothic" panose="020B0503020000020004" pitchFamily="34" charset="-127"/>
              </a:rPr>
              <a:t>el grupo </a:t>
            </a:r>
            <a:r>
              <a:rPr lang="es-CO" sz="1200" dirty="0">
                <a:latin typeface="Malgun Gothic" panose="020B0503020000020004" pitchFamily="34" charset="-127"/>
                <a:ea typeface="Malgun Gothic" panose="020B0503020000020004" pitchFamily="34" charset="-127"/>
              </a:rPr>
              <a:t>armado ilegal Bloque „Elmer Cárdenas‟, desde enero de 2001 </a:t>
            </a:r>
            <a:r>
              <a:rPr lang="es-CO" sz="1200" dirty="0" smtClean="0">
                <a:latin typeface="Malgun Gothic" panose="020B0503020000020004" pitchFamily="34" charset="-127"/>
                <a:ea typeface="Malgun Gothic" panose="020B0503020000020004" pitchFamily="34" charset="-127"/>
              </a:rPr>
              <a:t>terminando las </a:t>
            </a:r>
            <a:r>
              <a:rPr lang="es-CO" sz="1200" dirty="0">
                <a:latin typeface="Malgun Gothic" panose="020B0503020000020004" pitchFamily="34" charset="-127"/>
                <a:ea typeface="Malgun Gothic" panose="020B0503020000020004" pitchFamily="34" charset="-127"/>
              </a:rPr>
              <a:t>operaciones violentas en mayo diecisiete (17) de 2003</a:t>
            </a:r>
            <a:r>
              <a:rPr lang="es-CO" sz="1200" dirty="0" smtClean="0">
                <a:latin typeface="Malgun Gothic" panose="020B0503020000020004" pitchFamily="34" charset="-127"/>
                <a:ea typeface="Malgun Gothic" panose="020B0503020000020004" pitchFamily="34" charset="-127"/>
              </a:rPr>
              <a:t>.</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Municipios </a:t>
            </a:r>
            <a:r>
              <a:rPr lang="es-CO" sz="1200" b="1" dirty="0">
                <a:latin typeface="Malgun Gothic" panose="020B0503020000020004" pitchFamily="34" charset="-127"/>
                <a:ea typeface="Malgun Gothic" panose="020B0503020000020004" pitchFamily="34" charset="-127"/>
              </a:rPr>
              <a:t>Canalete y Los Córdobas: </a:t>
            </a:r>
            <a:r>
              <a:rPr lang="es-CO" sz="1200" dirty="0">
                <a:latin typeface="Malgun Gothic" panose="020B0503020000020004" pitchFamily="34" charset="-127"/>
                <a:ea typeface="Malgun Gothic" panose="020B0503020000020004" pitchFamily="34" charset="-127"/>
              </a:rPr>
              <a:t>inició las conductas </a:t>
            </a:r>
            <a:r>
              <a:rPr lang="es-CO" sz="1200" dirty="0" smtClean="0">
                <a:latin typeface="Malgun Gothic" panose="020B0503020000020004" pitchFamily="34" charset="-127"/>
                <a:ea typeface="Malgun Gothic" panose="020B0503020000020004" pitchFamily="34" charset="-127"/>
              </a:rPr>
              <a:t>delictuales los </a:t>
            </a:r>
            <a:r>
              <a:rPr lang="es-CO" sz="1200" dirty="0">
                <a:latin typeface="Malgun Gothic" panose="020B0503020000020004" pitchFamily="34" charset="-127"/>
                <a:ea typeface="Malgun Gothic" panose="020B0503020000020004" pitchFamily="34" charset="-127"/>
              </a:rPr>
              <a:t>miembros del grupo armado en mayo de 1999 hasta abril doce (12) de 2006</a:t>
            </a:r>
            <a:r>
              <a:rPr lang="es-CO" sz="1200" dirty="0" smtClean="0">
                <a:latin typeface="Malgun Gothic" panose="020B0503020000020004" pitchFamily="34" charset="-127"/>
                <a:ea typeface="Malgun Gothic" panose="020B0503020000020004" pitchFamily="34" charset="-127"/>
              </a:rPr>
              <a:t>.</a:t>
            </a:r>
          </a:p>
          <a:p>
            <a:pPr algn="just"/>
            <a:endParaRPr lang="es-CO" sz="1200" b="1" dirty="0" smtClean="0">
              <a:latin typeface="Malgun Gothic" panose="020B0503020000020004" pitchFamily="34" charset="-127"/>
              <a:ea typeface="Malgun Gothic" panose="020B0503020000020004" pitchFamily="34" charset="-127"/>
            </a:endParaRPr>
          </a:p>
          <a:p>
            <a:pPr algn="just"/>
            <a:endParaRPr lang="es-CO" sz="1200" b="1" dirty="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p:txBody>
      </p:sp>
      <p:sp>
        <p:nvSpPr>
          <p:cNvPr id="7" name="Rectángulo 6"/>
          <p:cNvSpPr/>
          <p:nvPr/>
        </p:nvSpPr>
        <p:spPr>
          <a:xfrm>
            <a:off x="10128448" y="6452361"/>
            <a:ext cx="1875834" cy="369332"/>
          </a:xfrm>
          <a:prstGeom prst="rect">
            <a:avLst/>
          </a:prstGeom>
        </p:spPr>
        <p:txBody>
          <a:bodyPr wrap="none">
            <a:spAutoFit/>
          </a:bodyPr>
          <a:lstStyle/>
          <a:p>
            <a:pPr algn="r"/>
            <a:r>
              <a:rPr lang="es-ES" cap="small" dirty="0">
                <a:solidFill>
                  <a:srgbClr val="C00000"/>
                </a:solidFill>
                <a:latin typeface="Agency FB" panose="020B0503020202020204" pitchFamily="34" charset="0"/>
              </a:rPr>
              <a:t>Continúa página siguiente</a:t>
            </a:r>
          </a:p>
        </p:txBody>
      </p:sp>
    </p:spTree>
    <p:extLst>
      <p:ext uri="{BB962C8B-B14F-4D97-AF65-F5344CB8AC3E}">
        <p14:creationId xmlns:p14="http://schemas.microsoft.com/office/powerpoint/2010/main" val="401602609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263352" y="764704"/>
            <a:ext cx="11029950" cy="1871663"/>
          </a:xfrm>
        </p:spPr>
        <p:txBody>
          <a:bodyPr>
            <a:normAutofit/>
          </a:bodyPr>
          <a:lstStyle/>
          <a:p>
            <a:pPr lvl="0" algn="ctr"/>
            <a:r>
              <a:rPr lang="es-ES" b="1" cap="small" dirty="0" smtClean="0">
                <a:solidFill>
                  <a:srgbClr val="C00000"/>
                </a:solidFill>
                <a:cs typeface="Arial" pitchFamily="34" charset="0"/>
              </a:rPr>
              <a:t>Sentencia 2</a:t>
            </a:r>
            <a:br>
              <a:rPr lang="es-ES" b="1" cap="small" dirty="0" smtClean="0">
                <a:solidFill>
                  <a:srgbClr val="C00000"/>
                </a:solidFill>
                <a:cs typeface="Arial" pitchFamily="34" charset="0"/>
              </a:rPr>
            </a:br>
            <a:r>
              <a:rPr lang="es-ES" sz="2700" b="1" cap="small" dirty="0" smtClean="0">
                <a:solidFill>
                  <a:schemeClr val="accent3">
                    <a:lumMod val="75000"/>
                  </a:schemeClr>
                </a:solidFill>
                <a:cs typeface="Arial" pitchFamily="34" charset="0"/>
              </a:rPr>
              <a:t>Frente Fronteras del Bloque Catatumbo </a:t>
            </a:r>
            <a:r>
              <a:rPr lang="es-CO" sz="2700" b="1" cap="small" dirty="0" smtClean="0">
                <a:solidFill>
                  <a:schemeClr val="accent3">
                    <a:lumMod val="75000"/>
                  </a:schemeClr>
                </a:solidFill>
                <a:cs typeface="Arial" pitchFamily="34" charset="0"/>
              </a:rPr>
              <a:t>de </a:t>
            </a:r>
            <a:r>
              <a:rPr lang="es-CO" sz="2700" b="1" cap="small" dirty="0">
                <a:solidFill>
                  <a:schemeClr val="accent3">
                    <a:lumMod val="75000"/>
                  </a:schemeClr>
                </a:solidFill>
                <a:cs typeface="Arial" pitchFamily="34" charset="0"/>
              </a:rPr>
              <a:t>las Autodefensas Unidas de Colombia AUC</a:t>
            </a:r>
            <a:r>
              <a:rPr lang="es-ES" dirty="0">
                <a:solidFill>
                  <a:schemeClr val="accent3">
                    <a:lumMod val="75000"/>
                  </a:schemeClr>
                </a:solidFill>
              </a:rPr>
              <a:t/>
            </a:r>
            <a:br>
              <a:rPr lang="es-ES" dirty="0">
                <a:solidFill>
                  <a:schemeClr val="accent3">
                    <a:lumMod val="75000"/>
                  </a:schemeClr>
                </a:solidFill>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199456" y="3284984"/>
            <a:ext cx="9577064" cy="1323439"/>
          </a:xfrm>
          <a:prstGeom prst="rect">
            <a:avLst/>
          </a:prstGeom>
        </p:spPr>
        <p:txBody>
          <a:bodyPr wrap="square">
            <a:spAutoFit/>
          </a:bodyPr>
          <a:lstStyle/>
          <a:p>
            <a:pPr lvl="0" algn="just"/>
            <a:r>
              <a:rPr lang="es-ES_tradnl" sz="1600" dirty="0">
                <a:latin typeface="Malgun Gothic" panose="020B0503020000020004" pitchFamily="34" charset="-127"/>
                <a:ea typeface="Malgun Gothic" panose="020B0503020000020004" pitchFamily="34" charset="-127"/>
              </a:rPr>
              <a:t>El frente Fronteras comandado por LAVERDE ZAPATA, alias “el </a:t>
            </a:r>
            <a:r>
              <a:rPr lang="es-ES_tradnl" sz="1600" dirty="0" err="1">
                <a:latin typeface="Malgun Gothic" panose="020B0503020000020004" pitchFamily="34" charset="-127"/>
                <a:ea typeface="Malgun Gothic" panose="020B0503020000020004" pitchFamily="34" charset="-127"/>
              </a:rPr>
              <a:t>iguano</a:t>
            </a:r>
            <a:r>
              <a:rPr lang="es-ES_tradnl" sz="1600" dirty="0">
                <a:latin typeface="Malgun Gothic" panose="020B0503020000020004" pitchFamily="34" charset="-127"/>
                <a:ea typeface="Malgun Gothic" panose="020B0503020000020004" pitchFamily="34" charset="-127"/>
              </a:rPr>
              <a:t>”, “Pedro Fronteras” o “Sebastián” tuvo dominio en el área metropolitana de Cúcuta y en las poblaciones de Puerto Santander, Villa del Rosario, Zulia, Gramalote, Aguas Claras, la Floresta, Distrito de Riego, Banco Arenas, La Silla, Vigilancia, La Y de Astilleros, Sardinata, Conejo, Salazar de las Palmas, El </a:t>
            </a:r>
            <a:r>
              <a:rPr lang="es-ES_tradnl" sz="1600" dirty="0" err="1">
                <a:latin typeface="Malgun Gothic" panose="020B0503020000020004" pitchFamily="34" charset="-127"/>
                <a:ea typeface="Malgun Gothic" panose="020B0503020000020004" pitchFamily="34" charset="-127"/>
              </a:rPr>
              <a:t>Ran</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Ragumbalia</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Chinácota</a:t>
            </a:r>
            <a:r>
              <a:rPr lang="es-ES_tradnl" sz="1600" dirty="0">
                <a:latin typeface="Malgun Gothic" panose="020B0503020000020004" pitchFamily="34" charset="-127"/>
                <a:ea typeface="Malgun Gothic" panose="020B0503020000020004" pitchFamily="34" charset="-127"/>
              </a:rPr>
              <a:t>, Pamplona, </a:t>
            </a:r>
            <a:r>
              <a:rPr lang="es-ES_tradnl" sz="1600" dirty="0" err="1">
                <a:latin typeface="Malgun Gothic" panose="020B0503020000020004" pitchFamily="34" charset="-127"/>
                <a:ea typeface="Malgun Gothic" panose="020B0503020000020004" pitchFamily="34" charset="-127"/>
              </a:rPr>
              <a:t>Cúcutilla</a:t>
            </a:r>
            <a:r>
              <a:rPr lang="es-ES_tradnl" sz="1600" dirty="0">
                <a:latin typeface="Malgun Gothic" panose="020B0503020000020004" pitchFamily="34" charset="-127"/>
                <a:ea typeface="Malgun Gothic" panose="020B0503020000020004" pitchFamily="34" charset="-127"/>
              </a:rPr>
              <a:t>, Los Patios, Juan Frío, La Arboleda, </a:t>
            </a:r>
            <a:r>
              <a:rPr lang="es-ES_tradnl" sz="1600" dirty="0" err="1" smtClean="0">
                <a:latin typeface="Malgun Gothic" panose="020B0503020000020004" pitchFamily="34" charset="-127"/>
                <a:ea typeface="Malgun Gothic" panose="020B0503020000020004" pitchFamily="34" charset="-127"/>
              </a:rPr>
              <a:t>Guaramita</a:t>
            </a:r>
            <a:r>
              <a:rPr lang="es-ES_tradnl" sz="1600" dirty="0" smtClean="0">
                <a:latin typeface="Malgun Gothic" panose="020B0503020000020004" pitchFamily="34" charset="-127"/>
                <a:ea typeface="Malgun Gothic" panose="020B0503020000020004" pitchFamily="34" charset="-127"/>
              </a:rPr>
              <a:t>.</a:t>
            </a:r>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02102766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23232"/>
            <a:ext cx="12072664" cy="1871663"/>
          </a:xfrm>
        </p:spPr>
        <p:txBody>
          <a:bodyPr>
            <a:normAutofit/>
          </a:bodyPr>
          <a:lstStyle/>
          <a:p>
            <a:pPr lvl="0" algn="ctr"/>
            <a:r>
              <a:rPr lang="es-ES" b="1" cap="small" dirty="0" smtClean="0">
                <a:solidFill>
                  <a:srgbClr val="C00000"/>
                </a:solidFill>
                <a:cs typeface="Arial" pitchFamily="34" charset="0"/>
              </a:rPr>
              <a:t>Sentencia 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a:t>
            </a:r>
            <a:r>
              <a:rPr lang="es-CO" sz="2700" b="1" cap="small" dirty="0" err="1" smtClean="0">
                <a:solidFill>
                  <a:schemeClr val="accent3">
                    <a:lumMod val="75000"/>
                  </a:schemeClr>
                </a:solidFill>
                <a:cs typeface="Arial" pitchFamily="34" charset="0"/>
              </a:rPr>
              <a:t>Élmer</a:t>
            </a:r>
            <a:r>
              <a:rPr lang="es-CO" sz="2700" b="1" cap="small" dirty="0" smtClean="0">
                <a:solidFill>
                  <a:schemeClr val="accent3">
                    <a:lumMod val="75000"/>
                  </a:schemeClr>
                </a:solidFill>
                <a:cs typeface="Arial" pitchFamily="34" charset="0"/>
              </a:rPr>
              <a:t> Cárdenas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 (continuación)</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551384" y="2348880"/>
            <a:ext cx="10801200" cy="3231654"/>
          </a:xfrm>
          <a:prstGeom prst="rect">
            <a:avLst/>
          </a:prstGeom>
        </p:spPr>
        <p:txBody>
          <a:bodyPr wrap="square">
            <a:spAutoFit/>
          </a:bodyPr>
          <a:lstStyle/>
          <a:p>
            <a:pPr algn="just"/>
            <a:r>
              <a:rPr lang="es-CO" sz="1200" b="1" dirty="0">
                <a:latin typeface="Malgun Gothic" panose="020B0503020000020004" pitchFamily="34" charset="-127"/>
                <a:ea typeface="Malgun Gothic" panose="020B0503020000020004" pitchFamily="34" charset="-127"/>
              </a:rPr>
              <a:t>5.4 Departamento de Boyacá</a:t>
            </a:r>
          </a:p>
          <a:p>
            <a:pPr algn="just"/>
            <a:endParaRPr lang="es-CO" sz="1200" b="1" dirty="0">
              <a:latin typeface="Malgun Gothic" panose="020B0503020000020004" pitchFamily="34" charset="-127"/>
              <a:ea typeface="Malgun Gothic" panose="020B0503020000020004" pitchFamily="34" charset="-127"/>
            </a:endParaRPr>
          </a:p>
          <a:p>
            <a:pPr algn="just"/>
            <a:r>
              <a:rPr lang="es-CO" sz="1200" dirty="0">
                <a:latin typeface="Malgun Gothic" panose="020B0503020000020004" pitchFamily="34" charset="-127"/>
                <a:ea typeface="Malgun Gothic" panose="020B0503020000020004" pitchFamily="34" charset="-127"/>
              </a:rPr>
              <a:t>Arribaron en el departamento de Boyacá en septiembre del año 2001, incursionando hasta el veinte (20) de febrero del 2003, concretamente en los municipios de </a:t>
            </a:r>
            <a:r>
              <a:rPr lang="es-CO" sz="1200" b="1" dirty="0">
                <a:latin typeface="Malgun Gothic" panose="020B0503020000020004" pitchFamily="34" charset="-127"/>
                <a:ea typeface="Malgun Gothic" panose="020B0503020000020004" pitchFamily="34" charset="-127"/>
              </a:rPr>
              <a:t>Muzo, </a:t>
            </a:r>
            <a:r>
              <a:rPr lang="es-CO" sz="1200" b="1" dirty="0" err="1">
                <a:latin typeface="Malgun Gothic" panose="020B0503020000020004" pitchFamily="34" charset="-127"/>
                <a:ea typeface="Malgun Gothic" panose="020B0503020000020004" pitchFamily="34" charset="-127"/>
              </a:rPr>
              <a:t>Pauna</a:t>
            </a:r>
            <a:r>
              <a:rPr lang="es-CO" sz="1200" b="1" dirty="0">
                <a:latin typeface="Malgun Gothic" panose="020B0503020000020004" pitchFamily="34" charset="-127"/>
                <a:ea typeface="Malgun Gothic" panose="020B0503020000020004" pitchFamily="34" charset="-127"/>
              </a:rPr>
              <a:t>, Briceño, </a:t>
            </a:r>
            <a:r>
              <a:rPr lang="es-CO" sz="1200" b="1" dirty="0" err="1">
                <a:latin typeface="Malgun Gothic" panose="020B0503020000020004" pitchFamily="34" charset="-127"/>
                <a:ea typeface="Malgun Gothic" panose="020B0503020000020004" pitchFamily="34" charset="-127"/>
              </a:rPr>
              <a:t>Maripí</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Coper</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Saboyá</a:t>
            </a:r>
            <a:r>
              <a:rPr lang="es-CO" sz="1200" b="1" dirty="0">
                <a:latin typeface="Malgun Gothic" panose="020B0503020000020004" pitchFamily="34" charset="-127"/>
                <a:ea typeface="Malgun Gothic" panose="020B0503020000020004" pitchFamily="34" charset="-127"/>
              </a:rPr>
              <a:t>, Chiquinquirá, </a:t>
            </a:r>
            <a:r>
              <a:rPr lang="es-CO" sz="1200" b="1" dirty="0" err="1">
                <a:latin typeface="Malgun Gothic" panose="020B0503020000020004" pitchFamily="34" charset="-127"/>
                <a:ea typeface="Malgun Gothic" panose="020B0503020000020004" pitchFamily="34" charset="-127"/>
              </a:rPr>
              <a:t>Otanche</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Tunguaná</a:t>
            </a:r>
            <a:r>
              <a:rPr lang="es-CO" sz="1200" b="1" dirty="0">
                <a:latin typeface="Malgun Gothic" panose="020B0503020000020004" pitchFamily="34" charset="-127"/>
                <a:ea typeface="Malgun Gothic" panose="020B0503020000020004" pitchFamily="34" charset="-127"/>
              </a:rPr>
              <a:t>, Buenavista y San Pablo de </a:t>
            </a:r>
            <a:r>
              <a:rPr lang="es-CO" sz="1200" b="1" dirty="0" err="1">
                <a:latin typeface="Malgun Gothic" panose="020B0503020000020004" pitchFamily="34" charset="-127"/>
                <a:ea typeface="Malgun Gothic" panose="020B0503020000020004" pitchFamily="34" charset="-127"/>
              </a:rPr>
              <a:t>Borbur</a:t>
            </a:r>
            <a:r>
              <a:rPr lang="es-CO" sz="1200" b="1" dirty="0">
                <a:latin typeface="Malgun Gothic" panose="020B0503020000020004" pitchFamily="34" charset="-127"/>
                <a:ea typeface="Malgun Gothic" panose="020B0503020000020004" pitchFamily="34" charset="-127"/>
              </a:rPr>
              <a:t>.</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5.5 </a:t>
            </a:r>
            <a:r>
              <a:rPr lang="es-CO" sz="1200" b="1" dirty="0">
                <a:latin typeface="Malgun Gothic" panose="020B0503020000020004" pitchFamily="34" charset="-127"/>
                <a:ea typeface="Malgun Gothic" panose="020B0503020000020004" pitchFamily="34" charset="-127"/>
              </a:rPr>
              <a:t>Departamento de Santander</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a:latin typeface="Malgun Gothic" panose="020B0503020000020004" pitchFamily="34" charset="-127"/>
                <a:ea typeface="Malgun Gothic" panose="020B0503020000020004" pitchFamily="34" charset="-127"/>
              </a:rPr>
              <a:t>Municipio Florián: </a:t>
            </a:r>
            <a:r>
              <a:rPr lang="es-CO" sz="1200" dirty="0">
                <a:latin typeface="Malgun Gothic" panose="020B0503020000020004" pitchFamily="34" charset="-127"/>
                <a:ea typeface="Malgun Gothic" panose="020B0503020000020004" pitchFamily="34" charset="-127"/>
              </a:rPr>
              <a:t>perteneciente al Departamento de Santander, con una división administrativa de treinta y cuatro (34) veredas y un corregimiento; tiene una población aproximada de seis mil quinientos sesenta y seis (6.566) habitantes. Fue dominado por las acciones violentas del Bloque „Elmer Cárdenas‟ desde septiembre de 2001 a febrero veinte de 2003, lapso en que también se operó forzosamente en la región de </a:t>
            </a:r>
            <a:r>
              <a:rPr lang="es-CO" sz="1200" b="1" dirty="0">
                <a:latin typeface="Malgun Gothic" panose="020B0503020000020004" pitchFamily="34" charset="-127"/>
                <a:ea typeface="Malgun Gothic" panose="020B0503020000020004" pitchFamily="34" charset="-127"/>
              </a:rPr>
              <a:t>Albania</a:t>
            </a:r>
            <a:r>
              <a:rPr lang="es-CO" sz="1200" dirty="0">
                <a:latin typeface="Malgun Gothic" panose="020B0503020000020004" pitchFamily="34" charset="-127"/>
                <a:ea typeface="Malgun Gothic" panose="020B0503020000020004" pitchFamily="34" charset="-127"/>
              </a:rPr>
              <a:t>.</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5.6 </a:t>
            </a:r>
            <a:r>
              <a:rPr lang="es-CO" sz="1200" b="1" dirty="0">
                <a:latin typeface="Malgun Gothic" panose="020B0503020000020004" pitchFamily="34" charset="-127"/>
                <a:ea typeface="Malgun Gothic" panose="020B0503020000020004" pitchFamily="34" charset="-127"/>
              </a:rPr>
              <a:t>Departamento de </a:t>
            </a:r>
            <a:r>
              <a:rPr lang="es-CO" sz="1200" b="1" dirty="0" smtClean="0">
                <a:latin typeface="Malgun Gothic" panose="020B0503020000020004" pitchFamily="34" charset="-127"/>
                <a:ea typeface="Malgun Gothic" panose="020B0503020000020004" pitchFamily="34" charset="-127"/>
              </a:rPr>
              <a:t>Cundinamarca</a:t>
            </a:r>
          </a:p>
          <a:p>
            <a:pPr algn="just"/>
            <a:endParaRPr lang="es-CO" sz="1200" b="1" dirty="0">
              <a:latin typeface="Malgun Gothic" panose="020B0503020000020004" pitchFamily="34" charset="-127"/>
              <a:ea typeface="Malgun Gothic" panose="020B0503020000020004" pitchFamily="34" charset="-127"/>
            </a:endParaRPr>
          </a:p>
          <a:p>
            <a:pPr algn="just"/>
            <a:r>
              <a:rPr lang="es-CO" sz="1200" dirty="0">
                <a:latin typeface="Malgun Gothic" panose="020B0503020000020004" pitchFamily="34" charset="-127"/>
                <a:ea typeface="Malgun Gothic" panose="020B0503020000020004" pitchFamily="34" charset="-127"/>
              </a:rPr>
              <a:t>El municipio de </a:t>
            </a:r>
            <a:r>
              <a:rPr lang="es-CO" sz="1200" b="1" dirty="0" err="1">
                <a:latin typeface="Malgun Gothic" panose="020B0503020000020004" pitchFamily="34" charset="-127"/>
                <a:ea typeface="Malgun Gothic" panose="020B0503020000020004" pitchFamily="34" charset="-127"/>
              </a:rPr>
              <a:t>Tocaima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más concretamente en el corregimiento de </a:t>
            </a:r>
            <a:r>
              <a:rPr lang="es-CO" sz="1200" b="1" dirty="0">
                <a:latin typeface="Malgun Gothic" panose="020B0503020000020004" pitchFamily="34" charset="-127"/>
                <a:ea typeface="Malgun Gothic" panose="020B0503020000020004" pitchFamily="34" charset="-127"/>
              </a:rPr>
              <a:t>„</a:t>
            </a:r>
            <a:r>
              <a:rPr lang="es-CO" sz="1200" b="1" dirty="0" smtClean="0">
                <a:latin typeface="Malgun Gothic" panose="020B0503020000020004" pitchFamily="34" charset="-127"/>
                <a:ea typeface="Malgun Gothic" panose="020B0503020000020004" pitchFamily="34" charset="-127"/>
              </a:rPr>
              <a:t>La Horqueta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fue perpetrada una reconocida masacre el 21 de noviembre de </a:t>
            </a:r>
            <a:r>
              <a:rPr lang="es-CO" sz="1200" dirty="0" smtClean="0">
                <a:latin typeface="Malgun Gothic" panose="020B0503020000020004" pitchFamily="34" charset="-127"/>
                <a:ea typeface="Malgun Gothic" panose="020B0503020000020004" pitchFamily="34" charset="-127"/>
              </a:rPr>
              <a:t>1997; en </a:t>
            </a:r>
            <a:r>
              <a:rPr lang="es-CO" sz="1200" dirty="0">
                <a:latin typeface="Malgun Gothic" panose="020B0503020000020004" pitchFamily="34" charset="-127"/>
                <a:ea typeface="Malgun Gothic" panose="020B0503020000020004" pitchFamily="34" charset="-127"/>
              </a:rPr>
              <a:t>cuanto los Municipios de </a:t>
            </a:r>
            <a:r>
              <a:rPr lang="es-CO" sz="1200" b="1" dirty="0" err="1">
                <a:latin typeface="Malgun Gothic" panose="020B0503020000020004" pitchFamily="34" charset="-127"/>
                <a:ea typeface="Malgun Gothic" panose="020B0503020000020004" pitchFamily="34" charset="-127"/>
              </a:rPr>
              <a:t>Simijaca</a:t>
            </a:r>
            <a:r>
              <a:rPr lang="es-CO" sz="1200" b="1" dirty="0">
                <a:latin typeface="Malgun Gothic" panose="020B0503020000020004" pitchFamily="34" charset="-127"/>
                <a:ea typeface="Malgun Gothic" panose="020B0503020000020004" pitchFamily="34" charset="-127"/>
              </a:rPr>
              <a:t>, Susa, San Cayetano, Pacho, </a:t>
            </a:r>
            <a:r>
              <a:rPr lang="es-CO" sz="1200" b="1" dirty="0" smtClean="0">
                <a:latin typeface="Malgun Gothic" panose="020B0503020000020004" pitchFamily="34" charset="-127"/>
                <a:ea typeface="Malgun Gothic" panose="020B0503020000020004" pitchFamily="34" charset="-127"/>
              </a:rPr>
              <a:t>Ubaté, </a:t>
            </a:r>
            <a:r>
              <a:rPr lang="es-CO" sz="1200" b="1" dirty="0" err="1" smtClean="0">
                <a:latin typeface="Malgun Gothic" panose="020B0503020000020004" pitchFamily="34" charset="-127"/>
                <a:ea typeface="Malgun Gothic" panose="020B0503020000020004" pitchFamily="34" charset="-127"/>
              </a:rPr>
              <a:t>Cogua</a:t>
            </a:r>
            <a:r>
              <a:rPr lang="es-CO" sz="1200" b="1" dirty="0" smtClean="0">
                <a:latin typeface="Malgun Gothic" panose="020B0503020000020004" pitchFamily="34" charset="-127"/>
                <a:ea typeface="Malgun Gothic" panose="020B0503020000020004" pitchFamily="34" charset="-127"/>
              </a:rPr>
              <a:t> </a:t>
            </a:r>
            <a:r>
              <a:rPr lang="es-CO" sz="1200" b="1" dirty="0">
                <a:latin typeface="Malgun Gothic" panose="020B0503020000020004" pitchFamily="34" charset="-127"/>
                <a:ea typeface="Malgun Gothic" panose="020B0503020000020004" pitchFamily="34" charset="-127"/>
              </a:rPr>
              <a:t>y </a:t>
            </a:r>
            <a:r>
              <a:rPr lang="es-CO" sz="1200" b="1" dirty="0" err="1">
                <a:latin typeface="Malgun Gothic" panose="020B0503020000020004" pitchFamily="34" charset="-127"/>
                <a:ea typeface="Malgun Gothic" panose="020B0503020000020004" pitchFamily="34" charset="-127"/>
              </a:rPr>
              <a:t>Paime</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todos situados en la jurisdicción de Cundinamarca, </a:t>
            </a:r>
            <a:r>
              <a:rPr lang="es-CO" sz="1200" dirty="0" smtClean="0">
                <a:latin typeface="Malgun Gothic" panose="020B0503020000020004" pitchFamily="34" charset="-127"/>
                <a:ea typeface="Malgun Gothic" panose="020B0503020000020004" pitchFamily="34" charset="-127"/>
              </a:rPr>
              <a:t>fueron afectados </a:t>
            </a:r>
            <a:r>
              <a:rPr lang="es-CO" sz="1200" dirty="0">
                <a:latin typeface="Malgun Gothic" panose="020B0503020000020004" pitchFamily="34" charset="-127"/>
                <a:ea typeface="Malgun Gothic" panose="020B0503020000020004" pitchFamily="34" charset="-127"/>
              </a:rPr>
              <a:t>por la agrupación armada ilegal en septiembre del 2001 al veinte (</a:t>
            </a:r>
            <a:r>
              <a:rPr lang="es-CO" sz="1200" dirty="0" smtClean="0">
                <a:latin typeface="Malgun Gothic" panose="020B0503020000020004" pitchFamily="34" charset="-127"/>
                <a:ea typeface="Malgun Gothic" panose="020B0503020000020004" pitchFamily="34" charset="-127"/>
              </a:rPr>
              <a:t>20) de </a:t>
            </a:r>
            <a:r>
              <a:rPr lang="es-CO" sz="1200" dirty="0">
                <a:latin typeface="Malgun Gothic" panose="020B0503020000020004" pitchFamily="34" charset="-127"/>
                <a:ea typeface="Malgun Gothic" panose="020B0503020000020004" pitchFamily="34" charset="-127"/>
              </a:rPr>
              <a:t>febrero del 2003.</a:t>
            </a:r>
          </a:p>
          <a:p>
            <a:pPr algn="just"/>
            <a:endParaRPr lang="es-CO" sz="12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2235439227"/>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71464" y="764704"/>
            <a:ext cx="9505056" cy="496996"/>
          </a:xfrm>
          <a:prstGeom prst="rect">
            <a:avLst/>
          </a:prstGeom>
          <a:noFill/>
        </p:spPr>
        <p:txBody>
          <a:bodyPr wrap="square" rtlCol="0">
            <a:spAutoFit/>
          </a:bodyPr>
          <a:lstStyle/>
          <a:p>
            <a:pPr algn="ctr">
              <a:lnSpc>
                <a:spcPct val="150000"/>
              </a:lnSpc>
            </a:pPr>
            <a:endParaRPr lang="es-CO" sz="2000" dirty="0">
              <a:solidFill>
                <a:srgbClr val="FF0066"/>
              </a:solidFill>
            </a:endParaRPr>
          </a:p>
        </p:txBody>
      </p:sp>
      <p:sp>
        <p:nvSpPr>
          <p:cNvPr id="12" name="52 CuadroTexto"/>
          <p:cNvSpPr txBox="1"/>
          <p:nvPr/>
        </p:nvSpPr>
        <p:spPr>
          <a:xfrm>
            <a:off x="7464152" y="597703"/>
            <a:ext cx="4248472"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23</a:t>
            </a:r>
          </a:p>
          <a:p>
            <a:pPr algn="r"/>
            <a:r>
              <a:rPr lang="es-ES" sz="1600" b="1" cap="small" dirty="0">
                <a:solidFill>
                  <a:schemeClr val="accent5">
                    <a:lumMod val="20000"/>
                    <a:lumOff val="80000"/>
                  </a:schemeClr>
                </a:solidFill>
              </a:rPr>
              <a:t>Hechos: 14</a:t>
            </a: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a:t>
            </a:r>
            <a:r>
              <a:rPr lang="es-ES" sz="1600" b="1" cap="small" dirty="0" smtClean="0">
                <a:solidFill>
                  <a:schemeClr val="accent5">
                    <a:lumMod val="20000"/>
                    <a:lumOff val="80000"/>
                  </a:schemeClr>
                </a:solidFill>
              </a:rPr>
              <a:t>: 55</a:t>
            </a:r>
          </a:p>
        </p:txBody>
      </p:sp>
      <p:graphicFrame>
        <p:nvGraphicFramePr>
          <p:cNvPr id="10" name="16 Tabla"/>
          <p:cNvGraphicFramePr>
            <a:graphicFrameLocks noGrp="1"/>
          </p:cNvGraphicFramePr>
          <p:nvPr>
            <p:extLst>
              <p:ext uri="{D42A27DB-BD31-4B8C-83A1-F6EECF244321}">
                <p14:modId xmlns:p14="http://schemas.microsoft.com/office/powerpoint/2010/main" val="1639473196"/>
              </p:ext>
            </p:extLst>
          </p:nvPr>
        </p:nvGraphicFramePr>
        <p:xfrm>
          <a:off x="407368" y="620688"/>
          <a:ext cx="6984776" cy="205853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Calima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Segunda Instancia. M.P. Dr. Fernando A. Castro Caballero</a:t>
                      </a:r>
                      <a:endParaRPr lang="es-ES" sz="1050" dirty="0"/>
                    </a:p>
                  </a:txBody>
                  <a:tcPr/>
                </a:tc>
                <a:tc>
                  <a:txBody>
                    <a:bodyPr/>
                    <a:lstStyle/>
                    <a:p>
                      <a:r>
                        <a:rPr lang="es-ES" sz="1400" dirty="0" smtClean="0"/>
                        <a:t>9 de diciembre de 2014.  </a:t>
                      </a:r>
                      <a:r>
                        <a:rPr lang="es-ES" sz="1400" dirty="0" smtClean="0">
                          <a:hlinkClick r:id="rId2"/>
                        </a:rPr>
                        <a:t>Ver Sentencia. </a:t>
                      </a:r>
                      <a:endParaRPr lang="es-ES" sz="1400" dirty="0" smtClean="0"/>
                    </a:p>
                    <a:p>
                      <a:endParaRPr lang="es-ES" sz="1400" dirty="0" smtClean="0"/>
                    </a:p>
                    <a:p>
                      <a:r>
                        <a:rPr lang="es-ES" sz="1400" dirty="0" smtClean="0"/>
                        <a:t>Rad: 45321 16 de diciembre de 2015</a:t>
                      </a:r>
                      <a:r>
                        <a:rPr lang="es-ES" sz="1400" dirty="0" smtClean="0">
                          <a:hlinkClick r:id="rId3"/>
                        </a:rPr>
                        <a:t>.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r h="173292">
                <a:tc>
                  <a:txBody>
                    <a:bodyPr/>
                    <a:lstStyle/>
                    <a:p>
                      <a:r>
                        <a:rPr lang="es-ES" sz="1400" dirty="0" smtClean="0"/>
                        <a:t>Víctimas</a:t>
                      </a:r>
                      <a:endParaRPr lang="es-ES" sz="1400" dirty="0"/>
                    </a:p>
                  </a:txBody>
                  <a:tcPr/>
                </a:tc>
                <a:tc>
                  <a:txBody>
                    <a:bodyPr/>
                    <a:lstStyle/>
                    <a:p>
                      <a:r>
                        <a:rPr lang="es-ES" sz="1400" dirty="0" smtClean="0"/>
                        <a:t>55</a:t>
                      </a:r>
                      <a:endParaRPr lang="es-ES" sz="1400" dirty="0"/>
                    </a:p>
                  </a:txBody>
                  <a:tcPr/>
                </a:tc>
              </a:tr>
            </a:tbl>
          </a:graphicData>
        </a:graphic>
      </p:graphicFrame>
      <p:sp>
        <p:nvSpPr>
          <p:cNvPr id="11"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a:t>
            </a:r>
            <a:endParaRPr lang="es-ES" cap="small" dirty="0">
              <a:solidFill>
                <a:srgbClr val="C00000"/>
              </a:solidFill>
              <a:latin typeface="Agency FB" panose="020B0503020202020204" pitchFamily="34" charset="0"/>
            </a:endParaRPr>
          </a:p>
        </p:txBody>
      </p:sp>
      <p:grpSp>
        <p:nvGrpSpPr>
          <p:cNvPr id="13" name="93 Grupo"/>
          <p:cNvGrpSpPr/>
          <p:nvPr/>
        </p:nvGrpSpPr>
        <p:grpSpPr>
          <a:xfrm>
            <a:off x="8220236" y="2708920"/>
            <a:ext cx="2736304" cy="2368297"/>
            <a:chOff x="1187450" y="-23549"/>
            <a:chExt cx="7754938" cy="6811700"/>
          </a:xfrm>
        </p:grpSpPr>
        <p:sp>
          <p:nvSpPr>
            <p:cNvPr id="15"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3"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8"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0" name="Text Box 86"/>
            <p:cNvSpPr txBox="1">
              <a:spLocks noChangeArrowheads="1"/>
            </p:cNvSpPr>
            <p:nvPr/>
          </p:nvSpPr>
          <p:spPr bwMode="auto">
            <a:xfrm>
              <a:off x="5881228" y="57146"/>
              <a:ext cx="3061160" cy="163689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CALIMA</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51"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Oval 103"/>
            <p:cNvSpPr>
              <a:spLocks noChangeArrowheads="1"/>
            </p:cNvSpPr>
            <p:nvPr/>
          </p:nvSpPr>
          <p:spPr bwMode="auto">
            <a:xfrm>
              <a:off x="5473074" y="521353"/>
              <a:ext cx="350838" cy="206375"/>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46" name="Tabla 54"/>
          <p:cNvGraphicFramePr>
            <a:graphicFrameLocks noGrp="1"/>
          </p:cNvGraphicFramePr>
          <p:nvPr>
            <p:extLst>
              <p:ext uri="{D42A27DB-BD31-4B8C-83A1-F6EECF244321}">
                <p14:modId xmlns:p14="http://schemas.microsoft.com/office/powerpoint/2010/main" val="4044768749"/>
              </p:ext>
            </p:extLst>
          </p:nvPr>
        </p:nvGraphicFramePr>
        <p:xfrm>
          <a:off x="1559496" y="3068960"/>
          <a:ext cx="4968553" cy="2877803"/>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600697">
                <a:tc gridSpan="3">
                  <a:txBody>
                    <a:bodyPr/>
                    <a:lstStyle/>
                    <a:p>
                      <a:pPr marL="80963" indent="0" algn="l" defTabSz="261938"/>
                      <a:endParaRPr lang="es-ES" sz="1400" dirty="0" smtClean="0">
                        <a:solidFill>
                          <a:schemeClr val="tx1"/>
                        </a:solidFill>
                      </a:endParaRPr>
                    </a:p>
                    <a:p>
                      <a:pPr marL="80963" indent="0" algn="l" defTabSz="261938"/>
                      <a:endParaRPr lang="es-ES" sz="1400" dirty="0" smtClean="0">
                        <a:solidFill>
                          <a:schemeClr val="tx1"/>
                        </a:solidFill>
                      </a:endParaRPr>
                    </a:p>
                    <a:p>
                      <a:pPr marL="80963" indent="0" algn="l" defTabSz="261938"/>
                      <a:r>
                        <a:rPr lang="es-ES" sz="1400" dirty="0" smtClean="0">
                          <a:solidFill>
                            <a:schemeClr val="tx1"/>
                          </a:solidFill>
                        </a:rPr>
                        <a:t>JESUS IGNACIO ROLDAN PEREZ,</a:t>
                      </a:r>
                      <a:r>
                        <a:rPr lang="es-ES" sz="1400" baseline="0" dirty="0" smtClean="0">
                          <a:solidFill>
                            <a:schemeClr val="tx1"/>
                          </a:solidFill>
                        </a:rPr>
                        <a:t> alias “</a:t>
                      </a:r>
                      <a:r>
                        <a:rPr lang="es-ES" sz="1400" baseline="0" dirty="0" err="1" smtClean="0">
                          <a:solidFill>
                            <a:schemeClr val="tx1"/>
                          </a:solidFill>
                        </a:rPr>
                        <a:t>Monoleche</a:t>
                      </a:r>
                      <a:r>
                        <a:rPr lang="es-ES" sz="1400" baseline="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baseline="0" dirty="0" smtClean="0">
                          <a:solidFill>
                            <a:schemeClr val="tx1"/>
                          </a:solidFill>
                        </a:rPr>
                        <a:t>Comandante</a:t>
                      </a:r>
                    </a:p>
                    <a:p>
                      <a:pPr marL="0" indent="0" algn="l" defTabSz="185738"/>
                      <a:endParaRPr lang="es-ES" sz="1400" baseline="0" dirty="0" smtClean="0">
                        <a:solidFill>
                          <a:schemeClr val="tx1"/>
                        </a:solidFill>
                      </a:endParaRPr>
                    </a:p>
                    <a:p>
                      <a:pPr marL="0" indent="0" algn="l" defTabSz="185738"/>
                      <a:endParaRPr lang="es-ES" sz="1400" baseline="0" dirty="0" smtClean="0">
                        <a:solidFill>
                          <a:schemeClr val="tx1"/>
                        </a:solidFill>
                      </a:endParaRPr>
                    </a:p>
                    <a:p>
                      <a:pPr marL="0" indent="0" algn="l" defTabSz="185738"/>
                      <a:endParaRPr lang="es-ES" sz="1400" baseline="0" dirty="0" smtClean="0">
                        <a:solidFill>
                          <a:schemeClr val="tx1"/>
                        </a:solidFill>
                      </a:endParaRPr>
                    </a:p>
                    <a:p>
                      <a:pPr marL="0" indent="0" algn="l" defTabSz="185738"/>
                      <a:endParaRPr lang="es-ES" sz="1400" baseline="0" dirty="0" smtClean="0">
                        <a:solidFill>
                          <a:schemeClr val="tx1"/>
                        </a:solidFill>
                      </a:endParaRPr>
                    </a:p>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97968">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53351">
                <a:tc>
                  <a:txBody>
                    <a:bodyPr/>
                    <a:lstStyle/>
                    <a:p>
                      <a:r>
                        <a:rPr lang="es-ES" sz="1400" dirty="0" smtClean="0"/>
                        <a:t>Homicidio</a:t>
                      </a:r>
                      <a:endParaRPr lang="es-ES" sz="1400" dirty="0"/>
                    </a:p>
                  </a:txBody>
                  <a:tcPr/>
                </a:tc>
                <a:tc>
                  <a:txBody>
                    <a:bodyPr/>
                    <a:lstStyle/>
                    <a:p>
                      <a:r>
                        <a:rPr lang="es-ES" sz="1400" dirty="0" smtClean="0"/>
                        <a:t>11</a:t>
                      </a:r>
                      <a:endParaRPr lang="es-ES" sz="1400" dirty="0"/>
                    </a:p>
                  </a:txBody>
                  <a:tcPr/>
                </a:tc>
                <a:tc gridSpan="2">
                  <a:txBody>
                    <a:bodyPr/>
                    <a:lstStyle/>
                    <a:p>
                      <a:r>
                        <a:rPr lang="es-ES" sz="1400" dirty="0" smtClean="0"/>
                        <a:t>Secuestro</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404112">
                <a:tc>
                  <a:txBody>
                    <a:bodyPr/>
                    <a:lstStyle/>
                    <a:p>
                      <a:r>
                        <a:rPr lang="es-ES" sz="1400" dirty="0" smtClean="0"/>
                        <a:t>Desaparición</a:t>
                      </a:r>
                      <a:r>
                        <a:rPr lang="es-ES" sz="1400" baseline="0" dirty="0" smtClean="0"/>
                        <a:t> Forzada</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404112">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6"/>
          <a:stretch>
            <a:fillRect/>
          </a:stretch>
        </p:blipFill>
        <p:spPr>
          <a:xfrm>
            <a:off x="4971953" y="3431121"/>
            <a:ext cx="647700" cy="809625"/>
          </a:xfrm>
          <a:prstGeom prst="rect">
            <a:avLst/>
          </a:prstGeom>
        </p:spPr>
      </p:pic>
    </p:spTree>
    <p:extLst>
      <p:ext uri="{BB962C8B-B14F-4D97-AF65-F5344CB8AC3E}">
        <p14:creationId xmlns:p14="http://schemas.microsoft.com/office/powerpoint/2010/main" val="3565490484"/>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633211" y="-19352"/>
            <a:ext cx="11029950" cy="1871663"/>
          </a:xfrm>
        </p:spPr>
        <p:txBody>
          <a:bodyPr>
            <a:normAutofit/>
          </a:bodyPr>
          <a:lstStyle/>
          <a:p>
            <a:pPr lvl="0" algn="ctr"/>
            <a:r>
              <a:rPr lang="es-ES" b="1" cap="small" dirty="0" smtClean="0">
                <a:solidFill>
                  <a:srgbClr val="C00000"/>
                </a:solidFill>
                <a:cs typeface="Arial" pitchFamily="34" charset="0"/>
              </a:rPr>
              <a:t>Sentencia 2</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Calima de las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407368" y="2077169"/>
            <a:ext cx="11305255" cy="5078313"/>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frente que se conformó, fue el central en junio de 1999 con injerencia en el área central. Este frente perduró desde 1999 hasta la desmovilización en el 2004.</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segundo Frente, fue el Cacique, con influencia en </a:t>
            </a:r>
            <a:r>
              <a:rPr lang="es-CO" sz="1400" dirty="0" err="1">
                <a:latin typeface="Malgun Gothic" panose="020B0503020000020004" pitchFamily="34" charset="-127"/>
                <a:ea typeface="Malgun Gothic" panose="020B0503020000020004" pitchFamily="34" charset="-127"/>
              </a:rPr>
              <a:t>Calarca</a:t>
            </a:r>
            <a:r>
              <a:rPr lang="es-CO" sz="1400" dirty="0">
                <a:latin typeface="Malgun Gothic" panose="020B0503020000020004" pitchFamily="34" charset="-127"/>
                <a:ea typeface="Malgun Gothic" panose="020B0503020000020004" pitchFamily="34" charset="-127"/>
              </a:rPr>
              <a:t>, Sevilla y </a:t>
            </a:r>
            <a:r>
              <a:rPr lang="es-CO" sz="1400" dirty="0" err="1">
                <a:latin typeface="Malgun Gothic" panose="020B0503020000020004" pitchFamily="34" charset="-127"/>
                <a:ea typeface="Malgun Gothic" panose="020B0503020000020004" pitchFamily="34" charset="-127"/>
              </a:rPr>
              <a:t>Caicedonia</a:t>
            </a:r>
            <a:r>
              <a:rPr lang="es-CO" sz="1400" dirty="0">
                <a:latin typeface="Malgun Gothic" panose="020B0503020000020004" pitchFamily="34" charset="-127"/>
                <a:ea typeface="Malgun Gothic" panose="020B0503020000020004" pitchFamily="34" charset="-127"/>
              </a:rPr>
              <a:t> en el departamento del Valle; Génova y </a:t>
            </a:r>
            <a:r>
              <a:rPr lang="es-CO" sz="1400" dirty="0" err="1">
                <a:latin typeface="Malgun Gothic" panose="020B0503020000020004" pitchFamily="34" charset="-127"/>
                <a:ea typeface="Malgun Gothic" panose="020B0503020000020004" pitchFamily="34" charset="-127"/>
              </a:rPr>
              <a:t>Pijao</a:t>
            </a:r>
            <a:r>
              <a:rPr lang="es-CO" sz="1400" dirty="0">
                <a:latin typeface="Malgun Gothic" panose="020B0503020000020004" pitchFamily="34" charset="-127"/>
                <a:ea typeface="Malgun Gothic" panose="020B0503020000020004" pitchFamily="34" charset="-127"/>
              </a:rPr>
              <a:t> en el </a:t>
            </a:r>
            <a:r>
              <a:rPr lang="es-CO" sz="1400" dirty="0" err="1">
                <a:latin typeface="Malgun Gothic" panose="020B0503020000020004" pitchFamily="34" charset="-127"/>
                <a:ea typeface="Malgun Gothic" panose="020B0503020000020004" pitchFamily="34" charset="-127"/>
              </a:rPr>
              <a:t>Quindio</a:t>
            </a:r>
            <a:r>
              <a:rPr lang="es-CO" sz="1400" dirty="0">
                <a:latin typeface="Malgun Gothic" panose="020B0503020000020004" pitchFamily="34" charset="-127"/>
                <a:ea typeface="Malgun Gothic" panose="020B0503020000020004" pitchFamily="34" charset="-127"/>
              </a:rPr>
              <a:t>, el objetivo de este frente era cerrar el paso al bloque móvil de las FARC.</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tercero fue el Frente La Buitrera, que en el 2000 llegó a Florida, Pradera y Candelaria en el Valle y Corinto en el Cauca, con centro de operaciones en la Buitrera (Valle), este frente llegó a tener unos 150 hombres en sus filas, contaba con un lugar llamado el Chalet de la muerte en el </a:t>
            </a:r>
            <a:r>
              <a:rPr lang="es-CO" sz="1400" dirty="0" err="1">
                <a:latin typeface="Malgun Gothic" panose="020B0503020000020004" pitchFamily="34" charset="-127"/>
                <a:ea typeface="Malgun Gothic" panose="020B0503020000020004" pitchFamily="34" charset="-127"/>
              </a:rPr>
              <a:t>Arenillo</a:t>
            </a:r>
            <a:r>
              <a:rPr lang="es-CO" sz="1400" dirty="0">
                <a:latin typeface="Malgun Gothic" panose="020B0503020000020004" pitchFamily="34" charset="-127"/>
                <a:ea typeface="Malgun Gothic" panose="020B0503020000020004" pitchFamily="34" charset="-127"/>
              </a:rPr>
              <a:t> en Palmira, lugar a donde llevaban a milicianos o auxiliadores y los mataban y luego los enterraban en fosas comunes.</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cuarto Frente en conformarse, fue el Pacífico. Entre marzo y abril de 2000 Fidel le ordenó a HH trasladarse al Valle para crear un nuevo bloque sobre la costa pacífica y le dijo que se contactara con un Coronel retirado de la Policía llamado Danilo González. Posteriormente para el 11 de mayo del 2000 el comandante 039, ya tenía 200 integrantes y escogieron un contingente de 54 hombres fuertemente armado que se desplazó en dos camiones al casco urbano de Buenaventura con el objetivo de crear el boque pacífico, pero al mes se adhirieron al bloque Calima y quedo conformado el frente Pacífico. Para el efecto, recogieron las bandas delincuenciales que operaban en Buenaventura. El área de influencia de este frente se fue extendiendo en el 2000 a Calima, Darién, bajo Calima. Este frente pacífico ingreso por pocos meses a Guapi en el Cauca con 30 integrantes, pero se retiraron porque fueron enfrentados por el ejército y además porque tenían inconvenientes con el Bloque Central Bolívar.</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quinto, fue el Frente de Yumbo, que comprendía a Yumbo, </a:t>
            </a:r>
            <a:r>
              <a:rPr lang="es-CO" sz="1400" dirty="0" err="1">
                <a:latin typeface="Malgun Gothic" panose="020B0503020000020004" pitchFamily="34" charset="-127"/>
                <a:ea typeface="Malgun Gothic" panose="020B0503020000020004" pitchFamily="34" charset="-127"/>
              </a:rPr>
              <a:t>Yotoco</a:t>
            </a:r>
            <a:r>
              <a:rPr lang="es-CO" sz="1400" dirty="0">
                <a:latin typeface="Malgun Gothic" panose="020B0503020000020004" pitchFamily="34" charset="-127"/>
                <a:ea typeface="Malgun Gothic" panose="020B0503020000020004" pitchFamily="34" charset="-127"/>
              </a:rPr>
              <a:t>, Restrepo, La cumbre, Rozo, </a:t>
            </a:r>
            <a:r>
              <a:rPr lang="es-CO" sz="1400" dirty="0" err="1">
                <a:latin typeface="Malgun Gothic" panose="020B0503020000020004" pitchFamily="34" charset="-127"/>
                <a:ea typeface="Malgun Gothic" panose="020B0503020000020004" pitchFamily="34" charset="-127"/>
              </a:rPr>
              <a:t>Dagua</a:t>
            </a:r>
            <a:r>
              <a:rPr lang="es-CO" sz="1400" dirty="0">
                <a:latin typeface="Malgun Gothic" panose="020B0503020000020004" pitchFamily="34" charset="-127"/>
                <a:ea typeface="Malgun Gothic" panose="020B0503020000020004" pitchFamily="34" charset="-127"/>
              </a:rPr>
              <a:t> y también Cali; se financiaron con el hurto de combustible.</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sexto fue el Frente Farallones, que tenía dos grupos: uno incursionó en el Cauca y otro en el Huila. El que incursionó en el Cauca, el 11 de mayo del 2000 llegó a </a:t>
            </a:r>
            <a:r>
              <a:rPr lang="es-CO" sz="1400" dirty="0" err="1">
                <a:latin typeface="Malgun Gothic" panose="020B0503020000020004" pitchFamily="34" charset="-127"/>
                <a:ea typeface="Malgun Gothic" panose="020B0503020000020004" pitchFamily="34" charset="-127"/>
              </a:rPr>
              <a:t>Zabaletas</a:t>
            </a:r>
            <a:r>
              <a:rPr lang="es-CO" sz="1400" dirty="0">
                <a:latin typeface="Malgun Gothic" panose="020B0503020000020004" pitchFamily="34" charset="-127"/>
                <a:ea typeface="Malgun Gothic" panose="020B0503020000020004" pitchFamily="34" charset="-127"/>
              </a:rPr>
              <a:t> y cometieron la masacre de 7 personas. Desde Timba en Cauca y Valle, comenzaron a hacer operaciones en la zona como en Suárez, Caloto y Puerto Tejada.</a:t>
            </a: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60851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96134209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3399623968"/>
              </p:ext>
            </p:extLst>
          </p:nvPr>
        </p:nvGraphicFramePr>
        <p:xfrm>
          <a:off x="407368" y="2686169"/>
          <a:ext cx="6912768" cy="933568"/>
        </p:xfrm>
        <a:graphic>
          <a:graphicData uri="http://schemas.openxmlformats.org/drawingml/2006/table">
            <a:tbl>
              <a:tblPr firstRow="1" bandRow="1">
                <a:tableStyleId>{5C22544A-7EE6-4342-B048-85BDC9FD1C3A}</a:tableStyleId>
              </a:tblPr>
              <a:tblGrid>
                <a:gridCol w="3528392"/>
                <a:gridCol w="3141822"/>
                <a:gridCol w="242554"/>
              </a:tblGrid>
              <a:tr h="607649">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325919">
                <a:tc>
                  <a:txBody>
                    <a:bodyPr/>
                    <a:lstStyle/>
                    <a:p>
                      <a:pPr algn="l" fontAlgn="ctr"/>
                      <a:r>
                        <a:rPr lang="es-CO" sz="1400" b="1" i="0" u="none" strike="noStrike" dirty="0" smtClean="0">
                          <a:solidFill>
                            <a:schemeClr val="tx2">
                              <a:lumMod val="50000"/>
                            </a:schemeClr>
                          </a:solidFill>
                          <a:effectLst/>
                          <a:latin typeface="Calibri" panose="020F0502020204030204" pitchFamily="34" charset="0"/>
                        </a:rPr>
                        <a:t>RAMIRO</a:t>
                      </a:r>
                      <a:r>
                        <a:rPr lang="es-CO" sz="1400" b="1" i="0" u="none" strike="noStrike" baseline="0" dirty="0" smtClean="0">
                          <a:solidFill>
                            <a:schemeClr val="tx2">
                              <a:lumMod val="50000"/>
                            </a:schemeClr>
                          </a:solidFill>
                          <a:effectLst/>
                          <a:latin typeface="Calibri" panose="020F0502020204030204" pitchFamily="34" charset="0"/>
                        </a:rPr>
                        <a:t> VANOY MURILLO alias “Cuco </a:t>
                      </a:r>
                      <a:r>
                        <a:rPr lang="es-CO" sz="1400" b="1" i="0" u="none" strike="noStrike" baseline="0" dirty="0" err="1" smtClean="0">
                          <a:solidFill>
                            <a:schemeClr val="tx2">
                              <a:lumMod val="50000"/>
                            </a:schemeClr>
                          </a:solidFill>
                          <a:effectLst/>
                          <a:latin typeface="Calibri" panose="020F0502020204030204" pitchFamily="34" charset="0"/>
                        </a:rPr>
                        <a:t>Vanoy</a:t>
                      </a:r>
                      <a:r>
                        <a:rPr lang="es-CO" sz="1400" b="1" i="0" u="none" strike="noStrike" baseline="0" dirty="0" smtClean="0">
                          <a:solidFill>
                            <a:schemeClr val="tx2">
                              <a:lumMod val="50000"/>
                            </a:schemeClr>
                          </a:solidFill>
                          <a:effectLst/>
                          <a:latin typeface="Calibri" panose="020F0502020204030204" pitchFamily="34" charset="0"/>
                        </a:rPr>
                        <a:t>”</a:t>
                      </a:r>
                      <a:endParaRPr lang="es-CO" sz="1400" b="1" i="0" u="none" strike="noStrike" dirty="0">
                        <a:solidFill>
                          <a:schemeClr val="tx2">
                            <a:lumMod val="50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a:t>
                      </a:r>
                      <a:r>
                        <a:rPr lang="es-CO" sz="1000" b="0" i="0" u="none" strike="noStrike" baseline="0" dirty="0" smtClean="0">
                          <a:solidFill>
                            <a:schemeClr val="accent2">
                              <a:lumMod val="75000"/>
                            </a:schemeClr>
                          </a:solidFill>
                          <a:effectLst/>
                          <a:latin typeface="Calibri" panose="020F0502020204030204" pitchFamily="34" charset="0"/>
                        </a:rPr>
                        <a:t> GENERAL</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67626" y="748855"/>
            <a:ext cx="4444998"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5.548</a:t>
            </a:r>
          </a:p>
          <a:p>
            <a:pPr algn="r"/>
            <a:r>
              <a:rPr lang="es-ES" sz="1600" b="1" cap="small" dirty="0">
                <a:solidFill>
                  <a:schemeClr val="accent5">
                    <a:lumMod val="20000"/>
                    <a:lumOff val="80000"/>
                  </a:schemeClr>
                </a:solidFill>
              </a:rPr>
              <a:t>Hechos: 192</a:t>
            </a:r>
          </a:p>
          <a:p>
            <a:pPr algn="r"/>
            <a:r>
              <a:rPr lang="es-ES" sz="1600" b="1" cap="small" dirty="0" smtClean="0">
                <a:solidFill>
                  <a:schemeClr val="accent5">
                    <a:lumMod val="20000"/>
                    <a:lumOff val="80000"/>
                  </a:schemeClr>
                </a:solidFill>
              </a:rPr>
              <a:t>Victimas: 1.736</a:t>
            </a:r>
            <a:endParaRPr lang="es-ES" sz="1600" b="1" cap="small" dirty="0">
              <a:solidFill>
                <a:schemeClr val="accent5">
                  <a:lumMod val="20000"/>
                  <a:lumOff val="80000"/>
                </a:schemeClr>
              </a:solidFill>
            </a:endParaRPr>
          </a:p>
        </p:txBody>
      </p:sp>
      <p:graphicFrame>
        <p:nvGraphicFramePr>
          <p:cNvPr id="11" name="Tabla 10"/>
          <p:cNvGraphicFramePr>
            <a:graphicFrameLocks noGrp="1"/>
          </p:cNvGraphicFramePr>
          <p:nvPr>
            <p:extLst>
              <p:ext uri="{D42A27DB-BD31-4B8C-83A1-F6EECF244321}">
                <p14:modId xmlns:p14="http://schemas.microsoft.com/office/powerpoint/2010/main" val="15744705"/>
              </p:ext>
            </p:extLst>
          </p:nvPr>
        </p:nvGraphicFramePr>
        <p:xfrm>
          <a:off x="479376" y="3671272"/>
          <a:ext cx="11161238" cy="292608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262</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76</a:t>
                      </a:r>
                      <a:endParaRPr lang="es-ES" sz="1400" dirty="0"/>
                    </a:p>
                  </a:txBody>
                  <a:tcPr/>
                </a:tc>
                <a:tc>
                  <a:txBody>
                    <a:bodyPr/>
                    <a:lstStyle/>
                    <a:p>
                      <a:r>
                        <a:rPr lang="es-ES" sz="1400" dirty="0" smtClean="0"/>
                        <a:t>Tráfico</a:t>
                      </a:r>
                      <a:r>
                        <a:rPr lang="es-ES" sz="1400" baseline="0" dirty="0" smtClean="0"/>
                        <a:t> de estupefacientes</a:t>
                      </a:r>
                      <a:endParaRPr lang="es-ES" sz="1400" dirty="0"/>
                    </a:p>
                  </a:txBody>
                  <a:tcPr/>
                </a:tc>
                <a:tc>
                  <a:txBody>
                    <a:bodyPr/>
                    <a:lstStyle/>
                    <a:p>
                      <a:r>
                        <a:rPr lang="es-ES" sz="1400" dirty="0" smtClean="0"/>
                        <a:t>1</a:t>
                      </a:r>
                      <a:endParaRPr lang="es-ES" sz="1400" dirty="0"/>
                    </a:p>
                  </a:txBody>
                  <a:tcPr/>
                </a:tc>
              </a:tr>
              <a:tr h="254496">
                <a:tc>
                  <a:txBody>
                    <a:bodyPr/>
                    <a:lstStyle/>
                    <a:p>
                      <a:r>
                        <a:rPr lang="es-ES" sz="1400" dirty="0" smtClean="0"/>
                        <a:t>Reclutamiento ilícito</a:t>
                      </a:r>
                      <a:endParaRPr lang="es-ES" sz="1400" dirty="0"/>
                    </a:p>
                  </a:txBody>
                  <a:tcPr/>
                </a:tc>
                <a:tc>
                  <a:txBody>
                    <a:bodyPr/>
                    <a:lstStyle/>
                    <a:p>
                      <a:r>
                        <a:rPr lang="es-ES" sz="1400" dirty="0" smtClean="0"/>
                        <a:t>360</a:t>
                      </a:r>
                      <a:endParaRPr lang="es-ES" sz="1400" dirty="0"/>
                    </a:p>
                  </a:txBody>
                  <a:tcPr/>
                </a:tc>
                <a:tc>
                  <a:txBody>
                    <a:bodyPr/>
                    <a:lstStyle/>
                    <a:p>
                      <a:r>
                        <a:rPr lang="es-ES" sz="1400" dirty="0" smtClean="0"/>
                        <a:t>Tentativa de homicidio</a:t>
                      </a:r>
                      <a:endParaRPr lang="es-ES" sz="1400" dirty="0"/>
                    </a:p>
                  </a:txBody>
                  <a:tcPr/>
                </a:tc>
                <a:tc>
                  <a:txBody>
                    <a:bodyPr/>
                    <a:lstStyle/>
                    <a:p>
                      <a:r>
                        <a:rPr lang="es-ES" sz="1400" dirty="0" smtClean="0"/>
                        <a:t>1</a:t>
                      </a:r>
                      <a:endParaRPr lang="es-ES" sz="1400" dirty="0"/>
                    </a:p>
                  </a:txBody>
                  <a:tcPr/>
                </a:tc>
                <a:tc>
                  <a:txBody>
                    <a:bodyPr/>
                    <a:lstStyle/>
                    <a:p>
                      <a:r>
                        <a:rPr lang="es-ES" sz="1400" dirty="0" smtClean="0"/>
                        <a:t>Lesiones personales</a:t>
                      </a:r>
                      <a:endParaRPr lang="es-ES" sz="1400" dirty="0"/>
                    </a:p>
                  </a:txBody>
                  <a:tcPr/>
                </a:tc>
                <a:tc>
                  <a:txBody>
                    <a:bodyPr/>
                    <a:lstStyle/>
                    <a:p>
                      <a:r>
                        <a:rPr lang="es-ES" sz="1400" dirty="0" smtClean="0"/>
                        <a:t>1</a:t>
                      </a:r>
                      <a:endParaRPr lang="es-ES" sz="1400" dirty="0"/>
                    </a:p>
                  </a:txBody>
                  <a:tcPr/>
                </a:tc>
              </a:tr>
              <a:tr h="237728">
                <a:tc>
                  <a:txBody>
                    <a:bodyPr/>
                    <a:lstStyle/>
                    <a:p>
                      <a:r>
                        <a:rPr lang="es-ES" sz="1400" dirty="0" smtClean="0"/>
                        <a:t>Desplazamiento forzado</a:t>
                      </a:r>
                      <a:endParaRPr lang="es-ES" sz="1400" dirty="0"/>
                    </a:p>
                  </a:txBody>
                  <a:tcPr/>
                </a:tc>
                <a:tc>
                  <a:txBody>
                    <a:bodyPr/>
                    <a:lstStyle/>
                    <a:p>
                      <a:r>
                        <a:rPr lang="es-ES" sz="1400" dirty="0" smtClean="0"/>
                        <a:t>3554</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1419</a:t>
                      </a:r>
                      <a:endParaRPr lang="es-ES" sz="1400" dirty="0"/>
                    </a:p>
                  </a:txBody>
                  <a:tcPr/>
                </a:tc>
                <a:tc>
                  <a:txBody>
                    <a:bodyPr/>
                    <a:lstStyle/>
                    <a:p>
                      <a:r>
                        <a:rPr lang="es-ES" sz="1400" dirty="0" smtClean="0"/>
                        <a:t>Constreñimiento ilegal</a:t>
                      </a:r>
                      <a:endParaRPr lang="es-ES" sz="1400" dirty="0"/>
                    </a:p>
                  </a:txBody>
                  <a:tcPr/>
                </a:tc>
                <a:tc>
                  <a:txBody>
                    <a:bodyPr/>
                    <a:lstStyle/>
                    <a:p>
                      <a:r>
                        <a:rPr lang="es-ES" sz="1400" dirty="0" smtClean="0"/>
                        <a:t>45</a:t>
                      </a:r>
                      <a:endParaRPr lang="es-ES" sz="1400" dirty="0"/>
                    </a:p>
                  </a:txBody>
                  <a:tcPr/>
                </a:tc>
              </a:tr>
              <a:tr h="220960">
                <a:tc>
                  <a:txBody>
                    <a:bodyPr/>
                    <a:lstStyle/>
                    <a:p>
                      <a:r>
                        <a:rPr lang="es-ES" sz="1400" dirty="0" smtClean="0"/>
                        <a:t>Extorsión</a:t>
                      </a:r>
                      <a:endParaRPr lang="es-ES" sz="1400" dirty="0"/>
                    </a:p>
                  </a:txBody>
                  <a:tcPr/>
                </a:tc>
                <a:tc>
                  <a:txBody>
                    <a:bodyPr/>
                    <a:lstStyle/>
                    <a:p>
                      <a:r>
                        <a:rPr lang="es-ES" sz="1400" dirty="0" smtClean="0"/>
                        <a:t>1</a:t>
                      </a:r>
                      <a:endParaRPr lang="es-ES" sz="1400" dirty="0"/>
                    </a:p>
                  </a:txBody>
                  <a:tcPr/>
                </a:tc>
                <a:tc>
                  <a:txBody>
                    <a:bodyPr/>
                    <a:lstStyle/>
                    <a:p>
                      <a:r>
                        <a:rPr lang="es-ES" sz="1400" dirty="0" smtClean="0"/>
                        <a:t>Utilización de métodos y medios de guerra ilícitos</a:t>
                      </a:r>
                      <a:endParaRPr lang="es-ES" sz="1400" dirty="0"/>
                    </a:p>
                  </a:txBody>
                  <a:tcPr/>
                </a:tc>
                <a:tc>
                  <a:txBody>
                    <a:bodyPr/>
                    <a:lstStyle/>
                    <a:p>
                      <a:r>
                        <a:rPr lang="es-ES" sz="1400" dirty="0" smtClean="0"/>
                        <a:t>1</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29</a:t>
                      </a:r>
                      <a:endParaRPr lang="es-ES" sz="1400" dirty="0"/>
                    </a:p>
                  </a:txBody>
                  <a:tcPr/>
                </a:tc>
              </a:tr>
              <a:tr h="204192">
                <a:tc>
                  <a:txBody>
                    <a:bodyPr/>
                    <a:lstStyle/>
                    <a:p>
                      <a:r>
                        <a:rPr lang="es-ES" sz="1400" dirty="0" smtClean="0"/>
                        <a:t>Entrenamiento</a:t>
                      </a:r>
                      <a:r>
                        <a:rPr lang="es-ES" sz="1400" baseline="0" dirty="0" smtClean="0"/>
                        <a:t> actividades ilícitas</a:t>
                      </a:r>
                      <a:endParaRPr lang="es-ES" sz="1400" dirty="0"/>
                    </a:p>
                  </a:txBody>
                  <a:tcPr/>
                </a:tc>
                <a:tc>
                  <a:txBody>
                    <a:bodyPr/>
                    <a:lstStyle/>
                    <a:p>
                      <a:r>
                        <a:rPr lang="es-ES" sz="1400" dirty="0" smtClean="0"/>
                        <a:t>1</a:t>
                      </a:r>
                      <a:endParaRPr lang="es-ES" sz="1400" dirty="0"/>
                    </a:p>
                  </a:txBody>
                  <a:tcPr/>
                </a:tc>
                <a:tc>
                  <a:txBody>
                    <a:bodyPr/>
                    <a:lstStyle/>
                    <a:p>
                      <a:r>
                        <a:rPr lang="es-ES" sz="1400" dirty="0" smtClean="0"/>
                        <a:t>Utilización ilícita de equipos</a:t>
                      </a:r>
                      <a:r>
                        <a:rPr lang="es-ES" sz="1400" baseline="0" dirty="0" smtClean="0"/>
                        <a:t> T.</a:t>
                      </a:r>
                      <a:endParaRPr lang="es-ES" sz="1400" dirty="0"/>
                    </a:p>
                  </a:txBody>
                  <a:tcPr/>
                </a:tc>
                <a:tc>
                  <a:txBody>
                    <a:bodyPr/>
                    <a:lstStyle/>
                    <a:p>
                      <a:r>
                        <a:rPr lang="es-ES" sz="1400" dirty="0" smtClean="0"/>
                        <a:t>1</a:t>
                      </a:r>
                      <a:endParaRPr lang="es-ES" sz="1400" dirty="0"/>
                    </a:p>
                  </a:txBody>
                  <a:tcPr/>
                </a:tc>
                <a:tc>
                  <a:txBody>
                    <a:bodyPr/>
                    <a:lstStyle/>
                    <a:p>
                      <a:r>
                        <a:rPr lang="es-ES" sz="1400" dirty="0" smtClean="0"/>
                        <a:t>Violación a los derechos de asociación</a:t>
                      </a:r>
                      <a:r>
                        <a:rPr lang="es-ES" sz="1400" baseline="0" dirty="0" smtClean="0"/>
                        <a:t> y reunión</a:t>
                      </a:r>
                      <a:endParaRPr lang="es-ES" sz="1400" dirty="0"/>
                    </a:p>
                  </a:txBody>
                  <a:tcPr/>
                </a:tc>
                <a:tc>
                  <a:txBody>
                    <a:bodyPr/>
                    <a:lstStyle/>
                    <a:p>
                      <a:r>
                        <a:rPr lang="es-ES" sz="1400" dirty="0" smtClean="0"/>
                        <a:t>45</a:t>
                      </a:r>
                      <a:endParaRPr lang="es-ES" sz="1400" dirty="0"/>
                    </a:p>
                  </a:txBody>
                  <a:tcPr/>
                </a:tc>
              </a:tr>
              <a:tr h="280525">
                <a:tc>
                  <a:txBody>
                    <a:bodyPr/>
                    <a:lstStyle/>
                    <a:p>
                      <a:r>
                        <a:rPr lang="es-ES" sz="1400" dirty="0" smtClean="0"/>
                        <a:t>Toma</a:t>
                      </a:r>
                      <a:r>
                        <a:rPr lang="es-ES" sz="1400" baseline="0" dirty="0" smtClean="0"/>
                        <a:t> de rehenes</a:t>
                      </a:r>
                      <a:endParaRPr lang="es-ES" sz="1400" dirty="0"/>
                    </a:p>
                  </a:txBody>
                  <a:tcPr/>
                </a:tc>
                <a:tc>
                  <a:txBody>
                    <a:bodyPr/>
                    <a:lstStyle/>
                    <a:p>
                      <a:r>
                        <a:rPr lang="es-ES" sz="1400" dirty="0" smtClean="0"/>
                        <a:t>2</a:t>
                      </a:r>
                      <a:endParaRPr lang="es-ES" sz="1400" dirty="0"/>
                    </a:p>
                  </a:txBody>
                  <a:tcPr/>
                </a:tc>
                <a:tc>
                  <a:txBody>
                    <a:bodyPr/>
                    <a:lstStyle/>
                    <a:p>
                      <a:r>
                        <a:rPr lang="es-ES" sz="1400" dirty="0" smtClean="0"/>
                        <a:t>Amenazas</a:t>
                      </a:r>
                      <a:endParaRPr lang="es-ES" sz="1400" dirty="0"/>
                    </a:p>
                  </a:txBody>
                  <a:tcPr/>
                </a:tc>
                <a:tc>
                  <a:txBody>
                    <a:bodyPr/>
                    <a:lstStyle/>
                    <a:p>
                      <a:r>
                        <a:rPr lang="es-ES" sz="1400" dirty="0" smtClean="0"/>
                        <a:t>45</a:t>
                      </a:r>
                      <a:endParaRPr lang="es-ES" sz="1400" dirty="0"/>
                    </a:p>
                  </a:txBody>
                  <a:tcPr/>
                </a:tc>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r>
              <a:tr h="280525">
                <a:tc>
                  <a:txBody>
                    <a:bodyPr/>
                    <a:lstStyle/>
                    <a:p>
                      <a:r>
                        <a:rPr lang="es-ES" sz="1400" dirty="0" smtClean="0"/>
                        <a:t>Otros</a:t>
                      </a:r>
                      <a:endParaRPr lang="es-ES" sz="1400" dirty="0"/>
                    </a:p>
                  </a:txBody>
                  <a:tcPr/>
                </a:tc>
                <a:tc>
                  <a:txBody>
                    <a:bodyPr/>
                    <a:lstStyle/>
                    <a:p>
                      <a:r>
                        <a:rPr lang="es-ES" sz="1400" dirty="0" smtClean="0"/>
                        <a:t>3</a:t>
                      </a:r>
                      <a:endParaRPr lang="es-ES" sz="1400" dirty="0"/>
                    </a:p>
                  </a:txBody>
                  <a:tcPr/>
                </a:tc>
                <a:tc>
                  <a:txBody>
                    <a:bodyPr/>
                    <a:lstStyle/>
                    <a:p>
                      <a:endParaRPr lang="es-ES" dirty="0"/>
                    </a:p>
                  </a:txBody>
                  <a:tcPr/>
                </a:tc>
                <a:tc>
                  <a:txBody>
                    <a:bodyPr/>
                    <a:lstStyle/>
                    <a:p>
                      <a:endParaRPr lang="es-ES" dirty="0"/>
                    </a:p>
                  </a:txBody>
                  <a:tcPr/>
                </a:tc>
                <a:tc>
                  <a:txBody>
                    <a:bodyPr/>
                    <a:lstStyle/>
                    <a:p>
                      <a:endParaRPr lang="es-ES" sz="1400" dirty="0"/>
                    </a:p>
                  </a:txBody>
                  <a:tcPr/>
                </a:tc>
                <a:tc>
                  <a:txBody>
                    <a:bodyPr/>
                    <a:lstStyle/>
                    <a:p>
                      <a:endParaRPr lang="es-ES"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1532694712"/>
              </p:ext>
            </p:extLst>
          </p:nvPr>
        </p:nvGraphicFramePr>
        <p:xfrm>
          <a:off x="407368" y="620688"/>
          <a:ext cx="6984776" cy="21652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t>
                      </a:r>
                    </a:p>
                  </a:txBody>
                  <a:tcPr/>
                </a:tc>
                <a:tc>
                  <a:txBody>
                    <a:bodyPr/>
                    <a:lstStyle/>
                    <a:p>
                      <a:r>
                        <a:rPr lang="es-ES" sz="1400" dirty="0" smtClean="0"/>
                        <a:t>2 de febrero de 2015.  </a:t>
                      </a:r>
                      <a:r>
                        <a:rPr lang="es-ES" sz="1400" dirty="0" smtClean="0">
                          <a:hlinkClick r:id="rId2"/>
                        </a:rPr>
                        <a:t>Ver Sentencia. </a:t>
                      </a:r>
                      <a:endParaRPr lang="es-ES" sz="1400" dirty="0" smtClean="0"/>
                    </a:p>
                    <a:p>
                      <a:r>
                        <a:rPr lang="es-ES" sz="1400" dirty="0" smtClean="0">
                          <a:hlinkClick r:id="rId3"/>
                        </a:rPr>
                        <a:t>Ver Salvamento Parcial de Voto.</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r h="17329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a:t>
                      </a:r>
                      <a:r>
                        <a:rPr lang="es-ES" sz="1400" baseline="0" dirty="0" smtClean="0"/>
                        <a:t> </a:t>
                      </a:r>
                      <a:r>
                        <a:rPr lang="es-ES" sz="1400" dirty="0" smtClean="0"/>
                        <a:t>Instancia. </a:t>
                      </a:r>
                      <a:r>
                        <a:rPr lang="es-ES" sz="1050" dirty="0" smtClean="0"/>
                        <a:t>M.P. Dr.</a:t>
                      </a:r>
                      <a:r>
                        <a:rPr lang="es-ES" sz="1050" baseline="0" dirty="0" smtClean="0"/>
                        <a:t> Luis Antonio Hernández Barbosa.</a:t>
                      </a:r>
                    </a:p>
                    <a:p>
                      <a:endParaRPr lang="es-ES" sz="1050" dirty="0"/>
                    </a:p>
                  </a:txBody>
                  <a:tcPr/>
                </a:tc>
                <a:tc>
                  <a:txBody>
                    <a:bodyPr/>
                    <a:lstStyle/>
                    <a:p>
                      <a:r>
                        <a:rPr lang="es-ES" sz="1400" dirty="0" smtClean="0"/>
                        <a:t>46061 4 de mayo de 2016  </a:t>
                      </a:r>
                      <a:r>
                        <a:rPr lang="es-ES" sz="1400" dirty="0" smtClean="0">
                          <a:hlinkClick r:id="rId4"/>
                        </a:rPr>
                        <a:t>Ver sentencia</a:t>
                      </a:r>
                      <a:endParaRPr lang="es-ES" sz="1400" dirty="0"/>
                    </a:p>
                  </a:txBody>
                  <a:tcPr/>
                </a:tc>
              </a:tr>
            </a:tbl>
          </a:graphicData>
        </a:graphic>
      </p:graphicFrame>
      <p:grpSp>
        <p:nvGrpSpPr>
          <p:cNvPr id="13" name="93 Grupo"/>
          <p:cNvGrpSpPr/>
          <p:nvPr/>
        </p:nvGrpSpPr>
        <p:grpSpPr>
          <a:xfrm>
            <a:off x="8374001" y="1845757"/>
            <a:ext cx="2232248" cy="1800200"/>
            <a:chOff x="1187450" y="-23549"/>
            <a:chExt cx="7754938" cy="6811700"/>
          </a:xfrm>
        </p:grpSpPr>
        <p:sp>
          <p:nvSpPr>
            <p:cNvPr id="16"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51" name="Oval 55"/>
          <p:cNvSpPr>
            <a:spLocks noChangeArrowheads="1"/>
          </p:cNvSpPr>
          <p:nvPr/>
        </p:nvSpPr>
        <p:spPr bwMode="auto">
          <a:xfrm rot="1031138">
            <a:off x="8940944" y="2878702"/>
            <a:ext cx="204989" cy="9055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2" name="Oval 55"/>
          <p:cNvSpPr>
            <a:spLocks noChangeArrowheads="1"/>
          </p:cNvSpPr>
          <p:nvPr/>
        </p:nvSpPr>
        <p:spPr bwMode="auto">
          <a:xfrm rot="1031138">
            <a:off x="9723790" y="2141115"/>
            <a:ext cx="183529" cy="137714"/>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2" name="Imagen 1"/>
          <p:cNvPicPr>
            <a:picLocks noChangeAspect="1"/>
          </p:cNvPicPr>
          <p:nvPr/>
        </p:nvPicPr>
        <p:blipFill>
          <a:blip r:embed="rId7"/>
          <a:stretch>
            <a:fillRect/>
          </a:stretch>
        </p:blipFill>
        <p:spPr>
          <a:xfrm>
            <a:off x="6598522" y="2811219"/>
            <a:ext cx="735064" cy="750015"/>
          </a:xfrm>
          <a:prstGeom prst="rect">
            <a:avLst/>
          </a:prstGeom>
        </p:spPr>
      </p:pic>
    </p:spTree>
    <p:extLst>
      <p:ext uri="{BB962C8B-B14F-4D97-AF65-F5344CB8AC3E}">
        <p14:creationId xmlns:p14="http://schemas.microsoft.com/office/powerpoint/2010/main" val="936752737"/>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3</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Mineros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158557"/>
          </a:xfrm>
          <a:prstGeom prst="rect">
            <a:avLst/>
          </a:prstGeom>
        </p:spPr>
        <p:txBody>
          <a:bodyPr wrap="square">
            <a:spAutoFit/>
          </a:bodyPr>
          <a:lstStyle/>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 panose="020B0504020202030204" pitchFamily="34" charset="0"/>
              </a:rPr>
              <a:t>Los grupos urbanos delinquían en los municipios de Caucasia, Cáceres, Tarazá, los corregimientos de La Caucana, El Guáimaro, El 12, los municipios de Valdivia, Yarumal y Briceño, el corregimiento de Uré, que para ese entonces pertenecía al municipio de Montelíbano departamento de Córdoba, hoy es el municipio de San José De Uré.</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Bold"/>
              </a:rPr>
              <a:t>ESTRUCTURA DEL FRENTE BARRO BLANCO: </a:t>
            </a:r>
            <a:r>
              <a:rPr lang="es-CO" dirty="0">
                <a:latin typeface="Corbel" panose="020B0503020204020204" pitchFamily="34" charset="0"/>
                <a:ea typeface="Calibri" panose="020F0502020204030204" pitchFamily="34" charset="0"/>
                <a:cs typeface="Helvetica" panose="020B0504020202030204" pitchFamily="34" charset="0"/>
              </a:rPr>
              <a:t>Delinquía en el corregimiento Barro Blanco del municipio de Tarazá – Antioquia y era de naturaleza esencialmente rural.</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 panose="020B0504020202030204" pitchFamily="34" charset="0"/>
              </a:rPr>
              <a:t>Se estableció que el Bloque Mineros tuvo un grupo delinquiendo en el municipio de Bello – Antioquia, área metropolitana del Valle de Aburrá</a:t>
            </a:r>
            <a:endParaRPr lang="es-CO" sz="16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42076610"/>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44285" y="2732354"/>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4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96</a:t>
            </a:r>
          </a:p>
          <a:p>
            <a:pPr algn="r"/>
            <a:r>
              <a:rPr lang="es-ES" sz="1600" b="1" cap="small" dirty="0" smtClean="0">
                <a:solidFill>
                  <a:schemeClr val="accent5">
                    <a:lumMod val="20000"/>
                    <a:lumOff val="80000"/>
                  </a:schemeClr>
                </a:solidFill>
              </a:rPr>
              <a:t>hechos: 60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390</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650900130"/>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23 de abril de 2015.</a:t>
                      </a:r>
                      <a:r>
                        <a:rPr lang="es-ES" sz="1400" baseline="0" dirty="0" smtClean="0"/>
                        <a:t> </a:t>
                      </a:r>
                      <a:r>
                        <a:rPr lang="es-ES" sz="1400" u="sng" baseline="0" dirty="0" smtClean="0">
                          <a:solidFill>
                            <a:srgbClr val="7030A0"/>
                          </a:solidFill>
                          <a:hlinkClick r:id="rId3"/>
                        </a:rPr>
                        <a:t>Ver sentencia</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453627" y="244351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0" name="Group 111"/>
          <p:cNvGrpSpPr>
            <a:grpSpLocks/>
          </p:cNvGrpSpPr>
          <p:nvPr/>
        </p:nvGrpSpPr>
        <p:grpSpPr bwMode="auto">
          <a:xfrm>
            <a:off x="8472264" y="2204864"/>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899"/>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 CÓRDOBA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C0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49" name="Tabla 48"/>
          <p:cNvGraphicFramePr>
            <a:graphicFrameLocks noGrp="1"/>
          </p:cNvGraphicFramePr>
          <p:nvPr>
            <p:extLst>
              <p:ext uri="{D42A27DB-BD31-4B8C-83A1-F6EECF244321}">
                <p14:modId xmlns:p14="http://schemas.microsoft.com/office/powerpoint/2010/main" val="2203480391"/>
              </p:ext>
            </p:extLst>
          </p:nvPr>
        </p:nvGraphicFramePr>
        <p:xfrm>
          <a:off x="839416" y="3551511"/>
          <a:ext cx="4248472" cy="2643445"/>
        </p:xfrm>
        <a:graphic>
          <a:graphicData uri="http://schemas.openxmlformats.org/drawingml/2006/table">
            <a:tbl>
              <a:tblPr firstRow="1" bandRow="1">
                <a:tableStyleId>{5C22544A-7EE6-4342-B048-85BDC9FD1C3A}</a:tableStyleId>
              </a:tblPr>
              <a:tblGrid>
                <a:gridCol w="3159354"/>
                <a:gridCol w="1089118"/>
              </a:tblGrid>
              <a:tr h="509845">
                <a:tc gridSpan="2">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785547">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JORGE</a:t>
                      </a:r>
                      <a:r>
                        <a:rPr lang="es-CO" sz="1400" b="1" i="0" u="none" strike="noStrike" baseline="0" dirty="0" smtClean="0">
                          <a:solidFill>
                            <a:schemeClr val="bg2">
                              <a:lumMod val="25000"/>
                            </a:schemeClr>
                          </a:solidFill>
                          <a:effectLst/>
                          <a:latin typeface="Calibri" panose="020F0502020204030204" pitchFamily="34" charset="0"/>
                        </a:rPr>
                        <a:t> ELIÉCER BARRANCO GALVÁN </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1178321">
                <a:tc>
                  <a:txBody>
                    <a:bodyPr/>
                    <a:lstStyle/>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r>
                        <a:rPr lang="es-CO" sz="1400" b="1" i="0" u="none" strike="noStrike" dirty="0" smtClean="0">
                          <a:solidFill>
                            <a:schemeClr val="bg2">
                              <a:lumMod val="25000"/>
                            </a:schemeClr>
                          </a:solidFill>
                          <a:effectLst/>
                          <a:latin typeface="Calibri" panose="020F0502020204030204" pitchFamily="34" charset="0"/>
                        </a:rPr>
                        <a:t>JOSÉ LUIS HERNÁNDEZ</a:t>
                      </a:r>
                      <a:r>
                        <a:rPr lang="es-CO" sz="1400" b="1" i="0" u="none" strike="noStrike" baseline="0" dirty="0" smtClean="0">
                          <a:solidFill>
                            <a:schemeClr val="bg2">
                              <a:lumMod val="25000"/>
                            </a:schemeClr>
                          </a:solidFill>
                          <a:effectLst/>
                          <a:latin typeface="Calibri" panose="020F0502020204030204" pitchFamily="34" charset="0"/>
                        </a:rPr>
                        <a:t> SALAZAR</a:t>
                      </a:r>
                    </a:p>
                    <a:p>
                      <a:pPr marL="0" marR="0" lvl="1" indent="0" algn="l" defTabSz="457200" rtl="0" eaLnBrk="1" fontAlgn="ctr" latinLnBrk="0" hangingPunct="1">
                        <a:lnSpc>
                          <a:spcPct val="100000"/>
                        </a:lnSpc>
                        <a:spcBef>
                          <a:spcPts val="0"/>
                        </a:spcBef>
                        <a:spcAft>
                          <a:spcPts val="0"/>
                        </a:spcAft>
                        <a:buClrTx/>
                        <a:buSzTx/>
                        <a:buFontTx/>
                        <a:buNone/>
                        <a:tabLst/>
                        <a:defRPr/>
                      </a:pPr>
                      <a:r>
                        <a:rPr lang="es-CO" sz="1400" b="1" i="0" u="none" strike="noStrike" dirty="0" smtClean="0">
                          <a:solidFill>
                            <a:schemeClr val="bg2">
                              <a:lumMod val="25000"/>
                            </a:schemeClr>
                          </a:solidFill>
                          <a:effectLst/>
                          <a:latin typeface="Calibri" panose="020F0502020204030204" pitchFamily="34" charset="0"/>
                        </a:rPr>
                        <a:t>                                                       PATRULLERO</a:t>
                      </a:r>
                    </a:p>
                    <a:p>
                      <a:pPr algn="l" fontAlgn="ctr"/>
                      <a:endParaRPr lang="es-CO" sz="1400" b="1" i="0" u="none" strike="noStrike" baseline="0" dirty="0" smtClean="0">
                        <a:solidFill>
                          <a:schemeClr val="bg2">
                            <a:lumMod val="25000"/>
                          </a:schemeClr>
                        </a:solidFill>
                        <a:effectLst/>
                        <a:latin typeface="Calibri" panose="020F0502020204030204" pitchFamily="34" charset="0"/>
                      </a:endParaRPr>
                    </a:p>
                    <a:p>
                      <a:pPr algn="l" fontAlgn="ctr"/>
                      <a:endParaRPr lang="es-CO" sz="1400" b="1" i="0" u="none" strike="noStrike" baseline="0" dirty="0" smtClean="0">
                        <a:solidFill>
                          <a:schemeClr val="bg2">
                            <a:lumMod val="25000"/>
                          </a:schemeClr>
                        </a:solidFill>
                        <a:effectLst/>
                        <a:latin typeface="Calibri" panose="020F0502020204030204" pitchFamily="34" charset="0"/>
                      </a:endParaRPr>
                    </a:p>
                    <a:p>
                      <a:pPr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51" name="Freeform 32"/>
          <p:cNvSpPr>
            <a:spLocks/>
          </p:cNvSpPr>
          <p:nvPr/>
        </p:nvSpPr>
        <p:spPr bwMode="auto">
          <a:xfrm>
            <a:off x="9031847" y="2464261"/>
            <a:ext cx="233474" cy="3946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solidFill>
            <a:srgbClr val="C00000"/>
          </a:solidFill>
          <a:ln w="12700" cap="rnd" cmpd="sng">
            <a:noFill/>
            <a:prstDash val="solid"/>
            <a:round/>
            <a:headEnd type="none" w="sm" len="sm"/>
            <a:tailEnd type="none" w="sm" len="sm"/>
          </a:ln>
          <a:effectLst/>
        </p:spPr>
        <p:txBody>
          <a:bodyPr/>
          <a:lstStyle/>
          <a:p>
            <a:pPr fontAlgn="auto">
              <a:spcBef>
                <a:spcPts val="0"/>
              </a:spcBef>
              <a:spcAft>
                <a:spcPts val="0"/>
              </a:spcAft>
              <a:defRPr/>
            </a:pPr>
            <a:endParaRPr lang="es-ES" sz="900">
              <a:solidFill>
                <a:srgbClr val="7030A0"/>
              </a:solidFill>
              <a:effectLst>
                <a:outerShdw blurRad="38100" dist="38100" dir="2700000" algn="tl">
                  <a:srgbClr val="000000">
                    <a:alpha val="43137"/>
                  </a:srgbClr>
                </a:outerShdw>
              </a:effectLst>
              <a:latin typeface="Arial Narrow" pitchFamily="34" charset="0"/>
            </a:endParaRPr>
          </a:p>
        </p:txBody>
      </p:sp>
      <p:pic>
        <p:nvPicPr>
          <p:cNvPr id="2" name="Imagen 1"/>
          <p:cNvPicPr>
            <a:picLocks noChangeAspect="1"/>
          </p:cNvPicPr>
          <p:nvPr/>
        </p:nvPicPr>
        <p:blipFill>
          <a:blip r:embed="rId6"/>
          <a:stretch>
            <a:fillRect/>
          </a:stretch>
        </p:blipFill>
        <p:spPr>
          <a:xfrm>
            <a:off x="4210178" y="4052044"/>
            <a:ext cx="647700" cy="809625"/>
          </a:xfrm>
          <a:prstGeom prst="rect">
            <a:avLst/>
          </a:prstGeom>
        </p:spPr>
      </p:pic>
      <p:pic>
        <p:nvPicPr>
          <p:cNvPr id="4" name="Imagen 3"/>
          <p:cNvPicPr>
            <a:picLocks noChangeAspect="1"/>
          </p:cNvPicPr>
          <p:nvPr/>
        </p:nvPicPr>
        <p:blipFill>
          <a:blip r:embed="rId7"/>
          <a:stretch>
            <a:fillRect/>
          </a:stretch>
        </p:blipFill>
        <p:spPr>
          <a:xfrm>
            <a:off x="4234419" y="5157192"/>
            <a:ext cx="647700" cy="809625"/>
          </a:xfrm>
          <a:prstGeom prst="rect">
            <a:avLst/>
          </a:prstGeom>
        </p:spPr>
      </p:pic>
    </p:spTree>
    <p:extLst>
      <p:ext uri="{BB962C8B-B14F-4D97-AF65-F5344CB8AC3E}">
        <p14:creationId xmlns:p14="http://schemas.microsoft.com/office/powerpoint/2010/main" val="1114843725"/>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err="1">
                <a:solidFill>
                  <a:schemeClr val="accent5">
                    <a:lumMod val="75000"/>
                  </a:schemeClr>
                </a:solidFill>
                <a:latin typeface="Agency FB" panose="020B0503020202020204" pitchFamily="34" charset="0"/>
              </a:rPr>
              <a:t>Georeferenciación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25539" y="265554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a:t>
            </a:r>
            <a:r>
              <a:rPr lang="es-ES" sz="1600" b="1" cap="small" dirty="0" smtClean="0">
                <a:solidFill>
                  <a:schemeClr val="accent5">
                    <a:lumMod val="20000"/>
                    <a:lumOff val="80000"/>
                  </a:schemeClr>
                </a:solidFill>
              </a:rPr>
              <a:t>4</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96</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 60 </a:t>
            </a:r>
          </a:p>
          <a:p>
            <a:pPr algn="r"/>
            <a:r>
              <a:rPr lang="es-ES" sz="1600" b="1" cap="small" dirty="0">
                <a:solidFill>
                  <a:schemeClr val="accent5">
                    <a:lumMod val="20000"/>
                    <a:lumOff val="80000"/>
                  </a:schemeClr>
                </a:solidFill>
              </a:rPr>
              <a:t>Total víctimas: 390</a:t>
            </a:r>
          </a:p>
        </p:txBody>
      </p:sp>
      <p:graphicFrame>
        <p:nvGraphicFramePr>
          <p:cNvPr id="17" name="16 Tabla"/>
          <p:cNvGraphicFramePr>
            <a:graphicFrameLocks noGrp="1"/>
          </p:cNvGraphicFramePr>
          <p:nvPr>
            <p:extLst>
              <p:ext uri="{D42A27DB-BD31-4B8C-83A1-F6EECF244321}">
                <p14:modId xmlns:p14="http://schemas.microsoft.com/office/powerpoint/2010/main" val="777312821"/>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23 de abril de 2015.</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446676" y="2383923"/>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0" name="Group 111"/>
          <p:cNvGrpSpPr>
            <a:grpSpLocks/>
          </p:cNvGrpSpPr>
          <p:nvPr/>
        </p:nvGrpSpPr>
        <p:grpSpPr bwMode="auto">
          <a:xfrm>
            <a:off x="8472264" y="2204864"/>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899"/>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 CÓRDOBA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C0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49" name="Tabla 48"/>
          <p:cNvGraphicFramePr>
            <a:graphicFrameLocks noGrp="1"/>
          </p:cNvGraphicFramePr>
          <p:nvPr>
            <p:extLst>
              <p:ext uri="{D42A27DB-BD31-4B8C-83A1-F6EECF244321}">
                <p14:modId xmlns:p14="http://schemas.microsoft.com/office/powerpoint/2010/main" val="2389605251"/>
              </p:ext>
            </p:extLst>
          </p:nvPr>
        </p:nvGraphicFramePr>
        <p:xfrm>
          <a:off x="1055440" y="3579945"/>
          <a:ext cx="4536318" cy="2757758"/>
        </p:xfrm>
        <a:graphic>
          <a:graphicData uri="http://schemas.openxmlformats.org/drawingml/2006/table">
            <a:tbl>
              <a:tblPr firstRow="1" bandRow="1">
                <a:tableStyleId>{5C22544A-7EE6-4342-B048-85BDC9FD1C3A}</a:tableStyleId>
              </a:tblPr>
              <a:tblGrid>
                <a:gridCol w="3365656"/>
                <a:gridCol w="1170662"/>
              </a:tblGrid>
              <a:tr h="282889">
                <a:tc gridSpan="2">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990113">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DOVIS GRIMALDI NUÑEZ SALAZAR</a:t>
                      </a: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1386158">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IVÁN DAVID CORREA</a:t>
                      </a:r>
                    </a:p>
                    <a:p>
                      <a:pPr marL="0" marR="0" lvl="1" indent="0" algn="l" defTabSz="457200" rtl="0" eaLnBrk="1" fontAlgn="ctr" latinLnBrk="0" hangingPunct="1">
                        <a:lnSpc>
                          <a:spcPct val="100000"/>
                        </a:lnSpc>
                        <a:spcBef>
                          <a:spcPts val="0"/>
                        </a:spcBef>
                        <a:spcAft>
                          <a:spcPts val="0"/>
                        </a:spcAft>
                        <a:buClrTx/>
                        <a:buSzTx/>
                        <a:buFontTx/>
                        <a:buNone/>
                        <a:tabLst/>
                        <a:defRPr/>
                      </a:pPr>
                      <a:r>
                        <a:rPr lang="es-CO" sz="1400" b="1" i="0" u="none" strike="noStrike" dirty="0" smtClean="0">
                          <a:solidFill>
                            <a:schemeClr val="bg2">
                              <a:lumMod val="25000"/>
                            </a:schemeClr>
                          </a:solidFill>
                          <a:effectLst/>
                          <a:latin typeface="Calibri" panose="020F0502020204030204" pitchFamily="34" charset="0"/>
                        </a:rPr>
                        <a:t>                                                            PATRULLERO</a:t>
                      </a: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51" name="Freeform 32"/>
          <p:cNvSpPr>
            <a:spLocks/>
          </p:cNvSpPr>
          <p:nvPr/>
        </p:nvSpPr>
        <p:spPr bwMode="auto">
          <a:xfrm>
            <a:off x="9031847" y="2464261"/>
            <a:ext cx="233474" cy="3946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solidFill>
            <a:srgbClr val="C00000"/>
          </a:solidFill>
          <a:ln w="12700" cap="rnd" cmpd="sng">
            <a:noFill/>
            <a:prstDash val="solid"/>
            <a:round/>
            <a:headEnd type="none" w="sm" len="sm"/>
            <a:tailEnd type="none" w="sm" len="sm"/>
          </a:ln>
          <a:effectLst/>
        </p:spPr>
        <p:txBody>
          <a:bodyPr/>
          <a:lstStyle/>
          <a:p>
            <a:pPr fontAlgn="auto">
              <a:spcBef>
                <a:spcPts val="0"/>
              </a:spcBef>
              <a:spcAft>
                <a:spcPts val="0"/>
              </a:spcAft>
              <a:defRPr/>
            </a:pPr>
            <a:endParaRPr lang="es-ES" sz="900">
              <a:solidFill>
                <a:srgbClr val="7030A0"/>
              </a:solidFill>
              <a:effectLst>
                <a:outerShdw blurRad="38100" dist="38100" dir="2700000" algn="tl">
                  <a:srgbClr val="000000">
                    <a:alpha val="43137"/>
                  </a:srgbClr>
                </a:outerShdw>
              </a:effectLst>
              <a:latin typeface="Arial Narrow" pitchFamily="34" charset="0"/>
            </a:endParaRPr>
          </a:p>
        </p:txBody>
      </p:sp>
      <p:pic>
        <p:nvPicPr>
          <p:cNvPr id="3" name="Imagen 2"/>
          <p:cNvPicPr>
            <a:picLocks noChangeAspect="1"/>
          </p:cNvPicPr>
          <p:nvPr/>
        </p:nvPicPr>
        <p:blipFill>
          <a:blip r:embed="rId6"/>
          <a:stretch>
            <a:fillRect/>
          </a:stretch>
        </p:blipFill>
        <p:spPr>
          <a:xfrm>
            <a:off x="4682444" y="3924034"/>
            <a:ext cx="647700" cy="809625"/>
          </a:xfrm>
          <a:prstGeom prst="rect">
            <a:avLst/>
          </a:prstGeom>
        </p:spPr>
      </p:pic>
      <p:pic>
        <p:nvPicPr>
          <p:cNvPr id="4" name="Imagen 3"/>
          <p:cNvPicPr>
            <a:picLocks noChangeAspect="1"/>
          </p:cNvPicPr>
          <p:nvPr/>
        </p:nvPicPr>
        <p:blipFill>
          <a:blip r:embed="rId7"/>
          <a:stretch>
            <a:fillRect/>
          </a:stretch>
        </p:blipFill>
        <p:spPr>
          <a:xfrm>
            <a:off x="4711495" y="5157192"/>
            <a:ext cx="647700" cy="809625"/>
          </a:xfrm>
          <a:prstGeom prst="rect">
            <a:avLst/>
          </a:prstGeom>
        </p:spPr>
      </p:pic>
    </p:spTree>
    <p:extLst>
      <p:ext uri="{BB962C8B-B14F-4D97-AF65-F5344CB8AC3E}">
        <p14:creationId xmlns:p14="http://schemas.microsoft.com/office/powerpoint/2010/main" val="712511715"/>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err="1">
                <a:solidFill>
                  <a:schemeClr val="accent5">
                    <a:lumMod val="75000"/>
                  </a:schemeClr>
                </a:solidFill>
                <a:latin typeface="Agency FB" panose="020B0503020202020204" pitchFamily="34" charset="0"/>
              </a:rPr>
              <a:t>Georeferenciación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a:t>
            </a:r>
            <a:r>
              <a:rPr lang="es-ES" sz="1600" b="1" cap="small" dirty="0" smtClean="0">
                <a:solidFill>
                  <a:schemeClr val="accent5">
                    <a:lumMod val="20000"/>
                    <a:lumOff val="80000"/>
                  </a:schemeClr>
                </a:solidFill>
              </a:rPr>
              <a:t>4</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96</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 60 </a:t>
            </a:r>
          </a:p>
          <a:p>
            <a:pPr algn="r"/>
            <a:r>
              <a:rPr lang="es-ES" sz="1600" b="1" cap="small" dirty="0">
                <a:solidFill>
                  <a:schemeClr val="accent5">
                    <a:lumMod val="20000"/>
                    <a:lumOff val="80000"/>
                  </a:schemeClr>
                </a:solidFill>
              </a:rPr>
              <a:t>Total víctimas: 390</a:t>
            </a:r>
          </a:p>
        </p:txBody>
      </p:sp>
      <p:graphicFrame>
        <p:nvGraphicFramePr>
          <p:cNvPr id="17" name="16 Tabla"/>
          <p:cNvGraphicFramePr>
            <a:graphicFrameLocks noGrp="1"/>
          </p:cNvGraphicFramePr>
          <p:nvPr>
            <p:extLst>
              <p:ext uri="{D42A27DB-BD31-4B8C-83A1-F6EECF244321}">
                <p14:modId xmlns:p14="http://schemas.microsoft.com/office/powerpoint/2010/main" val="923145348"/>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23 de abril de 2015.</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28443"/>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899"/>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 CÓRDOBA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C0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1" name="Freeform 32"/>
          <p:cNvSpPr>
            <a:spLocks/>
          </p:cNvSpPr>
          <p:nvPr/>
        </p:nvSpPr>
        <p:spPr bwMode="auto">
          <a:xfrm>
            <a:off x="8981291" y="2097924"/>
            <a:ext cx="233474" cy="3946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solidFill>
            <a:srgbClr val="C00000"/>
          </a:solidFill>
          <a:ln w="12700" cap="rnd" cmpd="sng">
            <a:noFill/>
            <a:prstDash val="solid"/>
            <a:round/>
            <a:headEnd type="none" w="sm" len="sm"/>
            <a:tailEnd type="none" w="sm" len="sm"/>
          </a:ln>
          <a:effectLst/>
        </p:spPr>
        <p:txBody>
          <a:bodyPr/>
          <a:lstStyle/>
          <a:p>
            <a:pPr fontAlgn="auto">
              <a:spcBef>
                <a:spcPts val="0"/>
              </a:spcBef>
              <a:spcAft>
                <a:spcPts val="0"/>
              </a:spcAft>
              <a:defRPr/>
            </a:pPr>
            <a:endParaRPr lang="es-ES" sz="900">
              <a:solidFill>
                <a:srgbClr val="7030A0"/>
              </a:solidFill>
              <a:effectLst>
                <a:outerShdw blurRad="38100" dist="38100" dir="2700000" algn="tl">
                  <a:srgbClr val="000000">
                    <a:alpha val="43137"/>
                  </a:srgbClr>
                </a:outerShdw>
              </a:effectLst>
              <a:latin typeface="Arial Narrow" pitchFamily="34" charset="0"/>
            </a:endParaRPr>
          </a:p>
        </p:txBody>
      </p:sp>
      <p:graphicFrame>
        <p:nvGraphicFramePr>
          <p:cNvPr id="2" name="Tabla 1"/>
          <p:cNvGraphicFramePr>
            <a:graphicFrameLocks noGrp="1"/>
          </p:cNvGraphicFramePr>
          <p:nvPr>
            <p:extLst>
              <p:ext uri="{D42A27DB-BD31-4B8C-83A1-F6EECF244321}">
                <p14:modId xmlns:p14="http://schemas.microsoft.com/office/powerpoint/2010/main" val="3058162381"/>
              </p:ext>
            </p:extLst>
          </p:nvPr>
        </p:nvGraphicFramePr>
        <p:xfrm>
          <a:off x="455667" y="4117772"/>
          <a:ext cx="11161238" cy="121920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61</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1</a:t>
                      </a:r>
                      <a:endParaRPr lang="es-ES" sz="1400" dirty="0"/>
                    </a:p>
                  </a:txBody>
                  <a:tcPr/>
                </a:tc>
                <a:tc>
                  <a:txBody>
                    <a:bodyPr/>
                    <a:lstStyle/>
                    <a:p>
                      <a:r>
                        <a:rPr lang="es-ES" sz="1400" dirty="0" smtClean="0"/>
                        <a:t>Despojo en campo de batalla</a:t>
                      </a:r>
                      <a:endParaRPr lang="es-ES" sz="1400" dirty="0"/>
                    </a:p>
                  </a:txBody>
                  <a:tcPr/>
                </a:tc>
                <a:tc>
                  <a:txBody>
                    <a:bodyPr/>
                    <a:lstStyle/>
                    <a:p>
                      <a:r>
                        <a:rPr lang="es-ES" sz="1400" dirty="0" smtClean="0"/>
                        <a:t>4</a:t>
                      </a:r>
                      <a:endParaRPr lang="es-ES" sz="1400" dirty="0"/>
                    </a:p>
                  </a:txBody>
                  <a:tcPr/>
                </a:tc>
              </a:tr>
              <a:tr h="254496">
                <a:tc>
                  <a:txBody>
                    <a:bodyPr/>
                    <a:lstStyle/>
                    <a:p>
                      <a:r>
                        <a:rPr lang="es-ES" sz="1400" dirty="0" smtClean="0"/>
                        <a:t>Reclutamiento ilícito</a:t>
                      </a:r>
                      <a:endParaRPr lang="es-ES" sz="1400" dirty="0"/>
                    </a:p>
                  </a:txBody>
                  <a:tcPr/>
                </a:tc>
                <a:tc>
                  <a:txBody>
                    <a:bodyPr/>
                    <a:lstStyle/>
                    <a:p>
                      <a:endParaRPr lang="es-ES" sz="1400" dirty="0"/>
                    </a:p>
                  </a:txBody>
                  <a:tcPr/>
                </a:tc>
                <a:tc>
                  <a:txBody>
                    <a:bodyPr/>
                    <a:lstStyle/>
                    <a:p>
                      <a:r>
                        <a:rPr lang="es-ES" sz="1400" dirty="0" smtClean="0"/>
                        <a:t>Tentativa de homicidio</a:t>
                      </a:r>
                      <a:endParaRPr lang="es-ES" sz="1400" dirty="0"/>
                    </a:p>
                  </a:txBody>
                  <a:tcPr/>
                </a:tc>
                <a:tc>
                  <a:txBody>
                    <a:bodyPr/>
                    <a:lstStyle/>
                    <a:p>
                      <a:r>
                        <a:rPr lang="es-ES" sz="1400" dirty="0" smtClean="0"/>
                        <a:t>8</a:t>
                      </a:r>
                      <a:endParaRPr lang="es-ES" sz="1400" dirty="0"/>
                    </a:p>
                  </a:txBody>
                  <a:tcPr/>
                </a:tc>
                <a:tc>
                  <a:txBody>
                    <a:bodyPr/>
                    <a:lstStyle/>
                    <a:p>
                      <a:r>
                        <a:rPr lang="es-ES" sz="1400" dirty="0" smtClean="0"/>
                        <a:t>Lesiones personales</a:t>
                      </a:r>
                      <a:endParaRPr lang="es-ES" sz="1400" dirty="0"/>
                    </a:p>
                  </a:txBody>
                  <a:tcPr/>
                </a:tc>
                <a:tc>
                  <a:txBody>
                    <a:bodyPr/>
                    <a:lstStyle/>
                    <a:p>
                      <a:r>
                        <a:rPr lang="es-ES" sz="1400" dirty="0" smtClean="0"/>
                        <a:t>9</a:t>
                      </a:r>
                      <a:endParaRPr lang="es-ES" sz="1400" dirty="0"/>
                    </a:p>
                  </a:txBody>
                  <a:tcPr/>
                </a:tc>
              </a:tr>
              <a:tr h="237728">
                <a:tc>
                  <a:txBody>
                    <a:bodyPr/>
                    <a:lstStyle/>
                    <a:p>
                      <a:r>
                        <a:rPr lang="es-ES" sz="1400" dirty="0" smtClean="0"/>
                        <a:t>Desplazamiento forzado</a:t>
                      </a:r>
                      <a:endParaRPr lang="es-ES" sz="1400" dirty="0"/>
                    </a:p>
                  </a:txBody>
                  <a:tcPr/>
                </a:tc>
                <a:tc>
                  <a:txBody>
                    <a:bodyPr/>
                    <a:lstStyle/>
                    <a:p>
                      <a:r>
                        <a:rPr lang="es-ES" sz="1400" dirty="0" smtClean="0"/>
                        <a:t>8</a:t>
                      </a:r>
                      <a:endParaRPr lang="es-ES" sz="1400" dirty="0"/>
                    </a:p>
                  </a:txBody>
                  <a:tcPr/>
                </a:tc>
                <a:tc>
                  <a:txBody>
                    <a:bodyPr/>
                    <a:lstStyle/>
                    <a:p>
                      <a:r>
                        <a:rPr lang="es-ES" sz="1400" dirty="0" smtClean="0"/>
                        <a:t>Concierto</a:t>
                      </a:r>
                      <a:r>
                        <a:rPr lang="es-ES" sz="1400" baseline="0" dirty="0" smtClean="0"/>
                        <a:t> para </a:t>
                      </a:r>
                      <a:r>
                        <a:rPr lang="es-ES" sz="1400" baseline="0" dirty="0" err="1" smtClean="0"/>
                        <a:t>deinquir</a:t>
                      </a:r>
                      <a:endParaRPr lang="es-ES" sz="1400" dirty="0"/>
                    </a:p>
                  </a:txBody>
                  <a:tcPr/>
                </a:tc>
                <a:tc>
                  <a:txBody>
                    <a:bodyPr/>
                    <a:lstStyle/>
                    <a:p>
                      <a:r>
                        <a:rPr lang="es-ES" sz="1400" dirty="0" smtClean="0"/>
                        <a:t>4</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1</a:t>
                      </a:r>
                      <a:endParaRPr lang="es-ES" sz="1400" dirty="0"/>
                    </a:p>
                  </a:txBody>
                  <a:tcPr/>
                </a:tc>
              </a:tr>
            </a:tbl>
          </a:graphicData>
        </a:graphic>
      </p:graphicFrame>
    </p:spTree>
    <p:extLst>
      <p:ext uri="{BB962C8B-B14F-4D97-AF65-F5344CB8AC3E}">
        <p14:creationId xmlns:p14="http://schemas.microsoft.com/office/powerpoint/2010/main" val="1777555322"/>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Córdoba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271464" y="2924944"/>
            <a:ext cx="9517396" cy="2554545"/>
          </a:xfrm>
          <a:prstGeom prst="rect">
            <a:avLst/>
          </a:prstGeom>
        </p:spPr>
        <p:txBody>
          <a:bodyPr wrap="square">
            <a:spAutoFit/>
          </a:bodyPr>
          <a:lstStyle/>
          <a:p>
            <a:pPr algn="just"/>
            <a:r>
              <a:rPr lang="es-CO" sz="2000" dirty="0">
                <a:latin typeface="Malgun Gothic" panose="020B0503020000020004" pitchFamily="34" charset="-127"/>
                <a:ea typeface="Malgun Gothic" panose="020B0503020000020004" pitchFamily="34" charset="-127"/>
              </a:rPr>
              <a:t>En el año 1.995 los grupos de Carlos y Vicente Castaño Gil absorbieron </a:t>
            </a:r>
            <a:r>
              <a:rPr lang="es-CO" sz="2000" dirty="0" smtClean="0">
                <a:latin typeface="Malgun Gothic" panose="020B0503020000020004" pitchFamily="34" charset="-127"/>
                <a:ea typeface="Malgun Gothic" panose="020B0503020000020004" pitchFamily="34" charset="-127"/>
              </a:rPr>
              <a:t>los grupos </a:t>
            </a:r>
            <a:r>
              <a:rPr lang="es-CO" sz="2000" dirty="0">
                <a:latin typeface="Malgun Gothic" panose="020B0503020000020004" pitchFamily="34" charset="-127"/>
                <a:ea typeface="Malgun Gothic" panose="020B0503020000020004" pitchFamily="34" charset="-127"/>
              </a:rPr>
              <a:t>de Planeta Rica, </a:t>
            </a:r>
            <a:r>
              <a:rPr lang="es-CO" sz="2000" dirty="0" err="1">
                <a:latin typeface="Malgun Gothic" panose="020B0503020000020004" pitchFamily="34" charset="-127"/>
                <a:ea typeface="Malgun Gothic" panose="020B0503020000020004" pitchFamily="34" charset="-127"/>
              </a:rPr>
              <a:t>Ayapel</a:t>
            </a:r>
            <a:r>
              <a:rPr lang="es-CO" sz="2000" dirty="0">
                <a:latin typeface="Malgun Gothic" panose="020B0503020000020004" pitchFamily="34" charset="-127"/>
                <a:ea typeface="Malgun Gothic" panose="020B0503020000020004" pitchFamily="34" charset="-127"/>
              </a:rPr>
              <a:t>, </a:t>
            </a:r>
            <a:r>
              <a:rPr lang="es-CO" sz="2000" dirty="0" err="1">
                <a:latin typeface="Malgun Gothic" panose="020B0503020000020004" pitchFamily="34" charset="-127"/>
                <a:ea typeface="Malgun Gothic" panose="020B0503020000020004" pitchFamily="34" charset="-127"/>
              </a:rPr>
              <a:t>Montelíbano</a:t>
            </a:r>
            <a:r>
              <a:rPr lang="es-CO" sz="2000" dirty="0">
                <a:latin typeface="Malgun Gothic" panose="020B0503020000020004" pitchFamily="34" charset="-127"/>
                <a:ea typeface="Malgun Gothic" panose="020B0503020000020004" pitchFamily="34" charset="-127"/>
              </a:rPr>
              <a:t>, la región del San Jorge, </a:t>
            </a:r>
            <a:r>
              <a:rPr lang="es-CO" sz="2000" dirty="0" smtClean="0">
                <a:latin typeface="Malgun Gothic" panose="020B0503020000020004" pitchFamily="34" charset="-127"/>
                <a:ea typeface="Malgun Gothic" panose="020B0503020000020004" pitchFamily="34" charset="-127"/>
              </a:rPr>
              <a:t>Sincelejo y </a:t>
            </a:r>
            <a:r>
              <a:rPr lang="es-CO" sz="2000" dirty="0">
                <a:latin typeface="Malgun Gothic" panose="020B0503020000020004" pitchFamily="34" charset="-127"/>
                <a:ea typeface="Malgun Gothic" panose="020B0503020000020004" pitchFamily="34" charset="-127"/>
              </a:rPr>
              <a:t>el Guamo, los cuales quedaron al mando de Salvatore Mancuso, quien </a:t>
            </a:r>
            <a:r>
              <a:rPr lang="es-CO" sz="2000" dirty="0" smtClean="0">
                <a:latin typeface="Malgun Gothic" panose="020B0503020000020004" pitchFamily="34" charset="-127"/>
                <a:ea typeface="Malgun Gothic" panose="020B0503020000020004" pitchFamily="34" charset="-127"/>
              </a:rPr>
              <a:t>tenía como </a:t>
            </a:r>
            <a:r>
              <a:rPr lang="es-CO" sz="2000" dirty="0">
                <a:latin typeface="Malgun Gothic" panose="020B0503020000020004" pitchFamily="34" charset="-127"/>
                <a:ea typeface="Malgun Gothic" panose="020B0503020000020004" pitchFamily="34" charset="-127"/>
              </a:rPr>
              <a:t>misión crear el Bloque Norte338 y expandirse a dicha región. Dentro </a:t>
            </a:r>
            <a:r>
              <a:rPr lang="es-CO" sz="2000" dirty="0" smtClean="0">
                <a:latin typeface="Malgun Gothic" panose="020B0503020000020004" pitchFamily="34" charset="-127"/>
                <a:ea typeface="Malgun Gothic" panose="020B0503020000020004" pitchFamily="34" charset="-127"/>
              </a:rPr>
              <a:t>de dicho </a:t>
            </a:r>
            <a:r>
              <a:rPr lang="es-CO" sz="2000" dirty="0">
                <a:latin typeface="Malgun Gothic" panose="020B0503020000020004" pitchFamily="34" charset="-127"/>
                <a:ea typeface="Malgun Gothic" panose="020B0503020000020004" pitchFamily="34" charset="-127"/>
              </a:rPr>
              <a:t>bloque operaba la Compañía Córdoba que a principios de 1.997 </a:t>
            </a:r>
            <a:r>
              <a:rPr lang="es-CO" sz="2000" dirty="0" smtClean="0">
                <a:latin typeface="Malgun Gothic" panose="020B0503020000020004" pitchFamily="34" charset="-127"/>
                <a:ea typeface="Malgun Gothic" panose="020B0503020000020004" pitchFamily="34" charset="-127"/>
              </a:rPr>
              <a:t>se convirtió </a:t>
            </a:r>
            <a:r>
              <a:rPr lang="es-CO" sz="2000" dirty="0">
                <a:latin typeface="Malgun Gothic" panose="020B0503020000020004" pitchFamily="34" charset="-127"/>
                <a:ea typeface="Malgun Gothic" panose="020B0503020000020004" pitchFamily="34" charset="-127"/>
              </a:rPr>
              <a:t>en Bloque Córdoba, Sinú y San Jorge, el cual operó en los </a:t>
            </a:r>
            <a:r>
              <a:rPr lang="es-CO" sz="2000" dirty="0" smtClean="0">
                <a:latin typeface="Malgun Gothic" panose="020B0503020000020004" pitchFamily="34" charset="-127"/>
                <a:ea typeface="Malgun Gothic" panose="020B0503020000020004" pitchFamily="34" charset="-127"/>
              </a:rPr>
              <a:t>municipios de </a:t>
            </a:r>
            <a:r>
              <a:rPr lang="es-CO" sz="2000" dirty="0" err="1">
                <a:latin typeface="Malgun Gothic" panose="020B0503020000020004" pitchFamily="34" charset="-127"/>
                <a:ea typeface="Malgun Gothic" panose="020B0503020000020004" pitchFamily="34" charset="-127"/>
              </a:rPr>
              <a:t>Ayapel</a:t>
            </a:r>
            <a:r>
              <a:rPr lang="es-CO" sz="2000" dirty="0">
                <a:latin typeface="Malgun Gothic" panose="020B0503020000020004" pitchFamily="34" charset="-127"/>
                <a:ea typeface="Malgun Gothic" panose="020B0503020000020004" pitchFamily="34" charset="-127"/>
              </a:rPr>
              <a:t>, Buenavista, Ciénaga de Oro, La Apartada, </a:t>
            </a:r>
            <a:r>
              <a:rPr lang="es-CO" sz="2000" dirty="0" err="1">
                <a:latin typeface="Malgun Gothic" panose="020B0503020000020004" pitchFamily="34" charset="-127"/>
                <a:ea typeface="Malgun Gothic" panose="020B0503020000020004" pitchFamily="34" charset="-127"/>
              </a:rPr>
              <a:t>Montelíbano</a:t>
            </a:r>
            <a:r>
              <a:rPr lang="es-CO" sz="2000" dirty="0">
                <a:latin typeface="Malgun Gothic" panose="020B0503020000020004" pitchFamily="34" charset="-127"/>
                <a:ea typeface="Malgun Gothic" panose="020B0503020000020004" pitchFamily="34" charset="-127"/>
              </a:rPr>
              <a:t>, </a:t>
            </a:r>
            <a:r>
              <a:rPr lang="es-CO" sz="2000" dirty="0" smtClean="0">
                <a:latin typeface="Malgun Gothic" panose="020B0503020000020004" pitchFamily="34" charset="-127"/>
                <a:ea typeface="Malgun Gothic" panose="020B0503020000020004" pitchFamily="34" charset="-127"/>
              </a:rPr>
              <a:t>Montería, Planeta </a:t>
            </a:r>
            <a:r>
              <a:rPr lang="es-CO" sz="2000" dirty="0">
                <a:latin typeface="Malgun Gothic" panose="020B0503020000020004" pitchFamily="34" charset="-127"/>
                <a:ea typeface="Malgun Gothic" panose="020B0503020000020004" pitchFamily="34" charset="-127"/>
              </a:rPr>
              <a:t>Rica, Pueblo Nuevo, Puerto Libertador, Sahagún, San Carlos y </a:t>
            </a:r>
            <a:r>
              <a:rPr lang="es-CO" sz="2000" dirty="0" err="1">
                <a:latin typeface="Malgun Gothic" panose="020B0503020000020004" pitchFamily="34" charset="-127"/>
                <a:ea typeface="Malgun Gothic" panose="020B0503020000020004" pitchFamily="34" charset="-127"/>
              </a:rPr>
              <a:t>Tierralta</a:t>
            </a:r>
            <a:r>
              <a:rPr lang="es-CO" sz="2000" dirty="0">
                <a:latin typeface="Malgun Gothic" panose="020B0503020000020004" pitchFamily="34" charset="-127"/>
                <a:ea typeface="Malgun Gothic" panose="020B0503020000020004" pitchFamily="34" charset="-127"/>
              </a:rPr>
              <a:t>.</a:t>
            </a:r>
            <a:endParaRPr lang="es-CO" sz="20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3366640543"/>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71464" y="764704"/>
            <a:ext cx="9505056" cy="496996"/>
          </a:xfrm>
          <a:prstGeom prst="rect">
            <a:avLst/>
          </a:prstGeom>
          <a:noFill/>
        </p:spPr>
        <p:txBody>
          <a:bodyPr wrap="square" rtlCol="0">
            <a:spAutoFit/>
          </a:bodyPr>
          <a:lstStyle/>
          <a:p>
            <a:pPr algn="ctr">
              <a:lnSpc>
                <a:spcPct val="150000"/>
              </a:lnSpc>
            </a:pPr>
            <a:endParaRPr lang="es-CO" sz="2000" dirty="0">
              <a:solidFill>
                <a:srgbClr val="FF0066"/>
              </a:solidFill>
            </a:endParaRPr>
          </a:p>
        </p:txBody>
      </p:sp>
      <p:sp>
        <p:nvSpPr>
          <p:cNvPr id="12" name="52 CuadroTexto"/>
          <p:cNvSpPr txBox="1"/>
          <p:nvPr/>
        </p:nvSpPr>
        <p:spPr>
          <a:xfrm>
            <a:off x="7464152" y="597703"/>
            <a:ext cx="4176464" cy="1323439"/>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patrulleros: 7</a:t>
            </a:r>
          </a:p>
          <a:p>
            <a:pPr algn="r"/>
            <a:r>
              <a:rPr lang="es-ES" sz="1600" b="1" cap="small" dirty="0">
                <a:solidFill>
                  <a:schemeClr val="accent5">
                    <a:lumMod val="20000"/>
                    <a:lumOff val="80000"/>
                  </a:schemeClr>
                </a:solidFill>
              </a:rPr>
              <a:t>Conductas punibles</a:t>
            </a:r>
            <a:r>
              <a:rPr lang="es-ES" sz="1600" b="1" cap="small" dirty="0" smtClean="0">
                <a:solidFill>
                  <a:schemeClr val="accent5">
                    <a:lumMod val="20000"/>
                    <a:lumOff val="80000"/>
                  </a:schemeClr>
                </a:solidFill>
              </a:rPr>
              <a:t>: 58 </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40 </a:t>
            </a:r>
            <a:r>
              <a:rPr lang="es-ES" sz="1600" b="1" cap="small" dirty="0" err="1" smtClean="0">
                <a:solidFill>
                  <a:schemeClr val="accent5">
                    <a:lumMod val="20000"/>
                    <a:lumOff val="80000"/>
                  </a:schemeClr>
                </a:solidFill>
              </a:rPr>
              <a:t>aprox</a:t>
            </a:r>
            <a:endParaRPr lang="es-ES" sz="1600" b="1" cap="small" dirty="0" smtClean="0">
              <a:solidFill>
                <a:schemeClr val="accent5">
                  <a:lumMod val="20000"/>
                  <a:lumOff val="80000"/>
                </a:schemeClr>
              </a:solidFill>
            </a:endParaRPr>
          </a:p>
          <a:p>
            <a:pPr algn="r"/>
            <a:r>
              <a:rPr lang="es-ES" sz="1600" b="1" cap="small" dirty="0">
                <a:solidFill>
                  <a:schemeClr val="accent5">
                    <a:lumMod val="20000"/>
                    <a:lumOff val="80000"/>
                  </a:schemeClr>
                </a:solidFill>
              </a:rPr>
              <a:t>Total víctimas: 300</a:t>
            </a:r>
          </a:p>
          <a:p>
            <a:pPr algn="r"/>
            <a:endParaRPr lang="es-ES" sz="1600" b="1" cap="small" dirty="0" smtClean="0">
              <a:solidFill>
                <a:schemeClr val="accent5">
                  <a:lumMod val="20000"/>
                  <a:lumOff val="80000"/>
                </a:schemeClr>
              </a:solidFill>
            </a:endParaRPr>
          </a:p>
        </p:txBody>
      </p:sp>
      <p:graphicFrame>
        <p:nvGraphicFramePr>
          <p:cNvPr id="10" name="16 Tabla"/>
          <p:cNvGraphicFramePr>
            <a:graphicFrameLocks noGrp="1"/>
          </p:cNvGraphicFramePr>
          <p:nvPr>
            <p:extLst>
              <p:ext uri="{D42A27DB-BD31-4B8C-83A1-F6EECF244321}">
                <p14:modId xmlns:p14="http://schemas.microsoft.com/office/powerpoint/2010/main" val="2001809605"/>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Cacique Nutibara de las autodefensas unidas de Colombia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24 de septiembre de 2015. </a:t>
                      </a:r>
                      <a:r>
                        <a:rPr lang="es-ES" sz="1400" u="sng" dirty="0" smtClean="0">
                          <a:solidFill>
                            <a:srgbClr val="7030A0"/>
                          </a:solidFill>
                          <a:hlinkClick r:id="rId2"/>
                        </a:rPr>
                        <a:t>Ver Sentencia</a:t>
                      </a:r>
                      <a:endParaRPr lang="es-ES" sz="1400" u="sng" dirty="0" smtClean="0">
                        <a:solidFill>
                          <a:srgbClr val="7030A0"/>
                        </a:solidFill>
                      </a:endParaRPr>
                    </a:p>
                    <a:p>
                      <a:endParaRPr lang="es-ES" sz="1400" u="none"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7</a:t>
                      </a:r>
                      <a:endParaRPr lang="es-ES" sz="1400" dirty="0"/>
                    </a:p>
                  </a:txBody>
                  <a:tcPr/>
                </a:tc>
              </a:tr>
            </a:tbl>
          </a:graphicData>
        </a:graphic>
      </p:graphicFrame>
      <p:sp>
        <p:nvSpPr>
          <p:cNvPr id="11"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graphicFrame>
        <p:nvGraphicFramePr>
          <p:cNvPr id="125" name="Tabla 124"/>
          <p:cNvGraphicFramePr>
            <a:graphicFrameLocks noGrp="1"/>
          </p:cNvGraphicFramePr>
          <p:nvPr>
            <p:extLst>
              <p:ext uri="{D42A27DB-BD31-4B8C-83A1-F6EECF244321}">
                <p14:modId xmlns:p14="http://schemas.microsoft.com/office/powerpoint/2010/main" val="3169763426"/>
              </p:ext>
            </p:extLst>
          </p:nvPr>
        </p:nvGraphicFramePr>
        <p:xfrm>
          <a:off x="407368" y="2475270"/>
          <a:ext cx="7056784" cy="4266100"/>
        </p:xfrm>
        <a:graphic>
          <a:graphicData uri="http://schemas.openxmlformats.org/drawingml/2006/table">
            <a:tbl>
              <a:tblPr firstRow="1" bandRow="1">
                <a:tableStyleId>{5C22544A-7EE6-4342-B048-85BDC9FD1C3A}</a:tableStyleId>
              </a:tblPr>
              <a:tblGrid>
                <a:gridCol w="5132208"/>
                <a:gridCol w="1924576"/>
              </a:tblGrid>
              <a:tr h="523658">
                <a:tc gridSpan="2">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503614">
                <a:tc>
                  <a:txBody>
                    <a:bodyPr/>
                    <a:lstStyle/>
                    <a:p>
                      <a:pPr algn="l" fontAlgn="ctr"/>
                      <a:r>
                        <a:rPr lang="es-CO" sz="1400" b="1" i="0" u="none" strike="noStrike" baseline="0" dirty="0" smtClean="0">
                          <a:solidFill>
                            <a:schemeClr val="bg2">
                              <a:lumMod val="25000"/>
                            </a:schemeClr>
                          </a:solidFill>
                          <a:effectLst/>
                          <a:latin typeface="Calibri" panose="020F0502020204030204" pitchFamily="34" charset="0"/>
                        </a:rPr>
                        <a:t>EDILBERTO DE JESÚS CAÑAS CHAVARRIAGA</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720758">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NESTOR EDUARDO CARDONA </a:t>
                      </a:r>
                      <a:r>
                        <a:rPr lang="es-CO" sz="1400" b="1" i="0" u="none" strike="noStrike" dirty="0" err="1" smtClean="0">
                          <a:solidFill>
                            <a:schemeClr val="bg2">
                              <a:lumMod val="25000"/>
                            </a:schemeClr>
                          </a:solidFill>
                          <a:effectLst/>
                          <a:latin typeface="Calibri" panose="020F0502020204030204" pitchFamily="34" charset="0"/>
                        </a:rPr>
                        <a:t>CARDONA</a:t>
                      </a:r>
                      <a:endParaRPr lang="es-CO" sz="1400" b="1" i="0" u="none" strike="noStrike" dirty="0" smtClean="0">
                        <a:solidFill>
                          <a:schemeClr val="bg2">
                            <a:lumMod val="25000"/>
                          </a:schemeClr>
                        </a:solidFill>
                        <a:effectLst/>
                        <a:latin typeface="Calibri" panose="020F0502020204030204" pitchFamily="34" charset="0"/>
                      </a:endParaRP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JUAN</a:t>
                      </a:r>
                      <a:r>
                        <a:rPr lang="es-CO" sz="1400" b="1" i="0" u="none" strike="noStrike" baseline="0" dirty="0" smtClean="0">
                          <a:solidFill>
                            <a:schemeClr val="bg2">
                              <a:lumMod val="25000"/>
                            </a:schemeClr>
                          </a:solidFill>
                          <a:effectLst/>
                          <a:latin typeface="Calibri" panose="020F0502020204030204" pitchFamily="34" charset="0"/>
                        </a:rPr>
                        <a:t> FERNANDO CHICA ATEHORTUA</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EDGAR</a:t>
                      </a:r>
                      <a:r>
                        <a:rPr lang="es-CO" sz="1400" b="1" i="0" u="none" strike="noStrike" baseline="0" dirty="0" smtClean="0">
                          <a:solidFill>
                            <a:schemeClr val="bg2">
                              <a:lumMod val="25000"/>
                            </a:schemeClr>
                          </a:solidFill>
                          <a:effectLst/>
                          <a:latin typeface="Calibri" panose="020F0502020204030204" pitchFamily="34" charset="0"/>
                        </a:rPr>
                        <a:t> ALEXANDER ERAZO GUZMÁN</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MAURO ALEXANDER MEJÍA</a:t>
                      </a:r>
                      <a:r>
                        <a:rPr lang="es-CO" sz="1400" b="1" i="0" u="none" strike="noStrike" baseline="0" dirty="0" smtClean="0">
                          <a:solidFill>
                            <a:schemeClr val="bg2">
                              <a:lumMod val="25000"/>
                            </a:schemeClr>
                          </a:solidFill>
                          <a:effectLst/>
                          <a:latin typeface="Calibri" panose="020F0502020204030204" pitchFamily="34" charset="0"/>
                        </a:rPr>
                        <a:t> OCAMPO</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JUAN MAURICIO OSPINA BOLÍVAR</a:t>
                      </a: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WANDER LEY VIASUS TORRES</a:t>
                      </a: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2" name="Imagen 1"/>
          <p:cNvPicPr>
            <a:picLocks noChangeAspect="1"/>
          </p:cNvPicPr>
          <p:nvPr/>
        </p:nvPicPr>
        <p:blipFill>
          <a:blip r:embed="rId3"/>
          <a:stretch>
            <a:fillRect/>
          </a:stretch>
        </p:blipFill>
        <p:spPr>
          <a:xfrm>
            <a:off x="5400611" y="2986154"/>
            <a:ext cx="382666" cy="500410"/>
          </a:xfrm>
          <a:prstGeom prst="rect">
            <a:avLst/>
          </a:prstGeom>
        </p:spPr>
      </p:pic>
      <p:pic>
        <p:nvPicPr>
          <p:cNvPr id="3" name="Imagen 2"/>
          <p:cNvPicPr>
            <a:picLocks noChangeAspect="1"/>
          </p:cNvPicPr>
          <p:nvPr/>
        </p:nvPicPr>
        <p:blipFill>
          <a:blip r:embed="rId4"/>
          <a:stretch>
            <a:fillRect/>
          </a:stretch>
        </p:blipFill>
        <p:spPr>
          <a:xfrm>
            <a:off x="5400611" y="3517539"/>
            <a:ext cx="451889" cy="648438"/>
          </a:xfrm>
          <a:prstGeom prst="rect">
            <a:avLst/>
          </a:prstGeom>
        </p:spPr>
      </p:pic>
      <p:pic>
        <p:nvPicPr>
          <p:cNvPr id="4" name="Imagen 3"/>
          <p:cNvPicPr>
            <a:picLocks noChangeAspect="1"/>
          </p:cNvPicPr>
          <p:nvPr/>
        </p:nvPicPr>
        <p:blipFill>
          <a:blip r:embed="rId5"/>
          <a:stretch>
            <a:fillRect/>
          </a:stretch>
        </p:blipFill>
        <p:spPr>
          <a:xfrm>
            <a:off x="5444932" y="4207821"/>
            <a:ext cx="430107" cy="537634"/>
          </a:xfrm>
          <a:prstGeom prst="rect">
            <a:avLst/>
          </a:prstGeom>
        </p:spPr>
      </p:pic>
      <p:pic>
        <p:nvPicPr>
          <p:cNvPr id="5" name="Imagen 4"/>
          <p:cNvPicPr>
            <a:picLocks noChangeAspect="1"/>
          </p:cNvPicPr>
          <p:nvPr/>
        </p:nvPicPr>
        <p:blipFill>
          <a:blip r:embed="rId6"/>
          <a:stretch>
            <a:fillRect/>
          </a:stretch>
        </p:blipFill>
        <p:spPr>
          <a:xfrm>
            <a:off x="5444006" y="4762376"/>
            <a:ext cx="431033" cy="448642"/>
          </a:xfrm>
          <a:prstGeom prst="rect">
            <a:avLst/>
          </a:prstGeom>
        </p:spPr>
      </p:pic>
      <p:pic>
        <p:nvPicPr>
          <p:cNvPr id="6" name="Imagen 5"/>
          <p:cNvPicPr>
            <a:picLocks noChangeAspect="1"/>
          </p:cNvPicPr>
          <p:nvPr/>
        </p:nvPicPr>
        <p:blipFill>
          <a:blip r:embed="rId7"/>
          <a:stretch>
            <a:fillRect/>
          </a:stretch>
        </p:blipFill>
        <p:spPr>
          <a:xfrm>
            <a:off x="5444006" y="5248380"/>
            <a:ext cx="389235" cy="486544"/>
          </a:xfrm>
          <a:prstGeom prst="rect">
            <a:avLst/>
          </a:prstGeom>
        </p:spPr>
      </p:pic>
      <p:pic>
        <p:nvPicPr>
          <p:cNvPr id="8" name="Imagen 7"/>
          <p:cNvPicPr>
            <a:picLocks noChangeAspect="1"/>
          </p:cNvPicPr>
          <p:nvPr/>
        </p:nvPicPr>
        <p:blipFill>
          <a:blip r:embed="rId8"/>
          <a:stretch>
            <a:fillRect/>
          </a:stretch>
        </p:blipFill>
        <p:spPr>
          <a:xfrm>
            <a:off x="5424745" y="5772286"/>
            <a:ext cx="427755" cy="465026"/>
          </a:xfrm>
          <a:prstGeom prst="rect">
            <a:avLst/>
          </a:prstGeom>
        </p:spPr>
      </p:pic>
      <p:pic>
        <p:nvPicPr>
          <p:cNvPr id="9" name="Imagen 8"/>
          <p:cNvPicPr>
            <a:picLocks noChangeAspect="1"/>
          </p:cNvPicPr>
          <p:nvPr/>
        </p:nvPicPr>
        <p:blipFill>
          <a:blip r:embed="rId9"/>
          <a:stretch>
            <a:fillRect/>
          </a:stretch>
        </p:blipFill>
        <p:spPr>
          <a:xfrm>
            <a:off x="5396106" y="6262016"/>
            <a:ext cx="456394" cy="499739"/>
          </a:xfrm>
          <a:prstGeom prst="rect">
            <a:avLst/>
          </a:prstGeom>
        </p:spPr>
      </p:pic>
      <p:grpSp>
        <p:nvGrpSpPr>
          <p:cNvPr id="52" name="Group 111"/>
          <p:cNvGrpSpPr>
            <a:grpSpLocks/>
          </p:cNvGrpSpPr>
          <p:nvPr/>
        </p:nvGrpSpPr>
        <p:grpSpPr bwMode="auto">
          <a:xfrm>
            <a:off x="8616280" y="1988840"/>
            <a:ext cx="3203833" cy="2132856"/>
            <a:chOff x="748" y="80"/>
            <a:chExt cx="5573"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7"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Text Box 29"/>
            <p:cNvSpPr txBox="1">
              <a:spLocks noChangeArrowheads="1"/>
            </p:cNvSpPr>
            <p:nvPr/>
          </p:nvSpPr>
          <p:spPr bwMode="auto">
            <a:xfrm>
              <a:off x="1916" y="3017"/>
              <a:ext cx="321" cy="459"/>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2"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10"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11"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Text Box 86"/>
            <p:cNvSpPr txBox="1">
              <a:spLocks noChangeArrowheads="1"/>
            </p:cNvSpPr>
            <p:nvPr/>
          </p:nvSpPr>
          <p:spPr bwMode="auto">
            <a:xfrm>
              <a:off x="3879" y="80"/>
              <a:ext cx="2442" cy="96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endParaRPr lang="es-ES" sz="900" b="1" dirty="0" smtClean="0">
                <a:latin typeface="Calibri" pitchFamily="34" charset="0"/>
                <a:cs typeface="Tahoma" pitchFamily="34" charset="0"/>
              </a:endParaRPr>
            </a:p>
            <a:p>
              <a:pPr fontAlgn="auto">
                <a:lnSpc>
                  <a:spcPct val="150000"/>
                </a:lnSpc>
                <a:spcBef>
                  <a:spcPts val="0"/>
                </a:spcBef>
                <a:spcAft>
                  <a:spcPts val="0"/>
                </a:spcAft>
                <a:defRPr/>
              </a:pPr>
              <a:r>
                <a:rPr lang="es-ES" sz="900" b="1" dirty="0" smtClean="0">
                  <a:latin typeface="Calibri" pitchFamily="34" charset="0"/>
                  <a:cs typeface="Tahoma" pitchFamily="34" charset="0"/>
                </a:rPr>
                <a:t>F</a:t>
              </a:r>
              <a:r>
                <a:rPr lang="es-ES" sz="900" b="1" dirty="0">
                  <a:latin typeface="Calibri" pitchFamily="34" charset="0"/>
                  <a:cs typeface="Tahoma" pitchFamily="34" charset="0"/>
                </a:rPr>
                <a:t>. CACIQUE </a:t>
              </a:r>
              <a:r>
                <a:rPr lang="es-ES" sz="900" b="1" dirty="0" smtClean="0">
                  <a:latin typeface="Calibri" pitchFamily="34" charset="0"/>
                  <a:cs typeface="Tahoma" pitchFamily="34" charset="0"/>
                </a:rPr>
                <a:t>NUTIBARA</a:t>
              </a:r>
              <a:endParaRPr lang="es-ES" sz="900" b="1" dirty="0">
                <a:latin typeface="Calibri" pitchFamily="34" charset="0"/>
                <a:cs typeface="Tahoma" pitchFamily="34" charset="0"/>
              </a:endParaRPr>
            </a:p>
          </p:txBody>
        </p:sp>
        <p:sp>
          <p:nvSpPr>
            <p:cNvPr id="90" name="Rectangle 87"/>
            <p:cNvSpPr>
              <a:spLocks noChangeArrowheads="1"/>
            </p:cNvSpPr>
            <p:nvPr/>
          </p:nvSpPr>
          <p:spPr bwMode="auto">
            <a:xfrm>
              <a:off x="3754" y="80"/>
              <a:ext cx="2380" cy="113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Oval 89"/>
            <p:cNvSpPr>
              <a:spLocks noChangeArrowheads="1"/>
            </p:cNvSpPr>
            <p:nvPr/>
          </p:nvSpPr>
          <p:spPr bwMode="auto">
            <a:xfrm flipH="1">
              <a:off x="3754" y="754"/>
              <a:ext cx="215" cy="130"/>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13" name="Imagen 12"/>
          <p:cNvPicPr>
            <a:picLocks noChangeAspect="1"/>
          </p:cNvPicPr>
          <p:nvPr/>
        </p:nvPicPr>
        <p:blipFill>
          <a:blip r:embed="rId12"/>
          <a:stretch>
            <a:fillRect/>
          </a:stretch>
        </p:blipFill>
        <p:spPr>
          <a:xfrm>
            <a:off x="9092885" y="2683332"/>
            <a:ext cx="201185" cy="121931"/>
          </a:xfrm>
          <a:prstGeom prst="rect">
            <a:avLst/>
          </a:prstGeom>
        </p:spPr>
      </p:pic>
    </p:spTree>
    <p:extLst>
      <p:ext uri="{BB962C8B-B14F-4D97-AF65-F5344CB8AC3E}">
        <p14:creationId xmlns:p14="http://schemas.microsoft.com/office/powerpoint/2010/main" val="292047606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a:t>
            </a:r>
            <a:r>
              <a:rPr lang="es-ES" b="1" cap="small" dirty="0" smtClean="0">
                <a:latin typeface="Corbel" pitchFamily="34" charset="0"/>
              </a:rPr>
              <a:t> </a:t>
            </a:r>
            <a:r>
              <a:rPr lang="es-ES" b="1" cap="small" dirty="0" smtClean="0">
                <a:solidFill>
                  <a:srgbClr val="C00000"/>
                </a:solidFill>
                <a:latin typeface="Corbel" pitchFamily="34" charset="0"/>
              </a:rPr>
              <a:t>Tribunal</a:t>
            </a:r>
            <a:r>
              <a:rPr lang="es-ES" b="1" cap="small" dirty="0" smtClean="0">
                <a:latin typeface="Corbel" pitchFamily="34" charset="0"/>
              </a:rPr>
              <a:t> </a:t>
            </a:r>
            <a:r>
              <a:rPr lang="es-ES" b="1" cap="small" dirty="0" smtClean="0">
                <a:solidFill>
                  <a:srgbClr val="C00000"/>
                </a:solidFill>
                <a:latin typeface="Corbel" pitchFamily="34" charset="0"/>
              </a:rPr>
              <a:t>Superior</a:t>
            </a:r>
            <a:r>
              <a:rPr lang="es-ES" b="1" cap="small" dirty="0" smtClean="0">
                <a:latin typeface="Corbel" pitchFamily="34" charset="0"/>
              </a:rPr>
              <a:t> </a:t>
            </a:r>
            <a:r>
              <a:rPr lang="es-ES" b="1" cap="small" dirty="0" smtClean="0">
                <a:solidFill>
                  <a:srgbClr val="C00000"/>
                </a:solidFill>
                <a:latin typeface="Corbel" pitchFamily="34" charset="0"/>
              </a:rPr>
              <a:t>de</a:t>
            </a:r>
            <a:r>
              <a:rPr lang="es-ES" b="1" cap="small" dirty="0" smtClean="0">
                <a:latin typeface="Corbel" pitchFamily="34" charset="0"/>
              </a:rPr>
              <a:t> </a:t>
            </a:r>
            <a:r>
              <a:rPr lang="es-ES" b="1" cap="small" dirty="0" smtClean="0">
                <a:solidFill>
                  <a:srgbClr val="C00000"/>
                </a:solidFill>
                <a:latin typeface="Corbel" pitchFamily="34" charset="0"/>
              </a:rPr>
              <a:t>Bogotá</a:t>
            </a:r>
            <a:endParaRPr lang="es-ES" b="1" cap="small" dirty="0">
              <a:solidFill>
                <a:srgbClr val="C00000"/>
              </a:solidFill>
              <a:latin typeface="Corbel" pitchFamily="34" charset="0"/>
            </a:endParaRPr>
          </a:p>
        </p:txBody>
      </p:sp>
      <p:sp>
        <p:nvSpPr>
          <p:cNvPr id="122" name="121 CuadroTexto"/>
          <p:cNvSpPr txBox="1"/>
          <p:nvPr/>
        </p:nvSpPr>
        <p:spPr>
          <a:xfrm>
            <a:off x="9538540" y="3252272"/>
            <a:ext cx="174203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974628" y="3304727"/>
            <a:ext cx="10513168" cy="227191"/>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a:t>
            </a:r>
            <a:r>
              <a:rPr lang="es-ES" sz="1600" b="1" dirty="0">
                <a:solidFill>
                  <a:schemeClr val="accent5">
                    <a:lumMod val="20000"/>
                    <a:lumOff val="80000"/>
                  </a:schemeClr>
                </a:solidFill>
              </a:rPr>
              <a:t>1</a:t>
            </a:r>
          </a:p>
          <a:p>
            <a:pPr algn="r"/>
            <a:r>
              <a:rPr lang="es-ES" sz="1600" b="1" cap="small" dirty="0" smtClean="0">
                <a:solidFill>
                  <a:schemeClr val="accent5">
                    <a:lumMod val="20000"/>
                    <a:lumOff val="80000"/>
                  </a:schemeClr>
                </a:solidFill>
              </a:rPr>
              <a:t>Consolidado conductas punibles: 4</a:t>
            </a:r>
          </a:p>
          <a:p>
            <a:pPr algn="r"/>
            <a:r>
              <a:rPr lang="es-ES" sz="1600" b="1" cap="small" dirty="0" smtClean="0">
                <a:solidFill>
                  <a:schemeClr val="accent5">
                    <a:lumMod val="20000"/>
                    <a:lumOff val="80000"/>
                  </a:schemeClr>
                </a:solidFill>
              </a:rPr>
              <a:t>Hechos: 3</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a:t>
            </a:r>
            <a:endParaRPr lang="es-ES" sz="1600" b="1" cap="small" dirty="0">
              <a:solidFill>
                <a:schemeClr val="accent5">
                  <a:lumMod val="20000"/>
                  <a:lumOff val="80000"/>
                </a:schemeClr>
              </a:solidFill>
            </a:endParaRPr>
          </a:p>
        </p:txBody>
      </p:sp>
      <p:sp>
        <p:nvSpPr>
          <p:cNvPr id="54" name="Freeform 28"/>
          <p:cNvSpPr>
            <a:spLocks/>
          </p:cNvSpPr>
          <p:nvPr/>
        </p:nvSpPr>
        <p:spPr bwMode="auto">
          <a:xfrm>
            <a:off x="9025347" y="2517990"/>
            <a:ext cx="342999" cy="143264"/>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55" name="Tabla 54"/>
          <p:cNvGraphicFramePr>
            <a:graphicFrameLocks noGrp="1"/>
          </p:cNvGraphicFramePr>
          <p:nvPr>
            <p:extLst>
              <p:ext uri="{D42A27DB-BD31-4B8C-83A1-F6EECF244321}">
                <p14:modId xmlns:p14="http://schemas.microsoft.com/office/powerpoint/2010/main" val="2209516911"/>
              </p:ext>
            </p:extLst>
          </p:nvPr>
        </p:nvGraphicFramePr>
        <p:xfrm>
          <a:off x="1127448" y="3758731"/>
          <a:ext cx="5217518" cy="2090869"/>
        </p:xfrm>
        <a:graphic>
          <a:graphicData uri="http://schemas.openxmlformats.org/drawingml/2006/table">
            <a:tbl>
              <a:tblPr firstRow="1" bandRow="1">
                <a:tableStyleId>{5C22544A-7EE6-4342-B048-85BDC9FD1C3A}</a:tableStyleId>
              </a:tblPr>
              <a:tblGrid>
                <a:gridCol w="3273301"/>
                <a:gridCol w="440295"/>
                <a:gridCol w="1503922"/>
              </a:tblGrid>
              <a:tr h="1110429">
                <a:tc>
                  <a:txBody>
                    <a:bodyPr/>
                    <a:lstStyle/>
                    <a:p>
                      <a:pPr marL="908050" lvl="1" indent="0" algn="just"/>
                      <a:r>
                        <a:rPr lang="es-ES" sz="1400" dirty="0" smtClean="0">
                          <a:solidFill>
                            <a:schemeClr val="tx1"/>
                          </a:solidFill>
                        </a:rPr>
                        <a:t>Aramis Machado </a:t>
                      </a:r>
                      <a:r>
                        <a:rPr lang="es-ES" sz="1400" dirty="0" err="1" smtClean="0">
                          <a:solidFill>
                            <a:schemeClr val="tx1"/>
                          </a:solidFill>
                        </a:rPr>
                        <a:t>Ortíz</a:t>
                      </a:r>
                      <a:r>
                        <a:rPr lang="es-ES" sz="1400" dirty="0" smtClean="0">
                          <a:solidFill>
                            <a:schemeClr val="tx1"/>
                          </a:solidFill>
                        </a:rPr>
                        <a:t> alias “Cabo Machado”</a:t>
                      </a:r>
                      <a:endParaRPr lang="es-ES" sz="1400" dirty="0">
                        <a:solidFill>
                          <a:schemeClr val="tx1"/>
                        </a:solidFill>
                      </a:endParaRPr>
                    </a:p>
                  </a:txBody>
                  <a:tcPr>
                    <a:solidFill>
                      <a:schemeClr val="bg1">
                        <a:lumMod val="95000"/>
                      </a:schemeClr>
                    </a:solidFill>
                  </a:tcPr>
                </a:tc>
                <a:tc gridSpan="2">
                  <a:txBody>
                    <a:bodyPr/>
                    <a:lstStyle/>
                    <a:p>
                      <a:pPr marL="908050" lvl="1" indent="0" algn="just"/>
                      <a:r>
                        <a:rPr lang="es-ES" sz="1400" dirty="0" smtClean="0">
                          <a:solidFill>
                            <a:schemeClr val="tx1"/>
                          </a:solidFill>
                        </a:rPr>
                        <a:t>Patrullero</a:t>
                      </a:r>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70840">
                <a:tc gridSpan="3">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31963">
                <a:tc gridSpan="2">
                  <a:txBody>
                    <a:bodyPr/>
                    <a:lstStyle/>
                    <a:p>
                      <a:r>
                        <a:rPr lang="es-ES" sz="1400" dirty="0" smtClean="0"/>
                        <a:t>Fuga de presos</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81483">
                <a:tc gridSpan="2">
                  <a:txBody>
                    <a:bodyPr/>
                    <a:lstStyle/>
                    <a:p>
                      <a:r>
                        <a:rPr lang="es-ES" sz="1400" dirty="0" smtClean="0"/>
                        <a:t>Otros </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8669"/>
          <a:ext cx="6811287" cy="2002267"/>
        </p:xfrm>
        <a:graphic>
          <a:graphicData uri="http://schemas.openxmlformats.org/drawingml/2006/table">
            <a:tbl>
              <a:tblPr firstRow="1" bandRow="1">
                <a:tableStyleId>{5C22544A-7EE6-4342-B048-85BDC9FD1C3A}</a:tableStyleId>
              </a:tblPr>
              <a:tblGrid>
                <a:gridCol w="3642935"/>
                <a:gridCol w="3168352"/>
              </a:tblGrid>
              <a:tr h="712099">
                <a:tc gridSpan="2">
                  <a:txBody>
                    <a:bodyPr/>
                    <a:lstStyle/>
                    <a:p>
                      <a:pPr lvl="0" algn="ctr"/>
                      <a:r>
                        <a:rPr lang="es-ES" sz="1800" b="1" kern="1200" cap="small" spc="0" baseline="0" dirty="0" smtClean="0">
                          <a:solidFill>
                            <a:srgbClr val="FFFF66"/>
                          </a:solidFill>
                          <a:latin typeface="+mn-lt"/>
                          <a:ea typeface="+mn-ea"/>
                          <a:cs typeface="Arial" pitchFamily="34" charset="0"/>
                        </a:rPr>
                        <a:t>Frente Fronteras del Bloque Catatumbo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a:t>
                      </a:r>
                      <a:endParaRPr lang="es-ES" sz="1050" dirty="0"/>
                    </a:p>
                  </a:txBody>
                  <a:tcPr/>
                </a:tc>
                <a:tc>
                  <a:txBody>
                    <a:bodyPr/>
                    <a:lstStyle/>
                    <a:p>
                      <a:r>
                        <a:rPr lang="es-ES" sz="1400" dirty="0" smtClean="0"/>
                        <a:t>29 de</a:t>
                      </a:r>
                      <a:r>
                        <a:rPr lang="es-ES" sz="1400" baseline="0" dirty="0" smtClean="0"/>
                        <a:t> junio de 2011 </a:t>
                      </a:r>
                      <a:r>
                        <a:rPr lang="es-ES" sz="1400" baseline="0" dirty="0" smtClean="0">
                          <a:hlinkClick r:id="rId3"/>
                        </a:rPr>
                        <a:t>Consulte texto</a:t>
                      </a:r>
                      <a:endParaRPr lang="es-ES" sz="1400" dirty="0"/>
                    </a:p>
                  </a:txBody>
                  <a:tcPr/>
                </a:tc>
              </a:tr>
              <a:tr h="386004">
                <a:tc>
                  <a:txBody>
                    <a:bodyPr/>
                    <a:lstStyle/>
                    <a:p>
                      <a:r>
                        <a:rPr lang="es-ES" sz="1400" dirty="0" smtClean="0"/>
                        <a:t>Segunda</a:t>
                      </a:r>
                      <a:r>
                        <a:rPr lang="es-ES" sz="1400" baseline="0" dirty="0" smtClean="0"/>
                        <a:t> Instancia. </a:t>
                      </a:r>
                      <a:r>
                        <a:rPr lang="es-ES" sz="1050" baseline="0" dirty="0" smtClean="0"/>
                        <a:t>M.P. Dr. Javier Zapata </a:t>
                      </a:r>
                      <a:r>
                        <a:rPr lang="es-ES" sz="1050" baseline="0" dirty="0" err="1" smtClean="0"/>
                        <a:t>Ortíz</a:t>
                      </a:r>
                      <a:endParaRPr lang="es-ES" sz="1050" dirty="0"/>
                    </a:p>
                  </a:txBody>
                  <a:tcPr/>
                </a:tc>
                <a:tc>
                  <a:txBody>
                    <a:bodyPr/>
                    <a:lstStyle/>
                    <a:p>
                      <a:r>
                        <a:rPr lang="es-ES" sz="1400" dirty="0" smtClean="0"/>
                        <a:t>Rad. 37048 6</a:t>
                      </a:r>
                      <a:r>
                        <a:rPr lang="es-ES" sz="1400" baseline="0" dirty="0" smtClean="0"/>
                        <a:t> de diciembre de 2012 </a:t>
                      </a:r>
                      <a:r>
                        <a:rPr lang="es-ES" sz="1400" baseline="0" dirty="0" smtClean="0">
                          <a:hlinkClick r:id="rId4"/>
                        </a:rPr>
                        <a:t>Consulte texto</a:t>
                      </a:r>
                      <a:endParaRPr lang="es-ES" sz="1400" dirty="0"/>
                    </a:p>
                  </a:txBody>
                  <a:tcPr/>
                </a:tc>
              </a:tr>
              <a:tr h="386004">
                <a:tc>
                  <a:txBody>
                    <a:bodyPr/>
                    <a:lstStyle/>
                    <a:p>
                      <a:r>
                        <a:rPr lang="es-ES" sz="1400" dirty="0" smtClean="0"/>
                        <a:t>Postulados</a:t>
                      </a:r>
                      <a:endParaRPr lang="es-ES" sz="140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sp>
        <p:nvSpPr>
          <p:cNvPr id="7" name="CuadroTexto 6"/>
          <p:cNvSpPr txBox="1"/>
          <p:nvPr/>
        </p:nvSpPr>
        <p:spPr>
          <a:xfrm>
            <a:off x="605390" y="272520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9" name="Group 111"/>
          <p:cNvGrpSpPr>
            <a:grpSpLocks/>
          </p:cNvGrpSpPr>
          <p:nvPr/>
        </p:nvGrpSpPr>
        <p:grpSpPr bwMode="auto">
          <a:xfrm>
            <a:off x="8256240" y="1959447"/>
            <a:ext cx="2726997" cy="1799284"/>
            <a:chOff x="748" y="80"/>
            <a:chExt cx="6097" cy="4240"/>
          </a:xfrm>
        </p:grpSpPr>
        <p:sp>
          <p:nvSpPr>
            <p:cNvPr id="6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273" y="449"/>
              <a:ext cx="2572" cy="118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Frente </a:t>
              </a:r>
              <a:r>
                <a:rPr lang="es-ES" sz="800" b="1" dirty="0" err="1">
                  <a:effectLst>
                    <a:outerShdw blurRad="38100" dist="38100" dir="2700000" algn="tl">
                      <a:srgbClr val="000000">
                        <a:alpha val="43137"/>
                      </a:srgbClr>
                    </a:outerShdw>
                  </a:effectLst>
                  <a:latin typeface="Calibri" pitchFamily="34" charset="0"/>
                  <a:cs typeface="Tahoma" pitchFamily="34" charset="0"/>
                </a:rPr>
                <a:t>Froteras</a:t>
              </a: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err="1">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CATATUMBO</a:t>
              </a:r>
            </a:p>
          </p:txBody>
        </p:sp>
        <p:sp>
          <p:nvSpPr>
            <p:cNvPr id="95" name="Rectangle 87"/>
            <p:cNvSpPr>
              <a:spLocks noChangeArrowheads="1"/>
            </p:cNvSpPr>
            <p:nvPr/>
          </p:nvSpPr>
          <p:spPr bwMode="auto">
            <a:xfrm>
              <a:off x="3895" y="450"/>
              <a:ext cx="2754"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49" name="52 Imagen" descr="77030318.jpg"/>
          <p:cNvPicPr>
            <a:picLocks noChangeAspect="1"/>
          </p:cNvPicPr>
          <p:nvPr/>
        </p:nvPicPr>
        <p:blipFill>
          <a:blip r:embed="rId7" cstate="print"/>
          <a:stretch>
            <a:fillRect/>
          </a:stretch>
        </p:blipFill>
        <p:spPr>
          <a:xfrm>
            <a:off x="1127448" y="3769578"/>
            <a:ext cx="864096" cy="100811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691674577"/>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71464" y="764704"/>
            <a:ext cx="9505056" cy="496996"/>
          </a:xfrm>
          <a:prstGeom prst="rect">
            <a:avLst/>
          </a:prstGeom>
          <a:noFill/>
        </p:spPr>
        <p:txBody>
          <a:bodyPr wrap="square" rtlCol="0">
            <a:spAutoFit/>
          </a:bodyPr>
          <a:lstStyle/>
          <a:p>
            <a:pPr algn="ctr">
              <a:lnSpc>
                <a:spcPct val="150000"/>
              </a:lnSpc>
            </a:pPr>
            <a:endParaRPr lang="es-CO" sz="2000" dirty="0">
              <a:solidFill>
                <a:srgbClr val="FF0066"/>
              </a:solidFill>
            </a:endParaRPr>
          </a:p>
        </p:txBody>
      </p:sp>
      <p:sp>
        <p:nvSpPr>
          <p:cNvPr id="12" name="52 CuadroTexto"/>
          <p:cNvSpPr txBox="1"/>
          <p:nvPr/>
        </p:nvSpPr>
        <p:spPr>
          <a:xfrm>
            <a:off x="7474315" y="825320"/>
            <a:ext cx="4248472"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Patrulleros 7</a:t>
            </a:r>
          </a:p>
          <a:p>
            <a:pPr algn="r"/>
            <a:r>
              <a:rPr lang="es-ES" sz="1600" b="1" cap="small" dirty="0" smtClean="0">
                <a:solidFill>
                  <a:schemeClr val="accent5">
                    <a:lumMod val="20000"/>
                    <a:lumOff val="80000"/>
                  </a:schemeClr>
                </a:solidFill>
              </a:rPr>
              <a:t>Conductas punibles: 58</a:t>
            </a:r>
          </a:p>
          <a:p>
            <a:pPr algn="r"/>
            <a:r>
              <a:rPr lang="es-ES" sz="1600" b="1" cap="small" dirty="0" smtClean="0">
                <a:solidFill>
                  <a:schemeClr val="accent5">
                    <a:lumMod val="20000"/>
                    <a:lumOff val="80000"/>
                  </a:schemeClr>
                </a:solidFill>
              </a:rPr>
              <a:t>Hechos: 40 </a:t>
            </a:r>
            <a:r>
              <a:rPr lang="es-ES" sz="1600" b="1" cap="small" dirty="0" err="1" smtClean="0">
                <a:solidFill>
                  <a:schemeClr val="accent5">
                    <a:lumMod val="20000"/>
                    <a:lumOff val="80000"/>
                  </a:schemeClr>
                </a:solidFill>
              </a:rPr>
              <a:t>aprox</a:t>
            </a: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Total víctimas: 300</a:t>
            </a:r>
          </a:p>
        </p:txBody>
      </p:sp>
      <p:graphicFrame>
        <p:nvGraphicFramePr>
          <p:cNvPr id="10" name="16 Tabla"/>
          <p:cNvGraphicFramePr>
            <a:graphicFrameLocks noGrp="1"/>
          </p:cNvGraphicFramePr>
          <p:nvPr>
            <p:extLst>
              <p:ext uri="{D42A27DB-BD31-4B8C-83A1-F6EECF244321}">
                <p14:modId xmlns:p14="http://schemas.microsoft.com/office/powerpoint/2010/main" val="1585874111"/>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Cacique Nutibara de las autodefensas unidas de Colombia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24 de septiembre de 2015. </a:t>
                      </a:r>
                      <a:r>
                        <a:rPr lang="es-ES" sz="1400" u="sng" dirty="0" smtClean="0">
                          <a:solidFill>
                            <a:srgbClr val="7030A0"/>
                          </a:solidFill>
                        </a:rPr>
                        <a:t>Ver Sentencia</a:t>
                      </a:r>
                    </a:p>
                    <a:p>
                      <a:endParaRPr lang="es-ES" sz="1400" u="none"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7</a:t>
                      </a:r>
                      <a:endParaRPr lang="es-ES" sz="1400" dirty="0"/>
                    </a:p>
                  </a:txBody>
                  <a:tcPr/>
                </a:tc>
              </a:tr>
            </a:tbl>
          </a:graphicData>
        </a:graphic>
      </p:graphicFrame>
      <p:sp>
        <p:nvSpPr>
          <p:cNvPr id="11"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a:t>
            </a:r>
            <a:r>
              <a:rPr lang="es-ES" cap="small" dirty="0">
                <a:solidFill>
                  <a:srgbClr val="C00000"/>
                </a:solidFill>
                <a:latin typeface="Agency FB" panose="020B0503020202020204" pitchFamily="34" charset="0"/>
              </a:rPr>
              <a:t>5</a:t>
            </a:r>
          </a:p>
        </p:txBody>
      </p:sp>
      <p:graphicFrame>
        <p:nvGraphicFramePr>
          <p:cNvPr id="44" name="Tabla 43"/>
          <p:cNvGraphicFramePr>
            <a:graphicFrameLocks noGrp="1"/>
          </p:cNvGraphicFramePr>
          <p:nvPr>
            <p:extLst>
              <p:ext uri="{D42A27DB-BD31-4B8C-83A1-F6EECF244321}">
                <p14:modId xmlns:p14="http://schemas.microsoft.com/office/powerpoint/2010/main" val="3032352429"/>
              </p:ext>
            </p:extLst>
          </p:nvPr>
        </p:nvGraphicFramePr>
        <p:xfrm>
          <a:off x="1127448" y="2664873"/>
          <a:ext cx="4641497" cy="2133208"/>
        </p:xfrm>
        <a:graphic>
          <a:graphicData uri="http://schemas.openxmlformats.org/drawingml/2006/table">
            <a:tbl>
              <a:tblPr firstRow="1" bandRow="1">
                <a:tableStyleId>{5C22544A-7EE6-4342-B048-85BDC9FD1C3A}</a:tableStyleId>
              </a:tblPr>
              <a:tblGrid>
                <a:gridCol w="1667334"/>
                <a:gridCol w="495694"/>
                <a:gridCol w="1982775"/>
                <a:gridCol w="495694"/>
              </a:tblGrid>
              <a:tr h="792088">
                <a:tc gridSpan="4">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92123">
                <a:tc>
                  <a:txBody>
                    <a:bodyPr/>
                    <a:lstStyle/>
                    <a:p>
                      <a:r>
                        <a:rPr lang="es-ES" sz="1400" dirty="0" smtClean="0"/>
                        <a:t>Homicidio en persona protegida</a:t>
                      </a:r>
                      <a:endParaRPr lang="es-ES" sz="1400" dirty="0"/>
                    </a:p>
                  </a:txBody>
                  <a:tcPr/>
                </a:tc>
                <a:tc>
                  <a:txBody>
                    <a:bodyPr/>
                    <a:lstStyle/>
                    <a:p>
                      <a:r>
                        <a:rPr lang="es-ES" sz="1400" dirty="0" smtClean="0"/>
                        <a:t>39</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2</a:t>
                      </a:r>
                      <a:endParaRPr lang="es-ES" sz="1400" dirty="0"/>
                    </a:p>
                  </a:txBody>
                  <a:tcPr/>
                </a:tc>
              </a:tr>
              <a:tr h="171837">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c>
                  <a:txBody>
                    <a:bodyPr/>
                    <a:lstStyle/>
                    <a:p>
                      <a:r>
                        <a:rPr lang="es-ES" sz="1400" dirty="0" smtClean="0"/>
                        <a:t>Lesiones personales</a:t>
                      </a:r>
                      <a:endParaRPr lang="es-ES" sz="1400" dirty="0"/>
                    </a:p>
                  </a:txBody>
                  <a:tcPr/>
                </a:tc>
                <a:tc>
                  <a:txBody>
                    <a:bodyPr/>
                    <a:lstStyle/>
                    <a:p>
                      <a:r>
                        <a:rPr lang="es-ES" sz="1400" dirty="0" smtClean="0"/>
                        <a:t>4</a:t>
                      </a:r>
                      <a:endParaRPr lang="es-ES" sz="1400" dirty="0"/>
                    </a:p>
                  </a:txBody>
                  <a:tcPr/>
                </a:tc>
              </a:tr>
              <a:tr h="292123">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2</a:t>
                      </a:r>
                      <a:endParaRPr lang="es-ES" sz="1400" dirty="0"/>
                    </a:p>
                  </a:txBody>
                  <a:tcPr/>
                </a:tc>
              </a:tr>
            </a:tbl>
          </a:graphicData>
        </a:graphic>
      </p:graphicFrame>
      <p:grpSp>
        <p:nvGrpSpPr>
          <p:cNvPr id="50" name="Group 111"/>
          <p:cNvGrpSpPr>
            <a:grpSpLocks/>
          </p:cNvGrpSpPr>
          <p:nvPr/>
        </p:nvGrpSpPr>
        <p:grpSpPr bwMode="auto">
          <a:xfrm>
            <a:off x="8616280" y="1988840"/>
            <a:ext cx="3203833" cy="2132856"/>
            <a:chOff x="748" y="80"/>
            <a:chExt cx="5573" cy="4240"/>
          </a:xfrm>
        </p:grpSpPr>
        <p:sp>
          <p:nvSpPr>
            <p:cNvPr id="51"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Text Box 29"/>
            <p:cNvSpPr txBox="1">
              <a:spLocks noChangeArrowheads="1"/>
            </p:cNvSpPr>
            <p:nvPr/>
          </p:nvSpPr>
          <p:spPr bwMode="auto">
            <a:xfrm>
              <a:off x="1916" y="3017"/>
              <a:ext cx="321" cy="459"/>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3"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79" y="80"/>
              <a:ext cx="2442" cy="96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endParaRPr lang="es-ES" sz="900" b="1" dirty="0" smtClean="0">
                <a:latin typeface="Calibri" pitchFamily="34" charset="0"/>
                <a:cs typeface="Tahoma" pitchFamily="34" charset="0"/>
              </a:endParaRPr>
            </a:p>
            <a:p>
              <a:pPr fontAlgn="auto">
                <a:lnSpc>
                  <a:spcPct val="150000"/>
                </a:lnSpc>
                <a:spcBef>
                  <a:spcPts val="0"/>
                </a:spcBef>
                <a:spcAft>
                  <a:spcPts val="0"/>
                </a:spcAft>
                <a:defRPr/>
              </a:pPr>
              <a:r>
                <a:rPr lang="es-ES" sz="900" b="1" dirty="0" smtClean="0">
                  <a:latin typeface="Calibri" pitchFamily="34" charset="0"/>
                  <a:cs typeface="Tahoma" pitchFamily="34" charset="0"/>
                </a:rPr>
                <a:t>F</a:t>
              </a:r>
              <a:r>
                <a:rPr lang="es-ES" sz="900" b="1" dirty="0">
                  <a:latin typeface="Calibri" pitchFamily="34" charset="0"/>
                  <a:cs typeface="Tahoma" pitchFamily="34" charset="0"/>
                </a:rPr>
                <a:t>. CACIQUE </a:t>
              </a:r>
              <a:r>
                <a:rPr lang="es-ES" sz="900" b="1" dirty="0" smtClean="0">
                  <a:latin typeface="Calibri" pitchFamily="34" charset="0"/>
                  <a:cs typeface="Tahoma" pitchFamily="34" charset="0"/>
                </a:rPr>
                <a:t>NUTIBARA</a:t>
              </a:r>
              <a:endParaRPr lang="es-ES" sz="900" b="1" dirty="0">
                <a:latin typeface="Calibri" pitchFamily="34" charset="0"/>
                <a:cs typeface="Tahoma" pitchFamily="34" charset="0"/>
              </a:endParaRPr>
            </a:p>
          </p:txBody>
        </p:sp>
        <p:sp>
          <p:nvSpPr>
            <p:cNvPr id="120" name="Rectangle 87"/>
            <p:cNvSpPr>
              <a:spLocks noChangeArrowheads="1"/>
            </p:cNvSpPr>
            <p:nvPr/>
          </p:nvSpPr>
          <p:spPr bwMode="auto">
            <a:xfrm>
              <a:off x="3754" y="80"/>
              <a:ext cx="2380" cy="113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2" name="Oval 89"/>
            <p:cNvSpPr>
              <a:spLocks noChangeArrowheads="1"/>
            </p:cNvSpPr>
            <p:nvPr/>
          </p:nvSpPr>
          <p:spPr bwMode="auto">
            <a:xfrm flipH="1">
              <a:off x="3754" y="754"/>
              <a:ext cx="215" cy="130"/>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2" name="Imagen 1"/>
          <p:cNvPicPr>
            <a:picLocks noChangeAspect="1"/>
          </p:cNvPicPr>
          <p:nvPr/>
        </p:nvPicPr>
        <p:blipFill>
          <a:blip r:embed="rId4"/>
          <a:stretch>
            <a:fillRect/>
          </a:stretch>
        </p:blipFill>
        <p:spPr>
          <a:xfrm>
            <a:off x="9088836" y="2682785"/>
            <a:ext cx="203032" cy="119973"/>
          </a:xfrm>
          <a:prstGeom prst="rect">
            <a:avLst/>
          </a:prstGeom>
        </p:spPr>
      </p:pic>
    </p:spTree>
    <p:extLst>
      <p:ext uri="{BB962C8B-B14F-4D97-AF65-F5344CB8AC3E}">
        <p14:creationId xmlns:p14="http://schemas.microsoft.com/office/powerpoint/2010/main" val="1104677392"/>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a:t>
            </a:r>
            <a:r>
              <a:rPr lang="es-ES" b="1" cap="small" dirty="0">
                <a:solidFill>
                  <a:srgbClr val="C00000"/>
                </a:solidFill>
                <a:cs typeface="Arial" pitchFamily="34" charset="0"/>
              </a:rPr>
              <a:t>5</a:t>
            </a:r>
            <a:r>
              <a:rPr lang="es-ES" b="1" cap="small" dirty="0" smtClean="0">
                <a:solidFill>
                  <a:srgbClr val="C00000"/>
                </a:solidFill>
                <a:cs typeface="Arial" pitchFamily="34" charset="0"/>
              </a:rPr>
              <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Cacique Nutibara de las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271464" y="2924944"/>
            <a:ext cx="9517396" cy="1938992"/>
          </a:xfrm>
          <a:prstGeom prst="rect">
            <a:avLst/>
          </a:prstGeom>
        </p:spPr>
        <p:txBody>
          <a:bodyPr wrap="square">
            <a:spAutoFit/>
          </a:bodyPr>
          <a:lstStyle/>
          <a:p>
            <a:pPr algn="just"/>
            <a:r>
              <a:rPr lang="es-CO" sz="2000" dirty="0">
                <a:latin typeface="Malgun Gothic" panose="020B0503020000020004" pitchFamily="34" charset="-127"/>
                <a:ea typeface="Malgun Gothic" panose="020B0503020000020004" pitchFamily="34" charset="-127"/>
              </a:rPr>
              <a:t>El Bloque Cacique Nutibara nació de la decisión de las Autodefensas Campesinas de Córdoba y Urabá de crear una estructura urbana en Medellín para contrarrestar el poder de las milicias y dominar y controlar la ciudad. Pero, según lo afirmó Diego Fernando Murillo, quienes promovieron su creación fueron algunas personalidades y empresarios de Medellín que le solicitaron a Carlos Castaño Gil la presencia de las autodefensas en esta ciudad. </a:t>
            </a:r>
            <a:endParaRPr lang="es-CO" sz="20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218867638"/>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52 CuadroTexto"/>
          <p:cNvSpPr txBox="1"/>
          <p:nvPr/>
        </p:nvSpPr>
        <p:spPr>
          <a:xfrm>
            <a:off x="7435002" y="461695"/>
            <a:ext cx="4414945" cy="1169551"/>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400" b="1" cap="small" dirty="0">
                <a:solidFill>
                  <a:schemeClr val="accent5">
                    <a:lumMod val="20000"/>
                    <a:lumOff val="80000"/>
                  </a:schemeClr>
                </a:solidFill>
              </a:rPr>
              <a:t>Comandantes: 4</a:t>
            </a:r>
          </a:p>
          <a:p>
            <a:pPr algn="r"/>
            <a:r>
              <a:rPr lang="es-ES" sz="1400" b="1" cap="small" dirty="0">
                <a:solidFill>
                  <a:schemeClr val="accent5">
                    <a:lumMod val="20000"/>
                    <a:lumOff val="80000"/>
                  </a:schemeClr>
                </a:solidFill>
              </a:rPr>
              <a:t>Patrulleros: 16</a:t>
            </a:r>
          </a:p>
          <a:p>
            <a:pPr algn="r"/>
            <a:r>
              <a:rPr lang="es-ES" sz="1400" b="1" cap="small" dirty="0">
                <a:solidFill>
                  <a:schemeClr val="accent5">
                    <a:lumMod val="20000"/>
                    <a:lumOff val="80000"/>
                  </a:schemeClr>
                </a:solidFill>
              </a:rPr>
              <a:t>Consolidado conductas punibles:  1.775</a:t>
            </a:r>
          </a:p>
          <a:p>
            <a:pPr algn="r"/>
            <a:r>
              <a:rPr lang="es-ES" sz="1400" b="1" cap="small" dirty="0">
                <a:solidFill>
                  <a:schemeClr val="accent5">
                    <a:lumMod val="20000"/>
                    <a:lumOff val="80000"/>
                  </a:schemeClr>
                </a:solidFill>
              </a:rPr>
              <a:t>Hechos: 203</a:t>
            </a:r>
          </a:p>
          <a:p>
            <a:pPr algn="r"/>
            <a:r>
              <a:rPr lang="es-ES" sz="1400" b="1" cap="small" dirty="0">
                <a:solidFill>
                  <a:schemeClr val="accent5">
                    <a:lumMod val="20000"/>
                    <a:lumOff val="80000"/>
                  </a:schemeClr>
                </a:solidFill>
              </a:rPr>
              <a:t>Total víctimas aprox. : 841</a:t>
            </a:r>
          </a:p>
        </p:txBody>
      </p:sp>
      <p:graphicFrame>
        <p:nvGraphicFramePr>
          <p:cNvPr id="11" name="Tabla 10"/>
          <p:cNvGraphicFramePr>
            <a:graphicFrameLocks noGrp="1"/>
          </p:cNvGraphicFramePr>
          <p:nvPr>
            <p:extLst>
              <p:ext uri="{D42A27DB-BD31-4B8C-83A1-F6EECF244321}">
                <p14:modId xmlns:p14="http://schemas.microsoft.com/office/powerpoint/2010/main" val="3093060219"/>
              </p:ext>
            </p:extLst>
          </p:nvPr>
        </p:nvGraphicFramePr>
        <p:xfrm>
          <a:off x="334632" y="3495508"/>
          <a:ext cx="10861885" cy="3291840"/>
        </p:xfrm>
        <a:graphic>
          <a:graphicData uri="http://schemas.openxmlformats.org/drawingml/2006/table">
            <a:tbl>
              <a:tblPr firstRow="1" bandRow="1">
                <a:tableStyleId>{5C22544A-7EE6-4342-B048-85BDC9FD1C3A}</a:tableStyleId>
              </a:tblPr>
              <a:tblGrid>
                <a:gridCol w="2011461"/>
                <a:gridCol w="864739"/>
                <a:gridCol w="2487695"/>
                <a:gridCol w="963745"/>
                <a:gridCol w="3238100"/>
                <a:gridCol w="1296145"/>
              </a:tblGrid>
              <a:tr h="291465">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408051">
                <a:tc>
                  <a:txBody>
                    <a:bodyPr/>
                    <a:lstStyle/>
                    <a:p>
                      <a:r>
                        <a:rPr lang="es-ES" sz="1100" dirty="0" smtClean="0"/>
                        <a:t>OLIMPO DE JESÚS</a:t>
                      </a:r>
                      <a:r>
                        <a:rPr lang="es-ES" sz="1100" baseline="0" dirty="0" smtClean="0"/>
                        <a:t> SÁNCHEZ CARO - COMANDANTE</a:t>
                      </a:r>
                      <a:endParaRPr lang="es-ES" sz="1100" dirty="0"/>
                    </a:p>
                  </a:txBody>
                  <a:tcPr/>
                </a:tc>
                <a:tc>
                  <a:txBody>
                    <a:bodyPr/>
                    <a:lstStyle/>
                    <a:p>
                      <a:endParaRPr lang="es-ES" sz="1100" dirty="0"/>
                    </a:p>
                  </a:txBody>
                  <a:tcPr/>
                </a:tc>
                <a:tc>
                  <a:txBody>
                    <a:bodyPr/>
                    <a:lstStyle/>
                    <a:p>
                      <a:r>
                        <a:rPr lang="es-ES" sz="1100" dirty="0" smtClean="0"/>
                        <a:t>MARIA YARELIS PALOMEQUE MOSQUERA -PATRULLERA</a:t>
                      </a:r>
                      <a:endParaRPr lang="es-ES" sz="1100" dirty="0"/>
                    </a:p>
                  </a:txBody>
                  <a:tcPr/>
                </a:tc>
                <a:tc>
                  <a:txBody>
                    <a:bodyPr/>
                    <a:lstStyle/>
                    <a:p>
                      <a:endParaRPr lang="es-ES" sz="1100" dirty="0"/>
                    </a:p>
                  </a:txBody>
                  <a:tcPr/>
                </a:tc>
                <a:tc>
                  <a:txBody>
                    <a:bodyPr/>
                    <a:lstStyle/>
                    <a:p>
                      <a:r>
                        <a:rPr lang="es-ES" sz="1100" dirty="0" smtClean="0"/>
                        <a:t>BANDER YAVED CARO SANCHEZ</a:t>
                      </a:r>
                    </a:p>
                    <a:p>
                      <a:r>
                        <a:rPr lang="es-ES" sz="1100" dirty="0" smtClean="0"/>
                        <a:t>PATRULLERO</a:t>
                      </a:r>
                      <a:endParaRPr lang="es-ES" sz="1100" dirty="0"/>
                    </a:p>
                  </a:txBody>
                  <a:tcPr/>
                </a:tc>
                <a:tc>
                  <a:txBody>
                    <a:bodyPr/>
                    <a:lstStyle/>
                    <a:p>
                      <a:endParaRPr lang="es-ES" sz="1100" dirty="0"/>
                    </a:p>
                  </a:txBody>
                  <a:tcPr/>
                </a:tc>
              </a:tr>
              <a:tr h="408051">
                <a:tc>
                  <a:txBody>
                    <a:bodyPr/>
                    <a:lstStyle/>
                    <a:p>
                      <a:r>
                        <a:rPr lang="es-ES" sz="1100" dirty="0" smtClean="0"/>
                        <a:t>BEATRIZ ELENA ARENAS VASQUEZ - COMANDANTE</a:t>
                      </a:r>
                      <a:endParaRPr lang="es-ES" sz="1100" dirty="0"/>
                    </a:p>
                  </a:txBody>
                  <a:tcPr/>
                </a:tc>
                <a:tc>
                  <a:txBody>
                    <a:bodyPr/>
                    <a:lstStyle/>
                    <a:p>
                      <a:endParaRPr lang="es-ES" sz="1100" dirty="0"/>
                    </a:p>
                  </a:txBody>
                  <a:tcPr/>
                </a:tc>
                <a:tc>
                  <a:txBody>
                    <a:bodyPr/>
                    <a:lstStyle/>
                    <a:p>
                      <a:r>
                        <a:rPr lang="es-ES" sz="1100" dirty="0" smtClean="0"/>
                        <a:t>FRANCISCO ANTONIO SALAZAR HINESTROZA -COMANDANTE</a:t>
                      </a:r>
                      <a:endParaRPr lang="es-ES" sz="1100" dirty="0"/>
                    </a:p>
                  </a:txBody>
                  <a:tcPr/>
                </a:tc>
                <a:tc>
                  <a:txBody>
                    <a:bodyPr/>
                    <a:lstStyle/>
                    <a:p>
                      <a:endParaRPr lang="es-ES" sz="1100" dirty="0"/>
                    </a:p>
                  </a:txBody>
                  <a:tcPr/>
                </a:tc>
                <a:tc>
                  <a:txBody>
                    <a:bodyPr/>
                    <a:lstStyle/>
                    <a:p>
                      <a:r>
                        <a:rPr lang="es-ES" sz="1100" dirty="0" smtClean="0"/>
                        <a:t>OCTAVIO</a:t>
                      </a:r>
                      <a:r>
                        <a:rPr lang="es-ES" sz="1100" baseline="0" dirty="0" smtClean="0"/>
                        <a:t> DE JESUS SANCHEZ CARO</a:t>
                      </a:r>
                    </a:p>
                    <a:p>
                      <a:r>
                        <a:rPr lang="es-ES" sz="1100" baseline="0" dirty="0" smtClean="0"/>
                        <a:t>PATRULLERO</a:t>
                      </a:r>
                      <a:endParaRPr lang="es-ES" sz="1100" dirty="0"/>
                    </a:p>
                  </a:txBody>
                  <a:tcPr/>
                </a:tc>
                <a:tc>
                  <a:txBody>
                    <a:bodyPr/>
                    <a:lstStyle/>
                    <a:p>
                      <a:endParaRPr lang="es-ES" sz="1100" dirty="0"/>
                    </a:p>
                  </a:txBody>
                  <a:tcPr/>
                </a:tc>
              </a:tr>
              <a:tr h="408051">
                <a:tc>
                  <a:txBody>
                    <a:bodyPr/>
                    <a:lstStyle/>
                    <a:p>
                      <a:r>
                        <a:rPr lang="es-ES" sz="1100" dirty="0" smtClean="0"/>
                        <a:t>LADYS YISER EUSSE FLOREZ- PATRULLERA</a:t>
                      </a:r>
                      <a:endParaRPr lang="es-ES" sz="1100" dirty="0"/>
                    </a:p>
                  </a:txBody>
                  <a:tcPr/>
                </a:tc>
                <a:tc>
                  <a:txBody>
                    <a:bodyPr/>
                    <a:lstStyle/>
                    <a:p>
                      <a:endParaRPr lang="es-ES" sz="1100" dirty="0"/>
                    </a:p>
                  </a:txBody>
                  <a:tcPr/>
                </a:tc>
                <a:tc>
                  <a:txBody>
                    <a:bodyPr/>
                    <a:lstStyle/>
                    <a:p>
                      <a:r>
                        <a:rPr lang="es-ES" sz="1100" dirty="0" smtClean="0"/>
                        <a:t>MARTIN ALONSO ARENAS</a:t>
                      </a:r>
                      <a:r>
                        <a:rPr lang="es-ES" sz="1100" baseline="0" dirty="0" smtClean="0"/>
                        <a:t> VASQUEZ -PATRULLERO</a:t>
                      </a:r>
                      <a:endParaRPr lang="es-ES" sz="1100" dirty="0"/>
                    </a:p>
                  </a:txBody>
                  <a:tcPr/>
                </a:tc>
                <a:tc>
                  <a:txBody>
                    <a:bodyPr/>
                    <a:lstStyle/>
                    <a:p>
                      <a:endParaRPr lang="es-ES" sz="1100" dirty="0"/>
                    </a:p>
                  </a:txBody>
                  <a:tcPr/>
                </a:tc>
                <a:tc>
                  <a:txBody>
                    <a:bodyPr/>
                    <a:lstStyle/>
                    <a:p>
                      <a:r>
                        <a:rPr lang="es-ES" sz="1100" dirty="0" smtClean="0"/>
                        <a:t>FRANKLIN ELI MOSQUERA SANCHEZ</a:t>
                      </a:r>
                    </a:p>
                    <a:p>
                      <a:r>
                        <a:rPr lang="es-ES" sz="1100" dirty="0" smtClean="0"/>
                        <a:t>PATRULLERO</a:t>
                      </a:r>
                      <a:endParaRPr lang="es-ES" sz="1100" dirty="0"/>
                    </a:p>
                  </a:txBody>
                  <a:tcPr/>
                </a:tc>
                <a:tc>
                  <a:txBody>
                    <a:bodyPr/>
                    <a:lstStyle/>
                    <a:p>
                      <a:endParaRPr lang="es-ES" sz="1100" dirty="0"/>
                    </a:p>
                  </a:txBody>
                  <a:tcPr/>
                </a:tc>
              </a:tr>
              <a:tr h="408051">
                <a:tc>
                  <a:txBody>
                    <a:bodyPr/>
                    <a:lstStyle/>
                    <a:p>
                      <a:r>
                        <a:rPr lang="es-ES" sz="1100" dirty="0" smtClean="0"/>
                        <a:t>CLARIBEL MOSQUERA PALACIOS -</a:t>
                      </a:r>
                      <a:r>
                        <a:rPr lang="es-ES" sz="1100" baseline="0" dirty="0" smtClean="0"/>
                        <a:t> PATRULLERA</a:t>
                      </a:r>
                      <a:endParaRPr lang="es-ES" sz="1100" dirty="0"/>
                    </a:p>
                  </a:txBody>
                  <a:tcPr/>
                </a:tc>
                <a:tc>
                  <a:txBody>
                    <a:bodyPr/>
                    <a:lstStyle/>
                    <a:p>
                      <a:endParaRPr lang="es-ES" sz="1100" dirty="0"/>
                    </a:p>
                  </a:txBody>
                  <a:tcPr/>
                </a:tc>
                <a:tc>
                  <a:txBody>
                    <a:bodyPr/>
                    <a:lstStyle/>
                    <a:p>
                      <a:r>
                        <a:rPr lang="es-ES" sz="1100" dirty="0" smtClean="0"/>
                        <a:t>LISARDO CARO -</a:t>
                      </a:r>
                      <a:r>
                        <a:rPr lang="es-ES" sz="1100" baseline="0" dirty="0" smtClean="0"/>
                        <a:t> PATRULLERO</a:t>
                      </a:r>
                      <a:endParaRPr lang="es-ES" sz="1100" dirty="0"/>
                    </a:p>
                  </a:txBody>
                  <a:tcPr/>
                </a:tc>
                <a:tc>
                  <a:txBody>
                    <a:bodyPr/>
                    <a:lstStyle/>
                    <a:p>
                      <a:endParaRPr lang="es-ES" sz="1100" dirty="0"/>
                    </a:p>
                  </a:txBody>
                  <a:tcPr/>
                </a:tc>
                <a:tc>
                  <a:txBody>
                    <a:bodyPr/>
                    <a:lstStyle/>
                    <a:p>
                      <a:r>
                        <a:rPr lang="es-ES" sz="1100" dirty="0" smtClean="0"/>
                        <a:t>CARLOS FERNANDO MOSQUERA AGUILAR –</a:t>
                      </a:r>
                      <a:r>
                        <a:rPr lang="es-ES" sz="1100" baseline="0" dirty="0" smtClean="0"/>
                        <a:t> PATRULLERO</a:t>
                      </a:r>
                      <a:endParaRPr lang="es-ES" sz="1100" dirty="0"/>
                    </a:p>
                  </a:txBody>
                  <a:tcPr/>
                </a:tc>
                <a:tc>
                  <a:txBody>
                    <a:bodyPr/>
                    <a:lstStyle/>
                    <a:p>
                      <a:endParaRPr lang="es-ES" sz="1100" dirty="0"/>
                    </a:p>
                  </a:txBody>
                  <a:tcPr/>
                </a:tc>
              </a:tr>
              <a:tr h="408051">
                <a:tc>
                  <a:txBody>
                    <a:bodyPr/>
                    <a:lstStyle/>
                    <a:p>
                      <a:r>
                        <a:rPr lang="es-ES" sz="1100" dirty="0" smtClean="0"/>
                        <a:t>BIBIANA MARIA SUAREZ ALVAREZ -PATRULLERA</a:t>
                      </a:r>
                      <a:endParaRPr lang="es-ES" sz="1100" dirty="0"/>
                    </a:p>
                  </a:txBody>
                  <a:tcPr/>
                </a:tc>
                <a:tc>
                  <a:txBody>
                    <a:bodyPr/>
                    <a:lstStyle/>
                    <a:p>
                      <a:endParaRPr lang="es-ES" sz="1100" dirty="0"/>
                    </a:p>
                  </a:txBody>
                  <a:tcPr/>
                </a:tc>
                <a:tc>
                  <a:txBody>
                    <a:bodyPr/>
                    <a:lstStyle/>
                    <a:p>
                      <a:r>
                        <a:rPr lang="es-ES" sz="1100" dirty="0" smtClean="0"/>
                        <a:t>EDISON MATURANA MOSQUERA -PATRULLERO</a:t>
                      </a:r>
                      <a:endParaRPr lang="es-ES" sz="1100" dirty="0"/>
                    </a:p>
                  </a:txBody>
                  <a:tcPr/>
                </a:tc>
                <a:tc>
                  <a:txBody>
                    <a:bodyPr/>
                    <a:lstStyle/>
                    <a:p>
                      <a:endParaRPr lang="es-ES" sz="1100" dirty="0"/>
                    </a:p>
                  </a:txBody>
                  <a:tcPr/>
                </a:tc>
                <a:tc>
                  <a:txBody>
                    <a:bodyPr/>
                    <a:lstStyle/>
                    <a:p>
                      <a:r>
                        <a:rPr lang="es-ES" sz="1100" dirty="0" smtClean="0"/>
                        <a:t>ANIBAL DUAVE VALENCIA –PATRULLERO</a:t>
                      </a:r>
                      <a:endParaRPr lang="es-ES" sz="1100" dirty="0"/>
                    </a:p>
                  </a:txBody>
                  <a:tcPr/>
                </a:tc>
                <a:tc>
                  <a:txBody>
                    <a:bodyPr/>
                    <a:lstStyle/>
                    <a:p>
                      <a:endParaRPr lang="es-ES" sz="1100" dirty="0"/>
                    </a:p>
                  </a:txBody>
                  <a:tcPr/>
                </a:tc>
              </a:tr>
              <a:tr h="408051">
                <a:tc>
                  <a:txBody>
                    <a:bodyPr/>
                    <a:lstStyle/>
                    <a:p>
                      <a:r>
                        <a:rPr lang="es-ES" sz="1100" dirty="0" smtClean="0"/>
                        <a:t>GLORIA NANCY SUAREZ ALVAREZ-</a:t>
                      </a:r>
                      <a:r>
                        <a:rPr lang="es-ES" sz="1100" baseline="0" dirty="0" smtClean="0"/>
                        <a:t> PATRULLERA</a:t>
                      </a:r>
                      <a:endParaRPr lang="es-ES" sz="1100" dirty="0"/>
                    </a:p>
                  </a:txBody>
                  <a:tcPr/>
                </a:tc>
                <a:tc>
                  <a:txBody>
                    <a:bodyPr/>
                    <a:lstStyle/>
                    <a:p>
                      <a:endParaRPr lang="es-ES" sz="1100" dirty="0"/>
                    </a:p>
                  </a:txBody>
                  <a:tcPr/>
                </a:tc>
                <a:tc>
                  <a:txBody>
                    <a:bodyPr/>
                    <a:lstStyle/>
                    <a:p>
                      <a:r>
                        <a:rPr lang="es-ES" sz="1100" dirty="0" smtClean="0"/>
                        <a:t>EFRAIN DE JESUS SANCHEZ CARO -COMANDANTE</a:t>
                      </a:r>
                      <a:endParaRPr lang="es-ES" sz="1100" dirty="0"/>
                    </a:p>
                  </a:txBody>
                  <a:tcPr/>
                </a:tc>
                <a:tc>
                  <a:txBody>
                    <a:bodyPr/>
                    <a:lstStyle/>
                    <a:p>
                      <a:endParaRPr lang="es-ES" sz="1100" dirty="0"/>
                    </a:p>
                  </a:txBody>
                  <a:tcPr/>
                </a:tc>
                <a:tc>
                  <a:txBody>
                    <a:bodyPr/>
                    <a:lstStyle/>
                    <a:p>
                      <a:r>
                        <a:rPr lang="es-ES" sz="1100" dirty="0" smtClean="0"/>
                        <a:t>ALBEIRO BITUCAY CAMPO -PATRULLERO</a:t>
                      </a:r>
                      <a:endParaRPr lang="es-ES" sz="1100" dirty="0"/>
                    </a:p>
                  </a:txBody>
                  <a:tcPr/>
                </a:tc>
                <a:tc>
                  <a:txBody>
                    <a:bodyPr/>
                    <a:lstStyle/>
                    <a:p>
                      <a:endParaRPr lang="es-ES" sz="1100" dirty="0"/>
                    </a:p>
                  </a:txBody>
                  <a:tcPr/>
                </a:tc>
              </a:tr>
              <a:tr h="408051">
                <a:tc>
                  <a:txBody>
                    <a:bodyPr/>
                    <a:lstStyle/>
                    <a:p>
                      <a:r>
                        <a:rPr lang="es-ES" sz="1100" dirty="0" smtClean="0"/>
                        <a:t>MARIA ROSMERY SUAREZ ALVAREZ -PATRULLERA</a:t>
                      </a:r>
                      <a:endParaRPr lang="es-ES" sz="1100" dirty="0"/>
                    </a:p>
                  </a:txBody>
                  <a:tcPr/>
                </a:tc>
                <a:tc>
                  <a:txBody>
                    <a:bodyPr/>
                    <a:lstStyle/>
                    <a:p>
                      <a:endParaRPr lang="es-ES" sz="1100" dirty="0"/>
                    </a:p>
                  </a:txBody>
                  <a:tcPr/>
                </a:tc>
                <a:tc>
                  <a:txBody>
                    <a:bodyPr/>
                    <a:lstStyle/>
                    <a:p>
                      <a:r>
                        <a:rPr lang="es-ES" sz="1100" dirty="0" smtClean="0"/>
                        <a:t>ALVARO GUZMAN PALOMARES</a:t>
                      </a:r>
                    </a:p>
                    <a:p>
                      <a:r>
                        <a:rPr lang="es-ES" sz="1100" dirty="0" smtClean="0"/>
                        <a:t>PATRULLERO</a:t>
                      </a:r>
                      <a:endParaRPr lang="es-ES" sz="1100" dirty="0"/>
                    </a:p>
                  </a:txBody>
                  <a:tcPr/>
                </a:tc>
                <a:tc>
                  <a:txBody>
                    <a:bodyPr/>
                    <a:lstStyle/>
                    <a:p>
                      <a:endParaRPr lang="es-ES" sz="1100" dirty="0"/>
                    </a:p>
                  </a:txBody>
                  <a:tcPr/>
                </a:tc>
                <a:tc>
                  <a:txBody>
                    <a:bodyPr/>
                    <a:lstStyle/>
                    <a:p>
                      <a:endParaRPr lang="es-ES" sz="1100" dirty="0"/>
                    </a:p>
                  </a:txBody>
                  <a:tcPr/>
                </a:tc>
                <a:tc>
                  <a:txBody>
                    <a:bodyPr/>
                    <a:lstStyle/>
                    <a:p>
                      <a:endParaRPr lang="es-ES" sz="11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6</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3290210671"/>
              </p:ext>
            </p:extLst>
          </p:nvPr>
        </p:nvGraphicFramePr>
        <p:xfrm>
          <a:off x="418078" y="486449"/>
          <a:ext cx="6984776" cy="22631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Ejercito revolucionario guevarista y</a:t>
                      </a:r>
                      <a:r>
                        <a:rPr lang="es-ES" sz="1800" b="1" kern="1200" cap="small" baseline="0" dirty="0" smtClean="0">
                          <a:solidFill>
                            <a:srgbClr val="FFFF66"/>
                          </a:solidFill>
                          <a:latin typeface="+mn-lt"/>
                          <a:ea typeface="+mn-ea"/>
                          <a:cs typeface="Arial" pitchFamily="34" charset="0"/>
                        </a:rPr>
                        <a:t> frente Ernesto che Guevara del </a:t>
                      </a:r>
                      <a:r>
                        <a:rPr lang="es-ES" sz="1800" b="1" kern="1200" cap="small" baseline="0" dirty="0" err="1" smtClean="0">
                          <a:solidFill>
                            <a:srgbClr val="FFFF66"/>
                          </a:solidFill>
                          <a:latin typeface="+mn-lt"/>
                          <a:ea typeface="+mn-ea"/>
                          <a:cs typeface="Arial" pitchFamily="34" charset="0"/>
                        </a:rPr>
                        <a:t>e.l.n</a:t>
                      </a:r>
                      <a:r>
                        <a:rPr lang="es-ES" sz="1800" b="1" kern="1200" cap="small" baseline="0" dirty="0" smtClean="0">
                          <a:solidFill>
                            <a:srgbClr val="FFFF66"/>
                          </a:solidFill>
                          <a:latin typeface="+mn-lt"/>
                          <a:ea typeface="+mn-ea"/>
                          <a:cs typeface="Arial" pitchFamily="34" charset="0"/>
                        </a:rPr>
                        <a:t>.</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a:t>
                      </a:r>
                      <a:r>
                        <a:rPr lang="es-ES" sz="1050" baseline="0" dirty="0" smtClean="0"/>
                        <a:t>María Consuelo Rincón J</a:t>
                      </a:r>
                    </a:p>
                    <a:p>
                      <a:pPr marL="0" marR="0" lvl="0" indent="0" algn="l" defTabSz="457200" rtl="0" eaLnBrk="1" fontAlgn="auto" latinLnBrk="0" hangingPunct="1">
                        <a:lnSpc>
                          <a:spcPct val="100000"/>
                        </a:lnSpc>
                        <a:spcBef>
                          <a:spcPts val="0"/>
                        </a:spcBef>
                        <a:spcAft>
                          <a:spcPts val="0"/>
                        </a:spcAft>
                        <a:buClrTx/>
                        <a:buSzTx/>
                        <a:buFontTx/>
                        <a:buNone/>
                        <a:tabLst/>
                        <a:defRPr/>
                      </a:pPr>
                      <a:endParaRPr lang="es-ES" sz="1400" dirty="0" smtClean="0"/>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Adición</a:t>
                      </a:r>
                      <a:r>
                        <a:rPr lang="es-ES" sz="1400" baseline="0" dirty="0" smtClean="0"/>
                        <a:t> sentencia</a:t>
                      </a:r>
                      <a:r>
                        <a:rPr lang="es-ES" sz="1400" dirty="0" smtClean="0"/>
                        <a:t>. </a:t>
                      </a:r>
                      <a:r>
                        <a:rPr lang="es-ES" sz="1050" dirty="0" err="1" smtClean="0"/>
                        <a:t>M.P</a:t>
                      </a:r>
                      <a:r>
                        <a:rPr lang="es-ES" sz="1050" dirty="0" smtClean="0"/>
                        <a:t>. </a:t>
                      </a:r>
                      <a:r>
                        <a:rPr lang="es-ES" sz="1050" baseline="0" dirty="0" smtClean="0"/>
                        <a:t>María Consuelo Rincón J</a:t>
                      </a:r>
                    </a:p>
                    <a:p>
                      <a:pPr marL="0" marR="0" lvl="0" indent="0" algn="l" defTabSz="457200" rtl="0" eaLnBrk="1" fontAlgn="auto" latinLnBrk="0" hangingPunct="1">
                        <a:lnSpc>
                          <a:spcPct val="100000"/>
                        </a:lnSpc>
                        <a:spcBef>
                          <a:spcPts val="0"/>
                        </a:spcBef>
                        <a:spcAft>
                          <a:spcPts val="0"/>
                        </a:spcAft>
                        <a:buClrTx/>
                        <a:buSzTx/>
                        <a:buFontTx/>
                        <a:buNone/>
                        <a:tabLst/>
                        <a:defRPr/>
                      </a:pPr>
                      <a:endParaRPr lang="es-ES" sz="1400" dirty="0" smtClean="0"/>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 Instancia. </a:t>
                      </a:r>
                      <a:r>
                        <a:rPr lang="es-ES" sz="1050" dirty="0" err="1" smtClean="0"/>
                        <a:t>M.P</a:t>
                      </a:r>
                      <a:r>
                        <a:rPr lang="es-ES" sz="1050" dirty="0" smtClean="0"/>
                        <a:t>. </a:t>
                      </a:r>
                      <a:r>
                        <a:rPr lang="es-ES" sz="1050" baseline="0" dirty="0" smtClean="0"/>
                        <a:t>José Francisco Acuña Vizcaya</a:t>
                      </a:r>
                    </a:p>
                    <a:p>
                      <a:pPr marL="0" marR="0" lvl="0" indent="0" algn="l" defTabSz="457200" rtl="0" eaLnBrk="1" fontAlgn="auto" latinLnBrk="0" hangingPunct="1">
                        <a:lnSpc>
                          <a:spcPct val="100000"/>
                        </a:lnSpc>
                        <a:spcBef>
                          <a:spcPts val="0"/>
                        </a:spcBef>
                        <a:spcAft>
                          <a:spcPts val="0"/>
                        </a:spcAft>
                        <a:buClrTx/>
                        <a:buSzTx/>
                        <a:buFontTx/>
                        <a:buNone/>
                        <a:tabLst/>
                        <a:defRPr/>
                      </a:pPr>
                      <a:endParaRPr lang="es-ES" sz="1050" baseline="0" dirty="0" smtClean="0"/>
                    </a:p>
                  </a:txBody>
                  <a:tcPr/>
                </a:tc>
                <a:tc>
                  <a:txBody>
                    <a:bodyPr/>
                    <a:lstStyle/>
                    <a:p>
                      <a:r>
                        <a:rPr lang="es-ES" sz="1400" dirty="0" smtClean="0"/>
                        <a:t>16</a:t>
                      </a:r>
                      <a:r>
                        <a:rPr lang="es-ES" sz="1400" baseline="0" dirty="0" smtClean="0"/>
                        <a:t> de diciembre de </a:t>
                      </a:r>
                      <a:r>
                        <a:rPr lang="es-ES" sz="1400" dirty="0" smtClean="0"/>
                        <a:t>2015. </a:t>
                      </a:r>
                      <a:r>
                        <a:rPr lang="es-ES" sz="1400" u="sng" dirty="0" smtClean="0">
                          <a:solidFill>
                            <a:srgbClr val="7030A0"/>
                          </a:solidFill>
                          <a:hlinkClick r:id="rId2"/>
                        </a:rPr>
                        <a:t>Ver</a:t>
                      </a:r>
                      <a:r>
                        <a:rPr lang="es-ES" sz="1400" u="sng" baseline="0" dirty="0" smtClean="0">
                          <a:solidFill>
                            <a:srgbClr val="7030A0"/>
                          </a:solidFill>
                          <a:hlinkClick r:id="rId2"/>
                        </a:rPr>
                        <a:t> Sentencia</a:t>
                      </a:r>
                      <a:r>
                        <a:rPr lang="es-ES" sz="1400" u="none" baseline="0" dirty="0" smtClean="0">
                          <a:solidFill>
                            <a:srgbClr val="7030A0"/>
                          </a:solidFill>
                        </a:rPr>
                        <a:t>. </a:t>
                      </a:r>
                      <a:r>
                        <a:rPr lang="es-ES" sz="1400" u="sng" baseline="0" dirty="0" smtClean="0">
                          <a:solidFill>
                            <a:srgbClr val="7030A0"/>
                          </a:solidFill>
                          <a:hlinkClick r:id="rId3"/>
                        </a:rPr>
                        <a:t>Salvamento de Voto</a:t>
                      </a:r>
                      <a:r>
                        <a:rPr lang="es-ES" sz="1400" u="none" baseline="0" dirty="0" smtClean="0">
                          <a:solidFill>
                            <a:srgbClr val="7030A0"/>
                          </a:solidFill>
                        </a:rPr>
                        <a:t>.  </a:t>
                      </a:r>
                      <a:r>
                        <a:rPr lang="es-ES" sz="1400" u="sng" baseline="0" dirty="0" smtClean="0">
                          <a:solidFill>
                            <a:srgbClr val="7030A0"/>
                          </a:solidFill>
                          <a:hlinkClick r:id="rId4"/>
                        </a:rPr>
                        <a:t>Aclaración de Voto</a:t>
                      </a:r>
                      <a:endParaRPr lang="es-ES" sz="1400" u="sng" baseline="0" dirty="0" smtClean="0">
                        <a:solidFill>
                          <a:srgbClr val="7030A0"/>
                        </a:solidFill>
                      </a:endParaRPr>
                    </a:p>
                    <a:p>
                      <a:r>
                        <a:rPr lang="es-ES" sz="1400" u="none" dirty="0" smtClean="0">
                          <a:solidFill>
                            <a:schemeClr val="tx1"/>
                          </a:solidFill>
                        </a:rPr>
                        <a:t>12 de junio de 2018</a:t>
                      </a:r>
                    </a:p>
                    <a:p>
                      <a:endParaRPr lang="es-ES" sz="1400" u="none" dirty="0" smtClean="0">
                        <a:solidFill>
                          <a:schemeClr val="tx1"/>
                        </a:solidFill>
                      </a:endParaRPr>
                    </a:p>
                    <a:p>
                      <a:r>
                        <a:rPr lang="es-ES" sz="1400" u="none" dirty="0" smtClean="0">
                          <a:solidFill>
                            <a:schemeClr val="tx1"/>
                          </a:solidFill>
                        </a:rPr>
                        <a:t>Rad. 47638 de 11 de abril de 2018</a:t>
                      </a:r>
                      <a:endParaRPr lang="es-ES" sz="1400" u="none" dirty="0">
                        <a:solidFill>
                          <a:schemeClr val="tx1"/>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20</a:t>
                      </a:r>
                      <a:endParaRPr lang="es-ES" sz="1400" dirty="0"/>
                    </a:p>
                  </a:txBody>
                  <a:tcPr/>
                </a:tc>
              </a:tr>
            </a:tbl>
          </a:graphicData>
        </a:graphic>
      </p:graphicFrame>
      <p:grpSp>
        <p:nvGrpSpPr>
          <p:cNvPr id="13" name="93 Grupo"/>
          <p:cNvGrpSpPr/>
          <p:nvPr/>
        </p:nvGrpSpPr>
        <p:grpSpPr>
          <a:xfrm>
            <a:off x="8316740" y="1766394"/>
            <a:ext cx="2664854" cy="1780890"/>
            <a:chOff x="1187450" y="49518"/>
            <a:chExt cx="9257832" cy="6738633"/>
          </a:xfrm>
        </p:grpSpPr>
        <p:sp>
          <p:nvSpPr>
            <p:cNvPr id="16"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6536067" y="49518"/>
              <a:ext cx="3909215" cy="2707656"/>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smtClean="0">
                  <a:effectLst>
                    <a:outerShdw blurRad="38100" dist="38100" dir="2700000" algn="tl">
                      <a:srgbClr val="000000">
                        <a:alpha val="43137"/>
                      </a:srgbClr>
                    </a:outerShdw>
                  </a:effectLst>
                  <a:latin typeface="Calibri" pitchFamily="34" charset="0"/>
                  <a:cs typeface="Tahoma" pitchFamily="34" charset="0"/>
                </a:rPr>
                <a:t>Ejercito  Revolucionario Guevarista</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5955971" y="521353"/>
              <a:ext cx="3659104" cy="2197861"/>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Oval 103"/>
            <p:cNvSpPr>
              <a:spLocks noChangeArrowheads="1"/>
            </p:cNvSpPr>
            <p:nvPr/>
          </p:nvSpPr>
          <p:spPr bwMode="auto">
            <a:xfrm>
              <a:off x="6229350" y="959642"/>
              <a:ext cx="501583" cy="516731"/>
            </a:xfrm>
            <a:prstGeom prst="ellipse">
              <a:avLst/>
            </a:prstGeom>
            <a:solidFill>
              <a:srgbClr val="FFFF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357413" y="3091537"/>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
        <p:nvSpPr>
          <p:cNvPr id="51" name="122 Menos"/>
          <p:cNvSpPr/>
          <p:nvPr/>
        </p:nvSpPr>
        <p:spPr>
          <a:xfrm flipV="1">
            <a:off x="-735469" y="28045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pic>
        <p:nvPicPr>
          <p:cNvPr id="3" name="Imagen 2"/>
          <p:cNvPicPr>
            <a:picLocks noChangeAspect="1"/>
          </p:cNvPicPr>
          <p:nvPr/>
        </p:nvPicPr>
        <p:blipFill>
          <a:blip r:embed="rId7"/>
          <a:stretch>
            <a:fillRect/>
          </a:stretch>
        </p:blipFill>
        <p:spPr>
          <a:xfrm>
            <a:off x="2725194" y="3805029"/>
            <a:ext cx="418478" cy="416059"/>
          </a:xfrm>
          <a:prstGeom prst="rect">
            <a:avLst/>
          </a:prstGeom>
        </p:spPr>
      </p:pic>
      <p:pic>
        <p:nvPicPr>
          <p:cNvPr id="4" name="Imagen 3"/>
          <p:cNvPicPr>
            <a:picLocks noChangeAspect="1"/>
          </p:cNvPicPr>
          <p:nvPr/>
        </p:nvPicPr>
        <p:blipFill>
          <a:blip r:embed="rId8"/>
          <a:stretch>
            <a:fillRect/>
          </a:stretch>
        </p:blipFill>
        <p:spPr>
          <a:xfrm>
            <a:off x="2732170" y="4252118"/>
            <a:ext cx="411502" cy="424845"/>
          </a:xfrm>
          <a:prstGeom prst="rect">
            <a:avLst/>
          </a:prstGeom>
        </p:spPr>
      </p:pic>
      <p:pic>
        <p:nvPicPr>
          <p:cNvPr id="5" name="Imagen 4"/>
          <p:cNvPicPr>
            <a:picLocks noChangeAspect="1"/>
          </p:cNvPicPr>
          <p:nvPr/>
        </p:nvPicPr>
        <p:blipFill>
          <a:blip r:embed="rId9"/>
          <a:stretch>
            <a:fillRect/>
          </a:stretch>
        </p:blipFill>
        <p:spPr>
          <a:xfrm>
            <a:off x="2725194" y="4693549"/>
            <a:ext cx="418477" cy="416517"/>
          </a:xfrm>
          <a:prstGeom prst="rect">
            <a:avLst/>
          </a:prstGeom>
        </p:spPr>
      </p:pic>
      <p:pic>
        <p:nvPicPr>
          <p:cNvPr id="6" name="Imagen 5"/>
          <p:cNvPicPr>
            <a:picLocks noChangeAspect="1"/>
          </p:cNvPicPr>
          <p:nvPr/>
        </p:nvPicPr>
        <p:blipFill>
          <a:blip r:embed="rId10"/>
          <a:stretch>
            <a:fillRect/>
          </a:stretch>
        </p:blipFill>
        <p:spPr>
          <a:xfrm>
            <a:off x="2710720" y="5134064"/>
            <a:ext cx="432951" cy="383168"/>
          </a:xfrm>
          <a:prstGeom prst="rect">
            <a:avLst/>
          </a:prstGeom>
        </p:spPr>
      </p:pic>
      <p:pic>
        <p:nvPicPr>
          <p:cNvPr id="7" name="Imagen 6"/>
          <p:cNvPicPr>
            <a:picLocks noChangeAspect="1"/>
          </p:cNvPicPr>
          <p:nvPr/>
        </p:nvPicPr>
        <p:blipFill>
          <a:blip r:embed="rId11"/>
          <a:stretch>
            <a:fillRect/>
          </a:stretch>
        </p:blipFill>
        <p:spPr>
          <a:xfrm>
            <a:off x="2718970" y="5564240"/>
            <a:ext cx="430924" cy="386802"/>
          </a:xfrm>
          <a:prstGeom prst="rect">
            <a:avLst/>
          </a:prstGeom>
        </p:spPr>
      </p:pic>
      <p:pic>
        <p:nvPicPr>
          <p:cNvPr id="8" name="Imagen 7"/>
          <p:cNvPicPr>
            <a:picLocks noChangeAspect="1"/>
          </p:cNvPicPr>
          <p:nvPr/>
        </p:nvPicPr>
        <p:blipFill>
          <a:blip r:embed="rId12"/>
          <a:stretch>
            <a:fillRect/>
          </a:stretch>
        </p:blipFill>
        <p:spPr>
          <a:xfrm>
            <a:off x="2718970" y="5971406"/>
            <a:ext cx="470986" cy="432049"/>
          </a:xfrm>
          <a:prstGeom prst="rect">
            <a:avLst/>
          </a:prstGeom>
        </p:spPr>
      </p:pic>
      <p:pic>
        <p:nvPicPr>
          <p:cNvPr id="9" name="Imagen 8"/>
          <p:cNvPicPr>
            <a:picLocks noChangeAspect="1"/>
          </p:cNvPicPr>
          <p:nvPr/>
        </p:nvPicPr>
        <p:blipFill>
          <a:blip r:embed="rId13"/>
          <a:stretch>
            <a:fillRect/>
          </a:stretch>
        </p:blipFill>
        <p:spPr>
          <a:xfrm>
            <a:off x="2710720" y="6403455"/>
            <a:ext cx="473721" cy="377816"/>
          </a:xfrm>
          <a:prstGeom prst="rect">
            <a:avLst/>
          </a:prstGeom>
        </p:spPr>
      </p:pic>
      <p:pic>
        <p:nvPicPr>
          <p:cNvPr id="52" name="Imagen 51"/>
          <p:cNvPicPr>
            <a:picLocks noChangeAspect="1"/>
          </p:cNvPicPr>
          <p:nvPr/>
        </p:nvPicPr>
        <p:blipFill>
          <a:blip r:embed="rId14"/>
          <a:stretch>
            <a:fillRect/>
          </a:stretch>
        </p:blipFill>
        <p:spPr>
          <a:xfrm>
            <a:off x="6384032" y="3805028"/>
            <a:ext cx="381674" cy="416059"/>
          </a:xfrm>
          <a:prstGeom prst="rect">
            <a:avLst/>
          </a:prstGeom>
        </p:spPr>
      </p:pic>
      <p:pic>
        <p:nvPicPr>
          <p:cNvPr id="53" name="Imagen 52"/>
          <p:cNvPicPr>
            <a:picLocks noChangeAspect="1"/>
          </p:cNvPicPr>
          <p:nvPr/>
        </p:nvPicPr>
        <p:blipFill>
          <a:blip r:embed="rId15"/>
          <a:stretch>
            <a:fillRect/>
          </a:stretch>
        </p:blipFill>
        <p:spPr>
          <a:xfrm>
            <a:off x="6384032" y="4221088"/>
            <a:ext cx="308964" cy="439910"/>
          </a:xfrm>
          <a:prstGeom prst="rect">
            <a:avLst/>
          </a:prstGeom>
        </p:spPr>
      </p:pic>
      <p:pic>
        <p:nvPicPr>
          <p:cNvPr id="54" name="Imagen 53"/>
          <p:cNvPicPr>
            <a:picLocks noChangeAspect="1"/>
          </p:cNvPicPr>
          <p:nvPr/>
        </p:nvPicPr>
        <p:blipFill>
          <a:blip r:embed="rId16"/>
          <a:stretch>
            <a:fillRect/>
          </a:stretch>
        </p:blipFill>
        <p:spPr>
          <a:xfrm>
            <a:off x="6375409" y="4684391"/>
            <a:ext cx="333214" cy="416517"/>
          </a:xfrm>
          <a:prstGeom prst="rect">
            <a:avLst/>
          </a:prstGeom>
        </p:spPr>
      </p:pic>
      <p:pic>
        <p:nvPicPr>
          <p:cNvPr id="55" name="Imagen 54"/>
          <p:cNvPicPr>
            <a:picLocks noChangeAspect="1"/>
          </p:cNvPicPr>
          <p:nvPr/>
        </p:nvPicPr>
        <p:blipFill>
          <a:blip r:embed="rId17"/>
          <a:stretch>
            <a:fillRect/>
          </a:stretch>
        </p:blipFill>
        <p:spPr>
          <a:xfrm>
            <a:off x="6359782" y="5134064"/>
            <a:ext cx="333214" cy="416517"/>
          </a:xfrm>
          <a:prstGeom prst="rect">
            <a:avLst/>
          </a:prstGeom>
        </p:spPr>
      </p:pic>
      <p:pic>
        <p:nvPicPr>
          <p:cNvPr id="56" name="Imagen 55"/>
          <p:cNvPicPr>
            <a:picLocks noChangeAspect="1"/>
          </p:cNvPicPr>
          <p:nvPr/>
        </p:nvPicPr>
        <p:blipFill>
          <a:blip r:embed="rId18"/>
          <a:stretch>
            <a:fillRect/>
          </a:stretch>
        </p:blipFill>
        <p:spPr>
          <a:xfrm>
            <a:off x="6349914" y="5517232"/>
            <a:ext cx="338475" cy="432537"/>
          </a:xfrm>
          <a:prstGeom prst="rect">
            <a:avLst/>
          </a:prstGeom>
        </p:spPr>
      </p:pic>
      <p:pic>
        <p:nvPicPr>
          <p:cNvPr id="57" name="Imagen 56"/>
          <p:cNvPicPr>
            <a:picLocks noChangeAspect="1"/>
          </p:cNvPicPr>
          <p:nvPr/>
        </p:nvPicPr>
        <p:blipFill>
          <a:blip r:embed="rId19"/>
          <a:stretch>
            <a:fillRect/>
          </a:stretch>
        </p:blipFill>
        <p:spPr>
          <a:xfrm>
            <a:off x="6359782" y="5979171"/>
            <a:ext cx="345818" cy="432272"/>
          </a:xfrm>
          <a:prstGeom prst="rect">
            <a:avLst/>
          </a:prstGeom>
        </p:spPr>
      </p:pic>
      <p:pic>
        <p:nvPicPr>
          <p:cNvPr id="58" name="Imagen 57"/>
          <p:cNvPicPr>
            <a:picLocks noChangeAspect="1"/>
          </p:cNvPicPr>
          <p:nvPr/>
        </p:nvPicPr>
        <p:blipFill>
          <a:blip r:embed="rId20"/>
          <a:stretch>
            <a:fillRect/>
          </a:stretch>
        </p:blipFill>
        <p:spPr>
          <a:xfrm>
            <a:off x="6359782" y="6390968"/>
            <a:ext cx="333214" cy="416517"/>
          </a:xfrm>
          <a:prstGeom prst="rect">
            <a:avLst/>
          </a:prstGeom>
        </p:spPr>
      </p:pic>
      <p:pic>
        <p:nvPicPr>
          <p:cNvPr id="59" name="Imagen 58"/>
          <p:cNvPicPr>
            <a:picLocks noChangeAspect="1"/>
          </p:cNvPicPr>
          <p:nvPr/>
        </p:nvPicPr>
        <p:blipFill>
          <a:blip r:embed="rId21"/>
          <a:stretch>
            <a:fillRect/>
          </a:stretch>
        </p:blipFill>
        <p:spPr>
          <a:xfrm>
            <a:off x="10573338" y="3805028"/>
            <a:ext cx="408256" cy="416060"/>
          </a:xfrm>
          <a:prstGeom prst="rect">
            <a:avLst/>
          </a:prstGeom>
        </p:spPr>
      </p:pic>
      <p:pic>
        <p:nvPicPr>
          <p:cNvPr id="60" name="Imagen 59"/>
          <p:cNvPicPr>
            <a:picLocks noChangeAspect="1"/>
          </p:cNvPicPr>
          <p:nvPr/>
        </p:nvPicPr>
        <p:blipFill>
          <a:blip r:embed="rId22"/>
          <a:stretch>
            <a:fillRect/>
          </a:stretch>
        </p:blipFill>
        <p:spPr>
          <a:xfrm>
            <a:off x="10585736" y="4271594"/>
            <a:ext cx="395858" cy="421955"/>
          </a:xfrm>
          <a:prstGeom prst="rect">
            <a:avLst/>
          </a:prstGeom>
        </p:spPr>
      </p:pic>
      <p:pic>
        <p:nvPicPr>
          <p:cNvPr id="61" name="Imagen 60"/>
          <p:cNvPicPr>
            <a:picLocks noChangeAspect="1"/>
          </p:cNvPicPr>
          <p:nvPr/>
        </p:nvPicPr>
        <p:blipFill>
          <a:blip r:embed="rId23"/>
          <a:stretch>
            <a:fillRect/>
          </a:stretch>
        </p:blipFill>
        <p:spPr>
          <a:xfrm>
            <a:off x="10609335" y="4693549"/>
            <a:ext cx="333215" cy="416518"/>
          </a:xfrm>
          <a:prstGeom prst="rect">
            <a:avLst/>
          </a:prstGeom>
        </p:spPr>
      </p:pic>
      <p:pic>
        <p:nvPicPr>
          <p:cNvPr id="62" name="Imagen 61"/>
          <p:cNvPicPr>
            <a:picLocks noChangeAspect="1"/>
          </p:cNvPicPr>
          <p:nvPr/>
        </p:nvPicPr>
        <p:blipFill>
          <a:blip r:embed="rId24"/>
          <a:stretch>
            <a:fillRect/>
          </a:stretch>
        </p:blipFill>
        <p:spPr>
          <a:xfrm>
            <a:off x="10617057" y="5119650"/>
            <a:ext cx="333215" cy="404813"/>
          </a:xfrm>
          <a:prstGeom prst="rect">
            <a:avLst/>
          </a:prstGeom>
        </p:spPr>
      </p:pic>
      <p:pic>
        <p:nvPicPr>
          <p:cNvPr id="63" name="Imagen 62"/>
          <p:cNvPicPr>
            <a:picLocks noChangeAspect="1"/>
          </p:cNvPicPr>
          <p:nvPr/>
        </p:nvPicPr>
        <p:blipFill>
          <a:blip r:embed="rId25"/>
          <a:stretch>
            <a:fillRect/>
          </a:stretch>
        </p:blipFill>
        <p:spPr>
          <a:xfrm>
            <a:off x="10609335" y="5533252"/>
            <a:ext cx="333214" cy="416517"/>
          </a:xfrm>
          <a:prstGeom prst="rect">
            <a:avLst/>
          </a:prstGeom>
        </p:spPr>
      </p:pic>
      <p:pic>
        <p:nvPicPr>
          <p:cNvPr id="64" name="Imagen 63"/>
          <p:cNvPicPr>
            <a:picLocks noChangeAspect="1"/>
          </p:cNvPicPr>
          <p:nvPr/>
        </p:nvPicPr>
        <p:blipFill>
          <a:blip r:embed="rId26"/>
          <a:stretch>
            <a:fillRect/>
          </a:stretch>
        </p:blipFill>
        <p:spPr>
          <a:xfrm>
            <a:off x="10642393" y="5976696"/>
            <a:ext cx="323850" cy="404813"/>
          </a:xfrm>
          <a:prstGeom prst="rect">
            <a:avLst/>
          </a:prstGeom>
        </p:spPr>
      </p:pic>
      <p:pic>
        <p:nvPicPr>
          <p:cNvPr id="65" name="Imagen 64"/>
          <p:cNvPicPr>
            <a:picLocks noChangeAspect="1"/>
          </p:cNvPicPr>
          <p:nvPr/>
        </p:nvPicPr>
        <p:blipFill>
          <a:blip r:embed="rId27"/>
          <a:stretch>
            <a:fillRect/>
          </a:stretch>
        </p:blipFill>
        <p:spPr>
          <a:xfrm>
            <a:off x="8645779" y="2468455"/>
            <a:ext cx="158510" cy="152413"/>
          </a:xfrm>
          <a:prstGeom prst="rect">
            <a:avLst/>
          </a:prstGeom>
        </p:spPr>
      </p:pic>
      <p:pic>
        <p:nvPicPr>
          <p:cNvPr id="66" name="Imagen 65"/>
          <p:cNvPicPr>
            <a:picLocks noChangeAspect="1"/>
          </p:cNvPicPr>
          <p:nvPr/>
        </p:nvPicPr>
        <p:blipFill>
          <a:blip r:embed="rId27"/>
          <a:stretch>
            <a:fillRect/>
          </a:stretch>
        </p:blipFill>
        <p:spPr>
          <a:xfrm>
            <a:off x="8683305" y="2319271"/>
            <a:ext cx="158510" cy="152413"/>
          </a:xfrm>
          <a:prstGeom prst="rect">
            <a:avLst/>
          </a:prstGeom>
        </p:spPr>
      </p:pic>
      <p:pic>
        <p:nvPicPr>
          <p:cNvPr id="67" name="Imagen 66"/>
          <p:cNvPicPr>
            <a:picLocks noChangeAspect="1"/>
          </p:cNvPicPr>
          <p:nvPr/>
        </p:nvPicPr>
        <p:blipFill>
          <a:blip r:embed="rId27"/>
          <a:stretch>
            <a:fillRect/>
          </a:stretch>
        </p:blipFill>
        <p:spPr>
          <a:xfrm>
            <a:off x="8503318" y="2357860"/>
            <a:ext cx="158510" cy="152413"/>
          </a:xfrm>
          <a:prstGeom prst="rect">
            <a:avLst/>
          </a:prstGeom>
        </p:spPr>
      </p:pic>
    </p:spTree>
    <p:extLst>
      <p:ext uri="{BB962C8B-B14F-4D97-AF65-F5344CB8AC3E}">
        <p14:creationId xmlns:p14="http://schemas.microsoft.com/office/powerpoint/2010/main" val="2163474609"/>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a 10"/>
          <p:cNvGraphicFramePr>
            <a:graphicFrameLocks noGrp="1"/>
          </p:cNvGraphicFramePr>
          <p:nvPr>
            <p:extLst>
              <p:ext uri="{D42A27DB-BD31-4B8C-83A1-F6EECF244321}">
                <p14:modId xmlns:p14="http://schemas.microsoft.com/office/powerpoint/2010/main" val="2417118125"/>
              </p:ext>
            </p:extLst>
          </p:nvPr>
        </p:nvGraphicFramePr>
        <p:xfrm>
          <a:off x="479376" y="3645024"/>
          <a:ext cx="11161238" cy="216408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109</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31</a:t>
                      </a:r>
                      <a:endParaRPr lang="es-ES" sz="1400" dirty="0"/>
                    </a:p>
                  </a:txBody>
                  <a:tcPr/>
                </a:tc>
                <a:tc>
                  <a:txBody>
                    <a:bodyPr/>
                    <a:lstStyle/>
                    <a:p>
                      <a:r>
                        <a:rPr lang="es-CO" sz="1400" dirty="0" smtClean="0"/>
                        <a:t>Detención</a:t>
                      </a:r>
                      <a:r>
                        <a:rPr lang="es-CO" sz="1400" baseline="0" dirty="0" smtClean="0"/>
                        <a:t> Ilegal</a:t>
                      </a:r>
                      <a:endParaRPr lang="es-CO" sz="1400" dirty="0"/>
                    </a:p>
                  </a:txBody>
                  <a:tcPr/>
                </a:tc>
                <a:tc>
                  <a:txBody>
                    <a:bodyPr/>
                    <a:lstStyle/>
                    <a:p>
                      <a:r>
                        <a:rPr lang="es-CO" sz="1400" dirty="0" smtClean="0"/>
                        <a:t>4</a:t>
                      </a:r>
                      <a:endParaRPr lang="es-CO" sz="1400" dirty="0"/>
                    </a:p>
                  </a:txBody>
                  <a:tcPr/>
                </a:tc>
              </a:tr>
              <a:tr h="254496">
                <a:tc>
                  <a:txBody>
                    <a:bodyPr/>
                    <a:lstStyle/>
                    <a:p>
                      <a:r>
                        <a:rPr lang="es-ES" sz="1400" dirty="0" smtClean="0"/>
                        <a:t>Reclutamiento ilícito</a:t>
                      </a:r>
                      <a:endParaRPr lang="es-ES" sz="1400" dirty="0"/>
                    </a:p>
                  </a:txBody>
                  <a:tcPr/>
                </a:tc>
                <a:tc>
                  <a:txBody>
                    <a:bodyPr/>
                    <a:lstStyle/>
                    <a:p>
                      <a:r>
                        <a:rPr lang="es-ES" sz="1400" dirty="0" smtClean="0"/>
                        <a:t>48</a:t>
                      </a:r>
                      <a:endParaRPr lang="es-ES" sz="1400" dirty="0"/>
                    </a:p>
                  </a:txBody>
                  <a:tcPr/>
                </a:tc>
                <a:tc>
                  <a:txBody>
                    <a:bodyPr/>
                    <a:lstStyle/>
                    <a:p>
                      <a:r>
                        <a:rPr lang="es-ES" sz="1400" dirty="0" smtClean="0"/>
                        <a:t>Secuestro </a:t>
                      </a:r>
                      <a:endParaRPr lang="es-ES" sz="1400" dirty="0"/>
                    </a:p>
                  </a:txBody>
                  <a:tcPr/>
                </a:tc>
                <a:tc>
                  <a:txBody>
                    <a:bodyPr/>
                    <a:lstStyle/>
                    <a:p>
                      <a:r>
                        <a:rPr lang="es-ES" sz="1400" dirty="0" smtClean="0"/>
                        <a:t>722</a:t>
                      </a:r>
                      <a:endParaRPr lang="es-ES" sz="1400" dirty="0"/>
                    </a:p>
                  </a:txBody>
                  <a:tcPr/>
                </a:tc>
                <a:tc>
                  <a:txBody>
                    <a:bodyPr/>
                    <a:lstStyle/>
                    <a:p>
                      <a:r>
                        <a:rPr lang="es-CO" sz="1400" dirty="0" smtClean="0"/>
                        <a:t>Aborto</a:t>
                      </a:r>
                      <a:endParaRPr lang="es-CO" sz="1400" dirty="0"/>
                    </a:p>
                  </a:txBody>
                  <a:tcPr/>
                </a:tc>
                <a:tc>
                  <a:txBody>
                    <a:bodyPr/>
                    <a:lstStyle/>
                    <a:p>
                      <a:r>
                        <a:rPr lang="es-CO" sz="1400" dirty="0" smtClean="0"/>
                        <a:t>57</a:t>
                      </a:r>
                      <a:endParaRPr lang="es-CO" sz="1400" dirty="0"/>
                    </a:p>
                  </a:txBody>
                  <a:tcPr/>
                </a:tc>
              </a:tr>
              <a:tr h="237728">
                <a:tc>
                  <a:txBody>
                    <a:bodyPr/>
                    <a:lstStyle/>
                    <a:p>
                      <a:r>
                        <a:rPr lang="es-ES" sz="1400" dirty="0" smtClean="0"/>
                        <a:t>Rebelión</a:t>
                      </a:r>
                      <a:endParaRPr lang="es-ES" sz="1400" dirty="0"/>
                    </a:p>
                  </a:txBody>
                  <a:tcPr/>
                </a:tc>
                <a:tc>
                  <a:txBody>
                    <a:bodyPr/>
                    <a:lstStyle/>
                    <a:p>
                      <a:r>
                        <a:rPr lang="es-ES" sz="1400" dirty="0" smtClean="0"/>
                        <a:t>16</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19</a:t>
                      </a:r>
                      <a:endParaRPr lang="es-ES" sz="1400" dirty="0"/>
                    </a:p>
                  </a:txBody>
                  <a:tcPr/>
                </a:tc>
                <a:tc>
                  <a:txBody>
                    <a:bodyPr/>
                    <a:lstStyle/>
                    <a:p>
                      <a:r>
                        <a:rPr lang="es-CO" sz="1400" dirty="0" smtClean="0"/>
                        <a:t>Deportación</a:t>
                      </a:r>
                      <a:endParaRPr lang="es-CO" sz="1400" dirty="0"/>
                    </a:p>
                  </a:txBody>
                  <a:tcPr/>
                </a:tc>
                <a:tc>
                  <a:txBody>
                    <a:bodyPr/>
                    <a:lstStyle/>
                    <a:p>
                      <a:r>
                        <a:rPr lang="es-CO" sz="1400" dirty="0" smtClean="0"/>
                        <a:t>532</a:t>
                      </a:r>
                      <a:endParaRPr lang="es-CO" sz="1400" dirty="0"/>
                    </a:p>
                  </a:txBody>
                  <a:tcPr/>
                </a:tc>
              </a:tr>
              <a:tr h="220960">
                <a:tc>
                  <a:txBody>
                    <a:bodyPr/>
                    <a:lstStyle/>
                    <a:p>
                      <a:r>
                        <a:rPr lang="es-ES" sz="1400" dirty="0" smtClean="0"/>
                        <a:t>Delitos</a:t>
                      </a:r>
                      <a:r>
                        <a:rPr lang="es-ES" sz="1400" baseline="0" dirty="0" smtClean="0"/>
                        <a:t> por los que estaban condenados y solo sirven para la Reconstrucción de Verdad y Acumulación</a:t>
                      </a:r>
                      <a:endParaRPr lang="es-ES" sz="1400" dirty="0"/>
                    </a:p>
                  </a:txBody>
                  <a:tcPr/>
                </a:tc>
                <a:tc>
                  <a:txBody>
                    <a:bodyPr/>
                    <a:lstStyle/>
                    <a:p>
                      <a:r>
                        <a:rPr lang="es-ES" sz="1400" dirty="0" smtClean="0"/>
                        <a:t>217</a:t>
                      </a:r>
                      <a:endParaRPr lang="es-ES" sz="1400" dirty="0"/>
                    </a:p>
                  </a:txBody>
                  <a:tcPr/>
                </a:tc>
                <a:tc>
                  <a:txBody>
                    <a:bodyPr/>
                    <a:lstStyle/>
                    <a:p>
                      <a:r>
                        <a:rPr lang="es-ES" sz="1400" dirty="0" smtClean="0"/>
                        <a:t>Utilización Ilegal de Uniformes e Insignias</a:t>
                      </a:r>
                      <a:endParaRPr lang="es-ES" sz="1400" dirty="0"/>
                    </a:p>
                  </a:txBody>
                  <a:tcPr/>
                </a:tc>
                <a:tc>
                  <a:txBody>
                    <a:bodyPr/>
                    <a:lstStyle/>
                    <a:p>
                      <a:r>
                        <a:rPr lang="es-ES" sz="1400" dirty="0" smtClean="0"/>
                        <a:t>20</a:t>
                      </a:r>
                      <a:endParaRPr lang="es-ES" sz="1400" dirty="0"/>
                    </a:p>
                  </a:txBody>
                  <a:tcPr/>
                </a:tc>
                <a:tc>
                  <a:txBody>
                    <a:bodyPr/>
                    <a:lstStyle/>
                    <a:p>
                      <a:endParaRPr lang="es-CO" sz="1400" dirty="0"/>
                    </a:p>
                  </a:txBody>
                  <a:tcPr/>
                </a:tc>
                <a:tc>
                  <a:txBody>
                    <a:bodyPr/>
                    <a:lstStyle/>
                    <a:p>
                      <a:endParaRPr lang="es-CO"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6</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2576148779"/>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Ejercito revolucionario guevarista y</a:t>
                      </a:r>
                      <a:r>
                        <a:rPr lang="es-ES" sz="1800" b="1" kern="1200" cap="small" baseline="0" dirty="0" smtClean="0">
                          <a:solidFill>
                            <a:srgbClr val="FFFF66"/>
                          </a:solidFill>
                          <a:latin typeface="+mn-lt"/>
                          <a:ea typeface="+mn-ea"/>
                          <a:cs typeface="Arial" pitchFamily="34" charset="0"/>
                        </a:rPr>
                        <a:t> frente Ernesto che Guevara del </a:t>
                      </a:r>
                      <a:r>
                        <a:rPr lang="es-ES" sz="1800" b="1" kern="1200" cap="small" baseline="0" dirty="0" err="1" smtClean="0">
                          <a:solidFill>
                            <a:srgbClr val="FFFF66"/>
                          </a:solidFill>
                          <a:latin typeface="+mn-lt"/>
                          <a:ea typeface="+mn-ea"/>
                          <a:cs typeface="Arial" pitchFamily="34" charset="0"/>
                        </a:rPr>
                        <a:t>e.l.n</a:t>
                      </a:r>
                      <a:r>
                        <a:rPr lang="es-ES" sz="1800" b="1" kern="1200" cap="small" baseline="0" dirty="0" smtClean="0">
                          <a:solidFill>
                            <a:srgbClr val="FFFF66"/>
                          </a:solidFill>
                          <a:latin typeface="+mn-lt"/>
                          <a:ea typeface="+mn-ea"/>
                          <a:cs typeface="Arial" pitchFamily="34" charset="0"/>
                        </a:rPr>
                        <a:t>.</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16</a:t>
                      </a:r>
                      <a:r>
                        <a:rPr lang="es-ES" sz="1400" baseline="0" dirty="0" smtClean="0"/>
                        <a:t> de diciembre de </a:t>
                      </a:r>
                      <a:r>
                        <a:rPr lang="es-ES" sz="1400" dirty="0" smtClean="0"/>
                        <a:t>2015. </a:t>
                      </a:r>
                      <a:r>
                        <a:rPr lang="es-ES" sz="1400" u="sng" dirty="0" smtClean="0">
                          <a:solidFill>
                            <a:srgbClr val="7030A0"/>
                          </a:solidFill>
                          <a:hlinkClick r:id="rId2"/>
                        </a:rPr>
                        <a:t>Ver</a:t>
                      </a:r>
                      <a:r>
                        <a:rPr lang="es-ES" sz="1400" u="sng" baseline="0" dirty="0" smtClean="0">
                          <a:solidFill>
                            <a:srgbClr val="7030A0"/>
                          </a:solidFill>
                          <a:hlinkClick r:id="rId2"/>
                        </a:rPr>
                        <a:t> Sentencia</a:t>
                      </a:r>
                      <a:r>
                        <a:rPr lang="es-ES" sz="1400" u="none" baseline="0" dirty="0" smtClean="0">
                          <a:solidFill>
                            <a:srgbClr val="7030A0"/>
                          </a:solidFill>
                        </a:rPr>
                        <a:t>. </a:t>
                      </a:r>
                      <a:r>
                        <a:rPr lang="es-ES" sz="1400" u="sng" baseline="0" dirty="0" smtClean="0">
                          <a:solidFill>
                            <a:srgbClr val="7030A0"/>
                          </a:solidFill>
                          <a:hlinkClick r:id="rId3"/>
                        </a:rPr>
                        <a:t>Salvamento de Voto</a:t>
                      </a:r>
                      <a:r>
                        <a:rPr lang="es-ES" sz="1400" u="none" baseline="0" dirty="0" smtClean="0">
                          <a:solidFill>
                            <a:srgbClr val="7030A0"/>
                          </a:solidFill>
                        </a:rPr>
                        <a:t>.  </a:t>
                      </a:r>
                      <a:r>
                        <a:rPr lang="es-ES" sz="1400" u="sng" baseline="0" dirty="0" smtClean="0">
                          <a:solidFill>
                            <a:srgbClr val="7030A0"/>
                          </a:solidFill>
                          <a:hlinkClick r:id="rId4"/>
                        </a:rPr>
                        <a:t>Aclaración de Voto</a:t>
                      </a:r>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20</a:t>
                      </a:r>
                      <a:endParaRPr lang="es-ES" sz="1400" dirty="0"/>
                    </a:p>
                  </a:txBody>
                  <a:tcPr/>
                </a:tc>
              </a:tr>
            </a:tbl>
          </a:graphicData>
        </a:graphic>
      </p:graphicFrame>
      <p:sp>
        <p:nvSpPr>
          <p:cNvPr id="2" name="Rectángulo 1"/>
          <p:cNvSpPr/>
          <p:nvPr/>
        </p:nvSpPr>
        <p:spPr>
          <a:xfrm>
            <a:off x="6016912" y="614356"/>
            <a:ext cx="5651364" cy="1169551"/>
          </a:xfrm>
          <a:prstGeom prst="rect">
            <a:avLst/>
          </a:prstGeom>
        </p:spPr>
        <p:txBody>
          <a:bodyPr wrap="square">
            <a:spAutoFit/>
          </a:bodyPr>
          <a:lstStyle/>
          <a:p>
            <a:pPr algn="r"/>
            <a:r>
              <a:rPr lang="es-ES" sz="1400" b="1" cap="small" dirty="0">
                <a:solidFill>
                  <a:schemeClr val="accent5">
                    <a:lumMod val="20000"/>
                    <a:lumOff val="80000"/>
                  </a:schemeClr>
                </a:solidFill>
                <a:latin typeface="+mj-lt"/>
              </a:rPr>
              <a:t>Comandantes: 4</a:t>
            </a:r>
          </a:p>
          <a:p>
            <a:pPr algn="r"/>
            <a:r>
              <a:rPr lang="es-ES" sz="1400" b="1" cap="small" dirty="0">
                <a:solidFill>
                  <a:schemeClr val="accent5">
                    <a:lumMod val="20000"/>
                    <a:lumOff val="80000"/>
                  </a:schemeClr>
                </a:solidFill>
                <a:latin typeface="+mj-lt"/>
              </a:rPr>
              <a:t>Patrulleros: 16</a:t>
            </a:r>
          </a:p>
          <a:p>
            <a:pPr algn="r"/>
            <a:r>
              <a:rPr lang="es-ES" sz="1400" b="1" cap="small" dirty="0">
                <a:solidFill>
                  <a:schemeClr val="accent5">
                    <a:lumMod val="20000"/>
                    <a:lumOff val="80000"/>
                  </a:schemeClr>
                </a:solidFill>
                <a:latin typeface="+mj-lt"/>
              </a:rPr>
              <a:t>Consolidado conductas punibles:  1.775</a:t>
            </a:r>
          </a:p>
          <a:p>
            <a:pPr algn="r"/>
            <a:r>
              <a:rPr lang="es-ES" sz="1400" b="1" cap="small" dirty="0">
                <a:solidFill>
                  <a:schemeClr val="accent5">
                    <a:lumMod val="20000"/>
                    <a:lumOff val="80000"/>
                  </a:schemeClr>
                </a:solidFill>
                <a:latin typeface="+mj-lt"/>
              </a:rPr>
              <a:t>Hechos: 203</a:t>
            </a:r>
          </a:p>
          <a:p>
            <a:pPr algn="r"/>
            <a:r>
              <a:rPr lang="es-ES" sz="1400" b="1" cap="small" dirty="0">
                <a:solidFill>
                  <a:schemeClr val="accent5">
                    <a:lumMod val="20000"/>
                    <a:lumOff val="80000"/>
                  </a:schemeClr>
                </a:solidFill>
                <a:latin typeface="+mj-lt"/>
              </a:rPr>
              <a:t>Total víctimas aprox. : 841</a:t>
            </a:r>
          </a:p>
        </p:txBody>
      </p:sp>
      <p:pic>
        <p:nvPicPr>
          <p:cNvPr id="3" name="Imagen 2"/>
          <p:cNvPicPr>
            <a:picLocks noChangeAspect="1"/>
          </p:cNvPicPr>
          <p:nvPr/>
        </p:nvPicPr>
        <p:blipFill>
          <a:blip r:embed="rId5"/>
          <a:stretch>
            <a:fillRect/>
          </a:stretch>
        </p:blipFill>
        <p:spPr>
          <a:xfrm>
            <a:off x="8472264" y="1783907"/>
            <a:ext cx="2670279" cy="1792379"/>
          </a:xfrm>
          <a:prstGeom prst="rect">
            <a:avLst/>
          </a:prstGeom>
        </p:spPr>
      </p:pic>
      <p:pic>
        <p:nvPicPr>
          <p:cNvPr id="4" name="Imagen 3"/>
          <p:cNvPicPr>
            <a:picLocks noChangeAspect="1"/>
          </p:cNvPicPr>
          <p:nvPr/>
        </p:nvPicPr>
        <p:blipFill>
          <a:blip r:embed="rId6"/>
          <a:stretch>
            <a:fillRect/>
          </a:stretch>
        </p:blipFill>
        <p:spPr>
          <a:xfrm>
            <a:off x="8842594" y="2276872"/>
            <a:ext cx="158510" cy="152413"/>
          </a:xfrm>
          <a:prstGeom prst="rect">
            <a:avLst/>
          </a:prstGeom>
        </p:spPr>
      </p:pic>
      <p:pic>
        <p:nvPicPr>
          <p:cNvPr id="5" name="Imagen 4"/>
          <p:cNvPicPr>
            <a:picLocks noChangeAspect="1"/>
          </p:cNvPicPr>
          <p:nvPr/>
        </p:nvPicPr>
        <p:blipFill>
          <a:blip r:embed="rId6"/>
          <a:stretch>
            <a:fillRect/>
          </a:stretch>
        </p:blipFill>
        <p:spPr>
          <a:xfrm>
            <a:off x="8684084" y="2429285"/>
            <a:ext cx="158510" cy="152413"/>
          </a:xfrm>
          <a:prstGeom prst="rect">
            <a:avLst/>
          </a:prstGeom>
        </p:spPr>
      </p:pic>
      <p:pic>
        <p:nvPicPr>
          <p:cNvPr id="6" name="Imagen 5"/>
          <p:cNvPicPr>
            <a:picLocks noChangeAspect="1"/>
          </p:cNvPicPr>
          <p:nvPr/>
        </p:nvPicPr>
        <p:blipFill>
          <a:blip r:embed="rId6"/>
          <a:stretch>
            <a:fillRect/>
          </a:stretch>
        </p:blipFill>
        <p:spPr>
          <a:xfrm>
            <a:off x="8828739" y="2451477"/>
            <a:ext cx="158510" cy="152413"/>
          </a:xfrm>
          <a:prstGeom prst="rect">
            <a:avLst/>
          </a:prstGeom>
        </p:spPr>
      </p:pic>
    </p:spTree>
    <p:extLst>
      <p:ext uri="{BB962C8B-B14F-4D97-AF65-F5344CB8AC3E}">
        <p14:creationId xmlns:p14="http://schemas.microsoft.com/office/powerpoint/2010/main" val="3486580316"/>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EJERCITO REVOLUCIONARIO GUEVARISTA Y FRENTE ERNESTO CHE GUEVARA DEL E.L.N.</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154838"/>
          </a:xfrm>
          <a:prstGeom prst="rect">
            <a:avLst/>
          </a:prstGeom>
        </p:spPr>
        <p:txBody>
          <a:bodyPr wrap="square">
            <a:spAutoFit/>
          </a:bodyPr>
          <a:lstStyle/>
          <a:p>
            <a:pPr algn="just">
              <a:lnSpc>
                <a:spcPct val="107000"/>
              </a:lnSpc>
              <a:spcAft>
                <a:spcPts val="0"/>
              </a:spcAft>
            </a:pPr>
            <a:r>
              <a:rPr lang="es-ES" sz="2800" dirty="0" smtClean="0">
                <a:latin typeface="Corbel" panose="020B0503020204020204" pitchFamily="34" charset="0"/>
              </a:rPr>
              <a:t>La </a:t>
            </a:r>
            <a:r>
              <a:rPr lang="es-ES" sz="2800" dirty="0">
                <a:latin typeface="Corbel" panose="020B0503020204020204" pitchFamily="34" charset="0"/>
              </a:rPr>
              <a:t>presencia de ésta organización guerrillera data del año 1986 y se extendió hasta el momento de su desmovilización el 21 de agosto de 2008, presentando como zona de injerencia los Departamentos de Chocó, Antioquia, Caldas y Risaralda, siendo las poblaciones más afectadas El Carmen de Atrato en el Chocó, Ciudad Bolívar Antioquia y Pueblo Rico Risaralda.</a:t>
            </a:r>
            <a:endParaRPr lang="es-CO" sz="2800" dirty="0">
              <a:latin typeface="Corbel" panose="020B0503020204020204" pitchFamily="34"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effectLst/>
              <a:latin typeface="Corbel" panose="020B050302020402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166224874"/>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52 CuadroTexto"/>
          <p:cNvSpPr txBox="1"/>
          <p:nvPr/>
        </p:nvSpPr>
        <p:spPr>
          <a:xfrm>
            <a:off x="7372673" y="596843"/>
            <a:ext cx="4414945" cy="1169551"/>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400" b="1" cap="small" dirty="0">
                <a:solidFill>
                  <a:schemeClr val="accent5">
                    <a:lumMod val="20000"/>
                    <a:lumOff val="80000"/>
                  </a:schemeClr>
                </a:solidFill>
              </a:rPr>
              <a:t>Comandantes: 4</a:t>
            </a:r>
          </a:p>
          <a:p>
            <a:pPr algn="r"/>
            <a:r>
              <a:rPr lang="es-ES" sz="1400" b="1" cap="small" dirty="0">
                <a:solidFill>
                  <a:schemeClr val="accent5">
                    <a:lumMod val="20000"/>
                    <a:lumOff val="80000"/>
                  </a:schemeClr>
                </a:solidFill>
              </a:rPr>
              <a:t>Patrulleros: 6</a:t>
            </a:r>
          </a:p>
          <a:p>
            <a:pPr algn="r"/>
            <a:r>
              <a:rPr lang="es-ES" sz="1400" b="1" cap="small" dirty="0">
                <a:solidFill>
                  <a:schemeClr val="accent5">
                    <a:lumMod val="20000"/>
                    <a:lumOff val="80000"/>
                  </a:schemeClr>
                </a:solidFill>
              </a:rPr>
              <a:t>Consolidado conductas punibles:  </a:t>
            </a:r>
            <a:r>
              <a:rPr lang="es-ES" sz="1400" b="1" cap="small" dirty="0" smtClean="0">
                <a:solidFill>
                  <a:schemeClr val="accent5">
                    <a:lumMod val="20000"/>
                    <a:lumOff val="80000"/>
                  </a:schemeClr>
                </a:solidFill>
              </a:rPr>
              <a:t>1.779</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Hechos: </a:t>
            </a:r>
            <a:r>
              <a:rPr lang="es-ES" sz="1400" b="1" cap="small" dirty="0" smtClean="0">
                <a:solidFill>
                  <a:schemeClr val="accent5">
                    <a:lumMod val="20000"/>
                    <a:lumOff val="80000"/>
                  </a:schemeClr>
                </a:solidFill>
              </a:rPr>
              <a:t>81</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Total víctimas aprox. : </a:t>
            </a:r>
            <a:r>
              <a:rPr lang="es-ES" sz="1400" b="1" cap="small" dirty="0" smtClean="0">
                <a:solidFill>
                  <a:schemeClr val="accent5">
                    <a:lumMod val="20000"/>
                    <a:lumOff val="80000"/>
                  </a:schemeClr>
                </a:solidFill>
              </a:rPr>
              <a:t>167</a:t>
            </a:r>
            <a:endParaRPr lang="es-ES" sz="1400" b="1" cap="small" dirty="0">
              <a:solidFill>
                <a:schemeClr val="accent5">
                  <a:lumMod val="20000"/>
                  <a:lumOff val="80000"/>
                </a:schemeClr>
              </a:solidFill>
            </a:endParaRPr>
          </a:p>
        </p:txBody>
      </p:sp>
      <p:graphicFrame>
        <p:nvGraphicFramePr>
          <p:cNvPr id="11" name="Tabla 10"/>
          <p:cNvGraphicFramePr>
            <a:graphicFrameLocks noGrp="1"/>
          </p:cNvGraphicFramePr>
          <p:nvPr>
            <p:extLst>
              <p:ext uri="{D42A27DB-BD31-4B8C-83A1-F6EECF244321}">
                <p14:modId xmlns:p14="http://schemas.microsoft.com/office/powerpoint/2010/main" val="683963373"/>
              </p:ext>
            </p:extLst>
          </p:nvPr>
        </p:nvGraphicFramePr>
        <p:xfrm>
          <a:off x="334633" y="3495508"/>
          <a:ext cx="10345448" cy="1901571"/>
        </p:xfrm>
        <a:graphic>
          <a:graphicData uri="http://schemas.openxmlformats.org/drawingml/2006/table">
            <a:tbl>
              <a:tblPr firstRow="1" bandRow="1">
                <a:tableStyleId>{5C22544A-7EE6-4342-B048-85BDC9FD1C3A}</a:tableStyleId>
              </a:tblPr>
              <a:tblGrid>
                <a:gridCol w="1915824"/>
                <a:gridCol w="1037231"/>
                <a:gridCol w="2376264"/>
                <a:gridCol w="638210"/>
                <a:gridCol w="3143400"/>
                <a:gridCol w="1234519"/>
              </a:tblGrid>
              <a:tr h="291465">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408051">
                <a:tc>
                  <a:txBody>
                    <a:bodyPr/>
                    <a:lstStyle/>
                    <a:p>
                      <a:r>
                        <a:rPr lang="es-ES" sz="1100" dirty="0" smtClean="0"/>
                        <a:t>JOSÉ</a:t>
                      </a:r>
                      <a:r>
                        <a:rPr lang="es-ES" sz="1100" baseline="0" dirty="0" smtClean="0"/>
                        <a:t> HIGINIO ARROYO OJEDA - COMANDANTE</a:t>
                      </a:r>
                      <a:endParaRPr lang="es-ES" sz="1100" dirty="0"/>
                    </a:p>
                  </a:txBody>
                  <a:tcPr/>
                </a:tc>
                <a:tc>
                  <a:txBody>
                    <a:bodyPr/>
                    <a:lstStyle/>
                    <a:p>
                      <a:endParaRPr lang="es-ES"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ROBERTO ARTURO PORRAS PÉREZ - COMANDANTE</a:t>
                      </a:r>
                    </a:p>
                    <a:p>
                      <a:endParaRPr lang="es-CO" sz="1100" dirty="0"/>
                    </a:p>
                  </a:txBody>
                  <a:tcPr/>
                </a:tc>
                <a:tc>
                  <a:txBody>
                    <a:bodyPr/>
                    <a:lstStyle/>
                    <a:p>
                      <a:endParaRPr lang="es-CO"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ROLANDO DE JESÚS</a:t>
                      </a:r>
                      <a:r>
                        <a:rPr lang="es-ES" sz="1100" baseline="0" dirty="0" smtClean="0"/>
                        <a:t> LOPERA PÉREZ </a:t>
                      </a:r>
                      <a:r>
                        <a:rPr lang="es-ES" sz="1100" dirty="0" smtClean="0"/>
                        <a:t>- COMANDANTE</a:t>
                      </a:r>
                    </a:p>
                    <a:p>
                      <a:endParaRPr lang="es-CO" sz="1100" dirty="0"/>
                    </a:p>
                  </a:txBody>
                  <a:tcPr/>
                </a:tc>
                <a:tc>
                  <a:txBody>
                    <a:bodyPr/>
                    <a:lstStyle/>
                    <a:p>
                      <a:endParaRPr lang="es-CO" sz="1100" dirty="0"/>
                    </a:p>
                  </a:txBody>
                  <a:tcPr/>
                </a:tc>
              </a:tr>
              <a:tr h="408051">
                <a:tc>
                  <a:txBody>
                    <a:bodyPr/>
                    <a:lstStyle/>
                    <a:p>
                      <a:endParaRPr lang="es-ES" sz="1100" dirty="0"/>
                    </a:p>
                  </a:txBody>
                  <a:tcPr/>
                </a:tc>
                <a:tc>
                  <a:txBody>
                    <a:bodyPr/>
                    <a:lstStyle/>
                    <a:p>
                      <a:endParaRPr lang="es-ES" sz="1100" dirty="0"/>
                    </a:p>
                  </a:txBody>
                  <a:tcPr/>
                </a:tc>
                <a:tc>
                  <a:txBody>
                    <a:bodyPr/>
                    <a:lstStyle/>
                    <a:p>
                      <a:endParaRPr lang="es-CO" sz="1100" dirty="0"/>
                    </a:p>
                  </a:txBody>
                  <a:tcPr/>
                </a:tc>
                <a:tc>
                  <a:txBody>
                    <a:bodyPr/>
                    <a:lstStyle/>
                    <a:p>
                      <a:endParaRPr lang="es-CO" sz="1100" dirty="0"/>
                    </a:p>
                  </a:txBody>
                  <a:tcPr/>
                </a:tc>
                <a:tc>
                  <a:txBody>
                    <a:bodyPr/>
                    <a:lstStyle/>
                    <a:p>
                      <a:endParaRPr lang="es-CO" sz="1100" dirty="0"/>
                    </a:p>
                  </a:txBody>
                  <a:tcPr/>
                </a:tc>
                <a:tc>
                  <a:txBody>
                    <a:bodyPr/>
                    <a:lstStyle/>
                    <a:p>
                      <a:endParaRPr lang="es-CO" sz="1100" dirty="0"/>
                    </a:p>
                  </a:txBody>
                  <a:tcPr/>
                </a:tc>
              </a:tr>
              <a:tr h="408051">
                <a:tc>
                  <a:txBody>
                    <a:bodyPr/>
                    <a:lstStyle/>
                    <a:p>
                      <a:r>
                        <a:rPr lang="es-ES" sz="1100" dirty="0" smtClean="0"/>
                        <a:t>LUIS ALBERO CHAVARRÍA MENDOZA -</a:t>
                      </a:r>
                      <a:r>
                        <a:rPr lang="es-ES" sz="1100" baseline="0" dirty="0" smtClean="0"/>
                        <a:t> COMANDANTE</a:t>
                      </a:r>
                      <a:endParaRPr lang="es-ES" sz="1100" dirty="0"/>
                    </a:p>
                  </a:txBody>
                  <a:tcPr/>
                </a:tc>
                <a:tc>
                  <a:txBody>
                    <a:bodyPr/>
                    <a:lstStyle/>
                    <a:p>
                      <a:endParaRPr lang="es-ES"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LUIS CARLOS GARCÍA QUIÑONES - PATRULLERO</a:t>
                      </a:r>
                    </a:p>
                    <a:p>
                      <a:endParaRPr lang="es-CO" sz="1100" dirty="0"/>
                    </a:p>
                  </a:txBody>
                  <a:tcPr/>
                </a:tc>
                <a:tc>
                  <a:txBody>
                    <a:bodyPr/>
                    <a:lstStyle/>
                    <a:p>
                      <a:endParaRPr lang="es-CO"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EDUARDO MACÍAS MAZO - </a:t>
                      </a:r>
                      <a:r>
                        <a:rPr lang="es-ES" sz="1100" baseline="0" dirty="0" smtClean="0"/>
                        <a:t> PATRULLERO</a:t>
                      </a:r>
                      <a:endParaRPr lang="es-ES" sz="1100" dirty="0" smtClean="0"/>
                    </a:p>
                    <a:p>
                      <a:endParaRPr lang="es-CO" sz="1100" dirty="0"/>
                    </a:p>
                  </a:txBody>
                  <a:tcPr/>
                </a:tc>
                <a:tc>
                  <a:txBody>
                    <a:bodyPr/>
                    <a:lstStyle/>
                    <a:p>
                      <a:endParaRPr lang="es-CO" sz="11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Sentencia7</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4180470167"/>
              </p:ext>
            </p:extLst>
          </p:nvPr>
        </p:nvGraphicFramePr>
        <p:xfrm>
          <a:off x="407368" y="620688"/>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smtClean="0"/>
                        <a:t>En Apelación</a:t>
                      </a:r>
                      <a:endParaRPr lang="es-ES" sz="1050" baseline="0" dirty="0" smtClean="0"/>
                    </a:p>
                  </a:txBody>
                  <a:tcPr/>
                </a:tc>
                <a:tc>
                  <a:txBody>
                    <a:bodyPr/>
                    <a:lstStyle/>
                    <a:p>
                      <a:r>
                        <a:rPr lang="es-ES" sz="1400" baseline="0" dirty="0" smtClean="0"/>
                        <a:t>28 de abril de 2016</a:t>
                      </a:r>
                      <a:r>
                        <a:rPr lang="es-ES" sz="1400" dirty="0" smtClean="0"/>
                        <a:t>. </a:t>
                      </a:r>
                      <a:r>
                        <a:rPr lang="es-ES" sz="1400" u="sng" dirty="0" smtClean="0">
                          <a:solidFill>
                            <a:srgbClr val="7030A0"/>
                          </a:solidFill>
                        </a:rPr>
                        <a:t>Ver</a:t>
                      </a:r>
                      <a:r>
                        <a:rPr lang="es-ES" sz="1400" u="sng" baseline="0" dirty="0" smtClean="0">
                          <a:solidFill>
                            <a:srgbClr val="7030A0"/>
                          </a:solidFill>
                        </a:rPr>
                        <a:t> </a:t>
                      </a:r>
                      <a:r>
                        <a:rPr lang="es-ES" sz="1400" u="sng" baseline="0" dirty="0" smtClean="0">
                          <a:solidFill>
                            <a:srgbClr val="7030A0"/>
                          </a:solidFill>
                          <a:hlinkClick r:id="rId2"/>
                        </a:rPr>
                        <a:t>Sentencia</a:t>
                      </a:r>
                      <a:r>
                        <a:rPr lang="es-ES" sz="1400" u="none" baseline="0" dirty="0" smtClean="0">
                          <a:solidFill>
                            <a:srgbClr val="7030A0"/>
                          </a:solidFill>
                        </a:rPr>
                        <a:t>. Aclararación y Salvamento de voto</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6</a:t>
                      </a:r>
                      <a:endParaRPr lang="es-ES" sz="1400" dirty="0"/>
                    </a:p>
                  </a:txBody>
                  <a:tcPr/>
                </a:tc>
              </a:tr>
            </a:tbl>
          </a:graphicData>
        </a:graphic>
      </p:graphicFrame>
      <p:sp>
        <p:nvSpPr>
          <p:cNvPr id="2" name="Rectángulo 1"/>
          <p:cNvSpPr/>
          <p:nvPr/>
        </p:nvSpPr>
        <p:spPr>
          <a:xfrm>
            <a:off x="367727" y="2421242"/>
            <a:ext cx="2396810" cy="277485"/>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
        <p:nvSpPr>
          <p:cNvPr id="51" name="122 Menos"/>
          <p:cNvSpPr/>
          <p:nvPr/>
        </p:nvSpPr>
        <p:spPr>
          <a:xfrm flipV="1">
            <a:off x="-735469" y="28045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pic>
        <p:nvPicPr>
          <p:cNvPr id="103" name="Imagen 102"/>
          <p:cNvPicPr>
            <a:picLocks noChangeAspect="1"/>
          </p:cNvPicPr>
          <p:nvPr/>
        </p:nvPicPr>
        <p:blipFill>
          <a:blip r:embed="rId3"/>
          <a:stretch>
            <a:fillRect/>
          </a:stretch>
        </p:blipFill>
        <p:spPr>
          <a:xfrm>
            <a:off x="2171201" y="3782795"/>
            <a:ext cx="828455" cy="602658"/>
          </a:xfrm>
          <a:prstGeom prst="rect">
            <a:avLst/>
          </a:prstGeom>
        </p:spPr>
      </p:pic>
      <p:pic>
        <p:nvPicPr>
          <p:cNvPr id="104" name="Imagen 103"/>
          <p:cNvPicPr>
            <a:picLocks noChangeAspect="1"/>
          </p:cNvPicPr>
          <p:nvPr/>
        </p:nvPicPr>
        <p:blipFill>
          <a:blip r:embed="rId4"/>
          <a:stretch>
            <a:fillRect/>
          </a:stretch>
        </p:blipFill>
        <p:spPr>
          <a:xfrm>
            <a:off x="2279575" y="4797152"/>
            <a:ext cx="782025" cy="599927"/>
          </a:xfrm>
          <a:prstGeom prst="rect">
            <a:avLst/>
          </a:prstGeom>
        </p:spPr>
      </p:pic>
      <p:pic>
        <p:nvPicPr>
          <p:cNvPr id="105" name="Imagen 104"/>
          <p:cNvPicPr>
            <a:picLocks noChangeAspect="1"/>
          </p:cNvPicPr>
          <p:nvPr/>
        </p:nvPicPr>
        <p:blipFill>
          <a:blip r:embed="rId5"/>
          <a:stretch>
            <a:fillRect/>
          </a:stretch>
        </p:blipFill>
        <p:spPr>
          <a:xfrm>
            <a:off x="5591945" y="3775131"/>
            <a:ext cx="648072" cy="614206"/>
          </a:xfrm>
          <a:prstGeom prst="rect">
            <a:avLst/>
          </a:prstGeom>
        </p:spPr>
      </p:pic>
      <p:pic>
        <p:nvPicPr>
          <p:cNvPr id="107" name="Imagen 106"/>
          <p:cNvPicPr>
            <a:picLocks noChangeAspect="1"/>
          </p:cNvPicPr>
          <p:nvPr/>
        </p:nvPicPr>
        <p:blipFill>
          <a:blip r:embed="rId6"/>
          <a:stretch>
            <a:fillRect/>
          </a:stretch>
        </p:blipFill>
        <p:spPr>
          <a:xfrm>
            <a:off x="5663952" y="4797152"/>
            <a:ext cx="648073" cy="615940"/>
          </a:xfrm>
          <a:prstGeom prst="rect">
            <a:avLst/>
          </a:prstGeom>
        </p:spPr>
      </p:pic>
      <p:grpSp>
        <p:nvGrpSpPr>
          <p:cNvPr id="48" name="93 Grupo"/>
          <p:cNvGrpSpPr/>
          <p:nvPr/>
        </p:nvGrpSpPr>
        <p:grpSpPr>
          <a:xfrm>
            <a:off x="8374001" y="1845757"/>
            <a:ext cx="2232248" cy="1800200"/>
            <a:chOff x="1187450" y="-23549"/>
            <a:chExt cx="7754938" cy="6811700"/>
          </a:xfrm>
        </p:grpSpPr>
        <p:sp>
          <p:nvSpPr>
            <p:cNvPr id="49"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7"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7"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2"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123" name="Oval 55"/>
          <p:cNvSpPr>
            <a:spLocks noChangeArrowheads="1"/>
          </p:cNvSpPr>
          <p:nvPr/>
        </p:nvSpPr>
        <p:spPr bwMode="auto">
          <a:xfrm rot="1031138">
            <a:off x="8899984" y="2910868"/>
            <a:ext cx="204989" cy="9055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24" name="Oval 55"/>
          <p:cNvSpPr>
            <a:spLocks noChangeArrowheads="1"/>
          </p:cNvSpPr>
          <p:nvPr/>
        </p:nvSpPr>
        <p:spPr bwMode="auto">
          <a:xfrm rot="1031138">
            <a:off x="9604636" y="1962971"/>
            <a:ext cx="183529" cy="137714"/>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2516498623"/>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a 10"/>
          <p:cNvGraphicFramePr>
            <a:graphicFrameLocks noGrp="1"/>
          </p:cNvGraphicFramePr>
          <p:nvPr>
            <p:extLst>
              <p:ext uri="{D42A27DB-BD31-4B8C-83A1-F6EECF244321}">
                <p14:modId xmlns:p14="http://schemas.microsoft.com/office/powerpoint/2010/main" val="489343253"/>
              </p:ext>
            </p:extLst>
          </p:nvPr>
        </p:nvGraphicFramePr>
        <p:xfrm>
          <a:off x="407368" y="3209318"/>
          <a:ext cx="11521279" cy="3596640"/>
        </p:xfrm>
        <a:graphic>
          <a:graphicData uri="http://schemas.openxmlformats.org/drawingml/2006/table">
            <a:tbl>
              <a:tblPr firstRow="1" bandRow="1">
                <a:tableStyleId>{5C22544A-7EE6-4342-B048-85BDC9FD1C3A}</a:tableStyleId>
              </a:tblPr>
              <a:tblGrid>
                <a:gridCol w="2750242"/>
                <a:gridCol w="817639"/>
                <a:gridCol w="3270557"/>
                <a:gridCol w="817639"/>
                <a:gridCol w="2973234"/>
                <a:gridCol w="891968"/>
              </a:tblGrid>
              <a:tr h="262402">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62402">
                <a:tc>
                  <a:txBody>
                    <a:bodyPr/>
                    <a:lstStyle/>
                    <a:p>
                      <a:r>
                        <a:rPr lang="es-ES" sz="1400" dirty="0" smtClean="0"/>
                        <a:t>Homicidio en</a:t>
                      </a:r>
                      <a:r>
                        <a:rPr lang="es-ES" sz="1400" baseline="0" dirty="0" smtClean="0"/>
                        <a:t> persona protegida</a:t>
                      </a:r>
                      <a:endParaRPr lang="es-ES" sz="1400" dirty="0"/>
                    </a:p>
                  </a:txBody>
                  <a:tcPr/>
                </a:tc>
                <a:tc>
                  <a:txBody>
                    <a:bodyPr/>
                    <a:lstStyle/>
                    <a:p>
                      <a:r>
                        <a:rPr lang="es-ES" sz="1400" dirty="0" smtClean="0"/>
                        <a:t>113</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8</a:t>
                      </a:r>
                      <a:endParaRPr lang="es-ES" sz="1400" dirty="0"/>
                    </a:p>
                  </a:txBody>
                  <a:tcPr/>
                </a:tc>
                <a:tc>
                  <a:txBody>
                    <a:bodyPr/>
                    <a:lstStyle/>
                    <a:p>
                      <a:r>
                        <a:rPr lang="es-CO" sz="1400" dirty="0" smtClean="0"/>
                        <a:t>Tortura en persona protegida</a:t>
                      </a:r>
                      <a:endParaRPr lang="es-CO" sz="1400" dirty="0"/>
                    </a:p>
                  </a:txBody>
                  <a:tcPr/>
                </a:tc>
                <a:tc>
                  <a:txBody>
                    <a:bodyPr/>
                    <a:lstStyle/>
                    <a:p>
                      <a:r>
                        <a:rPr lang="es-CO" sz="1400" dirty="0" smtClean="0"/>
                        <a:t>22</a:t>
                      </a:r>
                      <a:endParaRPr lang="es-CO" sz="1400" dirty="0"/>
                    </a:p>
                  </a:txBody>
                  <a:tcPr/>
                </a:tc>
              </a:tr>
              <a:tr h="446083">
                <a:tc>
                  <a:txBody>
                    <a:bodyPr/>
                    <a:lstStyle/>
                    <a:p>
                      <a:r>
                        <a:rPr lang="es-ES" sz="1400" dirty="0" smtClean="0"/>
                        <a:t>Reclutamiento ilícito</a:t>
                      </a:r>
                      <a:endParaRPr lang="es-ES" sz="1400" dirty="0"/>
                    </a:p>
                  </a:txBody>
                  <a:tcPr/>
                </a:tc>
                <a:tc>
                  <a:txBody>
                    <a:bodyPr/>
                    <a:lstStyle/>
                    <a:p>
                      <a:r>
                        <a:rPr lang="es-ES" sz="1400" dirty="0" smtClean="0"/>
                        <a:t>3</a:t>
                      </a:r>
                      <a:endParaRPr lang="es-ES" sz="1400" dirty="0"/>
                    </a:p>
                  </a:txBody>
                  <a:tcPr/>
                </a:tc>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1485</a:t>
                      </a:r>
                      <a:endParaRPr lang="es-ES" sz="1400" dirty="0"/>
                    </a:p>
                  </a:txBody>
                  <a:tcPr/>
                </a:tc>
                <a:tc>
                  <a:txBody>
                    <a:bodyPr/>
                    <a:lstStyle/>
                    <a:p>
                      <a:r>
                        <a:rPr lang="es-CO" sz="1400" dirty="0" smtClean="0"/>
                        <a:t>Instrucción y entrenamiento para actividades</a:t>
                      </a:r>
                      <a:r>
                        <a:rPr lang="es-CO" sz="1400" baseline="0" dirty="0" smtClean="0"/>
                        <a:t> ilícitas</a:t>
                      </a:r>
                      <a:endParaRPr lang="es-CO" sz="1400" dirty="0"/>
                    </a:p>
                  </a:txBody>
                  <a:tcPr/>
                </a:tc>
                <a:tc>
                  <a:txBody>
                    <a:bodyPr/>
                    <a:lstStyle/>
                    <a:p>
                      <a:r>
                        <a:rPr lang="es-CO" sz="1400" dirty="0" smtClean="0"/>
                        <a:t>2</a:t>
                      </a:r>
                      <a:endParaRPr lang="es-CO" sz="1400" dirty="0"/>
                    </a:p>
                  </a:txBody>
                  <a:tcPr/>
                </a:tc>
              </a:tr>
              <a:tr h="262402">
                <a:tc>
                  <a:txBody>
                    <a:bodyPr/>
                    <a:lstStyle/>
                    <a:p>
                      <a:r>
                        <a:rPr lang="es-ES" sz="1400" dirty="0" smtClean="0"/>
                        <a:t>Concierto</a:t>
                      </a:r>
                      <a:r>
                        <a:rPr lang="es-ES" sz="1400" baseline="0" dirty="0" smtClean="0"/>
                        <a:t> para delinquir</a:t>
                      </a:r>
                      <a:endParaRPr lang="es-ES" sz="1400" dirty="0"/>
                    </a:p>
                  </a:txBody>
                  <a:tcPr/>
                </a:tc>
                <a:tc>
                  <a:txBody>
                    <a:bodyPr/>
                    <a:lstStyle/>
                    <a:p>
                      <a:r>
                        <a:rPr lang="es-ES" sz="1400" dirty="0" smtClean="0"/>
                        <a:t>5</a:t>
                      </a:r>
                      <a:endParaRPr lang="es-ES" sz="1400" dirty="0"/>
                    </a:p>
                  </a:txBody>
                  <a:tcPr/>
                </a:tc>
                <a:tc>
                  <a:txBody>
                    <a:bodyPr/>
                    <a:lstStyle/>
                    <a:p>
                      <a:r>
                        <a:rPr lang="es-ES" sz="1400" dirty="0" smtClean="0"/>
                        <a:t>Hurto</a:t>
                      </a:r>
                      <a:r>
                        <a:rPr lang="es-ES" sz="1400" baseline="0" dirty="0" smtClean="0"/>
                        <a:t> </a:t>
                      </a:r>
                      <a:endParaRPr lang="es-ES" sz="1400" dirty="0"/>
                    </a:p>
                  </a:txBody>
                  <a:tcPr/>
                </a:tc>
                <a:tc>
                  <a:txBody>
                    <a:bodyPr/>
                    <a:lstStyle/>
                    <a:p>
                      <a:r>
                        <a:rPr lang="es-ES" sz="1400" dirty="0" smtClean="0"/>
                        <a:t>96</a:t>
                      </a:r>
                      <a:endParaRPr lang="es-ES" sz="1400" dirty="0"/>
                    </a:p>
                  </a:txBody>
                  <a:tcPr/>
                </a:tc>
                <a:tc>
                  <a:txBody>
                    <a:bodyPr/>
                    <a:lstStyle/>
                    <a:p>
                      <a:r>
                        <a:rPr lang="es-CO" sz="1400" dirty="0" smtClean="0"/>
                        <a:t>Reclutamiento</a:t>
                      </a:r>
                      <a:r>
                        <a:rPr lang="es-CO" sz="1400" baseline="0" dirty="0" smtClean="0"/>
                        <a:t> ilícito</a:t>
                      </a:r>
                      <a:endParaRPr lang="es-CO" sz="1400" dirty="0"/>
                    </a:p>
                  </a:txBody>
                  <a:tcPr/>
                </a:tc>
                <a:tc>
                  <a:txBody>
                    <a:bodyPr/>
                    <a:lstStyle/>
                    <a:p>
                      <a:r>
                        <a:rPr lang="es-CO" sz="1400" dirty="0" smtClean="0"/>
                        <a:t>3</a:t>
                      </a:r>
                      <a:endParaRPr lang="es-CO" sz="1400" dirty="0"/>
                    </a:p>
                  </a:txBody>
                  <a:tcPr/>
                </a:tc>
              </a:tr>
              <a:tr h="262402">
                <a:tc rowSpan="5">
                  <a:txBody>
                    <a:bodyPr/>
                    <a:lstStyle/>
                    <a:p>
                      <a:r>
                        <a:rPr lang="es-ES" sz="1400" dirty="0" smtClean="0"/>
                        <a:t>Delitos</a:t>
                      </a:r>
                      <a:r>
                        <a:rPr lang="es-ES" sz="1400" baseline="0" dirty="0" smtClean="0"/>
                        <a:t> por los que estaban condenados y solo sirven para la Reconstrucción de Verdad y Acumulación</a:t>
                      </a:r>
                      <a:endParaRPr lang="es-ES" sz="1400" dirty="0"/>
                    </a:p>
                  </a:txBody>
                  <a:tcPr/>
                </a:tc>
                <a:tc rowSpan="5">
                  <a:txBody>
                    <a:bodyPr/>
                    <a:lstStyle/>
                    <a:p>
                      <a:r>
                        <a:rPr lang="es-ES" sz="1400" dirty="0" smtClean="0"/>
                        <a:t>198</a:t>
                      </a:r>
                      <a:endParaRPr lang="es-ES" sz="1400" dirty="0"/>
                    </a:p>
                  </a:txBody>
                  <a:tcPr/>
                </a:tc>
                <a:tc rowSpan="5">
                  <a:txBody>
                    <a:bodyPr/>
                    <a:lstStyle/>
                    <a:p>
                      <a:r>
                        <a:rPr lang="es-ES" sz="1400" dirty="0" smtClean="0"/>
                        <a:t>Secuestro</a:t>
                      </a:r>
                      <a:endParaRPr lang="es-ES" sz="1400" dirty="0"/>
                    </a:p>
                  </a:txBody>
                  <a:tcPr/>
                </a:tc>
                <a:tc rowSpan="5">
                  <a:txBody>
                    <a:bodyPr/>
                    <a:lstStyle/>
                    <a:p>
                      <a:r>
                        <a:rPr lang="es-ES" sz="1400" dirty="0" smtClean="0"/>
                        <a:t>27</a:t>
                      </a:r>
                      <a:endParaRPr lang="es-ES" sz="1400" dirty="0"/>
                    </a:p>
                  </a:txBody>
                  <a:tcPr/>
                </a:tc>
                <a:tc>
                  <a:txBody>
                    <a:bodyPr/>
                    <a:lstStyle/>
                    <a:p>
                      <a:r>
                        <a:rPr lang="es-CO" sz="1400" dirty="0" smtClean="0"/>
                        <a:t>Terrorismo</a:t>
                      </a:r>
                      <a:endParaRPr lang="es-CO" sz="1400" dirty="0"/>
                    </a:p>
                  </a:txBody>
                  <a:tcPr/>
                </a:tc>
                <a:tc>
                  <a:txBody>
                    <a:bodyPr/>
                    <a:lstStyle/>
                    <a:p>
                      <a:r>
                        <a:rPr lang="es-CO" sz="1400" dirty="0" smtClean="0"/>
                        <a:t>1</a:t>
                      </a:r>
                      <a:endParaRPr lang="es-CO" sz="1400" dirty="0"/>
                    </a:p>
                  </a:txBody>
                  <a:tcPr/>
                </a:tc>
              </a:tr>
              <a:tr h="262402">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Toma de rehenes</a:t>
                      </a:r>
                      <a:r>
                        <a:rPr lang="es-CO" sz="1400" baseline="0" dirty="0" smtClean="0"/>
                        <a:t> </a:t>
                      </a:r>
                      <a:endParaRPr lang="es-CO" sz="1400" dirty="0"/>
                    </a:p>
                  </a:txBody>
                  <a:tcPr/>
                </a:tc>
                <a:tc>
                  <a:txBody>
                    <a:bodyPr/>
                    <a:lstStyle/>
                    <a:p>
                      <a:r>
                        <a:rPr lang="es-CO" sz="1400" dirty="0" smtClean="0"/>
                        <a:t>2</a:t>
                      </a:r>
                      <a:endParaRPr lang="es-CO" sz="1400" dirty="0"/>
                    </a:p>
                  </a:txBody>
                  <a:tcPr/>
                </a:tc>
              </a:tr>
              <a:tr h="262402">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Tortura</a:t>
                      </a:r>
                      <a:endParaRPr lang="es-CO" sz="1400" dirty="0"/>
                    </a:p>
                  </a:txBody>
                  <a:tcPr/>
                </a:tc>
                <a:tc>
                  <a:txBody>
                    <a:bodyPr/>
                    <a:lstStyle/>
                    <a:p>
                      <a:r>
                        <a:rPr lang="es-CO" sz="1400" dirty="0" smtClean="0"/>
                        <a:t>2</a:t>
                      </a:r>
                      <a:endParaRPr lang="es-CO" sz="1400" dirty="0"/>
                    </a:p>
                  </a:txBody>
                  <a:tcPr/>
                </a:tc>
              </a:tr>
              <a:tr h="446083">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Utilización de medios</a:t>
                      </a:r>
                      <a:r>
                        <a:rPr lang="es-CO" sz="1400" baseline="0" dirty="0" smtClean="0"/>
                        <a:t> y métodos de guerra ilícitos</a:t>
                      </a:r>
                      <a:endParaRPr lang="es-CO" sz="1400" dirty="0"/>
                    </a:p>
                  </a:txBody>
                  <a:tcPr/>
                </a:tc>
                <a:tc>
                  <a:txBody>
                    <a:bodyPr/>
                    <a:lstStyle/>
                    <a:p>
                      <a:r>
                        <a:rPr lang="es-CO" sz="1400" dirty="0" smtClean="0"/>
                        <a:t>1</a:t>
                      </a:r>
                      <a:endParaRPr lang="es-CO" sz="1400" dirty="0"/>
                    </a:p>
                  </a:txBody>
                  <a:tcPr/>
                </a:tc>
              </a:tr>
              <a:tr h="629765">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Utilización ilegal de uniformes e insignias y utilización de equipos</a:t>
                      </a:r>
                      <a:r>
                        <a:rPr lang="es-CO" sz="1400" baseline="0" dirty="0" smtClean="0"/>
                        <a:t> transmisores y receptores</a:t>
                      </a:r>
                      <a:endParaRPr lang="es-CO" sz="1400" dirty="0"/>
                    </a:p>
                  </a:txBody>
                  <a:tcPr/>
                </a:tc>
                <a:tc>
                  <a:txBody>
                    <a:bodyPr/>
                    <a:lstStyle/>
                    <a:p>
                      <a:r>
                        <a:rPr lang="es-CO" sz="1400" dirty="0" smtClean="0"/>
                        <a:t>2</a:t>
                      </a:r>
                      <a:endParaRPr lang="es-CO"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7</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1974043003"/>
              </p:ext>
            </p:extLst>
          </p:nvPr>
        </p:nvGraphicFramePr>
        <p:xfrm>
          <a:off x="407368" y="620688"/>
          <a:ext cx="6984776" cy="154037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txBody>
                  <a:tcPr/>
                </a:tc>
                <a:tc>
                  <a:txBody>
                    <a:bodyPr/>
                    <a:lstStyle/>
                    <a:p>
                      <a:r>
                        <a:rPr lang="es-ES" sz="1400" baseline="0" dirty="0" smtClean="0"/>
                        <a:t>28 de abril de 2016</a:t>
                      </a:r>
                      <a:r>
                        <a:rPr lang="es-ES" sz="1400" dirty="0" smtClean="0"/>
                        <a:t>. </a:t>
                      </a:r>
                      <a:r>
                        <a:rPr lang="es-ES" sz="1400" u="sng" dirty="0" smtClean="0">
                          <a:solidFill>
                            <a:srgbClr val="7030A0"/>
                          </a:solidFill>
                        </a:rPr>
                        <a:t>Ver</a:t>
                      </a:r>
                      <a:r>
                        <a:rPr lang="es-ES" sz="1400" u="sng" baseline="0" dirty="0" smtClean="0">
                          <a:solidFill>
                            <a:srgbClr val="7030A0"/>
                          </a:solidFill>
                        </a:rPr>
                        <a:t> </a:t>
                      </a:r>
                      <a:r>
                        <a:rPr lang="es-ES" sz="1400" u="sng" baseline="0" dirty="0" smtClean="0">
                          <a:solidFill>
                            <a:srgbClr val="7030A0"/>
                          </a:solidFill>
                          <a:hlinkClick r:id="rId2"/>
                        </a:rPr>
                        <a:t>Sentencia</a:t>
                      </a:r>
                      <a:r>
                        <a:rPr lang="es-ES" sz="1400" u="none" baseline="0" dirty="0" smtClean="0">
                          <a:solidFill>
                            <a:srgbClr val="7030A0"/>
                          </a:solidFill>
                        </a:rPr>
                        <a:t>. </a:t>
                      </a:r>
                    </a:p>
                    <a:p>
                      <a:r>
                        <a:rPr lang="es-ES" sz="1400" u="none" baseline="0" dirty="0" smtClean="0">
                          <a:solidFill>
                            <a:srgbClr val="7030A0"/>
                          </a:solidFill>
                        </a:rPr>
                        <a:t>Falta sustentar recursos</a:t>
                      </a:r>
                      <a:endParaRPr lang="es-ES" sz="1400" u="sng"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6</a:t>
                      </a:r>
                      <a:endParaRPr lang="es-ES" sz="1400" dirty="0"/>
                    </a:p>
                  </a:txBody>
                  <a:tcPr/>
                </a:tc>
              </a:tr>
            </a:tbl>
          </a:graphicData>
        </a:graphic>
      </p:graphicFrame>
      <p:sp>
        <p:nvSpPr>
          <p:cNvPr id="2" name="Rectángulo 1"/>
          <p:cNvSpPr/>
          <p:nvPr/>
        </p:nvSpPr>
        <p:spPr>
          <a:xfrm>
            <a:off x="6016912" y="614356"/>
            <a:ext cx="5651364" cy="1169551"/>
          </a:xfrm>
          <a:prstGeom prst="rect">
            <a:avLst/>
          </a:prstGeom>
        </p:spPr>
        <p:txBody>
          <a:bodyPr wrap="square">
            <a:spAutoFit/>
          </a:bodyPr>
          <a:lstStyle/>
          <a:p>
            <a:pPr algn="r"/>
            <a:r>
              <a:rPr lang="es-ES" sz="1400" b="1" cap="small" dirty="0">
                <a:solidFill>
                  <a:schemeClr val="accent5">
                    <a:lumMod val="20000"/>
                    <a:lumOff val="80000"/>
                  </a:schemeClr>
                </a:solidFill>
              </a:rPr>
              <a:t>Comandantes: 4</a:t>
            </a:r>
          </a:p>
          <a:p>
            <a:pPr algn="r"/>
            <a:r>
              <a:rPr lang="es-ES" sz="1400" b="1" cap="small" dirty="0">
                <a:solidFill>
                  <a:schemeClr val="accent5">
                    <a:lumMod val="20000"/>
                    <a:lumOff val="80000"/>
                  </a:schemeClr>
                </a:solidFill>
              </a:rPr>
              <a:t>Patrulleros: 6</a:t>
            </a:r>
          </a:p>
          <a:p>
            <a:pPr algn="r"/>
            <a:r>
              <a:rPr lang="es-ES" sz="1400" b="1" cap="small" dirty="0">
                <a:solidFill>
                  <a:schemeClr val="accent5">
                    <a:lumMod val="20000"/>
                    <a:lumOff val="80000"/>
                  </a:schemeClr>
                </a:solidFill>
              </a:rPr>
              <a:t>Consolidado conductas punibles:  1.779</a:t>
            </a:r>
          </a:p>
          <a:p>
            <a:pPr algn="r"/>
            <a:r>
              <a:rPr lang="es-ES" sz="1400" b="1" cap="small" dirty="0">
                <a:solidFill>
                  <a:schemeClr val="accent5">
                    <a:lumMod val="20000"/>
                    <a:lumOff val="80000"/>
                  </a:schemeClr>
                </a:solidFill>
              </a:rPr>
              <a:t>Hechos: 81</a:t>
            </a:r>
          </a:p>
          <a:p>
            <a:pPr algn="r"/>
            <a:r>
              <a:rPr lang="es-ES" sz="1400" b="1" cap="small" dirty="0">
                <a:solidFill>
                  <a:schemeClr val="accent5">
                    <a:lumMod val="20000"/>
                    <a:lumOff val="80000"/>
                  </a:schemeClr>
                </a:solidFill>
              </a:rPr>
              <a:t>Total víctimas aprox. : 167</a:t>
            </a:r>
          </a:p>
        </p:txBody>
      </p:sp>
      <p:grpSp>
        <p:nvGrpSpPr>
          <p:cNvPr id="50" name="93 Grupo"/>
          <p:cNvGrpSpPr/>
          <p:nvPr/>
        </p:nvGrpSpPr>
        <p:grpSpPr>
          <a:xfrm>
            <a:off x="8256240" y="1700808"/>
            <a:ext cx="2232248" cy="1800200"/>
            <a:chOff x="1187450" y="-23549"/>
            <a:chExt cx="7754938" cy="6811700"/>
          </a:xfrm>
        </p:grpSpPr>
        <p:sp>
          <p:nvSpPr>
            <p:cNvPr id="51"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7"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79"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83"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84"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42" name="Oval 55"/>
          <p:cNvSpPr>
            <a:spLocks noChangeArrowheads="1"/>
          </p:cNvSpPr>
          <p:nvPr/>
        </p:nvSpPr>
        <p:spPr bwMode="auto">
          <a:xfrm rot="1031138">
            <a:off x="8837359" y="2785235"/>
            <a:ext cx="204989" cy="9055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43" name="Oval 55"/>
          <p:cNvSpPr>
            <a:spLocks noChangeArrowheads="1"/>
          </p:cNvSpPr>
          <p:nvPr/>
        </p:nvSpPr>
        <p:spPr bwMode="auto">
          <a:xfrm rot="1031138">
            <a:off x="9577899" y="2047004"/>
            <a:ext cx="183529" cy="137714"/>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2832546045"/>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Mineros de las AUC.</a:t>
            </a:r>
            <a:br>
              <a:rPr lang="es-CO" sz="2700" b="1" cap="small" dirty="0" smtClean="0">
                <a:solidFill>
                  <a:schemeClr val="accent3">
                    <a:lumMod val="75000"/>
                  </a:schemeClr>
                </a:solidFill>
                <a:cs typeface="Arial" pitchFamily="34" charset="0"/>
              </a:rPr>
            </a:b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979294"/>
          </a:xfrm>
          <a:prstGeom prst="rect">
            <a:avLst/>
          </a:prstGeom>
        </p:spPr>
        <p:txBody>
          <a:bodyPr wrap="square">
            <a:spAutoFit/>
          </a:bodyPr>
          <a:lstStyle/>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effectLst/>
              <a:latin typeface="Corbel" panose="020B0503020204020204" pitchFamily="34" charset="0"/>
              <a:ea typeface="Calibri" panose="020F0502020204030204" pitchFamily="34" charset="0"/>
              <a:cs typeface="Times New Roman" panose="02020603050405020304" pitchFamily="18" charset="0"/>
            </a:endParaRPr>
          </a:p>
        </p:txBody>
      </p:sp>
      <p:sp>
        <p:nvSpPr>
          <p:cNvPr id="6" name="Rectángulo 5"/>
          <p:cNvSpPr/>
          <p:nvPr/>
        </p:nvSpPr>
        <p:spPr>
          <a:xfrm>
            <a:off x="1847528" y="2221295"/>
            <a:ext cx="8304584" cy="3139321"/>
          </a:xfrm>
          <a:prstGeom prst="rect">
            <a:avLst/>
          </a:prstGeom>
        </p:spPr>
        <p:txBody>
          <a:bodyPr wrap="square">
            <a:spAutoFit/>
          </a:bodyPr>
          <a:lstStyle/>
          <a:p>
            <a:pPr algn="just"/>
            <a:r>
              <a:rPr lang="es-CO" dirty="0" smtClean="0">
                <a:solidFill>
                  <a:srgbClr val="222222"/>
                </a:solidFill>
                <a:latin typeface="+mj-lt"/>
              </a:rPr>
              <a:t>Sentencia parcial emitida </a:t>
            </a:r>
            <a:r>
              <a:rPr lang="es-CO" dirty="0">
                <a:solidFill>
                  <a:srgbClr val="222222"/>
                </a:solidFill>
                <a:latin typeface="+mj-lt"/>
              </a:rPr>
              <a:t>en contra de los postulados José Higinio Arroyo Ojeda, alias “8-5, Caballo o Julián”, comandante del Frente Briceño; Roberto Arturo Porras Pérez, alias “la Zorra o Calabozo”, comandante del Frente Barro Blanco; Rolando de Jesús Lopera Muñoz, alias “Mono o Milton”, comandante del Frente </a:t>
            </a:r>
            <a:r>
              <a:rPr lang="es-CO" dirty="0" err="1">
                <a:solidFill>
                  <a:srgbClr val="222222"/>
                </a:solidFill>
                <a:latin typeface="+mj-lt"/>
              </a:rPr>
              <a:t>Anorí</a:t>
            </a:r>
            <a:r>
              <a:rPr lang="es-CO" dirty="0">
                <a:solidFill>
                  <a:srgbClr val="222222"/>
                </a:solidFill>
                <a:latin typeface="+mj-lt"/>
              </a:rPr>
              <a:t>; Luis Alberto Chavarría Mendoza, alias “Lucho Mico, Mico, Cuatro </a:t>
            </a:r>
            <a:r>
              <a:rPr lang="es-CO" dirty="0" err="1">
                <a:solidFill>
                  <a:srgbClr val="222222"/>
                </a:solidFill>
                <a:latin typeface="+mj-lt"/>
              </a:rPr>
              <a:t>Cuatro</a:t>
            </a:r>
            <a:r>
              <a:rPr lang="es-CO" dirty="0">
                <a:solidFill>
                  <a:srgbClr val="222222"/>
                </a:solidFill>
                <a:latin typeface="+mj-lt"/>
              </a:rPr>
              <a:t> o ―</a:t>
            </a:r>
            <a:r>
              <a:rPr lang="es-CO" dirty="0" err="1">
                <a:solidFill>
                  <a:srgbClr val="222222"/>
                </a:solidFill>
                <a:latin typeface="+mj-lt"/>
              </a:rPr>
              <a:t>Nigo</a:t>
            </a:r>
            <a:r>
              <a:rPr lang="es-CO" dirty="0">
                <a:solidFill>
                  <a:srgbClr val="222222"/>
                </a:solidFill>
                <a:latin typeface="+mj-lt"/>
              </a:rPr>
              <a:t>”, comandante de los corregimientos de </a:t>
            </a:r>
            <a:r>
              <a:rPr lang="es-CO" dirty="0" err="1">
                <a:solidFill>
                  <a:srgbClr val="222222"/>
                </a:solidFill>
                <a:latin typeface="+mj-lt"/>
              </a:rPr>
              <a:t>Uré</a:t>
            </a:r>
            <a:r>
              <a:rPr lang="es-CO" dirty="0">
                <a:solidFill>
                  <a:srgbClr val="222222"/>
                </a:solidFill>
                <a:latin typeface="+mj-lt"/>
              </a:rPr>
              <a:t> y Versalles (municipio de </a:t>
            </a:r>
            <a:r>
              <a:rPr lang="es-CO" dirty="0" err="1">
                <a:solidFill>
                  <a:srgbClr val="222222"/>
                </a:solidFill>
                <a:latin typeface="+mj-lt"/>
              </a:rPr>
              <a:t>Montelíbano</a:t>
            </a:r>
            <a:r>
              <a:rPr lang="es-CO" dirty="0">
                <a:solidFill>
                  <a:srgbClr val="222222"/>
                </a:solidFill>
                <a:latin typeface="+mj-lt"/>
              </a:rPr>
              <a:t>, Córdoba), así como del corregimiento La Caucana del municipio de </a:t>
            </a:r>
            <a:r>
              <a:rPr lang="es-CO" dirty="0" err="1">
                <a:solidFill>
                  <a:srgbClr val="222222"/>
                </a:solidFill>
                <a:latin typeface="+mj-lt"/>
              </a:rPr>
              <a:t>Tarazá</a:t>
            </a:r>
            <a:r>
              <a:rPr lang="es-CO" dirty="0">
                <a:solidFill>
                  <a:srgbClr val="222222"/>
                </a:solidFill>
                <a:latin typeface="+mj-lt"/>
              </a:rPr>
              <a:t>, Antioquia y de contraguerrilla en el municipio de </a:t>
            </a:r>
            <a:r>
              <a:rPr lang="es-CO" dirty="0" err="1">
                <a:solidFill>
                  <a:srgbClr val="222222"/>
                </a:solidFill>
                <a:latin typeface="+mj-lt"/>
              </a:rPr>
              <a:t>Tarazá</a:t>
            </a:r>
            <a:r>
              <a:rPr lang="es-CO" dirty="0">
                <a:solidFill>
                  <a:srgbClr val="222222"/>
                </a:solidFill>
                <a:latin typeface="+mj-lt"/>
              </a:rPr>
              <a:t>, y de los patrulleros Luis Carlos García Quiñones, alias “Cedro” , y Eucario Macías Mazo, alias “Mazo, N.N. o Jerry”, todos ellos desmovilizados del Bloque Mineros de las denominadas Autodefensas Unidas de Colombia “A.U.C.”.</a:t>
            </a:r>
          </a:p>
          <a:p>
            <a:r>
              <a:rPr lang="es-CO" dirty="0">
                <a:solidFill>
                  <a:srgbClr val="222222"/>
                </a:solidFill>
                <a:latin typeface="arial" panose="020B0604020202020204" pitchFamily="34" charset="0"/>
              </a:rPr>
              <a:t> </a:t>
            </a:r>
            <a:endParaRPr lang="es-CO" b="0" i="0" dirty="0">
              <a:solidFill>
                <a:srgbClr val="222222"/>
              </a:solidFill>
              <a:effectLst/>
              <a:latin typeface="arial" panose="020B0604020202020204" pitchFamily="34" charset="0"/>
            </a:endParaRPr>
          </a:p>
        </p:txBody>
      </p:sp>
    </p:spTree>
    <p:extLst>
      <p:ext uri="{BB962C8B-B14F-4D97-AF65-F5344CB8AC3E}">
        <p14:creationId xmlns:p14="http://schemas.microsoft.com/office/powerpoint/2010/main" val="1092672731"/>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6884692" y="62865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 :1</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19</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a:t>
            </a:r>
            <a:r>
              <a:rPr lang="es-ES" sz="1600" b="1" cap="small" dirty="0" smtClean="0">
                <a:solidFill>
                  <a:schemeClr val="accent5">
                    <a:lumMod val="20000"/>
                    <a:lumOff val="80000"/>
                  </a:schemeClr>
                </a:solidFill>
              </a:rPr>
              <a:t>: 10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59</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384663603"/>
              </p:ext>
            </p:extLst>
          </p:nvPr>
        </p:nvGraphicFramePr>
        <p:xfrm>
          <a:off x="407368" y="620688"/>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HEROES DE TOLOVÁ</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Juan Guillermo</a:t>
                      </a:r>
                      <a:r>
                        <a:rPr lang="es-ES" sz="1050" baseline="0" dirty="0" smtClean="0"/>
                        <a:t> Cárdenas Gómez y Rubén Dario Pinilla Cogollo</a:t>
                      </a:r>
                    </a:p>
                    <a:p>
                      <a:endParaRPr lang="es-ES" sz="1050" baseline="0" dirty="0" smtClean="0"/>
                    </a:p>
                    <a:p>
                      <a:r>
                        <a:rPr lang="es-ES" sz="1050" baseline="0" dirty="0" smtClean="0"/>
                        <a:t>Sin recursos</a:t>
                      </a:r>
                      <a:endParaRPr lang="es-ES" sz="1050" dirty="0"/>
                    </a:p>
                  </a:txBody>
                  <a:tcPr/>
                </a:tc>
                <a:tc>
                  <a:txBody>
                    <a:bodyPr/>
                    <a:lstStyle/>
                    <a:p>
                      <a:r>
                        <a:rPr lang="es-ES" sz="1400" dirty="0" smtClean="0"/>
                        <a:t>7 de julio de 2016.</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8</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83963"/>
            <a:ext cx="2776634" cy="2088232"/>
            <a:chOff x="748" y="80"/>
            <a:chExt cx="4957"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313" y="386"/>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graphicFrame>
        <p:nvGraphicFramePr>
          <p:cNvPr id="2" name="Tabla 1"/>
          <p:cNvGraphicFramePr>
            <a:graphicFrameLocks noGrp="1"/>
          </p:cNvGraphicFramePr>
          <p:nvPr>
            <p:extLst>
              <p:ext uri="{D42A27DB-BD31-4B8C-83A1-F6EECF244321}">
                <p14:modId xmlns:p14="http://schemas.microsoft.com/office/powerpoint/2010/main" val="71132202"/>
              </p:ext>
            </p:extLst>
          </p:nvPr>
        </p:nvGraphicFramePr>
        <p:xfrm>
          <a:off x="437262" y="3028940"/>
          <a:ext cx="7802557" cy="3136900"/>
        </p:xfrm>
        <a:graphic>
          <a:graphicData uri="http://schemas.openxmlformats.org/drawingml/2006/table">
            <a:tbl>
              <a:tblPr firstRow="1" bandRow="1">
                <a:tableStyleId>{5C22544A-7EE6-4342-B048-85BDC9FD1C3A}</a:tableStyleId>
              </a:tblPr>
              <a:tblGrid>
                <a:gridCol w="2451509"/>
                <a:gridCol w="992806"/>
                <a:gridCol w="3183658"/>
                <a:gridCol w="966304"/>
                <a:gridCol w="208280"/>
              </a:tblGrid>
              <a:tr h="1120140">
                <a:tc gridSpan="4">
                  <a:txBody>
                    <a:bodyPr/>
                    <a:lstStyle/>
                    <a:p>
                      <a:pPr marL="908050" lvl="1" indent="0" algn="ctr"/>
                      <a:r>
                        <a:rPr lang="es-ES" sz="1600" dirty="0" smtClean="0">
                          <a:solidFill>
                            <a:schemeClr val="tx1"/>
                          </a:solidFill>
                        </a:rPr>
                        <a:t>UBER DARIO YAÑEZ CAVADIAS</a:t>
                      </a: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CO"/>
                    </a:p>
                  </a:txBody>
                  <a:tcPr/>
                </a:tc>
                <a:tc hMerge="1">
                  <a:txBody>
                    <a:bodyPr/>
                    <a:lstStyle/>
                    <a:p>
                      <a:endParaRPr lang="es-ES" sz="1400" dirty="0">
                        <a:solidFill>
                          <a:schemeClr val="tx1"/>
                        </a:solidFill>
                      </a:endParaRPr>
                    </a:p>
                  </a:txBody>
                  <a:tcPr>
                    <a:solidFill>
                      <a:schemeClr val="bg1">
                        <a:lumMod val="95000"/>
                      </a:schemeClr>
                    </a:solidFill>
                  </a:tcPr>
                </a:tc>
                <a:tc>
                  <a:txBody>
                    <a:bodyPr/>
                    <a:lstStyle/>
                    <a:p>
                      <a:endParaRPr lang="es-CO" dirty="0"/>
                    </a:p>
                  </a:txBody>
                  <a:tcPr>
                    <a:solidFill>
                      <a:schemeClr val="bg1">
                        <a:lumMod val="95000"/>
                      </a:schemeClr>
                    </a:solidFill>
                  </a:tcPr>
                </a:tc>
              </a:tr>
              <a:tr h="370840">
                <a:tc gridSpan="5">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c hMerge="1">
                  <a:txBody>
                    <a:bodyPr/>
                    <a:lstStyle/>
                    <a:p>
                      <a:endParaRPr lang="es-CO"/>
                    </a:p>
                  </a:txBody>
                  <a:tcPr/>
                </a:tc>
              </a:tr>
              <a:tr h="231963">
                <a:tc>
                  <a:txBody>
                    <a:bodyPr/>
                    <a:lstStyle/>
                    <a:p>
                      <a:r>
                        <a:rPr lang="es-ES" sz="1400" dirty="0" smtClean="0"/>
                        <a:t>Tortura</a:t>
                      </a:r>
                      <a:endParaRPr lang="es-ES" sz="1400" dirty="0"/>
                    </a:p>
                  </a:txBody>
                  <a:tcPr/>
                </a:tc>
                <a:tc>
                  <a:txBody>
                    <a:bodyPr/>
                    <a:lstStyle/>
                    <a:p>
                      <a:r>
                        <a:rPr lang="es-ES" sz="1400" dirty="0" smtClean="0"/>
                        <a:t>4</a:t>
                      </a:r>
                      <a:endParaRPr lang="es-ES" sz="1400" dirty="0"/>
                    </a:p>
                  </a:txBody>
                  <a:tcPr/>
                </a:tc>
                <a:tc>
                  <a:txBody>
                    <a:bodyPr/>
                    <a:lstStyle/>
                    <a:p>
                      <a:r>
                        <a:rPr lang="es-ES" sz="1400" dirty="0" smtClean="0"/>
                        <a:t>Despojo en campo de batalla</a:t>
                      </a:r>
                      <a:endParaRPr lang="es-ES" sz="1400" dirty="0"/>
                    </a:p>
                  </a:txBody>
                  <a:tcPr/>
                </a:tc>
                <a:tc gridSpan="2">
                  <a:txBody>
                    <a:bodyPr/>
                    <a:lstStyle/>
                    <a:p>
                      <a:r>
                        <a:rPr lang="es-ES" sz="1400" dirty="0" smtClean="0"/>
                        <a:t>3</a:t>
                      </a:r>
                      <a:endParaRPr lang="es-ES" sz="1400" dirty="0"/>
                    </a:p>
                  </a:txBody>
                  <a:tcPr/>
                </a:tc>
                <a:tc hMerge="1">
                  <a:txBody>
                    <a:bodyPr/>
                    <a:lstStyle/>
                    <a:p>
                      <a:endParaRPr lang="es-CO"/>
                    </a:p>
                  </a:txBody>
                  <a:tcPr/>
                </a:tc>
              </a:tr>
              <a:tr h="281483">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c>
                  <a:txBody>
                    <a:bodyPr/>
                    <a:lstStyle/>
                    <a:p>
                      <a:r>
                        <a:rPr lang="es-ES" sz="1400" dirty="0" smtClean="0"/>
                        <a:t>Deportación,</a:t>
                      </a:r>
                      <a:r>
                        <a:rPr lang="es-ES" sz="1400" baseline="0" dirty="0" smtClean="0"/>
                        <a:t> expulsión, traslado de población civil</a:t>
                      </a:r>
                      <a:endParaRPr lang="es-ES" sz="1400" dirty="0"/>
                    </a:p>
                  </a:txBody>
                  <a:tcPr/>
                </a:tc>
                <a:tc gridSpan="2">
                  <a:txBody>
                    <a:bodyPr/>
                    <a:lstStyle/>
                    <a:p>
                      <a:r>
                        <a:rPr lang="es-ES" sz="1400" dirty="0" smtClean="0"/>
                        <a:t>7</a:t>
                      </a:r>
                      <a:endParaRPr lang="es-ES" sz="1400" dirty="0"/>
                    </a:p>
                  </a:txBody>
                  <a:tcPr/>
                </a:tc>
                <a:tc hMerge="1">
                  <a:txBody>
                    <a:bodyPr/>
                    <a:lstStyle/>
                    <a:p>
                      <a:endParaRPr lang="es-CO"/>
                    </a:p>
                  </a:txBody>
                  <a:tcPr/>
                </a:tc>
              </a:tr>
              <a:tr h="281483">
                <a:tc>
                  <a:txBody>
                    <a:bodyPr/>
                    <a:lstStyle/>
                    <a:p>
                      <a:r>
                        <a:rPr lang="es-ES" sz="1400" dirty="0" smtClean="0"/>
                        <a:t>Utilización ilegal de uniformes e insignias</a:t>
                      </a:r>
                      <a:endParaRPr lang="es-ES" sz="1400" dirty="0"/>
                    </a:p>
                  </a:txBody>
                  <a:tcPr/>
                </a:tc>
                <a:tc>
                  <a:txBody>
                    <a:bodyPr/>
                    <a:lstStyle/>
                    <a:p>
                      <a:r>
                        <a:rPr lang="es-ES" sz="1400" dirty="0" smtClean="0"/>
                        <a:t>1</a:t>
                      </a:r>
                      <a:endParaRPr lang="es-ES" sz="1400" dirty="0"/>
                    </a:p>
                  </a:txBody>
                  <a:tcPr/>
                </a:tc>
                <a:tc>
                  <a:txBody>
                    <a:bodyPr/>
                    <a:lstStyle/>
                    <a:p>
                      <a:r>
                        <a:rPr lang="es-ES" sz="1400" dirty="0" smtClean="0"/>
                        <a:t>Trafico, fabricación o porte de estupefacientes</a:t>
                      </a:r>
                      <a:endParaRPr lang="es-ES" sz="1400" dirty="0"/>
                    </a:p>
                  </a:txBody>
                  <a:tcPr/>
                </a:tc>
                <a:tc gridSpan="2">
                  <a:txBody>
                    <a:bodyPr/>
                    <a:lstStyle/>
                    <a:p>
                      <a:r>
                        <a:rPr lang="es-ES" sz="1400" dirty="0" smtClean="0"/>
                        <a:t>1</a:t>
                      </a:r>
                      <a:endParaRPr lang="es-ES" sz="1400" dirty="0"/>
                    </a:p>
                  </a:txBody>
                  <a:tcPr/>
                </a:tc>
                <a:tc hMerge="1">
                  <a:txBody>
                    <a:bodyPr/>
                    <a:lstStyle/>
                    <a:p>
                      <a:endParaRPr lang="es-CO"/>
                    </a:p>
                  </a:txBody>
                  <a:tcPr/>
                </a:tc>
              </a:tr>
              <a:tr h="281483">
                <a:tc>
                  <a:txBody>
                    <a:bodyPr/>
                    <a:lstStyle/>
                    <a:p>
                      <a:r>
                        <a:rPr lang="es-ES" sz="1400" dirty="0" smtClean="0"/>
                        <a:t>Constreñimiento al sufragante</a:t>
                      </a:r>
                      <a:endParaRPr lang="es-ES" sz="1400" dirty="0"/>
                    </a:p>
                  </a:txBody>
                  <a:tcPr/>
                </a:tc>
                <a:tc>
                  <a:txBody>
                    <a:bodyPr/>
                    <a:lstStyle/>
                    <a:p>
                      <a:r>
                        <a:rPr lang="es-ES" sz="1400" dirty="0" smtClean="0"/>
                        <a:t>1</a:t>
                      </a:r>
                      <a:endParaRPr lang="es-ES" sz="1400" dirty="0"/>
                    </a:p>
                  </a:txBody>
                  <a:tcPr/>
                </a:tc>
                <a:tc>
                  <a:txBody>
                    <a:bodyPr/>
                    <a:lstStyle/>
                    <a:p>
                      <a:r>
                        <a:rPr lang="es-ES" sz="1400" dirty="0" smtClean="0"/>
                        <a:t>Reclutamiento ilícito</a:t>
                      </a:r>
                      <a:endParaRPr lang="es-ES" sz="1400" dirty="0"/>
                    </a:p>
                  </a:txBody>
                  <a:tcPr/>
                </a:tc>
                <a:tc gridSpan="2">
                  <a:txBody>
                    <a:bodyPr/>
                    <a:lstStyle/>
                    <a:p>
                      <a:r>
                        <a:rPr lang="es-ES" sz="1400" dirty="0" smtClean="0"/>
                        <a:t>1</a:t>
                      </a:r>
                      <a:endParaRPr lang="es-ES" sz="1400" dirty="0"/>
                    </a:p>
                  </a:txBody>
                  <a:tcPr/>
                </a:tc>
                <a:tc hMerge="1">
                  <a:txBody>
                    <a:bodyPr/>
                    <a:lstStyle/>
                    <a:p>
                      <a:endParaRPr lang="es-CO"/>
                    </a:p>
                  </a:txBody>
                  <a:tcPr/>
                </a:tc>
              </a:tr>
            </a:tbl>
          </a:graphicData>
        </a:graphic>
      </p:graphicFrame>
      <p:sp>
        <p:nvSpPr>
          <p:cNvPr id="43" name="122 Menos"/>
          <p:cNvSpPr/>
          <p:nvPr/>
        </p:nvSpPr>
        <p:spPr>
          <a:xfrm flipV="1">
            <a:off x="-806919" y="23978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247995" y="2136332"/>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pic>
        <p:nvPicPr>
          <p:cNvPr id="3" name="Imagen 2"/>
          <p:cNvPicPr>
            <a:picLocks noChangeAspect="1"/>
          </p:cNvPicPr>
          <p:nvPr/>
        </p:nvPicPr>
        <p:blipFill>
          <a:blip r:embed="rId6"/>
          <a:stretch>
            <a:fillRect/>
          </a:stretch>
        </p:blipFill>
        <p:spPr>
          <a:xfrm>
            <a:off x="4511824" y="3374298"/>
            <a:ext cx="651468" cy="718531"/>
          </a:xfrm>
          <a:prstGeom prst="rect">
            <a:avLst/>
          </a:prstGeom>
        </p:spPr>
      </p:pic>
    </p:spTree>
    <p:extLst>
      <p:ext uri="{BB962C8B-B14F-4D97-AF65-F5344CB8AC3E}">
        <p14:creationId xmlns:p14="http://schemas.microsoft.com/office/powerpoint/2010/main" val="3047105779"/>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8</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Héroes de Tolová</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271464" y="2924944"/>
            <a:ext cx="9517396" cy="2554545"/>
          </a:xfrm>
          <a:prstGeom prst="rect">
            <a:avLst/>
          </a:prstGeom>
        </p:spPr>
        <p:txBody>
          <a:bodyPr wrap="square">
            <a:spAutoFit/>
          </a:bodyPr>
          <a:lstStyle/>
          <a:p>
            <a:pPr algn="just"/>
            <a:r>
              <a:rPr lang="es-CO" sz="2000" dirty="0">
                <a:latin typeface="Malgun Gothic" panose="020B0503020000020004" pitchFamily="34" charset="-127"/>
                <a:ea typeface="Malgun Gothic" panose="020B0503020000020004" pitchFamily="34" charset="-127"/>
              </a:rPr>
              <a:t>Tal y como lo hemos venido exponiendo en la presente pieza procesal </a:t>
            </a:r>
            <a:r>
              <a:rPr lang="es-CO" sz="2000" dirty="0" smtClean="0">
                <a:latin typeface="Malgun Gothic" panose="020B0503020000020004" pitchFamily="34" charset="-127"/>
                <a:ea typeface="Malgun Gothic" panose="020B0503020000020004" pitchFamily="34" charset="-127"/>
              </a:rPr>
              <a:t>y consecuente </a:t>
            </a:r>
            <a:r>
              <a:rPr lang="es-CO" sz="2000" dirty="0">
                <a:latin typeface="Malgun Gothic" panose="020B0503020000020004" pitchFamily="34" charset="-127"/>
                <a:ea typeface="Malgun Gothic" panose="020B0503020000020004" pitchFamily="34" charset="-127"/>
              </a:rPr>
              <a:t>con la información suministrada por el Fiscal 13 Delegado de </a:t>
            </a:r>
            <a:r>
              <a:rPr lang="es-CO" sz="2000" dirty="0" smtClean="0">
                <a:latin typeface="Malgun Gothic" panose="020B0503020000020004" pitchFamily="34" charset="-127"/>
                <a:ea typeface="Malgun Gothic" panose="020B0503020000020004" pitchFamily="34" charset="-127"/>
              </a:rPr>
              <a:t>la Unidad </a:t>
            </a:r>
            <a:r>
              <a:rPr lang="es-CO" sz="2000" dirty="0">
                <a:latin typeface="Malgun Gothic" panose="020B0503020000020004" pitchFamily="34" charset="-127"/>
                <a:ea typeface="Malgun Gothic" panose="020B0503020000020004" pitchFamily="34" charset="-127"/>
              </a:rPr>
              <a:t>de Justicia y Paz, en las audiencias de formulación y legalización </a:t>
            </a:r>
            <a:r>
              <a:rPr lang="es-CO" sz="2000" dirty="0" smtClean="0">
                <a:latin typeface="Malgun Gothic" panose="020B0503020000020004" pitchFamily="34" charset="-127"/>
                <a:ea typeface="Malgun Gothic" panose="020B0503020000020004" pitchFamily="34" charset="-127"/>
              </a:rPr>
              <a:t>de cargos</a:t>
            </a:r>
            <a:r>
              <a:rPr lang="es-CO" sz="2000" dirty="0">
                <a:latin typeface="Malgun Gothic" panose="020B0503020000020004" pitchFamily="34" charset="-127"/>
                <a:ea typeface="Malgun Gothic" panose="020B0503020000020004" pitchFamily="34" charset="-127"/>
              </a:rPr>
              <a:t>, el Bloque Héroes de Tolová tuvo como principales asentamientos </a:t>
            </a:r>
            <a:r>
              <a:rPr lang="es-CO" sz="2000" dirty="0" smtClean="0">
                <a:latin typeface="Malgun Gothic" panose="020B0503020000020004" pitchFamily="34" charset="-127"/>
                <a:ea typeface="Malgun Gothic" panose="020B0503020000020004" pitchFamily="34" charset="-127"/>
              </a:rPr>
              <a:t>los departamentos </a:t>
            </a:r>
            <a:r>
              <a:rPr lang="es-CO" sz="2000" dirty="0">
                <a:latin typeface="Malgun Gothic" panose="020B0503020000020004" pitchFamily="34" charset="-127"/>
                <a:ea typeface="Malgun Gothic" panose="020B0503020000020004" pitchFamily="34" charset="-127"/>
              </a:rPr>
              <a:t>de Antioquia y Córdoba, ocupando parte de la </a:t>
            </a:r>
            <a:r>
              <a:rPr lang="es-CO" sz="2000" dirty="0" smtClean="0">
                <a:latin typeface="Malgun Gothic" panose="020B0503020000020004" pitchFamily="34" charset="-127"/>
                <a:ea typeface="Malgun Gothic" panose="020B0503020000020004" pitchFamily="34" charset="-127"/>
              </a:rPr>
              <a:t>franja noroccidental </a:t>
            </a:r>
            <a:r>
              <a:rPr lang="es-CO" sz="2000" dirty="0">
                <a:latin typeface="Malgun Gothic" panose="020B0503020000020004" pitchFamily="34" charset="-127"/>
                <a:ea typeface="Malgun Gothic" panose="020B0503020000020004" pitchFamily="34" charset="-127"/>
              </a:rPr>
              <a:t>del primero de los referidos y el sur de la segunda, </a:t>
            </a:r>
            <a:r>
              <a:rPr lang="es-CO" sz="2000" dirty="0" smtClean="0">
                <a:latin typeface="Malgun Gothic" panose="020B0503020000020004" pitchFamily="34" charset="-127"/>
                <a:ea typeface="Malgun Gothic" panose="020B0503020000020004" pitchFamily="34" charset="-127"/>
              </a:rPr>
              <a:t>marco territorial que </a:t>
            </a:r>
            <a:r>
              <a:rPr lang="es-CO" sz="2000" dirty="0">
                <a:latin typeface="Malgun Gothic" panose="020B0503020000020004" pitchFamily="34" charset="-127"/>
                <a:ea typeface="Malgun Gothic" panose="020B0503020000020004" pitchFamily="34" charset="-127"/>
              </a:rPr>
              <a:t>lo comprendían los municipios de San Juan y San Pedro de </a:t>
            </a:r>
            <a:r>
              <a:rPr lang="es-CO" sz="2000" dirty="0" smtClean="0">
                <a:latin typeface="Malgun Gothic" panose="020B0503020000020004" pitchFamily="34" charset="-127"/>
                <a:ea typeface="Malgun Gothic" panose="020B0503020000020004" pitchFamily="34" charset="-127"/>
              </a:rPr>
              <a:t>Urabá, Arboletes</a:t>
            </a:r>
            <a:r>
              <a:rPr lang="es-CO" sz="2000" dirty="0">
                <a:latin typeface="Malgun Gothic" panose="020B0503020000020004" pitchFamily="34" charset="-127"/>
                <a:ea typeface="Malgun Gothic" panose="020B0503020000020004" pitchFamily="34" charset="-127"/>
              </a:rPr>
              <a:t>, Apartadó, Valencia, </a:t>
            </a:r>
            <a:r>
              <a:rPr lang="es-CO" sz="2000" dirty="0" err="1">
                <a:latin typeface="Malgun Gothic" panose="020B0503020000020004" pitchFamily="34" charset="-127"/>
                <a:ea typeface="Malgun Gothic" panose="020B0503020000020004" pitchFamily="34" charset="-127"/>
              </a:rPr>
              <a:t>Tierralta</a:t>
            </a:r>
            <a:r>
              <a:rPr lang="es-CO" sz="2000" dirty="0">
                <a:latin typeface="Malgun Gothic" panose="020B0503020000020004" pitchFamily="34" charset="-127"/>
                <a:ea typeface="Malgun Gothic" panose="020B0503020000020004" pitchFamily="34" charset="-127"/>
              </a:rPr>
              <a:t> y zona rural de Montería.</a:t>
            </a:r>
            <a:endParaRPr lang="es-CO" sz="20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374508994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335360" y="829738"/>
            <a:ext cx="11029950" cy="1871663"/>
          </a:xfrm>
        </p:spPr>
        <p:txBody>
          <a:bodyPr>
            <a:normAutofit/>
          </a:bodyPr>
          <a:lstStyle/>
          <a:p>
            <a:pPr lvl="0" algn="ctr"/>
            <a:r>
              <a:rPr lang="es-ES" b="1" cap="small" dirty="0" smtClean="0">
                <a:solidFill>
                  <a:srgbClr val="C00000"/>
                </a:solidFill>
                <a:cs typeface="Arial" pitchFamily="34" charset="0"/>
              </a:rPr>
              <a:t>Sentencia 3</a:t>
            </a:r>
            <a:br>
              <a:rPr lang="es-ES" b="1" cap="small" dirty="0" smtClean="0">
                <a:solidFill>
                  <a:srgbClr val="C00000"/>
                </a:solidFill>
                <a:cs typeface="Arial" pitchFamily="34" charset="0"/>
              </a:rPr>
            </a:br>
            <a:r>
              <a:rPr lang="es-ES" sz="2700" b="1" cap="small" dirty="0" smtClean="0">
                <a:solidFill>
                  <a:schemeClr val="accent3">
                    <a:lumMod val="75000"/>
                  </a:schemeClr>
                </a:solidFill>
                <a:cs typeface="Arial" pitchFamily="34" charset="0"/>
              </a:rPr>
              <a:t>Frente Fronteras del Bloque Catatumbo </a:t>
            </a:r>
            <a:r>
              <a:rPr lang="es-CO" sz="2700" b="1" cap="small" dirty="0" smtClean="0">
                <a:solidFill>
                  <a:schemeClr val="accent3">
                    <a:lumMod val="75000"/>
                  </a:schemeClr>
                </a:solidFill>
                <a:cs typeface="Arial" pitchFamily="34" charset="0"/>
              </a:rPr>
              <a:t>de </a:t>
            </a:r>
            <a:r>
              <a:rPr lang="es-CO" sz="2700" b="1" cap="small" dirty="0">
                <a:solidFill>
                  <a:schemeClr val="accent3">
                    <a:lumMod val="75000"/>
                  </a:schemeClr>
                </a:solidFill>
                <a:cs typeface="Arial" pitchFamily="34" charset="0"/>
              </a:rPr>
              <a:t>las Autodefensas Unidas de Colombia AUC</a:t>
            </a:r>
            <a:r>
              <a:rPr lang="es-ES" dirty="0">
                <a:solidFill>
                  <a:schemeClr val="accent3">
                    <a:lumMod val="75000"/>
                  </a:schemeClr>
                </a:solidFill>
              </a:rPr>
              <a:t/>
            </a:r>
            <a:br>
              <a:rPr lang="es-ES" dirty="0">
                <a:solidFill>
                  <a:schemeClr val="accent3">
                    <a:lumMod val="75000"/>
                  </a:schemeClr>
                </a:solidFill>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199456" y="3140968"/>
            <a:ext cx="9577064" cy="2308324"/>
          </a:xfrm>
          <a:prstGeom prst="rect">
            <a:avLst/>
          </a:prstGeom>
        </p:spPr>
        <p:txBody>
          <a:bodyPr wrap="square">
            <a:spAutoFit/>
          </a:bodyPr>
          <a:lstStyle/>
          <a:p>
            <a:pPr algn="just"/>
            <a:r>
              <a:rPr lang="es-CO" sz="1600" dirty="0">
                <a:latin typeface="Malgun Gothic" panose="020B0503020000020004" pitchFamily="34" charset="-127"/>
                <a:ea typeface="Malgun Gothic" panose="020B0503020000020004" pitchFamily="34" charset="-127"/>
              </a:rPr>
              <a:t>Simultáneamente con el arribo del Bloque Catatumbo, lo hace el Frente Fronteras, por decisión de la Casa Castaño en el mes de marzo de 1999. Como comandante fue designado JORGE IVÁN LAVERDE ZAPATA, quien recibe instrucciones de Salvatore Mancuso para que inicie una acción de exterminio selectivo y continúe con la violencia sistemática contra los pobladores considerados como miembros del grupo en contienda –la guerrilla- o sus auxiliadores, específicamente en el área metropolitana de Cúcuta y en las poblaciones de Puerto Santander, Villa del Rosario, Zulia, Gramalote, Aguas Claras, La Floresta, Distrito del Riego, La Silla, Vigilancia, Sardinata, Cornejo, Salazar de las Palmas, </a:t>
            </a:r>
            <a:r>
              <a:rPr lang="es-CO" sz="1600" dirty="0" err="1">
                <a:latin typeface="Malgun Gothic" panose="020B0503020000020004" pitchFamily="34" charset="-127"/>
                <a:ea typeface="Malgun Gothic" panose="020B0503020000020004" pitchFamily="34" charset="-127"/>
              </a:rPr>
              <a:t>Ragombalia</a:t>
            </a:r>
            <a:r>
              <a:rPr lang="es-CO" sz="1600" dirty="0">
                <a:latin typeface="Malgun Gothic" panose="020B0503020000020004" pitchFamily="34" charset="-127"/>
                <a:ea typeface="Malgun Gothic" panose="020B0503020000020004" pitchFamily="34" charset="-127"/>
              </a:rPr>
              <a:t>, </a:t>
            </a:r>
            <a:r>
              <a:rPr lang="es-CO" sz="1600" dirty="0" err="1">
                <a:latin typeface="Malgun Gothic" panose="020B0503020000020004" pitchFamily="34" charset="-127"/>
                <a:ea typeface="Malgun Gothic" panose="020B0503020000020004" pitchFamily="34" charset="-127"/>
              </a:rPr>
              <a:t>Chinácota</a:t>
            </a:r>
            <a:r>
              <a:rPr lang="es-CO" sz="1600" dirty="0">
                <a:latin typeface="Malgun Gothic" panose="020B0503020000020004" pitchFamily="34" charset="-127"/>
                <a:ea typeface="Malgun Gothic" panose="020B0503020000020004" pitchFamily="34" charset="-127"/>
              </a:rPr>
              <a:t>, Pamplona, </a:t>
            </a:r>
            <a:r>
              <a:rPr lang="es-CO" sz="1600" dirty="0" err="1">
                <a:latin typeface="Malgun Gothic" panose="020B0503020000020004" pitchFamily="34" charset="-127"/>
                <a:ea typeface="Malgun Gothic" panose="020B0503020000020004" pitchFamily="34" charset="-127"/>
              </a:rPr>
              <a:t>Cicutilla</a:t>
            </a:r>
            <a:r>
              <a:rPr lang="es-CO" sz="1600" dirty="0">
                <a:latin typeface="Malgun Gothic" panose="020B0503020000020004" pitchFamily="34" charset="-127"/>
                <a:ea typeface="Malgun Gothic" panose="020B0503020000020004" pitchFamily="34" charset="-127"/>
              </a:rPr>
              <a:t>, Los Patios, Juan Frio, La Alborada y </a:t>
            </a:r>
            <a:r>
              <a:rPr lang="es-CO" sz="1600" dirty="0" err="1">
                <a:latin typeface="Malgun Gothic" panose="020B0503020000020004" pitchFamily="34" charset="-127"/>
                <a:ea typeface="Malgun Gothic" panose="020B0503020000020004" pitchFamily="34" charset="-127"/>
              </a:rPr>
              <a:t>Guaramita</a:t>
            </a:r>
            <a:r>
              <a:rPr lang="es-CO" sz="1600" dirty="0">
                <a:latin typeface="Malgun Gothic" panose="020B0503020000020004" pitchFamily="34" charset="-127"/>
                <a:ea typeface="Malgun Gothic" panose="020B0503020000020004" pitchFamily="34" charset="-127"/>
              </a:rPr>
              <a:t>. </a:t>
            </a: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4147568371"/>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a:t>
            </a:r>
            <a:r>
              <a:rPr lang="es-ES" sz="1600" b="1" cap="small" dirty="0" smtClean="0">
                <a:solidFill>
                  <a:schemeClr val="accent5">
                    <a:lumMod val="20000"/>
                    <a:lumOff val="80000"/>
                  </a:schemeClr>
                </a:solidFill>
              </a:rPr>
              <a:t>1</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19</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a:t>
            </a:r>
            <a:r>
              <a:rPr lang="es-ES" sz="1600" b="1" cap="small" dirty="0" smtClean="0">
                <a:solidFill>
                  <a:schemeClr val="accent5">
                    <a:lumMod val="20000"/>
                    <a:lumOff val="80000"/>
                  </a:schemeClr>
                </a:solidFill>
              </a:rPr>
              <a:t>: 7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107</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99246560"/>
              </p:ext>
            </p:extLst>
          </p:nvPr>
        </p:nvGraphicFramePr>
        <p:xfrm>
          <a:off x="407368" y="620688"/>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ELN -</a:t>
                      </a:r>
                      <a:r>
                        <a:rPr lang="es-ES" sz="1800" b="1" kern="1200" cap="small" baseline="0" dirty="0" smtClean="0">
                          <a:solidFill>
                            <a:srgbClr val="FFFF66"/>
                          </a:solidFill>
                          <a:latin typeface="+mn-lt"/>
                          <a:ea typeface="+mn-ea"/>
                          <a:cs typeface="Arial" pitchFamily="34" charset="0"/>
                        </a:rPr>
                        <a:t> </a:t>
                      </a:r>
                      <a:r>
                        <a:rPr lang="es-ES" sz="1800" b="1" kern="1200" cap="small" dirty="0" smtClean="0">
                          <a:solidFill>
                            <a:srgbClr val="FFFF66"/>
                          </a:solidFill>
                          <a:latin typeface="+mn-lt"/>
                          <a:ea typeface="+mn-ea"/>
                          <a:cs typeface="Arial" pitchFamily="34" charset="0"/>
                        </a:rPr>
                        <a:t>COMANDOS</a:t>
                      </a:r>
                      <a:r>
                        <a:rPr lang="es-ES" sz="1800" b="1" kern="1200" cap="small" baseline="0" dirty="0" smtClean="0">
                          <a:solidFill>
                            <a:srgbClr val="FFFF66"/>
                          </a:solidFill>
                          <a:latin typeface="+mn-lt"/>
                          <a:ea typeface="+mn-ea"/>
                          <a:cs typeface="Arial" pitchFamily="34" charset="0"/>
                        </a:rPr>
                        <a:t> ARMADOS DEL PUEBLO - CAP</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9</a:t>
                      </a:r>
                      <a:r>
                        <a:rPr lang="es-ES" sz="1400" baseline="0" dirty="0" smtClean="0"/>
                        <a:t> de septiembre de 2016</a:t>
                      </a:r>
                      <a:r>
                        <a:rPr lang="es-ES" sz="1400" dirty="0" smtClean="0"/>
                        <a:t>.</a:t>
                      </a:r>
                      <a:r>
                        <a:rPr lang="es-ES" sz="1400" baseline="0" dirty="0" smtClean="0"/>
                        <a:t> </a:t>
                      </a:r>
                      <a:r>
                        <a:rPr lang="es-ES" sz="1400" u="sng" baseline="0" dirty="0" smtClean="0">
                          <a:solidFill>
                            <a:srgbClr val="7030A0"/>
                          </a:solidFill>
                          <a:hlinkClick r:id="rId3"/>
                        </a:rPr>
                        <a:t>Ver sentencia</a:t>
                      </a:r>
                      <a:r>
                        <a:rPr lang="es-ES" sz="1400" u="sng" baseline="0" dirty="0" smtClean="0">
                          <a:solidFill>
                            <a:srgbClr val="7030A0"/>
                          </a:solidFill>
                        </a:rPr>
                        <a:t> y salvamento parcial de voto y aclaración</a:t>
                      </a:r>
                      <a:endParaRPr lang="es-ES" sz="1400" u="sng" dirty="0">
                        <a:solidFill>
                          <a:srgbClr val="7030A0"/>
                        </a:solidFill>
                      </a:endParaRPr>
                    </a:p>
                  </a:txBody>
                  <a:tcPr/>
                </a:tc>
              </a:tr>
              <a:tr h="173292">
                <a:tc>
                  <a:txBody>
                    <a:bodyPr/>
                    <a:lstStyle/>
                    <a:p>
                      <a:r>
                        <a:rPr lang="es-ES" sz="1400" dirty="0" smtClean="0"/>
                        <a:t>Postulado</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9</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83963"/>
            <a:ext cx="2776634" cy="2088232"/>
            <a:chOff x="748" y="80"/>
            <a:chExt cx="4957"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313" y="386"/>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graphicFrame>
        <p:nvGraphicFramePr>
          <p:cNvPr id="2" name="Tabla 1"/>
          <p:cNvGraphicFramePr>
            <a:graphicFrameLocks noGrp="1"/>
          </p:cNvGraphicFramePr>
          <p:nvPr>
            <p:extLst>
              <p:ext uri="{D42A27DB-BD31-4B8C-83A1-F6EECF244321}">
                <p14:modId xmlns:p14="http://schemas.microsoft.com/office/powerpoint/2010/main" val="313196528"/>
              </p:ext>
            </p:extLst>
          </p:nvPr>
        </p:nvGraphicFramePr>
        <p:xfrm>
          <a:off x="437262" y="3028940"/>
          <a:ext cx="7802557" cy="1772920"/>
        </p:xfrm>
        <a:graphic>
          <a:graphicData uri="http://schemas.openxmlformats.org/drawingml/2006/table">
            <a:tbl>
              <a:tblPr firstRow="1" bandRow="1">
                <a:tableStyleId>{5C22544A-7EE6-4342-B048-85BDC9FD1C3A}</a:tableStyleId>
              </a:tblPr>
              <a:tblGrid>
                <a:gridCol w="2451509"/>
                <a:gridCol w="992806"/>
                <a:gridCol w="3183658"/>
                <a:gridCol w="966304"/>
                <a:gridCol w="208280"/>
              </a:tblGrid>
              <a:tr h="465147">
                <a:tc gridSpan="4">
                  <a:txBody>
                    <a:bodyPr/>
                    <a:lstStyle/>
                    <a:p>
                      <a:pPr marL="908050" lvl="1" indent="0" algn="ctr"/>
                      <a:r>
                        <a:rPr lang="es-ES" sz="1600" dirty="0" smtClean="0">
                          <a:solidFill>
                            <a:schemeClr val="tx1"/>
                          </a:solidFill>
                        </a:rPr>
                        <a:t>Fredi</a:t>
                      </a:r>
                      <a:r>
                        <a:rPr lang="es-ES" sz="1600" baseline="0" dirty="0" smtClean="0">
                          <a:solidFill>
                            <a:schemeClr val="tx1"/>
                          </a:solidFill>
                        </a:rPr>
                        <a:t> Alonso Pulgarín Gaviria </a:t>
                      </a:r>
                    </a:p>
                    <a:p>
                      <a:pPr marL="908050" lvl="1" indent="0" algn="ctr"/>
                      <a:r>
                        <a:rPr lang="es-ES" sz="1600" baseline="0" dirty="0" smtClean="0">
                          <a:solidFill>
                            <a:schemeClr val="tx1"/>
                          </a:solidFill>
                        </a:rPr>
                        <a:t>Alias “la pulga”</a:t>
                      </a:r>
                      <a:endParaRPr lang="es-ES" sz="16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CO"/>
                    </a:p>
                  </a:txBody>
                  <a:tcPr/>
                </a:tc>
                <a:tc hMerge="1">
                  <a:txBody>
                    <a:bodyPr/>
                    <a:lstStyle/>
                    <a:p>
                      <a:endParaRPr lang="es-ES" sz="1400" dirty="0">
                        <a:solidFill>
                          <a:schemeClr val="tx1"/>
                        </a:solidFill>
                      </a:endParaRPr>
                    </a:p>
                  </a:txBody>
                  <a:tcPr>
                    <a:solidFill>
                      <a:schemeClr val="bg1">
                        <a:lumMod val="95000"/>
                      </a:schemeClr>
                    </a:solidFill>
                  </a:tcPr>
                </a:tc>
                <a:tc>
                  <a:txBody>
                    <a:bodyPr/>
                    <a:lstStyle/>
                    <a:p>
                      <a:endParaRPr lang="es-CO" dirty="0"/>
                    </a:p>
                  </a:txBody>
                  <a:tcPr>
                    <a:solidFill>
                      <a:schemeClr val="bg1">
                        <a:lumMod val="95000"/>
                      </a:schemeClr>
                    </a:solidFill>
                  </a:tcPr>
                </a:tc>
              </a:tr>
              <a:tr h="370840">
                <a:tc gridSpan="5">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c hMerge="1">
                  <a:txBody>
                    <a:bodyPr/>
                    <a:lstStyle/>
                    <a:p>
                      <a:endParaRPr lang="es-CO"/>
                    </a:p>
                  </a:txBody>
                  <a:tcPr/>
                </a:tc>
              </a:tr>
              <a:tr h="231963">
                <a:tc>
                  <a:txBody>
                    <a:bodyPr/>
                    <a:lstStyle/>
                    <a:p>
                      <a:r>
                        <a:rPr lang="es-ES" sz="1400" dirty="0" smtClean="0"/>
                        <a:t>Homicidio en</a:t>
                      </a:r>
                      <a:r>
                        <a:rPr lang="es-ES" sz="1400" baseline="0" dirty="0" smtClean="0"/>
                        <a:t> persona protegida</a:t>
                      </a:r>
                      <a:endParaRPr lang="es-ES" sz="1400" dirty="0"/>
                    </a:p>
                  </a:txBody>
                  <a:tcPr/>
                </a:tc>
                <a:tc>
                  <a:txBody>
                    <a:bodyPr/>
                    <a:lstStyle/>
                    <a:p>
                      <a:r>
                        <a:rPr lang="es-ES" sz="1400" dirty="0" smtClean="0"/>
                        <a:t>9</a:t>
                      </a:r>
                      <a:endParaRPr lang="es-ES" sz="1400" dirty="0"/>
                    </a:p>
                  </a:txBody>
                  <a:tcPr/>
                </a:tc>
                <a:tc>
                  <a:txBody>
                    <a:bodyPr/>
                    <a:lstStyle/>
                    <a:p>
                      <a:r>
                        <a:rPr lang="es-ES" sz="1400" dirty="0" smtClean="0"/>
                        <a:t>Rebelión</a:t>
                      </a:r>
                      <a:endParaRPr lang="es-ES" sz="1400" dirty="0"/>
                    </a:p>
                  </a:txBody>
                  <a:tcPr/>
                </a:tc>
                <a:tc gridSpan="2">
                  <a:txBody>
                    <a:bodyPr/>
                    <a:lstStyle/>
                    <a:p>
                      <a:r>
                        <a:rPr lang="es-ES" sz="1400" dirty="0" smtClean="0"/>
                        <a:t>1</a:t>
                      </a:r>
                      <a:endParaRPr lang="es-ES" sz="1400" dirty="0"/>
                    </a:p>
                  </a:txBody>
                  <a:tcPr/>
                </a:tc>
                <a:tc hMerge="1">
                  <a:txBody>
                    <a:bodyPr/>
                    <a:lstStyle/>
                    <a:p>
                      <a:endParaRPr lang="es-CO"/>
                    </a:p>
                  </a:txBody>
                  <a:tcPr/>
                </a:tc>
              </a:tr>
              <a:tr h="281483">
                <a:tc>
                  <a:txBody>
                    <a:bodyPr/>
                    <a:lstStyle/>
                    <a:p>
                      <a:r>
                        <a:rPr lang="es-ES" sz="1400" dirty="0" smtClean="0"/>
                        <a:t>Desplazamiento forzado</a:t>
                      </a:r>
                      <a:endParaRPr lang="es-ES" sz="1400" dirty="0"/>
                    </a:p>
                  </a:txBody>
                  <a:tcPr/>
                </a:tc>
                <a:tc>
                  <a:txBody>
                    <a:bodyPr/>
                    <a:lstStyle/>
                    <a:p>
                      <a:r>
                        <a:rPr lang="es-ES" sz="1400" dirty="0" smtClean="0"/>
                        <a:t>7</a:t>
                      </a:r>
                      <a:endParaRPr lang="es-ES" sz="1400" dirty="0"/>
                    </a:p>
                  </a:txBody>
                  <a:tcPr/>
                </a:tc>
                <a:tc>
                  <a:txBody>
                    <a:bodyPr/>
                    <a:lstStyle/>
                    <a:p>
                      <a:r>
                        <a:rPr lang="es-ES" sz="1400" dirty="0" smtClean="0"/>
                        <a:t>Tentativa de homicidio</a:t>
                      </a:r>
                      <a:endParaRPr lang="es-ES" sz="1400" dirty="0"/>
                    </a:p>
                  </a:txBody>
                  <a:tcPr/>
                </a:tc>
                <a:tc gridSpan="2">
                  <a:txBody>
                    <a:bodyPr/>
                    <a:lstStyle/>
                    <a:p>
                      <a:r>
                        <a:rPr lang="es-ES" sz="1400" dirty="0" smtClean="0"/>
                        <a:t>2</a:t>
                      </a:r>
                      <a:endParaRPr lang="es-ES" sz="1400" dirty="0"/>
                    </a:p>
                  </a:txBody>
                  <a:tcPr/>
                </a:tc>
                <a:tc hMerge="1">
                  <a:txBody>
                    <a:bodyPr/>
                    <a:lstStyle/>
                    <a:p>
                      <a:endParaRPr lang="es-CO"/>
                    </a:p>
                  </a:txBody>
                  <a:tcPr/>
                </a:tc>
              </a:tr>
            </a:tbl>
          </a:graphicData>
        </a:graphic>
      </p:graphicFrame>
      <p:sp>
        <p:nvSpPr>
          <p:cNvPr id="43" name="122 Menos"/>
          <p:cNvSpPr/>
          <p:nvPr/>
        </p:nvSpPr>
        <p:spPr>
          <a:xfrm flipV="1">
            <a:off x="-806919" y="23978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247995" y="2136332"/>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pic>
        <p:nvPicPr>
          <p:cNvPr id="3" name="Imagen 2"/>
          <p:cNvPicPr>
            <a:picLocks noChangeAspect="1"/>
          </p:cNvPicPr>
          <p:nvPr/>
        </p:nvPicPr>
        <p:blipFill>
          <a:blip r:embed="rId6"/>
          <a:stretch>
            <a:fillRect/>
          </a:stretch>
        </p:blipFill>
        <p:spPr>
          <a:xfrm>
            <a:off x="6511916" y="3082725"/>
            <a:ext cx="520187" cy="509255"/>
          </a:xfrm>
          <a:prstGeom prst="rect">
            <a:avLst/>
          </a:prstGeom>
        </p:spPr>
      </p:pic>
    </p:spTree>
    <p:extLst>
      <p:ext uri="{BB962C8B-B14F-4D97-AF65-F5344CB8AC3E}">
        <p14:creationId xmlns:p14="http://schemas.microsoft.com/office/powerpoint/2010/main" val="3045516922"/>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a:t>
            </a:r>
            <a:r>
              <a:rPr lang="es-ES" b="1" cap="small" dirty="0">
                <a:solidFill>
                  <a:srgbClr val="C00000"/>
                </a:solidFill>
                <a:cs typeface="Arial" pitchFamily="34" charset="0"/>
              </a:rPr>
              <a:t>9</a:t>
            </a:r>
            <a:r>
              <a:rPr lang="es-ES" b="1" cap="small" dirty="0" smtClean="0">
                <a:solidFill>
                  <a:srgbClr val="C00000"/>
                </a:solidFill>
                <a:cs typeface="Arial" pitchFamily="34" charset="0"/>
              </a:rPr>
              <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ELN – Comandos Armados del Pueblo - </a:t>
            </a:r>
            <a:r>
              <a:rPr lang="es-CO" sz="2700" b="1" cap="small" dirty="0" err="1" smtClean="0">
                <a:solidFill>
                  <a:schemeClr val="accent3">
                    <a:lumMod val="75000"/>
                  </a:schemeClr>
                </a:solidFill>
                <a:cs typeface="Arial" pitchFamily="34" charset="0"/>
              </a:rPr>
              <a:t>CAP</a:t>
            </a:r>
            <a:r>
              <a:rPr lang="es-CO" sz="2700" b="1" cap="small" dirty="0" smtClean="0">
                <a:solidFill>
                  <a:schemeClr val="accent3">
                    <a:lumMod val="75000"/>
                  </a:schemeClr>
                </a:solidFill>
                <a:cs typeface="Arial" pitchFamily="34" charset="0"/>
              </a:rPr>
              <a:t>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271464" y="2924944"/>
            <a:ext cx="9517396" cy="2308324"/>
          </a:xfrm>
          <a:prstGeom prst="rect">
            <a:avLst/>
          </a:prstGeom>
        </p:spPr>
        <p:txBody>
          <a:bodyPr wrap="square">
            <a:spAutoFit/>
          </a:bodyPr>
          <a:lstStyle/>
          <a:p>
            <a:pPr algn="just"/>
            <a:r>
              <a:rPr lang="es-CO" sz="2400" dirty="0" smtClean="0">
                <a:latin typeface="Malgun Gothic" panose="020B0503020000020004" pitchFamily="34" charset="-127"/>
                <a:ea typeface="Malgun Gothic" panose="020B0503020000020004" pitchFamily="34" charset="-127"/>
              </a:rPr>
              <a:t>El </a:t>
            </a:r>
            <a:r>
              <a:rPr lang="es-CO" sz="2400" dirty="0">
                <a:latin typeface="Malgun Gothic" panose="020B0503020000020004" pitchFamily="34" charset="-127"/>
                <a:ea typeface="Malgun Gothic" panose="020B0503020000020004" pitchFamily="34" charset="-127"/>
              </a:rPr>
              <a:t>territorio comprendido entre </a:t>
            </a:r>
            <a:r>
              <a:rPr lang="es-CO" sz="2400" dirty="0" smtClean="0">
                <a:latin typeface="Malgun Gothic" panose="020B0503020000020004" pitchFamily="34" charset="-127"/>
                <a:ea typeface="Malgun Gothic" panose="020B0503020000020004" pitchFamily="34" charset="-127"/>
              </a:rPr>
              <a:t>las comunas </a:t>
            </a:r>
            <a:r>
              <a:rPr lang="es-CO" sz="2400" dirty="0">
                <a:latin typeface="Malgun Gothic" panose="020B0503020000020004" pitchFamily="34" charset="-127"/>
                <a:ea typeface="Malgun Gothic" panose="020B0503020000020004" pitchFamily="34" charset="-127"/>
              </a:rPr>
              <a:t>13 (San Javier), 7 (Robledo) y </a:t>
            </a:r>
            <a:r>
              <a:rPr lang="es-CO" sz="2400" dirty="0" smtClean="0">
                <a:latin typeface="Malgun Gothic" panose="020B0503020000020004" pitchFamily="34" charset="-127"/>
                <a:ea typeface="Malgun Gothic" panose="020B0503020000020004" pitchFamily="34" charset="-127"/>
              </a:rPr>
              <a:t>el Corregimiento </a:t>
            </a:r>
            <a:r>
              <a:rPr lang="es-CO" sz="2400" dirty="0">
                <a:latin typeface="Malgun Gothic" panose="020B0503020000020004" pitchFamily="34" charset="-127"/>
                <a:ea typeface="Malgun Gothic" panose="020B0503020000020004" pitchFamily="34" charset="-127"/>
              </a:rPr>
              <a:t>de San </a:t>
            </a:r>
            <a:r>
              <a:rPr lang="es-CO" sz="2400" dirty="0" smtClean="0">
                <a:latin typeface="Malgun Gothic" panose="020B0503020000020004" pitchFamily="34" charset="-127"/>
                <a:ea typeface="Malgun Gothic" panose="020B0503020000020004" pitchFamily="34" charset="-127"/>
              </a:rPr>
              <a:t>Cristóbal fue </a:t>
            </a:r>
            <a:r>
              <a:rPr lang="es-CO" sz="2400" dirty="0">
                <a:latin typeface="Malgun Gothic" panose="020B0503020000020004" pitchFamily="34" charset="-127"/>
                <a:ea typeface="Malgun Gothic" panose="020B0503020000020004" pitchFamily="34" charset="-127"/>
              </a:rPr>
              <a:t>la zona de injerencia de los </a:t>
            </a:r>
            <a:r>
              <a:rPr lang="es-CO" sz="2400" dirty="0" err="1">
                <a:latin typeface="Malgun Gothic" panose="020B0503020000020004" pitchFamily="34" charset="-127"/>
                <a:ea typeface="Malgun Gothic" panose="020B0503020000020004" pitchFamily="34" charset="-127"/>
              </a:rPr>
              <a:t>CAP</a:t>
            </a:r>
            <a:r>
              <a:rPr lang="es-CO" sz="2400" dirty="0">
                <a:latin typeface="Malgun Gothic" panose="020B0503020000020004" pitchFamily="34" charset="-127"/>
                <a:ea typeface="Malgun Gothic" panose="020B0503020000020004" pitchFamily="34" charset="-127"/>
              </a:rPr>
              <a:t> y sirvió </a:t>
            </a:r>
            <a:r>
              <a:rPr lang="es-CO" sz="2400" dirty="0" smtClean="0">
                <a:latin typeface="Malgun Gothic" panose="020B0503020000020004" pitchFamily="34" charset="-127"/>
                <a:ea typeface="Malgun Gothic" panose="020B0503020000020004" pitchFamily="34" charset="-127"/>
              </a:rPr>
              <a:t>de base </a:t>
            </a:r>
            <a:r>
              <a:rPr lang="es-CO" sz="2400" dirty="0">
                <a:latin typeface="Malgun Gothic" panose="020B0503020000020004" pitchFamily="34" charset="-127"/>
                <a:ea typeface="Malgun Gothic" panose="020B0503020000020004" pitchFamily="34" charset="-127"/>
              </a:rPr>
              <a:t>a los </a:t>
            </a:r>
            <a:r>
              <a:rPr lang="es-CO" sz="2400" dirty="0" smtClean="0">
                <a:latin typeface="Malgun Gothic" panose="020B0503020000020004" pitchFamily="34" charset="-127"/>
                <a:ea typeface="Malgun Gothic" panose="020B0503020000020004" pitchFamily="34" charset="-127"/>
              </a:rPr>
              <a:t>enfrentamientos con </a:t>
            </a:r>
            <a:r>
              <a:rPr lang="es-CO" sz="2400" dirty="0">
                <a:latin typeface="Malgun Gothic" panose="020B0503020000020004" pitchFamily="34" charset="-127"/>
                <a:ea typeface="Malgun Gothic" panose="020B0503020000020004" pitchFamily="34" charset="-127"/>
              </a:rPr>
              <a:t>los paramilitares; su objetivo era la expansión </a:t>
            </a:r>
            <a:r>
              <a:rPr lang="es-CO" sz="2400" dirty="0" smtClean="0">
                <a:latin typeface="Malgun Gothic" panose="020B0503020000020004" pitchFamily="34" charset="-127"/>
                <a:ea typeface="Malgun Gothic" panose="020B0503020000020004" pitchFamily="34" charset="-127"/>
              </a:rPr>
              <a:t>a los </a:t>
            </a:r>
            <a:r>
              <a:rPr lang="es-CO" sz="2400" dirty="0">
                <a:latin typeface="Malgun Gothic" panose="020B0503020000020004" pitchFamily="34" charset="-127"/>
                <a:ea typeface="Malgun Gothic" panose="020B0503020000020004" pitchFamily="34" charset="-127"/>
              </a:rPr>
              <a:t>municipios </a:t>
            </a:r>
            <a:r>
              <a:rPr lang="es-CO" sz="2400" dirty="0" smtClean="0">
                <a:latin typeface="Malgun Gothic" panose="020B0503020000020004" pitchFamily="34" charset="-127"/>
                <a:ea typeface="Malgun Gothic" panose="020B0503020000020004" pitchFamily="34" charset="-127"/>
              </a:rPr>
              <a:t>aledaños a </a:t>
            </a:r>
            <a:r>
              <a:rPr lang="es-CO" sz="2400" dirty="0">
                <a:latin typeface="Malgun Gothic" panose="020B0503020000020004" pitchFamily="34" charset="-127"/>
                <a:ea typeface="Malgun Gothic" panose="020B0503020000020004" pitchFamily="34" charset="-127"/>
              </a:rPr>
              <a:t>la Comuna 13 sin embargo las autodefensas del </a:t>
            </a:r>
            <a:r>
              <a:rPr lang="es-CO" sz="2400" dirty="0" smtClean="0">
                <a:latin typeface="Malgun Gothic" panose="020B0503020000020004" pitchFamily="34" charset="-127"/>
                <a:ea typeface="Malgun Gothic" panose="020B0503020000020004" pitchFamily="34" charset="-127"/>
              </a:rPr>
              <a:t>Bloque Cacique Nutibara y </a:t>
            </a:r>
            <a:r>
              <a:rPr lang="es-CO" sz="2400" dirty="0">
                <a:latin typeface="Malgun Gothic" panose="020B0503020000020004" pitchFamily="34" charset="-127"/>
                <a:ea typeface="Malgun Gothic" panose="020B0503020000020004" pitchFamily="34" charset="-127"/>
              </a:rPr>
              <a:t>Metro de las AUC lo </a:t>
            </a:r>
            <a:r>
              <a:rPr lang="es-CO" sz="2400" dirty="0" smtClean="0">
                <a:latin typeface="Malgun Gothic" panose="020B0503020000020004" pitchFamily="34" charset="-127"/>
                <a:ea typeface="Malgun Gothic" panose="020B0503020000020004" pitchFamily="34" charset="-127"/>
              </a:rPr>
              <a:t>impidieron.</a:t>
            </a:r>
            <a:endParaRPr lang="es-CO" sz="24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694682064"/>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142388" y="3641743"/>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6999521" y="56793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3</a:t>
            </a:r>
          </a:p>
          <a:p>
            <a:pPr algn="r"/>
            <a:r>
              <a:rPr lang="es-ES" sz="1600" b="1" cap="small" dirty="0" smtClean="0">
                <a:solidFill>
                  <a:schemeClr val="accent5">
                    <a:lumMod val="20000"/>
                    <a:lumOff val="80000"/>
                  </a:schemeClr>
                </a:solidFill>
              </a:rPr>
              <a:t>Patrulleros</a:t>
            </a:r>
            <a:r>
              <a:rPr lang="es-ES" sz="1600" b="1" cap="small" dirty="0">
                <a:solidFill>
                  <a:schemeClr val="accent5">
                    <a:lumMod val="20000"/>
                    <a:lumOff val="80000"/>
                  </a:schemeClr>
                </a:solidFill>
              </a:rPr>
              <a:t>:  2</a:t>
            </a:r>
          </a:p>
          <a:p>
            <a:pPr algn="r"/>
            <a:r>
              <a:rPr lang="es-ES" sz="1600" b="1" cap="small" dirty="0" smtClean="0">
                <a:solidFill>
                  <a:schemeClr val="accent5">
                    <a:lumMod val="20000"/>
                    <a:lumOff val="80000"/>
                  </a:schemeClr>
                </a:solidFill>
              </a:rPr>
              <a:t>Conductas punibles: 1322</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a:t>
            </a:r>
            <a:r>
              <a:rPr lang="es-ES" sz="1600" b="1" cap="small" dirty="0" smtClean="0">
                <a:solidFill>
                  <a:schemeClr val="accent5">
                    <a:lumMod val="20000"/>
                    <a:lumOff val="80000"/>
                  </a:schemeClr>
                </a:solidFill>
              </a:rPr>
              <a:t>: 329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1397</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470984779"/>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PACÍFICO-HEROES DEL CHOCÓ Y EL FRENTE SUROESTE</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Rubén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30 de</a:t>
                      </a:r>
                      <a:r>
                        <a:rPr lang="es-ES" sz="1400" baseline="0" dirty="0" smtClean="0"/>
                        <a:t> enero de 2017</a:t>
                      </a:r>
                      <a:r>
                        <a:rPr lang="es-ES" sz="1400" dirty="0" smtClean="0"/>
                        <a:t>.</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10</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83963"/>
            <a:ext cx="3074631" cy="2088232"/>
            <a:chOff x="748" y="80"/>
            <a:chExt cx="5489"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313" y="386"/>
              <a:ext cx="1392" cy="1312"/>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B. PACÍFICO Y HÉROES DEL CHOCÓ </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2277" cy="113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43" name="122 Menos"/>
          <p:cNvSpPr/>
          <p:nvPr/>
        </p:nvSpPr>
        <p:spPr>
          <a:xfrm flipV="1">
            <a:off x="-826969" y="279907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3" name="Rectángulo 2"/>
          <p:cNvSpPr/>
          <p:nvPr/>
        </p:nvSpPr>
        <p:spPr>
          <a:xfrm>
            <a:off x="406818" y="2505063"/>
            <a:ext cx="2396810" cy="369332"/>
          </a:xfrm>
          <a:prstGeom prst="rect">
            <a:avLst/>
          </a:prstGeom>
        </p:spPr>
        <p:txBody>
          <a:bodyPr wrap="none">
            <a:spAutoFit/>
          </a:bodyPr>
          <a:lstStyle/>
          <a:p>
            <a:pPr lvl="0"/>
            <a:r>
              <a:rPr lang="es-CO" dirty="0">
                <a:solidFill>
                  <a:srgbClr val="5AA2AE">
                    <a:lumMod val="75000"/>
                  </a:srgbClr>
                </a:solidFill>
                <a:latin typeface="Agency FB" panose="020B0503020202020204" pitchFamily="34" charset="0"/>
              </a:rPr>
              <a:t>Discriminación por postulados</a:t>
            </a:r>
          </a:p>
        </p:txBody>
      </p:sp>
      <p:graphicFrame>
        <p:nvGraphicFramePr>
          <p:cNvPr id="4" name="Tabla 3"/>
          <p:cNvGraphicFramePr>
            <a:graphicFrameLocks noGrp="1"/>
          </p:cNvGraphicFramePr>
          <p:nvPr>
            <p:extLst>
              <p:ext uri="{D42A27DB-BD31-4B8C-83A1-F6EECF244321}">
                <p14:modId xmlns:p14="http://schemas.microsoft.com/office/powerpoint/2010/main" val="1049153802"/>
              </p:ext>
            </p:extLst>
          </p:nvPr>
        </p:nvGraphicFramePr>
        <p:xfrm>
          <a:off x="406817" y="4065771"/>
          <a:ext cx="9799438" cy="2619506"/>
        </p:xfrm>
        <a:graphic>
          <a:graphicData uri="http://schemas.openxmlformats.org/drawingml/2006/table">
            <a:tbl>
              <a:tblPr firstRow="1" bandRow="1">
                <a:tableStyleId>{5C22544A-7EE6-4342-B048-85BDC9FD1C3A}</a:tableStyleId>
              </a:tblPr>
              <a:tblGrid>
                <a:gridCol w="1814711"/>
                <a:gridCol w="1354192"/>
                <a:gridCol w="1879146"/>
                <a:gridCol w="1073182"/>
                <a:gridCol w="2508843"/>
                <a:gridCol w="1169364"/>
              </a:tblGrid>
              <a:tr h="315759">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1063694">
                <a:tc>
                  <a:txBody>
                    <a:bodyPr/>
                    <a:lstStyle/>
                    <a:p>
                      <a:r>
                        <a:rPr lang="es-ES" sz="1100" dirty="0" smtClean="0"/>
                        <a:t>RODRIGO ALBERTO ZAPATA SIERRA</a:t>
                      </a:r>
                      <a:endParaRPr lang="es-ES" sz="1100" dirty="0"/>
                    </a:p>
                  </a:txBody>
                  <a:tcPr/>
                </a:tc>
                <a:tc>
                  <a:txBody>
                    <a:bodyPr/>
                    <a:lstStyle/>
                    <a:p>
                      <a:endParaRPr lang="es-ES" sz="1100" dirty="0"/>
                    </a:p>
                  </a:txBody>
                  <a:tcPr/>
                </a:tc>
                <a:tc>
                  <a:txBody>
                    <a:bodyPr/>
                    <a:lstStyle/>
                    <a:p>
                      <a:r>
                        <a:rPr lang="es-CO" sz="1100" dirty="0" smtClean="0"/>
                        <a:t>WILLIAM MOSQUERA </a:t>
                      </a:r>
                      <a:r>
                        <a:rPr lang="es-CO" sz="1100" dirty="0" err="1" smtClean="0"/>
                        <a:t>MOSQUERA</a:t>
                      </a:r>
                      <a:endParaRPr lang="es-CO" sz="1100" dirty="0"/>
                    </a:p>
                  </a:txBody>
                  <a:tcPr/>
                </a:tc>
                <a:tc>
                  <a:txBody>
                    <a:bodyPr/>
                    <a:lstStyle/>
                    <a:p>
                      <a:endParaRPr lang="es-CO" sz="1100" dirty="0"/>
                    </a:p>
                  </a:txBody>
                  <a:tcPr/>
                </a:tc>
                <a:tc>
                  <a:txBody>
                    <a:bodyPr/>
                    <a:lstStyle/>
                    <a:p>
                      <a:r>
                        <a:rPr lang="es-CO" sz="1100" dirty="0" smtClean="0"/>
                        <a:t>GAMES LOZANO BADILLO- COMANDANTE</a:t>
                      </a:r>
                      <a:endParaRPr lang="es-CO" sz="1100" dirty="0"/>
                    </a:p>
                  </a:txBody>
                  <a:tcPr/>
                </a:tc>
                <a:tc>
                  <a:txBody>
                    <a:bodyPr/>
                    <a:lstStyle/>
                    <a:p>
                      <a:endParaRPr lang="es-CO" sz="1100" dirty="0"/>
                    </a:p>
                  </a:txBody>
                  <a:tcPr/>
                </a:tc>
              </a:tr>
              <a:tr h="1240053">
                <a:tc>
                  <a:txBody>
                    <a:bodyPr/>
                    <a:lstStyle/>
                    <a:p>
                      <a:r>
                        <a:rPr lang="es-ES" sz="1100" dirty="0" smtClean="0"/>
                        <a:t>CARLOS MARIO MONTOYA PAMPLONA- PATRULLERO</a:t>
                      </a:r>
                      <a:endParaRPr lang="es-ES" sz="1100" dirty="0"/>
                    </a:p>
                  </a:txBody>
                  <a:tcPr/>
                </a:tc>
                <a:tc>
                  <a:txBody>
                    <a:bodyPr/>
                    <a:lstStyle/>
                    <a:p>
                      <a:endParaRPr lang="es-ES" sz="1100" dirty="0"/>
                    </a:p>
                  </a:txBody>
                  <a:tcPr/>
                </a:tc>
                <a:tc>
                  <a:txBody>
                    <a:bodyPr/>
                    <a:lstStyle/>
                    <a:p>
                      <a:r>
                        <a:rPr lang="es-CO" sz="1100" dirty="0" smtClean="0"/>
                        <a:t>LUIS OMAR MARIN LONDOÑO- COMANDANTE</a:t>
                      </a:r>
                      <a:endParaRPr lang="es-CO" sz="1100" dirty="0"/>
                    </a:p>
                  </a:txBody>
                  <a:tcPr/>
                </a:tc>
                <a:tc>
                  <a:txBody>
                    <a:bodyPr/>
                    <a:lstStyle/>
                    <a:p>
                      <a:endParaRPr lang="es-CO" sz="1100" dirty="0"/>
                    </a:p>
                  </a:txBody>
                  <a:tcPr/>
                </a:tc>
                <a:tc>
                  <a:txBody>
                    <a:bodyPr/>
                    <a:lstStyle/>
                    <a:p>
                      <a:endParaRPr lang="es-CO" sz="1100" dirty="0"/>
                    </a:p>
                  </a:txBody>
                  <a:tcPr/>
                </a:tc>
                <a:tc>
                  <a:txBody>
                    <a:bodyPr/>
                    <a:lstStyle/>
                    <a:p>
                      <a:endParaRPr lang="es-CO" sz="1100" dirty="0"/>
                    </a:p>
                  </a:txBody>
                  <a:tcPr/>
                </a:tc>
              </a:tr>
            </a:tbl>
          </a:graphicData>
        </a:graphic>
      </p:graphicFrame>
      <p:pic>
        <p:nvPicPr>
          <p:cNvPr id="2" name="Imagen 1"/>
          <p:cNvPicPr>
            <a:picLocks noChangeAspect="1"/>
          </p:cNvPicPr>
          <p:nvPr/>
        </p:nvPicPr>
        <p:blipFill>
          <a:blip r:embed="rId6"/>
          <a:stretch>
            <a:fillRect/>
          </a:stretch>
        </p:blipFill>
        <p:spPr>
          <a:xfrm>
            <a:off x="2495600" y="4437112"/>
            <a:ext cx="748431" cy="935538"/>
          </a:xfrm>
          <a:prstGeom prst="rect">
            <a:avLst/>
          </a:prstGeom>
        </p:spPr>
      </p:pic>
      <p:pic>
        <p:nvPicPr>
          <p:cNvPr id="5" name="Imagen 4"/>
          <p:cNvPicPr>
            <a:picLocks noChangeAspect="1"/>
          </p:cNvPicPr>
          <p:nvPr/>
        </p:nvPicPr>
        <p:blipFill>
          <a:blip r:embed="rId7"/>
          <a:stretch>
            <a:fillRect/>
          </a:stretch>
        </p:blipFill>
        <p:spPr>
          <a:xfrm>
            <a:off x="2545965" y="5620538"/>
            <a:ext cx="698066" cy="859420"/>
          </a:xfrm>
          <a:prstGeom prst="rect">
            <a:avLst/>
          </a:prstGeom>
        </p:spPr>
      </p:pic>
      <p:pic>
        <p:nvPicPr>
          <p:cNvPr id="6" name="Imagen 5"/>
          <p:cNvPicPr>
            <a:picLocks noChangeAspect="1"/>
          </p:cNvPicPr>
          <p:nvPr/>
        </p:nvPicPr>
        <p:blipFill>
          <a:blip r:embed="rId8"/>
          <a:stretch>
            <a:fillRect/>
          </a:stretch>
        </p:blipFill>
        <p:spPr>
          <a:xfrm>
            <a:off x="5591944" y="4437112"/>
            <a:ext cx="792088" cy="935538"/>
          </a:xfrm>
          <a:prstGeom prst="rect">
            <a:avLst/>
          </a:prstGeom>
        </p:spPr>
      </p:pic>
      <p:pic>
        <p:nvPicPr>
          <p:cNvPr id="7" name="Imagen 6"/>
          <p:cNvPicPr>
            <a:picLocks noChangeAspect="1"/>
          </p:cNvPicPr>
          <p:nvPr/>
        </p:nvPicPr>
        <p:blipFill>
          <a:blip r:embed="rId9"/>
          <a:stretch>
            <a:fillRect/>
          </a:stretch>
        </p:blipFill>
        <p:spPr>
          <a:xfrm>
            <a:off x="5591944" y="5595045"/>
            <a:ext cx="792088" cy="809625"/>
          </a:xfrm>
          <a:prstGeom prst="rect">
            <a:avLst/>
          </a:prstGeom>
        </p:spPr>
      </p:pic>
      <p:pic>
        <p:nvPicPr>
          <p:cNvPr id="8" name="Imagen 7"/>
          <p:cNvPicPr>
            <a:picLocks noChangeAspect="1"/>
          </p:cNvPicPr>
          <p:nvPr/>
        </p:nvPicPr>
        <p:blipFill>
          <a:blip r:embed="rId10"/>
          <a:stretch>
            <a:fillRect/>
          </a:stretch>
        </p:blipFill>
        <p:spPr>
          <a:xfrm>
            <a:off x="9182217" y="4477126"/>
            <a:ext cx="822647" cy="809625"/>
          </a:xfrm>
          <a:prstGeom prst="rect">
            <a:avLst/>
          </a:prstGeom>
        </p:spPr>
      </p:pic>
      <p:sp>
        <p:nvSpPr>
          <p:cNvPr id="51" name="Oval 104"/>
          <p:cNvSpPr>
            <a:spLocks noChangeArrowheads="1"/>
          </p:cNvSpPr>
          <p:nvPr/>
        </p:nvSpPr>
        <p:spPr bwMode="auto">
          <a:xfrm>
            <a:off x="10269830" y="2181930"/>
            <a:ext cx="163041" cy="90124"/>
          </a:xfrm>
          <a:prstGeom prst="ellipse">
            <a:avLst/>
          </a:prstGeom>
          <a:solidFill>
            <a:srgbClr val="CCCC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2" name="Oval 104"/>
          <p:cNvSpPr>
            <a:spLocks noChangeArrowheads="1"/>
          </p:cNvSpPr>
          <p:nvPr/>
        </p:nvSpPr>
        <p:spPr bwMode="auto">
          <a:xfrm>
            <a:off x="8641678" y="2648845"/>
            <a:ext cx="126592" cy="324544"/>
          </a:xfrm>
          <a:prstGeom prst="ellipse">
            <a:avLst/>
          </a:prstGeom>
          <a:solidFill>
            <a:srgbClr val="CCCC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1140789767"/>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142388" y="3641743"/>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8172" y="566471"/>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3</a:t>
            </a:r>
          </a:p>
          <a:p>
            <a:pPr algn="r"/>
            <a:r>
              <a:rPr lang="es-ES" sz="1600" b="1" cap="small" dirty="0">
                <a:solidFill>
                  <a:schemeClr val="accent5">
                    <a:lumMod val="20000"/>
                    <a:lumOff val="80000"/>
                  </a:schemeClr>
                </a:solidFill>
              </a:rPr>
              <a:t>Patrulleros:  2</a:t>
            </a:r>
          </a:p>
          <a:p>
            <a:pPr algn="r"/>
            <a:r>
              <a:rPr lang="es-ES" sz="1600" b="1" cap="small" dirty="0">
                <a:solidFill>
                  <a:schemeClr val="accent5">
                    <a:lumMod val="20000"/>
                    <a:lumOff val="80000"/>
                  </a:schemeClr>
                </a:solidFill>
              </a:rPr>
              <a:t>Conductas punibles: 1322</a:t>
            </a:r>
          </a:p>
          <a:p>
            <a:pPr algn="r"/>
            <a:r>
              <a:rPr lang="es-ES" sz="1600" b="1" cap="small" dirty="0">
                <a:solidFill>
                  <a:schemeClr val="accent5">
                    <a:lumMod val="20000"/>
                    <a:lumOff val="80000"/>
                  </a:schemeClr>
                </a:solidFill>
              </a:rPr>
              <a:t>Consolidado hechos: 329 </a:t>
            </a:r>
          </a:p>
          <a:p>
            <a:pPr algn="r"/>
            <a:r>
              <a:rPr lang="es-ES" sz="1600" b="1" cap="small" dirty="0">
                <a:solidFill>
                  <a:schemeClr val="accent5">
                    <a:lumMod val="20000"/>
                    <a:lumOff val="80000"/>
                  </a:schemeClr>
                </a:solidFill>
              </a:rPr>
              <a:t>Total víctimas: 1397</a:t>
            </a:r>
          </a:p>
          <a:p>
            <a:pPr algn="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PACÍFICO-HEROES DEL CHOCÓ Y EL FRENTE SUROESTE</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Rubén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30 de</a:t>
                      </a:r>
                      <a:r>
                        <a:rPr lang="es-ES" sz="1400" baseline="0" dirty="0" smtClean="0"/>
                        <a:t> enero de 2017</a:t>
                      </a:r>
                      <a:r>
                        <a:rPr lang="es-ES" sz="1400" dirty="0" smtClean="0"/>
                        <a:t>.</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10</a:t>
            </a:r>
            <a:endParaRPr lang="es-ES" cap="small" dirty="0">
              <a:solidFill>
                <a:srgbClr val="C00000"/>
              </a:solidFill>
              <a:latin typeface="Agency FB" panose="020B0503020202020204" pitchFamily="34" charset="0"/>
            </a:endParaRPr>
          </a:p>
        </p:txBody>
      </p:sp>
      <p:sp>
        <p:nvSpPr>
          <p:cNvPr id="43" name="122 Menos"/>
          <p:cNvSpPr/>
          <p:nvPr/>
        </p:nvSpPr>
        <p:spPr>
          <a:xfrm flipV="1">
            <a:off x="-826969" y="279907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3" name="Rectángulo 2"/>
          <p:cNvSpPr/>
          <p:nvPr/>
        </p:nvSpPr>
        <p:spPr>
          <a:xfrm>
            <a:off x="406818" y="2505063"/>
            <a:ext cx="1598515" cy="369332"/>
          </a:xfrm>
          <a:prstGeom prst="rect">
            <a:avLst/>
          </a:prstGeom>
        </p:spPr>
        <p:txBody>
          <a:bodyPr wrap="none">
            <a:spAutoFit/>
          </a:bodyPr>
          <a:lstStyle/>
          <a:p>
            <a:pPr lvl="0"/>
            <a:r>
              <a:rPr lang="es-CO" dirty="0" smtClean="0">
                <a:solidFill>
                  <a:srgbClr val="5AA2AE">
                    <a:lumMod val="75000"/>
                  </a:srgbClr>
                </a:solidFill>
                <a:latin typeface="Agency FB" panose="020B0503020202020204" pitchFamily="34" charset="0"/>
              </a:rPr>
              <a:t>Conductas Punibles</a:t>
            </a:r>
            <a:endParaRPr lang="es-CO" dirty="0">
              <a:solidFill>
                <a:srgbClr val="5AA2AE">
                  <a:lumMod val="75000"/>
                </a:srgbClr>
              </a:solidFill>
              <a:latin typeface="Agency FB" panose="020B0503020202020204" pitchFamily="34" charset="0"/>
            </a:endParaRPr>
          </a:p>
        </p:txBody>
      </p:sp>
      <p:graphicFrame>
        <p:nvGraphicFramePr>
          <p:cNvPr id="46" name="Tabla 45"/>
          <p:cNvGraphicFramePr>
            <a:graphicFrameLocks noGrp="1"/>
          </p:cNvGraphicFramePr>
          <p:nvPr>
            <p:extLst>
              <p:ext uri="{D42A27DB-BD31-4B8C-83A1-F6EECF244321}">
                <p14:modId xmlns:p14="http://schemas.microsoft.com/office/powerpoint/2010/main" val="32449710"/>
              </p:ext>
            </p:extLst>
          </p:nvPr>
        </p:nvGraphicFramePr>
        <p:xfrm>
          <a:off x="479376" y="3645024"/>
          <a:ext cx="11161238" cy="237744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211</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66</a:t>
                      </a:r>
                      <a:endParaRPr lang="es-ES" sz="1400" dirty="0"/>
                    </a:p>
                  </a:txBody>
                  <a:tcPr/>
                </a:tc>
                <a:tc>
                  <a:txBody>
                    <a:bodyPr/>
                    <a:lstStyle/>
                    <a:p>
                      <a:r>
                        <a:rPr lang="es-CO" sz="1400" dirty="0" smtClean="0"/>
                        <a:t>Detención</a:t>
                      </a:r>
                      <a:r>
                        <a:rPr lang="es-CO" sz="1400" baseline="0" dirty="0" smtClean="0"/>
                        <a:t> Ilegal y privación al debido proceso</a:t>
                      </a:r>
                      <a:endParaRPr lang="es-CO" sz="1400" dirty="0"/>
                    </a:p>
                  </a:txBody>
                  <a:tcPr/>
                </a:tc>
                <a:tc>
                  <a:txBody>
                    <a:bodyPr/>
                    <a:lstStyle/>
                    <a:p>
                      <a:r>
                        <a:rPr lang="es-CO" sz="1400" dirty="0" smtClean="0"/>
                        <a:t>20</a:t>
                      </a:r>
                      <a:endParaRPr lang="es-CO" sz="1400" dirty="0"/>
                    </a:p>
                  </a:txBody>
                  <a:tcPr/>
                </a:tc>
              </a:tr>
              <a:tr h="254496">
                <a:tc>
                  <a:txBody>
                    <a:bodyPr/>
                    <a:lstStyle/>
                    <a:p>
                      <a:r>
                        <a:rPr lang="es-ES" sz="1400" dirty="0" smtClean="0"/>
                        <a:t>Reclutamiento ilícito</a:t>
                      </a:r>
                      <a:endParaRPr lang="es-ES" sz="1400" dirty="0"/>
                    </a:p>
                  </a:txBody>
                  <a:tcPr/>
                </a:tc>
                <a:tc>
                  <a:txBody>
                    <a:bodyPr/>
                    <a:lstStyle/>
                    <a:p>
                      <a:r>
                        <a:rPr lang="es-ES" sz="1400" dirty="0" smtClean="0"/>
                        <a:t>4</a:t>
                      </a:r>
                      <a:endParaRPr lang="es-ES" sz="1400" dirty="0"/>
                    </a:p>
                  </a:txBody>
                  <a:tcPr/>
                </a:tc>
                <a:tc>
                  <a:txBody>
                    <a:bodyPr/>
                    <a:lstStyle/>
                    <a:p>
                      <a:r>
                        <a:rPr lang="es-ES" sz="1400" dirty="0" smtClean="0"/>
                        <a:t>Secuestro </a:t>
                      </a:r>
                      <a:endParaRPr lang="es-ES" sz="1400" dirty="0"/>
                    </a:p>
                  </a:txBody>
                  <a:tcPr/>
                </a:tc>
                <a:tc>
                  <a:txBody>
                    <a:bodyPr/>
                    <a:lstStyle/>
                    <a:p>
                      <a:r>
                        <a:rPr lang="es-ES" sz="1400" dirty="0" smtClean="0"/>
                        <a:t>3</a:t>
                      </a:r>
                      <a:endParaRPr lang="es-ES" sz="1400" dirty="0"/>
                    </a:p>
                  </a:txBody>
                  <a:tcPr/>
                </a:tc>
                <a:tc>
                  <a:txBody>
                    <a:bodyPr/>
                    <a:lstStyle/>
                    <a:p>
                      <a:r>
                        <a:rPr lang="es-CO" sz="1400" dirty="0" smtClean="0"/>
                        <a:t>Tentativa de homicidio</a:t>
                      </a:r>
                      <a:endParaRPr lang="es-CO" sz="1400" dirty="0"/>
                    </a:p>
                  </a:txBody>
                  <a:tcPr/>
                </a:tc>
                <a:tc>
                  <a:txBody>
                    <a:bodyPr/>
                    <a:lstStyle/>
                    <a:p>
                      <a:r>
                        <a:rPr lang="es-CO" sz="1400" dirty="0" smtClean="0"/>
                        <a:t>6</a:t>
                      </a:r>
                      <a:endParaRPr lang="es-CO" sz="1400" dirty="0"/>
                    </a:p>
                  </a:txBody>
                  <a:tcPr/>
                </a:tc>
              </a:tr>
              <a:tr h="237728">
                <a:tc>
                  <a:txBody>
                    <a:bodyPr/>
                    <a:lstStyle/>
                    <a:p>
                      <a:r>
                        <a:rPr lang="es-ES" sz="1400" dirty="0" smtClean="0"/>
                        <a:t>Concierto para delinquir</a:t>
                      </a:r>
                      <a:endParaRPr lang="es-ES" sz="1400" dirty="0"/>
                    </a:p>
                  </a:txBody>
                  <a:tcPr/>
                </a:tc>
                <a:tc>
                  <a:txBody>
                    <a:bodyPr/>
                    <a:lstStyle/>
                    <a:p>
                      <a:r>
                        <a:rPr lang="es-ES" sz="1400" dirty="0" smtClean="0"/>
                        <a:t>4</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5</a:t>
                      </a:r>
                      <a:endParaRPr lang="es-ES" sz="1400" dirty="0"/>
                    </a:p>
                  </a:txBody>
                  <a:tcPr/>
                </a:tc>
                <a:tc>
                  <a:txBody>
                    <a:bodyPr/>
                    <a:lstStyle/>
                    <a:p>
                      <a:r>
                        <a:rPr lang="es-CO" sz="1400" dirty="0" smtClean="0"/>
                        <a:t>Destrucción y apropiación de bienes protegidos</a:t>
                      </a:r>
                      <a:endParaRPr lang="es-CO" sz="1400" dirty="0"/>
                    </a:p>
                  </a:txBody>
                  <a:tcPr/>
                </a:tc>
                <a:tc>
                  <a:txBody>
                    <a:bodyPr/>
                    <a:lstStyle/>
                    <a:p>
                      <a:r>
                        <a:rPr lang="es-CO" sz="1400" dirty="0" smtClean="0"/>
                        <a:t>2</a:t>
                      </a:r>
                      <a:endParaRPr lang="es-CO" sz="1400" dirty="0"/>
                    </a:p>
                  </a:txBody>
                  <a:tcPr/>
                </a:tc>
              </a:tr>
              <a:tr h="220960">
                <a:tc>
                  <a:txBody>
                    <a:bodyPr/>
                    <a:lstStyle/>
                    <a:p>
                      <a:r>
                        <a:rPr lang="es-ES" sz="1400" dirty="0" smtClean="0"/>
                        <a:t>Deportación, expulsión,</a:t>
                      </a:r>
                      <a:r>
                        <a:rPr lang="es-ES" sz="1400" baseline="0" dirty="0" smtClean="0"/>
                        <a:t> traslado o desplazamiento forzado de población civil</a:t>
                      </a:r>
                      <a:endParaRPr lang="es-ES" sz="1400" dirty="0"/>
                    </a:p>
                  </a:txBody>
                  <a:tcPr/>
                </a:tc>
                <a:tc>
                  <a:txBody>
                    <a:bodyPr/>
                    <a:lstStyle/>
                    <a:p>
                      <a:r>
                        <a:rPr lang="es-ES" sz="1400" dirty="0" smtClean="0"/>
                        <a:t>991</a:t>
                      </a:r>
                      <a:endParaRPr lang="es-ES" sz="1400" dirty="0"/>
                    </a:p>
                  </a:txBody>
                  <a:tcPr/>
                </a:tc>
                <a:tc>
                  <a:txBody>
                    <a:bodyPr/>
                    <a:lstStyle/>
                    <a:p>
                      <a:r>
                        <a:rPr lang="es-ES" sz="1400" dirty="0" smtClean="0"/>
                        <a:t>Utilización Ilegal de Uniformes e Insignias</a:t>
                      </a:r>
                      <a:endParaRPr lang="es-ES" sz="1400" dirty="0"/>
                    </a:p>
                  </a:txBody>
                  <a:tcPr/>
                </a:tc>
                <a:tc>
                  <a:txBody>
                    <a:bodyPr/>
                    <a:lstStyle/>
                    <a:p>
                      <a:r>
                        <a:rPr lang="es-ES" sz="1400" dirty="0" smtClean="0"/>
                        <a:t>4</a:t>
                      </a:r>
                      <a:endParaRPr lang="es-ES" sz="1400" dirty="0"/>
                    </a:p>
                  </a:txBody>
                  <a:tcPr/>
                </a:tc>
                <a:tc>
                  <a:txBody>
                    <a:bodyPr/>
                    <a:lstStyle/>
                    <a:p>
                      <a:r>
                        <a:rPr lang="es-CO" sz="1400" dirty="0" smtClean="0"/>
                        <a:t>Tortura</a:t>
                      </a:r>
                      <a:endParaRPr lang="es-CO" sz="1400" dirty="0"/>
                    </a:p>
                  </a:txBody>
                  <a:tcPr/>
                </a:tc>
                <a:tc>
                  <a:txBody>
                    <a:bodyPr/>
                    <a:lstStyle/>
                    <a:p>
                      <a:r>
                        <a:rPr lang="es-CO" sz="1400" dirty="0" smtClean="0"/>
                        <a:t>6</a:t>
                      </a:r>
                      <a:endParaRPr lang="es-CO" sz="1400" dirty="0"/>
                    </a:p>
                  </a:txBody>
                  <a:tcPr/>
                </a:tc>
              </a:tr>
            </a:tbl>
          </a:graphicData>
        </a:graphic>
      </p:graphicFrame>
      <p:grpSp>
        <p:nvGrpSpPr>
          <p:cNvPr id="47" name="Group 111"/>
          <p:cNvGrpSpPr>
            <a:grpSpLocks/>
          </p:cNvGrpSpPr>
          <p:nvPr/>
        </p:nvGrpSpPr>
        <p:grpSpPr bwMode="auto">
          <a:xfrm>
            <a:off x="8400257" y="1883963"/>
            <a:ext cx="2736304" cy="1833069"/>
            <a:chOff x="748" y="80"/>
            <a:chExt cx="5489" cy="4240"/>
          </a:xfrm>
        </p:grpSpPr>
        <p:sp>
          <p:nvSpPr>
            <p:cNvPr id="48"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9"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0"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86"/>
            <p:cNvSpPr txBox="1">
              <a:spLocks noChangeArrowheads="1"/>
            </p:cNvSpPr>
            <p:nvPr/>
          </p:nvSpPr>
          <p:spPr bwMode="auto">
            <a:xfrm>
              <a:off x="4054" y="175"/>
              <a:ext cx="1977" cy="1495"/>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B. </a:t>
              </a:r>
              <a:r>
                <a:rPr lang="es-ES" sz="800" b="1" dirty="0">
                  <a:effectLst>
                    <a:outerShdw blurRad="38100" dist="38100" dir="2700000" algn="tl">
                      <a:srgbClr val="000000">
                        <a:alpha val="43137"/>
                      </a:srgbClr>
                    </a:outerShdw>
                  </a:effectLst>
                  <a:latin typeface="Calibri" pitchFamily="34" charset="0"/>
                  <a:cs typeface="Tahoma" pitchFamily="34" charset="0"/>
                </a:rPr>
                <a:t>P</a:t>
              </a:r>
              <a:r>
                <a:rPr lang="es-ES" sz="800" b="1" dirty="0" smtClean="0">
                  <a:effectLst>
                    <a:outerShdw blurRad="38100" dist="38100" dir="2700000" algn="tl">
                      <a:srgbClr val="000000">
                        <a:alpha val="43137"/>
                      </a:srgbClr>
                    </a:outerShdw>
                  </a:effectLst>
                  <a:latin typeface="Calibri" pitchFamily="34" charset="0"/>
                  <a:cs typeface="Tahoma" pitchFamily="34" charset="0"/>
                </a:rPr>
                <a:t>ACÍFICO Y HÉROES DEL CHOCÓ </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84" name="Rectangle 87"/>
            <p:cNvSpPr>
              <a:spLocks noChangeArrowheads="1"/>
            </p:cNvSpPr>
            <p:nvPr/>
          </p:nvSpPr>
          <p:spPr bwMode="auto">
            <a:xfrm>
              <a:off x="3771" y="352"/>
              <a:ext cx="2466" cy="1231"/>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85" name="Oval 104"/>
          <p:cNvSpPr>
            <a:spLocks noChangeArrowheads="1"/>
          </p:cNvSpPr>
          <p:nvPr/>
        </p:nvSpPr>
        <p:spPr bwMode="auto">
          <a:xfrm>
            <a:off x="9937078" y="2057244"/>
            <a:ext cx="163041" cy="90124"/>
          </a:xfrm>
          <a:prstGeom prst="ellipse">
            <a:avLst/>
          </a:prstGeom>
          <a:solidFill>
            <a:srgbClr val="CCCC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86" name="Oval 104"/>
          <p:cNvSpPr>
            <a:spLocks noChangeArrowheads="1"/>
          </p:cNvSpPr>
          <p:nvPr/>
        </p:nvSpPr>
        <p:spPr bwMode="auto">
          <a:xfrm>
            <a:off x="8620598" y="2504056"/>
            <a:ext cx="126592" cy="324544"/>
          </a:xfrm>
          <a:prstGeom prst="ellipse">
            <a:avLst/>
          </a:prstGeom>
          <a:solidFill>
            <a:srgbClr val="CCCC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2" name="Rectángulo 1"/>
          <p:cNvSpPr/>
          <p:nvPr/>
        </p:nvSpPr>
        <p:spPr>
          <a:xfrm>
            <a:off x="9957094" y="3180971"/>
            <a:ext cx="1604927" cy="369332"/>
          </a:xfrm>
          <a:prstGeom prst="rect">
            <a:avLst/>
          </a:prstGeom>
        </p:spPr>
        <p:txBody>
          <a:bodyPr wrap="none">
            <a:spAutoFit/>
          </a:bodyPr>
          <a:lstStyle/>
          <a:p>
            <a:r>
              <a:rPr lang="es-ES" dirty="0">
                <a:solidFill>
                  <a:schemeClr val="accent5">
                    <a:lumMod val="75000"/>
                  </a:schemeClr>
                </a:solidFill>
                <a:latin typeface="Agency FB" panose="020B0503020202020204" pitchFamily="34" charset="0"/>
              </a:rPr>
              <a:t>Georreferenciación</a:t>
            </a:r>
          </a:p>
        </p:txBody>
      </p:sp>
    </p:spTree>
    <p:extLst>
      <p:ext uri="{BB962C8B-B14F-4D97-AF65-F5344CB8AC3E}">
        <p14:creationId xmlns:p14="http://schemas.microsoft.com/office/powerpoint/2010/main" val="396402111"/>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10</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Pacífico – Héroes del Chocó y Frente Suroeste</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271464" y="2924944"/>
            <a:ext cx="9517396" cy="3046988"/>
          </a:xfrm>
          <a:prstGeom prst="rect">
            <a:avLst/>
          </a:prstGeom>
        </p:spPr>
        <p:txBody>
          <a:bodyPr wrap="square">
            <a:spAutoFit/>
          </a:bodyPr>
          <a:lstStyle/>
          <a:p>
            <a:pPr algn="just"/>
            <a:r>
              <a:rPr lang="es-CO" sz="2400" dirty="0">
                <a:latin typeface="Malgun Gothic" panose="020B0503020000020004" pitchFamily="34" charset="-127"/>
                <a:ea typeface="Malgun Gothic" panose="020B0503020000020004" pitchFamily="34" charset="-127"/>
              </a:rPr>
              <a:t>El Bloque Pacífico, como también quedó establecido, tuvo como zona de injerencia y operaciones el municipio de Quibdó y el sur del Departamento de </a:t>
            </a:r>
            <a:r>
              <a:rPr lang="es-CO" sz="2400" dirty="0" smtClean="0">
                <a:latin typeface="Malgun Gothic" panose="020B0503020000020004" pitchFamily="34" charset="-127"/>
                <a:ea typeface="Malgun Gothic" panose="020B0503020000020004" pitchFamily="34" charset="-127"/>
              </a:rPr>
              <a:t>Chocó.</a:t>
            </a:r>
          </a:p>
          <a:p>
            <a:pPr algn="just"/>
            <a:endParaRPr lang="es-CO" sz="2400" dirty="0">
              <a:effectLst/>
              <a:latin typeface="Malgun Gothic" panose="020B0503020000020004" pitchFamily="34" charset="-127"/>
              <a:ea typeface="Malgun Gothic" panose="020B0503020000020004" pitchFamily="34" charset="-127"/>
              <a:cs typeface="Times New Roman" panose="02020603050405020304" pitchFamily="18" charset="0"/>
            </a:endParaRPr>
          </a:p>
          <a:p>
            <a:pPr algn="just"/>
            <a:r>
              <a:rPr lang="es-CO" sz="2400" dirty="0">
                <a:latin typeface="Malgun Gothic" panose="020B0503020000020004" pitchFamily="34" charset="-127"/>
                <a:ea typeface="Malgun Gothic" panose="020B0503020000020004" pitchFamily="34" charset="-127"/>
              </a:rPr>
              <a:t>el Frente Suroeste fue creado en el mes de septiembre de 1.999 y operó hasta el 18 de diciembre de 2.004. Tuvo injerencia en parte de Bello y en los municipios de Barbosa, Copacabana, Girardota, Amaga, </a:t>
            </a:r>
            <a:r>
              <a:rPr lang="es-CO" sz="2400" dirty="0" err="1">
                <a:latin typeface="Malgun Gothic" panose="020B0503020000020004" pitchFamily="34" charset="-127"/>
                <a:ea typeface="Malgun Gothic" panose="020B0503020000020004" pitchFamily="34" charset="-127"/>
              </a:rPr>
              <a:t>Angelópolis</a:t>
            </a:r>
            <a:r>
              <a:rPr lang="es-CO" sz="2400" dirty="0">
                <a:latin typeface="Malgun Gothic" panose="020B0503020000020004" pitchFamily="34" charset="-127"/>
                <a:ea typeface="Malgun Gothic" panose="020B0503020000020004" pitchFamily="34" charset="-127"/>
              </a:rPr>
              <a:t> y Titiribí. </a:t>
            </a:r>
            <a:endParaRPr lang="es-CO" sz="24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3002549982"/>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52 CuadroTexto"/>
          <p:cNvSpPr txBox="1"/>
          <p:nvPr/>
        </p:nvSpPr>
        <p:spPr>
          <a:xfrm>
            <a:off x="8042764" y="403483"/>
            <a:ext cx="4127252" cy="1169551"/>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400" b="1" cap="small" dirty="0">
                <a:solidFill>
                  <a:schemeClr val="accent5">
                    <a:lumMod val="20000"/>
                    <a:lumOff val="80000"/>
                  </a:schemeClr>
                </a:solidFill>
              </a:rPr>
              <a:t>Comandantes: </a:t>
            </a:r>
            <a:r>
              <a:rPr lang="es-ES" sz="1400" b="1" cap="small" dirty="0" smtClean="0">
                <a:solidFill>
                  <a:schemeClr val="accent5">
                    <a:lumMod val="20000"/>
                    <a:lumOff val="80000"/>
                  </a:schemeClr>
                </a:solidFill>
              </a:rPr>
              <a:t>18</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Patrulleros: </a:t>
            </a:r>
            <a:r>
              <a:rPr lang="es-ES" sz="1400" b="1" cap="small" dirty="0" smtClean="0">
                <a:solidFill>
                  <a:schemeClr val="accent5">
                    <a:lumMod val="20000"/>
                    <a:lumOff val="80000"/>
                  </a:schemeClr>
                </a:solidFill>
              </a:rPr>
              <a:t>10</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Consolidado conductas punibles:  </a:t>
            </a:r>
            <a:r>
              <a:rPr lang="es-ES" sz="1400" b="1" cap="small" dirty="0" smtClean="0">
                <a:solidFill>
                  <a:schemeClr val="accent5">
                    <a:lumMod val="20000"/>
                    <a:lumOff val="80000"/>
                  </a:schemeClr>
                </a:solidFill>
              </a:rPr>
              <a:t>6.256</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Hechos: </a:t>
            </a:r>
            <a:r>
              <a:rPr lang="es-ES" sz="1400" b="1" cap="small" dirty="0" smtClean="0">
                <a:solidFill>
                  <a:schemeClr val="accent5">
                    <a:lumMod val="20000"/>
                    <a:lumOff val="80000"/>
                  </a:schemeClr>
                </a:solidFill>
              </a:rPr>
              <a:t>1.709</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Total víctimas aprox. : </a:t>
            </a:r>
            <a:r>
              <a:rPr lang="es-ES" sz="1400" b="1" cap="small" dirty="0" smtClean="0">
                <a:solidFill>
                  <a:schemeClr val="accent5">
                    <a:lumMod val="20000"/>
                    <a:lumOff val="80000"/>
                  </a:schemeClr>
                </a:solidFill>
              </a:rPr>
              <a:t>6069</a:t>
            </a:r>
            <a:endParaRPr lang="es-ES" sz="1400" b="1" cap="small" dirty="0">
              <a:solidFill>
                <a:schemeClr val="accent5">
                  <a:lumMod val="20000"/>
                  <a:lumOff val="80000"/>
                </a:schemeClr>
              </a:solidFill>
            </a:endParaRPr>
          </a:p>
        </p:txBody>
      </p:sp>
      <p:graphicFrame>
        <p:nvGraphicFramePr>
          <p:cNvPr id="4" name="Tabla 3"/>
          <p:cNvGraphicFramePr>
            <a:graphicFrameLocks noGrp="1"/>
          </p:cNvGraphicFramePr>
          <p:nvPr>
            <p:extLst>
              <p:ext uri="{D42A27DB-BD31-4B8C-83A1-F6EECF244321}">
                <p14:modId xmlns:p14="http://schemas.microsoft.com/office/powerpoint/2010/main" val="4194585988"/>
              </p:ext>
            </p:extLst>
          </p:nvPr>
        </p:nvGraphicFramePr>
        <p:xfrm>
          <a:off x="-17500" y="3176672"/>
          <a:ext cx="12187516" cy="3681327"/>
        </p:xfrm>
        <a:graphic>
          <a:graphicData uri="http://schemas.openxmlformats.org/drawingml/2006/table">
            <a:tbl>
              <a:tblPr firstRow="1" bandRow="1">
                <a:tableStyleId>{5C22544A-7EE6-4342-B048-85BDC9FD1C3A}</a:tableStyleId>
              </a:tblPr>
              <a:tblGrid>
                <a:gridCol w="2491117"/>
                <a:gridCol w="576064"/>
                <a:gridCol w="2520280"/>
                <a:gridCol w="530560"/>
                <a:gridCol w="2565784"/>
                <a:gridCol w="576064"/>
                <a:gridCol w="2376264"/>
                <a:gridCol w="551383"/>
              </a:tblGrid>
              <a:tr h="354955">
                <a:tc gridSpan="7">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endParaRPr lang="es-CO"/>
                    </a:p>
                  </a:txBody>
                  <a:tcPr/>
                </a:tc>
                <a:tc hMerge="1">
                  <a:txBody>
                    <a:bodyPr/>
                    <a:lstStyle/>
                    <a:p>
                      <a:pPr algn="ctr"/>
                      <a:endParaRPr lang="es-ES" sz="1400" dirty="0"/>
                    </a:p>
                  </a:txBody>
                  <a:tcPr anchor="ctr"/>
                </a:tc>
                <a:tc>
                  <a:txBody>
                    <a:bodyPr/>
                    <a:lstStyle/>
                    <a:p>
                      <a:pPr algn="ctr"/>
                      <a:endParaRPr lang="es-ES" sz="1400" dirty="0"/>
                    </a:p>
                  </a:txBody>
                  <a:tcPr anchor="ctr"/>
                </a:tc>
              </a:tr>
              <a:tr h="475196">
                <a:tc>
                  <a:txBody>
                    <a:bodyPr/>
                    <a:lstStyle/>
                    <a:p>
                      <a:r>
                        <a:rPr lang="es-CO" sz="1000" kern="1200" dirty="0" smtClean="0">
                          <a:solidFill>
                            <a:schemeClr val="dk1"/>
                          </a:solidFill>
                          <a:effectLst/>
                          <a:latin typeface="+mn-lt"/>
                          <a:ea typeface="+mn-ea"/>
                          <a:cs typeface="+mn-cs"/>
                        </a:rPr>
                        <a:t>FREDY RENDÓN HERRERA</a:t>
                      </a:r>
                      <a:r>
                        <a:rPr lang="es-ES" sz="1000" baseline="0" dirty="0" smtClean="0"/>
                        <a:t>  COMANDANTE GENERAL</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LEVI ANTONIO MARTÍNEZ PATERNINA</a:t>
                      </a:r>
                      <a:r>
                        <a:rPr lang="es-ES" sz="1000" dirty="0" smtClean="0"/>
                        <a:t> – COMANDANTE </a:t>
                      </a:r>
                      <a:endParaRPr lang="es-ES" sz="1000" dirty="0"/>
                    </a:p>
                  </a:txBody>
                  <a:tcPr/>
                </a:tc>
                <a:tc>
                  <a:txBody>
                    <a:bodyPr/>
                    <a:lstStyle/>
                    <a:p>
                      <a:endParaRPr lang="es-CO" dirty="0"/>
                    </a:p>
                  </a:txBody>
                  <a:tcPr/>
                </a:tc>
                <a:tc>
                  <a:txBody>
                    <a:bodyPr/>
                    <a:lstStyle/>
                    <a:p>
                      <a:r>
                        <a:rPr lang="es-CO" sz="1000" kern="1200" dirty="0" smtClean="0">
                          <a:solidFill>
                            <a:schemeClr val="dk1"/>
                          </a:solidFill>
                          <a:effectLst/>
                          <a:latin typeface="+mn-lt"/>
                          <a:ea typeface="+mn-ea"/>
                          <a:cs typeface="+mn-cs"/>
                        </a:rPr>
                        <a:t>JUAN PABLO LÓPEZ QUINTERO – PATRULLERO</a:t>
                      </a:r>
                      <a:r>
                        <a:rPr lang="es-CO" sz="1000" kern="1200" baseline="0" dirty="0" smtClean="0">
                          <a:solidFill>
                            <a:schemeClr val="dk1"/>
                          </a:solidFill>
                          <a:effectLst/>
                          <a:latin typeface="+mn-lt"/>
                          <a:ea typeface="+mn-ea"/>
                          <a:cs typeface="+mn-cs"/>
                        </a:rPr>
                        <a:t> </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BERNARDO JESÚS DÍAZ ALEGRE - PATRULLERO</a:t>
                      </a:r>
                      <a:endParaRPr lang="es-ES" sz="1000" dirty="0"/>
                    </a:p>
                  </a:txBody>
                  <a:tcPr/>
                </a:tc>
                <a:tc>
                  <a:txBody>
                    <a:bodyPr/>
                    <a:lstStyle/>
                    <a:p>
                      <a:endParaRPr lang="es-ES" sz="1000" dirty="0"/>
                    </a:p>
                  </a:txBody>
                  <a:tcPr/>
                </a:tc>
              </a:tr>
              <a:tr h="475196">
                <a:tc>
                  <a:txBody>
                    <a:bodyPr/>
                    <a:lstStyle/>
                    <a:p>
                      <a:r>
                        <a:rPr lang="es-CO" sz="1000" kern="1200" dirty="0" smtClean="0">
                          <a:solidFill>
                            <a:schemeClr val="dk1"/>
                          </a:solidFill>
                          <a:effectLst/>
                          <a:latin typeface="+mn-lt"/>
                          <a:ea typeface="+mn-ea"/>
                          <a:cs typeface="+mn-cs"/>
                        </a:rPr>
                        <a:t>CARLOS ARTURO </a:t>
                      </a:r>
                      <a:r>
                        <a:rPr lang="es-CO" sz="1000" kern="1200" dirty="0" err="1" smtClean="0">
                          <a:solidFill>
                            <a:schemeClr val="dk1"/>
                          </a:solidFill>
                          <a:effectLst/>
                          <a:latin typeface="+mn-lt"/>
                          <a:ea typeface="+mn-ea"/>
                          <a:cs typeface="+mn-cs"/>
                        </a:rPr>
                        <a:t>FURNIELES</a:t>
                      </a:r>
                      <a:r>
                        <a:rPr lang="es-CO" sz="1000" kern="1200" dirty="0" smtClean="0">
                          <a:solidFill>
                            <a:schemeClr val="dk1"/>
                          </a:solidFill>
                          <a:effectLst/>
                          <a:latin typeface="+mn-lt"/>
                          <a:ea typeface="+mn-ea"/>
                          <a:cs typeface="+mn-cs"/>
                        </a:rPr>
                        <a:t> ÁLVAREZ</a:t>
                      </a:r>
                      <a:r>
                        <a:rPr lang="es-ES" sz="1000" dirty="0" smtClean="0"/>
                        <a:t> – COMANDANTE</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PABLO JOSÉ MONTALVO </a:t>
                      </a:r>
                      <a:r>
                        <a:rPr lang="es-CO" sz="1000" kern="1200" dirty="0" err="1" smtClean="0">
                          <a:solidFill>
                            <a:schemeClr val="dk1"/>
                          </a:solidFill>
                          <a:effectLst/>
                          <a:latin typeface="+mn-lt"/>
                          <a:ea typeface="+mn-ea"/>
                          <a:cs typeface="+mn-cs"/>
                        </a:rPr>
                        <a:t>CUITIVA</a:t>
                      </a:r>
                      <a:r>
                        <a:rPr lang="es-ES" sz="1000" dirty="0" smtClean="0"/>
                        <a:t> – COMANDANTE</a:t>
                      </a:r>
                      <a:endParaRPr lang="es-ES" sz="1000" dirty="0"/>
                    </a:p>
                  </a:txBody>
                  <a:tcPr/>
                </a:tc>
                <a:tc>
                  <a:txBody>
                    <a:bodyPr/>
                    <a:lstStyle/>
                    <a:p>
                      <a:endParaRPr lang="es-CO" dirty="0"/>
                    </a:p>
                  </a:txBody>
                  <a:tcPr/>
                </a:tc>
                <a:tc>
                  <a:txBody>
                    <a:bodyPr/>
                    <a:lstStyle/>
                    <a:p>
                      <a:r>
                        <a:rPr lang="es-CO" sz="1000" kern="1200" dirty="0" smtClean="0">
                          <a:solidFill>
                            <a:schemeClr val="dk1"/>
                          </a:solidFill>
                          <a:effectLst/>
                          <a:latin typeface="+mn-lt"/>
                          <a:ea typeface="+mn-ea"/>
                          <a:cs typeface="+mn-cs"/>
                        </a:rPr>
                        <a:t>JAVIER </a:t>
                      </a:r>
                      <a:r>
                        <a:rPr lang="es-CO" sz="1000" kern="1200" dirty="0" err="1" smtClean="0">
                          <a:solidFill>
                            <a:schemeClr val="dk1"/>
                          </a:solidFill>
                          <a:effectLst/>
                          <a:latin typeface="+mn-lt"/>
                          <a:ea typeface="+mn-ea"/>
                          <a:cs typeface="+mn-cs"/>
                        </a:rPr>
                        <a:t>OCARIS</a:t>
                      </a:r>
                      <a:r>
                        <a:rPr lang="es-CO" sz="1000" kern="1200" dirty="0" smtClean="0">
                          <a:solidFill>
                            <a:schemeClr val="dk1"/>
                          </a:solidFill>
                          <a:effectLst/>
                          <a:latin typeface="+mn-lt"/>
                          <a:ea typeface="+mn-ea"/>
                          <a:cs typeface="+mn-cs"/>
                        </a:rPr>
                        <a:t> CORREA ALZATE – </a:t>
                      </a:r>
                      <a:r>
                        <a:rPr lang="es-ES" sz="1000" dirty="0" smtClean="0"/>
                        <a:t>COMANDANTE</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ALBERTO GARCÍA SEVILLA – COMANDANTE </a:t>
                      </a:r>
                      <a:endParaRPr lang="es-ES" sz="1000" dirty="0"/>
                    </a:p>
                  </a:txBody>
                  <a:tcPr/>
                </a:tc>
                <a:tc>
                  <a:txBody>
                    <a:bodyPr/>
                    <a:lstStyle/>
                    <a:p>
                      <a:endParaRPr lang="es-ES" sz="1000" dirty="0"/>
                    </a:p>
                  </a:txBody>
                  <a:tcPr/>
                </a:tc>
              </a:tr>
              <a:tr h="475196">
                <a:tc>
                  <a:txBody>
                    <a:bodyPr/>
                    <a:lstStyle/>
                    <a:p>
                      <a:r>
                        <a:rPr lang="es-CO" sz="1000" kern="1200" dirty="0" smtClean="0">
                          <a:solidFill>
                            <a:schemeClr val="dk1"/>
                          </a:solidFill>
                          <a:effectLst/>
                          <a:latin typeface="+mn-lt"/>
                          <a:ea typeface="+mn-ea"/>
                          <a:cs typeface="+mn-cs"/>
                        </a:rPr>
                        <a:t>OTONIEL SEGUNDO HOYOS PÉREZ </a:t>
                      </a:r>
                      <a:r>
                        <a:rPr lang="es-ES" sz="1000" dirty="0" smtClean="0"/>
                        <a:t>- COMANDANTE</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EFRAÍN HOMERO HERNÁNDEZ PADILLA</a:t>
                      </a:r>
                      <a:r>
                        <a:rPr lang="es-ES" sz="1000" baseline="0" dirty="0" smtClean="0"/>
                        <a:t> – PATRULLERO</a:t>
                      </a:r>
                      <a:endParaRPr lang="es-ES" sz="1000" dirty="0"/>
                    </a:p>
                  </a:txBody>
                  <a:tcPr/>
                </a:tc>
                <a:tc>
                  <a:txBody>
                    <a:bodyPr/>
                    <a:lstStyle/>
                    <a:p>
                      <a:endParaRPr lang="es-CO" dirty="0"/>
                    </a:p>
                  </a:txBody>
                  <a:tcPr/>
                </a:tc>
                <a:tc>
                  <a:txBody>
                    <a:bodyPr/>
                    <a:lstStyle/>
                    <a:p>
                      <a:r>
                        <a:rPr lang="es-CO" sz="1000" kern="1200" dirty="0" smtClean="0">
                          <a:solidFill>
                            <a:schemeClr val="dk1"/>
                          </a:solidFill>
                          <a:effectLst/>
                          <a:latin typeface="+mn-lt"/>
                          <a:ea typeface="+mn-ea"/>
                          <a:cs typeface="+mn-cs"/>
                        </a:rPr>
                        <a:t>ELKIN JORGE CASTAÑEDA NARANJO – COMANDANTE</a:t>
                      </a:r>
                      <a:r>
                        <a:rPr lang="es-CO" sz="1000" kern="1200" baseline="0" dirty="0" smtClean="0">
                          <a:solidFill>
                            <a:schemeClr val="dk1"/>
                          </a:solidFill>
                          <a:effectLst/>
                          <a:latin typeface="+mn-lt"/>
                          <a:ea typeface="+mn-ea"/>
                          <a:cs typeface="+mn-cs"/>
                        </a:rPr>
                        <a:t> </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EDWIN ALBERTO ROMERO CANO – PATRULLERO </a:t>
                      </a:r>
                      <a:endParaRPr lang="es-ES" sz="1000" dirty="0"/>
                    </a:p>
                  </a:txBody>
                  <a:tcPr/>
                </a:tc>
                <a:tc>
                  <a:txBody>
                    <a:bodyPr/>
                    <a:lstStyle/>
                    <a:p>
                      <a:endParaRPr lang="es-ES" sz="1000" dirty="0"/>
                    </a:p>
                  </a:txBody>
                  <a:tcPr/>
                </a:tc>
              </a:tr>
              <a:tr h="475196">
                <a:tc>
                  <a:txBody>
                    <a:bodyPr/>
                    <a:lstStyle/>
                    <a:p>
                      <a:r>
                        <a:rPr lang="es-CO" sz="1000" kern="1200" dirty="0" err="1" smtClean="0">
                          <a:solidFill>
                            <a:schemeClr val="dk1"/>
                          </a:solidFill>
                          <a:effectLst/>
                          <a:latin typeface="+mn-lt"/>
                          <a:ea typeface="+mn-ea"/>
                          <a:cs typeface="+mn-cs"/>
                        </a:rPr>
                        <a:t>GILMAR</a:t>
                      </a:r>
                      <a:r>
                        <a:rPr lang="es-CO" sz="1000" kern="1200" dirty="0" smtClean="0">
                          <a:solidFill>
                            <a:schemeClr val="dk1"/>
                          </a:solidFill>
                          <a:effectLst/>
                          <a:latin typeface="+mn-lt"/>
                          <a:ea typeface="+mn-ea"/>
                          <a:cs typeface="+mn-cs"/>
                        </a:rPr>
                        <a:t> MENA CABRERA</a:t>
                      </a:r>
                      <a:r>
                        <a:rPr lang="es-ES" sz="1000" dirty="0" smtClean="0"/>
                        <a:t> –</a:t>
                      </a:r>
                      <a:r>
                        <a:rPr lang="es-ES" sz="1000" baseline="0" dirty="0" smtClean="0"/>
                        <a:t> PATRULLERO</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ELIÉCER MANUEL HERRERA MERCADO</a:t>
                      </a:r>
                      <a:r>
                        <a:rPr lang="es-ES" sz="1000" dirty="0" smtClean="0"/>
                        <a:t> –</a:t>
                      </a:r>
                      <a:r>
                        <a:rPr lang="es-ES" sz="1000" baseline="0" dirty="0" smtClean="0"/>
                        <a:t> </a:t>
                      </a:r>
                      <a:r>
                        <a:rPr lang="es-ES" sz="1000" dirty="0" smtClean="0"/>
                        <a:t>COMANDANTE</a:t>
                      </a:r>
                      <a:endParaRPr lang="es-ES" sz="1000" dirty="0"/>
                    </a:p>
                  </a:txBody>
                  <a:tcPr/>
                </a:tc>
                <a:tc>
                  <a:txBody>
                    <a:bodyPr/>
                    <a:lstStyle/>
                    <a:p>
                      <a:endParaRPr lang="es-CO" dirty="0"/>
                    </a:p>
                  </a:txBody>
                  <a:tcPr/>
                </a:tc>
                <a:tc>
                  <a:txBody>
                    <a:bodyPr/>
                    <a:lstStyle/>
                    <a:p>
                      <a:r>
                        <a:rPr lang="es-CO" sz="1000" kern="1200" dirty="0" smtClean="0">
                          <a:solidFill>
                            <a:schemeClr val="dk1"/>
                          </a:solidFill>
                          <a:effectLst/>
                          <a:latin typeface="+mn-lt"/>
                          <a:ea typeface="+mn-ea"/>
                          <a:cs typeface="+mn-cs"/>
                        </a:rPr>
                        <a:t>JULIO CÉSAR SIERRA GÓMEZ</a:t>
                      </a:r>
                      <a:r>
                        <a:rPr lang="es-ES" sz="1000" dirty="0" smtClean="0"/>
                        <a:t> –</a:t>
                      </a:r>
                      <a:r>
                        <a:rPr lang="es-ES" sz="1000" baseline="0" dirty="0" smtClean="0"/>
                        <a:t> </a:t>
                      </a:r>
                      <a:r>
                        <a:rPr lang="es-ES" sz="1000" dirty="0" smtClean="0"/>
                        <a:t>COMANDANTE</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LIBARDO ALONSO CALLE </a:t>
                      </a:r>
                      <a:r>
                        <a:rPr lang="es-CO" sz="1000" kern="1200" dirty="0" err="1" smtClean="0">
                          <a:solidFill>
                            <a:schemeClr val="dk1"/>
                          </a:solidFill>
                          <a:effectLst/>
                          <a:latin typeface="+mn-lt"/>
                          <a:ea typeface="+mn-ea"/>
                          <a:cs typeface="+mn-cs"/>
                        </a:rPr>
                        <a:t>CALLE</a:t>
                      </a:r>
                      <a:r>
                        <a:rPr lang="es-CO" sz="1000" kern="1200" dirty="0" smtClean="0">
                          <a:solidFill>
                            <a:schemeClr val="dk1"/>
                          </a:solidFill>
                          <a:effectLst/>
                          <a:latin typeface="+mn-lt"/>
                          <a:ea typeface="+mn-ea"/>
                          <a:cs typeface="+mn-cs"/>
                        </a:rPr>
                        <a:t> -PATRULLERO</a:t>
                      </a:r>
                      <a:endParaRPr lang="es-ES" sz="1000" dirty="0"/>
                    </a:p>
                  </a:txBody>
                  <a:tcPr/>
                </a:tc>
                <a:tc>
                  <a:txBody>
                    <a:bodyPr/>
                    <a:lstStyle/>
                    <a:p>
                      <a:endParaRPr lang="es-ES" sz="1000" dirty="0"/>
                    </a:p>
                  </a:txBody>
                  <a:tcPr/>
                </a:tc>
              </a:tr>
              <a:tr h="475196">
                <a:tc>
                  <a:txBody>
                    <a:bodyPr/>
                    <a:lstStyle/>
                    <a:p>
                      <a:r>
                        <a:rPr lang="es-CO" sz="1000" kern="1200" dirty="0" smtClean="0">
                          <a:solidFill>
                            <a:schemeClr val="dk1"/>
                          </a:solidFill>
                          <a:effectLst/>
                          <a:latin typeface="+mn-lt"/>
                          <a:ea typeface="+mn-ea"/>
                          <a:cs typeface="+mn-cs"/>
                        </a:rPr>
                        <a:t>MIGUEL ENRIQUE VERGARA SALGADO</a:t>
                      </a:r>
                      <a:r>
                        <a:rPr lang="es-ES" sz="1000" dirty="0" smtClean="0"/>
                        <a:t> – COMANDANTE</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LUIS </a:t>
                      </a:r>
                      <a:r>
                        <a:rPr lang="es-CO" sz="1000" kern="1200" dirty="0" err="1" smtClean="0">
                          <a:solidFill>
                            <a:schemeClr val="dk1"/>
                          </a:solidFill>
                          <a:effectLst/>
                          <a:latin typeface="+mn-lt"/>
                          <a:ea typeface="+mn-ea"/>
                          <a:cs typeface="+mn-cs"/>
                        </a:rPr>
                        <a:t>MUENTES</a:t>
                      </a:r>
                      <a:r>
                        <a:rPr lang="es-CO" sz="1000" kern="1200" dirty="0" smtClean="0">
                          <a:solidFill>
                            <a:schemeClr val="dk1"/>
                          </a:solidFill>
                          <a:effectLst/>
                          <a:latin typeface="+mn-lt"/>
                          <a:ea typeface="+mn-ea"/>
                          <a:cs typeface="+mn-cs"/>
                        </a:rPr>
                        <a:t> MENDOZA</a:t>
                      </a:r>
                      <a:r>
                        <a:rPr lang="es-ES" sz="1000" dirty="0" smtClean="0"/>
                        <a:t> – COMANDANTE</a:t>
                      </a:r>
                      <a:endParaRPr lang="es-ES" sz="1000" dirty="0"/>
                    </a:p>
                  </a:txBody>
                  <a:tcPr/>
                </a:tc>
                <a:tc>
                  <a:txBody>
                    <a:bodyPr/>
                    <a:lstStyle/>
                    <a:p>
                      <a:endParaRPr lang="es-CO" dirty="0"/>
                    </a:p>
                  </a:txBody>
                  <a:tcPr/>
                </a:tc>
                <a:tc>
                  <a:txBody>
                    <a:bodyPr/>
                    <a:lstStyle/>
                    <a:p>
                      <a:r>
                        <a:rPr lang="es-CO" sz="1000" kern="1200" dirty="0" err="1" smtClean="0">
                          <a:solidFill>
                            <a:schemeClr val="dk1"/>
                          </a:solidFill>
                          <a:effectLst/>
                          <a:latin typeface="+mn-lt"/>
                          <a:ea typeface="+mn-ea"/>
                          <a:cs typeface="+mn-cs"/>
                        </a:rPr>
                        <a:t>GAMEZ</a:t>
                      </a:r>
                      <a:r>
                        <a:rPr lang="es-CO" sz="1000" kern="1200" dirty="0" smtClean="0">
                          <a:solidFill>
                            <a:schemeClr val="dk1"/>
                          </a:solidFill>
                          <a:effectLst/>
                          <a:latin typeface="+mn-lt"/>
                          <a:ea typeface="+mn-ea"/>
                          <a:cs typeface="+mn-cs"/>
                        </a:rPr>
                        <a:t> LOZANO BADILLO</a:t>
                      </a:r>
                      <a:r>
                        <a:rPr lang="es-ES" sz="1000" dirty="0" smtClean="0"/>
                        <a:t> – COMANDANTE</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DAIRO MENDOZA CARABALLO – PATRULLERO </a:t>
                      </a:r>
                      <a:endParaRPr lang="es-ES" sz="1000" dirty="0"/>
                    </a:p>
                  </a:txBody>
                  <a:tcPr/>
                </a:tc>
                <a:tc>
                  <a:txBody>
                    <a:bodyPr/>
                    <a:lstStyle/>
                    <a:p>
                      <a:endParaRPr lang="es-ES" sz="1000" dirty="0"/>
                    </a:p>
                  </a:txBody>
                  <a:tcPr/>
                </a:tc>
              </a:tr>
              <a:tr h="475196">
                <a:tc>
                  <a:txBody>
                    <a:bodyPr/>
                    <a:lstStyle/>
                    <a:p>
                      <a:r>
                        <a:rPr lang="es-CO" sz="1000" kern="1200" dirty="0" smtClean="0">
                          <a:solidFill>
                            <a:schemeClr val="dk1"/>
                          </a:solidFill>
                          <a:effectLst/>
                          <a:latin typeface="+mn-lt"/>
                          <a:ea typeface="+mn-ea"/>
                          <a:cs typeface="+mn-cs"/>
                        </a:rPr>
                        <a:t>GILBERT ZAPATA LEMOS </a:t>
                      </a:r>
                      <a:r>
                        <a:rPr lang="es-ES" sz="1000" dirty="0" smtClean="0"/>
                        <a:t>–</a:t>
                      </a:r>
                      <a:r>
                        <a:rPr lang="es-ES" sz="1000" baseline="0" dirty="0" smtClean="0"/>
                        <a:t> </a:t>
                      </a:r>
                      <a:r>
                        <a:rPr lang="es-ES" sz="1000" dirty="0" smtClean="0"/>
                        <a:t>COMANDANTE</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WILLIAM MANUEL SOTO SALCEDO</a:t>
                      </a:r>
                      <a:r>
                        <a:rPr lang="es-ES" sz="1000" dirty="0" smtClean="0"/>
                        <a:t> – COMANDANTE</a:t>
                      </a:r>
                      <a:endParaRPr lang="es-ES" sz="1000" dirty="0"/>
                    </a:p>
                  </a:txBody>
                  <a:tcPr/>
                </a:tc>
                <a:tc>
                  <a:txBody>
                    <a:bodyPr/>
                    <a:lstStyle/>
                    <a:p>
                      <a:endParaRPr lang="es-CO" dirty="0"/>
                    </a:p>
                  </a:txBody>
                  <a:tcPr/>
                </a:tc>
                <a:tc>
                  <a:txBody>
                    <a:bodyPr/>
                    <a:lstStyle/>
                    <a:p>
                      <a:r>
                        <a:rPr lang="es-CO" sz="1000" kern="1200" dirty="0" err="1" smtClean="0">
                          <a:solidFill>
                            <a:schemeClr val="dk1"/>
                          </a:solidFill>
                          <a:effectLst/>
                          <a:latin typeface="+mn-lt"/>
                          <a:ea typeface="+mn-ea"/>
                          <a:cs typeface="+mn-cs"/>
                        </a:rPr>
                        <a:t>YIMY</a:t>
                      </a:r>
                      <a:r>
                        <a:rPr lang="es-CO" sz="1000" kern="1200" dirty="0" smtClean="0">
                          <a:solidFill>
                            <a:schemeClr val="dk1"/>
                          </a:solidFill>
                          <a:effectLst/>
                          <a:latin typeface="+mn-lt"/>
                          <a:ea typeface="+mn-ea"/>
                          <a:cs typeface="+mn-cs"/>
                        </a:rPr>
                        <a:t> MATUTE PALMA</a:t>
                      </a:r>
                      <a:r>
                        <a:rPr lang="es-ES" sz="1000" dirty="0" smtClean="0"/>
                        <a:t> – PATRULLERO</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DIEGO LUIS </a:t>
                      </a:r>
                      <a:r>
                        <a:rPr lang="es-CO" sz="1000" kern="1200" dirty="0" err="1" smtClean="0">
                          <a:solidFill>
                            <a:schemeClr val="dk1"/>
                          </a:solidFill>
                          <a:effectLst/>
                          <a:latin typeface="+mn-lt"/>
                          <a:ea typeface="+mn-ea"/>
                          <a:cs typeface="+mn-cs"/>
                        </a:rPr>
                        <a:t>HINESTROZA</a:t>
                      </a:r>
                      <a:r>
                        <a:rPr lang="es-CO" sz="1000" kern="1200" dirty="0" smtClean="0">
                          <a:solidFill>
                            <a:schemeClr val="dk1"/>
                          </a:solidFill>
                          <a:effectLst/>
                          <a:latin typeface="+mn-lt"/>
                          <a:ea typeface="+mn-ea"/>
                          <a:cs typeface="+mn-cs"/>
                        </a:rPr>
                        <a:t> MORENO - </a:t>
                      </a:r>
                      <a:r>
                        <a:rPr lang="es-ES" sz="1000" dirty="0" smtClean="0"/>
                        <a:t>COMANDANTE</a:t>
                      </a:r>
                      <a:endParaRPr lang="es-ES" sz="1000" dirty="0"/>
                    </a:p>
                  </a:txBody>
                  <a:tcPr/>
                </a:tc>
                <a:tc>
                  <a:txBody>
                    <a:bodyPr/>
                    <a:lstStyle/>
                    <a:p>
                      <a:endParaRPr lang="es-ES" sz="1000" dirty="0"/>
                    </a:p>
                  </a:txBody>
                  <a:tcPr/>
                </a:tc>
              </a:tr>
              <a:tr h="475196">
                <a:tc>
                  <a:txBody>
                    <a:bodyPr/>
                    <a:lstStyle/>
                    <a:p>
                      <a:r>
                        <a:rPr lang="es-CO" sz="1000" kern="1200" dirty="0" smtClean="0">
                          <a:solidFill>
                            <a:schemeClr val="dk1"/>
                          </a:solidFill>
                          <a:effectLst/>
                          <a:latin typeface="+mn-lt"/>
                          <a:ea typeface="+mn-ea"/>
                          <a:cs typeface="+mn-cs"/>
                        </a:rPr>
                        <a:t>JOSÉ ABEL BERMÚDEZ MURILLO</a:t>
                      </a:r>
                      <a:r>
                        <a:rPr lang="es-ES" sz="1000" dirty="0" smtClean="0"/>
                        <a:t> – COMANDANTE</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FRANKLIN HERNÁNDEZ SEGURO – PATRULLERO</a:t>
                      </a:r>
                      <a:endParaRPr lang="es-ES" sz="1000" dirty="0"/>
                    </a:p>
                  </a:txBody>
                  <a:tcPr/>
                </a:tc>
                <a:tc>
                  <a:txBody>
                    <a:bodyPr/>
                    <a:lstStyle/>
                    <a:p>
                      <a:endParaRPr lang="es-CO" dirty="0"/>
                    </a:p>
                  </a:txBody>
                  <a:tcPr/>
                </a:tc>
                <a:tc>
                  <a:txBody>
                    <a:bodyPr/>
                    <a:lstStyle/>
                    <a:p>
                      <a:r>
                        <a:rPr lang="es-CO" sz="1000" kern="1200" dirty="0" smtClean="0">
                          <a:solidFill>
                            <a:schemeClr val="dk1"/>
                          </a:solidFill>
                          <a:effectLst/>
                          <a:latin typeface="+mn-lt"/>
                          <a:ea typeface="+mn-ea"/>
                          <a:cs typeface="+mn-cs"/>
                        </a:rPr>
                        <a:t>DARÍO ENRIQUE VÉLEZ TRUJILLO – PATRULLERO </a:t>
                      </a:r>
                      <a:endParaRPr lang="es-ES" sz="1000" dirty="0"/>
                    </a:p>
                  </a:txBody>
                  <a:tcPr/>
                </a:tc>
                <a:tc>
                  <a:txBody>
                    <a:bodyPr/>
                    <a:lstStyle/>
                    <a:p>
                      <a:endParaRPr lang="es-ES" sz="1000" dirty="0"/>
                    </a:p>
                  </a:txBody>
                  <a:tcPr/>
                </a:tc>
                <a:tc>
                  <a:txBody>
                    <a:bodyPr/>
                    <a:lstStyle/>
                    <a:p>
                      <a:r>
                        <a:rPr lang="es-CO" sz="1000" kern="1200" dirty="0" smtClean="0">
                          <a:solidFill>
                            <a:schemeClr val="dk1"/>
                          </a:solidFill>
                          <a:effectLst/>
                          <a:latin typeface="+mn-lt"/>
                          <a:ea typeface="+mn-ea"/>
                          <a:cs typeface="+mn-cs"/>
                        </a:rPr>
                        <a:t>RUBÉN DARÍO RENDÓN </a:t>
                      </a:r>
                      <a:r>
                        <a:rPr lang="es-CO" sz="1000" kern="1200" dirty="0" err="1" smtClean="0">
                          <a:solidFill>
                            <a:schemeClr val="dk1"/>
                          </a:solidFill>
                          <a:effectLst/>
                          <a:latin typeface="+mn-lt"/>
                          <a:ea typeface="+mn-ea"/>
                          <a:cs typeface="+mn-cs"/>
                        </a:rPr>
                        <a:t>BLANQUICETH</a:t>
                      </a:r>
                      <a:r>
                        <a:rPr lang="es-CO" sz="1000" kern="1200" dirty="0" smtClean="0">
                          <a:solidFill>
                            <a:schemeClr val="dk1"/>
                          </a:solidFill>
                          <a:effectLst/>
                          <a:latin typeface="+mn-lt"/>
                          <a:ea typeface="+mn-ea"/>
                          <a:cs typeface="+mn-cs"/>
                        </a:rPr>
                        <a:t> – </a:t>
                      </a:r>
                      <a:r>
                        <a:rPr lang="es-ES" sz="1000" dirty="0" smtClean="0"/>
                        <a:t>COMANDANTE </a:t>
                      </a:r>
                      <a:endParaRPr lang="es-ES" sz="1000" dirty="0"/>
                    </a:p>
                  </a:txBody>
                  <a:tcPr/>
                </a:tc>
                <a:tc>
                  <a:txBody>
                    <a:bodyPr/>
                    <a:lstStyle/>
                    <a:p>
                      <a:endParaRPr lang="es-ES" sz="1000" dirty="0"/>
                    </a:p>
                  </a:txBody>
                  <a:tcPr/>
                </a:tc>
              </a:tr>
            </a:tbl>
          </a:graphicData>
        </a:graphic>
      </p:graphicFrame>
      <p:graphicFrame>
        <p:nvGraphicFramePr>
          <p:cNvPr id="5" name="16 Tabla"/>
          <p:cNvGraphicFramePr>
            <a:graphicFrameLocks noGrp="1"/>
          </p:cNvGraphicFramePr>
          <p:nvPr>
            <p:extLst>
              <p:ext uri="{D42A27DB-BD31-4B8C-83A1-F6EECF244321}">
                <p14:modId xmlns:p14="http://schemas.microsoft.com/office/powerpoint/2010/main" val="1427882009"/>
              </p:ext>
            </p:extLst>
          </p:nvPr>
        </p:nvGraphicFramePr>
        <p:xfrm>
          <a:off x="126614" y="440049"/>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 </a:t>
                      </a:r>
                      <a:r>
                        <a:rPr lang="es-ES" sz="1800" b="1" kern="1200" cap="small" dirty="0" err="1" smtClean="0">
                          <a:solidFill>
                            <a:srgbClr val="FFFF66"/>
                          </a:solidFill>
                          <a:latin typeface="+mn-lt"/>
                          <a:ea typeface="+mn-ea"/>
                          <a:cs typeface="Arial" pitchFamily="34" charset="0"/>
                        </a:rPr>
                        <a:t>Élmer</a:t>
                      </a:r>
                      <a:r>
                        <a:rPr lang="es-ES" sz="1800" b="1" kern="1200" cap="small" dirty="0" smtClean="0">
                          <a:solidFill>
                            <a:srgbClr val="FFFF66"/>
                          </a:solidFill>
                          <a:latin typeface="+mn-lt"/>
                          <a:ea typeface="+mn-ea"/>
                          <a:cs typeface="Arial" pitchFamily="34" charset="0"/>
                        </a:rPr>
                        <a:t> Cárdenas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err="1" smtClean="0"/>
                        <a:t>M.P</a:t>
                      </a:r>
                      <a:r>
                        <a:rPr lang="es-ES" sz="1050" dirty="0" smtClean="0"/>
                        <a:t>.</a:t>
                      </a:r>
                      <a:r>
                        <a:rPr lang="es-ES" sz="1050" baseline="0" dirty="0" smtClean="0"/>
                        <a:t> Juan Guillermo Cárdenas Gómez</a:t>
                      </a:r>
                    </a:p>
                    <a:p>
                      <a:endParaRPr lang="es-ES" sz="1050" baseline="0" dirty="0" smtClean="0"/>
                    </a:p>
                    <a:p>
                      <a:r>
                        <a:rPr lang="es-ES" sz="1050" baseline="0" dirty="0" smtClean="0"/>
                        <a:t>En Apelación</a:t>
                      </a:r>
                      <a:endParaRPr lang="es-ES" sz="1050" dirty="0"/>
                    </a:p>
                  </a:txBody>
                  <a:tcPr/>
                </a:tc>
                <a:tc>
                  <a:txBody>
                    <a:bodyPr/>
                    <a:lstStyle/>
                    <a:p>
                      <a:r>
                        <a:rPr lang="es-ES" sz="1400" dirty="0" smtClean="0"/>
                        <a:t>17</a:t>
                      </a:r>
                      <a:r>
                        <a:rPr lang="es-ES" sz="1400" baseline="0" dirty="0" smtClean="0"/>
                        <a:t> de mayo de </a:t>
                      </a:r>
                      <a:r>
                        <a:rPr lang="es-ES" sz="1400" dirty="0" smtClean="0"/>
                        <a:t>2018. </a:t>
                      </a:r>
                      <a:r>
                        <a:rPr lang="es-ES" sz="1400" u="sng" dirty="0" smtClean="0">
                          <a:solidFill>
                            <a:srgbClr val="7030A0"/>
                          </a:solidFill>
                          <a:hlinkClick r:id="rId2"/>
                        </a:rPr>
                        <a:t>Ver</a:t>
                      </a:r>
                      <a:r>
                        <a:rPr lang="es-ES" sz="1400" u="sng" baseline="0" dirty="0" smtClean="0">
                          <a:solidFill>
                            <a:srgbClr val="7030A0"/>
                          </a:solidFill>
                          <a:hlinkClick r:id="rId2"/>
                        </a:rPr>
                        <a:t> Sentencia</a:t>
                      </a:r>
                      <a:r>
                        <a:rPr lang="es-ES" sz="1400" u="none" baseline="0" dirty="0" smtClean="0">
                          <a:solidFill>
                            <a:srgbClr val="7030A0"/>
                          </a:solidFill>
                        </a:rPr>
                        <a:t>. </a:t>
                      </a:r>
                      <a:r>
                        <a:rPr lang="es-ES" sz="1400" u="sng" baseline="0" dirty="0" smtClean="0">
                          <a:solidFill>
                            <a:srgbClr val="7030A0"/>
                          </a:solidFill>
                          <a:hlinkClick r:id="rId3"/>
                        </a:rPr>
                        <a:t>Salvamento de Voto</a:t>
                      </a:r>
                      <a:r>
                        <a:rPr lang="es-ES" sz="1400" u="none" baseline="0" dirty="0" smtClean="0">
                          <a:solidFill>
                            <a:srgbClr val="7030A0"/>
                          </a:solidFill>
                        </a:rPr>
                        <a:t>.  </a:t>
                      </a:r>
                      <a:r>
                        <a:rPr lang="es-ES" sz="1400" u="sng" baseline="0" dirty="0" smtClean="0">
                          <a:solidFill>
                            <a:srgbClr val="7030A0"/>
                          </a:solidFill>
                          <a:hlinkClick r:id="rId4"/>
                        </a:rPr>
                        <a:t>Aclaración de Voto</a:t>
                      </a:r>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28</a:t>
                      </a:r>
                      <a:endParaRPr lang="es-ES" sz="1400" dirty="0"/>
                    </a:p>
                  </a:txBody>
                  <a:tcPr/>
                </a:tc>
              </a:tr>
            </a:tbl>
          </a:graphicData>
        </a:graphic>
      </p:graphicFrame>
      <p:sp>
        <p:nvSpPr>
          <p:cNvPr id="42" name="Rectángulo 41"/>
          <p:cNvSpPr/>
          <p:nvPr/>
        </p:nvSpPr>
        <p:spPr>
          <a:xfrm>
            <a:off x="159909" y="2724330"/>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
        <p:nvSpPr>
          <p:cNvPr id="66"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68"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11</a:t>
            </a:r>
            <a:endParaRPr lang="es-ES" cap="small" dirty="0">
              <a:solidFill>
                <a:srgbClr val="C00000"/>
              </a:solidFill>
              <a:latin typeface="Agency FB" panose="020B0503020202020204" pitchFamily="34" charset="0"/>
            </a:endParaRPr>
          </a:p>
        </p:txBody>
      </p:sp>
      <p:pic>
        <p:nvPicPr>
          <p:cNvPr id="67" name="Imagen 6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464359" y="3476858"/>
            <a:ext cx="413045" cy="526176"/>
          </a:xfrm>
          <a:prstGeom prst="rect">
            <a:avLst/>
          </a:prstGeom>
        </p:spPr>
      </p:pic>
      <p:pic>
        <p:nvPicPr>
          <p:cNvPr id="69" name="Imagen 6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9280" y="3985257"/>
            <a:ext cx="413045" cy="516307"/>
          </a:xfrm>
          <a:prstGeom prst="rect">
            <a:avLst/>
          </a:prstGeom>
        </p:spPr>
      </p:pic>
      <p:pic>
        <p:nvPicPr>
          <p:cNvPr id="70" name="Imagen 6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487160" y="4483499"/>
            <a:ext cx="397692" cy="497115"/>
          </a:xfrm>
          <a:prstGeom prst="rect">
            <a:avLst/>
          </a:prstGeom>
        </p:spPr>
      </p:pic>
      <p:pic>
        <p:nvPicPr>
          <p:cNvPr id="71" name="Imagen 7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87160" y="4963964"/>
            <a:ext cx="397692" cy="497115"/>
          </a:xfrm>
          <a:prstGeom prst="rect">
            <a:avLst/>
          </a:prstGeom>
        </p:spPr>
      </p:pic>
      <p:pic>
        <p:nvPicPr>
          <p:cNvPr id="74" name="Imagen 7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464359" y="5414730"/>
            <a:ext cx="420493" cy="525617"/>
          </a:xfrm>
          <a:prstGeom prst="rect">
            <a:avLst/>
          </a:prstGeom>
        </p:spPr>
      </p:pic>
      <p:pic>
        <p:nvPicPr>
          <p:cNvPr id="75" name="Imagen 7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459961" y="5893780"/>
            <a:ext cx="417443" cy="521804"/>
          </a:xfrm>
          <a:prstGeom prst="rect">
            <a:avLst/>
          </a:prstGeom>
        </p:spPr>
      </p:pic>
      <p:pic>
        <p:nvPicPr>
          <p:cNvPr id="76" name="Imagen 7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487159" y="6372830"/>
            <a:ext cx="422575" cy="528219"/>
          </a:xfrm>
          <a:prstGeom prst="rect">
            <a:avLst/>
          </a:prstGeom>
        </p:spPr>
      </p:pic>
      <p:pic>
        <p:nvPicPr>
          <p:cNvPr id="77" name="Imagen 7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591944" y="3476858"/>
            <a:ext cx="395858" cy="494823"/>
          </a:xfrm>
          <a:prstGeom prst="rect">
            <a:avLst/>
          </a:prstGeom>
        </p:spPr>
      </p:pic>
      <p:pic>
        <p:nvPicPr>
          <p:cNvPr id="78" name="Imagen 7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48740" y="3934671"/>
            <a:ext cx="439062" cy="548828"/>
          </a:xfrm>
          <a:prstGeom prst="rect">
            <a:avLst/>
          </a:prstGeom>
        </p:spPr>
      </p:pic>
      <p:pic>
        <p:nvPicPr>
          <p:cNvPr id="79" name="Imagen 7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66307" y="4429494"/>
            <a:ext cx="421495" cy="526869"/>
          </a:xfrm>
          <a:prstGeom prst="rect">
            <a:avLst/>
          </a:prstGeom>
        </p:spPr>
      </p:pic>
      <p:pic>
        <p:nvPicPr>
          <p:cNvPr id="80" name="Imagen 79"/>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61436" y="4912251"/>
            <a:ext cx="467866" cy="548828"/>
          </a:xfrm>
          <a:prstGeom prst="rect">
            <a:avLst/>
          </a:prstGeom>
        </p:spPr>
      </p:pic>
      <p:pic>
        <p:nvPicPr>
          <p:cNvPr id="81" name="Imagen 80"/>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5591944" y="5414176"/>
            <a:ext cx="437358" cy="484202"/>
          </a:xfrm>
          <a:prstGeom prst="rect">
            <a:avLst/>
          </a:prstGeom>
        </p:spPr>
      </p:pic>
      <p:pic>
        <p:nvPicPr>
          <p:cNvPr id="82" name="Imagen 81"/>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95519" y="5861042"/>
            <a:ext cx="437358" cy="546698"/>
          </a:xfrm>
          <a:prstGeom prst="rect">
            <a:avLst/>
          </a:prstGeom>
        </p:spPr>
      </p:pic>
      <p:pic>
        <p:nvPicPr>
          <p:cNvPr id="83" name="Imagen 82"/>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5568586" y="6356191"/>
            <a:ext cx="467866" cy="584833"/>
          </a:xfrm>
          <a:prstGeom prst="rect">
            <a:avLst/>
          </a:prstGeom>
        </p:spPr>
      </p:pic>
      <p:pic>
        <p:nvPicPr>
          <p:cNvPr id="84" name="Imagen 83"/>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8693106" y="3476858"/>
            <a:ext cx="420320" cy="525401"/>
          </a:xfrm>
          <a:prstGeom prst="rect">
            <a:avLst/>
          </a:prstGeom>
        </p:spPr>
      </p:pic>
      <p:pic>
        <p:nvPicPr>
          <p:cNvPr id="85" name="Imagen 84"/>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8693462" y="3958544"/>
            <a:ext cx="419964" cy="524956"/>
          </a:xfrm>
          <a:prstGeom prst="rect">
            <a:avLst/>
          </a:prstGeom>
        </p:spPr>
      </p:pic>
      <p:pic>
        <p:nvPicPr>
          <p:cNvPr id="86" name="Imagen 85"/>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8662556" y="4429494"/>
            <a:ext cx="450870" cy="502618"/>
          </a:xfrm>
          <a:prstGeom prst="rect">
            <a:avLst/>
          </a:prstGeom>
        </p:spPr>
      </p:pic>
      <p:pic>
        <p:nvPicPr>
          <p:cNvPr id="87" name="Imagen 86"/>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8662556" y="4910735"/>
            <a:ext cx="439062" cy="516476"/>
          </a:xfrm>
          <a:prstGeom prst="rect">
            <a:avLst/>
          </a:prstGeom>
        </p:spPr>
      </p:pic>
      <p:pic>
        <p:nvPicPr>
          <p:cNvPr id="88" name="Imagen 87"/>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8662556" y="5403062"/>
            <a:ext cx="467866" cy="515761"/>
          </a:xfrm>
          <a:prstGeom prst="rect">
            <a:avLst/>
          </a:prstGeom>
        </p:spPr>
      </p:pic>
      <p:pic>
        <p:nvPicPr>
          <p:cNvPr id="89" name="Imagen 88"/>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8673830" y="5893780"/>
            <a:ext cx="467866" cy="513147"/>
          </a:xfrm>
          <a:prstGeom prst="rect">
            <a:avLst/>
          </a:prstGeom>
        </p:spPr>
      </p:pic>
      <p:pic>
        <p:nvPicPr>
          <p:cNvPr id="90" name="Imagen 89"/>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8713908" y="6368469"/>
            <a:ext cx="439062" cy="548828"/>
          </a:xfrm>
          <a:prstGeom prst="rect">
            <a:avLst/>
          </a:prstGeom>
        </p:spPr>
      </p:pic>
      <p:pic>
        <p:nvPicPr>
          <p:cNvPr id="91" name="Imagen 90"/>
          <p:cNvPicPr>
            <a:picLocks noChangeAspect="1"/>
          </p:cNvPicPr>
          <p:nvPr/>
        </p:nvPicPr>
        <p:blipFill>
          <a:blip r:embed="rId26">
            <a:extLst>
              <a:ext uri="{28A0092B-C50C-407E-A947-70E740481C1C}">
                <a14:useLocalDpi xmlns:a14="http://schemas.microsoft.com/office/drawing/2010/main" val="0"/>
              </a:ext>
            </a:extLst>
          </a:blip>
          <a:stretch>
            <a:fillRect/>
          </a:stretch>
        </p:blipFill>
        <p:spPr>
          <a:xfrm>
            <a:off x="11656779" y="3476858"/>
            <a:ext cx="467866" cy="555116"/>
          </a:xfrm>
          <a:prstGeom prst="rect">
            <a:avLst/>
          </a:prstGeom>
        </p:spPr>
      </p:pic>
      <p:pic>
        <p:nvPicPr>
          <p:cNvPr id="92" name="Imagen 91"/>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11656779" y="4426857"/>
            <a:ext cx="467866" cy="502430"/>
          </a:xfrm>
          <a:prstGeom prst="rect">
            <a:avLst/>
          </a:prstGeom>
        </p:spPr>
      </p:pic>
      <p:pic>
        <p:nvPicPr>
          <p:cNvPr id="93" name="Imagen 92"/>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11654521" y="4900242"/>
            <a:ext cx="458276" cy="572845"/>
          </a:xfrm>
          <a:prstGeom prst="rect">
            <a:avLst/>
          </a:prstGeom>
        </p:spPr>
      </p:pic>
      <p:pic>
        <p:nvPicPr>
          <p:cNvPr id="94" name="Imagen 93"/>
          <p:cNvPicPr>
            <a:picLocks noChangeAspect="1"/>
          </p:cNvPicPr>
          <p:nvPr/>
        </p:nvPicPr>
        <p:blipFill>
          <a:blip r:embed="rId29">
            <a:extLst>
              <a:ext uri="{28A0092B-C50C-407E-A947-70E740481C1C}">
                <a14:useLocalDpi xmlns:a14="http://schemas.microsoft.com/office/drawing/2010/main" val="0"/>
              </a:ext>
            </a:extLst>
          </a:blip>
          <a:stretch>
            <a:fillRect/>
          </a:stretch>
        </p:blipFill>
        <p:spPr>
          <a:xfrm>
            <a:off x="11644931" y="5427211"/>
            <a:ext cx="467866" cy="500817"/>
          </a:xfrm>
          <a:prstGeom prst="rect">
            <a:avLst/>
          </a:prstGeom>
        </p:spPr>
      </p:pic>
      <p:pic>
        <p:nvPicPr>
          <p:cNvPr id="95" name="Imagen 94"/>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11659333" y="5858099"/>
            <a:ext cx="439062" cy="548828"/>
          </a:xfrm>
          <a:prstGeom prst="rect">
            <a:avLst/>
          </a:prstGeom>
        </p:spPr>
      </p:pic>
      <p:pic>
        <p:nvPicPr>
          <p:cNvPr id="96" name="Imagen 95"/>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11671590" y="6341806"/>
            <a:ext cx="467866" cy="537718"/>
          </a:xfrm>
          <a:prstGeom prst="rect">
            <a:avLst/>
          </a:prstGeom>
        </p:spPr>
      </p:pic>
      <p:pic>
        <p:nvPicPr>
          <p:cNvPr id="97" name="Imagen 96"/>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a:off x="11688891" y="3955685"/>
            <a:ext cx="409504" cy="511880"/>
          </a:xfrm>
          <a:prstGeom prst="rect">
            <a:avLst/>
          </a:prstGeom>
        </p:spPr>
      </p:pic>
      <p:grpSp>
        <p:nvGrpSpPr>
          <p:cNvPr id="215" name="Group 111"/>
          <p:cNvGrpSpPr>
            <a:grpSpLocks/>
          </p:cNvGrpSpPr>
          <p:nvPr/>
        </p:nvGrpSpPr>
        <p:grpSpPr bwMode="auto">
          <a:xfrm>
            <a:off x="6861279" y="1220608"/>
            <a:ext cx="3705258" cy="1973081"/>
            <a:chOff x="748" y="80"/>
            <a:chExt cx="6938" cy="4240"/>
          </a:xfrm>
        </p:grpSpPr>
        <p:sp>
          <p:nvSpPr>
            <p:cNvPr id="216"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7"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3"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24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3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7"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8"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9" name="Oval 80"/>
            <p:cNvSpPr>
              <a:spLocks noChangeArrowheads="1"/>
            </p:cNvSpPr>
            <p:nvPr/>
          </p:nvSpPr>
          <p:spPr bwMode="auto">
            <a:xfrm rot="19435431">
              <a:off x="1936" y="1759"/>
              <a:ext cx="200" cy="167"/>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0"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1" name="Text Box 86"/>
            <p:cNvSpPr txBox="1">
              <a:spLocks noChangeArrowheads="1"/>
            </p:cNvSpPr>
            <p:nvPr/>
          </p:nvSpPr>
          <p:spPr bwMode="auto">
            <a:xfrm>
              <a:off x="4500" y="944"/>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252" name="Rectangle 87"/>
            <p:cNvSpPr>
              <a:spLocks noChangeArrowheads="1"/>
            </p:cNvSpPr>
            <p:nvPr/>
          </p:nvSpPr>
          <p:spPr bwMode="auto">
            <a:xfrm>
              <a:off x="4012" y="926"/>
              <a:ext cx="2899"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3" name="Oval 100"/>
            <p:cNvSpPr>
              <a:spLocks noChangeArrowheads="1"/>
            </p:cNvSpPr>
            <p:nvPr/>
          </p:nvSpPr>
          <p:spPr bwMode="auto">
            <a:xfrm>
              <a:off x="4170" y="116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54" name="121 CuadroTexto"/>
          <p:cNvSpPr txBox="1"/>
          <p:nvPr/>
        </p:nvSpPr>
        <p:spPr>
          <a:xfrm>
            <a:off x="8200281" y="2703412"/>
            <a:ext cx="190537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2" name="Rectángulo 1"/>
          <p:cNvSpPr/>
          <p:nvPr/>
        </p:nvSpPr>
        <p:spPr>
          <a:xfrm>
            <a:off x="2814030" y="2246361"/>
            <a:ext cx="1702710" cy="369332"/>
          </a:xfrm>
          <a:prstGeom prst="rect">
            <a:avLst/>
          </a:prstGeom>
        </p:spPr>
        <p:txBody>
          <a:bodyPr wrap="none">
            <a:spAutoFit/>
          </a:bodyPr>
          <a:lstStyle/>
          <a:p>
            <a:r>
              <a:rPr lang="es-CO" b="1" dirty="0">
                <a:solidFill>
                  <a:srgbClr val="C00000"/>
                </a:solidFill>
                <a:latin typeface="Agency FB" panose="020B0503020202020204" pitchFamily="34" charset="0"/>
              </a:rPr>
              <a:t>Proceso Priorizado</a:t>
            </a:r>
          </a:p>
        </p:txBody>
      </p:sp>
    </p:spTree>
    <p:extLst>
      <p:ext uri="{BB962C8B-B14F-4D97-AF65-F5344CB8AC3E}">
        <p14:creationId xmlns:p14="http://schemas.microsoft.com/office/powerpoint/2010/main" val="3448155407"/>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52 CuadroTexto"/>
          <p:cNvSpPr txBox="1"/>
          <p:nvPr/>
        </p:nvSpPr>
        <p:spPr>
          <a:xfrm>
            <a:off x="8042764" y="403483"/>
            <a:ext cx="4127252" cy="1169551"/>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400" b="1" cap="small" dirty="0">
                <a:solidFill>
                  <a:schemeClr val="accent5">
                    <a:lumMod val="20000"/>
                    <a:lumOff val="80000"/>
                  </a:schemeClr>
                </a:solidFill>
              </a:rPr>
              <a:t>Comandantes: </a:t>
            </a:r>
            <a:r>
              <a:rPr lang="es-ES" sz="1400" b="1" cap="small" dirty="0" smtClean="0">
                <a:solidFill>
                  <a:schemeClr val="accent5">
                    <a:lumMod val="20000"/>
                    <a:lumOff val="80000"/>
                  </a:schemeClr>
                </a:solidFill>
              </a:rPr>
              <a:t>18</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Patrulleros: </a:t>
            </a:r>
            <a:r>
              <a:rPr lang="es-ES" sz="1400" b="1" cap="small" dirty="0" smtClean="0">
                <a:solidFill>
                  <a:schemeClr val="accent5">
                    <a:lumMod val="20000"/>
                    <a:lumOff val="80000"/>
                  </a:schemeClr>
                </a:solidFill>
              </a:rPr>
              <a:t>10</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Consolidado conductas punibles:  </a:t>
            </a:r>
            <a:r>
              <a:rPr lang="es-ES" sz="1400" b="1" cap="small" dirty="0" smtClean="0">
                <a:solidFill>
                  <a:schemeClr val="accent5">
                    <a:lumMod val="20000"/>
                    <a:lumOff val="80000"/>
                  </a:schemeClr>
                </a:solidFill>
              </a:rPr>
              <a:t>6.256</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Hechos: </a:t>
            </a:r>
            <a:r>
              <a:rPr lang="es-ES" sz="1400" b="1" cap="small" dirty="0" smtClean="0">
                <a:solidFill>
                  <a:schemeClr val="accent5">
                    <a:lumMod val="20000"/>
                    <a:lumOff val="80000"/>
                  </a:schemeClr>
                </a:solidFill>
              </a:rPr>
              <a:t>1.709</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Total víctimas aprox. : </a:t>
            </a:r>
            <a:r>
              <a:rPr lang="es-ES" sz="1400" b="1" cap="small" dirty="0" smtClean="0">
                <a:solidFill>
                  <a:schemeClr val="accent5">
                    <a:lumMod val="20000"/>
                    <a:lumOff val="80000"/>
                  </a:schemeClr>
                </a:solidFill>
              </a:rPr>
              <a:t>6069</a:t>
            </a:r>
            <a:endParaRPr lang="es-ES" sz="1400" b="1" cap="small" dirty="0">
              <a:solidFill>
                <a:schemeClr val="accent5">
                  <a:lumMod val="20000"/>
                  <a:lumOff val="80000"/>
                </a:schemeClr>
              </a:solidFill>
            </a:endParaRPr>
          </a:p>
        </p:txBody>
      </p:sp>
      <p:sp>
        <p:nvSpPr>
          <p:cNvPr id="45" name="Rectángulo 44"/>
          <p:cNvSpPr/>
          <p:nvPr/>
        </p:nvSpPr>
        <p:spPr>
          <a:xfrm>
            <a:off x="263352" y="34151"/>
            <a:ext cx="4395178" cy="369332"/>
          </a:xfrm>
          <a:prstGeom prst="rect">
            <a:avLst/>
          </a:prstGeom>
        </p:spPr>
        <p:txBody>
          <a:bodyPr wrap="none">
            <a:spAutoFit/>
          </a:bodyPr>
          <a:lstStyle/>
          <a:p>
            <a:r>
              <a:rPr lang="es-ES" b="1" cap="small" dirty="0">
                <a:solidFill>
                  <a:srgbClr val="C00000"/>
                </a:solidFill>
                <a:latin typeface="Corbel" pitchFamily="34" charset="0"/>
              </a:rPr>
              <a:t>Sentencias Tribunal Superior de Medellín</a:t>
            </a:r>
          </a:p>
        </p:txBody>
      </p:sp>
      <p:sp>
        <p:nvSpPr>
          <p:cNvPr id="46" name="Rectángulo 45"/>
          <p:cNvSpPr/>
          <p:nvPr/>
        </p:nvSpPr>
        <p:spPr>
          <a:xfrm>
            <a:off x="10992544" y="58759"/>
            <a:ext cx="962122" cy="369332"/>
          </a:xfrm>
          <a:prstGeom prst="rect">
            <a:avLst/>
          </a:prstGeom>
        </p:spPr>
        <p:txBody>
          <a:bodyPr wrap="none">
            <a:spAutoFit/>
          </a:bodyPr>
          <a:lstStyle/>
          <a:p>
            <a:pPr algn="r"/>
            <a:r>
              <a:rPr lang="es-ES" cap="small" dirty="0">
                <a:solidFill>
                  <a:srgbClr val="C00000"/>
                </a:solidFill>
                <a:latin typeface="Agency FB" panose="020B0503020202020204" pitchFamily="34" charset="0"/>
              </a:rPr>
              <a:t>Sentencia 11</a:t>
            </a:r>
          </a:p>
        </p:txBody>
      </p:sp>
      <p:graphicFrame>
        <p:nvGraphicFramePr>
          <p:cNvPr id="86" name="Tabla 85"/>
          <p:cNvGraphicFramePr>
            <a:graphicFrameLocks noGrp="1"/>
          </p:cNvGraphicFramePr>
          <p:nvPr>
            <p:extLst>
              <p:ext uri="{D42A27DB-BD31-4B8C-83A1-F6EECF244321}">
                <p14:modId xmlns:p14="http://schemas.microsoft.com/office/powerpoint/2010/main" val="1038947414"/>
              </p:ext>
            </p:extLst>
          </p:nvPr>
        </p:nvGraphicFramePr>
        <p:xfrm>
          <a:off x="407368" y="421547"/>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 </a:t>
                      </a:r>
                      <a:r>
                        <a:rPr lang="es-ES" sz="1800" b="1" kern="1200" cap="small" dirty="0" err="1" smtClean="0">
                          <a:solidFill>
                            <a:srgbClr val="FFFF66"/>
                          </a:solidFill>
                          <a:latin typeface="+mn-lt"/>
                          <a:ea typeface="+mn-ea"/>
                          <a:cs typeface="Arial" pitchFamily="34" charset="0"/>
                        </a:rPr>
                        <a:t>Élmer</a:t>
                      </a:r>
                      <a:r>
                        <a:rPr lang="es-ES" sz="1800" b="1" kern="1200" cap="small" dirty="0" smtClean="0">
                          <a:solidFill>
                            <a:srgbClr val="FFFF66"/>
                          </a:solidFill>
                          <a:latin typeface="+mn-lt"/>
                          <a:ea typeface="+mn-ea"/>
                          <a:cs typeface="Arial" pitchFamily="34" charset="0"/>
                        </a:rPr>
                        <a:t> Cárdenas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err="1" smtClean="0"/>
                        <a:t>M.P</a:t>
                      </a:r>
                      <a:r>
                        <a:rPr lang="es-ES" sz="1050" dirty="0" smtClean="0"/>
                        <a:t>.</a:t>
                      </a:r>
                      <a:r>
                        <a:rPr lang="es-ES" sz="1050" baseline="0" dirty="0" smtClean="0"/>
                        <a:t> Juan Guillermo Cárdenas Gómez</a:t>
                      </a:r>
                    </a:p>
                    <a:p>
                      <a:endParaRPr lang="es-ES" sz="1050" baseline="0" dirty="0" smtClean="0"/>
                    </a:p>
                    <a:p>
                      <a:r>
                        <a:rPr lang="es-ES" sz="1050" baseline="0" dirty="0" smtClean="0"/>
                        <a:t>En Apelación</a:t>
                      </a:r>
                      <a:endParaRPr lang="es-ES" sz="1050" dirty="0"/>
                    </a:p>
                  </a:txBody>
                  <a:tcPr/>
                </a:tc>
                <a:tc>
                  <a:txBody>
                    <a:bodyPr/>
                    <a:lstStyle/>
                    <a:p>
                      <a:r>
                        <a:rPr lang="es-ES" sz="1400" dirty="0" smtClean="0"/>
                        <a:t>17</a:t>
                      </a:r>
                      <a:r>
                        <a:rPr lang="es-ES" sz="1400" baseline="0" dirty="0" smtClean="0"/>
                        <a:t> de mayo de </a:t>
                      </a:r>
                      <a:r>
                        <a:rPr lang="es-ES" sz="1400" dirty="0" smtClean="0"/>
                        <a:t>2018. </a:t>
                      </a:r>
                      <a:r>
                        <a:rPr lang="es-ES" sz="1400" u="sng" dirty="0" smtClean="0">
                          <a:solidFill>
                            <a:srgbClr val="7030A0"/>
                          </a:solidFill>
                          <a:hlinkClick r:id="rId2"/>
                        </a:rPr>
                        <a:t>Ver</a:t>
                      </a:r>
                      <a:r>
                        <a:rPr lang="es-ES" sz="1400" u="sng" baseline="0" dirty="0" smtClean="0">
                          <a:solidFill>
                            <a:srgbClr val="7030A0"/>
                          </a:solidFill>
                          <a:hlinkClick r:id="rId2"/>
                        </a:rPr>
                        <a:t> Sentencia</a:t>
                      </a:r>
                      <a:r>
                        <a:rPr lang="es-ES" sz="1400" u="none" baseline="0" dirty="0" smtClean="0">
                          <a:solidFill>
                            <a:srgbClr val="7030A0"/>
                          </a:solidFill>
                        </a:rPr>
                        <a:t>. </a:t>
                      </a:r>
                      <a:r>
                        <a:rPr lang="es-ES" sz="1400" u="sng" baseline="0" dirty="0" smtClean="0">
                          <a:solidFill>
                            <a:srgbClr val="7030A0"/>
                          </a:solidFill>
                          <a:hlinkClick r:id="rId3"/>
                        </a:rPr>
                        <a:t>Salvamento de Voto</a:t>
                      </a:r>
                      <a:r>
                        <a:rPr lang="es-ES" sz="1400" u="none" baseline="0" dirty="0" smtClean="0">
                          <a:solidFill>
                            <a:srgbClr val="7030A0"/>
                          </a:solidFill>
                        </a:rPr>
                        <a:t>.  </a:t>
                      </a:r>
                      <a:r>
                        <a:rPr lang="es-ES" sz="1400" u="sng" baseline="0" dirty="0" smtClean="0">
                          <a:solidFill>
                            <a:srgbClr val="7030A0"/>
                          </a:solidFill>
                          <a:hlinkClick r:id="rId4"/>
                        </a:rPr>
                        <a:t>Aclaración de Voto</a:t>
                      </a:r>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28</a:t>
                      </a:r>
                      <a:endParaRPr lang="es-ES" sz="1400" dirty="0"/>
                    </a:p>
                  </a:txBody>
                  <a:tcPr/>
                </a:tc>
              </a:tr>
            </a:tbl>
          </a:graphicData>
        </a:graphic>
      </p:graphicFrame>
      <p:graphicFrame>
        <p:nvGraphicFramePr>
          <p:cNvPr id="87" name="Tabla 86"/>
          <p:cNvGraphicFramePr>
            <a:graphicFrameLocks noGrp="1"/>
          </p:cNvGraphicFramePr>
          <p:nvPr>
            <p:extLst>
              <p:ext uri="{D42A27DB-BD31-4B8C-83A1-F6EECF244321}">
                <p14:modId xmlns:p14="http://schemas.microsoft.com/office/powerpoint/2010/main" val="2718456553"/>
              </p:ext>
            </p:extLst>
          </p:nvPr>
        </p:nvGraphicFramePr>
        <p:xfrm>
          <a:off x="4624882" y="2245303"/>
          <a:ext cx="3650109" cy="2380441"/>
        </p:xfrm>
        <a:graphic>
          <a:graphicData uri="http://schemas.openxmlformats.org/drawingml/2006/table">
            <a:tbl>
              <a:tblPr firstRow="1" bandRow="1">
                <a:tableStyleId>{5C22544A-7EE6-4342-B048-85BDC9FD1C3A}</a:tableStyleId>
              </a:tblPr>
              <a:tblGrid>
                <a:gridCol w="1787706"/>
                <a:gridCol w="1862403"/>
              </a:tblGrid>
              <a:tr h="825961">
                <a:tc gridSpan="2">
                  <a:txBody>
                    <a:bodyPr/>
                    <a:lstStyle/>
                    <a:p>
                      <a:pPr algn="ctr"/>
                      <a:r>
                        <a:rPr lang="es-ES" sz="1400" dirty="0" smtClean="0"/>
                        <a:t>Patrones</a:t>
                      </a:r>
                      <a:r>
                        <a:rPr lang="es-ES" sz="1400" baseline="0" dirty="0" smtClean="0"/>
                        <a:t> de Criminalidad</a:t>
                      </a:r>
                      <a:endParaRPr lang="es-ES" sz="1400" dirty="0"/>
                    </a:p>
                  </a:txBody>
                  <a:tcPr anchor="ctr"/>
                </a:tc>
                <a:tc hMerge="1">
                  <a:txBody>
                    <a:bodyPr/>
                    <a:lstStyle/>
                    <a:p>
                      <a:endParaRPr lang="es-CO"/>
                    </a:p>
                  </a:txBody>
                  <a:tcPr/>
                </a:tc>
              </a:tr>
              <a:tr h="360040">
                <a:tc>
                  <a:txBody>
                    <a:bodyPr/>
                    <a:lstStyle/>
                    <a:p>
                      <a:r>
                        <a:rPr lang="es-ES" sz="1400" dirty="0" smtClean="0"/>
                        <a:t>Reclutamiento Ilícito</a:t>
                      </a:r>
                    </a:p>
                    <a:p>
                      <a:endParaRPr lang="es-ES" sz="1400" dirty="0"/>
                    </a:p>
                  </a:txBody>
                  <a:tcPr/>
                </a:tc>
                <a:tc>
                  <a:txBody>
                    <a:bodyPr/>
                    <a:lstStyle/>
                    <a:p>
                      <a:r>
                        <a:rPr lang="es-ES" sz="1400" dirty="0" smtClean="0"/>
                        <a:t>Desaparición Forzada</a:t>
                      </a:r>
                      <a:endParaRPr lang="es-ES" sz="1400" dirty="0"/>
                    </a:p>
                  </a:txBody>
                  <a:tcPr/>
                </a:tc>
              </a:tr>
              <a:tr h="171837">
                <a:tc>
                  <a:txBody>
                    <a:bodyPr/>
                    <a:lstStyle/>
                    <a:p>
                      <a:r>
                        <a:rPr lang="es-ES" sz="1400" dirty="0" smtClean="0"/>
                        <a:t>Violencia Basada en Género</a:t>
                      </a:r>
                      <a:endParaRPr lang="es-ES" sz="1400" dirty="0"/>
                    </a:p>
                  </a:txBody>
                  <a:tcPr/>
                </a:tc>
                <a:tc>
                  <a:txBody>
                    <a:bodyPr/>
                    <a:lstStyle/>
                    <a:p>
                      <a:r>
                        <a:rPr lang="es-ES" sz="1400" dirty="0" smtClean="0"/>
                        <a:t>Desplazamiento Forzado</a:t>
                      </a:r>
                      <a:endParaRPr lang="es-ES" sz="1400" dirty="0"/>
                    </a:p>
                  </a:txBody>
                  <a:tcPr/>
                </a:tc>
              </a:tr>
              <a:tr h="292123">
                <a:tc>
                  <a:txBody>
                    <a:bodyPr/>
                    <a:lstStyle/>
                    <a:p>
                      <a:r>
                        <a:rPr lang="es-ES" sz="1400" dirty="0" smtClean="0"/>
                        <a:t>Homicidio</a:t>
                      </a:r>
                    </a:p>
                    <a:p>
                      <a:endParaRPr lang="es-ES" sz="1400" dirty="0"/>
                    </a:p>
                  </a:txBody>
                  <a:tcPr/>
                </a:tc>
                <a:tc>
                  <a:txBody>
                    <a:bodyPr/>
                    <a:lstStyle/>
                    <a:p>
                      <a:endParaRPr lang="es-ES" sz="1400" dirty="0"/>
                    </a:p>
                  </a:txBody>
                  <a:tcPr/>
                </a:tc>
              </a:tr>
            </a:tbl>
          </a:graphicData>
        </a:graphic>
      </p:graphicFrame>
      <p:graphicFrame>
        <p:nvGraphicFramePr>
          <p:cNvPr id="88" name="Tabla 87"/>
          <p:cNvGraphicFramePr>
            <a:graphicFrameLocks noGrp="1"/>
          </p:cNvGraphicFramePr>
          <p:nvPr>
            <p:extLst>
              <p:ext uri="{D42A27DB-BD31-4B8C-83A1-F6EECF244321}">
                <p14:modId xmlns:p14="http://schemas.microsoft.com/office/powerpoint/2010/main" val="2346415004"/>
              </p:ext>
            </p:extLst>
          </p:nvPr>
        </p:nvGraphicFramePr>
        <p:xfrm>
          <a:off x="4618835" y="4725144"/>
          <a:ext cx="2777065" cy="1976535"/>
        </p:xfrm>
        <a:graphic>
          <a:graphicData uri="http://schemas.openxmlformats.org/drawingml/2006/table">
            <a:tbl>
              <a:tblPr firstRow="1" bandRow="1">
                <a:tableStyleId>{5C22544A-7EE6-4342-B048-85BDC9FD1C3A}</a:tableStyleId>
              </a:tblPr>
              <a:tblGrid>
                <a:gridCol w="1360319"/>
                <a:gridCol w="1416746"/>
              </a:tblGrid>
              <a:tr h="811153">
                <a:tc gridSpan="2">
                  <a:txBody>
                    <a:bodyPr/>
                    <a:lstStyle/>
                    <a:p>
                      <a:pPr algn="ctr"/>
                      <a:r>
                        <a:rPr lang="es-ES" sz="1400" dirty="0" smtClean="0"/>
                        <a:t>Zonas de Influencia</a:t>
                      </a:r>
                      <a:endParaRPr lang="es-ES" sz="1400" dirty="0"/>
                    </a:p>
                  </a:txBody>
                  <a:tcPr anchor="ctr"/>
                </a:tc>
                <a:tc hMerge="1">
                  <a:txBody>
                    <a:bodyPr/>
                    <a:lstStyle/>
                    <a:p>
                      <a:endParaRPr lang="es-CO"/>
                    </a:p>
                  </a:txBody>
                  <a:tcPr/>
                </a:tc>
              </a:tr>
              <a:tr h="418794">
                <a:tc>
                  <a:txBody>
                    <a:bodyPr/>
                    <a:lstStyle/>
                    <a:p>
                      <a:r>
                        <a:rPr lang="es-ES" sz="1400" dirty="0" smtClean="0"/>
                        <a:t>Antioquia</a:t>
                      </a:r>
                      <a:endParaRPr lang="es-ES" sz="1400" dirty="0"/>
                    </a:p>
                  </a:txBody>
                  <a:tcPr/>
                </a:tc>
                <a:tc>
                  <a:txBody>
                    <a:bodyPr/>
                    <a:lstStyle/>
                    <a:p>
                      <a:r>
                        <a:rPr lang="es-ES" sz="1400" dirty="0" smtClean="0"/>
                        <a:t>Boyacá</a:t>
                      </a:r>
                      <a:endParaRPr lang="es-ES" sz="1400" dirty="0"/>
                    </a:p>
                  </a:txBody>
                  <a:tcPr/>
                </a:tc>
              </a:tr>
              <a:tr h="373294">
                <a:tc>
                  <a:txBody>
                    <a:bodyPr/>
                    <a:lstStyle/>
                    <a:p>
                      <a:r>
                        <a:rPr lang="es-ES" sz="1400" dirty="0" smtClean="0"/>
                        <a:t>Córdoba</a:t>
                      </a:r>
                      <a:endParaRPr lang="es-ES" sz="1400" dirty="0"/>
                    </a:p>
                  </a:txBody>
                  <a:tcPr/>
                </a:tc>
                <a:tc>
                  <a:txBody>
                    <a:bodyPr/>
                    <a:lstStyle/>
                    <a:p>
                      <a:r>
                        <a:rPr lang="es-ES" sz="1400" dirty="0" smtClean="0"/>
                        <a:t>Cundinamarca</a:t>
                      </a:r>
                      <a:endParaRPr lang="es-ES" sz="1400" dirty="0"/>
                    </a:p>
                  </a:txBody>
                  <a:tcPr/>
                </a:tc>
              </a:tr>
              <a:tr h="373294">
                <a:tc>
                  <a:txBody>
                    <a:bodyPr/>
                    <a:lstStyle/>
                    <a:p>
                      <a:r>
                        <a:rPr lang="es-ES" sz="1400" dirty="0" smtClean="0"/>
                        <a:t>Chocó</a:t>
                      </a:r>
                      <a:endParaRPr lang="es-ES" sz="1400" dirty="0"/>
                    </a:p>
                  </a:txBody>
                  <a:tcPr/>
                </a:tc>
                <a:tc>
                  <a:txBody>
                    <a:bodyPr/>
                    <a:lstStyle/>
                    <a:p>
                      <a:r>
                        <a:rPr lang="es-ES" sz="1400" dirty="0" smtClean="0"/>
                        <a:t>Santander</a:t>
                      </a:r>
                      <a:endParaRPr lang="es-ES" sz="1400" dirty="0"/>
                    </a:p>
                  </a:txBody>
                  <a:tcPr/>
                </a:tc>
              </a:tr>
            </a:tbl>
          </a:graphicData>
        </a:graphic>
      </p:graphicFrame>
      <p:graphicFrame>
        <p:nvGraphicFramePr>
          <p:cNvPr id="89" name="Tabla 88"/>
          <p:cNvGraphicFramePr>
            <a:graphicFrameLocks noGrp="1"/>
          </p:cNvGraphicFramePr>
          <p:nvPr>
            <p:extLst>
              <p:ext uri="{D42A27DB-BD31-4B8C-83A1-F6EECF244321}">
                <p14:modId xmlns:p14="http://schemas.microsoft.com/office/powerpoint/2010/main" val="676983888"/>
              </p:ext>
            </p:extLst>
          </p:nvPr>
        </p:nvGraphicFramePr>
        <p:xfrm>
          <a:off x="7448246" y="4701217"/>
          <a:ext cx="4503710" cy="2011288"/>
        </p:xfrm>
        <a:graphic>
          <a:graphicData uri="http://schemas.openxmlformats.org/drawingml/2006/table">
            <a:tbl>
              <a:tblPr firstRow="1" bandRow="1">
                <a:tableStyleId>{5C22544A-7EE6-4342-B048-85BDC9FD1C3A}</a:tableStyleId>
              </a:tblPr>
              <a:tblGrid>
                <a:gridCol w="2233181"/>
                <a:gridCol w="2270529"/>
              </a:tblGrid>
              <a:tr h="792088">
                <a:tc gridSpan="2">
                  <a:txBody>
                    <a:bodyPr/>
                    <a:lstStyle/>
                    <a:p>
                      <a:pPr algn="ctr"/>
                      <a:r>
                        <a:rPr lang="es-ES" sz="1400" dirty="0" smtClean="0"/>
                        <a:t>Frentes</a:t>
                      </a:r>
                      <a:endParaRPr lang="es-ES" sz="1400" dirty="0"/>
                    </a:p>
                  </a:txBody>
                  <a:tcPr anchor="ctr"/>
                </a:tc>
                <a:tc hMerge="1">
                  <a:txBody>
                    <a:bodyPr/>
                    <a:lstStyle/>
                    <a:p>
                      <a:endParaRPr lang="es-CO"/>
                    </a:p>
                  </a:txBody>
                  <a:tcPr/>
                </a:tc>
              </a:tr>
              <a:tr h="292123">
                <a:tc>
                  <a:txBody>
                    <a:bodyPr/>
                    <a:lstStyle/>
                    <a:p>
                      <a:r>
                        <a:rPr lang="es-ES" sz="1400" dirty="0" smtClean="0"/>
                        <a:t>Norte y Medio</a:t>
                      </a:r>
                      <a:r>
                        <a:rPr lang="es-ES" sz="1400" baseline="0" dirty="0" smtClean="0"/>
                        <a:t> </a:t>
                      </a:r>
                      <a:r>
                        <a:rPr lang="es-ES" sz="1400" baseline="0" dirty="0" err="1" smtClean="0"/>
                        <a:t>Salaquí</a:t>
                      </a:r>
                      <a:endParaRPr lang="es-ES" sz="1400" dirty="0"/>
                    </a:p>
                  </a:txBody>
                  <a:tcPr/>
                </a:tc>
                <a:tc>
                  <a:txBody>
                    <a:bodyPr/>
                    <a:lstStyle/>
                    <a:p>
                      <a:r>
                        <a:rPr lang="es-ES" sz="1400" dirty="0" smtClean="0"/>
                        <a:t>Tanela</a:t>
                      </a:r>
                      <a:endParaRPr lang="es-ES" sz="1400" dirty="0"/>
                    </a:p>
                  </a:txBody>
                  <a:tcPr/>
                </a:tc>
              </a:tr>
              <a:tr h="171837">
                <a:tc>
                  <a:txBody>
                    <a:bodyPr/>
                    <a:lstStyle/>
                    <a:p>
                      <a:r>
                        <a:rPr lang="es-ES" sz="1400" dirty="0" smtClean="0"/>
                        <a:t>Costanero</a:t>
                      </a:r>
                      <a:endParaRPr lang="es-ES" sz="1400" dirty="0"/>
                    </a:p>
                  </a:txBody>
                  <a:tcPr/>
                </a:tc>
                <a:tc>
                  <a:txBody>
                    <a:bodyPr/>
                    <a:lstStyle/>
                    <a:p>
                      <a:r>
                        <a:rPr lang="es-ES" sz="1400" dirty="0" err="1" smtClean="0"/>
                        <a:t>Pavarandó</a:t>
                      </a:r>
                      <a:endParaRPr lang="es-ES" sz="1400" dirty="0"/>
                    </a:p>
                  </a:txBody>
                  <a:tcPr/>
                </a:tc>
              </a:tr>
              <a:tr h="292123">
                <a:tc>
                  <a:txBody>
                    <a:bodyPr/>
                    <a:lstStyle/>
                    <a:p>
                      <a:r>
                        <a:rPr lang="es-ES" sz="1400" dirty="0" smtClean="0"/>
                        <a:t>Héroes de Boyacá</a:t>
                      </a:r>
                      <a:endParaRPr lang="es-ES" sz="1400" dirty="0"/>
                    </a:p>
                  </a:txBody>
                  <a:tcPr/>
                </a:tc>
                <a:tc>
                  <a:txBody>
                    <a:bodyPr/>
                    <a:lstStyle/>
                    <a:p>
                      <a:r>
                        <a:rPr lang="es-ES" sz="1400" dirty="0" smtClean="0"/>
                        <a:t>Julián Castro</a:t>
                      </a:r>
                      <a:endParaRPr lang="es-ES" sz="1400" dirty="0"/>
                    </a:p>
                  </a:txBody>
                  <a:tcPr/>
                </a:tc>
              </a:tr>
              <a:tr h="292123">
                <a:tc>
                  <a:txBody>
                    <a:bodyPr/>
                    <a:lstStyle/>
                    <a:p>
                      <a:r>
                        <a:rPr lang="es-ES" sz="1400" dirty="0" smtClean="0"/>
                        <a:t>Gabriela White o </a:t>
                      </a:r>
                      <a:r>
                        <a:rPr lang="es-ES" sz="1400" dirty="0" err="1" smtClean="0"/>
                        <a:t>Dabeiba</a:t>
                      </a:r>
                      <a:endParaRPr lang="es-ES" sz="1400" dirty="0"/>
                    </a:p>
                  </a:txBody>
                  <a:tcPr/>
                </a:tc>
                <a:tc>
                  <a:txBody>
                    <a:bodyPr/>
                    <a:lstStyle/>
                    <a:p>
                      <a:endParaRPr lang="es-ES" sz="1400" dirty="0"/>
                    </a:p>
                  </a:txBody>
                  <a:tcPr/>
                </a:tc>
              </a:tr>
            </a:tbl>
          </a:graphicData>
        </a:graphic>
      </p:graphicFrame>
      <p:grpSp>
        <p:nvGrpSpPr>
          <p:cNvPr id="92" name="Group 111"/>
          <p:cNvGrpSpPr>
            <a:grpSpLocks/>
          </p:cNvGrpSpPr>
          <p:nvPr/>
        </p:nvGrpSpPr>
        <p:grpSpPr bwMode="auto">
          <a:xfrm>
            <a:off x="8464758" y="1969091"/>
            <a:ext cx="3705258" cy="1973081"/>
            <a:chOff x="748" y="80"/>
            <a:chExt cx="6938" cy="4240"/>
          </a:xfrm>
        </p:grpSpPr>
        <p:sp>
          <p:nvSpPr>
            <p:cNvPr id="93"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Oval 80"/>
            <p:cNvSpPr>
              <a:spLocks noChangeArrowheads="1"/>
            </p:cNvSpPr>
            <p:nvPr/>
          </p:nvSpPr>
          <p:spPr bwMode="auto">
            <a:xfrm rot="19435431">
              <a:off x="1936" y="1759"/>
              <a:ext cx="200" cy="167"/>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Text Box 86"/>
            <p:cNvSpPr txBox="1">
              <a:spLocks noChangeArrowheads="1"/>
            </p:cNvSpPr>
            <p:nvPr/>
          </p:nvSpPr>
          <p:spPr bwMode="auto">
            <a:xfrm>
              <a:off x="4500" y="944"/>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9" name="Rectangle 87"/>
            <p:cNvSpPr>
              <a:spLocks noChangeArrowheads="1"/>
            </p:cNvSpPr>
            <p:nvPr/>
          </p:nvSpPr>
          <p:spPr bwMode="auto">
            <a:xfrm>
              <a:off x="4012" y="926"/>
              <a:ext cx="2899"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Oval 100"/>
            <p:cNvSpPr>
              <a:spLocks noChangeArrowheads="1"/>
            </p:cNvSpPr>
            <p:nvPr/>
          </p:nvSpPr>
          <p:spPr bwMode="auto">
            <a:xfrm>
              <a:off x="4170" y="116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31" name="121 CuadroTexto"/>
          <p:cNvSpPr txBox="1"/>
          <p:nvPr/>
        </p:nvSpPr>
        <p:spPr>
          <a:xfrm>
            <a:off x="9879377" y="3597658"/>
            <a:ext cx="190537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graphicFrame>
        <p:nvGraphicFramePr>
          <p:cNvPr id="132" name="Tabla 131"/>
          <p:cNvGraphicFramePr>
            <a:graphicFrameLocks noGrp="1"/>
          </p:cNvGraphicFramePr>
          <p:nvPr>
            <p:extLst>
              <p:ext uri="{D42A27DB-BD31-4B8C-83A1-F6EECF244321}">
                <p14:modId xmlns:p14="http://schemas.microsoft.com/office/powerpoint/2010/main" val="946935875"/>
              </p:ext>
            </p:extLst>
          </p:nvPr>
        </p:nvGraphicFramePr>
        <p:xfrm>
          <a:off x="400929" y="2250627"/>
          <a:ext cx="4076249" cy="4277008"/>
        </p:xfrm>
        <a:graphic>
          <a:graphicData uri="http://schemas.openxmlformats.org/drawingml/2006/table">
            <a:tbl>
              <a:tblPr firstRow="1" bandRow="1">
                <a:tableStyleId>{5C22544A-7EE6-4342-B048-85BDC9FD1C3A}</a:tableStyleId>
              </a:tblPr>
              <a:tblGrid>
                <a:gridCol w="1487280"/>
                <a:gridCol w="495760"/>
                <a:gridCol w="1479490"/>
                <a:gridCol w="613719"/>
              </a:tblGrid>
              <a:tr h="279085">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497488">
                <a:tc>
                  <a:txBody>
                    <a:bodyPr/>
                    <a:lstStyle/>
                    <a:p>
                      <a:r>
                        <a:rPr lang="es-ES" sz="1200" dirty="0" smtClean="0"/>
                        <a:t>Homicidio</a:t>
                      </a:r>
                      <a:endParaRPr lang="es-ES" sz="1200" dirty="0"/>
                    </a:p>
                  </a:txBody>
                  <a:tcPr/>
                </a:tc>
                <a:tc>
                  <a:txBody>
                    <a:bodyPr/>
                    <a:lstStyle/>
                    <a:p>
                      <a:pPr algn="r"/>
                      <a:r>
                        <a:rPr lang="es-ES" sz="1200" dirty="0" smtClean="0"/>
                        <a:t>196</a:t>
                      </a:r>
                      <a:endParaRPr lang="es-ES" sz="1200" dirty="0"/>
                    </a:p>
                  </a:txBody>
                  <a:tcPr/>
                </a:tc>
                <a:tc>
                  <a:txBody>
                    <a:bodyPr/>
                    <a:lstStyle/>
                    <a:p>
                      <a:r>
                        <a:rPr lang="es-ES" sz="1200" dirty="0" smtClean="0"/>
                        <a:t>Tortura</a:t>
                      </a:r>
                      <a:endParaRPr lang="es-ES" sz="1200" dirty="0"/>
                    </a:p>
                  </a:txBody>
                  <a:tcPr/>
                </a:tc>
                <a:tc>
                  <a:txBody>
                    <a:bodyPr/>
                    <a:lstStyle/>
                    <a:p>
                      <a:pPr algn="r"/>
                      <a:r>
                        <a:rPr lang="es-ES" sz="1200" dirty="0" smtClean="0"/>
                        <a:t>17</a:t>
                      </a:r>
                      <a:endParaRPr lang="es-ES" sz="1200" dirty="0"/>
                    </a:p>
                  </a:txBody>
                  <a:tcPr/>
                </a:tc>
              </a:tr>
              <a:tr h="418627">
                <a:tc>
                  <a:txBody>
                    <a:bodyPr/>
                    <a:lstStyle/>
                    <a:p>
                      <a:r>
                        <a:rPr lang="es-ES" sz="1200" dirty="0" smtClean="0"/>
                        <a:t>Tentativa</a:t>
                      </a:r>
                      <a:r>
                        <a:rPr lang="es-ES" sz="1200" baseline="0" dirty="0" smtClean="0"/>
                        <a:t> homicidio</a:t>
                      </a:r>
                      <a:endParaRPr lang="es-ES" sz="1200" dirty="0"/>
                    </a:p>
                  </a:txBody>
                  <a:tcPr/>
                </a:tc>
                <a:tc>
                  <a:txBody>
                    <a:bodyPr/>
                    <a:lstStyle/>
                    <a:p>
                      <a:pPr algn="r"/>
                      <a:r>
                        <a:rPr lang="es-ES" sz="1200" dirty="0" smtClean="0"/>
                        <a:t>9</a:t>
                      </a:r>
                      <a:endParaRPr lang="es-ES" sz="1200" dirty="0"/>
                    </a:p>
                  </a:txBody>
                  <a:tcPr/>
                </a:tc>
                <a:tc>
                  <a:txBody>
                    <a:bodyPr/>
                    <a:lstStyle/>
                    <a:p>
                      <a:r>
                        <a:rPr lang="es-ES" sz="1200" dirty="0" smtClean="0"/>
                        <a:t>Desplazamiento forzado</a:t>
                      </a:r>
                      <a:endParaRPr lang="es-ES" sz="1200" dirty="0"/>
                    </a:p>
                  </a:txBody>
                  <a:tcPr/>
                </a:tc>
                <a:tc>
                  <a:txBody>
                    <a:bodyPr/>
                    <a:lstStyle/>
                    <a:p>
                      <a:pPr algn="r"/>
                      <a:r>
                        <a:rPr lang="es-ES" sz="1200" dirty="0" smtClean="0"/>
                        <a:t>5.847</a:t>
                      </a:r>
                      <a:endParaRPr lang="es-ES" sz="1200" dirty="0"/>
                    </a:p>
                  </a:txBody>
                  <a:tcPr/>
                </a:tc>
              </a:tr>
              <a:tr h="418627">
                <a:tc>
                  <a:txBody>
                    <a:bodyPr/>
                    <a:lstStyle/>
                    <a:p>
                      <a:r>
                        <a:rPr lang="es-ES" sz="1200" dirty="0" smtClean="0"/>
                        <a:t>Desaparición forzada agravada</a:t>
                      </a:r>
                      <a:endParaRPr lang="es-ES" sz="1200" dirty="0"/>
                    </a:p>
                  </a:txBody>
                  <a:tcPr/>
                </a:tc>
                <a:tc>
                  <a:txBody>
                    <a:bodyPr/>
                    <a:lstStyle/>
                    <a:p>
                      <a:pPr algn="r"/>
                      <a:r>
                        <a:rPr lang="es-ES" sz="1200" dirty="0" smtClean="0"/>
                        <a:t>1</a:t>
                      </a:r>
                      <a:endParaRPr lang="es-ES" sz="1200" dirty="0"/>
                    </a:p>
                  </a:txBody>
                  <a:tcPr/>
                </a:tc>
                <a:tc>
                  <a:txBody>
                    <a:bodyPr/>
                    <a:lstStyle/>
                    <a:p>
                      <a:r>
                        <a:rPr lang="es-ES" sz="1200" dirty="0" smtClean="0"/>
                        <a:t>Detención ilegal</a:t>
                      </a:r>
                      <a:r>
                        <a:rPr lang="es-ES" sz="1200" baseline="0" dirty="0" smtClean="0"/>
                        <a:t> y</a:t>
                      </a:r>
                      <a:r>
                        <a:rPr lang="es-ES" sz="1200" dirty="0" smtClean="0"/>
                        <a:t> privación </a:t>
                      </a:r>
                      <a:r>
                        <a:rPr lang="es-ES" sz="1200" dirty="0" err="1" smtClean="0"/>
                        <a:t>deb</a:t>
                      </a:r>
                      <a:r>
                        <a:rPr lang="es-ES" sz="1200" dirty="0" smtClean="0"/>
                        <a:t>. </a:t>
                      </a:r>
                      <a:r>
                        <a:rPr lang="es-ES" sz="1200" dirty="0" err="1" smtClean="0"/>
                        <a:t>proc</a:t>
                      </a:r>
                      <a:r>
                        <a:rPr lang="es-ES" sz="1200" dirty="0" smtClean="0"/>
                        <a:t>.</a:t>
                      </a:r>
                      <a:endParaRPr lang="es-ES" sz="1200" dirty="0"/>
                    </a:p>
                  </a:txBody>
                  <a:tcPr/>
                </a:tc>
                <a:tc>
                  <a:txBody>
                    <a:bodyPr/>
                    <a:lstStyle/>
                    <a:p>
                      <a:pPr algn="r"/>
                      <a:r>
                        <a:rPr lang="es-ES" sz="1200" dirty="0" smtClean="0"/>
                        <a:t>1</a:t>
                      </a:r>
                      <a:endParaRPr lang="es-ES" sz="1200" dirty="0"/>
                    </a:p>
                  </a:txBody>
                  <a:tcPr/>
                </a:tc>
              </a:tr>
              <a:tr h="251176">
                <a:tc>
                  <a:txBody>
                    <a:bodyPr/>
                    <a:lstStyle/>
                    <a:p>
                      <a:r>
                        <a:rPr lang="es-ES" sz="1200" dirty="0" smtClean="0"/>
                        <a:t>Desaparición forzada</a:t>
                      </a:r>
                      <a:endParaRPr lang="es-ES" sz="1200" dirty="0"/>
                    </a:p>
                  </a:txBody>
                  <a:tcPr/>
                </a:tc>
                <a:tc>
                  <a:txBody>
                    <a:bodyPr/>
                    <a:lstStyle/>
                    <a:p>
                      <a:pPr algn="r"/>
                      <a:r>
                        <a:rPr lang="es-ES" sz="1200" dirty="0" smtClean="0"/>
                        <a:t>66</a:t>
                      </a:r>
                      <a:endParaRPr lang="es-ES" sz="1200" dirty="0"/>
                    </a:p>
                  </a:txBody>
                  <a:tcPr/>
                </a:tc>
                <a:tc>
                  <a:txBody>
                    <a:bodyPr/>
                    <a:lstStyle/>
                    <a:p>
                      <a:r>
                        <a:rPr lang="es-ES" sz="1200" dirty="0" smtClean="0"/>
                        <a:t>Reclutamiento ilícito</a:t>
                      </a:r>
                      <a:endParaRPr lang="es-ES" sz="1200" dirty="0"/>
                    </a:p>
                  </a:txBody>
                  <a:tcPr/>
                </a:tc>
                <a:tc>
                  <a:txBody>
                    <a:bodyPr/>
                    <a:lstStyle/>
                    <a:p>
                      <a:pPr algn="r"/>
                      <a:r>
                        <a:rPr lang="es-ES" sz="1200" dirty="0" smtClean="0"/>
                        <a:t>13</a:t>
                      </a:r>
                      <a:endParaRPr lang="es-ES" sz="1200" dirty="0"/>
                    </a:p>
                  </a:txBody>
                  <a:tcPr/>
                </a:tc>
              </a:tr>
              <a:tr h="418627">
                <a:tc>
                  <a:txBody>
                    <a:bodyPr/>
                    <a:lstStyle/>
                    <a:p>
                      <a:r>
                        <a:rPr lang="es-ES" sz="1200" dirty="0" smtClean="0"/>
                        <a:t>Secuestro</a:t>
                      </a:r>
                      <a:r>
                        <a:rPr lang="es-ES" sz="1200" baseline="0" dirty="0" smtClean="0"/>
                        <a:t> simple agravado</a:t>
                      </a:r>
                      <a:endParaRPr lang="es-ES" sz="1200" dirty="0"/>
                    </a:p>
                  </a:txBody>
                  <a:tcPr/>
                </a:tc>
                <a:tc>
                  <a:txBody>
                    <a:bodyPr/>
                    <a:lstStyle/>
                    <a:p>
                      <a:pPr algn="r"/>
                      <a:r>
                        <a:rPr lang="es-ES" sz="1200" dirty="0" smtClean="0"/>
                        <a:t>70</a:t>
                      </a:r>
                      <a:endParaRPr lang="es-ES" sz="1200" dirty="0"/>
                    </a:p>
                  </a:txBody>
                  <a:tcPr/>
                </a:tc>
                <a:tc>
                  <a:txBody>
                    <a:bodyPr/>
                    <a:lstStyle/>
                    <a:p>
                      <a:r>
                        <a:rPr lang="es-ES" sz="1200" dirty="0" smtClean="0"/>
                        <a:t>Hurto</a:t>
                      </a:r>
                      <a:r>
                        <a:rPr lang="es-ES" sz="1200" baseline="0" dirty="0" smtClean="0"/>
                        <a:t> calificado agravado</a:t>
                      </a:r>
                      <a:endParaRPr lang="es-ES" sz="1200" dirty="0"/>
                    </a:p>
                  </a:txBody>
                  <a:tcPr/>
                </a:tc>
                <a:tc>
                  <a:txBody>
                    <a:bodyPr/>
                    <a:lstStyle/>
                    <a:p>
                      <a:pPr algn="r"/>
                      <a:r>
                        <a:rPr lang="es-ES" sz="1200" dirty="0" smtClean="0"/>
                        <a:t>4</a:t>
                      </a:r>
                      <a:endParaRPr lang="es-ES" sz="1200" dirty="0"/>
                    </a:p>
                  </a:txBody>
                  <a:tcPr/>
                </a:tc>
              </a:tr>
              <a:tr h="418627">
                <a:tc>
                  <a:txBody>
                    <a:bodyPr/>
                    <a:lstStyle/>
                    <a:p>
                      <a:r>
                        <a:rPr lang="es-ES" sz="1200" dirty="0" smtClean="0"/>
                        <a:t>Acceso carnal violento agravado </a:t>
                      </a:r>
                      <a:endParaRPr lang="es-ES" sz="1200" dirty="0"/>
                    </a:p>
                  </a:txBody>
                  <a:tcPr/>
                </a:tc>
                <a:tc>
                  <a:txBody>
                    <a:bodyPr/>
                    <a:lstStyle/>
                    <a:p>
                      <a:pPr algn="r"/>
                      <a:r>
                        <a:rPr lang="es-ES" sz="1200" dirty="0" smtClean="0"/>
                        <a:t>10</a:t>
                      </a:r>
                      <a:endParaRPr lang="es-ES" sz="1200" dirty="0"/>
                    </a:p>
                  </a:txBody>
                  <a:tcPr/>
                </a:tc>
                <a:tc>
                  <a:txBody>
                    <a:bodyPr/>
                    <a:lstStyle/>
                    <a:p>
                      <a:r>
                        <a:rPr lang="es-ES" sz="1200" dirty="0" smtClean="0"/>
                        <a:t>Hurto calificado</a:t>
                      </a:r>
                      <a:endParaRPr lang="es-ES" sz="1200" dirty="0"/>
                    </a:p>
                  </a:txBody>
                  <a:tcPr/>
                </a:tc>
                <a:tc>
                  <a:txBody>
                    <a:bodyPr/>
                    <a:lstStyle/>
                    <a:p>
                      <a:pPr algn="r"/>
                      <a:r>
                        <a:rPr lang="es-ES" sz="1200" dirty="0" smtClean="0"/>
                        <a:t>1</a:t>
                      </a:r>
                      <a:endParaRPr lang="es-ES" sz="1200" dirty="0"/>
                    </a:p>
                  </a:txBody>
                  <a:tcPr/>
                </a:tc>
              </a:tr>
              <a:tr h="418627">
                <a:tc>
                  <a:txBody>
                    <a:bodyPr/>
                    <a:lstStyle/>
                    <a:p>
                      <a:r>
                        <a:rPr lang="es-ES" sz="1200" dirty="0" smtClean="0"/>
                        <a:t>Acceso carnal violento</a:t>
                      </a:r>
                      <a:endParaRPr lang="es-ES" sz="1200" dirty="0"/>
                    </a:p>
                  </a:txBody>
                  <a:tcPr/>
                </a:tc>
                <a:tc>
                  <a:txBody>
                    <a:bodyPr/>
                    <a:lstStyle/>
                    <a:p>
                      <a:pPr algn="r"/>
                      <a:r>
                        <a:rPr lang="es-ES" sz="1200" dirty="0" smtClean="0"/>
                        <a:t>4</a:t>
                      </a:r>
                      <a:endParaRPr lang="es-ES" sz="1200" dirty="0"/>
                    </a:p>
                  </a:txBody>
                  <a:tcPr/>
                </a:tc>
                <a:tc>
                  <a:txBody>
                    <a:bodyPr/>
                    <a:lstStyle/>
                    <a:p>
                      <a:r>
                        <a:rPr lang="es-ES" sz="1200" dirty="0" smtClean="0"/>
                        <a:t>Daño en bien ajeno</a:t>
                      </a:r>
                      <a:endParaRPr lang="es-ES" sz="1200" dirty="0"/>
                    </a:p>
                  </a:txBody>
                  <a:tcPr/>
                </a:tc>
                <a:tc>
                  <a:txBody>
                    <a:bodyPr/>
                    <a:lstStyle/>
                    <a:p>
                      <a:pPr algn="r"/>
                      <a:r>
                        <a:rPr lang="es-ES" sz="1200" dirty="0" smtClean="0"/>
                        <a:t>2</a:t>
                      </a:r>
                      <a:endParaRPr lang="es-ES" sz="1200" dirty="0"/>
                    </a:p>
                  </a:txBody>
                  <a:tcPr/>
                </a:tc>
              </a:tr>
              <a:tr h="418627">
                <a:tc>
                  <a:txBody>
                    <a:bodyPr/>
                    <a:lstStyle/>
                    <a:p>
                      <a:r>
                        <a:rPr lang="es-ES" sz="1200" dirty="0" smtClean="0"/>
                        <a:t>Acto sexual violento</a:t>
                      </a:r>
                      <a:endParaRPr lang="es-ES" sz="1200" dirty="0"/>
                    </a:p>
                  </a:txBody>
                  <a:tcPr/>
                </a:tc>
                <a:tc>
                  <a:txBody>
                    <a:bodyPr/>
                    <a:lstStyle/>
                    <a:p>
                      <a:pPr algn="r"/>
                      <a:r>
                        <a:rPr lang="es-ES" sz="1200" dirty="0" smtClean="0"/>
                        <a:t>1</a:t>
                      </a:r>
                      <a:endParaRPr lang="es-ES" sz="1200" dirty="0"/>
                    </a:p>
                  </a:txBody>
                  <a:tcPr/>
                </a:tc>
                <a:tc>
                  <a:txBody>
                    <a:bodyPr/>
                    <a:lstStyle/>
                    <a:p>
                      <a:r>
                        <a:rPr lang="es-ES" sz="1200" dirty="0" smtClean="0"/>
                        <a:t>Constreñimiento ilegal</a:t>
                      </a:r>
                      <a:endParaRPr lang="es-ES" sz="1200" dirty="0"/>
                    </a:p>
                  </a:txBody>
                  <a:tcPr/>
                </a:tc>
                <a:tc>
                  <a:txBody>
                    <a:bodyPr/>
                    <a:lstStyle/>
                    <a:p>
                      <a:pPr algn="r"/>
                      <a:r>
                        <a:rPr lang="es-ES" sz="1200" dirty="0" smtClean="0"/>
                        <a:t>2</a:t>
                      </a:r>
                      <a:endParaRPr lang="es-ES" sz="1200" dirty="0"/>
                    </a:p>
                  </a:txBody>
                  <a:tcPr/>
                </a:tc>
              </a:tr>
              <a:tr h="438864">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Secuestro simple</a:t>
                      </a:r>
                      <a:endParaRPr lang="es-ES" sz="1200" dirty="0"/>
                    </a:p>
                  </a:txBody>
                  <a:tcPr/>
                </a:tc>
                <a:tc>
                  <a:txBody>
                    <a:bodyPr/>
                    <a:lstStyle/>
                    <a:p>
                      <a:pPr algn="r"/>
                      <a:r>
                        <a:rPr lang="es-ES" sz="1200" dirty="0" smtClean="0"/>
                        <a:t>11</a:t>
                      </a:r>
                      <a:endParaRPr lang="es-ES" sz="1200" dirty="0"/>
                    </a:p>
                  </a:txBody>
                  <a:tcPr/>
                </a:tc>
                <a:tc>
                  <a:txBody>
                    <a:bodyPr/>
                    <a:lstStyle/>
                    <a:p>
                      <a:r>
                        <a:rPr lang="es-ES" sz="1200" dirty="0" smtClean="0"/>
                        <a:t>Concierto para delinquir</a:t>
                      </a:r>
                      <a:endParaRPr lang="es-ES" sz="1200" dirty="0"/>
                    </a:p>
                  </a:txBody>
                  <a:tcPr/>
                </a:tc>
                <a:tc>
                  <a:txBody>
                    <a:bodyPr/>
                    <a:lstStyle/>
                    <a:p>
                      <a:pPr algn="r"/>
                      <a:r>
                        <a:rPr lang="es-ES" sz="1200" dirty="0" smtClean="0"/>
                        <a:t>1</a:t>
                      </a:r>
                      <a:endParaRPr lang="es-ES" sz="1200" dirty="0"/>
                    </a:p>
                  </a:txBody>
                  <a:tcPr/>
                </a:tc>
              </a:tr>
            </a:tbl>
          </a:graphicData>
        </a:graphic>
      </p:graphicFrame>
    </p:spTree>
    <p:extLst>
      <p:ext uri="{BB962C8B-B14F-4D97-AF65-F5344CB8AC3E}">
        <p14:creationId xmlns:p14="http://schemas.microsoft.com/office/powerpoint/2010/main" val="153715008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35480" y="132192"/>
            <a:ext cx="12072664" cy="1871663"/>
          </a:xfrm>
        </p:spPr>
        <p:txBody>
          <a:bodyPr>
            <a:normAutofit/>
          </a:bodyPr>
          <a:lstStyle/>
          <a:p>
            <a:pPr lvl="0" algn="ctr"/>
            <a:r>
              <a:rPr lang="es-ES" b="1" cap="small" dirty="0" smtClean="0">
                <a:solidFill>
                  <a:srgbClr val="C00000"/>
                </a:solidFill>
                <a:cs typeface="Arial" pitchFamily="34" charset="0"/>
              </a:rPr>
              <a:t>Sentencia 11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a:t>
            </a:r>
            <a:r>
              <a:rPr lang="es-CO" sz="2700" b="1" cap="small" dirty="0" err="1" smtClean="0">
                <a:solidFill>
                  <a:schemeClr val="accent3">
                    <a:lumMod val="75000"/>
                  </a:schemeClr>
                </a:solidFill>
                <a:cs typeface="Arial" pitchFamily="34" charset="0"/>
              </a:rPr>
              <a:t>Élmer</a:t>
            </a:r>
            <a:r>
              <a:rPr lang="es-CO" sz="2700" b="1" cap="small" dirty="0" smtClean="0">
                <a:solidFill>
                  <a:schemeClr val="accent3">
                    <a:lumMod val="75000"/>
                  </a:schemeClr>
                </a:solidFill>
                <a:cs typeface="Arial" pitchFamily="34" charset="0"/>
              </a:rPr>
              <a:t> Cárdenas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335360" y="2333685"/>
            <a:ext cx="11449272" cy="4524315"/>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Tuvo injerencia aproximadamente </a:t>
            </a:r>
            <a:r>
              <a:rPr lang="es-CO" sz="1200" dirty="0">
                <a:latin typeface="Malgun Gothic" panose="020B0503020000020004" pitchFamily="34" charset="-127"/>
                <a:ea typeface="Malgun Gothic" panose="020B0503020000020004" pitchFamily="34" charset="-127"/>
              </a:rPr>
              <a:t>en cinco (5) departamentos y cincuenta y cuatro (</a:t>
            </a:r>
            <a:r>
              <a:rPr lang="es-CO" sz="1200" dirty="0" smtClean="0">
                <a:latin typeface="Malgun Gothic" panose="020B0503020000020004" pitchFamily="34" charset="-127"/>
                <a:ea typeface="Malgun Gothic" panose="020B0503020000020004" pitchFamily="34" charset="-127"/>
              </a:rPr>
              <a:t>54) municipios </a:t>
            </a:r>
            <a:r>
              <a:rPr lang="es-CO" sz="1200" dirty="0">
                <a:latin typeface="Malgun Gothic" panose="020B0503020000020004" pitchFamily="34" charset="-127"/>
                <a:ea typeface="Malgun Gothic" panose="020B0503020000020004" pitchFamily="34" charset="-127"/>
              </a:rPr>
              <a:t>de la geografía nacional, constituyendo sus principales territorios </a:t>
            </a:r>
            <a:r>
              <a:rPr lang="es-CO" sz="1200" dirty="0" smtClean="0">
                <a:latin typeface="Malgun Gothic" panose="020B0503020000020004" pitchFamily="34" charset="-127"/>
                <a:ea typeface="Malgun Gothic" panose="020B0503020000020004" pitchFamily="34" charset="-127"/>
              </a:rPr>
              <a:t>de movilidad</a:t>
            </a:r>
            <a:r>
              <a:rPr lang="es-CO" sz="1200" dirty="0">
                <a:latin typeface="Malgun Gothic" panose="020B0503020000020004" pitchFamily="34" charset="-127"/>
                <a:ea typeface="Malgun Gothic" panose="020B0503020000020004" pitchFamily="34" charset="-127"/>
              </a:rPr>
              <a:t>, los que procederemos a detallar a </a:t>
            </a:r>
            <a:r>
              <a:rPr lang="es-CO" sz="1200" dirty="0" smtClean="0">
                <a:latin typeface="Malgun Gothic" panose="020B0503020000020004" pitchFamily="34" charset="-127"/>
                <a:ea typeface="Malgun Gothic" panose="020B0503020000020004" pitchFamily="34" charset="-127"/>
              </a:rPr>
              <a:t>continuación:</a:t>
            </a:r>
          </a:p>
          <a:p>
            <a:pPr algn="just"/>
            <a:endParaRPr lang="es-CO" sz="1200" b="1"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5.1 </a:t>
            </a:r>
            <a:r>
              <a:rPr lang="es-CO" sz="1200" b="1" dirty="0">
                <a:latin typeface="Malgun Gothic" panose="020B0503020000020004" pitchFamily="34" charset="-127"/>
                <a:ea typeface="Malgun Gothic" panose="020B0503020000020004" pitchFamily="34" charset="-127"/>
              </a:rPr>
              <a:t>Departamento de Antioquia</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a:latin typeface="Malgun Gothic" panose="020B0503020000020004" pitchFamily="34" charset="-127"/>
                <a:ea typeface="Malgun Gothic" panose="020B0503020000020004" pitchFamily="34" charset="-127"/>
              </a:rPr>
              <a:t>Necoclí</a:t>
            </a:r>
            <a:r>
              <a:rPr lang="es-CO" sz="1200" dirty="0">
                <a:latin typeface="Malgun Gothic" panose="020B0503020000020004" pitchFamily="34" charset="-127"/>
                <a:ea typeface="Malgun Gothic" panose="020B0503020000020004" pitchFamily="34" charset="-127"/>
              </a:rPr>
              <a:t>: Este se encuentra localizado en </a:t>
            </a:r>
            <a:r>
              <a:rPr lang="es-CO" sz="1200" dirty="0" smtClean="0">
                <a:latin typeface="Malgun Gothic" panose="020B0503020000020004" pitchFamily="34" charset="-127"/>
                <a:ea typeface="Malgun Gothic" panose="020B0503020000020004" pitchFamily="34" charset="-127"/>
              </a:rPr>
              <a:t>Urabá-Antioquia; divido </a:t>
            </a:r>
            <a:r>
              <a:rPr lang="es-CO" sz="1200" dirty="0">
                <a:latin typeface="Malgun Gothic" panose="020B0503020000020004" pitchFamily="34" charset="-127"/>
                <a:ea typeface="Malgun Gothic" panose="020B0503020000020004" pitchFamily="34" charset="-127"/>
              </a:rPr>
              <a:t>administrativamente en siete (7) corregimientos, con una población </a:t>
            </a:r>
            <a:r>
              <a:rPr lang="es-CO" sz="1200" dirty="0" smtClean="0">
                <a:latin typeface="Malgun Gothic" panose="020B0503020000020004" pitchFamily="34" charset="-127"/>
                <a:ea typeface="Malgun Gothic" panose="020B0503020000020004" pitchFamily="34" charset="-127"/>
              </a:rPr>
              <a:t>de aproximadamente </a:t>
            </a:r>
            <a:r>
              <a:rPr lang="es-CO" sz="1200" dirty="0">
                <a:latin typeface="Malgun Gothic" panose="020B0503020000020004" pitchFamily="34" charset="-127"/>
                <a:ea typeface="Malgun Gothic" panose="020B0503020000020004" pitchFamily="34" charset="-127"/>
              </a:rPr>
              <a:t>cincuenta y tres mil trescientos noventa y un (</a:t>
            </a:r>
            <a:r>
              <a:rPr lang="es-CO" sz="1200" dirty="0" smtClean="0">
                <a:latin typeface="Malgun Gothic" panose="020B0503020000020004" pitchFamily="34" charset="-127"/>
                <a:ea typeface="Malgun Gothic" panose="020B0503020000020004" pitchFamily="34" charset="-127"/>
              </a:rPr>
              <a:t>53.391) habitantes</a:t>
            </a:r>
            <a:r>
              <a:rPr lang="es-CO" sz="1200" dirty="0">
                <a:latin typeface="Malgun Gothic" panose="020B0503020000020004" pitchFamily="34" charset="-127"/>
                <a:ea typeface="Malgun Gothic" panose="020B0503020000020004" pitchFamily="34" charset="-127"/>
              </a:rPr>
              <a:t>; municipio destacado por su variedad de recursos económicos; </a:t>
            </a:r>
            <a:r>
              <a:rPr lang="es-CO" sz="1200" dirty="0" smtClean="0">
                <a:latin typeface="Malgun Gothic" panose="020B0503020000020004" pitchFamily="34" charset="-127"/>
                <a:ea typeface="Malgun Gothic" panose="020B0503020000020004" pitchFamily="34" charset="-127"/>
              </a:rPr>
              <a:t>con toda </a:t>
            </a:r>
            <a:r>
              <a:rPr lang="es-CO" sz="1200" dirty="0">
                <a:latin typeface="Malgun Gothic" panose="020B0503020000020004" pitchFamily="34" charset="-127"/>
                <a:ea typeface="Malgun Gothic" panose="020B0503020000020004" pitchFamily="34" charset="-127"/>
              </a:rPr>
              <a:t>la diversidad manejada en Necoclí, el Bloque „Elmer Cárdenas‟, se </a:t>
            </a:r>
            <a:r>
              <a:rPr lang="es-CO" sz="1200" dirty="0" smtClean="0">
                <a:latin typeface="Malgun Gothic" panose="020B0503020000020004" pitchFamily="34" charset="-127"/>
                <a:ea typeface="Malgun Gothic" panose="020B0503020000020004" pitchFamily="34" charset="-127"/>
              </a:rPr>
              <a:t>afianza desde </a:t>
            </a:r>
            <a:r>
              <a:rPr lang="es-CO" sz="1200" dirty="0">
                <a:latin typeface="Malgun Gothic" panose="020B0503020000020004" pitchFamily="34" charset="-127"/>
                <a:ea typeface="Malgun Gothic" panose="020B0503020000020004" pitchFamily="34" charset="-127"/>
              </a:rPr>
              <a:t>el año 1.998 hasta su desmovilización ocurrida en el 2.006, </a:t>
            </a:r>
            <a:r>
              <a:rPr lang="es-CO" sz="1200" dirty="0" smtClean="0">
                <a:latin typeface="Malgun Gothic" panose="020B0503020000020004" pitchFamily="34" charset="-127"/>
                <a:ea typeface="Malgun Gothic" panose="020B0503020000020004" pitchFamily="34" charset="-127"/>
              </a:rPr>
              <a:t>teniendo incidencia </a:t>
            </a:r>
            <a:r>
              <a:rPr lang="es-CO" sz="1200" dirty="0">
                <a:latin typeface="Malgun Gothic" panose="020B0503020000020004" pitchFamily="34" charset="-127"/>
                <a:ea typeface="Malgun Gothic" panose="020B0503020000020004" pitchFamily="34" charset="-127"/>
              </a:rPr>
              <a:t>en la zona urbana y rural, la primera hacía el Sur de la región del </a:t>
            </a:r>
            <a:r>
              <a:rPr lang="es-CO" sz="1200" dirty="0" err="1" smtClean="0">
                <a:latin typeface="Malgun Gothic" panose="020B0503020000020004" pitchFamily="34" charset="-127"/>
                <a:ea typeface="Malgun Gothic" panose="020B0503020000020004" pitchFamily="34" charset="-127"/>
              </a:rPr>
              <a:t>Tie</a:t>
            </a:r>
            <a:r>
              <a:rPr lang="es-CO" sz="1200" dirty="0" smtClean="0">
                <a:latin typeface="Malgun Gothic" panose="020B0503020000020004" pitchFamily="34" charset="-127"/>
                <a:ea typeface="Malgun Gothic" panose="020B0503020000020004" pitchFamily="34" charset="-127"/>
              </a:rPr>
              <a:t>, río </a:t>
            </a:r>
            <a:r>
              <a:rPr lang="es-CO" sz="1200" dirty="0">
                <a:latin typeface="Malgun Gothic" panose="020B0503020000020004" pitchFamily="34" charset="-127"/>
                <a:ea typeface="Malgun Gothic" panose="020B0503020000020004" pitchFamily="34" charset="-127"/>
              </a:rPr>
              <a:t>Caimán, Nuevo oriente de Pueblo Nuevo, San José de Mulatos, el Mello </a:t>
            </a:r>
            <a:r>
              <a:rPr lang="es-CO" sz="1200" dirty="0" smtClean="0">
                <a:latin typeface="Malgun Gothic" panose="020B0503020000020004" pitchFamily="34" charset="-127"/>
                <a:ea typeface="Malgun Gothic" panose="020B0503020000020004" pitchFamily="34" charset="-127"/>
              </a:rPr>
              <a:t>o Villavicencio </a:t>
            </a:r>
            <a:r>
              <a:rPr lang="es-CO" sz="1200" dirty="0">
                <a:latin typeface="Malgun Gothic" panose="020B0503020000020004" pitchFamily="34" charset="-127"/>
                <a:ea typeface="Malgun Gothic" panose="020B0503020000020004" pitchFamily="34" charset="-127"/>
              </a:rPr>
              <a:t>y la segunda al Norte, en un sector denominado el </a:t>
            </a:r>
            <a:r>
              <a:rPr lang="es-CO" sz="1200" dirty="0" err="1">
                <a:latin typeface="Malgun Gothic" panose="020B0503020000020004" pitchFamily="34" charset="-127"/>
                <a:ea typeface="Malgun Gothic" panose="020B0503020000020004" pitchFamily="34" charset="-127"/>
              </a:rPr>
              <a:t>Mellito</a:t>
            </a:r>
            <a:r>
              <a:rPr lang="es-CO" sz="1200" dirty="0">
                <a:latin typeface="Malgun Gothic" panose="020B0503020000020004" pitchFamily="34" charset="-127"/>
                <a:ea typeface="Malgun Gothic" panose="020B0503020000020004" pitchFamily="34" charset="-127"/>
              </a:rPr>
              <a:t>, </a:t>
            </a:r>
            <a:r>
              <a:rPr lang="es-CO" sz="1200" dirty="0" smtClean="0">
                <a:latin typeface="Malgun Gothic" panose="020B0503020000020004" pitchFamily="34" charset="-127"/>
                <a:ea typeface="Malgun Gothic" panose="020B0503020000020004" pitchFamily="34" charset="-127"/>
              </a:rPr>
              <a:t>desde Mulatos </a:t>
            </a:r>
            <a:r>
              <a:rPr lang="es-CO" sz="1200" dirty="0">
                <a:latin typeface="Malgun Gothic" panose="020B0503020000020004" pitchFamily="34" charset="-127"/>
                <a:ea typeface="Malgun Gothic" panose="020B0503020000020004" pitchFamily="34" charset="-127"/>
              </a:rPr>
              <a:t>hasta la desembocadura del río</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a:latin typeface="Malgun Gothic" panose="020B0503020000020004" pitchFamily="34" charset="-127"/>
                <a:ea typeface="Malgun Gothic" panose="020B0503020000020004" pitchFamily="34" charset="-127"/>
              </a:rPr>
              <a:t>Vigía del Fuerte</a:t>
            </a:r>
            <a:r>
              <a:rPr lang="es-CO" sz="1200" dirty="0">
                <a:latin typeface="Malgun Gothic" panose="020B0503020000020004" pitchFamily="34" charset="-127"/>
                <a:ea typeface="Malgun Gothic" panose="020B0503020000020004" pitchFamily="34" charset="-127"/>
              </a:rPr>
              <a:t>: Al igual que el anterior, se ubica en </a:t>
            </a:r>
            <a:r>
              <a:rPr lang="es-CO" sz="1200" dirty="0" smtClean="0">
                <a:latin typeface="Malgun Gothic" panose="020B0503020000020004" pitchFamily="34" charset="-127"/>
                <a:ea typeface="Malgun Gothic" panose="020B0503020000020004" pitchFamily="34" charset="-127"/>
              </a:rPr>
              <a:t>Urabá antioqueño</a:t>
            </a:r>
            <a:r>
              <a:rPr lang="es-CO" sz="1200" dirty="0">
                <a:latin typeface="Malgun Gothic" panose="020B0503020000020004" pitchFamily="34" charset="-127"/>
                <a:ea typeface="Malgun Gothic" panose="020B0503020000020004" pitchFamily="34" charset="-127"/>
              </a:rPr>
              <a:t>; cuenta con nueve (9) corregimientos y una población aproximada </a:t>
            </a:r>
            <a:r>
              <a:rPr lang="es-CO" sz="1200" dirty="0" smtClean="0">
                <a:latin typeface="Malgun Gothic" panose="020B0503020000020004" pitchFamily="34" charset="-127"/>
                <a:ea typeface="Malgun Gothic" panose="020B0503020000020004" pitchFamily="34" charset="-127"/>
              </a:rPr>
              <a:t>de cinco </a:t>
            </a:r>
            <a:r>
              <a:rPr lang="es-CO" sz="1200" dirty="0">
                <a:latin typeface="Malgun Gothic" panose="020B0503020000020004" pitchFamily="34" charset="-127"/>
                <a:ea typeface="Malgun Gothic" panose="020B0503020000020004" pitchFamily="34" charset="-127"/>
              </a:rPr>
              <a:t>mil quinientos veintidós (5.522) ciudadanos, zona con gran diversidad </a:t>
            </a:r>
            <a:r>
              <a:rPr lang="es-CO" sz="1200" dirty="0" smtClean="0">
                <a:latin typeface="Malgun Gothic" panose="020B0503020000020004" pitchFamily="34" charset="-127"/>
                <a:ea typeface="Malgun Gothic" panose="020B0503020000020004" pitchFamily="34" charset="-127"/>
              </a:rPr>
              <a:t>de recursos</a:t>
            </a:r>
            <a:r>
              <a:rPr lang="es-CO" sz="1200" dirty="0">
                <a:latin typeface="Malgun Gothic" panose="020B0503020000020004" pitchFamily="34" charset="-127"/>
                <a:ea typeface="Malgun Gothic" panose="020B0503020000020004" pitchFamily="34" charset="-127"/>
              </a:rPr>
              <a:t>, incursionando el bloque </a:t>
            </a:r>
            <a:r>
              <a:rPr lang="es-CO" sz="1200" dirty="0" smtClean="0">
                <a:latin typeface="Malgun Gothic" panose="020B0503020000020004" pitchFamily="34" charset="-127"/>
                <a:ea typeface="Malgun Gothic" panose="020B0503020000020004" pitchFamily="34" charset="-127"/>
              </a:rPr>
              <a:t>“paramilitar</a:t>
            </a:r>
            <a:r>
              <a:rPr lang="es-CO" sz="1200" dirty="0">
                <a:latin typeface="Malgun Gothic" panose="020B0503020000020004" pitchFamily="34" charset="-127"/>
                <a:ea typeface="Malgun Gothic" panose="020B0503020000020004" pitchFamily="34" charset="-127"/>
              </a:rPr>
              <a:t>‟, enfáticamente a orillas del </a:t>
            </a:r>
            <a:r>
              <a:rPr lang="es-CO" sz="1200" dirty="0" smtClean="0">
                <a:latin typeface="Malgun Gothic" panose="020B0503020000020004" pitchFamily="34" charset="-127"/>
                <a:ea typeface="Malgun Gothic" panose="020B0503020000020004" pitchFamily="34" charset="-127"/>
              </a:rPr>
              <a:t>río Atrato</a:t>
            </a:r>
            <a:r>
              <a:rPr lang="es-CO" sz="1200" dirty="0">
                <a:latin typeface="Malgun Gothic" panose="020B0503020000020004" pitchFamily="34" charset="-127"/>
                <a:ea typeface="Malgun Gothic" panose="020B0503020000020004" pitchFamily="34" charset="-127"/>
              </a:rPr>
              <a:t>, hasta junio del 2002</a:t>
            </a:r>
            <a:r>
              <a:rPr lang="es-CO" sz="1200" dirty="0" smtClean="0">
                <a:latin typeface="Malgun Gothic" panose="020B0503020000020004" pitchFamily="34" charset="-127"/>
                <a:ea typeface="Malgun Gothic" panose="020B0503020000020004" pitchFamily="34" charset="-127"/>
              </a:rPr>
              <a:t>.</a:t>
            </a:r>
          </a:p>
          <a:p>
            <a:pPr algn="just"/>
            <a:endParaRPr lang="es-CO" sz="1200" dirty="0">
              <a:effectLst/>
              <a:latin typeface="Malgun Gothic" panose="020B0503020000020004" pitchFamily="34" charset="-127"/>
              <a:ea typeface="Malgun Gothic" panose="020B0503020000020004" pitchFamily="34" charset="-127"/>
              <a:cs typeface="Times New Roman" panose="02020603050405020304" pitchFamily="18" charset="0"/>
            </a:endParaRPr>
          </a:p>
          <a:p>
            <a:pPr algn="just"/>
            <a:r>
              <a:rPr lang="es-CO" sz="1200" b="1" dirty="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Murindó</a:t>
            </a:r>
            <a:r>
              <a:rPr lang="es-CO" sz="1200" dirty="0">
                <a:latin typeface="Malgun Gothic" panose="020B0503020000020004" pitchFamily="34" charset="-127"/>
                <a:ea typeface="Malgun Gothic" panose="020B0503020000020004" pitchFamily="34" charset="-127"/>
              </a:rPr>
              <a:t>: Región de Urabá del departamento </a:t>
            </a:r>
            <a:r>
              <a:rPr lang="es-CO" sz="1200" dirty="0" smtClean="0">
                <a:latin typeface="Malgun Gothic" panose="020B0503020000020004" pitchFamily="34" charset="-127"/>
                <a:ea typeface="Malgun Gothic" panose="020B0503020000020004" pitchFamily="34" charset="-127"/>
              </a:rPr>
              <a:t>antioqueño; conformado </a:t>
            </a:r>
            <a:r>
              <a:rPr lang="es-CO" sz="1200" dirty="0">
                <a:latin typeface="Malgun Gothic" panose="020B0503020000020004" pitchFamily="34" charset="-127"/>
                <a:ea typeface="Malgun Gothic" panose="020B0503020000020004" pitchFamily="34" charset="-127"/>
              </a:rPr>
              <a:t>por once (11) veredas y un corregimiento; cuenta </a:t>
            </a:r>
            <a:r>
              <a:rPr lang="es-CO" sz="1200" dirty="0" smtClean="0">
                <a:latin typeface="Malgun Gothic" panose="020B0503020000020004" pitchFamily="34" charset="-127"/>
                <a:ea typeface="Malgun Gothic" panose="020B0503020000020004" pitchFamily="34" charset="-127"/>
              </a:rPr>
              <a:t>aproximadamente con cuatro </a:t>
            </a:r>
            <a:r>
              <a:rPr lang="es-CO" sz="1200" dirty="0">
                <a:latin typeface="Malgun Gothic" panose="020B0503020000020004" pitchFamily="34" charset="-127"/>
                <a:ea typeface="Malgun Gothic" panose="020B0503020000020004" pitchFamily="34" charset="-127"/>
              </a:rPr>
              <a:t>mil cincuenta y nueve (4.059) habitantes; se caracteriza por </a:t>
            </a:r>
            <a:r>
              <a:rPr lang="es-CO" sz="1200" dirty="0" smtClean="0">
                <a:latin typeface="Malgun Gothic" panose="020B0503020000020004" pitchFamily="34" charset="-127"/>
                <a:ea typeface="Malgun Gothic" panose="020B0503020000020004" pitchFamily="34" charset="-127"/>
              </a:rPr>
              <a:t>su diversidad </a:t>
            </a:r>
            <a:r>
              <a:rPr lang="es-CO" sz="1200" dirty="0">
                <a:latin typeface="Malgun Gothic" panose="020B0503020000020004" pitchFamily="34" charset="-127"/>
                <a:ea typeface="Malgun Gothic" panose="020B0503020000020004" pitchFamily="34" charset="-127"/>
              </a:rPr>
              <a:t>cultural y abundante naturaleza; fue en esta zona donde el </a:t>
            </a:r>
            <a:r>
              <a:rPr lang="es-CO" sz="1200" dirty="0" smtClean="0">
                <a:latin typeface="Malgun Gothic" panose="020B0503020000020004" pitchFamily="34" charset="-127"/>
                <a:ea typeface="Malgun Gothic" panose="020B0503020000020004" pitchFamily="34" charset="-127"/>
              </a:rPr>
              <a:t>grupo armado </a:t>
            </a:r>
            <a:r>
              <a:rPr lang="es-CO" sz="1200" dirty="0">
                <a:latin typeface="Malgun Gothic" panose="020B0503020000020004" pitchFamily="34" charset="-127"/>
                <a:ea typeface="Malgun Gothic" panose="020B0503020000020004" pitchFamily="34" charset="-127"/>
              </a:rPr>
              <a:t>ilegal inicia sus actividades ilícitas desde mayo de 1998 hasta el </a:t>
            </a:r>
            <a:r>
              <a:rPr lang="es-CO" sz="1200" dirty="0" smtClean="0">
                <a:latin typeface="Malgun Gothic" panose="020B0503020000020004" pitchFamily="34" charset="-127"/>
                <a:ea typeface="Malgun Gothic" panose="020B0503020000020004" pitchFamily="34" charset="-127"/>
              </a:rPr>
              <a:t>treinta (30</a:t>
            </a:r>
            <a:r>
              <a:rPr lang="es-CO" sz="1200" dirty="0">
                <a:latin typeface="Malgun Gothic" panose="020B0503020000020004" pitchFamily="34" charset="-127"/>
                <a:ea typeface="Malgun Gothic" panose="020B0503020000020004" pitchFamily="34" charset="-127"/>
              </a:rPr>
              <a:t>) de abril de 2006</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Dabeiba</a:t>
            </a:r>
            <a:r>
              <a:rPr lang="es-CO" sz="1200" dirty="0">
                <a:latin typeface="Malgun Gothic" panose="020B0503020000020004" pitchFamily="34" charset="-127"/>
                <a:ea typeface="Malgun Gothic" panose="020B0503020000020004" pitchFamily="34" charset="-127"/>
              </a:rPr>
              <a:t>: Localizado en la región Occidente de </a:t>
            </a:r>
            <a:r>
              <a:rPr lang="es-CO" sz="1200" dirty="0" smtClean="0">
                <a:latin typeface="Malgun Gothic" panose="020B0503020000020004" pitchFamily="34" charset="-127"/>
                <a:ea typeface="Malgun Gothic" panose="020B0503020000020004" pitchFamily="34" charset="-127"/>
              </a:rPr>
              <a:t>Antioquia, cuatro </a:t>
            </a:r>
            <a:r>
              <a:rPr lang="es-CO" sz="1200" dirty="0">
                <a:latin typeface="Malgun Gothic" panose="020B0503020000020004" pitchFamily="34" charset="-127"/>
                <a:ea typeface="Malgun Gothic" panose="020B0503020000020004" pitchFamily="34" charset="-127"/>
              </a:rPr>
              <a:t>(4) corregimientos, un total de veintitrés mil setecientos setenta y </a:t>
            </a:r>
            <a:r>
              <a:rPr lang="es-CO" sz="1200" dirty="0" smtClean="0">
                <a:latin typeface="Malgun Gothic" panose="020B0503020000020004" pitchFamily="34" charset="-127"/>
                <a:ea typeface="Malgun Gothic" panose="020B0503020000020004" pitchFamily="34" charset="-127"/>
              </a:rPr>
              <a:t>seis (23.776</a:t>
            </a:r>
            <a:r>
              <a:rPr lang="es-CO" sz="1200" dirty="0">
                <a:latin typeface="Malgun Gothic" panose="020B0503020000020004" pitchFamily="34" charset="-127"/>
                <a:ea typeface="Malgun Gothic" panose="020B0503020000020004" pitchFamily="34" charset="-127"/>
              </a:rPr>
              <a:t>) pobladores; </a:t>
            </a:r>
            <a:r>
              <a:rPr lang="es-CO" sz="1200" dirty="0" err="1">
                <a:latin typeface="Malgun Gothic" panose="020B0503020000020004" pitchFamily="34" charset="-127"/>
                <a:ea typeface="Malgun Gothic" panose="020B0503020000020004" pitchFamily="34" charset="-127"/>
              </a:rPr>
              <a:t>Dabeiba</a:t>
            </a:r>
            <a:r>
              <a:rPr lang="es-CO" sz="1200" dirty="0">
                <a:latin typeface="Malgun Gothic" panose="020B0503020000020004" pitchFamily="34" charset="-127"/>
                <a:ea typeface="Malgun Gothic" panose="020B0503020000020004" pitchFamily="34" charset="-127"/>
              </a:rPr>
              <a:t> es influenciada por el Bloque „Elmer Cárdenas</a:t>
            </a:r>
            <a:r>
              <a:rPr lang="es-CO" sz="1200" dirty="0" smtClean="0">
                <a:latin typeface="Malgun Gothic" panose="020B0503020000020004" pitchFamily="34" charset="-127"/>
                <a:ea typeface="Malgun Gothic" panose="020B0503020000020004" pitchFamily="34" charset="-127"/>
              </a:rPr>
              <a:t>‟, desde </a:t>
            </a:r>
            <a:r>
              <a:rPr lang="es-CO" sz="1200" dirty="0">
                <a:latin typeface="Malgun Gothic" panose="020B0503020000020004" pitchFamily="34" charset="-127"/>
                <a:ea typeface="Malgun Gothic" panose="020B0503020000020004" pitchFamily="34" charset="-127"/>
              </a:rPr>
              <a:t>el veinticinco (25) de diciembre del año 2001, hasta el treinta (30) de </a:t>
            </a:r>
            <a:r>
              <a:rPr lang="es-CO" sz="1200" dirty="0" smtClean="0">
                <a:latin typeface="Malgun Gothic" panose="020B0503020000020004" pitchFamily="34" charset="-127"/>
                <a:ea typeface="Malgun Gothic" panose="020B0503020000020004" pitchFamily="34" charset="-127"/>
              </a:rPr>
              <a:t>abril de </a:t>
            </a:r>
            <a:r>
              <a:rPr lang="es-CO" sz="1200" dirty="0">
                <a:latin typeface="Malgun Gothic" panose="020B0503020000020004" pitchFamily="34" charset="-127"/>
                <a:ea typeface="Malgun Gothic" panose="020B0503020000020004" pitchFamily="34" charset="-127"/>
              </a:rPr>
              <a:t>2006, cuando ocurre como se adujo su desmovilización</a:t>
            </a:r>
            <a:r>
              <a:rPr lang="es-CO" sz="1200" dirty="0" smtClean="0">
                <a:latin typeface="Malgun Gothic" panose="020B0503020000020004" pitchFamily="34" charset="-127"/>
                <a:ea typeface="Malgun Gothic" panose="020B0503020000020004" pitchFamily="34" charset="-127"/>
              </a:rPr>
              <a:t>.</a:t>
            </a:r>
          </a:p>
          <a:p>
            <a:pPr algn="just"/>
            <a:endParaRPr lang="es-CO" sz="1200" b="1" dirty="0" smtClean="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p:txBody>
      </p:sp>
      <p:sp>
        <p:nvSpPr>
          <p:cNvPr id="6" name="Rectángulo 5"/>
          <p:cNvSpPr/>
          <p:nvPr/>
        </p:nvSpPr>
        <p:spPr>
          <a:xfrm>
            <a:off x="10081310" y="6481252"/>
            <a:ext cx="1875834" cy="369332"/>
          </a:xfrm>
          <a:prstGeom prst="rect">
            <a:avLst/>
          </a:prstGeom>
        </p:spPr>
        <p:txBody>
          <a:bodyPr wrap="none">
            <a:spAutoFit/>
          </a:bodyPr>
          <a:lstStyle/>
          <a:p>
            <a:pPr algn="r"/>
            <a:r>
              <a:rPr lang="es-ES" cap="small" dirty="0">
                <a:solidFill>
                  <a:srgbClr val="C00000"/>
                </a:solidFill>
                <a:latin typeface="Agency FB" panose="020B0503020202020204" pitchFamily="34" charset="0"/>
              </a:rPr>
              <a:t>Continúa página siguiente</a:t>
            </a:r>
          </a:p>
        </p:txBody>
      </p:sp>
    </p:spTree>
    <p:extLst>
      <p:ext uri="{BB962C8B-B14F-4D97-AF65-F5344CB8AC3E}">
        <p14:creationId xmlns:p14="http://schemas.microsoft.com/office/powerpoint/2010/main" val="2269577973"/>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197345"/>
            <a:ext cx="12072664" cy="1871663"/>
          </a:xfrm>
        </p:spPr>
        <p:txBody>
          <a:bodyPr>
            <a:normAutofit/>
          </a:bodyPr>
          <a:lstStyle/>
          <a:p>
            <a:pPr lvl="0" algn="ctr"/>
            <a:r>
              <a:rPr lang="es-ES" b="1" cap="small" dirty="0" smtClean="0">
                <a:solidFill>
                  <a:srgbClr val="C00000"/>
                </a:solidFill>
                <a:cs typeface="Arial" pitchFamily="34" charset="0"/>
              </a:rPr>
              <a:t>Sentencia 11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a:t>
            </a:r>
            <a:r>
              <a:rPr lang="es-CO" sz="2700" b="1" cap="small" dirty="0" err="1" smtClean="0">
                <a:solidFill>
                  <a:schemeClr val="accent3">
                    <a:lumMod val="75000"/>
                  </a:schemeClr>
                </a:solidFill>
                <a:cs typeface="Arial" pitchFamily="34" charset="0"/>
              </a:rPr>
              <a:t>Élmer</a:t>
            </a:r>
            <a:r>
              <a:rPr lang="es-CO" sz="2700" b="1" cap="small" dirty="0" smtClean="0">
                <a:solidFill>
                  <a:schemeClr val="accent3">
                    <a:lumMod val="75000"/>
                  </a:schemeClr>
                </a:solidFill>
                <a:cs typeface="Arial" pitchFamily="34" charset="0"/>
              </a:rPr>
              <a:t> Cárdenas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 (continuación)</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407368" y="2245513"/>
            <a:ext cx="11377264" cy="4524315"/>
          </a:xfrm>
          <a:prstGeom prst="rect">
            <a:avLst/>
          </a:prstGeom>
        </p:spPr>
        <p:txBody>
          <a:bodyPr wrap="square">
            <a:spAutoFit/>
          </a:bodyPr>
          <a:lstStyle/>
          <a:p>
            <a:pPr algn="just"/>
            <a:r>
              <a:rPr lang="es-CO" sz="1200" b="1" dirty="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Mutatá</a:t>
            </a:r>
            <a:r>
              <a:rPr lang="es-CO" sz="1200" dirty="0">
                <a:latin typeface="Malgun Gothic" panose="020B0503020000020004" pitchFamily="34" charset="-127"/>
                <a:ea typeface="Malgun Gothic" panose="020B0503020000020004" pitchFamily="34" charset="-127"/>
              </a:rPr>
              <a:t>: Localizado en la subregión del Urabá antioqueño, Posee, cuatro (4) corregimientos y cincuenta (50) veredas; con una población de dieciocho mil veintidós (18.022) residentes; el mencionado bloque, influenció en esta zona desde el año 1998, hasta la ya aludida fecha de dejación de armas. </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San Juan de Urabá</a:t>
            </a:r>
            <a:r>
              <a:rPr lang="es-CO" sz="1200" dirty="0" smtClean="0">
                <a:latin typeface="Malgun Gothic" panose="020B0503020000020004" pitchFamily="34" charset="-127"/>
                <a:ea typeface="Malgun Gothic" panose="020B0503020000020004" pitchFamily="34" charset="-127"/>
              </a:rPr>
              <a:t>: Departamento de Antioquia; divido administrativamente en seis (6) corregimientos, con una población civil de veintidós mil quinientos trece (22.513) habitantes aproximadamente, municipio con gran diversidad económica; fue incursionando el Bloque „Elmer Cárdenas‟, en su zona rural y urbana, desde mayo de 1999 hasta el doce (12) abril de 2006.</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Arboletes: </a:t>
            </a:r>
            <a:r>
              <a:rPr lang="es-CO" sz="1200" dirty="0" smtClean="0">
                <a:latin typeface="Malgun Gothic" panose="020B0503020000020004" pitchFamily="34" charset="-127"/>
                <a:ea typeface="Malgun Gothic" panose="020B0503020000020004" pitchFamily="34" charset="-127"/>
              </a:rPr>
              <a:t>Urabá antioqueño; siete (7) corregimientos y setenta y cinco (75) veredas; un total de treinta y cuatro mil doscientos noventa y tres (34.293) pobladores; el grupo armado ilegal operó en esta zona desde mayo 1999 hasta el doce (12) abril 2006.</a:t>
            </a:r>
          </a:p>
          <a:p>
            <a:pPr algn="just"/>
            <a:endParaRPr lang="es-CO" sz="1200" dirty="0">
              <a:effectLst/>
              <a:latin typeface="Malgun Gothic" panose="020B0503020000020004" pitchFamily="34" charset="-127"/>
              <a:ea typeface="Malgun Gothic" panose="020B0503020000020004" pitchFamily="34" charset="-127"/>
              <a:cs typeface="Times New Roman" panose="02020603050405020304" pitchFamily="18" charset="0"/>
            </a:endParaRPr>
          </a:p>
          <a:p>
            <a:pPr algn="just"/>
            <a:r>
              <a:rPr lang="es-CO" sz="1200" b="1" dirty="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Uramita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Ubicado en el departamento de Antioquia, </a:t>
            </a:r>
            <a:r>
              <a:rPr lang="es-CO" sz="1200" dirty="0" smtClean="0">
                <a:latin typeface="Malgun Gothic" panose="020B0503020000020004" pitchFamily="34" charset="-127"/>
                <a:ea typeface="Malgun Gothic" panose="020B0503020000020004" pitchFamily="34" charset="-127"/>
              </a:rPr>
              <a:t>subregión Occidente</a:t>
            </a:r>
            <a:r>
              <a:rPr lang="es-CO" sz="1200" dirty="0">
                <a:latin typeface="Malgun Gothic" panose="020B0503020000020004" pitchFamily="34" charset="-127"/>
                <a:ea typeface="Malgun Gothic" panose="020B0503020000020004" pitchFamily="34" charset="-127"/>
              </a:rPr>
              <a:t>; constituido por dos (2) corregimientos y cuarenta y dos (42) </a:t>
            </a:r>
            <a:r>
              <a:rPr lang="es-CO" sz="1200" dirty="0" smtClean="0">
                <a:latin typeface="Malgun Gothic" panose="020B0503020000020004" pitchFamily="34" charset="-127"/>
                <a:ea typeface="Malgun Gothic" panose="020B0503020000020004" pitchFamily="34" charset="-127"/>
              </a:rPr>
              <a:t>veredas; el </a:t>
            </a:r>
            <a:r>
              <a:rPr lang="es-CO" sz="1200" dirty="0">
                <a:latin typeface="Malgun Gothic" panose="020B0503020000020004" pitchFamily="34" charset="-127"/>
                <a:ea typeface="Malgun Gothic" panose="020B0503020000020004" pitchFamily="34" charset="-127"/>
              </a:rPr>
              <a:t>grupo </a:t>
            </a:r>
            <a:r>
              <a:rPr lang="es-CO" sz="1200" dirty="0" smtClean="0">
                <a:latin typeface="Malgun Gothic" panose="020B0503020000020004" pitchFamily="34" charset="-127"/>
                <a:ea typeface="Malgun Gothic" panose="020B0503020000020004" pitchFamily="34" charset="-127"/>
              </a:rPr>
              <a:t>“paramilitar</a:t>
            </a:r>
            <a:r>
              <a:rPr lang="es-CO" sz="1200" dirty="0">
                <a:latin typeface="Malgun Gothic" panose="020B0503020000020004" pitchFamily="34" charset="-127"/>
                <a:ea typeface="Malgun Gothic" panose="020B0503020000020004" pitchFamily="34" charset="-127"/>
              </a:rPr>
              <a:t>‟ influyó en este municipio desde diciembre veinticinco (</a:t>
            </a:r>
            <a:r>
              <a:rPr lang="es-CO" sz="1200" dirty="0" smtClean="0">
                <a:latin typeface="Malgun Gothic" panose="020B0503020000020004" pitchFamily="34" charset="-127"/>
                <a:ea typeface="Malgun Gothic" panose="020B0503020000020004" pitchFamily="34" charset="-127"/>
              </a:rPr>
              <a:t>25) de </a:t>
            </a:r>
            <a:r>
              <a:rPr lang="es-CO" sz="1200" dirty="0">
                <a:latin typeface="Malgun Gothic" panose="020B0503020000020004" pitchFamily="34" charset="-127"/>
                <a:ea typeface="Malgun Gothic" panose="020B0503020000020004" pitchFamily="34" charset="-127"/>
              </a:rPr>
              <a:t>2001 hasta el treinta (30) de abril del 2006, en igual tiempo sucedió con </a:t>
            </a:r>
            <a:r>
              <a:rPr lang="es-CO" sz="1200" dirty="0" smtClean="0">
                <a:latin typeface="Malgun Gothic" panose="020B0503020000020004" pitchFamily="34" charset="-127"/>
                <a:ea typeface="Malgun Gothic" panose="020B0503020000020004" pitchFamily="34" charset="-127"/>
              </a:rPr>
              <a:t>las localidades  limítrofes </a:t>
            </a:r>
            <a:r>
              <a:rPr lang="es-CO" sz="1200" dirty="0">
                <a:latin typeface="Malgun Gothic" panose="020B0503020000020004" pitchFamily="34" charset="-127"/>
                <a:ea typeface="Malgun Gothic" panose="020B0503020000020004" pitchFamily="34" charset="-127"/>
              </a:rPr>
              <a:t>como fueron </a:t>
            </a:r>
            <a:r>
              <a:rPr lang="es-CO" sz="1200" b="1" dirty="0">
                <a:latin typeface="Malgun Gothic" panose="020B0503020000020004" pitchFamily="34" charset="-127"/>
                <a:ea typeface="Malgun Gothic" panose="020B0503020000020004" pitchFamily="34" charset="-127"/>
              </a:rPr>
              <a:t>Peque, Frontino y </a:t>
            </a:r>
            <a:r>
              <a:rPr lang="es-CO" sz="1200" b="1" dirty="0" err="1">
                <a:latin typeface="Malgun Gothic" panose="020B0503020000020004" pitchFamily="34" charset="-127"/>
                <a:ea typeface="Malgun Gothic" panose="020B0503020000020004" pitchFamily="34" charset="-127"/>
              </a:rPr>
              <a:t>Cañasgordas</a:t>
            </a:r>
            <a:r>
              <a:rPr lang="es-CO" sz="1200" b="1" dirty="0" smtClean="0">
                <a:latin typeface="Malgun Gothic" panose="020B0503020000020004" pitchFamily="34" charset="-127"/>
                <a:ea typeface="Malgun Gothic" panose="020B0503020000020004" pitchFamily="34" charset="-127"/>
              </a:rPr>
              <a:t>.</a:t>
            </a:r>
          </a:p>
          <a:p>
            <a:pPr algn="just"/>
            <a:endParaRPr lang="es-CO" sz="1200" b="1" dirty="0">
              <a:latin typeface="Malgun Gothic" panose="020B0503020000020004" pitchFamily="34" charset="-127"/>
              <a:ea typeface="Malgun Gothic" panose="020B0503020000020004" pitchFamily="34" charset="-127"/>
            </a:endParaRPr>
          </a:p>
          <a:p>
            <a:pPr algn="just"/>
            <a:r>
              <a:rPr lang="es-CO" sz="1200" b="1" dirty="0">
                <a:latin typeface="Malgun Gothic" panose="020B0503020000020004" pitchFamily="34" charset="-127"/>
                <a:ea typeface="Malgun Gothic" panose="020B0503020000020004" pitchFamily="34" charset="-127"/>
              </a:rPr>
              <a:t>5.2 Departamento de Chocó</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Acandí</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Norte del departamento del Chocó, con una </a:t>
            </a:r>
            <a:r>
              <a:rPr lang="es-CO" sz="1200" dirty="0" smtClean="0">
                <a:latin typeface="Malgun Gothic" panose="020B0503020000020004" pitchFamily="34" charset="-127"/>
                <a:ea typeface="Malgun Gothic" panose="020B0503020000020004" pitchFamily="34" charset="-127"/>
              </a:rPr>
              <a:t>población de </a:t>
            </a:r>
            <a:r>
              <a:rPr lang="es-CO" sz="1200" dirty="0">
                <a:latin typeface="Malgun Gothic" panose="020B0503020000020004" pitchFamily="34" charset="-127"/>
                <a:ea typeface="Malgun Gothic" panose="020B0503020000020004" pitchFamily="34" charset="-127"/>
              </a:rPr>
              <a:t>aproximadamente nueve mil setecientos cincuenta y seis (9.756) </a:t>
            </a:r>
            <a:r>
              <a:rPr lang="es-CO" sz="1200" dirty="0" smtClean="0">
                <a:latin typeface="Malgun Gothic" panose="020B0503020000020004" pitchFamily="34" charset="-127"/>
                <a:ea typeface="Malgun Gothic" panose="020B0503020000020004" pitchFamily="34" charset="-127"/>
              </a:rPr>
              <a:t>habitantes; fue </a:t>
            </a:r>
            <a:r>
              <a:rPr lang="es-CO" sz="1200" dirty="0">
                <a:latin typeface="Malgun Gothic" panose="020B0503020000020004" pitchFamily="34" charset="-127"/>
                <a:ea typeface="Malgun Gothic" panose="020B0503020000020004" pitchFamily="34" charset="-127"/>
              </a:rPr>
              <a:t>intervenida por el Bloque „Elmer Cárdenas‟ en el año 1998 hasta el </a:t>
            </a:r>
            <a:r>
              <a:rPr lang="es-CO" sz="1200" dirty="0" smtClean="0">
                <a:latin typeface="Malgun Gothic" panose="020B0503020000020004" pitchFamily="34" charset="-127"/>
                <a:ea typeface="Malgun Gothic" panose="020B0503020000020004" pitchFamily="34" charset="-127"/>
              </a:rPr>
              <a:t>año 2006</a:t>
            </a:r>
            <a:r>
              <a:rPr lang="es-CO" sz="1200" dirty="0">
                <a:latin typeface="Malgun Gothic" panose="020B0503020000020004" pitchFamily="34" charset="-127"/>
                <a:ea typeface="Malgun Gothic" panose="020B0503020000020004" pitchFamily="34" charset="-127"/>
              </a:rPr>
              <a:t>, debiendo acotarse que los militantes del grupo armado ilegal en </a:t>
            </a:r>
            <a:r>
              <a:rPr lang="es-CO" sz="1200" dirty="0" smtClean="0">
                <a:latin typeface="Malgun Gothic" panose="020B0503020000020004" pitchFamily="34" charset="-127"/>
                <a:ea typeface="Malgun Gothic" panose="020B0503020000020004" pitchFamily="34" charset="-127"/>
              </a:rPr>
              <a:t>dicho municipio </a:t>
            </a:r>
            <a:r>
              <a:rPr lang="es-CO" sz="1200" dirty="0">
                <a:latin typeface="Malgun Gothic" panose="020B0503020000020004" pitchFamily="34" charset="-127"/>
                <a:ea typeface="Malgun Gothic" panose="020B0503020000020004" pitchFamily="34" charset="-127"/>
              </a:rPr>
              <a:t>hicieron dejación de las armas en agosto de 2006</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Unguía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Ubicado en Chocó, con diez mil </a:t>
            </a:r>
            <a:r>
              <a:rPr lang="es-CO" sz="1200" dirty="0" smtClean="0">
                <a:latin typeface="Malgun Gothic" panose="020B0503020000020004" pitchFamily="34" charset="-127"/>
                <a:ea typeface="Malgun Gothic" panose="020B0503020000020004" pitchFamily="34" charset="-127"/>
              </a:rPr>
              <a:t>cuatrocientos cuarenta </a:t>
            </a:r>
            <a:r>
              <a:rPr lang="es-CO" sz="1200" dirty="0">
                <a:latin typeface="Malgun Gothic" panose="020B0503020000020004" pitchFamily="34" charset="-127"/>
                <a:ea typeface="Malgun Gothic" panose="020B0503020000020004" pitchFamily="34" charset="-127"/>
              </a:rPr>
              <a:t>y seis (10.446) habitantes, el grupo armado ilegal, influyó en esta </a:t>
            </a:r>
            <a:r>
              <a:rPr lang="es-CO" sz="1200" dirty="0" smtClean="0">
                <a:latin typeface="Malgun Gothic" panose="020B0503020000020004" pitchFamily="34" charset="-127"/>
                <a:ea typeface="Malgun Gothic" panose="020B0503020000020004" pitchFamily="34" charset="-127"/>
              </a:rPr>
              <a:t>zona en </a:t>
            </a:r>
            <a:r>
              <a:rPr lang="es-CO" sz="1200" dirty="0">
                <a:latin typeface="Malgun Gothic" panose="020B0503020000020004" pitchFamily="34" charset="-127"/>
                <a:ea typeface="Malgun Gothic" panose="020B0503020000020004" pitchFamily="34" charset="-127"/>
              </a:rPr>
              <a:t>el mismo lapso mencionado anteriormente</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p:txBody>
      </p:sp>
      <p:sp>
        <p:nvSpPr>
          <p:cNvPr id="6" name="Rectángulo 5"/>
          <p:cNvSpPr/>
          <p:nvPr/>
        </p:nvSpPr>
        <p:spPr>
          <a:xfrm>
            <a:off x="10200456" y="6461927"/>
            <a:ext cx="1875834" cy="369332"/>
          </a:xfrm>
          <a:prstGeom prst="rect">
            <a:avLst/>
          </a:prstGeom>
        </p:spPr>
        <p:txBody>
          <a:bodyPr wrap="none">
            <a:spAutoFit/>
          </a:bodyPr>
          <a:lstStyle/>
          <a:p>
            <a:pPr algn="r"/>
            <a:r>
              <a:rPr lang="es-ES" cap="small" dirty="0">
                <a:solidFill>
                  <a:srgbClr val="C00000"/>
                </a:solidFill>
                <a:latin typeface="Agency FB" panose="020B0503020202020204" pitchFamily="34" charset="0"/>
              </a:rPr>
              <a:t>Continúa página siguiente</a:t>
            </a:r>
          </a:p>
        </p:txBody>
      </p:sp>
    </p:spTree>
    <p:extLst>
      <p:ext uri="{BB962C8B-B14F-4D97-AF65-F5344CB8AC3E}">
        <p14:creationId xmlns:p14="http://schemas.microsoft.com/office/powerpoint/2010/main" val="2015591299"/>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59668" y="145390"/>
            <a:ext cx="12072664" cy="1871663"/>
          </a:xfrm>
        </p:spPr>
        <p:txBody>
          <a:bodyPr>
            <a:normAutofit/>
          </a:bodyPr>
          <a:lstStyle/>
          <a:p>
            <a:pPr lvl="0" algn="ctr"/>
            <a:r>
              <a:rPr lang="es-ES" b="1" cap="small" dirty="0" smtClean="0">
                <a:solidFill>
                  <a:srgbClr val="C00000"/>
                </a:solidFill>
                <a:cs typeface="Arial" pitchFamily="34" charset="0"/>
              </a:rPr>
              <a:t>Sentencia 11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a:t>
            </a:r>
            <a:r>
              <a:rPr lang="es-CO" sz="2700" b="1" cap="small" dirty="0" err="1" smtClean="0">
                <a:solidFill>
                  <a:schemeClr val="accent3">
                    <a:lumMod val="75000"/>
                  </a:schemeClr>
                </a:solidFill>
                <a:cs typeface="Arial" pitchFamily="34" charset="0"/>
              </a:rPr>
              <a:t>Élmer</a:t>
            </a:r>
            <a:r>
              <a:rPr lang="es-CO" sz="2700" b="1" cap="small" dirty="0" smtClean="0">
                <a:solidFill>
                  <a:schemeClr val="accent3">
                    <a:lumMod val="75000"/>
                  </a:schemeClr>
                </a:solidFill>
                <a:cs typeface="Arial" pitchFamily="34" charset="0"/>
              </a:rPr>
              <a:t> Cárdenas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(continuación)</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407368" y="2142866"/>
            <a:ext cx="11377264" cy="4893647"/>
          </a:xfrm>
          <a:prstGeom prst="rect">
            <a:avLst/>
          </a:prstGeom>
        </p:spPr>
        <p:txBody>
          <a:bodyPr wrap="square">
            <a:spAutoFit/>
          </a:bodyPr>
          <a:lstStyle/>
          <a:p>
            <a:pPr algn="just"/>
            <a:r>
              <a:rPr lang="es-CO" sz="1200" b="1" dirty="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Riosucio</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Zona urbana, localizado en el Departamento del Chocó en la región del bajo río Atrato, con una población de veintisiete mil (27.000) residentes, incursiona el bloque en 1998 hasta agosto quince (15) de 2006, y la margen derecha sector limítrofe con Belén de </a:t>
            </a:r>
            <a:r>
              <a:rPr lang="es-CO" sz="1200" dirty="0" err="1">
                <a:latin typeface="Malgun Gothic" panose="020B0503020000020004" pitchFamily="34" charset="-127"/>
                <a:ea typeface="Malgun Gothic" panose="020B0503020000020004" pitchFamily="34" charset="-127"/>
              </a:rPr>
              <a:t>Bajirá</a:t>
            </a:r>
            <a:r>
              <a:rPr lang="es-CO" sz="1200" dirty="0">
                <a:latin typeface="Malgun Gothic" panose="020B0503020000020004" pitchFamily="34" charset="-127"/>
                <a:ea typeface="Malgun Gothic" panose="020B0503020000020004" pitchFamily="34" charset="-127"/>
              </a:rPr>
              <a:t>, desde noviembre 2001 a agosto del 2006.</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a:latin typeface="Malgun Gothic" panose="020B0503020000020004" pitchFamily="34" charset="-127"/>
                <a:ea typeface="Malgun Gothic" panose="020B0503020000020004" pitchFamily="34" charset="-127"/>
              </a:rPr>
              <a:t>Bojayá</a:t>
            </a:r>
            <a:r>
              <a:rPr lang="es-CO" sz="1200" dirty="0">
                <a:latin typeface="Malgun Gothic" panose="020B0503020000020004" pitchFamily="34" charset="-127"/>
                <a:ea typeface="Malgun Gothic" panose="020B0503020000020004" pitchFamily="34" charset="-127"/>
              </a:rPr>
              <a:t>: Como los anteriores, se ubica en la región mencionada; posee una población aproximada de nueve mil novecientos cuarenta y un (9.941) habitantes. El Bloque „Elmer Cárdenas‟ operó ilícitamente en esta zona, concretamente en sectores conocidos como „Bellavista‟ y „La Loma‟ en el año 1998 hasta marzo veinticinco (25) del 2000; desde abril del 2002 a junio del mismo año y en los ríos </a:t>
            </a:r>
            <a:r>
              <a:rPr lang="es-CO" sz="1200" dirty="0" err="1">
                <a:latin typeface="Malgun Gothic" panose="020B0503020000020004" pitchFamily="34" charset="-127"/>
                <a:ea typeface="Malgun Gothic" panose="020B0503020000020004" pitchFamily="34" charset="-127"/>
              </a:rPr>
              <a:t>Opogadó</a:t>
            </a:r>
            <a:r>
              <a:rPr lang="es-CO" sz="1200" dirty="0">
                <a:latin typeface="Malgun Gothic" panose="020B0503020000020004" pitchFamily="34" charset="-127"/>
                <a:ea typeface="Malgun Gothic" panose="020B0503020000020004" pitchFamily="34" charset="-127"/>
              </a:rPr>
              <a:t> y </a:t>
            </a:r>
            <a:r>
              <a:rPr lang="es-CO" sz="1200" dirty="0" err="1">
                <a:latin typeface="Malgun Gothic" panose="020B0503020000020004" pitchFamily="34" charset="-127"/>
                <a:ea typeface="Malgun Gothic" panose="020B0503020000020004" pitchFamily="34" charset="-127"/>
              </a:rPr>
              <a:t>Napipí</a:t>
            </a:r>
            <a:r>
              <a:rPr lang="es-CO" sz="1200" dirty="0">
                <a:latin typeface="Malgun Gothic" panose="020B0503020000020004" pitchFamily="34" charset="-127"/>
                <a:ea typeface="Malgun Gothic" panose="020B0503020000020004" pitchFamily="34" charset="-127"/>
              </a:rPr>
              <a:t>, en septiembre 2003 hasta agosto del 2006.</a:t>
            </a:r>
            <a:endParaRPr lang="es-CO" sz="1200" dirty="0">
              <a:latin typeface="Malgun Gothic" panose="020B0503020000020004" pitchFamily="34" charset="-127"/>
              <a:ea typeface="Malgun Gothic" panose="020B0503020000020004" pitchFamily="34" charset="-127"/>
              <a:cs typeface="Times New Roman" panose="02020603050405020304" pitchFamily="18" charset="0"/>
            </a:endParaRP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 </a:t>
            </a:r>
            <a:r>
              <a:rPr lang="es-CO" sz="1200" b="1" dirty="0" err="1">
                <a:latin typeface="Malgun Gothic" panose="020B0503020000020004" pitchFamily="34" charset="-127"/>
                <a:ea typeface="Malgun Gothic" panose="020B0503020000020004" pitchFamily="34" charset="-127"/>
              </a:rPr>
              <a:t>Juradó</a:t>
            </a:r>
            <a:r>
              <a:rPr lang="es-CO" sz="1200" dirty="0">
                <a:latin typeface="Malgun Gothic" panose="020B0503020000020004" pitchFamily="34" charset="-127"/>
                <a:ea typeface="Malgun Gothic" panose="020B0503020000020004" pitchFamily="34" charset="-127"/>
              </a:rPr>
              <a:t>: Localizado en la costa pacífica norte (Chocó), </a:t>
            </a:r>
            <a:r>
              <a:rPr lang="es-CO" sz="1200" dirty="0" smtClean="0">
                <a:latin typeface="Malgun Gothic" panose="020B0503020000020004" pitchFamily="34" charset="-127"/>
                <a:ea typeface="Malgun Gothic" panose="020B0503020000020004" pitchFamily="34" charset="-127"/>
              </a:rPr>
              <a:t>con una </a:t>
            </a:r>
            <a:r>
              <a:rPr lang="es-CO" sz="1200" dirty="0">
                <a:latin typeface="Malgun Gothic" panose="020B0503020000020004" pitchFamily="34" charset="-127"/>
                <a:ea typeface="Malgun Gothic" panose="020B0503020000020004" pitchFamily="34" charset="-127"/>
              </a:rPr>
              <a:t>población de tres mil seiscientos nueve (3.609) ciudadanos; influye el </a:t>
            </a:r>
            <a:r>
              <a:rPr lang="es-CO" sz="1200" dirty="0" smtClean="0">
                <a:latin typeface="Malgun Gothic" panose="020B0503020000020004" pitchFamily="34" charset="-127"/>
                <a:ea typeface="Malgun Gothic" panose="020B0503020000020004" pitchFamily="34" charset="-127"/>
              </a:rPr>
              <a:t>grupo ilegal </a:t>
            </a:r>
            <a:r>
              <a:rPr lang="es-CO" sz="1200" dirty="0">
                <a:latin typeface="Malgun Gothic" panose="020B0503020000020004" pitchFamily="34" charset="-127"/>
                <a:ea typeface="Malgun Gothic" panose="020B0503020000020004" pitchFamily="34" charset="-127"/>
              </a:rPr>
              <a:t>en la división urbana y rural, en el mes de diciembre 1998, no </a:t>
            </a:r>
            <a:r>
              <a:rPr lang="es-CO" sz="1200" dirty="0" smtClean="0">
                <a:latin typeface="Malgun Gothic" panose="020B0503020000020004" pitchFamily="34" charset="-127"/>
                <a:ea typeface="Malgun Gothic" panose="020B0503020000020004" pitchFamily="34" charset="-127"/>
              </a:rPr>
              <a:t>se estableció </a:t>
            </a:r>
            <a:r>
              <a:rPr lang="es-CO" sz="1200" dirty="0">
                <a:latin typeface="Malgun Gothic" panose="020B0503020000020004" pitchFamily="34" charset="-127"/>
                <a:ea typeface="Malgun Gothic" panose="020B0503020000020004" pitchFamily="34" charset="-127"/>
              </a:rPr>
              <a:t>la fecha de la ocupación al municipio.</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Municipios </a:t>
            </a:r>
            <a:r>
              <a:rPr lang="es-CO" sz="1200" b="1" dirty="0">
                <a:latin typeface="Malgun Gothic" panose="020B0503020000020004" pitchFamily="34" charset="-127"/>
                <a:ea typeface="Malgun Gothic" panose="020B0503020000020004" pitchFamily="34" charset="-127"/>
              </a:rPr>
              <a:t>Quibdó</a:t>
            </a:r>
            <a:r>
              <a:rPr lang="es-CO" sz="1200"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Yutó</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Cértegui</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Istmina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Municipios ubicados en </a:t>
            </a:r>
            <a:r>
              <a:rPr lang="es-CO" sz="1200" dirty="0" smtClean="0">
                <a:latin typeface="Malgun Gothic" panose="020B0503020000020004" pitchFamily="34" charset="-127"/>
                <a:ea typeface="Malgun Gothic" panose="020B0503020000020004" pitchFamily="34" charset="-127"/>
              </a:rPr>
              <a:t>el Departamento </a:t>
            </a:r>
            <a:r>
              <a:rPr lang="es-CO" sz="1200" dirty="0">
                <a:latin typeface="Malgun Gothic" panose="020B0503020000020004" pitchFamily="34" charset="-127"/>
                <a:ea typeface="Malgun Gothic" panose="020B0503020000020004" pitchFamily="34" charset="-127"/>
              </a:rPr>
              <a:t>de Chocó</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el grupo armado ilegal se asentó en zona urbana </a:t>
            </a:r>
            <a:r>
              <a:rPr lang="es-CO" sz="1200" dirty="0" smtClean="0">
                <a:latin typeface="Malgun Gothic" panose="020B0503020000020004" pitchFamily="34" charset="-127"/>
                <a:ea typeface="Malgun Gothic" panose="020B0503020000020004" pitchFamily="34" charset="-127"/>
              </a:rPr>
              <a:t>para el </a:t>
            </a:r>
            <a:r>
              <a:rPr lang="es-CO" sz="1200" dirty="0">
                <a:latin typeface="Malgun Gothic" panose="020B0503020000020004" pitchFamily="34" charset="-127"/>
                <a:ea typeface="Malgun Gothic" panose="020B0503020000020004" pitchFamily="34" charset="-127"/>
              </a:rPr>
              <a:t>año de 1998</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Municipios </a:t>
            </a:r>
            <a:r>
              <a:rPr lang="es-CO" sz="1200" b="1" dirty="0" err="1">
                <a:latin typeface="Malgun Gothic" panose="020B0503020000020004" pitchFamily="34" charset="-127"/>
                <a:ea typeface="Malgun Gothic" panose="020B0503020000020004" pitchFamily="34" charset="-127"/>
              </a:rPr>
              <a:t>Tadó</a:t>
            </a:r>
            <a:r>
              <a:rPr lang="es-CO" sz="1200" b="1" dirty="0">
                <a:latin typeface="Malgun Gothic" panose="020B0503020000020004" pitchFamily="34" charset="-127"/>
                <a:ea typeface="Malgun Gothic" panose="020B0503020000020004" pitchFamily="34" charset="-127"/>
              </a:rPr>
              <a:t>, Medio San Juan, </a:t>
            </a:r>
            <a:r>
              <a:rPr lang="es-CO" sz="1200" b="1" dirty="0" err="1">
                <a:latin typeface="Malgun Gothic" panose="020B0503020000020004" pitchFamily="34" charset="-127"/>
                <a:ea typeface="Malgun Gothic" panose="020B0503020000020004" pitchFamily="34" charset="-127"/>
              </a:rPr>
              <a:t>Cóndoto</a:t>
            </a:r>
            <a:r>
              <a:rPr lang="es-CO" sz="1200" b="1" dirty="0">
                <a:latin typeface="Malgun Gothic" panose="020B0503020000020004" pitchFamily="34" charset="-127"/>
                <a:ea typeface="Malgun Gothic" panose="020B0503020000020004" pitchFamily="34" charset="-127"/>
              </a:rPr>
              <a:t> y </a:t>
            </a:r>
            <a:r>
              <a:rPr lang="es-CO" sz="1200" b="1" dirty="0" err="1">
                <a:latin typeface="Malgun Gothic" panose="020B0503020000020004" pitchFamily="34" charset="-127"/>
                <a:ea typeface="Malgun Gothic" panose="020B0503020000020004" pitchFamily="34" charset="-127"/>
              </a:rPr>
              <a:t>Curvaradó</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Al igual </a:t>
            </a:r>
            <a:r>
              <a:rPr lang="es-CO" sz="1200" dirty="0" smtClean="0">
                <a:latin typeface="Malgun Gothic" panose="020B0503020000020004" pitchFamily="34" charset="-127"/>
                <a:ea typeface="Malgun Gothic" panose="020B0503020000020004" pitchFamily="34" charset="-127"/>
              </a:rPr>
              <a:t>que el </a:t>
            </a:r>
            <a:r>
              <a:rPr lang="es-CO" sz="1200" dirty="0">
                <a:latin typeface="Malgun Gothic" panose="020B0503020000020004" pitchFamily="34" charset="-127"/>
                <a:ea typeface="Malgun Gothic" panose="020B0503020000020004" pitchFamily="34" charset="-127"/>
              </a:rPr>
              <a:t>anterior, el bloque incursionó para el año 1998 en lo urbano y rural</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a:latin typeface="Malgun Gothic" panose="020B0503020000020004" pitchFamily="34" charset="-127"/>
                <a:ea typeface="Malgun Gothic" panose="020B0503020000020004" pitchFamily="34" charset="-127"/>
              </a:rPr>
              <a:t>5.3. Departamento de Córdoba</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Municipios </a:t>
            </a:r>
            <a:r>
              <a:rPr lang="es-CO" sz="1200" b="1" dirty="0">
                <a:latin typeface="Malgun Gothic" panose="020B0503020000020004" pitchFamily="34" charset="-127"/>
                <a:ea typeface="Malgun Gothic" panose="020B0503020000020004" pitchFamily="34" charset="-127"/>
              </a:rPr>
              <a:t>San Bernardo del Viento, Moñitos, Puerto </a:t>
            </a:r>
            <a:r>
              <a:rPr lang="es-CO" sz="1200" b="1" dirty="0" smtClean="0">
                <a:latin typeface="Malgun Gothic" panose="020B0503020000020004" pitchFamily="34" charset="-127"/>
                <a:ea typeface="Malgun Gothic" panose="020B0503020000020004" pitchFamily="34" charset="-127"/>
              </a:rPr>
              <a:t>Escondido, </a:t>
            </a:r>
            <a:r>
              <a:rPr lang="es-CO" sz="1200" b="1" dirty="0" err="1" smtClean="0">
                <a:latin typeface="Malgun Gothic" panose="020B0503020000020004" pitchFamily="34" charset="-127"/>
                <a:ea typeface="Malgun Gothic" panose="020B0503020000020004" pitchFamily="34" charset="-127"/>
              </a:rPr>
              <a:t>Cereté</a:t>
            </a:r>
            <a:r>
              <a:rPr lang="es-CO" sz="1200" b="1" dirty="0">
                <a:latin typeface="Malgun Gothic" panose="020B0503020000020004" pitchFamily="34" charset="-127"/>
                <a:ea typeface="Malgun Gothic" panose="020B0503020000020004" pitchFamily="34" charset="-127"/>
              </a:rPr>
              <a:t>, Santa Cruz de </a:t>
            </a:r>
            <a:r>
              <a:rPr lang="es-CO" sz="1200" b="1" dirty="0" err="1">
                <a:latin typeface="Malgun Gothic" panose="020B0503020000020004" pitchFamily="34" charset="-127"/>
                <a:ea typeface="Malgun Gothic" panose="020B0503020000020004" pitchFamily="34" charset="-127"/>
              </a:rPr>
              <a:t>Lórica</a:t>
            </a:r>
            <a:r>
              <a:rPr lang="es-CO" sz="1200" b="1" dirty="0">
                <a:latin typeface="Malgun Gothic" panose="020B0503020000020004" pitchFamily="34" charset="-127"/>
                <a:ea typeface="Malgun Gothic" panose="020B0503020000020004" pitchFamily="34" charset="-127"/>
              </a:rPr>
              <a:t> y San Pelayo: </a:t>
            </a:r>
            <a:r>
              <a:rPr lang="es-CO" sz="1200" dirty="0">
                <a:latin typeface="Malgun Gothic" panose="020B0503020000020004" pitchFamily="34" charset="-127"/>
                <a:ea typeface="Malgun Gothic" panose="020B0503020000020004" pitchFamily="34" charset="-127"/>
              </a:rPr>
              <a:t>Todos estos municipios, </a:t>
            </a:r>
            <a:r>
              <a:rPr lang="es-CO" sz="1200" dirty="0" smtClean="0">
                <a:latin typeface="Malgun Gothic" panose="020B0503020000020004" pitchFamily="34" charset="-127"/>
                <a:ea typeface="Malgun Gothic" panose="020B0503020000020004" pitchFamily="34" charset="-127"/>
              </a:rPr>
              <a:t>ubicados en </a:t>
            </a:r>
            <a:r>
              <a:rPr lang="es-CO" sz="1200" dirty="0">
                <a:latin typeface="Malgun Gothic" panose="020B0503020000020004" pitchFamily="34" charset="-127"/>
                <a:ea typeface="Malgun Gothic" panose="020B0503020000020004" pitchFamily="34" charset="-127"/>
              </a:rPr>
              <a:t>el Departamentos de Córdoba, fueron influenciados de manera violenta por </a:t>
            </a:r>
            <a:r>
              <a:rPr lang="es-CO" sz="1200" dirty="0" smtClean="0">
                <a:latin typeface="Malgun Gothic" panose="020B0503020000020004" pitchFamily="34" charset="-127"/>
                <a:ea typeface="Malgun Gothic" panose="020B0503020000020004" pitchFamily="34" charset="-127"/>
              </a:rPr>
              <a:t>el grupo </a:t>
            </a:r>
            <a:r>
              <a:rPr lang="es-CO" sz="1200" dirty="0">
                <a:latin typeface="Malgun Gothic" panose="020B0503020000020004" pitchFamily="34" charset="-127"/>
                <a:ea typeface="Malgun Gothic" panose="020B0503020000020004" pitchFamily="34" charset="-127"/>
              </a:rPr>
              <a:t>armado ilegal Bloque „Elmer Cárdenas‟, desde enero de 2001 </a:t>
            </a:r>
            <a:r>
              <a:rPr lang="es-CO" sz="1200" dirty="0" smtClean="0">
                <a:latin typeface="Malgun Gothic" panose="020B0503020000020004" pitchFamily="34" charset="-127"/>
                <a:ea typeface="Malgun Gothic" panose="020B0503020000020004" pitchFamily="34" charset="-127"/>
              </a:rPr>
              <a:t>terminando las </a:t>
            </a:r>
            <a:r>
              <a:rPr lang="es-CO" sz="1200" dirty="0">
                <a:latin typeface="Malgun Gothic" panose="020B0503020000020004" pitchFamily="34" charset="-127"/>
                <a:ea typeface="Malgun Gothic" panose="020B0503020000020004" pitchFamily="34" charset="-127"/>
              </a:rPr>
              <a:t>operaciones violentas en mayo diecisiete (17) de 2003</a:t>
            </a:r>
            <a:r>
              <a:rPr lang="es-CO" sz="1200" dirty="0" smtClean="0">
                <a:latin typeface="Malgun Gothic" panose="020B0503020000020004" pitchFamily="34" charset="-127"/>
                <a:ea typeface="Malgun Gothic" panose="020B0503020000020004" pitchFamily="34" charset="-127"/>
              </a:rPr>
              <a:t>.</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Municipios </a:t>
            </a:r>
            <a:r>
              <a:rPr lang="es-CO" sz="1200" b="1" dirty="0">
                <a:latin typeface="Malgun Gothic" panose="020B0503020000020004" pitchFamily="34" charset="-127"/>
                <a:ea typeface="Malgun Gothic" panose="020B0503020000020004" pitchFamily="34" charset="-127"/>
              </a:rPr>
              <a:t>Canalete y Los Córdobas: </a:t>
            </a:r>
            <a:r>
              <a:rPr lang="es-CO" sz="1200" dirty="0">
                <a:latin typeface="Malgun Gothic" panose="020B0503020000020004" pitchFamily="34" charset="-127"/>
                <a:ea typeface="Malgun Gothic" panose="020B0503020000020004" pitchFamily="34" charset="-127"/>
              </a:rPr>
              <a:t>inició las conductas </a:t>
            </a:r>
            <a:r>
              <a:rPr lang="es-CO" sz="1200" dirty="0" smtClean="0">
                <a:latin typeface="Malgun Gothic" panose="020B0503020000020004" pitchFamily="34" charset="-127"/>
                <a:ea typeface="Malgun Gothic" panose="020B0503020000020004" pitchFamily="34" charset="-127"/>
              </a:rPr>
              <a:t>delictuales los </a:t>
            </a:r>
            <a:r>
              <a:rPr lang="es-CO" sz="1200" dirty="0">
                <a:latin typeface="Malgun Gothic" panose="020B0503020000020004" pitchFamily="34" charset="-127"/>
                <a:ea typeface="Malgun Gothic" panose="020B0503020000020004" pitchFamily="34" charset="-127"/>
              </a:rPr>
              <a:t>miembros del grupo armado en mayo de 1999 hasta abril doce (12) de 2006</a:t>
            </a:r>
            <a:r>
              <a:rPr lang="es-CO" sz="1200" dirty="0" smtClean="0">
                <a:latin typeface="Malgun Gothic" panose="020B0503020000020004" pitchFamily="34" charset="-127"/>
                <a:ea typeface="Malgun Gothic" panose="020B0503020000020004" pitchFamily="34" charset="-127"/>
              </a:rPr>
              <a:t>.</a:t>
            </a:r>
          </a:p>
          <a:p>
            <a:pPr algn="just"/>
            <a:endParaRPr lang="es-CO" sz="1200" b="1" dirty="0" smtClean="0">
              <a:latin typeface="Malgun Gothic" panose="020B0503020000020004" pitchFamily="34" charset="-127"/>
              <a:ea typeface="Malgun Gothic" panose="020B0503020000020004" pitchFamily="34" charset="-127"/>
            </a:endParaRPr>
          </a:p>
          <a:p>
            <a:pPr algn="just"/>
            <a:endParaRPr lang="es-CO" sz="1200" b="1" dirty="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p:txBody>
      </p:sp>
      <p:sp>
        <p:nvSpPr>
          <p:cNvPr id="7" name="Rectángulo 6"/>
          <p:cNvSpPr/>
          <p:nvPr/>
        </p:nvSpPr>
        <p:spPr>
          <a:xfrm>
            <a:off x="10128448" y="6452361"/>
            <a:ext cx="1875834" cy="369332"/>
          </a:xfrm>
          <a:prstGeom prst="rect">
            <a:avLst/>
          </a:prstGeom>
        </p:spPr>
        <p:txBody>
          <a:bodyPr wrap="none">
            <a:spAutoFit/>
          </a:bodyPr>
          <a:lstStyle/>
          <a:p>
            <a:pPr algn="r"/>
            <a:r>
              <a:rPr lang="es-ES" cap="small" dirty="0">
                <a:solidFill>
                  <a:srgbClr val="C00000"/>
                </a:solidFill>
                <a:latin typeface="Agency FB" panose="020B0503020202020204" pitchFamily="34" charset="0"/>
              </a:rPr>
              <a:t>Continúa página siguiente</a:t>
            </a:r>
          </a:p>
        </p:txBody>
      </p:sp>
    </p:spTree>
    <p:extLst>
      <p:ext uri="{BB962C8B-B14F-4D97-AF65-F5344CB8AC3E}">
        <p14:creationId xmlns:p14="http://schemas.microsoft.com/office/powerpoint/2010/main" val="161729133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0180" y="2814709"/>
            <a:ext cx="186410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0" y="2636912"/>
            <a:ext cx="4655840" cy="288032"/>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05217" y="607670"/>
            <a:ext cx="4896544"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Patrulleros: 2</a:t>
            </a:r>
          </a:p>
          <a:p>
            <a:pPr algn="r"/>
            <a:r>
              <a:rPr lang="es-ES" sz="1600" b="1" cap="small" dirty="0">
                <a:solidFill>
                  <a:schemeClr val="accent5">
                    <a:lumMod val="20000"/>
                    <a:lumOff val="80000"/>
                  </a:schemeClr>
                </a:solidFill>
              </a:rPr>
              <a:t>Consolidado conductas punibles: 81</a:t>
            </a:r>
          </a:p>
          <a:p>
            <a:pPr algn="r"/>
            <a:r>
              <a:rPr lang="es-ES" sz="1600" b="1" cap="small" dirty="0" smtClean="0">
                <a:solidFill>
                  <a:schemeClr val="accent5">
                    <a:lumMod val="20000"/>
                    <a:lumOff val="80000"/>
                  </a:schemeClr>
                </a:solidFill>
              </a:rPr>
              <a:t>Hechos: 8</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 </a:t>
            </a:r>
            <a:r>
              <a:rPr lang="es-ES" sz="1600" b="1" cap="small" dirty="0" smtClean="0">
                <a:solidFill>
                  <a:schemeClr val="accent5">
                    <a:lumMod val="20000"/>
                    <a:lumOff val="80000"/>
                  </a:schemeClr>
                </a:solidFill>
              </a:rPr>
              <a:t>342</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551384" y="2924944"/>
          <a:ext cx="3528392" cy="3706811"/>
        </p:xfrm>
        <a:graphic>
          <a:graphicData uri="http://schemas.openxmlformats.org/drawingml/2006/table">
            <a:tbl>
              <a:tblPr firstRow="1" bandRow="1">
                <a:tableStyleId>{5C22544A-7EE6-4342-B048-85BDC9FD1C3A}</a:tableStyleId>
              </a:tblPr>
              <a:tblGrid>
                <a:gridCol w="2286921"/>
                <a:gridCol w="449383"/>
                <a:gridCol w="792088"/>
              </a:tblGrid>
              <a:tr h="506411">
                <a:tc>
                  <a:txBody>
                    <a:bodyPr/>
                    <a:lstStyle/>
                    <a:p>
                      <a:pPr marL="450850" indent="0" algn="l"/>
                      <a:r>
                        <a:rPr lang="es-ES" sz="1300" dirty="0" smtClean="0">
                          <a:solidFill>
                            <a:schemeClr val="tx1">
                              <a:lumMod val="95000"/>
                              <a:lumOff val="5000"/>
                            </a:schemeClr>
                          </a:solidFill>
                        </a:rPr>
                        <a:t>José Rubén Peña </a:t>
                      </a:r>
                      <a:r>
                        <a:rPr lang="es-ES" sz="1300" dirty="0" err="1" smtClean="0">
                          <a:solidFill>
                            <a:schemeClr val="tx1">
                              <a:lumMod val="95000"/>
                              <a:lumOff val="5000"/>
                            </a:schemeClr>
                          </a:solidFill>
                        </a:rPr>
                        <a:t>Tobón</a:t>
                      </a:r>
                      <a:r>
                        <a:rPr lang="es-ES" sz="1300" dirty="0" smtClean="0">
                          <a:solidFill>
                            <a:schemeClr val="tx1">
                              <a:lumMod val="95000"/>
                              <a:lumOff val="5000"/>
                            </a:schemeClr>
                          </a:solidFill>
                        </a:rPr>
                        <a:t>, alias</a:t>
                      </a:r>
                      <a:r>
                        <a:rPr lang="es-ES" sz="1300" baseline="0" dirty="0" smtClean="0">
                          <a:solidFill>
                            <a:schemeClr val="tx1">
                              <a:lumMod val="95000"/>
                              <a:lumOff val="5000"/>
                            </a:schemeClr>
                          </a:solidFill>
                        </a:rPr>
                        <a:t> “Lucho”</a:t>
                      </a:r>
                      <a:endParaRPr lang="es-ES" sz="1300" dirty="0">
                        <a:solidFill>
                          <a:schemeClr val="tx1">
                            <a:lumMod val="95000"/>
                            <a:lumOff val="5000"/>
                          </a:schemeClr>
                        </a:solidFill>
                      </a:endParaRPr>
                    </a:p>
                  </a:txBody>
                  <a:tcPr>
                    <a:solidFill>
                      <a:schemeClr val="bg1">
                        <a:lumMod val="95000"/>
                      </a:schemeClr>
                    </a:solidFill>
                  </a:tcPr>
                </a:tc>
                <a:tc gridSpan="2">
                  <a:txBody>
                    <a:bodyPr/>
                    <a:lstStyle/>
                    <a:p>
                      <a:r>
                        <a:rPr lang="es-ES" sz="1300" dirty="0" smtClean="0">
                          <a:solidFill>
                            <a:schemeClr val="tx1">
                              <a:lumMod val="95000"/>
                              <a:lumOff val="5000"/>
                            </a:schemeClr>
                          </a:solidFill>
                        </a:rPr>
                        <a:t>Comandante</a:t>
                      </a:r>
                      <a:endParaRPr lang="es-ES" sz="1300" dirty="0">
                        <a:solidFill>
                          <a:schemeClr val="tx1">
                            <a:lumMod val="95000"/>
                            <a:lumOff val="5000"/>
                          </a:schemeClr>
                        </a:solidFill>
                      </a:endParaRPr>
                    </a:p>
                  </a:txBody>
                  <a:tcPr>
                    <a:solidFill>
                      <a:schemeClr val="bg1">
                        <a:lumMod val="95000"/>
                      </a:schemeClr>
                    </a:solidFill>
                  </a:tcPr>
                </a:tc>
                <a:tc hMerge="1">
                  <a:txBody>
                    <a:bodyPr/>
                    <a:lstStyle/>
                    <a:p>
                      <a:endParaRPr lang="es-ES" sz="1400" dirty="0">
                        <a:solidFill>
                          <a:schemeClr val="tx1">
                            <a:lumMod val="95000"/>
                            <a:lumOff val="5000"/>
                          </a:schemeClr>
                        </a:solidFill>
                      </a:endParaRPr>
                    </a:p>
                  </a:txBody>
                  <a:tcPr>
                    <a:solidFill>
                      <a:schemeClr val="bg1">
                        <a:lumMod val="95000"/>
                      </a:schemeClr>
                    </a:solidFill>
                  </a:tcPr>
                </a:tc>
              </a:tr>
              <a:tr h="34328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8 </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6 </a:t>
                      </a:r>
                      <a:endParaRPr lang="es-ES" sz="1400" dirty="0"/>
                    </a:p>
                  </a:txBody>
                  <a:tcPr/>
                </a:tc>
              </a:tr>
              <a:tr h="297889">
                <a:tc gridSpan="2">
                  <a:txBody>
                    <a:bodyPr/>
                    <a:lstStyle/>
                    <a:p>
                      <a:r>
                        <a:rPr lang="es-ES" sz="1400" dirty="0" smtClean="0"/>
                        <a:t>Acceso</a:t>
                      </a:r>
                      <a:r>
                        <a:rPr lang="es-ES" sz="1400" baseline="0" dirty="0" smtClean="0"/>
                        <a:t> carnal violento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46453">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r h="229685">
                <a:tc gridSpan="2">
                  <a:txBody>
                    <a:bodyPr/>
                    <a:lstStyle/>
                    <a:p>
                      <a:r>
                        <a:rPr lang="es-ES" sz="1400" dirty="0" smtClean="0"/>
                        <a:t>Tortura</a:t>
                      </a:r>
                      <a:r>
                        <a:rPr lang="es-ES" sz="1400" baseline="0" dirty="0" smtClean="0"/>
                        <a:t> en persona protegida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12917">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83814">
                <a:tc gridSpan="2">
                  <a:txBody>
                    <a:bodyPr/>
                    <a:lstStyle/>
                    <a:p>
                      <a:r>
                        <a:rPr lang="es-ES" sz="1400" dirty="0" smtClean="0"/>
                        <a:t>Entrenamiento</a:t>
                      </a:r>
                      <a:r>
                        <a:rPr lang="es-ES" sz="1400" baseline="0" dirty="0" smtClean="0"/>
                        <a:t> de actividades i.</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67046">
                <a:tc gridSpan="2">
                  <a:txBody>
                    <a:bodyPr/>
                    <a:lstStyle/>
                    <a:p>
                      <a:r>
                        <a:rPr lang="es-ES" sz="1400" dirty="0" smtClean="0"/>
                        <a:t>Destrucción</a:t>
                      </a:r>
                      <a:r>
                        <a:rPr lang="es-ES" sz="1400" baseline="0" dirty="0" smtClean="0"/>
                        <a:t> y apropiación de BBP.</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666881" cy="1417692"/>
        </p:xfrm>
        <a:graphic>
          <a:graphicData uri="http://schemas.openxmlformats.org/drawingml/2006/table">
            <a:tbl>
              <a:tblPr firstRow="1" bandRow="1">
                <a:tableStyleId>{5C22544A-7EE6-4342-B048-85BDC9FD1C3A}</a:tableStyleId>
              </a:tblPr>
              <a:tblGrid>
                <a:gridCol w="3714943"/>
                <a:gridCol w="2951938"/>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Vencedores</a:t>
                      </a:r>
                      <a:r>
                        <a:rPr lang="en-US" sz="1800" b="1" kern="1200" cap="small" baseline="0" dirty="0" smtClean="0">
                          <a:solidFill>
                            <a:srgbClr val="FFFF66"/>
                          </a:solidFill>
                          <a:latin typeface="+mn-lt"/>
                          <a:ea typeface="+mn-ea"/>
                          <a:cs typeface="Arial" pitchFamily="34" charset="0"/>
                        </a:rPr>
                        <a:t> de Arauca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Léster</a:t>
                      </a:r>
                      <a:r>
                        <a:rPr lang="es-ES" sz="1050" dirty="0" smtClean="0"/>
                        <a:t> María González R. –Sin Recurso </a:t>
                      </a:r>
                      <a:endParaRPr lang="es-ES" sz="1050" dirty="0"/>
                    </a:p>
                  </a:txBody>
                  <a:tcPr/>
                </a:tc>
                <a:tc>
                  <a:txBody>
                    <a:bodyPr/>
                    <a:lstStyle/>
                    <a:p>
                      <a:r>
                        <a:rPr lang="es-ES" sz="1400" dirty="0" smtClean="0"/>
                        <a:t>1 diciembre de 2011 </a:t>
                      </a:r>
                      <a:r>
                        <a:rPr lang="es-ES" sz="1400" dirty="0" smtClean="0">
                          <a:hlinkClick r:id="rId3"/>
                        </a:rPr>
                        <a:t>Consulte texto</a:t>
                      </a:r>
                      <a:endParaRPr lang="es-ES" sz="1400" dirty="0"/>
                    </a:p>
                  </a:txBody>
                  <a:tcPr/>
                </a:tc>
              </a:tr>
              <a:tr h="262068">
                <a:tc>
                  <a:txBody>
                    <a:bodyPr/>
                    <a:lstStyle/>
                    <a:p>
                      <a:r>
                        <a:rPr lang="es-ES" sz="1400" dirty="0" smtClean="0"/>
                        <a:t>Postulados</a:t>
                      </a:r>
                      <a:endParaRPr lang="es-ES" sz="1400" dirty="0"/>
                    </a:p>
                  </a:txBody>
                  <a:tcPr/>
                </a:tc>
                <a:tc>
                  <a:txBody>
                    <a:bodyPr/>
                    <a:lstStyle/>
                    <a:p>
                      <a:r>
                        <a:rPr lang="es-ES" sz="1400" dirty="0" smtClean="0"/>
                        <a:t>3</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34888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58" name="Tabla 57"/>
          <p:cNvGraphicFramePr>
            <a:graphicFrameLocks noGrp="1"/>
          </p:cNvGraphicFramePr>
          <p:nvPr>
            <p:extLst/>
          </p:nvPr>
        </p:nvGraphicFramePr>
        <p:xfrm>
          <a:off x="4367808" y="3573016"/>
          <a:ext cx="3528392" cy="3097211"/>
        </p:xfrm>
        <a:graphic>
          <a:graphicData uri="http://schemas.openxmlformats.org/drawingml/2006/table">
            <a:tbl>
              <a:tblPr firstRow="1" bandRow="1">
                <a:tableStyleId>{5C22544A-7EE6-4342-B048-85BDC9FD1C3A}</a:tableStyleId>
              </a:tblPr>
              <a:tblGrid>
                <a:gridCol w="2376265"/>
                <a:gridCol w="575025"/>
                <a:gridCol w="577102"/>
              </a:tblGrid>
              <a:tr h="506411">
                <a:tc>
                  <a:txBody>
                    <a:bodyPr/>
                    <a:lstStyle/>
                    <a:p>
                      <a:pPr marL="450850" indent="0" algn="just"/>
                      <a:r>
                        <a:rPr lang="es-ES" sz="1300" dirty="0" err="1" smtClean="0">
                          <a:solidFill>
                            <a:schemeClr val="tx1">
                              <a:lumMod val="95000"/>
                              <a:lumOff val="5000"/>
                            </a:schemeClr>
                          </a:solidFill>
                        </a:rPr>
                        <a:t>Wilmer</a:t>
                      </a:r>
                      <a:r>
                        <a:rPr lang="es-ES" sz="1300" baseline="0" dirty="0" smtClean="0">
                          <a:solidFill>
                            <a:schemeClr val="tx1">
                              <a:lumMod val="95000"/>
                              <a:lumOff val="5000"/>
                            </a:schemeClr>
                          </a:solidFill>
                        </a:rPr>
                        <a:t> </a:t>
                      </a:r>
                      <a:r>
                        <a:rPr lang="es-ES" sz="1300" baseline="0" dirty="0" err="1" smtClean="0">
                          <a:solidFill>
                            <a:schemeClr val="tx1">
                              <a:lumMod val="95000"/>
                              <a:lumOff val="5000"/>
                            </a:schemeClr>
                          </a:solidFill>
                        </a:rPr>
                        <a:t>Morelo</a:t>
                      </a:r>
                      <a:r>
                        <a:rPr lang="es-ES" sz="1300" baseline="0" dirty="0" smtClean="0">
                          <a:solidFill>
                            <a:schemeClr val="tx1">
                              <a:lumMod val="95000"/>
                              <a:lumOff val="5000"/>
                            </a:schemeClr>
                          </a:solidFill>
                        </a:rPr>
                        <a:t> Castro alias “Boqui”</a:t>
                      </a:r>
                      <a:endParaRPr lang="es-ES" sz="1300" dirty="0">
                        <a:solidFill>
                          <a:schemeClr val="tx1">
                            <a:lumMod val="95000"/>
                            <a:lumOff val="5000"/>
                          </a:schemeClr>
                        </a:solidFill>
                      </a:endParaRPr>
                    </a:p>
                  </a:txBody>
                  <a:tcPr>
                    <a:solidFill>
                      <a:schemeClr val="bg1">
                        <a:lumMod val="95000"/>
                      </a:schemeClr>
                    </a:solidFill>
                  </a:tcPr>
                </a:tc>
                <a:tc gridSpan="2">
                  <a:txBody>
                    <a:bodyPr/>
                    <a:lstStyle/>
                    <a:p>
                      <a:r>
                        <a:rPr lang="es-ES" sz="1300" dirty="0" smtClean="0">
                          <a:solidFill>
                            <a:schemeClr val="tx1">
                              <a:lumMod val="95000"/>
                              <a:lumOff val="5000"/>
                            </a:schemeClr>
                          </a:solidFill>
                        </a:rPr>
                        <a:t>Patrullero</a:t>
                      </a:r>
                      <a:endParaRPr lang="es-ES" sz="1300" dirty="0">
                        <a:solidFill>
                          <a:schemeClr val="tx1">
                            <a:lumMod val="95000"/>
                            <a:lumOff val="5000"/>
                          </a:schemeClr>
                        </a:solidFill>
                      </a:endParaRPr>
                    </a:p>
                  </a:txBody>
                  <a:tcPr>
                    <a:solidFill>
                      <a:schemeClr val="bg1">
                        <a:lumMod val="95000"/>
                      </a:schemeClr>
                    </a:solidFill>
                  </a:tcPr>
                </a:tc>
                <a:tc hMerge="1">
                  <a:txBody>
                    <a:bodyPr/>
                    <a:lstStyle/>
                    <a:p>
                      <a:endParaRPr lang="es-ES" sz="1400" dirty="0">
                        <a:solidFill>
                          <a:schemeClr val="tx1">
                            <a:lumMod val="95000"/>
                            <a:lumOff val="5000"/>
                          </a:schemeClr>
                        </a:solidFill>
                      </a:endParaRPr>
                    </a:p>
                  </a:txBody>
                  <a:tcPr>
                    <a:solidFill>
                      <a:schemeClr val="bg1">
                        <a:lumMod val="95000"/>
                      </a:schemeClr>
                    </a:solidFill>
                  </a:tcPr>
                </a:tc>
              </a:tr>
              <a:tr h="34593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57174">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1 </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 </a:t>
                      </a:r>
                      <a:endParaRPr lang="es-ES" sz="1400" dirty="0"/>
                    </a:p>
                  </a:txBody>
                  <a:tcPr/>
                </a:tc>
              </a:tr>
              <a:tr h="246453">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229685">
                <a:tc gridSpan="2">
                  <a:txBody>
                    <a:bodyPr/>
                    <a:lstStyle/>
                    <a:p>
                      <a:r>
                        <a:rPr lang="es-ES" sz="1400" dirty="0" smtClean="0"/>
                        <a:t>Tortura</a:t>
                      </a:r>
                      <a:r>
                        <a:rPr lang="es-ES" sz="1400" baseline="0" dirty="0" smtClean="0"/>
                        <a:t> en persona protegida</a:t>
                      </a:r>
                      <a:endParaRPr lang="es-ES" sz="1400" dirty="0"/>
                    </a:p>
                  </a:txBody>
                  <a:tcPr/>
                </a:tc>
                <a:tc hMerge="1">
                  <a:txBody>
                    <a:bodyPr/>
                    <a:lstStyle/>
                    <a:p>
                      <a:endParaRPr lang="es-CO"/>
                    </a:p>
                  </a:txBody>
                  <a:tcPr/>
                </a:tc>
                <a:tc>
                  <a:txBody>
                    <a:bodyPr/>
                    <a:lstStyle/>
                    <a:p>
                      <a:r>
                        <a:rPr lang="es-ES" sz="1400" baseline="0" dirty="0" smtClean="0"/>
                        <a:t>8</a:t>
                      </a:r>
                      <a:endParaRPr lang="es-ES" sz="1400" dirty="0"/>
                    </a:p>
                  </a:txBody>
                  <a:tcPr/>
                </a:tc>
              </a:tr>
              <a:tr h="283814">
                <a:tc gridSpan="2">
                  <a:txBody>
                    <a:bodyPr/>
                    <a:lstStyle/>
                    <a:p>
                      <a:r>
                        <a:rPr lang="es-ES" sz="1400" dirty="0" smtClean="0"/>
                        <a:t>Entrenamiento</a:t>
                      </a:r>
                      <a:r>
                        <a:rPr lang="es-ES" sz="1400" baseline="0" dirty="0" smtClean="0"/>
                        <a:t> de actividades i.</a:t>
                      </a:r>
                      <a:endParaRPr lang="es-ES" sz="1400" dirty="0"/>
                    </a:p>
                  </a:txBody>
                  <a:tcPr/>
                </a:tc>
                <a:tc hMerge="1">
                  <a:txBody>
                    <a:bodyPr/>
                    <a:lstStyle/>
                    <a:p>
                      <a:endParaRPr lang="es-CO"/>
                    </a:p>
                  </a:txBody>
                  <a:tcPr/>
                </a:tc>
                <a:tc>
                  <a:txBody>
                    <a:bodyPr/>
                    <a:lstStyle/>
                    <a:p>
                      <a:r>
                        <a:rPr lang="es-ES" sz="1400" baseline="0" dirty="0" smtClean="0"/>
                        <a:t>1</a:t>
                      </a:r>
                      <a:endParaRPr lang="es-ES" sz="1400" dirty="0"/>
                    </a:p>
                  </a:txBody>
                  <a:tcPr/>
                </a:tc>
              </a:tr>
              <a:tr h="267046">
                <a:tc gridSpan="2">
                  <a:txBody>
                    <a:bodyPr/>
                    <a:lstStyle/>
                    <a:p>
                      <a:r>
                        <a:rPr lang="es-ES" sz="1400" dirty="0" smtClean="0"/>
                        <a:t>Destrucción</a:t>
                      </a:r>
                      <a:r>
                        <a:rPr lang="es-ES" sz="1400" baseline="0" dirty="0" smtClean="0"/>
                        <a:t> y apropiación de  BBP.</a:t>
                      </a:r>
                      <a:endParaRPr lang="es-ES" sz="1400" dirty="0"/>
                    </a:p>
                  </a:txBody>
                  <a:tcPr/>
                </a:tc>
                <a:tc hMerge="1">
                  <a:txBody>
                    <a:bodyPr/>
                    <a:lstStyle/>
                    <a:p>
                      <a:endParaRPr lang="es-CO"/>
                    </a:p>
                  </a:txBody>
                  <a:tcPr/>
                </a:tc>
                <a:tc>
                  <a:txBody>
                    <a:bodyPr/>
                    <a:lstStyle/>
                    <a:p>
                      <a:r>
                        <a:rPr lang="es-ES" sz="1400" baseline="0" dirty="0" smtClean="0"/>
                        <a:t>1 </a:t>
                      </a:r>
                      <a:endParaRPr lang="es-ES" sz="1400" dirty="0"/>
                    </a:p>
                  </a:txBody>
                  <a:tcPr/>
                </a:tc>
              </a:tr>
            </a:tbl>
          </a:graphicData>
        </a:graphic>
      </p:graphicFrame>
      <p:graphicFrame>
        <p:nvGraphicFramePr>
          <p:cNvPr id="59" name="Tabla 58"/>
          <p:cNvGraphicFramePr>
            <a:graphicFrameLocks noGrp="1"/>
          </p:cNvGraphicFramePr>
          <p:nvPr>
            <p:extLst/>
          </p:nvPr>
        </p:nvGraphicFramePr>
        <p:xfrm>
          <a:off x="8184232" y="3573016"/>
          <a:ext cx="3667805" cy="3097211"/>
        </p:xfrm>
        <a:graphic>
          <a:graphicData uri="http://schemas.openxmlformats.org/drawingml/2006/table">
            <a:tbl>
              <a:tblPr firstRow="1" bandRow="1">
                <a:tableStyleId>{5C22544A-7EE6-4342-B048-85BDC9FD1C3A}</a:tableStyleId>
              </a:tblPr>
              <a:tblGrid>
                <a:gridCol w="2613205"/>
                <a:gridCol w="190504"/>
                <a:gridCol w="864096"/>
              </a:tblGrid>
              <a:tr h="506411">
                <a:tc>
                  <a:txBody>
                    <a:bodyPr/>
                    <a:lstStyle/>
                    <a:p>
                      <a:pPr marL="450850" indent="0" algn="just"/>
                      <a:r>
                        <a:rPr lang="es-ES" sz="1300" dirty="0" smtClean="0">
                          <a:solidFill>
                            <a:schemeClr val="tx1">
                              <a:lumMod val="95000"/>
                              <a:lumOff val="5000"/>
                            </a:schemeClr>
                          </a:solidFill>
                        </a:rPr>
                        <a:t>José Manuel </a:t>
                      </a:r>
                      <a:r>
                        <a:rPr lang="es-ES" sz="1300" baseline="0" dirty="0" smtClean="0">
                          <a:solidFill>
                            <a:schemeClr val="tx1">
                              <a:lumMod val="95000"/>
                              <a:lumOff val="5000"/>
                            </a:schemeClr>
                          </a:solidFill>
                        </a:rPr>
                        <a:t> Hernández Calderas alias “Platino”</a:t>
                      </a:r>
                      <a:endParaRPr lang="es-ES" sz="1300" dirty="0">
                        <a:solidFill>
                          <a:schemeClr val="tx1">
                            <a:lumMod val="95000"/>
                            <a:lumOff val="5000"/>
                          </a:schemeClr>
                        </a:solidFill>
                      </a:endParaRPr>
                    </a:p>
                  </a:txBody>
                  <a:tcPr>
                    <a:solidFill>
                      <a:schemeClr val="bg1">
                        <a:lumMod val="95000"/>
                      </a:schemeClr>
                    </a:solidFill>
                  </a:tcPr>
                </a:tc>
                <a:tc gridSpan="2">
                  <a:txBody>
                    <a:bodyPr/>
                    <a:lstStyle/>
                    <a:p>
                      <a:r>
                        <a:rPr lang="es-ES" sz="1300" dirty="0" smtClean="0">
                          <a:solidFill>
                            <a:schemeClr val="tx1">
                              <a:lumMod val="95000"/>
                              <a:lumOff val="5000"/>
                            </a:schemeClr>
                          </a:solidFill>
                        </a:rPr>
                        <a:t>Patrullero</a:t>
                      </a:r>
                      <a:endParaRPr lang="es-ES" sz="1300" dirty="0">
                        <a:solidFill>
                          <a:schemeClr val="tx1">
                            <a:lumMod val="95000"/>
                            <a:lumOff val="5000"/>
                          </a:schemeClr>
                        </a:solidFill>
                      </a:endParaRPr>
                    </a:p>
                  </a:txBody>
                  <a:tcPr>
                    <a:solidFill>
                      <a:schemeClr val="bg1">
                        <a:lumMod val="95000"/>
                      </a:schemeClr>
                    </a:solidFill>
                  </a:tcPr>
                </a:tc>
                <a:tc hMerge="1">
                  <a:txBody>
                    <a:bodyPr/>
                    <a:lstStyle/>
                    <a:p>
                      <a:endParaRPr lang="es-ES"/>
                    </a:p>
                  </a:txBody>
                  <a:tcPr/>
                </a:tc>
              </a:tr>
              <a:tr h="34593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a:p>
                  </a:txBody>
                  <a:tcPr/>
                </a:tc>
              </a:tr>
              <a:tr h="297889">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ES" sz="1400" dirty="0"/>
                    </a:p>
                  </a:txBody>
                  <a:tcPr/>
                </a:tc>
                <a:tc>
                  <a:txBody>
                    <a:bodyPr/>
                    <a:lstStyle/>
                    <a:p>
                      <a:r>
                        <a:rPr lang="es-ES" sz="1400" dirty="0" smtClean="0"/>
                        <a:t>1 </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ES" sz="1400" dirty="0"/>
                    </a:p>
                  </a:txBody>
                  <a:tcPr/>
                </a:tc>
                <a:tc>
                  <a:txBody>
                    <a:bodyPr/>
                    <a:lstStyle/>
                    <a:p>
                      <a:r>
                        <a:rPr lang="es-ES" sz="1400" dirty="0" smtClean="0"/>
                        <a:t>1 </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246453">
                <a:tc gridSpan="2">
                  <a:txBody>
                    <a:bodyPr/>
                    <a:lstStyle/>
                    <a:p>
                      <a:r>
                        <a:rPr lang="es-ES" sz="1400" dirty="0" smtClean="0"/>
                        <a:t>Tortura</a:t>
                      </a:r>
                      <a:r>
                        <a:rPr lang="es-ES" sz="1400" baseline="0" dirty="0" smtClean="0"/>
                        <a:t> en persona protegida</a:t>
                      </a:r>
                      <a:endParaRPr lang="es-ES" sz="1400" dirty="0"/>
                    </a:p>
                  </a:txBody>
                  <a:tcPr/>
                </a:tc>
                <a:tc hMerge="1">
                  <a:txBody>
                    <a:bodyPr/>
                    <a:lstStyle/>
                    <a:p>
                      <a:endParaRPr lang="es-ES" sz="1400" dirty="0"/>
                    </a:p>
                  </a:txBody>
                  <a:tcPr/>
                </a:tc>
                <a:tc>
                  <a:txBody>
                    <a:bodyPr/>
                    <a:lstStyle/>
                    <a:p>
                      <a:r>
                        <a:rPr lang="es-ES" sz="1400" baseline="0" dirty="0" smtClean="0"/>
                        <a:t>8</a:t>
                      </a:r>
                      <a:endParaRPr lang="es-ES" sz="1400" dirty="0"/>
                    </a:p>
                  </a:txBody>
                  <a:tcPr/>
                </a:tc>
              </a:tr>
              <a:tr h="229685">
                <a:tc gridSpan="2">
                  <a:txBody>
                    <a:bodyPr/>
                    <a:lstStyle/>
                    <a:p>
                      <a:r>
                        <a:rPr lang="es-ES" sz="1400" dirty="0" smtClean="0"/>
                        <a:t>Entrenamiento</a:t>
                      </a:r>
                      <a:r>
                        <a:rPr lang="es-ES" sz="1400" baseline="0" dirty="0" smtClean="0"/>
                        <a:t> de actividades i.</a:t>
                      </a:r>
                      <a:endParaRPr lang="es-ES" sz="1400" dirty="0"/>
                    </a:p>
                  </a:txBody>
                  <a:tcPr/>
                </a:tc>
                <a:tc hMerge="1">
                  <a:txBody>
                    <a:bodyPr/>
                    <a:lstStyle/>
                    <a:p>
                      <a:endParaRPr lang="es-ES" sz="1400" dirty="0"/>
                    </a:p>
                  </a:txBody>
                  <a:tcPr/>
                </a:tc>
                <a:tc>
                  <a:txBody>
                    <a:bodyPr/>
                    <a:lstStyle/>
                    <a:p>
                      <a:r>
                        <a:rPr lang="es-ES" sz="1400" baseline="0" dirty="0" smtClean="0"/>
                        <a:t>1</a:t>
                      </a:r>
                      <a:endParaRPr lang="es-ES" sz="1400" dirty="0"/>
                    </a:p>
                  </a:txBody>
                  <a:tcPr/>
                </a:tc>
              </a:tr>
              <a:tr h="212917">
                <a:tc gridSpan="2">
                  <a:txBody>
                    <a:bodyPr/>
                    <a:lstStyle/>
                    <a:p>
                      <a:r>
                        <a:rPr lang="es-ES" sz="1400" dirty="0" smtClean="0"/>
                        <a:t>Destrucción</a:t>
                      </a:r>
                      <a:r>
                        <a:rPr lang="es-ES" sz="1400" baseline="0" dirty="0" smtClean="0"/>
                        <a:t> y apropiación de  BBP.</a:t>
                      </a:r>
                      <a:endParaRPr lang="es-ES" sz="1400" dirty="0"/>
                    </a:p>
                  </a:txBody>
                  <a:tcPr/>
                </a:tc>
                <a:tc hMerge="1">
                  <a:txBody>
                    <a:bodyPr/>
                    <a:lstStyle/>
                    <a:p>
                      <a:endParaRPr lang="es-ES" sz="1400" dirty="0"/>
                    </a:p>
                  </a:txBody>
                  <a:tcPr/>
                </a:tc>
                <a:tc>
                  <a:txBody>
                    <a:bodyPr/>
                    <a:lstStyle/>
                    <a:p>
                      <a:r>
                        <a:rPr lang="es-ES" sz="1400" baseline="0" dirty="0" smtClean="0"/>
                        <a:t>1 </a:t>
                      </a:r>
                      <a:endParaRPr lang="es-ES" sz="1400" dirty="0"/>
                    </a:p>
                  </a:txBody>
                  <a:tcPr/>
                </a:tc>
              </a:tr>
            </a:tbl>
          </a:graphicData>
        </a:graphic>
      </p:graphicFrame>
      <p:sp>
        <p:nvSpPr>
          <p:cNvPr id="60" name="122 Menos"/>
          <p:cNvSpPr/>
          <p:nvPr/>
        </p:nvSpPr>
        <p:spPr>
          <a:xfrm>
            <a:off x="2807006" y="3207684"/>
            <a:ext cx="10585176" cy="411954"/>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pSp>
        <p:nvGrpSpPr>
          <p:cNvPr id="62" name="Group 3"/>
          <p:cNvGrpSpPr>
            <a:grpSpLocks/>
          </p:cNvGrpSpPr>
          <p:nvPr/>
        </p:nvGrpSpPr>
        <p:grpSpPr bwMode="auto">
          <a:xfrm>
            <a:off x="8256240" y="1875564"/>
            <a:ext cx="2457221" cy="1535434"/>
            <a:chOff x="1261" y="119"/>
            <a:chExt cx="5724" cy="4193"/>
          </a:xfrm>
        </p:grpSpPr>
        <p:sp>
          <p:nvSpPr>
            <p:cNvPr id="63"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6"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997" y="1867"/>
              <a:ext cx="240" cy="211"/>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4"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5"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6"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9"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0"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2"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3"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4" name="Text Box 34"/>
            <p:cNvSpPr txBox="1">
              <a:spLocks noChangeArrowheads="1"/>
            </p:cNvSpPr>
            <p:nvPr/>
          </p:nvSpPr>
          <p:spPr bwMode="auto">
            <a:xfrm>
              <a:off x="2325" y="496"/>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5" name="Text Box 35"/>
            <p:cNvSpPr txBox="1">
              <a:spLocks noChangeArrowheads="1"/>
            </p:cNvSpPr>
            <p:nvPr/>
          </p:nvSpPr>
          <p:spPr bwMode="auto">
            <a:xfrm>
              <a:off x="2463" y="3025"/>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6"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7"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8"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9" name="Oval 54"/>
            <p:cNvSpPr>
              <a:spLocks noChangeArrowheads="1"/>
            </p:cNvSpPr>
            <p:nvPr/>
          </p:nvSpPr>
          <p:spPr bwMode="auto">
            <a:xfrm rot="417877">
              <a:off x="3119" y="1634"/>
              <a:ext cx="449" cy="281"/>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2" name="Text Box 59"/>
            <p:cNvSpPr txBox="1">
              <a:spLocks noChangeArrowheads="1"/>
            </p:cNvSpPr>
            <p:nvPr/>
          </p:nvSpPr>
          <p:spPr bwMode="auto">
            <a:xfrm>
              <a:off x="3221" y="1533"/>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3" name="Text Box 70"/>
            <p:cNvSpPr txBox="1">
              <a:spLocks noChangeArrowheads="1"/>
            </p:cNvSpPr>
            <p:nvPr/>
          </p:nvSpPr>
          <p:spPr bwMode="auto">
            <a:xfrm>
              <a:off x="2983" y="1800"/>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4" name="Rectangle 71"/>
            <p:cNvSpPr>
              <a:spLocks noChangeArrowheads="1"/>
            </p:cNvSpPr>
            <p:nvPr/>
          </p:nvSpPr>
          <p:spPr bwMode="auto">
            <a:xfrm>
              <a:off x="4602" y="647"/>
              <a:ext cx="2383" cy="113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05" name="Rectangle 77"/>
            <p:cNvSpPr>
              <a:spLocks noChangeArrowheads="1"/>
            </p:cNvSpPr>
            <p:nvPr/>
          </p:nvSpPr>
          <p:spPr bwMode="auto">
            <a:xfrm flipH="1">
              <a:off x="4889" y="730"/>
              <a:ext cx="272" cy="310"/>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6" name="Text Box 82"/>
            <p:cNvSpPr txBox="1">
              <a:spLocks noChangeArrowheads="1"/>
            </p:cNvSpPr>
            <p:nvPr/>
          </p:nvSpPr>
          <p:spPr bwMode="auto">
            <a:xfrm>
              <a:off x="3493" y="465"/>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7" name="Text Box 88"/>
            <p:cNvSpPr txBox="1">
              <a:spLocks noChangeArrowheads="1"/>
            </p:cNvSpPr>
            <p:nvPr/>
          </p:nvSpPr>
          <p:spPr bwMode="auto">
            <a:xfrm>
              <a:off x="4581" y="936"/>
              <a:ext cx="2404" cy="92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8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grpSp>
      <p:pic>
        <p:nvPicPr>
          <p:cNvPr id="153" name="51 Imagen" descr="13485776.jpg"/>
          <p:cNvPicPr>
            <a:picLocks noChangeAspect="1"/>
          </p:cNvPicPr>
          <p:nvPr/>
        </p:nvPicPr>
        <p:blipFill>
          <a:blip r:embed="rId6" cstate="print"/>
          <a:stretch>
            <a:fillRect/>
          </a:stretch>
        </p:blipFill>
        <p:spPr>
          <a:xfrm>
            <a:off x="551384" y="2924944"/>
            <a:ext cx="486054" cy="486054"/>
          </a:xfrm>
          <a:prstGeom prst="rect">
            <a:avLst/>
          </a:prstGeom>
          <a:ln>
            <a:noFill/>
          </a:ln>
          <a:effectLst>
            <a:outerShdw blurRad="292100" dist="139700" dir="2700000" algn="tl" rotWithShape="0">
              <a:srgbClr val="333333">
                <a:alpha val="65000"/>
              </a:srgbClr>
            </a:outerShdw>
          </a:effectLst>
        </p:spPr>
      </p:pic>
      <p:pic>
        <p:nvPicPr>
          <p:cNvPr id="154" name="53 Imagen" descr="15619044.jpg"/>
          <p:cNvPicPr>
            <a:picLocks noChangeAspect="1"/>
          </p:cNvPicPr>
          <p:nvPr/>
        </p:nvPicPr>
        <p:blipFill>
          <a:blip r:embed="rId7" cstate="print"/>
          <a:stretch>
            <a:fillRect/>
          </a:stretch>
        </p:blipFill>
        <p:spPr>
          <a:xfrm>
            <a:off x="4367808" y="3573016"/>
            <a:ext cx="432048" cy="454446"/>
          </a:xfrm>
          <a:prstGeom prst="rect">
            <a:avLst/>
          </a:prstGeom>
          <a:ln>
            <a:noFill/>
          </a:ln>
          <a:effectLst>
            <a:outerShdw blurRad="292100" dist="139700" dir="2700000" algn="tl" rotWithShape="0">
              <a:srgbClr val="333333">
                <a:alpha val="65000"/>
              </a:srgbClr>
            </a:outerShdw>
          </a:effectLst>
        </p:spPr>
      </p:pic>
      <p:pic>
        <p:nvPicPr>
          <p:cNvPr id="155" name="54 Imagen" descr="10931088.jpg"/>
          <p:cNvPicPr>
            <a:picLocks noChangeAspect="1"/>
          </p:cNvPicPr>
          <p:nvPr/>
        </p:nvPicPr>
        <p:blipFill>
          <a:blip r:embed="rId8" cstate="print"/>
          <a:stretch>
            <a:fillRect/>
          </a:stretch>
        </p:blipFill>
        <p:spPr>
          <a:xfrm>
            <a:off x="8256240" y="3573016"/>
            <a:ext cx="404685" cy="505672"/>
          </a:xfrm>
          <a:prstGeom prst="rect">
            <a:avLst/>
          </a:prstGeom>
          <a:ln>
            <a:noFill/>
          </a:ln>
          <a:effectLst>
            <a:outerShdw blurRad="292100" dist="139700" dir="2700000" algn="tl" rotWithShape="0">
              <a:srgbClr val="333333">
                <a:alpha val="65000"/>
              </a:srgbClr>
            </a:outerShdw>
          </a:effectLst>
        </p:spPr>
      </p:pic>
      <p:sp>
        <p:nvSpPr>
          <p:cNvPr id="61" name="122 Menos"/>
          <p:cNvSpPr/>
          <p:nvPr/>
        </p:nvSpPr>
        <p:spPr>
          <a:xfrm rot="5400000">
            <a:off x="3791743" y="2852937"/>
            <a:ext cx="720080" cy="288032"/>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Tree>
    <p:extLst>
      <p:ext uri="{BB962C8B-B14F-4D97-AF65-F5344CB8AC3E}">
        <p14:creationId xmlns:p14="http://schemas.microsoft.com/office/powerpoint/2010/main" val="3458616071"/>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23232"/>
            <a:ext cx="12072664" cy="1871663"/>
          </a:xfrm>
        </p:spPr>
        <p:txBody>
          <a:bodyPr>
            <a:normAutofit/>
          </a:bodyPr>
          <a:lstStyle/>
          <a:p>
            <a:pPr lvl="0" algn="ctr"/>
            <a:r>
              <a:rPr lang="es-ES" b="1" cap="small" dirty="0" smtClean="0">
                <a:solidFill>
                  <a:srgbClr val="C00000"/>
                </a:solidFill>
                <a:cs typeface="Arial" pitchFamily="34" charset="0"/>
              </a:rPr>
              <a:t>Sentencia 11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a:t>
            </a:r>
            <a:r>
              <a:rPr lang="es-CO" sz="2700" b="1" cap="small" dirty="0" err="1" smtClean="0">
                <a:solidFill>
                  <a:schemeClr val="accent3">
                    <a:lumMod val="75000"/>
                  </a:schemeClr>
                </a:solidFill>
                <a:cs typeface="Arial" pitchFamily="34" charset="0"/>
              </a:rPr>
              <a:t>Élmer</a:t>
            </a:r>
            <a:r>
              <a:rPr lang="es-CO" sz="2700" b="1" cap="small" dirty="0" smtClean="0">
                <a:solidFill>
                  <a:schemeClr val="accent3">
                    <a:lumMod val="75000"/>
                  </a:schemeClr>
                </a:solidFill>
                <a:cs typeface="Arial" pitchFamily="34" charset="0"/>
              </a:rPr>
              <a:t> Cárdenas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 (continuación)</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551384" y="2348880"/>
            <a:ext cx="10801200" cy="3231654"/>
          </a:xfrm>
          <a:prstGeom prst="rect">
            <a:avLst/>
          </a:prstGeom>
        </p:spPr>
        <p:txBody>
          <a:bodyPr wrap="square">
            <a:spAutoFit/>
          </a:bodyPr>
          <a:lstStyle/>
          <a:p>
            <a:pPr algn="just"/>
            <a:r>
              <a:rPr lang="es-CO" sz="1200" b="1" dirty="0">
                <a:latin typeface="Malgun Gothic" panose="020B0503020000020004" pitchFamily="34" charset="-127"/>
                <a:ea typeface="Malgun Gothic" panose="020B0503020000020004" pitchFamily="34" charset="-127"/>
              </a:rPr>
              <a:t>5.4 Departamento de Boyacá</a:t>
            </a:r>
          </a:p>
          <a:p>
            <a:pPr algn="just"/>
            <a:endParaRPr lang="es-CO" sz="1200" b="1" dirty="0">
              <a:latin typeface="Malgun Gothic" panose="020B0503020000020004" pitchFamily="34" charset="-127"/>
              <a:ea typeface="Malgun Gothic" panose="020B0503020000020004" pitchFamily="34" charset="-127"/>
            </a:endParaRPr>
          </a:p>
          <a:p>
            <a:pPr algn="just"/>
            <a:r>
              <a:rPr lang="es-CO" sz="1200" dirty="0">
                <a:latin typeface="Malgun Gothic" panose="020B0503020000020004" pitchFamily="34" charset="-127"/>
                <a:ea typeface="Malgun Gothic" panose="020B0503020000020004" pitchFamily="34" charset="-127"/>
              </a:rPr>
              <a:t>Arribaron en el departamento de Boyacá en septiembre del año 2001, incursionando hasta el veinte (20) de febrero del 2003, concretamente en los municipios de </a:t>
            </a:r>
            <a:r>
              <a:rPr lang="es-CO" sz="1200" b="1" dirty="0">
                <a:latin typeface="Malgun Gothic" panose="020B0503020000020004" pitchFamily="34" charset="-127"/>
                <a:ea typeface="Malgun Gothic" panose="020B0503020000020004" pitchFamily="34" charset="-127"/>
              </a:rPr>
              <a:t>Muzo, </a:t>
            </a:r>
            <a:r>
              <a:rPr lang="es-CO" sz="1200" b="1" dirty="0" err="1">
                <a:latin typeface="Malgun Gothic" panose="020B0503020000020004" pitchFamily="34" charset="-127"/>
                <a:ea typeface="Malgun Gothic" panose="020B0503020000020004" pitchFamily="34" charset="-127"/>
              </a:rPr>
              <a:t>Pauna</a:t>
            </a:r>
            <a:r>
              <a:rPr lang="es-CO" sz="1200" b="1" dirty="0">
                <a:latin typeface="Malgun Gothic" panose="020B0503020000020004" pitchFamily="34" charset="-127"/>
                <a:ea typeface="Malgun Gothic" panose="020B0503020000020004" pitchFamily="34" charset="-127"/>
              </a:rPr>
              <a:t>, Briceño, </a:t>
            </a:r>
            <a:r>
              <a:rPr lang="es-CO" sz="1200" b="1" dirty="0" err="1">
                <a:latin typeface="Malgun Gothic" panose="020B0503020000020004" pitchFamily="34" charset="-127"/>
                <a:ea typeface="Malgun Gothic" panose="020B0503020000020004" pitchFamily="34" charset="-127"/>
              </a:rPr>
              <a:t>Maripí</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Coper</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Saboyá</a:t>
            </a:r>
            <a:r>
              <a:rPr lang="es-CO" sz="1200" b="1" dirty="0">
                <a:latin typeface="Malgun Gothic" panose="020B0503020000020004" pitchFamily="34" charset="-127"/>
                <a:ea typeface="Malgun Gothic" panose="020B0503020000020004" pitchFamily="34" charset="-127"/>
              </a:rPr>
              <a:t>, Chiquinquirá, </a:t>
            </a:r>
            <a:r>
              <a:rPr lang="es-CO" sz="1200" b="1" dirty="0" err="1">
                <a:latin typeface="Malgun Gothic" panose="020B0503020000020004" pitchFamily="34" charset="-127"/>
                <a:ea typeface="Malgun Gothic" panose="020B0503020000020004" pitchFamily="34" charset="-127"/>
              </a:rPr>
              <a:t>Otanche</a:t>
            </a:r>
            <a:r>
              <a:rPr lang="es-CO" sz="1200" b="1" dirty="0">
                <a:latin typeface="Malgun Gothic" panose="020B0503020000020004" pitchFamily="34" charset="-127"/>
                <a:ea typeface="Malgun Gothic" panose="020B0503020000020004" pitchFamily="34" charset="-127"/>
              </a:rPr>
              <a:t>, </a:t>
            </a:r>
            <a:r>
              <a:rPr lang="es-CO" sz="1200" b="1" dirty="0" err="1">
                <a:latin typeface="Malgun Gothic" panose="020B0503020000020004" pitchFamily="34" charset="-127"/>
                <a:ea typeface="Malgun Gothic" panose="020B0503020000020004" pitchFamily="34" charset="-127"/>
              </a:rPr>
              <a:t>Tunguaná</a:t>
            </a:r>
            <a:r>
              <a:rPr lang="es-CO" sz="1200" b="1" dirty="0">
                <a:latin typeface="Malgun Gothic" panose="020B0503020000020004" pitchFamily="34" charset="-127"/>
                <a:ea typeface="Malgun Gothic" panose="020B0503020000020004" pitchFamily="34" charset="-127"/>
              </a:rPr>
              <a:t>, Buenavista y San Pablo de </a:t>
            </a:r>
            <a:r>
              <a:rPr lang="es-CO" sz="1200" b="1" dirty="0" err="1">
                <a:latin typeface="Malgun Gothic" panose="020B0503020000020004" pitchFamily="34" charset="-127"/>
                <a:ea typeface="Malgun Gothic" panose="020B0503020000020004" pitchFamily="34" charset="-127"/>
              </a:rPr>
              <a:t>Borbur</a:t>
            </a:r>
            <a:r>
              <a:rPr lang="es-CO" sz="1200" b="1" dirty="0">
                <a:latin typeface="Malgun Gothic" panose="020B0503020000020004" pitchFamily="34" charset="-127"/>
                <a:ea typeface="Malgun Gothic" panose="020B0503020000020004" pitchFamily="34" charset="-127"/>
              </a:rPr>
              <a:t>.</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5.5 </a:t>
            </a:r>
            <a:r>
              <a:rPr lang="es-CO" sz="1200" b="1" dirty="0">
                <a:latin typeface="Malgun Gothic" panose="020B0503020000020004" pitchFamily="34" charset="-127"/>
                <a:ea typeface="Malgun Gothic" panose="020B0503020000020004" pitchFamily="34" charset="-127"/>
              </a:rPr>
              <a:t>Departamento de Santander</a:t>
            </a:r>
          </a:p>
          <a:p>
            <a:pPr algn="just"/>
            <a:endParaRPr lang="es-CO" sz="1200" dirty="0">
              <a:latin typeface="Malgun Gothic" panose="020B0503020000020004" pitchFamily="34" charset="-127"/>
              <a:ea typeface="Malgun Gothic" panose="020B0503020000020004" pitchFamily="34" charset="-127"/>
            </a:endParaRPr>
          </a:p>
          <a:p>
            <a:pPr algn="just"/>
            <a:r>
              <a:rPr lang="es-CO" sz="1200" b="1" dirty="0">
                <a:latin typeface="Malgun Gothic" panose="020B0503020000020004" pitchFamily="34" charset="-127"/>
                <a:ea typeface="Malgun Gothic" panose="020B0503020000020004" pitchFamily="34" charset="-127"/>
              </a:rPr>
              <a:t>Municipio Florián: </a:t>
            </a:r>
            <a:r>
              <a:rPr lang="es-CO" sz="1200" dirty="0">
                <a:latin typeface="Malgun Gothic" panose="020B0503020000020004" pitchFamily="34" charset="-127"/>
                <a:ea typeface="Malgun Gothic" panose="020B0503020000020004" pitchFamily="34" charset="-127"/>
              </a:rPr>
              <a:t>perteneciente al Departamento de Santander, con una división administrativa de treinta y cuatro (34) veredas y un corregimiento; tiene una población aproximada de seis mil quinientos sesenta y seis (6.566) habitantes. Fue dominado por las acciones violentas del Bloque „Elmer Cárdenas‟ desde septiembre de 2001 a febrero veinte de 2003, lapso en que también se operó forzosamente en la región de </a:t>
            </a:r>
            <a:r>
              <a:rPr lang="es-CO" sz="1200" b="1" dirty="0">
                <a:latin typeface="Malgun Gothic" panose="020B0503020000020004" pitchFamily="34" charset="-127"/>
                <a:ea typeface="Malgun Gothic" panose="020B0503020000020004" pitchFamily="34" charset="-127"/>
              </a:rPr>
              <a:t>Albania</a:t>
            </a:r>
            <a:r>
              <a:rPr lang="es-CO" sz="1200" dirty="0">
                <a:latin typeface="Malgun Gothic" panose="020B0503020000020004" pitchFamily="34" charset="-127"/>
                <a:ea typeface="Malgun Gothic" panose="020B0503020000020004" pitchFamily="34" charset="-127"/>
              </a:rPr>
              <a:t>.</a:t>
            </a:r>
          </a:p>
          <a:p>
            <a:pPr algn="just"/>
            <a:endParaRPr lang="es-CO" sz="1200" b="1" dirty="0" smtClean="0">
              <a:latin typeface="Malgun Gothic" panose="020B0503020000020004" pitchFamily="34" charset="-127"/>
              <a:ea typeface="Malgun Gothic" panose="020B0503020000020004" pitchFamily="34" charset="-127"/>
            </a:endParaRPr>
          </a:p>
          <a:p>
            <a:pPr algn="just"/>
            <a:r>
              <a:rPr lang="es-CO" sz="1200" b="1" dirty="0" smtClean="0">
                <a:latin typeface="Malgun Gothic" panose="020B0503020000020004" pitchFamily="34" charset="-127"/>
                <a:ea typeface="Malgun Gothic" panose="020B0503020000020004" pitchFamily="34" charset="-127"/>
              </a:rPr>
              <a:t>5.6 </a:t>
            </a:r>
            <a:r>
              <a:rPr lang="es-CO" sz="1200" b="1" dirty="0">
                <a:latin typeface="Malgun Gothic" panose="020B0503020000020004" pitchFamily="34" charset="-127"/>
                <a:ea typeface="Malgun Gothic" panose="020B0503020000020004" pitchFamily="34" charset="-127"/>
              </a:rPr>
              <a:t>Departamento de </a:t>
            </a:r>
            <a:r>
              <a:rPr lang="es-CO" sz="1200" b="1" dirty="0" smtClean="0">
                <a:latin typeface="Malgun Gothic" panose="020B0503020000020004" pitchFamily="34" charset="-127"/>
                <a:ea typeface="Malgun Gothic" panose="020B0503020000020004" pitchFamily="34" charset="-127"/>
              </a:rPr>
              <a:t>Cundinamarca</a:t>
            </a:r>
          </a:p>
          <a:p>
            <a:pPr algn="just"/>
            <a:endParaRPr lang="es-CO" sz="1200" b="1" dirty="0">
              <a:latin typeface="Malgun Gothic" panose="020B0503020000020004" pitchFamily="34" charset="-127"/>
              <a:ea typeface="Malgun Gothic" panose="020B0503020000020004" pitchFamily="34" charset="-127"/>
            </a:endParaRPr>
          </a:p>
          <a:p>
            <a:pPr algn="just"/>
            <a:r>
              <a:rPr lang="es-CO" sz="1200" dirty="0">
                <a:latin typeface="Malgun Gothic" panose="020B0503020000020004" pitchFamily="34" charset="-127"/>
                <a:ea typeface="Malgun Gothic" panose="020B0503020000020004" pitchFamily="34" charset="-127"/>
              </a:rPr>
              <a:t>El municipio de </a:t>
            </a:r>
            <a:r>
              <a:rPr lang="es-CO" sz="1200" b="1" dirty="0" err="1">
                <a:latin typeface="Malgun Gothic" panose="020B0503020000020004" pitchFamily="34" charset="-127"/>
                <a:ea typeface="Malgun Gothic" panose="020B0503020000020004" pitchFamily="34" charset="-127"/>
              </a:rPr>
              <a:t>Tocaima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más concretamente en el corregimiento de </a:t>
            </a:r>
            <a:r>
              <a:rPr lang="es-CO" sz="1200" b="1" dirty="0">
                <a:latin typeface="Malgun Gothic" panose="020B0503020000020004" pitchFamily="34" charset="-127"/>
                <a:ea typeface="Malgun Gothic" panose="020B0503020000020004" pitchFamily="34" charset="-127"/>
              </a:rPr>
              <a:t>„</a:t>
            </a:r>
            <a:r>
              <a:rPr lang="es-CO" sz="1200" b="1" dirty="0" smtClean="0">
                <a:latin typeface="Malgun Gothic" panose="020B0503020000020004" pitchFamily="34" charset="-127"/>
                <a:ea typeface="Malgun Gothic" panose="020B0503020000020004" pitchFamily="34" charset="-127"/>
              </a:rPr>
              <a:t>La Horqueta</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fue perpetrada una reconocida masacre el 21 de noviembre de </a:t>
            </a:r>
            <a:r>
              <a:rPr lang="es-CO" sz="1200" dirty="0" smtClean="0">
                <a:latin typeface="Malgun Gothic" panose="020B0503020000020004" pitchFamily="34" charset="-127"/>
                <a:ea typeface="Malgun Gothic" panose="020B0503020000020004" pitchFamily="34" charset="-127"/>
              </a:rPr>
              <a:t>1997; en </a:t>
            </a:r>
            <a:r>
              <a:rPr lang="es-CO" sz="1200" dirty="0">
                <a:latin typeface="Malgun Gothic" panose="020B0503020000020004" pitchFamily="34" charset="-127"/>
                <a:ea typeface="Malgun Gothic" panose="020B0503020000020004" pitchFamily="34" charset="-127"/>
              </a:rPr>
              <a:t>cuanto los Municipios de </a:t>
            </a:r>
            <a:r>
              <a:rPr lang="es-CO" sz="1200" b="1" dirty="0" err="1">
                <a:latin typeface="Malgun Gothic" panose="020B0503020000020004" pitchFamily="34" charset="-127"/>
                <a:ea typeface="Malgun Gothic" panose="020B0503020000020004" pitchFamily="34" charset="-127"/>
              </a:rPr>
              <a:t>Simijaca</a:t>
            </a:r>
            <a:r>
              <a:rPr lang="es-CO" sz="1200" b="1" dirty="0">
                <a:latin typeface="Malgun Gothic" panose="020B0503020000020004" pitchFamily="34" charset="-127"/>
                <a:ea typeface="Malgun Gothic" panose="020B0503020000020004" pitchFamily="34" charset="-127"/>
              </a:rPr>
              <a:t>, Susa, San Cayetano, Pacho, </a:t>
            </a:r>
            <a:r>
              <a:rPr lang="es-CO" sz="1200" b="1" dirty="0" smtClean="0">
                <a:latin typeface="Malgun Gothic" panose="020B0503020000020004" pitchFamily="34" charset="-127"/>
                <a:ea typeface="Malgun Gothic" panose="020B0503020000020004" pitchFamily="34" charset="-127"/>
              </a:rPr>
              <a:t>Ubaté, </a:t>
            </a:r>
            <a:r>
              <a:rPr lang="es-CO" sz="1200" b="1" dirty="0" err="1" smtClean="0">
                <a:latin typeface="Malgun Gothic" panose="020B0503020000020004" pitchFamily="34" charset="-127"/>
                <a:ea typeface="Malgun Gothic" panose="020B0503020000020004" pitchFamily="34" charset="-127"/>
              </a:rPr>
              <a:t>Cogua</a:t>
            </a:r>
            <a:r>
              <a:rPr lang="es-CO" sz="1200" b="1" dirty="0" smtClean="0">
                <a:latin typeface="Malgun Gothic" panose="020B0503020000020004" pitchFamily="34" charset="-127"/>
                <a:ea typeface="Malgun Gothic" panose="020B0503020000020004" pitchFamily="34" charset="-127"/>
              </a:rPr>
              <a:t> </a:t>
            </a:r>
            <a:r>
              <a:rPr lang="es-CO" sz="1200" b="1" dirty="0">
                <a:latin typeface="Malgun Gothic" panose="020B0503020000020004" pitchFamily="34" charset="-127"/>
                <a:ea typeface="Malgun Gothic" panose="020B0503020000020004" pitchFamily="34" charset="-127"/>
              </a:rPr>
              <a:t>y </a:t>
            </a:r>
            <a:r>
              <a:rPr lang="es-CO" sz="1200" b="1" dirty="0" err="1">
                <a:latin typeface="Malgun Gothic" panose="020B0503020000020004" pitchFamily="34" charset="-127"/>
                <a:ea typeface="Malgun Gothic" panose="020B0503020000020004" pitchFamily="34" charset="-127"/>
              </a:rPr>
              <a:t>Paime</a:t>
            </a:r>
            <a:r>
              <a:rPr lang="es-CO" sz="1200" b="1" dirty="0">
                <a:latin typeface="Malgun Gothic" panose="020B0503020000020004" pitchFamily="34" charset="-127"/>
                <a:ea typeface="Malgun Gothic" panose="020B0503020000020004" pitchFamily="34" charset="-127"/>
              </a:rPr>
              <a:t>, </a:t>
            </a:r>
            <a:r>
              <a:rPr lang="es-CO" sz="1200" dirty="0">
                <a:latin typeface="Malgun Gothic" panose="020B0503020000020004" pitchFamily="34" charset="-127"/>
                <a:ea typeface="Malgun Gothic" panose="020B0503020000020004" pitchFamily="34" charset="-127"/>
              </a:rPr>
              <a:t>todos situados en la jurisdicción de Cundinamarca, </a:t>
            </a:r>
            <a:r>
              <a:rPr lang="es-CO" sz="1200" dirty="0" smtClean="0">
                <a:latin typeface="Malgun Gothic" panose="020B0503020000020004" pitchFamily="34" charset="-127"/>
                <a:ea typeface="Malgun Gothic" panose="020B0503020000020004" pitchFamily="34" charset="-127"/>
              </a:rPr>
              <a:t>fueron afectados </a:t>
            </a:r>
            <a:r>
              <a:rPr lang="es-CO" sz="1200" dirty="0">
                <a:latin typeface="Malgun Gothic" panose="020B0503020000020004" pitchFamily="34" charset="-127"/>
                <a:ea typeface="Malgun Gothic" panose="020B0503020000020004" pitchFamily="34" charset="-127"/>
              </a:rPr>
              <a:t>por la agrupación armada ilegal en septiembre del 2001 al veinte (</a:t>
            </a:r>
            <a:r>
              <a:rPr lang="es-CO" sz="1200" dirty="0" smtClean="0">
                <a:latin typeface="Malgun Gothic" panose="020B0503020000020004" pitchFamily="34" charset="-127"/>
                <a:ea typeface="Malgun Gothic" panose="020B0503020000020004" pitchFamily="34" charset="-127"/>
              </a:rPr>
              <a:t>20) de </a:t>
            </a:r>
            <a:r>
              <a:rPr lang="es-CO" sz="1200" dirty="0">
                <a:latin typeface="Malgun Gothic" panose="020B0503020000020004" pitchFamily="34" charset="-127"/>
                <a:ea typeface="Malgun Gothic" panose="020B0503020000020004" pitchFamily="34" charset="-127"/>
              </a:rPr>
              <a:t>febrero del 2003.</a:t>
            </a:r>
          </a:p>
          <a:p>
            <a:pPr algn="just"/>
            <a:endParaRPr lang="es-CO" sz="12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Tree>
    <p:extLst>
      <p:ext uri="{BB962C8B-B14F-4D97-AF65-F5344CB8AC3E}">
        <p14:creationId xmlns:p14="http://schemas.microsoft.com/office/powerpoint/2010/main" val="1176581199"/>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nvPr>
        </p:nvGraphicFramePr>
        <p:xfrm>
          <a:off x="407368" y="2686169"/>
          <a:ext cx="6912768" cy="933568"/>
        </p:xfrm>
        <a:graphic>
          <a:graphicData uri="http://schemas.openxmlformats.org/drawingml/2006/table">
            <a:tbl>
              <a:tblPr firstRow="1" bandRow="1">
                <a:tableStyleId>{5C22544A-7EE6-4342-B048-85BDC9FD1C3A}</a:tableStyleId>
              </a:tblPr>
              <a:tblGrid>
                <a:gridCol w="3528392"/>
                <a:gridCol w="3141822"/>
                <a:gridCol w="242554"/>
              </a:tblGrid>
              <a:tr h="607649">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325919">
                <a:tc>
                  <a:txBody>
                    <a:bodyPr/>
                    <a:lstStyle/>
                    <a:p>
                      <a:pPr algn="l" fontAlgn="ctr"/>
                      <a:r>
                        <a:rPr lang="es-CO" sz="1400" b="1" i="0" u="none" strike="noStrike" dirty="0" smtClean="0">
                          <a:solidFill>
                            <a:schemeClr val="tx2">
                              <a:lumMod val="50000"/>
                            </a:schemeClr>
                          </a:solidFill>
                          <a:effectLst/>
                          <a:latin typeface="Calibri" panose="020F0502020204030204" pitchFamily="34" charset="0"/>
                        </a:rPr>
                        <a:t>RAMIRO</a:t>
                      </a:r>
                      <a:r>
                        <a:rPr lang="es-CO" sz="1400" b="1" i="0" u="none" strike="noStrike" baseline="0" dirty="0" smtClean="0">
                          <a:solidFill>
                            <a:schemeClr val="tx2">
                              <a:lumMod val="50000"/>
                            </a:schemeClr>
                          </a:solidFill>
                          <a:effectLst/>
                          <a:latin typeface="Calibri" panose="020F0502020204030204" pitchFamily="34" charset="0"/>
                        </a:rPr>
                        <a:t> VANOY MURILLO alias “Cuco </a:t>
                      </a:r>
                      <a:r>
                        <a:rPr lang="es-CO" sz="1400" b="1" i="0" u="none" strike="noStrike" baseline="0" dirty="0" err="1" smtClean="0">
                          <a:solidFill>
                            <a:schemeClr val="tx2">
                              <a:lumMod val="50000"/>
                            </a:schemeClr>
                          </a:solidFill>
                          <a:effectLst/>
                          <a:latin typeface="Calibri" panose="020F0502020204030204" pitchFamily="34" charset="0"/>
                        </a:rPr>
                        <a:t>Vanoy</a:t>
                      </a:r>
                      <a:r>
                        <a:rPr lang="es-CO" sz="1400" b="1" i="0" u="none" strike="noStrike" baseline="0" dirty="0" smtClean="0">
                          <a:solidFill>
                            <a:schemeClr val="tx2">
                              <a:lumMod val="50000"/>
                            </a:schemeClr>
                          </a:solidFill>
                          <a:effectLst/>
                          <a:latin typeface="Calibri" panose="020F0502020204030204" pitchFamily="34" charset="0"/>
                        </a:rPr>
                        <a:t>”</a:t>
                      </a:r>
                      <a:endParaRPr lang="es-CO" sz="1400" b="1" i="0" u="none" strike="noStrike" dirty="0">
                        <a:solidFill>
                          <a:schemeClr val="tx2">
                            <a:lumMod val="50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a:t>
                      </a:r>
                      <a:r>
                        <a:rPr lang="es-CO" sz="1000" b="0" i="0" u="none" strike="noStrike" baseline="0" dirty="0" smtClean="0">
                          <a:solidFill>
                            <a:schemeClr val="accent2">
                              <a:lumMod val="75000"/>
                            </a:schemeClr>
                          </a:solidFill>
                          <a:effectLst/>
                          <a:latin typeface="Calibri" panose="020F0502020204030204" pitchFamily="34" charset="0"/>
                        </a:rPr>
                        <a:t> GENERAL</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67626" y="748855"/>
            <a:ext cx="4444998"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595</a:t>
            </a:r>
          </a:p>
          <a:p>
            <a:pPr algn="r"/>
            <a:r>
              <a:rPr lang="es-ES" sz="1600" b="1" cap="small" dirty="0">
                <a:solidFill>
                  <a:schemeClr val="accent5">
                    <a:lumMod val="20000"/>
                    <a:lumOff val="80000"/>
                  </a:schemeClr>
                </a:solidFill>
              </a:rPr>
              <a:t>Hechos: </a:t>
            </a:r>
            <a:r>
              <a:rPr lang="es-ES" sz="1600" b="1" cap="small" dirty="0" smtClean="0">
                <a:solidFill>
                  <a:schemeClr val="accent5">
                    <a:lumMod val="20000"/>
                    <a:lumOff val="80000"/>
                  </a:schemeClr>
                </a:solidFill>
              </a:rPr>
              <a:t>236</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Victimas: 1.915</a:t>
            </a:r>
            <a:endParaRPr lang="es-ES" sz="1600" b="1" cap="small" dirty="0">
              <a:solidFill>
                <a:schemeClr val="accent5">
                  <a:lumMod val="20000"/>
                  <a:lumOff val="80000"/>
                </a:schemeClr>
              </a:solidFill>
            </a:endParaRPr>
          </a:p>
        </p:txBody>
      </p:sp>
      <p:graphicFrame>
        <p:nvGraphicFramePr>
          <p:cNvPr id="11" name="Tabla 10"/>
          <p:cNvGraphicFramePr>
            <a:graphicFrameLocks noGrp="1"/>
          </p:cNvGraphicFramePr>
          <p:nvPr>
            <p:extLst>
              <p:ext uri="{D42A27DB-BD31-4B8C-83A1-F6EECF244321}">
                <p14:modId xmlns:p14="http://schemas.microsoft.com/office/powerpoint/2010/main" val="1268718675"/>
              </p:ext>
            </p:extLst>
          </p:nvPr>
        </p:nvGraphicFramePr>
        <p:xfrm>
          <a:off x="464820" y="4005064"/>
          <a:ext cx="6927324" cy="2172072"/>
        </p:xfrm>
        <a:graphic>
          <a:graphicData uri="http://schemas.openxmlformats.org/drawingml/2006/table">
            <a:tbl>
              <a:tblPr firstRow="1" bandRow="1">
                <a:tableStyleId>{5C22544A-7EE6-4342-B048-85BDC9FD1C3A}</a:tableStyleId>
              </a:tblPr>
              <a:tblGrid>
                <a:gridCol w="5339812"/>
                <a:gridCol w="1587512"/>
              </a:tblGrid>
              <a:tr h="648072">
                <a:tc gridSpan="2">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r>
              <a:tr h="271264">
                <a:tc>
                  <a:txBody>
                    <a:bodyPr/>
                    <a:lstStyle/>
                    <a:p>
                      <a:r>
                        <a:rPr lang="es-ES" sz="1400" dirty="0" smtClean="0"/>
                        <a:t>Homicidio en persona protegida</a:t>
                      </a:r>
                      <a:endParaRPr lang="es-ES" sz="1400" dirty="0"/>
                    </a:p>
                  </a:txBody>
                  <a:tcPr/>
                </a:tc>
                <a:tc>
                  <a:txBody>
                    <a:bodyPr/>
                    <a:lstStyle/>
                    <a:p>
                      <a:pPr algn="r"/>
                      <a:r>
                        <a:rPr lang="es-ES" sz="1400" dirty="0" smtClean="0"/>
                        <a:t>100</a:t>
                      </a:r>
                      <a:endParaRPr lang="es-ES" sz="1400" dirty="0"/>
                    </a:p>
                  </a:txBody>
                  <a:tcPr/>
                </a:tc>
              </a:tr>
              <a:tr h="254496">
                <a:tc>
                  <a:txBody>
                    <a:bodyPr/>
                    <a:lstStyle/>
                    <a:p>
                      <a:r>
                        <a:rPr lang="es-ES" sz="1400" dirty="0" smtClean="0"/>
                        <a:t>Desplazamiento forzado</a:t>
                      </a:r>
                      <a:endParaRPr lang="es-ES" sz="1400" dirty="0"/>
                    </a:p>
                  </a:txBody>
                  <a:tcPr/>
                </a:tc>
                <a:tc>
                  <a:txBody>
                    <a:bodyPr/>
                    <a:lstStyle/>
                    <a:p>
                      <a:pPr algn="r"/>
                      <a:r>
                        <a:rPr lang="es-ES" sz="1400" dirty="0" smtClean="0"/>
                        <a:t>320</a:t>
                      </a:r>
                      <a:endParaRPr lang="es-ES" sz="1400" dirty="0"/>
                    </a:p>
                  </a:txBody>
                  <a:tcPr/>
                </a:tc>
              </a:tr>
              <a:tr h="237728">
                <a:tc>
                  <a:txBody>
                    <a:bodyPr/>
                    <a:lstStyle/>
                    <a:p>
                      <a:r>
                        <a:rPr lang="es-ES" sz="1400" dirty="0" smtClean="0"/>
                        <a:t>Desaparición forzada</a:t>
                      </a:r>
                      <a:endParaRPr lang="es-ES" sz="1400" dirty="0"/>
                    </a:p>
                  </a:txBody>
                  <a:tcPr/>
                </a:tc>
                <a:tc>
                  <a:txBody>
                    <a:bodyPr/>
                    <a:lstStyle/>
                    <a:p>
                      <a:pPr algn="r"/>
                      <a:r>
                        <a:rPr lang="es-ES" sz="1400" dirty="0" smtClean="0"/>
                        <a:t>98</a:t>
                      </a:r>
                      <a:endParaRPr lang="es-ES" sz="1400" dirty="0"/>
                    </a:p>
                  </a:txBody>
                  <a:tcPr/>
                </a:tc>
              </a:tr>
              <a:tr h="220960">
                <a:tc>
                  <a:txBody>
                    <a:bodyPr/>
                    <a:lstStyle/>
                    <a:p>
                      <a:r>
                        <a:rPr lang="es-ES" sz="1400" dirty="0" smtClean="0"/>
                        <a:t>Acceso</a:t>
                      </a:r>
                      <a:r>
                        <a:rPr lang="es-ES" sz="1400" baseline="0" dirty="0" smtClean="0"/>
                        <a:t> carnal violento en persona protegida</a:t>
                      </a:r>
                      <a:endParaRPr lang="es-ES" sz="1400" dirty="0"/>
                    </a:p>
                  </a:txBody>
                  <a:tcPr/>
                </a:tc>
                <a:tc>
                  <a:txBody>
                    <a:bodyPr/>
                    <a:lstStyle/>
                    <a:p>
                      <a:pPr algn="r"/>
                      <a:r>
                        <a:rPr lang="es-ES" sz="1400" dirty="0" smtClean="0"/>
                        <a:t>52</a:t>
                      </a:r>
                      <a:endParaRPr lang="es-ES" sz="1400" dirty="0"/>
                    </a:p>
                  </a:txBody>
                  <a:tcPr/>
                </a:tc>
              </a:tr>
              <a:tr h="204192">
                <a:tc>
                  <a:txBody>
                    <a:bodyPr/>
                    <a:lstStyle/>
                    <a:p>
                      <a:r>
                        <a:rPr lang="es-ES" sz="1400" dirty="0" smtClean="0"/>
                        <a:t>Reclutamiento </a:t>
                      </a:r>
                      <a:r>
                        <a:rPr lang="es-ES" sz="1400" baseline="0" dirty="0" smtClean="0"/>
                        <a:t>ilícito</a:t>
                      </a:r>
                      <a:endParaRPr lang="es-ES" sz="1400" dirty="0"/>
                    </a:p>
                  </a:txBody>
                  <a:tcPr/>
                </a:tc>
                <a:tc>
                  <a:txBody>
                    <a:bodyPr/>
                    <a:lstStyle/>
                    <a:p>
                      <a:pPr algn="r"/>
                      <a:r>
                        <a:rPr lang="es-ES" sz="1400" dirty="0" smtClean="0"/>
                        <a:t>25</a:t>
                      </a:r>
                      <a:endParaRPr lang="es-ES"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12</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2250041313"/>
              </p:ext>
            </p:extLst>
          </p:nvPr>
        </p:nvGraphicFramePr>
        <p:xfrm>
          <a:off x="407368" y="620688"/>
          <a:ext cx="6984776" cy="13270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t>
                      </a:r>
                    </a:p>
                    <a:p>
                      <a:r>
                        <a:rPr lang="es-ES" sz="1050" b="1" baseline="0" dirty="0" smtClean="0"/>
                        <a:t>*</a:t>
                      </a:r>
                      <a:r>
                        <a:rPr lang="es-ES" sz="1050" baseline="0" dirty="0" smtClean="0"/>
                        <a:t> Proceso de lectura</a:t>
                      </a:r>
                    </a:p>
                  </a:txBody>
                  <a:tcPr/>
                </a:tc>
                <a:tc>
                  <a:txBody>
                    <a:bodyPr/>
                    <a:lstStyle/>
                    <a:p>
                      <a:r>
                        <a:rPr lang="es-ES" sz="1400" dirty="0" smtClean="0"/>
                        <a:t>28 de junio de 2018.  </a:t>
                      </a:r>
                      <a:r>
                        <a:rPr lang="es-ES" sz="1400" dirty="0" smtClean="0">
                          <a:hlinkClick r:id="rId2"/>
                        </a:rPr>
                        <a:t>Ver Sentencia. </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grpSp>
        <p:nvGrpSpPr>
          <p:cNvPr id="13" name="93 Grupo"/>
          <p:cNvGrpSpPr/>
          <p:nvPr/>
        </p:nvGrpSpPr>
        <p:grpSpPr>
          <a:xfrm>
            <a:off x="8699430" y="2686169"/>
            <a:ext cx="2509138" cy="2171165"/>
            <a:chOff x="1187450" y="-23549"/>
            <a:chExt cx="7754938" cy="6811700"/>
          </a:xfrm>
        </p:grpSpPr>
        <p:sp>
          <p:nvSpPr>
            <p:cNvPr id="16"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51" name="Oval 55"/>
          <p:cNvSpPr>
            <a:spLocks noChangeArrowheads="1"/>
          </p:cNvSpPr>
          <p:nvPr/>
        </p:nvSpPr>
        <p:spPr bwMode="auto">
          <a:xfrm rot="1031138">
            <a:off x="9256003" y="3974801"/>
            <a:ext cx="296420" cy="111964"/>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2" name="Oval 55"/>
          <p:cNvSpPr>
            <a:spLocks noChangeArrowheads="1"/>
          </p:cNvSpPr>
          <p:nvPr/>
        </p:nvSpPr>
        <p:spPr bwMode="auto">
          <a:xfrm rot="1031138">
            <a:off x="10080745" y="2801551"/>
            <a:ext cx="183529" cy="137714"/>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2" name="Imagen 1"/>
          <p:cNvPicPr>
            <a:picLocks noChangeAspect="1"/>
          </p:cNvPicPr>
          <p:nvPr/>
        </p:nvPicPr>
        <p:blipFill>
          <a:blip r:embed="rId5"/>
          <a:stretch>
            <a:fillRect/>
          </a:stretch>
        </p:blipFill>
        <p:spPr>
          <a:xfrm>
            <a:off x="6598522" y="2811219"/>
            <a:ext cx="735064" cy="750015"/>
          </a:xfrm>
          <a:prstGeom prst="rect">
            <a:avLst/>
          </a:prstGeom>
        </p:spPr>
      </p:pic>
      <p:sp>
        <p:nvSpPr>
          <p:cNvPr id="3" name="Rectángulo 2"/>
          <p:cNvSpPr/>
          <p:nvPr/>
        </p:nvSpPr>
        <p:spPr>
          <a:xfrm>
            <a:off x="3048401" y="2120909"/>
            <a:ext cx="1702710" cy="369332"/>
          </a:xfrm>
          <a:prstGeom prst="rect">
            <a:avLst/>
          </a:prstGeom>
        </p:spPr>
        <p:txBody>
          <a:bodyPr wrap="none">
            <a:spAutoFit/>
          </a:bodyPr>
          <a:lstStyle/>
          <a:p>
            <a:r>
              <a:rPr lang="es-CO" b="1" dirty="0">
                <a:solidFill>
                  <a:srgbClr val="C00000"/>
                </a:solidFill>
                <a:latin typeface="Agency FB" panose="020B0503020202020204" pitchFamily="34" charset="0"/>
              </a:rPr>
              <a:t>Proceso Priorizado</a:t>
            </a:r>
          </a:p>
        </p:txBody>
      </p:sp>
    </p:spTree>
    <p:extLst>
      <p:ext uri="{BB962C8B-B14F-4D97-AF65-F5344CB8AC3E}">
        <p14:creationId xmlns:p14="http://schemas.microsoft.com/office/powerpoint/2010/main" val="2180230634"/>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12</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Mineros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158557"/>
          </a:xfrm>
          <a:prstGeom prst="rect">
            <a:avLst/>
          </a:prstGeom>
        </p:spPr>
        <p:txBody>
          <a:bodyPr wrap="square">
            <a:spAutoFit/>
          </a:bodyPr>
          <a:lstStyle/>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 panose="020B0504020202030204" pitchFamily="34" charset="0"/>
              </a:rPr>
              <a:t>Los grupos urbanos delinquían en los municipios de Caucasia, Cáceres, Tarazá, los corregimientos de La Caucana, El Guáimaro, El 12, los municipios de Valdivia, Yarumal y Briceño, el corregimiento de Uré, que para ese entonces pertenecía al municipio de Montelíbano departamento de Córdoba, hoy es el municipio de San José De Uré.</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Bold"/>
              </a:rPr>
              <a:t>ESTRUCTURA DEL FRENTE BARRO BLANCO: </a:t>
            </a:r>
            <a:r>
              <a:rPr lang="es-CO" dirty="0">
                <a:latin typeface="Corbel" panose="020B0503020204020204" pitchFamily="34" charset="0"/>
                <a:ea typeface="Calibri" panose="020F0502020204030204" pitchFamily="34" charset="0"/>
                <a:cs typeface="Helvetica" panose="020B0504020202030204" pitchFamily="34" charset="0"/>
              </a:rPr>
              <a:t>Delinquía en el corregimiento Barro Blanco del municipio de Tarazá – Antioquia y era de naturaleza esencialmente rural.</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 panose="020B0504020202030204" pitchFamily="34" charset="0"/>
              </a:rPr>
              <a:t>Se estableció que el Bloque Mineros tuvo un grupo delinquiendo en el municipio de Bello – Antioquia, área metropolitana del Valle de Aburrá</a:t>
            </a:r>
            <a:endParaRPr lang="es-CO" sz="16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629777892"/>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1411211847"/>
              </p:ext>
            </p:extLst>
          </p:nvPr>
        </p:nvGraphicFramePr>
        <p:xfrm>
          <a:off x="551384" y="2281013"/>
          <a:ext cx="4390024" cy="3524251"/>
        </p:xfrm>
        <a:graphic>
          <a:graphicData uri="http://schemas.openxmlformats.org/drawingml/2006/table">
            <a:tbl>
              <a:tblPr firstRow="1" firstCol="1" bandRow="1">
                <a:tableStyleId>{5C22544A-7EE6-4342-B048-85BDC9FD1C3A}</a:tableStyleId>
              </a:tblPr>
              <a:tblGrid>
                <a:gridCol w="1174319"/>
                <a:gridCol w="1104715"/>
                <a:gridCol w="1040083"/>
                <a:gridCol w="1070907"/>
              </a:tblGrid>
              <a:tr h="459685">
                <a:tc>
                  <a:txBody>
                    <a:bodyPr/>
                    <a:lstStyle/>
                    <a:p>
                      <a:pPr algn="ctr">
                        <a:lnSpc>
                          <a:spcPct val="107000"/>
                        </a:lnSpc>
                        <a:spcAft>
                          <a:spcPts val="0"/>
                        </a:spcAft>
                      </a:pPr>
                      <a:r>
                        <a:rPr lang="es-CO" sz="900" dirty="0">
                          <a:effectLst/>
                        </a:rPr>
                        <a:t> </a:t>
                      </a:r>
                    </a:p>
                    <a:p>
                      <a:pPr algn="ctr">
                        <a:lnSpc>
                          <a:spcPct val="107000"/>
                        </a:lnSpc>
                        <a:spcAft>
                          <a:spcPts val="0"/>
                        </a:spcAft>
                      </a:pPr>
                      <a:r>
                        <a:rPr lang="es-CO" sz="900" dirty="0">
                          <a:effectLst/>
                        </a:rPr>
                        <a:t>BLOQUE</a:t>
                      </a:r>
                    </a:p>
                    <a:p>
                      <a:pPr algn="ctr">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ctr">
                        <a:lnSpc>
                          <a:spcPct val="107000"/>
                        </a:lnSpc>
                        <a:spcAft>
                          <a:spcPts val="0"/>
                        </a:spcAft>
                      </a:pPr>
                      <a:r>
                        <a:rPr lang="es-CO" sz="900">
                          <a:effectLst/>
                        </a:rPr>
                        <a:t> </a:t>
                      </a:r>
                    </a:p>
                    <a:p>
                      <a:pPr algn="ctr">
                        <a:lnSpc>
                          <a:spcPct val="107000"/>
                        </a:lnSpc>
                        <a:spcAft>
                          <a:spcPts val="0"/>
                        </a:spcAft>
                      </a:pPr>
                      <a:r>
                        <a:rPr lang="es-CO" sz="900">
                          <a:effectLst/>
                        </a:rPr>
                        <a:t>POSTULADO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ctr">
                        <a:lnSpc>
                          <a:spcPct val="107000"/>
                        </a:lnSpc>
                        <a:spcAft>
                          <a:spcPts val="0"/>
                        </a:spcAft>
                      </a:pPr>
                      <a:r>
                        <a:rPr lang="es-CO" sz="900">
                          <a:effectLst/>
                        </a:rPr>
                        <a:t> </a:t>
                      </a:r>
                    </a:p>
                    <a:p>
                      <a:pPr algn="ctr">
                        <a:lnSpc>
                          <a:spcPct val="107000"/>
                        </a:lnSpc>
                        <a:spcAft>
                          <a:spcPts val="0"/>
                        </a:spcAft>
                      </a:pPr>
                      <a:r>
                        <a:rPr lang="es-CO" sz="900">
                          <a:effectLst/>
                        </a:rPr>
                        <a:t>FECHA INCIDENTE</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ctr">
                        <a:lnSpc>
                          <a:spcPct val="107000"/>
                        </a:lnSpc>
                        <a:spcAft>
                          <a:spcPts val="0"/>
                        </a:spcAft>
                      </a:pPr>
                      <a:r>
                        <a:rPr lang="es-CO" sz="900">
                          <a:effectLst/>
                        </a:rPr>
                        <a:t>CIUDAD O MUNICIPIO</a:t>
                      </a:r>
                    </a:p>
                    <a:p>
                      <a:pPr algn="ctr">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459685">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CALIMA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JESÚS IGNACIO ROLDÁN PÉREZ</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19, 20, 21 y 22 de mayo 2014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Valencia y Montería –Córdoba</a:t>
                      </a:r>
                    </a:p>
                    <a:p>
                      <a:pPr algn="l">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1072598">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 </a:t>
                      </a:r>
                    </a:p>
                    <a:p>
                      <a:pPr algn="l">
                        <a:lnSpc>
                          <a:spcPct val="107000"/>
                        </a:lnSpc>
                        <a:spcAft>
                          <a:spcPts val="0"/>
                        </a:spcAft>
                      </a:pPr>
                      <a:r>
                        <a:rPr lang="es-CO" sz="900" dirty="0">
                          <a:effectLst/>
                        </a:rPr>
                        <a:t>BLOQUE MINEROS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 </a:t>
                      </a:r>
                    </a:p>
                    <a:p>
                      <a:pPr algn="l">
                        <a:lnSpc>
                          <a:spcPct val="107000"/>
                        </a:lnSpc>
                        <a:spcAft>
                          <a:spcPts val="0"/>
                        </a:spcAft>
                      </a:pPr>
                      <a:r>
                        <a:rPr lang="es-CO" sz="900" dirty="0">
                          <a:effectLst/>
                        </a:rPr>
                        <a:t>RAMIRO VANOY MURILLO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17, 18 y 19 de septiembre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21 y 23 de septiembre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Peque – Antioquia</a:t>
                      </a:r>
                    </a:p>
                    <a:p>
                      <a:pPr algn="l">
                        <a:lnSpc>
                          <a:spcPct val="107000"/>
                        </a:lnSpc>
                        <a:spcAft>
                          <a:spcPts val="0"/>
                        </a:spcAft>
                      </a:pPr>
                      <a:r>
                        <a:rPr lang="es-CO" sz="900">
                          <a:effectLst/>
                        </a:rPr>
                        <a:t> </a:t>
                      </a:r>
                    </a:p>
                    <a:p>
                      <a:pPr algn="l">
                        <a:lnSpc>
                          <a:spcPct val="107000"/>
                        </a:lnSpc>
                        <a:spcAft>
                          <a:spcPts val="0"/>
                        </a:spcAft>
                      </a:pPr>
                      <a:r>
                        <a:rPr lang="es-CO" sz="900">
                          <a:effectLst/>
                        </a:rPr>
                        <a:t> </a:t>
                      </a:r>
                    </a:p>
                    <a:p>
                      <a:pPr algn="l">
                        <a:lnSpc>
                          <a:spcPct val="107000"/>
                        </a:lnSpc>
                        <a:spcAft>
                          <a:spcPts val="0"/>
                        </a:spcAft>
                      </a:pPr>
                      <a:r>
                        <a:rPr lang="es-CO" sz="900">
                          <a:effectLst/>
                        </a:rPr>
                        <a:t>Tarazá – Antioquia</a:t>
                      </a:r>
                    </a:p>
                    <a:p>
                      <a:pPr algn="l">
                        <a:lnSpc>
                          <a:spcPct val="107000"/>
                        </a:lnSpc>
                        <a:spcAft>
                          <a:spcPts val="0"/>
                        </a:spcAft>
                      </a:pPr>
                      <a:r>
                        <a:rPr lang="es-CO" sz="900">
                          <a:effectLst/>
                        </a:rPr>
                        <a:t> </a:t>
                      </a:r>
                    </a:p>
                    <a:p>
                      <a:pPr algn="l">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459685">
                <a:tc>
                  <a:txBody>
                    <a:bodyPr/>
                    <a:lstStyle/>
                    <a:p>
                      <a:pPr algn="l">
                        <a:lnSpc>
                          <a:spcPct val="107000"/>
                        </a:lnSpc>
                        <a:spcAft>
                          <a:spcPts val="0"/>
                        </a:spcAft>
                      </a:pPr>
                      <a:r>
                        <a:rPr lang="es-CO" sz="900">
                          <a:effectLst/>
                        </a:rPr>
                        <a:t>BLOQUE CORDOBA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JORGE ELIECER BARRANCO GALVÁN Y OTROS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28 y 31 de octubre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Montería y Sahagún – Córdoba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459685">
                <a:tc>
                  <a:txBody>
                    <a:bodyPr/>
                    <a:lstStyle/>
                    <a:p>
                      <a:pPr algn="l">
                        <a:lnSpc>
                          <a:spcPct val="107000"/>
                        </a:lnSpc>
                        <a:spcAft>
                          <a:spcPts val="0"/>
                        </a:spcAft>
                      </a:pPr>
                      <a:r>
                        <a:rPr lang="es-CO" sz="900">
                          <a:effectLst/>
                        </a:rPr>
                        <a:t>EJERCITO REVOLUCIONARIO GUEVARISTA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OLIMPO DE JESÚS SÁNCHEZ CARO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16 y 20 de marzo 2015</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Carmen del Atrato –Chocó</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612913">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ELMER </a:t>
                      </a:r>
                      <a:r>
                        <a:rPr lang="es-CO" sz="900" dirty="0" err="1">
                          <a:effectLst/>
                        </a:rPr>
                        <a:t>CARDENAS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DARIO ENRIQUE VELEZ TRUJILLO- no tiene sentencia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13 al 17 de julio 2015</a:t>
                      </a:r>
                    </a:p>
                    <a:p>
                      <a:pPr algn="l">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Turbo – Antioquia</a:t>
                      </a:r>
                    </a:p>
                    <a:p>
                      <a:pPr algn="l">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bl>
          </a:graphicData>
        </a:graphic>
      </p:graphicFrame>
      <p:sp>
        <p:nvSpPr>
          <p:cNvPr id="3" name="Rectangle 1"/>
          <p:cNvSpPr>
            <a:spLocks noChangeArrowheads="1"/>
          </p:cNvSpPr>
          <p:nvPr/>
        </p:nvSpPr>
        <p:spPr bwMode="auto">
          <a:xfrm>
            <a:off x="407368" y="1584016"/>
            <a:ext cx="6443984" cy="87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TRIBUNAL JUSTICIA Y PAZ MEDELLIN</a:t>
            </a:r>
            <a:endParaRPr kumimoji="0" lang="es-CO" altLang="es-CO" sz="11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AUDIENCIAS DE INCIDENTE DE REPARACIÓN REALIZADAS POR EL </a:t>
            </a: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TIBUNAL SUPERIOR DE MEDELLÍN, FUERA DE LA SEDE JUDICIAL</a:t>
            </a:r>
            <a:endParaRPr kumimoji="0" lang="es-CO" altLang="es-CO" sz="11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800" b="0" i="0" u="none" strike="noStrike" cap="none" normalizeH="0" baseline="0" dirty="0" smtClean="0">
              <a:ln>
                <a:noFill/>
              </a:ln>
              <a:solidFill>
                <a:schemeClr val="tx1"/>
              </a:solidFill>
              <a:effectLst/>
              <a:latin typeface="Arial" panose="020B0604020202020204" pitchFamily="34" charset="0"/>
            </a:endParaRPr>
          </a:p>
        </p:txBody>
      </p:sp>
      <p:graphicFrame>
        <p:nvGraphicFramePr>
          <p:cNvPr id="4" name="Tabla 3"/>
          <p:cNvGraphicFramePr>
            <a:graphicFrameLocks noGrp="1"/>
          </p:cNvGraphicFramePr>
          <p:nvPr>
            <p:extLst>
              <p:ext uri="{D42A27DB-BD31-4B8C-83A1-F6EECF244321}">
                <p14:modId xmlns:p14="http://schemas.microsoft.com/office/powerpoint/2010/main" val="2856401611"/>
              </p:ext>
            </p:extLst>
          </p:nvPr>
        </p:nvGraphicFramePr>
        <p:xfrm>
          <a:off x="6589749" y="2255663"/>
          <a:ext cx="3906984" cy="3524250"/>
        </p:xfrm>
        <a:graphic>
          <a:graphicData uri="http://schemas.openxmlformats.org/drawingml/2006/table">
            <a:tbl>
              <a:tblPr firstRow="1" firstCol="1" bandRow="1">
                <a:tableStyleId>{5C22544A-7EE6-4342-B048-85BDC9FD1C3A}</a:tableStyleId>
              </a:tblPr>
              <a:tblGrid>
                <a:gridCol w="985374"/>
                <a:gridCol w="984489"/>
                <a:gridCol w="960596"/>
                <a:gridCol w="976525"/>
              </a:tblGrid>
              <a:tr h="272737">
                <a:tc>
                  <a:txBody>
                    <a:bodyPr/>
                    <a:lstStyle/>
                    <a:p>
                      <a:pPr algn="ctr">
                        <a:lnSpc>
                          <a:spcPct val="107000"/>
                        </a:lnSpc>
                        <a:spcAft>
                          <a:spcPts val="0"/>
                        </a:spcAft>
                      </a:pPr>
                      <a:r>
                        <a:rPr lang="es-CO" sz="800" dirty="0">
                          <a:effectLst/>
                        </a:rPr>
                        <a:t>BLOQUE</a:t>
                      </a:r>
                    </a:p>
                    <a:p>
                      <a:pPr algn="ctr">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ctr">
                        <a:lnSpc>
                          <a:spcPct val="107000"/>
                        </a:lnSpc>
                        <a:spcAft>
                          <a:spcPts val="0"/>
                        </a:spcAft>
                      </a:pPr>
                      <a:r>
                        <a:rPr lang="es-CO" sz="800">
                          <a:effectLst/>
                        </a:rPr>
                        <a:t>POSTULADO</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ctr">
                        <a:lnSpc>
                          <a:spcPct val="107000"/>
                        </a:lnSpc>
                        <a:spcAft>
                          <a:spcPts val="0"/>
                        </a:spcAft>
                      </a:pPr>
                      <a:r>
                        <a:rPr lang="es-CO" sz="800">
                          <a:effectLst/>
                        </a:rPr>
                        <a:t>FECHA INCIDENTE</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ctr">
                        <a:lnSpc>
                          <a:spcPct val="107000"/>
                        </a:lnSpc>
                        <a:spcAft>
                          <a:spcPts val="0"/>
                        </a:spcAft>
                      </a:pPr>
                      <a:r>
                        <a:rPr lang="es-CO" sz="800">
                          <a:effectLst/>
                        </a:rPr>
                        <a:t>CIUDAD O MUNICIPIO</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1227315">
                <a:tc>
                  <a:txBody>
                    <a:bodyPr/>
                    <a:lstStyle/>
                    <a:p>
                      <a:pPr algn="l">
                        <a:lnSpc>
                          <a:spcPct val="107000"/>
                        </a:lnSpc>
                        <a:spcAft>
                          <a:spcPts val="0"/>
                        </a:spcAft>
                      </a:pPr>
                      <a:r>
                        <a:rPr lang="es-CO" sz="800" dirty="0">
                          <a:effectLst/>
                        </a:rPr>
                        <a:t> </a:t>
                      </a:r>
                    </a:p>
                    <a:p>
                      <a:pPr algn="l">
                        <a:lnSpc>
                          <a:spcPct val="107000"/>
                        </a:lnSpc>
                        <a:spcAft>
                          <a:spcPts val="0"/>
                        </a:spcAft>
                      </a:pPr>
                      <a:r>
                        <a:rPr lang="es-CO" sz="800" dirty="0">
                          <a:effectLst/>
                        </a:rPr>
                        <a:t>RESISTENCIA TAYRONA</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dirty="0">
                          <a:effectLst/>
                        </a:rPr>
                        <a:t> </a:t>
                      </a:r>
                    </a:p>
                    <a:p>
                      <a:pPr algn="l">
                        <a:lnSpc>
                          <a:spcPct val="107000"/>
                        </a:lnSpc>
                        <a:spcAft>
                          <a:spcPts val="0"/>
                        </a:spcAft>
                      </a:pPr>
                      <a:r>
                        <a:rPr lang="es-CO" sz="800" dirty="0">
                          <a:effectLst/>
                        </a:rPr>
                        <a:t>HERNÁN GIRALDO SERNA – No tiene sentencia</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2 al 4 de julio 2014 </a:t>
                      </a:r>
                    </a:p>
                    <a:p>
                      <a:pPr algn="l">
                        <a:lnSpc>
                          <a:spcPct val="107000"/>
                        </a:lnSpc>
                        <a:spcAft>
                          <a:spcPts val="0"/>
                        </a:spcAft>
                      </a:pPr>
                      <a:r>
                        <a:rPr lang="es-CO" sz="800">
                          <a:effectLst/>
                        </a:rPr>
                        <a:t> </a:t>
                      </a:r>
                    </a:p>
                    <a:p>
                      <a:pPr algn="l">
                        <a:lnSpc>
                          <a:spcPct val="107000"/>
                        </a:lnSpc>
                        <a:spcAft>
                          <a:spcPts val="0"/>
                        </a:spcAft>
                      </a:pPr>
                      <a:r>
                        <a:rPr lang="es-CO" sz="800">
                          <a:effectLst/>
                        </a:rPr>
                        <a:t> </a:t>
                      </a:r>
                    </a:p>
                    <a:p>
                      <a:pPr algn="l">
                        <a:lnSpc>
                          <a:spcPct val="107000"/>
                        </a:lnSpc>
                        <a:spcAft>
                          <a:spcPts val="0"/>
                        </a:spcAft>
                      </a:pPr>
                      <a:r>
                        <a:rPr lang="es-CO" sz="800">
                          <a:effectLst/>
                        </a:rPr>
                        <a:t>15 al 30 de julio 2014</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Riohacha – La Guajira</a:t>
                      </a:r>
                    </a:p>
                    <a:p>
                      <a:pPr algn="l">
                        <a:lnSpc>
                          <a:spcPct val="107000"/>
                        </a:lnSpc>
                        <a:spcAft>
                          <a:spcPts val="0"/>
                        </a:spcAft>
                      </a:pPr>
                      <a:r>
                        <a:rPr lang="es-CO" sz="800">
                          <a:effectLst/>
                        </a:rPr>
                        <a:t> </a:t>
                      </a:r>
                    </a:p>
                    <a:p>
                      <a:pPr algn="l">
                        <a:lnSpc>
                          <a:spcPct val="107000"/>
                        </a:lnSpc>
                        <a:spcAft>
                          <a:spcPts val="0"/>
                        </a:spcAft>
                      </a:pPr>
                      <a:r>
                        <a:rPr lang="es-CO" sz="800">
                          <a:effectLst/>
                        </a:rPr>
                        <a:t>Santa Marta –Magdalena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796883">
                <a:tc>
                  <a:txBody>
                    <a:bodyPr/>
                    <a:lstStyle/>
                    <a:p>
                      <a:pPr algn="l">
                        <a:lnSpc>
                          <a:spcPct val="107000"/>
                        </a:lnSpc>
                        <a:spcAft>
                          <a:spcPts val="0"/>
                        </a:spcAft>
                      </a:pPr>
                      <a:r>
                        <a:rPr lang="es-CO" sz="800">
                          <a:effectLst/>
                        </a:rPr>
                        <a:t> </a:t>
                      </a:r>
                    </a:p>
                    <a:p>
                      <a:pPr algn="l">
                        <a:lnSpc>
                          <a:spcPct val="107000"/>
                        </a:lnSpc>
                        <a:spcAft>
                          <a:spcPts val="0"/>
                        </a:spcAft>
                      </a:pPr>
                      <a:r>
                        <a:rPr lang="es-CO" sz="800">
                          <a:effectLst/>
                        </a:rPr>
                        <a:t>MARTIRES DEL CÉSAR</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 </a:t>
                      </a:r>
                    </a:p>
                    <a:p>
                      <a:pPr algn="l">
                        <a:lnSpc>
                          <a:spcPct val="107000"/>
                        </a:lnSpc>
                        <a:spcAft>
                          <a:spcPts val="0"/>
                        </a:spcAft>
                      </a:pPr>
                      <a:r>
                        <a:rPr lang="es-CO" sz="800">
                          <a:effectLst/>
                        </a:rPr>
                        <a:t>ROLANDO RENE GARAVITO ZAPATA- No tiene sentencia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4, 5, 6, 8, 19, 20, 21, 22 de agosto</a:t>
                      </a:r>
                    </a:p>
                    <a:p>
                      <a:pPr algn="l">
                        <a:lnSpc>
                          <a:spcPct val="107000"/>
                        </a:lnSpc>
                        <a:spcAft>
                          <a:spcPts val="0"/>
                        </a:spcAft>
                      </a:pPr>
                      <a:r>
                        <a:rPr lang="es-CO" sz="800">
                          <a:effectLst/>
                        </a:rPr>
                        <a:t>2014</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Santa Marta - Magdalena</a:t>
                      </a:r>
                    </a:p>
                    <a:p>
                      <a:pPr algn="l">
                        <a:lnSpc>
                          <a:spcPct val="107000"/>
                        </a:lnSpc>
                        <a:spcAft>
                          <a:spcPts val="0"/>
                        </a:spcAft>
                      </a:pPr>
                      <a:r>
                        <a:rPr lang="es-CO" sz="800">
                          <a:effectLst/>
                        </a:rPr>
                        <a:t> </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681842">
                <a:tc>
                  <a:txBody>
                    <a:bodyPr/>
                    <a:lstStyle/>
                    <a:p>
                      <a:pPr algn="l">
                        <a:lnSpc>
                          <a:spcPct val="107000"/>
                        </a:lnSpc>
                        <a:spcAft>
                          <a:spcPts val="0"/>
                        </a:spcAft>
                      </a:pPr>
                      <a:r>
                        <a:rPr lang="es-CO" sz="800">
                          <a:effectLst/>
                        </a:rPr>
                        <a:t>MARTIRES DEL CÉSAR</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JHON JAIRO HERNÁNDEZ SANCHEZ - No tiene sentencia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7, al 10, 13 al 17 de abril  2015</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Valledupar –Cesar</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545473">
                <a:tc>
                  <a:txBody>
                    <a:bodyPr/>
                    <a:lstStyle/>
                    <a:p>
                      <a:pPr algn="l">
                        <a:lnSpc>
                          <a:spcPct val="107000"/>
                        </a:lnSpc>
                        <a:spcAft>
                          <a:spcPts val="0"/>
                        </a:spcAft>
                      </a:pPr>
                      <a:r>
                        <a:rPr lang="es-CO" sz="800">
                          <a:effectLst/>
                        </a:rPr>
                        <a:t>NORTE DE LAS ACCU</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RANDYS JULIO TORRES MAESTRE - No tiene sentencia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3 al 6 de agosto 2015</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dirty="0">
                          <a:effectLst/>
                        </a:rPr>
                        <a:t>Valledupar – Cesar</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bl>
          </a:graphicData>
        </a:graphic>
      </p:graphicFrame>
      <p:sp>
        <p:nvSpPr>
          <p:cNvPr id="5" name="Rectangle 1"/>
          <p:cNvSpPr>
            <a:spLocks noChangeArrowheads="1"/>
          </p:cNvSpPr>
          <p:nvPr/>
        </p:nvSpPr>
        <p:spPr bwMode="auto">
          <a:xfrm>
            <a:off x="6589029" y="1584017"/>
            <a:ext cx="4259499" cy="87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TRIBUNAL JUSTICIA Y PAZ BARRANQUILLA</a:t>
            </a:r>
            <a:endParaRPr kumimoji="0" lang="es-CO" altLang="es-CO" sz="9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AUDIENCIAS DE INCIDENTE DE REPARACIÓN REALIZADAS POR EL </a:t>
            </a: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TRIBUNAL SUPERIOR DE BARRANQUILLA, FUERA DE LA SEDE JUDICIAL</a:t>
            </a:r>
            <a:endParaRPr kumimoji="0" lang="es-CO" altLang="es-CO" sz="11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800" b="0" i="0" u="none" strike="noStrike" cap="none" normalizeH="0" baseline="0" dirty="0" smtClean="0">
              <a:ln>
                <a:noFill/>
              </a:ln>
              <a:solidFill>
                <a:schemeClr val="tx1"/>
              </a:solidFill>
              <a:effectLst/>
              <a:latin typeface="Arial" panose="020B0604020202020204" pitchFamily="34" charset="0"/>
            </a:endParaRPr>
          </a:p>
        </p:txBody>
      </p:sp>
      <p:sp>
        <p:nvSpPr>
          <p:cNvPr id="8" name="Rectangle 1"/>
          <p:cNvSpPr>
            <a:spLocks noChangeArrowheads="1"/>
          </p:cNvSpPr>
          <p:nvPr/>
        </p:nvSpPr>
        <p:spPr bwMode="auto">
          <a:xfrm>
            <a:off x="0" y="826260"/>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AUDIENCIAS DE INCIDENTES DE REPARACIÓN REALIZADOS POR LOS TRIBUNALES SALAS DE JUSTICIA Y PAZ, FUERA DE LA SEDE JUDICIAL</a:t>
            </a:r>
            <a:endParaRPr kumimoji="0" lang="es-CO" altLang="es-CO" sz="1400" b="1" i="0" u="none" strike="noStrike" cap="none" normalizeH="0" baseline="0" dirty="0" smtClean="0">
              <a:ln>
                <a:noFill/>
              </a:ln>
              <a:solidFill>
                <a:schemeClr val="bg2">
                  <a:lumMod val="75000"/>
                </a:schemeClr>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400" b="1" i="0" u="none" strike="noStrike" cap="none" normalizeH="0" baseline="0" dirty="0" smtClean="0">
              <a:ln>
                <a:noFill/>
              </a:ln>
              <a:solidFill>
                <a:schemeClr val="bg2">
                  <a:lumMod val="75000"/>
                </a:schemeClr>
              </a:solidFill>
              <a:effectLst/>
              <a:latin typeface="Arial" panose="020B0604020202020204" pitchFamily="34" charset="0"/>
            </a:endParaRPr>
          </a:p>
        </p:txBody>
      </p:sp>
    </p:spTree>
    <p:extLst>
      <p:ext uri="{BB962C8B-B14F-4D97-AF65-F5344CB8AC3E}">
        <p14:creationId xmlns:p14="http://schemas.microsoft.com/office/powerpoint/2010/main" val="2724176872"/>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0" y="733927"/>
            <a:ext cx="121920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TRIBUNAL SUPERIOR</a:t>
            </a:r>
            <a:r>
              <a:rPr kumimoji="0" lang="es-CO" altLang="es-CO" sz="1400" b="1" i="0" u="none" strike="noStrike" cap="none" normalizeH="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 DE BOGOTÀ SALA DE </a:t>
            </a: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 JUSTICIA Y PAZ </a:t>
            </a:r>
            <a:endParaRPr kumimoji="0" lang="es-CO" altLang="es-CO" sz="1400" b="1" i="0" u="none" strike="noStrike" cap="none" normalizeH="0" baseline="0" dirty="0" smtClean="0">
              <a:ln>
                <a:noFill/>
              </a:ln>
              <a:solidFill>
                <a:schemeClr val="bg2">
                  <a:lumMod val="75000"/>
                </a:schemeClr>
              </a:solidFill>
              <a:effectLst/>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AUDIENCIAS DE INCIDENTE DE REPARACIÓN REALIZADAS POR EL TIBUNAL SUPERIOR DE BOGOTA, FUERA DE LA SEDE JUDICIAL</a:t>
            </a:r>
            <a:endParaRPr kumimoji="0" lang="es-CO" altLang="es-CO" sz="1400" b="1" i="0" u="none" strike="noStrike" cap="none" normalizeH="0" baseline="0" dirty="0" smtClean="0">
              <a:ln>
                <a:noFill/>
              </a:ln>
              <a:solidFill>
                <a:schemeClr val="bg2">
                  <a:lumMod val="75000"/>
                </a:schemeClr>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200" b="1" i="0" u="none" strike="noStrike" cap="none" normalizeH="0" baseline="0" dirty="0" smtClean="0">
              <a:ln>
                <a:noFill/>
              </a:ln>
              <a:solidFill>
                <a:schemeClr val="bg2">
                  <a:lumMod val="75000"/>
                </a:schemeClr>
              </a:solidFill>
              <a:effectLst/>
              <a:latin typeface="Arial" panose="020B0604020202020204" pitchFamily="34" charset="0"/>
            </a:endParaRPr>
          </a:p>
        </p:txBody>
      </p:sp>
      <p:graphicFrame>
        <p:nvGraphicFramePr>
          <p:cNvPr id="4" name="Tabla 3"/>
          <p:cNvGraphicFramePr>
            <a:graphicFrameLocks noGrp="1"/>
          </p:cNvGraphicFramePr>
          <p:nvPr>
            <p:extLst>
              <p:ext uri="{D42A27DB-BD31-4B8C-83A1-F6EECF244321}">
                <p14:modId xmlns:p14="http://schemas.microsoft.com/office/powerpoint/2010/main" val="2189439430"/>
              </p:ext>
            </p:extLst>
          </p:nvPr>
        </p:nvGraphicFramePr>
        <p:xfrm>
          <a:off x="911424" y="1340768"/>
          <a:ext cx="10369151" cy="5416233"/>
        </p:xfrm>
        <a:graphic>
          <a:graphicData uri="http://schemas.openxmlformats.org/drawingml/2006/table">
            <a:tbl>
              <a:tblPr firstRow="1" firstCol="1" bandRow="1">
                <a:tableStyleId>{5C22544A-7EE6-4342-B048-85BDC9FD1C3A}</a:tableStyleId>
              </a:tblPr>
              <a:tblGrid>
                <a:gridCol w="2617174"/>
                <a:gridCol w="2588141"/>
                <a:gridCol w="2569475"/>
                <a:gridCol w="2594361"/>
              </a:tblGrid>
              <a:tr h="432048">
                <a:tc>
                  <a:txBody>
                    <a:bodyPr/>
                    <a:lstStyle/>
                    <a:p>
                      <a:pPr algn="ctr">
                        <a:lnSpc>
                          <a:spcPct val="107000"/>
                        </a:lnSpc>
                        <a:spcAft>
                          <a:spcPts val="0"/>
                        </a:spcAft>
                      </a:pPr>
                      <a:r>
                        <a:rPr lang="es-CO" sz="900" dirty="0">
                          <a:effectLst/>
                        </a:rPr>
                        <a:t>BLOQUE</a:t>
                      </a:r>
                    </a:p>
                    <a:p>
                      <a:pPr algn="ctr">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ctr">
                        <a:lnSpc>
                          <a:spcPct val="107000"/>
                        </a:lnSpc>
                        <a:spcAft>
                          <a:spcPts val="0"/>
                        </a:spcAft>
                      </a:pPr>
                      <a:r>
                        <a:rPr lang="es-CO" sz="900" dirty="0">
                          <a:effectLst/>
                        </a:rPr>
                        <a:t>POSTULADO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ctr">
                        <a:lnSpc>
                          <a:spcPct val="107000"/>
                        </a:lnSpc>
                        <a:spcAft>
                          <a:spcPts val="0"/>
                        </a:spcAft>
                      </a:pPr>
                      <a:r>
                        <a:rPr lang="es-CO" sz="900" dirty="0">
                          <a:effectLst/>
                        </a:rPr>
                        <a:t>FECHA INCIDENTE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ctr">
                        <a:lnSpc>
                          <a:spcPct val="107000"/>
                        </a:lnSpc>
                        <a:spcAft>
                          <a:spcPts val="0"/>
                        </a:spcAft>
                      </a:pPr>
                      <a:r>
                        <a:rPr lang="es-CO" sz="900" dirty="0">
                          <a:effectLst/>
                        </a:rPr>
                        <a:t>CIUDAD O MUNICIPIO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576064">
                <a:tc>
                  <a:txBody>
                    <a:bodyPr/>
                    <a:lstStyle/>
                    <a:p>
                      <a:pPr algn="ctr">
                        <a:lnSpc>
                          <a:spcPct val="107000"/>
                        </a:lnSpc>
                        <a:spcAft>
                          <a:spcPts val="0"/>
                        </a:spcAft>
                      </a:pPr>
                      <a:r>
                        <a:rPr lang="es-CO" sz="900" dirty="0">
                          <a:effectLst/>
                        </a:rPr>
                        <a:t>  </a:t>
                      </a:r>
                    </a:p>
                    <a:p>
                      <a:pPr algn="ctr">
                        <a:lnSpc>
                          <a:spcPct val="107000"/>
                        </a:lnSpc>
                        <a:spcAft>
                          <a:spcPts val="0"/>
                        </a:spcAft>
                      </a:pPr>
                      <a:r>
                        <a:rPr lang="es-CO" sz="900" dirty="0">
                          <a:effectLst/>
                        </a:rPr>
                        <a:t>MONTES DE MARIA-FRENTE CANAL DEL DIQUE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smtClean="0">
                          <a:effectLst/>
                        </a:rPr>
                        <a:t>EDWAR </a:t>
                      </a:r>
                      <a:r>
                        <a:rPr lang="es-CO" sz="900" dirty="0">
                          <a:effectLst/>
                        </a:rPr>
                        <a:t>COBOS TELLEZ Y OTRO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6 de diciembre de </a:t>
                      </a:r>
                      <a:r>
                        <a:rPr lang="es-CO" sz="900" dirty="0" smtClean="0">
                          <a:effectLst/>
                        </a:rPr>
                        <a:t>2012</a:t>
                      </a:r>
                      <a:endParaRPr lang="es-CO" sz="900" dirty="0">
                        <a:effectLst/>
                      </a:endParaRPr>
                    </a:p>
                    <a:p>
                      <a:pPr algn="l">
                        <a:lnSpc>
                          <a:spcPct val="107000"/>
                        </a:lnSpc>
                        <a:spcAft>
                          <a:spcPts val="0"/>
                        </a:spcAft>
                      </a:pPr>
                      <a:r>
                        <a:rPr lang="es-CO" sz="900" dirty="0">
                          <a:effectLst/>
                        </a:rPr>
                        <a:t>27 de junio de </a:t>
                      </a:r>
                      <a:r>
                        <a:rPr lang="es-CO" sz="900" dirty="0" smtClean="0">
                          <a:effectLst/>
                        </a:rPr>
                        <a:t>2013</a:t>
                      </a:r>
                      <a:endParaRPr lang="es-CO" sz="900" dirty="0">
                        <a:effectLst/>
                      </a:endParaRPr>
                    </a:p>
                    <a:p>
                      <a:pPr algn="l">
                        <a:lnSpc>
                          <a:spcPct val="107000"/>
                        </a:lnSpc>
                        <a:spcAft>
                          <a:spcPts val="0"/>
                        </a:spcAft>
                      </a:pPr>
                      <a:r>
                        <a:rPr lang="es-CO" sz="900" dirty="0">
                          <a:effectLst/>
                        </a:rPr>
                        <a:t>28 de octubre de 2013</a:t>
                      </a:r>
                    </a:p>
                    <a:p>
                      <a:pPr algn="l">
                        <a:lnSpc>
                          <a:spcPct val="107000"/>
                        </a:lnSpc>
                        <a:spcAft>
                          <a:spcPts val="0"/>
                        </a:spcAft>
                      </a:pPr>
                      <a:r>
                        <a:rPr lang="es-CO" sz="900" dirty="0">
                          <a:effectLst/>
                        </a:rPr>
                        <a:t>(Audiencias de seguimiento)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Cartagena – </a:t>
                      </a:r>
                      <a:r>
                        <a:rPr lang="es-CO" sz="900" dirty="0" smtClean="0">
                          <a:effectLst/>
                        </a:rPr>
                        <a:t>Bolívar</a:t>
                      </a:r>
                      <a:endParaRPr lang="es-CO" sz="900" dirty="0">
                        <a:effectLst/>
                      </a:endParaRPr>
                    </a:p>
                    <a:p>
                      <a:pPr algn="l">
                        <a:lnSpc>
                          <a:spcPct val="107000"/>
                        </a:lnSpc>
                        <a:spcAft>
                          <a:spcPts val="0"/>
                        </a:spcAft>
                      </a:pPr>
                      <a:r>
                        <a:rPr lang="es-CO" sz="900" dirty="0">
                          <a:effectLst/>
                        </a:rPr>
                        <a:t>Corregimiento de Rosas de </a:t>
                      </a:r>
                      <a:r>
                        <a:rPr lang="es-CO" sz="900" dirty="0" err="1" smtClean="0">
                          <a:effectLst/>
                        </a:rPr>
                        <a:t>Mampuján</a:t>
                      </a:r>
                      <a:r>
                        <a:rPr lang="es-CO" sz="900" dirty="0" smtClean="0">
                          <a:effectLst/>
                        </a:rPr>
                        <a:t>-Bolívar</a:t>
                      </a:r>
                      <a:endParaRPr lang="es-CO" sz="900" dirty="0">
                        <a:effectLst/>
                      </a:endParaRPr>
                    </a:p>
                    <a:p>
                      <a:pPr algn="l">
                        <a:lnSpc>
                          <a:spcPct val="107000"/>
                        </a:lnSpc>
                        <a:spcAft>
                          <a:spcPts val="0"/>
                        </a:spcAft>
                      </a:pPr>
                      <a:r>
                        <a:rPr lang="es-CO" sz="900" dirty="0">
                          <a:effectLst/>
                        </a:rPr>
                        <a:t>Vereda Las Brisas, corregimiento de </a:t>
                      </a:r>
                      <a:r>
                        <a:rPr lang="es-CO" sz="900" dirty="0" err="1">
                          <a:effectLst/>
                        </a:rPr>
                        <a:t>Mampuján</a:t>
                      </a:r>
                      <a:r>
                        <a:rPr lang="es-CO" sz="900" dirty="0">
                          <a:effectLst/>
                        </a:rPr>
                        <a:t> - Bolívar</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BLOQUE BANANERO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HEBERT VELOZA GARCÍA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13 y 14 de marzo de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Apartado -Antioquia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BLOQUE NORTE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JOSÉ GREGORIO MANGONEZ LUGO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18 al 21 de junio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Santa Marta -Magdalena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a:effectLst/>
                        </a:rPr>
                        <a:t>BLOQUE CATATUMBO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SALVATORE MANCUSO GÓMEZ</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12 al 16 de agosto de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Cúcuta – Norte de Santander</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AUTODEFENSAS CAMPESINAS DEL META Y VICHADA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JOSE BALDOMERO LINARES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11, 12, 16 al 20 de septiembre de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Villavicencio </a:t>
                      </a:r>
                      <a:r>
                        <a:rPr lang="es-CO" sz="900" dirty="0">
                          <a:effectLst/>
                        </a:rPr>
                        <a:t>-Meta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BLOQUE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NORBEY ORTIZ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25-26 de septiembre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Ibagué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AUTODEFENSAS CAMPESINAS DEL MAGDALENA MEDIO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smtClean="0">
                          <a:effectLst/>
                        </a:rPr>
                        <a:t>RAMÓN </a:t>
                      </a:r>
                      <a:r>
                        <a:rPr lang="es-CO" sz="900" dirty="0">
                          <a:effectLst/>
                        </a:rPr>
                        <a:t>MARÍA ISAZA ARANGO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6 </a:t>
                      </a:r>
                      <a:r>
                        <a:rPr lang="es-CO" sz="900" dirty="0">
                          <a:effectLst/>
                        </a:rPr>
                        <a:t>y 7 de noviembre de 2013</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Mariquita-Tolima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CENTRAL BOLÍVAR</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GUILLERMO PÉREZ ALZATE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27 al 29 de enero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Tumaco –Nariño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AUTODEFENSAS CAMPESINAS DEL MAGDALENA MEDIO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RAMÓN MARÍA ISAZA ARANGO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26 al 28 de marzo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Puerto Triunfo – Antioquia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ELMER CÁRDENAS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FREDY RENDÓN HERRERA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21 al 23 de abril de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Necoclí –Antioquia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FRENTE HECTOR JULIO PEINADO BECERRA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WILSON SALAZAR CARRASCAL  y otros – No tiene sentencia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28, 29 y 30 de abril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Aguachica - César</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BLOQUE CUNDINAMARCA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LUIS EDUARDO CIFUENTES GALINDO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5 </a:t>
                      </a:r>
                      <a:r>
                        <a:rPr lang="es-CO" sz="900" dirty="0">
                          <a:effectLst/>
                        </a:rPr>
                        <a:t>al 8 de mayo de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Yacopí- </a:t>
                      </a:r>
                      <a:r>
                        <a:rPr lang="es-CO" sz="900" dirty="0">
                          <a:effectLst/>
                        </a:rPr>
                        <a:t>Cundinamarca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485649">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CATATUMBO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SALVATORE MANCUSO GÓMEZ</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8, 9 y 20 de mayo de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12, 13, 15, 16, 19 al 23 de mayo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Cúcuta –Norte de Santander</a:t>
                      </a:r>
                    </a:p>
                    <a:p>
                      <a:pPr algn="l">
                        <a:lnSpc>
                          <a:spcPct val="107000"/>
                        </a:lnSpc>
                        <a:spcAft>
                          <a:spcPts val="0"/>
                        </a:spcAft>
                      </a:pPr>
                      <a:r>
                        <a:rPr lang="es-CO" sz="900" dirty="0">
                          <a:effectLst/>
                        </a:rPr>
                        <a:t> </a:t>
                      </a:r>
                    </a:p>
                    <a:p>
                      <a:pPr algn="l">
                        <a:lnSpc>
                          <a:spcPct val="107000"/>
                        </a:lnSpc>
                        <a:spcAft>
                          <a:spcPts val="0"/>
                        </a:spcAft>
                      </a:pPr>
                      <a:r>
                        <a:rPr lang="es-CO" sz="900" dirty="0">
                          <a:effectLst/>
                        </a:rPr>
                        <a:t>Cartagena – </a:t>
                      </a:r>
                      <a:r>
                        <a:rPr lang="es-CO" sz="900" dirty="0" smtClean="0">
                          <a:effectLst/>
                        </a:rPr>
                        <a:t>Bolívar</a:t>
                      </a: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364237">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CENTRAL BOLÍVAR</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RODRIGO PEREZ ALZATE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14 al 18 de julio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21 al 25 de julio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Bucaramanga –Santander</a:t>
                      </a:r>
                    </a:p>
                    <a:p>
                      <a:pPr algn="l">
                        <a:lnSpc>
                          <a:spcPct val="107000"/>
                        </a:lnSpc>
                        <a:spcAft>
                          <a:spcPts val="0"/>
                        </a:spcAft>
                      </a:pPr>
                      <a:r>
                        <a:rPr lang="es-CO" sz="900">
                          <a:effectLst/>
                        </a:rPr>
                        <a:t> </a:t>
                      </a:r>
                    </a:p>
                    <a:p>
                      <a:pPr algn="l">
                        <a:lnSpc>
                          <a:spcPct val="107000"/>
                        </a:lnSpc>
                        <a:spcAft>
                          <a:spcPts val="0"/>
                        </a:spcAft>
                      </a:pPr>
                      <a:r>
                        <a:rPr lang="es-CO" sz="900">
                          <a:effectLst/>
                        </a:rPr>
                        <a:t>Pasto -Nariño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a:effectLst/>
                        </a:rPr>
                        <a:t>VENCEDORES DE ARAUCA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ORLANDO VILLA ZAPATA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14 al 17 de julio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Arauca –Arauca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AUTODEFENSAS CAMPESINAS DE PUERTO BOYACÁ</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ARNUBIO TRIANA MAHECHA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16 y 17 de septiembre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Puerto Boyacá –Boyacá</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ATANAEL MATAJUDIOS Y OTROS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13 al 17 de abril 2015</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Lérida y Guamo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364237">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CALIMA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HEBERT VELOZA GARCÍA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5 y 6 de mayo de 2015</a:t>
                      </a:r>
                    </a:p>
                    <a:p>
                      <a:pPr algn="l">
                        <a:lnSpc>
                          <a:spcPct val="107000"/>
                        </a:lnSpc>
                        <a:spcAft>
                          <a:spcPts val="0"/>
                        </a:spcAft>
                      </a:pPr>
                      <a:r>
                        <a:rPr lang="es-CO" sz="900">
                          <a:effectLst/>
                        </a:rPr>
                        <a:t> </a:t>
                      </a:r>
                    </a:p>
                    <a:p>
                      <a:pPr algn="l">
                        <a:lnSpc>
                          <a:spcPct val="107000"/>
                        </a:lnSpc>
                        <a:spcAft>
                          <a:spcPts val="0"/>
                        </a:spcAft>
                      </a:pPr>
                      <a:r>
                        <a:rPr lang="es-CO" sz="900">
                          <a:effectLst/>
                        </a:rPr>
                        <a:t>7 y 8 de mayo de 2015</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Santander de Quilichao – Cauca</a:t>
                      </a:r>
                    </a:p>
                    <a:p>
                      <a:pPr algn="l">
                        <a:lnSpc>
                          <a:spcPct val="107000"/>
                        </a:lnSpc>
                        <a:spcAft>
                          <a:spcPts val="0"/>
                        </a:spcAft>
                      </a:pPr>
                      <a:r>
                        <a:rPr lang="es-CO" sz="900" dirty="0">
                          <a:effectLst/>
                        </a:rPr>
                        <a:t>Buenaventura – Valle del Cauca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bl>
          </a:graphicData>
        </a:graphic>
      </p:graphicFrame>
    </p:spTree>
    <p:extLst>
      <p:ext uri="{BB962C8B-B14F-4D97-AF65-F5344CB8AC3E}">
        <p14:creationId xmlns:p14="http://schemas.microsoft.com/office/powerpoint/2010/main" val="140841273"/>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087980" y="3140968"/>
            <a:ext cx="10225136" cy="3323987"/>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SITUACIÓN ACTUAL DE LOS JEFES PARAMILITARES EXTRADITADOS A EEUU</a:t>
            </a:r>
          </a:p>
          <a:p>
            <a:pPr algn="ctr"/>
            <a:endParaRPr lang="es-ES" sz="3200" dirty="0" smtClean="0">
              <a:solidFill>
                <a:schemeClr val="bg1"/>
              </a:solidFill>
              <a:latin typeface="+mj-lt"/>
            </a:endParaRP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extLst>
      <p:ext uri="{BB962C8B-B14F-4D97-AF65-F5344CB8AC3E}">
        <p14:creationId xmlns:p14="http://schemas.microsoft.com/office/powerpoint/2010/main" val="2268405837"/>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3828919177"/>
              </p:ext>
            </p:extLst>
          </p:nvPr>
        </p:nvGraphicFramePr>
        <p:xfrm>
          <a:off x="623392" y="1916832"/>
          <a:ext cx="11053599" cy="5034280"/>
        </p:xfrm>
        <a:graphic>
          <a:graphicData uri="http://schemas.openxmlformats.org/drawingml/2006/table">
            <a:tbl>
              <a:tblPr firstRow="1" bandRow="1">
                <a:tableStyleId>{00A15C55-8517-42AA-B614-E9B94910E393}</a:tableStyleId>
              </a:tblPr>
              <a:tblGrid>
                <a:gridCol w="5226943"/>
                <a:gridCol w="2808312"/>
                <a:gridCol w="3018344"/>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1020951">
                <a:tc>
                  <a:txBody>
                    <a:bodyPr/>
                    <a:lstStyle/>
                    <a:p>
                      <a:r>
                        <a:rPr lang="es-ES" sz="1700" b="1" dirty="0" smtClean="0">
                          <a:solidFill>
                            <a:schemeClr val="bg2">
                              <a:lumMod val="25000"/>
                            </a:schemeClr>
                          </a:solidFill>
                        </a:rPr>
                        <a:t>Carlos Mario Jiménez  Naranjo, alias “Macaco” </a:t>
                      </a:r>
                    </a:p>
                    <a:p>
                      <a:r>
                        <a:rPr lang="es-ES" sz="1700" dirty="0" smtClean="0">
                          <a:solidFill>
                            <a:schemeClr val="bg2">
                              <a:lumMod val="25000"/>
                            </a:schemeClr>
                          </a:solidFill>
                        </a:rPr>
                        <a:t>Extraditado el 7-5-2008</a:t>
                      </a:r>
                      <a:endParaRPr lang="es-ES" sz="1700" b="1" i="1"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solidFill>
                            <a:schemeClr val="bg2">
                              <a:lumMod val="25000"/>
                            </a:schemeClr>
                          </a:solidFill>
                        </a:rPr>
                        <a:t>Bloque Central Bolívar</a:t>
                      </a:r>
                    </a:p>
                    <a:p>
                      <a:endParaRPr lang="es-ES"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Condenado a 33 años por un Juez</a:t>
                      </a:r>
                      <a:r>
                        <a:rPr lang="es-ES" baseline="0" dirty="0" smtClean="0"/>
                        <a:t> de Miami. </a:t>
                      </a:r>
                      <a:r>
                        <a:rPr lang="es-ES" dirty="0" smtClean="0">
                          <a:solidFill>
                            <a:srgbClr val="C00000"/>
                          </a:solidFill>
                        </a:rPr>
                        <a:t>Excluido por </a:t>
                      </a:r>
                      <a:r>
                        <a:rPr lang="es-ES" baseline="0" dirty="0" smtClean="0">
                          <a:solidFill>
                            <a:srgbClr val="C00000"/>
                          </a:solidFill>
                        </a:rPr>
                        <a:t>la </a:t>
                      </a:r>
                      <a:r>
                        <a:rPr lang="es-ES" dirty="0" smtClean="0">
                          <a:solidFill>
                            <a:srgbClr val="C00000"/>
                          </a:solidFill>
                        </a:rPr>
                        <a:t>Sala de Justicia y Paz  del Tribunal Superior de Bogotá. Pendiente sustentación de los recursos</a:t>
                      </a:r>
                      <a:endParaRPr lang="es-ES" dirty="0">
                        <a:solidFill>
                          <a:srgbClr val="C00000"/>
                        </a:solidFill>
                      </a:endParaRPr>
                    </a:p>
                  </a:txBody>
                  <a:tcPr/>
                </a:tc>
              </a:tr>
              <a:tr h="370840">
                <a:tc>
                  <a:txBody>
                    <a:bodyPr/>
                    <a:lstStyle/>
                    <a:p>
                      <a:r>
                        <a:rPr lang="es-ES" sz="1700" b="1" dirty="0" smtClean="0">
                          <a:solidFill>
                            <a:schemeClr val="bg2">
                              <a:lumMod val="25000"/>
                            </a:schemeClr>
                          </a:solidFill>
                        </a:rPr>
                        <a:t>Diego Alberto Ruíz </a:t>
                      </a:r>
                      <a:r>
                        <a:rPr lang="es-ES" sz="1700" b="1" dirty="0" err="1" smtClean="0">
                          <a:solidFill>
                            <a:schemeClr val="bg2">
                              <a:lumMod val="25000"/>
                            </a:schemeClr>
                          </a:solidFill>
                        </a:rPr>
                        <a:t>Arroyave</a:t>
                      </a:r>
                      <a:r>
                        <a:rPr lang="es-ES" sz="1700" b="1" dirty="0" smtClean="0">
                          <a:solidFill>
                            <a:schemeClr val="bg2">
                              <a:lumMod val="25000"/>
                            </a:schemeClr>
                          </a:solidFill>
                        </a:rPr>
                        <a:t>, alias “El Primo” </a:t>
                      </a:r>
                    </a:p>
                    <a:p>
                      <a:r>
                        <a:rPr lang="es-ES" sz="1700" dirty="0" smtClean="0">
                          <a:solidFill>
                            <a:schemeClr val="bg2">
                              <a:lumMod val="25000"/>
                            </a:schemeClr>
                          </a:solidFill>
                        </a:rPr>
                        <a:t>Extraditado el 13-05-2008</a:t>
                      </a:r>
                      <a:endParaRPr lang="es-ES" sz="1700" b="1" i="1" dirty="0">
                        <a:solidFill>
                          <a:schemeClr val="bg2">
                            <a:lumMod val="25000"/>
                          </a:schemeClr>
                        </a:solidFill>
                      </a:endParaRPr>
                    </a:p>
                  </a:txBody>
                  <a:tcPr/>
                </a:tc>
                <a:tc>
                  <a:txBody>
                    <a:bodyPr/>
                    <a:lstStyle/>
                    <a:p>
                      <a:r>
                        <a:rPr lang="es-ES" dirty="0" smtClean="0">
                          <a:solidFill>
                            <a:schemeClr val="bg2">
                              <a:lumMod val="25000"/>
                            </a:schemeClr>
                          </a:solidFill>
                        </a:rPr>
                        <a:t>Bloque Centauros</a:t>
                      </a:r>
                      <a:endParaRPr lang="es-ES" b="0" i="0" dirty="0">
                        <a:solidFill>
                          <a:schemeClr val="bg2">
                            <a:lumMod val="25000"/>
                          </a:schemeClr>
                        </a:solidFill>
                      </a:endParaRPr>
                    </a:p>
                  </a:txBody>
                  <a:tcPr/>
                </a:tc>
                <a:tc>
                  <a:txBody>
                    <a:bodyPr/>
                    <a:lstStyle/>
                    <a:p>
                      <a:r>
                        <a:rPr lang="es-ES" dirty="0" smtClean="0"/>
                        <a:t>Cumplió la pena y fue deportado de EEUU en mayo de 2013. </a:t>
                      </a:r>
                      <a:r>
                        <a:rPr lang="es-ES" dirty="0" smtClean="0">
                          <a:solidFill>
                            <a:srgbClr val="C00000"/>
                          </a:solidFill>
                        </a:rPr>
                        <a:t>En</a:t>
                      </a:r>
                      <a:r>
                        <a:rPr lang="es-ES" baseline="0" dirty="0" smtClean="0">
                          <a:solidFill>
                            <a:srgbClr val="C00000"/>
                          </a:solidFill>
                        </a:rPr>
                        <a:t> versión en la Unidad de Justicia y Paz de la Fiscalía.</a:t>
                      </a:r>
                      <a:endParaRPr lang="es-ES" dirty="0">
                        <a:solidFill>
                          <a:srgbClr val="C00000"/>
                        </a:solidFill>
                      </a:endParaRPr>
                    </a:p>
                  </a:txBody>
                  <a:tcPr/>
                </a:tc>
              </a:tr>
              <a:tr h="370840">
                <a:tc>
                  <a:txBody>
                    <a:bodyPr/>
                    <a:lstStyle/>
                    <a:p>
                      <a:r>
                        <a:rPr lang="es-ES" sz="1700" b="1" dirty="0" smtClean="0">
                          <a:solidFill>
                            <a:schemeClr val="bg2">
                              <a:lumMod val="25000"/>
                            </a:schemeClr>
                          </a:solidFill>
                        </a:rPr>
                        <a:t>Diego Fernando Murillo Bejarano, alias “Don Berna”</a:t>
                      </a:r>
                      <a:r>
                        <a:rPr lang="es-ES" sz="1700" dirty="0" smtClean="0">
                          <a:solidFill>
                            <a:schemeClr val="bg2">
                              <a:lumMod val="25000"/>
                            </a:schemeClr>
                          </a:solidFill>
                        </a:rPr>
                        <a:t> </a:t>
                      </a:r>
                    </a:p>
                    <a:p>
                      <a:r>
                        <a:rPr lang="es-ES" sz="1700" dirty="0" smtClean="0">
                          <a:solidFill>
                            <a:schemeClr val="bg2">
                              <a:lumMod val="25000"/>
                            </a:schemeClr>
                          </a:solidFill>
                        </a:rPr>
                        <a:t>Extraditado el 13-05-08</a:t>
                      </a:r>
                      <a:endParaRPr lang="es-ES" sz="1700" b="1" i="1" dirty="0">
                        <a:solidFill>
                          <a:schemeClr val="bg2">
                            <a:lumMod val="25000"/>
                          </a:schemeClr>
                        </a:solidFill>
                      </a:endParaRPr>
                    </a:p>
                  </a:txBody>
                  <a:tcPr/>
                </a:tc>
                <a:tc>
                  <a:txBody>
                    <a:bodyPr/>
                    <a:lstStyle/>
                    <a:p>
                      <a:r>
                        <a:rPr lang="es-ES" dirty="0" smtClean="0">
                          <a:solidFill>
                            <a:schemeClr val="bg2">
                              <a:lumMod val="25000"/>
                            </a:schemeClr>
                          </a:solidFill>
                        </a:rPr>
                        <a:t>Bloque Cacique </a:t>
                      </a:r>
                      <a:r>
                        <a:rPr lang="es-ES" dirty="0" err="1" smtClean="0">
                          <a:solidFill>
                            <a:schemeClr val="bg2">
                              <a:lumMod val="25000"/>
                            </a:schemeClr>
                          </a:solidFill>
                        </a:rPr>
                        <a:t>Nutibara</a:t>
                      </a:r>
                      <a:endParaRPr lang="es-ES" b="0" i="0" dirty="0">
                        <a:solidFill>
                          <a:schemeClr val="bg2">
                            <a:lumMod val="25000"/>
                          </a:schemeClr>
                        </a:solidFill>
                      </a:endParaRPr>
                    </a:p>
                  </a:txBody>
                  <a:tcPr/>
                </a:tc>
                <a:tc>
                  <a:txBody>
                    <a:bodyPr/>
                    <a:lstStyle/>
                    <a:p>
                      <a:r>
                        <a:rPr lang="es-ES" dirty="0" smtClean="0"/>
                        <a:t>Condenado a 31 años por un Juez</a:t>
                      </a:r>
                      <a:r>
                        <a:rPr lang="es-ES" baseline="0" dirty="0" smtClean="0"/>
                        <a:t> del Distrito Sur de New York.  </a:t>
                      </a:r>
                      <a:r>
                        <a:rPr lang="es-ES" baseline="0" dirty="0" smtClean="0">
                          <a:solidFill>
                            <a:srgbClr val="C00000"/>
                          </a:solidFill>
                        </a:rPr>
                        <a:t>Priorizado, proceso en curso en el Tribunal Superior de Medellín.</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2432335987"/>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nvPr>
        </p:nvGraphicFramePr>
        <p:xfrm>
          <a:off x="581025" y="2181225"/>
          <a:ext cx="11053599" cy="4211320"/>
        </p:xfrm>
        <a:graphic>
          <a:graphicData uri="http://schemas.openxmlformats.org/drawingml/2006/table">
            <a:tbl>
              <a:tblPr firstRow="1" bandRow="1">
                <a:tableStyleId>{00A15C55-8517-42AA-B614-E9B94910E393}</a:tableStyleId>
              </a:tblPr>
              <a:tblGrid>
                <a:gridCol w="5370959"/>
                <a:gridCol w="2088232"/>
                <a:gridCol w="3594408"/>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Eduardo Enrique </a:t>
                      </a:r>
                      <a:r>
                        <a:rPr lang="es-ES" sz="1700" b="1" dirty="0" err="1" smtClean="0">
                          <a:solidFill>
                            <a:schemeClr val="bg2">
                              <a:lumMod val="25000"/>
                            </a:schemeClr>
                          </a:solidFill>
                        </a:rPr>
                        <a:t>Vengoechea</a:t>
                      </a:r>
                      <a:r>
                        <a:rPr lang="es-ES" sz="1700" b="1" dirty="0" smtClean="0">
                          <a:solidFill>
                            <a:schemeClr val="bg2">
                              <a:lumMod val="25000"/>
                            </a:schemeClr>
                          </a:solidFill>
                        </a:rPr>
                        <a:t> Mola, alias “El Flaco”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Cumplió la pena y fue deportado de EEUU en mayo de 2014. </a:t>
                      </a:r>
                      <a:r>
                        <a:rPr lang="es-ES" dirty="0" smtClean="0">
                          <a:solidFill>
                            <a:srgbClr val="C00000"/>
                          </a:solidFill>
                        </a:rPr>
                        <a:t>En</a:t>
                      </a:r>
                      <a:r>
                        <a:rPr lang="es-ES" baseline="0" dirty="0" smtClean="0">
                          <a:solidFill>
                            <a:srgbClr val="C00000"/>
                          </a:solidFill>
                        </a:rPr>
                        <a:t> versión conjunta en la Unidad de Justicia y Paz de la Fiscalía.</a:t>
                      </a:r>
                      <a:endParaRPr lang="es-ES" dirty="0">
                        <a:solidFill>
                          <a:srgbClr val="C00000"/>
                        </a:solidFill>
                      </a:endParaRPr>
                    </a:p>
                  </a:txBody>
                  <a:tcPr/>
                </a:tc>
              </a:tr>
              <a:tr h="370840">
                <a:tc>
                  <a:txBody>
                    <a:bodyPr/>
                    <a:lstStyle/>
                    <a:p>
                      <a:r>
                        <a:rPr lang="es-ES" sz="1700" b="1" dirty="0" smtClean="0">
                          <a:solidFill>
                            <a:schemeClr val="bg2">
                              <a:lumMod val="25000"/>
                            </a:schemeClr>
                          </a:solidFill>
                        </a:rPr>
                        <a:t>Edwin Mauricio Gómez Luna, alias “Mello Pobre”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Extraditado el 13 de mayo de 2008.</a:t>
                      </a:r>
                      <a:r>
                        <a:rPr lang="es-ES" baseline="0" dirty="0" smtClean="0"/>
                        <a:t> </a:t>
                      </a:r>
                      <a:r>
                        <a:rPr lang="es-ES" baseline="0" dirty="0" smtClean="0">
                          <a:solidFill>
                            <a:srgbClr val="C00000"/>
                          </a:solidFill>
                        </a:rPr>
                        <a:t>Sin conocimiento de situación actual.</a:t>
                      </a:r>
                      <a:endParaRPr lang="es-ES" dirty="0">
                        <a:solidFill>
                          <a:srgbClr val="C00000"/>
                        </a:solidFill>
                      </a:endParaRPr>
                    </a:p>
                  </a:txBody>
                  <a:tcPr/>
                </a:tc>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pt-BR" sz="1700" b="1" i="0" dirty="0" err="1" smtClean="0">
                          <a:solidFill>
                            <a:schemeClr val="bg2">
                              <a:lumMod val="25000"/>
                            </a:schemeClr>
                          </a:solidFill>
                        </a:rPr>
                        <a:t>Franciso</a:t>
                      </a:r>
                      <a:r>
                        <a:rPr lang="pt-BR" sz="1700" b="1" i="0" dirty="0" smtClean="0">
                          <a:solidFill>
                            <a:schemeClr val="bg2">
                              <a:lumMod val="25000"/>
                            </a:schemeClr>
                          </a:solidFill>
                        </a:rPr>
                        <a:t> Javier </a:t>
                      </a:r>
                      <a:r>
                        <a:rPr lang="pt-BR" sz="1700" b="1" i="0" dirty="0" err="1" smtClean="0">
                          <a:solidFill>
                            <a:schemeClr val="bg2">
                              <a:lumMod val="25000"/>
                            </a:schemeClr>
                          </a:solidFill>
                        </a:rPr>
                        <a:t>Zulaga</a:t>
                      </a:r>
                      <a:r>
                        <a:rPr lang="pt-BR" sz="1700" b="1" i="0" dirty="0" smtClean="0">
                          <a:solidFill>
                            <a:schemeClr val="bg2">
                              <a:lumMod val="25000"/>
                            </a:schemeClr>
                          </a:solidFill>
                        </a:rPr>
                        <a:t> Lindo, alias “Gordo Lindo” </a:t>
                      </a:r>
                    </a:p>
                    <a:p>
                      <a:pPr marL="0" marR="0" indent="0" algn="l" defTabSz="457200" rtl="0" eaLnBrk="1" fontAlgn="auto" latinLnBrk="0" hangingPunct="1">
                        <a:lnSpc>
                          <a:spcPct val="100000"/>
                        </a:lnSpc>
                        <a:spcBef>
                          <a:spcPts val="0"/>
                        </a:spcBef>
                        <a:spcAft>
                          <a:spcPts val="0"/>
                        </a:spcAft>
                        <a:buClrTx/>
                        <a:buSzTx/>
                        <a:buFontTx/>
                        <a:buNone/>
                        <a:tabLst/>
                        <a:defRPr/>
                      </a:pP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pt-BR" b="0" i="0" dirty="0" err="1" smtClean="0">
                          <a:solidFill>
                            <a:schemeClr val="bg2">
                              <a:lumMod val="25000"/>
                            </a:schemeClr>
                          </a:solidFill>
                        </a:rPr>
                        <a:t>Bloque</a:t>
                      </a:r>
                      <a:r>
                        <a:rPr lang="pt-BR" b="0" i="0" dirty="0" smtClean="0">
                          <a:solidFill>
                            <a:schemeClr val="bg2">
                              <a:lumMod val="25000"/>
                            </a:schemeClr>
                          </a:solidFill>
                        </a:rPr>
                        <a:t> Pacífico</a:t>
                      </a:r>
                      <a:endParaRPr lang="es-ES" b="0" i="0" dirty="0">
                        <a:solidFill>
                          <a:schemeClr val="bg2">
                            <a:lumMod val="25000"/>
                          </a:schemeClr>
                        </a:solidFill>
                      </a:endParaRPr>
                    </a:p>
                  </a:txBody>
                  <a:tcPr/>
                </a:tc>
                <a:tc>
                  <a:txBody>
                    <a:bodyPr/>
                    <a:lstStyle/>
                    <a:p>
                      <a:r>
                        <a:rPr lang="es-ES" dirty="0" smtClean="0"/>
                        <a:t>Condenado a 21 años por una Corte Federal de la Florida. </a:t>
                      </a:r>
                      <a:r>
                        <a:rPr lang="es-ES" dirty="0" smtClean="0">
                          <a:solidFill>
                            <a:srgbClr val="C00000"/>
                          </a:solidFill>
                        </a:rPr>
                        <a:t>Excluido del proceso de Justicia y Paz por el Tribunal Superior de Medellín. La Corte Suprema de Justicia confirmó la decisión en febrero de 2014.</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258416559"/>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1029943107"/>
              </p:ext>
            </p:extLst>
          </p:nvPr>
        </p:nvGraphicFramePr>
        <p:xfrm>
          <a:off x="581025" y="2181225"/>
          <a:ext cx="11053599" cy="4119880"/>
        </p:xfrm>
        <a:graphic>
          <a:graphicData uri="http://schemas.openxmlformats.org/drawingml/2006/table">
            <a:tbl>
              <a:tblPr firstRow="1" bandRow="1">
                <a:tableStyleId>{00A15C55-8517-42AA-B614-E9B94910E393}</a:tableStyleId>
              </a:tblPr>
              <a:tblGrid>
                <a:gridCol w="5370959"/>
                <a:gridCol w="2664296"/>
                <a:gridCol w="3018344"/>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Hernán Giraldo Serna, alias “El Patrón” o “El Taladro”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Recluido en la Cárcel de Virginia EEUU. </a:t>
                      </a:r>
                      <a:r>
                        <a:rPr lang="es-ES" dirty="0" smtClean="0">
                          <a:solidFill>
                            <a:srgbClr val="C00000"/>
                          </a:solidFill>
                        </a:rPr>
                        <a:t>Pendiente</a:t>
                      </a:r>
                      <a:r>
                        <a:rPr lang="es-ES" baseline="0" dirty="0" smtClean="0">
                          <a:solidFill>
                            <a:srgbClr val="C00000"/>
                          </a:solidFill>
                        </a:rPr>
                        <a:t> Sentencia </a:t>
                      </a:r>
                      <a:r>
                        <a:rPr lang="es-ES" dirty="0" smtClean="0">
                          <a:solidFill>
                            <a:srgbClr val="C00000"/>
                          </a:solidFill>
                        </a:rPr>
                        <a:t>en la</a:t>
                      </a:r>
                      <a:r>
                        <a:rPr lang="es-ES" baseline="0" dirty="0" smtClean="0">
                          <a:solidFill>
                            <a:srgbClr val="C00000"/>
                          </a:solidFill>
                        </a:rPr>
                        <a:t> Sala de Justicia y Paz del Tribunal Superior de Barranquilla</a:t>
                      </a:r>
                      <a:endParaRPr lang="es-ES" dirty="0">
                        <a:solidFill>
                          <a:srgbClr val="C00000"/>
                        </a:solidFill>
                      </a:endParaRPr>
                    </a:p>
                  </a:txBody>
                  <a:tcPr/>
                </a:tc>
              </a:tr>
              <a:tr h="370840">
                <a:tc>
                  <a:txBody>
                    <a:bodyPr/>
                    <a:lstStyle/>
                    <a:p>
                      <a:r>
                        <a:rPr lang="es-ES" sz="1700" b="1" i="0" dirty="0" smtClean="0">
                          <a:solidFill>
                            <a:schemeClr val="bg2">
                              <a:lumMod val="25000"/>
                            </a:schemeClr>
                          </a:solidFill>
                        </a:rPr>
                        <a:t>Juan Carlos Sierra Ramírez, alias “El Tuso” </a:t>
                      </a:r>
                      <a:endParaRPr lang="es-ES" sz="1700" b="0" i="0" dirty="0" smtClean="0">
                        <a:solidFill>
                          <a:schemeClr val="bg2">
                            <a:lumMod val="25000"/>
                          </a:schemeClr>
                        </a:solidFill>
                      </a:endParaRPr>
                    </a:p>
                    <a:p>
                      <a:pPr marL="0" marR="0" indent="0" algn="l" defTabSz="457200" rtl="0" eaLnBrk="1" fontAlgn="auto" latinLnBrk="0" hangingPunct="1">
                        <a:lnSpc>
                          <a:spcPct val="100000"/>
                        </a:lnSpc>
                        <a:spcBef>
                          <a:spcPts val="0"/>
                        </a:spcBef>
                        <a:spcAft>
                          <a:spcPts val="0"/>
                        </a:spcAft>
                        <a:buClrTx/>
                        <a:buSzTx/>
                        <a:buFontTx/>
                        <a:buNone/>
                        <a:tabLst/>
                        <a:defRPr/>
                      </a:pP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Héroes de Granada</a:t>
                      </a:r>
                      <a:endParaRPr lang="es-ES" b="0" i="0" dirty="0">
                        <a:solidFill>
                          <a:schemeClr val="bg2">
                            <a:lumMod val="25000"/>
                          </a:schemeClr>
                        </a:solidFill>
                      </a:endParaRPr>
                    </a:p>
                  </a:txBody>
                  <a:tcPr/>
                </a:tc>
                <a:tc>
                  <a:txBody>
                    <a:bodyPr/>
                    <a:lstStyle/>
                    <a:p>
                      <a:r>
                        <a:rPr lang="es-ES" dirty="0" smtClean="0"/>
                        <a:t>En libertad en EEUU por orden de la Corte del Distrito de Columbia</a:t>
                      </a:r>
                      <a:r>
                        <a:rPr lang="es-ES" baseline="0" dirty="0" smtClean="0"/>
                        <a:t> en mayo de 2014. </a:t>
                      </a:r>
                      <a:r>
                        <a:rPr lang="es-ES" baseline="0" dirty="0" smtClean="0">
                          <a:solidFill>
                            <a:srgbClr val="C00000"/>
                          </a:solidFill>
                        </a:rPr>
                        <a:t>Excluido del Proceso de Justicia y Paz por el Tribunal Superior de Medellín. La Corte S.J. confirmó 25-11/2015</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1999942950"/>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nvPr>
        </p:nvGraphicFramePr>
        <p:xfrm>
          <a:off x="581025" y="2181225"/>
          <a:ext cx="11053599" cy="4119880"/>
        </p:xfrm>
        <a:graphic>
          <a:graphicData uri="http://schemas.openxmlformats.org/drawingml/2006/table">
            <a:tbl>
              <a:tblPr firstRow="1" bandRow="1">
                <a:tableStyleId>{00A15C55-8517-42AA-B614-E9B94910E393}</a:tableStyleId>
              </a:tblPr>
              <a:tblGrid>
                <a:gridCol w="4866903"/>
                <a:gridCol w="2592288"/>
                <a:gridCol w="3594408"/>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Manuel Enrique Torregrosa Castro, alias “El Chan” </a:t>
                      </a: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Bloque</a:t>
                      </a:r>
                      <a:r>
                        <a:rPr lang="es-ES" baseline="0" dirty="0" smtClean="0">
                          <a:solidFill>
                            <a:schemeClr val="bg2">
                              <a:lumMod val="25000"/>
                            </a:schemeClr>
                          </a:solidFill>
                        </a:rPr>
                        <a:t> Norte</a:t>
                      </a:r>
                      <a:endParaRPr lang="es-ES" b="0" i="0" dirty="0">
                        <a:solidFill>
                          <a:schemeClr val="bg2">
                            <a:lumMod val="25000"/>
                          </a:schemeClr>
                        </a:solidFill>
                      </a:endParaRPr>
                    </a:p>
                  </a:txBody>
                  <a:tcPr/>
                </a:tc>
                <a:tc>
                  <a:txBody>
                    <a:bodyPr/>
                    <a:lstStyle/>
                    <a:p>
                      <a:r>
                        <a:rPr lang="es-ES" dirty="0" smtClean="0"/>
                        <a:t>Se declaró culpable ante una Corte de la Florida,</a:t>
                      </a:r>
                      <a:r>
                        <a:rPr lang="es-ES" baseline="0" dirty="0" smtClean="0"/>
                        <a:t> en mayo de 2009. </a:t>
                      </a:r>
                      <a:r>
                        <a:rPr lang="es-ES" dirty="0" smtClean="0">
                          <a:solidFill>
                            <a:srgbClr val="C00000"/>
                          </a:solidFill>
                        </a:rPr>
                        <a:t>La Corte Suprema</a:t>
                      </a:r>
                      <a:r>
                        <a:rPr lang="es-ES" baseline="0" dirty="0" smtClean="0">
                          <a:solidFill>
                            <a:srgbClr val="C00000"/>
                          </a:solidFill>
                        </a:rPr>
                        <a:t> de Justicia, el 10 de abril de 2008, confirmó la decisión del Tribunal Superior de Barranquilla de abstenerse de excluir al postulado. Sin conocimiento de su situación actual en Justicia y Paz.</a:t>
                      </a:r>
                      <a:endParaRPr lang="es-ES" dirty="0">
                        <a:solidFill>
                          <a:srgbClr val="C00000"/>
                        </a:solidFill>
                      </a:endParaRPr>
                    </a:p>
                  </a:txBody>
                  <a:tcPr/>
                </a:tc>
              </a:tr>
              <a:tr h="370840">
                <a:tc>
                  <a:txBody>
                    <a:bodyPr/>
                    <a:lstStyle/>
                    <a:p>
                      <a:r>
                        <a:rPr lang="es-ES" sz="1700" b="1" i="0" dirty="0" smtClean="0">
                          <a:solidFill>
                            <a:schemeClr val="bg2">
                              <a:lumMod val="25000"/>
                            </a:schemeClr>
                          </a:solidFill>
                        </a:rPr>
                        <a:t>Martín </a:t>
                      </a:r>
                      <a:r>
                        <a:rPr lang="es-ES" sz="1700" b="1" i="0" dirty="0" err="1" smtClean="0">
                          <a:solidFill>
                            <a:schemeClr val="bg2">
                              <a:lumMod val="25000"/>
                            </a:schemeClr>
                          </a:solidFill>
                        </a:rPr>
                        <a:t>Peñarada</a:t>
                      </a:r>
                      <a:r>
                        <a:rPr lang="es-ES" sz="1700" b="1" i="0" dirty="0" smtClean="0">
                          <a:solidFill>
                            <a:schemeClr val="bg2">
                              <a:lumMod val="25000"/>
                            </a:schemeClr>
                          </a:solidFill>
                        </a:rPr>
                        <a:t> Osorio, alias “El Burro” </a:t>
                      </a: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Frente Resistencia </a:t>
                      </a:r>
                      <a:r>
                        <a:rPr lang="es-ES" sz="1800" b="0" i="0"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A</a:t>
                      </a:r>
                      <a:r>
                        <a:rPr lang="es-ES" baseline="0" dirty="0" smtClean="0"/>
                        <a:t> septiembre de 2012 estaba recluido en una cárcel de Virginia y en versión conjunta en la Unidad de Justicia de la Fiscalía. </a:t>
                      </a:r>
                      <a:r>
                        <a:rPr lang="es-ES" baseline="0" dirty="0" smtClean="0">
                          <a:solidFill>
                            <a:srgbClr val="C00000"/>
                          </a:solidFill>
                        </a:rPr>
                        <a:t>Sin conocimiento de su situación actual</a:t>
                      </a:r>
                      <a:r>
                        <a:rPr lang="es-ES" baseline="0" dirty="0" smtClean="0"/>
                        <a:t>.</a:t>
                      </a:r>
                      <a:endParaRPr lang="es-ES" dirty="0"/>
                    </a:p>
                  </a:txBody>
                  <a:tcPr/>
                </a:tc>
              </a:tr>
            </a:tbl>
          </a:graphicData>
        </a:graphic>
      </p:graphicFrame>
    </p:spTree>
    <p:extLst>
      <p:ext uri="{BB962C8B-B14F-4D97-AF65-F5344CB8AC3E}">
        <p14:creationId xmlns:p14="http://schemas.microsoft.com/office/powerpoint/2010/main" val="304093006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fontScale="90000"/>
          </a:bodyPr>
          <a:lstStyle/>
          <a:p>
            <a:pPr>
              <a:defRPr/>
            </a:pPr>
            <a:r>
              <a:rPr lang="es-ES" dirty="0" smtClean="0">
                <a:solidFill>
                  <a:schemeClr val="bg2">
                    <a:lumMod val="10000"/>
                  </a:schemeClr>
                </a:solidFill>
              </a:rPr>
              <a:t>SALAS DE JUSTICIA Y PAZ </a:t>
            </a:r>
            <a:br>
              <a:rPr lang="es-ES" dirty="0" smtClean="0">
                <a:solidFill>
                  <a:schemeClr val="bg2">
                    <a:lumMod val="10000"/>
                  </a:schemeClr>
                </a:solidFill>
              </a:rPr>
            </a:br>
            <a:r>
              <a:rPr lang="es-ES" dirty="0" smtClean="0">
                <a:solidFill>
                  <a:schemeClr val="tx2">
                    <a:tint val="100000"/>
                    <a:shade val="90000"/>
                    <a:satMod val="250000"/>
                    <a:alpha val="100000"/>
                  </a:schemeClr>
                </a:solidFill>
              </a:rPr>
              <a:t>Tribunales Superiores </a:t>
            </a:r>
            <a:r>
              <a:rPr lang="es-ES" dirty="0">
                <a:solidFill>
                  <a:schemeClr val="tx2">
                    <a:tint val="100000"/>
                    <a:shade val="90000"/>
                    <a:satMod val="250000"/>
                    <a:alpha val="100000"/>
                  </a:schemeClr>
                </a:solidFill>
              </a:rPr>
              <a:t>de Bogotá, </a:t>
            </a:r>
            <a:r>
              <a:rPr lang="es-ES" dirty="0" smtClean="0">
                <a:solidFill>
                  <a:schemeClr val="tx2">
                    <a:tint val="100000"/>
                    <a:shade val="90000"/>
                    <a:satMod val="250000"/>
                    <a:alpha val="100000"/>
                  </a:schemeClr>
                </a:solidFill>
              </a:rPr>
              <a:t>BARRANQUILLA Y MEDELLÍN</a:t>
            </a:r>
            <a:r>
              <a:rPr lang="es-ES" dirty="0" smtClean="0">
                <a:solidFill>
                  <a:schemeClr val="bg2">
                    <a:lumMod val="10000"/>
                  </a:schemeClr>
                </a:solidFill>
              </a:rPr>
              <a:t/>
            </a:r>
            <a:br>
              <a:rPr lang="es-ES" dirty="0" smtClean="0">
                <a:solidFill>
                  <a:schemeClr val="bg2">
                    <a:lumMod val="10000"/>
                  </a:schemeClr>
                </a:solidFill>
              </a:rPr>
            </a:b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127448" y="3861048"/>
            <a:ext cx="10225136" cy="2339102"/>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CIFRAS A </a:t>
            </a:r>
            <a:r>
              <a:rPr lang="es-ES" sz="3200" dirty="0" smtClean="0">
                <a:solidFill>
                  <a:srgbClr val="FFFFCC"/>
                </a:solidFill>
                <a:latin typeface="Gill Sans MT"/>
              </a:rPr>
              <a:t>24 </a:t>
            </a:r>
            <a:r>
              <a:rPr lang="es-ES" sz="3200" dirty="0">
                <a:solidFill>
                  <a:srgbClr val="FFFFCC"/>
                </a:solidFill>
                <a:latin typeface="Gill Sans MT"/>
              </a:rPr>
              <a:t>DE </a:t>
            </a:r>
            <a:r>
              <a:rPr lang="es-ES" sz="3200" dirty="0" smtClean="0">
                <a:solidFill>
                  <a:srgbClr val="FFFFCC"/>
                </a:solidFill>
                <a:latin typeface="Gill Sans MT"/>
              </a:rPr>
              <a:t>AGOSTO </a:t>
            </a:r>
            <a:r>
              <a:rPr lang="es-ES" sz="3200" dirty="0">
                <a:solidFill>
                  <a:srgbClr val="FFFFCC"/>
                </a:solidFill>
                <a:latin typeface="Gill Sans MT"/>
              </a:rPr>
              <a:t>DE </a:t>
            </a:r>
            <a:r>
              <a:rPr lang="es-ES" sz="3200" dirty="0" smtClean="0">
                <a:solidFill>
                  <a:srgbClr val="FFFFCC"/>
                </a:solidFill>
                <a:latin typeface="Gill Sans MT"/>
              </a:rPr>
              <a:t>2018</a:t>
            </a:r>
            <a:endParaRPr lang="es-ES" sz="3200" dirty="0">
              <a:solidFill>
                <a:srgbClr val="FFFFCC"/>
              </a:solidFill>
              <a:latin typeface="Gill Sans MT"/>
            </a:endParaRP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extLst>
      <p:ext uri="{BB962C8B-B14F-4D97-AF65-F5344CB8AC3E}">
        <p14:creationId xmlns:p14="http://schemas.microsoft.com/office/powerpoint/2010/main" val="214404137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07368" y="730971"/>
            <a:ext cx="11029950" cy="1871663"/>
          </a:xfrm>
        </p:spPr>
        <p:txBody>
          <a:bodyPr>
            <a:normAutofit/>
          </a:bodyPr>
          <a:lstStyle/>
          <a:p>
            <a:pPr lvl="0" algn="ctr"/>
            <a:r>
              <a:rPr lang="es-ES" b="1" cap="small" dirty="0" smtClean="0">
                <a:solidFill>
                  <a:srgbClr val="C00000"/>
                </a:solidFill>
                <a:cs typeface="Arial" pitchFamily="34" charset="0"/>
              </a:rPr>
              <a:t>Sentencia 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Vencedores de Arauca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911424" y="2780928"/>
            <a:ext cx="10447355" cy="2800767"/>
          </a:xfrm>
          <a:prstGeom prst="rect">
            <a:avLst/>
          </a:prstGeom>
        </p:spPr>
        <p:txBody>
          <a:bodyPr wrap="square">
            <a:spAutoFit/>
          </a:bodyPr>
          <a:lstStyle/>
          <a:p>
            <a:pPr algn="just"/>
            <a:r>
              <a:rPr lang="es-ES_tradnl" sz="1600" dirty="0" smtClean="0">
                <a:latin typeface="Malgun Gothic" panose="020B0503020000020004" pitchFamily="34" charset="-127"/>
                <a:ea typeface="Malgun Gothic" panose="020B0503020000020004" pitchFamily="34" charset="-127"/>
              </a:rPr>
              <a:t>El </a:t>
            </a:r>
            <a:r>
              <a:rPr lang="es-ES_tradnl" sz="1600" dirty="0">
                <a:latin typeface="Malgun Gothic" panose="020B0503020000020004" pitchFamily="34" charset="-127"/>
                <a:ea typeface="Malgun Gothic" panose="020B0503020000020004" pitchFamily="34" charset="-127"/>
              </a:rPr>
              <a:t>bloque Vencedores de Arauca estableció su puesto de mando en la vereda Puerto Gaitán del municipio de </a:t>
            </a:r>
            <a:r>
              <a:rPr lang="es-ES_tradnl" sz="1600" dirty="0" err="1">
                <a:latin typeface="Malgun Gothic" panose="020B0503020000020004" pitchFamily="34" charset="-127"/>
                <a:ea typeface="Malgun Gothic" panose="020B0503020000020004" pitchFamily="34" charset="-127"/>
              </a:rPr>
              <a:t>Tame</a:t>
            </a:r>
            <a:r>
              <a:rPr lang="es-ES_tradnl" sz="1600" dirty="0">
                <a:latin typeface="Malgun Gothic" panose="020B0503020000020004" pitchFamily="34" charset="-127"/>
                <a:ea typeface="Malgun Gothic" panose="020B0503020000020004" pitchFamily="34" charset="-127"/>
              </a:rPr>
              <a:t> (Arauca), operando en 108 de las 206 veredas con las que cuenta el departamento de Arauca, en el cual operó en los municipios de </a:t>
            </a:r>
            <a:r>
              <a:rPr lang="es-ES_tradnl" sz="1600" dirty="0" err="1">
                <a:latin typeface="Malgun Gothic" panose="020B0503020000020004" pitchFamily="34" charset="-127"/>
                <a:ea typeface="Malgun Gothic" panose="020B0503020000020004" pitchFamily="34" charset="-127"/>
              </a:rPr>
              <a:t>Tame</a:t>
            </a:r>
            <a:r>
              <a:rPr lang="es-ES_tradnl" sz="1600" dirty="0">
                <a:latin typeface="Malgun Gothic" panose="020B0503020000020004" pitchFamily="34" charset="-127"/>
                <a:ea typeface="Malgun Gothic" panose="020B0503020000020004" pitchFamily="34" charset="-127"/>
              </a:rPr>
              <a:t>, Arauca, Puerto Rondón, </a:t>
            </a:r>
            <a:r>
              <a:rPr lang="es-ES_tradnl" sz="1600" dirty="0" err="1">
                <a:latin typeface="Malgun Gothic" panose="020B0503020000020004" pitchFamily="34" charset="-127"/>
                <a:ea typeface="Malgun Gothic" panose="020B0503020000020004" pitchFamily="34" charset="-127"/>
              </a:rPr>
              <a:t>Cravo</a:t>
            </a:r>
            <a:r>
              <a:rPr lang="es-ES_tradnl" sz="1600" dirty="0">
                <a:latin typeface="Malgun Gothic" panose="020B0503020000020004" pitchFamily="34" charset="-127"/>
                <a:ea typeface="Malgun Gothic" panose="020B0503020000020004" pitchFamily="34" charset="-127"/>
              </a:rPr>
              <a:t> Norte y </a:t>
            </a:r>
            <a:r>
              <a:rPr lang="es-ES_tradnl" sz="1600" dirty="0" err="1">
                <a:latin typeface="Malgun Gothic" panose="020B0503020000020004" pitchFamily="34" charset="-127"/>
                <a:ea typeface="Malgun Gothic" panose="020B0503020000020004" pitchFamily="34" charset="-127"/>
              </a:rPr>
              <a:t>Saravena</a:t>
            </a:r>
            <a:r>
              <a:rPr lang="es-ES_tradnl" sz="1600" dirty="0">
                <a:latin typeface="Malgun Gothic" panose="020B0503020000020004" pitchFamily="34" charset="-127"/>
                <a:ea typeface="Malgun Gothic" panose="020B0503020000020004" pitchFamily="34" charset="-127"/>
              </a:rPr>
              <a:t>, con lo que se logró el control territorial de cerca del sesenta por ciento (60%) del Departamento de Arauca; así mismo, el bloque Vencedores de Arauca hizo presencia en el municipio de Hato Corozal (Casanare</a:t>
            </a:r>
            <a:r>
              <a:rPr lang="es-ES_tradnl" sz="1600" dirty="0" smtClean="0">
                <a:latin typeface="Malgun Gothic" panose="020B0503020000020004" pitchFamily="34" charset="-127"/>
                <a:ea typeface="Malgun Gothic" panose="020B0503020000020004" pitchFamily="34" charset="-127"/>
              </a:rPr>
              <a:t>).</a:t>
            </a:r>
          </a:p>
          <a:p>
            <a:pPr algn="just"/>
            <a:endParaRPr lang="es-ES_tradnl" sz="1600" dirty="0">
              <a:latin typeface="Malgun Gothic" panose="020B0503020000020004" pitchFamily="34" charset="-127"/>
              <a:ea typeface="Malgun Gothic" panose="020B0503020000020004" pitchFamily="34" charset="-127"/>
            </a:endParaRPr>
          </a:p>
          <a:p>
            <a:pPr algn="just"/>
            <a:r>
              <a:rPr lang="es-ES_tradnl" sz="1600" dirty="0">
                <a:latin typeface="Malgun Gothic" panose="020B0503020000020004" pitchFamily="34" charset="-127"/>
                <a:ea typeface="Malgun Gothic" panose="020B0503020000020004" pitchFamily="34" charset="-127"/>
              </a:rPr>
              <a:t>El área de influencia del Bloque Vencedores de Arauca en el departamento de Arauca fue la siguiente: En Arauca, 28 veredas de las 49; en </a:t>
            </a:r>
            <a:r>
              <a:rPr lang="es-ES_tradnl" sz="1600" dirty="0" err="1">
                <a:latin typeface="Malgun Gothic" panose="020B0503020000020004" pitchFamily="34" charset="-127"/>
                <a:ea typeface="Malgun Gothic" panose="020B0503020000020004" pitchFamily="34" charset="-127"/>
              </a:rPr>
              <a:t>Tame</a:t>
            </a:r>
            <a:r>
              <a:rPr lang="es-ES_tradnl" sz="1600" dirty="0">
                <a:latin typeface="Malgun Gothic" panose="020B0503020000020004" pitchFamily="34" charset="-127"/>
                <a:ea typeface="Malgun Gothic" panose="020B0503020000020004" pitchFamily="34" charset="-127"/>
              </a:rPr>
              <a:t>, 43 veredas de las 140; en Puerto Rondón, en las 21 veredas con las que cuenta; en </a:t>
            </a:r>
            <a:r>
              <a:rPr lang="es-ES_tradnl" sz="1600" dirty="0" err="1">
                <a:latin typeface="Malgun Gothic" panose="020B0503020000020004" pitchFamily="34" charset="-127"/>
                <a:ea typeface="Malgun Gothic" panose="020B0503020000020004" pitchFamily="34" charset="-127"/>
              </a:rPr>
              <a:t>Cravo</a:t>
            </a:r>
            <a:r>
              <a:rPr lang="es-ES_tradnl" sz="1600" dirty="0">
                <a:latin typeface="Malgun Gothic" panose="020B0503020000020004" pitchFamily="34" charset="-127"/>
                <a:ea typeface="Malgun Gothic" panose="020B0503020000020004" pitchFamily="34" charset="-127"/>
              </a:rPr>
              <a:t> Norte, en las 16 veredas con las que cuenta; y en </a:t>
            </a:r>
            <a:r>
              <a:rPr lang="es-ES_tradnl" sz="1600" dirty="0" err="1">
                <a:latin typeface="Malgun Gothic" panose="020B0503020000020004" pitchFamily="34" charset="-127"/>
                <a:ea typeface="Malgun Gothic" panose="020B0503020000020004" pitchFamily="34" charset="-127"/>
              </a:rPr>
              <a:t>Saravena</a:t>
            </a:r>
            <a:r>
              <a:rPr lang="es-ES_tradnl" sz="1600" dirty="0">
                <a:latin typeface="Malgun Gothic" panose="020B0503020000020004" pitchFamily="34" charset="-127"/>
                <a:ea typeface="Malgun Gothic" panose="020B0503020000020004" pitchFamily="34" charset="-127"/>
              </a:rPr>
              <a:t>, en el casco urbano solamente. En el departamento del Casanare, operó únicamente en el municipio de Hato Corozal, donde ejerció influencia en 29 veredas de las 63 con las que éste cuenta.</a:t>
            </a:r>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629055788"/>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2790764666"/>
              </p:ext>
            </p:extLst>
          </p:nvPr>
        </p:nvGraphicFramePr>
        <p:xfrm>
          <a:off x="551384" y="2420888"/>
          <a:ext cx="11053599" cy="3022600"/>
        </p:xfrm>
        <a:graphic>
          <a:graphicData uri="http://schemas.openxmlformats.org/drawingml/2006/table">
            <a:tbl>
              <a:tblPr firstRow="1" bandRow="1">
                <a:tableStyleId>{00A15C55-8517-42AA-B614-E9B94910E393}</a:tableStyleId>
              </a:tblPr>
              <a:tblGrid>
                <a:gridCol w="4866903"/>
                <a:gridCol w="2592288"/>
                <a:gridCol w="3594408"/>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err="1" smtClean="0">
                          <a:solidFill>
                            <a:schemeClr val="bg2">
                              <a:lumMod val="25000"/>
                            </a:schemeClr>
                          </a:solidFill>
                        </a:rPr>
                        <a:t>Nodier</a:t>
                      </a:r>
                      <a:r>
                        <a:rPr lang="es-ES" sz="1700" b="1" dirty="0" smtClean="0">
                          <a:solidFill>
                            <a:schemeClr val="bg2">
                              <a:lumMod val="25000"/>
                            </a:schemeClr>
                          </a:solidFill>
                        </a:rPr>
                        <a:t> Giraldo </a:t>
                      </a:r>
                      <a:r>
                        <a:rPr lang="es-ES" sz="1700" b="1" dirty="0" err="1" smtClean="0">
                          <a:solidFill>
                            <a:schemeClr val="bg2">
                              <a:lumMod val="25000"/>
                            </a:schemeClr>
                          </a:solidFill>
                        </a:rPr>
                        <a:t>Giraldo</a:t>
                      </a:r>
                      <a:r>
                        <a:rPr lang="es-ES" sz="1700" b="1" dirty="0" smtClean="0">
                          <a:solidFill>
                            <a:schemeClr val="bg2">
                              <a:lumMod val="25000"/>
                            </a:schemeClr>
                          </a:solidFill>
                        </a:rPr>
                        <a:t>,</a:t>
                      </a:r>
                      <a:r>
                        <a:rPr lang="es-ES" sz="1700" b="1" baseline="0" dirty="0" smtClean="0">
                          <a:solidFill>
                            <a:schemeClr val="bg2">
                              <a:lumMod val="25000"/>
                            </a:schemeClr>
                          </a:solidFill>
                        </a:rPr>
                        <a:t> alias “El Cabezón”</a:t>
                      </a:r>
                      <a:endParaRPr lang="es-ES" sz="1700" b="1" dirty="0" smtClean="0">
                        <a:solidFill>
                          <a:schemeClr val="bg2">
                            <a:lumMod val="25000"/>
                          </a:schemeClr>
                        </a:solidFill>
                      </a:endParaRP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Fue Deportado de Estados Unidos</a:t>
                      </a:r>
                      <a:r>
                        <a:rPr lang="es-ES" baseline="0" dirty="0" smtClean="0"/>
                        <a:t>. </a:t>
                      </a:r>
                      <a:r>
                        <a:rPr lang="es-ES" baseline="0" dirty="0" smtClean="0">
                          <a:solidFill>
                            <a:srgbClr val="C00000"/>
                          </a:solidFill>
                        </a:rPr>
                        <a:t>Pendiente de Sentencia Tribunal Superior de Barranquilla.</a:t>
                      </a:r>
                      <a:endParaRPr lang="es-ES" dirty="0"/>
                    </a:p>
                  </a:txBody>
                  <a:tcPr/>
                </a:tc>
              </a:tr>
              <a:tr h="370840">
                <a:tc>
                  <a:txBody>
                    <a:bodyPr/>
                    <a:lstStyle/>
                    <a:p>
                      <a:r>
                        <a:rPr lang="es-ES" sz="1700" b="1" i="0" dirty="0" smtClean="0">
                          <a:solidFill>
                            <a:schemeClr val="bg2">
                              <a:lumMod val="25000"/>
                            </a:schemeClr>
                          </a:solidFill>
                        </a:rPr>
                        <a:t>Ramiro </a:t>
                      </a:r>
                      <a:r>
                        <a:rPr lang="es-ES" sz="1700" b="1" i="0" dirty="0" err="1" smtClean="0">
                          <a:solidFill>
                            <a:schemeClr val="bg2">
                              <a:lumMod val="25000"/>
                            </a:schemeClr>
                          </a:solidFill>
                        </a:rPr>
                        <a:t>Vanoy</a:t>
                      </a:r>
                      <a:r>
                        <a:rPr lang="es-ES" sz="1700" b="1" i="0" dirty="0" smtClean="0">
                          <a:solidFill>
                            <a:schemeClr val="bg2">
                              <a:lumMod val="25000"/>
                            </a:schemeClr>
                          </a:solidFill>
                        </a:rPr>
                        <a:t> Murillo, alias “Cuco </a:t>
                      </a:r>
                      <a:r>
                        <a:rPr lang="es-ES" sz="1700" b="1" i="0" dirty="0" err="1" smtClean="0">
                          <a:solidFill>
                            <a:schemeClr val="bg2">
                              <a:lumMod val="25000"/>
                            </a:schemeClr>
                          </a:solidFill>
                        </a:rPr>
                        <a:t>Vanoy</a:t>
                      </a:r>
                      <a:r>
                        <a:rPr lang="es-ES" sz="1700" b="1" i="0" dirty="0" smtClean="0">
                          <a:solidFill>
                            <a:schemeClr val="bg2">
                              <a:lumMod val="25000"/>
                            </a:schemeClr>
                          </a:solidFill>
                        </a:rPr>
                        <a:t>”</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Mineros</a:t>
                      </a:r>
                      <a:endParaRPr lang="es-ES" b="0" i="0" dirty="0">
                        <a:solidFill>
                          <a:schemeClr val="bg2">
                            <a:lumMod val="25000"/>
                          </a:schemeClr>
                        </a:solidFill>
                      </a:endParaRPr>
                    </a:p>
                  </a:txBody>
                  <a:tcPr/>
                </a:tc>
                <a:tc>
                  <a:txBody>
                    <a:bodyPr/>
                    <a:lstStyle/>
                    <a:p>
                      <a:r>
                        <a:rPr lang="es-ES" dirty="0" smtClean="0"/>
                        <a:t>Condenado, en el 2009,  a</a:t>
                      </a:r>
                      <a:r>
                        <a:rPr lang="es-ES" baseline="0" dirty="0" smtClean="0"/>
                        <a:t> 24 años por una Corte Federal del Sur de la Florida. </a:t>
                      </a:r>
                      <a:r>
                        <a:rPr lang="es-ES" baseline="0" dirty="0" smtClean="0">
                          <a:solidFill>
                            <a:srgbClr val="C00000"/>
                          </a:solidFill>
                        </a:rPr>
                        <a:t>Con Sentencia Condenatoria del Tribunal Superior de Medellín, se encuentra en la C.S.J. en Apelación</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875546930"/>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3802960866"/>
              </p:ext>
            </p:extLst>
          </p:nvPr>
        </p:nvGraphicFramePr>
        <p:xfrm>
          <a:off x="551384" y="2060848"/>
          <a:ext cx="11053599" cy="44856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pt-BR" sz="1700" b="1" dirty="0" smtClean="0">
                          <a:solidFill>
                            <a:schemeClr val="bg2">
                              <a:lumMod val="25000"/>
                            </a:schemeClr>
                          </a:solidFill>
                        </a:rPr>
                        <a:t>Rodrigo </a:t>
                      </a:r>
                      <a:r>
                        <a:rPr lang="pt-BR" sz="1700" b="1" dirty="0" err="1" smtClean="0">
                          <a:solidFill>
                            <a:schemeClr val="bg2">
                              <a:lumMod val="25000"/>
                            </a:schemeClr>
                          </a:solidFill>
                        </a:rPr>
                        <a:t>Tovar</a:t>
                      </a:r>
                      <a:r>
                        <a:rPr lang="pt-BR" sz="1700" b="1" dirty="0" smtClean="0">
                          <a:solidFill>
                            <a:schemeClr val="bg2">
                              <a:lumMod val="25000"/>
                            </a:schemeClr>
                          </a:solidFill>
                        </a:rPr>
                        <a:t> </a:t>
                      </a:r>
                      <a:r>
                        <a:rPr lang="pt-BR" sz="1700" b="1" dirty="0" err="1" smtClean="0">
                          <a:solidFill>
                            <a:schemeClr val="bg2">
                              <a:lumMod val="25000"/>
                            </a:schemeClr>
                          </a:solidFill>
                        </a:rPr>
                        <a:t>Pupo</a:t>
                      </a:r>
                      <a:r>
                        <a:rPr lang="pt-BR" sz="1700" b="1" dirty="0" smtClean="0">
                          <a:solidFill>
                            <a:schemeClr val="bg2">
                              <a:lumMod val="25000"/>
                            </a:schemeClr>
                          </a:solidFill>
                        </a:rPr>
                        <a:t>, alias “Jorge 40”</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a:t>
                      </a:r>
                      <a:r>
                        <a:rPr lang="es-ES" b="0" i="0" baseline="0" dirty="0" smtClean="0">
                          <a:solidFill>
                            <a:schemeClr val="bg2">
                              <a:lumMod val="25000"/>
                            </a:schemeClr>
                          </a:solidFill>
                        </a:rPr>
                        <a:t> Norte</a:t>
                      </a:r>
                      <a:endParaRPr lang="es-ES" b="0" i="0" dirty="0">
                        <a:solidFill>
                          <a:schemeClr val="bg2">
                            <a:lumMod val="25000"/>
                          </a:schemeClr>
                        </a:solidFill>
                      </a:endParaRPr>
                    </a:p>
                  </a:txBody>
                  <a:tcPr/>
                </a:tc>
                <a:tc>
                  <a:txBody>
                    <a:bodyPr/>
                    <a:lstStyle/>
                    <a:p>
                      <a:r>
                        <a:rPr lang="es-ES" dirty="0" smtClean="0"/>
                        <a:t>Recluido en una cárcel de Virginia. </a:t>
                      </a:r>
                      <a:r>
                        <a:rPr lang="es-ES" dirty="0" smtClean="0">
                          <a:solidFill>
                            <a:srgbClr val="C00000"/>
                          </a:solidFill>
                        </a:rPr>
                        <a:t>Corte</a:t>
                      </a:r>
                      <a:r>
                        <a:rPr lang="es-ES" baseline="0" dirty="0" smtClean="0">
                          <a:solidFill>
                            <a:srgbClr val="C00000"/>
                          </a:solidFill>
                        </a:rPr>
                        <a:t> Suprema de Justicia confirmó exclusión (19 de agosto de 2015).</a:t>
                      </a:r>
                      <a:endParaRPr lang="es-ES" dirty="0">
                        <a:solidFill>
                          <a:srgbClr val="C00000"/>
                        </a:solidFill>
                      </a:endParaRPr>
                    </a:p>
                  </a:txBody>
                  <a:tcPr/>
                </a:tc>
              </a:tr>
              <a:tr h="370840">
                <a:tc>
                  <a:txBody>
                    <a:bodyPr/>
                    <a:lstStyle/>
                    <a:p>
                      <a:r>
                        <a:rPr lang="es-ES" sz="1700" b="1" i="0" dirty="0" smtClean="0">
                          <a:solidFill>
                            <a:schemeClr val="bg2">
                              <a:lumMod val="25000"/>
                            </a:schemeClr>
                          </a:solidFill>
                        </a:rPr>
                        <a:t>Salvatore Mancuso Gómez, alias “El Mono Mancuso”, “Tiple Cero”, “Santander Lozada”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a:t>
                      </a:r>
                      <a:r>
                        <a:rPr lang="es-ES" sz="1800" b="0" i="0" dirty="0" err="1" smtClean="0">
                          <a:solidFill>
                            <a:schemeClr val="bg2">
                              <a:lumMod val="25000"/>
                            </a:schemeClr>
                          </a:solidFill>
                        </a:rPr>
                        <a:t>Catatumbo</a:t>
                      </a:r>
                      <a:endParaRPr lang="es-ES" b="0" i="0" dirty="0">
                        <a:solidFill>
                          <a:schemeClr val="bg2">
                            <a:lumMod val="25000"/>
                          </a:schemeClr>
                        </a:solidFill>
                      </a:endParaRPr>
                    </a:p>
                  </a:txBody>
                  <a:tcPr/>
                </a:tc>
                <a:tc>
                  <a:txBody>
                    <a:bodyPr/>
                    <a:lstStyle/>
                    <a:p>
                      <a:r>
                        <a:rPr lang="es-ES" dirty="0" smtClean="0"/>
                        <a:t>Recluido en una cárcel de Virginia.</a:t>
                      </a:r>
                      <a:r>
                        <a:rPr lang="es-ES" baseline="0" dirty="0" smtClean="0"/>
                        <a:t>  </a:t>
                      </a:r>
                      <a:r>
                        <a:rPr lang="es-ES" baseline="0" dirty="0" smtClean="0">
                          <a:solidFill>
                            <a:srgbClr val="C00000"/>
                          </a:solidFill>
                        </a:rPr>
                        <a:t>Dos (2) Sentencias Condenatorias de la Sala de Justicia y Paz del Tribunal Superior de Bogotá. Una en Apelación en la Corte Suprema de Justicia.</a:t>
                      </a:r>
                      <a:endParaRPr lang="es-ES" dirty="0">
                        <a:solidFill>
                          <a:srgbClr val="C00000"/>
                        </a:solidFill>
                      </a:endParaRPr>
                    </a:p>
                  </a:txBody>
                  <a:tcPr/>
                </a:tc>
              </a:tr>
              <a:tr h="370840">
                <a:tc>
                  <a:txBody>
                    <a:bodyPr/>
                    <a:lstStyle/>
                    <a:p>
                      <a:r>
                        <a:rPr lang="es-ES" sz="1700" b="1" i="0" dirty="0" smtClean="0">
                          <a:solidFill>
                            <a:schemeClr val="bg2">
                              <a:lumMod val="25000"/>
                            </a:schemeClr>
                          </a:solidFill>
                        </a:rPr>
                        <a:t>Guillermo Pérez </a:t>
                      </a:r>
                      <a:r>
                        <a:rPr lang="es-ES" sz="1700" b="1" i="0" dirty="0" err="1" smtClean="0">
                          <a:solidFill>
                            <a:schemeClr val="bg2">
                              <a:lumMod val="25000"/>
                            </a:schemeClr>
                          </a:solidFill>
                        </a:rPr>
                        <a:t>Alzate</a:t>
                      </a:r>
                      <a:r>
                        <a:rPr lang="es-ES" sz="1700" b="1" i="0" dirty="0" smtClean="0">
                          <a:solidFill>
                            <a:schemeClr val="bg2">
                              <a:lumMod val="25000"/>
                            </a:schemeClr>
                          </a:solidFill>
                        </a:rPr>
                        <a:t>, alias "Pablo Sevillano“</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 Central Bolívar</a:t>
                      </a:r>
                      <a:endParaRPr lang="es-ES" b="0" i="0" dirty="0">
                        <a:solidFill>
                          <a:schemeClr val="bg2">
                            <a:lumMod val="25000"/>
                          </a:schemeClr>
                        </a:solidFill>
                      </a:endParaRPr>
                    </a:p>
                  </a:txBody>
                  <a:tcPr/>
                </a:tc>
                <a:tc>
                  <a:txBody>
                    <a:bodyPr/>
                    <a:lstStyle/>
                    <a:p>
                      <a:r>
                        <a:rPr lang="es-ES" dirty="0" smtClean="0"/>
                        <a:t>Condenado,</a:t>
                      </a:r>
                      <a:r>
                        <a:rPr lang="es-ES" baseline="0" dirty="0" smtClean="0"/>
                        <a:t> en el 2009, a 17 años por una Corte Federal de la Florida. </a:t>
                      </a:r>
                      <a:r>
                        <a:rPr lang="es-ES" baseline="0" dirty="0" smtClean="0">
                          <a:solidFill>
                            <a:srgbClr val="C00000"/>
                          </a:solidFill>
                        </a:rPr>
                        <a:t>Sentencia Condenatoria de la Sala de Justicia y Paz del Tribunal Superior de Bogotá, el 16 de diciembre de 2015 la Corte Suprema de Justicia confirmó.</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3671940988"/>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4243065828"/>
              </p:ext>
            </p:extLst>
          </p:nvPr>
        </p:nvGraphicFramePr>
        <p:xfrm>
          <a:off x="551384" y="2060848"/>
          <a:ext cx="11053599" cy="42570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Jaime Arturo </a:t>
                      </a:r>
                      <a:r>
                        <a:rPr lang="es-ES" sz="1700" b="1" dirty="0" err="1" smtClean="0">
                          <a:solidFill>
                            <a:schemeClr val="bg2">
                              <a:lumMod val="25000"/>
                            </a:schemeClr>
                          </a:solidFill>
                        </a:rPr>
                        <a:t>Gamez</a:t>
                      </a:r>
                      <a:r>
                        <a:rPr lang="es-ES" sz="1700" b="1" dirty="0" smtClean="0">
                          <a:solidFill>
                            <a:schemeClr val="bg2">
                              <a:lumMod val="25000"/>
                            </a:schemeClr>
                          </a:solidFill>
                        </a:rPr>
                        <a:t> Moreno, alias "Jimmy" </a:t>
                      </a: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1-09-2008</a:t>
                      </a:r>
                      <a:endParaRPr lang="es-ES" sz="1700" b="0" i="0" dirty="0">
                        <a:solidFill>
                          <a:schemeClr val="bg2">
                            <a:lumMod val="25000"/>
                          </a:schemeClr>
                        </a:solidFill>
                      </a:endParaRPr>
                    </a:p>
                  </a:txBody>
                  <a:tcPr/>
                </a:tc>
                <a:tc>
                  <a:txBody>
                    <a:bodyPr/>
                    <a:lstStyle/>
                    <a:p>
                      <a:r>
                        <a:rPr lang="es-ES" sz="1800" dirty="0" smtClean="0">
                          <a:solidFill>
                            <a:schemeClr val="bg2">
                              <a:lumMod val="25000"/>
                            </a:schemeClr>
                          </a:solidFill>
                        </a:rPr>
                        <a:t>Bloque Frente Mártires de </a:t>
                      </a:r>
                      <a:r>
                        <a:rPr lang="es-ES" sz="1800" dirty="0" err="1" smtClean="0">
                          <a:solidFill>
                            <a:schemeClr val="bg2">
                              <a:lumMod val="25000"/>
                            </a:schemeClr>
                          </a:solidFill>
                        </a:rPr>
                        <a:t>Guática</a:t>
                      </a:r>
                      <a:r>
                        <a:rPr lang="es-ES" sz="1800" dirty="0" smtClean="0">
                          <a:solidFill>
                            <a:schemeClr val="bg2">
                              <a:lumMod val="25000"/>
                            </a:schemeClr>
                          </a:solidFill>
                        </a:rPr>
                        <a:t>,  Bloque Central </a:t>
                      </a:r>
                      <a:r>
                        <a:rPr lang="es-ES" sz="1800" dirty="0" err="1" smtClean="0">
                          <a:solidFill>
                            <a:schemeClr val="bg2">
                              <a:lumMod val="25000"/>
                            </a:schemeClr>
                          </a:solidFill>
                        </a:rPr>
                        <a:t>Bolivar</a:t>
                      </a:r>
                      <a:endParaRPr lang="es-ES" sz="1800" b="0" i="0" dirty="0">
                        <a:solidFill>
                          <a:schemeClr val="bg2">
                            <a:lumMod val="25000"/>
                          </a:schemeClr>
                        </a:solidFill>
                      </a:endParaRPr>
                    </a:p>
                  </a:txBody>
                  <a:tcPr/>
                </a:tc>
                <a:tc>
                  <a:txBody>
                    <a:bodyPr/>
                    <a:lstStyle/>
                    <a:p>
                      <a:r>
                        <a:rPr lang="es-ES" dirty="0" smtClean="0">
                          <a:solidFill>
                            <a:srgbClr val="C00000"/>
                          </a:solidFill>
                        </a:rPr>
                        <a:t>Sin conocimiento de</a:t>
                      </a:r>
                      <a:r>
                        <a:rPr lang="es-ES" baseline="0" dirty="0" smtClean="0">
                          <a:solidFill>
                            <a:srgbClr val="C00000"/>
                          </a:solidFill>
                        </a:rPr>
                        <a:t> su situación actual en Justicia y Paz.</a:t>
                      </a:r>
                      <a:endParaRPr lang="es-ES" dirty="0">
                        <a:solidFill>
                          <a:srgbClr val="C00000"/>
                        </a:solidFill>
                      </a:endParaRPr>
                    </a:p>
                  </a:txBody>
                  <a:tcPr/>
                </a:tc>
              </a:tr>
              <a:tr h="370840">
                <a:tc>
                  <a:txBody>
                    <a:bodyPr/>
                    <a:lstStyle/>
                    <a:p>
                      <a:r>
                        <a:rPr lang="es-ES" sz="1700" b="1" i="0" dirty="0" smtClean="0">
                          <a:solidFill>
                            <a:schemeClr val="bg2">
                              <a:lumMod val="25000"/>
                            </a:schemeClr>
                          </a:solidFill>
                        </a:rPr>
                        <a:t>Miguel Villarreal </a:t>
                      </a:r>
                      <a:r>
                        <a:rPr lang="es-ES" sz="1700" b="1" i="0" dirty="0" err="1" smtClean="0">
                          <a:solidFill>
                            <a:schemeClr val="bg2">
                              <a:lumMod val="25000"/>
                            </a:schemeClr>
                          </a:solidFill>
                        </a:rPr>
                        <a:t>Archila</a:t>
                      </a:r>
                      <a:r>
                        <a:rPr lang="es-ES" sz="1700" b="1" i="0" dirty="0" smtClean="0">
                          <a:solidFill>
                            <a:schemeClr val="bg2">
                              <a:lumMod val="25000"/>
                            </a:schemeClr>
                          </a:solidFill>
                        </a:rPr>
                        <a:t>, alias "Salomón" o "El Flaco"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1-09-2008</a:t>
                      </a:r>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Norte</a:t>
                      </a:r>
                      <a:endParaRPr lang="es-ES" b="0" i="0" dirty="0">
                        <a:solidFill>
                          <a:schemeClr val="bg2">
                            <a:lumMod val="25000"/>
                          </a:schemeClr>
                        </a:solidFill>
                      </a:endParaRPr>
                    </a:p>
                  </a:txBody>
                  <a:tcPr/>
                </a:tc>
                <a:tc>
                  <a:txBody>
                    <a:bodyPr/>
                    <a:lstStyle/>
                    <a:p>
                      <a:r>
                        <a:rPr lang="es-ES" dirty="0" smtClean="0">
                          <a:solidFill>
                            <a:srgbClr val="C00000"/>
                          </a:solidFill>
                        </a:rPr>
                        <a:t>Sin conocimiento de</a:t>
                      </a:r>
                      <a:r>
                        <a:rPr lang="es-ES" baseline="0" dirty="0" smtClean="0">
                          <a:solidFill>
                            <a:srgbClr val="C00000"/>
                          </a:solidFill>
                        </a:rPr>
                        <a:t> su situación actual en Justicia y Paz.</a:t>
                      </a:r>
                      <a:endParaRPr lang="es-ES" dirty="0">
                        <a:solidFill>
                          <a:srgbClr val="C00000"/>
                        </a:solidFill>
                      </a:endParaRPr>
                    </a:p>
                  </a:txBody>
                  <a:tcPr/>
                </a:tc>
              </a:tr>
              <a:tr h="370840">
                <a:tc>
                  <a:txBody>
                    <a:bodyPr/>
                    <a:lstStyle/>
                    <a:p>
                      <a:r>
                        <a:rPr lang="es-ES" sz="1700" b="1" i="0" dirty="0" smtClean="0">
                          <a:solidFill>
                            <a:schemeClr val="bg2">
                              <a:lumMod val="25000"/>
                            </a:schemeClr>
                          </a:solidFill>
                        </a:rPr>
                        <a:t>José Gregorio Terán Vásquez, alias "El </a:t>
                      </a:r>
                      <a:r>
                        <a:rPr lang="es-ES" sz="1700" b="1" i="0" dirty="0" err="1" smtClean="0">
                          <a:solidFill>
                            <a:schemeClr val="bg2">
                              <a:lumMod val="25000"/>
                            </a:schemeClr>
                          </a:solidFill>
                        </a:rPr>
                        <a:t>Pipon</a:t>
                      </a:r>
                      <a:r>
                        <a:rPr lang="es-ES" sz="1700" b="1" i="0" dirty="0" smtClean="0">
                          <a:solidFill>
                            <a:schemeClr val="bg2">
                              <a:lumMod val="25000"/>
                            </a:schemeClr>
                          </a:solidFill>
                        </a:rPr>
                        <a:t>” </a:t>
                      </a:r>
                    </a:p>
                    <a:p>
                      <a:r>
                        <a:rPr lang="es-ES" sz="1700" b="0" i="0" dirty="0" smtClean="0">
                          <a:solidFill>
                            <a:schemeClr val="bg2">
                              <a:lumMod val="25000"/>
                            </a:schemeClr>
                          </a:solidFill>
                        </a:rPr>
                        <a:t>Extraditado el 20-11-2008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 Norte</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Fue deportado de EEUU en diciembre</a:t>
                      </a:r>
                      <a:r>
                        <a:rPr lang="es-ES" baseline="0" dirty="0" smtClean="0"/>
                        <a:t> de 2010. </a:t>
                      </a:r>
                      <a:r>
                        <a:rPr lang="es-ES" baseline="0" dirty="0" smtClean="0">
                          <a:solidFill>
                            <a:srgbClr val="C00000"/>
                          </a:solidFill>
                        </a:rPr>
                        <a:t>Se encuentra en versiones en la Unidad de Justicia y Paz de la Fiscalía</a:t>
                      </a:r>
                      <a:endParaRPr lang="es-ES" dirty="0">
                        <a:solidFill>
                          <a:srgbClr val="C00000"/>
                        </a:solidFill>
                      </a:endParaRPr>
                    </a:p>
                  </a:txBody>
                  <a:tcPr/>
                </a:tc>
              </a:tr>
              <a:tr h="370840">
                <a:tc>
                  <a:txBody>
                    <a:bodyPr/>
                    <a:lstStyle/>
                    <a:p>
                      <a:r>
                        <a:rPr lang="es-ES" sz="1700" b="1" i="0" dirty="0" smtClean="0">
                          <a:solidFill>
                            <a:schemeClr val="bg2">
                              <a:lumMod val="25000"/>
                            </a:schemeClr>
                          </a:solidFill>
                        </a:rPr>
                        <a:t>Luis Carlos Ropero Díaz, alias "Santos" </a:t>
                      </a:r>
                    </a:p>
                    <a:p>
                      <a:r>
                        <a:rPr lang="es-ES" sz="1700" b="0" i="0" dirty="0" smtClean="0">
                          <a:solidFill>
                            <a:schemeClr val="bg2">
                              <a:lumMod val="25000"/>
                            </a:schemeClr>
                          </a:solidFill>
                        </a:rPr>
                        <a:t>Extraditado el</a:t>
                      </a:r>
                      <a:r>
                        <a:rPr lang="es-ES" sz="1700" b="0" i="0" baseline="0" dirty="0" smtClean="0">
                          <a:solidFill>
                            <a:schemeClr val="bg2">
                              <a:lumMod val="25000"/>
                            </a:schemeClr>
                          </a:solidFill>
                        </a:rPr>
                        <a:t> 3-12-2008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 </a:t>
                      </a:r>
                      <a:r>
                        <a:rPr lang="es-ES" b="0" i="0" dirty="0" err="1" smtClean="0">
                          <a:solidFill>
                            <a:schemeClr val="bg2">
                              <a:lumMod val="25000"/>
                            </a:schemeClr>
                          </a:solidFill>
                        </a:rPr>
                        <a:t>Catatumbo</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Fue deportado de EEUU en octubre</a:t>
                      </a:r>
                      <a:r>
                        <a:rPr lang="es-ES" baseline="0" dirty="0" smtClean="0"/>
                        <a:t> de 2012. </a:t>
                      </a:r>
                      <a:r>
                        <a:rPr lang="es-ES" baseline="0" dirty="0" smtClean="0">
                          <a:solidFill>
                            <a:srgbClr val="C00000"/>
                          </a:solidFill>
                        </a:rPr>
                        <a:t>A febrero de 2014 en versión conjunta en la Unidad de Justicia y Paz de la Fiscalía.</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1466955808"/>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548680"/>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3015930945"/>
              </p:ext>
            </p:extLst>
          </p:nvPr>
        </p:nvGraphicFramePr>
        <p:xfrm>
          <a:off x="551384" y="1196752"/>
          <a:ext cx="11053599" cy="567436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Miguel Ángel Mejía </a:t>
                      </a:r>
                      <a:r>
                        <a:rPr lang="es-ES" sz="1700" b="1" dirty="0" err="1" smtClean="0">
                          <a:solidFill>
                            <a:schemeClr val="bg2">
                              <a:lumMod val="25000"/>
                            </a:schemeClr>
                          </a:solidFill>
                        </a:rPr>
                        <a:t>Munera</a:t>
                      </a:r>
                      <a:r>
                        <a:rPr lang="es-ES" sz="1700" b="1" dirty="0" smtClean="0">
                          <a:solidFill>
                            <a:schemeClr val="bg2">
                              <a:lumMod val="25000"/>
                            </a:schemeClr>
                          </a:solidFill>
                        </a:rPr>
                        <a:t>, alias "El Mellizo", "Pablo Arauca", o "El Loco" </a:t>
                      </a:r>
                    </a:p>
                    <a:p>
                      <a:r>
                        <a:rPr lang="es-ES" sz="1700" dirty="0" smtClean="0">
                          <a:solidFill>
                            <a:schemeClr val="bg2">
                              <a:lumMod val="25000"/>
                            </a:schemeClr>
                          </a:solidFill>
                        </a:rPr>
                        <a:t>Extraditado</a:t>
                      </a:r>
                      <a:r>
                        <a:rPr lang="es-ES" sz="1700" baseline="0" dirty="0" smtClean="0">
                          <a:solidFill>
                            <a:schemeClr val="bg2">
                              <a:lumMod val="25000"/>
                            </a:schemeClr>
                          </a:solidFill>
                        </a:rPr>
                        <a:t> el 4-03-2009</a:t>
                      </a:r>
                      <a:endParaRPr lang="es-ES" sz="1700" b="0" i="0" dirty="0">
                        <a:solidFill>
                          <a:schemeClr val="bg2">
                            <a:lumMod val="25000"/>
                          </a:schemeClr>
                        </a:solidFill>
                      </a:endParaRPr>
                    </a:p>
                  </a:txBody>
                  <a:tcPr/>
                </a:tc>
                <a:tc>
                  <a:txBody>
                    <a:bodyPr/>
                    <a:lstStyle/>
                    <a:p>
                      <a:r>
                        <a:rPr lang="es-ES" sz="1800" dirty="0" smtClean="0">
                          <a:solidFill>
                            <a:schemeClr val="bg2">
                              <a:lumMod val="25000"/>
                            </a:schemeClr>
                          </a:solidFill>
                        </a:rPr>
                        <a:t>Bloque Vencedores de Arauca</a:t>
                      </a:r>
                      <a:endParaRPr lang="es-ES" sz="1800" b="0" i="0" dirty="0">
                        <a:solidFill>
                          <a:schemeClr val="bg2">
                            <a:lumMod val="25000"/>
                          </a:schemeClr>
                        </a:solidFill>
                      </a:endParaRPr>
                    </a:p>
                  </a:txBody>
                  <a:tcPr/>
                </a:tc>
                <a:tc>
                  <a:txBody>
                    <a:bodyPr/>
                    <a:lstStyle/>
                    <a:p>
                      <a:r>
                        <a:rPr lang="es-ES" dirty="0" smtClean="0"/>
                        <a:t>Recluido en una cárcel de Virginia. </a:t>
                      </a:r>
                      <a:r>
                        <a:rPr lang="es-ES" baseline="0" dirty="0" smtClean="0">
                          <a:solidFill>
                            <a:srgbClr val="C00000"/>
                          </a:solidFill>
                        </a:rPr>
                        <a:t>Sala de Justicia y Paz del Tribunal Superior de Bogotá.- pendiente de lectura decisión exclusión</a:t>
                      </a:r>
                      <a:endParaRPr lang="es-ES" dirty="0">
                        <a:solidFill>
                          <a:srgbClr val="C00000"/>
                        </a:solidFill>
                      </a:endParaRPr>
                    </a:p>
                  </a:txBody>
                  <a:tcPr/>
                </a:tc>
              </a:tr>
              <a:tr h="370840">
                <a:tc>
                  <a:txBody>
                    <a:bodyPr/>
                    <a:lstStyle/>
                    <a:p>
                      <a:r>
                        <a:rPr lang="es-ES" sz="1700" b="1" i="0" dirty="0" smtClean="0">
                          <a:solidFill>
                            <a:schemeClr val="bg2">
                              <a:lumMod val="25000"/>
                            </a:schemeClr>
                          </a:solidFill>
                        </a:rPr>
                        <a:t>Herbert </a:t>
                      </a:r>
                      <a:r>
                        <a:rPr lang="es-ES" sz="1700" b="1" i="0" dirty="0" err="1" smtClean="0">
                          <a:solidFill>
                            <a:schemeClr val="bg2">
                              <a:lumMod val="25000"/>
                            </a:schemeClr>
                          </a:solidFill>
                        </a:rPr>
                        <a:t>Veloza</a:t>
                      </a:r>
                      <a:r>
                        <a:rPr lang="es-ES" sz="1700" b="1" i="0" dirty="0" smtClean="0">
                          <a:solidFill>
                            <a:schemeClr val="bg2">
                              <a:lumMod val="25000"/>
                            </a:schemeClr>
                          </a:solidFill>
                        </a:rPr>
                        <a:t> García, alias “HH”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5-03-2009</a:t>
                      </a:r>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a:t>
                      </a:r>
                      <a:r>
                        <a:rPr lang="es-ES" sz="1800" b="0" i="0" baseline="0" dirty="0" smtClean="0">
                          <a:solidFill>
                            <a:schemeClr val="bg2">
                              <a:lumMod val="25000"/>
                            </a:schemeClr>
                          </a:solidFill>
                        </a:rPr>
                        <a:t> Bananero y Calima</a:t>
                      </a:r>
                      <a:endParaRPr lang="es-ES" b="0" i="0" dirty="0">
                        <a:solidFill>
                          <a:schemeClr val="bg2">
                            <a:lumMod val="25000"/>
                          </a:schemeClr>
                        </a:solidFill>
                      </a:endParaRPr>
                    </a:p>
                  </a:txBody>
                  <a:tcPr/>
                </a:tc>
                <a:tc>
                  <a:txBody>
                    <a:bodyPr/>
                    <a:lstStyle/>
                    <a:p>
                      <a:r>
                        <a:rPr lang="es-ES" dirty="0" smtClean="0"/>
                        <a:t>Deportado de EEUU en diciembre de 2017, tras cumplir pena de 8 años de prisión</a:t>
                      </a:r>
                      <a:r>
                        <a:rPr lang="es-ES" baseline="0" dirty="0" smtClean="0">
                          <a:solidFill>
                            <a:srgbClr val="C00000"/>
                          </a:solidFill>
                        </a:rPr>
                        <a:t>.  Con Sentencias Condenatorias de la Sala de Justicia y Paz del Tribunal Superior de Bogotá. Una se encuentra en apelación en la </a:t>
                      </a:r>
                      <a:r>
                        <a:rPr lang="es-ES" baseline="0" dirty="0" err="1" smtClean="0">
                          <a:solidFill>
                            <a:srgbClr val="C00000"/>
                          </a:solidFill>
                        </a:rPr>
                        <a:t>C.S.de</a:t>
                      </a:r>
                      <a:r>
                        <a:rPr lang="es-ES" baseline="0" dirty="0" smtClean="0">
                          <a:solidFill>
                            <a:srgbClr val="C00000"/>
                          </a:solidFill>
                        </a:rPr>
                        <a:t> J. y el otro proceso se encuentra en el Juzgado de Ejecución de Sentencias.</a:t>
                      </a:r>
                      <a:endParaRPr lang="es-ES" dirty="0">
                        <a:solidFill>
                          <a:srgbClr val="C00000"/>
                        </a:solidFill>
                      </a:endParaRPr>
                    </a:p>
                  </a:txBody>
                  <a:tcPr/>
                </a:tc>
              </a:tr>
              <a:tr h="370840">
                <a:tc>
                  <a:txBody>
                    <a:bodyPr/>
                    <a:lstStyle/>
                    <a:p>
                      <a:r>
                        <a:rPr lang="es-ES" sz="1700" b="1" i="0" dirty="0" smtClean="0">
                          <a:solidFill>
                            <a:schemeClr val="bg2">
                              <a:lumMod val="25000"/>
                            </a:schemeClr>
                          </a:solidFill>
                        </a:rPr>
                        <a:t>Gerardo </a:t>
                      </a:r>
                      <a:r>
                        <a:rPr lang="es-ES" sz="1700" b="1" i="0" dirty="0" err="1" smtClean="0">
                          <a:solidFill>
                            <a:schemeClr val="bg2">
                              <a:lumMod val="25000"/>
                            </a:schemeClr>
                          </a:solidFill>
                        </a:rPr>
                        <a:t>Gelves</a:t>
                      </a:r>
                      <a:r>
                        <a:rPr lang="es-ES" sz="1700" b="1" i="0" dirty="0" smtClean="0">
                          <a:solidFill>
                            <a:schemeClr val="bg2">
                              <a:lumMod val="25000"/>
                            </a:schemeClr>
                          </a:solidFill>
                        </a:rPr>
                        <a:t> Castro, alias "Diomedes" </a:t>
                      </a:r>
                    </a:p>
                    <a:p>
                      <a:r>
                        <a:rPr lang="es-ES" sz="1700" b="0" i="0" dirty="0" smtClean="0">
                          <a:solidFill>
                            <a:schemeClr val="bg2">
                              <a:lumMod val="25000"/>
                            </a:schemeClr>
                          </a:solidFill>
                        </a:rPr>
                        <a:t>Extraditado el 24-03-2009</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Frente Resistencia </a:t>
                      </a:r>
                      <a:r>
                        <a:rPr lang="es-ES" b="0" i="0"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solidFill>
                            <a:srgbClr val="C00000"/>
                          </a:solidFill>
                        </a:rPr>
                        <a:t>Sin conocimiento de</a:t>
                      </a:r>
                      <a:r>
                        <a:rPr lang="es-ES" baseline="0" dirty="0" smtClean="0">
                          <a:solidFill>
                            <a:srgbClr val="C00000"/>
                          </a:solidFill>
                        </a:rPr>
                        <a:t> su situación actual en Justicia y Paz.</a:t>
                      </a:r>
                      <a:endParaRPr lang="es-ES" dirty="0">
                        <a:solidFill>
                          <a:srgbClr val="C00000"/>
                        </a:solidFill>
                      </a:endParaRPr>
                    </a:p>
                  </a:txBody>
                  <a:tcPr/>
                </a:tc>
              </a:tr>
              <a:tr h="370840">
                <a:tc>
                  <a:txBody>
                    <a:bodyPr/>
                    <a:lstStyle/>
                    <a:p>
                      <a:r>
                        <a:rPr lang="pt-BR" sz="1700" b="1" i="0" dirty="0" smtClean="0">
                          <a:solidFill>
                            <a:schemeClr val="bg2">
                              <a:lumMod val="25000"/>
                            </a:schemeClr>
                          </a:solidFill>
                        </a:rPr>
                        <a:t>Norberto </a:t>
                      </a:r>
                      <a:r>
                        <a:rPr lang="pt-BR" sz="1700" b="1" i="0" dirty="0" err="1" smtClean="0">
                          <a:solidFill>
                            <a:schemeClr val="bg2">
                              <a:lumMod val="25000"/>
                            </a:schemeClr>
                          </a:solidFill>
                        </a:rPr>
                        <a:t>Quiroga</a:t>
                      </a:r>
                      <a:r>
                        <a:rPr lang="pt-BR" sz="1700" b="1" i="0" dirty="0" smtClean="0">
                          <a:solidFill>
                            <a:schemeClr val="bg2">
                              <a:lumMod val="25000"/>
                            </a:schemeClr>
                          </a:solidFill>
                        </a:rPr>
                        <a:t> </a:t>
                      </a:r>
                      <a:r>
                        <a:rPr lang="pt-BR" sz="1700" b="1" i="0" dirty="0" err="1" smtClean="0">
                          <a:solidFill>
                            <a:schemeClr val="bg2">
                              <a:lumMod val="25000"/>
                            </a:schemeClr>
                          </a:solidFill>
                        </a:rPr>
                        <a:t>Poveda</a:t>
                      </a:r>
                      <a:r>
                        <a:rPr lang="pt-BR" sz="1700" b="1" i="0" dirty="0" smtClean="0">
                          <a:solidFill>
                            <a:schemeClr val="bg2">
                              <a:lumMod val="25000"/>
                            </a:schemeClr>
                          </a:solidFill>
                        </a:rPr>
                        <a:t>, alias "Cinco </a:t>
                      </a:r>
                      <a:r>
                        <a:rPr lang="pt-BR" sz="1700" b="1" i="0" dirty="0" err="1" smtClean="0">
                          <a:solidFill>
                            <a:schemeClr val="bg2">
                              <a:lumMod val="25000"/>
                            </a:schemeClr>
                          </a:solidFill>
                        </a:rPr>
                        <a:t>Cinco</a:t>
                      </a:r>
                      <a:r>
                        <a:rPr lang="pt-BR" sz="1700" b="1" i="0" dirty="0" smtClean="0">
                          <a:solidFill>
                            <a:schemeClr val="bg2">
                              <a:lumMod val="25000"/>
                            </a:schemeClr>
                          </a:solidFill>
                        </a:rPr>
                        <a:t>", "Beto", o "Beto </a:t>
                      </a:r>
                      <a:r>
                        <a:rPr lang="pt-BR" sz="1700" b="1" i="0" dirty="0" err="1" smtClean="0">
                          <a:solidFill>
                            <a:schemeClr val="bg2">
                              <a:lumMod val="25000"/>
                            </a:schemeClr>
                          </a:solidFill>
                        </a:rPr>
                        <a:t>Quiroga</a:t>
                      </a:r>
                      <a:r>
                        <a:rPr lang="pt-BR" sz="1700" b="1" i="0" dirty="0" smtClean="0">
                          <a:solidFill>
                            <a:schemeClr val="bg2">
                              <a:lumMod val="25000"/>
                            </a:schemeClr>
                          </a:solidFill>
                        </a:rPr>
                        <a:t>“</a:t>
                      </a:r>
                    </a:p>
                    <a:p>
                      <a:r>
                        <a:rPr lang="es-ES" sz="1700" b="0" i="0" dirty="0" smtClean="0">
                          <a:solidFill>
                            <a:schemeClr val="bg2">
                              <a:lumMod val="25000"/>
                            </a:schemeClr>
                          </a:solidFill>
                        </a:rPr>
                        <a:t>Extraditado el</a:t>
                      </a:r>
                      <a:r>
                        <a:rPr lang="es-ES" sz="1700" b="0" i="0" baseline="0" dirty="0" smtClean="0">
                          <a:solidFill>
                            <a:schemeClr val="bg2">
                              <a:lumMod val="25000"/>
                            </a:schemeClr>
                          </a:solidFill>
                        </a:rPr>
                        <a:t> 18-15-2009</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Frente Resistencia </a:t>
                      </a:r>
                      <a:r>
                        <a:rPr lang="es-ES" b="0" i="0"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Fue deportado de EEUU en septiembre de 2011.</a:t>
                      </a:r>
                      <a:r>
                        <a:rPr lang="es-ES" baseline="0" dirty="0" smtClean="0"/>
                        <a:t>  </a:t>
                      </a:r>
                      <a:r>
                        <a:rPr lang="es-ES" baseline="0" dirty="0" smtClean="0">
                          <a:solidFill>
                            <a:srgbClr val="C00000"/>
                          </a:solidFill>
                        </a:rPr>
                        <a:t>A 30 de abril de 2014 en versión conjunta en la Unidad de Justicia y Paz de la Fiscalía.</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2672544919"/>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nvPr>
        </p:nvGraphicFramePr>
        <p:xfrm>
          <a:off x="479376" y="2636912"/>
          <a:ext cx="11053599" cy="12852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err="1" smtClean="0">
                          <a:solidFill>
                            <a:schemeClr val="bg2">
                              <a:lumMod val="25000"/>
                            </a:schemeClr>
                          </a:solidFill>
                        </a:rPr>
                        <a:t>Éder</a:t>
                      </a:r>
                      <a:r>
                        <a:rPr lang="es-ES" sz="1700" b="1" dirty="0" smtClean="0">
                          <a:solidFill>
                            <a:schemeClr val="bg2">
                              <a:lumMod val="25000"/>
                            </a:schemeClr>
                          </a:solidFill>
                        </a:rPr>
                        <a:t> Pedraza Peña, alias “Ramón </a:t>
                      </a:r>
                      <a:r>
                        <a:rPr lang="es-ES" sz="1700" b="1" dirty="0" err="1" smtClean="0">
                          <a:solidFill>
                            <a:schemeClr val="bg2">
                              <a:lumMod val="25000"/>
                            </a:schemeClr>
                          </a:solidFill>
                        </a:rPr>
                        <a:t>Mojana</a:t>
                      </a:r>
                      <a:r>
                        <a:rPr lang="es-ES" sz="1700" b="1" dirty="0" smtClean="0">
                          <a:solidFill>
                            <a:schemeClr val="bg2">
                              <a:lumMod val="25000"/>
                            </a:schemeClr>
                          </a:solidFill>
                        </a:rPr>
                        <a:t>”</a:t>
                      </a:r>
                    </a:p>
                    <a:p>
                      <a:r>
                        <a:rPr lang="es-ES" sz="1700" dirty="0" smtClean="0">
                          <a:solidFill>
                            <a:schemeClr val="bg2">
                              <a:lumMod val="25000"/>
                            </a:schemeClr>
                          </a:solidFill>
                        </a:rPr>
                        <a:t>Extraditado</a:t>
                      </a:r>
                      <a:r>
                        <a:rPr lang="es-ES" sz="1700" baseline="0" dirty="0" smtClean="0">
                          <a:solidFill>
                            <a:schemeClr val="bg2">
                              <a:lumMod val="25000"/>
                            </a:schemeClr>
                          </a:solidFill>
                        </a:rPr>
                        <a:t> en noviembre de 2010</a:t>
                      </a:r>
                      <a:endParaRPr lang="es-ES" sz="1700" b="0" i="0" dirty="0">
                        <a:solidFill>
                          <a:schemeClr val="bg2">
                            <a:lumMod val="25000"/>
                          </a:schemeClr>
                        </a:solidFill>
                      </a:endParaRPr>
                    </a:p>
                  </a:txBody>
                  <a:tcPr/>
                </a:tc>
                <a:tc>
                  <a:txBody>
                    <a:bodyPr/>
                    <a:lstStyle/>
                    <a:p>
                      <a:r>
                        <a:rPr lang="es-ES" sz="1800" dirty="0" smtClean="0">
                          <a:solidFill>
                            <a:schemeClr val="bg2">
                              <a:lumMod val="25000"/>
                            </a:schemeClr>
                          </a:solidFill>
                        </a:rPr>
                        <a:t>Bloque</a:t>
                      </a:r>
                      <a:r>
                        <a:rPr lang="es-ES" sz="1800" baseline="0" dirty="0" smtClean="0">
                          <a:solidFill>
                            <a:schemeClr val="bg2">
                              <a:lumMod val="25000"/>
                            </a:schemeClr>
                          </a:solidFill>
                        </a:rPr>
                        <a:t> </a:t>
                      </a:r>
                      <a:r>
                        <a:rPr lang="es-ES" sz="1800" baseline="0" dirty="0" err="1" smtClean="0">
                          <a:solidFill>
                            <a:schemeClr val="bg2">
                              <a:lumMod val="25000"/>
                            </a:schemeClr>
                          </a:solidFill>
                        </a:rPr>
                        <a:t>Mojana</a:t>
                      </a:r>
                      <a:endParaRPr lang="es-ES" sz="1800" b="0" i="0" dirty="0">
                        <a:solidFill>
                          <a:schemeClr val="bg2">
                            <a:lumMod val="25000"/>
                          </a:schemeClr>
                        </a:solidFill>
                      </a:endParaRPr>
                    </a:p>
                  </a:txBody>
                  <a:tcPr/>
                </a:tc>
                <a:tc>
                  <a:txBody>
                    <a:bodyPr/>
                    <a:lstStyle/>
                    <a:p>
                      <a:r>
                        <a:rPr lang="es-ES" dirty="0" smtClean="0"/>
                        <a:t>Recluido en una cárcel de New York. </a:t>
                      </a:r>
                      <a:r>
                        <a:rPr lang="es-ES" baseline="0" dirty="0" smtClean="0"/>
                        <a:t> </a:t>
                      </a:r>
                      <a:r>
                        <a:rPr lang="es-ES" baseline="0" dirty="0" smtClean="0">
                          <a:solidFill>
                            <a:srgbClr val="C00000"/>
                          </a:solidFill>
                        </a:rPr>
                        <a:t>A septiembre de 2012, en versión en la Unidad de Justicia y Paz de la Fiscalía.</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1944416630"/>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1124744"/>
            <a:ext cx="11029616" cy="1080120"/>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a:t>
            </a:r>
            <a:br>
              <a:rPr lang="es-CO" sz="2000" b="1" dirty="0" smtClean="0">
                <a:solidFill>
                  <a:srgbClr val="DBFF75"/>
                </a:solidFill>
              </a:rPr>
            </a:br>
            <a:r>
              <a:rPr lang="es-CO" sz="2000" b="1" dirty="0" smtClean="0">
                <a:solidFill>
                  <a:srgbClr val="DBFF75"/>
                </a:solidFill>
              </a:rPr>
              <a:t/>
            </a:r>
            <a:br>
              <a:rPr lang="es-CO" sz="2000" b="1" dirty="0" smtClean="0">
                <a:solidFill>
                  <a:srgbClr val="DBFF75"/>
                </a:solidFill>
              </a:rPr>
            </a:br>
            <a:r>
              <a:rPr lang="es-CO" sz="2000" b="1" dirty="0" smtClean="0">
                <a:solidFill>
                  <a:srgbClr val="C00000"/>
                </a:solidFill>
              </a:rPr>
              <a:t>consolidado </a:t>
            </a:r>
            <a:endParaRPr lang="es-CO" sz="2000" b="1" dirty="0">
              <a:solidFill>
                <a:srgbClr val="C00000"/>
              </a:solidFill>
            </a:endParaRPr>
          </a:p>
        </p:txBody>
      </p:sp>
      <p:graphicFrame>
        <p:nvGraphicFramePr>
          <p:cNvPr id="4" name="Tabla 3"/>
          <p:cNvGraphicFramePr>
            <a:graphicFrameLocks noGrp="1"/>
          </p:cNvGraphicFramePr>
          <p:nvPr>
            <p:extLst>
              <p:ext uri="{D42A27DB-BD31-4B8C-83A1-F6EECF244321}">
                <p14:modId xmlns:p14="http://schemas.microsoft.com/office/powerpoint/2010/main" val="185840872"/>
              </p:ext>
            </p:extLst>
          </p:nvPr>
        </p:nvGraphicFramePr>
        <p:xfrm>
          <a:off x="2207568" y="2564904"/>
          <a:ext cx="8128000" cy="2595880"/>
        </p:xfrm>
        <a:graphic>
          <a:graphicData uri="http://schemas.openxmlformats.org/drawingml/2006/table">
            <a:tbl>
              <a:tblPr firstRow="1" bandRow="1">
                <a:tableStyleId>{3B4B98B0-60AC-42C2-AFA5-B58CD77FA1E5}</a:tableStyleId>
              </a:tblPr>
              <a:tblGrid>
                <a:gridCol w="6408712"/>
                <a:gridCol w="1719288"/>
              </a:tblGrid>
              <a:tr h="370840">
                <a:tc>
                  <a:txBody>
                    <a:bodyPr/>
                    <a:lstStyle/>
                    <a:p>
                      <a:r>
                        <a:rPr lang="es-CO" dirty="0" smtClean="0"/>
                        <a:t>JEFES PARAMILITARES EXTRADITADOS</a:t>
                      </a:r>
                      <a:endParaRPr lang="es-CO" dirty="0"/>
                    </a:p>
                  </a:txBody>
                  <a:tcPr/>
                </a:tc>
                <a:tc>
                  <a:txBody>
                    <a:bodyPr/>
                    <a:lstStyle/>
                    <a:p>
                      <a:r>
                        <a:rPr lang="es-CO" dirty="0" smtClean="0"/>
                        <a:t>24</a:t>
                      </a:r>
                      <a:endParaRPr lang="es-CO" dirty="0"/>
                    </a:p>
                  </a:txBody>
                  <a:tcPr/>
                </a:tc>
              </a:tr>
              <a:tr h="370840">
                <a:tc>
                  <a:txBody>
                    <a:bodyPr/>
                    <a:lstStyle/>
                    <a:p>
                      <a:r>
                        <a:rPr lang="es-CO" dirty="0" smtClean="0">
                          <a:solidFill>
                            <a:schemeClr val="bg2">
                              <a:lumMod val="25000"/>
                            </a:schemeClr>
                          </a:solidFill>
                        </a:rPr>
                        <a:t>CON SENTENCIA CONDENATORIA</a:t>
                      </a:r>
                      <a:endParaRPr lang="es-CO" dirty="0">
                        <a:solidFill>
                          <a:schemeClr val="bg2">
                            <a:lumMod val="25000"/>
                          </a:schemeClr>
                        </a:solidFill>
                      </a:endParaRPr>
                    </a:p>
                  </a:txBody>
                  <a:tcPr/>
                </a:tc>
                <a:tc>
                  <a:txBody>
                    <a:bodyPr/>
                    <a:lstStyle/>
                    <a:p>
                      <a:r>
                        <a:rPr lang="es-CO" dirty="0" smtClean="0">
                          <a:solidFill>
                            <a:schemeClr val="bg2">
                              <a:lumMod val="25000"/>
                            </a:schemeClr>
                          </a:solidFill>
                        </a:rPr>
                        <a:t>4</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CON</a:t>
                      </a:r>
                      <a:r>
                        <a:rPr lang="es-CO" baseline="0" dirty="0" smtClean="0">
                          <a:solidFill>
                            <a:schemeClr val="bg2">
                              <a:lumMod val="25000"/>
                            </a:schemeClr>
                          </a:solidFill>
                        </a:rPr>
                        <a:t> AUDIENCIAS EN CURSO Y PENDIENTE DE SENTENCIA</a:t>
                      </a:r>
                      <a:endParaRPr lang="es-CO" dirty="0">
                        <a:solidFill>
                          <a:schemeClr val="bg2">
                            <a:lumMod val="25000"/>
                          </a:schemeClr>
                        </a:solidFill>
                      </a:endParaRPr>
                    </a:p>
                  </a:txBody>
                  <a:tcPr/>
                </a:tc>
                <a:tc>
                  <a:txBody>
                    <a:bodyPr/>
                    <a:lstStyle/>
                    <a:p>
                      <a:r>
                        <a:rPr lang="es-CO" dirty="0" smtClean="0">
                          <a:solidFill>
                            <a:schemeClr val="bg2">
                              <a:lumMod val="25000"/>
                            </a:schemeClr>
                          </a:solidFill>
                        </a:rPr>
                        <a:t>3</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EXCLUIDOS</a:t>
                      </a:r>
                      <a:endParaRPr lang="es-CO" dirty="0">
                        <a:solidFill>
                          <a:schemeClr val="bg2">
                            <a:lumMod val="25000"/>
                          </a:schemeClr>
                        </a:solidFill>
                      </a:endParaRPr>
                    </a:p>
                  </a:txBody>
                  <a:tcPr/>
                </a:tc>
                <a:tc>
                  <a:txBody>
                    <a:bodyPr/>
                    <a:lstStyle/>
                    <a:p>
                      <a:r>
                        <a:rPr lang="es-CO" dirty="0" smtClean="0">
                          <a:solidFill>
                            <a:schemeClr val="bg2">
                              <a:lumMod val="25000"/>
                            </a:schemeClr>
                          </a:solidFill>
                        </a:rPr>
                        <a:t>4</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CON SOLICITUD DE EXCLUSIÓN</a:t>
                      </a:r>
                      <a:endParaRPr lang="es-CO" dirty="0">
                        <a:solidFill>
                          <a:schemeClr val="bg2">
                            <a:lumMod val="25000"/>
                          </a:schemeClr>
                        </a:solidFill>
                      </a:endParaRPr>
                    </a:p>
                  </a:txBody>
                  <a:tcPr/>
                </a:tc>
                <a:tc>
                  <a:txBody>
                    <a:bodyPr/>
                    <a:lstStyle/>
                    <a:p>
                      <a:r>
                        <a:rPr lang="es-CO" dirty="0" smtClean="0">
                          <a:solidFill>
                            <a:schemeClr val="bg2">
                              <a:lumMod val="25000"/>
                            </a:schemeClr>
                          </a:solidFill>
                        </a:rPr>
                        <a:t>1</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EN VERSIÓN LIBRE FGN</a:t>
                      </a:r>
                      <a:endParaRPr lang="es-CO" dirty="0">
                        <a:solidFill>
                          <a:schemeClr val="bg2">
                            <a:lumMod val="25000"/>
                          </a:schemeClr>
                        </a:solidFill>
                      </a:endParaRPr>
                    </a:p>
                  </a:txBody>
                  <a:tcPr/>
                </a:tc>
                <a:tc>
                  <a:txBody>
                    <a:bodyPr/>
                    <a:lstStyle/>
                    <a:p>
                      <a:r>
                        <a:rPr lang="es-CO" dirty="0" smtClean="0">
                          <a:solidFill>
                            <a:schemeClr val="bg2">
                              <a:lumMod val="25000"/>
                            </a:schemeClr>
                          </a:solidFill>
                        </a:rPr>
                        <a:t>7</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SIN CONOCIMIENTO DE SU SITUACIÓN ACTUAL EN J y P</a:t>
                      </a:r>
                      <a:endParaRPr lang="es-CO" dirty="0">
                        <a:solidFill>
                          <a:schemeClr val="bg2">
                            <a:lumMod val="25000"/>
                          </a:schemeClr>
                        </a:solidFill>
                      </a:endParaRPr>
                    </a:p>
                  </a:txBody>
                  <a:tcPr/>
                </a:tc>
                <a:tc>
                  <a:txBody>
                    <a:bodyPr/>
                    <a:lstStyle/>
                    <a:p>
                      <a:r>
                        <a:rPr lang="es-CO" dirty="0" smtClean="0">
                          <a:solidFill>
                            <a:schemeClr val="bg2">
                              <a:lumMod val="25000"/>
                            </a:schemeClr>
                          </a:solidFill>
                        </a:rPr>
                        <a:t>5</a:t>
                      </a:r>
                      <a:endParaRPr lang="es-CO" dirty="0">
                        <a:solidFill>
                          <a:schemeClr val="bg2">
                            <a:lumMod val="25000"/>
                          </a:schemeClr>
                        </a:solidFill>
                      </a:endParaRPr>
                    </a:p>
                  </a:txBody>
                  <a:tcPr/>
                </a:tc>
              </a:tr>
            </a:tbl>
          </a:graphicData>
        </a:graphic>
      </p:graphicFrame>
    </p:spTree>
    <p:extLst>
      <p:ext uri="{BB962C8B-B14F-4D97-AF65-F5344CB8AC3E}">
        <p14:creationId xmlns:p14="http://schemas.microsoft.com/office/powerpoint/2010/main" val="69528224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492631" y="3046307"/>
            <a:ext cx="1905862"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536848" y="3354084"/>
            <a:ext cx="15049672" cy="40639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31782" y="565317"/>
            <a:ext cx="4680520"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Patrulleros: 1</a:t>
            </a:r>
          </a:p>
          <a:p>
            <a:pPr algn="r"/>
            <a:r>
              <a:rPr lang="es-ES" sz="1600" b="1" cap="small" dirty="0">
                <a:solidFill>
                  <a:schemeClr val="accent5">
                    <a:lumMod val="20000"/>
                    <a:lumOff val="80000"/>
                  </a:schemeClr>
                </a:solidFill>
              </a:rPr>
              <a:t>Consolidado conductas punibles: 341</a:t>
            </a:r>
          </a:p>
          <a:p>
            <a:pPr algn="r"/>
            <a:r>
              <a:rPr lang="es-ES" sz="1600" b="1" cap="small" dirty="0" smtClean="0">
                <a:solidFill>
                  <a:schemeClr val="accent5">
                    <a:lumMod val="20000"/>
                    <a:lumOff val="80000"/>
                  </a:schemeClr>
                </a:solidFill>
              </a:rPr>
              <a:t>Hechos: 191</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 </a:t>
            </a:r>
            <a:r>
              <a:rPr lang="es-ES" sz="1600" b="1" cap="small" dirty="0" smtClean="0">
                <a:solidFill>
                  <a:schemeClr val="accent5">
                    <a:lumMod val="20000"/>
                    <a:lumOff val="80000"/>
                  </a:schemeClr>
                </a:solidFill>
              </a:rPr>
              <a:t>1081</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499193" y="3827433"/>
          <a:ext cx="6336705" cy="2690246"/>
        </p:xfrm>
        <a:graphic>
          <a:graphicData uri="http://schemas.openxmlformats.org/drawingml/2006/table">
            <a:tbl>
              <a:tblPr firstRow="1" bandRow="1">
                <a:tableStyleId>{5C22544A-7EE6-4342-B048-85BDC9FD1C3A}</a:tableStyleId>
              </a:tblPr>
              <a:tblGrid>
                <a:gridCol w="2736304"/>
                <a:gridCol w="792088"/>
                <a:gridCol w="268215"/>
                <a:gridCol w="1603993"/>
                <a:gridCol w="936105"/>
              </a:tblGrid>
              <a:tr h="506411">
                <a:tc gridSpan="3">
                  <a:txBody>
                    <a:bodyPr/>
                    <a:lstStyle/>
                    <a:p>
                      <a:pPr marL="450850" indent="0" algn="just"/>
                      <a:r>
                        <a:rPr lang="es-ES" sz="1400" dirty="0" smtClean="0">
                          <a:solidFill>
                            <a:schemeClr val="tx1"/>
                          </a:solidFill>
                        </a:rPr>
                        <a:t>Edgar Ignacio</a:t>
                      </a:r>
                      <a:r>
                        <a:rPr lang="es-ES" sz="1400" baseline="0" dirty="0" smtClean="0">
                          <a:solidFill>
                            <a:schemeClr val="tx1"/>
                          </a:solidFill>
                        </a:rPr>
                        <a:t> Fierro Flores alias “Don Antonio”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r>
                        <a:rPr lang="es-ES" sz="1400" dirty="0" smtClean="0">
                          <a:solidFill>
                            <a:schemeClr val="tx1"/>
                          </a:solidFill>
                        </a:rPr>
                        <a:t>Comandante </a:t>
                      </a:r>
                      <a:r>
                        <a:rPr lang="es-ES" sz="1000" dirty="0" smtClean="0">
                          <a:solidFill>
                            <a:schemeClr val="tx1"/>
                          </a:solidFill>
                        </a:rPr>
                        <a:t>Frente José Pablo Díaz</a:t>
                      </a:r>
                      <a:endParaRPr lang="es-ES" sz="100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125</a:t>
                      </a:r>
                      <a:endParaRPr lang="es-ES" sz="1400" dirty="0"/>
                    </a:p>
                  </a:txBody>
                  <a:tcPr/>
                </a:tc>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117</a:t>
                      </a:r>
                      <a:endParaRPr lang="es-ES" sz="1400" dirty="0"/>
                    </a:p>
                  </a:txBody>
                  <a:tcPr/>
                </a:tc>
              </a:tr>
              <a:tr h="297889">
                <a:tc>
                  <a:txBody>
                    <a:bodyPr/>
                    <a:lstStyle/>
                    <a:p>
                      <a:r>
                        <a:rPr lang="es-ES" sz="1400" dirty="0" smtClean="0"/>
                        <a:t>Desaparición</a:t>
                      </a:r>
                      <a:r>
                        <a:rPr lang="es-ES" sz="1400" baseline="0" dirty="0" smtClean="0"/>
                        <a:t> forzada</a:t>
                      </a:r>
                      <a:endParaRPr lang="es-ES" sz="1400" dirty="0"/>
                    </a:p>
                  </a:txBody>
                  <a:tcPr/>
                </a:tc>
                <a:tc>
                  <a:txBody>
                    <a:bodyPr/>
                    <a:lstStyle/>
                    <a:p>
                      <a:r>
                        <a:rPr lang="es-ES" sz="1400" dirty="0" smtClean="0"/>
                        <a:t>13</a:t>
                      </a:r>
                      <a:endParaRPr lang="es-ES" sz="1400" dirty="0"/>
                    </a:p>
                  </a:txBody>
                  <a:tcPr/>
                </a:tc>
                <a:tc gridSpan="2">
                  <a:txBody>
                    <a:bodyPr/>
                    <a:lstStyle/>
                    <a:p>
                      <a:r>
                        <a:rPr lang="es-ES" sz="1400" dirty="0" smtClean="0"/>
                        <a:t>Acceso carnal violento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a:txBody>
                    <a:bodyPr/>
                    <a:lstStyle/>
                    <a:p>
                      <a:r>
                        <a:rPr lang="es-ES" sz="1400" dirty="0" smtClean="0"/>
                        <a:t>Secuestro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4</a:t>
                      </a:r>
                      <a:endParaRPr lang="es-ES" sz="1400" dirty="0"/>
                    </a:p>
                  </a:txBody>
                  <a:tcPr/>
                </a:tc>
              </a:tr>
              <a:tr h="297889">
                <a:tc>
                  <a:txBody>
                    <a:bodyPr/>
                    <a:lstStyle/>
                    <a:p>
                      <a:r>
                        <a:rPr lang="es-ES" sz="1400" dirty="0" smtClean="0"/>
                        <a:t>Tentativa de homicidio</a:t>
                      </a:r>
                      <a:endParaRPr lang="es-ES" sz="1400" dirty="0"/>
                    </a:p>
                  </a:txBody>
                  <a:tcPr/>
                </a:tc>
                <a:tc>
                  <a:txBody>
                    <a:bodyPr/>
                    <a:lstStyle/>
                    <a:p>
                      <a:r>
                        <a:rPr lang="es-ES" sz="1400" dirty="0" smtClean="0"/>
                        <a:t>13</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r h="246453">
                <a:tc>
                  <a:txBody>
                    <a:bodyPr/>
                    <a:lstStyle/>
                    <a:p>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CO"/>
                    </a:p>
                  </a:txBody>
                  <a:tcPr/>
                </a:tc>
                <a:tc>
                  <a:txBody>
                    <a:bodyPr/>
                    <a:lstStyle/>
                    <a:p>
                      <a:r>
                        <a:rPr lang="es-ES" sz="1400" dirty="0" smtClean="0"/>
                        <a:t>6</a:t>
                      </a:r>
                      <a:endParaRPr lang="es-ES" sz="1400" dirty="0"/>
                    </a:p>
                  </a:txBody>
                  <a:tcPr/>
                </a:tc>
              </a:tr>
              <a:tr h="229685">
                <a:tc>
                  <a:txBody>
                    <a:bodyPr/>
                    <a:lstStyle/>
                    <a:p>
                      <a:r>
                        <a:rPr lang="es-ES" sz="1400" dirty="0" smtClean="0"/>
                        <a:t>Exacciones o contribuciones</a:t>
                      </a:r>
                      <a:r>
                        <a:rPr lang="es-ES" sz="1400" baseline="0" dirty="0" smtClean="0"/>
                        <a:t> </a:t>
                      </a:r>
                      <a:r>
                        <a:rPr lang="es-ES" sz="1400" baseline="0" dirty="0" err="1" smtClean="0"/>
                        <a:t>arbtr</a:t>
                      </a:r>
                      <a:r>
                        <a:rPr lang="es-ES" sz="1400" baseline="0" dirty="0" smtClean="0"/>
                        <a:t>.</a:t>
                      </a:r>
                      <a:endParaRPr lang="es-ES" sz="1400" dirty="0"/>
                    </a:p>
                  </a:txBody>
                  <a:tcPr/>
                </a:tc>
                <a:tc>
                  <a:txBody>
                    <a:bodyPr/>
                    <a:lstStyle/>
                    <a:p>
                      <a:r>
                        <a:rPr lang="es-ES" sz="1400" dirty="0" smtClean="0"/>
                        <a:t>17</a:t>
                      </a:r>
                      <a:endParaRPr lang="es-ES" sz="1400" dirty="0"/>
                    </a:p>
                  </a:txBody>
                  <a:tcPr/>
                </a:tc>
                <a:tc gridSpan="2">
                  <a:txBody>
                    <a:bodyPr/>
                    <a:lstStyle/>
                    <a:p>
                      <a:r>
                        <a:rPr lang="es-ES" sz="1400" dirty="0" smtClean="0"/>
                        <a:t>Otros</a:t>
                      </a:r>
                      <a:endParaRPr lang="es-ES" sz="1400" dirty="0"/>
                    </a:p>
                  </a:txBody>
                  <a:tcPr/>
                </a:tc>
                <a:tc hMerge="1">
                  <a:txBody>
                    <a:bodyPr/>
                    <a:lstStyle/>
                    <a:p>
                      <a:endParaRPr lang="es-CO"/>
                    </a:p>
                  </a:txBody>
                  <a:tcPr/>
                </a:tc>
                <a:tc>
                  <a:txBody>
                    <a:bodyPr/>
                    <a:lstStyle/>
                    <a:p>
                      <a:r>
                        <a:rPr lang="es-ES" sz="1400" dirty="0" smtClean="0"/>
                        <a:t>9</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Frentes</a:t>
                      </a:r>
                      <a:r>
                        <a:rPr lang="es-ES" sz="1800" b="1" kern="1200" cap="small" baseline="0" dirty="0" smtClean="0">
                          <a:solidFill>
                            <a:srgbClr val="FFFF66"/>
                          </a:solidFill>
                          <a:latin typeface="+mn-lt"/>
                          <a:ea typeface="+mn-ea"/>
                          <a:cs typeface="Arial" pitchFamily="34" charset="0"/>
                        </a:rPr>
                        <a:t> José Pablo Díaz  y Mártires del César </a:t>
                      </a:r>
                      <a:r>
                        <a:rPr lang="es-ES" sz="1800" b="1" kern="1200" cap="small" dirty="0" smtClean="0">
                          <a:solidFill>
                            <a:srgbClr val="FFFF66"/>
                          </a:solidFill>
                          <a:latin typeface="+mn-lt"/>
                          <a:ea typeface="+mn-ea"/>
                          <a:cs typeface="Arial" pitchFamily="34" charset="0"/>
                        </a:rPr>
                        <a:t>del Bloque Norte </a:t>
                      </a:r>
                      <a:r>
                        <a:rPr lang="es-CO" sz="1800" b="1" kern="1200" cap="small" dirty="0" smtClean="0">
                          <a:solidFill>
                            <a:srgbClr val="FFFF66"/>
                          </a:solidFill>
                          <a:latin typeface="+mn-lt"/>
                          <a:ea typeface="+mn-ea"/>
                          <a:cs typeface="Arial" pitchFamily="34" charset="0"/>
                        </a:rPr>
                        <a:t>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Léster</a:t>
                      </a:r>
                      <a:r>
                        <a:rPr lang="es-ES" sz="1050" dirty="0" smtClean="0"/>
                        <a:t> María González R.</a:t>
                      </a:r>
                      <a:endParaRPr lang="es-ES" sz="1050" dirty="0"/>
                    </a:p>
                  </a:txBody>
                  <a:tcPr/>
                </a:tc>
                <a:tc>
                  <a:txBody>
                    <a:bodyPr/>
                    <a:lstStyle/>
                    <a:p>
                      <a:r>
                        <a:rPr lang="es-ES" sz="1400" dirty="0" smtClean="0"/>
                        <a:t>7 diciembre de 2011 </a:t>
                      </a:r>
                      <a:r>
                        <a:rPr lang="es-ES" sz="1400" dirty="0" smtClean="0">
                          <a:hlinkClick r:id="rId3"/>
                        </a:rPr>
                        <a:t>Consulte texto</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Dr. José Luis Barceló Camacho</a:t>
                      </a:r>
                      <a:endParaRPr lang="es-ES" sz="1050" dirty="0"/>
                    </a:p>
                  </a:txBody>
                  <a:tcPr/>
                </a:tc>
                <a:tc>
                  <a:txBody>
                    <a:bodyPr/>
                    <a:lstStyle/>
                    <a:p>
                      <a:r>
                        <a:rPr lang="es-ES" sz="1400" dirty="0" smtClean="0"/>
                        <a:t>Rad. 38508 6 de junio de 2012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83" name="Tabla 82"/>
          <p:cNvGraphicFramePr>
            <a:graphicFrameLocks noGrp="1"/>
          </p:cNvGraphicFramePr>
          <p:nvPr>
            <p:extLst/>
          </p:nvPr>
        </p:nvGraphicFramePr>
        <p:xfrm>
          <a:off x="7130151" y="3737008"/>
          <a:ext cx="4366449" cy="2834640"/>
        </p:xfrm>
        <a:graphic>
          <a:graphicData uri="http://schemas.openxmlformats.org/drawingml/2006/table">
            <a:tbl>
              <a:tblPr firstRow="1" bandRow="1">
                <a:tableStyleId>{5C22544A-7EE6-4342-B048-85BDC9FD1C3A}</a:tableStyleId>
              </a:tblPr>
              <a:tblGrid>
                <a:gridCol w="2651058"/>
                <a:gridCol w="583348"/>
                <a:gridCol w="1132043"/>
              </a:tblGrid>
              <a:tr h="506411">
                <a:tc>
                  <a:txBody>
                    <a:bodyPr/>
                    <a:lstStyle/>
                    <a:p>
                      <a:pPr marL="450850" indent="0" algn="l"/>
                      <a:r>
                        <a:rPr lang="es-ES" sz="1400" dirty="0" smtClean="0">
                          <a:solidFill>
                            <a:schemeClr val="tx1"/>
                          </a:solidFill>
                        </a:rPr>
                        <a:t>Andrés</a:t>
                      </a:r>
                      <a:r>
                        <a:rPr lang="es-ES" sz="1400" baseline="0" dirty="0" smtClean="0">
                          <a:solidFill>
                            <a:schemeClr val="tx1"/>
                          </a:solidFill>
                        </a:rPr>
                        <a:t> Mauricio Torres León alias “Z1”</a:t>
                      </a:r>
                      <a:endParaRPr lang="es-ES" sz="14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Patrullero </a:t>
                      </a:r>
                      <a:r>
                        <a:rPr lang="es-ES" sz="1000" dirty="0" smtClean="0">
                          <a:solidFill>
                            <a:schemeClr val="tx1"/>
                          </a:solidFill>
                        </a:rPr>
                        <a:t>Frente</a:t>
                      </a:r>
                      <a:r>
                        <a:rPr lang="es-ES" sz="1000" baseline="0" dirty="0" smtClean="0">
                          <a:solidFill>
                            <a:schemeClr val="tx1"/>
                          </a:solidFill>
                        </a:rPr>
                        <a:t> Mártires del César</a:t>
                      </a:r>
                      <a:endParaRPr lang="es-ES" sz="10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7345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200" dirty="0" smtClean="0">
                          <a:solidFill>
                            <a:schemeClr val="accent6">
                              <a:lumMod val="20000"/>
                              <a:lumOff val="80000"/>
                            </a:schemeClr>
                          </a:solidFill>
                        </a:rPr>
                        <a:t>Número de conductas punibles por las que fue condenado</a:t>
                      </a:r>
                    </a:p>
                    <a:p>
                      <a:pPr marL="450850" indent="0" algn="just"/>
                      <a:endParaRPr lang="es-ES" sz="1400" dirty="0"/>
                    </a:p>
                  </a:txBody>
                  <a:tcPr>
                    <a:solidFill>
                      <a:schemeClr val="accent6">
                        <a:lumMod val="50000"/>
                      </a:schemeClr>
                    </a:solidFill>
                  </a:tcPr>
                </a:tc>
                <a:tc hMerge="1">
                  <a:txBody>
                    <a:bodyPr/>
                    <a:lstStyle/>
                    <a:p>
                      <a:endParaRPr lang="es-ES" sz="800" dirty="0"/>
                    </a:p>
                  </a:txBody>
                  <a:tcPr/>
                </a:tc>
                <a:tc hMerge="1">
                  <a:txBody>
                    <a:bodyPr/>
                    <a:lstStyle/>
                    <a:p>
                      <a:pPr marL="450850" indent="0" algn="just"/>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97889">
                <a:tc gridSpan="2">
                  <a:txBody>
                    <a:bodyPr/>
                    <a:lstStyle/>
                    <a:p>
                      <a:r>
                        <a:rPr lang="es-ES" sz="1400" dirty="0" smtClean="0"/>
                        <a:t>Desaparición</a:t>
                      </a:r>
                      <a:r>
                        <a:rPr lang="es-ES" sz="1400" baseline="0" dirty="0" smtClean="0"/>
                        <a:t> forzada</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4</a:t>
                      </a:r>
                      <a:endParaRPr lang="es-ES" sz="1400" dirty="0"/>
                    </a:p>
                  </a:txBody>
                  <a:tcPr/>
                </a:tc>
              </a:tr>
              <a:tr h="297889">
                <a:tc gridSpan="2">
                  <a:txBody>
                    <a:bodyPr/>
                    <a:lstStyle/>
                    <a:p>
                      <a:r>
                        <a:rPr lang="es-ES" sz="1400" smtClean="0"/>
                        <a:t>Homicidio</a:t>
                      </a:r>
                      <a:endParaRPr lang="es-ES" sz="1400" dirty="0"/>
                    </a:p>
                  </a:txBody>
                  <a:tcPr/>
                </a:tc>
                <a:tc hMerge="1">
                  <a:txBody>
                    <a:bodyPr/>
                    <a:lstStyle/>
                    <a:p>
                      <a:endParaRPr lang="es-CO" dirty="0"/>
                    </a:p>
                  </a:txBody>
                  <a:tcPr/>
                </a:tc>
                <a:tc>
                  <a:txBody>
                    <a:bodyPr/>
                    <a:lstStyle/>
                    <a:p>
                      <a:r>
                        <a:rPr lang="es-ES" sz="1400" dirty="0" smtClean="0"/>
                        <a:t>8</a:t>
                      </a:r>
                      <a:endParaRPr lang="es-ES" sz="1400" dirty="0"/>
                    </a:p>
                  </a:txBody>
                  <a:tcPr/>
                </a:tc>
              </a:tr>
              <a:tr h="246453">
                <a:tc gridSpan="2">
                  <a:txBody>
                    <a:bodyPr/>
                    <a:lstStyle/>
                    <a:p>
                      <a:r>
                        <a:rPr lang="es-ES" sz="1400" dirty="0" smtClean="0"/>
                        <a:t>Hurto</a:t>
                      </a:r>
                      <a:endParaRPr lang="es-ES" sz="1400" dirty="0"/>
                    </a:p>
                  </a:txBody>
                  <a:tcPr/>
                </a:tc>
                <a:tc hMerge="1">
                  <a:txBody>
                    <a:bodyPr/>
                    <a:lstStyle/>
                    <a:p>
                      <a:endParaRPr lang="es-CO"/>
                    </a:p>
                  </a:txBody>
                  <a:tcPr/>
                </a:tc>
                <a:tc>
                  <a:txBody>
                    <a:bodyPr/>
                    <a:lstStyle/>
                    <a:p>
                      <a:r>
                        <a:rPr lang="es-ES" sz="1400" dirty="0" smtClean="0"/>
                        <a:t>5</a:t>
                      </a:r>
                      <a:endParaRPr lang="es-ES" sz="1400" dirty="0"/>
                    </a:p>
                  </a:txBody>
                  <a:tcPr/>
                </a:tc>
              </a:tr>
              <a:tr h="229685">
                <a:tc gridSpan="2">
                  <a:txBody>
                    <a:bodyPr/>
                    <a:lstStyle/>
                    <a:p>
                      <a:r>
                        <a:rPr lang="es-ES" sz="1400" dirty="0" smtClean="0"/>
                        <a:t>Otros</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bl>
          </a:graphicData>
        </a:graphic>
      </p:graphicFrame>
      <p:grpSp>
        <p:nvGrpSpPr>
          <p:cNvPr id="87" name="Group 111"/>
          <p:cNvGrpSpPr>
            <a:grpSpLocks/>
          </p:cNvGrpSpPr>
          <p:nvPr/>
        </p:nvGrpSpPr>
        <p:grpSpPr bwMode="auto">
          <a:xfrm>
            <a:off x="8047980" y="1869389"/>
            <a:ext cx="2160240" cy="1656184"/>
            <a:chOff x="748" y="80"/>
            <a:chExt cx="4885" cy="4240"/>
          </a:xfrm>
        </p:grpSpPr>
        <p:sp>
          <p:nvSpPr>
            <p:cNvPr id="88"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3"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35"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6"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7"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8"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9"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0"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41"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2"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43" name="Freeform 28"/>
          <p:cNvSpPr>
            <a:spLocks/>
          </p:cNvSpPr>
          <p:nvPr/>
        </p:nvSpPr>
        <p:spPr bwMode="auto">
          <a:xfrm>
            <a:off x="8852376" y="2361030"/>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144" name="51 Imagen" descr="83090257.jpg"/>
          <p:cNvPicPr>
            <a:picLocks noChangeAspect="1"/>
          </p:cNvPicPr>
          <p:nvPr/>
        </p:nvPicPr>
        <p:blipFill>
          <a:blip r:embed="rId7" cstate="print"/>
          <a:stretch>
            <a:fillRect/>
          </a:stretch>
        </p:blipFill>
        <p:spPr>
          <a:xfrm>
            <a:off x="479376" y="3836621"/>
            <a:ext cx="432048" cy="570570"/>
          </a:xfrm>
          <a:prstGeom prst="rect">
            <a:avLst/>
          </a:prstGeom>
          <a:ln>
            <a:noFill/>
          </a:ln>
          <a:effectLst>
            <a:outerShdw blurRad="292100" dist="139700" dir="2700000" algn="tl" rotWithShape="0">
              <a:srgbClr val="333333">
                <a:alpha val="65000"/>
              </a:srgbClr>
            </a:outerShdw>
          </a:effectLst>
        </p:spPr>
      </p:pic>
      <p:pic>
        <p:nvPicPr>
          <p:cNvPr id="145" name="52 Imagen" descr="12647253.jpg"/>
          <p:cNvPicPr>
            <a:picLocks noChangeAspect="1"/>
          </p:cNvPicPr>
          <p:nvPr/>
        </p:nvPicPr>
        <p:blipFill>
          <a:blip r:embed="rId8" cstate="print"/>
          <a:stretch>
            <a:fillRect/>
          </a:stretch>
        </p:blipFill>
        <p:spPr>
          <a:xfrm>
            <a:off x="7176120" y="3762518"/>
            <a:ext cx="432048" cy="47584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4454415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07368" y="613714"/>
            <a:ext cx="11029950" cy="1871663"/>
          </a:xfrm>
        </p:spPr>
        <p:txBody>
          <a:bodyPr>
            <a:normAutofit/>
          </a:bodyPr>
          <a:lstStyle/>
          <a:p>
            <a:pPr lvl="0" algn="ctr"/>
            <a:r>
              <a:rPr lang="es-ES" b="1" cap="small" dirty="0" smtClean="0">
                <a:solidFill>
                  <a:srgbClr val="C00000"/>
                </a:solidFill>
                <a:cs typeface="Arial" pitchFamily="34" charset="0"/>
              </a:rPr>
              <a:t>Sentencia 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Frentes José Pablo Díaz y Mártires del César del Bloque Norte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551384" y="2708920"/>
            <a:ext cx="11305255" cy="4031873"/>
          </a:xfrm>
          <a:prstGeom prst="rect">
            <a:avLst/>
          </a:prstGeom>
        </p:spPr>
        <p:txBody>
          <a:bodyPr wrap="square">
            <a:spAutoFit/>
          </a:bodyPr>
          <a:lstStyle/>
          <a:p>
            <a:pPr algn="just"/>
            <a:r>
              <a:rPr lang="es-CO" sz="1600" dirty="0">
                <a:latin typeface="Malgun Gothic" panose="020B0503020000020004" pitchFamily="34" charset="-127"/>
                <a:ea typeface="Malgun Gothic" panose="020B0503020000020004" pitchFamily="34" charset="-127"/>
              </a:rPr>
              <a:t>Aunque su área principal de influencia estuvo determinada en los </a:t>
            </a:r>
            <a:r>
              <a:rPr lang="es-ES_tradnl" sz="1600" dirty="0">
                <a:latin typeface="Malgun Gothic" panose="020B0503020000020004" pitchFamily="34" charset="-127"/>
                <a:ea typeface="Malgun Gothic" panose="020B0503020000020004" pitchFamily="34" charset="-127"/>
              </a:rPr>
              <a:t>departamentos del Atlántico, Guajira, Magdalena y Cesar, el Bloque Norte </a:t>
            </a:r>
            <a:r>
              <a:rPr lang="es-MX" sz="1600" dirty="0">
                <a:latin typeface="Malgun Gothic" panose="020B0503020000020004" pitchFamily="34" charset="-127"/>
                <a:ea typeface="Malgun Gothic" panose="020B0503020000020004" pitchFamily="34" charset="-127"/>
              </a:rPr>
              <a:t>ocasionalmente operó </a:t>
            </a:r>
            <a:r>
              <a:rPr lang="es-ES_tradnl" sz="1600" dirty="0">
                <a:latin typeface="Malgun Gothic" panose="020B0503020000020004" pitchFamily="34" charset="-127"/>
                <a:ea typeface="Malgun Gothic" panose="020B0503020000020004" pitchFamily="34" charset="-127"/>
              </a:rPr>
              <a:t>en los departamentos de Córdoba, Sucre, Santander, Norte de Santander y </a:t>
            </a:r>
            <a:r>
              <a:rPr lang="es-ES_tradnl" sz="1600" dirty="0" smtClean="0">
                <a:latin typeface="Malgun Gothic" panose="020B0503020000020004" pitchFamily="34" charset="-127"/>
                <a:ea typeface="Malgun Gothic" panose="020B0503020000020004" pitchFamily="34" charset="-127"/>
              </a:rPr>
              <a:t>Bolívar.</a:t>
            </a:r>
          </a:p>
          <a:p>
            <a:pPr algn="just"/>
            <a:endParaRPr lang="es-ES_tradnl" sz="1600" dirty="0">
              <a:latin typeface="Malgun Gothic" panose="020B0503020000020004" pitchFamily="34" charset="-127"/>
              <a:ea typeface="Malgun Gothic" panose="020B0503020000020004" pitchFamily="34" charset="-127"/>
            </a:endParaRPr>
          </a:p>
          <a:p>
            <a:pPr algn="just"/>
            <a:r>
              <a:rPr lang="es-ES_tradnl" sz="1600" dirty="0">
                <a:latin typeface="Malgun Gothic" panose="020B0503020000020004" pitchFamily="34" charset="-127"/>
                <a:ea typeface="Malgun Gothic" panose="020B0503020000020004" pitchFamily="34" charset="-127"/>
              </a:rPr>
              <a:t>El Bloque Norte operó en los siguientes municipios: </a:t>
            </a:r>
            <a:r>
              <a:rPr lang="es-AR" sz="1600" dirty="0">
                <a:latin typeface="Malgun Gothic" panose="020B0503020000020004" pitchFamily="34" charset="-127"/>
                <a:ea typeface="Malgun Gothic" panose="020B0503020000020004" pitchFamily="34" charset="-127"/>
              </a:rPr>
              <a:t>Aguachica, Agustín Codazzi, Algarrobo, Aracataca, </a:t>
            </a:r>
            <a:r>
              <a:rPr lang="es-AR" sz="1600" dirty="0" err="1">
                <a:latin typeface="Malgun Gothic" panose="020B0503020000020004" pitchFamily="34" charset="-127"/>
                <a:ea typeface="Malgun Gothic" panose="020B0503020000020004" pitchFamily="34" charset="-127"/>
              </a:rPr>
              <a:t>Astrea</a:t>
            </a:r>
            <a:r>
              <a:rPr lang="es-AR" sz="1600" dirty="0">
                <a:latin typeface="Malgun Gothic" panose="020B0503020000020004" pitchFamily="34" charset="-127"/>
                <a:ea typeface="Malgun Gothic" panose="020B0503020000020004" pitchFamily="34" charset="-127"/>
              </a:rPr>
              <a:t>, Balcón del Cesar, </a:t>
            </a:r>
            <a:r>
              <a:rPr lang="es-AR" sz="1600" dirty="0" err="1">
                <a:latin typeface="Malgun Gothic" panose="020B0503020000020004" pitchFamily="34" charset="-127"/>
                <a:ea typeface="Malgun Gothic" panose="020B0503020000020004" pitchFamily="34" charset="-127"/>
              </a:rPr>
              <a:t>Baranoa</a:t>
            </a:r>
            <a:r>
              <a:rPr lang="es-AR" sz="1600" dirty="0">
                <a:latin typeface="Malgun Gothic" panose="020B0503020000020004" pitchFamily="34" charset="-127"/>
                <a:ea typeface="Malgun Gothic" panose="020B0503020000020004" pitchFamily="34" charset="-127"/>
              </a:rPr>
              <a:t>, Barrancas, Barranquilla, Becerril, Bosconia, Calamar, Campo de La Cruz, Convención, Candelaria, Cartagena, Chibolo, Chimichagua, Chiriguana, </a:t>
            </a:r>
            <a:r>
              <a:rPr lang="es-AR" sz="1600" dirty="0" err="1">
                <a:latin typeface="Malgun Gothic" panose="020B0503020000020004" pitchFamily="34" charset="-127"/>
                <a:ea typeface="Malgun Gothic" panose="020B0503020000020004" pitchFamily="34" charset="-127"/>
              </a:rPr>
              <a:t>Cienaga</a:t>
            </a:r>
            <a:r>
              <a:rPr lang="es-AR" sz="1600" dirty="0">
                <a:latin typeface="Malgun Gothic" panose="020B0503020000020004" pitchFamily="34" charset="-127"/>
                <a:ea typeface="Malgun Gothic" panose="020B0503020000020004" pitchFamily="34" charset="-127"/>
              </a:rPr>
              <a:t>, Concordia, </a:t>
            </a:r>
            <a:r>
              <a:rPr lang="es-AR" sz="1600" dirty="0" err="1">
                <a:latin typeface="Malgun Gothic" panose="020B0503020000020004" pitchFamily="34" charset="-127"/>
                <a:ea typeface="Malgun Gothic" panose="020B0503020000020004" pitchFamily="34" charset="-127"/>
              </a:rPr>
              <a:t>Curumaní</a:t>
            </a:r>
            <a:r>
              <a:rPr lang="es-AR" sz="1600" dirty="0">
                <a:latin typeface="Malgun Gothic" panose="020B0503020000020004" pitchFamily="34" charset="-127"/>
                <a:ea typeface="Malgun Gothic" panose="020B0503020000020004" pitchFamily="34" charset="-127"/>
              </a:rPr>
              <a:t>, </a:t>
            </a:r>
            <a:r>
              <a:rPr lang="es-AR" sz="1600" dirty="0" err="1">
                <a:latin typeface="Malgun Gothic" panose="020B0503020000020004" pitchFamily="34" charset="-127"/>
                <a:ea typeface="Malgun Gothic" panose="020B0503020000020004" pitchFamily="34" charset="-127"/>
              </a:rPr>
              <a:t>Dabeiba</a:t>
            </a:r>
            <a:r>
              <a:rPr lang="es-AR" sz="1600" dirty="0">
                <a:latin typeface="Malgun Gothic" panose="020B0503020000020004" pitchFamily="34" charset="-127"/>
                <a:ea typeface="Malgun Gothic" panose="020B0503020000020004" pitchFamily="34" charset="-127"/>
              </a:rPr>
              <a:t>, Dibulla, Distracción, El Banco, El Carmen, El Carmen de </a:t>
            </a:r>
            <a:r>
              <a:rPr lang="es-AR" sz="1600" dirty="0" err="1">
                <a:latin typeface="Malgun Gothic" panose="020B0503020000020004" pitchFamily="34" charset="-127"/>
                <a:ea typeface="Malgun Gothic" panose="020B0503020000020004" pitchFamily="34" charset="-127"/>
              </a:rPr>
              <a:t>Chucurí</a:t>
            </a:r>
            <a:r>
              <a:rPr lang="es-AR" sz="1600" dirty="0">
                <a:latin typeface="Malgun Gothic" panose="020B0503020000020004" pitchFamily="34" charset="-127"/>
                <a:ea typeface="Malgun Gothic" panose="020B0503020000020004" pitchFamily="34" charset="-127"/>
              </a:rPr>
              <a:t>, El Copey, El Difícil (Ariguani), El Molino, El Paso, El Piñón, El Retén, El Tarra, Fonseca, Fundación, Galapa, Gamarra, González, </a:t>
            </a:r>
            <a:r>
              <a:rPr lang="es-AR" sz="1600" dirty="0" err="1">
                <a:latin typeface="Malgun Gothic" panose="020B0503020000020004" pitchFamily="34" charset="-127"/>
                <a:ea typeface="Malgun Gothic" panose="020B0503020000020004" pitchFamily="34" charset="-127"/>
              </a:rPr>
              <a:t>Guamal</a:t>
            </a:r>
            <a:r>
              <a:rPr lang="es-AR" sz="1600" dirty="0">
                <a:latin typeface="Malgun Gothic" panose="020B0503020000020004" pitchFamily="34" charset="-127"/>
                <a:ea typeface="Malgun Gothic" panose="020B0503020000020004" pitchFamily="34" charset="-127"/>
              </a:rPr>
              <a:t>, Juan de Acosta, La Jagua de Ibirico, La Jagua del Pilar, La Loria, </a:t>
            </a:r>
            <a:r>
              <a:rPr lang="es-AR" sz="1600" dirty="0" err="1">
                <a:latin typeface="Malgun Gothic" panose="020B0503020000020004" pitchFamily="34" charset="-127"/>
                <a:ea typeface="Malgun Gothic" panose="020B0503020000020004" pitchFamily="34" charset="-127"/>
              </a:rPr>
              <a:t>Luruaco</a:t>
            </a:r>
            <a:r>
              <a:rPr lang="es-AR" sz="1600" dirty="0">
                <a:latin typeface="Malgun Gothic" panose="020B0503020000020004" pitchFamily="34" charset="-127"/>
                <a:ea typeface="Malgun Gothic" panose="020B0503020000020004" pitchFamily="34" charset="-127"/>
              </a:rPr>
              <a:t>, Maicao, Malambo, Manaure, </a:t>
            </a:r>
            <a:r>
              <a:rPr lang="es-AR" sz="1600" dirty="0" err="1">
                <a:latin typeface="Malgun Gothic" panose="020B0503020000020004" pitchFamily="34" charset="-127"/>
                <a:ea typeface="Malgun Gothic" panose="020B0503020000020004" pitchFamily="34" charset="-127"/>
              </a:rPr>
              <a:t>Maríalabaja</a:t>
            </a:r>
            <a:r>
              <a:rPr lang="es-AR" sz="1600" dirty="0">
                <a:latin typeface="Malgun Gothic" panose="020B0503020000020004" pitchFamily="34" charset="-127"/>
                <a:ea typeface="Malgun Gothic" panose="020B0503020000020004" pitchFamily="34" charset="-127"/>
              </a:rPr>
              <a:t>, Montería, Nueva Granada, Ocaña, </a:t>
            </a:r>
            <a:r>
              <a:rPr lang="es-AR" sz="1600" dirty="0" err="1">
                <a:latin typeface="Malgun Gothic" panose="020B0503020000020004" pitchFamily="34" charset="-127"/>
                <a:ea typeface="Malgun Gothic" panose="020B0503020000020004" pitchFamily="34" charset="-127"/>
              </a:rPr>
              <a:t>Pailitas</a:t>
            </a:r>
            <a:r>
              <a:rPr lang="es-AR" sz="1600" dirty="0">
                <a:latin typeface="Malgun Gothic" panose="020B0503020000020004" pitchFamily="34" charset="-127"/>
                <a:ea typeface="Malgun Gothic" panose="020B0503020000020004" pitchFamily="34" charset="-127"/>
              </a:rPr>
              <a:t>, Pedraza, Pelaya, </a:t>
            </a:r>
            <a:r>
              <a:rPr lang="es-AR" sz="1600" dirty="0" err="1">
                <a:latin typeface="Malgun Gothic" panose="020B0503020000020004" pitchFamily="34" charset="-127"/>
                <a:ea typeface="Malgun Gothic" panose="020B0503020000020004" pitchFamily="34" charset="-127"/>
              </a:rPr>
              <a:t>Pijiño</a:t>
            </a:r>
            <a:r>
              <a:rPr lang="es-AR" sz="1600" dirty="0">
                <a:latin typeface="Malgun Gothic" panose="020B0503020000020004" pitchFamily="34" charset="-127"/>
                <a:ea typeface="Malgun Gothic" panose="020B0503020000020004" pitchFamily="34" charset="-127"/>
              </a:rPr>
              <a:t> del Carmen, Piojo, Pivijay, Plato, Polo nuevo, Ponedera, Prado-</a:t>
            </a:r>
            <a:r>
              <a:rPr lang="es-AR" sz="1600" dirty="0" err="1">
                <a:latin typeface="Malgun Gothic" panose="020B0503020000020004" pitchFamily="34" charset="-127"/>
                <a:ea typeface="Malgun Gothic" panose="020B0503020000020004" pitchFamily="34" charset="-127"/>
              </a:rPr>
              <a:t>sevilla</a:t>
            </a:r>
            <a:r>
              <a:rPr lang="es-AR" sz="1600" dirty="0">
                <a:latin typeface="Malgun Gothic" panose="020B0503020000020004" pitchFamily="34" charset="-127"/>
                <a:ea typeface="Malgun Gothic" panose="020B0503020000020004" pitchFamily="34" charset="-127"/>
              </a:rPr>
              <a:t>, Pueblo Bello, </a:t>
            </a:r>
            <a:r>
              <a:rPr lang="es-AR" sz="1600" dirty="0" err="1">
                <a:latin typeface="Malgun Gothic" panose="020B0503020000020004" pitchFamily="34" charset="-127"/>
                <a:ea typeface="Malgun Gothic" panose="020B0503020000020004" pitchFamily="34" charset="-127"/>
              </a:rPr>
              <a:t>Puebloviejo</a:t>
            </a:r>
            <a:r>
              <a:rPr lang="es-AR" sz="1600" dirty="0">
                <a:latin typeface="Malgun Gothic" panose="020B0503020000020004" pitchFamily="34" charset="-127"/>
                <a:ea typeface="Malgun Gothic" panose="020B0503020000020004" pitchFamily="34" charset="-127"/>
              </a:rPr>
              <a:t>, Puerto Colombia, Remolino, Repelón, Río de Oro, Riohacha, Robles (La Paz), Sabana Grande, Sabanalarga, Sabanas de San Ángel, Salamina, San Alberto, San Calixto, San Diego, San Juan del Cesar, San Martín, San Pedro de Urabá, San Sebastián de Buenavista, San Zenón, Santa Ana, Santa Lucia, Santa Marta, Santo Tomas, </a:t>
            </a:r>
            <a:r>
              <a:rPr lang="es-AR" sz="1600" dirty="0" err="1">
                <a:latin typeface="Malgun Gothic" panose="020B0503020000020004" pitchFamily="34" charset="-127"/>
                <a:ea typeface="Malgun Gothic" panose="020B0503020000020004" pitchFamily="34" charset="-127"/>
              </a:rPr>
              <a:t>Sitionuevo</a:t>
            </a:r>
            <a:r>
              <a:rPr lang="es-AR" sz="1600" dirty="0">
                <a:latin typeface="Malgun Gothic" panose="020B0503020000020004" pitchFamily="34" charset="-127"/>
                <a:ea typeface="Malgun Gothic" panose="020B0503020000020004" pitchFamily="34" charset="-127"/>
              </a:rPr>
              <a:t>, Soledad, Suan, Tamalameque, Tenerife, Teorama, Tibú (Santander), </a:t>
            </a:r>
            <a:r>
              <a:rPr lang="es-AR" sz="1600" dirty="0" err="1">
                <a:latin typeface="Malgun Gothic" panose="020B0503020000020004" pitchFamily="34" charset="-127"/>
                <a:ea typeface="Malgun Gothic" panose="020B0503020000020004" pitchFamily="34" charset="-127"/>
              </a:rPr>
              <a:t>Tubara</a:t>
            </a:r>
            <a:r>
              <a:rPr lang="es-AR" sz="1600" dirty="0">
                <a:latin typeface="Malgun Gothic" panose="020B0503020000020004" pitchFamily="34" charset="-127"/>
                <a:ea typeface="Malgun Gothic" panose="020B0503020000020004" pitchFamily="34" charset="-127"/>
              </a:rPr>
              <a:t>, </a:t>
            </a:r>
            <a:r>
              <a:rPr lang="es-AR" sz="1600" dirty="0" err="1">
                <a:latin typeface="Malgun Gothic" panose="020B0503020000020004" pitchFamily="34" charset="-127"/>
                <a:ea typeface="Malgun Gothic" panose="020B0503020000020004" pitchFamily="34" charset="-127"/>
              </a:rPr>
              <a:t>Urumita</a:t>
            </a:r>
            <a:r>
              <a:rPr lang="es-AR" sz="1600" dirty="0">
                <a:latin typeface="Malgun Gothic" panose="020B0503020000020004" pitchFamily="34" charset="-127"/>
                <a:ea typeface="Malgun Gothic" panose="020B0503020000020004" pitchFamily="34" charset="-127"/>
              </a:rPr>
              <a:t>, </a:t>
            </a:r>
            <a:r>
              <a:rPr lang="es-AR" sz="1600" dirty="0" err="1">
                <a:latin typeface="Malgun Gothic" panose="020B0503020000020004" pitchFamily="34" charset="-127"/>
                <a:ea typeface="Malgun Gothic" panose="020B0503020000020004" pitchFamily="34" charset="-127"/>
              </a:rPr>
              <a:t>Usiacurí</a:t>
            </a:r>
            <a:r>
              <a:rPr lang="es-AR" sz="1600" dirty="0">
                <a:latin typeface="Malgun Gothic" panose="020B0503020000020004" pitchFamily="34" charset="-127"/>
                <a:ea typeface="Malgun Gothic" panose="020B0503020000020004" pitchFamily="34" charset="-127"/>
              </a:rPr>
              <a:t>, Valledupar, Villanueva, Zapayan y Zona Bananera.</a:t>
            </a:r>
            <a:endParaRPr lang="es-CO" sz="1600" dirty="0">
              <a:latin typeface="Malgun Gothic" panose="020B0503020000020004" pitchFamily="34" charset="-127"/>
              <a:ea typeface="Malgun Gothic" panose="020B0503020000020004" pitchFamily="34" charset="-127"/>
            </a:endParaRP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68283710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879377" y="3597658"/>
            <a:ext cx="190537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Consolidado conductas punibles: 311</a:t>
            </a:r>
          </a:p>
          <a:p>
            <a:pPr algn="r"/>
            <a:r>
              <a:rPr lang="es-ES" sz="1600" b="1" cap="small" dirty="0" smtClean="0">
                <a:solidFill>
                  <a:schemeClr val="accent5">
                    <a:lumMod val="20000"/>
                    <a:lumOff val="80000"/>
                  </a:schemeClr>
                </a:solidFill>
              </a:rPr>
              <a:t>Hechos: 328</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328</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2986205" y="4149080"/>
          <a:ext cx="5544616" cy="1989206"/>
        </p:xfrm>
        <a:graphic>
          <a:graphicData uri="http://schemas.openxmlformats.org/drawingml/2006/table">
            <a:tbl>
              <a:tblPr firstRow="1" bandRow="1">
                <a:tableStyleId>{5C22544A-7EE6-4342-B048-85BDC9FD1C3A}</a:tableStyleId>
              </a:tblPr>
              <a:tblGrid>
                <a:gridCol w="2772308"/>
                <a:gridCol w="924102"/>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Fredy</a:t>
                      </a:r>
                      <a:r>
                        <a:rPr lang="es-ES" sz="1400" baseline="0" dirty="0" smtClean="0">
                          <a:solidFill>
                            <a:schemeClr val="tx1"/>
                          </a:solidFill>
                        </a:rPr>
                        <a:t> Rendón Herrera alias “El Alemán”</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Reclutamiento ilícito</a:t>
                      </a:r>
                      <a:endParaRPr lang="es-ES" sz="1400" dirty="0"/>
                    </a:p>
                  </a:txBody>
                  <a:tcPr/>
                </a:tc>
                <a:tc hMerge="1">
                  <a:txBody>
                    <a:bodyPr/>
                    <a:lstStyle/>
                    <a:p>
                      <a:endParaRPr lang="es-CO"/>
                    </a:p>
                  </a:txBody>
                  <a:tcPr/>
                </a:tc>
                <a:tc>
                  <a:txBody>
                    <a:bodyPr/>
                    <a:lstStyle/>
                    <a:p>
                      <a:r>
                        <a:rPr lang="es-ES" sz="1400" dirty="0" smtClean="0"/>
                        <a:t>309</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spc="0" baseline="0" dirty="0" smtClean="0">
                          <a:solidFill>
                            <a:srgbClr val="FFFF66"/>
                          </a:solidFill>
                          <a:latin typeface="+mn-lt"/>
                          <a:ea typeface="+mn-ea"/>
                          <a:cs typeface="Arial" pitchFamily="34" charset="0"/>
                        </a:rPr>
                        <a:t>Bloque Elmer Cárdenas de las Autodefensas Campesinas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a:t>
                      </a:r>
                      <a:endParaRPr lang="es-ES" sz="1050" dirty="0"/>
                    </a:p>
                  </a:txBody>
                  <a:tcPr/>
                </a:tc>
                <a:tc>
                  <a:txBody>
                    <a:bodyPr/>
                    <a:lstStyle/>
                    <a:p>
                      <a:r>
                        <a:rPr lang="es-ES" sz="1400" dirty="0" smtClean="0"/>
                        <a:t>16 de diciembre</a:t>
                      </a:r>
                      <a:r>
                        <a:rPr lang="es-ES" sz="1400" baseline="0" dirty="0" smtClean="0"/>
                        <a:t> de 2011 </a:t>
                      </a:r>
                      <a:r>
                        <a:rPr lang="es-ES" sz="1400" baseline="0" dirty="0" smtClean="0">
                          <a:hlinkClick r:id="rId3"/>
                        </a:rPr>
                        <a:t>Consulte texto</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Dr. José </a:t>
                      </a:r>
                      <a:r>
                        <a:rPr lang="es-ES" sz="1050" baseline="0" dirty="0" err="1" smtClean="0"/>
                        <a:t>Leonidas</a:t>
                      </a:r>
                      <a:r>
                        <a:rPr lang="es-ES" sz="1050" baseline="0" dirty="0" smtClean="0"/>
                        <a:t> Bustos Martínez</a:t>
                      </a:r>
                      <a:endParaRPr lang="es-ES" sz="1050" dirty="0"/>
                    </a:p>
                  </a:txBody>
                  <a:tcPr/>
                </a:tc>
                <a:tc>
                  <a:txBody>
                    <a:bodyPr/>
                    <a:lstStyle/>
                    <a:p>
                      <a:r>
                        <a:rPr lang="es-ES" sz="1400" baseline="0" dirty="0" smtClean="0"/>
                        <a:t>Rad. 38222 12 de diciembre de 2012 </a:t>
                      </a:r>
                      <a:r>
                        <a:rPr lang="es-ES" sz="1400" baseline="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6</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43" name="Freeform 28"/>
          <p:cNvSpPr>
            <a:spLocks/>
          </p:cNvSpPr>
          <p:nvPr/>
        </p:nvSpPr>
        <p:spPr bwMode="auto">
          <a:xfrm>
            <a:off x="9408368" y="2420888"/>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2" name="53 Imagen" descr="15349556.jpg"/>
          <p:cNvPicPr>
            <a:picLocks noChangeAspect="1"/>
          </p:cNvPicPr>
          <p:nvPr/>
        </p:nvPicPr>
        <p:blipFill>
          <a:blip r:embed="rId5" cstate="print"/>
          <a:stretch>
            <a:fillRect/>
          </a:stretch>
        </p:blipFill>
        <p:spPr>
          <a:xfrm>
            <a:off x="2999656" y="4166971"/>
            <a:ext cx="504056" cy="646581"/>
          </a:xfrm>
          <a:prstGeom prst="rect">
            <a:avLst/>
          </a:prstGeom>
          <a:ln>
            <a:noFill/>
          </a:ln>
          <a:effectLst>
            <a:outerShdw blurRad="292100" dist="139700" dir="2700000" algn="tl" rotWithShape="0">
              <a:srgbClr val="333333">
                <a:alpha val="65000"/>
              </a:srgbClr>
            </a:outerShdw>
          </a:effectLst>
        </p:spPr>
      </p:pic>
      <p:grpSp>
        <p:nvGrpSpPr>
          <p:cNvPr id="49" name="Group 111"/>
          <p:cNvGrpSpPr>
            <a:grpSpLocks/>
          </p:cNvGrpSpPr>
          <p:nvPr/>
        </p:nvGrpSpPr>
        <p:grpSpPr bwMode="auto">
          <a:xfrm>
            <a:off x="8472264" y="1916832"/>
            <a:ext cx="3312491" cy="2077864"/>
            <a:chOff x="748" y="80"/>
            <a:chExt cx="6083" cy="4240"/>
          </a:xfrm>
        </p:grpSpPr>
        <p:sp>
          <p:nvSpPr>
            <p:cNvPr id="5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2"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Text Box 86"/>
            <p:cNvSpPr txBox="1">
              <a:spLocks noChangeArrowheads="1"/>
            </p:cNvSpPr>
            <p:nvPr/>
          </p:nvSpPr>
          <p:spPr bwMode="auto">
            <a:xfrm>
              <a:off x="3645" y="220"/>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92" name="Rectangle 87"/>
            <p:cNvSpPr>
              <a:spLocks noChangeArrowheads="1"/>
            </p:cNvSpPr>
            <p:nvPr/>
          </p:nvSpPr>
          <p:spPr bwMode="auto">
            <a:xfrm>
              <a:off x="3210" y="384"/>
              <a:ext cx="3186"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100"/>
            <p:cNvSpPr>
              <a:spLocks noChangeArrowheads="1"/>
            </p:cNvSpPr>
            <p:nvPr/>
          </p:nvSpPr>
          <p:spPr bwMode="auto">
            <a:xfrm>
              <a:off x="3355" y="54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7728057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07368" y="613714"/>
            <a:ext cx="11029950" cy="1871663"/>
          </a:xfrm>
        </p:spPr>
        <p:txBody>
          <a:bodyPr>
            <a:normAutofit/>
          </a:bodyPr>
          <a:lstStyle/>
          <a:p>
            <a:pPr lvl="0" algn="ctr"/>
            <a:r>
              <a:rPr lang="es-ES" b="1" cap="small" dirty="0" smtClean="0">
                <a:solidFill>
                  <a:srgbClr val="C00000"/>
                </a:solidFill>
                <a:cs typeface="Arial" pitchFamily="34" charset="0"/>
              </a:rPr>
              <a:t>Sentencia 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Elmer Cárdenas de las Autodefensas Campesinas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551384" y="2708920"/>
            <a:ext cx="11305255" cy="3785652"/>
          </a:xfrm>
          <a:prstGeom prst="rect">
            <a:avLst/>
          </a:prstGeom>
        </p:spPr>
        <p:txBody>
          <a:bodyPr wrap="square">
            <a:spAutoFit/>
          </a:bodyPr>
          <a:lstStyle/>
          <a:p>
            <a:pPr algn="just"/>
            <a:r>
              <a:rPr lang="es-ES_tradnl" sz="1600" dirty="0" smtClean="0">
                <a:latin typeface="Malgun Gothic" panose="020B0503020000020004" pitchFamily="34" charset="-127"/>
                <a:ea typeface="Malgun Gothic" panose="020B0503020000020004" pitchFamily="34" charset="-127"/>
              </a:rPr>
              <a:t>Estaba </a:t>
            </a:r>
            <a:r>
              <a:rPr lang="es-ES_tradnl" sz="1600" dirty="0">
                <a:latin typeface="Malgun Gothic" panose="020B0503020000020004" pitchFamily="34" charset="-127"/>
                <a:ea typeface="Malgun Gothic" panose="020B0503020000020004" pitchFamily="34" charset="-127"/>
              </a:rPr>
              <a:t>dividido operativamente en Frentes –seis-; ellos fueron</a:t>
            </a:r>
            <a:r>
              <a:rPr lang="es-ES_tradnl" sz="1600" dirty="0" smtClean="0">
                <a:latin typeface="Malgun Gothic" panose="020B0503020000020004" pitchFamily="34" charset="-127"/>
                <a:ea typeface="Malgun Gothic" panose="020B0503020000020004" pitchFamily="34" charset="-127"/>
              </a:rPr>
              <a:t>: </a:t>
            </a:r>
          </a:p>
          <a:p>
            <a:pPr algn="just"/>
            <a:endParaRPr lang="es-ES_tradnl" sz="1600" dirty="0" smtClean="0">
              <a:latin typeface="Malgun Gothic" panose="020B0503020000020004" pitchFamily="34" charset="-127"/>
              <a:ea typeface="Malgun Gothic" panose="020B0503020000020004" pitchFamily="34" charset="-127"/>
            </a:endParaRPr>
          </a:p>
          <a:p>
            <a:pPr marL="28575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Frente </a:t>
            </a:r>
            <a:r>
              <a:rPr lang="es-ES_tradnl" sz="1600" dirty="0">
                <a:latin typeface="Malgun Gothic" panose="020B0503020000020004" pitchFamily="34" charset="-127"/>
                <a:ea typeface="Malgun Gothic" panose="020B0503020000020004" pitchFamily="34" charset="-127"/>
              </a:rPr>
              <a:t>Costanero, tenía como zona de injerencia los municipios de San Bernardo del Viento, Moñitos, Cerete, Lorica, San Juan de Urabá, </a:t>
            </a:r>
            <a:r>
              <a:rPr lang="es-ES_tradnl" sz="1600" dirty="0" err="1">
                <a:latin typeface="Malgun Gothic" panose="020B0503020000020004" pitchFamily="34" charset="-127"/>
                <a:ea typeface="Malgun Gothic" panose="020B0503020000020004" pitchFamily="34" charset="-127"/>
              </a:rPr>
              <a:t>Necocli</a:t>
            </a:r>
            <a:r>
              <a:rPr lang="es-ES_tradnl" sz="1600" dirty="0">
                <a:latin typeface="Malgun Gothic" panose="020B0503020000020004" pitchFamily="34" charset="-127"/>
                <a:ea typeface="Malgun Gothic" panose="020B0503020000020004" pitchFamily="34" charset="-127"/>
              </a:rPr>
              <a:t> y </a:t>
            </a:r>
            <a:r>
              <a:rPr lang="es-ES_tradnl" sz="1600" dirty="0" smtClean="0">
                <a:latin typeface="Malgun Gothic" panose="020B0503020000020004" pitchFamily="34" charset="-127"/>
                <a:ea typeface="Malgun Gothic" panose="020B0503020000020004" pitchFamily="34" charset="-127"/>
              </a:rPr>
              <a:t>Arboletes. </a:t>
            </a:r>
          </a:p>
          <a:p>
            <a:pPr marL="28575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El </a:t>
            </a:r>
            <a:r>
              <a:rPr lang="es-ES_tradnl" sz="1600" dirty="0">
                <a:latin typeface="Malgun Gothic" panose="020B0503020000020004" pitchFamily="34" charset="-127"/>
                <a:ea typeface="Malgun Gothic" panose="020B0503020000020004" pitchFamily="34" charset="-127"/>
              </a:rPr>
              <a:t>Frente  </a:t>
            </a:r>
            <a:r>
              <a:rPr lang="es-ES_tradnl" sz="1600" dirty="0" err="1">
                <a:latin typeface="Malgun Gothic" panose="020B0503020000020004" pitchFamily="34" charset="-127"/>
                <a:ea typeface="Malgun Gothic" panose="020B0503020000020004" pitchFamily="34" charset="-127"/>
              </a:rPr>
              <a:t>Pavarando</a:t>
            </a:r>
            <a:r>
              <a:rPr lang="es-ES_tradnl" sz="1600" dirty="0">
                <a:latin typeface="Malgun Gothic" panose="020B0503020000020004" pitchFamily="34" charset="-127"/>
                <a:ea typeface="Malgun Gothic" panose="020B0503020000020004" pitchFamily="34" charset="-127"/>
              </a:rPr>
              <a:t>, tenía como zonas de injerencia los municipios de Rio sucio, </a:t>
            </a:r>
            <a:r>
              <a:rPr lang="es-ES_tradnl" sz="1600" dirty="0" err="1">
                <a:latin typeface="Malgun Gothic" panose="020B0503020000020004" pitchFamily="34" charset="-127"/>
                <a:ea typeface="Malgun Gothic" panose="020B0503020000020004" pitchFamily="34" charset="-127"/>
              </a:rPr>
              <a:t>Belen</a:t>
            </a:r>
            <a:r>
              <a:rPr lang="es-ES_tradnl" sz="1600" dirty="0">
                <a:latin typeface="Malgun Gothic" panose="020B0503020000020004" pitchFamily="34" charset="-127"/>
                <a:ea typeface="Malgun Gothic" panose="020B0503020000020004" pitchFamily="34" charset="-127"/>
              </a:rPr>
              <a:t> de </a:t>
            </a:r>
            <a:r>
              <a:rPr lang="es-ES_tradnl" sz="1600" dirty="0" err="1">
                <a:latin typeface="Malgun Gothic" panose="020B0503020000020004" pitchFamily="34" charset="-127"/>
                <a:ea typeface="Malgun Gothic" panose="020B0503020000020004" pitchFamily="34" charset="-127"/>
              </a:rPr>
              <a:t>Bajirá</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Mutatá</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Carmén</a:t>
            </a:r>
            <a:r>
              <a:rPr lang="es-ES_tradnl" sz="1600" dirty="0">
                <a:latin typeface="Malgun Gothic" panose="020B0503020000020004" pitchFamily="34" charset="-127"/>
                <a:ea typeface="Malgun Gothic" panose="020B0503020000020004" pitchFamily="34" charset="-127"/>
              </a:rPr>
              <a:t> del </a:t>
            </a:r>
            <a:r>
              <a:rPr lang="es-ES_tradnl" sz="1600" dirty="0" err="1">
                <a:latin typeface="Malgun Gothic" panose="020B0503020000020004" pitchFamily="34" charset="-127"/>
                <a:ea typeface="Malgun Gothic" panose="020B0503020000020004" pitchFamily="34" charset="-127"/>
              </a:rPr>
              <a:t>Darien</a:t>
            </a:r>
            <a:r>
              <a:rPr lang="es-ES_tradnl" sz="1600" dirty="0">
                <a:latin typeface="Malgun Gothic" panose="020B0503020000020004" pitchFamily="34" charset="-127"/>
                <a:ea typeface="Malgun Gothic" panose="020B0503020000020004" pitchFamily="34" charset="-127"/>
              </a:rPr>
              <a:t> y </a:t>
            </a:r>
            <a:r>
              <a:rPr lang="es-ES_tradnl" sz="1600" dirty="0" err="1">
                <a:latin typeface="Malgun Gothic" panose="020B0503020000020004" pitchFamily="34" charset="-127"/>
                <a:ea typeface="Malgun Gothic" panose="020B0503020000020004" pitchFamily="34" charset="-127"/>
              </a:rPr>
              <a:t>Murindo</a:t>
            </a:r>
            <a:r>
              <a:rPr lang="es-ES_tradnl" sz="1600" dirty="0" smtClean="0">
                <a:latin typeface="Malgun Gothic" panose="020B0503020000020004" pitchFamily="34" charset="-127"/>
                <a:ea typeface="Malgun Gothic" panose="020B0503020000020004" pitchFamily="34" charset="-127"/>
              </a:rPr>
              <a:t>. </a:t>
            </a:r>
          </a:p>
          <a:p>
            <a:pPr marL="28575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Frente </a:t>
            </a:r>
            <a:r>
              <a:rPr lang="es-ES_tradnl" sz="1600" dirty="0" err="1">
                <a:latin typeface="Malgun Gothic" panose="020B0503020000020004" pitchFamily="34" charset="-127"/>
                <a:ea typeface="Malgun Gothic" panose="020B0503020000020004" pitchFamily="34" charset="-127"/>
              </a:rPr>
              <a:t>Dabeiba</a:t>
            </a:r>
            <a:r>
              <a:rPr lang="es-ES_tradnl" sz="1600" dirty="0">
                <a:latin typeface="Malgun Gothic" panose="020B0503020000020004" pitchFamily="34" charset="-127"/>
                <a:ea typeface="Malgun Gothic" panose="020B0503020000020004" pitchFamily="34" charset="-127"/>
              </a:rPr>
              <a:t>, tuvo zona de injerencia en </a:t>
            </a:r>
            <a:r>
              <a:rPr lang="es-ES_tradnl" sz="1600" dirty="0" err="1">
                <a:latin typeface="Malgun Gothic" panose="020B0503020000020004" pitchFamily="34" charset="-127"/>
                <a:ea typeface="Malgun Gothic" panose="020B0503020000020004" pitchFamily="34" charset="-127"/>
              </a:rPr>
              <a:t>Mutata</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Dabeiba</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Uramita</a:t>
            </a:r>
            <a:r>
              <a:rPr lang="es-ES_tradnl" sz="1600" dirty="0">
                <a:latin typeface="Malgun Gothic" panose="020B0503020000020004" pitchFamily="34" charset="-127"/>
                <a:ea typeface="Malgun Gothic" panose="020B0503020000020004" pitchFamily="34" charset="-127"/>
              </a:rPr>
              <a:t>, Peque, Cañas Gordas, </a:t>
            </a:r>
            <a:r>
              <a:rPr lang="es-ES_tradnl" sz="1600" dirty="0" smtClean="0">
                <a:latin typeface="Malgun Gothic" panose="020B0503020000020004" pitchFamily="34" charset="-127"/>
                <a:ea typeface="Malgun Gothic" panose="020B0503020000020004" pitchFamily="34" charset="-127"/>
              </a:rPr>
              <a:t>Frontino.</a:t>
            </a:r>
            <a:endParaRPr lang="es-CO" sz="1600" dirty="0">
              <a:latin typeface="Malgun Gothic" panose="020B0503020000020004" pitchFamily="34" charset="-127"/>
              <a:ea typeface="Malgun Gothic" panose="020B0503020000020004" pitchFamily="34" charset="-127"/>
            </a:endParaRPr>
          </a:p>
          <a:p>
            <a:pPr marL="285750" lvl="0" indent="-285750" algn="just">
              <a:buFont typeface="Arial" panose="020B0604020202020204" pitchFamily="34" charset="0"/>
              <a:buChar char="•"/>
            </a:pPr>
            <a:r>
              <a:rPr lang="es-ES_tradnl" sz="1600" dirty="0">
                <a:latin typeface="Malgun Gothic" panose="020B0503020000020004" pitchFamily="34" charset="-127"/>
                <a:ea typeface="Malgun Gothic" panose="020B0503020000020004" pitchFamily="34" charset="-127"/>
              </a:rPr>
              <a:t>Frente Tanela, con zona de influencia en los municipios de </a:t>
            </a:r>
            <a:r>
              <a:rPr lang="es-ES_tradnl" sz="1600" dirty="0" err="1">
                <a:latin typeface="Malgun Gothic" panose="020B0503020000020004" pitchFamily="34" charset="-127"/>
                <a:ea typeface="Malgun Gothic" panose="020B0503020000020004" pitchFamily="34" charset="-127"/>
              </a:rPr>
              <a:t>Acandi</a:t>
            </a:r>
            <a:r>
              <a:rPr lang="es-ES_tradnl" sz="1600" dirty="0">
                <a:latin typeface="Malgun Gothic" panose="020B0503020000020004" pitchFamily="34" charset="-127"/>
                <a:ea typeface="Malgun Gothic" panose="020B0503020000020004" pitchFamily="34" charset="-127"/>
              </a:rPr>
              <a:t> y </a:t>
            </a:r>
            <a:r>
              <a:rPr lang="es-ES_tradnl" sz="1600" dirty="0" err="1">
                <a:latin typeface="Malgun Gothic" panose="020B0503020000020004" pitchFamily="34" charset="-127"/>
                <a:ea typeface="Malgun Gothic" panose="020B0503020000020004" pitchFamily="34" charset="-127"/>
              </a:rPr>
              <a:t>Ungia</a:t>
            </a:r>
            <a:r>
              <a:rPr lang="es-ES_tradnl" sz="1600" dirty="0" smtClean="0">
                <a:latin typeface="Malgun Gothic" panose="020B0503020000020004" pitchFamily="34" charset="-127"/>
                <a:ea typeface="Malgun Gothic" panose="020B0503020000020004" pitchFamily="34" charset="-127"/>
              </a:rPr>
              <a:t>. </a:t>
            </a:r>
          </a:p>
          <a:p>
            <a:pPr marL="285750" lvl="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Frente </a:t>
            </a:r>
            <a:r>
              <a:rPr lang="es-ES_tradnl" sz="1600" dirty="0">
                <a:latin typeface="Malgun Gothic" panose="020B0503020000020004" pitchFamily="34" charset="-127"/>
                <a:ea typeface="Malgun Gothic" panose="020B0503020000020004" pitchFamily="34" charset="-127"/>
              </a:rPr>
              <a:t>Norte Medio </a:t>
            </a:r>
            <a:r>
              <a:rPr lang="es-ES_tradnl" sz="1600" dirty="0" err="1">
                <a:latin typeface="Malgun Gothic" panose="020B0503020000020004" pitchFamily="34" charset="-127"/>
                <a:ea typeface="Malgun Gothic" panose="020B0503020000020004" pitchFamily="34" charset="-127"/>
              </a:rPr>
              <a:t>Zalaquí</a:t>
            </a:r>
            <a:r>
              <a:rPr lang="es-ES_tradnl" sz="1600" dirty="0">
                <a:latin typeface="Malgun Gothic" panose="020B0503020000020004" pitchFamily="34" charset="-127"/>
                <a:ea typeface="Malgun Gothic" panose="020B0503020000020004" pitchFamily="34" charset="-127"/>
              </a:rPr>
              <a:t>, con presencia en los municipios de Rio Sucio, Carmen del Darién, Vigía del Fuerte y </a:t>
            </a:r>
            <a:r>
              <a:rPr lang="es-ES_tradnl" sz="1600" dirty="0" err="1" smtClean="0">
                <a:latin typeface="Malgun Gothic" panose="020B0503020000020004" pitchFamily="34" charset="-127"/>
                <a:ea typeface="Malgun Gothic" panose="020B0503020000020004" pitchFamily="34" charset="-127"/>
              </a:rPr>
              <a:t>Bojayá</a:t>
            </a:r>
            <a:r>
              <a:rPr lang="es-ES_tradnl" sz="1600" dirty="0" smtClean="0">
                <a:latin typeface="Malgun Gothic" panose="020B0503020000020004" pitchFamily="34" charset="-127"/>
                <a:ea typeface="Malgun Gothic" panose="020B0503020000020004" pitchFamily="34" charset="-127"/>
              </a:rPr>
              <a:t>. Finalmente</a:t>
            </a:r>
            <a:r>
              <a:rPr lang="es-ES_tradnl" sz="1600" dirty="0">
                <a:latin typeface="Malgun Gothic" panose="020B0503020000020004" pitchFamily="34" charset="-127"/>
                <a:ea typeface="Malgun Gothic" panose="020B0503020000020004" pitchFamily="34" charset="-127"/>
              </a:rPr>
              <a:t>, </a:t>
            </a:r>
            <a:endParaRPr lang="es-ES_tradnl" sz="1600" dirty="0" smtClean="0">
              <a:latin typeface="Malgun Gothic" panose="020B0503020000020004" pitchFamily="34" charset="-127"/>
              <a:ea typeface="Malgun Gothic" panose="020B0503020000020004" pitchFamily="34" charset="-127"/>
            </a:endParaRPr>
          </a:p>
          <a:p>
            <a:pPr marL="285750" lvl="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El </a:t>
            </a:r>
            <a:r>
              <a:rPr lang="es-ES_tradnl" sz="1600" dirty="0">
                <a:latin typeface="Malgun Gothic" panose="020B0503020000020004" pitchFamily="34" charset="-127"/>
                <a:ea typeface="Malgun Gothic" panose="020B0503020000020004" pitchFamily="34" charset="-127"/>
              </a:rPr>
              <a:t>Frente Héroes de Boyacá, con presencia en los municipios de </a:t>
            </a:r>
            <a:r>
              <a:rPr lang="es-ES_tradnl" sz="1600" dirty="0" err="1">
                <a:latin typeface="Malgun Gothic" panose="020B0503020000020004" pitchFamily="34" charset="-127"/>
                <a:ea typeface="Malgun Gothic" panose="020B0503020000020004" pitchFamily="34" charset="-127"/>
              </a:rPr>
              <a:t>Florian</a:t>
            </a:r>
            <a:r>
              <a:rPr lang="es-ES_tradnl" sz="1600" dirty="0">
                <a:latin typeface="Malgun Gothic" panose="020B0503020000020004" pitchFamily="34" charset="-127"/>
                <a:ea typeface="Malgun Gothic" panose="020B0503020000020004" pitchFamily="34" charset="-127"/>
              </a:rPr>
              <a:t>, Albania, departamento de Santander, Muzo, </a:t>
            </a:r>
            <a:r>
              <a:rPr lang="es-ES_tradnl" sz="1600" dirty="0" err="1">
                <a:latin typeface="Malgun Gothic" panose="020B0503020000020004" pitchFamily="34" charset="-127"/>
                <a:ea typeface="Malgun Gothic" panose="020B0503020000020004" pitchFamily="34" charset="-127"/>
              </a:rPr>
              <a:t>Coper</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Pauna</a:t>
            </a:r>
            <a:r>
              <a:rPr lang="es-ES_tradnl" sz="1600" dirty="0">
                <a:latin typeface="Malgun Gothic" panose="020B0503020000020004" pitchFamily="34" charset="-127"/>
                <a:ea typeface="Malgun Gothic" panose="020B0503020000020004" pitchFamily="34" charset="-127"/>
              </a:rPr>
              <a:t>, Saboya, </a:t>
            </a:r>
            <a:r>
              <a:rPr lang="es-ES_tradnl" sz="1600" dirty="0" err="1">
                <a:latin typeface="Malgun Gothic" panose="020B0503020000020004" pitchFamily="34" charset="-127"/>
                <a:ea typeface="Malgun Gothic" panose="020B0503020000020004" pitchFamily="34" charset="-127"/>
              </a:rPr>
              <a:t>Otanche</a:t>
            </a:r>
            <a:r>
              <a:rPr lang="es-ES_tradnl" sz="1600" dirty="0">
                <a:latin typeface="Malgun Gothic" panose="020B0503020000020004" pitchFamily="34" charset="-127"/>
                <a:ea typeface="Malgun Gothic" panose="020B0503020000020004" pitchFamily="34" charset="-127"/>
              </a:rPr>
              <a:t>, Maripi, Chiquinquirá y </a:t>
            </a:r>
            <a:r>
              <a:rPr lang="es-ES_tradnl" sz="1600" dirty="0" err="1">
                <a:latin typeface="Malgun Gothic" panose="020B0503020000020004" pitchFamily="34" charset="-127"/>
                <a:ea typeface="Malgun Gothic" panose="020B0503020000020004" pitchFamily="34" charset="-127"/>
              </a:rPr>
              <a:t>Tunungua</a:t>
            </a:r>
            <a:r>
              <a:rPr lang="es-ES_tradnl" sz="1600" dirty="0">
                <a:latin typeface="Malgun Gothic" panose="020B0503020000020004" pitchFamily="34" charset="-127"/>
                <a:ea typeface="Malgun Gothic" panose="020B0503020000020004" pitchFamily="34" charset="-127"/>
              </a:rPr>
              <a:t>, en Boyacá, y </a:t>
            </a:r>
            <a:r>
              <a:rPr lang="es-ES_tradnl" sz="1600" dirty="0" err="1">
                <a:latin typeface="Malgun Gothic" panose="020B0503020000020004" pitchFamily="34" charset="-127"/>
                <a:ea typeface="Malgun Gothic" panose="020B0503020000020004" pitchFamily="34" charset="-127"/>
              </a:rPr>
              <a:t>Paime</a:t>
            </a:r>
            <a:r>
              <a:rPr lang="es-ES_tradnl" sz="1600" dirty="0">
                <a:latin typeface="Malgun Gothic" panose="020B0503020000020004" pitchFamily="34" charset="-127"/>
                <a:ea typeface="Malgun Gothic" panose="020B0503020000020004" pitchFamily="34" charset="-127"/>
              </a:rPr>
              <a:t>, Susa, Ubaté, Pacho, </a:t>
            </a:r>
            <a:r>
              <a:rPr lang="es-ES_tradnl" sz="1600" dirty="0" err="1">
                <a:latin typeface="Malgun Gothic" panose="020B0503020000020004" pitchFamily="34" charset="-127"/>
                <a:ea typeface="Malgun Gothic" panose="020B0503020000020004" pitchFamily="34" charset="-127"/>
              </a:rPr>
              <a:t>Cogua</a:t>
            </a:r>
            <a:r>
              <a:rPr lang="es-ES_tradnl" sz="1600" dirty="0">
                <a:latin typeface="Malgun Gothic" panose="020B0503020000020004" pitchFamily="34" charset="-127"/>
                <a:ea typeface="Malgun Gothic" panose="020B0503020000020004" pitchFamily="34" charset="-127"/>
              </a:rPr>
              <a:t>, San Cayetano y </a:t>
            </a:r>
            <a:r>
              <a:rPr lang="es-ES_tradnl" sz="1600" dirty="0" err="1">
                <a:latin typeface="Malgun Gothic" panose="020B0503020000020004" pitchFamily="34" charset="-127"/>
                <a:ea typeface="Malgun Gothic" panose="020B0503020000020004" pitchFamily="34" charset="-127"/>
              </a:rPr>
              <a:t>Simijaca</a:t>
            </a:r>
            <a:r>
              <a:rPr lang="es-ES_tradnl" sz="1600" dirty="0">
                <a:latin typeface="Malgun Gothic" panose="020B0503020000020004" pitchFamily="34" charset="-127"/>
                <a:ea typeface="Malgun Gothic" panose="020B0503020000020004" pitchFamily="34" charset="-127"/>
              </a:rPr>
              <a:t> en Cundinamarca.</a:t>
            </a:r>
            <a:endParaRPr lang="es-CO" sz="1600" dirty="0">
              <a:latin typeface="Malgun Gothic" panose="020B0503020000020004" pitchFamily="34" charset="-127"/>
              <a:ea typeface="Malgun Gothic" panose="020B0503020000020004" pitchFamily="34" charset="-127"/>
            </a:endParaRPr>
          </a:p>
          <a:p>
            <a:r>
              <a:rPr lang="es-CO" sz="1600" dirty="0"/>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242720238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95315" y="4227625"/>
            <a:ext cx="1896244"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5</a:t>
            </a:r>
          </a:p>
          <a:p>
            <a:pPr algn="r"/>
            <a:r>
              <a:rPr lang="es-ES" sz="1600" b="1" cap="small" dirty="0" smtClean="0">
                <a:solidFill>
                  <a:schemeClr val="accent5">
                    <a:lumMod val="20000"/>
                    <a:lumOff val="80000"/>
                  </a:schemeClr>
                </a:solidFill>
              </a:rPr>
              <a:t>Hechos: 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6</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2986205" y="4149080"/>
          <a:ext cx="5544616" cy="2294006"/>
        </p:xfrm>
        <a:graphic>
          <a:graphicData uri="http://schemas.openxmlformats.org/drawingml/2006/table">
            <a:tbl>
              <a:tblPr firstRow="1" bandRow="1">
                <a:tableStyleId>{5C22544A-7EE6-4342-B048-85BDC9FD1C3A}</a:tableStyleId>
              </a:tblPr>
              <a:tblGrid>
                <a:gridCol w="3037787"/>
                <a:gridCol w="658623"/>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José</a:t>
                      </a:r>
                      <a:r>
                        <a:rPr lang="es-ES" sz="1400" baseline="0" dirty="0" smtClean="0">
                          <a:solidFill>
                            <a:schemeClr val="tx1"/>
                          </a:solidFill>
                        </a:rPr>
                        <a:t> </a:t>
                      </a:r>
                      <a:r>
                        <a:rPr lang="es-ES" sz="1400" baseline="0" dirty="0" err="1" smtClean="0">
                          <a:solidFill>
                            <a:schemeClr val="tx1"/>
                          </a:solidFill>
                        </a:rPr>
                        <a:t>Barney</a:t>
                      </a:r>
                      <a:r>
                        <a:rPr lang="es-ES" sz="1400" baseline="0" dirty="0" smtClean="0">
                          <a:solidFill>
                            <a:schemeClr val="tx1"/>
                          </a:solidFill>
                        </a:rPr>
                        <a:t> </a:t>
                      </a:r>
                      <a:r>
                        <a:rPr lang="es-ES" sz="1400" baseline="0" dirty="0" err="1" smtClean="0">
                          <a:solidFill>
                            <a:schemeClr val="tx1"/>
                          </a:solidFill>
                        </a:rPr>
                        <a:t>Veloza</a:t>
                      </a:r>
                      <a:r>
                        <a:rPr lang="es-ES" sz="1400" baseline="0" dirty="0" smtClean="0">
                          <a:solidFill>
                            <a:schemeClr val="tx1"/>
                          </a:solidFill>
                        </a:rPr>
                        <a:t> García alias “El Flaco”</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Patrullero</a:t>
                      </a:r>
                    </a:p>
                    <a:p>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Hurto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Uso de documento público falso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3463695345"/>
              </p:ext>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spc="0" baseline="0" dirty="0" smtClean="0">
                          <a:solidFill>
                            <a:schemeClr val="lt1"/>
                          </a:solidFill>
                          <a:latin typeface="+mn-lt"/>
                          <a:ea typeface="+mn-ea"/>
                          <a:cs typeface="Arial" pitchFamily="34" charset="0"/>
                        </a:rPr>
                        <a:t>Bloque Bananero, Calima y Centauros de las Autodefensas Unidas de Colombia AUC </a:t>
                      </a:r>
                      <a:endParaRPr lang="es-ES" sz="1800" b="1" kern="1200" cap="small" baseline="0" dirty="0">
                        <a:solidFill>
                          <a:schemeClr val="lt1"/>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a:t>
                      </a:r>
                      <a:endParaRPr lang="es-ES" sz="1050" dirty="0"/>
                    </a:p>
                  </a:txBody>
                  <a:tcPr/>
                </a:tc>
                <a:tc>
                  <a:txBody>
                    <a:bodyPr/>
                    <a:lstStyle/>
                    <a:p>
                      <a:r>
                        <a:rPr lang="es-ES" sz="1400" dirty="0" smtClean="0"/>
                        <a:t>31 de enero</a:t>
                      </a:r>
                      <a:r>
                        <a:rPr lang="es-ES" sz="1400" baseline="0" dirty="0" smtClean="0"/>
                        <a:t> de 2012 </a:t>
                      </a:r>
                      <a:r>
                        <a:rPr lang="es-ES" sz="1400" baseline="0" dirty="0" smtClean="0">
                          <a:hlinkClick r:id="rId3"/>
                        </a:rPr>
                        <a:t>Consulte texto</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a:t>
                      </a:r>
                      <a:r>
                        <a:rPr lang="es-ES" sz="1050" baseline="0" dirty="0" err="1" smtClean="0"/>
                        <a:t>Dr</a:t>
                      </a:r>
                      <a:r>
                        <a:rPr lang="es-ES" sz="1050" baseline="0" dirty="0" smtClean="0"/>
                        <a:t> José Leónidas Bustos Martínez</a:t>
                      </a:r>
                      <a:endParaRPr lang="es-ES" sz="1050" dirty="0"/>
                    </a:p>
                  </a:txBody>
                  <a:tcPr/>
                </a:tc>
                <a:tc>
                  <a:txBody>
                    <a:bodyPr/>
                    <a:lstStyle/>
                    <a:p>
                      <a:r>
                        <a:rPr lang="es-ES" sz="1400" baseline="0" dirty="0" smtClean="0"/>
                        <a:t>Rad. 38381 12 de diciembre de 2012 </a:t>
                      </a:r>
                      <a:r>
                        <a:rPr lang="es-ES" sz="1400" baseline="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7</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43" name="Freeform 28"/>
          <p:cNvSpPr>
            <a:spLocks/>
          </p:cNvSpPr>
          <p:nvPr/>
        </p:nvSpPr>
        <p:spPr bwMode="auto">
          <a:xfrm>
            <a:off x="9408368" y="2492896"/>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88" name="87 Imagen" descr="7842982.jpg"/>
          <p:cNvPicPr>
            <a:picLocks noChangeAspect="1"/>
          </p:cNvPicPr>
          <p:nvPr/>
        </p:nvPicPr>
        <p:blipFill>
          <a:blip r:embed="rId5" cstate="print"/>
          <a:stretch>
            <a:fillRect/>
          </a:stretch>
        </p:blipFill>
        <p:spPr>
          <a:xfrm>
            <a:off x="3071664" y="4221088"/>
            <a:ext cx="431800" cy="576064"/>
          </a:xfrm>
          <a:prstGeom prst="rect">
            <a:avLst/>
          </a:prstGeom>
          <a:ln>
            <a:noFill/>
          </a:ln>
          <a:effectLst>
            <a:outerShdw blurRad="292100" dist="139700" dir="2700000" algn="tl" rotWithShape="0">
              <a:srgbClr val="333333">
                <a:alpha val="65000"/>
              </a:srgbClr>
            </a:outerShdw>
          </a:effectLst>
        </p:spPr>
      </p:pic>
      <p:grpSp>
        <p:nvGrpSpPr>
          <p:cNvPr id="94" name="93 Grupo"/>
          <p:cNvGrpSpPr/>
          <p:nvPr/>
        </p:nvGrpSpPr>
        <p:grpSpPr>
          <a:xfrm>
            <a:off x="8760296" y="2132856"/>
            <a:ext cx="2736304" cy="2113268"/>
            <a:chOff x="1187450" y="-23549"/>
            <a:chExt cx="7754938" cy="6811700"/>
          </a:xfrm>
        </p:grpSpPr>
        <p:sp>
          <p:nvSpPr>
            <p:cNvPr id="95"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5"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Oval 35"/>
            <p:cNvSpPr>
              <a:spLocks noChangeArrowheads="1"/>
            </p:cNvSpPr>
            <p:nvPr/>
          </p:nvSpPr>
          <p:spPr bwMode="auto">
            <a:xfrm rot="20927974">
              <a:off x="2178050" y="1525588"/>
              <a:ext cx="214313" cy="544513"/>
            </a:xfrm>
            <a:prstGeom prst="ellipse">
              <a:avLst/>
            </a:prstGeom>
            <a:solidFill>
              <a:srgbClr val="00FF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Oval 36"/>
            <p:cNvSpPr>
              <a:spLocks noChangeArrowheads="1"/>
            </p:cNvSpPr>
            <p:nvPr/>
          </p:nvSpPr>
          <p:spPr bwMode="auto">
            <a:xfrm rot="4743037">
              <a:off x="2906713" y="3322637"/>
              <a:ext cx="1444625" cy="519113"/>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1" name="Oval 77"/>
            <p:cNvSpPr>
              <a:spLocks noChangeArrowheads="1"/>
            </p:cNvSpPr>
            <p:nvPr/>
          </p:nvSpPr>
          <p:spPr bwMode="auto">
            <a:xfrm rot="21068561">
              <a:off x="3575050" y="3130550"/>
              <a:ext cx="687388" cy="222250"/>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Text Box 86"/>
            <p:cNvSpPr txBox="1">
              <a:spLocks noChangeArrowheads="1"/>
            </p:cNvSpPr>
            <p:nvPr/>
          </p:nvSpPr>
          <p:spPr bwMode="auto">
            <a:xfrm>
              <a:off x="5881228" y="57146"/>
              <a:ext cx="3061160" cy="2306533"/>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CALIMA</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a:effectLst>
                    <a:outerShdw blurRad="38100" dist="38100" dir="2700000" algn="tl">
                      <a:srgbClr val="000000">
                        <a:alpha val="43137"/>
                      </a:srgbClr>
                    </a:outerShdw>
                  </a:effectLst>
                  <a:latin typeface="Calibri" pitchFamily="34" charset="0"/>
                  <a:cs typeface="Tahoma" pitchFamily="34" charset="0"/>
                </a:rPr>
                <a:t>B. CENTAUROS </a:t>
              </a:r>
            </a:p>
            <a:p>
              <a:pPr fontAlgn="auto">
                <a:lnSpc>
                  <a:spcPct val="150000"/>
                </a:lnSpc>
                <a:spcBef>
                  <a:spcPts val="0"/>
                </a:spcBef>
                <a:spcAft>
                  <a:spcPts val="0"/>
                </a:spcAft>
                <a:defRPr/>
              </a:pPr>
              <a:r>
                <a:rPr lang="es-ES" sz="900" b="1" dirty="0">
                  <a:effectLst>
                    <a:outerShdw blurRad="38100" dist="38100" dir="2700000" algn="tl">
                      <a:srgbClr val="000000">
                        <a:alpha val="43137"/>
                      </a:srgbClr>
                    </a:outerShdw>
                  </a:effectLst>
                  <a:latin typeface="Calibri" pitchFamily="34" charset="0"/>
                  <a:cs typeface="Tahoma" pitchFamily="34" charset="0"/>
                </a:rPr>
                <a:t>B. BANANERO</a:t>
              </a:r>
            </a:p>
          </p:txBody>
        </p:sp>
        <p:sp>
          <p:nvSpPr>
            <p:cNvPr id="133"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Oval 91"/>
            <p:cNvSpPr>
              <a:spLocks noChangeArrowheads="1"/>
            </p:cNvSpPr>
            <p:nvPr/>
          </p:nvSpPr>
          <p:spPr bwMode="auto">
            <a:xfrm>
              <a:off x="5473074" y="1681871"/>
              <a:ext cx="352425" cy="204789"/>
            </a:xfrm>
            <a:prstGeom prst="ellipse">
              <a:avLst/>
            </a:prstGeom>
            <a:solidFill>
              <a:srgbClr val="1DD4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5" name="Oval 103"/>
            <p:cNvSpPr>
              <a:spLocks noChangeArrowheads="1"/>
            </p:cNvSpPr>
            <p:nvPr/>
          </p:nvSpPr>
          <p:spPr bwMode="auto">
            <a:xfrm>
              <a:off x="5473074" y="521353"/>
              <a:ext cx="350838" cy="206375"/>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6" name="Oval 105"/>
            <p:cNvSpPr>
              <a:spLocks noChangeArrowheads="1"/>
            </p:cNvSpPr>
            <p:nvPr/>
          </p:nvSpPr>
          <p:spPr bwMode="auto">
            <a:xfrm>
              <a:off x="5473074" y="1217664"/>
              <a:ext cx="350838" cy="207964"/>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40258170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633211" y="-19352"/>
            <a:ext cx="11029950" cy="1871663"/>
          </a:xfrm>
        </p:spPr>
        <p:txBody>
          <a:bodyPr>
            <a:normAutofit/>
          </a:bodyPr>
          <a:lstStyle/>
          <a:p>
            <a:pPr lvl="0" algn="ctr"/>
            <a:r>
              <a:rPr lang="es-ES" b="1" cap="small" dirty="0" smtClean="0">
                <a:solidFill>
                  <a:srgbClr val="C00000"/>
                </a:solidFill>
                <a:cs typeface="Arial" pitchFamily="34" charset="0"/>
              </a:rPr>
              <a:t>Sentencia 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Calima de las Autodefensas Unidas de Colombia Auc </a:t>
            </a: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407368" y="2077169"/>
            <a:ext cx="11305255" cy="5078313"/>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frente que se conformó, fue el central en junio de 1999 con injerencia en el área central. Este frente perduró desde 1999 hasta la desmovilización en el 2004.</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segundo Frente, fue el Cacique, con influencia en </a:t>
            </a:r>
            <a:r>
              <a:rPr lang="es-CO" sz="1400" dirty="0" err="1">
                <a:latin typeface="Malgun Gothic" panose="020B0503020000020004" pitchFamily="34" charset="-127"/>
                <a:ea typeface="Malgun Gothic" panose="020B0503020000020004" pitchFamily="34" charset="-127"/>
              </a:rPr>
              <a:t>Calarca</a:t>
            </a:r>
            <a:r>
              <a:rPr lang="es-CO" sz="1400" dirty="0">
                <a:latin typeface="Malgun Gothic" panose="020B0503020000020004" pitchFamily="34" charset="-127"/>
                <a:ea typeface="Malgun Gothic" panose="020B0503020000020004" pitchFamily="34" charset="-127"/>
              </a:rPr>
              <a:t>, Sevilla y </a:t>
            </a:r>
            <a:r>
              <a:rPr lang="es-CO" sz="1400" dirty="0" err="1">
                <a:latin typeface="Malgun Gothic" panose="020B0503020000020004" pitchFamily="34" charset="-127"/>
                <a:ea typeface="Malgun Gothic" panose="020B0503020000020004" pitchFamily="34" charset="-127"/>
              </a:rPr>
              <a:t>Caicedonia</a:t>
            </a:r>
            <a:r>
              <a:rPr lang="es-CO" sz="1400" dirty="0">
                <a:latin typeface="Malgun Gothic" panose="020B0503020000020004" pitchFamily="34" charset="-127"/>
                <a:ea typeface="Malgun Gothic" panose="020B0503020000020004" pitchFamily="34" charset="-127"/>
              </a:rPr>
              <a:t> en el departamento del Valle; Génova y </a:t>
            </a:r>
            <a:r>
              <a:rPr lang="es-CO" sz="1400" dirty="0" err="1">
                <a:latin typeface="Malgun Gothic" panose="020B0503020000020004" pitchFamily="34" charset="-127"/>
                <a:ea typeface="Malgun Gothic" panose="020B0503020000020004" pitchFamily="34" charset="-127"/>
              </a:rPr>
              <a:t>Pijao</a:t>
            </a:r>
            <a:r>
              <a:rPr lang="es-CO" sz="1400" dirty="0">
                <a:latin typeface="Malgun Gothic" panose="020B0503020000020004" pitchFamily="34" charset="-127"/>
                <a:ea typeface="Malgun Gothic" panose="020B0503020000020004" pitchFamily="34" charset="-127"/>
              </a:rPr>
              <a:t> en el </a:t>
            </a:r>
            <a:r>
              <a:rPr lang="es-CO" sz="1400" dirty="0" err="1">
                <a:latin typeface="Malgun Gothic" panose="020B0503020000020004" pitchFamily="34" charset="-127"/>
                <a:ea typeface="Malgun Gothic" panose="020B0503020000020004" pitchFamily="34" charset="-127"/>
              </a:rPr>
              <a:t>Quindio</a:t>
            </a:r>
            <a:r>
              <a:rPr lang="es-CO" sz="1400" dirty="0">
                <a:latin typeface="Malgun Gothic" panose="020B0503020000020004" pitchFamily="34" charset="-127"/>
                <a:ea typeface="Malgun Gothic" panose="020B0503020000020004" pitchFamily="34" charset="-127"/>
              </a:rPr>
              <a:t>, el objetivo de este frente era cerrar el paso al bloque móvil de las FARC.</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tercero fue el Frente La Buitrera, que en el 2000 llegó a Florida, Pradera y Candelaria en el Valle y Corinto en el Cauca, con centro de operaciones en la Buitrera (Valle), este frente llegó a tener unos 150 hombres en sus filas, contaba con un lugar llamado el Chalet de la muerte en el </a:t>
            </a:r>
            <a:r>
              <a:rPr lang="es-CO" sz="1400" dirty="0" err="1">
                <a:latin typeface="Malgun Gothic" panose="020B0503020000020004" pitchFamily="34" charset="-127"/>
                <a:ea typeface="Malgun Gothic" panose="020B0503020000020004" pitchFamily="34" charset="-127"/>
              </a:rPr>
              <a:t>Arenillo</a:t>
            </a:r>
            <a:r>
              <a:rPr lang="es-CO" sz="1400" dirty="0">
                <a:latin typeface="Malgun Gothic" panose="020B0503020000020004" pitchFamily="34" charset="-127"/>
                <a:ea typeface="Malgun Gothic" panose="020B0503020000020004" pitchFamily="34" charset="-127"/>
              </a:rPr>
              <a:t> en Palmira, lugar a donde llevaban a milicianos o auxiliadores y los mataban y luego los enterraban en fosas comunes.</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cuarto Frente en conformarse, fue el Pacífico. Entre marzo y abril de 2000 Fidel le ordenó a HH trasladarse al Valle para crear un nuevo bloque sobre la costa pacífica y le dijo que se contactara con un Coronel retirado de la Policía llamado Danilo González. Posteriormente para el 11 de mayo del 2000 el comandante 039, ya tenía 200 integrantes y escogieron un contingente de 54 hombres fuertemente armado que se desplazó en dos camiones al casco urbano de Buenaventura con el objetivo de crear el boque pacífico, pero al mes se adhirieron al bloque Calima y quedo conformado el frente Pacífico. Para el efecto, recogieron las bandas delincuenciales que operaban en Buenaventura. El área de influencia de este frente se fue extendiendo en el 2000 a Calima, Darién, bajo Calima. Este frente pacífico ingreso por pocos meses a Guapi en el Cauca con 30 integrantes, pero se retiraron porque fueron enfrentados por el ejército y además porque tenían inconvenientes con el Bloque Central Bolívar.</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quinto, fue el Frente de Yumbo, que comprendía a Yumbo, </a:t>
            </a:r>
            <a:r>
              <a:rPr lang="es-CO" sz="1400" dirty="0" err="1">
                <a:latin typeface="Malgun Gothic" panose="020B0503020000020004" pitchFamily="34" charset="-127"/>
                <a:ea typeface="Malgun Gothic" panose="020B0503020000020004" pitchFamily="34" charset="-127"/>
              </a:rPr>
              <a:t>Yotoco</a:t>
            </a:r>
            <a:r>
              <a:rPr lang="es-CO" sz="1400" dirty="0">
                <a:latin typeface="Malgun Gothic" panose="020B0503020000020004" pitchFamily="34" charset="-127"/>
                <a:ea typeface="Malgun Gothic" panose="020B0503020000020004" pitchFamily="34" charset="-127"/>
              </a:rPr>
              <a:t>, Restrepo, La cumbre, Rozo, </a:t>
            </a:r>
            <a:r>
              <a:rPr lang="es-CO" sz="1400" dirty="0" err="1">
                <a:latin typeface="Malgun Gothic" panose="020B0503020000020004" pitchFamily="34" charset="-127"/>
                <a:ea typeface="Malgun Gothic" panose="020B0503020000020004" pitchFamily="34" charset="-127"/>
              </a:rPr>
              <a:t>Dagua</a:t>
            </a:r>
            <a:r>
              <a:rPr lang="es-CO" sz="1400" dirty="0">
                <a:latin typeface="Malgun Gothic" panose="020B0503020000020004" pitchFamily="34" charset="-127"/>
                <a:ea typeface="Malgun Gothic" panose="020B0503020000020004" pitchFamily="34" charset="-127"/>
              </a:rPr>
              <a:t> y también Cali; se financiaron con el hurto de combustible.</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sexto fue el Frente Farallones, que tenía dos grupos: uno incursionó en el Cauca y otro en el Huila. El que incursionó en el Cauca, el 11 de mayo del 2000 llegó a </a:t>
            </a:r>
            <a:r>
              <a:rPr lang="es-CO" sz="1400" dirty="0" err="1">
                <a:latin typeface="Malgun Gothic" panose="020B0503020000020004" pitchFamily="34" charset="-127"/>
                <a:ea typeface="Malgun Gothic" panose="020B0503020000020004" pitchFamily="34" charset="-127"/>
              </a:rPr>
              <a:t>Zabaletas</a:t>
            </a:r>
            <a:r>
              <a:rPr lang="es-CO" sz="1400" dirty="0">
                <a:latin typeface="Malgun Gothic" panose="020B0503020000020004" pitchFamily="34" charset="-127"/>
                <a:ea typeface="Malgun Gothic" panose="020B0503020000020004" pitchFamily="34" charset="-127"/>
              </a:rPr>
              <a:t> y cometieron la masacre de 7 personas. Desde Timba en Cauca y Valle, comenzaron a hacer operaciones en la zona como en Suárez, Caloto y Puerto Tejada.</a:t>
            </a: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258195578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85876" y="4014844"/>
            <a:ext cx="1753395"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64</a:t>
            </a:r>
          </a:p>
          <a:p>
            <a:pPr algn="r"/>
            <a:r>
              <a:rPr lang="es-ES" sz="1600" b="1" cap="small" dirty="0" smtClean="0">
                <a:solidFill>
                  <a:schemeClr val="accent5">
                    <a:lumMod val="20000"/>
                    <a:lumOff val="80000"/>
                  </a:schemeClr>
                </a:solidFill>
              </a:rPr>
              <a:t>Hechos: 5</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65</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578234304"/>
              </p:ext>
            </p:extLst>
          </p:nvPr>
        </p:nvGraphicFramePr>
        <p:xfrm>
          <a:off x="2207568" y="4149080"/>
          <a:ext cx="6323253" cy="2016238"/>
        </p:xfrm>
        <a:graphic>
          <a:graphicData uri="http://schemas.openxmlformats.org/drawingml/2006/table">
            <a:tbl>
              <a:tblPr firstRow="1" bandRow="1">
                <a:tableStyleId>{5C22544A-7EE6-4342-B048-85BDC9FD1C3A}</a:tableStyleId>
              </a:tblPr>
              <a:tblGrid>
                <a:gridCol w="4039228"/>
                <a:gridCol w="176273"/>
                <a:gridCol w="2107752"/>
              </a:tblGrid>
              <a:tr h="1368152">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Orlando Villa Zapata,</a:t>
                      </a:r>
                      <a:r>
                        <a:rPr lang="es-ES" sz="1400" baseline="0" dirty="0" smtClean="0">
                          <a:solidFill>
                            <a:schemeClr val="tx1"/>
                          </a:solidFill>
                        </a:rPr>
                        <a:t> alias “Rubén”</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Reclutamiento ilícito</a:t>
                      </a:r>
                      <a:endParaRPr lang="es-ES" sz="1400" dirty="0"/>
                    </a:p>
                  </a:txBody>
                  <a:tcPr/>
                </a:tc>
                <a:tc hMerge="1">
                  <a:txBody>
                    <a:bodyPr/>
                    <a:lstStyle/>
                    <a:p>
                      <a:endParaRPr lang="es-CO"/>
                    </a:p>
                  </a:txBody>
                  <a:tcPr/>
                </a:tc>
                <a:tc>
                  <a:txBody>
                    <a:bodyPr/>
                    <a:lstStyle/>
                    <a:p>
                      <a:r>
                        <a:rPr lang="es-ES" sz="1400" dirty="0" smtClean="0"/>
                        <a:t>64</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spc="0" baseline="0" dirty="0" smtClean="0">
                          <a:solidFill>
                            <a:srgbClr val="FFFF66"/>
                          </a:solidFill>
                          <a:latin typeface="+mn-lt"/>
                          <a:ea typeface="+mn-ea"/>
                          <a:cs typeface="Arial" pitchFamily="34" charset="0"/>
                        </a:rPr>
                        <a:t>Bloque vencedores de </a:t>
                      </a:r>
                      <a:r>
                        <a:rPr lang="es-ES" sz="1800" b="1" kern="1200" cap="small" spc="0" baseline="0" dirty="0" err="1" smtClean="0">
                          <a:solidFill>
                            <a:srgbClr val="FFFF66"/>
                          </a:solidFill>
                          <a:latin typeface="+mn-lt"/>
                          <a:ea typeface="+mn-ea"/>
                          <a:cs typeface="Arial" pitchFamily="34" charset="0"/>
                        </a:rPr>
                        <a:t>arauca</a:t>
                      </a:r>
                      <a:r>
                        <a:rPr lang="es-ES" sz="1800" b="1" kern="1200" cap="small" spc="0" baseline="0" dirty="0" smtClean="0">
                          <a:solidFill>
                            <a:srgbClr val="FFFF66"/>
                          </a:solidFill>
                          <a:latin typeface="+mn-lt"/>
                          <a:ea typeface="+mn-ea"/>
                          <a:cs typeface="Arial" pitchFamily="34" charset="0"/>
                        </a:rPr>
                        <a:t> de las autodefensas unidas de </a:t>
                      </a:r>
                      <a:r>
                        <a:rPr lang="es-ES" sz="1800" b="1" kern="1200" cap="small" spc="0" baseline="0" dirty="0" err="1" smtClean="0">
                          <a:solidFill>
                            <a:srgbClr val="FFFF66"/>
                          </a:solidFill>
                          <a:latin typeface="+mn-lt"/>
                          <a:ea typeface="+mn-ea"/>
                          <a:cs typeface="Arial" pitchFamily="34" charset="0"/>
                        </a:rPr>
                        <a:t>colombia</a:t>
                      </a:r>
                      <a:r>
                        <a:rPr lang="es-ES" sz="1800" b="1" kern="1200" cap="small" spc="0" baseline="0" dirty="0" smtClean="0">
                          <a:solidFill>
                            <a:srgbClr val="FFFF66"/>
                          </a:solidFill>
                          <a:latin typeface="+mn-lt"/>
                          <a:ea typeface="+mn-ea"/>
                          <a:cs typeface="Arial" pitchFamily="34" charset="0"/>
                        </a:rPr>
                        <a:t> AUC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Roso </a:t>
                      </a:r>
                      <a:endParaRPr lang="es-ES" sz="1050" dirty="0"/>
                    </a:p>
                  </a:txBody>
                  <a:tcPr/>
                </a:tc>
                <a:tc>
                  <a:txBody>
                    <a:bodyPr/>
                    <a:lstStyle/>
                    <a:p>
                      <a:r>
                        <a:rPr lang="es-ES" sz="1400" dirty="0" smtClean="0"/>
                        <a:t>14 de abril de 2012 </a:t>
                      </a:r>
                      <a:r>
                        <a:rPr lang="es-ES" sz="1400" dirty="0" smtClean="0">
                          <a:hlinkClick r:id="rId3"/>
                        </a:rPr>
                        <a:t>Consulte texto</a:t>
                      </a:r>
                      <a:endParaRPr lang="es-ES" sz="1400" dirty="0"/>
                    </a:p>
                  </a:txBody>
                  <a:tcPr/>
                </a:tc>
              </a:tr>
              <a:tr h="262068">
                <a:tc>
                  <a:txBody>
                    <a:bodyPr/>
                    <a:lstStyle/>
                    <a:p>
                      <a:r>
                        <a:rPr lang="es-ES" sz="1400" dirty="0" smtClean="0"/>
                        <a:t>Segunda Instancia. </a:t>
                      </a:r>
                      <a:r>
                        <a:rPr lang="es-ES" sz="1050" dirty="0" smtClean="0"/>
                        <a:t>M.P. Dr.</a:t>
                      </a:r>
                      <a:r>
                        <a:rPr lang="es-ES" sz="1050" baseline="0" dirty="0" smtClean="0"/>
                        <a:t>  Luis  Guillermo Salazar Otero</a:t>
                      </a:r>
                      <a:endParaRPr lang="es-ES" sz="1050" dirty="0"/>
                    </a:p>
                  </a:txBody>
                  <a:tcPr/>
                </a:tc>
                <a:tc>
                  <a:txBody>
                    <a:bodyPr/>
                    <a:lstStyle/>
                    <a:p>
                      <a:r>
                        <a:rPr lang="es-ES" sz="1400" dirty="0" smtClean="0"/>
                        <a:t>Rad. 39045 19 de marzo de 2014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8</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6" name="55 Imagen" descr="4652181.jpg"/>
          <p:cNvPicPr>
            <a:picLocks noChangeAspect="1"/>
          </p:cNvPicPr>
          <p:nvPr/>
        </p:nvPicPr>
        <p:blipFill>
          <a:blip r:embed="rId5" cstate="print"/>
          <a:stretch>
            <a:fillRect/>
          </a:stretch>
        </p:blipFill>
        <p:spPr>
          <a:xfrm>
            <a:off x="3143672" y="4437112"/>
            <a:ext cx="792088" cy="1056118"/>
          </a:xfrm>
          <a:prstGeom prst="rect">
            <a:avLst/>
          </a:prstGeom>
          <a:ln>
            <a:noFill/>
          </a:ln>
          <a:effectLst>
            <a:outerShdw blurRad="292100" dist="139700" dir="2700000" algn="tl" rotWithShape="0">
              <a:srgbClr val="333333">
                <a:alpha val="65000"/>
              </a:srgbClr>
            </a:outerShdw>
          </a:effectLst>
        </p:spPr>
      </p:pic>
      <p:grpSp>
        <p:nvGrpSpPr>
          <p:cNvPr id="58" name="Group 3"/>
          <p:cNvGrpSpPr>
            <a:grpSpLocks/>
          </p:cNvGrpSpPr>
          <p:nvPr/>
        </p:nvGrpSpPr>
        <p:grpSpPr bwMode="auto">
          <a:xfrm>
            <a:off x="8832304" y="1988840"/>
            <a:ext cx="2520007" cy="1872208"/>
            <a:chOff x="1261" y="119"/>
            <a:chExt cx="5158" cy="4193"/>
          </a:xfrm>
        </p:grpSpPr>
        <p:sp>
          <p:nvSpPr>
            <p:cNvPr id="59"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0"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1"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2"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3" name="Freeform 10"/>
            <p:cNvSpPr>
              <a:spLocks/>
            </p:cNvSpPr>
            <p:nvPr/>
          </p:nvSpPr>
          <p:spPr bwMode="auto">
            <a:xfrm>
              <a:off x="1997" y="1867"/>
              <a:ext cx="240" cy="211"/>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4"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5"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6"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7"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8"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9"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0"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1"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2"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3"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4"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5"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6"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7"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8"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9"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0"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1"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2"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3"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4"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5"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6"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7" name="Text Box 34"/>
            <p:cNvSpPr txBox="1">
              <a:spLocks noChangeArrowheads="1"/>
            </p:cNvSpPr>
            <p:nvPr/>
          </p:nvSpPr>
          <p:spPr bwMode="auto">
            <a:xfrm>
              <a:off x="2325" y="496"/>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9" name="Text Box 35"/>
            <p:cNvSpPr txBox="1">
              <a:spLocks noChangeArrowheads="1"/>
            </p:cNvSpPr>
            <p:nvPr/>
          </p:nvSpPr>
          <p:spPr bwMode="auto">
            <a:xfrm>
              <a:off x="2463" y="3025"/>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0"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2"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3" name="Oval 54"/>
            <p:cNvSpPr>
              <a:spLocks noChangeArrowheads="1"/>
            </p:cNvSpPr>
            <p:nvPr/>
          </p:nvSpPr>
          <p:spPr bwMode="auto">
            <a:xfrm rot="417877">
              <a:off x="3119" y="1634"/>
              <a:ext cx="449" cy="281"/>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4" name="Text Box 59"/>
            <p:cNvSpPr txBox="1">
              <a:spLocks noChangeArrowheads="1"/>
            </p:cNvSpPr>
            <p:nvPr/>
          </p:nvSpPr>
          <p:spPr bwMode="auto">
            <a:xfrm>
              <a:off x="3221" y="1533"/>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37" name="Text Box 70"/>
            <p:cNvSpPr txBox="1">
              <a:spLocks noChangeArrowheads="1"/>
            </p:cNvSpPr>
            <p:nvPr/>
          </p:nvSpPr>
          <p:spPr bwMode="auto">
            <a:xfrm>
              <a:off x="2983" y="1800"/>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38" name="Rectangle 71"/>
            <p:cNvSpPr>
              <a:spLocks noChangeArrowheads="1"/>
            </p:cNvSpPr>
            <p:nvPr/>
          </p:nvSpPr>
          <p:spPr bwMode="auto">
            <a:xfrm>
              <a:off x="4383" y="843"/>
              <a:ext cx="2036" cy="829"/>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39" name="Rectangle 77"/>
            <p:cNvSpPr>
              <a:spLocks noChangeArrowheads="1"/>
            </p:cNvSpPr>
            <p:nvPr/>
          </p:nvSpPr>
          <p:spPr bwMode="auto">
            <a:xfrm flipH="1">
              <a:off x="4383" y="1051"/>
              <a:ext cx="272" cy="310"/>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0" name="Text Box 82"/>
            <p:cNvSpPr txBox="1">
              <a:spLocks noChangeArrowheads="1"/>
            </p:cNvSpPr>
            <p:nvPr/>
          </p:nvSpPr>
          <p:spPr bwMode="auto">
            <a:xfrm>
              <a:off x="3493" y="465"/>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1" name="Text Box 88"/>
            <p:cNvSpPr txBox="1">
              <a:spLocks noChangeArrowheads="1"/>
            </p:cNvSpPr>
            <p:nvPr/>
          </p:nvSpPr>
          <p:spPr bwMode="auto">
            <a:xfrm>
              <a:off x="4581" y="936"/>
              <a:ext cx="1703" cy="758"/>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8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grpSp>
    </p:spTree>
    <p:extLst>
      <p:ext uri="{BB962C8B-B14F-4D97-AF65-F5344CB8AC3E}">
        <p14:creationId xmlns:p14="http://schemas.microsoft.com/office/powerpoint/2010/main" val="37432733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95558" y="757730"/>
            <a:ext cx="11029950" cy="1871663"/>
          </a:xfrm>
        </p:spPr>
        <p:txBody>
          <a:bodyPr>
            <a:normAutofit/>
          </a:bodyPr>
          <a:lstStyle/>
          <a:p>
            <a:pPr lvl="0" algn="ctr"/>
            <a:r>
              <a:rPr lang="es-ES" b="1" cap="small" dirty="0" smtClean="0">
                <a:solidFill>
                  <a:srgbClr val="C00000"/>
                </a:solidFill>
                <a:cs typeface="Arial" pitchFamily="34" charset="0"/>
              </a:rPr>
              <a:t>Sentencia 8</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Vencedores de Arauca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357906" y="2996952"/>
            <a:ext cx="11305255" cy="4216539"/>
          </a:xfrm>
          <a:prstGeom prst="rect">
            <a:avLst/>
          </a:prstGeom>
        </p:spPr>
        <p:txBody>
          <a:bodyPr wrap="square">
            <a:spAutoFit/>
          </a:bodyPr>
          <a:lstStyle/>
          <a:p>
            <a:pPr lvl="0" algn="just"/>
            <a:r>
              <a:rPr lang="es-ES" sz="1600" dirty="0">
                <a:latin typeface="Malgun Gothic" panose="020B0503020000020004" pitchFamily="34" charset="-127"/>
                <a:ea typeface="Malgun Gothic" panose="020B0503020000020004" pitchFamily="34" charset="-127"/>
              </a:rPr>
              <a:t>La representante del Ente Fiscal confirmó que el control territorial del Bloque hasta el momento de su desmovilización, es decir hasta el 23 de diciembre de 2005, fue de un 60 por ciento del departamento de Arauca, con injerencia en los municipios de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Puerto Rondón, </a:t>
            </a:r>
            <a:r>
              <a:rPr lang="es-ES" sz="1600" dirty="0" err="1">
                <a:latin typeface="Malgun Gothic" panose="020B0503020000020004" pitchFamily="34" charset="-127"/>
                <a:ea typeface="Malgun Gothic" panose="020B0503020000020004" pitchFamily="34" charset="-127"/>
              </a:rPr>
              <a:t>Cravo</a:t>
            </a:r>
            <a:r>
              <a:rPr lang="es-ES" sz="1600" dirty="0">
                <a:latin typeface="Malgun Gothic" panose="020B0503020000020004" pitchFamily="34" charset="-127"/>
                <a:ea typeface="Malgun Gothic" panose="020B0503020000020004" pitchFamily="34" charset="-127"/>
              </a:rPr>
              <a:t> Norte, Arauca Capital, y </a:t>
            </a:r>
            <a:r>
              <a:rPr lang="es-ES" sz="1600" dirty="0" err="1">
                <a:latin typeface="Malgun Gothic" panose="020B0503020000020004" pitchFamily="34" charset="-127"/>
                <a:ea typeface="Malgun Gothic" panose="020B0503020000020004" pitchFamily="34" charset="-127"/>
              </a:rPr>
              <a:t>Saravena</a:t>
            </a:r>
            <a:r>
              <a:rPr lang="es-ES" sz="1600" dirty="0">
                <a:latin typeface="Malgun Gothic" panose="020B0503020000020004" pitchFamily="34" charset="-127"/>
                <a:ea typeface="Malgun Gothic" panose="020B0503020000020004" pitchFamily="34" charset="-127"/>
              </a:rPr>
              <a:t>.</a:t>
            </a:r>
            <a:endParaRPr lang="es-CO" sz="1600" dirty="0">
              <a:latin typeface="Malgun Gothic" panose="020B0503020000020004" pitchFamily="34" charset="-127"/>
              <a:ea typeface="Malgun Gothic" panose="020B0503020000020004" pitchFamily="34" charset="-127"/>
            </a:endParaRPr>
          </a:p>
          <a:p>
            <a:pPr algn="just"/>
            <a:r>
              <a:rPr lang="es-ES" sz="1600" dirty="0">
                <a:latin typeface="Malgun Gothic" panose="020B0503020000020004" pitchFamily="34" charset="-127"/>
                <a:ea typeface="Malgun Gothic" panose="020B0503020000020004" pitchFamily="34" charset="-127"/>
              </a:rPr>
              <a:t> </a:t>
            </a:r>
            <a:endParaRPr lang="es-CO" sz="1600" dirty="0">
              <a:latin typeface="Malgun Gothic" panose="020B0503020000020004" pitchFamily="34" charset="-127"/>
              <a:ea typeface="Malgun Gothic" panose="020B0503020000020004" pitchFamily="34" charset="-127"/>
            </a:endParaRPr>
          </a:p>
          <a:p>
            <a:pPr lvl="0" algn="just"/>
            <a:r>
              <a:rPr lang="es-ES" sz="1600" dirty="0">
                <a:latin typeface="Malgun Gothic" panose="020B0503020000020004" pitchFamily="34" charset="-127"/>
                <a:ea typeface="Malgun Gothic" panose="020B0503020000020004" pitchFamily="34" charset="-127"/>
              </a:rPr>
              <a:t>En el municipio de Arauca,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a:t>
            </a:r>
            <a:r>
              <a:rPr lang="es-ES" sz="1600" dirty="0" err="1">
                <a:latin typeface="Malgun Gothic" panose="020B0503020000020004" pitchFamily="34" charset="-127"/>
                <a:ea typeface="Malgun Gothic" panose="020B0503020000020004" pitchFamily="34" charset="-127"/>
              </a:rPr>
              <a:t>Cravo</a:t>
            </a:r>
            <a:r>
              <a:rPr lang="es-ES" sz="1600" dirty="0">
                <a:latin typeface="Malgun Gothic" panose="020B0503020000020004" pitchFamily="34" charset="-127"/>
                <a:ea typeface="Malgun Gothic" panose="020B0503020000020004" pitchFamily="34" charset="-127"/>
              </a:rPr>
              <a:t> Norte, Puerto Rondón el bloque paramilitar operó en las áreas rural y urbana, en tanto que en el municipio de </a:t>
            </a:r>
            <a:r>
              <a:rPr lang="es-ES" sz="1600" dirty="0" err="1">
                <a:latin typeface="Malgun Gothic" panose="020B0503020000020004" pitchFamily="34" charset="-127"/>
                <a:ea typeface="Malgun Gothic" panose="020B0503020000020004" pitchFamily="34" charset="-127"/>
              </a:rPr>
              <a:t>Saravena</a:t>
            </a:r>
            <a:r>
              <a:rPr lang="es-ES" sz="1600" dirty="0">
                <a:latin typeface="Malgun Gothic" panose="020B0503020000020004" pitchFamily="34" charset="-127"/>
                <a:ea typeface="Malgun Gothic" panose="020B0503020000020004" pitchFamily="34" charset="-127"/>
              </a:rPr>
              <a:t> sólo operaron en el casco urbano y en Hato Corozal-Casanare en su zona rural.</a:t>
            </a:r>
            <a:endParaRPr lang="es-CO" sz="1600" dirty="0">
              <a:latin typeface="Malgun Gothic" panose="020B0503020000020004" pitchFamily="34" charset="-127"/>
              <a:ea typeface="Malgun Gothic" panose="020B0503020000020004" pitchFamily="34" charset="-127"/>
            </a:endParaRPr>
          </a:p>
          <a:p>
            <a:pPr algn="just"/>
            <a:r>
              <a:rPr lang="es-ES" sz="1600" dirty="0">
                <a:latin typeface="Malgun Gothic" panose="020B0503020000020004" pitchFamily="34" charset="-127"/>
                <a:ea typeface="Malgun Gothic" panose="020B0503020000020004" pitchFamily="34" charset="-127"/>
              </a:rPr>
              <a:t> </a:t>
            </a:r>
            <a:endParaRPr lang="es-CO" sz="1600" dirty="0">
              <a:latin typeface="Malgun Gothic" panose="020B0503020000020004" pitchFamily="34" charset="-127"/>
              <a:ea typeface="Malgun Gothic" panose="020B0503020000020004" pitchFamily="34" charset="-127"/>
            </a:endParaRPr>
          </a:p>
          <a:p>
            <a:pPr lvl="0" algn="just"/>
            <a:r>
              <a:rPr lang="es-ES" sz="1600" dirty="0">
                <a:latin typeface="Malgun Gothic" panose="020B0503020000020004" pitchFamily="34" charset="-127"/>
                <a:ea typeface="Malgun Gothic" panose="020B0503020000020004" pitchFamily="34" charset="-127"/>
              </a:rPr>
              <a:t>El Bloque Vencedores de Arauca se concentró con presencia de tropas y comandantes de manera permanente en  Puerto Gaitán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y la finca el Diamante, el Susto, </a:t>
            </a:r>
            <a:r>
              <a:rPr lang="es-ES" sz="1600" dirty="0" err="1">
                <a:latin typeface="Malgun Gothic" panose="020B0503020000020004" pitchFamily="34" charset="-127"/>
                <a:ea typeface="Malgun Gothic" panose="020B0503020000020004" pitchFamily="34" charset="-127"/>
              </a:rPr>
              <a:t>Mapoy</a:t>
            </a:r>
            <a:r>
              <a:rPr lang="es-ES" sz="1600" dirty="0">
                <a:latin typeface="Malgun Gothic" panose="020B0503020000020004" pitchFamily="34" charset="-127"/>
                <a:ea typeface="Malgun Gothic" panose="020B0503020000020004" pitchFamily="34" charset="-127"/>
              </a:rPr>
              <a:t>, San Salvador, Cachama, finca Morichal, El Puente, Plato, Finca Bellavista, Finca Garrapato, Finca La </a:t>
            </a:r>
            <a:r>
              <a:rPr lang="es-ES" sz="1600" dirty="0" err="1">
                <a:latin typeface="Malgun Gothic" panose="020B0503020000020004" pitchFamily="34" charset="-127"/>
                <a:ea typeface="Malgun Gothic" panose="020B0503020000020004" pitchFamily="34" charset="-127"/>
              </a:rPr>
              <a:t>Ruaneta</a:t>
            </a:r>
            <a:r>
              <a:rPr lang="es-ES" sz="1600" dirty="0">
                <a:latin typeface="Malgun Gothic" panose="020B0503020000020004" pitchFamily="34" charset="-127"/>
                <a:ea typeface="Malgun Gothic" panose="020B0503020000020004" pitchFamily="34" charset="-127"/>
              </a:rPr>
              <a:t>, El Golfo, y El Peral, casco urbano de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casco urbano de Puerto Rondón, casco urbano y periferia de </a:t>
            </a:r>
            <a:r>
              <a:rPr lang="es-ES" sz="1600" dirty="0" err="1">
                <a:latin typeface="Malgun Gothic" panose="020B0503020000020004" pitchFamily="34" charset="-127"/>
                <a:ea typeface="Malgun Gothic" panose="020B0503020000020004" pitchFamily="34" charset="-127"/>
              </a:rPr>
              <a:t>Cravo</a:t>
            </a:r>
            <a:r>
              <a:rPr lang="es-ES" sz="1600" dirty="0">
                <a:latin typeface="Malgun Gothic" panose="020B0503020000020004" pitchFamily="34" charset="-127"/>
                <a:ea typeface="Malgun Gothic" panose="020B0503020000020004" pitchFamily="34" charset="-127"/>
              </a:rPr>
              <a:t> Norte, Finca </a:t>
            </a:r>
            <a:r>
              <a:rPr lang="es-ES" sz="1600" dirty="0" err="1">
                <a:latin typeface="Malgun Gothic" panose="020B0503020000020004" pitchFamily="34" charset="-127"/>
                <a:ea typeface="Malgun Gothic" panose="020B0503020000020004" pitchFamily="34" charset="-127"/>
              </a:rPr>
              <a:t>Malvale</a:t>
            </a:r>
            <a:r>
              <a:rPr lang="es-ES" sz="1600" dirty="0">
                <a:latin typeface="Malgun Gothic" panose="020B0503020000020004" pitchFamily="34" charset="-127"/>
                <a:ea typeface="Malgun Gothic" panose="020B0503020000020004" pitchFamily="34" charset="-127"/>
              </a:rPr>
              <a:t>, vereda El Rosario, caserío Feliciano, Caracol, Finca La Florida, Caño Negro, casco urbano de Arauca, casco urbano de </a:t>
            </a:r>
            <a:r>
              <a:rPr lang="es-ES" sz="1600" dirty="0" err="1">
                <a:latin typeface="Malgun Gothic" panose="020B0503020000020004" pitchFamily="34" charset="-127"/>
                <a:ea typeface="Malgun Gothic" panose="020B0503020000020004" pitchFamily="34" charset="-127"/>
              </a:rPr>
              <a:t>Saravena</a:t>
            </a:r>
            <a:r>
              <a:rPr lang="es-ES" sz="1600" dirty="0">
                <a:latin typeface="Malgun Gothic" panose="020B0503020000020004" pitchFamily="34" charset="-127"/>
                <a:ea typeface="Malgun Gothic" panose="020B0503020000020004" pitchFamily="34" charset="-127"/>
              </a:rPr>
              <a:t>, vereda La Saya, </a:t>
            </a:r>
            <a:r>
              <a:rPr lang="es-ES" sz="1600" dirty="0" err="1">
                <a:latin typeface="Malgun Gothic" panose="020B0503020000020004" pitchFamily="34" charset="-127"/>
                <a:ea typeface="Malgun Gothic" panose="020B0503020000020004" pitchFamily="34" charset="-127"/>
              </a:rPr>
              <a:t>Clarineteros</a:t>
            </a:r>
            <a:r>
              <a:rPr lang="es-ES" sz="1600" dirty="0">
                <a:latin typeface="Malgun Gothic" panose="020B0503020000020004" pitchFamily="34" charset="-127"/>
                <a:ea typeface="Malgun Gothic" panose="020B0503020000020004" pitchFamily="34" charset="-127"/>
              </a:rPr>
              <a:t>, La Chapa y Finca La Granja.</a:t>
            </a:r>
            <a:endParaRPr lang="es-CO" sz="1600" dirty="0">
              <a:latin typeface="Malgun Gothic" panose="020B0503020000020004" pitchFamily="34" charset="-127"/>
              <a:ea typeface="Malgun Gothic" panose="020B0503020000020004" pitchFamily="34" charset="-127"/>
            </a:endParaRPr>
          </a:p>
          <a:p>
            <a:r>
              <a:rPr lang="es-ES" sz="1400" dirty="0"/>
              <a:t> </a:t>
            </a:r>
            <a:endParaRPr lang="es-CO" sz="1400" dirty="0"/>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98841765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775786" y="4189439"/>
            <a:ext cx="1792822"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13</a:t>
            </a:r>
          </a:p>
          <a:p>
            <a:pPr algn="r"/>
            <a:r>
              <a:rPr lang="es-ES" sz="1600" b="1" cap="small" dirty="0" smtClean="0">
                <a:solidFill>
                  <a:schemeClr val="accent5">
                    <a:lumMod val="20000"/>
                    <a:lumOff val="80000"/>
                  </a:schemeClr>
                </a:solidFill>
              </a:rPr>
              <a:t>Hechos: 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43</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2986205" y="4149080"/>
          <a:ext cx="5544616" cy="2294006"/>
        </p:xfrm>
        <a:graphic>
          <a:graphicData uri="http://schemas.openxmlformats.org/drawingml/2006/table">
            <a:tbl>
              <a:tblPr firstRow="1" bandRow="1">
                <a:tableStyleId>{5C22544A-7EE6-4342-B048-85BDC9FD1C3A}</a:tableStyleId>
              </a:tblPr>
              <a:tblGrid>
                <a:gridCol w="3541843"/>
                <a:gridCol w="154567"/>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Edison Giraldo Paniagua alias “El Pitufo”</a:t>
                      </a: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Patrullero</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6</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97889">
                <a:tc gridSpan="2">
                  <a:txBody>
                    <a:bodyPr/>
                    <a:lstStyle/>
                    <a:p>
                      <a:r>
                        <a:rPr lang="es-ES" sz="1400" dirty="0" smtClean="0"/>
                        <a:t>Tentativa de homicidio</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err="1" smtClean="0">
                          <a:solidFill>
                            <a:srgbClr val="FFFF66"/>
                          </a:solidFill>
                          <a:latin typeface="+mn-lt"/>
                          <a:ea typeface="+mn-ea"/>
                          <a:cs typeface="Arial" pitchFamily="34" charset="0"/>
                        </a:rPr>
                        <a:t>Bloques</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Héroes</a:t>
                      </a:r>
                      <a:r>
                        <a:rPr lang="en-US" sz="1800" b="1" kern="1200" cap="small" baseline="0" dirty="0" smtClean="0">
                          <a:solidFill>
                            <a:srgbClr val="FFFF66"/>
                          </a:solidFill>
                          <a:latin typeface="+mn-lt"/>
                          <a:ea typeface="+mn-ea"/>
                          <a:cs typeface="Arial" pitchFamily="34" charset="0"/>
                        </a:rPr>
                        <a:t> de Tolová, Metro, Cacique Nutibara y </a:t>
                      </a:r>
                      <a:r>
                        <a:rPr lang="en-US" sz="1800" b="1" kern="1200" cap="small" baseline="0" dirty="0" err="1" smtClean="0">
                          <a:solidFill>
                            <a:srgbClr val="FFFF66"/>
                          </a:solidFill>
                          <a:latin typeface="+mn-lt"/>
                          <a:ea typeface="+mn-ea"/>
                          <a:cs typeface="Arial" pitchFamily="34" charset="0"/>
                        </a:rPr>
                        <a:t>Héroes</a:t>
                      </a:r>
                      <a:r>
                        <a:rPr lang="en-US" sz="1800" b="1" kern="1200" cap="small" baseline="0" dirty="0" smtClean="0">
                          <a:solidFill>
                            <a:srgbClr val="FFFF66"/>
                          </a:solidFill>
                          <a:latin typeface="+mn-lt"/>
                          <a:ea typeface="+mn-ea"/>
                          <a:cs typeface="Arial" pitchFamily="34" charset="0"/>
                        </a:rPr>
                        <a:t> de Granada de las Autodefensas Campesinas</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 </a:t>
                      </a:r>
                      <a:endParaRPr lang="es-ES" sz="1050" dirty="0"/>
                    </a:p>
                  </a:txBody>
                  <a:tcPr/>
                </a:tc>
                <a:tc>
                  <a:txBody>
                    <a:bodyPr/>
                    <a:lstStyle/>
                    <a:p>
                      <a:r>
                        <a:rPr lang="es-ES" sz="1400" dirty="0" smtClean="0"/>
                        <a:t>30 de julio de 2012 </a:t>
                      </a:r>
                      <a:r>
                        <a:rPr lang="es-ES" sz="1400" dirty="0" smtClean="0">
                          <a:hlinkClick r:id="rId3"/>
                        </a:rPr>
                        <a:t>Consulte texto</a:t>
                      </a:r>
                      <a:endParaRPr lang="es-ES" sz="1400" dirty="0"/>
                    </a:p>
                  </a:txBody>
                  <a:tcPr/>
                </a:tc>
              </a:tr>
              <a:tr h="262068">
                <a:tc>
                  <a:txBody>
                    <a:bodyPr/>
                    <a:lstStyle/>
                    <a:p>
                      <a:r>
                        <a:rPr lang="es-ES" sz="1400" dirty="0" smtClean="0"/>
                        <a:t>Segunda Instancia. </a:t>
                      </a:r>
                      <a:r>
                        <a:rPr lang="es-ES" sz="1050" dirty="0" smtClean="0"/>
                        <a:t>M.P.  </a:t>
                      </a:r>
                      <a:r>
                        <a:rPr lang="es-ES" sz="1050" dirty="0" err="1" smtClean="0"/>
                        <a:t>Dr</a:t>
                      </a:r>
                      <a:r>
                        <a:rPr lang="es-ES" sz="1050" dirty="0" smtClean="0"/>
                        <a:t> José Luis Barceló Camacho</a:t>
                      </a:r>
                      <a:endParaRPr lang="es-ES" sz="1050" dirty="0"/>
                    </a:p>
                  </a:txBody>
                  <a:tcPr/>
                </a:tc>
                <a:tc>
                  <a:txBody>
                    <a:bodyPr/>
                    <a:lstStyle/>
                    <a:p>
                      <a:r>
                        <a:rPr lang="es-ES" sz="1400" dirty="0" smtClean="0"/>
                        <a:t>Rad. 39957 24 de octubre de 2012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9</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4" name="53 Imagen" descr="71398054.jpg"/>
          <p:cNvPicPr>
            <a:picLocks noChangeAspect="1"/>
          </p:cNvPicPr>
          <p:nvPr/>
        </p:nvPicPr>
        <p:blipFill>
          <a:blip r:embed="rId5" cstate="print"/>
          <a:stretch>
            <a:fillRect/>
          </a:stretch>
        </p:blipFill>
        <p:spPr>
          <a:xfrm>
            <a:off x="2999656" y="4143181"/>
            <a:ext cx="517696" cy="648072"/>
          </a:xfrm>
          <a:prstGeom prst="rect">
            <a:avLst/>
          </a:prstGeom>
          <a:ln>
            <a:noFill/>
          </a:ln>
          <a:effectLst>
            <a:outerShdw blurRad="292100" dist="139700" dir="2700000" algn="tl" rotWithShape="0">
              <a:srgbClr val="333333">
                <a:alpha val="65000"/>
              </a:srgbClr>
            </a:outerShdw>
          </a:effectLst>
        </p:spPr>
      </p:pic>
      <p:grpSp>
        <p:nvGrpSpPr>
          <p:cNvPr id="58" name="Group 111"/>
          <p:cNvGrpSpPr>
            <a:grpSpLocks/>
          </p:cNvGrpSpPr>
          <p:nvPr/>
        </p:nvGrpSpPr>
        <p:grpSpPr bwMode="auto">
          <a:xfrm>
            <a:off x="8616280" y="1988840"/>
            <a:ext cx="3240626" cy="2132856"/>
            <a:chOff x="748" y="80"/>
            <a:chExt cx="5637" cy="4240"/>
          </a:xfrm>
        </p:grpSpPr>
        <p:sp>
          <p:nvSpPr>
            <p:cNvPr id="88"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Text Box 29"/>
            <p:cNvSpPr txBox="1">
              <a:spLocks noChangeArrowheads="1"/>
            </p:cNvSpPr>
            <p:nvPr/>
          </p:nvSpPr>
          <p:spPr bwMode="auto">
            <a:xfrm>
              <a:off x="1916" y="3017"/>
              <a:ext cx="321" cy="459"/>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60"/>
            <p:cNvSpPr>
              <a:spLocks noChangeArrowheads="1"/>
            </p:cNvSpPr>
            <p:nvPr/>
          </p:nvSpPr>
          <p:spPr bwMode="auto">
            <a:xfrm rot="19680121">
              <a:off x="1690" y="1572"/>
              <a:ext cx="272" cy="114"/>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Oval 61"/>
            <p:cNvSpPr>
              <a:spLocks noChangeArrowheads="1"/>
            </p:cNvSpPr>
            <p:nvPr/>
          </p:nvSpPr>
          <p:spPr bwMode="auto">
            <a:xfrm rot="-2973977">
              <a:off x="1629" y="1510"/>
              <a:ext cx="247" cy="147"/>
            </a:xfrm>
            <a:prstGeom prst="ellipse">
              <a:avLst/>
            </a:prstGeom>
            <a:solidFill>
              <a:srgbClr val="66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Oval 79"/>
            <p:cNvSpPr>
              <a:spLocks noChangeArrowheads="1"/>
            </p:cNvSpPr>
            <p:nvPr/>
          </p:nvSpPr>
          <p:spPr bwMode="auto">
            <a:xfrm>
              <a:off x="1477" y="1106"/>
              <a:ext cx="273" cy="91"/>
            </a:xfrm>
            <a:prstGeom prst="ellipse">
              <a:avLst/>
            </a:prstGeom>
            <a:solidFill>
              <a:srgbClr val="FFFF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Text Box 86"/>
            <p:cNvSpPr txBox="1">
              <a:spLocks noChangeArrowheads="1"/>
            </p:cNvSpPr>
            <p:nvPr/>
          </p:nvSpPr>
          <p:spPr bwMode="auto">
            <a:xfrm>
              <a:off x="3879" y="80"/>
              <a:ext cx="2442" cy="1836"/>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latin typeface="Calibri" pitchFamily="34" charset="0"/>
                  <a:cs typeface="Tahoma" pitchFamily="34" charset="0"/>
                </a:rPr>
                <a:t>F. HEROES DE TOLOVA</a:t>
              </a:r>
            </a:p>
            <a:p>
              <a:pPr fontAlgn="auto">
                <a:lnSpc>
                  <a:spcPct val="150000"/>
                </a:lnSpc>
                <a:spcBef>
                  <a:spcPts val="0"/>
                </a:spcBef>
                <a:spcAft>
                  <a:spcPts val="0"/>
                </a:spcAft>
                <a:defRPr/>
              </a:pPr>
              <a:r>
                <a:rPr lang="es-ES" sz="900" b="1" dirty="0">
                  <a:latin typeface="Calibri" pitchFamily="34" charset="0"/>
                  <a:cs typeface="Tahoma" pitchFamily="34" charset="0"/>
                </a:rPr>
                <a:t>F. HEROES DE GRANADA</a:t>
              </a:r>
            </a:p>
            <a:p>
              <a:pPr fontAlgn="auto">
                <a:lnSpc>
                  <a:spcPct val="150000"/>
                </a:lnSpc>
                <a:spcBef>
                  <a:spcPts val="0"/>
                </a:spcBef>
                <a:spcAft>
                  <a:spcPts val="0"/>
                </a:spcAft>
                <a:defRPr/>
              </a:pPr>
              <a:r>
                <a:rPr lang="es-ES" sz="900" b="1" dirty="0">
                  <a:latin typeface="Calibri" pitchFamily="34" charset="0"/>
                  <a:cs typeface="Tahoma" pitchFamily="34" charset="0"/>
                </a:rPr>
                <a:t>F. CACIQUE NUTIBARA</a:t>
              </a:r>
            </a:p>
            <a:p>
              <a:pPr fontAlgn="auto">
                <a:lnSpc>
                  <a:spcPct val="150000"/>
                </a:lnSpc>
                <a:spcBef>
                  <a:spcPts val="0"/>
                </a:spcBef>
                <a:spcAft>
                  <a:spcPts val="0"/>
                </a:spcAft>
                <a:defRPr/>
              </a:pPr>
              <a:r>
                <a:rPr lang="es-ES" sz="900" b="1" dirty="0">
                  <a:latin typeface="Calibri" pitchFamily="34" charset="0"/>
                  <a:cs typeface="Tahoma" pitchFamily="34" charset="0"/>
                </a:rPr>
                <a:t>B. METRO</a:t>
              </a:r>
            </a:p>
          </p:txBody>
        </p:sp>
        <p:sp>
          <p:nvSpPr>
            <p:cNvPr id="131" name="Rectangle 87"/>
            <p:cNvSpPr>
              <a:spLocks noChangeArrowheads="1"/>
            </p:cNvSpPr>
            <p:nvPr/>
          </p:nvSpPr>
          <p:spPr bwMode="auto">
            <a:xfrm>
              <a:off x="3754" y="80"/>
              <a:ext cx="2631" cy="16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Oval 88"/>
            <p:cNvSpPr>
              <a:spLocks noChangeArrowheads="1"/>
            </p:cNvSpPr>
            <p:nvPr/>
          </p:nvSpPr>
          <p:spPr bwMode="auto">
            <a:xfrm flipV="1">
              <a:off x="3754" y="1170"/>
              <a:ext cx="205" cy="91"/>
            </a:xfrm>
            <a:prstGeom prst="ellipse">
              <a:avLst/>
            </a:prstGeom>
            <a:solidFill>
              <a:srgbClr val="66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3" name="Oval 89"/>
            <p:cNvSpPr>
              <a:spLocks noChangeArrowheads="1"/>
            </p:cNvSpPr>
            <p:nvPr/>
          </p:nvSpPr>
          <p:spPr bwMode="auto">
            <a:xfrm flipH="1">
              <a:off x="3754" y="754"/>
              <a:ext cx="215" cy="130"/>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4" name="Oval 98"/>
            <p:cNvSpPr>
              <a:spLocks noChangeArrowheads="1"/>
            </p:cNvSpPr>
            <p:nvPr/>
          </p:nvSpPr>
          <p:spPr bwMode="auto">
            <a:xfrm>
              <a:off x="3754" y="312"/>
              <a:ext cx="251" cy="143"/>
            </a:xfrm>
            <a:prstGeom prst="ellipse">
              <a:avLst/>
            </a:prstGeom>
            <a:solidFill>
              <a:srgbClr val="FFFF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5" name="Oval 102"/>
            <p:cNvSpPr>
              <a:spLocks noChangeArrowheads="1"/>
            </p:cNvSpPr>
            <p:nvPr/>
          </p:nvSpPr>
          <p:spPr bwMode="auto">
            <a:xfrm flipH="1" flipV="1">
              <a:off x="3754" y="1457"/>
              <a:ext cx="251" cy="143"/>
            </a:xfrm>
            <a:prstGeom prst="ellipse">
              <a:avLst/>
            </a:prstGeom>
            <a:solidFill>
              <a:srgbClr val="00FF99"/>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36" name="Freeform 28"/>
          <p:cNvSpPr>
            <a:spLocks/>
          </p:cNvSpPr>
          <p:nvPr/>
        </p:nvSpPr>
        <p:spPr bwMode="auto">
          <a:xfrm>
            <a:off x="9624392" y="2708920"/>
            <a:ext cx="360040" cy="72008"/>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58319520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Oval 55"/>
          <p:cNvSpPr>
            <a:spLocks noChangeArrowheads="1"/>
          </p:cNvSpPr>
          <p:nvPr/>
        </p:nvSpPr>
        <p:spPr bwMode="auto">
          <a:xfrm>
            <a:off x="983432" y="4653136"/>
            <a:ext cx="865188" cy="371475"/>
          </a:xfrm>
          <a:prstGeom prst="ellipse">
            <a:avLst/>
          </a:prstGeom>
          <a:solidFill>
            <a:srgbClr val="FFCC66"/>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8" name="Freeform 29"/>
          <p:cNvSpPr>
            <a:spLocks/>
          </p:cNvSpPr>
          <p:nvPr/>
        </p:nvSpPr>
        <p:spPr bwMode="auto">
          <a:xfrm>
            <a:off x="3143672" y="2276872"/>
            <a:ext cx="1216025" cy="43656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grpSp>
        <p:nvGrpSpPr>
          <p:cNvPr id="2" name="Group 111"/>
          <p:cNvGrpSpPr>
            <a:grpSpLocks/>
          </p:cNvGrpSpPr>
          <p:nvPr/>
        </p:nvGrpSpPr>
        <p:grpSpPr bwMode="auto">
          <a:xfrm>
            <a:off x="145378" y="124744"/>
            <a:ext cx="7869238" cy="6731000"/>
            <a:chOff x="748" y="80"/>
            <a:chExt cx="4957" cy="4240"/>
          </a:xfrm>
        </p:grpSpPr>
        <p:sp>
          <p:nvSpPr>
            <p:cNvPr id="3"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solidFill>
              <a:srgbClr val="7030A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solidFill>
              <a:srgbClr val="FF7C8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gradFill rotWithShape="1">
              <a:gsLst>
                <a:gs pos="0">
                  <a:srgbClr val="FF0000">
                    <a:alpha val="10001"/>
                  </a:srgbClr>
                </a:gs>
                <a:gs pos="100000">
                  <a:srgbClr val="FF0000"/>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5"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solidFill>
              <a:srgbClr val="9966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solidFill>
              <a:srgbClr val="00CC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FF99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3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Oval 33"/>
            <p:cNvSpPr>
              <a:spLocks noChangeArrowheads="1"/>
            </p:cNvSpPr>
            <p:nvPr/>
          </p:nvSpPr>
          <p:spPr bwMode="auto">
            <a:xfrm rot="-500750">
              <a:off x="1405" y="1336"/>
              <a:ext cx="341" cy="269"/>
            </a:xfrm>
            <a:prstGeom prst="ellipse">
              <a:avLst/>
            </a:prstGeom>
            <a:solidFill>
              <a:srgbClr val="0064F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Oval 34"/>
            <p:cNvSpPr>
              <a:spLocks noChangeArrowheads="1"/>
            </p:cNvSpPr>
            <p:nvPr/>
          </p:nvSpPr>
          <p:spPr bwMode="auto">
            <a:xfrm rot="-4648037">
              <a:off x="1626" y="1193"/>
              <a:ext cx="308" cy="203"/>
            </a:xfrm>
            <a:prstGeom prst="ellipse">
              <a:avLst/>
            </a:prstGeom>
            <a:solidFill>
              <a:srgbClr val="00FF99"/>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Oval 35"/>
            <p:cNvSpPr>
              <a:spLocks noChangeArrowheads="1"/>
            </p:cNvSpPr>
            <p:nvPr/>
          </p:nvSpPr>
          <p:spPr bwMode="auto">
            <a:xfrm rot="-672026">
              <a:off x="1372" y="1005"/>
              <a:ext cx="135" cy="343"/>
            </a:xfrm>
            <a:prstGeom prst="ellipse">
              <a:avLst/>
            </a:prstGeom>
            <a:solidFill>
              <a:srgbClr val="00FF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Oval 36"/>
            <p:cNvSpPr>
              <a:spLocks noChangeArrowheads="1"/>
            </p:cNvSpPr>
            <p:nvPr/>
          </p:nvSpPr>
          <p:spPr bwMode="auto">
            <a:xfrm rot="4743037">
              <a:off x="1831" y="2137"/>
              <a:ext cx="910" cy="327"/>
            </a:xfrm>
            <a:prstGeom prst="ellipse">
              <a:avLst/>
            </a:prstGeom>
            <a:solidFill>
              <a:schemeClr val="bg1">
                <a:lumMod val="50000"/>
              </a:schemeClr>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Oval 37"/>
            <p:cNvSpPr>
              <a:spLocks noChangeArrowheads="1"/>
            </p:cNvSpPr>
            <p:nvPr/>
          </p:nvSpPr>
          <p:spPr bwMode="auto">
            <a:xfrm rot="16200000">
              <a:off x="1039" y="1813"/>
              <a:ext cx="606" cy="270"/>
            </a:xfrm>
            <a:prstGeom prst="ellipse">
              <a:avLst/>
            </a:prstGeom>
            <a:solidFill>
              <a:srgbClr val="CCCC00"/>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Text Box 38"/>
            <p:cNvSpPr txBox="1">
              <a:spLocks noChangeArrowheads="1"/>
            </p:cNvSpPr>
            <p:nvPr/>
          </p:nvSpPr>
          <p:spPr bwMode="auto">
            <a:xfrm>
              <a:off x="2150" y="703"/>
              <a:ext cx="32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CESAR</a:t>
              </a:r>
            </a:p>
          </p:txBody>
        </p:sp>
        <p:sp>
          <p:nvSpPr>
            <p:cNvPr id="40" name="Text Box 39"/>
            <p:cNvSpPr txBox="1">
              <a:spLocks noChangeArrowheads="1"/>
            </p:cNvSpPr>
            <p:nvPr/>
          </p:nvSpPr>
          <p:spPr bwMode="auto">
            <a:xfrm>
              <a:off x="2285" y="366"/>
              <a:ext cx="38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GUAJIRA</a:t>
              </a:r>
            </a:p>
          </p:txBody>
        </p:sp>
        <p:sp>
          <p:nvSpPr>
            <p:cNvPr id="41" name="Text Box 41"/>
            <p:cNvSpPr txBox="1">
              <a:spLocks noChangeArrowheads="1"/>
            </p:cNvSpPr>
            <p:nvPr/>
          </p:nvSpPr>
          <p:spPr bwMode="auto">
            <a:xfrm>
              <a:off x="1542" y="433"/>
              <a:ext cx="46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ATLANTICO</a:t>
              </a:r>
            </a:p>
          </p:txBody>
        </p:sp>
        <p:sp>
          <p:nvSpPr>
            <p:cNvPr id="42" name="Text Box 42"/>
            <p:cNvSpPr txBox="1">
              <a:spLocks noChangeArrowheads="1"/>
            </p:cNvSpPr>
            <p:nvPr/>
          </p:nvSpPr>
          <p:spPr bwMode="auto">
            <a:xfrm>
              <a:off x="2422" y="2284"/>
              <a:ext cx="28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META</a:t>
              </a:r>
            </a:p>
          </p:txBody>
        </p:sp>
        <p:sp>
          <p:nvSpPr>
            <p:cNvPr id="43" name="Text Box 43"/>
            <p:cNvSpPr txBox="1">
              <a:spLocks noChangeArrowheads="1"/>
            </p:cNvSpPr>
            <p:nvPr/>
          </p:nvSpPr>
          <p:spPr bwMode="auto">
            <a:xfrm>
              <a:off x="2184" y="1745"/>
              <a:ext cx="37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BOYACA</a:t>
              </a:r>
            </a:p>
          </p:txBody>
        </p:sp>
        <p:sp>
          <p:nvSpPr>
            <p:cNvPr id="44" name="Text Box 44"/>
            <p:cNvSpPr txBox="1">
              <a:spLocks noChangeArrowheads="1"/>
            </p:cNvSpPr>
            <p:nvPr/>
          </p:nvSpPr>
          <p:spPr bwMode="auto">
            <a:xfrm>
              <a:off x="1830" y="1086"/>
              <a:ext cx="434" cy="145"/>
            </a:xfrm>
            <a:prstGeom prst="rect">
              <a:avLst/>
            </a:prstGeom>
            <a:noFill/>
            <a:ln w="9525">
              <a:noFill/>
              <a:miter lim="800000"/>
              <a:headEnd/>
              <a:tailEnd/>
            </a:ln>
            <a:effectLst/>
          </p:spPr>
          <p:txBody>
            <a:bodyPr>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BOLIVAR</a:t>
              </a:r>
            </a:p>
          </p:txBody>
        </p:sp>
        <p:sp>
          <p:nvSpPr>
            <p:cNvPr id="45" name="Text Box 45"/>
            <p:cNvSpPr txBox="1">
              <a:spLocks noChangeArrowheads="1"/>
            </p:cNvSpPr>
            <p:nvPr/>
          </p:nvSpPr>
          <p:spPr bwMode="auto">
            <a:xfrm>
              <a:off x="1494" y="1141"/>
              <a:ext cx="42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CORDOBA</a:t>
              </a:r>
            </a:p>
          </p:txBody>
        </p:sp>
        <p:sp>
          <p:nvSpPr>
            <p:cNvPr id="46" name="Text Box 46"/>
            <p:cNvSpPr txBox="1">
              <a:spLocks noChangeArrowheads="1"/>
            </p:cNvSpPr>
            <p:nvPr/>
          </p:nvSpPr>
          <p:spPr bwMode="auto">
            <a:xfrm>
              <a:off x="2285" y="1072"/>
              <a:ext cx="484" cy="233"/>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NORTE DE</a:t>
              </a:r>
            </a:p>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SANTANDER</a:t>
              </a:r>
            </a:p>
          </p:txBody>
        </p:sp>
        <p:sp>
          <p:nvSpPr>
            <p:cNvPr id="47" name="Text Box 47"/>
            <p:cNvSpPr txBox="1">
              <a:spLocks noChangeArrowheads="1"/>
            </p:cNvSpPr>
            <p:nvPr/>
          </p:nvSpPr>
          <p:spPr bwMode="auto">
            <a:xfrm>
              <a:off x="3228" y="1948"/>
              <a:ext cx="38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VICHADA</a:t>
              </a:r>
            </a:p>
          </p:txBody>
        </p:sp>
        <p:sp>
          <p:nvSpPr>
            <p:cNvPr id="48" name="Text Box 48"/>
            <p:cNvSpPr txBox="1">
              <a:spLocks noChangeArrowheads="1"/>
            </p:cNvSpPr>
            <p:nvPr/>
          </p:nvSpPr>
          <p:spPr bwMode="auto">
            <a:xfrm>
              <a:off x="1275" y="2252"/>
              <a:ext cx="311"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VALLE</a:t>
              </a:r>
            </a:p>
          </p:txBody>
        </p:sp>
        <p:sp>
          <p:nvSpPr>
            <p:cNvPr id="49" name="Text Box 49"/>
            <p:cNvSpPr txBox="1">
              <a:spLocks noChangeArrowheads="1"/>
            </p:cNvSpPr>
            <p:nvPr/>
          </p:nvSpPr>
          <p:spPr bwMode="auto">
            <a:xfrm>
              <a:off x="1612" y="2218"/>
              <a:ext cx="34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TOLIMA</a:t>
              </a:r>
            </a:p>
          </p:txBody>
        </p:sp>
        <p:sp>
          <p:nvSpPr>
            <p:cNvPr id="50" name="Text Box 50"/>
            <p:cNvSpPr txBox="1">
              <a:spLocks noChangeArrowheads="1"/>
            </p:cNvSpPr>
            <p:nvPr/>
          </p:nvSpPr>
          <p:spPr bwMode="auto">
            <a:xfrm>
              <a:off x="838" y="2789"/>
              <a:ext cx="353"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NARIÑO</a:t>
              </a:r>
            </a:p>
          </p:txBody>
        </p:sp>
        <p:sp>
          <p:nvSpPr>
            <p:cNvPr id="51" name="Text Box 51"/>
            <p:cNvSpPr txBox="1">
              <a:spLocks noChangeArrowheads="1"/>
            </p:cNvSpPr>
            <p:nvPr/>
          </p:nvSpPr>
          <p:spPr bwMode="auto">
            <a:xfrm>
              <a:off x="1343" y="2991"/>
              <a:ext cx="458"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PUTUMAYO</a:t>
              </a:r>
            </a:p>
          </p:txBody>
        </p:sp>
        <p:sp>
          <p:nvSpPr>
            <p:cNvPr id="52" name="Text Box 52"/>
            <p:cNvSpPr txBox="1">
              <a:spLocks noChangeArrowheads="1"/>
            </p:cNvSpPr>
            <p:nvPr/>
          </p:nvSpPr>
          <p:spPr bwMode="auto">
            <a:xfrm>
              <a:off x="1343" y="1882"/>
              <a:ext cx="46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RISARALDA</a:t>
              </a:r>
            </a:p>
          </p:txBody>
        </p:sp>
        <p:sp>
          <p:nvSpPr>
            <p:cNvPr id="53" name="Text Box 53"/>
            <p:cNvSpPr txBox="1">
              <a:spLocks noChangeArrowheads="1"/>
            </p:cNvSpPr>
            <p:nvPr/>
          </p:nvSpPr>
          <p:spPr bwMode="auto">
            <a:xfrm>
              <a:off x="1612" y="1780"/>
              <a:ext cx="36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CALDAS</a:t>
              </a:r>
            </a:p>
          </p:txBody>
        </p:sp>
        <p:sp>
          <p:nvSpPr>
            <p:cNvPr id="54" name="Text Box 54"/>
            <p:cNvSpPr txBox="1">
              <a:spLocks noChangeArrowheads="1"/>
            </p:cNvSpPr>
            <p:nvPr/>
          </p:nvSpPr>
          <p:spPr bwMode="auto">
            <a:xfrm>
              <a:off x="2555" y="1509"/>
              <a:ext cx="377"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ARAUCA</a:t>
              </a:r>
            </a:p>
          </p:txBody>
        </p:sp>
        <p:sp>
          <p:nvSpPr>
            <p:cNvPr id="55" name="Text Box 55"/>
            <p:cNvSpPr txBox="1">
              <a:spLocks noChangeArrowheads="1"/>
            </p:cNvSpPr>
            <p:nvPr/>
          </p:nvSpPr>
          <p:spPr bwMode="auto">
            <a:xfrm>
              <a:off x="1847" y="2958"/>
              <a:ext cx="41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CAQUETA</a:t>
              </a:r>
            </a:p>
          </p:txBody>
        </p:sp>
        <p:sp>
          <p:nvSpPr>
            <p:cNvPr id="56" name="Text Box 56"/>
            <p:cNvSpPr txBox="1">
              <a:spLocks noChangeArrowheads="1"/>
            </p:cNvSpPr>
            <p:nvPr/>
          </p:nvSpPr>
          <p:spPr bwMode="auto">
            <a:xfrm>
              <a:off x="2117" y="1544"/>
              <a:ext cx="49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SANTANDER</a:t>
              </a:r>
            </a:p>
          </p:txBody>
        </p:sp>
        <p:sp>
          <p:nvSpPr>
            <p:cNvPr id="57" name="Text Box 57"/>
            <p:cNvSpPr txBox="1">
              <a:spLocks noChangeArrowheads="1"/>
            </p:cNvSpPr>
            <p:nvPr/>
          </p:nvSpPr>
          <p:spPr bwMode="auto">
            <a:xfrm>
              <a:off x="1814" y="1915"/>
              <a:ext cx="6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CUNDINAMARCA</a:t>
              </a:r>
            </a:p>
          </p:txBody>
        </p:sp>
        <p:sp>
          <p:nvSpPr>
            <p:cNvPr id="58" name="Text Box 58"/>
            <p:cNvSpPr txBox="1">
              <a:spLocks noChangeArrowheads="1"/>
            </p:cNvSpPr>
            <p:nvPr/>
          </p:nvSpPr>
          <p:spPr bwMode="auto">
            <a:xfrm>
              <a:off x="2455" y="1849"/>
              <a:ext cx="45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CASANARE</a:t>
              </a:r>
            </a:p>
          </p:txBody>
        </p:sp>
        <p:sp>
          <p:nvSpPr>
            <p:cNvPr id="59" name="Text Box 59"/>
            <p:cNvSpPr txBox="1">
              <a:spLocks noChangeArrowheads="1"/>
            </p:cNvSpPr>
            <p:nvPr/>
          </p:nvSpPr>
          <p:spPr bwMode="auto">
            <a:xfrm>
              <a:off x="1241" y="1712"/>
              <a:ext cx="33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CHOCO</a:t>
              </a:r>
            </a:p>
          </p:txBody>
        </p:sp>
        <p:sp>
          <p:nvSpPr>
            <p:cNvPr id="60" name="Oval 60"/>
            <p:cNvSpPr>
              <a:spLocks noChangeArrowheads="1"/>
            </p:cNvSpPr>
            <p:nvPr/>
          </p:nvSpPr>
          <p:spPr bwMode="auto">
            <a:xfrm rot="19680121">
              <a:off x="1690" y="1572"/>
              <a:ext cx="272" cy="114"/>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Oval 61"/>
            <p:cNvSpPr>
              <a:spLocks noChangeArrowheads="1"/>
            </p:cNvSpPr>
            <p:nvPr/>
          </p:nvSpPr>
          <p:spPr bwMode="auto">
            <a:xfrm rot="-2973977">
              <a:off x="1629" y="1510"/>
              <a:ext cx="247" cy="147"/>
            </a:xfrm>
            <a:prstGeom prst="ellipse">
              <a:avLst/>
            </a:prstGeom>
            <a:solidFill>
              <a:srgbClr val="66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Oval 63"/>
            <p:cNvSpPr>
              <a:spLocks noChangeArrowheads="1"/>
            </p:cNvSpPr>
            <p:nvPr/>
          </p:nvSpPr>
          <p:spPr bwMode="auto">
            <a:xfrm rot="20131901">
              <a:off x="1511" y="1578"/>
              <a:ext cx="172" cy="236"/>
            </a:xfrm>
            <a:prstGeom prst="ellipse">
              <a:avLst/>
            </a:prstGeom>
            <a:solidFill>
              <a:srgbClr val="0033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Oval 64"/>
            <p:cNvSpPr>
              <a:spLocks noChangeArrowheads="1"/>
            </p:cNvSpPr>
            <p:nvPr/>
          </p:nvSpPr>
          <p:spPr bwMode="auto">
            <a:xfrm rot="-1301320">
              <a:off x="1760" y="929"/>
              <a:ext cx="215" cy="210"/>
            </a:xfrm>
            <a:prstGeom prst="ellipse">
              <a:avLst/>
            </a:prstGeom>
            <a:solidFill>
              <a:srgbClr val="CC99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Oval 65"/>
            <p:cNvSpPr>
              <a:spLocks noChangeArrowheads="1"/>
            </p:cNvSpPr>
            <p:nvPr/>
          </p:nvSpPr>
          <p:spPr bwMode="auto">
            <a:xfrm rot="1664989">
              <a:off x="1612" y="635"/>
              <a:ext cx="264" cy="33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Text Box 66"/>
            <p:cNvSpPr txBox="1">
              <a:spLocks noChangeArrowheads="1"/>
            </p:cNvSpPr>
            <p:nvPr/>
          </p:nvSpPr>
          <p:spPr bwMode="auto">
            <a:xfrm>
              <a:off x="1208" y="2488"/>
              <a:ext cx="333"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CAUCA</a:t>
              </a:r>
            </a:p>
          </p:txBody>
        </p:sp>
        <p:sp>
          <p:nvSpPr>
            <p:cNvPr id="67" name="Oval 67"/>
            <p:cNvSpPr>
              <a:spLocks noChangeArrowheads="1"/>
            </p:cNvSpPr>
            <p:nvPr/>
          </p:nvSpPr>
          <p:spPr bwMode="auto">
            <a:xfrm>
              <a:off x="2185" y="1106"/>
              <a:ext cx="101" cy="168"/>
            </a:xfrm>
            <a:prstGeom prst="ellipse">
              <a:avLst/>
            </a:prstGeom>
            <a:solidFill>
              <a:srgbClr val="DBFF75"/>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Oval 68"/>
            <p:cNvSpPr>
              <a:spLocks noChangeArrowheads="1"/>
            </p:cNvSpPr>
            <p:nvPr/>
          </p:nvSpPr>
          <p:spPr bwMode="auto">
            <a:xfrm>
              <a:off x="2050" y="366"/>
              <a:ext cx="236" cy="135"/>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Oval 71"/>
            <p:cNvSpPr>
              <a:spLocks noChangeArrowheads="1"/>
            </p:cNvSpPr>
            <p:nvPr/>
          </p:nvSpPr>
          <p:spPr bwMode="auto">
            <a:xfrm>
              <a:off x="2252" y="534"/>
              <a:ext cx="169" cy="169"/>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Text Box 74"/>
            <p:cNvSpPr txBox="1">
              <a:spLocks noChangeArrowheads="1"/>
            </p:cNvSpPr>
            <p:nvPr/>
          </p:nvSpPr>
          <p:spPr bwMode="auto">
            <a:xfrm>
              <a:off x="1679" y="905"/>
              <a:ext cx="32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rPr>
                <a:t>SUCRE</a:t>
              </a:r>
              <a:endParaRPr lang="es-ES" sz="900">
                <a:effectLst>
                  <a:outerShdw blurRad="38100" dist="38100" dir="2700000" algn="tl">
                    <a:srgbClr val="000000">
                      <a:alpha val="43137"/>
                    </a:srgbClr>
                  </a:outerShdw>
                </a:effectLst>
                <a:latin typeface="Arial Narrow" pitchFamily="34" charset="0"/>
              </a:endParaRPr>
            </a:p>
          </p:txBody>
        </p:sp>
        <p:sp>
          <p:nvSpPr>
            <p:cNvPr id="74" name="Oval 75"/>
            <p:cNvSpPr>
              <a:spLocks noChangeArrowheads="1"/>
            </p:cNvSpPr>
            <p:nvPr/>
          </p:nvSpPr>
          <p:spPr bwMode="auto">
            <a:xfrm>
              <a:off x="1578" y="1039"/>
              <a:ext cx="101" cy="102"/>
            </a:xfrm>
            <a:prstGeom prst="ellipse">
              <a:avLst/>
            </a:prstGeom>
            <a:solidFill>
              <a:srgbClr val="FF99CC"/>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Oval 76"/>
            <p:cNvSpPr>
              <a:spLocks noChangeArrowheads="1"/>
            </p:cNvSpPr>
            <p:nvPr/>
          </p:nvSpPr>
          <p:spPr bwMode="auto">
            <a:xfrm>
              <a:off x="1578" y="2150"/>
              <a:ext cx="67" cy="67"/>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76" name="Oval 77"/>
            <p:cNvSpPr>
              <a:spLocks noChangeArrowheads="1"/>
            </p:cNvSpPr>
            <p:nvPr/>
          </p:nvSpPr>
          <p:spPr bwMode="auto">
            <a:xfrm rot="-531439">
              <a:off x="2252" y="2016"/>
              <a:ext cx="433" cy="140"/>
            </a:xfrm>
            <a:prstGeom prst="ellipse">
              <a:avLst/>
            </a:prstGeom>
            <a:solidFill>
              <a:schemeClr val="bg1">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Text Box 78"/>
            <p:cNvSpPr txBox="1">
              <a:spLocks noChangeArrowheads="1"/>
            </p:cNvSpPr>
            <p:nvPr/>
          </p:nvSpPr>
          <p:spPr bwMode="auto">
            <a:xfrm>
              <a:off x="2547" y="2642"/>
              <a:ext cx="431"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rPr>
                <a:t>GUAVIARE</a:t>
              </a:r>
              <a:endParaRPr lang="es-ES" sz="900">
                <a:effectLst>
                  <a:outerShdw blurRad="38100" dist="38100" dir="2700000" algn="tl">
                    <a:srgbClr val="000000">
                      <a:alpha val="43137"/>
                    </a:srgbClr>
                  </a:outerShdw>
                </a:effectLst>
                <a:latin typeface="Arial Narrow" pitchFamily="34" charset="0"/>
              </a:endParaRPr>
            </a:p>
          </p:txBody>
        </p:sp>
        <p:sp>
          <p:nvSpPr>
            <p:cNvPr id="79"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Text Box 82"/>
            <p:cNvSpPr txBox="1">
              <a:spLocks noChangeArrowheads="1"/>
            </p:cNvSpPr>
            <p:nvPr/>
          </p:nvSpPr>
          <p:spPr bwMode="auto">
            <a:xfrm>
              <a:off x="1577" y="1377"/>
              <a:ext cx="45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dirty="0">
                  <a:effectLst>
                    <a:outerShdw blurRad="38100" dist="38100" dir="2700000" algn="tl">
                      <a:srgbClr val="000000">
                        <a:alpha val="43137"/>
                      </a:srgbClr>
                    </a:outerShdw>
                  </a:effectLst>
                  <a:latin typeface="Arial Narrow" pitchFamily="34" charset="0"/>
                </a:rPr>
                <a:t>ANTIOQUIA</a:t>
              </a:r>
              <a:endParaRPr lang="es-ES" sz="900" dirty="0">
                <a:effectLst>
                  <a:outerShdw blurRad="38100" dist="38100" dir="2700000" algn="tl">
                    <a:srgbClr val="000000">
                      <a:alpha val="43137"/>
                    </a:srgbClr>
                  </a:outerShdw>
                </a:effectLst>
                <a:latin typeface="Arial Narrow" pitchFamily="34" charset="0"/>
              </a:endParaRPr>
            </a:p>
          </p:txBody>
        </p:sp>
        <p:sp>
          <p:nvSpPr>
            <p:cNvPr id="82" name="Text Box 86"/>
            <p:cNvSpPr txBox="1">
              <a:spLocks noChangeArrowheads="1"/>
            </p:cNvSpPr>
            <p:nvPr/>
          </p:nvSpPr>
          <p:spPr bwMode="auto">
            <a:xfrm>
              <a:off x="4313" y="451"/>
              <a:ext cx="1392" cy="3393"/>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BL. NORTE </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F. RESISTENCIA </a:t>
              </a:r>
              <a:r>
                <a:rPr lang="es-ES" sz="1200" b="1" dirty="0" smtClean="0">
                  <a:effectLst>
                    <a:outerShdw blurRad="38100" dist="38100" dir="2700000" algn="tl">
                      <a:srgbClr val="000000">
                        <a:alpha val="43137"/>
                      </a:srgbClr>
                    </a:outerShdw>
                  </a:effectLst>
                  <a:latin typeface="Calibri" pitchFamily="34" charset="0"/>
                  <a:cs typeface="Tahoma" pitchFamily="34" charset="0"/>
                </a:rPr>
                <a:t>TAYRONA</a:t>
              </a: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F. HECTOR JULIO PEINADO </a:t>
              </a:r>
              <a:endParaRPr lang="es-ES" sz="1200" b="1" dirty="0" smtClean="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B. CATATUMBO</a:t>
              </a: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F. MONTES DE MARIA</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LA MOJANA</a:t>
              </a:r>
            </a:p>
            <a:p>
              <a:pPr fontAlgn="auto">
                <a:lnSpc>
                  <a:spcPct val="150000"/>
                </a:lnSpc>
                <a:spcBef>
                  <a:spcPts val="0"/>
                </a:spcBef>
                <a:spcAft>
                  <a:spcPts val="0"/>
                </a:spcAft>
                <a:defRPr/>
              </a:pPr>
              <a:r>
                <a:rPr lang="es-MX" sz="1200" b="1" dirty="0">
                  <a:effectLst>
                    <a:outerShdw blurRad="38100" dist="38100" dir="2700000" algn="tl">
                      <a:srgbClr val="000000">
                        <a:alpha val="43137"/>
                      </a:srgbClr>
                    </a:outerShdw>
                  </a:effectLst>
                  <a:latin typeface="Calibri" pitchFamily="34" charset="0"/>
                  <a:cs typeface="Tahoma" pitchFamily="34" charset="0"/>
                </a:rPr>
                <a:t>B. CORDOBA</a:t>
              </a: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MX" sz="1200" b="1" dirty="0">
                  <a:effectLst>
                    <a:outerShdw blurRad="38100" dist="38100" dir="2700000" algn="tl">
                      <a:srgbClr val="000000">
                        <a:alpha val="43137"/>
                      </a:srgbClr>
                    </a:outerShdw>
                  </a:effectLst>
                  <a:latin typeface="Calibri" pitchFamily="34" charset="0"/>
                  <a:cs typeface="Tahoma" pitchFamily="34" charset="0"/>
                </a:rPr>
                <a:t>B. ELMER CARDENAS</a:t>
              </a: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MX" sz="1200" b="1" dirty="0" smtClean="0">
                  <a:effectLst>
                    <a:outerShdw blurRad="38100" dist="38100" dir="2700000" algn="tl">
                      <a:srgbClr val="000000">
                        <a:alpha val="43137"/>
                      </a:srgbClr>
                    </a:outerShdw>
                  </a:effectLst>
                  <a:latin typeface="Calibri" pitchFamily="34" charset="0"/>
                  <a:cs typeface="Tahoma" pitchFamily="34" charset="0"/>
                </a:rPr>
                <a:t>B</a:t>
              </a:r>
              <a:r>
                <a:rPr lang="es-MX" sz="1200" b="1" dirty="0">
                  <a:effectLst>
                    <a:outerShdw blurRad="38100" dist="38100" dir="2700000" algn="tl">
                      <a:srgbClr val="000000">
                        <a:alpha val="43137"/>
                      </a:srgbClr>
                    </a:outerShdw>
                  </a:effectLst>
                  <a:latin typeface="Calibri" pitchFamily="34" charset="0"/>
                  <a:cs typeface="Tahoma" pitchFamily="34" charset="0"/>
                </a:rPr>
                <a:t>. CALIMA</a:t>
              </a: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a:t>
              </a:r>
              <a:r>
                <a:rPr lang="es-ES" sz="1200" b="1" dirty="0" smtClean="0">
                  <a:effectLst>
                    <a:outerShdw blurRad="38100" dist="38100" dir="2700000" algn="tl">
                      <a:srgbClr val="000000">
                        <a:alpha val="43137"/>
                      </a:srgbClr>
                    </a:outerShdw>
                  </a:effectLst>
                  <a:latin typeface="Calibri" pitchFamily="34" charset="0"/>
                  <a:cs typeface="Tahoma" pitchFamily="34" charset="0"/>
                </a:rPr>
                <a:t>HÉROES </a:t>
              </a:r>
              <a:r>
                <a:rPr lang="es-ES" sz="1200" b="1" dirty="0">
                  <a:effectLst>
                    <a:outerShdw blurRad="38100" dist="38100" dir="2700000" algn="tl">
                      <a:srgbClr val="000000">
                        <a:alpha val="43137"/>
                      </a:srgbClr>
                    </a:outerShdw>
                  </a:effectLst>
                  <a:latin typeface="Calibri" pitchFamily="34" charset="0"/>
                  <a:cs typeface="Tahoma" pitchFamily="34" charset="0"/>
                </a:rPr>
                <a:t>DE CHOCO Y </a:t>
              </a:r>
              <a:r>
                <a:rPr lang="es-ES" sz="1200" b="1" dirty="0" err="1" smtClean="0">
                  <a:effectLst>
                    <a:outerShdw blurRad="38100" dist="38100" dir="2700000" algn="tl">
                      <a:srgbClr val="000000">
                        <a:alpha val="43137"/>
                      </a:srgbClr>
                    </a:outerShdw>
                  </a:effectLst>
                  <a:latin typeface="Calibri" pitchFamily="34" charset="0"/>
                  <a:cs typeface="Tahoma" pitchFamily="34" charset="0"/>
                </a:rPr>
                <a:t>PAC</a:t>
              </a:r>
              <a:r>
                <a:rPr lang="es-ES" sz="1200" b="1" dirty="0" smtClean="0">
                  <a:effectLst>
                    <a:outerShdw blurRad="38100" dist="38100" dir="2700000" algn="tl">
                      <a:srgbClr val="000000">
                        <a:alpha val="43137"/>
                      </a:srgbClr>
                    </a:outerShdw>
                  </a:effectLst>
                  <a:latin typeface="Calibri" pitchFamily="34" charset="0"/>
                  <a:cs typeface="Tahoma" pitchFamily="34" charset="0"/>
                </a:rPr>
                <a:t>.</a:t>
              </a: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CENTAUROS </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TOLIMA</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MINEROS</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NOROCCIDENTE ANTIO</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BANANERO</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SUROESTE ANTIOQUEÑO</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F. HEROES DE GRANADA</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F. CACIQUE </a:t>
              </a:r>
              <a:r>
                <a:rPr lang="es-ES" sz="1200" b="1" dirty="0" smtClean="0">
                  <a:effectLst>
                    <a:outerShdw blurRad="38100" dist="38100" dir="2700000" algn="tl">
                      <a:srgbClr val="000000">
                        <a:alpha val="43137"/>
                      </a:srgbClr>
                    </a:outerShdw>
                  </a:effectLst>
                  <a:latin typeface="Calibri" pitchFamily="34" charset="0"/>
                  <a:cs typeface="Tahoma" pitchFamily="34" charset="0"/>
                </a:rPr>
                <a:t>NUTIBARA</a:t>
              </a:r>
            </a:p>
            <a:p>
              <a:pPr fontAlgn="auto">
                <a:spcBef>
                  <a:spcPts val="0"/>
                </a:spcBef>
                <a:spcAft>
                  <a:spcPts val="0"/>
                </a:spcAft>
                <a:defRPr/>
              </a:pPr>
              <a:r>
                <a:rPr lang="es-ES" sz="1000" b="1" dirty="0" smtClean="0">
                  <a:effectLst>
                    <a:outerShdw blurRad="38100" dist="38100" dir="2700000" algn="tl">
                      <a:srgbClr val="000000">
                        <a:alpha val="43137"/>
                      </a:srgbClr>
                    </a:outerShdw>
                  </a:effectLst>
                  <a:latin typeface="Calibri" pitchFamily="34" charset="0"/>
                  <a:cs typeface="Tahoma" pitchFamily="34" charset="0"/>
                </a:rPr>
                <a:t>ERG-EJERCITO REVOLUCIONARIO GUEVARISTA</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83" name="Rectangle 87"/>
            <p:cNvSpPr>
              <a:spLocks noChangeArrowheads="1"/>
            </p:cNvSpPr>
            <p:nvPr/>
          </p:nvSpPr>
          <p:spPr bwMode="auto">
            <a:xfrm>
              <a:off x="3960" y="450"/>
              <a:ext cx="1664" cy="334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Oval 88"/>
            <p:cNvSpPr>
              <a:spLocks noChangeArrowheads="1"/>
            </p:cNvSpPr>
            <p:nvPr/>
          </p:nvSpPr>
          <p:spPr bwMode="auto">
            <a:xfrm>
              <a:off x="4048" y="3416"/>
              <a:ext cx="222" cy="142"/>
            </a:xfrm>
            <a:prstGeom prst="ellipse">
              <a:avLst/>
            </a:prstGeom>
            <a:solidFill>
              <a:srgbClr val="66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85" name="Oval 89"/>
            <p:cNvSpPr>
              <a:spLocks noChangeArrowheads="1"/>
            </p:cNvSpPr>
            <p:nvPr/>
          </p:nvSpPr>
          <p:spPr bwMode="auto">
            <a:xfrm>
              <a:off x="4048" y="3240"/>
              <a:ext cx="222" cy="131"/>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86" name="Oval 90"/>
            <p:cNvSpPr>
              <a:spLocks noChangeArrowheads="1"/>
            </p:cNvSpPr>
            <p:nvPr/>
          </p:nvSpPr>
          <p:spPr bwMode="auto">
            <a:xfrm>
              <a:off x="4057" y="3063"/>
              <a:ext cx="222" cy="129"/>
            </a:xfrm>
            <a:prstGeom prst="ellipse">
              <a:avLst/>
            </a:prstGeom>
            <a:solidFill>
              <a:srgbClr val="0033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87" name="Oval 91"/>
            <p:cNvSpPr>
              <a:spLocks noChangeArrowheads="1"/>
            </p:cNvSpPr>
            <p:nvPr/>
          </p:nvSpPr>
          <p:spPr bwMode="auto">
            <a:xfrm>
              <a:off x="4040" y="2902"/>
              <a:ext cx="222" cy="129"/>
            </a:xfrm>
            <a:prstGeom prst="ellipse">
              <a:avLst/>
            </a:prstGeom>
            <a:solidFill>
              <a:srgbClr val="1DD4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88" name="Oval 92"/>
            <p:cNvSpPr>
              <a:spLocks noChangeArrowheads="1"/>
            </p:cNvSpPr>
            <p:nvPr/>
          </p:nvSpPr>
          <p:spPr bwMode="auto">
            <a:xfrm>
              <a:off x="4039" y="2732"/>
              <a:ext cx="222" cy="131"/>
            </a:xfrm>
            <a:prstGeom prst="ellipse">
              <a:avLst/>
            </a:prstGeom>
            <a:solidFill>
              <a:srgbClr val="0064F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89" name="Oval 93"/>
            <p:cNvSpPr>
              <a:spLocks noChangeArrowheads="1"/>
            </p:cNvSpPr>
            <p:nvPr/>
          </p:nvSpPr>
          <p:spPr bwMode="auto">
            <a:xfrm>
              <a:off x="4015" y="655"/>
              <a:ext cx="227" cy="135"/>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0" name="Oval 94"/>
            <p:cNvSpPr>
              <a:spLocks noChangeArrowheads="1"/>
            </p:cNvSpPr>
            <p:nvPr/>
          </p:nvSpPr>
          <p:spPr bwMode="auto">
            <a:xfrm>
              <a:off x="4015" y="1001"/>
              <a:ext cx="222" cy="132"/>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1" name="Oval 95"/>
            <p:cNvSpPr>
              <a:spLocks noChangeArrowheads="1"/>
            </p:cNvSpPr>
            <p:nvPr/>
          </p:nvSpPr>
          <p:spPr bwMode="auto">
            <a:xfrm>
              <a:off x="4006" y="1523"/>
              <a:ext cx="227" cy="136"/>
            </a:xfrm>
            <a:prstGeom prst="ellipse">
              <a:avLst/>
            </a:prstGeom>
            <a:solidFill>
              <a:srgbClr val="7030A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2" name="Oval 96"/>
            <p:cNvSpPr>
              <a:spLocks noChangeArrowheads="1"/>
            </p:cNvSpPr>
            <p:nvPr/>
          </p:nvSpPr>
          <p:spPr bwMode="auto">
            <a:xfrm>
              <a:off x="4015" y="1355"/>
              <a:ext cx="222" cy="130"/>
            </a:xfrm>
            <a:prstGeom prst="ellipse">
              <a:avLst/>
            </a:prstGeom>
            <a:solidFill>
              <a:srgbClr val="CC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3" name="Oval 97"/>
            <p:cNvSpPr>
              <a:spLocks noChangeArrowheads="1"/>
            </p:cNvSpPr>
            <p:nvPr/>
          </p:nvSpPr>
          <p:spPr bwMode="auto">
            <a:xfrm>
              <a:off x="4015" y="1173"/>
              <a:ext cx="227" cy="136"/>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5" name="Oval 99"/>
            <p:cNvSpPr>
              <a:spLocks noChangeArrowheads="1"/>
            </p:cNvSpPr>
            <p:nvPr/>
          </p:nvSpPr>
          <p:spPr bwMode="auto">
            <a:xfrm>
              <a:off x="4015" y="473"/>
              <a:ext cx="227" cy="138"/>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6" name="Oval 100"/>
            <p:cNvSpPr>
              <a:spLocks noChangeArrowheads="1"/>
            </p:cNvSpPr>
            <p:nvPr/>
          </p:nvSpPr>
          <p:spPr bwMode="auto">
            <a:xfrm>
              <a:off x="4015" y="1703"/>
              <a:ext cx="222" cy="130"/>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7" name="Oval 101"/>
            <p:cNvSpPr>
              <a:spLocks noChangeArrowheads="1"/>
            </p:cNvSpPr>
            <p:nvPr/>
          </p:nvSpPr>
          <p:spPr bwMode="auto">
            <a:xfrm>
              <a:off x="4024" y="2385"/>
              <a:ext cx="221" cy="129"/>
            </a:xfrm>
            <a:prstGeom prst="ellipse">
              <a:avLst/>
            </a:prstGeom>
            <a:solidFill>
              <a:srgbClr val="FF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8" name="Oval 102"/>
            <p:cNvSpPr>
              <a:spLocks noChangeArrowheads="1"/>
            </p:cNvSpPr>
            <p:nvPr/>
          </p:nvSpPr>
          <p:spPr bwMode="auto">
            <a:xfrm>
              <a:off x="4033" y="2562"/>
              <a:ext cx="222" cy="129"/>
            </a:xfrm>
            <a:prstGeom prst="ellipse">
              <a:avLst/>
            </a:prstGeom>
            <a:solidFill>
              <a:srgbClr val="00FF99"/>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9" name="Oval 103"/>
            <p:cNvSpPr>
              <a:spLocks noChangeArrowheads="1"/>
            </p:cNvSpPr>
            <p:nvPr/>
          </p:nvSpPr>
          <p:spPr bwMode="auto">
            <a:xfrm>
              <a:off x="4022" y="1883"/>
              <a:ext cx="221" cy="130"/>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00" name="Oval 104"/>
            <p:cNvSpPr>
              <a:spLocks noChangeArrowheads="1"/>
            </p:cNvSpPr>
            <p:nvPr/>
          </p:nvSpPr>
          <p:spPr bwMode="auto">
            <a:xfrm>
              <a:off x="4009" y="2044"/>
              <a:ext cx="221" cy="130"/>
            </a:xfrm>
            <a:prstGeom prst="ellipse">
              <a:avLst/>
            </a:prstGeom>
            <a:solidFill>
              <a:srgbClr val="CCCC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01" name="Oval 105"/>
            <p:cNvSpPr>
              <a:spLocks noChangeArrowheads="1"/>
            </p:cNvSpPr>
            <p:nvPr/>
          </p:nvSpPr>
          <p:spPr bwMode="auto">
            <a:xfrm>
              <a:off x="4024" y="2209"/>
              <a:ext cx="221" cy="131"/>
            </a:xfrm>
            <a:prstGeom prst="ellipse">
              <a:avLst/>
            </a:prstGeom>
            <a:solidFill>
              <a:schemeClr val="bg1">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02" name="Oval 106"/>
            <p:cNvSpPr>
              <a:spLocks noChangeArrowheads="1"/>
            </p:cNvSpPr>
            <p:nvPr/>
          </p:nvSpPr>
          <p:spPr bwMode="auto">
            <a:xfrm>
              <a:off x="4015" y="836"/>
              <a:ext cx="227" cy="137"/>
            </a:xfrm>
            <a:prstGeom prst="ellipse">
              <a:avLst/>
            </a:prstGeom>
            <a:solidFill>
              <a:srgbClr val="DBFF75"/>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03" name="Text Box 40"/>
            <p:cNvSpPr txBox="1">
              <a:spLocks noChangeArrowheads="1"/>
            </p:cNvSpPr>
            <p:nvPr/>
          </p:nvSpPr>
          <p:spPr bwMode="auto">
            <a:xfrm>
              <a:off x="1821" y="566"/>
              <a:ext cx="54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MAGADALENA</a:t>
              </a:r>
            </a:p>
          </p:txBody>
        </p:sp>
      </p:grpSp>
      <p:sp>
        <p:nvSpPr>
          <p:cNvPr id="104" name="Oval 65"/>
          <p:cNvSpPr>
            <a:spLocks noChangeArrowheads="1"/>
          </p:cNvSpPr>
          <p:nvPr/>
        </p:nvSpPr>
        <p:spPr bwMode="auto">
          <a:xfrm>
            <a:off x="1631504" y="1988840"/>
            <a:ext cx="431800" cy="528637"/>
          </a:xfrm>
          <a:prstGeom prst="ellipse">
            <a:avLst/>
          </a:prstGeom>
          <a:solidFill>
            <a:srgbClr val="9966FF"/>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5" name="Oval 60"/>
          <p:cNvSpPr>
            <a:spLocks noChangeArrowheads="1"/>
          </p:cNvSpPr>
          <p:nvPr/>
        </p:nvSpPr>
        <p:spPr bwMode="auto">
          <a:xfrm rot="17575846">
            <a:off x="1649663" y="2170687"/>
            <a:ext cx="1311833" cy="439738"/>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6" name="Oval 68"/>
          <p:cNvSpPr>
            <a:spLocks noChangeArrowheads="1"/>
          </p:cNvSpPr>
          <p:nvPr/>
        </p:nvSpPr>
        <p:spPr bwMode="auto">
          <a:xfrm>
            <a:off x="1199456" y="2852936"/>
            <a:ext cx="379413" cy="369887"/>
          </a:xfrm>
          <a:prstGeom prst="ellipse">
            <a:avLst/>
          </a:prstGeom>
          <a:solidFill>
            <a:srgbClr val="CC33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7" name="Oval 54"/>
          <p:cNvSpPr>
            <a:spLocks noChangeArrowheads="1"/>
          </p:cNvSpPr>
          <p:nvPr/>
        </p:nvSpPr>
        <p:spPr bwMode="auto">
          <a:xfrm rot="417877">
            <a:off x="3020640" y="2528807"/>
            <a:ext cx="615651" cy="383577"/>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0" name="Rectangle 71"/>
          <p:cNvSpPr>
            <a:spLocks noChangeArrowheads="1"/>
          </p:cNvSpPr>
          <p:nvPr/>
        </p:nvSpPr>
        <p:spPr bwMode="auto">
          <a:xfrm>
            <a:off x="8184232" y="692696"/>
            <a:ext cx="2214563" cy="230425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11" name="Oval 55"/>
          <p:cNvSpPr>
            <a:spLocks noChangeArrowheads="1"/>
          </p:cNvSpPr>
          <p:nvPr/>
        </p:nvSpPr>
        <p:spPr bwMode="auto">
          <a:xfrm rot="1031138">
            <a:off x="2121050" y="2439321"/>
            <a:ext cx="263233" cy="916395"/>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2" name="Oval 58"/>
          <p:cNvSpPr>
            <a:spLocks noChangeArrowheads="1"/>
          </p:cNvSpPr>
          <p:nvPr/>
        </p:nvSpPr>
        <p:spPr bwMode="auto">
          <a:xfrm>
            <a:off x="2207568" y="2852936"/>
            <a:ext cx="176134" cy="45241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3" name="Oval 76"/>
          <p:cNvSpPr>
            <a:spLocks noChangeArrowheads="1"/>
          </p:cNvSpPr>
          <p:nvPr/>
        </p:nvSpPr>
        <p:spPr bwMode="auto">
          <a:xfrm rot="19856723">
            <a:off x="2356293" y="2809595"/>
            <a:ext cx="214313" cy="371475"/>
          </a:xfrm>
          <a:prstGeom prst="ellipse">
            <a:avLst/>
          </a:prstGeom>
          <a:gradFill rotWithShape="1">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114" name="Oval 59"/>
          <p:cNvSpPr>
            <a:spLocks noChangeArrowheads="1"/>
          </p:cNvSpPr>
          <p:nvPr/>
        </p:nvSpPr>
        <p:spPr bwMode="auto">
          <a:xfrm rot="19856723">
            <a:off x="2414663" y="2669397"/>
            <a:ext cx="215567" cy="315635"/>
          </a:xfrm>
          <a:prstGeom prst="ellipse">
            <a:avLst/>
          </a:prstGeom>
          <a:gradFill rotWithShape="1">
            <a:gsLst>
              <a:gs pos="0">
                <a:srgbClr val="CC0066"/>
              </a:gs>
              <a:gs pos="50000">
                <a:srgbClr val="E43CF6"/>
              </a:gs>
              <a:gs pos="100000">
                <a:srgbClr val="CC0066"/>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5" name="Rectangle 62"/>
          <p:cNvSpPr>
            <a:spLocks noChangeArrowheads="1"/>
          </p:cNvSpPr>
          <p:nvPr/>
        </p:nvSpPr>
        <p:spPr bwMode="auto">
          <a:xfrm>
            <a:off x="8184232" y="3140968"/>
            <a:ext cx="2201676" cy="928202"/>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6" name="Text Box 60"/>
          <p:cNvSpPr txBox="1">
            <a:spLocks noChangeArrowheads="1"/>
          </p:cNvSpPr>
          <p:nvPr/>
        </p:nvSpPr>
        <p:spPr bwMode="auto">
          <a:xfrm>
            <a:off x="8328248" y="3140968"/>
            <a:ext cx="1919073" cy="923526"/>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12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ACMM</a:t>
            </a:r>
          </a:p>
          <a:p>
            <a:pPr fontAlgn="auto">
              <a:lnSpc>
                <a:spcPct val="150000"/>
              </a:lnSpc>
              <a:spcBef>
                <a:spcPts val="0"/>
              </a:spcBef>
              <a:spcAft>
                <a:spcPts val="0"/>
              </a:spcAft>
              <a:defRPr/>
            </a:pPr>
            <a:r>
              <a:rPr lang="es-ES" sz="12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ACPB</a:t>
            </a:r>
          </a:p>
          <a:p>
            <a:pPr fontAlgn="auto">
              <a:lnSpc>
                <a:spcPct val="150000"/>
              </a:lnSpc>
              <a:spcBef>
                <a:spcPts val="0"/>
              </a:spcBef>
              <a:spcAft>
                <a:spcPts val="0"/>
              </a:spcAft>
              <a:defRPr/>
            </a:pPr>
            <a:r>
              <a:rPr lang="es-ES" sz="12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B. CUNDINAMARCA</a:t>
            </a:r>
          </a:p>
        </p:txBody>
      </p:sp>
      <p:sp>
        <p:nvSpPr>
          <p:cNvPr id="117" name="Oval 63"/>
          <p:cNvSpPr>
            <a:spLocks noChangeArrowheads="1"/>
          </p:cNvSpPr>
          <p:nvPr/>
        </p:nvSpPr>
        <p:spPr bwMode="auto">
          <a:xfrm rot="5400000">
            <a:off x="8345061" y="3124155"/>
            <a:ext cx="181198" cy="358840"/>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8" name="Oval 64"/>
          <p:cNvSpPr>
            <a:spLocks noChangeArrowheads="1"/>
          </p:cNvSpPr>
          <p:nvPr/>
        </p:nvSpPr>
        <p:spPr bwMode="auto">
          <a:xfrm rot="5400000">
            <a:off x="8345061" y="3412187"/>
            <a:ext cx="181198" cy="358840"/>
          </a:xfrm>
          <a:prstGeom prst="ellipse">
            <a:avLst/>
          </a:prstGeom>
          <a:gradFill rotWithShape="1">
            <a:gsLst>
              <a:gs pos="0">
                <a:srgbClr val="CC0066"/>
              </a:gs>
              <a:gs pos="50000">
                <a:srgbClr val="E43CF6"/>
              </a:gs>
              <a:gs pos="100000">
                <a:srgbClr val="CC0066"/>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9" name="Oval 76"/>
          <p:cNvSpPr>
            <a:spLocks noChangeArrowheads="1"/>
          </p:cNvSpPr>
          <p:nvPr/>
        </p:nvSpPr>
        <p:spPr bwMode="auto">
          <a:xfrm>
            <a:off x="8256240" y="3789040"/>
            <a:ext cx="320675" cy="168275"/>
          </a:xfrm>
          <a:prstGeom prst="ellipse">
            <a:avLst/>
          </a:prstGeom>
          <a:gradFill rotWithShape="1">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120" name="Oval 69"/>
          <p:cNvSpPr>
            <a:spLocks noChangeArrowheads="1"/>
          </p:cNvSpPr>
          <p:nvPr/>
        </p:nvSpPr>
        <p:spPr bwMode="auto">
          <a:xfrm rot="5400000">
            <a:off x="2192803" y="1283525"/>
            <a:ext cx="269642" cy="384128"/>
          </a:xfrm>
          <a:prstGeom prst="ellipse">
            <a:avLst/>
          </a:prstGeom>
          <a:gradFill rotWithShape="1">
            <a:gsLst>
              <a:gs pos="0">
                <a:srgbClr val="663300"/>
              </a:gs>
              <a:gs pos="50000">
                <a:srgbClr val="DE9400"/>
              </a:gs>
              <a:gs pos="100000">
                <a:srgbClr val="663300"/>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Oval 73"/>
          <p:cNvSpPr>
            <a:spLocks noChangeArrowheads="1"/>
          </p:cNvSpPr>
          <p:nvPr/>
        </p:nvSpPr>
        <p:spPr bwMode="auto">
          <a:xfrm rot="5400000">
            <a:off x="1260912" y="3943608"/>
            <a:ext cx="202817" cy="325730"/>
          </a:xfrm>
          <a:prstGeom prst="ellipse">
            <a:avLst/>
          </a:prstGeom>
          <a:solidFill>
            <a:srgbClr val="CC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2" name="Oval 75"/>
          <p:cNvSpPr>
            <a:spLocks noChangeArrowheads="1"/>
          </p:cNvSpPr>
          <p:nvPr/>
        </p:nvSpPr>
        <p:spPr bwMode="auto">
          <a:xfrm rot="2992197">
            <a:off x="2452403" y="3670652"/>
            <a:ext cx="851130" cy="471076"/>
          </a:xfrm>
          <a:prstGeom prst="ellipse">
            <a:avLst/>
          </a:prstGeom>
          <a:gradFill rotWithShape="1">
            <a:gsLst>
              <a:gs pos="0">
                <a:srgbClr val="69FF69">
                  <a:gamma/>
                  <a:shade val="46275"/>
                  <a:invGamma/>
                </a:srgbClr>
              </a:gs>
              <a:gs pos="50000">
                <a:srgbClr val="69FF69"/>
              </a:gs>
              <a:gs pos="100000">
                <a:srgbClr val="69FF69">
                  <a:gamma/>
                  <a:shade val="46275"/>
                  <a:invGamma/>
                </a:srgbClr>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3" name="Oval 72"/>
          <p:cNvSpPr>
            <a:spLocks noChangeArrowheads="1"/>
          </p:cNvSpPr>
          <p:nvPr/>
        </p:nvSpPr>
        <p:spPr bwMode="auto">
          <a:xfrm rot="5064003">
            <a:off x="3143392" y="3119932"/>
            <a:ext cx="269642" cy="822760"/>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Oval 71"/>
          <p:cNvSpPr>
            <a:spLocks noChangeArrowheads="1"/>
          </p:cNvSpPr>
          <p:nvPr/>
        </p:nvSpPr>
        <p:spPr bwMode="auto">
          <a:xfrm rot="294560">
            <a:off x="3460492" y="3013400"/>
            <a:ext cx="413976" cy="690517"/>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Oval 70"/>
          <p:cNvSpPr>
            <a:spLocks noChangeArrowheads="1"/>
          </p:cNvSpPr>
          <p:nvPr/>
        </p:nvSpPr>
        <p:spPr bwMode="auto">
          <a:xfrm rot="3620645">
            <a:off x="3888500" y="2315038"/>
            <a:ext cx="304902" cy="1228561"/>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6" name="Rectangle 56"/>
          <p:cNvSpPr>
            <a:spLocks noChangeArrowheads="1"/>
          </p:cNvSpPr>
          <p:nvPr/>
        </p:nvSpPr>
        <p:spPr bwMode="auto">
          <a:xfrm>
            <a:off x="8184232" y="4221088"/>
            <a:ext cx="2786225" cy="164481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Text Box 54"/>
          <p:cNvSpPr txBox="1">
            <a:spLocks noChangeArrowheads="1"/>
          </p:cNvSpPr>
          <p:nvPr/>
        </p:nvSpPr>
        <p:spPr bwMode="auto">
          <a:xfrm>
            <a:off x="8688288" y="4293096"/>
            <a:ext cx="2286599" cy="1569783"/>
          </a:xfrm>
          <a:prstGeom prst="rect">
            <a:avLst/>
          </a:prstGeom>
          <a:noFill/>
          <a:ln w="9525">
            <a:noFill/>
            <a:miter lim="800000"/>
            <a:headEnd/>
            <a:tailEnd/>
          </a:ln>
          <a:effectLst/>
        </p:spPr>
        <p:txBody>
          <a:bodyPr>
            <a:spAutoFit/>
          </a:bodyPr>
          <a:lstStyle/>
          <a:p>
            <a:pPr fontAlgn="auto">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rPr>
              <a:t>BLOQUE SUR DEL MAGDALENA E ISLA DE SAN FERNANDO </a:t>
            </a:r>
          </a:p>
          <a:p>
            <a:pPr fontAlgn="auto">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rPr>
              <a:t>AUTODEFENSAS CAMPESINAS DE META Y VICHADA</a:t>
            </a:r>
          </a:p>
          <a:p>
            <a:pPr fontAlgn="auto">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rPr>
              <a:t>AUTODEFENSAS CAMPESINAS DE ORTEGA</a:t>
            </a:r>
            <a:endParaRPr lang="es-MX" sz="1200" b="1" dirty="0">
              <a:effectLst>
                <a:outerShdw blurRad="38100" dist="38100" dir="2700000" algn="tl">
                  <a:srgbClr val="000000">
                    <a:alpha val="43137"/>
                  </a:srgbClr>
                </a:outerShdw>
              </a:effectLst>
              <a:latin typeface="Calibri" pitchFamily="34" charset="0"/>
            </a:endParaRPr>
          </a:p>
          <a:p>
            <a:pPr fontAlgn="auto">
              <a:spcBef>
                <a:spcPts val="0"/>
              </a:spcBef>
              <a:spcAft>
                <a:spcPts val="0"/>
              </a:spcAft>
              <a:defRPr/>
            </a:pPr>
            <a:r>
              <a:rPr lang="es-MX" sz="1200" b="1" dirty="0">
                <a:effectLst>
                  <a:outerShdw blurRad="38100" dist="38100" dir="2700000" algn="tl">
                    <a:srgbClr val="000000">
                      <a:alpha val="43137"/>
                    </a:srgbClr>
                  </a:outerShdw>
                </a:effectLst>
                <a:latin typeface="Calibri" pitchFamily="34" charset="0"/>
              </a:rPr>
              <a:t>BLOQUE HEROES DE LOS LLANOS Y GUAVIARE</a:t>
            </a:r>
          </a:p>
        </p:txBody>
      </p:sp>
      <p:sp>
        <p:nvSpPr>
          <p:cNvPr id="128" name="Oval 57"/>
          <p:cNvSpPr>
            <a:spLocks noChangeArrowheads="1"/>
          </p:cNvSpPr>
          <p:nvPr/>
        </p:nvSpPr>
        <p:spPr bwMode="auto">
          <a:xfrm rot="5400000">
            <a:off x="8341287" y="4280057"/>
            <a:ext cx="182887" cy="352982"/>
          </a:xfrm>
          <a:prstGeom prst="ellipse">
            <a:avLst/>
          </a:prstGeom>
          <a:gradFill rotWithShape="1">
            <a:gsLst>
              <a:gs pos="0">
                <a:srgbClr val="663300"/>
              </a:gs>
              <a:gs pos="50000">
                <a:srgbClr val="DE9400"/>
              </a:gs>
              <a:gs pos="100000">
                <a:srgbClr val="663300"/>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9" name="Oval 68"/>
          <p:cNvSpPr>
            <a:spLocks noChangeArrowheads="1"/>
          </p:cNvSpPr>
          <p:nvPr/>
        </p:nvSpPr>
        <p:spPr bwMode="auto">
          <a:xfrm rot="5400000">
            <a:off x="8339005" y="4642379"/>
            <a:ext cx="188749" cy="354280"/>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0" name="Oval 58"/>
          <p:cNvSpPr>
            <a:spLocks noChangeArrowheads="1"/>
          </p:cNvSpPr>
          <p:nvPr/>
        </p:nvSpPr>
        <p:spPr bwMode="auto">
          <a:xfrm rot="5400000">
            <a:off x="8343695" y="4997729"/>
            <a:ext cx="179370" cy="354280"/>
          </a:xfrm>
          <a:prstGeom prst="ellipse">
            <a:avLst/>
          </a:prstGeom>
          <a:solidFill>
            <a:srgbClr val="CC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1" name="Oval 59"/>
          <p:cNvSpPr>
            <a:spLocks noChangeArrowheads="1"/>
          </p:cNvSpPr>
          <p:nvPr/>
        </p:nvSpPr>
        <p:spPr bwMode="auto">
          <a:xfrm rot="5400000">
            <a:off x="8339591" y="5361873"/>
            <a:ext cx="187577" cy="354280"/>
          </a:xfrm>
          <a:prstGeom prst="ellipse">
            <a:avLst/>
          </a:prstGeom>
          <a:gradFill rotWithShape="1">
            <a:gsLst>
              <a:gs pos="0">
                <a:srgbClr val="69FF69">
                  <a:gamma/>
                  <a:shade val="46275"/>
                  <a:invGamma/>
                </a:srgbClr>
              </a:gs>
              <a:gs pos="50000">
                <a:srgbClr val="69FF69"/>
              </a:gs>
              <a:gs pos="100000">
                <a:srgbClr val="69FF69">
                  <a:gamma/>
                  <a:shade val="46275"/>
                  <a:invGamma/>
                </a:srgbClr>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2" name="Rectangle 73"/>
          <p:cNvSpPr>
            <a:spLocks noChangeArrowheads="1"/>
          </p:cNvSpPr>
          <p:nvPr/>
        </p:nvSpPr>
        <p:spPr bwMode="auto">
          <a:xfrm flipV="1">
            <a:off x="8256240" y="836712"/>
            <a:ext cx="214313" cy="147637"/>
          </a:xfrm>
          <a:prstGeom prst="rect">
            <a:avLst/>
          </a:prstGeom>
          <a:solidFill>
            <a:srgbClr val="FFCC66"/>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33" name="Text Box 52"/>
          <p:cNvSpPr txBox="1">
            <a:spLocks noChangeArrowheads="1"/>
          </p:cNvSpPr>
          <p:nvPr/>
        </p:nvSpPr>
        <p:spPr bwMode="auto">
          <a:xfrm>
            <a:off x="8544272" y="764704"/>
            <a:ext cx="1443038" cy="27622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SUR DE PUTUMAYO</a:t>
            </a:r>
          </a:p>
        </p:txBody>
      </p:sp>
      <p:sp>
        <p:nvSpPr>
          <p:cNvPr id="134" name="Rectangle 74"/>
          <p:cNvSpPr>
            <a:spLocks noChangeArrowheads="1"/>
          </p:cNvSpPr>
          <p:nvPr/>
        </p:nvSpPr>
        <p:spPr bwMode="auto">
          <a:xfrm flipV="1">
            <a:off x="8256240" y="1124744"/>
            <a:ext cx="214313" cy="147637"/>
          </a:xfrm>
          <a:prstGeom prst="rect">
            <a:avLst/>
          </a:prstGeom>
          <a:solidFill>
            <a:srgbClr val="FF5050"/>
          </a:solid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35" name="Text Box 81"/>
          <p:cNvSpPr txBox="1">
            <a:spLocks noChangeArrowheads="1"/>
          </p:cNvSpPr>
          <p:nvPr/>
        </p:nvSpPr>
        <p:spPr bwMode="auto">
          <a:xfrm>
            <a:off x="8544272" y="1052736"/>
            <a:ext cx="1700213" cy="27622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LIBERTADORES DEL SUR</a:t>
            </a:r>
          </a:p>
        </p:txBody>
      </p:sp>
      <p:sp>
        <p:nvSpPr>
          <p:cNvPr id="136" name="Rectangle 75"/>
          <p:cNvSpPr>
            <a:spLocks noChangeArrowheads="1"/>
          </p:cNvSpPr>
          <p:nvPr/>
        </p:nvSpPr>
        <p:spPr bwMode="auto">
          <a:xfrm flipV="1">
            <a:off x="8256240" y="1412776"/>
            <a:ext cx="214313" cy="142875"/>
          </a:xfrm>
          <a:prstGeom prst="rect">
            <a:avLst/>
          </a:prstGeom>
          <a:solidFill>
            <a:srgbClr val="9966FF"/>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37" name="Text Box 85"/>
          <p:cNvSpPr txBox="1">
            <a:spLocks noChangeArrowheads="1"/>
          </p:cNvSpPr>
          <p:nvPr/>
        </p:nvSpPr>
        <p:spPr bwMode="auto">
          <a:xfrm>
            <a:off x="8544272" y="1340768"/>
            <a:ext cx="1809750" cy="27622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NORDESTE ANTIOQUEÑO</a:t>
            </a:r>
          </a:p>
        </p:txBody>
      </p:sp>
      <p:sp>
        <p:nvSpPr>
          <p:cNvPr id="138" name="Rectangle 76"/>
          <p:cNvSpPr>
            <a:spLocks noChangeArrowheads="1"/>
          </p:cNvSpPr>
          <p:nvPr/>
        </p:nvSpPr>
        <p:spPr bwMode="auto">
          <a:xfrm flipV="1">
            <a:off x="8256240" y="1700808"/>
            <a:ext cx="214313" cy="147637"/>
          </a:xfrm>
          <a:prstGeom prst="rect">
            <a:avLst/>
          </a:prstGeom>
          <a:solidFill>
            <a:srgbClr val="CC33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39" name="Text Box 86"/>
          <p:cNvSpPr txBox="1">
            <a:spLocks noChangeArrowheads="1"/>
          </p:cNvSpPr>
          <p:nvPr/>
        </p:nvSpPr>
        <p:spPr bwMode="auto">
          <a:xfrm>
            <a:off x="8544272" y="1628800"/>
            <a:ext cx="1498600" cy="27622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H. Y M.  DE GUATICA</a:t>
            </a:r>
          </a:p>
        </p:txBody>
      </p:sp>
      <p:sp>
        <p:nvSpPr>
          <p:cNvPr id="140" name="Rectangle 77"/>
          <p:cNvSpPr>
            <a:spLocks noChangeArrowheads="1"/>
          </p:cNvSpPr>
          <p:nvPr/>
        </p:nvSpPr>
        <p:spPr bwMode="auto">
          <a:xfrm flipV="1">
            <a:off x="8256240" y="1988840"/>
            <a:ext cx="214313" cy="147637"/>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1" name="Text Box 88"/>
          <p:cNvSpPr txBox="1">
            <a:spLocks noChangeArrowheads="1"/>
          </p:cNvSpPr>
          <p:nvPr/>
        </p:nvSpPr>
        <p:spPr bwMode="auto">
          <a:xfrm>
            <a:off x="8544272" y="1916832"/>
            <a:ext cx="1863725" cy="27622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sp>
        <p:nvSpPr>
          <p:cNvPr id="142" name="Rectangle 78"/>
          <p:cNvSpPr>
            <a:spLocks noChangeArrowheads="1"/>
          </p:cNvSpPr>
          <p:nvPr/>
        </p:nvSpPr>
        <p:spPr bwMode="auto">
          <a:xfrm flipV="1">
            <a:off x="8256240" y="2276872"/>
            <a:ext cx="214313" cy="147637"/>
          </a:xfrm>
          <a:prstGeom prst="rect">
            <a:avLst/>
          </a:prstGeom>
          <a:solidFill>
            <a:srgbClr val="996633"/>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3" name="Text Box 83"/>
          <p:cNvSpPr txBox="1">
            <a:spLocks noChangeArrowheads="1"/>
          </p:cNvSpPr>
          <p:nvPr/>
        </p:nvSpPr>
        <p:spPr bwMode="auto">
          <a:xfrm>
            <a:off x="8544272" y="2204864"/>
            <a:ext cx="1749425" cy="27622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SUR DE LOS ANDAQUIES</a:t>
            </a:r>
          </a:p>
        </p:txBody>
      </p:sp>
      <p:sp>
        <p:nvSpPr>
          <p:cNvPr id="144" name="Rectangle 79"/>
          <p:cNvSpPr>
            <a:spLocks noChangeArrowheads="1"/>
          </p:cNvSpPr>
          <p:nvPr/>
        </p:nvSpPr>
        <p:spPr bwMode="auto">
          <a:xfrm flipV="1">
            <a:off x="8256240" y="2564904"/>
            <a:ext cx="214313" cy="147637"/>
          </a:xfrm>
          <a:prstGeom prst="rect">
            <a:avLst/>
          </a:prstGeom>
          <a:solidFill>
            <a:srgbClr val="FF99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5" name="Text Box 87"/>
          <p:cNvSpPr txBox="1">
            <a:spLocks noChangeArrowheads="1"/>
          </p:cNvSpPr>
          <p:nvPr/>
        </p:nvSpPr>
        <p:spPr bwMode="auto">
          <a:xfrm>
            <a:off x="8544272" y="2492896"/>
            <a:ext cx="1258888" cy="27622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SUR DE BOLIVAR</a:t>
            </a:r>
          </a:p>
        </p:txBody>
      </p:sp>
      <p:sp>
        <p:nvSpPr>
          <p:cNvPr id="146" name="Rectangle 80"/>
          <p:cNvSpPr>
            <a:spLocks noChangeArrowheads="1"/>
          </p:cNvSpPr>
          <p:nvPr/>
        </p:nvSpPr>
        <p:spPr bwMode="auto">
          <a:xfrm flipV="1">
            <a:off x="8256240" y="2780928"/>
            <a:ext cx="214313" cy="142875"/>
          </a:xfrm>
          <a:prstGeom prst="rect">
            <a:avLst/>
          </a:prstGeom>
          <a:solidFill>
            <a:srgbClr val="66CCFF"/>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7" name="Text Box 84"/>
          <p:cNvSpPr txBox="1">
            <a:spLocks noChangeArrowheads="1"/>
          </p:cNvSpPr>
          <p:nvPr/>
        </p:nvSpPr>
        <p:spPr bwMode="auto">
          <a:xfrm>
            <a:off x="8544272" y="2708920"/>
            <a:ext cx="912813" cy="27622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F. VICHADA</a:t>
            </a:r>
          </a:p>
        </p:txBody>
      </p:sp>
      <p:sp>
        <p:nvSpPr>
          <p:cNvPr id="148" name="88 Rectángulo"/>
          <p:cNvSpPr>
            <a:spLocks noChangeArrowheads="1"/>
          </p:cNvSpPr>
          <p:nvPr/>
        </p:nvSpPr>
        <p:spPr bwMode="auto">
          <a:xfrm>
            <a:off x="5303912" y="6027003"/>
            <a:ext cx="6552852" cy="830997"/>
          </a:xfrm>
          <a:prstGeom prst="rect">
            <a:avLst/>
          </a:prstGeom>
          <a:noFill/>
          <a:ln w="9525">
            <a:noFill/>
            <a:miter lim="800000"/>
            <a:headEnd/>
            <a:tailEnd/>
          </a:ln>
        </p:spPr>
        <p:txBody>
          <a:bodyPr wrap="square">
            <a:spAutoFit/>
          </a:bodyPr>
          <a:lstStyle/>
          <a:p>
            <a:pPr algn="ctr"/>
            <a:r>
              <a:rPr lang="es-ES" sz="2400" b="1" cap="small" dirty="0" smtClean="0">
                <a:solidFill>
                  <a:schemeClr val="bg2">
                    <a:lumMod val="25000"/>
                  </a:schemeClr>
                </a:solidFill>
              </a:rPr>
              <a:t>Presencia de los grupos paramilitares y guerrilla en el territorio nacional</a:t>
            </a:r>
            <a:endParaRPr lang="es-ES" sz="2400" dirty="0">
              <a:solidFill>
                <a:schemeClr val="bg2">
                  <a:lumMod val="25000"/>
                </a:schemeClr>
              </a:solidFill>
            </a:endParaRPr>
          </a:p>
        </p:txBody>
      </p:sp>
      <p:sp>
        <p:nvSpPr>
          <p:cNvPr id="149" name="148 CuadroTexto"/>
          <p:cNvSpPr txBox="1"/>
          <p:nvPr/>
        </p:nvSpPr>
        <p:spPr>
          <a:xfrm>
            <a:off x="0" y="6627168"/>
            <a:ext cx="3672408" cy="230832"/>
          </a:xfrm>
          <a:prstGeom prst="rect">
            <a:avLst/>
          </a:prstGeom>
          <a:noFill/>
        </p:spPr>
        <p:txBody>
          <a:bodyPr wrap="square" rtlCol="0">
            <a:spAutoFit/>
          </a:bodyPr>
          <a:lstStyle/>
          <a:p>
            <a:r>
              <a:rPr lang="es-ES" sz="900" dirty="0" smtClean="0"/>
              <a:t>Mapa tomado de la FGN</a:t>
            </a:r>
            <a:endParaRPr lang="es-ES" sz="900" dirty="0"/>
          </a:p>
        </p:txBody>
      </p:sp>
      <p:sp>
        <p:nvSpPr>
          <p:cNvPr id="94" name="Elipse 93"/>
          <p:cNvSpPr/>
          <p:nvPr/>
        </p:nvSpPr>
        <p:spPr>
          <a:xfrm>
            <a:off x="5375920" y="5737225"/>
            <a:ext cx="350049" cy="230187"/>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51" name="Elipse 150"/>
          <p:cNvSpPr/>
          <p:nvPr/>
        </p:nvSpPr>
        <p:spPr>
          <a:xfrm>
            <a:off x="955890" y="2500710"/>
            <a:ext cx="480127" cy="737398"/>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52" name="Elipse 151"/>
          <p:cNvSpPr/>
          <p:nvPr/>
        </p:nvSpPr>
        <p:spPr>
          <a:xfrm>
            <a:off x="1423645" y="2272975"/>
            <a:ext cx="350049" cy="586562"/>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53" name="Elipse 152"/>
          <p:cNvSpPr/>
          <p:nvPr/>
        </p:nvSpPr>
        <p:spPr>
          <a:xfrm>
            <a:off x="1476870" y="2855245"/>
            <a:ext cx="402188" cy="395312"/>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Tree>
    <p:extLst>
      <p:ext uri="{BB962C8B-B14F-4D97-AF65-F5344CB8AC3E}">
        <p14:creationId xmlns:p14="http://schemas.microsoft.com/office/powerpoint/2010/main" val="44827314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790" y="20840"/>
            <a:ext cx="12072664" cy="1871663"/>
          </a:xfrm>
        </p:spPr>
        <p:txBody>
          <a:bodyPr>
            <a:normAutofit/>
          </a:bodyPr>
          <a:lstStyle/>
          <a:p>
            <a:pPr lvl="0" algn="ctr"/>
            <a:r>
              <a:rPr lang="es-ES" b="1" cap="small" dirty="0" smtClean="0">
                <a:solidFill>
                  <a:srgbClr val="C00000"/>
                </a:solidFill>
                <a:cs typeface="Arial" pitchFamily="34" charset="0"/>
              </a:rPr>
              <a:t>Sentencia 9</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Bloques Metro, </a:t>
            </a:r>
            <a:r>
              <a:rPr lang="es-CO" sz="2700" b="1" cap="small" dirty="0" err="1" smtClean="0">
                <a:solidFill>
                  <a:schemeClr val="accent3">
                    <a:lumMod val="75000"/>
                  </a:schemeClr>
                </a:solidFill>
                <a:cs typeface="Arial" pitchFamily="34" charset="0"/>
              </a:rPr>
              <a:t>Nutibara</a:t>
            </a:r>
            <a:r>
              <a:rPr lang="es-CO" sz="2700" b="1" cap="small" dirty="0" smtClean="0">
                <a:solidFill>
                  <a:schemeClr val="accent3">
                    <a:lumMod val="75000"/>
                  </a:schemeClr>
                </a:solidFill>
                <a:cs typeface="Arial" pitchFamily="34" charset="0"/>
              </a:rPr>
              <a:t> y Héroes de Granada de las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479376" y="1892503"/>
            <a:ext cx="11305255" cy="5724644"/>
          </a:xfrm>
          <a:prstGeom prst="rect">
            <a:avLst/>
          </a:prstGeom>
        </p:spPr>
        <p:txBody>
          <a:bodyPr wrap="square">
            <a:spAutoFit/>
          </a:bodyPr>
          <a:lstStyle/>
          <a:p>
            <a:pPr algn="just"/>
            <a:r>
              <a:rPr lang="es-CO" sz="1400" b="1" dirty="0">
                <a:latin typeface="Malgun Gothic" panose="020B0503020000020004" pitchFamily="34" charset="-127"/>
                <a:ea typeface="Malgun Gothic" panose="020B0503020000020004" pitchFamily="34" charset="-127"/>
              </a:rPr>
              <a:t>BLOQUE </a:t>
            </a:r>
            <a:r>
              <a:rPr lang="es-CO" sz="1400" b="1" dirty="0" smtClean="0">
                <a:latin typeface="Malgun Gothic" panose="020B0503020000020004" pitchFamily="34" charset="-127"/>
                <a:ea typeface="Malgun Gothic" panose="020B0503020000020004" pitchFamily="34" charset="-127"/>
              </a:rPr>
              <a:t>METRO </a:t>
            </a:r>
            <a:r>
              <a:rPr lang="es-CO" sz="1400" dirty="0" smtClean="0">
                <a:latin typeface="Malgun Gothic" panose="020B0503020000020004" pitchFamily="34" charset="-127"/>
                <a:ea typeface="Malgun Gothic" panose="020B0503020000020004" pitchFamily="34" charset="-127"/>
              </a:rPr>
              <a:t>Entrado </a:t>
            </a:r>
            <a:r>
              <a:rPr lang="es-CO" sz="1400" dirty="0">
                <a:latin typeface="Malgun Gothic" panose="020B0503020000020004" pitchFamily="34" charset="-127"/>
                <a:ea typeface="Malgun Gothic" panose="020B0503020000020004" pitchFamily="34" charset="-127"/>
              </a:rPr>
              <a:t>el año 2001 el Bloque Metro se convirtió en el grupo delincuencial Dominante en la ciudad de Medellín con presencia en 70% de los barrios y gran parte del departamento39, en las comunas 1, 4, 5, 8 y 9 de Medellín, así como en los municipios cercanos, tales como Segovia, San Ronque, Santo Domingo, </a:t>
            </a:r>
            <a:r>
              <a:rPr lang="es-CO" sz="1400" dirty="0" err="1">
                <a:latin typeface="Malgun Gothic" panose="020B0503020000020004" pitchFamily="34" charset="-127"/>
                <a:ea typeface="Malgun Gothic" panose="020B0503020000020004" pitchFamily="34" charset="-127"/>
              </a:rPr>
              <a:t>Yarumal</a:t>
            </a:r>
            <a:r>
              <a:rPr lang="es-CO" sz="1400" dirty="0">
                <a:latin typeface="Malgun Gothic" panose="020B0503020000020004" pitchFamily="34" charset="-127"/>
                <a:ea typeface="Malgun Gothic" panose="020B0503020000020004" pitchFamily="34" charset="-127"/>
              </a:rPr>
              <a:t>, Santa Bárbara, </a:t>
            </a:r>
            <a:r>
              <a:rPr lang="es-CO" sz="1400" dirty="0" err="1">
                <a:latin typeface="Malgun Gothic" panose="020B0503020000020004" pitchFamily="34" charset="-127"/>
                <a:ea typeface="Malgun Gothic" panose="020B0503020000020004" pitchFamily="34" charset="-127"/>
              </a:rPr>
              <a:t>Vegachí</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Amalfí</a:t>
            </a:r>
            <a:r>
              <a:rPr lang="es-CO" sz="1400" dirty="0">
                <a:latin typeface="Malgun Gothic" panose="020B0503020000020004" pitchFamily="34" charset="-127"/>
                <a:ea typeface="Malgun Gothic" panose="020B0503020000020004" pitchFamily="34" charset="-127"/>
              </a:rPr>
              <a:t> y Remedios, entre otros, mediante el desarrollo de estrategias, no solo antisubversivas, sino de limpieza social y de control demográfico.</a:t>
            </a:r>
          </a:p>
          <a:p>
            <a:pPr algn="just"/>
            <a:r>
              <a:rPr lang="es-CO" sz="1400" b="1" dirty="0">
                <a:latin typeface="Malgun Gothic" panose="020B0503020000020004" pitchFamily="34" charset="-127"/>
                <a:ea typeface="Malgun Gothic" panose="020B0503020000020004" pitchFamily="34" charset="-127"/>
              </a:rPr>
              <a:t> </a:t>
            </a:r>
            <a:endParaRPr lang="es-CO" sz="1400" dirty="0">
              <a:latin typeface="Malgun Gothic" panose="020B0503020000020004" pitchFamily="34" charset="-127"/>
              <a:ea typeface="Malgun Gothic" panose="020B0503020000020004" pitchFamily="34" charset="-127"/>
            </a:endParaRPr>
          </a:p>
          <a:p>
            <a:pPr algn="just"/>
            <a:r>
              <a:rPr lang="es-CO" sz="1400" b="1" dirty="0" smtClean="0">
                <a:latin typeface="Malgun Gothic" panose="020B0503020000020004" pitchFamily="34" charset="-127"/>
                <a:ea typeface="Malgun Gothic" panose="020B0503020000020004" pitchFamily="34" charset="-127"/>
              </a:rPr>
              <a:t>BLOQUE CACIQUE NUTIBARA: E</a:t>
            </a:r>
            <a:r>
              <a:rPr lang="es-CO" sz="1400" dirty="0" smtClean="0">
                <a:latin typeface="Malgun Gothic" panose="020B0503020000020004" pitchFamily="34" charset="-127"/>
                <a:ea typeface="Malgun Gothic" panose="020B0503020000020004" pitchFamily="34" charset="-127"/>
              </a:rPr>
              <a:t>l </a:t>
            </a:r>
            <a:r>
              <a:rPr lang="es-CO" sz="1400" dirty="0">
                <a:latin typeface="Malgun Gothic" panose="020B0503020000020004" pitchFamily="34" charset="-127"/>
                <a:ea typeface="Malgun Gothic" panose="020B0503020000020004" pitchFamily="34" charset="-127"/>
              </a:rPr>
              <a:t>bloque surgió para hacer frente a la disidencia del Bloque Metro; cumplido el objetivo, esto es, copados los territorios dejados por el aniquilado bloque Metro, el Cacique </a:t>
            </a:r>
            <a:r>
              <a:rPr lang="es-CO" sz="1400" dirty="0" err="1">
                <a:latin typeface="Malgun Gothic" panose="020B0503020000020004" pitchFamily="34" charset="-127"/>
                <a:ea typeface="Malgun Gothic" panose="020B0503020000020004" pitchFamily="34" charset="-127"/>
              </a:rPr>
              <a:t>Nutibara</a:t>
            </a:r>
            <a:r>
              <a:rPr lang="es-CO" sz="1400" dirty="0">
                <a:latin typeface="Malgun Gothic" panose="020B0503020000020004" pitchFamily="34" charset="-127"/>
                <a:ea typeface="Malgun Gothic" panose="020B0503020000020004" pitchFamily="34" charset="-127"/>
              </a:rPr>
              <a:t> se desmovilizó el 25 de noviembre de 2003, con 874 integrantes que no corresponde a la totalidad de sus miembros, pues buena parte de ellos no dejaron las armas, sino que conformaron el Bloque Héroes de Granada.</a:t>
            </a:r>
          </a:p>
          <a:p>
            <a:pPr algn="just"/>
            <a:r>
              <a:rPr lang="es-CO" sz="1400" dirty="0">
                <a:latin typeface="Malgun Gothic" panose="020B0503020000020004" pitchFamily="34" charset="-127"/>
                <a:ea typeface="Malgun Gothic" panose="020B0503020000020004" pitchFamily="34" charset="-127"/>
              </a:rPr>
              <a:t> </a:t>
            </a:r>
          </a:p>
          <a:p>
            <a:pPr algn="just"/>
            <a:r>
              <a:rPr lang="es-CO" sz="1400" b="1" dirty="0">
                <a:latin typeface="Malgun Gothic" panose="020B0503020000020004" pitchFamily="34" charset="-127"/>
                <a:ea typeface="Malgun Gothic" panose="020B0503020000020004" pitchFamily="34" charset="-127"/>
              </a:rPr>
              <a:t>BLOQUE HEROES DE </a:t>
            </a:r>
            <a:r>
              <a:rPr lang="es-CO" sz="1400" b="1" dirty="0" smtClean="0">
                <a:latin typeface="Malgun Gothic" panose="020B0503020000020004" pitchFamily="34" charset="-127"/>
                <a:ea typeface="Malgun Gothic" panose="020B0503020000020004" pitchFamily="34" charset="-127"/>
              </a:rPr>
              <a:t>GRANADA: </a:t>
            </a:r>
            <a:r>
              <a:rPr lang="es-CO" sz="1400" dirty="0" smtClean="0">
                <a:latin typeface="Malgun Gothic" panose="020B0503020000020004" pitchFamily="34" charset="-127"/>
                <a:ea typeface="Malgun Gothic" panose="020B0503020000020004" pitchFamily="34" charset="-127"/>
              </a:rPr>
              <a:t> </a:t>
            </a:r>
            <a:r>
              <a:rPr lang="es-CO" sz="1400" dirty="0">
                <a:latin typeface="Malgun Gothic" panose="020B0503020000020004" pitchFamily="34" charset="-127"/>
                <a:ea typeface="Malgun Gothic" panose="020B0503020000020004" pitchFamily="34" charset="-127"/>
              </a:rPr>
              <a:t>La estructura operaba en siete (7) compañías divididas en contraguerrillas. La primera estuvo al mando de alias “JHON” con 250 hombres, divididos en 4 contraguerrillas que delinquían en los municipios de La Ceja, Guarne y Monte Bello. La segunda, comandada por alias “King Kong”, contaba con 350 hombres, divididos en 6 contraguerrillas, y hacían presencia en los municipios de Santuario, Marinilla, </a:t>
            </a:r>
            <a:r>
              <a:rPr lang="es-CO" sz="1400" dirty="0" err="1">
                <a:latin typeface="Malgun Gothic" panose="020B0503020000020004" pitchFamily="34" charset="-127"/>
                <a:ea typeface="Malgun Gothic" panose="020B0503020000020004" pitchFamily="34" charset="-127"/>
              </a:rPr>
              <a:t>Cocorná</a:t>
            </a:r>
            <a:r>
              <a:rPr lang="es-CO" sz="1400" dirty="0">
                <a:latin typeface="Malgun Gothic" panose="020B0503020000020004" pitchFamily="34" charset="-127"/>
                <a:ea typeface="Malgun Gothic" panose="020B0503020000020004" pitchFamily="34" charset="-127"/>
              </a:rPr>
              <a:t>, Granada, </a:t>
            </a:r>
            <a:r>
              <a:rPr lang="es-CO" sz="1400" dirty="0" err="1">
                <a:latin typeface="Malgun Gothic" panose="020B0503020000020004" pitchFamily="34" charset="-127"/>
                <a:ea typeface="Malgun Gothic" panose="020B0503020000020004" pitchFamily="34" charset="-127"/>
              </a:rPr>
              <a:t>Guatapé</a:t>
            </a:r>
            <a:r>
              <a:rPr lang="es-CO" sz="1400" dirty="0">
                <a:latin typeface="Malgun Gothic" panose="020B0503020000020004" pitchFamily="34" charset="-127"/>
                <a:ea typeface="Malgun Gothic" panose="020B0503020000020004" pitchFamily="34" charset="-127"/>
              </a:rPr>
              <a:t> y el Peñol. La tercera tenía como comandante a alias “</a:t>
            </a:r>
            <a:r>
              <a:rPr lang="es-CO" sz="1400" dirty="0" err="1">
                <a:latin typeface="Malgun Gothic" panose="020B0503020000020004" pitchFamily="34" charset="-127"/>
                <a:ea typeface="Malgun Gothic" panose="020B0503020000020004" pitchFamily="34" charset="-127"/>
              </a:rPr>
              <a:t>Parmenio</a:t>
            </a:r>
            <a:r>
              <a:rPr lang="es-CO" sz="1400" dirty="0">
                <a:latin typeface="Malgun Gothic" panose="020B0503020000020004" pitchFamily="34" charset="-127"/>
                <a:ea typeface="Malgun Gothic" panose="020B0503020000020004" pitchFamily="34" charset="-127"/>
              </a:rPr>
              <a:t>”, con aproximadamente 350 hombres, distribuidos en 5 contraguerrillas, y operaban en San Carlos, San Rafael, San Roque y Caracolí. La cuarta, dirigida por alias “Alex”, a cargo de 200 hombres, divididos en 6 contraguerrillas, con presencia en los corregimientos de Medellín. La quinta a la cabeza de alias “Guateque”, tenía 80 hombres divididos en 2 contraguerrillas, que delinquían en los municipios de Envigado y La Ceja. La sexta estuvo al mando de alias “Contra” con 70 hombres, que hicieron presencia en el municipio del Salado. La séptima compañía al mando de alias “Toño”, con 800 hombres, que delinquían en las comunas 13, 7 y nororiental de la ciudad de Medellín. </a:t>
            </a: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Medellín</a:t>
            </a:r>
            <a:r>
              <a:rPr lang="es-CO" sz="1400" dirty="0">
                <a:latin typeface="Malgun Gothic" panose="020B0503020000020004" pitchFamily="34" charset="-127"/>
                <a:ea typeface="Malgun Gothic" panose="020B0503020000020004" pitchFamily="34" charset="-127"/>
              </a:rPr>
              <a:t>, La Ceja (corregimiento de San José), y San Carlos, vereda San Blas (centro de mando denominado Alcatraz), se convirtieron en el epicentro del Bloque.</a:t>
            </a:r>
          </a:p>
          <a:p>
            <a:pPr algn="just"/>
            <a:r>
              <a:rPr lang="es-ES" sz="1400" dirty="0">
                <a:latin typeface="Malgun Gothic" panose="020B0503020000020004" pitchFamily="34" charset="-127"/>
                <a:ea typeface="Malgun Gothic" panose="020B0503020000020004" pitchFamily="34" charset="-127"/>
              </a:rPr>
              <a:t> </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825567683"/>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894904" y="4243737"/>
            <a:ext cx="182075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52</a:t>
            </a:r>
          </a:p>
          <a:p>
            <a:pPr algn="r"/>
            <a:r>
              <a:rPr lang="es-ES" sz="1600" b="1" cap="small" dirty="0" smtClean="0">
                <a:solidFill>
                  <a:schemeClr val="accent5">
                    <a:lumMod val="20000"/>
                    <a:lumOff val="80000"/>
                  </a:schemeClr>
                </a:solidFill>
              </a:rPr>
              <a:t>Hechos: 23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186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10191786"/>
              </p:ext>
            </p:extLst>
          </p:nvPr>
        </p:nvGraphicFramePr>
        <p:xfrm>
          <a:off x="1703512" y="3933056"/>
          <a:ext cx="6840760" cy="2598806"/>
        </p:xfrm>
        <a:graphic>
          <a:graphicData uri="http://schemas.openxmlformats.org/drawingml/2006/table">
            <a:tbl>
              <a:tblPr firstRow="1" bandRow="1">
                <a:tableStyleId>{5C22544A-7EE6-4342-B048-85BDC9FD1C3A}</a:tableStyleId>
              </a:tblPr>
              <a:tblGrid>
                <a:gridCol w="4369806"/>
                <a:gridCol w="190700"/>
                <a:gridCol w="2280254"/>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err="1" smtClean="0">
                          <a:solidFill>
                            <a:schemeClr val="tx1"/>
                          </a:solidFill>
                        </a:rPr>
                        <a:t>Gian</a:t>
                      </a:r>
                      <a:r>
                        <a:rPr lang="es-ES" sz="1400" dirty="0" smtClean="0">
                          <a:solidFill>
                            <a:schemeClr val="tx1"/>
                          </a:solidFill>
                        </a:rPr>
                        <a:t> Carlo Gutiérrez</a:t>
                      </a:r>
                      <a:r>
                        <a:rPr lang="es-ES" sz="1400" baseline="0" dirty="0" smtClean="0">
                          <a:solidFill>
                            <a:schemeClr val="tx1"/>
                          </a:solidFill>
                        </a:rPr>
                        <a:t> Suárez alias “El Tuerto”</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Patrullero</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31</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a:p>
                  </a:txBody>
                  <a:tcPr/>
                </a:tc>
                <a:tc>
                  <a:txBody>
                    <a:bodyPr/>
                    <a:lstStyle/>
                    <a:p>
                      <a:r>
                        <a:rPr lang="es-ES" sz="1400" dirty="0" smtClean="0"/>
                        <a:t>18</a:t>
                      </a:r>
                      <a:endParaRPr lang="es-ES" sz="1400" dirty="0"/>
                    </a:p>
                  </a:txBody>
                  <a:tcPr/>
                </a:tc>
              </a:tr>
              <a:tr h="297889">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97889">
                <a:tc gridSpan="2">
                  <a:txBody>
                    <a:bodyPr/>
                    <a:lstStyle/>
                    <a:p>
                      <a:r>
                        <a:rPr lang="es-ES" sz="1400" dirty="0" smtClean="0"/>
                        <a:t>Extorsión</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64367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Calima</a:t>
                      </a:r>
                      <a:r>
                        <a:rPr lang="en-US" sz="1800" b="1" kern="1200" cap="small" baseline="0" dirty="0" smtClean="0">
                          <a:solidFill>
                            <a:srgbClr val="FFFF66"/>
                          </a:solidFill>
                          <a:latin typeface="+mn-lt"/>
                          <a:ea typeface="+mn-ea"/>
                          <a:cs typeface="Arial" pitchFamily="34" charset="0"/>
                        </a:rPr>
                        <a:t> de las Autodefensas </a:t>
                      </a:r>
                      <a:r>
                        <a:rPr lang="en-US" sz="1800" b="1" kern="1200" cap="small" baseline="0" dirty="0" err="1" smtClean="0">
                          <a:solidFill>
                            <a:srgbClr val="FFFF66"/>
                          </a:solidFill>
                          <a:latin typeface="+mn-lt"/>
                          <a:ea typeface="+mn-ea"/>
                          <a:cs typeface="Arial" pitchFamily="34" charset="0"/>
                        </a:rPr>
                        <a:t>Unidas</a:t>
                      </a:r>
                      <a:r>
                        <a:rPr lang="en-US" sz="1800" b="1" kern="1200" cap="small" baseline="0" dirty="0" smtClean="0">
                          <a:solidFill>
                            <a:srgbClr val="FFFF66"/>
                          </a:solidFill>
                          <a:latin typeface="+mn-lt"/>
                          <a:ea typeface="+mn-ea"/>
                          <a:cs typeface="Arial" pitchFamily="34" charset="0"/>
                        </a:rPr>
                        <a:t>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Léster</a:t>
                      </a:r>
                      <a:r>
                        <a:rPr lang="es-ES" sz="1050" dirty="0" smtClean="0"/>
                        <a:t> María González R.</a:t>
                      </a:r>
                      <a:endParaRPr lang="es-ES" sz="1050" dirty="0"/>
                    </a:p>
                  </a:txBody>
                  <a:tcPr/>
                </a:tc>
                <a:tc>
                  <a:txBody>
                    <a:bodyPr/>
                    <a:lstStyle/>
                    <a:p>
                      <a:r>
                        <a:rPr lang="es-ES" sz="1400" dirty="0" smtClean="0"/>
                        <a:t>4 de septiembre</a:t>
                      </a:r>
                      <a:r>
                        <a:rPr lang="es-ES" sz="1400" baseline="0" dirty="0" smtClean="0"/>
                        <a:t> de 2012 </a:t>
                      </a:r>
                      <a:r>
                        <a:rPr lang="es-ES" sz="1400" baseline="0" dirty="0" smtClean="0">
                          <a:hlinkClick r:id="rId3"/>
                        </a:rPr>
                        <a:t>Consulte texto</a:t>
                      </a:r>
                      <a:endParaRPr lang="es-ES" sz="1400" dirty="0"/>
                    </a:p>
                  </a:txBody>
                  <a:tcPr/>
                </a:tc>
              </a:tr>
              <a:tr h="262068">
                <a:tc>
                  <a:txBody>
                    <a:bodyPr/>
                    <a:lstStyle/>
                    <a:p>
                      <a:r>
                        <a:rPr lang="es-ES" sz="1400" dirty="0" smtClean="0"/>
                        <a:t>Segunda Instancia. </a:t>
                      </a:r>
                      <a:r>
                        <a:rPr lang="es-ES" sz="1050" dirty="0" smtClean="0"/>
                        <a:t>M.P.  Dr.</a:t>
                      </a:r>
                      <a:r>
                        <a:rPr lang="es-ES" sz="1050" baseline="0" dirty="0" smtClean="0"/>
                        <a:t> Gustavo Enrique Malo F.</a:t>
                      </a:r>
                      <a:endParaRPr lang="es-ES" sz="1050" dirty="0"/>
                    </a:p>
                  </a:txBody>
                  <a:tcPr/>
                </a:tc>
                <a:tc>
                  <a:txBody>
                    <a:bodyPr/>
                    <a:lstStyle/>
                    <a:p>
                      <a:r>
                        <a:rPr lang="es-ES" sz="1400" dirty="0" smtClean="0"/>
                        <a:t>40559 17 de abril de 2013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10</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Freeform 28"/>
          <p:cNvSpPr>
            <a:spLocks/>
          </p:cNvSpPr>
          <p:nvPr/>
        </p:nvSpPr>
        <p:spPr bwMode="auto">
          <a:xfrm>
            <a:off x="9624392" y="2708920"/>
            <a:ext cx="360040" cy="72008"/>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6" name="55 Imagen" descr="16485987.jpg"/>
          <p:cNvPicPr>
            <a:picLocks noChangeAspect="1"/>
          </p:cNvPicPr>
          <p:nvPr/>
        </p:nvPicPr>
        <p:blipFill>
          <a:blip r:embed="rId5" cstate="print"/>
          <a:stretch>
            <a:fillRect/>
          </a:stretch>
        </p:blipFill>
        <p:spPr>
          <a:xfrm>
            <a:off x="1775520" y="3992749"/>
            <a:ext cx="504825" cy="648742"/>
          </a:xfrm>
          <a:prstGeom prst="rect">
            <a:avLst/>
          </a:prstGeom>
          <a:ln>
            <a:noFill/>
          </a:ln>
          <a:effectLst>
            <a:outerShdw blurRad="292100" dist="139700" dir="2700000" algn="tl" rotWithShape="0">
              <a:srgbClr val="333333">
                <a:alpha val="65000"/>
              </a:srgbClr>
            </a:outerShdw>
          </a:effectLst>
        </p:spPr>
      </p:pic>
      <p:grpSp>
        <p:nvGrpSpPr>
          <p:cNvPr id="58" name="57 Grupo"/>
          <p:cNvGrpSpPr/>
          <p:nvPr/>
        </p:nvGrpSpPr>
        <p:grpSpPr>
          <a:xfrm>
            <a:off x="8616280" y="1916833"/>
            <a:ext cx="2736304" cy="2113267"/>
            <a:chOff x="1187450" y="-23546"/>
            <a:chExt cx="7754938" cy="6811697"/>
          </a:xfrm>
        </p:grpSpPr>
        <p:sp>
          <p:nvSpPr>
            <p:cNvPr id="59"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7" name="Text Box 86"/>
            <p:cNvSpPr txBox="1">
              <a:spLocks noChangeArrowheads="1"/>
            </p:cNvSpPr>
            <p:nvPr/>
          </p:nvSpPr>
          <p:spPr bwMode="auto">
            <a:xfrm>
              <a:off x="5881228" y="57146"/>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CALIMA</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38" name="Rectangle 87"/>
            <p:cNvSpPr>
              <a:spLocks noChangeArrowheads="1"/>
            </p:cNvSpPr>
            <p:nvPr/>
          </p:nvSpPr>
          <p:spPr bwMode="auto">
            <a:xfrm>
              <a:off x="5268996" y="-23546"/>
              <a:ext cx="3659105" cy="1392621"/>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0" name="Oval 103"/>
            <p:cNvSpPr>
              <a:spLocks noChangeArrowheads="1"/>
            </p:cNvSpPr>
            <p:nvPr/>
          </p:nvSpPr>
          <p:spPr bwMode="auto">
            <a:xfrm>
              <a:off x="5473074" y="521353"/>
              <a:ext cx="350838" cy="206375"/>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308065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24714" y="-15904"/>
            <a:ext cx="12072664" cy="1871663"/>
          </a:xfrm>
        </p:spPr>
        <p:txBody>
          <a:bodyPr>
            <a:normAutofit/>
          </a:bodyPr>
          <a:lstStyle/>
          <a:p>
            <a:pPr lvl="0" algn="ctr"/>
            <a:r>
              <a:rPr lang="es-ES" b="1" cap="small" dirty="0" smtClean="0">
                <a:solidFill>
                  <a:srgbClr val="C00000"/>
                </a:solidFill>
                <a:cs typeface="Arial" pitchFamily="34" charset="0"/>
              </a:rPr>
              <a:t>Sentencia 10</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Calima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317922" y="1832965"/>
            <a:ext cx="11804522" cy="5755422"/>
          </a:xfrm>
          <a:prstGeom prst="rect">
            <a:avLst/>
          </a:prstGeom>
        </p:spPr>
        <p:txBody>
          <a:bodyPr wrap="square">
            <a:spAutoFit/>
          </a:bodyPr>
          <a:lstStyle/>
          <a:p>
            <a:pPr lvl="0" algn="just"/>
            <a:r>
              <a:rPr lang="es-ES" sz="1300" dirty="0">
                <a:latin typeface="Malgun Gothic" panose="020B0503020000020004" pitchFamily="34" charset="-127"/>
                <a:ea typeface="Malgun Gothic" panose="020B0503020000020004" pitchFamily="34" charset="-127"/>
              </a:rPr>
              <a:t>De acuerdo con lo manifestado en versión libre por el miembro representante </a:t>
            </a:r>
            <a:r>
              <a:rPr lang="es-ES" sz="1300" dirty="0" err="1">
                <a:latin typeface="Malgun Gothic" panose="020B0503020000020004" pitchFamily="34" charset="-127"/>
                <a:ea typeface="Malgun Gothic" panose="020B0503020000020004" pitchFamily="34" charset="-127"/>
              </a:rPr>
              <a:t>Hebert</a:t>
            </a:r>
            <a:r>
              <a:rPr lang="es-ES" sz="1300" dirty="0">
                <a:latin typeface="Malgun Gothic" panose="020B0503020000020004" pitchFamily="34" charset="-127"/>
                <a:ea typeface="Malgun Gothic" panose="020B0503020000020004" pitchFamily="34" charset="-127"/>
              </a:rPr>
              <a:t> Veloza alias “HH”, orgánicamente el Bloque tenía la siguiente estructura: </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Cacique Calarcá</a:t>
            </a:r>
            <a:r>
              <a:rPr lang="es-ES" sz="1300" dirty="0">
                <a:latin typeface="Malgun Gothic" panose="020B0503020000020004" pitchFamily="34" charset="-127"/>
                <a:ea typeface="Malgun Gothic" panose="020B0503020000020004" pitchFamily="34" charset="-127"/>
              </a:rPr>
              <a:t>, que operó en los municipios de Sevilla, </a:t>
            </a:r>
            <a:r>
              <a:rPr lang="es-ES" sz="1300" dirty="0" err="1">
                <a:latin typeface="Malgun Gothic" panose="020B0503020000020004" pitchFamily="34" charset="-127"/>
                <a:ea typeface="Malgun Gothic" panose="020B0503020000020004" pitchFamily="34" charset="-127"/>
              </a:rPr>
              <a:t>Bugalagrande</a:t>
            </a:r>
            <a:r>
              <a:rPr lang="es-ES" sz="1300" dirty="0">
                <a:latin typeface="Malgun Gothic" panose="020B0503020000020004" pitchFamily="34" charset="-127"/>
                <a:ea typeface="Malgun Gothic" panose="020B0503020000020004" pitchFamily="34" charset="-127"/>
              </a:rPr>
              <a:t> y Andalucía.</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Central</a:t>
            </a:r>
            <a:r>
              <a:rPr lang="es-ES" sz="1300" dirty="0">
                <a:latin typeface="Malgun Gothic" panose="020B0503020000020004" pitchFamily="34" charset="-127"/>
                <a:ea typeface="Malgun Gothic" panose="020B0503020000020004" pitchFamily="34" charset="-127"/>
              </a:rPr>
              <a:t>, cuya zona de </a:t>
            </a:r>
            <a:r>
              <a:rPr lang="es-ES" sz="1300" dirty="0" err="1">
                <a:latin typeface="Malgun Gothic" panose="020B0503020000020004" pitchFamily="34" charset="-127"/>
                <a:ea typeface="Malgun Gothic" panose="020B0503020000020004" pitchFamily="34" charset="-127"/>
              </a:rPr>
              <a:t>ingerencia</a:t>
            </a:r>
            <a:r>
              <a:rPr lang="es-ES" sz="1300" dirty="0">
                <a:latin typeface="Malgun Gothic" panose="020B0503020000020004" pitchFamily="34" charset="-127"/>
                <a:ea typeface="Malgun Gothic" panose="020B0503020000020004" pitchFamily="34" charset="-127"/>
              </a:rPr>
              <a:t> comprendió los municipios de </a:t>
            </a:r>
            <a:r>
              <a:rPr lang="es-ES" sz="1300" dirty="0" err="1">
                <a:latin typeface="Malgun Gothic" panose="020B0503020000020004" pitchFamily="34" charset="-127"/>
                <a:ea typeface="Malgun Gothic" panose="020B0503020000020004" pitchFamily="34" charset="-127"/>
              </a:rPr>
              <a:t>Tulua</a:t>
            </a:r>
            <a:r>
              <a:rPr lang="es-ES" sz="1300" dirty="0">
                <a:latin typeface="Malgun Gothic" panose="020B0503020000020004" pitchFamily="34" charset="-127"/>
                <a:ea typeface="Malgun Gothic" panose="020B0503020000020004" pitchFamily="34" charset="-127"/>
              </a:rPr>
              <a:t>, Buga, Río Frío y Trujillo. </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Pacífico</a:t>
            </a:r>
            <a:r>
              <a:rPr lang="es-ES" sz="1300" dirty="0">
                <a:latin typeface="Malgun Gothic" panose="020B0503020000020004" pitchFamily="34" charset="-127"/>
                <a:ea typeface="Malgun Gothic" panose="020B0503020000020004" pitchFamily="34" charset="-127"/>
              </a:rPr>
              <a:t>, con un radio de operaciones comprendido entre los municipios de Calima Darién, </a:t>
            </a:r>
            <a:r>
              <a:rPr lang="es-ES" sz="1300" dirty="0" err="1">
                <a:latin typeface="Malgun Gothic" panose="020B0503020000020004" pitchFamily="34" charset="-127"/>
                <a:ea typeface="Malgun Gothic" panose="020B0503020000020004" pitchFamily="34" charset="-127"/>
              </a:rPr>
              <a:t>Dagua</a:t>
            </a:r>
            <a:r>
              <a:rPr lang="es-ES" sz="1300" dirty="0">
                <a:latin typeface="Malgun Gothic" panose="020B0503020000020004" pitchFamily="34" charset="-127"/>
                <a:ea typeface="Malgun Gothic" panose="020B0503020000020004" pitchFamily="34" charset="-127"/>
              </a:rPr>
              <a:t>, Restrepo, Cisneros y Buenaventura. </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Farallones</a:t>
            </a:r>
            <a:r>
              <a:rPr lang="es-ES" sz="1300" dirty="0">
                <a:latin typeface="Malgun Gothic" panose="020B0503020000020004" pitchFamily="34" charset="-127"/>
                <a:ea typeface="Malgun Gothic" panose="020B0503020000020004" pitchFamily="34" charset="-127"/>
              </a:rPr>
              <a:t>, que operó en Jumbo, sur del Valle y norte del Cauca. </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dirty="0">
                <a:latin typeface="Malgun Gothic" panose="020B0503020000020004" pitchFamily="34" charset="-127"/>
                <a:ea typeface="Malgun Gothic" panose="020B0503020000020004" pitchFamily="34" charset="-127"/>
              </a:rPr>
              <a:t>Con relación a la </a:t>
            </a:r>
            <a:r>
              <a:rPr lang="es-ES" sz="1300" dirty="0" err="1">
                <a:latin typeface="Malgun Gothic" panose="020B0503020000020004" pitchFamily="34" charset="-127"/>
                <a:ea typeface="Malgun Gothic" panose="020B0503020000020004" pitchFamily="34" charset="-127"/>
              </a:rPr>
              <a:t>georeferenciación</a:t>
            </a:r>
            <a:r>
              <a:rPr lang="es-ES" sz="1300" dirty="0">
                <a:latin typeface="Malgun Gothic" panose="020B0503020000020004" pitchFamily="34" charset="-127"/>
                <a:ea typeface="Malgun Gothic" panose="020B0503020000020004" pitchFamily="34" charset="-127"/>
              </a:rPr>
              <a:t> del Bloque Calima, se tiene que éste estableció su zona de concentración y base de operaciones en la zona de Pardo Alto en </a:t>
            </a:r>
            <a:r>
              <a:rPr lang="es-ES" sz="1300" dirty="0" err="1">
                <a:latin typeface="Malgun Gothic" panose="020B0503020000020004" pitchFamily="34" charset="-127"/>
                <a:ea typeface="Malgun Gothic" panose="020B0503020000020004" pitchFamily="34" charset="-127"/>
              </a:rPr>
              <a:t>Tulúa</a:t>
            </a:r>
            <a:r>
              <a:rPr lang="es-ES" sz="1300" dirty="0">
                <a:latin typeface="Malgun Gothic" panose="020B0503020000020004" pitchFamily="34" charset="-127"/>
                <a:ea typeface="Malgun Gothic" panose="020B0503020000020004" pitchFamily="34" charset="-127"/>
              </a:rPr>
              <a:t>, desde donde se coordinaron las primeras operaciones militares del centro y oriente del Departamento del Valle, perpetrando en el segundo semestre de 1999 la masacre de las veredas de Chorreras, el Placer y San Lorenzo, como también el asesinato del Comandante del Frente “Jaime </a:t>
            </a:r>
            <a:r>
              <a:rPr lang="es-ES" sz="1300" dirty="0" err="1">
                <a:latin typeface="Malgun Gothic" panose="020B0503020000020004" pitchFamily="34" charset="-127"/>
                <a:ea typeface="Malgun Gothic" panose="020B0503020000020004" pitchFamily="34" charset="-127"/>
              </a:rPr>
              <a:t>Bateman</a:t>
            </a:r>
            <a:r>
              <a:rPr lang="es-ES" sz="1300" dirty="0">
                <a:latin typeface="Malgun Gothic" panose="020B0503020000020004" pitchFamily="34" charset="-127"/>
                <a:ea typeface="Malgun Gothic" panose="020B0503020000020004" pitchFamily="34" charset="-127"/>
              </a:rPr>
              <a:t> Callón” y de 25 civiles que consideraron milicianos de las FARC y que habitaban en los municipios de La Marina, Naranjal, Sevilla, </a:t>
            </a:r>
            <a:r>
              <a:rPr lang="es-ES" sz="1300" dirty="0" err="1">
                <a:latin typeface="Malgun Gothic" panose="020B0503020000020004" pitchFamily="34" charset="-127"/>
                <a:ea typeface="Malgun Gothic" panose="020B0503020000020004" pitchFamily="34" charset="-127"/>
              </a:rPr>
              <a:t>Moralia</a:t>
            </a:r>
            <a:r>
              <a:rPr lang="es-ES" sz="1300" dirty="0">
                <a:latin typeface="Malgun Gothic" panose="020B0503020000020004" pitchFamily="34" charset="-127"/>
                <a:ea typeface="Malgun Gothic" panose="020B0503020000020004" pitchFamily="34" charset="-127"/>
              </a:rPr>
              <a:t> y </a:t>
            </a:r>
            <a:r>
              <a:rPr lang="es-ES" sz="1300" dirty="0" err="1">
                <a:latin typeface="Malgun Gothic" panose="020B0503020000020004" pitchFamily="34" charset="-127"/>
                <a:ea typeface="Malgun Gothic" panose="020B0503020000020004" pitchFamily="34" charset="-127"/>
              </a:rPr>
              <a:t>Tulúa</a:t>
            </a:r>
            <a:r>
              <a:rPr lang="es-ES" sz="1300" dirty="0">
                <a:latin typeface="Malgun Gothic" panose="020B0503020000020004" pitchFamily="34" charset="-127"/>
                <a:ea typeface="Malgun Gothic" panose="020B0503020000020004" pitchFamily="34" charset="-127"/>
              </a:rPr>
              <a:t>, todo lo cual produjo el desplazamiento de gran parte de los habitantes de esas </a:t>
            </a:r>
            <a:r>
              <a:rPr lang="es-ES" sz="1300" dirty="0" smtClean="0">
                <a:latin typeface="Malgun Gothic" panose="020B0503020000020004" pitchFamily="34" charset="-127"/>
                <a:ea typeface="Malgun Gothic" panose="020B0503020000020004" pitchFamily="34" charset="-127"/>
              </a:rPr>
              <a:t>poblaciones*.</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dirty="0">
                <a:latin typeface="Malgun Gothic" panose="020B0503020000020004" pitchFamily="34" charset="-127"/>
                <a:ea typeface="Malgun Gothic" panose="020B0503020000020004" pitchFamily="34" charset="-127"/>
              </a:rPr>
              <a:t>Hacia finales de 1999 y comienzos del 2000 el Bloque Calima se expandió desde el centro del Valle del Cauca hacia el sur, norte y occidente del mismo departamento y Buenaventura, llegando hasta el municipio del Tambo en el Cauca, donde hacían presencia los frentes 80, 60, 29 y 30 de las FARC y ELN.</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dirty="0">
                <a:latin typeface="Malgun Gothic" panose="020B0503020000020004" pitchFamily="34" charset="-127"/>
                <a:ea typeface="Malgun Gothic" panose="020B0503020000020004" pitchFamily="34" charset="-127"/>
              </a:rPr>
              <a:t>En el año 2002 ingresó al suroccidente del Departamento de Huila y en límites con el departamento de Cauca donde se dieron algunos enfrentamientos con la Columna Móvil “Jacobo Arenas” de las FARC. </a:t>
            </a:r>
            <a:endParaRPr lang="es-CO" sz="1300" dirty="0">
              <a:latin typeface="Malgun Gothic" panose="020B0503020000020004" pitchFamily="34" charset="-127"/>
              <a:ea typeface="Malgun Gothic" panose="020B0503020000020004" pitchFamily="34" charset="-127"/>
            </a:endParaRPr>
          </a:p>
          <a:p>
            <a:pPr algn="just"/>
            <a:r>
              <a:rPr lang="es-CO" sz="1300" dirty="0">
                <a:latin typeface="Malgun Gothic" panose="020B0503020000020004" pitchFamily="34" charset="-127"/>
                <a:ea typeface="Malgun Gothic" panose="020B0503020000020004" pitchFamily="34" charset="-127"/>
              </a:rPr>
              <a:t> </a:t>
            </a:r>
          </a:p>
          <a:p>
            <a:pPr algn="just"/>
            <a:r>
              <a:rPr lang="es-ES" sz="1300" dirty="0" smtClean="0">
                <a:latin typeface="Malgun Gothic" panose="020B0503020000020004" pitchFamily="34" charset="-127"/>
                <a:ea typeface="Malgun Gothic" panose="020B0503020000020004" pitchFamily="34" charset="-127"/>
              </a:rPr>
              <a:t>*El </a:t>
            </a:r>
            <a:r>
              <a:rPr lang="es-ES" sz="1300" dirty="0">
                <a:latin typeface="Malgun Gothic" panose="020B0503020000020004" pitchFamily="34" charset="-127"/>
                <a:ea typeface="Malgun Gothic" panose="020B0503020000020004" pitchFamily="34" charset="-127"/>
              </a:rPr>
              <a:t>área de influencia del Bloque Calima en los departamentos de Valle </a:t>
            </a:r>
            <a:r>
              <a:rPr lang="es-ES" sz="1300" dirty="0" err="1">
                <a:latin typeface="Malgun Gothic" panose="020B0503020000020004" pitchFamily="34" charset="-127"/>
                <a:ea typeface="Malgun Gothic" panose="020B0503020000020004" pitchFamily="34" charset="-127"/>
              </a:rPr>
              <a:t>deL</a:t>
            </a:r>
            <a:r>
              <a:rPr lang="es-ES" sz="1300" dirty="0">
                <a:latin typeface="Malgun Gothic" panose="020B0503020000020004" pitchFamily="34" charset="-127"/>
                <a:ea typeface="Malgun Gothic" panose="020B0503020000020004" pitchFamily="34" charset="-127"/>
              </a:rPr>
              <a:t> Cauca , Cauca, Huila y Quindío, afectándose a los pobladores de entre otros municipios, a los de El Bordo, Balboa, Corinto, Miranda, el Estrecho de Mercaderes, Popayán, El Tambo, La Sierra, Rosas, Pitalito, San José de </a:t>
            </a:r>
            <a:r>
              <a:rPr lang="es-ES" sz="1300" dirty="0" err="1">
                <a:latin typeface="Malgun Gothic" panose="020B0503020000020004" pitchFamily="34" charset="-127"/>
                <a:ea typeface="Malgun Gothic" panose="020B0503020000020004" pitchFamily="34" charset="-127"/>
              </a:rPr>
              <a:t>Isnos</a:t>
            </a:r>
            <a:r>
              <a:rPr lang="es-ES" sz="1300" dirty="0">
                <a:latin typeface="Malgun Gothic" panose="020B0503020000020004" pitchFamily="34" charset="-127"/>
                <a:ea typeface="Malgun Gothic" panose="020B0503020000020004" pitchFamily="34" charset="-127"/>
              </a:rPr>
              <a:t>, San Agustín, Altamira, Garzón, Acevedo, Guadalupe, Suaza, Gigante, Garzón, Cartago, </a:t>
            </a:r>
            <a:r>
              <a:rPr lang="es-ES" sz="1300" dirty="0" err="1">
                <a:latin typeface="Malgun Gothic" panose="020B0503020000020004" pitchFamily="34" charset="-127"/>
                <a:ea typeface="Malgun Gothic" panose="020B0503020000020004" pitchFamily="34" charset="-127"/>
              </a:rPr>
              <a:t>Tulúa</a:t>
            </a:r>
            <a:r>
              <a:rPr lang="es-ES" sz="1300" dirty="0">
                <a:latin typeface="Malgun Gothic" panose="020B0503020000020004" pitchFamily="34" charset="-127"/>
                <a:ea typeface="Malgun Gothic" panose="020B0503020000020004" pitchFamily="34" charset="-127"/>
              </a:rPr>
              <a:t>, Macedonia, Andalucía, Galicia, </a:t>
            </a:r>
            <a:r>
              <a:rPr lang="es-ES" sz="1300" dirty="0" err="1">
                <a:latin typeface="Malgun Gothic" panose="020B0503020000020004" pitchFamily="34" charset="-127"/>
                <a:ea typeface="Malgun Gothic" panose="020B0503020000020004" pitchFamily="34" charset="-127"/>
              </a:rPr>
              <a:t>Bugalagrande</a:t>
            </a:r>
            <a:r>
              <a:rPr lang="es-ES" sz="1300" dirty="0">
                <a:latin typeface="Malgun Gothic" panose="020B0503020000020004" pitchFamily="34" charset="-127"/>
                <a:ea typeface="Malgun Gothic" panose="020B0503020000020004" pitchFamily="34" charset="-127"/>
              </a:rPr>
              <a:t>, Vereda la Morena, Pardo Alto, Piedritas, </a:t>
            </a:r>
            <a:r>
              <a:rPr lang="es-ES" sz="1300" dirty="0" err="1">
                <a:latin typeface="Malgun Gothic" panose="020B0503020000020004" pitchFamily="34" charset="-127"/>
                <a:ea typeface="Malgun Gothic" panose="020B0503020000020004" pitchFamily="34" charset="-127"/>
              </a:rPr>
              <a:t>Jamundì</a:t>
            </a:r>
            <a:r>
              <a:rPr lang="es-ES" sz="1300" dirty="0">
                <a:latin typeface="Malgun Gothic" panose="020B0503020000020004" pitchFamily="34" charset="-127"/>
                <a:ea typeface="Malgun Gothic" panose="020B0503020000020004" pitchFamily="34" charset="-127"/>
              </a:rPr>
              <a:t>, </a:t>
            </a:r>
            <a:r>
              <a:rPr lang="es-ES" sz="1300" dirty="0" err="1">
                <a:latin typeface="Malgun Gothic" panose="020B0503020000020004" pitchFamily="34" charset="-127"/>
                <a:ea typeface="Malgun Gothic" panose="020B0503020000020004" pitchFamily="34" charset="-127"/>
              </a:rPr>
              <a:t>Yotoco</a:t>
            </a:r>
            <a:r>
              <a:rPr lang="es-ES" sz="1300" dirty="0">
                <a:latin typeface="Malgun Gothic" panose="020B0503020000020004" pitchFamily="34" charset="-127"/>
                <a:ea typeface="Malgun Gothic" panose="020B0503020000020004" pitchFamily="34" charset="-127"/>
              </a:rPr>
              <a:t>, </a:t>
            </a:r>
            <a:r>
              <a:rPr lang="es-ES" sz="1300" dirty="0" err="1">
                <a:latin typeface="Malgun Gothic" panose="020B0503020000020004" pitchFamily="34" charset="-127"/>
                <a:ea typeface="Malgun Gothic" panose="020B0503020000020004" pitchFamily="34" charset="-127"/>
              </a:rPr>
              <a:t>Viges</a:t>
            </a:r>
            <a:r>
              <a:rPr lang="es-ES" sz="1300" dirty="0">
                <a:latin typeface="Malgun Gothic" panose="020B0503020000020004" pitchFamily="34" charset="-127"/>
                <a:ea typeface="Malgun Gothic" panose="020B0503020000020004" pitchFamily="34" charset="-127"/>
              </a:rPr>
              <a:t>, Cerritos, Municipio de </a:t>
            </a:r>
            <a:r>
              <a:rPr lang="es-ES" sz="1300" dirty="0" err="1">
                <a:latin typeface="Malgun Gothic" panose="020B0503020000020004" pitchFamily="34" charset="-127"/>
                <a:ea typeface="Malgun Gothic" panose="020B0503020000020004" pitchFamily="34" charset="-127"/>
              </a:rPr>
              <a:t>Dagua</a:t>
            </a:r>
            <a:r>
              <a:rPr lang="es-ES" sz="1300" dirty="0">
                <a:latin typeface="Malgun Gothic" panose="020B0503020000020004" pitchFamily="34" charset="-127"/>
                <a:ea typeface="Malgun Gothic" panose="020B0503020000020004" pitchFamily="34" charset="-127"/>
              </a:rPr>
              <a:t>, El Piñal, Buenos Aires, La Chorrera, Suárez, El Tablón, Yumbo, El naranjal, La </a:t>
            </a:r>
            <a:r>
              <a:rPr lang="es-ES" sz="1300" dirty="0" err="1">
                <a:latin typeface="Malgun Gothic" panose="020B0503020000020004" pitchFamily="34" charset="-127"/>
                <a:ea typeface="Malgun Gothic" panose="020B0503020000020004" pitchFamily="34" charset="-127"/>
              </a:rPr>
              <a:t>Moralia</a:t>
            </a:r>
            <a:r>
              <a:rPr lang="es-ES" sz="1300" dirty="0">
                <a:latin typeface="Malgun Gothic" panose="020B0503020000020004" pitchFamily="34" charset="-127"/>
                <a:ea typeface="Malgun Gothic" panose="020B0503020000020004" pitchFamily="34" charset="-127"/>
              </a:rPr>
              <a:t> y vereda el Pedregal.</a:t>
            </a:r>
            <a:endParaRPr lang="es-CO" sz="13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293748530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01016" y="4577841"/>
            <a:ext cx="1823575"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020705" y="3433104"/>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525</a:t>
            </a:r>
          </a:p>
          <a:p>
            <a:pPr algn="r"/>
            <a:r>
              <a:rPr lang="es-ES" sz="1600" b="1" cap="small" dirty="0" smtClean="0">
                <a:solidFill>
                  <a:schemeClr val="accent5">
                    <a:lumMod val="20000"/>
                    <a:lumOff val="80000"/>
                  </a:schemeClr>
                </a:solidFill>
              </a:rPr>
              <a:t>Hechos: 104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1200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565533507"/>
              </p:ext>
            </p:extLst>
          </p:nvPr>
        </p:nvGraphicFramePr>
        <p:xfrm>
          <a:off x="2855640" y="3856754"/>
          <a:ext cx="5544616" cy="2903606"/>
        </p:xfrm>
        <a:graphic>
          <a:graphicData uri="http://schemas.openxmlformats.org/drawingml/2006/table">
            <a:tbl>
              <a:tblPr firstRow="1" bandRow="1">
                <a:tableStyleId>{5C22544A-7EE6-4342-B048-85BDC9FD1C3A}</a:tableStyleId>
              </a:tblPr>
              <a:tblGrid>
                <a:gridCol w="3541843"/>
                <a:gridCol w="154567"/>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Rodrigo Pérez Álzate alias “Julián Bolívar”</a:t>
                      </a: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195</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11</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297889">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7</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ES"/>
                    </a:p>
                  </a:txBody>
                  <a:tcPr/>
                </a:tc>
                <a:tc>
                  <a:txBody>
                    <a:bodyPr/>
                    <a:lstStyle/>
                    <a:p>
                      <a:r>
                        <a:rPr lang="es-ES" sz="1400" dirty="0" smtClean="0"/>
                        <a:t>180</a:t>
                      </a:r>
                      <a:endParaRPr lang="es-ES" sz="1400" dirty="0"/>
                    </a:p>
                  </a:txBody>
                  <a:tcPr/>
                </a:tc>
              </a:tr>
              <a:tr h="297889">
                <a:tc gridSpan="2">
                  <a:txBody>
                    <a:bodyPr/>
                    <a:lstStyle/>
                    <a:p>
                      <a:r>
                        <a:rPr lang="es-ES" sz="1400" dirty="0" smtClean="0"/>
                        <a:t>Reclutamiento ilícito</a:t>
                      </a:r>
                      <a:endParaRPr lang="es-ES" sz="1400" dirty="0"/>
                    </a:p>
                  </a:txBody>
                  <a:tcPr/>
                </a:tc>
                <a:tc hMerge="1">
                  <a:txBody>
                    <a:bodyPr/>
                    <a:lstStyle/>
                    <a:p>
                      <a:endParaRPr lang="es-ES"/>
                    </a:p>
                  </a:txBody>
                  <a:tcPr/>
                </a:tc>
                <a:tc>
                  <a:txBody>
                    <a:bodyPr/>
                    <a:lstStyle/>
                    <a:p>
                      <a:r>
                        <a:rPr lang="es-ES" sz="1400" dirty="0" smtClean="0"/>
                        <a:t>120</a:t>
                      </a:r>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126633424"/>
              </p:ext>
            </p:extLst>
          </p:nvPr>
        </p:nvGraphicFramePr>
        <p:xfrm>
          <a:off x="436841" y="620688"/>
          <a:ext cx="6955303" cy="2563331"/>
        </p:xfrm>
        <a:graphic>
          <a:graphicData uri="http://schemas.openxmlformats.org/drawingml/2006/table">
            <a:tbl>
              <a:tblPr firstRow="1" bandRow="1">
                <a:tableStyleId>{5C22544A-7EE6-4342-B048-85BDC9FD1C3A}</a:tableStyleId>
              </a:tblPr>
              <a:tblGrid>
                <a:gridCol w="3930967"/>
                <a:gridCol w="3024336"/>
              </a:tblGrid>
              <a:tr h="588304">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 en el sur de Bolívar de  las Autodefensas </a:t>
                      </a:r>
                      <a:r>
                        <a:rPr lang="en-US" sz="1800" b="1" kern="1200" cap="small" baseline="0" dirty="0" err="1" smtClean="0">
                          <a:solidFill>
                            <a:srgbClr val="FFFF66"/>
                          </a:solidFill>
                          <a:latin typeface="+mn-lt"/>
                          <a:ea typeface="+mn-ea"/>
                          <a:cs typeface="Arial" pitchFamily="34" charset="0"/>
                        </a:rPr>
                        <a:t>Unidas</a:t>
                      </a:r>
                      <a:r>
                        <a:rPr lang="en-US" sz="1800" b="1" kern="1200" cap="small" baseline="0" dirty="0" smtClean="0">
                          <a:solidFill>
                            <a:srgbClr val="FFFF66"/>
                          </a:solidFill>
                          <a:latin typeface="+mn-lt"/>
                          <a:ea typeface="+mn-ea"/>
                          <a:cs typeface="Arial" pitchFamily="34" charset="0"/>
                        </a:rPr>
                        <a:t>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30671">
                <a:tc>
                  <a:txBody>
                    <a:bodyPr/>
                    <a:lstStyle/>
                    <a:p>
                      <a:r>
                        <a:rPr lang="es-ES" sz="1400" dirty="0" smtClean="0"/>
                        <a:t>Primera Instancia. </a:t>
                      </a:r>
                      <a:r>
                        <a:rPr lang="es-ES" sz="1050" dirty="0" smtClean="0"/>
                        <a:t>M.P. Dra. </a:t>
                      </a:r>
                      <a:r>
                        <a:rPr lang="es-ES" sz="1050" dirty="0" err="1" smtClean="0"/>
                        <a:t>Uldi</a:t>
                      </a:r>
                      <a:r>
                        <a:rPr lang="es-ES" sz="1050" dirty="0" smtClean="0"/>
                        <a:t> Teresa Jiménez López</a:t>
                      </a:r>
                      <a:endParaRPr lang="es-ES" sz="1050" dirty="0"/>
                    </a:p>
                  </a:txBody>
                  <a:tcPr/>
                </a:tc>
                <a:tc>
                  <a:txBody>
                    <a:bodyPr/>
                    <a:lstStyle/>
                    <a:p>
                      <a:r>
                        <a:rPr lang="es-ES" sz="1400" dirty="0" smtClean="0"/>
                        <a:t>30 de agosto de 2013 </a:t>
                      </a:r>
                      <a:r>
                        <a:rPr lang="es-ES" sz="1400" baseline="0" dirty="0" smtClean="0">
                          <a:hlinkClick r:id="rId3"/>
                        </a:rPr>
                        <a:t>Consulte texto</a:t>
                      </a:r>
                      <a:endParaRPr lang="es-ES" sz="1400" dirty="0"/>
                    </a:p>
                  </a:txBody>
                  <a:tcPr/>
                </a:tc>
              </a:tr>
              <a:tr h="1183612">
                <a:tc>
                  <a:txBody>
                    <a:bodyPr/>
                    <a:lstStyle/>
                    <a:p>
                      <a:r>
                        <a:rPr lang="es-ES" sz="1400" dirty="0" smtClean="0"/>
                        <a:t>Segunda Instancia. </a:t>
                      </a:r>
                      <a:r>
                        <a:rPr lang="es-ES" sz="1050" dirty="0" smtClean="0"/>
                        <a:t>M.P.  Dra.</a:t>
                      </a:r>
                      <a:r>
                        <a:rPr lang="es-ES" sz="1050" baseline="0" dirty="0" smtClean="0"/>
                        <a:t> María del Rosario González M.</a:t>
                      </a:r>
                    </a:p>
                    <a:p>
                      <a:endParaRPr lang="es-ES" sz="1050" baseline="0" dirty="0" smtClean="0"/>
                    </a:p>
                    <a:p>
                      <a:endParaRPr lang="es-ES" sz="1050" baseline="0" dirty="0" smtClean="0"/>
                    </a:p>
                    <a:p>
                      <a:r>
                        <a:rPr lang="es-ES" sz="1050" baseline="0" dirty="0" smtClean="0"/>
                        <a:t>ADICIÓN SENTENCIA: M.P. Dra. Uldi Teresa Jiménez López</a:t>
                      </a:r>
                    </a:p>
                    <a:p>
                      <a:endParaRPr lang="es-ES" sz="1050" baseline="0" dirty="0" smtClean="0"/>
                    </a:p>
                    <a:p>
                      <a:endParaRPr lang="es-ES" sz="1050" baseline="0" dirty="0" smtClean="0"/>
                    </a:p>
                    <a:p>
                      <a:r>
                        <a:rPr lang="es-ES" sz="1200" baseline="0" dirty="0" smtClean="0"/>
                        <a:t>Apelación</a:t>
                      </a:r>
                      <a:endParaRPr lang="es-ES" sz="1200" dirty="0"/>
                    </a:p>
                  </a:txBody>
                  <a:tcPr/>
                </a:tc>
                <a:tc>
                  <a:txBody>
                    <a:bodyPr/>
                    <a:lstStyle/>
                    <a:p>
                      <a:pPr algn="l"/>
                      <a:r>
                        <a:rPr lang="es-ES" sz="1400" dirty="0" smtClean="0"/>
                        <a:t>Rad. 42534 30</a:t>
                      </a:r>
                      <a:r>
                        <a:rPr lang="es-ES" sz="1400" baseline="0" dirty="0" smtClean="0"/>
                        <a:t> de</a:t>
                      </a:r>
                      <a:r>
                        <a:rPr lang="es-ES" sz="1400" dirty="0" smtClean="0"/>
                        <a:t> abril de 2014 </a:t>
                      </a:r>
                      <a:r>
                        <a:rPr lang="es-ES" sz="1400" dirty="0" smtClean="0">
                          <a:hlinkClick r:id="rId4"/>
                        </a:rPr>
                        <a:t>Consulte texto</a:t>
                      </a:r>
                      <a:endParaRPr lang="es-ES" sz="1400" dirty="0" smtClean="0"/>
                    </a:p>
                    <a:p>
                      <a:pPr algn="l"/>
                      <a:endParaRPr lang="es-ES" sz="1400" dirty="0" smtClean="0"/>
                    </a:p>
                    <a:p>
                      <a:pPr algn="l"/>
                      <a:r>
                        <a:rPr lang="es-ES" sz="1400" dirty="0" smtClean="0"/>
                        <a:t>9 de diciembre de 2015. </a:t>
                      </a:r>
                      <a:r>
                        <a:rPr lang="es-ES" sz="1400" u="sng" dirty="0" smtClean="0">
                          <a:solidFill>
                            <a:srgbClr val="7030A0"/>
                          </a:solidFill>
                          <a:hlinkClick r:id="rId5"/>
                        </a:rPr>
                        <a:t>Ver Sentencia</a:t>
                      </a:r>
                      <a:endParaRPr lang="es-ES" sz="1400" u="sng" dirty="0" smtClean="0">
                        <a:solidFill>
                          <a:srgbClr val="7030A0"/>
                        </a:solidFill>
                      </a:endParaRPr>
                    </a:p>
                    <a:p>
                      <a:pPr algn="l"/>
                      <a:r>
                        <a:rPr lang="es-ES" sz="1400" u="sng" dirty="0" smtClean="0">
                          <a:solidFill>
                            <a:srgbClr val="7030A0"/>
                          </a:solidFill>
                        </a:rPr>
                        <a:t>y</a:t>
                      </a:r>
                      <a:r>
                        <a:rPr lang="es-ES" sz="1400" u="sng" baseline="0" dirty="0" smtClean="0">
                          <a:solidFill>
                            <a:srgbClr val="7030A0"/>
                          </a:solidFill>
                        </a:rPr>
                        <a:t> Aclaración de Voto.</a:t>
                      </a:r>
                      <a:endParaRPr lang="es-ES" sz="1400" u="sng" dirty="0">
                        <a:solidFill>
                          <a:srgbClr val="7030A0"/>
                        </a:solidFill>
                      </a:endParaRPr>
                    </a:p>
                  </a:txBody>
                  <a:tcPr/>
                </a:tc>
              </a:tr>
              <a:tr h="280145">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11</a:t>
            </a:r>
            <a:endParaRPr lang="es-ES" cap="small" dirty="0">
              <a:solidFill>
                <a:srgbClr val="C00000"/>
              </a:solidFill>
              <a:latin typeface="Agency FB" panose="020B0503020202020204" pitchFamily="34" charset="0"/>
            </a:endParaRPr>
          </a:p>
        </p:txBody>
      </p:sp>
      <p:pic>
        <p:nvPicPr>
          <p:cNvPr id="48" name="47 Imagen" descr="18502467.jpg"/>
          <p:cNvPicPr>
            <a:picLocks noChangeAspect="1"/>
          </p:cNvPicPr>
          <p:nvPr/>
        </p:nvPicPr>
        <p:blipFill>
          <a:blip r:embed="rId6" cstate="print"/>
          <a:stretch>
            <a:fillRect/>
          </a:stretch>
        </p:blipFill>
        <p:spPr>
          <a:xfrm>
            <a:off x="2927648" y="3862327"/>
            <a:ext cx="504056" cy="720080"/>
          </a:xfrm>
          <a:prstGeom prst="rect">
            <a:avLst/>
          </a:prstGeom>
          <a:ln>
            <a:noFill/>
          </a:ln>
          <a:effectLst>
            <a:outerShdw blurRad="292100" dist="139700" dir="2700000" algn="tl" rotWithShape="0">
              <a:srgbClr val="333333">
                <a:alpha val="65000"/>
              </a:srgbClr>
            </a:outerShdw>
          </a:effectLst>
        </p:spPr>
      </p:pic>
      <p:grpSp>
        <p:nvGrpSpPr>
          <p:cNvPr id="49" name="Group 3"/>
          <p:cNvGrpSpPr>
            <a:grpSpLocks/>
          </p:cNvGrpSpPr>
          <p:nvPr/>
        </p:nvGrpSpPr>
        <p:grpSpPr bwMode="auto">
          <a:xfrm>
            <a:off x="8976320" y="1988840"/>
            <a:ext cx="2880959" cy="2376263"/>
            <a:chOff x="1261" y="119"/>
            <a:chExt cx="4508" cy="4193"/>
          </a:xfrm>
        </p:grpSpPr>
        <p:sp>
          <p:nvSpPr>
            <p:cNvPr id="50"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1"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2"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4"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8"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8"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2"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4"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5"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6"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7"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8"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9"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0"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1"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2"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3"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4"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5"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6"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7"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8"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9"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0"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FF99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1"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2"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3" name="Text Box 34"/>
            <p:cNvSpPr txBox="1">
              <a:spLocks noChangeArrowheads="1"/>
            </p:cNvSpPr>
            <p:nvPr/>
          </p:nvSpPr>
          <p:spPr bwMode="auto">
            <a:xfrm>
              <a:off x="2325" y="496"/>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4" name="Text Box 35"/>
            <p:cNvSpPr txBox="1">
              <a:spLocks noChangeArrowheads="1"/>
            </p:cNvSpPr>
            <p:nvPr/>
          </p:nvSpPr>
          <p:spPr bwMode="auto">
            <a:xfrm>
              <a:off x="2463" y="3025"/>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5"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6"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7"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8" name="Oval 60"/>
            <p:cNvSpPr>
              <a:spLocks noChangeArrowheads="1"/>
            </p:cNvSpPr>
            <p:nvPr/>
          </p:nvSpPr>
          <p:spPr bwMode="auto">
            <a:xfrm rot="-4024154">
              <a:off x="2032" y="1432"/>
              <a:ext cx="957" cy="2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9" name="Rectangle 71"/>
            <p:cNvSpPr>
              <a:spLocks noChangeArrowheads="1"/>
            </p:cNvSpPr>
            <p:nvPr/>
          </p:nvSpPr>
          <p:spPr bwMode="auto">
            <a:xfrm>
              <a:off x="3515" y="538"/>
              <a:ext cx="2254" cy="699"/>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20" name="Rectangle 79"/>
            <p:cNvSpPr>
              <a:spLocks noChangeArrowheads="1"/>
            </p:cNvSpPr>
            <p:nvPr/>
          </p:nvSpPr>
          <p:spPr bwMode="auto">
            <a:xfrm flipH="1" flipV="1">
              <a:off x="3627" y="678"/>
              <a:ext cx="338" cy="304"/>
            </a:xfrm>
            <a:prstGeom prst="rect">
              <a:avLst/>
            </a:prstGeom>
            <a:solidFill>
              <a:srgbClr val="FF99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21" name="Text Box 82"/>
            <p:cNvSpPr txBox="1">
              <a:spLocks noChangeArrowheads="1"/>
            </p:cNvSpPr>
            <p:nvPr/>
          </p:nvSpPr>
          <p:spPr bwMode="auto">
            <a:xfrm>
              <a:off x="3493" y="465"/>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24" name="Text Box 87"/>
            <p:cNvSpPr txBox="1">
              <a:spLocks noChangeArrowheads="1"/>
            </p:cNvSpPr>
            <p:nvPr/>
          </p:nvSpPr>
          <p:spPr bwMode="auto">
            <a:xfrm>
              <a:off x="3965" y="678"/>
              <a:ext cx="793" cy="174"/>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SUR DE BOLIVAR</a:t>
              </a:r>
            </a:p>
          </p:txBody>
        </p:sp>
      </p:grpSp>
      <p:sp>
        <p:nvSpPr>
          <p:cNvPr id="3" name="Rectángulo 2"/>
          <p:cNvSpPr/>
          <p:nvPr/>
        </p:nvSpPr>
        <p:spPr>
          <a:xfrm>
            <a:off x="530838" y="3141808"/>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Tree>
    <p:extLst>
      <p:ext uri="{BB962C8B-B14F-4D97-AF65-F5344CB8AC3E}">
        <p14:creationId xmlns:p14="http://schemas.microsoft.com/office/powerpoint/2010/main" val="46547036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405379"/>
            <a:ext cx="12072664" cy="1871663"/>
          </a:xfrm>
        </p:spPr>
        <p:txBody>
          <a:bodyPr>
            <a:normAutofit/>
          </a:bodyPr>
          <a:lstStyle/>
          <a:p>
            <a:pPr lvl="0" algn="ctr"/>
            <a:r>
              <a:rPr lang="es-ES" b="1" cap="small" dirty="0" smtClean="0">
                <a:solidFill>
                  <a:srgbClr val="C00000"/>
                </a:solidFill>
                <a:cs typeface="Arial" pitchFamily="34" charset="0"/>
              </a:rPr>
              <a:t>Sentencia 11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Central Bolívar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58785" y="2492896"/>
            <a:ext cx="11804522" cy="4632037"/>
          </a:xfrm>
          <a:prstGeom prst="rect">
            <a:avLst/>
          </a:prstGeom>
        </p:spPr>
        <p:txBody>
          <a:bodyPr wrap="square">
            <a:spAutoFit/>
          </a:bodyPr>
          <a:lstStyle/>
          <a:p>
            <a:pPr algn="just"/>
            <a:r>
              <a:rPr lang="es-CO" sz="1400" b="1" dirty="0">
                <a:latin typeface="Malgun Gothic" panose="020B0503020000020004" pitchFamily="34" charset="-127"/>
                <a:ea typeface="Malgun Gothic" panose="020B0503020000020004" pitchFamily="34" charset="-127"/>
              </a:rPr>
              <a:t>RODRIGO PÉREZ ALZATE</a:t>
            </a:r>
            <a:r>
              <a:rPr lang="es-CO" sz="1400" dirty="0">
                <a:latin typeface="Malgun Gothic" panose="020B0503020000020004" pitchFamily="34" charset="-127"/>
                <a:ea typeface="Malgun Gothic" panose="020B0503020000020004" pitchFamily="34" charset="-127"/>
              </a:rPr>
              <a:t>, </a:t>
            </a:r>
            <a:r>
              <a:rPr lang="es-CO" sz="1400" dirty="0" smtClean="0">
                <a:latin typeface="Malgun Gothic" panose="020B0503020000020004" pitchFamily="34" charset="-127"/>
                <a:ea typeface="Malgun Gothic" panose="020B0503020000020004" pitchFamily="34" charset="-127"/>
              </a:rPr>
              <a:t>Comandante </a:t>
            </a:r>
            <a:r>
              <a:rPr lang="es-CO" sz="1400" dirty="0">
                <a:latin typeface="Malgun Gothic" panose="020B0503020000020004" pitchFamily="34" charset="-127"/>
                <a:ea typeface="Malgun Gothic" panose="020B0503020000020004" pitchFamily="34" charset="-127"/>
              </a:rPr>
              <a:t>del Bloque Central Bolívar en </a:t>
            </a:r>
            <a:r>
              <a:rPr lang="es-CO" sz="1400" dirty="0" smtClean="0">
                <a:latin typeface="Malgun Gothic" panose="020B0503020000020004" pitchFamily="34" charset="-127"/>
                <a:ea typeface="Malgun Gothic" panose="020B0503020000020004" pitchFamily="34" charset="-127"/>
              </a:rPr>
              <a:t>las </a:t>
            </a:r>
            <a:r>
              <a:rPr lang="es-CO" sz="1400" dirty="0">
                <a:latin typeface="Malgun Gothic" panose="020B0503020000020004" pitchFamily="34" charset="-127"/>
                <a:ea typeface="Malgun Gothic" panose="020B0503020000020004" pitchFamily="34" charset="-127"/>
              </a:rPr>
              <a:t>zonas del Sur de </a:t>
            </a:r>
            <a:r>
              <a:rPr lang="es-CO" sz="1400" dirty="0" smtClean="0">
                <a:latin typeface="Malgun Gothic" panose="020B0503020000020004" pitchFamily="34" charset="-127"/>
                <a:ea typeface="Malgun Gothic" panose="020B0503020000020004" pitchFamily="34" charset="-127"/>
              </a:rPr>
              <a:t>Bolívar* </a:t>
            </a:r>
            <a:r>
              <a:rPr lang="es-CO" sz="1400" dirty="0">
                <a:latin typeface="Malgun Gothic" panose="020B0503020000020004" pitchFamily="34" charset="-127"/>
                <a:ea typeface="Malgun Gothic" panose="020B0503020000020004" pitchFamily="34" charset="-127"/>
              </a:rPr>
              <a:t>desde 1998 hasta enero de 2001; Santander y </a:t>
            </a:r>
            <a:r>
              <a:rPr lang="es-CO" sz="1400" dirty="0" smtClean="0">
                <a:latin typeface="Malgun Gothic" panose="020B0503020000020004" pitchFamily="34" charset="-127"/>
                <a:ea typeface="Malgun Gothic" panose="020B0503020000020004" pitchFamily="34" charset="-127"/>
              </a:rPr>
              <a:t>Boyacá**, </a:t>
            </a:r>
            <a:r>
              <a:rPr lang="es-CO" sz="1400" dirty="0">
                <a:latin typeface="Malgun Gothic" panose="020B0503020000020004" pitchFamily="34" charset="-127"/>
                <a:ea typeface="Malgun Gothic" panose="020B0503020000020004" pitchFamily="34" charset="-127"/>
              </a:rPr>
              <a:t>de enero de 2001 a enero de 2006; Magdalena </a:t>
            </a:r>
            <a:r>
              <a:rPr lang="es-CO" sz="1400" dirty="0" smtClean="0">
                <a:latin typeface="Malgun Gothic" panose="020B0503020000020004" pitchFamily="34" charset="-127"/>
                <a:ea typeface="Malgun Gothic" panose="020B0503020000020004" pitchFamily="34" charset="-127"/>
              </a:rPr>
              <a:t>Medio***, </a:t>
            </a:r>
            <a:r>
              <a:rPr lang="es-CO" sz="1400" dirty="0">
                <a:latin typeface="Malgun Gothic" panose="020B0503020000020004" pitchFamily="34" charset="-127"/>
                <a:ea typeface="Malgun Gothic" panose="020B0503020000020004" pitchFamily="34" charset="-127"/>
              </a:rPr>
              <a:t>desde junio de 2001 hasta diciembre de 2005; y Cundinamarca de noviembre de 2001 a febrero de 2002. </a:t>
            </a:r>
            <a:endParaRPr lang="es-CO" sz="1400" dirty="0" smtClean="0">
              <a:latin typeface="Malgun Gothic" panose="020B0503020000020004" pitchFamily="34" charset="-127"/>
              <a:ea typeface="Malgun Gothic" panose="020B0503020000020004" pitchFamily="34" charset="-127"/>
            </a:endParaRPr>
          </a:p>
          <a:p>
            <a:pPr algn="just"/>
            <a:endParaRPr lang="es-ES" sz="1400" dirty="0" smtClean="0">
              <a:latin typeface="Malgun Gothic" panose="020B0503020000020004" pitchFamily="34" charset="-127"/>
              <a:ea typeface="Malgun Gothic" panose="020B0503020000020004" pitchFamily="34" charset="-127"/>
            </a:endParaRPr>
          </a:p>
          <a:p>
            <a:pPr algn="just"/>
            <a:r>
              <a:rPr lang="es-ES" sz="1400" dirty="0" smtClean="0">
                <a:latin typeface="Malgun Gothic" panose="020B0503020000020004" pitchFamily="34" charset="-127"/>
                <a:ea typeface="Malgun Gothic" panose="020B0503020000020004" pitchFamily="34" charset="-127"/>
              </a:rPr>
              <a:t>* </a:t>
            </a:r>
            <a:r>
              <a:rPr lang="es-ES" sz="1300" dirty="0" smtClean="0">
                <a:latin typeface="Malgun Gothic" panose="020B0503020000020004" pitchFamily="34" charset="-127"/>
                <a:ea typeface="Malgun Gothic" panose="020B0503020000020004" pitchFamily="34" charset="-127"/>
              </a:rPr>
              <a:t>Conformado </a:t>
            </a:r>
            <a:r>
              <a:rPr lang="es-ES" sz="1300" dirty="0">
                <a:latin typeface="Malgun Gothic" panose="020B0503020000020004" pitchFamily="34" charset="-127"/>
                <a:ea typeface="Malgun Gothic" panose="020B0503020000020004" pitchFamily="34" charset="-127"/>
              </a:rPr>
              <a:t>por: Frente Vencedores del Sur en el territorio que corresponde a los </a:t>
            </a:r>
            <a:r>
              <a:rPr lang="es-MX" sz="1300" dirty="0">
                <a:latin typeface="Malgun Gothic" panose="020B0503020000020004" pitchFamily="34" charset="-127"/>
                <a:ea typeface="Malgun Gothic" panose="020B0503020000020004" pitchFamily="34" charset="-127"/>
              </a:rPr>
              <a:t>municipios de Santa Rosa del Sur, </a:t>
            </a:r>
            <a:r>
              <a:rPr lang="es-MX" sz="1300" dirty="0" err="1">
                <a:latin typeface="Malgun Gothic" panose="020B0503020000020004" pitchFamily="34" charset="-127"/>
                <a:ea typeface="Malgun Gothic" panose="020B0503020000020004" pitchFamily="34" charset="-127"/>
              </a:rPr>
              <a:t>Simiti</a:t>
            </a:r>
            <a:r>
              <a:rPr lang="es-MX" sz="1300" dirty="0">
                <a:latin typeface="Malgun Gothic" panose="020B0503020000020004" pitchFamily="34" charset="-127"/>
                <a:ea typeface="Malgun Gothic" panose="020B0503020000020004" pitchFamily="34" charset="-127"/>
              </a:rPr>
              <a:t>, Regidor, Morales, Arenal y Río viejo; Frente Combatientes de San Lucas con injerencia en el Peñón, Barranca de Loba, Hatillo de Loba, San Martín de Loba, </a:t>
            </a:r>
            <a:r>
              <a:rPr lang="es-MX" sz="1300" dirty="0" err="1">
                <a:latin typeface="Malgun Gothic" panose="020B0503020000020004" pitchFamily="34" charset="-127"/>
                <a:ea typeface="Malgun Gothic" panose="020B0503020000020004" pitchFamily="34" charset="-127"/>
              </a:rPr>
              <a:t>Cocotiquisio</a:t>
            </a:r>
            <a:r>
              <a:rPr lang="es-MX" sz="1300" dirty="0">
                <a:latin typeface="Malgun Gothic" panose="020B0503020000020004" pitchFamily="34" charset="-127"/>
                <a:ea typeface="Malgun Gothic" panose="020B0503020000020004" pitchFamily="34" charset="-127"/>
              </a:rPr>
              <a:t> y Altos del Rosario; Finalmente el “Frente Libertadores del Río Magdalena, con presencia en San Pablo y Canta gallo</a:t>
            </a:r>
            <a:r>
              <a:rPr lang="es-MX" sz="1300" dirty="0" smtClean="0">
                <a:latin typeface="Malgun Gothic" panose="020B0503020000020004" pitchFamily="34" charset="-127"/>
                <a:ea typeface="Malgun Gothic" panose="020B0503020000020004" pitchFamily="34" charset="-127"/>
              </a:rPr>
              <a:t>.</a:t>
            </a:r>
          </a:p>
          <a:p>
            <a:pPr algn="just"/>
            <a:endParaRPr lang="es-CO" sz="1300" dirty="0">
              <a:latin typeface="Malgun Gothic" panose="020B0503020000020004" pitchFamily="34" charset="-127"/>
              <a:ea typeface="Malgun Gothic" panose="020B0503020000020004" pitchFamily="34" charset="-127"/>
            </a:endParaRPr>
          </a:p>
          <a:p>
            <a:pPr algn="just"/>
            <a:r>
              <a:rPr lang="es-CO" sz="1300" dirty="0" smtClean="0">
                <a:latin typeface="Malgun Gothic" panose="020B0503020000020004" pitchFamily="34" charset="-127"/>
                <a:ea typeface="Malgun Gothic" panose="020B0503020000020004" pitchFamily="34" charset="-127"/>
              </a:rPr>
              <a:t>** Con </a:t>
            </a:r>
            <a:r>
              <a:rPr lang="es-CO" sz="1300" dirty="0">
                <a:latin typeface="Malgun Gothic" panose="020B0503020000020004" pitchFamily="34" charset="-127"/>
                <a:ea typeface="Malgun Gothic" panose="020B0503020000020004" pitchFamily="34" charset="-127"/>
              </a:rPr>
              <a:t>los siguientes Frentes: F</a:t>
            </a:r>
            <a:r>
              <a:rPr lang="es-CO" sz="1300" i="1" dirty="0">
                <a:latin typeface="Malgun Gothic" panose="020B0503020000020004" pitchFamily="34" charset="-127"/>
                <a:ea typeface="Malgun Gothic" panose="020B0503020000020004" pitchFamily="34" charset="-127"/>
              </a:rPr>
              <a:t>rente Walter Sánchez</a:t>
            </a:r>
            <a:r>
              <a:rPr lang="es-CO" sz="1300" dirty="0">
                <a:latin typeface="Malgun Gothic" panose="020B0503020000020004" pitchFamily="34" charset="-127"/>
                <a:ea typeface="Malgun Gothic" panose="020B0503020000020004" pitchFamily="34" charset="-127"/>
              </a:rPr>
              <a:t> con injerencia en Bucaramanga, Florida Blanca, Piedecuesta, Puerto </a:t>
            </a:r>
            <a:r>
              <a:rPr lang="es-CO" sz="1300" dirty="0" err="1">
                <a:latin typeface="Malgun Gothic" panose="020B0503020000020004" pitchFamily="34" charset="-127"/>
                <a:ea typeface="Malgun Gothic" panose="020B0503020000020004" pitchFamily="34" charset="-127"/>
              </a:rPr>
              <a:t>Wilchez</a:t>
            </a:r>
            <a:r>
              <a:rPr lang="es-CO" sz="1300" dirty="0">
                <a:latin typeface="Malgun Gothic" panose="020B0503020000020004" pitchFamily="34" charset="-127"/>
                <a:ea typeface="Malgun Gothic" panose="020B0503020000020004" pitchFamily="34" charset="-127"/>
              </a:rPr>
              <a:t>, Sabana de Torres, Bajo </a:t>
            </a:r>
            <a:r>
              <a:rPr lang="es-CO" sz="1300" dirty="0" err="1">
                <a:latin typeface="Malgun Gothic" panose="020B0503020000020004" pitchFamily="34" charset="-127"/>
                <a:ea typeface="Malgun Gothic" panose="020B0503020000020004" pitchFamily="34" charset="-127"/>
              </a:rPr>
              <a:t>Rionegro</a:t>
            </a:r>
            <a:r>
              <a:rPr lang="es-CO" sz="1300" dirty="0">
                <a:latin typeface="Malgun Gothic" panose="020B0503020000020004" pitchFamily="34" charset="-127"/>
                <a:ea typeface="Malgun Gothic" panose="020B0503020000020004" pitchFamily="34" charset="-127"/>
              </a:rPr>
              <a:t> y Lebrija: </a:t>
            </a:r>
            <a:r>
              <a:rPr lang="es-CO" sz="1300" i="1" dirty="0">
                <a:latin typeface="Malgun Gothic" panose="020B0503020000020004" pitchFamily="34" charset="-127"/>
                <a:ea typeface="Malgun Gothic" panose="020B0503020000020004" pitchFamily="34" charset="-127"/>
              </a:rPr>
              <a:t>Frente Alfredo Socarras</a:t>
            </a:r>
            <a:r>
              <a:rPr lang="es-CO" sz="1300" dirty="0">
                <a:latin typeface="Malgun Gothic" panose="020B0503020000020004" pitchFamily="34" charset="-127"/>
                <a:ea typeface="Malgun Gothic" panose="020B0503020000020004" pitchFamily="34" charset="-127"/>
              </a:rPr>
              <a:t>: Santander: el playón, el Carmen, </a:t>
            </a:r>
            <a:r>
              <a:rPr lang="es-CO" sz="1300" dirty="0" err="1">
                <a:latin typeface="Malgun Gothic" panose="020B0503020000020004" pitchFamily="34" charset="-127"/>
                <a:ea typeface="Malgun Gothic" panose="020B0503020000020004" pitchFamily="34" charset="-127"/>
              </a:rPr>
              <a:t>Rionegro</a:t>
            </a:r>
            <a:r>
              <a:rPr lang="es-CO" sz="1300" dirty="0">
                <a:latin typeface="Malgun Gothic" panose="020B0503020000020004" pitchFamily="34" charset="-127"/>
                <a:ea typeface="Malgun Gothic" panose="020B0503020000020004" pitchFamily="34" charset="-127"/>
              </a:rPr>
              <a:t>, california, </a:t>
            </a:r>
            <a:r>
              <a:rPr lang="es-CO" sz="1300" dirty="0" err="1">
                <a:latin typeface="Malgun Gothic" panose="020B0503020000020004" pitchFamily="34" charset="-127"/>
                <a:ea typeface="Malgun Gothic" panose="020B0503020000020004" pitchFamily="34" charset="-127"/>
              </a:rPr>
              <a:t>Tona</a:t>
            </a:r>
            <a:r>
              <a:rPr lang="es-CO" sz="1300" dirty="0">
                <a:latin typeface="Malgun Gothic" panose="020B0503020000020004" pitchFamily="34" charset="-127"/>
                <a:ea typeface="Malgun Gothic" panose="020B0503020000020004" pitchFamily="34" charset="-127"/>
              </a:rPr>
              <a:t>, Berlín, Vetas, Betania, </a:t>
            </a:r>
            <a:r>
              <a:rPr lang="es-CO" sz="1300" dirty="0" err="1">
                <a:latin typeface="Malgun Gothic" panose="020B0503020000020004" pitchFamily="34" charset="-127"/>
                <a:ea typeface="Malgun Gothic" panose="020B0503020000020004" pitchFamily="34" charset="-127"/>
              </a:rPr>
              <a:t>Surataá</a:t>
            </a:r>
            <a:r>
              <a:rPr lang="es-CO" sz="1300" dirty="0">
                <a:latin typeface="Malgun Gothic" panose="020B0503020000020004" pitchFamily="34" charset="-127"/>
                <a:ea typeface="Malgun Gothic" panose="020B0503020000020004" pitchFamily="34" charset="-127"/>
              </a:rPr>
              <a:t>, Matanza, Villa Caro. Norte de Santander: la esperanza y </a:t>
            </a:r>
            <a:r>
              <a:rPr lang="es-CO" sz="1300" dirty="0" err="1">
                <a:latin typeface="Malgun Gothic" panose="020B0503020000020004" pitchFamily="34" charset="-127"/>
                <a:ea typeface="Malgun Gothic" panose="020B0503020000020004" pitchFamily="34" charset="-127"/>
              </a:rPr>
              <a:t>Cachira</a:t>
            </a:r>
            <a:r>
              <a:rPr lang="es-CO" sz="1300" dirty="0">
                <a:latin typeface="Malgun Gothic" panose="020B0503020000020004" pitchFamily="34" charset="-127"/>
                <a:ea typeface="Malgun Gothic" panose="020B0503020000020004" pitchFamily="34" charset="-127"/>
              </a:rPr>
              <a:t>; </a:t>
            </a:r>
            <a:r>
              <a:rPr lang="es-CO" sz="1300" i="1" dirty="0">
                <a:latin typeface="Malgun Gothic" panose="020B0503020000020004" pitchFamily="34" charset="-127"/>
                <a:ea typeface="Malgun Gothic" panose="020B0503020000020004" pitchFamily="34" charset="-127"/>
              </a:rPr>
              <a:t>Frente Fidel Castaño:</a:t>
            </a:r>
            <a:r>
              <a:rPr lang="es-CO" sz="1300" dirty="0">
                <a:latin typeface="Malgun Gothic" panose="020B0503020000020004" pitchFamily="34" charset="-127"/>
                <a:ea typeface="Malgun Gothic" panose="020B0503020000020004" pitchFamily="34" charset="-127"/>
              </a:rPr>
              <a:t> Barrancabermeja. </a:t>
            </a:r>
            <a:r>
              <a:rPr lang="es-CO" sz="1300" i="1" dirty="0">
                <a:latin typeface="Malgun Gothic" panose="020B0503020000020004" pitchFamily="34" charset="-127"/>
                <a:ea typeface="Malgun Gothic" panose="020B0503020000020004" pitchFamily="34" charset="-127"/>
              </a:rPr>
              <a:t>Frente Lanceros de Vélez</a:t>
            </a:r>
            <a:r>
              <a:rPr lang="es-CO" sz="1300" dirty="0">
                <a:latin typeface="Malgun Gothic" panose="020B0503020000020004" pitchFamily="34" charset="-127"/>
                <a:ea typeface="Malgun Gothic" panose="020B0503020000020004" pitchFamily="34" charset="-127"/>
              </a:rPr>
              <a:t>: Santander: Aguada, </a:t>
            </a:r>
            <a:r>
              <a:rPr lang="es-CO" sz="1300" dirty="0" err="1">
                <a:latin typeface="Malgun Gothic" panose="020B0503020000020004" pitchFamily="34" charset="-127"/>
                <a:ea typeface="Malgun Gothic" panose="020B0503020000020004" pitchFamily="34" charset="-127"/>
              </a:rPr>
              <a:t>Landazuri</a:t>
            </a:r>
            <a:r>
              <a:rPr lang="es-CO" sz="1300" dirty="0">
                <a:latin typeface="Malgun Gothic" panose="020B0503020000020004" pitchFamily="34" charset="-127"/>
                <a:ea typeface="Malgun Gothic" panose="020B0503020000020004" pitchFamily="34" charset="-127"/>
              </a:rPr>
              <a:t>, Vélez, Puente Nacional Jesús María, Florián, </a:t>
            </a:r>
            <a:r>
              <a:rPr lang="es-CO" sz="1300" dirty="0" err="1">
                <a:latin typeface="Malgun Gothic" panose="020B0503020000020004" pitchFamily="34" charset="-127"/>
                <a:ea typeface="Malgun Gothic" panose="020B0503020000020004" pitchFamily="34" charset="-127"/>
              </a:rPr>
              <a:t>Guavatá</a:t>
            </a:r>
            <a:r>
              <a:rPr lang="es-CO" sz="1300" dirty="0">
                <a:latin typeface="Malgun Gothic" panose="020B0503020000020004" pitchFamily="34" charset="-127"/>
                <a:ea typeface="Malgun Gothic" panose="020B0503020000020004" pitchFamily="34" charset="-127"/>
              </a:rPr>
              <a:t>, La belleza, Bolívar, </a:t>
            </a:r>
            <a:r>
              <a:rPr lang="es-CO" sz="1300" dirty="0" err="1">
                <a:latin typeface="Malgun Gothic" panose="020B0503020000020004" pitchFamily="34" charset="-127"/>
                <a:ea typeface="Malgun Gothic" panose="020B0503020000020004" pitchFamily="34" charset="-127"/>
              </a:rPr>
              <a:t>Berbeo</a:t>
            </a:r>
            <a:r>
              <a:rPr lang="es-CO" sz="1300" dirty="0">
                <a:latin typeface="Malgun Gothic" panose="020B0503020000020004" pitchFamily="34" charset="-127"/>
                <a:ea typeface="Malgun Gothic" panose="020B0503020000020004" pitchFamily="34" charset="-127"/>
              </a:rPr>
              <a:t>, Sucre, San Benito, </a:t>
            </a:r>
            <a:r>
              <a:rPr lang="es-CO" sz="1300" dirty="0" err="1">
                <a:latin typeface="Malgun Gothic" panose="020B0503020000020004" pitchFamily="34" charset="-127"/>
                <a:ea typeface="Malgun Gothic" panose="020B0503020000020004" pitchFamily="34" charset="-127"/>
              </a:rPr>
              <a:t>Suaita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Guepsa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Chipata</a:t>
            </a:r>
            <a:r>
              <a:rPr lang="es-CO" sz="1300" dirty="0">
                <a:latin typeface="Malgun Gothic" panose="020B0503020000020004" pitchFamily="34" charset="-127"/>
                <a:ea typeface="Malgun Gothic" panose="020B0503020000020004" pitchFamily="34" charset="-127"/>
              </a:rPr>
              <a:t>. En Boyacá: </a:t>
            </a:r>
            <a:r>
              <a:rPr lang="es-CO" sz="1300" dirty="0" err="1">
                <a:latin typeface="Malgun Gothic" panose="020B0503020000020004" pitchFamily="34" charset="-127"/>
                <a:ea typeface="Malgun Gothic" panose="020B0503020000020004" pitchFamily="34" charset="-127"/>
              </a:rPr>
              <a:t>Chitaraque</a:t>
            </a:r>
            <a:r>
              <a:rPr lang="es-CO" sz="1300" dirty="0">
                <a:latin typeface="Malgun Gothic" panose="020B0503020000020004" pitchFamily="34" charset="-127"/>
                <a:ea typeface="Malgun Gothic" panose="020B0503020000020004" pitchFamily="34" charset="-127"/>
              </a:rPr>
              <a:t>, Santana, San José de Pare, </a:t>
            </a:r>
            <a:r>
              <a:rPr lang="es-CO" sz="1300" dirty="0" err="1">
                <a:latin typeface="Malgun Gothic" panose="020B0503020000020004" pitchFamily="34" charset="-127"/>
                <a:ea typeface="Malgun Gothic" panose="020B0503020000020004" pitchFamily="34" charset="-127"/>
              </a:rPr>
              <a:t>Moniquira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Togui</a:t>
            </a:r>
            <a:r>
              <a:rPr lang="es-CO" sz="1300" dirty="0">
                <a:latin typeface="Malgun Gothic" panose="020B0503020000020004" pitchFamily="34" charset="-127"/>
                <a:ea typeface="Malgun Gothic" panose="020B0503020000020004" pitchFamily="34" charset="-127"/>
              </a:rPr>
              <a:t>, Tunja, Saboya, Chiquinquirá; </a:t>
            </a:r>
            <a:r>
              <a:rPr lang="es-CO" sz="1300" i="1" dirty="0">
                <a:latin typeface="Malgun Gothic" panose="020B0503020000020004" pitchFamily="34" charset="-127"/>
                <a:ea typeface="Malgun Gothic" panose="020B0503020000020004" pitchFamily="34" charset="-127"/>
              </a:rPr>
              <a:t>Frente Comunero Cacique </a:t>
            </a:r>
            <a:r>
              <a:rPr lang="es-CO" sz="1300" i="1" dirty="0" err="1">
                <a:latin typeface="Malgun Gothic" panose="020B0503020000020004" pitchFamily="34" charset="-127"/>
                <a:ea typeface="Malgun Gothic" panose="020B0503020000020004" pitchFamily="34" charset="-127"/>
              </a:rPr>
              <a:t>Guanenta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Aracatoca</a:t>
            </a:r>
            <a:r>
              <a:rPr lang="es-CO" sz="1300" dirty="0">
                <a:latin typeface="Malgun Gothic" panose="020B0503020000020004" pitchFamily="34" charset="-127"/>
                <a:ea typeface="Malgun Gothic" panose="020B0503020000020004" pitchFamily="34" charset="-127"/>
              </a:rPr>
              <a:t>, San Gil, Valle de San José, Paramo, </a:t>
            </a:r>
            <a:r>
              <a:rPr lang="es-CO" sz="1300" dirty="0" err="1">
                <a:latin typeface="Malgun Gothic" panose="020B0503020000020004" pitchFamily="34" charset="-127"/>
                <a:ea typeface="Malgun Gothic" panose="020B0503020000020004" pitchFamily="34" charset="-127"/>
              </a:rPr>
              <a:t>Ocamonte</a:t>
            </a:r>
            <a:r>
              <a:rPr lang="es-CO" sz="1300" dirty="0">
                <a:latin typeface="Malgun Gothic" panose="020B0503020000020004" pitchFamily="34" charset="-127"/>
                <a:ea typeface="Malgun Gothic" panose="020B0503020000020004" pitchFamily="34" charset="-127"/>
              </a:rPr>
              <a:t>, Mogotes, San Joaquín, Onzava, Encino, Chárrala, </a:t>
            </a:r>
            <a:r>
              <a:rPr lang="es-CO" sz="1300" dirty="0" err="1">
                <a:latin typeface="Malgun Gothic" panose="020B0503020000020004" pitchFamily="34" charset="-127"/>
                <a:ea typeface="Malgun Gothic" panose="020B0503020000020004" pitchFamily="34" charset="-127"/>
              </a:rPr>
              <a:t>Pinchote</a:t>
            </a:r>
            <a:r>
              <a:rPr lang="es-CO" sz="1300" dirty="0">
                <a:latin typeface="Malgun Gothic" panose="020B0503020000020004" pitchFamily="34" charset="-127"/>
                <a:ea typeface="Malgun Gothic" panose="020B0503020000020004" pitchFamily="34" charset="-127"/>
              </a:rPr>
              <a:t>, Confines, Socorro, Palmas del Socorro, Guapota, El palmar, El hato, Galán, La fuente, </a:t>
            </a:r>
            <a:r>
              <a:rPr lang="es-CO" sz="1300" dirty="0" err="1">
                <a:latin typeface="Malgun Gothic" panose="020B0503020000020004" pitchFamily="34" charset="-127"/>
                <a:ea typeface="Malgun Gothic" panose="020B0503020000020004" pitchFamily="34" charset="-127"/>
              </a:rPr>
              <a:t>Barichara</a:t>
            </a:r>
            <a:r>
              <a:rPr lang="es-CO" sz="1300" dirty="0">
                <a:latin typeface="Malgun Gothic" panose="020B0503020000020004" pitchFamily="34" charset="-127"/>
                <a:ea typeface="Malgun Gothic" panose="020B0503020000020004" pitchFamily="34" charset="-127"/>
              </a:rPr>
              <a:t>, Villanueva, Cabrera, </a:t>
            </a:r>
            <a:r>
              <a:rPr lang="es-CO" sz="1300" dirty="0" err="1">
                <a:latin typeface="Malgun Gothic" panose="020B0503020000020004" pitchFamily="34" charset="-127"/>
                <a:ea typeface="Malgun Gothic" panose="020B0503020000020004" pitchFamily="34" charset="-127"/>
              </a:rPr>
              <a:t>Curtu</a:t>
            </a:r>
            <a:r>
              <a:rPr lang="es-CO" sz="1300" dirty="0">
                <a:latin typeface="Malgun Gothic" panose="020B0503020000020004" pitchFamily="34" charset="-127"/>
                <a:ea typeface="Malgun Gothic" panose="020B0503020000020004" pitchFamily="34" charset="-127"/>
              </a:rPr>
              <a:t>, Jordán Sube, Guadalupe, </a:t>
            </a:r>
            <a:r>
              <a:rPr lang="es-CO" sz="1300" dirty="0" err="1">
                <a:latin typeface="Malgun Gothic" panose="020B0503020000020004" pitchFamily="34" charset="-127"/>
                <a:ea typeface="Malgun Gothic" panose="020B0503020000020004" pitchFamily="34" charset="-127"/>
              </a:rPr>
              <a:t>Simacota</a:t>
            </a:r>
            <a:r>
              <a:rPr lang="es-CO" sz="1300" dirty="0">
                <a:latin typeface="Malgun Gothic" panose="020B0503020000020004" pitchFamily="34" charset="-127"/>
                <a:ea typeface="Malgun Gothic" panose="020B0503020000020004" pitchFamily="34" charset="-127"/>
              </a:rPr>
              <a:t>, Chima, </a:t>
            </a:r>
            <a:r>
              <a:rPr lang="es-CO" sz="1300" dirty="0" err="1">
                <a:latin typeface="Malgun Gothic" panose="020B0503020000020004" pitchFamily="34" charset="-127"/>
                <a:ea typeface="Malgun Gothic" panose="020B0503020000020004" pitchFamily="34" charset="-127"/>
              </a:rPr>
              <a:t>Oiba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Suaita</a:t>
            </a:r>
            <a:r>
              <a:rPr lang="es-CO" sz="1300" dirty="0">
                <a:latin typeface="Malgun Gothic" panose="020B0503020000020004" pitchFamily="34" charset="-127"/>
                <a:ea typeface="Malgun Gothic" panose="020B0503020000020004" pitchFamily="34" charset="-127"/>
              </a:rPr>
              <a:t>, Cepita, Gambita, Olivia, </a:t>
            </a:r>
            <a:r>
              <a:rPr lang="es-CO" sz="1300" dirty="0" err="1">
                <a:latin typeface="Malgun Gothic" panose="020B0503020000020004" pitchFamily="34" charset="-127"/>
                <a:ea typeface="Malgun Gothic" panose="020B0503020000020004" pitchFamily="34" charset="-127"/>
              </a:rPr>
              <a:t>Vadoreal</a:t>
            </a:r>
            <a:r>
              <a:rPr lang="es-CO" sz="1300" dirty="0">
                <a:latin typeface="Malgun Gothic" panose="020B0503020000020004" pitchFamily="34" charset="-127"/>
                <a:ea typeface="Malgun Gothic" panose="020B0503020000020004" pitchFamily="34" charset="-127"/>
              </a:rPr>
              <a:t>. </a:t>
            </a:r>
            <a:r>
              <a:rPr lang="es-CO" sz="1300" i="1" dirty="0">
                <a:latin typeface="Malgun Gothic" panose="020B0503020000020004" pitchFamily="34" charset="-127"/>
                <a:ea typeface="Malgun Gothic" panose="020B0503020000020004" pitchFamily="34" charset="-127"/>
              </a:rPr>
              <a:t>Frente Héroes de Málaga: </a:t>
            </a:r>
            <a:r>
              <a:rPr lang="es-CO" sz="1300" dirty="0">
                <a:latin typeface="Malgun Gothic" panose="020B0503020000020004" pitchFamily="34" charset="-127"/>
                <a:ea typeface="Malgun Gothic" panose="020B0503020000020004" pitchFamily="34" charset="-127"/>
              </a:rPr>
              <a:t>Santander: Málaga, Enciso, </a:t>
            </a:r>
            <a:r>
              <a:rPr lang="es-CO" sz="1300" dirty="0" err="1">
                <a:latin typeface="Malgun Gothic" panose="020B0503020000020004" pitchFamily="34" charset="-127"/>
                <a:ea typeface="Malgun Gothic" panose="020B0503020000020004" pitchFamily="34" charset="-127"/>
              </a:rPr>
              <a:t>Macaravita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Molagavita</a:t>
            </a:r>
            <a:r>
              <a:rPr lang="es-CO" sz="1300" dirty="0">
                <a:latin typeface="Malgun Gothic" panose="020B0503020000020004" pitchFamily="34" charset="-127"/>
                <a:ea typeface="Malgun Gothic" panose="020B0503020000020004" pitchFamily="34" charset="-127"/>
              </a:rPr>
              <a:t>, San José de Miranda, </a:t>
            </a:r>
            <a:r>
              <a:rPr lang="es-CO" sz="1300" dirty="0" err="1">
                <a:latin typeface="Malgun Gothic" panose="020B0503020000020004" pitchFamily="34" charset="-127"/>
                <a:ea typeface="Malgun Gothic" panose="020B0503020000020004" pitchFamily="34" charset="-127"/>
              </a:rPr>
              <a:t>Capitanejo</a:t>
            </a:r>
            <a:r>
              <a:rPr lang="es-CO" sz="1300" dirty="0">
                <a:latin typeface="Malgun Gothic" panose="020B0503020000020004" pitchFamily="34" charset="-127"/>
                <a:ea typeface="Malgun Gothic" panose="020B0503020000020004" pitchFamily="34" charset="-127"/>
              </a:rPr>
              <a:t>, San Andrés, Guaca, Cerrito, San Miguel, </a:t>
            </a:r>
            <a:r>
              <a:rPr lang="es-CO" sz="1300" dirty="0" err="1">
                <a:latin typeface="Malgun Gothic" panose="020B0503020000020004" pitchFamily="34" charset="-127"/>
                <a:ea typeface="Malgun Gothic" panose="020B0503020000020004" pitchFamily="34" charset="-127"/>
              </a:rPr>
              <a:t>Carcasi</a:t>
            </a:r>
            <a:r>
              <a:rPr lang="es-CO" sz="1300" dirty="0">
                <a:latin typeface="Malgun Gothic" panose="020B0503020000020004" pitchFamily="34" charset="-127"/>
                <a:ea typeface="Malgun Gothic" panose="020B0503020000020004" pitchFamily="34" charset="-127"/>
              </a:rPr>
              <a:t>, Concepción. En Boyacá: Chiscas, </a:t>
            </a:r>
            <a:r>
              <a:rPr lang="es-CO" sz="1300" dirty="0" err="1">
                <a:latin typeface="Malgun Gothic" panose="020B0503020000020004" pitchFamily="34" charset="-127"/>
                <a:ea typeface="Malgun Gothic" panose="020B0503020000020004" pitchFamily="34" charset="-127"/>
              </a:rPr>
              <a:t>Guican</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Panqueva</a:t>
            </a:r>
            <a:r>
              <a:rPr lang="es-CO" sz="1300" dirty="0">
                <a:latin typeface="Malgun Gothic" panose="020B0503020000020004" pitchFamily="34" charset="-127"/>
                <a:ea typeface="Malgun Gothic" panose="020B0503020000020004" pitchFamily="34" charset="-127"/>
              </a:rPr>
              <a:t>, El cocuy, </a:t>
            </a:r>
            <a:r>
              <a:rPr lang="es-CO" sz="1300" dirty="0" err="1">
                <a:latin typeface="Malgun Gothic" panose="020B0503020000020004" pitchFamily="34" charset="-127"/>
                <a:ea typeface="Malgun Gothic" panose="020B0503020000020004" pitchFamily="34" charset="-127"/>
              </a:rPr>
              <a:t>Tipacoque</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Soatá</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Susacó</a:t>
            </a:r>
            <a:r>
              <a:rPr lang="es-CO" sz="1300" dirty="0">
                <a:latin typeface="Malgun Gothic" panose="020B0503020000020004" pitchFamily="34" charset="-127"/>
                <a:ea typeface="Malgun Gothic" panose="020B0503020000020004" pitchFamily="34" charset="-127"/>
              </a:rPr>
              <a:t>, Sativa Norte, Sativa Sur, </a:t>
            </a:r>
            <a:r>
              <a:rPr lang="es-CO" sz="1300" dirty="0" err="1">
                <a:latin typeface="Malgun Gothic" panose="020B0503020000020004" pitchFamily="34" charset="-127"/>
                <a:ea typeface="Malgun Gothic" panose="020B0503020000020004" pitchFamily="34" charset="-127"/>
              </a:rPr>
              <a:t>Boavita</a:t>
            </a:r>
            <a:r>
              <a:rPr lang="es-CO" sz="1300" dirty="0">
                <a:latin typeface="Malgun Gothic" panose="020B0503020000020004" pitchFamily="34" charset="-127"/>
                <a:ea typeface="Malgun Gothic" panose="020B0503020000020004" pitchFamily="34" charset="-127"/>
              </a:rPr>
              <a:t>, la Uvita. </a:t>
            </a:r>
            <a:r>
              <a:rPr lang="es-CO" sz="1300" b="1" i="1" dirty="0">
                <a:latin typeface="Malgun Gothic" panose="020B0503020000020004" pitchFamily="34" charset="-127"/>
                <a:ea typeface="Malgun Gothic" panose="020B0503020000020004" pitchFamily="34" charset="-127"/>
              </a:rPr>
              <a:t> </a:t>
            </a:r>
            <a:endParaRPr lang="es-CO" sz="1300" b="1" i="1" dirty="0" smtClean="0">
              <a:latin typeface="Malgun Gothic" panose="020B0503020000020004" pitchFamily="34" charset="-127"/>
              <a:ea typeface="Malgun Gothic" panose="020B0503020000020004" pitchFamily="34" charset="-127"/>
            </a:endParaRPr>
          </a:p>
          <a:p>
            <a:pPr algn="just"/>
            <a:endParaRPr lang="es-CO" sz="1300" dirty="0">
              <a:latin typeface="Malgun Gothic" panose="020B0503020000020004" pitchFamily="34" charset="-127"/>
              <a:ea typeface="Malgun Gothic" panose="020B0503020000020004" pitchFamily="34" charset="-127"/>
            </a:endParaRPr>
          </a:p>
          <a:p>
            <a:pPr algn="just"/>
            <a:r>
              <a:rPr lang="es-ES" sz="1300" dirty="0" smtClean="0">
                <a:latin typeface="Malgun Gothic" panose="020B0503020000020004" pitchFamily="34" charset="-127"/>
                <a:ea typeface="Malgun Gothic" panose="020B0503020000020004" pitchFamily="34" charset="-127"/>
              </a:rPr>
              <a:t>*** Con </a:t>
            </a:r>
            <a:r>
              <a:rPr lang="es-ES" sz="1300" dirty="0">
                <a:latin typeface="Malgun Gothic" panose="020B0503020000020004" pitchFamily="34" charset="-127"/>
                <a:ea typeface="Malgun Gothic" panose="020B0503020000020004" pitchFamily="34" charset="-127"/>
              </a:rPr>
              <a:t>los Frentes: Pablo Emilio Guarín, con injerencia en cabecera municipal y zona rural de los municipios de </a:t>
            </a:r>
            <a:r>
              <a:rPr lang="es-ES" sz="1300" dirty="0" err="1">
                <a:latin typeface="Malgun Gothic" panose="020B0503020000020004" pitchFamily="34" charset="-127"/>
                <a:ea typeface="Malgun Gothic" panose="020B0503020000020004" pitchFamily="34" charset="-127"/>
              </a:rPr>
              <a:t>Yondó</a:t>
            </a:r>
            <a:r>
              <a:rPr lang="es-ES" sz="1300" dirty="0">
                <a:latin typeface="Malgun Gothic" panose="020B0503020000020004" pitchFamily="34" charset="-127"/>
                <a:ea typeface="Malgun Gothic" panose="020B0503020000020004" pitchFamily="34" charset="-127"/>
              </a:rPr>
              <a:t>, Puerto </a:t>
            </a:r>
            <a:r>
              <a:rPr lang="es-ES" sz="1300" dirty="0" err="1">
                <a:latin typeface="Malgun Gothic" panose="020B0503020000020004" pitchFamily="34" charset="-127"/>
                <a:ea typeface="Malgun Gothic" panose="020B0503020000020004" pitchFamily="34" charset="-127"/>
              </a:rPr>
              <a:t>Berrío</a:t>
            </a:r>
            <a:r>
              <a:rPr lang="es-ES" sz="1300" dirty="0">
                <a:latin typeface="Malgun Gothic" panose="020B0503020000020004" pitchFamily="34" charset="-127"/>
                <a:ea typeface="Malgun Gothic" panose="020B0503020000020004" pitchFamily="34" charset="-127"/>
              </a:rPr>
              <a:t>, Maceo y Caracolí; Frente Conquistadores de </a:t>
            </a:r>
            <a:r>
              <a:rPr lang="es-ES" sz="1300" dirty="0" err="1">
                <a:latin typeface="Malgun Gothic" panose="020B0503020000020004" pitchFamily="34" charset="-127"/>
                <a:ea typeface="Malgun Gothic" panose="020B0503020000020004" pitchFamily="34" charset="-127"/>
              </a:rPr>
              <a:t>Yondó</a:t>
            </a:r>
            <a:r>
              <a:rPr lang="es-ES" sz="1300" dirty="0">
                <a:latin typeface="Malgun Gothic" panose="020B0503020000020004" pitchFamily="34" charset="-127"/>
                <a:ea typeface="Malgun Gothic" panose="020B0503020000020004" pitchFamily="34" charset="-127"/>
              </a:rPr>
              <a:t>: Cabecera municipal y rural de </a:t>
            </a:r>
            <a:r>
              <a:rPr lang="es-ES" sz="1300" dirty="0" err="1">
                <a:latin typeface="Malgun Gothic" panose="020B0503020000020004" pitchFamily="34" charset="-127"/>
                <a:ea typeface="Malgun Gothic" panose="020B0503020000020004" pitchFamily="34" charset="-127"/>
              </a:rPr>
              <a:t>Yondó</a:t>
            </a:r>
            <a:r>
              <a:rPr lang="es-ES" sz="1300" dirty="0">
                <a:latin typeface="Malgun Gothic" panose="020B0503020000020004" pitchFamily="34" charset="-127"/>
                <a:ea typeface="Malgun Gothic" panose="020B0503020000020004" pitchFamily="34" charset="-127"/>
              </a:rPr>
              <a:t>.</a:t>
            </a:r>
            <a:endParaRPr lang="es-CO" sz="13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36660436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06228" y="4324714"/>
            <a:ext cx="1962380"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962850" y="3156114"/>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157</a:t>
            </a:r>
          </a:p>
          <a:p>
            <a:pPr algn="r"/>
            <a:r>
              <a:rPr lang="es-ES" sz="1600" b="1" cap="small" dirty="0" smtClean="0">
                <a:solidFill>
                  <a:schemeClr val="accent5">
                    <a:lumMod val="20000"/>
                    <a:lumOff val="80000"/>
                  </a:schemeClr>
                </a:solidFill>
              </a:rPr>
              <a:t>Hechos: 88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622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1847528" y="3933056"/>
          <a:ext cx="6480722" cy="2446406"/>
        </p:xfrm>
        <a:graphic>
          <a:graphicData uri="http://schemas.openxmlformats.org/drawingml/2006/table">
            <a:tbl>
              <a:tblPr firstRow="1" bandRow="1">
                <a:tableStyleId>{5C22544A-7EE6-4342-B048-85BDC9FD1C3A}</a:tableStyleId>
              </a:tblPr>
              <a:tblGrid>
                <a:gridCol w="2160241"/>
                <a:gridCol w="1008112"/>
                <a:gridCol w="366587"/>
                <a:gridCol w="2009677"/>
                <a:gridCol w="936105"/>
              </a:tblGrid>
              <a:tr h="506411">
                <a:tc gridSpan="3">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err="1" smtClean="0">
                          <a:solidFill>
                            <a:schemeClr val="tx1"/>
                          </a:solidFill>
                        </a:rPr>
                        <a:t>Hébert</a:t>
                      </a:r>
                      <a:r>
                        <a:rPr lang="es-ES" sz="1400" dirty="0" smtClean="0">
                          <a:solidFill>
                            <a:schemeClr val="tx1"/>
                          </a:solidFill>
                        </a:rPr>
                        <a:t>  </a:t>
                      </a:r>
                      <a:r>
                        <a:rPr lang="es-ES" sz="1400" dirty="0" err="1" smtClean="0">
                          <a:solidFill>
                            <a:schemeClr val="tx1"/>
                          </a:solidFill>
                        </a:rPr>
                        <a:t>Veloza</a:t>
                      </a:r>
                      <a:r>
                        <a:rPr lang="es-ES" sz="1400" dirty="0" smtClean="0">
                          <a:solidFill>
                            <a:schemeClr val="tx1"/>
                          </a:solidFill>
                        </a:rPr>
                        <a:t> García alias “HH”</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ES"/>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5">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pPr marL="450850" indent="0" algn="just"/>
                      <a:endParaRPr lang="es-ES" sz="1400" dirty="0"/>
                    </a:p>
                  </a:txBody>
                  <a:tcPr>
                    <a:solidFill>
                      <a:schemeClr val="accent6">
                        <a:lumMod val="50000"/>
                      </a:schemeClr>
                    </a:solidFill>
                  </a:tcPr>
                </a:tc>
                <a:tc hMerge="1">
                  <a:txBody>
                    <a:bodyPr/>
                    <a:lstStyle/>
                    <a:p>
                      <a:endParaRPr lang="es-ES"/>
                    </a:p>
                  </a:txBody>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s-ES" sz="1400" dirty="0"/>
                    </a:p>
                  </a:txBody>
                  <a:tcPr>
                    <a:solidFill>
                      <a:schemeClr val="accent6">
                        <a:lumMod val="50000"/>
                      </a:schemeClr>
                    </a:solid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s-ES" sz="1400" dirty="0"/>
                    </a:p>
                  </a:txBody>
                  <a:tcPr>
                    <a:solidFill>
                      <a:schemeClr val="accent6">
                        <a:lumMod val="50000"/>
                      </a:schemeClr>
                    </a:solidFill>
                  </a:tcPr>
                </a:tc>
              </a:tr>
              <a:tr h="297889">
                <a:tc>
                  <a:txBody>
                    <a:bodyPr/>
                    <a:lstStyle/>
                    <a:p>
                      <a:r>
                        <a:rPr lang="es-ES" sz="1400" dirty="0" smtClean="0"/>
                        <a:t>Homicidio</a:t>
                      </a:r>
                      <a:endParaRPr lang="es-ES" sz="1400" dirty="0"/>
                    </a:p>
                  </a:txBody>
                  <a:tcPr/>
                </a:tc>
                <a:tc>
                  <a:txBody>
                    <a:bodyPr/>
                    <a:lstStyle/>
                    <a:p>
                      <a:r>
                        <a:rPr lang="es-ES" sz="1400" dirty="0" smtClean="0"/>
                        <a:t>116</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297889">
                <a:tc>
                  <a:txBody>
                    <a:bodyPr/>
                    <a:lstStyle/>
                    <a:p>
                      <a:r>
                        <a:rPr lang="es-ES" sz="1400" dirty="0" smtClean="0"/>
                        <a:t>Secuestro</a:t>
                      </a:r>
                      <a:endParaRPr lang="es-ES" sz="1400" dirty="0"/>
                    </a:p>
                  </a:txBody>
                  <a:tcPr/>
                </a:tc>
                <a:tc>
                  <a:txBody>
                    <a:bodyPr/>
                    <a:lstStyle/>
                    <a:p>
                      <a:r>
                        <a:rPr lang="es-ES" sz="1400" dirty="0" smtClean="0"/>
                        <a:t>16</a:t>
                      </a:r>
                      <a:endParaRPr lang="es-ES" sz="1400" dirty="0"/>
                    </a:p>
                  </a:txBody>
                  <a:tcPr/>
                </a:tc>
                <a:tc gridSpan="2">
                  <a:txBody>
                    <a:bodyPr/>
                    <a:lstStyle/>
                    <a:p>
                      <a:r>
                        <a:rPr lang="es-ES" sz="1400" dirty="0" smtClean="0"/>
                        <a:t>Tortura</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dirty="0" smtClean="0"/>
                        <a:t>Tentativa de homicidio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Reclutamiento ilícito</a:t>
                      </a:r>
                      <a:endParaRPr lang="es-ES" sz="1400" dirty="0"/>
                    </a:p>
                  </a:txBody>
                  <a:tcPr/>
                </a:tc>
                <a:tc hMerge="1">
                  <a:txBody>
                    <a:bodyPr/>
                    <a:lstStyle/>
                    <a:p>
                      <a:endParaRPr lang="es-ES" sz="1400" dirty="0"/>
                    </a:p>
                  </a:txBody>
                  <a:tcPr/>
                </a:tc>
                <a:tc>
                  <a:txBody>
                    <a:bodyPr/>
                    <a:lstStyle/>
                    <a:p>
                      <a:r>
                        <a:rPr lang="es-ES" sz="1400" dirty="0" smtClean="0"/>
                        <a:t>7</a:t>
                      </a:r>
                      <a:endParaRPr lang="es-ES" sz="1400" dirty="0"/>
                    </a:p>
                  </a:txBody>
                  <a:tcPr/>
                </a:tc>
              </a:tr>
              <a:tr h="297889">
                <a:tc>
                  <a:txBody>
                    <a:bodyPr/>
                    <a:lstStyle/>
                    <a:p>
                      <a:r>
                        <a:rPr lang="es-ES" sz="1400" dirty="0" smtClean="0"/>
                        <a:t>Actos de terrorismo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Actos de barbarie</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dirty="0" smtClean="0"/>
                        <a:t>Hurto</a:t>
                      </a:r>
                      <a:endParaRPr lang="es-ES" sz="1400" dirty="0"/>
                    </a:p>
                  </a:txBody>
                  <a:tcPr/>
                </a:tc>
                <a:tc>
                  <a:txBody>
                    <a:bodyPr/>
                    <a:lstStyle/>
                    <a:p>
                      <a:r>
                        <a:rPr lang="es-ES" sz="1400" dirty="0" smtClean="0"/>
                        <a:t>3</a:t>
                      </a:r>
                      <a:endParaRPr lang="es-ES" sz="1400" dirty="0"/>
                    </a:p>
                  </a:txBody>
                  <a:tcPr/>
                </a:tc>
                <a:tc gridSpan="2">
                  <a:txBody>
                    <a:bodyPr/>
                    <a:lstStyle/>
                    <a:p>
                      <a:endParaRPr lang="es-ES"/>
                    </a:p>
                  </a:txBody>
                  <a:tcPr/>
                </a:tc>
                <a:tc hMerge="1">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989192"/>
        </p:xfrm>
        <a:graphic>
          <a:graphicData uri="http://schemas.openxmlformats.org/drawingml/2006/table">
            <a:tbl>
              <a:tblPr firstRow="1" bandRow="1">
                <a:tableStyleId>{5C22544A-7EE6-4342-B048-85BDC9FD1C3A}</a:tableStyleId>
              </a:tblPr>
              <a:tblGrid>
                <a:gridCol w="3930967"/>
                <a:gridCol w="3024336"/>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Bananero</a:t>
                      </a:r>
                      <a:r>
                        <a:rPr lang="en-US" sz="1800" b="1" kern="1200" cap="small" baseline="0" dirty="0" smtClean="0">
                          <a:solidFill>
                            <a:srgbClr val="FFFF66"/>
                          </a:solidFill>
                          <a:latin typeface="+mn-lt"/>
                          <a:ea typeface="+mn-ea"/>
                          <a:cs typeface="Arial" pitchFamily="34" charset="0"/>
                        </a:rPr>
                        <a:t> de  las  Autodefensas  </a:t>
                      </a:r>
                      <a:r>
                        <a:rPr lang="en-US" sz="1800" b="1" kern="1200" cap="small" baseline="0" dirty="0" err="1" smtClean="0">
                          <a:solidFill>
                            <a:srgbClr val="FFFF66"/>
                          </a:solidFill>
                          <a:latin typeface="+mn-lt"/>
                          <a:ea typeface="+mn-ea"/>
                          <a:cs typeface="Arial" pitchFamily="34" charset="0"/>
                        </a:rPr>
                        <a:t>Unidas</a:t>
                      </a:r>
                      <a:r>
                        <a:rPr lang="en-US" sz="1800" b="1" kern="1200" cap="small" baseline="0" dirty="0" smtClean="0">
                          <a:solidFill>
                            <a:srgbClr val="FFFF66"/>
                          </a:solidFill>
                          <a:latin typeface="+mn-lt"/>
                          <a:ea typeface="+mn-ea"/>
                          <a:cs typeface="Arial" pitchFamily="34" charset="0"/>
                        </a:rPr>
                        <a:t>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Roso</a:t>
                      </a:r>
                      <a:endParaRPr lang="es-ES" sz="1050" dirty="0"/>
                    </a:p>
                  </a:txBody>
                  <a:tcPr/>
                </a:tc>
                <a:tc>
                  <a:txBody>
                    <a:bodyPr/>
                    <a:lstStyle/>
                    <a:p>
                      <a:r>
                        <a:rPr lang="es-ES" sz="1400" dirty="0" smtClean="0"/>
                        <a:t>30 de octubre de 2013 </a:t>
                      </a:r>
                      <a:r>
                        <a:rPr lang="es-ES" sz="1400" baseline="0" dirty="0" smtClean="0">
                          <a:hlinkClick r:id="rId3"/>
                        </a:rPr>
                        <a:t>Ver sentencia</a:t>
                      </a:r>
                      <a:r>
                        <a:rPr lang="es-ES" sz="1400" baseline="0" dirty="0" smtClean="0"/>
                        <a:t> </a:t>
                      </a:r>
                    </a:p>
                    <a:p>
                      <a:r>
                        <a:rPr lang="es-ES" sz="1400" baseline="0" dirty="0" smtClean="0">
                          <a:hlinkClick r:id="rId4"/>
                        </a:rPr>
                        <a:t>Ver Salvamento Parcial de Voto</a:t>
                      </a:r>
                      <a:endParaRPr lang="es-ES" sz="1400" dirty="0"/>
                    </a:p>
                  </a:txBody>
                  <a:tcPr/>
                </a:tc>
              </a:tr>
              <a:tr h="262068">
                <a:tc>
                  <a:txBody>
                    <a:bodyPr/>
                    <a:lstStyle/>
                    <a:p>
                      <a:r>
                        <a:rPr lang="es-ES" sz="1400" dirty="0" smtClean="0"/>
                        <a:t>Segunda Instancia. M.P. Dra. Patricia Salazar Cuellar</a:t>
                      </a:r>
                      <a:endParaRPr lang="es-ES" sz="1050" dirty="0"/>
                    </a:p>
                  </a:txBody>
                  <a:tcPr/>
                </a:tc>
                <a:tc>
                  <a:txBody>
                    <a:bodyPr/>
                    <a:lstStyle/>
                    <a:p>
                      <a:r>
                        <a:rPr lang="es-ES" sz="1400" dirty="0" smtClean="0"/>
                        <a:t>Rad. 42799 20 noviembre de 2014 </a:t>
                      </a:r>
                      <a:r>
                        <a:rPr lang="es-ES" sz="1400" dirty="0" smtClean="0">
                          <a:hlinkClick r:id="rId5"/>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12</a:t>
            </a:r>
            <a:endParaRPr lang="es-ES" cap="small" dirty="0">
              <a:solidFill>
                <a:srgbClr val="C00000"/>
              </a:solidFill>
              <a:latin typeface="Agency FB" panose="020B0503020202020204" pitchFamily="34" charset="0"/>
            </a:endParaRPr>
          </a:p>
        </p:txBody>
      </p:sp>
      <p:sp>
        <p:nvSpPr>
          <p:cNvPr id="7" name="CuadroTexto 6"/>
          <p:cNvSpPr txBox="1"/>
          <p:nvPr/>
        </p:nvSpPr>
        <p:spPr>
          <a:xfrm>
            <a:off x="551384" y="285293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9" name="48 Imagen" descr="7843301.jpg"/>
          <p:cNvPicPr>
            <a:picLocks noChangeAspect="1"/>
          </p:cNvPicPr>
          <p:nvPr/>
        </p:nvPicPr>
        <p:blipFill>
          <a:blip r:embed="rId6" cstate="print"/>
          <a:stretch>
            <a:fillRect/>
          </a:stretch>
        </p:blipFill>
        <p:spPr>
          <a:xfrm>
            <a:off x="1919536" y="3861048"/>
            <a:ext cx="460851" cy="576064"/>
          </a:xfrm>
          <a:prstGeom prst="rect">
            <a:avLst/>
          </a:prstGeom>
          <a:ln>
            <a:noFill/>
          </a:ln>
          <a:effectLst>
            <a:outerShdw blurRad="292100" dist="139700" dir="2700000" algn="tl" rotWithShape="0">
              <a:srgbClr val="333333">
                <a:alpha val="65000"/>
              </a:srgbClr>
            </a:outerShdw>
          </a:effectLst>
        </p:spPr>
      </p:pic>
      <p:grpSp>
        <p:nvGrpSpPr>
          <p:cNvPr id="56" name="Group 111"/>
          <p:cNvGrpSpPr>
            <a:grpSpLocks/>
          </p:cNvGrpSpPr>
          <p:nvPr/>
        </p:nvGrpSpPr>
        <p:grpSpPr bwMode="auto">
          <a:xfrm>
            <a:off x="9001367" y="1916832"/>
            <a:ext cx="2877426" cy="2232078"/>
            <a:chOff x="748" y="-61"/>
            <a:chExt cx="4520" cy="4381"/>
          </a:xfrm>
        </p:grpSpPr>
        <p:sp>
          <p:nvSpPr>
            <p:cNvPr id="59"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35"/>
            <p:cNvSpPr>
              <a:spLocks noChangeArrowheads="1"/>
            </p:cNvSpPr>
            <p:nvPr/>
          </p:nvSpPr>
          <p:spPr bwMode="auto">
            <a:xfrm rot="-672026">
              <a:off x="1372" y="1005"/>
              <a:ext cx="135" cy="343"/>
            </a:xfrm>
            <a:prstGeom prst="ellipse">
              <a:avLst/>
            </a:prstGeom>
            <a:solidFill>
              <a:srgbClr val="00FF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3876" y="-61"/>
              <a:ext cx="1392" cy="1631"/>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1000" b="1" dirty="0">
                  <a:effectLst>
                    <a:outerShdw blurRad="38100" dist="38100" dir="2700000" algn="tl">
                      <a:srgbClr val="000000">
                        <a:alpha val="43137"/>
                      </a:srgbClr>
                    </a:outerShdw>
                  </a:effectLst>
                  <a:latin typeface="Calibri" pitchFamily="34" charset="0"/>
                  <a:cs typeface="Tahoma" pitchFamily="34" charset="0"/>
                </a:rPr>
                <a:t>B. </a:t>
              </a:r>
              <a:r>
                <a:rPr lang="es-ES" sz="1000" b="1" dirty="0" smtClean="0">
                  <a:effectLst>
                    <a:outerShdw blurRad="38100" dist="38100" dir="2700000" algn="tl">
                      <a:srgbClr val="000000">
                        <a:alpha val="43137"/>
                      </a:srgbClr>
                    </a:outerShdw>
                  </a:effectLst>
                  <a:latin typeface="Calibri" pitchFamily="34" charset="0"/>
                  <a:cs typeface="Tahoma" pitchFamily="34" charset="0"/>
                </a:rPr>
                <a:t>BANANERO</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3423" y="504"/>
              <a:ext cx="1664" cy="102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1"/>
            <p:cNvSpPr>
              <a:spLocks noChangeArrowheads="1"/>
            </p:cNvSpPr>
            <p:nvPr/>
          </p:nvSpPr>
          <p:spPr bwMode="auto">
            <a:xfrm flipV="1">
              <a:off x="3423" y="787"/>
              <a:ext cx="335" cy="283"/>
            </a:xfrm>
            <a:prstGeom prst="ellipse">
              <a:avLst/>
            </a:prstGeom>
            <a:solidFill>
              <a:srgbClr val="1DD4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9"/>
          <p:cNvSpPr>
            <a:spLocks/>
          </p:cNvSpPr>
          <p:nvPr/>
        </p:nvSpPr>
        <p:spPr bwMode="auto">
          <a:xfrm>
            <a:off x="10120268" y="2683333"/>
            <a:ext cx="489533" cy="141680"/>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4042648259"/>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95672" y="548680"/>
            <a:ext cx="12072664" cy="1871663"/>
          </a:xfrm>
        </p:spPr>
        <p:txBody>
          <a:bodyPr>
            <a:normAutofit/>
          </a:bodyPr>
          <a:lstStyle/>
          <a:p>
            <a:pPr lvl="0" algn="ctr"/>
            <a:r>
              <a:rPr lang="es-ES" b="1" cap="small" dirty="0" smtClean="0">
                <a:solidFill>
                  <a:srgbClr val="C00000"/>
                </a:solidFill>
                <a:cs typeface="Arial" pitchFamily="34" charset="0"/>
              </a:rPr>
              <a:t>Sentencia 12</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Bananero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839416" y="3068960"/>
            <a:ext cx="10657185" cy="2893100"/>
          </a:xfrm>
          <a:prstGeom prst="rect">
            <a:avLst/>
          </a:prstGeom>
        </p:spPr>
        <p:txBody>
          <a:bodyPr wrap="square">
            <a:spAutoFit/>
          </a:bodyPr>
          <a:lstStyle/>
          <a:p>
            <a:pPr algn="just"/>
            <a:r>
              <a:rPr lang="es-CO" sz="1400" b="1" dirty="0" smtClean="0">
                <a:latin typeface="Malgun Gothic" panose="020B0503020000020004" pitchFamily="34" charset="-127"/>
                <a:ea typeface="Malgun Gothic" panose="020B0503020000020004" pitchFamily="34" charset="-127"/>
              </a:rPr>
              <a:t>FRENTE TURBO</a:t>
            </a:r>
          </a:p>
          <a:p>
            <a:pPr algn="just"/>
            <a:endParaRPr lang="es-CO" sz="1400" b="1" dirty="0" smtClean="0">
              <a:latin typeface="Malgun Gothic" panose="020B0503020000020004" pitchFamily="34" charset="-127"/>
              <a:ea typeface="Malgun Gothic" panose="020B0503020000020004" pitchFamily="34" charset="-127"/>
            </a:endParaRPr>
          </a:p>
          <a:p>
            <a:pPr algn="just"/>
            <a:r>
              <a:rPr lang="es-CO" sz="1400" dirty="0" smtClean="0">
                <a:latin typeface="Malgun Gothic" panose="020B0503020000020004" pitchFamily="34" charset="-127"/>
                <a:ea typeface="Malgun Gothic" panose="020B0503020000020004" pitchFamily="34" charset="-127"/>
              </a:rPr>
              <a:t>Carlos </a:t>
            </a:r>
            <a:r>
              <a:rPr lang="es-CO" sz="1400" dirty="0">
                <a:latin typeface="Malgun Gothic" panose="020B0503020000020004" pitchFamily="34" charset="-127"/>
                <a:ea typeface="Malgun Gothic" panose="020B0503020000020004" pitchFamily="34" charset="-127"/>
              </a:rPr>
              <a:t>Castaño, y con la importante influencia de Raúl Emilio </a:t>
            </a:r>
            <a:r>
              <a:rPr lang="es-CO" sz="1400" dirty="0" err="1">
                <a:latin typeface="Malgun Gothic" panose="020B0503020000020004" pitchFamily="34" charset="-127"/>
                <a:ea typeface="Malgun Gothic" panose="020B0503020000020004" pitchFamily="34" charset="-127"/>
              </a:rPr>
              <a:t>Hasbún</a:t>
            </a:r>
            <a:r>
              <a:rPr lang="es-CO" sz="1400" dirty="0">
                <a:latin typeface="Malgun Gothic" panose="020B0503020000020004" pitchFamily="34" charset="-127"/>
                <a:ea typeface="Malgun Gothic" panose="020B0503020000020004" pitchFamily="34" charset="-127"/>
              </a:rPr>
              <a:t>, empresario bananero de la región que había perdido varios predios a manos de invasiones del EPL, inician su incursión en el municipio de Turbo. Surgen así, dos agrupaciones paramilitares; el frente de Turbo bajo el mando de HÉBERT VELOZA GARCÍA y el frente “</a:t>
            </a:r>
            <a:r>
              <a:rPr lang="es-CO" sz="1400" dirty="0" err="1">
                <a:latin typeface="Malgun Gothic" panose="020B0503020000020004" pitchFamily="34" charset="-127"/>
                <a:ea typeface="Malgun Gothic" panose="020B0503020000020004" pitchFamily="34" charset="-127"/>
              </a:rPr>
              <a:t>Árlex</a:t>
            </a:r>
            <a:r>
              <a:rPr lang="es-CO" sz="1400" dirty="0">
                <a:latin typeface="Malgun Gothic" panose="020B0503020000020004" pitchFamily="34" charset="-127"/>
                <a:ea typeface="Malgun Gothic" panose="020B0503020000020004" pitchFamily="34" charset="-127"/>
              </a:rPr>
              <a:t> Hurtado” comandado por Raúl Emilio </a:t>
            </a:r>
            <a:r>
              <a:rPr lang="es-CO" sz="1400" dirty="0" err="1">
                <a:latin typeface="Malgun Gothic" panose="020B0503020000020004" pitchFamily="34" charset="-127"/>
                <a:ea typeface="Malgun Gothic" panose="020B0503020000020004" pitchFamily="34" charset="-127"/>
              </a:rPr>
              <a:t>Hasbún</a:t>
            </a:r>
            <a:r>
              <a:rPr lang="es-CO" sz="1400" dirty="0">
                <a:latin typeface="Malgun Gothic" panose="020B0503020000020004" pitchFamily="34" charset="-127"/>
                <a:ea typeface="Malgun Gothic" panose="020B0503020000020004" pitchFamily="34" charset="-127"/>
              </a:rPr>
              <a:t>. Estas dos estructuras, confluyeron bajo un solo mando para su desmovilización, y se denominaron Bloque Bananero.</a:t>
            </a:r>
          </a:p>
          <a:p>
            <a:r>
              <a:rPr lang="es-CO" sz="1400" dirty="0">
                <a:latin typeface="Malgun Gothic" panose="020B0503020000020004" pitchFamily="34" charset="-127"/>
                <a:ea typeface="Malgun Gothic" panose="020B0503020000020004" pitchFamily="34" charset="-127"/>
              </a:rPr>
              <a:t> </a:t>
            </a:r>
          </a:p>
          <a:p>
            <a:pPr algn="just"/>
            <a:r>
              <a:rPr lang="es-ES" sz="1400" dirty="0" smtClean="0">
                <a:latin typeface="Malgun Gothic" panose="020B0503020000020004" pitchFamily="34" charset="-127"/>
                <a:ea typeface="Malgun Gothic" panose="020B0503020000020004" pitchFamily="34" charset="-127"/>
              </a:rPr>
              <a:t>Según </a:t>
            </a:r>
            <a:r>
              <a:rPr lang="es-ES" sz="1400" dirty="0">
                <a:latin typeface="Malgun Gothic" panose="020B0503020000020004" pitchFamily="34" charset="-127"/>
                <a:ea typeface="Malgun Gothic" panose="020B0503020000020004" pitchFamily="34" charset="-127"/>
              </a:rPr>
              <a:t>lo advirtió el postulado VELOZA GARCÍA, el entrenamiento incluyó ejercicios prácticos en terreno que fueron orientados por Carlos Alberto Cardona Guzmán, alias ‘Maicol’ (véase gráfica 2), y Manuel Salvador Ospina Cifuentes, alias ‘Móvil 5’. Parte de estos ejercicios fueron la incursiones hechas a comienzos de 1995 en </a:t>
            </a:r>
            <a:r>
              <a:rPr lang="es-ES" sz="1400" dirty="0" err="1">
                <a:latin typeface="Malgun Gothic" panose="020B0503020000020004" pitchFamily="34" charset="-127"/>
                <a:ea typeface="Malgun Gothic" panose="020B0503020000020004" pitchFamily="34" charset="-127"/>
              </a:rPr>
              <a:t>Matemaíz</a:t>
            </a:r>
            <a:r>
              <a:rPr lang="es-ES" sz="1400" dirty="0">
                <a:latin typeface="Malgun Gothic" panose="020B0503020000020004" pitchFamily="34" charset="-127"/>
                <a:ea typeface="Malgun Gothic" panose="020B0503020000020004" pitchFamily="34" charset="-127"/>
              </a:rPr>
              <a:t> y el corregimiento San José de Mulatos de Turbo. El establecimiento definitivo en Monteverde estuvo precedido de una incursión en el corregimiento El Dos de Turbo y a éste le siguió la decisión de mantener un grupo de siete paramilitares en el casco urbano de </a:t>
            </a:r>
            <a:r>
              <a:rPr lang="es-ES" sz="1400" dirty="0" smtClean="0">
                <a:latin typeface="Malgun Gothic" panose="020B0503020000020004" pitchFamily="34" charset="-127"/>
                <a:ea typeface="Malgun Gothic" panose="020B0503020000020004" pitchFamily="34" charset="-127"/>
              </a:rPr>
              <a:t>Turbo.</a:t>
            </a:r>
            <a:endParaRPr lang="es-CO" sz="14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409950181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764162" y="3079173"/>
            <a:ext cx="1918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248816" y="3356992"/>
            <a:ext cx="15049672" cy="40639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99266" y="623931"/>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Patrulleros: 1</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100</a:t>
            </a:r>
          </a:p>
          <a:p>
            <a:pPr algn="r"/>
            <a:r>
              <a:rPr lang="es-ES" sz="1600" b="1" cap="small" dirty="0" smtClean="0">
                <a:solidFill>
                  <a:schemeClr val="accent5">
                    <a:lumMod val="20000"/>
                    <a:lumOff val="80000"/>
                  </a:schemeClr>
                </a:solidFill>
              </a:rPr>
              <a:t>Hechos: 68</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87</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767408" y="3789040"/>
          <a:ext cx="6100863" cy="2294006"/>
        </p:xfrm>
        <a:graphic>
          <a:graphicData uri="http://schemas.openxmlformats.org/drawingml/2006/table">
            <a:tbl>
              <a:tblPr firstRow="1" bandRow="1">
                <a:tableStyleId>{5C22544A-7EE6-4342-B048-85BDC9FD1C3A}</a:tableStyleId>
              </a:tblPr>
              <a:tblGrid>
                <a:gridCol w="2634464"/>
                <a:gridCol w="762608"/>
                <a:gridCol w="258232"/>
                <a:gridCol w="1544295"/>
                <a:gridCol w="901264"/>
              </a:tblGrid>
              <a:tr h="506411">
                <a:tc gridSpan="3">
                  <a:txBody>
                    <a:bodyPr/>
                    <a:lstStyle/>
                    <a:p>
                      <a:pPr marL="450850" indent="0" algn="just"/>
                      <a:r>
                        <a:rPr lang="es-ES" sz="1400" dirty="0" smtClean="0">
                          <a:solidFill>
                            <a:schemeClr val="tx1"/>
                          </a:solidFill>
                        </a:rPr>
                        <a:t>Armando </a:t>
                      </a:r>
                      <a:r>
                        <a:rPr lang="es-ES" sz="1400" dirty="0" err="1" smtClean="0">
                          <a:solidFill>
                            <a:schemeClr val="tx1"/>
                          </a:solidFill>
                        </a:rPr>
                        <a:t>Madriaga</a:t>
                      </a:r>
                      <a:r>
                        <a:rPr lang="es-ES" sz="1400" dirty="0" smtClean="0">
                          <a:solidFill>
                            <a:schemeClr val="tx1"/>
                          </a:solidFill>
                        </a:rPr>
                        <a:t> Picón alias “María Bonita”</a:t>
                      </a:r>
                    </a:p>
                    <a:p>
                      <a:pPr marL="450850" indent="0" algn="just"/>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r>
                        <a:rPr lang="es-ES" sz="1400" dirty="0" smtClean="0">
                          <a:solidFill>
                            <a:schemeClr val="tx1"/>
                          </a:solidFill>
                        </a:rPr>
                        <a:t>Comandante </a:t>
                      </a:r>
                      <a:r>
                        <a:rPr lang="es-ES" sz="1000" dirty="0" smtClean="0">
                          <a:solidFill>
                            <a:schemeClr val="tx1"/>
                          </a:solidFill>
                        </a:rPr>
                        <a:t>Financiero de </a:t>
                      </a:r>
                      <a:r>
                        <a:rPr lang="es-ES" sz="1000" dirty="0" err="1" smtClean="0">
                          <a:solidFill>
                            <a:schemeClr val="tx1"/>
                          </a:solidFill>
                        </a:rPr>
                        <a:t>Aguachica</a:t>
                      </a:r>
                      <a:endParaRPr lang="es-ES" sz="100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11</a:t>
                      </a:r>
                      <a:endParaRPr lang="es-ES" sz="1400" dirty="0"/>
                    </a:p>
                  </a:txBody>
                  <a:tcPr/>
                </a:tc>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41</a:t>
                      </a:r>
                      <a:endParaRPr lang="es-ES" sz="1400" dirty="0"/>
                    </a:p>
                  </a:txBody>
                  <a:tcPr/>
                </a:tc>
              </a:tr>
              <a:tr h="297889">
                <a:tc>
                  <a:txBody>
                    <a:bodyPr/>
                    <a:lstStyle/>
                    <a:p>
                      <a:r>
                        <a:rPr lang="es-ES" sz="1400" dirty="0" smtClean="0"/>
                        <a:t>Secuestro</a:t>
                      </a:r>
                      <a:endParaRPr lang="es-ES" sz="1400" dirty="0"/>
                    </a:p>
                  </a:txBody>
                  <a:tcPr/>
                </a:tc>
                <a:tc>
                  <a:txBody>
                    <a:bodyPr/>
                    <a:lstStyle/>
                    <a:p>
                      <a:r>
                        <a:rPr lang="es-ES" sz="1400" dirty="0" smtClean="0"/>
                        <a:t>11</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a:txBody>
                    <a:bodyPr/>
                    <a:lstStyle/>
                    <a:p>
                      <a:r>
                        <a:rPr lang="es-ES" sz="1400" dirty="0" smtClean="0"/>
                        <a:t>Destrucción y apropiación BBP</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Despojo en campo de </a:t>
                      </a:r>
                      <a:r>
                        <a:rPr lang="es-ES" sz="1400" baseline="0" dirty="0" smtClean="0"/>
                        <a:t> batalla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Otros</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Héctor Julio Peinado Becerra</a:t>
                      </a:r>
                      <a:r>
                        <a:rPr lang="es-ES" sz="1800" b="1" kern="1200" cap="small" dirty="0" smtClean="0">
                          <a:solidFill>
                            <a:srgbClr val="FFFF66"/>
                          </a:solidFill>
                          <a:latin typeface="+mn-lt"/>
                          <a:ea typeface="+mn-ea"/>
                          <a:cs typeface="Arial" pitchFamily="34" charset="0"/>
                        </a:rPr>
                        <a:t> </a:t>
                      </a:r>
                      <a:r>
                        <a:rPr lang="es-CO" sz="1800" b="1" kern="1200" cap="small" dirty="0" smtClean="0">
                          <a:solidFill>
                            <a:srgbClr val="FFFF66"/>
                          </a:solidFill>
                          <a:latin typeface="+mn-lt"/>
                          <a:ea typeface="+mn-ea"/>
                          <a:cs typeface="Arial" pitchFamily="34" charset="0"/>
                        </a:rPr>
                        <a:t>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López.</a:t>
                      </a:r>
                      <a:endParaRPr lang="es-ES" sz="1050" dirty="0"/>
                    </a:p>
                  </a:txBody>
                  <a:tcPr/>
                </a:tc>
                <a:tc>
                  <a:txBody>
                    <a:bodyPr/>
                    <a:lstStyle/>
                    <a:p>
                      <a:r>
                        <a:rPr lang="es-ES" sz="1400" dirty="0" smtClean="0"/>
                        <a:t>6 de diciembre de 2013 </a:t>
                      </a:r>
                      <a:r>
                        <a:rPr lang="es-ES" sz="1400" dirty="0" smtClean="0">
                          <a:hlinkClick r:id="rId3"/>
                        </a:rPr>
                        <a:t>Ver Sentencia</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Dr. José Luis Barceló Camacho</a:t>
                      </a:r>
                      <a:endParaRPr lang="es-ES" sz="1050" dirty="0"/>
                    </a:p>
                  </a:txBody>
                  <a:tcPr/>
                </a:tc>
                <a:tc>
                  <a:txBody>
                    <a:bodyPr/>
                    <a:lstStyle/>
                    <a:p>
                      <a:r>
                        <a:rPr lang="es-ES" sz="1400" dirty="0" smtClean="0"/>
                        <a:t>Rad. 43237 30 de abril de 2014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13</a:t>
            </a:r>
            <a:endParaRPr lang="es-ES" cap="small" dirty="0">
              <a:solidFill>
                <a:srgbClr val="C00000"/>
              </a:solidFill>
              <a:latin typeface="Agency FB" panose="020B0503020202020204" pitchFamily="34" charset="0"/>
            </a:endParaRPr>
          </a:p>
        </p:txBody>
      </p:sp>
      <p:sp>
        <p:nvSpPr>
          <p:cNvPr id="7" name="CuadroTexto 6"/>
          <p:cNvSpPr txBox="1"/>
          <p:nvPr/>
        </p:nvSpPr>
        <p:spPr>
          <a:xfrm>
            <a:off x="695400" y="299695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83" name="Tabla 82"/>
          <p:cNvGraphicFramePr>
            <a:graphicFrameLocks noGrp="1"/>
          </p:cNvGraphicFramePr>
          <p:nvPr>
            <p:extLst/>
          </p:nvPr>
        </p:nvGraphicFramePr>
        <p:xfrm>
          <a:off x="7320136" y="3717032"/>
          <a:ext cx="4366449" cy="2834640"/>
        </p:xfrm>
        <a:graphic>
          <a:graphicData uri="http://schemas.openxmlformats.org/drawingml/2006/table">
            <a:tbl>
              <a:tblPr firstRow="1" bandRow="1">
                <a:tableStyleId>{5C22544A-7EE6-4342-B048-85BDC9FD1C3A}</a:tableStyleId>
              </a:tblPr>
              <a:tblGrid>
                <a:gridCol w="2651058"/>
                <a:gridCol w="583348"/>
                <a:gridCol w="1132043"/>
              </a:tblGrid>
              <a:tr h="506411">
                <a:tc>
                  <a:txBody>
                    <a:bodyPr/>
                    <a:lstStyle/>
                    <a:p>
                      <a:pPr marL="450850" indent="0" algn="l"/>
                      <a:r>
                        <a:rPr lang="es-ES" sz="1400" dirty="0" smtClean="0">
                          <a:solidFill>
                            <a:schemeClr val="tx1"/>
                          </a:solidFill>
                        </a:rPr>
                        <a:t>Jesús </a:t>
                      </a:r>
                      <a:r>
                        <a:rPr lang="es-ES" sz="1400" dirty="0" err="1" smtClean="0">
                          <a:solidFill>
                            <a:schemeClr val="tx1"/>
                          </a:solidFill>
                        </a:rPr>
                        <a:t>Noraldo</a:t>
                      </a:r>
                      <a:r>
                        <a:rPr lang="es-ES" sz="1400" baseline="0" dirty="0" smtClean="0">
                          <a:solidFill>
                            <a:schemeClr val="tx1"/>
                          </a:solidFill>
                        </a:rPr>
                        <a:t> Basto León alias “Parabólico”</a:t>
                      </a:r>
                      <a:endParaRPr lang="es-ES" sz="14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Jefe de comunicaciones</a:t>
                      </a:r>
                      <a:endParaRPr lang="es-ES" sz="10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7345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200" dirty="0" smtClean="0">
                          <a:solidFill>
                            <a:schemeClr val="accent6">
                              <a:lumMod val="20000"/>
                              <a:lumOff val="80000"/>
                            </a:schemeClr>
                          </a:solidFill>
                        </a:rPr>
                        <a:t>Número de conductas punibles por las que fue condenado</a:t>
                      </a:r>
                    </a:p>
                    <a:p>
                      <a:pPr marL="450850" indent="0" algn="just"/>
                      <a:endParaRPr lang="es-ES" sz="1400" dirty="0"/>
                    </a:p>
                  </a:txBody>
                  <a:tcPr>
                    <a:solidFill>
                      <a:schemeClr val="accent6">
                        <a:lumMod val="50000"/>
                      </a:schemeClr>
                    </a:solidFill>
                  </a:tcPr>
                </a:tc>
                <a:tc hMerge="1">
                  <a:txBody>
                    <a:bodyPr/>
                    <a:lstStyle/>
                    <a:p>
                      <a:endParaRPr lang="es-ES" sz="800" dirty="0"/>
                    </a:p>
                  </a:txBody>
                  <a:tcPr/>
                </a:tc>
                <a:tc hMerge="1">
                  <a:txBody>
                    <a:bodyPr/>
                    <a:lstStyle/>
                    <a:p>
                      <a:pPr marL="450850" indent="0" algn="just"/>
                      <a:endParaRPr lang="es-ES" sz="1400" dirty="0"/>
                    </a:p>
                  </a:txBody>
                  <a:tcPr/>
                </a:tc>
              </a:tr>
              <a:tr h="297889">
                <a:tc gridSpan="2">
                  <a:txBody>
                    <a:bodyPr/>
                    <a:lstStyle/>
                    <a:p>
                      <a:r>
                        <a:rPr lang="es-ES" sz="1400" dirty="0" smtClean="0"/>
                        <a:t>Desaparición</a:t>
                      </a:r>
                      <a:r>
                        <a:rPr lang="es-ES" sz="1400" baseline="0" dirty="0" smtClean="0"/>
                        <a:t> forzada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Utilización ilegal de equipos  transmisores</a:t>
                      </a:r>
                      <a:endParaRPr lang="es-ES" sz="1400" dirty="0"/>
                    </a:p>
                  </a:txBody>
                  <a:tcPr/>
                </a:tc>
                <a:tc hMerge="1">
                  <a:txBody>
                    <a:bodyPr/>
                    <a:lstStyle/>
                    <a:p>
                      <a:endParaRPr lang="es-CO"/>
                    </a:p>
                  </a:txBody>
                  <a:tcPr/>
                </a:tc>
                <a:tc>
                  <a:txBody>
                    <a:bodyPr/>
                    <a:lstStyle/>
                    <a:p>
                      <a:r>
                        <a:rPr lang="es-ES" sz="1400" dirty="0" smtClean="0"/>
                        <a:t>26</a:t>
                      </a:r>
                      <a:endParaRPr lang="es-ES" sz="1400" dirty="0"/>
                    </a:p>
                  </a:txBody>
                  <a:tcPr/>
                </a:tc>
              </a:tr>
              <a:tr h="297889">
                <a:tc gridSpan="2">
                  <a:txBody>
                    <a:bodyPr/>
                    <a:lstStyle/>
                    <a:p>
                      <a:r>
                        <a:rPr lang="es-ES" sz="1400" smtClean="0"/>
                        <a:t>Homicidio</a:t>
                      </a:r>
                      <a:endParaRPr lang="es-ES" sz="1400" dirty="0"/>
                    </a:p>
                  </a:txBody>
                  <a:tcPr/>
                </a:tc>
                <a:tc hMerge="1">
                  <a:txBody>
                    <a:bodyPr/>
                    <a:lstStyle/>
                    <a:p>
                      <a:endParaRPr lang="es-CO" dirty="0"/>
                    </a:p>
                  </a:txBody>
                  <a:tcPr/>
                </a:tc>
                <a:tc>
                  <a:txBody>
                    <a:bodyPr/>
                    <a:lstStyle/>
                    <a:p>
                      <a:r>
                        <a:rPr lang="es-ES" sz="1400" dirty="0" smtClean="0"/>
                        <a:t>1</a:t>
                      </a:r>
                      <a:endParaRPr lang="es-ES" sz="1400" dirty="0"/>
                    </a:p>
                  </a:txBody>
                  <a:tcPr/>
                </a:tc>
              </a:tr>
              <a:tr h="246453">
                <a:tc gridSpan="2">
                  <a:txBody>
                    <a:bodyPr/>
                    <a:lstStyle/>
                    <a:p>
                      <a:r>
                        <a:rPr lang="es-ES" sz="1400" dirty="0" smtClean="0"/>
                        <a:t>Destrucción</a:t>
                      </a:r>
                      <a:r>
                        <a:rPr lang="es-ES" sz="1400" baseline="0" dirty="0" smtClean="0"/>
                        <a:t> y apropiación BBP</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29685">
                <a:tc gridSpan="2">
                  <a:txBody>
                    <a:bodyPr/>
                    <a:lstStyle/>
                    <a:p>
                      <a:r>
                        <a:rPr lang="es-ES" sz="1400" dirty="0" smtClean="0"/>
                        <a:t>Exacciones o contribuciones arbitrarias</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29685">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sp>
        <p:nvSpPr>
          <p:cNvPr id="143" name="Freeform 28"/>
          <p:cNvSpPr>
            <a:spLocks/>
          </p:cNvSpPr>
          <p:nvPr/>
        </p:nvSpPr>
        <p:spPr bwMode="auto">
          <a:xfrm>
            <a:off x="9120336" y="2276872"/>
            <a:ext cx="360040"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1" name="50 Imagen" descr="18969926.jpg"/>
          <p:cNvPicPr>
            <a:picLocks noChangeAspect="1"/>
          </p:cNvPicPr>
          <p:nvPr/>
        </p:nvPicPr>
        <p:blipFill>
          <a:blip r:embed="rId5" cstate="print"/>
          <a:stretch>
            <a:fillRect/>
          </a:stretch>
        </p:blipFill>
        <p:spPr>
          <a:xfrm>
            <a:off x="767408" y="3789040"/>
            <a:ext cx="504056" cy="630070"/>
          </a:xfrm>
          <a:prstGeom prst="rect">
            <a:avLst/>
          </a:prstGeom>
        </p:spPr>
      </p:pic>
      <p:pic>
        <p:nvPicPr>
          <p:cNvPr id="52" name="51 Imagen" descr="91294136.jpg"/>
          <p:cNvPicPr>
            <a:picLocks noChangeAspect="1"/>
          </p:cNvPicPr>
          <p:nvPr/>
        </p:nvPicPr>
        <p:blipFill>
          <a:blip r:embed="rId6" cstate="print"/>
          <a:stretch>
            <a:fillRect/>
          </a:stretch>
        </p:blipFill>
        <p:spPr>
          <a:xfrm>
            <a:off x="7320136" y="3717032"/>
            <a:ext cx="432048" cy="540060"/>
          </a:xfrm>
          <a:prstGeom prst="rect">
            <a:avLst/>
          </a:prstGeom>
        </p:spPr>
      </p:pic>
      <p:grpSp>
        <p:nvGrpSpPr>
          <p:cNvPr id="54" name="Group 111"/>
          <p:cNvGrpSpPr>
            <a:grpSpLocks/>
          </p:cNvGrpSpPr>
          <p:nvPr/>
        </p:nvGrpSpPr>
        <p:grpSpPr bwMode="auto">
          <a:xfrm>
            <a:off x="8256240" y="1700808"/>
            <a:ext cx="3228081" cy="1944216"/>
            <a:chOff x="748" y="80"/>
            <a:chExt cx="6495" cy="4240"/>
          </a:xfrm>
        </p:grpSpPr>
        <p:sp>
          <p:nvSpPr>
            <p:cNvPr id="56"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1"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2"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3"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95"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94502545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548680"/>
            <a:ext cx="12072664" cy="1871663"/>
          </a:xfrm>
        </p:spPr>
        <p:txBody>
          <a:bodyPr>
            <a:normAutofit/>
          </a:bodyPr>
          <a:lstStyle/>
          <a:p>
            <a:pPr lvl="0" algn="ctr"/>
            <a:r>
              <a:rPr lang="es-ES" b="1" cap="small" dirty="0" smtClean="0">
                <a:solidFill>
                  <a:srgbClr val="C00000"/>
                </a:solidFill>
                <a:cs typeface="Arial" pitchFamily="34" charset="0"/>
              </a:rPr>
              <a:t>Sentencia 13</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 Héctor Julio becerra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pic>
        <p:nvPicPr>
          <p:cNvPr id="6" name="Imagen 5"/>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47529" y="2708920"/>
            <a:ext cx="8496944" cy="3710305"/>
          </a:xfrm>
          <a:prstGeom prst="rect">
            <a:avLst/>
          </a:prstGeom>
          <a:noFill/>
          <a:ln>
            <a:noFill/>
          </a:ln>
        </p:spPr>
      </p:pic>
    </p:spTree>
    <p:extLst>
      <p:ext uri="{BB962C8B-B14F-4D97-AF65-F5344CB8AC3E}">
        <p14:creationId xmlns:p14="http://schemas.microsoft.com/office/powerpoint/2010/main" val="2320683242"/>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7716644" y="2675829"/>
            <a:ext cx="1773943"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4800" y="3501008"/>
            <a:ext cx="12961440"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4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671</a:t>
            </a:r>
          </a:p>
          <a:p>
            <a:pPr algn="r"/>
            <a:r>
              <a:rPr lang="es-ES" sz="1600" b="1" cap="small" dirty="0" smtClean="0">
                <a:solidFill>
                  <a:schemeClr val="accent5">
                    <a:lumMod val="20000"/>
                    <a:lumOff val="80000"/>
                  </a:schemeClr>
                </a:solidFill>
              </a:rPr>
              <a:t>Hechos: 129</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471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623392" y="3933056"/>
          <a:ext cx="9721081" cy="2429232"/>
        </p:xfrm>
        <a:graphic>
          <a:graphicData uri="http://schemas.openxmlformats.org/drawingml/2006/table">
            <a:tbl>
              <a:tblPr firstRow="1" bandRow="1">
                <a:tableStyleId>{5C22544A-7EE6-4342-B048-85BDC9FD1C3A}</a:tableStyleId>
              </a:tblPr>
              <a:tblGrid>
                <a:gridCol w="2016223"/>
                <a:gridCol w="525236"/>
                <a:gridCol w="2571108"/>
                <a:gridCol w="648072"/>
                <a:gridCol w="3240360"/>
                <a:gridCol w="720082"/>
              </a:tblGrid>
              <a:tr h="506411">
                <a:tc gridSpan="4">
                  <a:txBody>
                    <a:bodyPr/>
                    <a:lstStyle/>
                    <a:p>
                      <a:pPr marL="704850" indent="0" algn="just" defTabSz="711200"/>
                      <a:r>
                        <a:rPr lang="es-ES" sz="1400" dirty="0" smtClean="0">
                          <a:solidFill>
                            <a:schemeClr val="tx1"/>
                          </a:solidFill>
                        </a:rPr>
                        <a:t>José Baldomero Linares Moreno alias “Guillermo Torres”</a:t>
                      </a:r>
                    </a:p>
                    <a:p>
                      <a:pPr marL="450850" indent="0" algn="just"/>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hMerge="1">
                  <a:txBody>
                    <a:bodyPr/>
                    <a:lstStyle/>
                    <a:p>
                      <a:endParaRPr lang="es-ES" sz="8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Comandante</a:t>
                      </a:r>
                      <a:endParaRPr lang="es-ES" sz="1000" dirty="0">
                        <a:solidFill>
                          <a:schemeClr val="tx1"/>
                        </a:solidFill>
                      </a:endParaRPr>
                    </a:p>
                  </a:txBody>
                  <a:tcPr>
                    <a:solidFill>
                      <a:schemeClr val="bg1">
                        <a:lumMod val="95000"/>
                      </a:schemeClr>
                    </a:solidFill>
                  </a:tcPr>
                </a:tc>
                <a:tc hMerge="1">
                  <a:txBody>
                    <a:bodyPr/>
                    <a:lstStyle/>
                    <a:p>
                      <a:endParaRPr lang="es-ES" sz="1000" dirty="0">
                        <a:solidFill>
                          <a:schemeClr val="tx1"/>
                        </a:solidFill>
                      </a:endParaRPr>
                    </a:p>
                  </a:txBody>
                  <a:tcPr>
                    <a:solidFill>
                      <a:schemeClr val="bg1">
                        <a:lumMod val="95000"/>
                      </a:schemeClr>
                    </a:solidFill>
                  </a:tcPr>
                </a:tc>
              </a:tr>
              <a:tr h="343286">
                <a:tc gridSpan="6">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21</a:t>
                      </a:r>
                      <a:endParaRPr lang="es-ES" sz="1400" dirty="0"/>
                    </a:p>
                  </a:txBody>
                  <a:tcPr/>
                </a:tc>
                <a:tc>
                  <a:txBody>
                    <a:bodyPr/>
                    <a:lstStyle/>
                    <a:p>
                      <a:r>
                        <a:rPr lang="es-ES" sz="1400" dirty="0" smtClean="0"/>
                        <a:t>Homicidio</a:t>
                      </a:r>
                      <a:endParaRPr lang="es-ES" sz="1400" dirty="0"/>
                    </a:p>
                  </a:txBody>
                  <a:tcPr/>
                </a:tc>
                <a:tc>
                  <a:txBody>
                    <a:bodyPr/>
                    <a:lstStyle/>
                    <a:p>
                      <a:r>
                        <a:rPr lang="es-ES" sz="1400" dirty="0" smtClean="0"/>
                        <a:t>102</a:t>
                      </a:r>
                      <a:endParaRPr lang="es-ES" sz="1400" dirty="0"/>
                    </a:p>
                  </a:txBody>
                  <a:tcPr/>
                </a:tc>
                <a:tc>
                  <a:txBody>
                    <a:bodyPr/>
                    <a:lstStyle/>
                    <a:p>
                      <a:r>
                        <a:rPr lang="es-ES" sz="1400" dirty="0" smtClean="0"/>
                        <a:t>Exacciones o contribuciones arbitrarias</a:t>
                      </a:r>
                      <a:endParaRPr lang="es-ES" sz="1400" dirty="0"/>
                    </a:p>
                  </a:txBody>
                  <a:tcPr/>
                </a:tc>
                <a:tc>
                  <a:txBody>
                    <a:bodyPr/>
                    <a:lstStyle/>
                    <a:p>
                      <a:r>
                        <a:rPr lang="es-ES" sz="1400" dirty="0" smtClean="0"/>
                        <a:t>2</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7</a:t>
                      </a:r>
                      <a:endParaRPr lang="es-ES" sz="14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4</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73</a:t>
                      </a:r>
                      <a:endParaRPr lang="es-ES" sz="1400" dirty="0"/>
                    </a:p>
                  </a:txBody>
                  <a:tcPr/>
                </a:tc>
                <a:tc>
                  <a:txBody>
                    <a:bodyPr/>
                    <a:lstStyle/>
                    <a:p>
                      <a:r>
                        <a:rPr lang="es-ES" sz="1400" dirty="0" smtClean="0"/>
                        <a:t>Actos de terrorismo</a:t>
                      </a:r>
                      <a:endParaRPr lang="es-ES" sz="1400" dirty="0"/>
                    </a:p>
                  </a:txBody>
                  <a:tcPr/>
                </a:tc>
                <a:tc>
                  <a:txBody>
                    <a:bodyPr/>
                    <a:lstStyle/>
                    <a:p>
                      <a:r>
                        <a:rPr lang="es-ES" sz="1400" dirty="0" smtClean="0"/>
                        <a:t>12</a:t>
                      </a:r>
                      <a:endParaRPr lang="es-ES" sz="1400" dirty="0"/>
                    </a:p>
                  </a:txBody>
                  <a:tcPr/>
                </a:tc>
                <a:tc>
                  <a:txBody>
                    <a:bodyPr/>
                    <a:lstStyle/>
                    <a:p>
                      <a:r>
                        <a:rPr lang="es-ES" sz="1400" dirty="0" smtClean="0"/>
                        <a:t>Represalias</a:t>
                      </a:r>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Hurto</a:t>
                      </a:r>
                      <a:endParaRPr lang="es-ES" sz="1400" dirty="0"/>
                    </a:p>
                  </a:txBody>
                  <a:tcPr/>
                </a:tc>
                <a:tc>
                  <a:txBody>
                    <a:bodyPr/>
                    <a:lstStyle/>
                    <a:p>
                      <a:r>
                        <a:rPr lang="es-ES" sz="1400" dirty="0" smtClean="0"/>
                        <a:t>24</a:t>
                      </a:r>
                      <a:endParaRPr lang="es-ES" sz="1400" dirty="0"/>
                    </a:p>
                  </a:txBody>
                  <a:tcPr/>
                </a:tc>
                <a:tc>
                  <a:txBody>
                    <a:bodyPr/>
                    <a:lstStyle/>
                    <a:p>
                      <a:r>
                        <a:rPr lang="es-ES" sz="1400" dirty="0" smtClean="0"/>
                        <a:t>Reclutamiento ilícito</a:t>
                      </a:r>
                      <a:endParaRPr lang="es-ES" sz="1400" dirty="0"/>
                    </a:p>
                  </a:txBody>
                  <a:tcPr/>
                </a:tc>
                <a:tc>
                  <a:txBody>
                    <a:bodyPr/>
                    <a:lstStyle/>
                    <a:p>
                      <a:r>
                        <a:rPr lang="es-ES" sz="1400" dirty="0" smtClean="0"/>
                        <a:t>5</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12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 de homicidio</a:t>
                      </a:r>
                      <a:endParaRPr lang="es-ES" sz="1400" dirty="0"/>
                    </a:p>
                  </a:txBody>
                  <a:tcPr/>
                </a:tc>
                <a:tc>
                  <a:txBody>
                    <a:bodyPr/>
                    <a:lstStyle/>
                    <a:p>
                      <a:r>
                        <a:rPr lang="es-ES" sz="1400" dirty="0" smtClean="0"/>
                        <a:t>1</a:t>
                      </a:r>
                      <a:endParaRPr lang="es-ES" sz="1400" dirty="0"/>
                    </a:p>
                  </a:txBody>
                  <a:tcPr/>
                </a:tc>
                <a:tc>
                  <a:txBody>
                    <a:bodyPr/>
                    <a:lstStyle/>
                    <a:p>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713020"/>
        </p:xfrm>
        <a:graphic>
          <a:graphicData uri="http://schemas.openxmlformats.org/drawingml/2006/table">
            <a:tbl>
              <a:tblPr firstRow="1" bandRow="1">
                <a:tableStyleId>{5C22544A-7EE6-4342-B048-85BDC9FD1C3A}</a:tableStyleId>
              </a:tblPr>
              <a:tblGrid>
                <a:gridCol w="3714943"/>
                <a:gridCol w="324036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Meta y Vichada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Roso</a:t>
                      </a:r>
                      <a:endParaRPr lang="es-ES" sz="1050" dirty="0"/>
                    </a:p>
                  </a:txBody>
                  <a:tcPr/>
                </a:tc>
                <a:tc>
                  <a:txBody>
                    <a:bodyPr/>
                    <a:lstStyle/>
                    <a:p>
                      <a:r>
                        <a:rPr lang="es-ES" sz="1400" dirty="0" smtClean="0"/>
                        <a:t>6 de diciembre de 2013 </a:t>
                      </a:r>
                      <a:r>
                        <a:rPr lang="es-ES" sz="1400" dirty="0" smtClean="0">
                          <a:hlinkClick r:id="rId3"/>
                        </a:rPr>
                        <a:t>Ver Sentencia</a:t>
                      </a:r>
                      <a:endParaRPr lang="es-ES" sz="1400" dirty="0"/>
                    </a:p>
                  </a:txBody>
                  <a:tcPr/>
                </a:tc>
              </a:tr>
              <a:tr h="262068">
                <a:tc>
                  <a:txBody>
                    <a:bodyPr/>
                    <a:lstStyle/>
                    <a:p>
                      <a:r>
                        <a:rPr lang="es-ES" sz="1400" dirty="0" smtClean="0"/>
                        <a:t>Segunda Instancia: M.P.</a:t>
                      </a:r>
                      <a:r>
                        <a:rPr lang="es-ES" sz="1400" baseline="0" dirty="0" smtClean="0"/>
                        <a:t> Dra. Patricia Salazar Cuellar</a:t>
                      </a:r>
                      <a:endParaRPr lang="es-ES" sz="1050" dirty="0"/>
                    </a:p>
                  </a:txBody>
                  <a:tcPr/>
                </a:tc>
                <a:tc>
                  <a:txBody>
                    <a:bodyPr/>
                    <a:lstStyle/>
                    <a:p>
                      <a:r>
                        <a:rPr lang="es-ES" sz="1400" u="none" dirty="0" smtClean="0"/>
                        <a:t>Rad: 43195 17 de junio de 2015  </a:t>
                      </a:r>
                      <a:r>
                        <a:rPr lang="es-ES" sz="1400" dirty="0" smtClean="0">
                          <a:solidFill>
                            <a:srgbClr val="7030A0"/>
                          </a:solidFill>
                          <a:hlinkClick r:id="rId4"/>
                        </a:rPr>
                        <a:t>Ver</a:t>
                      </a:r>
                      <a:r>
                        <a:rPr lang="es-ES" sz="1400" baseline="0" dirty="0" smtClean="0">
                          <a:solidFill>
                            <a:srgbClr val="7030A0"/>
                          </a:solidFill>
                          <a:hlinkClick r:id="rId4"/>
                        </a:rPr>
                        <a:t> Sentencia</a:t>
                      </a:r>
                      <a:r>
                        <a:rPr lang="es-ES" sz="1400" baseline="0" dirty="0" smtClean="0">
                          <a:solidFill>
                            <a:srgbClr val="7030A0"/>
                          </a:solidFill>
                        </a:rPr>
                        <a:t> </a:t>
                      </a:r>
                      <a:endParaRPr lang="es-ES" sz="1400"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14</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4" name="53 Imagen" descr="17351691.jpg"/>
          <p:cNvPicPr>
            <a:picLocks noChangeAspect="1"/>
          </p:cNvPicPr>
          <p:nvPr/>
        </p:nvPicPr>
        <p:blipFill>
          <a:blip r:embed="rId5" cstate="print"/>
          <a:stretch>
            <a:fillRect/>
          </a:stretch>
        </p:blipFill>
        <p:spPr>
          <a:xfrm>
            <a:off x="623392" y="3933056"/>
            <a:ext cx="504056" cy="630070"/>
          </a:xfrm>
          <a:prstGeom prst="rect">
            <a:avLst/>
          </a:prstGeom>
        </p:spPr>
      </p:pic>
      <p:grpSp>
        <p:nvGrpSpPr>
          <p:cNvPr id="88" name="Group 2"/>
          <p:cNvGrpSpPr>
            <a:grpSpLocks/>
          </p:cNvGrpSpPr>
          <p:nvPr/>
        </p:nvGrpSpPr>
        <p:grpSpPr bwMode="auto">
          <a:xfrm>
            <a:off x="9599712" y="1772816"/>
            <a:ext cx="2375849" cy="2420888"/>
            <a:chOff x="0" y="0"/>
            <a:chExt cx="5247" cy="5713"/>
          </a:xfrm>
        </p:grpSpPr>
        <p:sp>
          <p:nvSpPr>
            <p:cNvPr id="97"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8"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9"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0"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1"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5"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6"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7"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8"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9"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0"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1"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2"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3"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4"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5"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6"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7"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8"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9"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0"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126"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8"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9"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0" name="Text Box 54"/>
            <p:cNvSpPr txBox="1">
              <a:spLocks noChangeArrowheads="1"/>
            </p:cNvSpPr>
            <p:nvPr/>
          </p:nvSpPr>
          <p:spPr bwMode="auto">
            <a:xfrm>
              <a:off x="2917" y="510"/>
              <a:ext cx="2330" cy="1198"/>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AUTODEFENSAS </a:t>
              </a:r>
              <a:r>
                <a:rPr lang="es-ES" sz="900" b="1" dirty="0">
                  <a:effectLst>
                    <a:outerShdw blurRad="38100" dist="38100" dir="2700000" algn="tl">
                      <a:srgbClr val="000000">
                        <a:alpha val="43137"/>
                      </a:srgbClr>
                    </a:outerShdw>
                  </a:effectLst>
                  <a:latin typeface="Calibri" pitchFamily="34" charset="0"/>
                </a:rPr>
                <a:t>CAMPESINAS DE META Y </a:t>
              </a:r>
              <a:r>
                <a:rPr lang="es-ES" sz="900" b="1" dirty="0" smtClean="0">
                  <a:effectLst>
                    <a:outerShdw blurRad="38100" dist="38100" dir="2700000" algn="tl">
                      <a:srgbClr val="000000">
                        <a:alpha val="43137"/>
                      </a:srgbClr>
                    </a:outerShdw>
                  </a:effectLst>
                  <a:latin typeface="Calibri" pitchFamily="34" charset="0"/>
                </a:rPr>
                <a:t>VICHADA</a:t>
              </a:r>
              <a:endParaRPr lang="es-ES" sz="900" b="1" dirty="0">
                <a:effectLst>
                  <a:outerShdw blurRad="38100" dist="38100" dir="2700000" algn="tl">
                    <a:srgbClr val="000000">
                      <a:alpha val="43137"/>
                    </a:srgbClr>
                  </a:outerShdw>
                </a:effectLst>
                <a:latin typeface="Calibri" pitchFamily="34" charset="0"/>
              </a:endParaRPr>
            </a:p>
          </p:txBody>
        </p:sp>
        <p:sp>
          <p:nvSpPr>
            <p:cNvPr id="131" name="Rectangle 56"/>
            <p:cNvSpPr>
              <a:spLocks noChangeArrowheads="1"/>
            </p:cNvSpPr>
            <p:nvPr/>
          </p:nvSpPr>
          <p:spPr bwMode="auto">
            <a:xfrm>
              <a:off x="2758" y="510"/>
              <a:ext cx="2385" cy="102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2" name="Oval 68"/>
            <p:cNvSpPr>
              <a:spLocks noChangeArrowheads="1"/>
            </p:cNvSpPr>
            <p:nvPr/>
          </p:nvSpPr>
          <p:spPr bwMode="auto">
            <a:xfrm rot="5400000">
              <a:off x="2697" y="911"/>
              <a:ext cx="440" cy="318"/>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3" name="Oval 70"/>
            <p:cNvSpPr>
              <a:spLocks noChangeArrowheads="1"/>
            </p:cNvSpPr>
            <p:nvPr/>
          </p:nvSpPr>
          <p:spPr bwMode="auto">
            <a:xfrm rot="3620645">
              <a:off x="3060" y="1868"/>
              <a:ext cx="317" cy="1128"/>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4" name="Oval 71"/>
            <p:cNvSpPr>
              <a:spLocks noChangeArrowheads="1"/>
            </p:cNvSpPr>
            <p:nvPr/>
          </p:nvSpPr>
          <p:spPr bwMode="auto">
            <a:xfrm rot="294560">
              <a:off x="2568" y="2517"/>
              <a:ext cx="319" cy="589"/>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5" name="Oval 72"/>
            <p:cNvSpPr>
              <a:spLocks noChangeArrowheads="1"/>
            </p:cNvSpPr>
            <p:nvPr/>
          </p:nvSpPr>
          <p:spPr bwMode="auto">
            <a:xfrm rot="5064003">
              <a:off x="2182" y="2542"/>
              <a:ext cx="230" cy="634"/>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spTree>
    <p:extLst>
      <p:ext uri="{BB962C8B-B14F-4D97-AF65-F5344CB8AC3E}">
        <p14:creationId xmlns:p14="http://schemas.microsoft.com/office/powerpoint/2010/main" val="62161794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Freeform 10"/>
          <p:cNvSpPr>
            <a:spLocks/>
          </p:cNvSpPr>
          <p:nvPr/>
        </p:nvSpPr>
        <p:spPr bwMode="auto">
          <a:xfrm>
            <a:off x="3225122" y="1561322"/>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solidFill>
            <a:srgbClr val="7030A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3"/>
          <p:cNvSpPr>
            <a:spLocks/>
          </p:cNvSpPr>
          <p:nvPr/>
        </p:nvSpPr>
        <p:spPr bwMode="auto">
          <a:xfrm>
            <a:off x="3287688" y="2996952"/>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gradFill rotWithShape="1">
            <a:gsLst>
              <a:gs pos="0">
                <a:srgbClr val="FF0000">
                  <a:alpha val="10001"/>
                </a:srgbClr>
              </a:gs>
              <a:gs pos="100000">
                <a:srgbClr val="FF0000"/>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Oval 77"/>
          <p:cNvSpPr>
            <a:spLocks noChangeArrowheads="1"/>
          </p:cNvSpPr>
          <p:nvPr/>
        </p:nvSpPr>
        <p:spPr bwMode="auto">
          <a:xfrm rot="21068561">
            <a:off x="4380821" y="3264571"/>
            <a:ext cx="687388" cy="222250"/>
          </a:xfrm>
          <a:prstGeom prst="ellipse">
            <a:avLst/>
          </a:prstGeom>
          <a:solidFill>
            <a:schemeClr val="bg1">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36"/>
          <p:cNvSpPr>
            <a:spLocks noChangeArrowheads="1"/>
          </p:cNvSpPr>
          <p:nvPr/>
        </p:nvSpPr>
        <p:spPr bwMode="auto">
          <a:xfrm rot="4743037">
            <a:off x="3849977" y="3362743"/>
            <a:ext cx="1315662" cy="470719"/>
          </a:xfrm>
          <a:prstGeom prst="ellipse">
            <a:avLst/>
          </a:prstGeom>
          <a:solidFill>
            <a:schemeClr val="bg1">
              <a:lumMod val="50000"/>
            </a:schemeClr>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54"/>
          <p:cNvSpPr>
            <a:spLocks noChangeArrowheads="1"/>
          </p:cNvSpPr>
          <p:nvPr/>
        </p:nvSpPr>
        <p:spPr bwMode="auto">
          <a:xfrm rot="417877">
            <a:off x="4608248" y="2534465"/>
            <a:ext cx="712788" cy="446087"/>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29"/>
          <p:cNvSpPr>
            <a:spLocks/>
          </p:cNvSpPr>
          <p:nvPr/>
        </p:nvSpPr>
        <p:spPr bwMode="auto">
          <a:xfrm>
            <a:off x="4800601" y="2276476"/>
            <a:ext cx="1216025" cy="436563"/>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cs typeface="+mn-cs"/>
            </a:endParaRPr>
          </a:p>
        </p:txBody>
      </p:sp>
      <p:sp>
        <p:nvSpPr>
          <p:cNvPr id="90" name="Oval 60"/>
          <p:cNvSpPr>
            <a:spLocks noChangeArrowheads="1"/>
          </p:cNvSpPr>
          <p:nvPr/>
        </p:nvSpPr>
        <p:spPr bwMode="auto">
          <a:xfrm rot="17575846">
            <a:off x="3272609" y="2344453"/>
            <a:ext cx="1396287" cy="267155"/>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9" name="Freeform 31"/>
          <p:cNvSpPr>
            <a:spLocks/>
          </p:cNvSpPr>
          <p:nvPr/>
        </p:nvSpPr>
        <p:spPr bwMode="auto">
          <a:xfrm>
            <a:off x="3935761" y="1916832"/>
            <a:ext cx="862013" cy="958850"/>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FF99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grpSp>
        <p:nvGrpSpPr>
          <p:cNvPr id="55298" name="Group 111"/>
          <p:cNvGrpSpPr>
            <a:grpSpLocks/>
          </p:cNvGrpSpPr>
          <p:nvPr/>
        </p:nvGrpSpPr>
        <p:grpSpPr bwMode="auto">
          <a:xfrm>
            <a:off x="2210391" y="371434"/>
            <a:ext cx="8350105" cy="6486566"/>
            <a:chOff x="748" y="80"/>
            <a:chExt cx="5386" cy="4240"/>
          </a:xfrm>
        </p:grpSpPr>
        <p:sp>
          <p:nvSpPr>
            <p:cNvPr id="65" name="Oval 73"/>
            <p:cNvSpPr>
              <a:spLocks noChangeArrowheads="1"/>
            </p:cNvSpPr>
            <p:nvPr/>
          </p:nvSpPr>
          <p:spPr bwMode="auto">
            <a:xfrm rot="19435431">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60" name="Oval 65"/>
            <p:cNvSpPr>
              <a:spLocks noChangeArrowheads="1"/>
            </p:cNvSpPr>
            <p:nvPr/>
          </p:nvSpPr>
          <p:spPr bwMode="auto">
            <a:xfrm rot="1664989">
              <a:off x="1612" y="635"/>
              <a:ext cx="265" cy="33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36" name="Oval 35"/>
            <p:cNvSpPr>
              <a:spLocks noChangeArrowheads="1"/>
            </p:cNvSpPr>
            <p:nvPr/>
          </p:nvSpPr>
          <p:spPr bwMode="auto">
            <a:xfrm rot="-672026">
              <a:off x="1372" y="1005"/>
              <a:ext cx="135" cy="343"/>
            </a:xfrm>
            <a:prstGeom prst="ellipse">
              <a:avLst/>
            </a:prstGeom>
            <a:solidFill>
              <a:srgbClr val="00FF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7"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8" name="Freeform 3"/>
            <p:cNvSpPr>
              <a:spLocks/>
            </p:cNvSpPr>
            <p:nvPr/>
          </p:nvSpPr>
          <p:spPr bwMode="auto">
            <a:xfrm>
              <a:off x="1874" y="352"/>
              <a:ext cx="377"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9" name="Freeform 4"/>
            <p:cNvSpPr>
              <a:spLocks/>
            </p:cNvSpPr>
            <p:nvPr/>
          </p:nvSpPr>
          <p:spPr bwMode="auto">
            <a:xfrm>
              <a:off x="1788" y="410"/>
              <a:ext cx="177"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2" name="Freeform 7"/>
            <p:cNvSpPr>
              <a:spLocks/>
            </p:cNvSpPr>
            <p:nvPr/>
          </p:nvSpPr>
          <p:spPr bwMode="auto">
            <a:xfrm>
              <a:off x="1166" y="1961"/>
              <a:ext cx="457"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solidFill>
              <a:srgbClr val="FF9999"/>
            </a:solidFill>
            <a:ln w="12700" cap="rnd" cmpd="sng">
              <a:solidFill>
                <a:srgbClr val="FF7C80"/>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19" name="Freeform 16"/>
            <p:cNvSpPr>
              <a:spLocks/>
            </p:cNvSpPr>
            <p:nvPr/>
          </p:nvSpPr>
          <p:spPr bwMode="auto">
            <a:xfrm>
              <a:off x="1793" y="1971"/>
              <a:ext cx="1089"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1" name="Freeform 18"/>
            <p:cNvSpPr>
              <a:spLocks/>
            </p:cNvSpPr>
            <p:nvPr/>
          </p:nvSpPr>
          <p:spPr bwMode="auto">
            <a:xfrm>
              <a:off x="2165" y="2514"/>
              <a:ext cx="944"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2" name="Freeform 19"/>
            <p:cNvSpPr>
              <a:spLocks/>
            </p:cNvSpPr>
            <p:nvPr/>
          </p:nvSpPr>
          <p:spPr bwMode="auto">
            <a:xfrm>
              <a:off x="1963" y="3207"/>
              <a:ext cx="1283"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29" name="Freeform 26"/>
            <p:cNvSpPr>
              <a:spLocks/>
            </p:cNvSpPr>
            <p:nvPr/>
          </p:nvSpPr>
          <p:spPr bwMode="auto">
            <a:xfrm>
              <a:off x="1958" y="1181"/>
              <a:ext cx="538"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30" name="Freeform 27"/>
            <p:cNvSpPr>
              <a:spLocks/>
            </p:cNvSpPr>
            <p:nvPr/>
          </p:nvSpPr>
          <p:spPr bwMode="auto">
            <a:xfrm>
              <a:off x="2087" y="483"/>
              <a:ext cx="344"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31" name="Freeform 28"/>
            <p:cNvSpPr>
              <a:spLocks/>
            </p:cNvSpPr>
            <p:nvPr/>
          </p:nvSpPr>
          <p:spPr bwMode="auto">
            <a:xfrm>
              <a:off x="2245" y="892"/>
              <a:ext cx="367"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32" name="Text Box 29"/>
            <p:cNvSpPr txBox="1">
              <a:spLocks noChangeArrowheads="1"/>
            </p:cNvSpPr>
            <p:nvPr/>
          </p:nvSpPr>
          <p:spPr bwMode="auto">
            <a:xfrm>
              <a:off x="1916" y="3017"/>
              <a:ext cx="119"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cs typeface="+mn-cs"/>
              </a:endParaRPr>
            </a:p>
          </p:txBody>
        </p:sp>
        <p:sp>
          <p:nvSpPr>
            <p:cNvPr id="33" name="Freeform 30" descr="Papel carta"/>
            <p:cNvSpPr>
              <a:spLocks/>
            </p:cNvSpPr>
            <p:nvPr/>
          </p:nvSpPr>
          <p:spPr bwMode="auto">
            <a:xfrm>
              <a:off x="1355" y="413"/>
              <a:ext cx="134"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3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3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37" name="Text Box 38"/>
            <p:cNvSpPr txBox="1">
              <a:spLocks noChangeArrowheads="1"/>
            </p:cNvSpPr>
            <p:nvPr/>
          </p:nvSpPr>
          <p:spPr bwMode="auto">
            <a:xfrm>
              <a:off x="2150" y="703"/>
              <a:ext cx="330"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CESAR</a:t>
              </a:r>
            </a:p>
          </p:txBody>
        </p:sp>
        <p:sp>
          <p:nvSpPr>
            <p:cNvPr id="38" name="Text Box 39"/>
            <p:cNvSpPr txBox="1">
              <a:spLocks noChangeArrowheads="1"/>
            </p:cNvSpPr>
            <p:nvPr/>
          </p:nvSpPr>
          <p:spPr bwMode="auto">
            <a:xfrm>
              <a:off x="2285" y="366"/>
              <a:ext cx="387"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GUAJIRA</a:t>
              </a:r>
            </a:p>
          </p:txBody>
        </p:sp>
        <p:sp>
          <p:nvSpPr>
            <p:cNvPr id="39" name="Text Box 41"/>
            <p:cNvSpPr txBox="1">
              <a:spLocks noChangeArrowheads="1"/>
            </p:cNvSpPr>
            <p:nvPr/>
          </p:nvSpPr>
          <p:spPr bwMode="auto">
            <a:xfrm>
              <a:off x="1542" y="433"/>
              <a:ext cx="463"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ATLANTICO</a:t>
              </a:r>
            </a:p>
          </p:txBody>
        </p:sp>
        <p:sp>
          <p:nvSpPr>
            <p:cNvPr id="40" name="Text Box 42"/>
            <p:cNvSpPr txBox="1">
              <a:spLocks noChangeArrowheads="1"/>
            </p:cNvSpPr>
            <p:nvPr/>
          </p:nvSpPr>
          <p:spPr bwMode="auto">
            <a:xfrm>
              <a:off x="2422" y="2284"/>
              <a:ext cx="288"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META</a:t>
              </a:r>
            </a:p>
          </p:txBody>
        </p:sp>
        <p:sp>
          <p:nvSpPr>
            <p:cNvPr id="41" name="Text Box 43"/>
            <p:cNvSpPr txBox="1">
              <a:spLocks noChangeArrowheads="1"/>
            </p:cNvSpPr>
            <p:nvPr/>
          </p:nvSpPr>
          <p:spPr bwMode="auto">
            <a:xfrm>
              <a:off x="2184" y="1745"/>
              <a:ext cx="37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BOYACA</a:t>
              </a:r>
            </a:p>
          </p:txBody>
        </p:sp>
        <p:sp>
          <p:nvSpPr>
            <p:cNvPr id="42" name="Text Box 44"/>
            <p:cNvSpPr txBox="1">
              <a:spLocks noChangeArrowheads="1"/>
            </p:cNvSpPr>
            <p:nvPr/>
          </p:nvSpPr>
          <p:spPr bwMode="auto">
            <a:xfrm>
              <a:off x="1830" y="1086"/>
              <a:ext cx="434" cy="145"/>
            </a:xfrm>
            <a:prstGeom prst="rect">
              <a:avLst/>
            </a:prstGeom>
            <a:noFill/>
            <a:ln w="9525">
              <a:noFill/>
              <a:miter lim="800000"/>
              <a:headEnd/>
              <a:tailEnd/>
            </a:ln>
            <a:effectLst/>
          </p:spPr>
          <p:txBody>
            <a:bodyPr>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BOLIVAR</a:t>
              </a:r>
            </a:p>
          </p:txBody>
        </p:sp>
        <p:sp>
          <p:nvSpPr>
            <p:cNvPr id="43" name="Text Box 45"/>
            <p:cNvSpPr txBox="1">
              <a:spLocks noChangeArrowheads="1"/>
            </p:cNvSpPr>
            <p:nvPr/>
          </p:nvSpPr>
          <p:spPr bwMode="auto">
            <a:xfrm>
              <a:off x="1510" y="1167"/>
              <a:ext cx="427"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CORDOBA</a:t>
              </a:r>
            </a:p>
          </p:txBody>
        </p:sp>
        <p:sp>
          <p:nvSpPr>
            <p:cNvPr id="44" name="Text Box 46"/>
            <p:cNvSpPr txBox="1">
              <a:spLocks noChangeArrowheads="1"/>
            </p:cNvSpPr>
            <p:nvPr/>
          </p:nvSpPr>
          <p:spPr bwMode="auto">
            <a:xfrm>
              <a:off x="2285" y="1072"/>
              <a:ext cx="496" cy="233"/>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NORTE DE</a:t>
              </a:r>
            </a:p>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SANTANDER</a:t>
              </a:r>
            </a:p>
          </p:txBody>
        </p:sp>
        <p:sp>
          <p:nvSpPr>
            <p:cNvPr id="45" name="Text Box 47"/>
            <p:cNvSpPr txBox="1">
              <a:spLocks noChangeArrowheads="1"/>
            </p:cNvSpPr>
            <p:nvPr/>
          </p:nvSpPr>
          <p:spPr bwMode="auto">
            <a:xfrm>
              <a:off x="3228" y="1948"/>
              <a:ext cx="38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VICHADA</a:t>
              </a:r>
            </a:p>
          </p:txBody>
        </p:sp>
        <p:sp>
          <p:nvSpPr>
            <p:cNvPr id="46" name="Text Box 48"/>
            <p:cNvSpPr txBox="1">
              <a:spLocks noChangeArrowheads="1"/>
            </p:cNvSpPr>
            <p:nvPr/>
          </p:nvSpPr>
          <p:spPr bwMode="auto">
            <a:xfrm>
              <a:off x="1275" y="2252"/>
              <a:ext cx="311"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VALLE</a:t>
              </a:r>
            </a:p>
          </p:txBody>
        </p:sp>
        <p:sp>
          <p:nvSpPr>
            <p:cNvPr id="47" name="Text Box 49"/>
            <p:cNvSpPr txBox="1">
              <a:spLocks noChangeArrowheads="1"/>
            </p:cNvSpPr>
            <p:nvPr/>
          </p:nvSpPr>
          <p:spPr bwMode="auto">
            <a:xfrm>
              <a:off x="1612" y="2218"/>
              <a:ext cx="34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TOLIMA</a:t>
              </a:r>
            </a:p>
          </p:txBody>
        </p:sp>
        <p:sp>
          <p:nvSpPr>
            <p:cNvPr id="48" name="Text Box 50"/>
            <p:cNvSpPr txBox="1">
              <a:spLocks noChangeArrowheads="1"/>
            </p:cNvSpPr>
            <p:nvPr/>
          </p:nvSpPr>
          <p:spPr bwMode="auto">
            <a:xfrm>
              <a:off x="838" y="2789"/>
              <a:ext cx="358"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NARIÑO</a:t>
              </a:r>
            </a:p>
          </p:txBody>
        </p:sp>
        <p:sp>
          <p:nvSpPr>
            <p:cNvPr id="49" name="Text Box 51"/>
            <p:cNvSpPr txBox="1">
              <a:spLocks noChangeArrowheads="1"/>
            </p:cNvSpPr>
            <p:nvPr/>
          </p:nvSpPr>
          <p:spPr bwMode="auto">
            <a:xfrm>
              <a:off x="1343" y="2991"/>
              <a:ext cx="46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PUTUMAYO</a:t>
              </a:r>
            </a:p>
          </p:txBody>
        </p:sp>
        <p:sp>
          <p:nvSpPr>
            <p:cNvPr id="50" name="Text Box 52"/>
            <p:cNvSpPr txBox="1">
              <a:spLocks noChangeArrowheads="1"/>
            </p:cNvSpPr>
            <p:nvPr/>
          </p:nvSpPr>
          <p:spPr bwMode="auto">
            <a:xfrm>
              <a:off x="1343" y="1882"/>
              <a:ext cx="46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RISARALDA</a:t>
              </a:r>
            </a:p>
          </p:txBody>
        </p:sp>
        <p:sp>
          <p:nvSpPr>
            <p:cNvPr id="51" name="Text Box 53"/>
            <p:cNvSpPr txBox="1">
              <a:spLocks noChangeArrowheads="1"/>
            </p:cNvSpPr>
            <p:nvPr/>
          </p:nvSpPr>
          <p:spPr bwMode="auto">
            <a:xfrm>
              <a:off x="1612" y="1780"/>
              <a:ext cx="36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CALDAS</a:t>
              </a:r>
            </a:p>
          </p:txBody>
        </p:sp>
        <p:sp>
          <p:nvSpPr>
            <p:cNvPr id="52" name="Text Box 54"/>
            <p:cNvSpPr txBox="1">
              <a:spLocks noChangeArrowheads="1"/>
            </p:cNvSpPr>
            <p:nvPr/>
          </p:nvSpPr>
          <p:spPr bwMode="auto">
            <a:xfrm>
              <a:off x="2555" y="1509"/>
              <a:ext cx="37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ARAUCA</a:t>
              </a:r>
            </a:p>
          </p:txBody>
        </p:sp>
        <p:sp>
          <p:nvSpPr>
            <p:cNvPr id="53" name="Text Box 55"/>
            <p:cNvSpPr txBox="1">
              <a:spLocks noChangeArrowheads="1"/>
            </p:cNvSpPr>
            <p:nvPr/>
          </p:nvSpPr>
          <p:spPr bwMode="auto">
            <a:xfrm>
              <a:off x="1847" y="2958"/>
              <a:ext cx="41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CAQUETA</a:t>
              </a:r>
            </a:p>
          </p:txBody>
        </p:sp>
        <p:sp>
          <p:nvSpPr>
            <p:cNvPr id="54" name="Text Box 56"/>
            <p:cNvSpPr txBox="1">
              <a:spLocks noChangeArrowheads="1"/>
            </p:cNvSpPr>
            <p:nvPr/>
          </p:nvSpPr>
          <p:spPr bwMode="auto">
            <a:xfrm>
              <a:off x="2117" y="1544"/>
              <a:ext cx="49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SANTANDER</a:t>
              </a:r>
            </a:p>
          </p:txBody>
        </p:sp>
        <p:sp>
          <p:nvSpPr>
            <p:cNvPr id="55" name="Text Box 57"/>
            <p:cNvSpPr txBox="1">
              <a:spLocks noChangeArrowheads="1"/>
            </p:cNvSpPr>
            <p:nvPr/>
          </p:nvSpPr>
          <p:spPr bwMode="auto">
            <a:xfrm>
              <a:off x="1814" y="1915"/>
              <a:ext cx="6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CUNDINAMARCA</a:t>
              </a:r>
            </a:p>
          </p:txBody>
        </p:sp>
        <p:sp>
          <p:nvSpPr>
            <p:cNvPr id="56" name="Text Box 58"/>
            <p:cNvSpPr txBox="1">
              <a:spLocks noChangeArrowheads="1"/>
            </p:cNvSpPr>
            <p:nvPr/>
          </p:nvSpPr>
          <p:spPr bwMode="auto">
            <a:xfrm>
              <a:off x="2455" y="1849"/>
              <a:ext cx="45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CASANARE</a:t>
              </a:r>
            </a:p>
          </p:txBody>
        </p:sp>
        <p:sp>
          <p:nvSpPr>
            <p:cNvPr id="57" name="Text Box 59"/>
            <p:cNvSpPr txBox="1">
              <a:spLocks noChangeArrowheads="1"/>
            </p:cNvSpPr>
            <p:nvPr/>
          </p:nvSpPr>
          <p:spPr bwMode="auto">
            <a:xfrm>
              <a:off x="1241" y="1712"/>
              <a:ext cx="348"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CHOCO</a:t>
              </a:r>
            </a:p>
          </p:txBody>
        </p:sp>
        <p:sp>
          <p:nvSpPr>
            <p:cNvPr id="58" name="Oval 60"/>
            <p:cNvSpPr>
              <a:spLocks noChangeArrowheads="1"/>
            </p:cNvSpPr>
            <p:nvPr/>
          </p:nvSpPr>
          <p:spPr bwMode="auto">
            <a:xfrm rot="19680121">
              <a:off x="1690" y="1572"/>
              <a:ext cx="273" cy="114"/>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59"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61" name="Text Box 66"/>
            <p:cNvSpPr txBox="1">
              <a:spLocks noChangeArrowheads="1"/>
            </p:cNvSpPr>
            <p:nvPr/>
          </p:nvSpPr>
          <p:spPr bwMode="auto">
            <a:xfrm>
              <a:off x="1208" y="2488"/>
              <a:ext cx="333"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cs typeface="+mn-cs"/>
                </a:rPr>
                <a:t>CAUCA</a:t>
              </a:r>
            </a:p>
          </p:txBody>
        </p:sp>
        <p:sp>
          <p:nvSpPr>
            <p:cNvPr id="62" name="Oval 69"/>
            <p:cNvSpPr>
              <a:spLocks noChangeArrowheads="1"/>
            </p:cNvSpPr>
            <p:nvPr/>
          </p:nvSpPr>
          <p:spPr bwMode="auto">
            <a:xfrm>
              <a:off x="2219" y="871"/>
              <a:ext cx="102"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63"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64" name="Oval 71"/>
            <p:cNvSpPr>
              <a:spLocks noChangeArrowheads="1"/>
            </p:cNvSpPr>
            <p:nvPr/>
          </p:nvSpPr>
          <p:spPr bwMode="auto">
            <a:xfrm>
              <a:off x="2252" y="534"/>
              <a:ext cx="169" cy="169"/>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66" name="Text Box 74"/>
            <p:cNvSpPr txBox="1">
              <a:spLocks noChangeArrowheads="1"/>
            </p:cNvSpPr>
            <p:nvPr/>
          </p:nvSpPr>
          <p:spPr bwMode="auto">
            <a:xfrm>
              <a:off x="1679" y="905"/>
              <a:ext cx="334"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dirty="0">
                  <a:effectLst>
                    <a:outerShdw blurRad="38100" dist="38100" dir="2700000" algn="tl">
                      <a:srgbClr val="000000">
                        <a:alpha val="43137"/>
                      </a:srgbClr>
                    </a:outerShdw>
                  </a:effectLst>
                  <a:latin typeface="Arial Narrow" pitchFamily="34" charset="0"/>
                  <a:cs typeface="+mn-cs"/>
                </a:rPr>
                <a:t>SUCRE</a:t>
              </a: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67" name="Oval 75"/>
            <p:cNvSpPr>
              <a:spLocks noChangeArrowheads="1"/>
            </p:cNvSpPr>
            <p:nvPr/>
          </p:nvSpPr>
          <p:spPr bwMode="auto">
            <a:xfrm>
              <a:off x="1578" y="1039"/>
              <a:ext cx="102" cy="102"/>
            </a:xfrm>
            <a:prstGeom prst="ellipse">
              <a:avLst/>
            </a:prstGeom>
            <a:solidFill>
              <a:srgbClr val="FF99CC"/>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68" name="Oval 76"/>
            <p:cNvSpPr>
              <a:spLocks noChangeArrowheads="1"/>
            </p:cNvSpPr>
            <p:nvPr/>
          </p:nvSpPr>
          <p:spPr bwMode="auto">
            <a:xfrm>
              <a:off x="1578" y="2150"/>
              <a:ext cx="68" cy="67"/>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69" name="Text Box 78"/>
            <p:cNvSpPr txBox="1">
              <a:spLocks noChangeArrowheads="1"/>
            </p:cNvSpPr>
            <p:nvPr/>
          </p:nvSpPr>
          <p:spPr bwMode="auto">
            <a:xfrm>
              <a:off x="2547" y="2642"/>
              <a:ext cx="431"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cs typeface="+mn-cs"/>
                </a:rPr>
                <a:t>GUAVIARE</a:t>
              </a:r>
              <a:endParaRPr lang="es-ES" sz="900">
                <a:effectLst>
                  <a:outerShdw blurRad="38100" dist="38100" dir="2700000" algn="tl">
                    <a:srgbClr val="000000">
                      <a:alpha val="43137"/>
                    </a:srgbClr>
                  </a:outerShdw>
                </a:effectLst>
                <a:latin typeface="Arial Narrow" pitchFamily="34" charset="0"/>
                <a:cs typeface="+mn-cs"/>
              </a:endParaRPr>
            </a:p>
          </p:txBody>
        </p:sp>
        <p:sp>
          <p:nvSpPr>
            <p:cNvPr id="71"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72"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73" name="Text Box 82"/>
            <p:cNvSpPr txBox="1">
              <a:spLocks noChangeArrowheads="1"/>
            </p:cNvSpPr>
            <p:nvPr/>
          </p:nvSpPr>
          <p:spPr bwMode="auto">
            <a:xfrm>
              <a:off x="1577" y="1377"/>
              <a:ext cx="45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cs typeface="+mn-cs"/>
                </a:rPr>
                <a:t>ANTIOQUIA</a:t>
              </a:r>
              <a:endParaRPr lang="es-ES" sz="900">
                <a:effectLst>
                  <a:outerShdw blurRad="38100" dist="38100" dir="2700000" algn="tl">
                    <a:srgbClr val="000000">
                      <a:alpha val="43137"/>
                    </a:srgbClr>
                  </a:outerShdw>
                </a:effectLst>
                <a:latin typeface="Arial Narrow" pitchFamily="34" charset="0"/>
                <a:cs typeface="+mn-cs"/>
              </a:endParaRPr>
            </a:p>
          </p:txBody>
        </p:sp>
        <p:sp>
          <p:nvSpPr>
            <p:cNvPr id="74" name="Text Box 86"/>
            <p:cNvSpPr txBox="1">
              <a:spLocks noChangeArrowheads="1"/>
            </p:cNvSpPr>
            <p:nvPr/>
          </p:nvSpPr>
          <p:spPr bwMode="auto">
            <a:xfrm>
              <a:off x="3547" y="215"/>
              <a:ext cx="1117" cy="1577"/>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BL. NORTE </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B.CATATUMBO</a:t>
              </a:r>
            </a:p>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F. MONTES DE MARIA</a:t>
              </a:r>
            </a:p>
            <a:p>
              <a:pPr fontAlgn="auto">
                <a:lnSpc>
                  <a:spcPct val="150000"/>
                </a:lnSpc>
                <a:spcBef>
                  <a:spcPts val="0"/>
                </a:spcBef>
                <a:spcAft>
                  <a:spcPts val="0"/>
                </a:spcAft>
                <a:defRPr/>
              </a:pPr>
              <a:r>
                <a:rPr lang="es-MX" sz="1200" b="1" dirty="0">
                  <a:effectLst>
                    <a:outerShdw blurRad="38100" dist="38100" dir="2700000" algn="tl">
                      <a:srgbClr val="000000">
                        <a:alpha val="43137"/>
                      </a:srgbClr>
                    </a:outerShdw>
                  </a:effectLst>
                  <a:latin typeface="Calibri" pitchFamily="34" charset="0"/>
                  <a:cs typeface="Tahoma" pitchFamily="34" charset="0"/>
                </a:rPr>
                <a:t>B. ELMER CARDENAS</a:t>
              </a: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B. CÓRDOBA</a:t>
              </a:r>
            </a:p>
            <a:p>
              <a:pPr marL="228600" indent="-228600" fontAlgn="auto">
                <a:spcBef>
                  <a:spcPts val="0"/>
                </a:spcBef>
                <a:spcAft>
                  <a:spcPts val="0"/>
                </a:spcAft>
                <a:buAutoNum type="alphaUcPeriod"/>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CAMPESINAS PUERTO  BOYACÁ</a:t>
              </a:r>
            </a:p>
            <a:p>
              <a:pPr fontAlgn="auto">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EJERCITO REVOLUCIONARIO GUEVARISTA</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75" name="Rectangle 87"/>
            <p:cNvSpPr>
              <a:spLocks noChangeArrowheads="1"/>
            </p:cNvSpPr>
            <p:nvPr/>
          </p:nvSpPr>
          <p:spPr bwMode="auto">
            <a:xfrm>
              <a:off x="4470" y="119"/>
              <a:ext cx="1664" cy="2209"/>
            </a:xfrm>
            <a:prstGeom prst="rect">
              <a:avLst/>
            </a:prstGeom>
            <a:noFill/>
            <a:ln w="9525">
              <a:no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76" name="Oval 88"/>
            <p:cNvSpPr>
              <a:spLocks noChangeArrowheads="1"/>
            </p:cNvSpPr>
            <p:nvPr/>
          </p:nvSpPr>
          <p:spPr bwMode="auto">
            <a:xfrm>
              <a:off x="4757" y="1033"/>
              <a:ext cx="222" cy="142"/>
            </a:xfrm>
            <a:prstGeom prst="ellipse">
              <a:avLst/>
            </a:prstGeom>
            <a:solidFill>
              <a:srgbClr val="66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77" name="Oval 89"/>
            <p:cNvSpPr>
              <a:spLocks noChangeArrowheads="1"/>
            </p:cNvSpPr>
            <p:nvPr/>
          </p:nvSpPr>
          <p:spPr bwMode="auto">
            <a:xfrm>
              <a:off x="4757" y="804"/>
              <a:ext cx="222" cy="131"/>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78" name="Oval 91"/>
            <p:cNvSpPr>
              <a:spLocks noChangeArrowheads="1"/>
            </p:cNvSpPr>
            <p:nvPr/>
          </p:nvSpPr>
          <p:spPr bwMode="auto">
            <a:xfrm>
              <a:off x="4747" y="564"/>
              <a:ext cx="222" cy="129"/>
            </a:xfrm>
            <a:prstGeom prst="ellipse">
              <a:avLst/>
            </a:prstGeom>
            <a:solidFill>
              <a:srgbClr val="1DD4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79" name="Oval 94"/>
            <p:cNvSpPr>
              <a:spLocks noChangeArrowheads="1"/>
            </p:cNvSpPr>
            <p:nvPr/>
          </p:nvSpPr>
          <p:spPr bwMode="auto">
            <a:xfrm>
              <a:off x="3330" y="471"/>
              <a:ext cx="228" cy="13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80" name="Oval 97"/>
            <p:cNvSpPr>
              <a:spLocks noChangeArrowheads="1"/>
            </p:cNvSpPr>
            <p:nvPr/>
          </p:nvSpPr>
          <p:spPr bwMode="auto">
            <a:xfrm>
              <a:off x="3336" y="642"/>
              <a:ext cx="228" cy="138"/>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82" name="Oval 99"/>
            <p:cNvSpPr>
              <a:spLocks noChangeArrowheads="1"/>
            </p:cNvSpPr>
            <p:nvPr/>
          </p:nvSpPr>
          <p:spPr bwMode="auto">
            <a:xfrm>
              <a:off x="3319" y="281"/>
              <a:ext cx="228" cy="138"/>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83" name="Oval 100"/>
            <p:cNvSpPr>
              <a:spLocks noChangeArrowheads="1"/>
            </p:cNvSpPr>
            <p:nvPr/>
          </p:nvSpPr>
          <p:spPr bwMode="auto">
            <a:xfrm>
              <a:off x="3339" y="815"/>
              <a:ext cx="228" cy="13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84" name="Oval 103"/>
            <p:cNvSpPr>
              <a:spLocks noChangeArrowheads="1"/>
            </p:cNvSpPr>
            <p:nvPr/>
          </p:nvSpPr>
          <p:spPr bwMode="auto">
            <a:xfrm>
              <a:off x="4745" y="318"/>
              <a:ext cx="221" cy="130"/>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85" name="Text Box 40"/>
            <p:cNvSpPr txBox="1">
              <a:spLocks noChangeArrowheads="1"/>
            </p:cNvSpPr>
            <p:nvPr/>
          </p:nvSpPr>
          <p:spPr bwMode="auto">
            <a:xfrm>
              <a:off x="1821" y="566"/>
              <a:ext cx="54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cs typeface="+mn-cs"/>
                </a:rPr>
                <a:t>MAGADALENA</a:t>
              </a:r>
            </a:p>
          </p:txBody>
        </p:sp>
        <p:sp>
          <p:nvSpPr>
            <p:cNvPr id="92" name="Oval 88"/>
            <p:cNvSpPr>
              <a:spLocks noChangeArrowheads="1"/>
            </p:cNvSpPr>
            <p:nvPr/>
          </p:nvSpPr>
          <p:spPr bwMode="auto">
            <a:xfrm>
              <a:off x="4757" y="1284"/>
              <a:ext cx="222" cy="142"/>
            </a:xfrm>
            <a:prstGeom prst="ellipse">
              <a:avLst/>
            </a:prstGeom>
            <a:solidFill>
              <a:srgbClr val="66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grpSp>
      <p:sp>
        <p:nvSpPr>
          <p:cNvPr id="87" name="Text Box 86"/>
          <p:cNvSpPr txBox="1">
            <a:spLocks noChangeArrowheads="1"/>
          </p:cNvSpPr>
          <p:nvPr/>
        </p:nvSpPr>
        <p:spPr bwMode="auto">
          <a:xfrm>
            <a:off x="8904312" y="620688"/>
            <a:ext cx="3096243" cy="5632311"/>
          </a:xfrm>
          <a:prstGeom prst="rect">
            <a:avLst/>
          </a:prstGeom>
          <a:noFill/>
          <a:ln w="9525">
            <a:noFill/>
            <a:miter lim="800000"/>
            <a:headEnd/>
            <a:tailEnd/>
          </a:ln>
          <a:effectLst/>
        </p:spPr>
        <p:txBody>
          <a:bodyPr wrap="square">
            <a:spAutoFit/>
          </a:bodyPr>
          <a:lstStyle/>
          <a:p>
            <a:pPr fontAlgn="auto">
              <a:lnSpc>
                <a:spcPct val="200000"/>
              </a:lnSpc>
              <a:spcBef>
                <a:spcPts val="0"/>
              </a:spcBef>
              <a:spcAft>
                <a:spcPts val="0"/>
              </a:spcAft>
              <a:defRPr/>
            </a:pPr>
            <a:r>
              <a:rPr lang="es-MX" sz="1200" b="1" dirty="0">
                <a:effectLst>
                  <a:outerShdw blurRad="38100" dist="38100" dir="2700000" algn="tl">
                    <a:srgbClr val="000000">
                      <a:alpha val="43137"/>
                    </a:srgbClr>
                  </a:outerShdw>
                </a:effectLst>
                <a:latin typeface="Calibri" pitchFamily="34" charset="0"/>
                <a:cs typeface="Tahoma" pitchFamily="34" charset="0"/>
              </a:rPr>
              <a:t>B. CALIMA</a:t>
            </a: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20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BANANERO</a:t>
            </a:r>
          </a:p>
          <a:p>
            <a:pPr fontAlgn="auto">
              <a:lnSpc>
                <a:spcPct val="20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F. HEROES DE GRANADA</a:t>
            </a:r>
          </a:p>
          <a:p>
            <a:pPr fontAlgn="auto">
              <a:lnSpc>
                <a:spcPct val="20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F. CACIQUE </a:t>
            </a:r>
            <a:r>
              <a:rPr lang="es-ES" sz="1200" b="1" dirty="0" smtClean="0">
                <a:effectLst>
                  <a:outerShdw blurRad="38100" dist="38100" dir="2700000" algn="tl">
                    <a:srgbClr val="000000">
                      <a:alpha val="43137"/>
                    </a:srgbClr>
                  </a:outerShdw>
                </a:effectLst>
                <a:latin typeface="Calibri" pitchFamily="34" charset="0"/>
                <a:cs typeface="Tahoma" pitchFamily="34" charset="0"/>
              </a:rPr>
              <a:t>NUTIBARA Y METRO</a:t>
            </a: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20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SUR DE BOLIVAR </a:t>
            </a:r>
            <a:r>
              <a:rPr lang="es-ES" sz="1200" b="1" dirty="0" smtClean="0">
                <a:effectLst>
                  <a:outerShdw blurRad="38100" dist="38100" dir="2700000" algn="tl">
                    <a:srgbClr val="000000">
                      <a:alpha val="43137"/>
                    </a:srgbClr>
                  </a:outerShdw>
                </a:effectLst>
                <a:latin typeface="Calibri" pitchFamily="34" charset="0"/>
                <a:cs typeface="Tahoma" pitchFamily="34" charset="0"/>
              </a:rPr>
              <a:t>BCB</a:t>
            </a:r>
          </a:p>
          <a:p>
            <a:pPr fontAlgn="auto">
              <a:lnSpc>
                <a:spcPct val="20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B. CENTAUROS</a:t>
            </a:r>
          </a:p>
          <a:p>
            <a:pPr fontAlgn="auto">
              <a:lnSpc>
                <a:spcPct val="20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 HECTOR JULIO PEINADO</a:t>
            </a:r>
          </a:p>
          <a:p>
            <a:pPr marL="228600" indent="-228600" fontAlgn="auto">
              <a:lnSpc>
                <a:spcPct val="200000"/>
              </a:lnSpc>
              <a:spcBef>
                <a:spcPts val="0"/>
              </a:spcBef>
              <a:spcAft>
                <a:spcPts val="0"/>
              </a:spcAft>
              <a:buAutoNum type="alphaUcPeriod"/>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CAMPESINAS META Y VICHADA</a:t>
            </a:r>
          </a:p>
          <a:p>
            <a:pPr marL="228600" indent="-228600" fontAlgn="auto">
              <a:lnSpc>
                <a:spcPct val="20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B. TOLIMA</a:t>
            </a:r>
          </a:p>
          <a:p>
            <a:pPr marL="228600" indent="-228600" fontAlgn="auto">
              <a:lnSpc>
                <a:spcPct val="200000"/>
              </a:lnSpc>
              <a:spcBef>
                <a:spcPts val="0"/>
              </a:spcBef>
              <a:spcAft>
                <a:spcPts val="0"/>
              </a:spcAft>
              <a:buAutoNum type="alphaUcPeriod"/>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CAMPESINAS DEL MAGDALENA MEDIO</a:t>
            </a:r>
          </a:p>
          <a:p>
            <a:pPr marL="228600" indent="-228600" fontAlgn="auto">
              <a:lnSpc>
                <a:spcPct val="200000"/>
              </a:lnSpc>
              <a:spcBef>
                <a:spcPts val="0"/>
              </a:spcBef>
              <a:spcAft>
                <a:spcPts val="0"/>
              </a:spcAft>
              <a:buAutoNum type="alphaUcPeriod"/>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CUNDINAMARCA</a:t>
            </a:r>
          </a:p>
          <a:p>
            <a:pPr marL="228600" indent="-228600" fontAlgn="auto">
              <a:lnSpc>
                <a:spcPct val="20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B. VENCEDORES DE ARAUCA</a:t>
            </a:r>
          </a:p>
          <a:p>
            <a:pPr marL="228600" indent="-228600" fontAlgn="auto">
              <a:lnSpc>
                <a:spcPct val="20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B. LIBERTADORES DEL SUR DEL BCB</a:t>
            </a:r>
          </a:p>
          <a:p>
            <a:pPr marL="228600" indent="-228600" fontAlgn="auto">
              <a:lnSpc>
                <a:spcPct val="20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B. RESISTENCIA TAYRONA</a:t>
            </a:r>
          </a:p>
          <a:p>
            <a:pPr marL="228600" indent="-228600" fontAlgn="auto">
              <a:lnSpc>
                <a:spcPct val="20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B. MINEROS</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88" name="Oval 61"/>
          <p:cNvSpPr>
            <a:spLocks noChangeArrowheads="1"/>
          </p:cNvSpPr>
          <p:nvPr/>
        </p:nvSpPr>
        <p:spPr bwMode="auto">
          <a:xfrm rot="18626023">
            <a:off x="3451226" y="2312988"/>
            <a:ext cx="392112" cy="233363"/>
          </a:xfrm>
          <a:prstGeom prst="ellipse">
            <a:avLst/>
          </a:prstGeom>
          <a:solidFill>
            <a:srgbClr val="66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55301" name="88 Rectángulo"/>
          <p:cNvSpPr>
            <a:spLocks noChangeArrowheads="1"/>
          </p:cNvSpPr>
          <p:nvPr/>
        </p:nvSpPr>
        <p:spPr bwMode="auto">
          <a:xfrm>
            <a:off x="6214200" y="6124145"/>
            <a:ext cx="5354408" cy="830997"/>
          </a:xfrm>
          <a:prstGeom prst="rect">
            <a:avLst/>
          </a:prstGeom>
          <a:noFill/>
          <a:ln w="9525">
            <a:noFill/>
            <a:miter lim="800000"/>
            <a:headEnd/>
            <a:tailEnd/>
          </a:ln>
        </p:spPr>
        <p:txBody>
          <a:bodyPr wrap="square">
            <a:spAutoFit/>
          </a:bodyPr>
          <a:lstStyle/>
          <a:p>
            <a:pPr algn="ctr"/>
            <a:r>
              <a:rPr lang="es-ES" sz="2400" b="1" cap="small" dirty="0" smtClean="0"/>
              <a:t>Georreferenciación</a:t>
            </a:r>
            <a:endParaRPr lang="es-ES" sz="2400" b="1" cap="small" dirty="0"/>
          </a:p>
          <a:p>
            <a:pPr algn="ctr"/>
            <a:r>
              <a:rPr lang="es-ES" sz="2400" b="1" dirty="0"/>
              <a:t>Sentencias </a:t>
            </a:r>
            <a:r>
              <a:rPr lang="es-ES" sz="2400" b="1" dirty="0" smtClean="0"/>
              <a:t>condenatorias</a:t>
            </a:r>
            <a:endParaRPr lang="es-ES" sz="2400" b="1" dirty="0"/>
          </a:p>
        </p:txBody>
      </p:sp>
      <p:sp>
        <p:nvSpPr>
          <p:cNvPr id="94" name="Oval 88"/>
          <p:cNvSpPr>
            <a:spLocks noChangeArrowheads="1"/>
          </p:cNvSpPr>
          <p:nvPr/>
        </p:nvSpPr>
        <p:spPr bwMode="auto">
          <a:xfrm>
            <a:off x="8425992" y="2199037"/>
            <a:ext cx="343591" cy="225425"/>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95" name="Oval 98"/>
          <p:cNvSpPr>
            <a:spLocks noChangeArrowheads="1"/>
          </p:cNvSpPr>
          <p:nvPr/>
        </p:nvSpPr>
        <p:spPr bwMode="auto">
          <a:xfrm>
            <a:off x="8431275" y="4804916"/>
            <a:ext cx="345139" cy="206375"/>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98" name="Oval 88"/>
          <p:cNvSpPr>
            <a:spLocks noChangeArrowheads="1"/>
          </p:cNvSpPr>
          <p:nvPr/>
        </p:nvSpPr>
        <p:spPr bwMode="auto">
          <a:xfrm>
            <a:off x="8425991" y="2564275"/>
            <a:ext cx="343591" cy="225425"/>
          </a:xfrm>
          <a:prstGeom prst="ellipse">
            <a:avLst/>
          </a:prstGeom>
          <a:solidFill>
            <a:schemeClr val="bg1">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99" name="Oval 67"/>
          <p:cNvSpPr>
            <a:spLocks noChangeArrowheads="1"/>
          </p:cNvSpPr>
          <p:nvPr/>
        </p:nvSpPr>
        <p:spPr bwMode="auto">
          <a:xfrm>
            <a:off x="4367808" y="1772816"/>
            <a:ext cx="160338" cy="266700"/>
          </a:xfrm>
          <a:prstGeom prst="ellipse">
            <a:avLst/>
          </a:prstGeom>
          <a:solidFill>
            <a:srgbClr val="DBFF75"/>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Oval 88"/>
          <p:cNvSpPr>
            <a:spLocks noChangeArrowheads="1"/>
          </p:cNvSpPr>
          <p:nvPr/>
        </p:nvSpPr>
        <p:spPr bwMode="auto">
          <a:xfrm>
            <a:off x="8425990" y="2950743"/>
            <a:ext cx="343591" cy="225425"/>
          </a:xfrm>
          <a:prstGeom prst="ellipse">
            <a:avLst/>
          </a:prstGeom>
          <a:solidFill>
            <a:srgbClr val="DBFF75"/>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101" name="Oval 70"/>
          <p:cNvSpPr>
            <a:spLocks noChangeArrowheads="1"/>
          </p:cNvSpPr>
          <p:nvPr/>
        </p:nvSpPr>
        <p:spPr bwMode="auto">
          <a:xfrm rot="3620645">
            <a:off x="5558050" y="2284601"/>
            <a:ext cx="371636" cy="1463839"/>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Oval 71"/>
          <p:cNvSpPr>
            <a:spLocks noChangeArrowheads="1"/>
          </p:cNvSpPr>
          <p:nvPr/>
        </p:nvSpPr>
        <p:spPr bwMode="auto">
          <a:xfrm rot="294560">
            <a:off x="4972660" y="3157415"/>
            <a:ext cx="413976" cy="690517"/>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Oval 72"/>
          <p:cNvSpPr>
            <a:spLocks noChangeArrowheads="1"/>
          </p:cNvSpPr>
          <p:nvPr/>
        </p:nvSpPr>
        <p:spPr bwMode="auto">
          <a:xfrm rot="5064003">
            <a:off x="4727568" y="3191942"/>
            <a:ext cx="269642" cy="822760"/>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Oval 88"/>
          <p:cNvSpPr>
            <a:spLocks noChangeArrowheads="1"/>
          </p:cNvSpPr>
          <p:nvPr/>
        </p:nvSpPr>
        <p:spPr bwMode="auto">
          <a:xfrm>
            <a:off x="8444484" y="3327304"/>
            <a:ext cx="343591" cy="225425"/>
          </a:xfrm>
          <a:prstGeom prst="ellipse">
            <a:avLst/>
          </a:prstGeom>
          <a:gradFill>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107" name="Oval 55"/>
          <p:cNvSpPr>
            <a:spLocks noChangeArrowheads="1"/>
          </p:cNvSpPr>
          <p:nvPr/>
        </p:nvSpPr>
        <p:spPr bwMode="auto">
          <a:xfrm rot="1031138">
            <a:off x="3690464" y="2450963"/>
            <a:ext cx="328439" cy="826326"/>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06" name="Oval 88"/>
          <p:cNvSpPr>
            <a:spLocks noChangeArrowheads="1"/>
          </p:cNvSpPr>
          <p:nvPr/>
        </p:nvSpPr>
        <p:spPr bwMode="auto">
          <a:xfrm>
            <a:off x="8452709" y="3670806"/>
            <a:ext cx="343591" cy="225425"/>
          </a:xfrm>
          <a:prstGeom prst="ellipse">
            <a:avLst/>
          </a:prstGeom>
          <a:solidFill>
            <a:srgbClr val="FF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108" name="Oval 58"/>
          <p:cNvSpPr>
            <a:spLocks noChangeArrowheads="1"/>
          </p:cNvSpPr>
          <p:nvPr/>
        </p:nvSpPr>
        <p:spPr bwMode="auto">
          <a:xfrm>
            <a:off x="3863752" y="2780928"/>
            <a:ext cx="176134" cy="45241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09" name="Oval 88"/>
          <p:cNvSpPr>
            <a:spLocks noChangeArrowheads="1"/>
          </p:cNvSpPr>
          <p:nvPr/>
        </p:nvSpPr>
        <p:spPr bwMode="auto">
          <a:xfrm>
            <a:off x="8452709" y="4081200"/>
            <a:ext cx="343591" cy="225425"/>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110" name="Oval 76"/>
          <p:cNvSpPr>
            <a:spLocks noChangeArrowheads="1"/>
          </p:cNvSpPr>
          <p:nvPr/>
        </p:nvSpPr>
        <p:spPr bwMode="auto">
          <a:xfrm rot="19856723">
            <a:off x="3940468" y="2881602"/>
            <a:ext cx="214313" cy="371475"/>
          </a:xfrm>
          <a:prstGeom prst="ellipse">
            <a:avLst/>
          </a:prstGeom>
          <a:gradFill rotWithShape="1">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111" name="Oval 88"/>
          <p:cNvSpPr>
            <a:spLocks noChangeArrowheads="1"/>
          </p:cNvSpPr>
          <p:nvPr/>
        </p:nvSpPr>
        <p:spPr bwMode="auto">
          <a:xfrm>
            <a:off x="8434586" y="4413947"/>
            <a:ext cx="343591" cy="225425"/>
          </a:xfrm>
          <a:prstGeom prst="ellipse">
            <a:avLst/>
          </a:prstGeom>
          <a:gradFill>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112" name="Oval 98"/>
          <p:cNvSpPr>
            <a:spLocks noChangeArrowheads="1"/>
          </p:cNvSpPr>
          <p:nvPr/>
        </p:nvSpPr>
        <p:spPr bwMode="auto">
          <a:xfrm>
            <a:off x="8436997" y="5193128"/>
            <a:ext cx="345139" cy="206375"/>
          </a:xfrm>
          <a:prstGeom prst="ellipse">
            <a:avLst/>
          </a:prstGeom>
          <a:solidFill>
            <a:srgbClr val="FF9999"/>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113" name="112 CuadroTexto"/>
          <p:cNvSpPr txBox="1"/>
          <p:nvPr/>
        </p:nvSpPr>
        <p:spPr>
          <a:xfrm>
            <a:off x="191344" y="6237312"/>
            <a:ext cx="3672408" cy="230832"/>
          </a:xfrm>
          <a:prstGeom prst="rect">
            <a:avLst/>
          </a:prstGeom>
          <a:noFill/>
        </p:spPr>
        <p:txBody>
          <a:bodyPr wrap="square" rtlCol="0">
            <a:spAutoFit/>
          </a:bodyPr>
          <a:lstStyle/>
          <a:p>
            <a:r>
              <a:rPr lang="es-ES" sz="900" dirty="0" smtClean="0"/>
              <a:t>Mapa tomado de la FGN</a:t>
            </a:r>
            <a:endParaRPr lang="es-ES" sz="900" dirty="0"/>
          </a:p>
        </p:txBody>
      </p:sp>
      <p:sp>
        <p:nvSpPr>
          <p:cNvPr id="114" name="Oval 68"/>
          <p:cNvSpPr>
            <a:spLocks noChangeArrowheads="1"/>
          </p:cNvSpPr>
          <p:nvPr/>
        </p:nvSpPr>
        <p:spPr bwMode="auto">
          <a:xfrm>
            <a:off x="4079776" y="836712"/>
            <a:ext cx="432048" cy="216024"/>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Oval 68"/>
          <p:cNvSpPr>
            <a:spLocks noChangeArrowheads="1"/>
          </p:cNvSpPr>
          <p:nvPr/>
        </p:nvSpPr>
        <p:spPr bwMode="auto">
          <a:xfrm>
            <a:off x="8434586" y="5546616"/>
            <a:ext cx="360040" cy="216024"/>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Oval 98"/>
          <p:cNvSpPr>
            <a:spLocks noChangeArrowheads="1"/>
          </p:cNvSpPr>
          <p:nvPr/>
        </p:nvSpPr>
        <p:spPr bwMode="auto">
          <a:xfrm>
            <a:off x="6231418" y="1770925"/>
            <a:ext cx="345139" cy="197862"/>
          </a:xfrm>
          <a:prstGeom prst="ellipse">
            <a:avLst/>
          </a:prstGeom>
          <a:solidFill>
            <a:srgbClr val="7030A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cs typeface="+mn-cs"/>
            </a:endParaRPr>
          </a:p>
        </p:txBody>
      </p:sp>
      <p:sp>
        <p:nvSpPr>
          <p:cNvPr id="119" name="Oval 59"/>
          <p:cNvSpPr>
            <a:spLocks noChangeArrowheads="1"/>
          </p:cNvSpPr>
          <p:nvPr/>
        </p:nvSpPr>
        <p:spPr bwMode="auto">
          <a:xfrm rot="19856723">
            <a:off x="4243277" y="2749191"/>
            <a:ext cx="215567" cy="315635"/>
          </a:xfrm>
          <a:prstGeom prst="ellipse">
            <a:avLst/>
          </a:prstGeom>
          <a:gradFill rotWithShape="1">
            <a:gsLst>
              <a:gs pos="0">
                <a:srgbClr val="CC0066"/>
              </a:gs>
              <a:gs pos="50000">
                <a:srgbClr val="E43CF6"/>
              </a:gs>
              <a:gs pos="100000">
                <a:srgbClr val="CC0066"/>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20" name="Oval 59"/>
          <p:cNvSpPr>
            <a:spLocks noChangeArrowheads="1"/>
          </p:cNvSpPr>
          <p:nvPr/>
        </p:nvSpPr>
        <p:spPr bwMode="auto">
          <a:xfrm rot="16200000">
            <a:off x="6330566" y="1975717"/>
            <a:ext cx="175573" cy="315635"/>
          </a:xfrm>
          <a:prstGeom prst="ellipse">
            <a:avLst/>
          </a:prstGeom>
          <a:gradFill rotWithShape="1">
            <a:gsLst>
              <a:gs pos="0">
                <a:srgbClr val="CC0066"/>
              </a:gs>
              <a:gs pos="50000">
                <a:srgbClr val="E43CF6"/>
              </a:gs>
              <a:gs pos="100000">
                <a:srgbClr val="CC0066"/>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8" name="Oval 34"/>
          <p:cNvSpPr>
            <a:spLocks noChangeArrowheads="1"/>
          </p:cNvSpPr>
          <p:nvPr/>
        </p:nvSpPr>
        <p:spPr bwMode="auto">
          <a:xfrm rot="16951963">
            <a:off x="3546883" y="2080191"/>
            <a:ext cx="488950" cy="322263"/>
          </a:xfrm>
          <a:prstGeom prst="ellipse">
            <a:avLst/>
          </a:prstGeom>
          <a:solidFill>
            <a:srgbClr val="00FF99"/>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34"/>
          <p:cNvSpPr>
            <a:spLocks noChangeArrowheads="1"/>
          </p:cNvSpPr>
          <p:nvPr/>
        </p:nvSpPr>
        <p:spPr bwMode="auto">
          <a:xfrm>
            <a:off x="8471853" y="5876081"/>
            <a:ext cx="341584" cy="248064"/>
          </a:xfrm>
          <a:prstGeom prst="ellipse">
            <a:avLst/>
          </a:prstGeom>
          <a:solidFill>
            <a:srgbClr val="00FF99"/>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2" name="Elipse 121"/>
          <p:cNvSpPr/>
          <p:nvPr/>
        </p:nvSpPr>
        <p:spPr>
          <a:xfrm>
            <a:off x="2995755" y="2633191"/>
            <a:ext cx="701530" cy="928383"/>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23" name="Elipse 122"/>
          <p:cNvSpPr/>
          <p:nvPr/>
        </p:nvSpPr>
        <p:spPr>
          <a:xfrm>
            <a:off x="6246552" y="2390883"/>
            <a:ext cx="350049" cy="195984"/>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24" name="Elipse 123"/>
          <p:cNvSpPr/>
          <p:nvPr/>
        </p:nvSpPr>
        <p:spPr>
          <a:xfrm>
            <a:off x="3831167" y="2936536"/>
            <a:ext cx="350049" cy="47201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126" name="Oval 104"/>
          <p:cNvSpPr>
            <a:spLocks noChangeArrowheads="1"/>
          </p:cNvSpPr>
          <p:nvPr/>
        </p:nvSpPr>
        <p:spPr bwMode="auto">
          <a:xfrm>
            <a:off x="6144699" y="5871180"/>
            <a:ext cx="350838" cy="206375"/>
          </a:xfrm>
          <a:prstGeom prst="ellipse">
            <a:avLst/>
          </a:prstGeom>
          <a:solidFill>
            <a:srgbClr val="CCCC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2" name="Rectángulo 1"/>
          <p:cNvSpPr/>
          <p:nvPr/>
        </p:nvSpPr>
        <p:spPr>
          <a:xfrm>
            <a:off x="6472447" y="5772558"/>
            <a:ext cx="2499276" cy="369332"/>
          </a:xfrm>
          <a:prstGeom prst="rect">
            <a:avLst/>
          </a:prstGeom>
        </p:spPr>
        <p:txBody>
          <a:bodyPr wrap="square">
            <a:spAutoFit/>
          </a:bodyPr>
          <a:lstStyle/>
          <a:p>
            <a:pPr fontAlgn="auto">
              <a:lnSpc>
                <a:spcPct val="150000"/>
              </a:lnSpc>
              <a:spcBef>
                <a:spcPts val="0"/>
              </a:spcBef>
              <a:spcAft>
                <a:spcPts val="0"/>
              </a:spcAft>
              <a:defRPr/>
            </a:pPr>
            <a:r>
              <a:rPr lang="es-ES" sz="1200" b="1" dirty="0">
                <a:effectLst>
                  <a:outerShdw blurRad="38100" dist="38100" dir="2700000" algn="tl">
                    <a:srgbClr val="000000">
                      <a:alpha val="43137"/>
                    </a:srgbClr>
                  </a:outerShdw>
                </a:effectLst>
                <a:latin typeface="Calibri" pitchFamily="34" charset="0"/>
                <a:cs typeface="Tahoma" pitchFamily="34" charset="0"/>
              </a:rPr>
              <a:t>B. </a:t>
            </a:r>
            <a:r>
              <a:rPr lang="es-ES" sz="1200" b="1" dirty="0" smtClean="0">
                <a:effectLst>
                  <a:outerShdw blurRad="38100" dist="38100" dir="2700000" algn="tl">
                    <a:srgbClr val="000000">
                      <a:alpha val="43137"/>
                    </a:srgbClr>
                  </a:outerShdw>
                </a:effectLst>
                <a:latin typeface="Calibri" pitchFamily="34" charset="0"/>
                <a:cs typeface="Tahoma" pitchFamily="34" charset="0"/>
              </a:rPr>
              <a:t>HÉROES </a:t>
            </a:r>
            <a:r>
              <a:rPr lang="es-ES" sz="1200" b="1" dirty="0">
                <a:effectLst>
                  <a:outerShdw blurRad="38100" dist="38100" dir="2700000" algn="tl">
                    <a:srgbClr val="000000">
                      <a:alpha val="43137"/>
                    </a:srgbClr>
                  </a:outerShdw>
                </a:effectLst>
                <a:latin typeface="Calibri" pitchFamily="34" charset="0"/>
                <a:cs typeface="Tahoma" pitchFamily="34" charset="0"/>
              </a:rPr>
              <a:t>DE CHOCO Y </a:t>
            </a:r>
            <a:r>
              <a:rPr lang="es-ES" sz="1200" b="1" dirty="0" err="1" smtClean="0">
                <a:effectLst>
                  <a:outerShdw blurRad="38100" dist="38100" dir="2700000" algn="tl">
                    <a:srgbClr val="000000">
                      <a:alpha val="43137"/>
                    </a:srgbClr>
                  </a:outerShdw>
                </a:effectLst>
                <a:latin typeface="Calibri" pitchFamily="34" charset="0"/>
                <a:cs typeface="Tahoma" pitchFamily="34" charset="0"/>
              </a:rPr>
              <a:t>PAC</a:t>
            </a:r>
            <a:r>
              <a:rPr lang="es-ES" sz="1200" b="1" dirty="0" smtClean="0">
                <a:effectLst>
                  <a:outerShdw blurRad="38100" dist="38100" dir="2700000" algn="tl">
                    <a:srgbClr val="000000">
                      <a:alpha val="43137"/>
                    </a:srgbClr>
                  </a:outerShdw>
                </a:effectLst>
                <a:latin typeface="Calibri" pitchFamily="34" charset="0"/>
                <a:cs typeface="Tahoma" pitchFamily="34" charset="0"/>
              </a:rPr>
              <a:t>.</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Tree>
    <p:extLst>
      <p:ext uri="{BB962C8B-B14F-4D97-AF65-F5344CB8AC3E}">
        <p14:creationId xmlns:p14="http://schemas.microsoft.com/office/powerpoint/2010/main" val="996056278"/>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769440" y="2564904"/>
            <a:ext cx="12961440"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1055440" y="3068960"/>
          <a:ext cx="9721081" cy="2429232"/>
        </p:xfrm>
        <a:graphic>
          <a:graphicData uri="http://schemas.openxmlformats.org/drawingml/2006/table">
            <a:tbl>
              <a:tblPr firstRow="1" bandRow="1">
                <a:tableStyleId>{5C22544A-7EE6-4342-B048-85BDC9FD1C3A}</a:tableStyleId>
              </a:tblPr>
              <a:tblGrid>
                <a:gridCol w="2016223"/>
                <a:gridCol w="525236"/>
                <a:gridCol w="2571108"/>
                <a:gridCol w="648072"/>
                <a:gridCol w="3240360"/>
                <a:gridCol w="720082"/>
              </a:tblGrid>
              <a:tr h="506411">
                <a:tc gridSpan="4">
                  <a:txBody>
                    <a:bodyPr/>
                    <a:lstStyle/>
                    <a:p>
                      <a:pPr marL="704850" indent="0" algn="just" defTabSz="711200"/>
                      <a:r>
                        <a:rPr lang="es-ES" sz="1400" dirty="0" smtClean="0">
                          <a:solidFill>
                            <a:schemeClr val="tx1"/>
                          </a:solidFill>
                        </a:rPr>
                        <a:t>Rafael Salgado Merchán alias</a:t>
                      </a:r>
                      <a:r>
                        <a:rPr lang="es-ES" sz="1400" baseline="0" dirty="0" smtClean="0">
                          <a:solidFill>
                            <a:schemeClr val="tx1"/>
                          </a:solidFill>
                        </a:rPr>
                        <a:t> “El Águila”</a:t>
                      </a:r>
                      <a:endParaRPr lang="es-ES" sz="1400" dirty="0" smtClean="0">
                        <a:solidFill>
                          <a:schemeClr val="tx1"/>
                        </a:solidFill>
                      </a:endParaRPr>
                    </a:p>
                    <a:p>
                      <a:pPr marL="450850" indent="0" algn="just"/>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hMerge="1">
                  <a:txBody>
                    <a:bodyPr/>
                    <a:lstStyle/>
                    <a:p>
                      <a:endParaRPr lang="es-ES" sz="8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Comandante</a:t>
                      </a:r>
                      <a:endParaRPr lang="es-ES" sz="1000" dirty="0">
                        <a:solidFill>
                          <a:schemeClr val="tx1"/>
                        </a:solidFill>
                      </a:endParaRPr>
                    </a:p>
                  </a:txBody>
                  <a:tcPr>
                    <a:solidFill>
                      <a:schemeClr val="bg1">
                        <a:lumMod val="95000"/>
                      </a:schemeClr>
                    </a:solidFill>
                  </a:tcPr>
                </a:tc>
                <a:tc hMerge="1">
                  <a:txBody>
                    <a:bodyPr/>
                    <a:lstStyle/>
                    <a:p>
                      <a:endParaRPr lang="es-ES" sz="1000" dirty="0">
                        <a:solidFill>
                          <a:schemeClr val="tx1"/>
                        </a:solidFill>
                      </a:endParaRPr>
                    </a:p>
                  </a:txBody>
                  <a:tcPr>
                    <a:solidFill>
                      <a:schemeClr val="bg1">
                        <a:lumMod val="95000"/>
                      </a:schemeClr>
                    </a:solidFill>
                  </a:tcPr>
                </a:tc>
              </a:tr>
              <a:tr h="343286">
                <a:tc gridSpan="6">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21</a:t>
                      </a:r>
                      <a:endParaRPr lang="es-ES" sz="1400" dirty="0"/>
                    </a:p>
                  </a:txBody>
                  <a:tcPr/>
                </a:tc>
                <a:tc>
                  <a:txBody>
                    <a:bodyPr/>
                    <a:lstStyle/>
                    <a:p>
                      <a:r>
                        <a:rPr lang="es-ES" sz="1400" dirty="0" smtClean="0"/>
                        <a:t>Homicidio</a:t>
                      </a:r>
                      <a:endParaRPr lang="es-ES" sz="1400" dirty="0"/>
                    </a:p>
                  </a:txBody>
                  <a:tcPr/>
                </a:tc>
                <a:tc>
                  <a:txBody>
                    <a:bodyPr/>
                    <a:lstStyle/>
                    <a:p>
                      <a:r>
                        <a:rPr lang="es-ES" sz="1400" dirty="0" smtClean="0"/>
                        <a:t>101</a:t>
                      </a:r>
                      <a:endParaRPr lang="es-ES" sz="1400" dirty="0"/>
                    </a:p>
                  </a:txBody>
                  <a:tcPr/>
                </a:tc>
                <a:tc>
                  <a:txBody>
                    <a:bodyPr/>
                    <a:lstStyle/>
                    <a:p>
                      <a:r>
                        <a:rPr lang="es-ES" sz="1400" dirty="0" smtClean="0"/>
                        <a:t>Exacciones o contribuciones arbitrarias</a:t>
                      </a:r>
                      <a:endParaRPr lang="es-ES" sz="1400" dirty="0"/>
                    </a:p>
                  </a:txBody>
                  <a:tcPr/>
                </a:tc>
                <a:tc>
                  <a:txBody>
                    <a:bodyPr/>
                    <a:lstStyle/>
                    <a:p>
                      <a:r>
                        <a:rPr lang="es-ES" sz="1400" dirty="0" smtClean="0"/>
                        <a:t>2</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7</a:t>
                      </a:r>
                      <a:endParaRPr lang="es-ES" sz="14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4</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73</a:t>
                      </a:r>
                      <a:endParaRPr lang="es-ES" sz="1400" dirty="0"/>
                    </a:p>
                  </a:txBody>
                  <a:tcPr/>
                </a:tc>
                <a:tc>
                  <a:txBody>
                    <a:bodyPr/>
                    <a:lstStyle/>
                    <a:p>
                      <a:r>
                        <a:rPr lang="es-ES" sz="1400" dirty="0" smtClean="0"/>
                        <a:t>Actos de terrorismo</a:t>
                      </a:r>
                      <a:endParaRPr lang="es-ES" sz="1400" dirty="0"/>
                    </a:p>
                  </a:txBody>
                  <a:tcPr/>
                </a:tc>
                <a:tc>
                  <a:txBody>
                    <a:bodyPr/>
                    <a:lstStyle/>
                    <a:p>
                      <a:r>
                        <a:rPr lang="es-ES" sz="1400" dirty="0" smtClean="0"/>
                        <a:t>12</a:t>
                      </a:r>
                      <a:endParaRPr lang="es-ES" sz="1400" dirty="0"/>
                    </a:p>
                  </a:txBody>
                  <a:tcPr/>
                </a:tc>
                <a:tc>
                  <a:txBody>
                    <a:bodyPr/>
                    <a:lstStyle/>
                    <a:p>
                      <a:r>
                        <a:rPr lang="es-ES" sz="1400" dirty="0" smtClean="0"/>
                        <a:t>Represalias</a:t>
                      </a:r>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Hurto</a:t>
                      </a:r>
                      <a:endParaRPr lang="es-ES" sz="1400" dirty="0"/>
                    </a:p>
                  </a:txBody>
                  <a:tcPr/>
                </a:tc>
                <a:tc>
                  <a:txBody>
                    <a:bodyPr/>
                    <a:lstStyle/>
                    <a:p>
                      <a:r>
                        <a:rPr lang="es-ES" sz="1400" dirty="0" smtClean="0"/>
                        <a:t>24</a:t>
                      </a:r>
                      <a:endParaRPr lang="es-ES" sz="1400" dirty="0"/>
                    </a:p>
                  </a:txBody>
                  <a:tcPr/>
                </a:tc>
                <a:tc>
                  <a:txBody>
                    <a:bodyPr/>
                    <a:lstStyle/>
                    <a:p>
                      <a:r>
                        <a:rPr lang="es-ES" sz="1400" dirty="0" smtClean="0"/>
                        <a:t>Reclutamiento ilícito</a:t>
                      </a:r>
                      <a:endParaRPr lang="es-ES" sz="1400" dirty="0"/>
                    </a:p>
                  </a:txBody>
                  <a:tcPr/>
                </a:tc>
                <a:tc>
                  <a:txBody>
                    <a:bodyPr/>
                    <a:lstStyle/>
                    <a:p>
                      <a:r>
                        <a:rPr lang="es-ES" sz="1400" dirty="0" smtClean="0"/>
                        <a:t>5</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12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 de homicidio</a:t>
                      </a:r>
                      <a:endParaRPr lang="es-ES" sz="1400" dirty="0"/>
                    </a:p>
                  </a:txBody>
                  <a:tcPr/>
                </a:tc>
                <a:tc>
                  <a:txBody>
                    <a:bodyPr/>
                    <a:lstStyle/>
                    <a:p>
                      <a:r>
                        <a:rPr lang="es-ES" sz="1400" dirty="0" smtClean="0"/>
                        <a:t>1</a:t>
                      </a:r>
                      <a:endParaRPr lang="es-ES" sz="1400" dirty="0"/>
                    </a:p>
                  </a:txBody>
                  <a:tcPr/>
                </a:tc>
                <a:tc>
                  <a:txBody>
                    <a:bodyPr/>
                    <a:lstStyle/>
                    <a:p>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55303" cy="504056"/>
        </p:xfrm>
        <a:graphic>
          <a:graphicData uri="http://schemas.openxmlformats.org/drawingml/2006/table">
            <a:tbl>
              <a:tblPr firstRow="1" bandRow="1">
                <a:tableStyleId>{5C22544A-7EE6-4342-B048-85BDC9FD1C3A}</a:tableStyleId>
              </a:tblPr>
              <a:tblGrid>
                <a:gridCol w="695530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Meta y Vichada</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14</a:t>
            </a:r>
            <a:endParaRPr lang="es-ES" cap="small" dirty="0">
              <a:solidFill>
                <a:srgbClr val="C00000"/>
              </a:solidFill>
              <a:latin typeface="Agency FB" panose="020B0503020202020204" pitchFamily="34" charset="0"/>
            </a:endParaRPr>
          </a:p>
        </p:txBody>
      </p:sp>
      <p:sp>
        <p:nvSpPr>
          <p:cNvPr id="7" name="CuadroTexto 6"/>
          <p:cNvSpPr txBox="1"/>
          <p:nvPr/>
        </p:nvSpPr>
        <p:spPr>
          <a:xfrm>
            <a:off x="911424" y="220486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9" name="48 Imagen" descr="17387622.jpg"/>
          <p:cNvPicPr>
            <a:picLocks noChangeAspect="1"/>
          </p:cNvPicPr>
          <p:nvPr/>
        </p:nvPicPr>
        <p:blipFill>
          <a:blip r:embed="rId3" cstate="print"/>
          <a:stretch>
            <a:fillRect/>
          </a:stretch>
        </p:blipFill>
        <p:spPr>
          <a:xfrm>
            <a:off x="1127448" y="2996952"/>
            <a:ext cx="576064" cy="648072"/>
          </a:xfrm>
          <a:prstGeom prst="rect">
            <a:avLst/>
          </a:prstGeom>
        </p:spPr>
      </p:pic>
      <p:sp>
        <p:nvSpPr>
          <p:cNvPr id="50"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spTree>
    <p:extLst>
      <p:ext uri="{BB962C8B-B14F-4D97-AF65-F5344CB8AC3E}">
        <p14:creationId xmlns:p14="http://schemas.microsoft.com/office/powerpoint/2010/main" val="298963520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564904"/>
            <a:ext cx="13897544"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551384" y="3212976"/>
          <a:ext cx="5400600" cy="2855952"/>
        </p:xfrm>
        <a:graphic>
          <a:graphicData uri="http://schemas.openxmlformats.org/drawingml/2006/table">
            <a:tbl>
              <a:tblPr firstRow="1" bandRow="1">
                <a:tableStyleId>{5C22544A-7EE6-4342-B048-85BDC9FD1C3A}</a:tableStyleId>
              </a:tblPr>
              <a:tblGrid>
                <a:gridCol w="2172654"/>
                <a:gridCol w="452790"/>
                <a:gridCol w="1046964"/>
                <a:gridCol w="1169509"/>
                <a:gridCol w="558683"/>
              </a:tblGrid>
              <a:tr h="506411">
                <a:tc gridSpan="3">
                  <a:txBody>
                    <a:bodyPr/>
                    <a:lstStyle/>
                    <a:p>
                      <a:pPr marL="704850" indent="0" algn="just" defTabSz="711200"/>
                      <a:r>
                        <a:rPr lang="es-ES" sz="1400" dirty="0" smtClean="0">
                          <a:solidFill>
                            <a:schemeClr val="tx1"/>
                          </a:solidFill>
                        </a:rPr>
                        <a:t>José Delfín Villalobos Jiménez alias “Alfa</a:t>
                      </a:r>
                      <a:r>
                        <a:rPr lang="es-ES" sz="1400" baseline="0" dirty="0" smtClean="0">
                          <a:solidFill>
                            <a:schemeClr val="tx1"/>
                          </a:solidFill>
                        </a:rPr>
                        <a:t> Uno”</a:t>
                      </a:r>
                      <a:endParaRPr lang="es-ES" sz="1400" dirty="0" smtClean="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just" defTabSz="711200"/>
                      <a:r>
                        <a:rPr lang="es-ES" sz="1400" dirty="0" smtClean="0">
                          <a:solidFill>
                            <a:schemeClr val="tx1"/>
                          </a:solidFill>
                        </a:rPr>
                        <a:t>Comandante</a:t>
                      </a: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23</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18</a:t>
                      </a:r>
                      <a:endParaRPr lang="es-ES" sz="1400" dirty="0"/>
                    </a:p>
                  </a:txBody>
                  <a:tcPr/>
                </a:tc>
                <a:tc gridSpan="2">
                  <a:txBody>
                    <a:bodyPr/>
                    <a:lstStyle/>
                    <a:p>
                      <a:r>
                        <a:rPr lang="es-ES" sz="1400" dirty="0" smtClean="0"/>
                        <a:t>Reclutamiento</a:t>
                      </a:r>
                      <a:r>
                        <a:rPr lang="es-ES" sz="1400" baseline="0" dirty="0" smtClean="0"/>
                        <a:t> ilícito</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Exacciones o contribuciones arbitrarias</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Destrucción</a:t>
                      </a:r>
                      <a:r>
                        <a:rPr lang="es-ES" sz="1400" baseline="0" dirty="0" smtClean="0"/>
                        <a:t> y apropiación BBP</a:t>
                      </a:r>
                      <a:endParaRPr lang="es-ES" sz="1400" dirty="0"/>
                    </a:p>
                  </a:txBody>
                  <a:tcPr/>
                </a:tc>
                <a:tc hMerge="1">
                  <a:txBody>
                    <a:bodyPr/>
                    <a:lstStyle/>
                    <a:p>
                      <a:endParaRPr lang="es-ES"/>
                    </a:p>
                  </a:txBody>
                  <a:tcPr/>
                </a:tc>
                <a:tc>
                  <a:txBody>
                    <a:bodyPr/>
                    <a:lstStyle/>
                    <a:p>
                      <a:r>
                        <a:rPr lang="es-ES" sz="1400" dirty="0" smtClean="0"/>
                        <a:t>3</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Represalias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55303" cy="504056"/>
        </p:xfrm>
        <a:graphic>
          <a:graphicData uri="http://schemas.openxmlformats.org/drawingml/2006/table">
            <a:tbl>
              <a:tblPr firstRow="1" bandRow="1">
                <a:tableStyleId>{5C22544A-7EE6-4342-B048-85BDC9FD1C3A}</a:tableStyleId>
              </a:tblPr>
              <a:tblGrid>
                <a:gridCol w="695530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Meta y Vichada</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14</a:t>
            </a:r>
            <a:endParaRPr lang="es-ES" cap="small" dirty="0">
              <a:solidFill>
                <a:srgbClr val="C00000"/>
              </a:solidFill>
              <a:latin typeface="Agency FB" panose="020B0503020202020204" pitchFamily="34" charset="0"/>
            </a:endParaRPr>
          </a:p>
        </p:txBody>
      </p:sp>
      <p:sp>
        <p:nvSpPr>
          <p:cNvPr id="7" name="CuadroTexto 6"/>
          <p:cNvSpPr txBox="1"/>
          <p:nvPr/>
        </p:nvSpPr>
        <p:spPr>
          <a:xfrm>
            <a:off x="551384" y="220486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10" name="9 Imagen" descr="97611705.jpg"/>
          <p:cNvPicPr>
            <a:picLocks noChangeAspect="1"/>
          </p:cNvPicPr>
          <p:nvPr/>
        </p:nvPicPr>
        <p:blipFill>
          <a:blip r:embed="rId3" cstate="print"/>
          <a:stretch>
            <a:fillRect/>
          </a:stretch>
        </p:blipFill>
        <p:spPr>
          <a:xfrm>
            <a:off x="551384" y="3140968"/>
            <a:ext cx="518458" cy="576064"/>
          </a:xfrm>
          <a:prstGeom prst="rect">
            <a:avLst/>
          </a:prstGeom>
        </p:spPr>
      </p:pic>
      <p:graphicFrame>
        <p:nvGraphicFramePr>
          <p:cNvPr id="11" name="Tabla 54"/>
          <p:cNvGraphicFramePr>
            <a:graphicFrameLocks noGrp="1"/>
          </p:cNvGraphicFramePr>
          <p:nvPr>
            <p:extLst/>
          </p:nvPr>
        </p:nvGraphicFramePr>
        <p:xfrm>
          <a:off x="6312024" y="3212976"/>
          <a:ext cx="5400600" cy="2844203"/>
        </p:xfrm>
        <a:graphic>
          <a:graphicData uri="http://schemas.openxmlformats.org/drawingml/2006/table">
            <a:tbl>
              <a:tblPr firstRow="1" bandRow="1">
                <a:tableStyleId>{5C22544A-7EE6-4342-B048-85BDC9FD1C3A}</a:tableStyleId>
              </a:tblPr>
              <a:tblGrid>
                <a:gridCol w="2172654"/>
                <a:gridCol w="452790"/>
                <a:gridCol w="850804"/>
                <a:gridCol w="1365669"/>
                <a:gridCol w="558683"/>
              </a:tblGrid>
              <a:tr h="506411">
                <a:tc gridSpan="3">
                  <a:txBody>
                    <a:bodyPr/>
                    <a:lstStyle/>
                    <a:p>
                      <a:pPr marL="704850" indent="0" algn="just" defTabSz="711200"/>
                      <a:r>
                        <a:rPr lang="es-ES" sz="1400" dirty="0" smtClean="0">
                          <a:solidFill>
                            <a:schemeClr val="tx1"/>
                          </a:solidFill>
                        </a:rPr>
                        <a:t>Miguel Ángel </a:t>
                      </a:r>
                      <a:r>
                        <a:rPr lang="es-ES" sz="1400" dirty="0" err="1" smtClean="0">
                          <a:solidFill>
                            <a:schemeClr val="tx1"/>
                          </a:solidFill>
                        </a:rPr>
                        <a:t>Achury</a:t>
                      </a:r>
                      <a:r>
                        <a:rPr lang="es-ES" sz="1400" dirty="0" smtClean="0">
                          <a:solidFill>
                            <a:schemeClr val="tx1"/>
                          </a:solidFill>
                        </a:rPr>
                        <a:t>  Peñuela </a:t>
                      </a: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just" defTabSz="711200"/>
                      <a:r>
                        <a:rPr lang="es-ES" sz="1400" dirty="0" smtClean="0">
                          <a:solidFill>
                            <a:schemeClr val="tx1"/>
                          </a:solidFill>
                        </a:rPr>
                        <a:t>Comandante</a:t>
                      </a: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32</a:t>
                      </a:r>
                      <a:endParaRPr lang="es-ES" sz="1400" dirty="0"/>
                    </a:p>
                  </a:txBody>
                  <a:tcPr/>
                </a:tc>
              </a:tr>
              <a:tr h="348586">
                <a:tc>
                  <a:txBody>
                    <a:bodyPr/>
                    <a:lstStyle/>
                    <a:p>
                      <a:r>
                        <a:rPr lang="es-ES" sz="1400" dirty="0" smtClean="0"/>
                        <a:t>Tentativa de homicidio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17</a:t>
                      </a:r>
                      <a:endParaRPr lang="es-ES" sz="1400" dirty="0"/>
                    </a:p>
                  </a:txBody>
                  <a:tcPr/>
                </a:tc>
                <a:tc gridSpan="2">
                  <a:txBody>
                    <a:bodyPr/>
                    <a:lstStyle/>
                    <a:p>
                      <a:r>
                        <a:rPr lang="es-ES" sz="1400" dirty="0" smtClean="0"/>
                        <a:t>Hurto</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Exacciones o contribuciones arbitrarias</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Destrucción</a:t>
                      </a:r>
                      <a:r>
                        <a:rPr lang="es-ES" sz="1400" baseline="0" dirty="0" smtClean="0"/>
                        <a:t> de bienes sanitarios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12" name="11 Imagen" descr="3166241.jpg"/>
          <p:cNvPicPr>
            <a:picLocks noChangeAspect="1"/>
          </p:cNvPicPr>
          <p:nvPr/>
        </p:nvPicPr>
        <p:blipFill>
          <a:blip r:embed="rId4" cstate="print"/>
          <a:stretch>
            <a:fillRect/>
          </a:stretch>
        </p:blipFill>
        <p:spPr>
          <a:xfrm>
            <a:off x="6312024" y="3140968"/>
            <a:ext cx="504056" cy="576064"/>
          </a:xfrm>
          <a:prstGeom prst="rect">
            <a:avLst/>
          </a:prstGeom>
        </p:spPr>
      </p:pic>
    </p:spTree>
    <p:extLst>
      <p:ext uri="{BB962C8B-B14F-4D97-AF65-F5344CB8AC3E}">
        <p14:creationId xmlns:p14="http://schemas.microsoft.com/office/powerpoint/2010/main" val="255449568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31676" y="0"/>
            <a:ext cx="12072664" cy="1871663"/>
          </a:xfrm>
        </p:spPr>
        <p:txBody>
          <a:bodyPr>
            <a:normAutofit/>
          </a:bodyPr>
          <a:lstStyle/>
          <a:p>
            <a:pPr lvl="0" algn="ctr"/>
            <a:r>
              <a:rPr lang="es-ES" b="1" cap="small" dirty="0" smtClean="0">
                <a:solidFill>
                  <a:srgbClr val="C00000"/>
                </a:solidFill>
                <a:cs typeface="Arial" pitchFamily="34" charset="0"/>
              </a:rPr>
              <a:t>Sentencia 14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Meta y Vichada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91344" y="1779687"/>
            <a:ext cx="11665295" cy="5078313"/>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grupo inició operando en misiones de reconocimiento en el Meta en una ruta que viene desde El Porvenir hacia </a:t>
            </a:r>
            <a:r>
              <a:rPr lang="es-CO" sz="1200" dirty="0" err="1">
                <a:latin typeface="Malgun Gothic" panose="020B0503020000020004" pitchFamily="34" charset="-127"/>
                <a:ea typeface="Malgun Gothic" panose="020B0503020000020004" pitchFamily="34" charset="-127"/>
              </a:rPr>
              <a:t>Guacacias</a:t>
            </a:r>
            <a:r>
              <a:rPr lang="es-CO" sz="1200" dirty="0">
                <a:latin typeface="Malgun Gothic" panose="020B0503020000020004" pitchFamily="34" charset="-127"/>
                <a:ea typeface="Malgun Gothic" panose="020B0503020000020004" pitchFamily="34" charset="-127"/>
              </a:rPr>
              <a:t>, la Misión de la Pascua, San Teodoro, Veladitas. Para luego llegar a los municipios de Santa Rosalía y la Primavera en el departamento Vichada, para el mismo año pasaron hacia el Casanare, por </a:t>
            </a:r>
            <a:r>
              <a:rPr lang="es-CO" sz="1200" dirty="0" err="1">
                <a:latin typeface="Malgun Gothic" panose="020B0503020000020004" pitchFamily="34" charset="-127"/>
                <a:ea typeface="Malgun Gothic" panose="020B0503020000020004" pitchFamily="34" charset="-127"/>
              </a:rPr>
              <a:t>Orocue</a:t>
            </a:r>
            <a:r>
              <a:rPr lang="es-CO" sz="1200" dirty="0">
                <a:latin typeface="Malgun Gothic" panose="020B0503020000020004" pitchFamily="34" charset="-127"/>
                <a:ea typeface="Malgun Gothic" panose="020B0503020000020004" pitchFamily="34" charset="-127"/>
              </a:rPr>
              <a:t>, San Rafael de </a:t>
            </a:r>
            <a:r>
              <a:rPr lang="es-CO" sz="1200" dirty="0" err="1">
                <a:latin typeface="Malgun Gothic" panose="020B0503020000020004" pitchFamily="34" charset="-127"/>
                <a:ea typeface="Malgun Gothic" panose="020B0503020000020004" pitchFamily="34" charset="-127"/>
              </a:rPr>
              <a:t>Guanapalo</a:t>
            </a:r>
            <a:r>
              <a:rPr lang="es-CO" sz="1200" dirty="0">
                <a:latin typeface="Malgun Gothic" panose="020B0503020000020004" pitchFamily="34" charset="-127"/>
                <a:ea typeface="Malgun Gothic" panose="020B0503020000020004" pitchFamily="34" charset="-127"/>
              </a:rPr>
              <a:t>, San Luis de Palenque, Trinidad, El Convento y Bocas del Pauto438.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Para </a:t>
            </a:r>
            <a:r>
              <a:rPr lang="es-CO" sz="1200" dirty="0">
                <a:latin typeface="Malgun Gothic" panose="020B0503020000020004" pitchFamily="34" charset="-127"/>
                <a:ea typeface="Malgun Gothic" panose="020B0503020000020004" pitchFamily="34" charset="-127"/>
              </a:rPr>
              <a:t>el año 1996 hicieron algunas otras misiones de este tipo y de operativos en las zonas de El Viento, El Progreso, Tres Matas, La 14, San Luis del Tomo, Guacamayas y cruzaron por el río Vichada para llegar a San José de </a:t>
            </a:r>
            <a:r>
              <a:rPr lang="es-CO" sz="1200" dirty="0" err="1">
                <a:latin typeface="Malgun Gothic" panose="020B0503020000020004" pitchFamily="34" charset="-127"/>
                <a:ea typeface="Malgun Gothic" panose="020B0503020000020004" pitchFamily="34" charset="-127"/>
              </a:rPr>
              <a:t>Ocuné</a:t>
            </a:r>
            <a:r>
              <a:rPr lang="es-CO" sz="1200" dirty="0">
                <a:latin typeface="Malgun Gothic" panose="020B0503020000020004" pitchFamily="34" charset="-127"/>
                <a:ea typeface="Malgun Gothic" panose="020B0503020000020004" pitchFamily="34" charset="-127"/>
              </a:rPr>
              <a:t> y </a:t>
            </a:r>
            <a:r>
              <a:rPr lang="es-CO" sz="1200" dirty="0" err="1">
                <a:latin typeface="Malgun Gothic" panose="020B0503020000020004" pitchFamily="34" charset="-127"/>
                <a:ea typeface="Malgun Gothic" panose="020B0503020000020004" pitchFamily="34" charset="-127"/>
              </a:rPr>
              <a:t>Guacacias</a:t>
            </a:r>
            <a:r>
              <a:rPr lang="es-CO" sz="1200" dirty="0">
                <a:latin typeface="Malgun Gothic" panose="020B0503020000020004" pitchFamily="34" charset="-127"/>
                <a:ea typeface="Malgun Gothic" panose="020B0503020000020004" pitchFamily="34" charset="-127"/>
              </a:rPr>
              <a:t>; pasan al Casanare por Trinidad, El Convento, El Banco, La Hermosa, Las Guamas, El Totumo, Centro Gaitán y Caño Chiquito. </a:t>
            </a:r>
          </a:p>
          <a:p>
            <a:pPr algn="just"/>
            <a:r>
              <a:rPr lang="es-CO" sz="1200" dirty="0">
                <a:latin typeface="Malgun Gothic" panose="020B0503020000020004" pitchFamily="34" charset="-127"/>
                <a:ea typeface="Malgun Gothic" panose="020B0503020000020004" pitchFamily="34" charset="-127"/>
              </a:rPr>
              <a:t> </a:t>
            </a:r>
          </a:p>
          <a:p>
            <a:pPr algn="just"/>
            <a:r>
              <a:rPr lang="es-CO" sz="1200" b="1" dirty="0">
                <a:latin typeface="Malgun Gothic" panose="020B0503020000020004" pitchFamily="34" charset="-127"/>
                <a:ea typeface="Malgun Gothic" panose="020B0503020000020004" pitchFamily="34" charset="-127"/>
              </a:rPr>
              <a:t>Zonas de operaciones</a:t>
            </a:r>
            <a:endParaRPr lang="es-CO" sz="1200" dirty="0">
              <a:latin typeface="Malgun Gothic" panose="020B0503020000020004" pitchFamily="34" charset="-127"/>
              <a:ea typeface="Malgun Gothic" panose="020B0503020000020004" pitchFamily="34" charset="-127"/>
            </a:endParaRP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Entre </a:t>
            </a:r>
            <a:r>
              <a:rPr lang="es-CO" sz="1200" dirty="0">
                <a:latin typeface="Malgun Gothic" panose="020B0503020000020004" pitchFamily="34" charset="-127"/>
                <a:ea typeface="Malgun Gothic" panose="020B0503020000020004" pitchFamily="34" charset="-127"/>
              </a:rPr>
              <a:t>1994 y 1996 hubo zonas de injerencia y puntos de énfasis en las operaciones las cuales se pueden resumir en los sitios conocidos como: </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Departamento </a:t>
            </a:r>
            <a:r>
              <a:rPr lang="es-CO" sz="1200" dirty="0">
                <a:latin typeface="Malgun Gothic" panose="020B0503020000020004" pitchFamily="34" charset="-127"/>
                <a:ea typeface="Malgun Gothic" panose="020B0503020000020004" pitchFamily="34" charset="-127"/>
              </a:rPr>
              <a:t>de Meta: El Porvenir, La Línea, Puente </a:t>
            </a:r>
            <a:r>
              <a:rPr lang="es-CO" sz="1200" dirty="0" err="1">
                <a:latin typeface="Malgun Gothic" panose="020B0503020000020004" pitchFamily="34" charset="-127"/>
                <a:ea typeface="Malgun Gothic" panose="020B0503020000020004" pitchFamily="34" charset="-127"/>
              </a:rPr>
              <a:t>Arimena</a:t>
            </a:r>
            <a:r>
              <a:rPr lang="es-CO" sz="1200" dirty="0">
                <a:latin typeface="Malgun Gothic" panose="020B0503020000020004" pitchFamily="34" charset="-127"/>
                <a:ea typeface="Malgun Gothic" panose="020B0503020000020004" pitchFamily="34" charset="-127"/>
              </a:rPr>
              <a:t>, San Pedro de </a:t>
            </a:r>
            <a:r>
              <a:rPr lang="es-CO" sz="1200" dirty="0" err="1">
                <a:latin typeface="Malgun Gothic" panose="020B0503020000020004" pitchFamily="34" charset="-127"/>
                <a:ea typeface="Malgun Gothic" panose="020B0503020000020004" pitchFamily="34" charset="-127"/>
              </a:rPr>
              <a:t>Arimena</a:t>
            </a:r>
            <a:r>
              <a:rPr lang="es-CO" sz="1200" dirty="0">
                <a:latin typeface="Malgun Gothic" panose="020B0503020000020004" pitchFamily="34" charset="-127"/>
                <a:ea typeface="Malgun Gothic" panose="020B0503020000020004" pitchFamily="34" charset="-127"/>
              </a:rPr>
              <a:t>, San Miguel, El Alto de Neblinas, Los Kioscos y La Cristalina, en la parte urbana de Puerto Gaitán contaban con un punto de comunicaciones e inteligencia; y en el departamento de Vichada, en El Viento. </a:t>
            </a:r>
          </a:p>
          <a:p>
            <a:pPr algn="just"/>
            <a:r>
              <a:rPr lang="es-CO" sz="1200" dirty="0">
                <a:latin typeface="Malgun Gothic" panose="020B0503020000020004" pitchFamily="34" charset="-127"/>
                <a:ea typeface="Malgun Gothic" panose="020B0503020000020004" pitchFamily="34" charset="-127"/>
              </a:rPr>
              <a:t> </a:t>
            </a:r>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Entre </a:t>
            </a:r>
            <a:r>
              <a:rPr lang="es-CO" sz="1200" dirty="0">
                <a:latin typeface="Malgun Gothic" panose="020B0503020000020004" pitchFamily="34" charset="-127"/>
                <a:ea typeface="Malgun Gothic" panose="020B0503020000020004" pitchFamily="34" charset="-127"/>
              </a:rPr>
              <a:t>1997 y 2005 conservaron estas mismas zonas y además tuvieron presencia en los siguientes sitios439: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Zona </a:t>
            </a:r>
            <a:r>
              <a:rPr lang="es-CO" sz="1200" dirty="0">
                <a:latin typeface="Malgun Gothic" panose="020B0503020000020004" pitchFamily="34" charset="-127"/>
                <a:ea typeface="Malgun Gothic" panose="020B0503020000020004" pitchFamily="34" charset="-127"/>
              </a:rPr>
              <a:t>Puerto López, alrededores de Villavicencio: en esta zona operaron en las inspecciones de </a:t>
            </a:r>
            <a:r>
              <a:rPr lang="es-CO" sz="1200" dirty="0" err="1">
                <a:latin typeface="Malgun Gothic" panose="020B0503020000020004" pitchFamily="34" charset="-127"/>
                <a:ea typeface="Malgun Gothic" panose="020B0503020000020004" pitchFamily="34" charset="-127"/>
              </a:rPr>
              <a:t>Pachaquiaro</a:t>
            </a:r>
            <a:r>
              <a:rPr lang="es-CO" sz="1200" dirty="0">
                <a:latin typeface="Malgun Gothic" panose="020B0503020000020004" pitchFamily="34" charset="-127"/>
                <a:ea typeface="Malgun Gothic" panose="020B0503020000020004" pitchFamily="34" charset="-127"/>
              </a:rPr>
              <a:t>, La Balsa, Bocas de </a:t>
            </a:r>
            <a:r>
              <a:rPr lang="es-CO" sz="1200" dirty="0" err="1">
                <a:latin typeface="Malgun Gothic" panose="020B0503020000020004" pitchFamily="34" charset="-127"/>
                <a:ea typeface="Malgun Gothic" panose="020B0503020000020004" pitchFamily="34" charset="-127"/>
              </a:rPr>
              <a:t>Guayuriba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Guichiral</a:t>
            </a:r>
            <a:r>
              <a:rPr lang="es-CO" sz="1200" dirty="0">
                <a:latin typeface="Malgun Gothic" panose="020B0503020000020004" pitchFamily="34" charset="-127"/>
                <a:ea typeface="Malgun Gothic" panose="020B0503020000020004" pitchFamily="34" charset="-127"/>
              </a:rPr>
              <a:t>, El Tigre, Rincón de Pompeya, Remolinos, Guadalupe, </a:t>
            </a:r>
            <a:r>
              <a:rPr lang="es-CO" sz="1200" dirty="0" err="1">
                <a:latin typeface="Malgun Gothic" panose="020B0503020000020004" pitchFamily="34" charset="-127"/>
                <a:ea typeface="Malgun Gothic" panose="020B0503020000020004" pitchFamily="34" charset="-127"/>
              </a:rPr>
              <a:t>Cháviva</a:t>
            </a:r>
            <a:r>
              <a:rPr lang="es-CO" sz="1200" dirty="0">
                <a:latin typeface="Malgun Gothic" panose="020B0503020000020004" pitchFamily="34" charset="-127"/>
                <a:ea typeface="Malgun Gothic" panose="020B0503020000020004" pitchFamily="34" charset="-127"/>
              </a:rPr>
              <a:t>, Palmeras, </a:t>
            </a:r>
            <a:r>
              <a:rPr lang="es-CO" sz="1200" dirty="0" err="1">
                <a:latin typeface="Malgun Gothic" panose="020B0503020000020004" pitchFamily="34" charset="-127"/>
                <a:ea typeface="Malgun Gothic" panose="020B0503020000020004" pitchFamily="34" charset="-127"/>
              </a:rPr>
              <a:t>Pajure</a:t>
            </a:r>
            <a:r>
              <a:rPr lang="es-CO" sz="1200" dirty="0">
                <a:latin typeface="Malgun Gothic" panose="020B0503020000020004" pitchFamily="34" charset="-127"/>
                <a:ea typeface="Malgun Gothic" panose="020B0503020000020004" pitchFamily="34" charset="-127"/>
              </a:rPr>
              <a:t> (San Carlos de </a:t>
            </a:r>
            <a:r>
              <a:rPr lang="es-CO" sz="1200" dirty="0" err="1">
                <a:latin typeface="Malgun Gothic" panose="020B0503020000020004" pitchFamily="34" charset="-127"/>
                <a:ea typeface="Malgun Gothic" panose="020B0503020000020004" pitchFamily="34" charset="-127"/>
              </a:rPr>
              <a:t>Guaroa</a:t>
            </a:r>
            <a:r>
              <a:rPr lang="es-CO" sz="1200" dirty="0">
                <a:latin typeface="Malgun Gothic" panose="020B0503020000020004" pitchFamily="34" charset="-127"/>
                <a:ea typeface="Malgun Gothic" panose="020B0503020000020004" pitchFamily="34" charset="-127"/>
              </a:rPr>
              <a:t>).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Zona </a:t>
            </a:r>
            <a:r>
              <a:rPr lang="es-CO" sz="1200" dirty="0">
                <a:latin typeface="Malgun Gothic" panose="020B0503020000020004" pitchFamily="34" charset="-127"/>
                <a:ea typeface="Malgun Gothic" panose="020B0503020000020004" pitchFamily="34" charset="-127"/>
              </a:rPr>
              <a:t>de alrededores de Puerto Gaitán (Meta) y el Departamento de Vichada: Rio Planas, La Virgen, La Ye, Puerto Mosco, Rincón de Malabares y Rubiales, El Sombrero, Canalete, El Cacho, La Paz, </a:t>
            </a:r>
            <a:r>
              <a:rPr lang="es-CO" sz="1200" dirty="0" err="1">
                <a:latin typeface="Malgun Gothic" panose="020B0503020000020004" pitchFamily="34" charset="-127"/>
                <a:ea typeface="Malgun Gothic" panose="020B0503020000020004" pitchFamily="34" charset="-127"/>
              </a:rPr>
              <a:t>Carroviejo</a:t>
            </a:r>
            <a:r>
              <a:rPr lang="es-CO" sz="1200" dirty="0">
                <a:latin typeface="Malgun Gothic" panose="020B0503020000020004" pitchFamily="34" charset="-127"/>
                <a:ea typeface="Malgun Gothic" panose="020B0503020000020004" pitchFamily="34" charset="-127"/>
              </a:rPr>
              <a:t>, Tienda Nueva, </a:t>
            </a:r>
            <a:r>
              <a:rPr lang="es-CO" sz="1200" dirty="0" err="1">
                <a:latin typeface="Malgun Gothic" panose="020B0503020000020004" pitchFamily="34" charset="-127"/>
                <a:ea typeface="Malgun Gothic" panose="020B0503020000020004" pitchFamily="34" charset="-127"/>
              </a:rPr>
              <a:t>Veladeros</a:t>
            </a:r>
            <a:r>
              <a:rPr lang="es-CO" sz="1200" dirty="0">
                <a:latin typeface="Malgun Gothic" panose="020B0503020000020004" pitchFamily="34" charset="-127"/>
                <a:ea typeface="Malgun Gothic" panose="020B0503020000020004" pitchFamily="34" charset="-127"/>
              </a:rPr>
              <a:t>, Los </a:t>
            </a:r>
            <a:r>
              <a:rPr lang="es-CO" sz="1200" dirty="0" err="1">
                <a:latin typeface="Malgun Gothic" panose="020B0503020000020004" pitchFamily="34" charset="-127"/>
                <a:ea typeface="Malgun Gothic" panose="020B0503020000020004" pitchFamily="34" charset="-127"/>
              </a:rPr>
              <a:t>Zoros</a:t>
            </a:r>
            <a:r>
              <a:rPr lang="es-CO" sz="1200" dirty="0">
                <a:latin typeface="Malgun Gothic" panose="020B0503020000020004" pitchFamily="34" charset="-127"/>
                <a:ea typeface="Malgun Gothic" panose="020B0503020000020004" pitchFamily="34" charset="-127"/>
              </a:rPr>
              <a:t>, Brasilia; </a:t>
            </a:r>
            <a:r>
              <a:rPr lang="es-CO" sz="1200" dirty="0" err="1">
                <a:latin typeface="Malgun Gothic" panose="020B0503020000020004" pitchFamily="34" charset="-127"/>
                <a:ea typeface="Malgun Gothic" panose="020B0503020000020004" pitchFamily="34" charset="-127"/>
              </a:rPr>
              <a:t>Guacacias</a:t>
            </a:r>
            <a:r>
              <a:rPr lang="es-CO" sz="1200" dirty="0">
                <a:latin typeface="Malgun Gothic" panose="020B0503020000020004" pitchFamily="34" charset="-127"/>
                <a:ea typeface="Malgun Gothic" panose="020B0503020000020004" pitchFamily="34" charset="-127"/>
              </a:rPr>
              <a:t>, Santa Rosalía, La Primavera, San Teodoro, El Tigre, La Defensa, Agua Verde, Aceiticos, Esmeralda, El </a:t>
            </a:r>
            <a:r>
              <a:rPr lang="es-CO" sz="1200" dirty="0" err="1">
                <a:latin typeface="Malgun Gothic" panose="020B0503020000020004" pitchFamily="34" charset="-127"/>
                <a:ea typeface="Malgun Gothic" panose="020B0503020000020004" pitchFamily="34" charset="-127"/>
              </a:rPr>
              <a:t>Guarojo</a:t>
            </a:r>
            <a:r>
              <a:rPr lang="es-CO" sz="1200" dirty="0">
                <a:latin typeface="Malgun Gothic" panose="020B0503020000020004" pitchFamily="34" charset="-127"/>
                <a:ea typeface="Malgun Gothic" panose="020B0503020000020004" pitchFamily="34" charset="-127"/>
              </a:rPr>
              <a:t>, Leonas, El Remanso, Roca Piedra, Alto Los Guamos, así como los márgenes de Los Ríos </a:t>
            </a:r>
            <a:r>
              <a:rPr lang="es-CO" sz="1200" dirty="0" err="1">
                <a:latin typeface="Malgun Gothic" panose="020B0503020000020004" pitchFamily="34" charset="-127"/>
                <a:ea typeface="Malgun Gothic" panose="020B0503020000020004" pitchFamily="34" charset="-127"/>
              </a:rPr>
              <a:t>Guarojo</a:t>
            </a:r>
            <a:r>
              <a:rPr lang="es-CO" sz="1200" dirty="0">
                <a:latin typeface="Malgun Gothic" panose="020B0503020000020004" pitchFamily="34" charset="-127"/>
                <a:ea typeface="Malgun Gothic" panose="020B0503020000020004" pitchFamily="34" charset="-127"/>
              </a:rPr>
              <a:t>, Planas y Vichada (incluyendo Planchón de Puerto Oriente).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Zona </a:t>
            </a:r>
            <a:r>
              <a:rPr lang="es-CO" sz="1200" dirty="0">
                <a:latin typeface="Malgun Gothic" panose="020B0503020000020004" pitchFamily="34" charset="-127"/>
                <a:ea typeface="Malgun Gothic" panose="020B0503020000020004" pitchFamily="34" charset="-127"/>
              </a:rPr>
              <a:t>de </a:t>
            </a:r>
            <a:r>
              <a:rPr lang="es-CO" sz="1200" dirty="0" err="1">
                <a:latin typeface="Malgun Gothic" panose="020B0503020000020004" pitchFamily="34" charset="-127"/>
                <a:ea typeface="Malgun Gothic" panose="020B0503020000020004" pitchFamily="34" charset="-127"/>
              </a:rPr>
              <a:t>Guanape</a:t>
            </a:r>
            <a:r>
              <a:rPr lang="es-CO" sz="1200" dirty="0">
                <a:latin typeface="Malgun Gothic" panose="020B0503020000020004" pitchFamily="34" charset="-127"/>
                <a:ea typeface="Malgun Gothic" panose="020B0503020000020004" pitchFamily="34" charset="-127"/>
              </a:rPr>
              <a:t> : 4 Ases, </a:t>
            </a:r>
            <a:r>
              <a:rPr lang="es-CO" sz="1200" dirty="0" err="1">
                <a:latin typeface="Malgun Gothic" panose="020B0503020000020004" pitchFamily="34" charset="-127"/>
                <a:ea typeface="Malgun Gothic" panose="020B0503020000020004" pitchFamily="34" charset="-127"/>
              </a:rPr>
              <a:t>Murujuy</a:t>
            </a:r>
            <a:r>
              <a:rPr lang="es-CO" sz="1200" dirty="0">
                <a:latin typeface="Malgun Gothic" panose="020B0503020000020004" pitchFamily="34" charset="-127"/>
                <a:ea typeface="Malgun Gothic" panose="020B0503020000020004" pitchFamily="34" charset="-127"/>
              </a:rPr>
              <a:t>, Paso Ganado, El Viento, Gaviotas, Tres Matas, Caño Pipo, Vereda </a:t>
            </a:r>
            <a:r>
              <a:rPr lang="es-CO" sz="1200" dirty="0" err="1">
                <a:latin typeface="Malgun Gothic" panose="020B0503020000020004" pitchFamily="34" charset="-127"/>
                <a:ea typeface="Malgun Gothic" panose="020B0503020000020004" pitchFamily="34" charset="-127"/>
              </a:rPr>
              <a:t>Siripiana</a:t>
            </a:r>
            <a:r>
              <a:rPr lang="es-CO" sz="1200" dirty="0">
                <a:latin typeface="Malgun Gothic" panose="020B0503020000020004" pitchFamily="34" charset="-127"/>
                <a:ea typeface="Malgun Gothic" panose="020B0503020000020004" pitchFamily="34" charset="-127"/>
              </a:rPr>
              <a:t>, Guacamayas, Puerto Rico, </a:t>
            </a:r>
            <a:r>
              <a:rPr lang="es-CO" sz="1200" dirty="0" err="1">
                <a:latin typeface="Malgun Gothic" panose="020B0503020000020004" pitchFamily="34" charset="-127"/>
                <a:ea typeface="Malgun Gothic" panose="020B0503020000020004" pitchFamily="34" charset="-127"/>
              </a:rPr>
              <a:t>Sunape</a:t>
            </a:r>
            <a:r>
              <a:rPr lang="es-CO" sz="1200" dirty="0">
                <a:latin typeface="Malgun Gothic" panose="020B0503020000020004" pitchFamily="34" charset="-127"/>
                <a:ea typeface="Malgun Gothic" panose="020B0503020000020004" pitchFamily="34" charset="-127"/>
              </a:rPr>
              <a:t>, La Piragua, dentro de esta zona habían varios resguardos indígenas. </a:t>
            </a: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62048215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770704" y="4287362"/>
            <a:ext cx="186991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7115" y="3278856"/>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275</a:t>
            </a:r>
          </a:p>
          <a:p>
            <a:pPr algn="r"/>
            <a:r>
              <a:rPr lang="es-ES" sz="1600" b="1" cap="small" dirty="0" smtClean="0">
                <a:solidFill>
                  <a:schemeClr val="accent5">
                    <a:lumMod val="20000"/>
                    <a:lumOff val="80000"/>
                  </a:schemeClr>
                </a:solidFill>
              </a:rPr>
              <a:t>Hechos:  100</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319</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785696791"/>
              </p:ext>
            </p:extLst>
          </p:nvPr>
        </p:nvGraphicFramePr>
        <p:xfrm>
          <a:off x="483425" y="3712317"/>
          <a:ext cx="7488832" cy="2940667"/>
        </p:xfrm>
        <a:graphic>
          <a:graphicData uri="http://schemas.openxmlformats.org/drawingml/2006/table">
            <a:tbl>
              <a:tblPr firstRow="1" bandRow="1">
                <a:tableStyleId>{5C22544A-7EE6-4342-B048-85BDC9FD1C3A}</a:tableStyleId>
              </a:tblPr>
              <a:tblGrid>
                <a:gridCol w="3054276"/>
                <a:gridCol w="546124"/>
                <a:gridCol w="1132133"/>
                <a:gridCol w="2011352"/>
                <a:gridCol w="744947"/>
              </a:tblGrid>
              <a:tr h="724795">
                <a:tc gridSpan="3">
                  <a:txBody>
                    <a:bodyPr/>
                    <a:lstStyle/>
                    <a:p>
                      <a:pPr marL="704850" indent="0" algn="l" defTabSz="711200"/>
                      <a:r>
                        <a:rPr lang="es-ES" sz="1400" dirty="0" smtClean="0">
                          <a:solidFill>
                            <a:schemeClr val="tx1"/>
                          </a:solidFill>
                        </a:rPr>
                        <a:t>Ramón María Isaza Arango alias “El Viejo”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endParaRPr lang="es-ES" sz="1400" dirty="0" smtClean="0">
                        <a:solidFill>
                          <a:schemeClr val="tx1"/>
                        </a:solidFill>
                      </a:endParaRPr>
                    </a:p>
                    <a:p>
                      <a:pPr marL="0" indent="0" algn="l" defTabSz="185738"/>
                      <a:r>
                        <a:rPr lang="es-ES" sz="1400" dirty="0" smtClean="0">
                          <a:solidFill>
                            <a:schemeClr val="tx1"/>
                          </a:solidFill>
                        </a:rPr>
                        <a:t>Comandante</a:t>
                      </a:r>
                      <a:r>
                        <a:rPr lang="es-ES" sz="1400" baseline="0" dirty="0" smtClean="0">
                          <a:solidFill>
                            <a:schemeClr val="tx1"/>
                          </a:solidFill>
                        </a:rPr>
                        <a:t> general</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smtClean="0"/>
                        <a:t>Desplazamiento forzado</a:t>
                      </a:r>
                      <a:endParaRPr lang="es-ES" sz="1400" dirty="0"/>
                    </a:p>
                  </a:txBody>
                  <a:tcPr/>
                </a:tc>
                <a:tc>
                  <a:txBody>
                    <a:bodyPr/>
                    <a:lstStyle/>
                    <a:p>
                      <a:r>
                        <a:rPr lang="es-ES" sz="1400" smtClean="0"/>
                        <a:t>4</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smtClean="0"/>
                        <a:t>45</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smtClean="0"/>
                        <a:t>Tortura</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26</a:t>
                      </a:r>
                      <a:endParaRPr lang="es-ES" sz="1400" dirty="0"/>
                    </a:p>
                  </a:txBody>
                  <a:tcPr/>
                </a:tc>
                <a:tc gridSpan="2">
                  <a:txBody>
                    <a:bodyPr/>
                    <a:lstStyle/>
                    <a:p>
                      <a:r>
                        <a:rPr lang="es-ES" sz="1400" dirty="0" smtClean="0"/>
                        <a:t>Acceso carnal violento </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Actos de barbarie</a:t>
                      </a:r>
                      <a:endParaRPr lang="es-ES" sz="1400" dirty="0"/>
                    </a:p>
                  </a:txBody>
                  <a:tcPr/>
                </a:tc>
                <a:tc>
                  <a:txBody>
                    <a:bodyPr/>
                    <a:lstStyle/>
                    <a:p>
                      <a:r>
                        <a:rPr lang="es-ES" sz="1400" dirty="0" smtClean="0"/>
                        <a:t>3</a:t>
                      </a:r>
                      <a:endParaRPr lang="es-ES" sz="1400" dirty="0"/>
                    </a:p>
                  </a:txBody>
                  <a:tcPr/>
                </a:tc>
                <a:tc gridSpan="2">
                  <a:txBody>
                    <a:bodyPr/>
                    <a:lstStyle/>
                    <a:p>
                      <a:r>
                        <a:rPr lang="es-ES" sz="1400" dirty="0" smtClean="0"/>
                        <a:t>Exacciones o contribuciones arbitrarias</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Reclutamiento</a:t>
                      </a:r>
                      <a:r>
                        <a:rPr lang="es-ES" sz="1400" baseline="0" smtClean="0"/>
                        <a:t> ilícito</a:t>
                      </a:r>
                      <a:endParaRPr lang="es-ES" sz="1400" dirty="0"/>
                    </a:p>
                  </a:txBody>
                  <a:tcPr/>
                </a:tc>
                <a:tc>
                  <a:txBody>
                    <a:bodyPr/>
                    <a:lstStyle/>
                    <a:p>
                      <a:r>
                        <a:rPr lang="es-ES" sz="1400" smtClean="0"/>
                        <a:t>49</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Detención ilegal y privación del DP</a:t>
                      </a:r>
                      <a:endParaRPr lang="es-ES" sz="1400" dirty="0"/>
                    </a:p>
                  </a:txBody>
                  <a:tcPr/>
                </a:tc>
                <a:tc>
                  <a:txBody>
                    <a:bodyPr/>
                    <a:lstStyle/>
                    <a:p>
                      <a:r>
                        <a:rPr lang="es-ES" sz="1400" dirty="0" smtClean="0"/>
                        <a:t>3</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805701205"/>
              </p:ext>
            </p:extLst>
          </p:nvPr>
        </p:nvGraphicFramePr>
        <p:xfrm>
          <a:off x="407368" y="620688"/>
          <a:ext cx="6984776" cy="171302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a:t>
                      </a:r>
                      <a:endParaRPr lang="es-ES" sz="1050" dirty="0"/>
                    </a:p>
                  </a:txBody>
                  <a:tcPr/>
                </a:tc>
                <a:tc>
                  <a:txBody>
                    <a:bodyPr/>
                    <a:lstStyle/>
                    <a:p>
                      <a:r>
                        <a:rPr lang="es-ES" sz="1400" dirty="0" smtClean="0"/>
                        <a:t>29 de mayo de 2014 </a:t>
                      </a:r>
                      <a:r>
                        <a:rPr lang="es-ES" sz="1400" dirty="0" smtClean="0">
                          <a:hlinkClick r:id="rId3"/>
                        </a:rPr>
                        <a:t>Ver Sentencia</a:t>
                      </a:r>
                      <a:endParaRPr lang="es-ES" sz="1400" dirty="0"/>
                    </a:p>
                  </a:txBody>
                  <a:tcPr/>
                </a:tc>
              </a:tr>
              <a:tr h="262068">
                <a:tc>
                  <a:txBody>
                    <a:bodyPr/>
                    <a:lstStyle/>
                    <a:p>
                      <a:r>
                        <a:rPr lang="es-ES" sz="1200" dirty="0" smtClean="0"/>
                        <a:t>Segunda Instancia.</a:t>
                      </a:r>
                      <a:r>
                        <a:rPr lang="es-ES" sz="1050" baseline="0" dirty="0" smtClean="0"/>
                        <a:t> M.P. Dr. Luís Guillermo Salazar Otero</a:t>
                      </a:r>
                      <a:endParaRPr lang="es-ES" sz="1050" dirty="0"/>
                    </a:p>
                  </a:txBody>
                  <a:tcPr/>
                </a:tc>
                <a:tc>
                  <a:txBody>
                    <a:bodyPr/>
                    <a:lstStyle/>
                    <a:p>
                      <a:pPr algn="l"/>
                      <a:r>
                        <a:rPr lang="es-ES" sz="1400" dirty="0" smtClean="0"/>
                        <a:t>Rad: 44462 27 de enero de 2016. </a:t>
                      </a:r>
                      <a:r>
                        <a:rPr lang="es-ES" sz="1400" u="sng" dirty="0" smtClean="0">
                          <a:solidFill>
                            <a:srgbClr val="7030A0"/>
                          </a:solidFill>
                          <a:hlinkClick r:id="rId4"/>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15</a:t>
            </a:r>
            <a:endParaRPr lang="es-ES" cap="small" dirty="0">
              <a:solidFill>
                <a:srgbClr val="C00000"/>
              </a:solidFill>
              <a:latin typeface="Agency FB" panose="020B0503020202020204" pitchFamily="34" charset="0"/>
            </a:endParaRPr>
          </a:p>
        </p:txBody>
      </p:sp>
      <p:sp>
        <p:nvSpPr>
          <p:cNvPr id="7" name="CuadroTexto 6"/>
          <p:cNvSpPr txBox="1"/>
          <p:nvPr/>
        </p:nvSpPr>
        <p:spPr>
          <a:xfrm>
            <a:off x="483425" y="282919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pic>
        <p:nvPicPr>
          <p:cNvPr id="49" name="5 Imagen" descr="5812993.jpg"/>
          <p:cNvPicPr>
            <a:picLocks noChangeAspect="1"/>
          </p:cNvPicPr>
          <p:nvPr/>
        </p:nvPicPr>
        <p:blipFill>
          <a:blip r:embed="rId5" cstate="print"/>
          <a:stretch>
            <a:fillRect/>
          </a:stretch>
        </p:blipFill>
        <p:spPr>
          <a:xfrm>
            <a:off x="483425" y="3726522"/>
            <a:ext cx="689139" cy="728821"/>
          </a:xfrm>
          <a:prstGeom prst="rect">
            <a:avLst/>
          </a:prstGeom>
          <a:ln>
            <a:noFill/>
          </a:ln>
          <a:effectLst>
            <a:outerShdw blurRad="292100" dist="139700" dir="2700000" algn="tl" rotWithShape="0">
              <a:srgbClr val="333333">
                <a:alpha val="65000"/>
              </a:srgbClr>
            </a:outerShdw>
          </a:effectLst>
        </p:spPr>
      </p:pic>
      <p:grpSp>
        <p:nvGrpSpPr>
          <p:cNvPr id="54" name="Group 5"/>
          <p:cNvGrpSpPr>
            <a:grpSpLocks/>
          </p:cNvGrpSpPr>
          <p:nvPr/>
        </p:nvGrpSpPr>
        <p:grpSpPr bwMode="auto">
          <a:xfrm>
            <a:off x="9643708" y="2057085"/>
            <a:ext cx="2074043" cy="1900925"/>
            <a:chOff x="0" y="0"/>
            <a:chExt cx="4923" cy="5713"/>
          </a:xfrm>
        </p:grpSpPr>
        <p:sp>
          <p:nvSpPr>
            <p:cNvPr id="56" name="Freeform 6"/>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8" name="Freeform 7"/>
            <p:cNvSpPr>
              <a:spLocks/>
            </p:cNvSpPr>
            <p:nvPr/>
          </p:nvSpPr>
          <p:spPr bwMode="auto">
            <a:xfrm>
              <a:off x="1515" y="367"/>
              <a:ext cx="512" cy="838"/>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9" name="Freeform 8"/>
            <p:cNvSpPr>
              <a:spLocks/>
            </p:cNvSpPr>
            <p:nvPr/>
          </p:nvSpPr>
          <p:spPr bwMode="auto">
            <a:xfrm>
              <a:off x="1399" y="444"/>
              <a:ext cx="240" cy="296"/>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0" name="Freeform 9"/>
            <p:cNvSpPr>
              <a:spLocks/>
            </p:cNvSpPr>
            <p:nvPr/>
          </p:nvSpPr>
          <p:spPr bwMode="auto">
            <a:xfrm>
              <a:off x="1213" y="815"/>
              <a:ext cx="430"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1" name="Freeform 10"/>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2" name="Freeform 11"/>
            <p:cNvSpPr>
              <a:spLocks/>
            </p:cNvSpPr>
            <p:nvPr/>
          </p:nvSpPr>
          <p:spPr bwMode="auto">
            <a:xfrm>
              <a:off x="562" y="2534"/>
              <a:ext cx="617" cy="69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3" name="Freeform 12"/>
            <p:cNvSpPr>
              <a:spLocks/>
            </p:cNvSpPr>
            <p:nvPr/>
          </p:nvSpPr>
          <p:spPr bwMode="auto">
            <a:xfrm>
              <a:off x="742" y="1194"/>
              <a:ext cx="1151"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4" name="Freeform 13"/>
            <p:cNvSpPr>
              <a:spLocks/>
            </p:cNvSpPr>
            <p:nvPr/>
          </p:nvSpPr>
          <p:spPr bwMode="auto">
            <a:xfrm>
              <a:off x="467" y="1287"/>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5" name="Freeform 14"/>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6" name="Freeform 15"/>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7" name="Freeform 16"/>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8" name="Freeform 17"/>
            <p:cNvSpPr>
              <a:spLocks/>
            </p:cNvSpPr>
            <p:nvPr/>
          </p:nvSpPr>
          <p:spPr bwMode="auto">
            <a:xfrm>
              <a:off x="842" y="2954"/>
              <a:ext cx="801" cy="775"/>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9" name="Freeform 18"/>
            <p:cNvSpPr>
              <a:spLocks/>
            </p:cNvSpPr>
            <p:nvPr/>
          </p:nvSpPr>
          <p:spPr bwMode="auto">
            <a:xfrm>
              <a:off x="656" y="3762"/>
              <a:ext cx="1162" cy="691"/>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0" name="Freeform 19"/>
            <p:cNvSpPr>
              <a:spLocks/>
            </p:cNvSpPr>
            <p:nvPr/>
          </p:nvSpPr>
          <p:spPr bwMode="auto">
            <a:xfrm>
              <a:off x="1406" y="2548"/>
              <a:ext cx="1466" cy="11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1" name="Freeform 20"/>
            <p:cNvSpPr>
              <a:spLocks/>
            </p:cNvSpPr>
            <p:nvPr/>
          </p:nvSpPr>
          <p:spPr bwMode="auto">
            <a:xfrm>
              <a:off x="2473" y="3609"/>
              <a:ext cx="1004" cy="1069"/>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2" name="Freeform 21"/>
            <p:cNvSpPr>
              <a:spLocks/>
            </p:cNvSpPr>
            <p:nvPr/>
          </p:nvSpPr>
          <p:spPr bwMode="auto">
            <a:xfrm>
              <a:off x="1906" y="3280"/>
              <a:ext cx="1269" cy="782"/>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3" name="Freeform 22"/>
            <p:cNvSpPr>
              <a:spLocks/>
            </p:cNvSpPr>
            <p:nvPr/>
          </p:nvSpPr>
          <p:spPr bwMode="auto">
            <a:xfrm>
              <a:off x="1635" y="4212"/>
              <a:ext cx="1727" cy="15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4" name="Freeform 23"/>
            <p:cNvSpPr>
              <a:spLocks/>
            </p:cNvSpPr>
            <p:nvPr/>
          </p:nvSpPr>
          <p:spPr bwMode="auto">
            <a:xfrm>
              <a:off x="1495" y="2269"/>
              <a:ext cx="627"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5" name="Freeform 24"/>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6" name="Freeform 25"/>
            <p:cNvSpPr>
              <a:spLocks/>
            </p:cNvSpPr>
            <p:nvPr/>
          </p:nvSpPr>
          <p:spPr bwMode="auto">
            <a:xfrm>
              <a:off x="2830" y="2925"/>
              <a:ext cx="1443"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7" name="Freeform 26"/>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8" name="Freeform 27"/>
            <p:cNvSpPr>
              <a:spLocks/>
            </p:cNvSpPr>
            <p:nvPr/>
          </p:nvSpPr>
          <p:spPr bwMode="auto">
            <a:xfrm>
              <a:off x="2108" y="2131"/>
              <a:ext cx="1165" cy="663"/>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9" name="Freeform 28"/>
            <p:cNvSpPr>
              <a:spLocks/>
            </p:cNvSpPr>
            <p:nvPr/>
          </p:nvSpPr>
          <p:spPr bwMode="auto">
            <a:xfrm>
              <a:off x="2387" y="1837"/>
              <a:ext cx="1023" cy="37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0" name="Freeform 29"/>
            <p:cNvSpPr>
              <a:spLocks/>
            </p:cNvSpPr>
            <p:nvPr/>
          </p:nvSpPr>
          <p:spPr bwMode="auto">
            <a:xfrm>
              <a:off x="1616" y="1837"/>
              <a:ext cx="947" cy="82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1" name="Freeform 30"/>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2" name="Freeform 31"/>
            <p:cNvSpPr>
              <a:spLocks/>
            </p:cNvSpPr>
            <p:nvPr/>
          </p:nvSpPr>
          <p:spPr bwMode="auto">
            <a:xfrm>
              <a:off x="2013" y="1095"/>
              <a:ext cx="495" cy="824"/>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3" name="Text Box 32"/>
            <p:cNvSpPr txBox="1">
              <a:spLocks noChangeArrowheads="1"/>
            </p:cNvSpPr>
            <p:nvPr/>
          </p:nvSpPr>
          <p:spPr bwMode="auto">
            <a:xfrm>
              <a:off x="1545" y="4013"/>
              <a:ext cx="141" cy="19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4" name="Freeform 33"/>
            <p:cNvSpPr>
              <a:spLocks/>
            </p:cNvSpPr>
            <p:nvPr/>
          </p:nvSpPr>
          <p:spPr bwMode="auto">
            <a:xfrm>
              <a:off x="816" y="449"/>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5" name="Freeform 34"/>
            <p:cNvSpPr>
              <a:spLocks/>
            </p:cNvSpPr>
            <p:nvPr/>
          </p:nvSpPr>
          <p:spPr bwMode="auto">
            <a:xfrm>
              <a:off x="484" y="517"/>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6" name="Freeform 35"/>
            <p:cNvSpPr>
              <a:spLocks/>
            </p:cNvSpPr>
            <p:nvPr/>
          </p:nvSpPr>
          <p:spPr bwMode="auto">
            <a:xfrm>
              <a:off x="1248" y="595"/>
              <a:ext cx="703" cy="125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7" name="Freeform 50"/>
            <p:cNvSpPr>
              <a:spLocks/>
            </p:cNvSpPr>
            <p:nvPr/>
          </p:nvSpPr>
          <p:spPr bwMode="auto">
            <a:xfrm>
              <a:off x="0" y="3304"/>
              <a:ext cx="797" cy="809"/>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8" name="Oval 55"/>
            <p:cNvSpPr>
              <a:spLocks noChangeArrowheads="1"/>
            </p:cNvSpPr>
            <p:nvPr/>
          </p:nvSpPr>
          <p:spPr bwMode="auto">
            <a:xfrm rot="1031138">
              <a:off x="1342" y="1845"/>
              <a:ext cx="318" cy="857"/>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9" name="Oval 58"/>
            <p:cNvSpPr>
              <a:spLocks noChangeArrowheads="1"/>
            </p:cNvSpPr>
            <p:nvPr/>
          </p:nvSpPr>
          <p:spPr bwMode="auto">
            <a:xfrm>
              <a:off x="1525" y="2352"/>
              <a:ext cx="134" cy="387"/>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90" name="Text Box 60"/>
            <p:cNvSpPr txBox="1">
              <a:spLocks noChangeArrowheads="1"/>
            </p:cNvSpPr>
            <p:nvPr/>
          </p:nvSpPr>
          <p:spPr bwMode="auto">
            <a:xfrm>
              <a:off x="3221" y="87"/>
              <a:ext cx="1702" cy="90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t>
              </a:r>
              <a:r>
                <a:rPr lang="es-ES" sz="900" b="1" dirty="0" smtClean="0">
                  <a:solidFill>
                    <a:schemeClr val="tx1">
                      <a:lumMod val="95000"/>
                      <a:lumOff val="5000"/>
                    </a:schemeClr>
                  </a:solidFill>
                  <a:effectLst>
                    <a:outerShdw blurRad="38100" dist="38100" dir="2700000" algn="tl">
                      <a:srgbClr val="000000">
                        <a:alpha val="43137"/>
                      </a:srgbClr>
                    </a:outerShdw>
                  </a:effectLst>
                  <a:latin typeface="Calibri" pitchFamily="34" charset="0"/>
                </a:rPr>
                <a:t>ACMM</a:t>
              </a:r>
              <a:endPar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endParaRPr>
            </a:p>
          </p:txBody>
        </p:sp>
        <p:sp>
          <p:nvSpPr>
            <p:cNvPr id="91" name="Oval 63"/>
            <p:cNvSpPr>
              <a:spLocks noChangeArrowheads="1"/>
            </p:cNvSpPr>
            <p:nvPr/>
          </p:nvSpPr>
          <p:spPr bwMode="auto">
            <a:xfrm rot="5400000">
              <a:off x="2981" y="1073"/>
              <a:ext cx="116" cy="25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73997133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994515" y="2249404"/>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551385" y="2716226"/>
          <a:ext cx="4257052" cy="3800832"/>
        </p:xfrm>
        <a:graphic>
          <a:graphicData uri="http://schemas.openxmlformats.org/drawingml/2006/table">
            <a:tbl>
              <a:tblPr firstRow="1" bandRow="1">
                <a:tableStyleId>{5C22544A-7EE6-4342-B048-85BDC9FD1C3A}</a:tableStyleId>
              </a:tblPr>
              <a:tblGrid>
                <a:gridCol w="1728191"/>
                <a:gridCol w="470658"/>
                <a:gridCol w="481448"/>
                <a:gridCol w="1197613"/>
                <a:gridCol w="379142"/>
              </a:tblGrid>
              <a:tr h="506411">
                <a:tc gridSpan="3">
                  <a:txBody>
                    <a:bodyPr/>
                    <a:lstStyle/>
                    <a:p>
                      <a:pPr marL="704850" indent="0" algn="l" defTabSz="711200"/>
                      <a:r>
                        <a:rPr lang="es-ES" sz="1400" dirty="0" smtClean="0">
                          <a:solidFill>
                            <a:schemeClr val="tx1"/>
                          </a:solidFill>
                        </a:rPr>
                        <a:t>Walter Ochoa </a:t>
                      </a:r>
                      <a:r>
                        <a:rPr lang="es-ES" sz="1400" dirty="0" err="1" smtClean="0">
                          <a:solidFill>
                            <a:schemeClr val="tx1"/>
                          </a:solidFill>
                        </a:rPr>
                        <a:t>Guisao</a:t>
                      </a:r>
                      <a:r>
                        <a:rPr lang="es-ES" sz="1400" baseline="0" dirty="0" smtClean="0">
                          <a:solidFill>
                            <a:schemeClr val="tx1"/>
                          </a:solidFill>
                        </a:rPr>
                        <a:t> alias “</a:t>
                      </a:r>
                      <a:r>
                        <a:rPr lang="es-ES" sz="1400" baseline="0" dirty="0" err="1" smtClean="0">
                          <a:solidFill>
                            <a:schemeClr val="tx1"/>
                          </a:solidFill>
                        </a:rPr>
                        <a:t>Gurre</a:t>
                      </a:r>
                      <a:r>
                        <a:rPr lang="es-ES" sz="1400" baseline="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r>
                        <a:rPr lang="es-ES" sz="1050" baseline="0" dirty="0" smtClean="0">
                          <a:solidFill>
                            <a:schemeClr val="tx1"/>
                          </a:solidFill>
                        </a:rPr>
                        <a:t>del Frente Omar Isaza.</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7</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55</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Tortura</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17</a:t>
                      </a:r>
                      <a:endParaRPr lang="es-ES" sz="1400" dirty="0"/>
                    </a:p>
                  </a:txBody>
                  <a:tcPr/>
                </a:tc>
                <a:tc gridSpan="2">
                  <a:txBody>
                    <a:bodyPr/>
                    <a:lstStyle/>
                    <a:p>
                      <a:r>
                        <a:rPr lang="es-ES" sz="1400" dirty="0" smtClean="0"/>
                        <a:t>Acceso carnal violento </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Actos de barbarie</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Exacciones o contribuciones arbitrarias</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Reclutamiento</a:t>
                      </a:r>
                      <a:r>
                        <a:rPr lang="es-ES" sz="1400" baseline="0" smtClean="0"/>
                        <a:t>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5</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del DP</a:t>
                      </a:r>
                      <a:endParaRPr lang="es-ES" sz="1400" dirty="0"/>
                    </a:p>
                  </a:txBody>
                  <a:tcPr/>
                </a:tc>
                <a:tc>
                  <a:txBody>
                    <a:bodyPr/>
                    <a:lstStyle/>
                    <a:p>
                      <a:r>
                        <a:rPr lang="es-ES" sz="1400" dirty="0" smtClean="0"/>
                        <a:t>5</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256551" y="1019345"/>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15</a:t>
            </a:r>
            <a:endParaRPr lang="es-ES" cap="small" dirty="0">
              <a:solidFill>
                <a:srgbClr val="C00000"/>
              </a:solidFill>
              <a:latin typeface="Agency FB" panose="020B0503020202020204" pitchFamily="34" charset="0"/>
            </a:endParaRPr>
          </a:p>
        </p:txBody>
      </p:sp>
      <p:sp>
        <p:nvSpPr>
          <p:cNvPr id="7" name="CuadroTexto 6"/>
          <p:cNvSpPr txBox="1"/>
          <p:nvPr/>
        </p:nvSpPr>
        <p:spPr>
          <a:xfrm>
            <a:off x="379945" y="192882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8" name="10 Imagen" descr="10179825.jpg"/>
          <p:cNvPicPr>
            <a:picLocks noChangeAspect="1"/>
          </p:cNvPicPr>
          <p:nvPr/>
        </p:nvPicPr>
        <p:blipFill>
          <a:blip r:embed="rId3" cstate="print"/>
          <a:stretch>
            <a:fillRect/>
          </a:stretch>
        </p:blipFill>
        <p:spPr>
          <a:xfrm>
            <a:off x="551384" y="2683118"/>
            <a:ext cx="504056" cy="529858"/>
          </a:xfrm>
          <a:prstGeom prst="rect">
            <a:avLst/>
          </a:prstGeom>
          <a:ln>
            <a:noFill/>
          </a:ln>
          <a:effectLst>
            <a:outerShdw blurRad="292100" dist="139700" dir="2700000" algn="tl" rotWithShape="0">
              <a:srgbClr val="333333">
                <a:alpha val="65000"/>
              </a:srgbClr>
            </a:outerShdw>
          </a:effectLst>
        </p:spPr>
      </p:pic>
      <p:graphicFrame>
        <p:nvGraphicFramePr>
          <p:cNvPr id="50" name="Tabla 49"/>
          <p:cNvGraphicFramePr>
            <a:graphicFrameLocks noGrp="1"/>
          </p:cNvGraphicFramePr>
          <p:nvPr>
            <p:extLst/>
          </p:nvPr>
        </p:nvGraphicFramePr>
        <p:xfrm>
          <a:off x="5303912" y="2663297"/>
          <a:ext cx="5659590" cy="1512263"/>
        </p:xfrm>
        <a:graphic>
          <a:graphicData uri="http://schemas.openxmlformats.org/drawingml/2006/table">
            <a:tbl>
              <a:tblPr firstRow="1" bandRow="1">
                <a:tableStyleId>{5C22544A-7EE6-4342-B048-85BDC9FD1C3A}</a:tableStyleId>
              </a:tblPr>
              <a:tblGrid>
                <a:gridCol w="2486335"/>
                <a:gridCol w="436951"/>
                <a:gridCol w="936104"/>
                <a:gridCol w="1296144"/>
                <a:gridCol w="504056"/>
              </a:tblGrid>
              <a:tr h="484926">
                <a:tc gridSpan="3">
                  <a:txBody>
                    <a:bodyPr/>
                    <a:lstStyle/>
                    <a:p>
                      <a:pPr marL="704850" indent="0" algn="l" defTabSz="711200"/>
                      <a:r>
                        <a:rPr lang="es-ES" sz="1400" dirty="0" err="1" smtClean="0">
                          <a:solidFill>
                            <a:schemeClr val="tx1"/>
                          </a:solidFill>
                        </a:rPr>
                        <a:t>Jhon</a:t>
                      </a:r>
                      <a:r>
                        <a:rPr lang="es-ES" sz="1400" dirty="0" smtClean="0">
                          <a:solidFill>
                            <a:schemeClr val="tx1"/>
                          </a:solidFill>
                        </a:rPr>
                        <a:t> Fredy Gallo Bedoya alias “Pájaro” </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r>
                        <a:rPr lang="es-ES" sz="1050" baseline="0" dirty="0" smtClean="0">
                          <a:solidFill>
                            <a:schemeClr val="tx1"/>
                          </a:solidFill>
                        </a:rPr>
                        <a:t>del Frente Celestino Mantilla</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5813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17984">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Desaparición forzada</a:t>
                      </a:r>
                      <a:endParaRPr lang="es-ES" sz="1400" dirty="0"/>
                    </a:p>
                  </a:txBody>
                  <a:tcPr/>
                </a:tc>
                <a:tc>
                  <a:txBody>
                    <a:bodyPr/>
                    <a:lstStyle/>
                    <a:p>
                      <a:r>
                        <a:rPr lang="es-ES" sz="1400" dirty="0" smtClean="0"/>
                        <a:t>3</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317984">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hMerge="1">
                  <a:txBody>
                    <a:bodyPr/>
                    <a:lstStyle/>
                    <a:p>
                      <a:endParaRPr lang="es-ES" sz="1400" dirty="0"/>
                    </a:p>
                  </a:txBody>
                  <a:tcPr/>
                </a:tc>
                <a:tc>
                  <a:txBody>
                    <a:bodyPr/>
                    <a:lstStyle/>
                    <a:p>
                      <a:endParaRPr lang="es-ES" sz="1400" dirty="0"/>
                    </a:p>
                  </a:txBody>
                  <a:tcPr/>
                </a:tc>
              </a:tr>
            </a:tbl>
          </a:graphicData>
        </a:graphic>
      </p:graphicFrame>
      <p:pic>
        <p:nvPicPr>
          <p:cNvPr id="51" name="12 Imagen" descr="70351912.jpg"/>
          <p:cNvPicPr>
            <a:picLocks noChangeAspect="1"/>
          </p:cNvPicPr>
          <p:nvPr/>
        </p:nvPicPr>
        <p:blipFill>
          <a:blip r:embed="rId4" cstate="print"/>
          <a:stretch>
            <a:fillRect/>
          </a:stretch>
        </p:blipFill>
        <p:spPr>
          <a:xfrm>
            <a:off x="5329358" y="2621843"/>
            <a:ext cx="504056" cy="630337"/>
          </a:xfrm>
          <a:prstGeom prst="rect">
            <a:avLst/>
          </a:prstGeom>
          <a:ln>
            <a:noFill/>
          </a:ln>
          <a:effectLst>
            <a:outerShdw blurRad="292100" dist="139700" dir="2700000" algn="tl" rotWithShape="0">
              <a:srgbClr val="333333">
                <a:alpha val="65000"/>
              </a:srgbClr>
            </a:outerShdw>
          </a:effectLst>
        </p:spPr>
      </p:pic>
      <p:graphicFrame>
        <p:nvGraphicFramePr>
          <p:cNvPr id="52" name="Tabla 51"/>
          <p:cNvGraphicFramePr>
            <a:graphicFrameLocks noGrp="1"/>
          </p:cNvGraphicFramePr>
          <p:nvPr>
            <p:extLst/>
          </p:nvPr>
        </p:nvGraphicFramePr>
        <p:xfrm>
          <a:off x="4943872" y="4725144"/>
          <a:ext cx="3528392" cy="1493520"/>
        </p:xfrm>
        <a:graphic>
          <a:graphicData uri="http://schemas.openxmlformats.org/drawingml/2006/table">
            <a:tbl>
              <a:tblPr firstRow="1" bandRow="1">
                <a:tableStyleId>{5C22544A-7EE6-4342-B048-85BDC9FD1C3A}</a:tableStyleId>
              </a:tblPr>
              <a:tblGrid>
                <a:gridCol w="2160240"/>
                <a:gridCol w="136291"/>
                <a:gridCol w="1231861"/>
              </a:tblGrid>
              <a:tr h="506411">
                <a:tc>
                  <a:txBody>
                    <a:bodyPr/>
                    <a:lstStyle/>
                    <a:p>
                      <a:pPr marL="704850" indent="0" algn="l" defTabSz="711200"/>
                      <a:r>
                        <a:rPr lang="es-ES" sz="1400" dirty="0" smtClean="0">
                          <a:solidFill>
                            <a:schemeClr val="tx1"/>
                          </a:solidFill>
                        </a:rPr>
                        <a:t>Oliverio Isaza Gómez alias “Terror”</a:t>
                      </a:r>
                      <a:endParaRPr lang="es-ES" sz="1400" dirty="0">
                        <a:solidFill>
                          <a:schemeClr val="tx1"/>
                        </a:solidFill>
                      </a:endParaRPr>
                    </a:p>
                  </a:txBody>
                  <a:tcPr>
                    <a:solidFill>
                      <a:schemeClr val="bg1">
                        <a:lumMod val="95000"/>
                      </a:schemeClr>
                    </a:solidFill>
                  </a:tcPr>
                </a:tc>
                <a:tc gridSpan="2">
                  <a:txBody>
                    <a:bodyPr/>
                    <a:lstStyle/>
                    <a:p>
                      <a:pPr marL="0" indent="0" algn="l" defTabSz="185738"/>
                      <a:r>
                        <a:rPr lang="es-ES" sz="1300" dirty="0" smtClean="0">
                          <a:solidFill>
                            <a:schemeClr val="tx1"/>
                          </a:solidFill>
                        </a:rPr>
                        <a:t>Comandante</a:t>
                      </a:r>
                      <a:r>
                        <a:rPr lang="es-ES" sz="1400" baseline="0" dirty="0" smtClean="0">
                          <a:solidFill>
                            <a:schemeClr val="tx1"/>
                          </a:solidFill>
                        </a:rPr>
                        <a:t> </a:t>
                      </a:r>
                      <a:r>
                        <a:rPr lang="es-ES" sz="1050" baseline="0" dirty="0" smtClean="0">
                          <a:solidFill>
                            <a:schemeClr val="tx1"/>
                          </a:solidFill>
                        </a:rPr>
                        <a:t>del Frente Oliverio Isaza</a:t>
                      </a:r>
                      <a:endParaRPr lang="es-ES" sz="105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4328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46453">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a:t>
                      </a:r>
                      <a:r>
                        <a:rPr lang="es-ES" sz="1400" baseline="0" dirty="0" smtClean="0"/>
                        <a:t> ilícito</a:t>
                      </a:r>
                      <a:endParaRPr lang="es-ES" sz="1400" dirty="0"/>
                    </a:p>
                  </a:txBody>
                  <a:tcPr/>
                </a:tc>
                <a:tc hMerge="1">
                  <a:txBody>
                    <a:bodyPr/>
                    <a:lstStyle/>
                    <a:p>
                      <a:endParaRPr lang="es-CO"/>
                    </a:p>
                  </a:txBody>
                  <a:tcPr/>
                </a:tc>
                <a:tc>
                  <a:txBody>
                    <a:bodyPr/>
                    <a:lstStyle/>
                    <a:p>
                      <a:r>
                        <a:rPr lang="es-ES" sz="1400" dirty="0" smtClean="0"/>
                        <a:t>14</a:t>
                      </a:r>
                      <a:endParaRPr lang="es-ES" sz="1400" dirty="0"/>
                    </a:p>
                  </a:txBody>
                  <a:tcPr/>
                </a:tc>
              </a:tr>
            </a:tbl>
          </a:graphicData>
        </a:graphic>
      </p:graphicFrame>
      <p:graphicFrame>
        <p:nvGraphicFramePr>
          <p:cNvPr id="92" name="Tabla 91"/>
          <p:cNvGraphicFramePr>
            <a:graphicFrameLocks noGrp="1"/>
          </p:cNvGraphicFramePr>
          <p:nvPr>
            <p:extLst/>
          </p:nvPr>
        </p:nvGraphicFramePr>
        <p:xfrm>
          <a:off x="8616280" y="4509120"/>
          <a:ext cx="3168353" cy="1706880"/>
        </p:xfrm>
        <a:graphic>
          <a:graphicData uri="http://schemas.openxmlformats.org/drawingml/2006/table">
            <a:tbl>
              <a:tblPr firstRow="1" bandRow="1">
                <a:tableStyleId>{5C22544A-7EE6-4342-B048-85BDC9FD1C3A}</a:tableStyleId>
              </a:tblPr>
              <a:tblGrid>
                <a:gridCol w="1944216"/>
                <a:gridCol w="1224137"/>
              </a:tblGrid>
              <a:tr h="484926">
                <a:tc>
                  <a:txBody>
                    <a:bodyPr/>
                    <a:lstStyle/>
                    <a:p>
                      <a:pPr marL="542925" indent="0" algn="l" defTabSz="711200"/>
                      <a:r>
                        <a:rPr lang="es-ES" sz="1400" dirty="0" smtClean="0">
                          <a:solidFill>
                            <a:schemeClr val="tx1"/>
                          </a:solidFill>
                        </a:rPr>
                        <a:t>Luis Eduardo Zuluaga Arcila alias “Mac </a:t>
                      </a:r>
                      <a:r>
                        <a:rPr lang="es-ES" sz="1400" dirty="0" err="1" smtClean="0">
                          <a:solidFill>
                            <a:schemeClr val="tx1"/>
                          </a:solidFill>
                        </a:rPr>
                        <a:t>Guiver</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300" dirty="0" smtClean="0">
                          <a:solidFill>
                            <a:schemeClr val="tx1"/>
                          </a:solidFill>
                        </a:rPr>
                        <a:t>Comandante</a:t>
                      </a:r>
                      <a:r>
                        <a:rPr lang="es-ES" sz="1300" baseline="0" dirty="0" smtClean="0">
                          <a:solidFill>
                            <a:schemeClr val="tx1"/>
                          </a:solidFill>
                        </a:rPr>
                        <a:t> </a:t>
                      </a:r>
                      <a:r>
                        <a:rPr lang="es-ES" sz="1050" baseline="0" dirty="0" smtClean="0">
                          <a:solidFill>
                            <a:schemeClr val="tx1"/>
                          </a:solidFill>
                        </a:rPr>
                        <a:t>del Frente Luis Zuluaga</a:t>
                      </a:r>
                      <a:endParaRPr lang="es-ES" sz="1050" dirty="0">
                        <a:solidFill>
                          <a:schemeClr val="tx1"/>
                        </a:solidFill>
                      </a:endParaRPr>
                    </a:p>
                  </a:txBody>
                  <a:tcPr>
                    <a:solidFill>
                      <a:schemeClr val="bg1">
                        <a:lumMod val="95000"/>
                      </a:schemeClr>
                    </a:solidFill>
                  </a:tcPr>
                </a:tc>
              </a:tr>
              <a:tr h="358135">
                <a:tc gridSpan="2">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r h="27583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2</a:t>
                      </a:r>
                      <a:endParaRPr lang="es-ES" sz="1400" dirty="0"/>
                    </a:p>
                  </a:txBody>
                  <a:tcPr/>
                </a:tc>
              </a:tr>
            </a:tbl>
          </a:graphicData>
        </a:graphic>
      </p:graphicFrame>
      <p:pic>
        <p:nvPicPr>
          <p:cNvPr id="93" name="7 Imagen" descr="71481287.jpg"/>
          <p:cNvPicPr>
            <a:picLocks noChangeAspect="1"/>
          </p:cNvPicPr>
          <p:nvPr/>
        </p:nvPicPr>
        <p:blipFill>
          <a:blip r:embed="rId5" cstate="print"/>
          <a:stretch>
            <a:fillRect/>
          </a:stretch>
        </p:blipFill>
        <p:spPr>
          <a:xfrm>
            <a:off x="4943872" y="4725144"/>
            <a:ext cx="527162" cy="657836"/>
          </a:xfrm>
          <a:prstGeom prst="rect">
            <a:avLst/>
          </a:prstGeom>
          <a:ln>
            <a:noFill/>
          </a:ln>
          <a:effectLst>
            <a:outerShdw blurRad="292100" dist="139700" dir="2700000" algn="tl" rotWithShape="0">
              <a:srgbClr val="333333">
                <a:alpha val="65000"/>
              </a:srgbClr>
            </a:outerShdw>
          </a:effectLst>
        </p:spPr>
      </p:pic>
      <p:pic>
        <p:nvPicPr>
          <p:cNvPr id="94" name="8 Imagen" descr="15432304.jpg"/>
          <p:cNvPicPr>
            <a:picLocks noChangeAspect="1"/>
          </p:cNvPicPr>
          <p:nvPr/>
        </p:nvPicPr>
        <p:blipFill>
          <a:blip r:embed="rId6" cstate="print"/>
          <a:stretch>
            <a:fillRect/>
          </a:stretch>
        </p:blipFill>
        <p:spPr>
          <a:xfrm>
            <a:off x="8616280" y="4556302"/>
            <a:ext cx="576064" cy="72038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83784225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5104" y="-99392"/>
            <a:ext cx="12072664" cy="1871663"/>
          </a:xfrm>
        </p:spPr>
        <p:txBody>
          <a:bodyPr>
            <a:normAutofit/>
          </a:bodyPr>
          <a:lstStyle/>
          <a:p>
            <a:pPr lvl="0" algn="ctr"/>
            <a:r>
              <a:rPr lang="es-ES" b="1" cap="small" dirty="0" smtClean="0">
                <a:solidFill>
                  <a:srgbClr val="C00000"/>
                </a:solidFill>
                <a:cs typeface="Arial" pitchFamily="34" charset="0"/>
              </a:rPr>
              <a:t>Sentencia 15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Magdalena Medio</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318788" y="1892503"/>
            <a:ext cx="11665296" cy="5262979"/>
          </a:xfrm>
          <a:prstGeom prst="rect">
            <a:avLst/>
          </a:prstGeom>
        </p:spPr>
        <p:txBody>
          <a:bodyPr wrap="square">
            <a:spAutoFit/>
          </a:bodyPr>
          <a:lstStyle/>
          <a:p>
            <a:pPr marL="0" lvl="1" algn="just"/>
            <a:r>
              <a:rPr lang="es-ES" sz="1200" b="1" dirty="0">
                <a:latin typeface="Malgun Gothic" panose="020B0503020000020004" pitchFamily="34" charset="-127"/>
                <a:ea typeface="Malgun Gothic" panose="020B0503020000020004" pitchFamily="34" charset="-127"/>
              </a:rPr>
              <a:t>1994: Grupo autónomo de Autodefensas Campesinas de Magdalena Medio. </a:t>
            </a:r>
            <a:r>
              <a:rPr lang="es-ES" sz="1200" dirty="0">
                <a:latin typeface="Malgun Gothic" panose="020B0503020000020004" pitchFamily="34" charset="-127"/>
                <a:ea typeface="Malgun Gothic" panose="020B0503020000020004" pitchFamily="34" charset="-127"/>
              </a:rPr>
              <a:t>Para este momento se separan completamente de las Autodefensas de Puerto Boyacá e inician un proceso sostenido de crecimiento independiente. La primera estructura contaba con cerca de 120 hombres en armas y se organizan de la siguiente manera: </a:t>
            </a:r>
            <a:endParaRPr lang="es-CO" sz="1200" dirty="0">
              <a:latin typeface="Malgun Gothic" panose="020B0503020000020004" pitchFamily="34" charset="-127"/>
              <a:ea typeface="Malgun Gothic" panose="020B0503020000020004" pitchFamily="34" charset="-127"/>
            </a:endParaRPr>
          </a:p>
          <a:p>
            <a:pPr algn="just"/>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bajo mando directo de RAMÓN ISAZA: ubicado en San Miguel (Antioquia) y en la vereda Piedra Candela del municipio de </a:t>
            </a:r>
            <a:r>
              <a:rPr lang="es-ES" sz="1200" dirty="0" err="1">
                <a:latin typeface="Malgun Gothic" panose="020B0503020000020004" pitchFamily="34" charset="-127"/>
                <a:ea typeface="Malgun Gothic" panose="020B0503020000020004" pitchFamily="34" charset="-127"/>
              </a:rPr>
              <a:t>Norcasia</a:t>
            </a:r>
            <a:r>
              <a:rPr lang="es-ES" sz="1200" dirty="0">
                <a:latin typeface="Malgun Gothic" panose="020B0503020000020004" pitchFamily="34" charset="-127"/>
                <a:ea typeface="Malgun Gothic" panose="020B0503020000020004" pitchFamily="34" charset="-127"/>
              </a:rPr>
              <a:t> (Caldas) con desplazamientos hacia Puerto Triunfo (Antioquia);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especial de choque y combate llamado "Los Halcones" al mando de Omar de Jesús Isaza Gómez, alías "Teniente", y con injerencia en suroriente antioqueño. Luego, alias "Teniente" sería reubicado en </a:t>
            </a:r>
            <a:r>
              <a:rPr lang="es-ES" sz="1200" dirty="0" err="1">
                <a:latin typeface="Malgun Gothic" panose="020B0503020000020004" pitchFamily="34" charset="-127"/>
                <a:ea typeface="Malgun Gothic" panose="020B0503020000020004" pitchFamily="34" charset="-127"/>
              </a:rPr>
              <a:t>Norcasia</a:t>
            </a:r>
            <a:r>
              <a:rPr lang="es-ES" sz="1200" dirty="0">
                <a:latin typeface="Malgun Gothic" panose="020B0503020000020004" pitchFamily="34" charset="-127"/>
                <a:ea typeface="Malgun Gothic" panose="020B0503020000020004" pitchFamily="34" charset="-127"/>
              </a:rPr>
              <a:t> y Samaná (Caldas) donde desaparece en 1998;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Zona San Miguel a cargo de Jorge Enrique Echeverry alias "Vaso";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de Puerto Triunfo, al mando de alias "Canario";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Zona de Puerto Perales y </a:t>
            </a:r>
            <a:r>
              <a:rPr lang="es-ES" sz="1200" dirty="0" err="1">
                <a:latin typeface="Malgun Gothic" panose="020B0503020000020004" pitchFamily="34" charset="-127"/>
                <a:ea typeface="Malgun Gothic" panose="020B0503020000020004" pitchFamily="34" charset="-127"/>
              </a:rPr>
              <a:t>Cocorná</a:t>
            </a:r>
            <a:r>
              <a:rPr lang="es-ES" sz="1200" dirty="0">
                <a:latin typeface="Malgun Gothic" panose="020B0503020000020004" pitchFamily="34" charset="-127"/>
                <a:ea typeface="Malgun Gothic" panose="020B0503020000020004" pitchFamily="34" charset="-127"/>
              </a:rPr>
              <a:t> (Antioquia) al mando de alias "</a:t>
            </a:r>
            <a:r>
              <a:rPr lang="es-ES" sz="1200" dirty="0" err="1">
                <a:latin typeface="Malgun Gothic" panose="020B0503020000020004" pitchFamily="34" charset="-127"/>
                <a:ea typeface="Malgun Gothic" panose="020B0503020000020004" pitchFamily="34" charset="-127"/>
              </a:rPr>
              <a:t>Guerrillo</a:t>
            </a:r>
            <a:r>
              <a:rPr lang="es-ES" sz="1200" dirty="0">
                <a:latin typeface="Malgun Gothic" panose="020B0503020000020004" pitchFamily="34" charset="-127"/>
                <a:ea typeface="Malgun Gothic" panose="020B0503020000020004" pitchFamily="34" charset="-127"/>
              </a:rPr>
              <a:t>";</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comandado por José Gabriel González alias "Campeón" en Las Mercedes;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de Jesús Antonio N. alias "Julián" en Puerto </a:t>
            </a:r>
            <a:r>
              <a:rPr lang="es-ES" sz="1200" dirty="0" err="1">
                <a:latin typeface="Malgun Gothic" panose="020B0503020000020004" pitchFamily="34" charset="-127"/>
                <a:ea typeface="Malgun Gothic" panose="020B0503020000020004" pitchFamily="34" charset="-127"/>
              </a:rPr>
              <a:t>Nare</a:t>
            </a:r>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móvil de alias "</a:t>
            </a:r>
            <a:r>
              <a:rPr lang="es-ES" sz="1200" dirty="0" err="1">
                <a:latin typeface="Malgun Gothic" panose="020B0503020000020004" pitchFamily="34" charset="-127"/>
                <a:ea typeface="Malgun Gothic" panose="020B0503020000020004" pitchFamily="34" charset="-127"/>
              </a:rPr>
              <a:t>Pedrucho</a:t>
            </a:r>
            <a:r>
              <a:rPr lang="es-ES" sz="1200" dirty="0">
                <a:latin typeface="Malgun Gothic" panose="020B0503020000020004" pitchFamily="34" charset="-127"/>
                <a:ea typeface="Malgun Gothic" panose="020B0503020000020004" pitchFamily="34" charset="-127"/>
              </a:rPr>
              <a:t>" (en zona oriental del departamento Caldas, y los municipios de Guaduas, Puerto Bogotá y </a:t>
            </a:r>
            <a:r>
              <a:rPr lang="es-ES" sz="1200" dirty="0" err="1">
                <a:latin typeface="Malgun Gothic" panose="020B0503020000020004" pitchFamily="34" charset="-127"/>
                <a:ea typeface="Malgun Gothic" panose="020B0503020000020004" pitchFamily="34" charset="-127"/>
              </a:rPr>
              <a:t>Cambao</a:t>
            </a:r>
            <a:r>
              <a:rPr lang="es-ES" sz="1200" dirty="0">
                <a:latin typeface="Malgun Gothic" panose="020B0503020000020004" pitchFamily="34" charset="-127"/>
                <a:ea typeface="Malgun Gothic" panose="020B0503020000020004" pitchFamily="34" charset="-127"/>
              </a:rPr>
              <a:t> en Cundinamarca); y </a:t>
            </a:r>
            <a:endParaRPr lang="es-CO" sz="1200" dirty="0">
              <a:latin typeface="Malgun Gothic" panose="020B0503020000020004" pitchFamily="34" charset="-127"/>
              <a:ea typeface="Malgun Gothic" panose="020B0503020000020004" pitchFamily="34" charset="-127"/>
            </a:endParaRPr>
          </a:p>
          <a:p>
            <a:pPr lvl="0"/>
            <a:r>
              <a:rPr lang="es-ES" sz="1200" dirty="0">
                <a:latin typeface="Malgun Gothic" panose="020B0503020000020004" pitchFamily="34" charset="-127"/>
                <a:ea typeface="Malgun Gothic" panose="020B0503020000020004" pitchFamily="34" charset="-127"/>
              </a:rPr>
              <a:t>Zona de La Danta, </a:t>
            </a:r>
            <a:r>
              <a:rPr lang="es-ES" sz="1200" dirty="0" err="1">
                <a:latin typeface="Malgun Gothic" panose="020B0503020000020004" pitchFamily="34" charset="-127"/>
                <a:ea typeface="Malgun Gothic" panose="020B0503020000020004" pitchFamily="34" charset="-127"/>
              </a:rPr>
              <a:t>Sonsón</a:t>
            </a:r>
            <a:r>
              <a:rPr lang="es-ES" sz="1200" dirty="0">
                <a:latin typeface="Malgun Gothic" panose="020B0503020000020004" pitchFamily="34" charset="-127"/>
                <a:ea typeface="Malgun Gothic" panose="020B0503020000020004" pitchFamily="34" charset="-127"/>
              </a:rPr>
              <a:t> (Antioquia), al mando de Ovidio Isaza Gómez alias "Roque", hijo de RAMÓN ISAZA</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a:latin typeface="Malgun Gothic" panose="020B0503020000020004" pitchFamily="34" charset="-127"/>
                <a:ea typeface="Malgun Gothic" panose="020B0503020000020004" pitchFamily="34" charset="-127"/>
              </a:rPr>
              <a:t>Año 2000: creación de frentes. Estructura militar. </a:t>
            </a:r>
            <a:r>
              <a:rPr lang="es-ES" sz="1200" dirty="0">
                <a:latin typeface="Malgun Gothic" panose="020B0503020000020004" pitchFamily="34" charset="-127"/>
                <a:ea typeface="Malgun Gothic" panose="020B0503020000020004" pitchFamily="34" charset="-127"/>
              </a:rPr>
              <a:t>Durante este año hubo un proceso de creación y descentralización de frentes, lo que llevaría a la creación de las estructuras siguientes: </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a:latin typeface="Malgun Gothic" panose="020B0503020000020004" pitchFamily="34" charset="-127"/>
                <a:ea typeface="Malgun Gothic" panose="020B0503020000020004" pitchFamily="34" charset="-127"/>
              </a:rPr>
              <a:t>Frente Central</a:t>
            </a:r>
            <a:r>
              <a:rPr lang="es-ES" sz="1200" dirty="0">
                <a:latin typeface="Malgun Gothic" panose="020B0503020000020004" pitchFamily="34" charset="-127"/>
                <a:ea typeface="Malgun Gothic" panose="020B0503020000020004" pitchFamily="34" charset="-127"/>
              </a:rPr>
              <a:t>, comando por RAMÓN ISAZA, escolta de 11 hombres y alrededor de 50 hombres distribuidos en las diferentes zonas de actuación de Puerto Triunfo y Puerto </a:t>
            </a:r>
            <a:r>
              <a:rPr lang="es-ES" sz="1200" dirty="0" err="1">
                <a:latin typeface="Malgun Gothic" panose="020B0503020000020004" pitchFamily="34" charset="-127"/>
                <a:ea typeface="Malgun Gothic" panose="020B0503020000020004" pitchFamily="34" charset="-127"/>
              </a:rPr>
              <a:t>Nare</a:t>
            </a:r>
            <a:r>
              <a:rPr lang="es-ES" sz="1200" dirty="0">
                <a:latin typeface="Malgun Gothic" panose="020B0503020000020004" pitchFamily="34" charset="-127"/>
                <a:ea typeface="Malgun Gothic" panose="020B0503020000020004" pitchFamily="34" charset="-127"/>
              </a:rPr>
              <a:t> (Antioquia</a:t>
            </a:r>
            <a:r>
              <a:rPr lang="es-ES" sz="1200" dirty="0" smtClean="0">
                <a:latin typeface="Malgun Gothic" panose="020B0503020000020004" pitchFamily="34" charset="-127"/>
                <a:ea typeface="Malgun Gothic" panose="020B0503020000020004" pitchFamily="34" charset="-127"/>
              </a:rPr>
              <a:t>).</a:t>
            </a:r>
          </a:p>
          <a:p>
            <a:pPr marL="0" lvl="1"/>
            <a:endParaRPr lang="es-ES" sz="1200" dirty="0">
              <a:latin typeface="Malgun Gothic" panose="020B0503020000020004" pitchFamily="34" charset="-127"/>
              <a:ea typeface="Malgun Gothic" panose="020B0503020000020004" pitchFamily="34" charset="-127"/>
            </a:endParaRPr>
          </a:p>
          <a:p>
            <a:r>
              <a:rPr lang="es-ES" sz="1200" b="1" dirty="0">
                <a:latin typeface="Malgun Gothic" panose="020B0503020000020004" pitchFamily="34" charset="-127"/>
                <a:ea typeface="Malgun Gothic" panose="020B0503020000020004" pitchFamily="34" charset="-127"/>
              </a:rPr>
              <a:t>Frente Omar Isaza (FOI)</a:t>
            </a:r>
            <a:r>
              <a:rPr lang="es-ES" sz="1200" dirty="0">
                <a:latin typeface="Malgun Gothic" panose="020B0503020000020004" pitchFamily="34" charset="-127"/>
                <a:ea typeface="Malgun Gothic" panose="020B0503020000020004" pitchFamily="34" charset="-127"/>
              </a:rPr>
              <a:t>: Grupo que se organiza en enero del año 2000 con la comandancia militar de Luís Fernando Herrera Gil alias "Memo Chiquito" o "Juan Carlos" y Walter Ochoa Guisa alias "El </a:t>
            </a:r>
            <a:r>
              <a:rPr lang="es-ES" sz="1200" dirty="0" err="1">
                <a:latin typeface="Malgun Gothic" panose="020B0503020000020004" pitchFamily="34" charset="-127"/>
                <a:ea typeface="Malgun Gothic" panose="020B0503020000020004" pitchFamily="34" charset="-127"/>
              </a:rPr>
              <a:t>Gurre</a:t>
            </a:r>
            <a:r>
              <a:rPr lang="es-ES" sz="1200" dirty="0">
                <a:latin typeface="Malgun Gothic" panose="020B0503020000020004" pitchFamily="34" charset="-127"/>
                <a:ea typeface="Malgun Gothic" panose="020B0503020000020004" pitchFamily="34" charset="-127"/>
              </a:rPr>
              <a:t>" en la comandancia política. Este frente fue el de mayor expansión y tuvo presencia en:</a:t>
            </a:r>
            <a:endParaRPr lang="es-CO" sz="1200" dirty="0">
              <a:latin typeface="Malgun Gothic" panose="020B0503020000020004" pitchFamily="34" charset="-127"/>
              <a:ea typeface="Malgun Gothic" panose="020B0503020000020004" pitchFamily="34" charset="-127"/>
            </a:endParaRPr>
          </a:p>
          <a:p>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r>
              <a:rPr lang="es-CO" sz="1200" dirty="0">
                <a:latin typeface="Malgun Gothic" panose="020B0503020000020004" pitchFamily="34" charset="-127"/>
                <a:ea typeface="Malgun Gothic" panose="020B0503020000020004" pitchFamily="34" charset="-127"/>
              </a:rPr>
              <a:t>Departamento de Tolima: Honda, Mariquita, Armero (Guayabal), Palo Cabildo, Frías, </a:t>
            </a:r>
            <a:r>
              <a:rPr lang="es-CO" sz="1200" dirty="0" err="1">
                <a:latin typeface="Malgun Gothic" panose="020B0503020000020004" pitchFamily="34" charset="-127"/>
                <a:ea typeface="Malgun Gothic" panose="020B0503020000020004" pitchFamily="34" charset="-127"/>
              </a:rPr>
              <a:t>Falan</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Casabianca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Herveo</a:t>
            </a:r>
            <a:r>
              <a:rPr lang="es-CO" sz="1200" dirty="0">
                <a:latin typeface="Malgun Gothic" panose="020B0503020000020004" pitchFamily="34" charset="-127"/>
                <a:ea typeface="Malgun Gothic" panose="020B0503020000020004" pitchFamily="34" charset="-127"/>
              </a:rPr>
              <a:t>, Fresno, Venadillo y Villahermosa.</a:t>
            </a:r>
          </a:p>
          <a:p>
            <a:pPr marL="0" lvl="1"/>
            <a:endParaRPr lang="es-CO" sz="1200" dirty="0">
              <a:latin typeface="Malgun Gothic" panose="020B0503020000020004" pitchFamily="34" charset="-127"/>
              <a:ea typeface="Malgun Gothic" panose="020B0503020000020004" pitchFamily="34" charset="-127"/>
            </a:endParaRPr>
          </a:p>
          <a:p>
            <a:r>
              <a:rPr lang="es-CO" sz="1200" b="1" dirty="0"/>
              <a:t> </a:t>
            </a:r>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78488875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205506"/>
            <a:ext cx="12072664" cy="1871663"/>
          </a:xfrm>
        </p:spPr>
        <p:txBody>
          <a:bodyPr>
            <a:normAutofit/>
          </a:bodyPr>
          <a:lstStyle/>
          <a:p>
            <a:pPr lvl="0" algn="ctr"/>
            <a:r>
              <a:rPr lang="es-ES" b="1" cap="small" dirty="0" smtClean="0">
                <a:solidFill>
                  <a:srgbClr val="C00000"/>
                </a:solidFill>
                <a:cs typeface="Arial" pitchFamily="34" charset="0"/>
              </a:rPr>
              <a:t>Sentencia 15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Magdalena Medio</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r>
              <a:rPr lang="es-ES" sz="1800" cap="small" dirty="0" smtClean="0">
                <a:solidFill>
                  <a:schemeClr val="accent6">
                    <a:lumMod val="75000"/>
                  </a:schemeClr>
                </a:solidFill>
              </a:rPr>
              <a:t>(Continuación)</a:t>
            </a:r>
            <a:endParaRPr lang="es-CO" sz="1800" cap="small" dirty="0">
              <a:solidFill>
                <a:schemeClr val="accent6">
                  <a:lumMod val="75000"/>
                </a:schemeClr>
              </a:solidFill>
            </a:endParaRPr>
          </a:p>
        </p:txBody>
      </p:sp>
      <p:sp>
        <p:nvSpPr>
          <p:cNvPr id="5" name="Rectángulo 4"/>
          <p:cNvSpPr/>
          <p:nvPr/>
        </p:nvSpPr>
        <p:spPr>
          <a:xfrm>
            <a:off x="407368" y="2348880"/>
            <a:ext cx="11521280" cy="3785652"/>
          </a:xfrm>
          <a:prstGeom prst="rect">
            <a:avLst/>
          </a:prstGeom>
        </p:spPr>
        <p:txBody>
          <a:bodyPr wrap="square">
            <a:spAutoFit/>
          </a:bodyPr>
          <a:lstStyle/>
          <a:p>
            <a:pPr lvl="0"/>
            <a:r>
              <a:rPr lang="es-CO" sz="1200" dirty="0" smtClean="0">
                <a:latin typeface="Malgun Gothic" panose="020B0503020000020004" pitchFamily="34" charset="-127"/>
                <a:ea typeface="Malgun Gothic" panose="020B0503020000020004" pitchFamily="34" charset="-127"/>
              </a:rPr>
              <a:t>Departamento </a:t>
            </a:r>
            <a:r>
              <a:rPr lang="es-CO" sz="1200" dirty="0">
                <a:latin typeface="Malgun Gothic" panose="020B0503020000020004" pitchFamily="34" charset="-127"/>
                <a:ea typeface="Malgun Gothic" panose="020B0503020000020004" pitchFamily="34" charset="-127"/>
              </a:rPr>
              <a:t>de Caldas: Samaná, </a:t>
            </a:r>
            <a:r>
              <a:rPr lang="es-CO" sz="1200" dirty="0" err="1">
                <a:latin typeface="Malgun Gothic" panose="020B0503020000020004" pitchFamily="34" charset="-127"/>
                <a:ea typeface="Malgun Gothic" panose="020B0503020000020004" pitchFamily="34" charset="-127"/>
              </a:rPr>
              <a:t>Norcasia</a:t>
            </a:r>
            <a:r>
              <a:rPr lang="es-CO" sz="1200" dirty="0">
                <a:latin typeface="Malgun Gothic" panose="020B0503020000020004" pitchFamily="34" charset="-127"/>
                <a:ea typeface="Malgun Gothic" panose="020B0503020000020004" pitchFamily="34" charset="-127"/>
              </a:rPr>
              <a:t>, Marquetalia, Manzanares, Pensilvania, Victoria y La Dorada. Al llegar a Caldas absorben una estructura ilegal preexistente bajo el mando de César Ruiz Arévalo alias "El Patrón". En esta zona los principales comandantes fueron los conocidos con los alias de: "Vaso", "Tolima", "Melchor" y "Costeño". </a:t>
            </a:r>
          </a:p>
          <a:p>
            <a:pPr lvl="0"/>
            <a:r>
              <a:rPr lang="es-CO" sz="1200" dirty="0">
                <a:latin typeface="Malgun Gothic" panose="020B0503020000020004" pitchFamily="34" charset="-127"/>
                <a:ea typeface="Malgun Gothic" panose="020B0503020000020004" pitchFamily="34" charset="-127"/>
              </a:rPr>
              <a:t>Departamento de Antioquia: San Miguel (</a:t>
            </a:r>
            <a:r>
              <a:rPr lang="es-CO" sz="1200" dirty="0" err="1">
                <a:latin typeface="Malgun Gothic" panose="020B0503020000020004" pitchFamily="34" charset="-127"/>
                <a:ea typeface="Malgun Gothic" panose="020B0503020000020004" pitchFamily="34" charset="-127"/>
              </a:rPr>
              <a:t>Sonsón</a:t>
            </a:r>
            <a:r>
              <a:rPr lang="es-CO" sz="1200" dirty="0">
                <a:latin typeface="Malgun Gothic" panose="020B0503020000020004" pitchFamily="34" charset="-127"/>
                <a:ea typeface="Malgun Gothic" panose="020B0503020000020004" pitchFamily="34" charset="-127"/>
              </a:rPr>
              <a:t>) </a:t>
            </a:r>
            <a:endParaRPr lang="es-CO" sz="1200" dirty="0" smtClean="0">
              <a:latin typeface="Malgun Gothic" panose="020B0503020000020004" pitchFamily="34" charset="-127"/>
              <a:ea typeface="Malgun Gothic" panose="020B0503020000020004" pitchFamily="34" charset="-127"/>
            </a:endParaRPr>
          </a:p>
          <a:p>
            <a:pPr lvl="0"/>
            <a:endParaRPr lang="es-CO" sz="1200" dirty="0">
              <a:latin typeface="Malgun Gothic" panose="020B0503020000020004" pitchFamily="34" charset="-127"/>
              <a:ea typeface="Malgun Gothic" panose="020B0503020000020004" pitchFamily="34" charset="-127"/>
            </a:endParaRPr>
          </a:p>
          <a:p>
            <a:pPr lvl="0"/>
            <a:r>
              <a:rPr lang="es-CO" sz="1200" dirty="0">
                <a:latin typeface="Malgun Gothic" panose="020B0503020000020004" pitchFamily="34" charset="-127"/>
                <a:ea typeface="Malgun Gothic" panose="020B0503020000020004" pitchFamily="34" charset="-127"/>
              </a:rPr>
              <a:t>Departamento de Cundinamarca: Puerto Bogotá (Guaduas) y </a:t>
            </a:r>
            <a:r>
              <a:rPr lang="es-CO" sz="1200" dirty="0" err="1">
                <a:latin typeface="Malgun Gothic" panose="020B0503020000020004" pitchFamily="34" charset="-127"/>
                <a:ea typeface="Malgun Gothic" panose="020B0503020000020004" pitchFamily="34" charset="-127"/>
              </a:rPr>
              <a:t>Cambao</a:t>
            </a:r>
            <a:r>
              <a:rPr lang="es-CO" sz="1200" dirty="0">
                <a:latin typeface="Malgun Gothic" panose="020B0503020000020004" pitchFamily="34" charset="-127"/>
                <a:ea typeface="Malgun Gothic" panose="020B0503020000020004" pitchFamily="34" charset="-127"/>
              </a:rPr>
              <a:t> (San Juan de Rio Seco). Comandantes alias "</a:t>
            </a:r>
            <a:r>
              <a:rPr lang="es-CO" sz="1200" dirty="0" err="1">
                <a:latin typeface="Malgun Gothic" panose="020B0503020000020004" pitchFamily="34" charset="-127"/>
                <a:ea typeface="Malgun Gothic" panose="020B0503020000020004" pitchFamily="34" charset="-127"/>
              </a:rPr>
              <a:t>Pedrucho</a:t>
            </a:r>
            <a:r>
              <a:rPr lang="es-CO" sz="1200" dirty="0">
                <a:latin typeface="Malgun Gothic" panose="020B0503020000020004" pitchFamily="34" charset="-127"/>
                <a:ea typeface="Malgun Gothic" panose="020B0503020000020004" pitchFamily="34" charset="-127"/>
              </a:rPr>
              <a:t>" y "Tajada".</a:t>
            </a:r>
          </a:p>
          <a:p>
            <a:pPr lvl="1"/>
            <a:endParaRPr lang="es-ES" sz="1200" b="1" dirty="0" smtClean="0">
              <a:latin typeface="Malgun Gothic" panose="020B0503020000020004" pitchFamily="34" charset="-127"/>
              <a:ea typeface="Malgun Gothic" panose="020B0503020000020004" pitchFamily="34" charset="-127"/>
            </a:endParaRPr>
          </a:p>
          <a:p>
            <a:pPr marL="0" lvl="1"/>
            <a:r>
              <a:rPr lang="es-ES" sz="1200" b="1" dirty="0" smtClean="0">
                <a:latin typeface="Malgun Gothic" panose="020B0503020000020004" pitchFamily="34" charset="-127"/>
                <a:ea typeface="Malgun Gothic" panose="020B0503020000020004" pitchFamily="34" charset="-127"/>
              </a:rPr>
              <a:t>Frente </a:t>
            </a:r>
            <a:r>
              <a:rPr lang="es-ES" sz="1200" b="1" dirty="0">
                <a:latin typeface="Malgun Gothic" panose="020B0503020000020004" pitchFamily="34" charset="-127"/>
                <a:ea typeface="Malgun Gothic" panose="020B0503020000020004" pitchFamily="34" charset="-127"/>
              </a:rPr>
              <a:t>José Luis Zuluaga</a:t>
            </a:r>
            <a:r>
              <a:rPr lang="es-ES" sz="1200" dirty="0">
                <a:latin typeface="Malgun Gothic" panose="020B0503020000020004" pitchFamily="34" charset="-127"/>
                <a:ea typeface="Malgun Gothic" panose="020B0503020000020004" pitchFamily="34" charset="-127"/>
              </a:rPr>
              <a:t>: Empieza con 20 hombres que le entrega RAMÓN ISAZA. Zonas de ubicación: en el departamento de Antioquia operaron en La Unión, Carmen de </a:t>
            </a:r>
            <a:r>
              <a:rPr lang="es-ES" sz="1200" dirty="0" err="1">
                <a:latin typeface="Malgun Gothic" panose="020B0503020000020004" pitchFamily="34" charset="-127"/>
                <a:ea typeface="Malgun Gothic" panose="020B0503020000020004" pitchFamily="34" charset="-127"/>
              </a:rPr>
              <a:t>Viboral</a:t>
            </a:r>
            <a:r>
              <a:rPr lang="es-ES" sz="1200" dirty="0">
                <a:latin typeface="Malgun Gothic" panose="020B0503020000020004" pitchFamily="34" charset="-127"/>
                <a:ea typeface="Malgun Gothic" panose="020B0503020000020004" pitchFamily="34" charset="-127"/>
              </a:rPr>
              <a:t>, San Luis, San Francisco, </a:t>
            </a:r>
            <a:r>
              <a:rPr lang="es-ES" sz="1200" dirty="0" err="1">
                <a:latin typeface="Malgun Gothic" panose="020B0503020000020004" pitchFamily="34" charset="-127"/>
                <a:ea typeface="Malgun Gothic" panose="020B0503020000020004" pitchFamily="34" charset="-127"/>
              </a:rPr>
              <a:t>Sonsón</a:t>
            </a:r>
            <a:r>
              <a:rPr lang="es-ES" sz="1200" dirty="0">
                <a:latin typeface="Malgun Gothic" panose="020B0503020000020004" pitchFamily="34" charset="-127"/>
                <a:ea typeface="Malgun Gothic" panose="020B0503020000020004" pitchFamily="34" charset="-127"/>
              </a:rPr>
              <a:t>, Argelia, y en la ciudad de Medellín en la Comuna Trece (13) en los barrios Belén, Belencito, Belén </a:t>
            </a:r>
            <a:r>
              <a:rPr lang="es-ES" sz="1200" dirty="0" err="1">
                <a:latin typeface="Malgun Gothic" panose="020B0503020000020004" pitchFamily="34" charset="-127"/>
                <a:ea typeface="Malgun Gothic" panose="020B0503020000020004" pitchFamily="34" charset="-127"/>
              </a:rPr>
              <a:t>Safra</a:t>
            </a:r>
            <a:r>
              <a:rPr lang="es-ES" sz="1200" dirty="0">
                <a:latin typeface="Malgun Gothic" panose="020B0503020000020004" pitchFamily="34" charset="-127"/>
                <a:ea typeface="Malgun Gothic" panose="020B0503020000020004" pitchFamily="34" charset="-127"/>
              </a:rPr>
              <a:t> y Belencito Corazón. Su comandante: Luís Eduardo Zuluaga Arcila, alias "Mac </a:t>
            </a:r>
            <a:r>
              <a:rPr lang="es-ES" sz="1200" dirty="0" err="1">
                <a:latin typeface="Malgun Gothic" panose="020B0503020000020004" pitchFamily="34" charset="-127"/>
                <a:ea typeface="Malgun Gothic" panose="020B0503020000020004" pitchFamily="34" charset="-127"/>
              </a:rPr>
              <a:t>Gyver</a:t>
            </a:r>
            <a:r>
              <a:rPr lang="es-ES" sz="1200" dirty="0">
                <a:latin typeface="Malgun Gothic" panose="020B0503020000020004" pitchFamily="34" charset="-127"/>
                <a:ea typeface="Malgun Gothic" panose="020B0503020000020004" pitchFamily="34" charset="-127"/>
              </a:rPr>
              <a:t>".</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smtClean="0">
                <a:latin typeface="Malgun Gothic" panose="020B0503020000020004" pitchFamily="34" charset="-127"/>
                <a:ea typeface="Malgun Gothic" panose="020B0503020000020004" pitchFamily="34" charset="-127"/>
              </a:rPr>
              <a:t>Frente </a:t>
            </a:r>
            <a:r>
              <a:rPr lang="es-ES" sz="1200" b="1" dirty="0">
                <a:latin typeface="Malgun Gothic" panose="020B0503020000020004" pitchFamily="34" charset="-127"/>
                <a:ea typeface="Malgun Gothic" panose="020B0503020000020004" pitchFamily="34" charset="-127"/>
              </a:rPr>
              <a:t>John Isaza. </a:t>
            </a:r>
            <a:r>
              <a:rPr lang="es-ES" sz="1200" dirty="0">
                <a:latin typeface="Malgun Gothic" panose="020B0503020000020004" pitchFamily="34" charset="-127"/>
                <a:ea typeface="Malgun Gothic" panose="020B0503020000020004" pitchFamily="34" charset="-127"/>
              </a:rPr>
              <a:t>Comandado por Ovidio Isaza alias "Roque" y con zona de inherencia principal en el departamento de Caldas: municipios de </a:t>
            </a:r>
            <a:r>
              <a:rPr lang="es-ES" sz="1200" dirty="0" err="1">
                <a:latin typeface="Malgun Gothic" panose="020B0503020000020004" pitchFamily="34" charset="-127"/>
                <a:ea typeface="Malgun Gothic" panose="020B0503020000020004" pitchFamily="34" charset="-127"/>
              </a:rPr>
              <a:t>Norcasia</a:t>
            </a:r>
            <a:r>
              <a:rPr lang="es-ES" sz="1200" dirty="0">
                <a:latin typeface="Malgun Gothic" panose="020B0503020000020004" pitchFamily="34" charset="-127"/>
                <a:ea typeface="Malgun Gothic" panose="020B0503020000020004" pitchFamily="34" charset="-127"/>
              </a:rPr>
              <a:t>, Samaná, Pensilvania, Manzanares y Marquetalia. </a:t>
            </a:r>
            <a:endParaRPr lang="es-CO" sz="1200" dirty="0">
              <a:latin typeface="Malgun Gothic" panose="020B0503020000020004" pitchFamily="34" charset="-127"/>
              <a:ea typeface="Malgun Gothic" panose="020B0503020000020004" pitchFamily="34" charset="-127"/>
            </a:endParaRPr>
          </a:p>
          <a:p>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marL="0" lvl="1"/>
            <a:r>
              <a:rPr lang="es-ES" sz="1200" b="1" dirty="0">
                <a:latin typeface="Malgun Gothic" panose="020B0503020000020004" pitchFamily="34" charset="-127"/>
                <a:ea typeface="Malgun Gothic" panose="020B0503020000020004" pitchFamily="34" charset="-127"/>
              </a:rPr>
              <a:t>Frente Isaza Héroes del Prodigio</a:t>
            </a:r>
            <a:r>
              <a:rPr lang="es-ES" sz="1200" dirty="0">
                <a:latin typeface="Malgun Gothic" panose="020B0503020000020004" pitchFamily="34" charset="-127"/>
                <a:ea typeface="Malgun Gothic" panose="020B0503020000020004" pitchFamily="34" charset="-127"/>
              </a:rPr>
              <a:t>, surge en enero de 2002 comando por OLIVERIO ISAZA alias "Terror" y con presencia en: Antioquia en el municipio de San Luis (corregimiento El Prodigio), y de Puerto </a:t>
            </a:r>
            <a:r>
              <a:rPr lang="es-ES" sz="1200" dirty="0" err="1">
                <a:latin typeface="Malgun Gothic" panose="020B0503020000020004" pitchFamily="34" charset="-127"/>
                <a:ea typeface="Malgun Gothic" panose="020B0503020000020004" pitchFamily="34" charset="-127"/>
              </a:rPr>
              <a:t>Nare</a:t>
            </a:r>
            <a:r>
              <a:rPr lang="es-ES" sz="1200" dirty="0">
                <a:latin typeface="Malgun Gothic" panose="020B0503020000020004" pitchFamily="34" charset="-127"/>
                <a:ea typeface="Malgun Gothic" panose="020B0503020000020004" pitchFamily="34" charset="-127"/>
              </a:rPr>
              <a:t>. También tuvo ascendiente en Caldas (municipios: Samaná, Marquetalia, Manzanares).</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a:latin typeface="Malgun Gothic" panose="020B0503020000020004" pitchFamily="34" charset="-127"/>
                <a:ea typeface="Malgun Gothic" panose="020B0503020000020004" pitchFamily="34" charset="-127"/>
              </a:rPr>
              <a:t>Frente Celestino Mantilla, </a:t>
            </a:r>
            <a:r>
              <a:rPr lang="es-ES" sz="1200" dirty="0">
                <a:latin typeface="Malgun Gothic" panose="020B0503020000020004" pitchFamily="34" charset="-127"/>
                <a:ea typeface="Malgun Gothic" panose="020B0503020000020004" pitchFamily="34" charset="-127"/>
              </a:rPr>
              <a:t>es el último de los frentes creados, surge en junio 2002 y fue comando por John Fredy Gallo Bedoya alias "Pájaro" (postulado). Tuvo como zona de acción la zona noroccidental del departamento de Cundinamarca: Guaduas, San Juan de Rio Seco (</a:t>
            </a:r>
            <a:r>
              <a:rPr lang="es-ES" sz="1200" dirty="0" err="1">
                <a:latin typeface="Malgun Gothic" panose="020B0503020000020004" pitchFamily="34" charset="-127"/>
                <a:ea typeface="Malgun Gothic" panose="020B0503020000020004" pitchFamily="34" charset="-127"/>
              </a:rPr>
              <a:t>Cambao</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Chaguani</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Viani</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Quipile</a:t>
            </a:r>
            <a:r>
              <a:rPr lang="es-ES" sz="1200" dirty="0">
                <a:latin typeface="Malgun Gothic" panose="020B0503020000020004" pitchFamily="34" charset="-127"/>
                <a:ea typeface="Malgun Gothic" panose="020B0503020000020004" pitchFamily="34" charset="-127"/>
              </a:rPr>
              <a:t>, La Mesa y </a:t>
            </a:r>
            <a:r>
              <a:rPr lang="es-ES" sz="1200" dirty="0" err="1">
                <a:latin typeface="Malgun Gothic" panose="020B0503020000020004" pitchFamily="34" charset="-127"/>
                <a:ea typeface="Malgun Gothic" panose="020B0503020000020004" pitchFamily="34" charset="-127"/>
              </a:rPr>
              <a:t>Anapoima</a:t>
            </a:r>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59878202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2" name="121 CuadroTexto"/>
          <p:cNvSpPr txBox="1"/>
          <p:nvPr/>
        </p:nvSpPr>
        <p:spPr>
          <a:xfrm>
            <a:off x="9903478" y="4642025"/>
            <a:ext cx="181217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4800" y="2924944"/>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2</a:t>
            </a:r>
          </a:p>
          <a:p>
            <a:pPr algn="r"/>
            <a:r>
              <a:rPr lang="es-ES" sz="1600" b="1" cap="small" dirty="0" smtClean="0">
                <a:solidFill>
                  <a:schemeClr val="accent5">
                    <a:lumMod val="20000"/>
                    <a:lumOff val="80000"/>
                  </a:schemeClr>
                </a:solidFill>
              </a:rPr>
              <a:t>Patrulleros: 3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660</a:t>
            </a:r>
          </a:p>
          <a:p>
            <a:pPr algn="r"/>
            <a:r>
              <a:rPr lang="es-ES" sz="1600" b="1" cap="small" dirty="0" smtClean="0">
                <a:solidFill>
                  <a:schemeClr val="accent5">
                    <a:lumMod val="20000"/>
                    <a:lumOff val="80000"/>
                  </a:schemeClr>
                </a:solidFill>
              </a:rPr>
              <a:t>Hechos: 330</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368</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360708144"/>
              </p:ext>
            </p:extLst>
          </p:nvPr>
        </p:nvGraphicFramePr>
        <p:xfrm>
          <a:off x="1487488" y="3429000"/>
          <a:ext cx="7488832" cy="3038832"/>
        </p:xfrm>
        <a:graphic>
          <a:graphicData uri="http://schemas.openxmlformats.org/drawingml/2006/table">
            <a:tbl>
              <a:tblPr firstRow="1" bandRow="1">
                <a:tableStyleId>{5C22544A-7EE6-4342-B048-85BDC9FD1C3A}</a:tableStyleId>
              </a:tblPr>
              <a:tblGrid>
                <a:gridCol w="3054276"/>
                <a:gridCol w="546124"/>
                <a:gridCol w="1132133"/>
                <a:gridCol w="2011352"/>
                <a:gridCol w="744947"/>
              </a:tblGrid>
              <a:tr h="506411">
                <a:tc gridSpan="3">
                  <a:txBody>
                    <a:bodyPr/>
                    <a:lstStyle/>
                    <a:p>
                      <a:pPr marL="704850" indent="0" algn="l" defTabSz="711200"/>
                      <a:r>
                        <a:rPr lang="es-ES" sz="1400" dirty="0" smtClean="0">
                          <a:solidFill>
                            <a:schemeClr val="tx1"/>
                          </a:solidFill>
                        </a:rPr>
                        <a:t>Luis Eduardo Cifuentes</a:t>
                      </a:r>
                      <a:r>
                        <a:rPr lang="es-ES" sz="1400" baseline="0" dirty="0" smtClean="0">
                          <a:solidFill>
                            <a:schemeClr val="tx1"/>
                          </a:solidFill>
                        </a:rPr>
                        <a:t> Galindo alias “El Águila”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General</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smtClean="0"/>
                        <a:t>Desplazamiento forzado</a:t>
                      </a:r>
                      <a:endParaRPr lang="es-ES" sz="1400" dirty="0"/>
                    </a:p>
                  </a:txBody>
                  <a:tcPr/>
                </a:tc>
                <a:tc>
                  <a:txBody>
                    <a:bodyPr/>
                    <a:lstStyle/>
                    <a:p>
                      <a:r>
                        <a:rPr lang="es-ES" sz="1400" dirty="0" smtClean="0"/>
                        <a:t>141</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135</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37</a:t>
                      </a:r>
                      <a:endParaRPr lang="es-ES" sz="1400" dirty="0"/>
                    </a:p>
                  </a:txBody>
                  <a:tcPr/>
                </a:tc>
                <a:tc gridSpan="2">
                  <a:txBody>
                    <a:bodyPr/>
                    <a:lstStyle/>
                    <a:p>
                      <a:r>
                        <a:rPr lang="es-ES" sz="1400" smtClean="0"/>
                        <a:t>Tortura</a:t>
                      </a:r>
                      <a:endParaRPr lang="es-ES" sz="1400" dirty="0"/>
                    </a:p>
                  </a:txBody>
                  <a:tcPr/>
                </a:tc>
                <a:tc hMerge="1">
                  <a:txBody>
                    <a:bodyPr/>
                    <a:lstStyle/>
                    <a:p>
                      <a:endParaRPr lang="es-ES" sz="1400" dirty="0"/>
                    </a:p>
                  </a:txBody>
                  <a:tcPr/>
                </a:tc>
                <a:tc>
                  <a:txBody>
                    <a:bodyPr/>
                    <a:lstStyle/>
                    <a:p>
                      <a:r>
                        <a:rPr lang="es-ES" sz="1400" dirty="0" smtClean="0"/>
                        <a:t>29</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27</a:t>
                      </a:r>
                      <a:endParaRPr lang="es-ES" sz="1400" dirty="0"/>
                    </a:p>
                  </a:txBody>
                  <a:tcPr/>
                </a:tc>
                <a:tc gridSpan="2">
                  <a:txBody>
                    <a:bodyPr/>
                    <a:lstStyle/>
                    <a:p>
                      <a:r>
                        <a:rPr lang="es-ES" sz="1400" dirty="0" smtClean="0"/>
                        <a:t>Acceso carnal violento </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a:t>
                      </a:r>
                      <a:r>
                        <a:rPr lang="es-ES" sz="1400" baseline="0" dirty="0" smtClean="0"/>
                        <a:t>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3</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 sexual violento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 de homicidio</a:t>
                      </a:r>
                      <a:endParaRPr lang="es-ES" sz="14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6</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terrorismo</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 y apropiación de BBP</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Otros </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Lesiones</a:t>
                      </a:r>
                      <a:r>
                        <a:rPr lang="es-ES" sz="1400" baseline="0" dirty="0" smtClean="0"/>
                        <a:t> personales</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992933518"/>
              </p:ext>
            </p:extLst>
          </p:nvPr>
        </p:nvGraphicFramePr>
        <p:xfrm>
          <a:off x="407368" y="620688"/>
          <a:ext cx="6984776" cy="191375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Cundinamarca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err="1" smtClean="0"/>
                        <a:t>M.P</a:t>
                      </a:r>
                      <a:r>
                        <a:rPr lang="es-ES" sz="1050" dirty="0" smtClean="0"/>
                        <a:t>. Eduardo Castellanos R.</a:t>
                      </a:r>
                    </a:p>
                    <a:p>
                      <a:pPr marL="0" marR="0" lvl="0" indent="0" algn="l" defTabSz="457200" rtl="0" eaLnBrk="1" fontAlgn="auto" latinLnBrk="0" hangingPunct="1">
                        <a:lnSpc>
                          <a:spcPct val="100000"/>
                        </a:lnSpc>
                        <a:spcBef>
                          <a:spcPts val="0"/>
                        </a:spcBef>
                        <a:spcAft>
                          <a:spcPts val="0"/>
                        </a:spcAft>
                        <a:buClrTx/>
                        <a:buSzTx/>
                        <a:buFontTx/>
                        <a:buNone/>
                        <a:tabLst/>
                        <a:defRPr/>
                      </a:pPr>
                      <a:endParaRPr lang="es-ES" sz="1400" dirty="0" smtClean="0"/>
                    </a:p>
                    <a:p>
                      <a:pPr marL="0" marR="0" lvl="0" indent="0" algn="l" defTabSz="457200" rtl="0" eaLnBrk="1" fontAlgn="auto" latinLnBrk="0" hangingPunct="1">
                        <a:lnSpc>
                          <a:spcPct val="100000"/>
                        </a:lnSpc>
                        <a:spcBef>
                          <a:spcPts val="0"/>
                        </a:spcBef>
                        <a:spcAft>
                          <a:spcPts val="0"/>
                        </a:spcAft>
                        <a:buClrTx/>
                        <a:buSzTx/>
                        <a:buFontTx/>
                        <a:buNone/>
                        <a:tabLst/>
                        <a:defRPr/>
                      </a:pPr>
                      <a:endParaRPr lang="es-ES" sz="1400" dirty="0" smtClean="0"/>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 Instancia. </a:t>
                      </a:r>
                      <a:r>
                        <a:rPr lang="es-ES" sz="1050" dirty="0" err="1" smtClean="0"/>
                        <a:t>M.P</a:t>
                      </a:r>
                      <a:r>
                        <a:rPr lang="es-ES" sz="1050" dirty="0" smtClean="0"/>
                        <a:t>. José Francisco Acuña Vizcaya</a:t>
                      </a:r>
                    </a:p>
                    <a:p>
                      <a:endParaRPr lang="es-ES" sz="1050" dirty="0"/>
                    </a:p>
                  </a:txBody>
                  <a:tcPr/>
                </a:tc>
                <a:tc>
                  <a:txBody>
                    <a:bodyPr/>
                    <a:lstStyle/>
                    <a:p>
                      <a:r>
                        <a:rPr lang="es-ES" sz="1400" dirty="0" smtClean="0"/>
                        <a:t>1 septiembre</a:t>
                      </a:r>
                      <a:r>
                        <a:rPr lang="es-ES" sz="1400" baseline="0" dirty="0" smtClean="0"/>
                        <a:t> de 2014</a:t>
                      </a:r>
                      <a:r>
                        <a:rPr lang="es-ES" sz="1400" baseline="0" dirty="0" smtClean="0">
                          <a:hlinkClick r:id="rId3"/>
                        </a:rPr>
                        <a:t>.  Ver Sentencia</a:t>
                      </a:r>
                      <a:endParaRPr lang="es-ES" sz="1400" baseline="0" dirty="0" smtClean="0"/>
                    </a:p>
                    <a:p>
                      <a:r>
                        <a:rPr lang="es-ES" sz="1400" baseline="0" dirty="0" smtClean="0">
                          <a:hlinkClick r:id="rId4"/>
                        </a:rPr>
                        <a:t>Ver Salvamento Parcial de Voto. </a:t>
                      </a:r>
                      <a:endParaRPr lang="es-ES" sz="1400" baseline="0" dirty="0" smtClean="0"/>
                    </a:p>
                    <a:p>
                      <a:endParaRPr lang="es-ES" sz="1400" baseline="0" dirty="0" smtClean="0"/>
                    </a:p>
                    <a:p>
                      <a:r>
                        <a:rPr lang="es-ES" sz="1400" baseline="0" dirty="0" smtClean="0"/>
                        <a:t>Rad. 44921 de 23 de noviembre de 2017 </a:t>
                      </a:r>
                      <a:r>
                        <a:rPr lang="es-ES" sz="1400" baseline="0" dirty="0" smtClean="0">
                          <a:hlinkClick r:id="rId3"/>
                        </a:rPr>
                        <a:t>Ver</a:t>
                      </a:r>
                      <a:endParaRPr lang="es-ES" sz="1400" baseline="0" dirty="0" smtClean="0"/>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16</a:t>
            </a:r>
            <a:endParaRPr lang="es-ES" cap="small" dirty="0">
              <a:solidFill>
                <a:srgbClr val="C00000"/>
              </a:solidFill>
              <a:latin typeface="Agency FB" panose="020B0503020202020204" pitchFamily="34" charset="0"/>
            </a:endParaRPr>
          </a:p>
        </p:txBody>
      </p:sp>
      <p:sp>
        <p:nvSpPr>
          <p:cNvPr id="7" name="CuadroTexto 6"/>
          <p:cNvSpPr txBox="1"/>
          <p:nvPr/>
        </p:nvSpPr>
        <p:spPr>
          <a:xfrm>
            <a:off x="407368" y="270892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pSp>
        <p:nvGrpSpPr>
          <p:cNvPr id="54" name="Group 5"/>
          <p:cNvGrpSpPr>
            <a:grpSpLocks/>
          </p:cNvGrpSpPr>
          <p:nvPr/>
        </p:nvGrpSpPr>
        <p:grpSpPr bwMode="auto">
          <a:xfrm>
            <a:off x="9264352" y="2057085"/>
            <a:ext cx="2664202" cy="2308019"/>
            <a:chOff x="0" y="0"/>
            <a:chExt cx="5346" cy="5713"/>
          </a:xfrm>
        </p:grpSpPr>
        <p:sp>
          <p:nvSpPr>
            <p:cNvPr id="56" name="Freeform 6"/>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8" name="Freeform 7"/>
            <p:cNvSpPr>
              <a:spLocks/>
            </p:cNvSpPr>
            <p:nvPr/>
          </p:nvSpPr>
          <p:spPr bwMode="auto">
            <a:xfrm>
              <a:off x="1515" y="367"/>
              <a:ext cx="512" cy="838"/>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9" name="Freeform 8"/>
            <p:cNvSpPr>
              <a:spLocks/>
            </p:cNvSpPr>
            <p:nvPr/>
          </p:nvSpPr>
          <p:spPr bwMode="auto">
            <a:xfrm>
              <a:off x="1399" y="444"/>
              <a:ext cx="240" cy="296"/>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0" name="Freeform 9"/>
            <p:cNvSpPr>
              <a:spLocks/>
            </p:cNvSpPr>
            <p:nvPr/>
          </p:nvSpPr>
          <p:spPr bwMode="auto">
            <a:xfrm>
              <a:off x="1213" y="815"/>
              <a:ext cx="430"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1" name="Freeform 10"/>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2" name="Freeform 11"/>
            <p:cNvSpPr>
              <a:spLocks/>
            </p:cNvSpPr>
            <p:nvPr/>
          </p:nvSpPr>
          <p:spPr bwMode="auto">
            <a:xfrm>
              <a:off x="562" y="2534"/>
              <a:ext cx="617" cy="69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3" name="Freeform 12"/>
            <p:cNvSpPr>
              <a:spLocks/>
            </p:cNvSpPr>
            <p:nvPr/>
          </p:nvSpPr>
          <p:spPr bwMode="auto">
            <a:xfrm>
              <a:off x="742" y="1194"/>
              <a:ext cx="1151"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4" name="Freeform 13"/>
            <p:cNvSpPr>
              <a:spLocks/>
            </p:cNvSpPr>
            <p:nvPr/>
          </p:nvSpPr>
          <p:spPr bwMode="auto">
            <a:xfrm>
              <a:off x="467" y="1287"/>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5" name="Freeform 14"/>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6" name="Freeform 15"/>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7" name="Freeform 16"/>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8" name="Freeform 17"/>
            <p:cNvSpPr>
              <a:spLocks/>
            </p:cNvSpPr>
            <p:nvPr/>
          </p:nvSpPr>
          <p:spPr bwMode="auto">
            <a:xfrm>
              <a:off x="842" y="2954"/>
              <a:ext cx="801" cy="775"/>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9" name="Freeform 18"/>
            <p:cNvSpPr>
              <a:spLocks/>
            </p:cNvSpPr>
            <p:nvPr/>
          </p:nvSpPr>
          <p:spPr bwMode="auto">
            <a:xfrm>
              <a:off x="656" y="3762"/>
              <a:ext cx="1162" cy="691"/>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0" name="Freeform 19"/>
            <p:cNvSpPr>
              <a:spLocks/>
            </p:cNvSpPr>
            <p:nvPr/>
          </p:nvSpPr>
          <p:spPr bwMode="auto">
            <a:xfrm>
              <a:off x="1406" y="2548"/>
              <a:ext cx="1466" cy="11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1" name="Freeform 20"/>
            <p:cNvSpPr>
              <a:spLocks/>
            </p:cNvSpPr>
            <p:nvPr/>
          </p:nvSpPr>
          <p:spPr bwMode="auto">
            <a:xfrm>
              <a:off x="2473" y="3609"/>
              <a:ext cx="1004" cy="1069"/>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2" name="Freeform 21"/>
            <p:cNvSpPr>
              <a:spLocks/>
            </p:cNvSpPr>
            <p:nvPr/>
          </p:nvSpPr>
          <p:spPr bwMode="auto">
            <a:xfrm>
              <a:off x="1906" y="3280"/>
              <a:ext cx="1269" cy="782"/>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3" name="Freeform 22"/>
            <p:cNvSpPr>
              <a:spLocks/>
            </p:cNvSpPr>
            <p:nvPr/>
          </p:nvSpPr>
          <p:spPr bwMode="auto">
            <a:xfrm>
              <a:off x="1635" y="4212"/>
              <a:ext cx="1727" cy="15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4" name="Freeform 23"/>
            <p:cNvSpPr>
              <a:spLocks/>
            </p:cNvSpPr>
            <p:nvPr/>
          </p:nvSpPr>
          <p:spPr bwMode="auto">
            <a:xfrm>
              <a:off x="1495" y="2269"/>
              <a:ext cx="627"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5" name="Freeform 24"/>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6" name="Freeform 25"/>
            <p:cNvSpPr>
              <a:spLocks/>
            </p:cNvSpPr>
            <p:nvPr/>
          </p:nvSpPr>
          <p:spPr bwMode="auto">
            <a:xfrm>
              <a:off x="2830" y="2925"/>
              <a:ext cx="1443"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7" name="Freeform 26"/>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8" name="Freeform 27"/>
            <p:cNvSpPr>
              <a:spLocks/>
            </p:cNvSpPr>
            <p:nvPr/>
          </p:nvSpPr>
          <p:spPr bwMode="auto">
            <a:xfrm>
              <a:off x="2108" y="2131"/>
              <a:ext cx="1165" cy="663"/>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9" name="Freeform 28"/>
            <p:cNvSpPr>
              <a:spLocks/>
            </p:cNvSpPr>
            <p:nvPr/>
          </p:nvSpPr>
          <p:spPr bwMode="auto">
            <a:xfrm>
              <a:off x="2387" y="1837"/>
              <a:ext cx="1023" cy="37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0" name="Freeform 29"/>
            <p:cNvSpPr>
              <a:spLocks/>
            </p:cNvSpPr>
            <p:nvPr/>
          </p:nvSpPr>
          <p:spPr bwMode="auto">
            <a:xfrm>
              <a:off x="1616" y="1837"/>
              <a:ext cx="947" cy="82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1" name="Freeform 30"/>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2" name="Freeform 31"/>
            <p:cNvSpPr>
              <a:spLocks/>
            </p:cNvSpPr>
            <p:nvPr/>
          </p:nvSpPr>
          <p:spPr bwMode="auto">
            <a:xfrm>
              <a:off x="2013" y="1095"/>
              <a:ext cx="495" cy="824"/>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3" name="Text Box 32"/>
            <p:cNvSpPr txBox="1">
              <a:spLocks noChangeArrowheads="1"/>
            </p:cNvSpPr>
            <p:nvPr/>
          </p:nvSpPr>
          <p:spPr bwMode="auto">
            <a:xfrm>
              <a:off x="1545" y="4013"/>
              <a:ext cx="141" cy="19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4" name="Freeform 33"/>
            <p:cNvSpPr>
              <a:spLocks/>
            </p:cNvSpPr>
            <p:nvPr/>
          </p:nvSpPr>
          <p:spPr bwMode="auto">
            <a:xfrm>
              <a:off x="816" y="449"/>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5" name="Freeform 34"/>
            <p:cNvSpPr>
              <a:spLocks/>
            </p:cNvSpPr>
            <p:nvPr/>
          </p:nvSpPr>
          <p:spPr bwMode="auto">
            <a:xfrm>
              <a:off x="484" y="517"/>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6" name="Freeform 35"/>
            <p:cNvSpPr>
              <a:spLocks/>
            </p:cNvSpPr>
            <p:nvPr/>
          </p:nvSpPr>
          <p:spPr bwMode="auto">
            <a:xfrm>
              <a:off x="1248" y="595"/>
              <a:ext cx="703" cy="125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7" name="Freeform 50"/>
            <p:cNvSpPr>
              <a:spLocks/>
            </p:cNvSpPr>
            <p:nvPr/>
          </p:nvSpPr>
          <p:spPr bwMode="auto">
            <a:xfrm>
              <a:off x="0" y="3304"/>
              <a:ext cx="797" cy="809"/>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90" name="Text Box 60"/>
            <p:cNvSpPr txBox="1">
              <a:spLocks noChangeArrowheads="1"/>
            </p:cNvSpPr>
            <p:nvPr/>
          </p:nvSpPr>
          <p:spPr bwMode="auto">
            <a:xfrm>
              <a:off x="3221" y="87"/>
              <a:ext cx="2125" cy="125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t>
              </a:r>
              <a:r>
                <a:rPr lang="es-ES" sz="900" b="1" dirty="0" smtClean="0">
                  <a:solidFill>
                    <a:schemeClr val="tx1">
                      <a:lumMod val="95000"/>
                      <a:lumOff val="5000"/>
                    </a:schemeClr>
                  </a:solidFill>
                  <a:effectLst>
                    <a:outerShdw blurRad="38100" dist="38100" dir="2700000" algn="tl">
                      <a:srgbClr val="000000">
                        <a:alpha val="43137"/>
                      </a:srgbClr>
                    </a:outerShdw>
                  </a:effectLst>
                  <a:latin typeface="Calibri" pitchFamily="34" charset="0"/>
                </a:rPr>
                <a:t>B. CUNDINAMARCA</a:t>
              </a:r>
              <a:endPar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endParaRPr>
            </a:p>
          </p:txBody>
        </p:sp>
      </p:grpSp>
      <p:pic>
        <p:nvPicPr>
          <p:cNvPr id="48" name="47 Imagen" descr="3254362.jpg"/>
          <p:cNvPicPr>
            <a:picLocks noChangeAspect="1"/>
          </p:cNvPicPr>
          <p:nvPr/>
        </p:nvPicPr>
        <p:blipFill>
          <a:blip r:embed="rId5" cstate="print"/>
          <a:stretch>
            <a:fillRect/>
          </a:stretch>
        </p:blipFill>
        <p:spPr>
          <a:xfrm>
            <a:off x="1487488" y="3356992"/>
            <a:ext cx="496669" cy="620836"/>
          </a:xfrm>
          <a:prstGeom prst="rect">
            <a:avLst/>
          </a:prstGeom>
        </p:spPr>
      </p:pic>
      <p:sp>
        <p:nvSpPr>
          <p:cNvPr id="50" name="Oval 76"/>
          <p:cNvSpPr>
            <a:spLocks noChangeArrowheads="1"/>
          </p:cNvSpPr>
          <p:nvPr/>
        </p:nvSpPr>
        <p:spPr bwMode="auto">
          <a:xfrm rot="19856723">
            <a:off x="10026632" y="2906106"/>
            <a:ext cx="131624" cy="207897"/>
          </a:xfrm>
          <a:prstGeom prst="ellipse">
            <a:avLst/>
          </a:prstGeom>
          <a:gradFill rotWithShape="1">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51" name="Oval 76"/>
          <p:cNvSpPr>
            <a:spLocks noChangeArrowheads="1"/>
          </p:cNvSpPr>
          <p:nvPr/>
        </p:nvSpPr>
        <p:spPr bwMode="auto">
          <a:xfrm>
            <a:off x="10704512" y="2276872"/>
            <a:ext cx="216024" cy="144016"/>
          </a:xfrm>
          <a:prstGeom prst="ellipse">
            <a:avLst/>
          </a:prstGeom>
          <a:gradFill rotWithShape="1">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47" name="CuadroTexto 46"/>
          <p:cNvSpPr txBox="1"/>
          <p:nvPr/>
        </p:nvSpPr>
        <p:spPr>
          <a:xfrm>
            <a:off x="3880624" y="2588138"/>
            <a:ext cx="3285847" cy="369332"/>
          </a:xfrm>
          <a:prstGeom prst="rect">
            <a:avLst/>
          </a:prstGeom>
          <a:noFill/>
        </p:spPr>
        <p:txBody>
          <a:bodyPr wrap="square" rtlCol="0">
            <a:spAutoFit/>
          </a:bodyPr>
          <a:lstStyle/>
          <a:p>
            <a:r>
              <a:rPr lang="es-CO" b="1" dirty="0" smtClean="0">
                <a:solidFill>
                  <a:srgbClr val="C00000"/>
                </a:solidFill>
                <a:latin typeface="Agency FB" panose="020B0503020202020204" pitchFamily="34" charset="0"/>
              </a:rPr>
              <a:t>Proceso Priorizado</a:t>
            </a:r>
            <a:endParaRPr lang="es-CO" b="1" dirty="0">
              <a:solidFill>
                <a:srgbClr val="C00000"/>
              </a:solidFill>
              <a:latin typeface="Agency FB" panose="020B0503020202020204" pitchFamily="34" charset="0"/>
            </a:endParaRPr>
          </a:p>
        </p:txBody>
      </p:sp>
    </p:spTree>
    <p:extLst>
      <p:ext uri="{BB962C8B-B14F-4D97-AF65-F5344CB8AC3E}">
        <p14:creationId xmlns:p14="http://schemas.microsoft.com/office/powerpoint/2010/main" val="2469150293"/>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3" name="122 Menos"/>
          <p:cNvSpPr/>
          <p:nvPr/>
        </p:nvSpPr>
        <p:spPr>
          <a:xfrm flipV="1">
            <a:off x="-1536848" y="2060848"/>
            <a:ext cx="1536238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479376" y="2478048"/>
          <a:ext cx="4680520" cy="3245281"/>
        </p:xfrm>
        <a:graphic>
          <a:graphicData uri="http://schemas.openxmlformats.org/drawingml/2006/table">
            <a:tbl>
              <a:tblPr firstRow="1" bandRow="1">
                <a:tableStyleId>{5C22544A-7EE6-4342-B048-85BDC9FD1C3A}</a:tableStyleId>
              </a:tblPr>
              <a:tblGrid>
                <a:gridCol w="1622580"/>
                <a:gridCol w="511187"/>
                <a:gridCol w="962577"/>
                <a:gridCol w="1084921"/>
                <a:gridCol w="499255"/>
              </a:tblGrid>
              <a:tr h="506411">
                <a:tc gridSpan="3">
                  <a:txBody>
                    <a:bodyPr/>
                    <a:lstStyle/>
                    <a:p>
                      <a:pPr marL="704850" indent="0" algn="l" defTabSz="711200"/>
                      <a:r>
                        <a:rPr lang="es-ES" sz="1400" dirty="0" smtClean="0">
                          <a:solidFill>
                            <a:schemeClr val="tx1"/>
                          </a:solidFill>
                        </a:rPr>
                        <a:t>Narciso Fajardo Marroquín alias “Rasguño”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200" dirty="0" smtClean="0"/>
                        <a:t>Desplazamiento forzado</a:t>
                      </a:r>
                      <a:endParaRPr lang="es-ES" sz="1200" dirty="0"/>
                    </a:p>
                  </a:txBody>
                  <a:tcPr/>
                </a:tc>
                <a:tc>
                  <a:txBody>
                    <a:bodyPr/>
                    <a:lstStyle/>
                    <a:p>
                      <a:r>
                        <a:rPr lang="es-ES" sz="1200" dirty="0" smtClean="0"/>
                        <a:t>71</a:t>
                      </a:r>
                      <a:endParaRPr lang="es-ES" sz="1200" dirty="0"/>
                    </a:p>
                  </a:txBody>
                  <a:tcPr/>
                </a:tc>
                <a:tc gridSpan="2">
                  <a:txBody>
                    <a:bodyPr/>
                    <a:lstStyle/>
                    <a:p>
                      <a:r>
                        <a:rPr lang="es-ES" sz="1200" dirty="0" smtClean="0"/>
                        <a:t>Homicidio</a:t>
                      </a:r>
                      <a:endParaRPr lang="es-ES" sz="1200" dirty="0"/>
                    </a:p>
                  </a:txBody>
                  <a:tcPr/>
                </a:tc>
                <a:tc hMerge="1">
                  <a:txBody>
                    <a:bodyPr/>
                    <a:lstStyle/>
                    <a:p>
                      <a:endParaRPr lang="es-ES" sz="1400" dirty="0"/>
                    </a:p>
                  </a:txBody>
                  <a:tcPr/>
                </a:tc>
                <a:tc>
                  <a:txBody>
                    <a:bodyPr/>
                    <a:lstStyle/>
                    <a:p>
                      <a:r>
                        <a:rPr lang="es-ES" sz="1200" dirty="0" smtClean="0"/>
                        <a:t>70</a:t>
                      </a:r>
                      <a:endParaRPr lang="es-ES" sz="1200" dirty="0"/>
                    </a:p>
                  </a:txBody>
                  <a:tcPr/>
                </a:tc>
              </a:tr>
              <a:tr h="348586">
                <a:tc>
                  <a:txBody>
                    <a:bodyPr/>
                    <a:lstStyle/>
                    <a:p>
                      <a:r>
                        <a:rPr lang="es-ES" sz="1200" smtClean="0"/>
                        <a:t>Secuestro</a:t>
                      </a:r>
                      <a:endParaRPr lang="es-ES" sz="1200" dirty="0"/>
                    </a:p>
                  </a:txBody>
                  <a:tcPr/>
                </a:tc>
                <a:tc>
                  <a:txBody>
                    <a:bodyPr/>
                    <a:lstStyle/>
                    <a:p>
                      <a:r>
                        <a:rPr lang="es-ES" sz="1200" dirty="0" smtClean="0"/>
                        <a:t>28</a:t>
                      </a:r>
                      <a:endParaRPr lang="es-ES" sz="1200" dirty="0"/>
                    </a:p>
                  </a:txBody>
                  <a:tcPr/>
                </a:tc>
                <a:tc gridSpan="2">
                  <a:txBody>
                    <a:bodyPr/>
                    <a:lstStyle/>
                    <a:p>
                      <a:r>
                        <a:rPr lang="es-ES" sz="1200" dirty="0" smtClean="0"/>
                        <a:t>Tortura</a:t>
                      </a:r>
                      <a:endParaRPr lang="es-ES" sz="1200" dirty="0"/>
                    </a:p>
                  </a:txBody>
                  <a:tcPr/>
                </a:tc>
                <a:tc hMerge="1">
                  <a:txBody>
                    <a:bodyPr/>
                    <a:lstStyle/>
                    <a:p>
                      <a:endParaRPr lang="es-ES" sz="1400" dirty="0"/>
                    </a:p>
                  </a:txBody>
                  <a:tcPr/>
                </a:tc>
                <a:tc>
                  <a:txBody>
                    <a:bodyPr/>
                    <a:lstStyle/>
                    <a:p>
                      <a:r>
                        <a:rPr lang="es-ES" sz="1200" dirty="0" smtClean="0"/>
                        <a:t>23</a:t>
                      </a:r>
                      <a:endParaRPr lang="es-ES" sz="1200" dirty="0"/>
                    </a:p>
                  </a:txBody>
                  <a:tcPr/>
                </a:tc>
              </a:tr>
              <a:tr h="297889">
                <a:tc>
                  <a:txBody>
                    <a:bodyPr/>
                    <a:lstStyle/>
                    <a:p>
                      <a:r>
                        <a:rPr lang="es-ES" sz="1200" smtClean="0"/>
                        <a:t>Desaparición forzada</a:t>
                      </a:r>
                      <a:endParaRPr lang="es-ES" sz="1200" dirty="0"/>
                    </a:p>
                  </a:txBody>
                  <a:tcPr/>
                </a:tc>
                <a:tc>
                  <a:txBody>
                    <a:bodyPr/>
                    <a:lstStyle/>
                    <a:p>
                      <a:r>
                        <a:rPr lang="es-ES" sz="1200" dirty="0" smtClean="0"/>
                        <a:t>18</a:t>
                      </a:r>
                      <a:endParaRPr lang="es-ES" sz="1200" dirty="0"/>
                    </a:p>
                  </a:txBody>
                  <a:tcPr/>
                </a:tc>
                <a:tc gridSpan="2">
                  <a:txBody>
                    <a:bodyPr/>
                    <a:lstStyle/>
                    <a:p>
                      <a:r>
                        <a:rPr lang="es-ES" sz="1200" dirty="0" smtClean="0"/>
                        <a:t>Acceso carnal violento </a:t>
                      </a:r>
                      <a:endParaRPr lang="es-ES" sz="1200" dirty="0"/>
                    </a:p>
                  </a:txBody>
                  <a:tcPr/>
                </a:tc>
                <a:tc hMerge="1">
                  <a:txBody>
                    <a:bodyPr/>
                    <a:lstStyle/>
                    <a:p>
                      <a:endParaRPr lang="es-ES" sz="1400" dirty="0"/>
                    </a:p>
                  </a:txBody>
                  <a:tcPr/>
                </a:tc>
                <a:tc>
                  <a:txBody>
                    <a:bodyPr/>
                    <a:lstStyle/>
                    <a:p>
                      <a:r>
                        <a:rPr lang="es-ES" sz="1200" dirty="0" smtClean="0"/>
                        <a:t>1</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Reclutamiento</a:t>
                      </a:r>
                      <a:r>
                        <a:rPr lang="es-ES" sz="1200" baseline="0" dirty="0" smtClean="0"/>
                        <a:t> ilícito</a:t>
                      </a:r>
                      <a:endParaRPr lang="es-ES" sz="1200" dirty="0"/>
                    </a:p>
                  </a:txBody>
                  <a:tcPr/>
                </a:tc>
                <a:tc>
                  <a:txBody>
                    <a:bodyPr/>
                    <a:lstStyle/>
                    <a:p>
                      <a:r>
                        <a:rPr lang="es-ES" sz="1200" dirty="0" smtClean="0"/>
                        <a:t>3</a:t>
                      </a:r>
                      <a:endParaRPr lang="es-ES" sz="1200" dirty="0"/>
                    </a:p>
                  </a:txBody>
                  <a:tcPr/>
                </a:tc>
                <a:tc gridSpan="2">
                  <a:txBody>
                    <a:bodyPr/>
                    <a:lstStyle/>
                    <a:p>
                      <a:r>
                        <a:rPr lang="es-ES" sz="1200" dirty="0" smtClean="0"/>
                        <a:t>Hurto</a:t>
                      </a:r>
                      <a:endParaRPr lang="es-ES" sz="1200" dirty="0"/>
                    </a:p>
                  </a:txBody>
                  <a:tcPr/>
                </a:tc>
                <a:tc hMerge="1">
                  <a:txBody>
                    <a:bodyPr/>
                    <a:lstStyle/>
                    <a:p>
                      <a:endParaRPr lang="es-ES" sz="1400" dirty="0"/>
                    </a:p>
                  </a:txBody>
                  <a:tcPr/>
                </a:tc>
                <a:tc>
                  <a:txBody>
                    <a:bodyPr/>
                    <a:lstStyle/>
                    <a:p>
                      <a:r>
                        <a:rPr lang="es-ES" sz="1200" dirty="0" smtClean="0"/>
                        <a:t>2</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Actos de terrorismo</a:t>
                      </a:r>
                      <a:endParaRPr lang="es-ES" sz="1200" dirty="0"/>
                    </a:p>
                  </a:txBody>
                  <a:tcPr/>
                </a:tc>
                <a:tc>
                  <a:txBody>
                    <a:bodyPr/>
                    <a:lstStyle/>
                    <a:p>
                      <a:r>
                        <a:rPr lang="es-ES" sz="1200" dirty="0" smtClean="0"/>
                        <a:t>1</a:t>
                      </a:r>
                      <a:endParaRPr lang="es-ES" sz="12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Tentativa de homicidio</a:t>
                      </a:r>
                      <a:endParaRPr lang="es-ES" sz="12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200" dirty="0" smtClean="0"/>
                        <a:t>5</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Lesiones</a:t>
                      </a:r>
                      <a:r>
                        <a:rPr lang="es-ES" sz="1200" baseline="0" dirty="0" smtClean="0"/>
                        <a:t> personales</a:t>
                      </a:r>
                      <a:endParaRPr lang="es-ES" sz="12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1</a:t>
                      </a:r>
                      <a:endParaRPr lang="es-ES" sz="12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Destrucción y apropiación</a:t>
                      </a:r>
                      <a:r>
                        <a:rPr lang="es-ES" sz="1200" baseline="0" dirty="0" smtClean="0"/>
                        <a:t> BBP</a:t>
                      </a:r>
                      <a:endParaRPr lang="es-ES" sz="12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200" dirty="0" smtClean="0"/>
                        <a:t>1</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Otros </a:t>
                      </a:r>
                      <a:endParaRPr lang="es-ES" sz="1200" dirty="0"/>
                    </a:p>
                  </a:txBody>
                  <a:tcPr/>
                </a:tc>
                <a:tc>
                  <a:txBody>
                    <a:bodyPr/>
                    <a:lstStyle/>
                    <a:p>
                      <a:r>
                        <a:rPr lang="es-ES" sz="1200" dirty="0" smtClean="0"/>
                        <a:t>1</a:t>
                      </a:r>
                      <a:endParaRPr lang="es-ES" sz="1200" dirty="0"/>
                    </a:p>
                  </a:txBody>
                  <a:tcPr/>
                </a:tc>
                <a:tc gridSpan="2">
                  <a:txBody>
                    <a:bodyPr/>
                    <a:lstStyle/>
                    <a:p>
                      <a:endParaRPr lang="es-ES" sz="1200" dirty="0"/>
                    </a:p>
                  </a:txBody>
                  <a:tcPr/>
                </a:tc>
                <a:tc hMerge="1">
                  <a:txBody>
                    <a:bodyPr/>
                    <a:lstStyle/>
                    <a:p>
                      <a:endParaRPr lang="es-ES"/>
                    </a:p>
                  </a:txBody>
                  <a:tcPr/>
                </a:tc>
                <a:tc>
                  <a:txBody>
                    <a:bodyPr/>
                    <a:lstStyle/>
                    <a:p>
                      <a:endParaRPr lang="es-ES" sz="1200" dirty="0"/>
                    </a:p>
                  </a:txBody>
                  <a:tcPr/>
                </a:tc>
              </a:tr>
            </a:tbl>
          </a:graphicData>
        </a:graphic>
      </p:graphicFrame>
      <p:graphicFrame>
        <p:nvGraphicFramePr>
          <p:cNvPr id="17" name="16 Tabla"/>
          <p:cNvGraphicFramePr>
            <a:graphicFrameLocks noGrp="1"/>
          </p:cNvGraphicFramePr>
          <p:nvPr>
            <p:extLst/>
          </p:nvPr>
        </p:nvGraphicFramePr>
        <p:xfrm>
          <a:off x="2063552" y="1052736"/>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Cundinamarca</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16</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191683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7" name="46 Imagen" descr="3256388.jpg"/>
          <p:cNvPicPr>
            <a:picLocks noChangeAspect="1"/>
          </p:cNvPicPr>
          <p:nvPr/>
        </p:nvPicPr>
        <p:blipFill>
          <a:blip r:embed="rId3" cstate="print"/>
          <a:stretch>
            <a:fillRect/>
          </a:stretch>
        </p:blipFill>
        <p:spPr>
          <a:xfrm>
            <a:off x="479376" y="2420888"/>
            <a:ext cx="518458" cy="648072"/>
          </a:xfrm>
          <a:prstGeom prst="rect">
            <a:avLst/>
          </a:prstGeom>
        </p:spPr>
      </p:pic>
      <p:graphicFrame>
        <p:nvGraphicFramePr>
          <p:cNvPr id="49" name="Tabla 54"/>
          <p:cNvGraphicFramePr>
            <a:graphicFrameLocks noGrp="1"/>
          </p:cNvGraphicFramePr>
          <p:nvPr>
            <p:extLst/>
          </p:nvPr>
        </p:nvGraphicFramePr>
        <p:xfrm>
          <a:off x="5519936" y="2419967"/>
          <a:ext cx="5616624" cy="1764738"/>
        </p:xfrm>
        <a:graphic>
          <a:graphicData uri="http://schemas.openxmlformats.org/drawingml/2006/table">
            <a:tbl>
              <a:tblPr firstRow="1" bandRow="1">
                <a:tableStyleId>{5C22544A-7EE6-4342-B048-85BDC9FD1C3A}</a:tableStyleId>
              </a:tblPr>
              <a:tblGrid>
                <a:gridCol w="1947096"/>
                <a:gridCol w="524218"/>
                <a:gridCol w="1078085"/>
                <a:gridCol w="1468118"/>
                <a:gridCol w="599107"/>
              </a:tblGrid>
              <a:tr h="471567">
                <a:tc gridSpan="3">
                  <a:txBody>
                    <a:bodyPr/>
                    <a:lstStyle/>
                    <a:p>
                      <a:pPr marL="704850" indent="0" algn="l" defTabSz="711200"/>
                      <a:r>
                        <a:rPr lang="es-ES" sz="1400" dirty="0" smtClean="0">
                          <a:solidFill>
                            <a:schemeClr val="tx1"/>
                          </a:solidFill>
                        </a:rPr>
                        <a:t>Carlos Iván </a:t>
                      </a:r>
                      <a:r>
                        <a:rPr lang="es-ES" sz="1400" dirty="0" err="1" smtClean="0">
                          <a:solidFill>
                            <a:schemeClr val="tx1"/>
                          </a:solidFill>
                        </a:rPr>
                        <a:t>Ortíz</a:t>
                      </a:r>
                      <a:r>
                        <a:rPr lang="es-ES" sz="1400" dirty="0" smtClean="0">
                          <a:solidFill>
                            <a:schemeClr val="tx1"/>
                          </a:solidFill>
                        </a:rPr>
                        <a:t> López alias “Martillo”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249653">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62614">
                <a:tc>
                  <a:txBody>
                    <a:bodyPr/>
                    <a:lstStyle/>
                    <a:p>
                      <a:r>
                        <a:rPr lang="es-ES" sz="1200" dirty="0" smtClean="0"/>
                        <a:t>Desplazamiento forzado</a:t>
                      </a:r>
                      <a:endParaRPr lang="es-ES" sz="1200" dirty="0"/>
                    </a:p>
                  </a:txBody>
                  <a:tcPr/>
                </a:tc>
                <a:tc>
                  <a:txBody>
                    <a:bodyPr/>
                    <a:lstStyle/>
                    <a:p>
                      <a:r>
                        <a:rPr lang="es-ES" sz="1200" dirty="0" smtClean="0"/>
                        <a:t>3</a:t>
                      </a:r>
                      <a:endParaRPr lang="es-ES" sz="1200" dirty="0"/>
                    </a:p>
                  </a:txBody>
                  <a:tcPr/>
                </a:tc>
                <a:tc gridSpan="2">
                  <a:txBody>
                    <a:bodyPr/>
                    <a:lstStyle/>
                    <a:p>
                      <a:r>
                        <a:rPr lang="es-ES" sz="1200" smtClean="0"/>
                        <a:t>Homicidio</a:t>
                      </a:r>
                      <a:endParaRPr lang="es-ES" sz="1200" dirty="0"/>
                    </a:p>
                  </a:txBody>
                  <a:tcPr/>
                </a:tc>
                <a:tc hMerge="1">
                  <a:txBody>
                    <a:bodyPr/>
                    <a:lstStyle/>
                    <a:p>
                      <a:endParaRPr lang="es-ES" sz="1400" dirty="0"/>
                    </a:p>
                  </a:txBody>
                  <a:tcPr/>
                </a:tc>
                <a:tc>
                  <a:txBody>
                    <a:bodyPr/>
                    <a:lstStyle/>
                    <a:p>
                      <a:r>
                        <a:rPr lang="es-ES" sz="1200" dirty="0" smtClean="0"/>
                        <a:t>14</a:t>
                      </a:r>
                      <a:endParaRPr lang="es-ES" sz="1200" dirty="0"/>
                    </a:p>
                  </a:txBody>
                  <a:tcPr/>
                </a:tc>
              </a:tr>
              <a:tr h="249653">
                <a:tc>
                  <a:txBody>
                    <a:bodyPr/>
                    <a:lstStyle/>
                    <a:p>
                      <a:r>
                        <a:rPr lang="es-ES" sz="1200" smtClean="0"/>
                        <a:t>Secuestro</a:t>
                      </a:r>
                      <a:endParaRPr lang="es-ES" sz="1200" dirty="0"/>
                    </a:p>
                  </a:txBody>
                  <a:tcPr/>
                </a:tc>
                <a:tc>
                  <a:txBody>
                    <a:bodyPr/>
                    <a:lstStyle/>
                    <a:p>
                      <a:r>
                        <a:rPr lang="es-ES" sz="1200" dirty="0" smtClean="0"/>
                        <a:t>5</a:t>
                      </a:r>
                      <a:endParaRPr lang="es-ES" sz="1200" dirty="0"/>
                    </a:p>
                  </a:txBody>
                  <a:tcPr/>
                </a:tc>
                <a:tc gridSpan="2">
                  <a:txBody>
                    <a:bodyPr/>
                    <a:lstStyle/>
                    <a:p>
                      <a:r>
                        <a:rPr lang="es-ES" sz="1200" dirty="0" smtClean="0"/>
                        <a:t>Tortura</a:t>
                      </a:r>
                      <a:endParaRPr lang="es-ES" sz="1200" dirty="0"/>
                    </a:p>
                  </a:txBody>
                  <a:tcPr/>
                </a:tc>
                <a:tc hMerge="1">
                  <a:txBody>
                    <a:bodyPr/>
                    <a:lstStyle/>
                    <a:p>
                      <a:endParaRPr lang="es-ES" sz="1400" dirty="0"/>
                    </a:p>
                  </a:txBody>
                  <a:tcPr/>
                </a:tc>
                <a:tc>
                  <a:txBody>
                    <a:bodyPr/>
                    <a:lstStyle/>
                    <a:p>
                      <a:r>
                        <a:rPr lang="es-ES" sz="1200" dirty="0" smtClean="0"/>
                        <a:t>6</a:t>
                      </a:r>
                      <a:endParaRPr lang="es-ES" sz="1200" dirty="0"/>
                    </a:p>
                  </a:txBody>
                  <a:tcPr/>
                </a:tc>
              </a:tr>
              <a:tr h="423618">
                <a:tc>
                  <a:txBody>
                    <a:bodyPr/>
                    <a:lstStyle/>
                    <a:p>
                      <a:r>
                        <a:rPr lang="es-ES" sz="1200" smtClean="0"/>
                        <a:t>Desaparición forzada</a:t>
                      </a:r>
                      <a:endParaRPr lang="es-ES" sz="1200" dirty="0"/>
                    </a:p>
                  </a:txBody>
                  <a:tcPr/>
                </a:tc>
                <a:tc>
                  <a:txBody>
                    <a:bodyPr/>
                    <a:lstStyle/>
                    <a:p>
                      <a:r>
                        <a:rPr lang="es-ES" sz="1200" dirty="0" smtClean="0"/>
                        <a:t>3</a:t>
                      </a:r>
                      <a:endParaRPr lang="es-ES" sz="12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Destrucción y apropiación</a:t>
                      </a:r>
                      <a:r>
                        <a:rPr lang="es-ES" sz="1200" baseline="0" dirty="0" smtClean="0"/>
                        <a:t> BBP</a:t>
                      </a:r>
                      <a:endParaRPr lang="es-ES" sz="12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200" dirty="0" smtClean="0"/>
                        <a:t>1</a:t>
                      </a:r>
                      <a:endParaRPr lang="es-ES" sz="1200" dirty="0"/>
                    </a:p>
                  </a:txBody>
                  <a:tcPr/>
                </a:tc>
              </a:tr>
            </a:tbl>
          </a:graphicData>
        </a:graphic>
      </p:graphicFrame>
      <p:pic>
        <p:nvPicPr>
          <p:cNvPr id="52" name="51 Imagen" descr="80382412.jpg"/>
          <p:cNvPicPr>
            <a:picLocks noChangeAspect="1"/>
          </p:cNvPicPr>
          <p:nvPr/>
        </p:nvPicPr>
        <p:blipFill>
          <a:blip r:embed="rId4" cstate="print"/>
          <a:stretch>
            <a:fillRect/>
          </a:stretch>
        </p:blipFill>
        <p:spPr>
          <a:xfrm>
            <a:off x="5555940" y="2405205"/>
            <a:ext cx="504056" cy="630070"/>
          </a:xfrm>
          <a:prstGeom prst="rect">
            <a:avLst/>
          </a:prstGeom>
        </p:spPr>
      </p:pic>
      <p:graphicFrame>
        <p:nvGraphicFramePr>
          <p:cNvPr id="54" name="Tabla 54"/>
          <p:cNvGraphicFramePr>
            <a:graphicFrameLocks noGrp="1"/>
          </p:cNvGraphicFramePr>
          <p:nvPr>
            <p:extLst/>
          </p:nvPr>
        </p:nvGraphicFramePr>
        <p:xfrm>
          <a:off x="5359880" y="4365104"/>
          <a:ext cx="3024335" cy="1835195"/>
        </p:xfrm>
        <a:graphic>
          <a:graphicData uri="http://schemas.openxmlformats.org/drawingml/2006/table">
            <a:tbl>
              <a:tblPr firstRow="1" bandRow="1">
                <a:tableStyleId>{5C22544A-7EE6-4342-B048-85BDC9FD1C3A}</a:tableStyleId>
              </a:tblPr>
              <a:tblGrid>
                <a:gridCol w="1048436"/>
                <a:gridCol w="282271"/>
                <a:gridCol w="580507"/>
                <a:gridCol w="357037"/>
                <a:gridCol w="756084"/>
              </a:tblGrid>
              <a:tr h="506411">
                <a:tc gridSpan="3">
                  <a:txBody>
                    <a:bodyPr/>
                    <a:lstStyle/>
                    <a:p>
                      <a:pPr marL="534988" indent="0" algn="l" defTabSz="711200"/>
                      <a:r>
                        <a:rPr lang="es-ES" sz="1400" dirty="0" smtClean="0">
                          <a:solidFill>
                            <a:schemeClr val="tx1"/>
                          </a:solidFill>
                        </a:rPr>
                        <a:t>Raúl Rojas Triana alias “</a:t>
                      </a:r>
                      <a:r>
                        <a:rPr lang="es-ES" sz="1400" dirty="0" err="1" smtClean="0">
                          <a:solidFill>
                            <a:schemeClr val="tx1"/>
                          </a:solidFill>
                        </a:rPr>
                        <a:t>Caparrapo</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200" dirty="0" smtClean="0"/>
                        <a:t>Secuestro</a:t>
                      </a:r>
                      <a:endParaRPr lang="es-ES" sz="1200" dirty="0"/>
                    </a:p>
                  </a:txBody>
                  <a:tcPr/>
                </a:tc>
                <a:tc>
                  <a:txBody>
                    <a:bodyPr/>
                    <a:lstStyle/>
                    <a:p>
                      <a:r>
                        <a:rPr lang="es-ES" sz="1200" dirty="0" smtClean="0"/>
                        <a:t>1</a:t>
                      </a:r>
                      <a:endParaRPr lang="es-ES" sz="1200" dirty="0"/>
                    </a:p>
                  </a:txBody>
                  <a:tcPr/>
                </a:tc>
                <a:tc gridSpan="2">
                  <a:txBody>
                    <a:bodyPr/>
                    <a:lstStyle/>
                    <a:p>
                      <a:r>
                        <a:rPr lang="es-ES" sz="1200" dirty="0" smtClean="0"/>
                        <a:t>Homicidio</a:t>
                      </a:r>
                      <a:endParaRPr lang="es-ES" sz="1200" dirty="0"/>
                    </a:p>
                  </a:txBody>
                  <a:tcPr/>
                </a:tc>
                <a:tc hMerge="1">
                  <a:txBody>
                    <a:bodyPr/>
                    <a:lstStyle/>
                    <a:p>
                      <a:endParaRPr lang="es-ES" sz="1400" dirty="0"/>
                    </a:p>
                  </a:txBody>
                  <a:tcPr/>
                </a:tc>
                <a:tc>
                  <a:txBody>
                    <a:bodyPr/>
                    <a:lstStyle/>
                    <a:p>
                      <a:r>
                        <a:rPr lang="es-ES" sz="1200" dirty="0" smtClean="0"/>
                        <a:t>1</a:t>
                      </a:r>
                      <a:endParaRPr lang="es-ES" sz="1200" dirty="0"/>
                    </a:p>
                  </a:txBody>
                  <a:tcPr/>
                </a:tc>
              </a:tr>
              <a:tr h="348586">
                <a:tc>
                  <a:txBody>
                    <a:bodyPr/>
                    <a:lstStyle/>
                    <a:p>
                      <a:r>
                        <a:rPr lang="es-ES" sz="1200" dirty="0" smtClean="0"/>
                        <a:t>Tortura</a:t>
                      </a:r>
                      <a:endParaRPr lang="es-ES" sz="1200" dirty="0"/>
                    </a:p>
                  </a:txBody>
                  <a:tcPr/>
                </a:tc>
                <a:tc>
                  <a:txBody>
                    <a:bodyPr/>
                    <a:lstStyle/>
                    <a:p>
                      <a:r>
                        <a:rPr lang="es-ES" sz="1200" dirty="0" smtClean="0"/>
                        <a:t>1</a:t>
                      </a:r>
                      <a:endParaRPr lang="es-ES" sz="1200" dirty="0"/>
                    </a:p>
                  </a:txBody>
                  <a:tcPr/>
                </a:tc>
                <a:tc gridSpan="2">
                  <a:txBody>
                    <a:bodyPr/>
                    <a:lstStyle/>
                    <a:p>
                      <a:endParaRPr lang="es-ES" sz="1200" dirty="0"/>
                    </a:p>
                  </a:txBody>
                  <a:tcPr/>
                </a:tc>
                <a:tc hMerge="1">
                  <a:txBody>
                    <a:bodyPr/>
                    <a:lstStyle/>
                    <a:p>
                      <a:endParaRPr lang="es-ES" sz="1400" dirty="0"/>
                    </a:p>
                  </a:txBody>
                  <a:tcPr/>
                </a:tc>
                <a:tc>
                  <a:txBody>
                    <a:bodyPr/>
                    <a:lstStyle/>
                    <a:p>
                      <a:endParaRPr lang="es-ES" sz="1200" dirty="0"/>
                    </a:p>
                  </a:txBody>
                  <a:tcPr/>
                </a:tc>
              </a:tr>
            </a:tbl>
          </a:graphicData>
        </a:graphic>
      </p:graphicFrame>
      <p:graphicFrame>
        <p:nvGraphicFramePr>
          <p:cNvPr id="88" name="Tabla 54"/>
          <p:cNvGraphicFramePr>
            <a:graphicFrameLocks noGrp="1"/>
          </p:cNvGraphicFramePr>
          <p:nvPr>
            <p:extLst/>
          </p:nvPr>
        </p:nvGraphicFramePr>
        <p:xfrm>
          <a:off x="8472264" y="4365104"/>
          <a:ext cx="3312368" cy="2082387"/>
        </p:xfrm>
        <a:graphic>
          <a:graphicData uri="http://schemas.openxmlformats.org/drawingml/2006/table">
            <a:tbl>
              <a:tblPr firstRow="1" bandRow="1">
                <a:tableStyleId>{5C22544A-7EE6-4342-B048-85BDC9FD1C3A}</a:tableStyleId>
              </a:tblPr>
              <a:tblGrid>
                <a:gridCol w="2232248"/>
                <a:gridCol w="1080120"/>
              </a:tblGrid>
              <a:tr h="506411">
                <a:tc>
                  <a:txBody>
                    <a:bodyPr/>
                    <a:lstStyle/>
                    <a:p>
                      <a:pPr marL="433388" indent="0" algn="l" defTabSz="541338">
                        <a:tabLst>
                          <a:tab pos="541338" algn="l"/>
                        </a:tabLst>
                      </a:pPr>
                      <a:r>
                        <a:rPr lang="es-ES" sz="1400" dirty="0" smtClean="0">
                          <a:solidFill>
                            <a:schemeClr val="tx1"/>
                          </a:solidFill>
                        </a:rPr>
                        <a:t>José </a:t>
                      </a:r>
                      <a:r>
                        <a:rPr lang="es-ES" sz="1400" dirty="0" err="1" smtClean="0">
                          <a:solidFill>
                            <a:schemeClr val="tx1"/>
                          </a:solidFill>
                        </a:rPr>
                        <a:t>Absalon</a:t>
                      </a:r>
                      <a:r>
                        <a:rPr lang="es-ES" sz="1400" dirty="0" smtClean="0">
                          <a:solidFill>
                            <a:schemeClr val="tx1"/>
                          </a:solidFill>
                        </a:rPr>
                        <a:t> </a:t>
                      </a:r>
                      <a:r>
                        <a:rPr lang="es-ES" sz="1400" dirty="0" err="1" smtClean="0">
                          <a:solidFill>
                            <a:schemeClr val="tx1"/>
                          </a:solidFill>
                        </a:rPr>
                        <a:t>Zamudio</a:t>
                      </a:r>
                      <a:r>
                        <a:rPr lang="es-ES" sz="1400" dirty="0" smtClean="0">
                          <a:solidFill>
                            <a:schemeClr val="tx1"/>
                          </a:solidFill>
                        </a:rPr>
                        <a:t> Vega,</a:t>
                      </a:r>
                      <a:r>
                        <a:rPr lang="es-ES" sz="1400" baseline="0" dirty="0" smtClean="0">
                          <a:solidFill>
                            <a:schemeClr val="tx1"/>
                          </a:solidFill>
                        </a:rPr>
                        <a:t> alias “Buena Suerte”</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r>
              <a:tr h="343286">
                <a:tc gridSpan="2">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r h="297889">
                <a:tc>
                  <a:txBody>
                    <a:bodyPr/>
                    <a:lstStyle/>
                    <a:p>
                      <a:r>
                        <a:rPr lang="es-ES" sz="1200" dirty="0" smtClean="0"/>
                        <a:t>Homicidio</a:t>
                      </a:r>
                      <a:endParaRPr lang="es-ES" sz="1200" dirty="0"/>
                    </a:p>
                  </a:txBody>
                  <a:tcPr/>
                </a:tc>
                <a:tc>
                  <a:txBody>
                    <a:bodyPr/>
                    <a:lstStyle/>
                    <a:p>
                      <a:r>
                        <a:rPr lang="es-ES" sz="1200" dirty="0" smtClean="0"/>
                        <a:t>1</a:t>
                      </a:r>
                      <a:endParaRPr lang="es-ES" sz="1200" dirty="0"/>
                    </a:p>
                  </a:txBody>
                  <a:tcPr/>
                </a:tc>
              </a:tr>
              <a:tr h="297889">
                <a:tc>
                  <a:txBody>
                    <a:bodyPr/>
                    <a:lstStyle/>
                    <a:p>
                      <a:r>
                        <a:rPr lang="es-ES" sz="1200" dirty="0" smtClean="0"/>
                        <a:t>Acceso carnal</a:t>
                      </a:r>
                      <a:r>
                        <a:rPr lang="es-ES" sz="1200" baseline="0" dirty="0" smtClean="0"/>
                        <a:t> violento</a:t>
                      </a:r>
                      <a:endParaRPr lang="es-ES" sz="1200" dirty="0"/>
                    </a:p>
                  </a:txBody>
                  <a:tcPr/>
                </a:tc>
                <a:tc>
                  <a:txBody>
                    <a:bodyPr/>
                    <a:lstStyle/>
                    <a:p>
                      <a:r>
                        <a:rPr lang="es-ES" sz="1200" dirty="0" smtClean="0"/>
                        <a:t>1</a:t>
                      </a:r>
                      <a:endParaRPr lang="es-ES" sz="1200" dirty="0"/>
                    </a:p>
                  </a:txBody>
                  <a:tcPr/>
                </a:tc>
              </a:tr>
              <a:tr h="297889">
                <a:tc>
                  <a:txBody>
                    <a:bodyPr/>
                    <a:lstStyle/>
                    <a:p>
                      <a:r>
                        <a:rPr lang="es-ES" sz="1200" dirty="0" smtClean="0"/>
                        <a:t>Desaparición forzada</a:t>
                      </a:r>
                      <a:endParaRPr lang="es-ES" sz="1200" dirty="0"/>
                    </a:p>
                  </a:txBody>
                  <a:tcPr/>
                </a:tc>
                <a:tc>
                  <a:txBody>
                    <a:bodyPr/>
                    <a:lstStyle/>
                    <a:p>
                      <a:r>
                        <a:rPr lang="es-ES" sz="1200" dirty="0" smtClean="0"/>
                        <a:t>1</a:t>
                      </a:r>
                      <a:endParaRPr lang="es-ES" sz="1200" dirty="0"/>
                    </a:p>
                  </a:txBody>
                  <a:tcPr/>
                </a:tc>
              </a:tr>
            </a:tbl>
          </a:graphicData>
        </a:graphic>
      </p:graphicFrame>
      <p:pic>
        <p:nvPicPr>
          <p:cNvPr id="89" name="88 Imagen" descr="3080583.jpg"/>
          <p:cNvPicPr>
            <a:picLocks noChangeAspect="1"/>
          </p:cNvPicPr>
          <p:nvPr/>
        </p:nvPicPr>
        <p:blipFill>
          <a:blip r:embed="rId5" cstate="print"/>
          <a:stretch>
            <a:fillRect/>
          </a:stretch>
        </p:blipFill>
        <p:spPr>
          <a:xfrm>
            <a:off x="5375920" y="4581128"/>
            <a:ext cx="432048" cy="540060"/>
          </a:xfrm>
          <a:prstGeom prst="rect">
            <a:avLst/>
          </a:prstGeom>
        </p:spPr>
      </p:pic>
      <p:pic>
        <p:nvPicPr>
          <p:cNvPr id="91" name="90 Imagen" descr="3253964.jpg"/>
          <p:cNvPicPr>
            <a:picLocks noChangeAspect="1"/>
          </p:cNvPicPr>
          <p:nvPr/>
        </p:nvPicPr>
        <p:blipFill>
          <a:blip r:embed="rId6" cstate="print"/>
          <a:stretch>
            <a:fillRect/>
          </a:stretch>
        </p:blipFill>
        <p:spPr>
          <a:xfrm>
            <a:off x="8472264" y="4437112"/>
            <a:ext cx="460851" cy="576064"/>
          </a:xfrm>
          <a:prstGeom prst="rect">
            <a:avLst/>
          </a:prstGeom>
        </p:spPr>
      </p:pic>
    </p:spTree>
    <p:extLst>
      <p:ext uri="{BB962C8B-B14F-4D97-AF65-F5344CB8AC3E}">
        <p14:creationId xmlns:p14="http://schemas.microsoft.com/office/powerpoint/2010/main" val="2802394021"/>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205506"/>
            <a:ext cx="12072664" cy="1871663"/>
          </a:xfrm>
        </p:spPr>
        <p:txBody>
          <a:bodyPr>
            <a:normAutofit/>
          </a:bodyPr>
          <a:lstStyle/>
          <a:p>
            <a:pPr lvl="0" algn="ctr"/>
            <a:r>
              <a:rPr lang="es-ES" b="1" cap="small" dirty="0" smtClean="0">
                <a:solidFill>
                  <a:srgbClr val="C00000"/>
                </a:solidFill>
                <a:cs typeface="Arial" pitchFamily="34" charset="0"/>
              </a:rPr>
              <a:t>Sentencia 16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Cundinamarca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endParaRPr lang="es-CO" sz="1800" cap="small" dirty="0">
              <a:solidFill>
                <a:schemeClr val="accent6">
                  <a:lumMod val="75000"/>
                </a:schemeClr>
              </a:solidFill>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9" name="Rectángulo 8"/>
          <p:cNvSpPr/>
          <p:nvPr/>
        </p:nvSpPr>
        <p:spPr>
          <a:xfrm>
            <a:off x="407368" y="2076133"/>
            <a:ext cx="11449272" cy="784830"/>
          </a:xfrm>
          <a:prstGeom prst="rect">
            <a:avLst/>
          </a:prstGeom>
        </p:spPr>
        <p:txBody>
          <a:bodyPr wrap="square">
            <a:spAutoFit/>
          </a:bodyPr>
          <a:lstStyle/>
          <a:p>
            <a:pPr marL="0" lvl="1" algn="just">
              <a:spcAft>
                <a:spcPts val="0"/>
              </a:spcAft>
              <a:buSzPts val="1100"/>
            </a:pPr>
            <a:r>
              <a:rPr lang="es-ES" sz="1200" dirty="0" smtClean="0">
                <a:latin typeface="Calibri" panose="020F0502020204030204" pitchFamily="34" charset="0"/>
                <a:ea typeface="Calibri" panose="020F0502020204030204" pitchFamily="34" charset="0"/>
                <a:cs typeface="Tahoma" panose="020B0604030504040204" pitchFamily="34" charset="0"/>
              </a:rPr>
              <a:t>Los </a:t>
            </a:r>
            <a:r>
              <a:rPr lang="es-ES" sz="1200" dirty="0">
                <a:latin typeface="Calibri" panose="020F0502020204030204" pitchFamily="34" charset="0"/>
                <a:ea typeface="Calibri" panose="020F0502020204030204" pitchFamily="34" charset="0"/>
                <a:cs typeface="Tahoma" panose="020B0604030504040204" pitchFamily="34" charset="0"/>
              </a:rPr>
              <a:t>paramilitares lograron ocupar de manera permanente 65 veredas distribuidas en 13 municipios diferentes (siendo </a:t>
            </a:r>
            <a:r>
              <a:rPr lang="es-ES" sz="1200" dirty="0" err="1">
                <a:latin typeface="Calibri" panose="020F0502020204030204" pitchFamily="34" charset="0"/>
                <a:ea typeface="Calibri" panose="020F0502020204030204" pitchFamily="34" charset="0"/>
                <a:cs typeface="Tahoma" panose="020B0604030504040204" pitchFamily="34" charset="0"/>
              </a:rPr>
              <a:t>Caparrapí</a:t>
            </a:r>
            <a:r>
              <a:rPr lang="es-ES" sz="1200" dirty="0">
                <a:latin typeface="Calibri" panose="020F0502020204030204" pitchFamily="34" charset="0"/>
                <a:ea typeface="Calibri" panose="020F0502020204030204" pitchFamily="34" charset="0"/>
                <a:cs typeface="Tahoma" panose="020B0604030504040204" pitchFamily="34" charset="0"/>
              </a:rPr>
              <a:t>, La Palma y </a:t>
            </a:r>
            <a:r>
              <a:rPr lang="es-ES" sz="1200" dirty="0" err="1">
                <a:latin typeface="Calibri" panose="020F0502020204030204" pitchFamily="34" charset="0"/>
                <a:ea typeface="Calibri" panose="020F0502020204030204" pitchFamily="34" charset="0"/>
                <a:cs typeface="Tahoma" panose="020B0604030504040204" pitchFamily="34" charset="0"/>
              </a:rPr>
              <a:t>Yacopí</a:t>
            </a:r>
            <a:r>
              <a:rPr lang="es-ES" sz="1200" dirty="0">
                <a:latin typeface="Calibri" panose="020F0502020204030204" pitchFamily="34" charset="0"/>
                <a:ea typeface="Calibri" panose="020F0502020204030204" pitchFamily="34" charset="0"/>
                <a:cs typeface="Tahoma" panose="020B0604030504040204" pitchFamily="34" charset="0"/>
              </a:rPr>
              <a:t>, los principales centros de operación militar y logística del grupo). </a:t>
            </a:r>
            <a:endParaRPr lang="es-CO" sz="1200" dirty="0">
              <a:latin typeface="Malgun Gothic" panose="020B0503020000020004" pitchFamily="34" charset="-127"/>
              <a:ea typeface="Calibri" panose="020F0502020204030204" pitchFamily="34" charset="0"/>
              <a:cs typeface="Times New Roman" panose="02020603050405020304" pitchFamily="18" charset="0"/>
            </a:endParaRPr>
          </a:p>
          <a:p>
            <a:pPr>
              <a:spcAft>
                <a:spcPts val="0"/>
              </a:spcAft>
            </a:pPr>
            <a:r>
              <a:rPr lang="es-CO" sz="1100" dirty="0">
                <a:latin typeface="Tahoma" panose="020B0604030504040204" pitchFamily="34" charset="0"/>
                <a:ea typeface="Calibri" panose="020F0502020204030204" pitchFamily="34" charset="0"/>
                <a:cs typeface="Times New Roman" panose="02020603050405020304" pitchFamily="18" charset="0"/>
              </a:rPr>
              <a:t> </a:t>
            </a:r>
            <a:endParaRPr lang="es-CO" sz="1100" dirty="0">
              <a:latin typeface="Calibri" panose="020F0502020204030204" pitchFamily="34" charset="0"/>
              <a:ea typeface="Calibri" panose="020F0502020204030204" pitchFamily="34" charset="0"/>
              <a:cs typeface="Times New Roman" panose="02020603050405020304" pitchFamily="18" charset="0"/>
            </a:endParaRPr>
          </a:p>
          <a:p>
            <a:pPr algn="just">
              <a:spcAft>
                <a:spcPts val="0"/>
              </a:spcAft>
            </a:pPr>
            <a:r>
              <a:rPr lang="es-ES" sz="1000" b="1" dirty="0">
                <a:latin typeface="Tahoma" panose="020B0604030504040204" pitchFamily="34" charset="0"/>
                <a:ea typeface="Malgun Gothic" panose="020B0503020000020004" pitchFamily="34" charset="-127"/>
                <a:cs typeface="Times New Roman" panose="02020603050405020304" pitchFamily="18" charset="0"/>
              </a:rPr>
              <a:t>Tabla. Expansión territorial de los paramilitares en el noroccidente de Cundinamarca (2001 – 2004)</a:t>
            </a:r>
            <a:endParaRPr lang="es-CO" sz="12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graphicFrame>
        <p:nvGraphicFramePr>
          <p:cNvPr id="10" name="Tabla 9"/>
          <p:cNvGraphicFramePr>
            <a:graphicFrameLocks noGrp="1"/>
          </p:cNvGraphicFramePr>
          <p:nvPr>
            <p:extLst/>
          </p:nvPr>
        </p:nvGraphicFramePr>
        <p:xfrm>
          <a:off x="479373" y="2996948"/>
          <a:ext cx="3672410" cy="3524259"/>
        </p:xfrm>
        <a:graphic>
          <a:graphicData uri="http://schemas.openxmlformats.org/drawingml/2006/table">
            <a:tbl>
              <a:tblPr firstRow="1" firstCol="1" bandRow="1">
                <a:tableStyleId>{616DA210-FB5B-4158-B5E0-FEB733F419BA}</a:tableStyleId>
              </a:tblPr>
              <a:tblGrid>
                <a:gridCol w="1836205"/>
                <a:gridCol w="1836205"/>
              </a:tblGrid>
              <a:tr h="128931">
                <a:tc>
                  <a:txBody>
                    <a:bodyPr/>
                    <a:lstStyle/>
                    <a:p>
                      <a:pPr algn="ctr">
                        <a:lnSpc>
                          <a:spcPct val="107000"/>
                        </a:lnSpc>
                        <a:spcAft>
                          <a:spcPts val="0"/>
                        </a:spcAft>
                      </a:pPr>
                      <a:r>
                        <a:rPr lang="es-ES" sz="600" dirty="0">
                          <a:effectLst/>
                        </a:rPr>
                        <a:t>Municipio de operación militar</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c>
                  <a:txBody>
                    <a:bodyPr/>
                    <a:lstStyle/>
                    <a:p>
                      <a:pPr algn="ctr">
                        <a:lnSpc>
                          <a:spcPct val="107000"/>
                        </a:lnSpc>
                        <a:spcAft>
                          <a:spcPts val="0"/>
                        </a:spcAft>
                      </a:pPr>
                      <a:r>
                        <a:rPr lang="es-ES" sz="600">
                          <a:effectLst/>
                        </a:rPr>
                        <a:t>Vereda de operación militar</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53726">
                <a:tc rowSpan="19">
                  <a:txBody>
                    <a:bodyPr/>
                    <a:lstStyle/>
                    <a:p>
                      <a:pPr algn="ctr">
                        <a:lnSpc>
                          <a:spcPct val="107000"/>
                        </a:lnSpc>
                        <a:spcAft>
                          <a:spcPts val="0"/>
                        </a:spcAft>
                      </a:pPr>
                      <a:r>
                        <a:rPr lang="es-ES" sz="600" dirty="0" err="1">
                          <a:effectLst/>
                        </a:rPr>
                        <a:t>Caparrapí</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c>
                  <a:txBody>
                    <a:bodyPr/>
                    <a:lstStyle/>
                    <a:p>
                      <a:pPr algn="ctr">
                        <a:lnSpc>
                          <a:spcPct val="107000"/>
                        </a:lnSpc>
                        <a:spcAft>
                          <a:spcPts val="0"/>
                        </a:spcAft>
                      </a:pPr>
                      <a:r>
                        <a:rPr lang="es-ES" sz="600">
                          <a:effectLst/>
                        </a:rPr>
                        <a:t>Vereda Palenque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Barro blanco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Boca de Monte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Canchimay</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Cañaveral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Dindal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el Cámbulo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270832">
                <a:tc vMerge="1">
                  <a:txBody>
                    <a:bodyPr/>
                    <a:lstStyle/>
                    <a:p>
                      <a:endParaRPr lang="es-CO"/>
                    </a:p>
                  </a:txBody>
                  <a:tcPr/>
                </a:tc>
                <a:tc>
                  <a:txBody>
                    <a:bodyPr/>
                    <a:lstStyle/>
                    <a:p>
                      <a:pPr algn="ctr">
                        <a:lnSpc>
                          <a:spcPct val="107000"/>
                        </a:lnSpc>
                        <a:spcAft>
                          <a:spcPts val="0"/>
                        </a:spcAft>
                      </a:pPr>
                      <a:r>
                        <a:rPr lang="es-ES" sz="600">
                          <a:effectLst/>
                        </a:rPr>
                        <a:t>Vereda El Charco de los Indios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El Trapiche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dirty="0">
                          <a:effectLst/>
                        </a:rPr>
                        <a:t>Vereda El Valiente</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La Laja</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dirty="0">
                          <a:effectLst/>
                        </a:rPr>
                        <a:t>Vereda La María</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Los Volcanes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Novilleros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Otumbe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San Carlos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San Cayetano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Sarval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Trapiche Viejo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rowSpan="5">
                  <a:txBody>
                    <a:bodyPr/>
                    <a:lstStyle/>
                    <a:p>
                      <a:pPr algn="ctr">
                        <a:lnSpc>
                          <a:spcPct val="107000"/>
                        </a:lnSpc>
                        <a:spcAft>
                          <a:spcPts val="0"/>
                        </a:spcAft>
                      </a:pPr>
                      <a:r>
                        <a:rPr lang="es-ES" sz="600">
                          <a:effectLst/>
                        </a:rPr>
                        <a:t>El Peñón</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c>
                  <a:txBody>
                    <a:bodyPr/>
                    <a:lstStyle/>
                    <a:p>
                      <a:pPr algn="ctr">
                        <a:lnSpc>
                          <a:spcPct val="107000"/>
                        </a:lnSpc>
                        <a:spcAft>
                          <a:spcPts val="0"/>
                        </a:spcAft>
                      </a:pPr>
                      <a:r>
                        <a:rPr lang="es-ES" sz="600">
                          <a:effectLst/>
                        </a:rPr>
                        <a:t>Inspección Guayabal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Aposentos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Curiche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Guayabal de Toledo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dirty="0">
                          <a:effectLst/>
                        </a:rPr>
                        <a:t>Vereda Morales-Honduras</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bl>
          </a:graphicData>
        </a:graphic>
      </p:graphicFrame>
      <p:sp>
        <p:nvSpPr>
          <p:cNvPr id="11" name="Rectangle 3"/>
          <p:cNvSpPr>
            <a:spLocks noChangeArrowheads="1"/>
          </p:cNvSpPr>
          <p:nvPr/>
        </p:nvSpPr>
        <p:spPr bwMode="auto">
          <a:xfrm>
            <a:off x="716764" y="2996952"/>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CO"/>
          </a:p>
        </p:txBody>
      </p:sp>
      <p:graphicFrame>
        <p:nvGraphicFramePr>
          <p:cNvPr id="12" name="Tabla 11"/>
          <p:cNvGraphicFramePr>
            <a:graphicFrameLocks noGrp="1"/>
          </p:cNvGraphicFramePr>
          <p:nvPr>
            <p:extLst/>
          </p:nvPr>
        </p:nvGraphicFramePr>
        <p:xfrm>
          <a:off x="4367808" y="2984004"/>
          <a:ext cx="4104456" cy="3498974"/>
        </p:xfrm>
        <a:graphic>
          <a:graphicData uri="http://schemas.openxmlformats.org/drawingml/2006/table">
            <a:tbl>
              <a:tblPr firstRow="1" firstCol="1" bandRow="1">
                <a:tableStyleId>{D7AC3CCA-C797-4891-BE02-D94E43425B78}</a:tableStyleId>
              </a:tblPr>
              <a:tblGrid>
                <a:gridCol w="2052228"/>
                <a:gridCol w="2052228"/>
              </a:tblGrid>
              <a:tr h="0">
                <a:tc rowSpan="2">
                  <a:txBody>
                    <a:bodyPr/>
                    <a:lstStyle/>
                    <a:p>
                      <a:pPr>
                        <a:lnSpc>
                          <a:spcPct val="107000"/>
                        </a:lnSpc>
                      </a:pPr>
                      <a:endParaRPr lang="es-CO" sz="500" dirty="0">
                        <a:effectLst/>
                        <a:latin typeface="Calibri" panose="020F0502020204030204" pitchFamily="34" charset="0"/>
                      </a:endParaRPr>
                    </a:p>
                  </a:txBody>
                  <a:tcPr marL="21118" marR="21118" marT="0" marB="0" anchor="ctr"/>
                </a:tc>
                <a:tc>
                  <a:txBody>
                    <a:bodyPr/>
                    <a:lstStyle/>
                    <a:p>
                      <a:pPr algn="ctr">
                        <a:lnSpc>
                          <a:spcPct val="107000"/>
                        </a:lnSpc>
                        <a:spcAft>
                          <a:spcPts val="0"/>
                        </a:spcAft>
                      </a:pPr>
                      <a:r>
                        <a:rPr lang="es-ES" sz="500">
                          <a:effectLst/>
                        </a:rPr>
                        <a:t>Vereda Quitasol</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Tendidos</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rowSpan="26">
                  <a:txBody>
                    <a:bodyPr/>
                    <a:lstStyle/>
                    <a:p>
                      <a:pPr algn="ctr">
                        <a:lnSpc>
                          <a:spcPct val="107000"/>
                        </a:lnSpc>
                        <a:spcAft>
                          <a:spcPts val="0"/>
                        </a:spcAft>
                      </a:pPr>
                      <a:r>
                        <a:rPr lang="es-ES" sz="500" dirty="0">
                          <a:effectLst/>
                        </a:rPr>
                        <a:t>La Palma</a:t>
                      </a:r>
                      <a:endParaRPr lang="es-CO" sz="500" dirty="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c>
                  <a:txBody>
                    <a:bodyPr/>
                    <a:lstStyle/>
                    <a:p>
                      <a:pPr algn="ctr">
                        <a:lnSpc>
                          <a:spcPct val="107000"/>
                        </a:lnSpc>
                        <a:spcAft>
                          <a:spcPts val="0"/>
                        </a:spcAft>
                      </a:pPr>
                      <a:r>
                        <a:rPr lang="es-ES" sz="500">
                          <a:effectLst/>
                        </a:rPr>
                        <a:t>Inspección Alto de Hinche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Boquerón</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Alto de Izacar</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Cantagallo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Égido o Portachuelo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El Boquerón</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El Hato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El Salitre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Hortigal</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Hoya de Tudela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Hoyo Garrapatal</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Isama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Aguada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Aguadita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Alpujarra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Cañada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Enfadosa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Marcha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Talanquera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Llano Grande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Minipí de Quijano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Minipí de Trianas</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Murca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Omopya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Puente Tierra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Zumbe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a:txBody>
                    <a:bodyPr/>
                    <a:lstStyle/>
                    <a:p>
                      <a:pPr algn="ctr">
                        <a:lnSpc>
                          <a:spcPct val="107000"/>
                        </a:lnSpc>
                        <a:spcAft>
                          <a:spcPts val="0"/>
                        </a:spcAft>
                      </a:pPr>
                      <a:r>
                        <a:rPr lang="es-ES" sz="500">
                          <a:effectLst/>
                        </a:rPr>
                        <a:t>San Cayetano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c>
                  <a:txBody>
                    <a:bodyPr/>
                    <a:lstStyle/>
                    <a:p>
                      <a:pPr algn="ctr">
                        <a:lnSpc>
                          <a:spcPct val="107000"/>
                        </a:lnSpc>
                        <a:spcAft>
                          <a:spcPts val="0"/>
                        </a:spcAft>
                      </a:pPr>
                      <a:r>
                        <a:rPr lang="es-ES" sz="500">
                          <a:effectLst/>
                        </a:rPr>
                        <a:t>Vereda Cuibuco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rowSpan="4">
                  <a:txBody>
                    <a:bodyPr/>
                    <a:lstStyle/>
                    <a:p>
                      <a:pPr algn="ctr">
                        <a:lnSpc>
                          <a:spcPct val="107000"/>
                        </a:lnSpc>
                        <a:spcAft>
                          <a:spcPts val="0"/>
                        </a:spcAft>
                      </a:pPr>
                      <a:r>
                        <a:rPr lang="es-ES" sz="500">
                          <a:effectLst/>
                        </a:rPr>
                        <a:t>Topaipí</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c>
                  <a:txBody>
                    <a:bodyPr/>
                    <a:lstStyle/>
                    <a:p>
                      <a:pPr algn="ctr">
                        <a:lnSpc>
                          <a:spcPct val="107000"/>
                        </a:lnSpc>
                        <a:spcAft>
                          <a:spcPts val="0"/>
                        </a:spcAft>
                      </a:pPr>
                      <a:r>
                        <a:rPr lang="es-ES" sz="500">
                          <a:effectLst/>
                        </a:rPr>
                        <a:t>Vereda San Juan</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Pisco Grande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Papatas</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dirty="0">
                          <a:effectLst/>
                        </a:rPr>
                        <a:t>Vereda Lourdes</a:t>
                      </a:r>
                      <a:endParaRPr lang="es-CO" sz="500" dirty="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bl>
          </a:graphicData>
        </a:graphic>
      </p:graphicFrame>
      <p:graphicFrame>
        <p:nvGraphicFramePr>
          <p:cNvPr id="15" name="Tabla 14"/>
          <p:cNvGraphicFramePr>
            <a:graphicFrameLocks noGrp="1"/>
          </p:cNvGraphicFramePr>
          <p:nvPr>
            <p:extLst/>
          </p:nvPr>
        </p:nvGraphicFramePr>
        <p:xfrm>
          <a:off x="8616280" y="2996952"/>
          <a:ext cx="3024336" cy="1773652"/>
        </p:xfrm>
        <a:graphic>
          <a:graphicData uri="http://schemas.openxmlformats.org/drawingml/2006/table">
            <a:tbl>
              <a:tblPr firstRow="1" firstCol="1" bandRow="1">
                <a:tableStyleId>{D7AC3CCA-C797-4891-BE02-D94E43425B78}</a:tableStyleId>
              </a:tblPr>
              <a:tblGrid>
                <a:gridCol w="1512168"/>
                <a:gridCol w="1512168"/>
              </a:tblGrid>
              <a:tr h="206788">
                <a:tc>
                  <a:txBody>
                    <a:bodyPr/>
                    <a:lstStyle/>
                    <a:p>
                      <a:pPr algn="ctr">
                        <a:lnSpc>
                          <a:spcPct val="107000"/>
                        </a:lnSpc>
                        <a:spcAft>
                          <a:spcPts val="0"/>
                        </a:spcAft>
                      </a:pPr>
                      <a:r>
                        <a:rPr lang="es-ES" sz="1000" dirty="0">
                          <a:effectLst/>
                        </a:rPr>
                        <a:t>Villagómez</a:t>
                      </a:r>
                      <a:endParaRPr lang="es-CO"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S" sz="1000">
                          <a:effectLst/>
                        </a:rPr>
                        <a:t>Vereda El Caipal</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rowSpan="7">
                  <a:txBody>
                    <a:bodyPr/>
                    <a:lstStyle/>
                    <a:p>
                      <a:pPr algn="ctr">
                        <a:lnSpc>
                          <a:spcPct val="107000"/>
                        </a:lnSpc>
                        <a:spcAft>
                          <a:spcPts val="0"/>
                        </a:spcAft>
                      </a:pPr>
                      <a:r>
                        <a:rPr lang="es-ES" sz="1000" dirty="0" err="1" smtClean="0">
                          <a:effectLst/>
                        </a:rPr>
                        <a:t>Yacopí</a:t>
                      </a:r>
                      <a:endParaRPr lang="es-CO"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S" sz="1000">
                          <a:effectLst/>
                        </a:rPr>
                        <a:t>Vereda Avipay de Fajardo</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El Caleño</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El Volador</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La Glorieta</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las palmas</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Montañas  de Linares</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dirty="0">
                          <a:effectLst/>
                        </a:rPr>
                        <a:t>Vereda </a:t>
                      </a:r>
                      <a:r>
                        <a:rPr lang="es-ES" sz="1000" dirty="0" err="1">
                          <a:effectLst/>
                        </a:rPr>
                        <a:t>Vinche</a:t>
                      </a:r>
                      <a:endParaRPr lang="es-CO"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bl>
          </a:graphicData>
        </a:graphic>
      </p:graphicFrame>
      <p:sp>
        <p:nvSpPr>
          <p:cNvPr id="16" name="Rectangle 5"/>
          <p:cNvSpPr>
            <a:spLocks noChangeArrowheads="1"/>
          </p:cNvSpPr>
          <p:nvPr/>
        </p:nvSpPr>
        <p:spPr bwMode="auto">
          <a:xfrm>
            <a:off x="7392462" y="2890185"/>
            <a:ext cx="9738618" cy="4205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CO"/>
          </a:p>
        </p:txBody>
      </p:sp>
    </p:spTree>
    <p:extLst>
      <p:ext uri="{BB962C8B-B14F-4D97-AF65-F5344CB8AC3E}">
        <p14:creationId xmlns:p14="http://schemas.microsoft.com/office/powerpoint/2010/main" val="109906852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Oval 55"/>
          <p:cNvSpPr>
            <a:spLocks noChangeArrowheads="1"/>
          </p:cNvSpPr>
          <p:nvPr/>
        </p:nvSpPr>
        <p:spPr bwMode="auto">
          <a:xfrm>
            <a:off x="983432" y="4653136"/>
            <a:ext cx="865188" cy="371475"/>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8" name="Freeform 29"/>
          <p:cNvSpPr>
            <a:spLocks/>
          </p:cNvSpPr>
          <p:nvPr/>
        </p:nvSpPr>
        <p:spPr bwMode="auto">
          <a:xfrm>
            <a:off x="3143672" y="2276872"/>
            <a:ext cx="1216025" cy="43656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grpSp>
        <p:nvGrpSpPr>
          <p:cNvPr id="2" name="Group 111"/>
          <p:cNvGrpSpPr>
            <a:grpSpLocks/>
          </p:cNvGrpSpPr>
          <p:nvPr/>
        </p:nvGrpSpPr>
        <p:grpSpPr bwMode="auto">
          <a:xfrm>
            <a:off x="263352" y="127000"/>
            <a:ext cx="5041900" cy="6731000"/>
            <a:chOff x="748" y="80"/>
            <a:chExt cx="3176" cy="4240"/>
          </a:xfrm>
        </p:grpSpPr>
        <p:sp>
          <p:nvSpPr>
            <p:cNvPr id="3"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5"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3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Oval 33"/>
            <p:cNvSpPr>
              <a:spLocks noChangeArrowheads="1"/>
            </p:cNvSpPr>
            <p:nvPr/>
          </p:nvSpPr>
          <p:spPr bwMode="auto">
            <a:xfrm rot="-500750">
              <a:off x="1405" y="1336"/>
              <a:ext cx="341" cy="269"/>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Oval 34"/>
            <p:cNvSpPr>
              <a:spLocks noChangeArrowheads="1"/>
            </p:cNvSpPr>
            <p:nvPr/>
          </p:nvSpPr>
          <p:spPr bwMode="auto">
            <a:xfrm rot="-4648037">
              <a:off x="1626" y="1193"/>
              <a:ext cx="308" cy="203"/>
            </a:xfrm>
            <a:prstGeom prst="ellipse">
              <a:avLst/>
            </a:prstGeom>
            <a:solidFill>
              <a:srgbClr val="00CC66"/>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Oval 35"/>
            <p:cNvSpPr>
              <a:spLocks noChangeArrowheads="1"/>
            </p:cNvSpPr>
            <p:nvPr/>
          </p:nvSpPr>
          <p:spPr bwMode="auto">
            <a:xfrm rot="-672026">
              <a:off x="1372" y="1005"/>
              <a:ext cx="135" cy="343"/>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Oval 36"/>
            <p:cNvSpPr>
              <a:spLocks noChangeArrowheads="1"/>
            </p:cNvSpPr>
            <p:nvPr/>
          </p:nvSpPr>
          <p:spPr bwMode="auto">
            <a:xfrm rot="4743037">
              <a:off x="1831" y="2137"/>
              <a:ext cx="910" cy="327"/>
            </a:xfrm>
            <a:prstGeom prst="ellipse">
              <a:avLst/>
            </a:prstGeom>
            <a:solidFill>
              <a:srgbClr val="00CC66"/>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Oval 37"/>
            <p:cNvSpPr>
              <a:spLocks noChangeArrowheads="1"/>
            </p:cNvSpPr>
            <p:nvPr/>
          </p:nvSpPr>
          <p:spPr bwMode="auto">
            <a:xfrm rot="16200000">
              <a:off x="1039" y="1813"/>
              <a:ext cx="606" cy="270"/>
            </a:xfrm>
            <a:prstGeom prst="ellipse">
              <a:avLst/>
            </a:prstGeom>
            <a:solidFill>
              <a:srgbClr val="FF99FF"/>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Text Box 38"/>
            <p:cNvSpPr txBox="1">
              <a:spLocks noChangeArrowheads="1"/>
            </p:cNvSpPr>
            <p:nvPr/>
          </p:nvSpPr>
          <p:spPr bwMode="auto">
            <a:xfrm>
              <a:off x="2150" y="703"/>
              <a:ext cx="32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CESAR</a:t>
              </a:r>
            </a:p>
          </p:txBody>
        </p:sp>
        <p:sp>
          <p:nvSpPr>
            <p:cNvPr id="40" name="Text Box 39"/>
            <p:cNvSpPr txBox="1">
              <a:spLocks noChangeArrowheads="1"/>
            </p:cNvSpPr>
            <p:nvPr/>
          </p:nvSpPr>
          <p:spPr bwMode="auto">
            <a:xfrm>
              <a:off x="2285" y="366"/>
              <a:ext cx="38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GUAJIRA</a:t>
              </a:r>
            </a:p>
          </p:txBody>
        </p:sp>
        <p:sp>
          <p:nvSpPr>
            <p:cNvPr id="41" name="Text Box 41"/>
            <p:cNvSpPr txBox="1">
              <a:spLocks noChangeArrowheads="1"/>
            </p:cNvSpPr>
            <p:nvPr/>
          </p:nvSpPr>
          <p:spPr bwMode="auto">
            <a:xfrm>
              <a:off x="1542" y="433"/>
              <a:ext cx="46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ATLANTICO</a:t>
              </a:r>
            </a:p>
          </p:txBody>
        </p:sp>
        <p:sp>
          <p:nvSpPr>
            <p:cNvPr id="42" name="Text Box 42"/>
            <p:cNvSpPr txBox="1">
              <a:spLocks noChangeArrowheads="1"/>
            </p:cNvSpPr>
            <p:nvPr/>
          </p:nvSpPr>
          <p:spPr bwMode="auto">
            <a:xfrm>
              <a:off x="2422" y="2284"/>
              <a:ext cx="28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META</a:t>
              </a:r>
            </a:p>
          </p:txBody>
        </p:sp>
        <p:sp>
          <p:nvSpPr>
            <p:cNvPr id="43" name="Text Box 43"/>
            <p:cNvSpPr txBox="1">
              <a:spLocks noChangeArrowheads="1"/>
            </p:cNvSpPr>
            <p:nvPr/>
          </p:nvSpPr>
          <p:spPr bwMode="auto">
            <a:xfrm>
              <a:off x="2184" y="1745"/>
              <a:ext cx="37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BOYACA</a:t>
              </a:r>
            </a:p>
          </p:txBody>
        </p:sp>
        <p:sp>
          <p:nvSpPr>
            <p:cNvPr id="44" name="Text Box 44"/>
            <p:cNvSpPr txBox="1">
              <a:spLocks noChangeArrowheads="1"/>
            </p:cNvSpPr>
            <p:nvPr/>
          </p:nvSpPr>
          <p:spPr bwMode="auto">
            <a:xfrm>
              <a:off x="1830" y="1086"/>
              <a:ext cx="434" cy="145"/>
            </a:xfrm>
            <a:prstGeom prst="rect">
              <a:avLst/>
            </a:prstGeom>
            <a:noFill/>
            <a:ln w="9525">
              <a:noFill/>
              <a:miter lim="800000"/>
              <a:headEnd/>
              <a:tailEnd/>
            </a:ln>
            <a:effectLst/>
          </p:spPr>
          <p:txBody>
            <a:bodyPr>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BOLIVAR</a:t>
              </a:r>
            </a:p>
          </p:txBody>
        </p:sp>
        <p:sp>
          <p:nvSpPr>
            <p:cNvPr id="45" name="Text Box 45"/>
            <p:cNvSpPr txBox="1">
              <a:spLocks noChangeArrowheads="1"/>
            </p:cNvSpPr>
            <p:nvPr/>
          </p:nvSpPr>
          <p:spPr bwMode="auto">
            <a:xfrm>
              <a:off x="1494" y="1141"/>
              <a:ext cx="42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CORDOBA</a:t>
              </a:r>
            </a:p>
          </p:txBody>
        </p:sp>
        <p:sp>
          <p:nvSpPr>
            <p:cNvPr id="46" name="Text Box 46"/>
            <p:cNvSpPr txBox="1">
              <a:spLocks noChangeArrowheads="1"/>
            </p:cNvSpPr>
            <p:nvPr/>
          </p:nvSpPr>
          <p:spPr bwMode="auto">
            <a:xfrm>
              <a:off x="2285" y="1072"/>
              <a:ext cx="484" cy="233"/>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NORTE DE</a:t>
              </a:r>
            </a:p>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SANTANDER</a:t>
              </a:r>
            </a:p>
          </p:txBody>
        </p:sp>
        <p:sp>
          <p:nvSpPr>
            <p:cNvPr id="47" name="Text Box 47"/>
            <p:cNvSpPr txBox="1">
              <a:spLocks noChangeArrowheads="1"/>
            </p:cNvSpPr>
            <p:nvPr/>
          </p:nvSpPr>
          <p:spPr bwMode="auto">
            <a:xfrm>
              <a:off x="3228" y="1948"/>
              <a:ext cx="38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VICHADA</a:t>
              </a:r>
            </a:p>
          </p:txBody>
        </p:sp>
        <p:sp>
          <p:nvSpPr>
            <p:cNvPr id="48" name="Text Box 48"/>
            <p:cNvSpPr txBox="1">
              <a:spLocks noChangeArrowheads="1"/>
            </p:cNvSpPr>
            <p:nvPr/>
          </p:nvSpPr>
          <p:spPr bwMode="auto">
            <a:xfrm>
              <a:off x="1275" y="2252"/>
              <a:ext cx="311"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VALLE</a:t>
              </a:r>
            </a:p>
          </p:txBody>
        </p:sp>
        <p:sp>
          <p:nvSpPr>
            <p:cNvPr id="49" name="Text Box 49"/>
            <p:cNvSpPr txBox="1">
              <a:spLocks noChangeArrowheads="1"/>
            </p:cNvSpPr>
            <p:nvPr/>
          </p:nvSpPr>
          <p:spPr bwMode="auto">
            <a:xfrm>
              <a:off x="1612" y="2218"/>
              <a:ext cx="34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TOLIMA</a:t>
              </a:r>
            </a:p>
          </p:txBody>
        </p:sp>
        <p:sp>
          <p:nvSpPr>
            <p:cNvPr id="50" name="Text Box 50"/>
            <p:cNvSpPr txBox="1">
              <a:spLocks noChangeArrowheads="1"/>
            </p:cNvSpPr>
            <p:nvPr/>
          </p:nvSpPr>
          <p:spPr bwMode="auto">
            <a:xfrm>
              <a:off x="838" y="2789"/>
              <a:ext cx="353"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NARIÑO</a:t>
              </a:r>
            </a:p>
          </p:txBody>
        </p:sp>
        <p:sp>
          <p:nvSpPr>
            <p:cNvPr id="51" name="Text Box 51"/>
            <p:cNvSpPr txBox="1">
              <a:spLocks noChangeArrowheads="1"/>
            </p:cNvSpPr>
            <p:nvPr/>
          </p:nvSpPr>
          <p:spPr bwMode="auto">
            <a:xfrm>
              <a:off x="1343" y="2991"/>
              <a:ext cx="458"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PUTUMAYO</a:t>
              </a:r>
            </a:p>
          </p:txBody>
        </p:sp>
        <p:sp>
          <p:nvSpPr>
            <p:cNvPr id="52" name="Text Box 52"/>
            <p:cNvSpPr txBox="1">
              <a:spLocks noChangeArrowheads="1"/>
            </p:cNvSpPr>
            <p:nvPr/>
          </p:nvSpPr>
          <p:spPr bwMode="auto">
            <a:xfrm>
              <a:off x="1343" y="1882"/>
              <a:ext cx="46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RISARALDA</a:t>
              </a:r>
            </a:p>
          </p:txBody>
        </p:sp>
        <p:sp>
          <p:nvSpPr>
            <p:cNvPr id="53" name="Text Box 53"/>
            <p:cNvSpPr txBox="1">
              <a:spLocks noChangeArrowheads="1"/>
            </p:cNvSpPr>
            <p:nvPr/>
          </p:nvSpPr>
          <p:spPr bwMode="auto">
            <a:xfrm>
              <a:off x="1612" y="1780"/>
              <a:ext cx="36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CALDAS</a:t>
              </a:r>
            </a:p>
          </p:txBody>
        </p:sp>
        <p:sp>
          <p:nvSpPr>
            <p:cNvPr id="54" name="Text Box 54"/>
            <p:cNvSpPr txBox="1">
              <a:spLocks noChangeArrowheads="1"/>
            </p:cNvSpPr>
            <p:nvPr/>
          </p:nvSpPr>
          <p:spPr bwMode="auto">
            <a:xfrm>
              <a:off x="2555" y="1509"/>
              <a:ext cx="377"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ARAUCA</a:t>
              </a:r>
            </a:p>
          </p:txBody>
        </p:sp>
        <p:sp>
          <p:nvSpPr>
            <p:cNvPr id="55" name="Text Box 55"/>
            <p:cNvSpPr txBox="1">
              <a:spLocks noChangeArrowheads="1"/>
            </p:cNvSpPr>
            <p:nvPr/>
          </p:nvSpPr>
          <p:spPr bwMode="auto">
            <a:xfrm>
              <a:off x="1847" y="2958"/>
              <a:ext cx="41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CAQUETA</a:t>
              </a:r>
            </a:p>
          </p:txBody>
        </p:sp>
        <p:sp>
          <p:nvSpPr>
            <p:cNvPr id="56" name="Text Box 56"/>
            <p:cNvSpPr txBox="1">
              <a:spLocks noChangeArrowheads="1"/>
            </p:cNvSpPr>
            <p:nvPr/>
          </p:nvSpPr>
          <p:spPr bwMode="auto">
            <a:xfrm>
              <a:off x="2117" y="1544"/>
              <a:ext cx="49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SANTANDER</a:t>
              </a:r>
            </a:p>
          </p:txBody>
        </p:sp>
        <p:sp>
          <p:nvSpPr>
            <p:cNvPr id="57" name="Text Box 57"/>
            <p:cNvSpPr txBox="1">
              <a:spLocks noChangeArrowheads="1"/>
            </p:cNvSpPr>
            <p:nvPr/>
          </p:nvSpPr>
          <p:spPr bwMode="auto">
            <a:xfrm>
              <a:off x="1814" y="1915"/>
              <a:ext cx="6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CUNDINAMARCA</a:t>
              </a:r>
            </a:p>
          </p:txBody>
        </p:sp>
        <p:sp>
          <p:nvSpPr>
            <p:cNvPr id="58" name="Text Box 58"/>
            <p:cNvSpPr txBox="1">
              <a:spLocks noChangeArrowheads="1"/>
            </p:cNvSpPr>
            <p:nvPr/>
          </p:nvSpPr>
          <p:spPr bwMode="auto">
            <a:xfrm>
              <a:off x="2455" y="1849"/>
              <a:ext cx="45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CASANARE</a:t>
              </a:r>
            </a:p>
          </p:txBody>
        </p:sp>
        <p:sp>
          <p:nvSpPr>
            <p:cNvPr id="59" name="Text Box 59"/>
            <p:cNvSpPr txBox="1">
              <a:spLocks noChangeArrowheads="1"/>
            </p:cNvSpPr>
            <p:nvPr/>
          </p:nvSpPr>
          <p:spPr bwMode="auto">
            <a:xfrm>
              <a:off x="1241" y="1712"/>
              <a:ext cx="33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CHOCO</a:t>
              </a:r>
            </a:p>
          </p:txBody>
        </p:sp>
        <p:sp>
          <p:nvSpPr>
            <p:cNvPr id="60" name="Oval 60"/>
            <p:cNvSpPr>
              <a:spLocks noChangeArrowheads="1"/>
            </p:cNvSpPr>
            <p:nvPr/>
          </p:nvSpPr>
          <p:spPr bwMode="auto">
            <a:xfrm rot="19680121">
              <a:off x="1690" y="1572"/>
              <a:ext cx="272" cy="114"/>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Oval 61"/>
            <p:cNvSpPr>
              <a:spLocks noChangeArrowheads="1"/>
            </p:cNvSpPr>
            <p:nvPr/>
          </p:nvSpPr>
          <p:spPr bwMode="auto">
            <a:xfrm rot="-2973977">
              <a:off x="1629" y="1510"/>
              <a:ext cx="247" cy="147"/>
            </a:xfrm>
            <a:prstGeom prst="ellipse">
              <a:avLst/>
            </a:prstGeom>
            <a:solidFill>
              <a:srgbClr val="00CC66"/>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Oval 62"/>
            <p:cNvSpPr>
              <a:spLocks noChangeArrowheads="1"/>
            </p:cNvSpPr>
            <p:nvPr/>
          </p:nvSpPr>
          <p:spPr bwMode="auto">
            <a:xfrm rot="-1357384">
              <a:off x="1137" y="1034"/>
              <a:ext cx="273" cy="602"/>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Oval 63"/>
            <p:cNvSpPr>
              <a:spLocks noChangeArrowheads="1"/>
            </p:cNvSpPr>
            <p:nvPr/>
          </p:nvSpPr>
          <p:spPr bwMode="auto">
            <a:xfrm rot="20131901">
              <a:off x="1511" y="1578"/>
              <a:ext cx="172" cy="236"/>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Oval 64"/>
            <p:cNvSpPr>
              <a:spLocks noChangeArrowheads="1"/>
            </p:cNvSpPr>
            <p:nvPr/>
          </p:nvSpPr>
          <p:spPr bwMode="auto">
            <a:xfrm rot="-1301320">
              <a:off x="1760" y="929"/>
              <a:ext cx="215" cy="210"/>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Oval 65"/>
            <p:cNvSpPr>
              <a:spLocks noChangeArrowheads="1"/>
            </p:cNvSpPr>
            <p:nvPr/>
          </p:nvSpPr>
          <p:spPr bwMode="auto">
            <a:xfrm rot="1664989">
              <a:off x="1612" y="635"/>
              <a:ext cx="264" cy="335"/>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Text Box 66"/>
            <p:cNvSpPr txBox="1">
              <a:spLocks noChangeArrowheads="1"/>
            </p:cNvSpPr>
            <p:nvPr/>
          </p:nvSpPr>
          <p:spPr bwMode="auto">
            <a:xfrm>
              <a:off x="1208" y="2488"/>
              <a:ext cx="333"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CAUCA</a:t>
              </a:r>
            </a:p>
          </p:txBody>
        </p:sp>
        <p:sp>
          <p:nvSpPr>
            <p:cNvPr id="67" name="Oval 67"/>
            <p:cNvSpPr>
              <a:spLocks noChangeArrowheads="1"/>
            </p:cNvSpPr>
            <p:nvPr/>
          </p:nvSpPr>
          <p:spPr bwMode="auto">
            <a:xfrm>
              <a:off x="2185" y="1106"/>
              <a:ext cx="101" cy="168"/>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Oval 68"/>
            <p:cNvSpPr>
              <a:spLocks noChangeArrowheads="1"/>
            </p:cNvSpPr>
            <p:nvPr/>
          </p:nvSpPr>
          <p:spPr bwMode="auto">
            <a:xfrm>
              <a:off x="2050" y="366"/>
              <a:ext cx="236" cy="135"/>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Oval 71"/>
            <p:cNvSpPr>
              <a:spLocks noChangeArrowheads="1"/>
            </p:cNvSpPr>
            <p:nvPr/>
          </p:nvSpPr>
          <p:spPr bwMode="auto">
            <a:xfrm>
              <a:off x="2252" y="534"/>
              <a:ext cx="169" cy="169"/>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Oval 73"/>
            <p:cNvSpPr>
              <a:spLocks noChangeArrowheads="1"/>
            </p:cNvSpPr>
            <p:nvPr/>
          </p:nvSpPr>
          <p:spPr bwMode="auto">
            <a:xfrm rot="-2164569">
              <a:off x="1415" y="885"/>
              <a:ext cx="240" cy="118"/>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Text Box 74"/>
            <p:cNvSpPr txBox="1">
              <a:spLocks noChangeArrowheads="1"/>
            </p:cNvSpPr>
            <p:nvPr/>
          </p:nvSpPr>
          <p:spPr bwMode="auto">
            <a:xfrm>
              <a:off x="1679" y="905"/>
              <a:ext cx="32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rPr>
                <a:t>SUCRE</a:t>
              </a:r>
              <a:endParaRPr lang="es-ES" sz="900">
                <a:effectLst>
                  <a:outerShdw blurRad="38100" dist="38100" dir="2700000" algn="tl">
                    <a:srgbClr val="000000">
                      <a:alpha val="43137"/>
                    </a:srgbClr>
                  </a:outerShdw>
                </a:effectLst>
                <a:latin typeface="Arial Narrow" pitchFamily="34" charset="0"/>
              </a:endParaRPr>
            </a:p>
          </p:txBody>
        </p:sp>
        <p:sp>
          <p:nvSpPr>
            <p:cNvPr id="74" name="Oval 75"/>
            <p:cNvSpPr>
              <a:spLocks noChangeArrowheads="1"/>
            </p:cNvSpPr>
            <p:nvPr/>
          </p:nvSpPr>
          <p:spPr bwMode="auto">
            <a:xfrm>
              <a:off x="1578" y="1039"/>
              <a:ext cx="101" cy="102"/>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Oval 76"/>
            <p:cNvSpPr>
              <a:spLocks noChangeArrowheads="1"/>
            </p:cNvSpPr>
            <p:nvPr/>
          </p:nvSpPr>
          <p:spPr bwMode="auto">
            <a:xfrm>
              <a:off x="1578" y="2150"/>
              <a:ext cx="67" cy="67"/>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76" name="Oval 77"/>
            <p:cNvSpPr>
              <a:spLocks noChangeArrowheads="1"/>
            </p:cNvSpPr>
            <p:nvPr/>
          </p:nvSpPr>
          <p:spPr bwMode="auto">
            <a:xfrm rot="-531439">
              <a:off x="2252" y="2016"/>
              <a:ext cx="433" cy="140"/>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Text Box 78"/>
            <p:cNvSpPr txBox="1">
              <a:spLocks noChangeArrowheads="1"/>
            </p:cNvSpPr>
            <p:nvPr/>
          </p:nvSpPr>
          <p:spPr bwMode="auto">
            <a:xfrm>
              <a:off x="2547" y="2642"/>
              <a:ext cx="431"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rPr>
                <a:t>GUAVIARE</a:t>
              </a:r>
              <a:endParaRPr lang="es-ES" sz="900">
                <a:effectLst>
                  <a:outerShdw blurRad="38100" dist="38100" dir="2700000" algn="tl">
                    <a:srgbClr val="000000">
                      <a:alpha val="43137"/>
                    </a:srgbClr>
                  </a:outerShdw>
                </a:effectLst>
                <a:latin typeface="Arial Narrow" pitchFamily="34" charset="0"/>
              </a:endParaRPr>
            </a:p>
          </p:txBody>
        </p:sp>
        <p:sp>
          <p:nvSpPr>
            <p:cNvPr id="78" name="Oval 79"/>
            <p:cNvSpPr>
              <a:spLocks noChangeArrowheads="1"/>
            </p:cNvSpPr>
            <p:nvPr/>
          </p:nvSpPr>
          <p:spPr bwMode="auto">
            <a:xfrm>
              <a:off x="1477" y="1106"/>
              <a:ext cx="135" cy="68"/>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Oval 81"/>
            <p:cNvSpPr>
              <a:spLocks noChangeArrowheads="1"/>
            </p:cNvSpPr>
            <p:nvPr/>
          </p:nvSpPr>
          <p:spPr bwMode="auto">
            <a:xfrm rot="-49319978">
              <a:off x="1444" y="1396"/>
              <a:ext cx="128" cy="76"/>
            </a:xfrm>
            <a:prstGeom prst="ellipse">
              <a:avLst/>
            </a:prstGeom>
            <a:solidFill>
              <a:srgbClr val="00CC66"/>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Text Box 82"/>
            <p:cNvSpPr txBox="1">
              <a:spLocks noChangeArrowheads="1"/>
            </p:cNvSpPr>
            <p:nvPr/>
          </p:nvSpPr>
          <p:spPr bwMode="auto">
            <a:xfrm>
              <a:off x="1577" y="1377"/>
              <a:ext cx="45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rPr>
                <a:t>ANTIOQUIA</a:t>
              </a:r>
              <a:endParaRPr lang="es-ES" sz="900">
                <a:effectLst>
                  <a:outerShdw blurRad="38100" dist="38100" dir="2700000" algn="tl">
                    <a:srgbClr val="000000">
                      <a:alpha val="43137"/>
                    </a:srgbClr>
                  </a:outerShdw>
                </a:effectLst>
                <a:latin typeface="Arial Narrow" pitchFamily="34" charset="0"/>
              </a:endParaRPr>
            </a:p>
          </p:txBody>
        </p:sp>
        <p:sp>
          <p:nvSpPr>
            <p:cNvPr id="103" name="Text Box 40"/>
            <p:cNvSpPr txBox="1">
              <a:spLocks noChangeArrowheads="1"/>
            </p:cNvSpPr>
            <p:nvPr/>
          </p:nvSpPr>
          <p:spPr bwMode="auto">
            <a:xfrm>
              <a:off x="1821" y="566"/>
              <a:ext cx="54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MAGADALENA</a:t>
              </a:r>
            </a:p>
          </p:txBody>
        </p:sp>
      </p:grpSp>
      <p:sp>
        <p:nvSpPr>
          <p:cNvPr id="104" name="Oval 65"/>
          <p:cNvSpPr>
            <a:spLocks noChangeArrowheads="1"/>
          </p:cNvSpPr>
          <p:nvPr/>
        </p:nvSpPr>
        <p:spPr bwMode="auto">
          <a:xfrm>
            <a:off x="1590908" y="1859066"/>
            <a:ext cx="431800" cy="528637"/>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6" name="Oval 68"/>
          <p:cNvSpPr>
            <a:spLocks noChangeArrowheads="1"/>
          </p:cNvSpPr>
          <p:nvPr/>
        </p:nvSpPr>
        <p:spPr bwMode="auto">
          <a:xfrm>
            <a:off x="1199456" y="2852936"/>
            <a:ext cx="379413" cy="369887"/>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7" name="Oval 54"/>
          <p:cNvSpPr>
            <a:spLocks noChangeArrowheads="1"/>
          </p:cNvSpPr>
          <p:nvPr/>
        </p:nvSpPr>
        <p:spPr bwMode="auto">
          <a:xfrm rot="417877">
            <a:off x="3020640" y="2528807"/>
            <a:ext cx="615651" cy="383577"/>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rot="5400000">
            <a:off x="2192803" y="1283525"/>
            <a:ext cx="269642" cy="384128"/>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Oval 73"/>
          <p:cNvSpPr>
            <a:spLocks noChangeArrowheads="1"/>
          </p:cNvSpPr>
          <p:nvPr/>
        </p:nvSpPr>
        <p:spPr bwMode="auto">
          <a:xfrm rot="5400000">
            <a:off x="1260912" y="3943608"/>
            <a:ext cx="202817" cy="325730"/>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2" name="Oval 75"/>
          <p:cNvSpPr>
            <a:spLocks noChangeArrowheads="1"/>
          </p:cNvSpPr>
          <p:nvPr/>
        </p:nvSpPr>
        <p:spPr bwMode="auto">
          <a:xfrm rot="2992197">
            <a:off x="2452403" y="3670652"/>
            <a:ext cx="851130" cy="471076"/>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3" name="Oval 72"/>
          <p:cNvSpPr>
            <a:spLocks noChangeArrowheads="1"/>
          </p:cNvSpPr>
          <p:nvPr/>
        </p:nvSpPr>
        <p:spPr bwMode="auto">
          <a:xfrm rot="5064003">
            <a:off x="3143392" y="3119932"/>
            <a:ext cx="269642" cy="822760"/>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Oval 71"/>
          <p:cNvSpPr>
            <a:spLocks noChangeArrowheads="1"/>
          </p:cNvSpPr>
          <p:nvPr/>
        </p:nvSpPr>
        <p:spPr bwMode="auto">
          <a:xfrm rot="294560">
            <a:off x="3460492" y="3013400"/>
            <a:ext cx="413976" cy="690517"/>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Oval 70"/>
          <p:cNvSpPr>
            <a:spLocks noChangeArrowheads="1"/>
          </p:cNvSpPr>
          <p:nvPr/>
        </p:nvSpPr>
        <p:spPr bwMode="auto">
          <a:xfrm rot="3620645">
            <a:off x="3888500" y="2315038"/>
            <a:ext cx="304902" cy="122856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49" name="148 CuadroTexto"/>
          <p:cNvSpPr txBox="1"/>
          <p:nvPr/>
        </p:nvSpPr>
        <p:spPr>
          <a:xfrm>
            <a:off x="0" y="6627168"/>
            <a:ext cx="3672408" cy="230832"/>
          </a:xfrm>
          <a:prstGeom prst="rect">
            <a:avLst/>
          </a:prstGeom>
          <a:noFill/>
        </p:spPr>
        <p:txBody>
          <a:bodyPr wrap="square" rtlCol="0">
            <a:spAutoFit/>
          </a:bodyPr>
          <a:lstStyle/>
          <a:p>
            <a:r>
              <a:rPr lang="es-ES" sz="900" dirty="0" smtClean="0"/>
              <a:t>Mapa tomado de la FGN</a:t>
            </a:r>
            <a:endParaRPr lang="es-ES" sz="900" dirty="0"/>
          </a:p>
        </p:txBody>
      </p:sp>
      <p:grpSp>
        <p:nvGrpSpPr>
          <p:cNvPr id="230" name="Group 111"/>
          <p:cNvGrpSpPr>
            <a:grpSpLocks/>
          </p:cNvGrpSpPr>
          <p:nvPr/>
        </p:nvGrpSpPr>
        <p:grpSpPr bwMode="auto">
          <a:xfrm>
            <a:off x="263352" y="127000"/>
            <a:ext cx="5041900" cy="6731000"/>
            <a:chOff x="748" y="80"/>
            <a:chExt cx="3176" cy="4240"/>
          </a:xfrm>
        </p:grpSpPr>
        <p:sp>
          <p:nvSpPr>
            <p:cNvPr id="256"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1"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2"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3"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5"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6"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7"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8"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9"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0"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1"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2"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3"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4"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5"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6"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7"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8"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9"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0"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2"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3"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4"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5"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7"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8"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99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9"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260"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1"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2"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3" name="Oval 33"/>
            <p:cNvSpPr>
              <a:spLocks noChangeArrowheads="1"/>
            </p:cNvSpPr>
            <p:nvPr/>
          </p:nvSpPr>
          <p:spPr bwMode="auto">
            <a:xfrm rot="-500750">
              <a:off x="1405" y="1336"/>
              <a:ext cx="341" cy="269"/>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4" name="Oval 34"/>
            <p:cNvSpPr>
              <a:spLocks noChangeArrowheads="1"/>
            </p:cNvSpPr>
            <p:nvPr/>
          </p:nvSpPr>
          <p:spPr bwMode="auto">
            <a:xfrm rot="-4648037">
              <a:off x="1626" y="1193"/>
              <a:ext cx="308" cy="203"/>
            </a:xfrm>
            <a:prstGeom prst="ellipse">
              <a:avLst/>
            </a:prstGeom>
            <a:solidFill>
              <a:srgbClr val="FF99FF"/>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5" name="Oval 35"/>
            <p:cNvSpPr>
              <a:spLocks noChangeArrowheads="1"/>
            </p:cNvSpPr>
            <p:nvPr/>
          </p:nvSpPr>
          <p:spPr bwMode="auto">
            <a:xfrm rot="-672026">
              <a:off x="1372" y="1005"/>
              <a:ext cx="135" cy="343"/>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6" name="Oval 36"/>
            <p:cNvSpPr>
              <a:spLocks noChangeArrowheads="1"/>
            </p:cNvSpPr>
            <p:nvPr/>
          </p:nvSpPr>
          <p:spPr bwMode="auto">
            <a:xfrm rot="4743037">
              <a:off x="1831" y="2137"/>
              <a:ext cx="910" cy="327"/>
            </a:xfrm>
            <a:prstGeom prst="ellipse">
              <a:avLst/>
            </a:prstGeom>
            <a:no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7" name="Oval 37"/>
            <p:cNvSpPr>
              <a:spLocks noChangeArrowheads="1"/>
            </p:cNvSpPr>
            <p:nvPr/>
          </p:nvSpPr>
          <p:spPr bwMode="auto">
            <a:xfrm rot="16200000">
              <a:off x="1039" y="1813"/>
              <a:ext cx="606" cy="270"/>
            </a:xfrm>
            <a:prstGeom prst="ellipse">
              <a:avLst/>
            </a:prstGeom>
            <a:no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8" name="Text Box 38"/>
            <p:cNvSpPr txBox="1">
              <a:spLocks noChangeArrowheads="1"/>
            </p:cNvSpPr>
            <p:nvPr/>
          </p:nvSpPr>
          <p:spPr bwMode="auto">
            <a:xfrm>
              <a:off x="2150" y="703"/>
              <a:ext cx="32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CESAR</a:t>
              </a:r>
            </a:p>
          </p:txBody>
        </p:sp>
        <p:sp>
          <p:nvSpPr>
            <p:cNvPr id="269" name="Text Box 39"/>
            <p:cNvSpPr txBox="1">
              <a:spLocks noChangeArrowheads="1"/>
            </p:cNvSpPr>
            <p:nvPr/>
          </p:nvSpPr>
          <p:spPr bwMode="auto">
            <a:xfrm>
              <a:off x="2285" y="366"/>
              <a:ext cx="38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GUAJIRA</a:t>
              </a:r>
            </a:p>
          </p:txBody>
        </p:sp>
        <p:sp>
          <p:nvSpPr>
            <p:cNvPr id="270" name="Text Box 41"/>
            <p:cNvSpPr txBox="1">
              <a:spLocks noChangeArrowheads="1"/>
            </p:cNvSpPr>
            <p:nvPr/>
          </p:nvSpPr>
          <p:spPr bwMode="auto">
            <a:xfrm>
              <a:off x="1511" y="433"/>
              <a:ext cx="46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ATLANTICO</a:t>
              </a:r>
            </a:p>
          </p:txBody>
        </p:sp>
        <p:sp>
          <p:nvSpPr>
            <p:cNvPr id="271" name="Text Box 42"/>
            <p:cNvSpPr txBox="1">
              <a:spLocks noChangeArrowheads="1"/>
            </p:cNvSpPr>
            <p:nvPr/>
          </p:nvSpPr>
          <p:spPr bwMode="auto">
            <a:xfrm>
              <a:off x="2422" y="2284"/>
              <a:ext cx="28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META</a:t>
              </a:r>
            </a:p>
          </p:txBody>
        </p:sp>
        <p:sp>
          <p:nvSpPr>
            <p:cNvPr id="272" name="Text Box 43"/>
            <p:cNvSpPr txBox="1">
              <a:spLocks noChangeArrowheads="1"/>
            </p:cNvSpPr>
            <p:nvPr/>
          </p:nvSpPr>
          <p:spPr bwMode="auto">
            <a:xfrm>
              <a:off x="2184" y="1745"/>
              <a:ext cx="37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BOYACA</a:t>
              </a:r>
            </a:p>
          </p:txBody>
        </p:sp>
        <p:sp>
          <p:nvSpPr>
            <p:cNvPr id="273" name="Text Box 44"/>
            <p:cNvSpPr txBox="1">
              <a:spLocks noChangeArrowheads="1"/>
            </p:cNvSpPr>
            <p:nvPr/>
          </p:nvSpPr>
          <p:spPr bwMode="auto">
            <a:xfrm>
              <a:off x="1830" y="1086"/>
              <a:ext cx="434" cy="145"/>
            </a:xfrm>
            <a:prstGeom prst="rect">
              <a:avLst/>
            </a:prstGeom>
            <a:noFill/>
            <a:ln w="9525">
              <a:noFill/>
              <a:miter lim="800000"/>
              <a:headEnd/>
              <a:tailEnd/>
            </a:ln>
            <a:effectLst/>
          </p:spPr>
          <p:txBody>
            <a:bodyPr>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BOLIVAR</a:t>
              </a:r>
            </a:p>
          </p:txBody>
        </p:sp>
        <p:sp>
          <p:nvSpPr>
            <p:cNvPr id="274" name="Text Box 45"/>
            <p:cNvSpPr txBox="1">
              <a:spLocks noChangeArrowheads="1"/>
            </p:cNvSpPr>
            <p:nvPr/>
          </p:nvSpPr>
          <p:spPr bwMode="auto">
            <a:xfrm>
              <a:off x="1494" y="1141"/>
              <a:ext cx="42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CORDOBA</a:t>
              </a:r>
            </a:p>
          </p:txBody>
        </p:sp>
        <p:sp>
          <p:nvSpPr>
            <p:cNvPr id="275" name="Text Box 46"/>
            <p:cNvSpPr txBox="1">
              <a:spLocks noChangeArrowheads="1"/>
            </p:cNvSpPr>
            <p:nvPr/>
          </p:nvSpPr>
          <p:spPr bwMode="auto">
            <a:xfrm>
              <a:off x="2285" y="1072"/>
              <a:ext cx="484" cy="233"/>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NORTE DE</a:t>
              </a:r>
            </a:p>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SANTANDER</a:t>
              </a:r>
            </a:p>
          </p:txBody>
        </p:sp>
        <p:sp>
          <p:nvSpPr>
            <p:cNvPr id="276" name="Text Box 47"/>
            <p:cNvSpPr txBox="1">
              <a:spLocks noChangeArrowheads="1"/>
            </p:cNvSpPr>
            <p:nvPr/>
          </p:nvSpPr>
          <p:spPr bwMode="auto">
            <a:xfrm>
              <a:off x="3228" y="1948"/>
              <a:ext cx="38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VICHADA</a:t>
              </a:r>
            </a:p>
          </p:txBody>
        </p:sp>
        <p:sp>
          <p:nvSpPr>
            <p:cNvPr id="277" name="Text Box 48"/>
            <p:cNvSpPr txBox="1">
              <a:spLocks noChangeArrowheads="1"/>
            </p:cNvSpPr>
            <p:nvPr/>
          </p:nvSpPr>
          <p:spPr bwMode="auto">
            <a:xfrm>
              <a:off x="1275" y="2252"/>
              <a:ext cx="311"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VALLE</a:t>
              </a:r>
            </a:p>
          </p:txBody>
        </p:sp>
        <p:sp>
          <p:nvSpPr>
            <p:cNvPr id="278" name="Text Box 49"/>
            <p:cNvSpPr txBox="1">
              <a:spLocks noChangeArrowheads="1"/>
            </p:cNvSpPr>
            <p:nvPr/>
          </p:nvSpPr>
          <p:spPr bwMode="auto">
            <a:xfrm>
              <a:off x="1612" y="2218"/>
              <a:ext cx="34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TOLIMA</a:t>
              </a:r>
            </a:p>
          </p:txBody>
        </p:sp>
        <p:sp>
          <p:nvSpPr>
            <p:cNvPr id="279" name="Text Box 50"/>
            <p:cNvSpPr txBox="1">
              <a:spLocks noChangeArrowheads="1"/>
            </p:cNvSpPr>
            <p:nvPr/>
          </p:nvSpPr>
          <p:spPr bwMode="auto">
            <a:xfrm>
              <a:off x="838" y="2789"/>
              <a:ext cx="353"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NARIÑO</a:t>
              </a:r>
            </a:p>
          </p:txBody>
        </p:sp>
        <p:sp>
          <p:nvSpPr>
            <p:cNvPr id="280" name="Text Box 51"/>
            <p:cNvSpPr txBox="1">
              <a:spLocks noChangeArrowheads="1"/>
            </p:cNvSpPr>
            <p:nvPr/>
          </p:nvSpPr>
          <p:spPr bwMode="auto">
            <a:xfrm>
              <a:off x="1343" y="2991"/>
              <a:ext cx="458"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PUTUMAYO</a:t>
              </a:r>
            </a:p>
          </p:txBody>
        </p:sp>
        <p:sp>
          <p:nvSpPr>
            <p:cNvPr id="281" name="Text Box 52"/>
            <p:cNvSpPr txBox="1">
              <a:spLocks noChangeArrowheads="1"/>
            </p:cNvSpPr>
            <p:nvPr/>
          </p:nvSpPr>
          <p:spPr bwMode="auto">
            <a:xfrm>
              <a:off x="1343" y="1882"/>
              <a:ext cx="46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RISARALDA</a:t>
              </a:r>
            </a:p>
          </p:txBody>
        </p:sp>
        <p:sp>
          <p:nvSpPr>
            <p:cNvPr id="282" name="Text Box 53"/>
            <p:cNvSpPr txBox="1">
              <a:spLocks noChangeArrowheads="1"/>
            </p:cNvSpPr>
            <p:nvPr/>
          </p:nvSpPr>
          <p:spPr bwMode="auto">
            <a:xfrm>
              <a:off x="1612" y="1780"/>
              <a:ext cx="36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CALDAS</a:t>
              </a:r>
            </a:p>
          </p:txBody>
        </p:sp>
        <p:sp>
          <p:nvSpPr>
            <p:cNvPr id="283" name="Text Box 54"/>
            <p:cNvSpPr txBox="1">
              <a:spLocks noChangeArrowheads="1"/>
            </p:cNvSpPr>
            <p:nvPr/>
          </p:nvSpPr>
          <p:spPr bwMode="auto">
            <a:xfrm>
              <a:off x="2555" y="1509"/>
              <a:ext cx="377"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ARAUCA</a:t>
              </a:r>
            </a:p>
          </p:txBody>
        </p:sp>
        <p:sp>
          <p:nvSpPr>
            <p:cNvPr id="284" name="Text Box 55"/>
            <p:cNvSpPr txBox="1">
              <a:spLocks noChangeArrowheads="1"/>
            </p:cNvSpPr>
            <p:nvPr/>
          </p:nvSpPr>
          <p:spPr bwMode="auto">
            <a:xfrm>
              <a:off x="1847" y="2958"/>
              <a:ext cx="41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CAQUETA</a:t>
              </a:r>
            </a:p>
          </p:txBody>
        </p:sp>
        <p:sp>
          <p:nvSpPr>
            <p:cNvPr id="285" name="Text Box 56"/>
            <p:cNvSpPr txBox="1">
              <a:spLocks noChangeArrowheads="1"/>
            </p:cNvSpPr>
            <p:nvPr/>
          </p:nvSpPr>
          <p:spPr bwMode="auto">
            <a:xfrm>
              <a:off x="2117" y="1544"/>
              <a:ext cx="49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SANTANDER</a:t>
              </a:r>
            </a:p>
          </p:txBody>
        </p:sp>
        <p:sp>
          <p:nvSpPr>
            <p:cNvPr id="286" name="Text Box 57"/>
            <p:cNvSpPr txBox="1">
              <a:spLocks noChangeArrowheads="1"/>
            </p:cNvSpPr>
            <p:nvPr/>
          </p:nvSpPr>
          <p:spPr bwMode="auto">
            <a:xfrm>
              <a:off x="1814" y="1915"/>
              <a:ext cx="6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CUNDINAMARCA</a:t>
              </a:r>
            </a:p>
          </p:txBody>
        </p:sp>
        <p:sp>
          <p:nvSpPr>
            <p:cNvPr id="287" name="Text Box 58"/>
            <p:cNvSpPr txBox="1">
              <a:spLocks noChangeArrowheads="1"/>
            </p:cNvSpPr>
            <p:nvPr/>
          </p:nvSpPr>
          <p:spPr bwMode="auto">
            <a:xfrm>
              <a:off x="2455" y="1849"/>
              <a:ext cx="456"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CASANARE</a:t>
              </a:r>
            </a:p>
          </p:txBody>
        </p:sp>
        <p:sp>
          <p:nvSpPr>
            <p:cNvPr id="288" name="Text Box 59"/>
            <p:cNvSpPr txBox="1">
              <a:spLocks noChangeArrowheads="1"/>
            </p:cNvSpPr>
            <p:nvPr/>
          </p:nvSpPr>
          <p:spPr bwMode="auto">
            <a:xfrm>
              <a:off x="1241" y="1712"/>
              <a:ext cx="33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CHOCO</a:t>
              </a:r>
            </a:p>
          </p:txBody>
        </p:sp>
        <p:sp>
          <p:nvSpPr>
            <p:cNvPr id="289" name="Oval 60"/>
            <p:cNvSpPr>
              <a:spLocks noChangeArrowheads="1"/>
            </p:cNvSpPr>
            <p:nvPr/>
          </p:nvSpPr>
          <p:spPr bwMode="auto">
            <a:xfrm rot="19680121">
              <a:off x="1690" y="1572"/>
              <a:ext cx="272" cy="114"/>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0" name="Oval 61"/>
            <p:cNvSpPr>
              <a:spLocks noChangeArrowheads="1"/>
            </p:cNvSpPr>
            <p:nvPr/>
          </p:nvSpPr>
          <p:spPr bwMode="auto">
            <a:xfrm rot="-2973977">
              <a:off x="1629" y="1510"/>
              <a:ext cx="247" cy="147"/>
            </a:xfrm>
            <a:prstGeom prst="ellipse">
              <a:avLst/>
            </a:prstGeom>
            <a:solidFill>
              <a:srgbClr val="FF99FF"/>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1" name="Oval 62"/>
            <p:cNvSpPr>
              <a:spLocks noChangeArrowheads="1"/>
            </p:cNvSpPr>
            <p:nvPr/>
          </p:nvSpPr>
          <p:spPr bwMode="auto">
            <a:xfrm rot="-1357384">
              <a:off x="1137" y="1034"/>
              <a:ext cx="273" cy="602"/>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2" name="Oval 63"/>
            <p:cNvSpPr>
              <a:spLocks noChangeArrowheads="1"/>
            </p:cNvSpPr>
            <p:nvPr/>
          </p:nvSpPr>
          <p:spPr bwMode="auto">
            <a:xfrm rot="20131901">
              <a:off x="1511" y="1578"/>
              <a:ext cx="172" cy="236"/>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3" name="Oval 64"/>
            <p:cNvSpPr>
              <a:spLocks noChangeArrowheads="1"/>
            </p:cNvSpPr>
            <p:nvPr/>
          </p:nvSpPr>
          <p:spPr bwMode="auto">
            <a:xfrm rot="-1301320">
              <a:off x="1760" y="929"/>
              <a:ext cx="215" cy="210"/>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4" name="Oval 65"/>
            <p:cNvSpPr>
              <a:spLocks noChangeArrowheads="1"/>
            </p:cNvSpPr>
            <p:nvPr/>
          </p:nvSpPr>
          <p:spPr bwMode="auto">
            <a:xfrm rot="1664989">
              <a:off x="1612" y="635"/>
              <a:ext cx="264" cy="33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5" name="Text Box 66"/>
            <p:cNvSpPr txBox="1">
              <a:spLocks noChangeArrowheads="1"/>
            </p:cNvSpPr>
            <p:nvPr/>
          </p:nvSpPr>
          <p:spPr bwMode="auto">
            <a:xfrm>
              <a:off x="1208" y="2488"/>
              <a:ext cx="333"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a:effectLst>
                    <a:outerShdw blurRad="38100" dist="38100" dir="2700000" algn="tl">
                      <a:srgbClr val="000000">
                        <a:alpha val="43137"/>
                      </a:srgbClr>
                    </a:outerShdw>
                  </a:effectLst>
                  <a:latin typeface="Arial Narrow" pitchFamily="34" charset="0"/>
                </a:rPr>
                <a:t>CAUCA</a:t>
              </a:r>
            </a:p>
          </p:txBody>
        </p:sp>
        <p:sp>
          <p:nvSpPr>
            <p:cNvPr id="296" name="Oval 67"/>
            <p:cNvSpPr>
              <a:spLocks noChangeArrowheads="1"/>
            </p:cNvSpPr>
            <p:nvPr/>
          </p:nvSpPr>
          <p:spPr bwMode="auto">
            <a:xfrm>
              <a:off x="2185" y="1106"/>
              <a:ext cx="101" cy="168"/>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7" name="Oval 68"/>
            <p:cNvSpPr>
              <a:spLocks noChangeArrowheads="1"/>
            </p:cNvSpPr>
            <p:nvPr/>
          </p:nvSpPr>
          <p:spPr bwMode="auto">
            <a:xfrm>
              <a:off x="2050" y="366"/>
              <a:ext cx="236" cy="13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8" name="Oval 69"/>
            <p:cNvSpPr>
              <a:spLocks noChangeArrowheads="1"/>
            </p:cNvSpPr>
            <p:nvPr/>
          </p:nvSpPr>
          <p:spPr bwMode="auto">
            <a:xfrm>
              <a:off x="2219" y="871"/>
              <a:ext cx="101" cy="235"/>
            </a:xfrm>
            <a:prstGeom prst="ellipse">
              <a:avLst/>
            </a:prstGeom>
            <a:solidFill>
              <a:srgbClr val="FF99FF"/>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9" name="Oval 70"/>
            <p:cNvSpPr>
              <a:spLocks noChangeArrowheads="1"/>
            </p:cNvSpPr>
            <p:nvPr/>
          </p:nvSpPr>
          <p:spPr bwMode="auto">
            <a:xfrm rot="-1632420">
              <a:off x="1814" y="582"/>
              <a:ext cx="53" cy="121"/>
            </a:xfrm>
            <a:prstGeom prst="ellipse">
              <a:avLst/>
            </a:prstGeom>
            <a:solidFill>
              <a:srgbClr val="FF99FF"/>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0" name="Oval 71"/>
            <p:cNvSpPr>
              <a:spLocks noChangeArrowheads="1"/>
            </p:cNvSpPr>
            <p:nvPr/>
          </p:nvSpPr>
          <p:spPr bwMode="auto">
            <a:xfrm>
              <a:off x="2252" y="534"/>
              <a:ext cx="169" cy="169"/>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1" name="Oval 73"/>
            <p:cNvSpPr>
              <a:spLocks noChangeArrowheads="1"/>
            </p:cNvSpPr>
            <p:nvPr/>
          </p:nvSpPr>
          <p:spPr bwMode="auto">
            <a:xfrm rot="-2164569">
              <a:off x="1415" y="885"/>
              <a:ext cx="240" cy="118"/>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2" name="Text Box 74"/>
            <p:cNvSpPr txBox="1">
              <a:spLocks noChangeArrowheads="1"/>
            </p:cNvSpPr>
            <p:nvPr/>
          </p:nvSpPr>
          <p:spPr bwMode="auto">
            <a:xfrm>
              <a:off x="1679" y="905"/>
              <a:ext cx="325"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rPr>
                <a:t>SUCRE</a:t>
              </a:r>
              <a:endParaRPr lang="es-ES" sz="900">
                <a:effectLst>
                  <a:outerShdw blurRad="38100" dist="38100" dir="2700000" algn="tl">
                    <a:srgbClr val="000000">
                      <a:alpha val="43137"/>
                    </a:srgbClr>
                  </a:outerShdw>
                </a:effectLst>
                <a:latin typeface="Arial Narrow" pitchFamily="34" charset="0"/>
              </a:endParaRPr>
            </a:p>
          </p:txBody>
        </p:sp>
        <p:sp>
          <p:nvSpPr>
            <p:cNvPr id="303" name="Oval 75"/>
            <p:cNvSpPr>
              <a:spLocks noChangeArrowheads="1"/>
            </p:cNvSpPr>
            <p:nvPr/>
          </p:nvSpPr>
          <p:spPr bwMode="auto">
            <a:xfrm>
              <a:off x="1578" y="1039"/>
              <a:ext cx="101" cy="102"/>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4" name="Oval 76"/>
            <p:cNvSpPr>
              <a:spLocks noChangeArrowheads="1"/>
            </p:cNvSpPr>
            <p:nvPr/>
          </p:nvSpPr>
          <p:spPr bwMode="auto">
            <a:xfrm>
              <a:off x="1578" y="2150"/>
              <a:ext cx="67" cy="67"/>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305" name="Oval 77"/>
            <p:cNvSpPr>
              <a:spLocks noChangeArrowheads="1"/>
            </p:cNvSpPr>
            <p:nvPr/>
          </p:nvSpPr>
          <p:spPr bwMode="auto">
            <a:xfrm rot="-531439">
              <a:off x="2252" y="2016"/>
              <a:ext cx="433" cy="140"/>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6" name="Text Box 78"/>
            <p:cNvSpPr txBox="1">
              <a:spLocks noChangeArrowheads="1"/>
            </p:cNvSpPr>
            <p:nvPr/>
          </p:nvSpPr>
          <p:spPr bwMode="auto">
            <a:xfrm>
              <a:off x="2547" y="2642"/>
              <a:ext cx="431"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rPr>
                <a:t>GUAVIARE</a:t>
              </a:r>
              <a:endParaRPr lang="es-ES" sz="900">
                <a:effectLst>
                  <a:outerShdw blurRad="38100" dist="38100" dir="2700000" algn="tl">
                    <a:srgbClr val="000000">
                      <a:alpha val="43137"/>
                    </a:srgbClr>
                  </a:outerShdw>
                </a:effectLst>
                <a:latin typeface="Arial Narrow" pitchFamily="34" charset="0"/>
              </a:endParaRPr>
            </a:p>
          </p:txBody>
        </p:sp>
        <p:sp>
          <p:nvSpPr>
            <p:cNvPr id="307" name="Oval 79"/>
            <p:cNvSpPr>
              <a:spLocks noChangeArrowheads="1"/>
            </p:cNvSpPr>
            <p:nvPr/>
          </p:nvSpPr>
          <p:spPr bwMode="auto">
            <a:xfrm>
              <a:off x="1477" y="1106"/>
              <a:ext cx="135" cy="68"/>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9" name="Oval 81"/>
            <p:cNvSpPr>
              <a:spLocks noChangeArrowheads="1"/>
            </p:cNvSpPr>
            <p:nvPr/>
          </p:nvSpPr>
          <p:spPr bwMode="auto">
            <a:xfrm rot="-49319978">
              <a:off x="1444" y="1396"/>
              <a:ext cx="128" cy="76"/>
            </a:xfrm>
            <a:prstGeom prst="ellipse">
              <a:avLst/>
            </a:prstGeom>
            <a:solidFill>
              <a:srgbClr val="FF99FF"/>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0" name="Text Box 82"/>
            <p:cNvSpPr txBox="1">
              <a:spLocks noChangeArrowheads="1"/>
            </p:cNvSpPr>
            <p:nvPr/>
          </p:nvSpPr>
          <p:spPr bwMode="auto">
            <a:xfrm>
              <a:off x="1577" y="1377"/>
              <a:ext cx="452"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MX" sz="900">
                  <a:effectLst>
                    <a:outerShdw blurRad="38100" dist="38100" dir="2700000" algn="tl">
                      <a:srgbClr val="000000">
                        <a:alpha val="43137"/>
                      </a:srgbClr>
                    </a:outerShdw>
                  </a:effectLst>
                  <a:latin typeface="Arial Narrow" pitchFamily="34" charset="0"/>
                </a:rPr>
                <a:t>ANTIOQUIA</a:t>
              </a:r>
              <a:endParaRPr lang="es-ES" sz="900">
                <a:effectLst>
                  <a:outerShdw blurRad="38100" dist="38100" dir="2700000" algn="tl">
                    <a:srgbClr val="000000">
                      <a:alpha val="43137"/>
                    </a:srgbClr>
                  </a:outerShdw>
                </a:effectLst>
                <a:latin typeface="Arial Narrow" pitchFamily="34" charset="0"/>
              </a:endParaRPr>
            </a:p>
          </p:txBody>
        </p:sp>
        <p:sp>
          <p:nvSpPr>
            <p:cNvPr id="311" name="Text Box 40"/>
            <p:cNvSpPr txBox="1">
              <a:spLocks noChangeArrowheads="1"/>
            </p:cNvSpPr>
            <p:nvPr/>
          </p:nvSpPr>
          <p:spPr bwMode="auto">
            <a:xfrm>
              <a:off x="1658" y="621"/>
              <a:ext cx="549" cy="14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900" dirty="0">
                  <a:effectLst>
                    <a:outerShdw blurRad="38100" dist="38100" dir="2700000" algn="tl">
                      <a:srgbClr val="000000">
                        <a:alpha val="43137"/>
                      </a:srgbClr>
                    </a:outerShdw>
                  </a:effectLst>
                  <a:latin typeface="Arial Narrow" pitchFamily="34" charset="0"/>
                </a:rPr>
                <a:t>MAGADALENA</a:t>
              </a:r>
            </a:p>
          </p:txBody>
        </p:sp>
      </p:grpSp>
      <p:sp>
        <p:nvSpPr>
          <p:cNvPr id="105" name="Oval 60"/>
          <p:cNvSpPr>
            <a:spLocks noChangeArrowheads="1"/>
          </p:cNvSpPr>
          <p:nvPr/>
        </p:nvSpPr>
        <p:spPr bwMode="auto">
          <a:xfrm rot="17575846">
            <a:off x="1649663" y="2170687"/>
            <a:ext cx="1311833" cy="439738"/>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1" name="Oval 55"/>
          <p:cNvSpPr>
            <a:spLocks noChangeArrowheads="1"/>
          </p:cNvSpPr>
          <p:nvPr/>
        </p:nvSpPr>
        <p:spPr bwMode="auto">
          <a:xfrm rot="1031138">
            <a:off x="2121050" y="2439321"/>
            <a:ext cx="263233" cy="91639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2" name="Oval 58"/>
          <p:cNvSpPr>
            <a:spLocks noChangeArrowheads="1"/>
          </p:cNvSpPr>
          <p:nvPr/>
        </p:nvSpPr>
        <p:spPr bwMode="auto">
          <a:xfrm>
            <a:off x="2205871" y="2911234"/>
            <a:ext cx="176134" cy="45241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4" name="Oval 59"/>
          <p:cNvSpPr>
            <a:spLocks noChangeArrowheads="1"/>
          </p:cNvSpPr>
          <p:nvPr/>
        </p:nvSpPr>
        <p:spPr bwMode="auto">
          <a:xfrm rot="19856723">
            <a:off x="2414663" y="2669397"/>
            <a:ext cx="215567" cy="31563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113" name="Oval 76"/>
          <p:cNvSpPr>
            <a:spLocks noChangeArrowheads="1"/>
          </p:cNvSpPr>
          <p:nvPr/>
        </p:nvSpPr>
        <p:spPr bwMode="auto">
          <a:xfrm rot="19856723">
            <a:off x="2356293" y="2809595"/>
            <a:ext cx="214313" cy="37147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82" name="Rectángulo 81"/>
          <p:cNvSpPr/>
          <p:nvPr/>
        </p:nvSpPr>
        <p:spPr>
          <a:xfrm>
            <a:off x="5138565" y="665163"/>
            <a:ext cx="792088" cy="422275"/>
          </a:xfrm>
          <a:prstGeom prst="rect">
            <a:avLst/>
          </a:prstGeom>
          <a:solidFill>
            <a:srgbClr val="FF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84" name="CuadroTexto 83"/>
          <p:cNvSpPr txBox="1"/>
          <p:nvPr/>
        </p:nvSpPr>
        <p:spPr>
          <a:xfrm>
            <a:off x="6168008" y="578923"/>
            <a:ext cx="5468561" cy="646331"/>
          </a:xfrm>
          <a:prstGeom prst="rect">
            <a:avLst/>
          </a:prstGeom>
          <a:noFill/>
        </p:spPr>
        <p:txBody>
          <a:bodyPr wrap="square" rtlCol="0">
            <a:spAutoFit/>
          </a:bodyPr>
          <a:lstStyle/>
          <a:p>
            <a:r>
              <a:rPr lang="es-CO" cap="small" dirty="0" smtClean="0">
                <a:solidFill>
                  <a:schemeClr val="bg2">
                    <a:lumMod val="25000"/>
                  </a:schemeClr>
                </a:solidFill>
              </a:rPr>
              <a:t>Georreferenciación Presencia de Grupos Paramilitares con sentencia</a:t>
            </a:r>
            <a:endParaRPr lang="es-CO" cap="small" dirty="0">
              <a:solidFill>
                <a:schemeClr val="bg2">
                  <a:lumMod val="25000"/>
                </a:schemeClr>
              </a:solidFill>
            </a:endParaRPr>
          </a:p>
        </p:txBody>
      </p:sp>
      <p:sp>
        <p:nvSpPr>
          <p:cNvPr id="312" name="Rectángulo 311"/>
          <p:cNvSpPr/>
          <p:nvPr/>
        </p:nvSpPr>
        <p:spPr>
          <a:xfrm>
            <a:off x="5138565" y="1259700"/>
            <a:ext cx="792088" cy="422275"/>
          </a:xfrm>
          <a:prstGeom prst="rect">
            <a:avLst/>
          </a:prstGeom>
          <a:solidFill>
            <a:srgbClr val="00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313" name="CuadroTexto 312"/>
          <p:cNvSpPr txBox="1"/>
          <p:nvPr/>
        </p:nvSpPr>
        <p:spPr>
          <a:xfrm>
            <a:off x="6168008" y="1322388"/>
            <a:ext cx="5760640" cy="646331"/>
          </a:xfrm>
          <a:prstGeom prst="rect">
            <a:avLst/>
          </a:prstGeom>
          <a:noFill/>
        </p:spPr>
        <p:txBody>
          <a:bodyPr wrap="square" rtlCol="0">
            <a:spAutoFit/>
          </a:bodyPr>
          <a:lstStyle/>
          <a:p>
            <a:r>
              <a:rPr lang="es-CO" cap="small" dirty="0" smtClean="0">
                <a:solidFill>
                  <a:schemeClr val="bg2">
                    <a:lumMod val="25000"/>
                  </a:schemeClr>
                </a:solidFill>
              </a:rPr>
              <a:t>Georreferenciación Presencia de Grupos Paramilitares sin sentencia</a:t>
            </a:r>
            <a:endParaRPr lang="es-CO" cap="small" dirty="0">
              <a:solidFill>
                <a:schemeClr val="bg2">
                  <a:lumMod val="25000"/>
                </a:schemeClr>
              </a:solidFill>
            </a:endParaRPr>
          </a:p>
        </p:txBody>
      </p:sp>
      <p:graphicFrame>
        <p:nvGraphicFramePr>
          <p:cNvPr id="86" name="Gráfico 85"/>
          <p:cNvGraphicFramePr/>
          <p:nvPr>
            <p:extLst/>
          </p:nvPr>
        </p:nvGraphicFramePr>
        <p:xfrm>
          <a:off x="5340633" y="1700807"/>
          <a:ext cx="5461569" cy="4425930"/>
        </p:xfrm>
        <a:graphic>
          <a:graphicData uri="http://schemas.openxmlformats.org/drawingml/2006/chart">
            <c:chart xmlns:c="http://schemas.openxmlformats.org/drawingml/2006/chart" xmlns:r="http://schemas.openxmlformats.org/officeDocument/2006/relationships" r:id="rId4"/>
          </a:graphicData>
        </a:graphic>
      </p:graphicFrame>
      <p:sp>
        <p:nvSpPr>
          <p:cNvPr id="88" name="CuadroTexto 87"/>
          <p:cNvSpPr txBox="1"/>
          <p:nvPr/>
        </p:nvSpPr>
        <p:spPr>
          <a:xfrm>
            <a:off x="9408368" y="2088327"/>
            <a:ext cx="2664296" cy="2862322"/>
          </a:xfrm>
          <a:prstGeom prst="rect">
            <a:avLst/>
          </a:prstGeom>
          <a:noFill/>
        </p:spPr>
        <p:txBody>
          <a:bodyPr wrap="square" rtlCol="0">
            <a:spAutoFit/>
          </a:bodyPr>
          <a:lstStyle/>
          <a:p>
            <a:r>
              <a:rPr lang="es-CO" cap="small" dirty="0" smtClean="0">
                <a:solidFill>
                  <a:schemeClr val="bg2">
                    <a:lumMod val="25000"/>
                  </a:schemeClr>
                </a:solidFill>
              </a:rPr>
              <a:t>Total Grupos </a:t>
            </a:r>
            <a:r>
              <a:rPr lang="es-CO" cap="small" dirty="0" err="1" smtClean="0">
                <a:solidFill>
                  <a:schemeClr val="bg2">
                    <a:lumMod val="25000"/>
                  </a:schemeClr>
                </a:solidFill>
              </a:rPr>
              <a:t>Gamoil</a:t>
            </a:r>
            <a:r>
              <a:rPr lang="es-CO" cap="small" dirty="0" smtClean="0">
                <a:solidFill>
                  <a:schemeClr val="bg2">
                    <a:lumMod val="25000"/>
                  </a:schemeClr>
                </a:solidFill>
              </a:rPr>
              <a:t> 43 = 100%</a:t>
            </a:r>
          </a:p>
          <a:p>
            <a:endParaRPr lang="es-CO" cap="small" dirty="0">
              <a:solidFill>
                <a:schemeClr val="bg2">
                  <a:lumMod val="25000"/>
                </a:schemeClr>
              </a:solidFill>
            </a:endParaRPr>
          </a:p>
          <a:p>
            <a:r>
              <a:rPr lang="es-CO" cap="small" dirty="0" smtClean="0">
                <a:solidFill>
                  <a:schemeClr val="bg2">
                    <a:lumMod val="25000"/>
                  </a:schemeClr>
                </a:solidFill>
              </a:rPr>
              <a:t>Grupos </a:t>
            </a:r>
            <a:r>
              <a:rPr lang="es-CO" cap="small" dirty="0" err="1" smtClean="0">
                <a:solidFill>
                  <a:schemeClr val="bg2">
                    <a:lumMod val="25000"/>
                  </a:schemeClr>
                </a:solidFill>
              </a:rPr>
              <a:t>Gaoml</a:t>
            </a:r>
            <a:r>
              <a:rPr lang="es-CO" cap="small" dirty="0" smtClean="0">
                <a:solidFill>
                  <a:schemeClr val="bg2">
                    <a:lumMod val="25000"/>
                  </a:schemeClr>
                </a:solidFill>
              </a:rPr>
              <a:t> con sentencia 31 =  %</a:t>
            </a:r>
          </a:p>
          <a:p>
            <a:endParaRPr lang="es-CO" cap="small" dirty="0">
              <a:solidFill>
                <a:schemeClr val="bg2">
                  <a:lumMod val="25000"/>
                </a:schemeClr>
              </a:solidFill>
            </a:endParaRPr>
          </a:p>
          <a:p>
            <a:r>
              <a:rPr lang="es-CO" cap="small" dirty="0" smtClean="0">
                <a:solidFill>
                  <a:schemeClr val="bg2">
                    <a:lumMod val="25000"/>
                  </a:schemeClr>
                </a:solidFill>
              </a:rPr>
              <a:t>Grupos </a:t>
            </a:r>
            <a:r>
              <a:rPr lang="es-CO" cap="small" dirty="0" err="1" smtClean="0">
                <a:solidFill>
                  <a:schemeClr val="bg2">
                    <a:lumMod val="25000"/>
                  </a:schemeClr>
                </a:solidFill>
              </a:rPr>
              <a:t>Gaoml</a:t>
            </a:r>
            <a:r>
              <a:rPr lang="es-CO" cap="small" dirty="0" smtClean="0">
                <a:solidFill>
                  <a:schemeClr val="bg2">
                    <a:lumMod val="25000"/>
                  </a:schemeClr>
                </a:solidFill>
              </a:rPr>
              <a:t> sin sentencia 5 = % </a:t>
            </a:r>
          </a:p>
          <a:p>
            <a:endParaRPr lang="es-CO" dirty="0"/>
          </a:p>
          <a:p>
            <a:endParaRPr lang="es-CO" dirty="0"/>
          </a:p>
        </p:txBody>
      </p:sp>
      <p:pic>
        <p:nvPicPr>
          <p:cNvPr id="224" name="Imagen 223"/>
          <p:cNvPicPr>
            <a:picLocks noChangeAspect="1"/>
          </p:cNvPicPr>
          <p:nvPr/>
        </p:nvPicPr>
        <p:blipFill>
          <a:blip r:embed="rId5"/>
          <a:stretch>
            <a:fillRect/>
          </a:stretch>
        </p:blipFill>
        <p:spPr>
          <a:xfrm>
            <a:off x="1381503" y="2317238"/>
            <a:ext cx="347502" cy="499915"/>
          </a:xfrm>
          <a:prstGeom prst="rect">
            <a:avLst/>
          </a:prstGeom>
        </p:spPr>
      </p:pic>
      <p:pic>
        <p:nvPicPr>
          <p:cNvPr id="187" name="Imagen 186"/>
          <p:cNvPicPr>
            <a:picLocks noChangeAspect="1"/>
          </p:cNvPicPr>
          <p:nvPr/>
        </p:nvPicPr>
        <p:blipFill>
          <a:blip r:embed="rId5"/>
          <a:stretch>
            <a:fillRect/>
          </a:stretch>
        </p:blipFill>
        <p:spPr>
          <a:xfrm>
            <a:off x="1544581" y="2805509"/>
            <a:ext cx="347502" cy="499915"/>
          </a:xfrm>
          <a:prstGeom prst="rect">
            <a:avLst/>
          </a:prstGeom>
        </p:spPr>
      </p:pic>
    </p:spTree>
    <p:extLst>
      <p:ext uri="{BB962C8B-B14F-4D97-AF65-F5344CB8AC3E}">
        <p14:creationId xmlns:p14="http://schemas.microsoft.com/office/powerpoint/2010/main" val="172956343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2" name="121 CuadroTexto"/>
          <p:cNvSpPr txBox="1"/>
          <p:nvPr/>
        </p:nvSpPr>
        <p:spPr>
          <a:xfrm>
            <a:off x="6816079" y="2748963"/>
            <a:ext cx="185323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7626" y="3002701"/>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2 </a:t>
            </a:r>
          </a:p>
          <a:p>
            <a:pPr algn="r"/>
            <a:r>
              <a:rPr lang="es-ES" sz="1600" b="1" cap="small" dirty="0" smtClean="0">
                <a:solidFill>
                  <a:schemeClr val="accent5">
                    <a:lumMod val="20000"/>
                    <a:lumOff val="80000"/>
                  </a:schemeClr>
                </a:solidFill>
              </a:rPr>
              <a:t>Patrulleros:  6</a:t>
            </a:r>
          </a:p>
          <a:p>
            <a:pPr algn="r"/>
            <a:r>
              <a:rPr lang="es-ES" sz="1600" b="1" cap="small" dirty="0">
                <a:solidFill>
                  <a:schemeClr val="accent5">
                    <a:lumMod val="20000"/>
                    <a:lumOff val="80000"/>
                  </a:schemeClr>
                </a:solidFill>
              </a:rPr>
              <a:t>Consolidado conductas punibles:  372 </a:t>
            </a:r>
          </a:p>
          <a:p>
            <a:pPr algn="r"/>
            <a:r>
              <a:rPr lang="es-ES" sz="1600" b="1" cap="small" dirty="0" smtClean="0">
                <a:solidFill>
                  <a:schemeClr val="accent5">
                    <a:lumMod val="20000"/>
                    <a:lumOff val="80000"/>
                  </a:schemeClr>
                </a:solidFill>
              </a:rPr>
              <a:t>Hechos: 55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a:t>
            </a:r>
            <a:r>
              <a:rPr lang="es-ES" sz="1600" b="1" cap="small" dirty="0" smtClean="0">
                <a:solidFill>
                  <a:schemeClr val="accent5">
                    <a:lumMod val="20000"/>
                    <a:lumOff val="80000"/>
                  </a:schemeClr>
                </a:solidFill>
              </a:rPr>
              <a:t>: 297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121372871"/>
              </p:ext>
            </p:extLst>
          </p:nvPr>
        </p:nvGraphicFramePr>
        <p:xfrm>
          <a:off x="695400" y="3909488"/>
          <a:ext cx="4968553" cy="2505376"/>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555304">
                <a:tc gridSpan="3">
                  <a:txBody>
                    <a:bodyPr/>
                    <a:lstStyle/>
                    <a:p>
                      <a:pPr marL="704850" indent="0" algn="l" defTabSz="711200"/>
                      <a:r>
                        <a:rPr lang="es-ES" sz="1400" dirty="0" smtClean="0">
                          <a:solidFill>
                            <a:schemeClr val="tx1"/>
                          </a:solidFill>
                        </a:rPr>
                        <a:t>Guillermo Pérez Álzate alias</a:t>
                      </a:r>
                      <a:r>
                        <a:rPr lang="es-ES" sz="1400" baseline="0" dirty="0" smtClean="0">
                          <a:solidFill>
                            <a:schemeClr val="tx1"/>
                          </a:solidFill>
                        </a:rPr>
                        <a:t> “Pablo Sevillano” </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67894">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26650">
                <a:tc>
                  <a:txBody>
                    <a:bodyPr/>
                    <a:lstStyle/>
                    <a:p>
                      <a:r>
                        <a:rPr lang="es-ES" sz="1400" smtClean="0"/>
                        <a:t>Desplazamiento forzado</a:t>
                      </a:r>
                      <a:endParaRPr lang="es-ES" sz="1400" dirty="0"/>
                    </a:p>
                  </a:txBody>
                  <a:tcPr/>
                </a:tc>
                <a:tc>
                  <a:txBody>
                    <a:bodyPr/>
                    <a:lstStyle/>
                    <a:p>
                      <a:r>
                        <a:rPr lang="es-ES" sz="1400" dirty="0" smtClean="0"/>
                        <a:t>1</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59</a:t>
                      </a:r>
                      <a:endParaRPr lang="es-ES" sz="1400" dirty="0"/>
                    </a:p>
                  </a:txBody>
                  <a:tcPr/>
                </a:tc>
              </a:tr>
              <a:tr h="373574">
                <a:tc>
                  <a:txBody>
                    <a:bodyPr/>
                    <a:lstStyle/>
                    <a:p>
                      <a:r>
                        <a:rPr lang="es-ES" sz="140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11</a:t>
                      </a:r>
                      <a:endParaRPr lang="es-ES" sz="1400" dirty="0"/>
                    </a:p>
                  </a:txBody>
                  <a:tcPr/>
                </a:tc>
              </a:tr>
              <a:tr h="555304">
                <a:tc>
                  <a:txBody>
                    <a:bodyPr/>
                    <a:lstStyle/>
                    <a:p>
                      <a:r>
                        <a:rPr lang="es-ES" sz="1400" smtClean="0"/>
                        <a:t>Desaparición forzada</a:t>
                      </a:r>
                      <a:endParaRPr lang="es-ES" sz="1400" dirty="0"/>
                    </a:p>
                  </a:txBody>
                  <a:tcPr/>
                </a:tc>
                <a:tc>
                  <a:txBody>
                    <a:bodyPr/>
                    <a:lstStyle/>
                    <a:p>
                      <a:r>
                        <a:rPr lang="es-ES" sz="1400" dirty="0" smtClean="0"/>
                        <a:t>3</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 y apropiación de BBP</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32665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a:t>
                      </a:r>
                      <a:r>
                        <a:rPr lang="es-ES" sz="1400" baseline="0" dirty="0" smtClean="0"/>
                        <a:t> ilícito</a:t>
                      </a:r>
                      <a:endParaRPr lang="es-ES" sz="1400" dirty="0"/>
                    </a:p>
                  </a:txBody>
                  <a:tcPr/>
                </a:tc>
                <a:tc>
                  <a:txBody>
                    <a:bodyPr/>
                    <a:lstStyle/>
                    <a:p>
                      <a:r>
                        <a:rPr lang="es-ES" sz="1400" dirty="0" smtClean="0"/>
                        <a:t>44</a:t>
                      </a:r>
                      <a:endParaRPr lang="es-ES" sz="1400" dirty="0"/>
                    </a:p>
                  </a:txBody>
                  <a:tcPr/>
                </a:tc>
                <a:tc gridSpan="2">
                  <a:txBody>
                    <a:bodyPr/>
                    <a:lstStyle/>
                    <a:p>
                      <a:endParaRPr lang="es-ES" sz="1400" dirty="0"/>
                    </a:p>
                  </a:txBody>
                  <a:tcPr/>
                </a:tc>
                <a:tc hMerge="1">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07368" y="620688"/>
          <a:ext cx="6984776" cy="175373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Libertadores del sur  del bloque central bolívar</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a:t>
                      </a:r>
                      <a:r>
                        <a:rPr lang="es-ES" sz="1050" baseline="0" dirty="0" err="1" smtClean="0"/>
                        <a:t>Uldi</a:t>
                      </a:r>
                      <a:r>
                        <a:rPr lang="es-ES" sz="1050" baseline="0" dirty="0" smtClean="0"/>
                        <a:t> Teresa Jiménez L.</a:t>
                      </a:r>
                    </a:p>
                    <a:p>
                      <a:endParaRPr lang="es-ES" sz="1050" baseline="0" dirty="0" smtClean="0"/>
                    </a:p>
                    <a:p>
                      <a:r>
                        <a:rPr lang="es-ES" sz="1050" baseline="0" dirty="0" smtClean="0"/>
                        <a:t>Segunda Instancia. M.P. </a:t>
                      </a:r>
                      <a:r>
                        <a:rPr lang="es-ES" sz="1050" baseline="0" dirty="0" err="1" smtClean="0"/>
                        <a:t>Dra</a:t>
                      </a:r>
                      <a:r>
                        <a:rPr lang="es-ES" sz="1050" baseline="0" dirty="0" smtClean="0"/>
                        <a:t> Patricia Salazar Cuellar</a:t>
                      </a:r>
                      <a:endParaRPr lang="es-ES" sz="1050" dirty="0"/>
                    </a:p>
                  </a:txBody>
                  <a:tcPr/>
                </a:tc>
                <a:tc>
                  <a:txBody>
                    <a:bodyPr/>
                    <a:lstStyle/>
                    <a:p>
                      <a:r>
                        <a:rPr lang="es-ES" sz="1400" baseline="0" dirty="0" smtClean="0"/>
                        <a:t>29 de septiembre de 2014. </a:t>
                      </a:r>
                      <a:r>
                        <a:rPr lang="es-ES" sz="1400" baseline="0" dirty="0" smtClean="0">
                          <a:hlinkClick r:id="rId3"/>
                        </a:rPr>
                        <a:t>Ver Sentencia.</a:t>
                      </a:r>
                      <a:endParaRPr lang="es-ES" sz="1400" baseline="0" dirty="0" smtClean="0"/>
                    </a:p>
                    <a:p>
                      <a:endParaRPr lang="es-ES" sz="1400" baseline="0" dirty="0" smtClean="0"/>
                    </a:p>
                    <a:p>
                      <a:r>
                        <a:rPr lang="es-ES" sz="1400" baseline="0" dirty="0" smtClean="0"/>
                        <a:t>Rad. 45143 16 de diciembre de 2015. </a:t>
                      </a:r>
                      <a:r>
                        <a:rPr lang="es-ES" sz="1400" u="sng" baseline="0" dirty="0" smtClean="0">
                          <a:solidFill>
                            <a:srgbClr val="7030A0"/>
                          </a:solidFill>
                          <a:hlinkClick r:id="rId4"/>
                        </a:rPr>
                        <a:t>Ver Sentencia</a:t>
                      </a:r>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17</a:t>
            </a:r>
            <a:endParaRPr lang="es-ES" cap="small" dirty="0">
              <a:solidFill>
                <a:srgbClr val="C00000"/>
              </a:solidFill>
              <a:latin typeface="Agency FB" panose="020B0503020202020204" pitchFamily="34" charset="0"/>
            </a:endParaRPr>
          </a:p>
        </p:txBody>
      </p:sp>
      <p:sp>
        <p:nvSpPr>
          <p:cNvPr id="7" name="CuadroTexto 6"/>
          <p:cNvSpPr txBox="1"/>
          <p:nvPr/>
        </p:nvSpPr>
        <p:spPr>
          <a:xfrm>
            <a:off x="379145" y="2541685"/>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pSp>
        <p:nvGrpSpPr>
          <p:cNvPr id="2" name="Group 5"/>
          <p:cNvGrpSpPr>
            <a:grpSpLocks/>
          </p:cNvGrpSpPr>
          <p:nvPr/>
        </p:nvGrpSpPr>
        <p:grpSpPr bwMode="auto">
          <a:xfrm>
            <a:off x="9264352" y="1916832"/>
            <a:ext cx="2664202" cy="2308019"/>
            <a:chOff x="0" y="0"/>
            <a:chExt cx="5346" cy="5713"/>
          </a:xfrm>
        </p:grpSpPr>
        <p:sp>
          <p:nvSpPr>
            <p:cNvPr id="56" name="Freeform 6"/>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8" name="Freeform 7"/>
            <p:cNvSpPr>
              <a:spLocks/>
            </p:cNvSpPr>
            <p:nvPr/>
          </p:nvSpPr>
          <p:spPr bwMode="auto">
            <a:xfrm>
              <a:off x="1515" y="367"/>
              <a:ext cx="512" cy="838"/>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9" name="Freeform 8"/>
            <p:cNvSpPr>
              <a:spLocks/>
            </p:cNvSpPr>
            <p:nvPr/>
          </p:nvSpPr>
          <p:spPr bwMode="auto">
            <a:xfrm>
              <a:off x="1399" y="444"/>
              <a:ext cx="240" cy="296"/>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0" name="Freeform 9"/>
            <p:cNvSpPr>
              <a:spLocks/>
            </p:cNvSpPr>
            <p:nvPr/>
          </p:nvSpPr>
          <p:spPr bwMode="auto">
            <a:xfrm>
              <a:off x="1213" y="815"/>
              <a:ext cx="430"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1" name="Freeform 10"/>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2" name="Freeform 11"/>
            <p:cNvSpPr>
              <a:spLocks/>
            </p:cNvSpPr>
            <p:nvPr/>
          </p:nvSpPr>
          <p:spPr bwMode="auto">
            <a:xfrm>
              <a:off x="562" y="2534"/>
              <a:ext cx="617" cy="69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3" name="Freeform 12"/>
            <p:cNvSpPr>
              <a:spLocks/>
            </p:cNvSpPr>
            <p:nvPr/>
          </p:nvSpPr>
          <p:spPr bwMode="auto">
            <a:xfrm>
              <a:off x="742" y="1194"/>
              <a:ext cx="1151"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4" name="Freeform 13"/>
            <p:cNvSpPr>
              <a:spLocks/>
            </p:cNvSpPr>
            <p:nvPr/>
          </p:nvSpPr>
          <p:spPr bwMode="auto">
            <a:xfrm>
              <a:off x="467" y="1287"/>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5" name="Freeform 14"/>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6" name="Freeform 15"/>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7" name="Freeform 16"/>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8" name="Freeform 17"/>
            <p:cNvSpPr>
              <a:spLocks/>
            </p:cNvSpPr>
            <p:nvPr/>
          </p:nvSpPr>
          <p:spPr bwMode="auto">
            <a:xfrm>
              <a:off x="842" y="2954"/>
              <a:ext cx="801" cy="775"/>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9" name="Freeform 18"/>
            <p:cNvSpPr>
              <a:spLocks/>
            </p:cNvSpPr>
            <p:nvPr/>
          </p:nvSpPr>
          <p:spPr bwMode="auto">
            <a:xfrm>
              <a:off x="656" y="3762"/>
              <a:ext cx="1162" cy="691"/>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0" name="Freeform 19"/>
            <p:cNvSpPr>
              <a:spLocks/>
            </p:cNvSpPr>
            <p:nvPr/>
          </p:nvSpPr>
          <p:spPr bwMode="auto">
            <a:xfrm>
              <a:off x="1406" y="2548"/>
              <a:ext cx="1466" cy="11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1" name="Freeform 20"/>
            <p:cNvSpPr>
              <a:spLocks/>
            </p:cNvSpPr>
            <p:nvPr/>
          </p:nvSpPr>
          <p:spPr bwMode="auto">
            <a:xfrm>
              <a:off x="2473" y="3609"/>
              <a:ext cx="1004" cy="1069"/>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2" name="Freeform 21"/>
            <p:cNvSpPr>
              <a:spLocks/>
            </p:cNvSpPr>
            <p:nvPr/>
          </p:nvSpPr>
          <p:spPr bwMode="auto">
            <a:xfrm>
              <a:off x="1906" y="3280"/>
              <a:ext cx="1269" cy="782"/>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3" name="Freeform 22"/>
            <p:cNvSpPr>
              <a:spLocks/>
            </p:cNvSpPr>
            <p:nvPr/>
          </p:nvSpPr>
          <p:spPr bwMode="auto">
            <a:xfrm>
              <a:off x="1635" y="4212"/>
              <a:ext cx="1727" cy="15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4" name="Freeform 23"/>
            <p:cNvSpPr>
              <a:spLocks/>
            </p:cNvSpPr>
            <p:nvPr/>
          </p:nvSpPr>
          <p:spPr bwMode="auto">
            <a:xfrm>
              <a:off x="1495" y="2269"/>
              <a:ext cx="627"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5" name="Freeform 24"/>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6" name="Freeform 25"/>
            <p:cNvSpPr>
              <a:spLocks/>
            </p:cNvSpPr>
            <p:nvPr/>
          </p:nvSpPr>
          <p:spPr bwMode="auto">
            <a:xfrm>
              <a:off x="2830" y="2925"/>
              <a:ext cx="1443"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7" name="Freeform 26"/>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8" name="Freeform 27"/>
            <p:cNvSpPr>
              <a:spLocks/>
            </p:cNvSpPr>
            <p:nvPr/>
          </p:nvSpPr>
          <p:spPr bwMode="auto">
            <a:xfrm>
              <a:off x="2108" y="2131"/>
              <a:ext cx="1165" cy="663"/>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9" name="Freeform 28"/>
            <p:cNvSpPr>
              <a:spLocks/>
            </p:cNvSpPr>
            <p:nvPr/>
          </p:nvSpPr>
          <p:spPr bwMode="auto">
            <a:xfrm>
              <a:off x="2387" y="1837"/>
              <a:ext cx="1023" cy="37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0" name="Freeform 29"/>
            <p:cNvSpPr>
              <a:spLocks/>
            </p:cNvSpPr>
            <p:nvPr/>
          </p:nvSpPr>
          <p:spPr bwMode="auto">
            <a:xfrm>
              <a:off x="1616" y="1837"/>
              <a:ext cx="947" cy="82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1" name="Freeform 30"/>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2" name="Freeform 31"/>
            <p:cNvSpPr>
              <a:spLocks/>
            </p:cNvSpPr>
            <p:nvPr/>
          </p:nvSpPr>
          <p:spPr bwMode="auto">
            <a:xfrm>
              <a:off x="2013" y="1095"/>
              <a:ext cx="495" cy="824"/>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3" name="Text Box 32"/>
            <p:cNvSpPr txBox="1">
              <a:spLocks noChangeArrowheads="1"/>
            </p:cNvSpPr>
            <p:nvPr/>
          </p:nvSpPr>
          <p:spPr bwMode="auto">
            <a:xfrm>
              <a:off x="1545" y="4013"/>
              <a:ext cx="141" cy="19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4" name="Freeform 33"/>
            <p:cNvSpPr>
              <a:spLocks/>
            </p:cNvSpPr>
            <p:nvPr/>
          </p:nvSpPr>
          <p:spPr bwMode="auto">
            <a:xfrm>
              <a:off x="816" y="449"/>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5" name="Freeform 34"/>
            <p:cNvSpPr>
              <a:spLocks/>
            </p:cNvSpPr>
            <p:nvPr/>
          </p:nvSpPr>
          <p:spPr bwMode="auto">
            <a:xfrm>
              <a:off x="484" y="517"/>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6" name="Freeform 35"/>
            <p:cNvSpPr>
              <a:spLocks/>
            </p:cNvSpPr>
            <p:nvPr/>
          </p:nvSpPr>
          <p:spPr bwMode="auto">
            <a:xfrm>
              <a:off x="1248" y="595"/>
              <a:ext cx="703" cy="125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7" name="Freeform 50"/>
            <p:cNvSpPr>
              <a:spLocks/>
            </p:cNvSpPr>
            <p:nvPr/>
          </p:nvSpPr>
          <p:spPr bwMode="auto">
            <a:xfrm>
              <a:off x="0" y="3304"/>
              <a:ext cx="797" cy="809"/>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90" name="Text Box 60"/>
            <p:cNvSpPr txBox="1">
              <a:spLocks noChangeArrowheads="1"/>
            </p:cNvSpPr>
            <p:nvPr/>
          </p:nvSpPr>
          <p:spPr bwMode="auto">
            <a:xfrm>
              <a:off x="3221" y="87"/>
              <a:ext cx="2125" cy="1771"/>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t>
              </a:r>
              <a:r>
                <a:rPr lang="es-ES" sz="900" b="1" dirty="0" smtClean="0">
                  <a:solidFill>
                    <a:schemeClr val="tx1">
                      <a:lumMod val="95000"/>
                      <a:lumOff val="5000"/>
                    </a:schemeClr>
                  </a:solidFill>
                  <a:effectLst>
                    <a:outerShdw blurRad="38100" dist="38100" dir="2700000" algn="tl">
                      <a:srgbClr val="000000">
                        <a:alpha val="43137"/>
                      </a:srgbClr>
                    </a:outerShdw>
                  </a:effectLst>
                  <a:latin typeface="Calibri" pitchFamily="34" charset="0"/>
                </a:rPr>
                <a:t>B. LIBERTADORES DEL SUR</a:t>
              </a:r>
              <a:endPar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endParaRPr>
            </a:p>
          </p:txBody>
        </p:sp>
      </p:grpSp>
      <p:sp>
        <p:nvSpPr>
          <p:cNvPr id="51" name="Oval 76"/>
          <p:cNvSpPr>
            <a:spLocks noChangeArrowheads="1"/>
          </p:cNvSpPr>
          <p:nvPr/>
        </p:nvSpPr>
        <p:spPr bwMode="auto">
          <a:xfrm>
            <a:off x="10704512" y="2276872"/>
            <a:ext cx="216024" cy="144016"/>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graphicFrame>
        <p:nvGraphicFramePr>
          <p:cNvPr id="47" name="Tabla 54"/>
          <p:cNvGraphicFramePr>
            <a:graphicFrameLocks noGrp="1"/>
          </p:cNvGraphicFramePr>
          <p:nvPr>
            <p:extLst/>
          </p:nvPr>
        </p:nvGraphicFramePr>
        <p:xfrm>
          <a:off x="5870434" y="4204991"/>
          <a:ext cx="4968553" cy="2032992"/>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506411">
                <a:tc gridSpan="3">
                  <a:txBody>
                    <a:bodyPr/>
                    <a:lstStyle/>
                    <a:p>
                      <a:pPr marL="704850" indent="0" algn="l" defTabSz="711200"/>
                      <a:r>
                        <a:rPr lang="es-ES" sz="1400" dirty="0" err="1" smtClean="0">
                          <a:solidFill>
                            <a:schemeClr val="tx1"/>
                          </a:solidFill>
                        </a:rPr>
                        <a:t>Albeiro</a:t>
                      </a:r>
                      <a:r>
                        <a:rPr lang="es-ES" sz="1400" dirty="0" smtClean="0">
                          <a:solidFill>
                            <a:schemeClr val="tx1"/>
                          </a:solidFill>
                        </a:rPr>
                        <a:t> José Guerra Díaz alias “Palustre”</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militar</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smtClean="0"/>
                        <a:t>Desplazamiento forzado</a:t>
                      </a:r>
                      <a:endParaRPr lang="es-ES" sz="1400" dirty="0"/>
                    </a:p>
                  </a:txBody>
                  <a:tcPr/>
                </a:tc>
                <a:tc>
                  <a:txBody>
                    <a:bodyPr/>
                    <a:lstStyle/>
                    <a:p>
                      <a:r>
                        <a:rPr lang="es-ES" sz="1400" dirty="0" smtClean="0"/>
                        <a:t>2</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37</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5</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 y apropiación de BBP</a:t>
                      </a:r>
                      <a:endParaRPr lang="es-ES" sz="1400" dirty="0"/>
                    </a:p>
                  </a:txBody>
                  <a:tcPr/>
                </a:tc>
                <a:tc hMerge="1">
                  <a:txBody>
                    <a:bodyPr/>
                    <a:lstStyle/>
                    <a:p>
                      <a:endParaRPr lang="es-ES"/>
                    </a:p>
                  </a:txBody>
                  <a:tcPr/>
                </a:tc>
                <a:tc>
                  <a:txBody>
                    <a:bodyPr/>
                    <a:lstStyle/>
                    <a:p>
                      <a:r>
                        <a:rPr lang="es-ES" sz="1400" dirty="0" smtClean="0"/>
                        <a:t>4</a:t>
                      </a:r>
                      <a:endParaRPr lang="es-ES" sz="1400" dirty="0"/>
                    </a:p>
                  </a:txBody>
                  <a:tcPr/>
                </a:tc>
              </a:tr>
            </a:tbl>
          </a:graphicData>
        </a:graphic>
      </p:graphicFrame>
      <p:pic>
        <p:nvPicPr>
          <p:cNvPr id="49" name="48 Imagen" descr="71646827.jpg"/>
          <p:cNvPicPr>
            <a:picLocks noChangeAspect="1"/>
          </p:cNvPicPr>
          <p:nvPr/>
        </p:nvPicPr>
        <p:blipFill>
          <a:blip r:embed="rId5" cstate="print"/>
          <a:stretch>
            <a:fillRect/>
          </a:stretch>
        </p:blipFill>
        <p:spPr>
          <a:xfrm>
            <a:off x="699214" y="3917404"/>
            <a:ext cx="467866" cy="584833"/>
          </a:xfrm>
          <a:prstGeom prst="rect">
            <a:avLst/>
          </a:prstGeom>
        </p:spPr>
      </p:pic>
      <p:pic>
        <p:nvPicPr>
          <p:cNvPr id="52" name="51 Imagen" descr="98649871.jpg"/>
          <p:cNvPicPr>
            <a:picLocks noChangeAspect="1"/>
          </p:cNvPicPr>
          <p:nvPr/>
        </p:nvPicPr>
        <p:blipFill>
          <a:blip r:embed="rId6" cstate="print"/>
          <a:stretch>
            <a:fillRect/>
          </a:stretch>
        </p:blipFill>
        <p:spPr>
          <a:xfrm>
            <a:off x="5951984" y="4193804"/>
            <a:ext cx="467866" cy="584833"/>
          </a:xfrm>
          <a:prstGeom prst="rect">
            <a:avLst/>
          </a:prstGeom>
        </p:spPr>
      </p:pic>
    </p:spTree>
    <p:extLst>
      <p:ext uri="{BB962C8B-B14F-4D97-AF65-F5344CB8AC3E}">
        <p14:creationId xmlns:p14="http://schemas.microsoft.com/office/powerpoint/2010/main" val="183078750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3" name="122 Menos"/>
          <p:cNvSpPr/>
          <p:nvPr/>
        </p:nvSpPr>
        <p:spPr>
          <a:xfrm flipV="1">
            <a:off x="-1536848" y="2348880"/>
            <a:ext cx="1536238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479376" y="3140968"/>
          <a:ext cx="3672408" cy="2529840"/>
        </p:xfrm>
        <a:graphic>
          <a:graphicData uri="http://schemas.openxmlformats.org/drawingml/2006/table">
            <a:tbl>
              <a:tblPr firstRow="1" bandRow="1">
                <a:tableStyleId>{5C22544A-7EE6-4342-B048-85BDC9FD1C3A}</a:tableStyleId>
              </a:tblPr>
              <a:tblGrid>
                <a:gridCol w="1368152"/>
                <a:gridCol w="360040"/>
                <a:gridCol w="720080"/>
                <a:gridCol w="765084"/>
                <a:gridCol w="459052"/>
              </a:tblGrid>
              <a:tr h="506411">
                <a:tc gridSpan="3">
                  <a:txBody>
                    <a:bodyPr/>
                    <a:lstStyle/>
                    <a:p>
                      <a:pPr marL="704850" indent="0" algn="l" defTabSz="711200"/>
                      <a:r>
                        <a:rPr lang="es-ES" sz="1400" dirty="0" smtClean="0">
                          <a:solidFill>
                            <a:schemeClr val="tx1"/>
                          </a:solidFill>
                        </a:rPr>
                        <a:t>Jorge</a:t>
                      </a:r>
                      <a:r>
                        <a:rPr lang="es-ES" sz="1400" baseline="0" dirty="0" smtClean="0">
                          <a:solidFill>
                            <a:schemeClr val="tx1"/>
                          </a:solidFill>
                        </a:rPr>
                        <a:t> Enrique Ríos Córdoba alias “Sarmiento”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65</a:t>
                      </a:r>
                      <a:endParaRPr lang="es-ES" sz="1400" dirty="0"/>
                    </a:p>
                  </a:txBody>
                  <a:tcPr/>
                </a:tc>
              </a:tr>
              <a:tr h="348586">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348586">
                <a:tc>
                  <a:txBody>
                    <a:bodyPr/>
                    <a:lstStyle/>
                    <a:p>
                      <a:r>
                        <a:rPr lang="es-ES" sz="1400" dirty="0" smtClean="0"/>
                        <a:t>Desaparición forzada</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Destrucción</a:t>
                      </a:r>
                      <a:r>
                        <a:rPr lang="es-ES" sz="1400" baseline="0" dirty="0" smtClean="0"/>
                        <a:t> de BBP</a:t>
                      </a:r>
                      <a:endParaRPr lang="es-ES" sz="1400" dirty="0"/>
                    </a:p>
                  </a:txBody>
                  <a:tcPr/>
                </a:tc>
                <a:tc hMerge="1">
                  <a:txBody>
                    <a:bodyPr/>
                    <a:lstStyle/>
                    <a:p>
                      <a:endParaRPr lang="es-ES"/>
                    </a:p>
                  </a:txBody>
                  <a:tcPr/>
                </a:tc>
                <a:tc>
                  <a:txBody>
                    <a:bodyPr/>
                    <a:lstStyle/>
                    <a:p>
                      <a:r>
                        <a:rPr lang="es-ES" sz="1400" dirty="0" smtClean="0"/>
                        <a:t>4</a:t>
                      </a:r>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baseline="0" dirty="0" smtClean="0">
                          <a:solidFill>
                            <a:srgbClr val="FFFF66"/>
                          </a:solidFill>
                          <a:latin typeface="+mn-lt"/>
                          <a:ea typeface="+mn-ea"/>
                          <a:cs typeface="Arial" pitchFamily="34" charset="0"/>
                        </a:rPr>
                        <a:t>Bloque Libertadores del Sur del Bloque Central Bolívar</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17</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06084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14" name="Tabla 54"/>
          <p:cNvGraphicFramePr>
            <a:graphicFrameLocks noGrp="1"/>
          </p:cNvGraphicFramePr>
          <p:nvPr>
            <p:extLst/>
          </p:nvPr>
        </p:nvGraphicFramePr>
        <p:xfrm>
          <a:off x="4367808" y="3140968"/>
          <a:ext cx="3672408" cy="2529840"/>
        </p:xfrm>
        <a:graphic>
          <a:graphicData uri="http://schemas.openxmlformats.org/drawingml/2006/table">
            <a:tbl>
              <a:tblPr firstRow="1" bandRow="1">
                <a:tableStyleId>{5C22544A-7EE6-4342-B048-85BDC9FD1C3A}</a:tableStyleId>
              </a:tblPr>
              <a:tblGrid>
                <a:gridCol w="1385814"/>
                <a:gridCol w="346454"/>
                <a:gridCol w="716004"/>
                <a:gridCol w="699507"/>
                <a:gridCol w="524629"/>
              </a:tblGrid>
              <a:tr h="506411">
                <a:tc gridSpan="3">
                  <a:txBody>
                    <a:bodyPr/>
                    <a:lstStyle/>
                    <a:p>
                      <a:pPr marL="704850" indent="0" algn="l" defTabSz="711200"/>
                      <a:r>
                        <a:rPr lang="es-ES" sz="1400" dirty="0" smtClean="0">
                          <a:solidFill>
                            <a:schemeClr val="tx1"/>
                          </a:solidFill>
                        </a:rPr>
                        <a:t>Julio César Posada Orrego alias</a:t>
                      </a:r>
                      <a:r>
                        <a:rPr lang="es-ES" sz="1400" baseline="0" dirty="0" smtClean="0">
                          <a:solidFill>
                            <a:schemeClr val="tx1"/>
                          </a:solidFill>
                        </a:rPr>
                        <a:t>  “Tiberio”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28</a:t>
                      </a:r>
                      <a:endParaRPr lang="es-ES" sz="1400" dirty="0"/>
                    </a:p>
                  </a:txBody>
                  <a:tcPr/>
                </a:tc>
              </a:tr>
              <a:tr h="348586">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3</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5</a:t>
                      </a:r>
                      <a:endParaRPr lang="es-ES" sz="1400" dirty="0"/>
                    </a:p>
                  </a:txBody>
                  <a:tcPr/>
                </a:tc>
              </a:tr>
              <a:tr h="348586">
                <a:tc>
                  <a:txBody>
                    <a:bodyPr/>
                    <a:lstStyle/>
                    <a:p>
                      <a:r>
                        <a:rPr lang="es-ES" sz="1400" dirty="0" smtClean="0"/>
                        <a:t>Desaparición forzada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Destrucción</a:t>
                      </a:r>
                      <a:r>
                        <a:rPr lang="es-ES" sz="1400" baseline="0" dirty="0" smtClean="0"/>
                        <a:t> de BBP</a:t>
                      </a:r>
                      <a:endParaRPr lang="es-ES" sz="1400" dirty="0"/>
                    </a:p>
                  </a:txBody>
                  <a:tcPr/>
                </a:tc>
                <a:tc hMerge="1">
                  <a:txBody>
                    <a:bodyPr/>
                    <a:lstStyle/>
                    <a:p>
                      <a:endParaRPr lang="es-ES"/>
                    </a:p>
                  </a:txBody>
                  <a:tcPr/>
                </a:tc>
                <a:tc>
                  <a:txBody>
                    <a:bodyPr/>
                    <a:lstStyle/>
                    <a:p>
                      <a:r>
                        <a:rPr lang="es-ES" sz="1400" dirty="0" smtClean="0"/>
                        <a:t>3</a:t>
                      </a:r>
                      <a:endParaRPr lang="es-ES" sz="1400" dirty="0"/>
                    </a:p>
                  </a:txBody>
                  <a:tcPr/>
                </a:tc>
              </a:tr>
            </a:tbl>
          </a:graphicData>
        </a:graphic>
      </p:graphicFrame>
      <p:graphicFrame>
        <p:nvGraphicFramePr>
          <p:cNvPr id="15" name="Tabla 54"/>
          <p:cNvGraphicFramePr>
            <a:graphicFrameLocks noGrp="1"/>
          </p:cNvGraphicFramePr>
          <p:nvPr>
            <p:extLst/>
          </p:nvPr>
        </p:nvGraphicFramePr>
        <p:xfrm>
          <a:off x="8256240" y="3140968"/>
          <a:ext cx="3672408" cy="2225040"/>
        </p:xfrm>
        <a:graphic>
          <a:graphicData uri="http://schemas.openxmlformats.org/drawingml/2006/table">
            <a:tbl>
              <a:tblPr firstRow="1" bandRow="1">
                <a:tableStyleId>{5C22544A-7EE6-4342-B048-85BDC9FD1C3A}</a:tableStyleId>
              </a:tblPr>
              <a:tblGrid>
                <a:gridCol w="1385814"/>
                <a:gridCol w="346454"/>
                <a:gridCol w="588493"/>
                <a:gridCol w="827018"/>
                <a:gridCol w="524629"/>
              </a:tblGrid>
              <a:tr h="506411">
                <a:tc gridSpan="3">
                  <a:txBody>
                    <a:bodyPr/>
                    <a:lstStyle/>
                    <a:p>
                      <a:pPr marL="704850" indent="0" algn="l" defTabSz="711200"/>
                      <a:r>
                        <a:rPr lang="es-ES" sz="1400" dirty="0" err="1" smtClean="0">
                          <a:solidFill>
                            <a:schemeClr val="tx1"/>
                          </a:solidFill>
                        </a:rPr>
                        <a:t>Neil</a:t>
                      </a:r>
                      <a:r>
                        <a:rPr lang="es-ES" sz="1400" dirty="0" smtClean="0">
                          <a:solidFill>
                            <a:schemeClr val="tx1"/>
                          </a:solidFill>
                        </a:rPr>
                        <a:t> Márquez Cuartas alias “</a:t>
                      </a:r>
                      <a:r>
                        <a:rPr lang="es-ES" sz="1400" dirty="0" err="1" smtClean="0">
                          <a:solidFill>
                            <a:schemeClr val="tx1"/>
                          </a:solidFill>
                        </a:rPr>
                        <a:t>Pateguama</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24</a:t>
                      </a:r>
                      <a:endParaRPr lang="es-ES" sz="1400" dirty="0"/>
                    </a:p>
                  </a:txBody>
                  <a:tcPr/>
                </a:tc>
              </a:tr>
              <a:tr h="348586">
                <a:tc>
                  <a:txBody>
                    <a:bodyPr/>
                    <a:lstStyle/>
                    <a:p>
                      <a:r>
                        <a:rPr lang="es-ES" sz="1400" dirty="0" smtClean="0"/>
                        <a:t>Tentativa de homicidio</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ES" sz="1400" dirty="0"/>
                    </a:p>
                  </a:txBody>
                  <a:tcPr/>
                </a:tc>
                <a:tc>
                  <a:txBody>
                    <a:bodyPr/>
                    <a:lstStyle/>
                    <a:p>
                      <a:endParaRPr lang="es-ES" sz="1400" dirty="0"/>
                    </a:p>
                  </a:txBody>
                  <a:tcPr/>
                </a:tc>
              </a:tr>
            </a:tbl>
          </a:graphicData>
        </a:graphic>
      </p:graphicFrame>
      <p:pic>
        <p:nvPicPr>
          <p:cNvPr id="16" name="15 Imagen" descr="98650862.jpg"/>
          <p:cNvPicPr>
            <a:picLocks noChangeAspect="1"/>
          </p:cNvPicPr>
          <p:nvPr/>
        </p:nvPicPr>
        <p:blipFill>
          <a:blip r:embed="rId3" cstate="print"/>
          <a:stretch>
            <a:fillRect/>
          </a:stretch>
        </p:blipFill>
        <p:spPr>
          <a:xfrm>
            <a:off x="551384" y="3140968"/>
            <a:ext cx="539874" cy="674843"/>
          </a:xfrm>
          <a:prstGeom prst="rect">
            <a:avLst/>
          </a:prstGeom>
        </p:spPr>
      </p:pic>
      <p:pic>
        <p:nvPicPr>
          <p:cNvPr id="18" name="17 Imagen" descr="8038494.jpg"/>
          <p:cNvPicPr>
            <a:picLocks noChangeAspect="1"/>
          </p:cNvPicPr>
          <p:nvPr/>
        </p:nvPicPr>
        <p:blipFill>
          <a:blip r:embed="rId4" cstate="print"/>
          <a:stretch>
            <a:fillRect/>
          </a:stretch>
        </p:blipFill>
        <p:spPr>
          <a:xfrm>
            <a:off x="4439816" y="3140968"/>
            <a:ext cx="525472" cy="656841"/>
          </a:xfrm>
          <a:prstGeom prst="rect">
            <a:avLst/>
          </a:prstGeom>
        </p:spPr>
      </p:pic>
      <p:pic>
        <p:nvPicPr>
          <p:cNvPr id="20" name="19 Imagen" descr="9817950.jpg"/>
          <p:cNvPicPr>
            <a:picLocks noChangeAspect="1"/>
          </p:cNvPicPr>
          <p:nvPr/>
        </p:nvPicPr>
        <p:blipFill>
          <a:blip r:embed="rId5" cstate="print"/>
          <a:stretch>
            <a:fillRect/>
          </a:stretch>
        </p:blipFill>
        <p:spPr>
          <a:xfrm>
            <a:off x="8256240" y="3140968"/>
            <a:ext cx="539874" cy="674843"/>
          </a:xfrm>
          <a:prstGeom prst="rect">
            <a:avLst/>
          </a:prstGeom>
        </p:spPr>
      </p:pic>
    </p:spTree>
    <p:extLst>
      <p:ext uri="{BB962C8B-B14F-4D97-AF65-F5344CB8AC3E}">
        <p14:creationId xmlns:p14="http://schemas.microsoft.com/office/powerpoint/2010/main" val="156123935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3" name="122 Menos"/>
          <p:cNvSpPr/>
          <p:nvPr/>
        </p:nvSpPr>
        <p:spPr>
          <a:xfrm flipV="1">
            <a:off x="-1536848" y="2348880"/>
            <a:ext cx="1536238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479376" y="3140968"/>
          <a:ext cx="3672408" cy="2011680"/>
        </p:xfrm>
        <a:graphic>
          <a:graphicData uri="http://schemas.openxmlformats.org/drawingml/2006/table">
            <a:tbl>
              <a:tblPr firstRow="1" bandRow="1">
                <a:tableStyleId>{5C22544A-7EE6-4342-B048-85BDC9FD1C3A}</a:tableStyleId>
              </a:tblPr>
              <a:tblGrid>
                <a:gridCol w="1368152"/>
                <a:gridCol w="360040"/>
                <a:gridCol w="720080"/>
                <a:gridCol w="765084"/>
                <a:gridCol w="459052"/>
              </a:tblGrid>
              <a:tr h="506411">
                <a:tc gridSpan="3">
                  <a:txBody>
                    <a:bodyPr/>
                    <a:lstStyle/>
                    <a:p>
                      <a:pPr marL="704850" indent="0" algn="l" defTabSz="711200"/>
                      <a:r>
                        <a:rPr lang="es-ES" sz="1400" dirty="0" err="1" smtClean="0">
                          <a:solidFill>
                            <a:schemeClr val="tx1"/>
                          </a:solidFill>
                        </a:rPr>
                        <a:t>Nalfer</a:t>
                      </a:r>
                      <a:r>
                        <a:rPr lang="es-ES" sz="1400" dirty="0" smtClean="0">
                          <a:solidFill>
                            <a:schemeClr val="tx1"/>
                          </a:solidFill>
                        </a:rPr>
                        <a:t> Manuel Guerra</a:t>
                      </a:r>
                      <a:r>
                        <a:rPr lang="es-ES" sz="1400" baseline="0" dirty="0" smtClean="0">
                          <a:solidFill>
                            <a:schemeClr val="tx1"/>
                          </a:solidFill>
                        </a:rPr>
                        <a:t> Díaz alias “Rafa”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348586">
                <a:tc>
                  <a:txBody>
                    <a:bodyPr/>
                    <a:lstStyle/>
                    <a:p>
                      <a:r>
                        <a:rPr lang="es-ES" sz="1400" dirty="0" smtClean="0"/>
                        <a:t>Desaparición forzada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Destrucción</a:t>
                      </a:r>
                      <a:r>
                        <a:rPr lang="es-ES" sz="1400" baseline="0" dirty="0" smtClean="0"/>
                        <a:t> de BBP</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baseline="0" dirty="0" smtClean="0">
                          <a:solidFill>
                            <a:srgbClr val="FFFF66"/>
                          </a:solidFill>
                          <a:latin typeface="+mn-lt"/>
                          <a:ea typeface="+mn-ea"/>
                          <a:cs typeface="Arial" pitchFamily="34" charset="0"/>
                        </a:rPr>
                        <a:t>Bloque Libertadores del Sur del Bloque Central Bolívar</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17</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06084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14" name="Tabla 54"/>
          <p:cNvGraphicFramePr>
            <a:graphicFrameLocks noGrp="1"/>
          </p:cNvGraphicFramePr>
          <p:nvPr>
            <p:extLst/>
          </p:nvPr>
        </p:nvGraphicFramePr>
        <p:xfrm>
          <a:off x="4367808" y="3140968"/>
          <a:ext cx="3672408" cy="2011680"/>
        </p:xfrm>
        <a:graphic>
          <a:graphicData uri="http://schemas.openxmlformats.org/drawingml/2006/table">
            <a:tbl>
              <a:tblPr firstRow="1" bandRow="1">
                <a:tableStyleId>{5C22544A-7EE6-4342-B048-85BDC9FD1C3A}</a:tableStyleId>
              </a:tblPr>
              <a:tblGrid>
                <a:gridCol w="1385814"/>
                <a:gridCol w="346454"/>
                <a:gridCol w="716004"/>
                <a:gridCol w="699507"/>
                <a:gridCol w="524629"/>
              </a:tblGrid>
              <a:tr h="506411">
                <a:tc gridSpan="3">
                  <a:txBody>
                    <a:bodyPr/>
                    <a:lstStyle/>
                    <a:p>
                      <a:pPr marL="704850" indent="0" algn="l" defTabSz="711200"/>
                      <a:r>
                        <a:rPr lang="es-ES" sz="1400" dirty="0" smtClean="0">
                          <a:solidFill>
                            <a:schemeClr val="tx1"/>
                          </a:solidFill>
                        </a:rPr>
                        <a:t>Luis</a:t>
                      </a:r>
                      <a:r>
                        <a:rPr lang="es-ES" sz="1400" baseline="0" dirty="0" smtClean="0">
                          <a:solidFill>
                            <a:schemeClr val="tx1"/>
                          </a:solidFill>
                        </a:rPr>
                        <a:t> Cornelio Rivas </a:t>
                      </a:r>
                      <a:r>
                        <a:rPr lang="es-ES" sz="1400" baseline="0" dirty="0" err="1" smtClean="0">
                          <a:solidFill>
                            <a:schemeClr val="tx1"/>
                          </a:solidFill>
                        </a:rPr>
                        <a:t>Rivas</a:t>
                      </a:r>
                      <a:r>
                        <a:rPr lang="es-ES" sz="1400" baseline="0" dirty="0" smtClean="0">
                          <a:solidFill>
                            <a:schemeClr val="tx1"/>
                          </a:solidFill>
                        </a:rPr>
                        <a:t> alias “Panameño”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5</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13</a:t>
                      </a:r>
                      <a:endParaRPr lang="es-ES" sz="1400" dirty="0"/>
                    </a:p>
                  </a:txBody>
                  <a:tcPr/>
                </a:tc>
              </a:tr>
              <a:tr h="348586">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Destrucción de BBP</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15" name="Tabla 54"/>
          <p:cNvGraphicFramePr>
            <a:graphicFrameLocks noGrp="1"/>
          </p:cNvGraphicFramePr>
          <p:nvPr>
            <p:extLst/>
          </p:nvPr>
        </p:nvGraphicFramePr>
        <p:xfrm>
          <a:off x="8256240" y="3140968"/>
          <a:ext cx="3672408" cy="1493520"/>
        </p:xfrm>
        <a:graphic>
          <a:graphicData uri="http://schemas.openxmlformats.org/drawingml/2006/table">
            <a:tbl>
              <a:tblPr firstRow="1" bandRow="1">
                <a:tableStyleId>{5C22544A-7EE6-4342-B048-85BDC9FD1C3A}</a:tableStyleId>
              </a:tblPr>
              <a:tblGrid>
                <a:gridCol w="1385814"/>
                <a:gridCol w="346454"/>
                <a:gridCol w="588493"/>
                <a:gridCol w="827018"/>
                <a:gridCol w="524629"/>
              </a:tblGrid>
              <a:tr h="506411">
                <a:tc gridSpan="3">
                  <a:txBody>
                    <a:bodyPr/>
                    <a:lstStyle/>
                    <a:p>
                      <a:pPr marL="704850" indent="0" algn="l" defTabSz="711200"/>
                      <a:r>
                        <a:rPr lang="es-ES" sz="1400" dirty="0" smtClean="0">
                          <a:solidFill>
                            <a:schemeClr val="tx1"/>
                          </a:solidFill>
                        </a:rPr>
                        <a:t>Jimmy Antonio Zambrano </a:t>
                      </a:r>
                      <a:r>
                        <a:rPr lang="es-ES" sz="1400" dirty="0" err="1" smtClean="0">
                          <a:solidFill>
                            <a:schemeClr val="tx1"/>
                          </a:solidFill>
                        </a:rPr>
                        <a:t>Insuasty</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err="1" smtClean="0"/>
                        <a:t>Testaferrato</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bl>
          </a:graphicData>
        </a:graphic>
      </p:graphicFrame>
      <p:pic>
        <p:nvPicPr>
          <p:cNvPr id="21" name="20 Imagen" descr="98651460.jpg"/>
          <p:cNvPicPr>
            <a:picLocks noChangeAspect="1"/>
          </p:cNvPicPr>
          <p:nvPr/>
        </p:nvPicPr>
        <p:blipFill>
          <a:blip r:embed="rId3" cstate="print"/>
          <a:stretch>
            <a:fillRect/>
          </a:stretch>
        </p:blipFill>
        <p:spPr>
          <a:xfrm>
            <a:off x="551384" y="3158505"/>
            <a:ext cx="576064" cy="720080"/>
          </a:xfrm>
          <a:prstGeom prst="rect">
            <a:avLst/>
          </a:prstGeom>
        </p:spPr>
      </p:pic>
      <p:pic>
        <p:nvPicPr>
          <p:cNvPr id="22" name="21 Imagen" descr="11798060.jpg"/>
          <p:cNvPicPr>
            <a:picLocks noChangeAspect="1"/>
          </p:cNvPicPr>
          <p:nvPr/>
        </p:nvPicPr>
        <p:blipFill>
          <a:blip r:embed="rId4" cstate="print"/>
          <a:stretch>
            <a:fillRect/>
          </a:stretch>
        </p:blipFill>
        <p:spPr>
          <a:xfrm>
            <a:off x="4439816" y="3212976"/>
            <a:ext cx="504056" cy="630071"/>
          </a:xfrm>
          <a:prstGeom prst="rect">
            <a:avLst/>
          </a:prstGeom>
        </p:spPr>
      </p:pic>
      <p:pic>
        <p:nvPicPr>
          <p:cNvPr id="23" name="22 Imagen" descr="12996231.jpg"/>
          <p:cNvPicPr>
            <a:picLocks noChangeAspect="1"/>
          </p:cNvPicPr>
          <p:nvPr/>
        </p:nvPicPr>
        <p:blipFill>
          <a:blip r:embed="rId5" cstate="print"/>
          <a:stretch>
            <a:fillRect/>
          </a:stretch>
        </p:blipFill>
        <p:spPr>
          <a:xfrm>
            <a:off x="8328248" y="3140968"/>
            <a:ext cx="543983" cy="679979"/>
          </a:xfrm>
          <a:prstGeom prst="rect">
            <a:avLst/>
          </a:prstGeom>
        </p:spPr>
      </p:pic>
    </p:spTree>
    <p:extLst>
      <p:ext uri="{BB962C8B-B14F-4D97-AF65-F5344CB8AC3E}">
        <p14:creationId xmlns:p14="http://schemas.microsoft.com/office/powerpoint/2010/main" val="2322764199"/>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2730"/>
            <a:ext cx="12072664" cy="1871663"/>
          </a:xfrm>
        </p:spPr>
        <p:txBody>
          <a:bodyPr>
            <a:normAutofit/>
          </a:bodyPr>
          <a:lstStyle/>
          <a:p>
            <a:pPr lvl="0" algn="ctr"/>
            <a:r>
              <a:rPr lang="es-ES" b="1" cap="small" dirty="0" smtClean="0">
                <a:solidFill>
                  <a:srgbClr val="C00000"/>
                </a:solidFill>
                <a:cs typeface="Arial" pitchFamily="34" charset="0"/>
              </a:rPr>
              <a:t>Sentencia 17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Libertadores del Sur del Bloque Central Bolívar</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endParaRPr lang="es-CO" sz="1800" cap="small" dirty="0">
              <a:solidFill>
                <a:schemeClr val="accent6">
                  <a:lumMod val="75000"/>
                </a:schemeClr>
              </a:solidFill>
            </a:endParaRPr>
          </a:p>
        </p:txBody>
      </p:sp>
      <p:sp>
        <p:nvSpPr>
          <p:cNvPr id="5" name="Rectángulo 4"/>
          <p:cNvSpPr/>
          <p:nvPr/>
        </p:nvSpPr>
        <p:spPr>
          <a:xfrm>
            <a:off x="527720" y="1909066"/>
            <a:ext cx="11017224" cy="5447645"/>
          </a:xfrm>
          <a:prstGeom prst="rect">
            <a:avLst/>
          </a:prstGeom>
        </p:spPr>
        <p:txBody>
          <a:bodyPr wrap="square">
            <a:spAutoFit/>
          </a:bodyPr>
          <a:lstStyle/>
          <a:p>
            <a:pPr algn="just"/>
            <a:r>
              <a:rPr lang="es-ES" sz="1200" dirty="0" smtClean="0">
                <a:latin typeface="Malgun Gothic" panose="020B0503020000020004" pitchFamily="34" charset="-127"/>
                <a:ea typeface="Malgun Gothic" panose="020B0503020000020004" pitchFamily="34" charset="-127"/>
              </a:rPr>
              <a:t>En </a:t>
            </a:r>
            <a:r>
              <a:rPr lang="es-ES" sz="1200" dirty="0">
                <a:latin typeface="Malgun Gothic" panose="020B0503020000020004" pitchFamily="34" charset="-127"/>
                <a:ea typeface="Malgun Gothic" panose="020B0503020000020004" pitchFamily="34" charset="-127"/>
              </a:rPr>
              <a:t>la estructura militar el BLS estuvo constituido por tres frentes y una subestructura así</a:t>
            </a:r>
            <a:r>
              <a:rPr lang="es-ES" sz="1200" dirty="0" smtClean="0">
                <a:latin typeface="Malgun Gothic" panose="020B0503020000020004" pitchFamily="34" charset="-127"/>
                <a:ea typeface="Malgun Gothic" panose="020B0503020000020004" pitchFamily="34" charset="-127"/>
              </a:rPr>
              <a:t>: El </a:t>
            </a:r>
            <a:r>
              <a:rPr lang="es-ES" sz="1200" dirty="0">
                <a:latin typeface="Malgun Gothic" panose="020B0503020000020004" pitchFamily="34" charset="-127"/>
                <a:ea typeface="Malgun Gothic" panose="020B0503020000020004" pitchFamily="34" charset="-127"/>
              </a:rPr>
              <a:t>Frente Héroes de Tumaco y Llorente, constituido por 4 </a:t>
            </a:r>
            <a:r>
              <a:rPr lang="es-CO" sz="1200" dirty="0">
                <a:latin typeface="Malgun Gothic" panose="020B0503020000020004" pitchFamily="34" charset="-127"/>
                <a:ea typeface="Malgun Gothic" panose="020B0503020000020004" pitchFamily="34" charset="-127"/>
              </a:rPr>
              <a:t>sub</a:t>
            </a:r>
            <a:r>
              <a:rPr lang="es-ES" sz="1200" dirty="0">
                <a:latin typeface="Malgun Gothic" panose="020B0503020000020004" pitchFamily="34" charset="-127"/>
                <a:ea typeface="Malgun Gothic" panose="020B0503020000020004" pitchFamily="34" charset="-127"/>
              </a:rPr>
              <a:t>estructuras: urbana </a:t>
            </a:r>
            <a:r>
              <a:rPr lang="es-CO" sz="1200" dirty="0">
                <a:latin typeface="Malgun Gothic" panose="020B0503020000020004" pitchFamily="34" charset="-127"/>
                <a:ea typeface="Malgun Gothic" panose="020B0503020000020004" pitchFamily="34" charset="-127"/>
              </a:rPr>
              <a:t>de </a:t>
            </a:r>
            <a:r>
              <a:rPr lang="es-ES" sz="1200" dirty="0">
                <a:latin typeface="Malgun Gothic" panose="020B0503020000020004" pitchFamily="34" charset="-127"/>
                <a:ea typeface="Malgun Gothic" panose="020B0503020000020004" pitchFamily="34" charset="-127"/>
              </a:rPr>
              <a:t>Tumaco, río Mira desde Peña Colorada hasta Cabo Manglares</a:t>
            </a:r>
            <a:r>
              <a:rPr lang="es-CO" sz="1200" dirty="0">
                <a:latin typeface="Malgun Gothic" panose="020B0503020000020004" pitchFamily="34" charset="-127"/>
                <a:ea typeface="Malgun Gothic" panose="020B0503020000020004" pitchFamily="34" charset="-127"/>
              </a:rPr>
              <a:t>, </a:t>
            </a:r>
            <a:r>
              <a:rPr lang="es-ES" sz="1200" dirty="0">
                <a:latin typeface="Malgun Gothic" panose="020B0503020000020004" pitchFamily="34" charset="-127"/>
                <a:ea typeface="Malgun Gothic" panose="020B0503020000020004" pitchFamily="34" charset="-127"/>
              </a:rPr>
              <a:t> estructura por la carretera panamericana desde el </a:t>
            </a:r>
            <a:r>
              <a:rPr lang="es-ES" sz="1200" dirty="0" err="1">
                <a:latin typeface="Malgun Gothic" panose="020B0503020000020004" pitchFamily="34" charset="-127"/>
                <a:ea typeface="Malgun Gothic" panose="020B0503020000020004" pitchFamily="34" charset="-127"/>
              </a:rPr>
              <a:t>Pindo</a:t>
            </a:r>
            <a:r>
              <a:rPr lang="es-ES" sz="1200" dirty="0">
                <a:latin typeface="Malgun Gothic" panose="020B0503020000020004" pitchFamily="34" charset="-127"/>
                <a:ea typeface="Malgun Gothic" panose="020B0503020000020004" pitchFamily="34" charset="-127"/>
              </a:rPr>
              <a:t> hasta Llorente y en la zona costera. </a:t>
            </a:r>
            <a:r>
              <a:rPr lang="es-ES" sz="1200" dirty="0" smtClean="0">
                <a:latin typeface="Malgun Gothic" panose="020B0503020000020004" pitchFamily="34" charset="-127"/>
                <a:ea typeface="Malgun Gothic" panose="020B0503020000020004" pitchFamily="34" charset="-127"/>
              </a:rPr>
              <a:t>El </a:t>
            </a:r>
            <a:r>
              <a:rPr lang="es-ES" sz="1200" dirty="0">
                <a:latin typeface="Malgun Gothic" panose="020B0503020000020004" pitchFamily="34" charset="-127"/>
                <a:ea typeface="Malgun Gothic" panose="020B0503020000020004" pitchFamily="34" charset="-127"/>
              </a:rPr>
              <a:t>Frente Lorenzo Aldana, </a:t>
            </a:r>
            <a:r>
              <a:rPr lang="es-ES" sz="1200" dirty="0" smtClean="0">
                <a:latin typeface="Malgun Gothic" panose="020B0503020000020004" pitchFamily="34" charset="-127"/>
                <a:ea typeface="Malgun Gothic" panose="020B0503020000020004" pitchFamily="34" charset="-127"/>
              </a:rPr>
              <a:t>El </a:t>
            </a:r>
            <a:r>
              <a:rPr lang="es-ES" sz="1200" dirty="0">
                <a:latin typeface="Malgun Gothic" panose="020B0503020000020004" pitchFamily="34" charset="-127"/>
                <a:ea typeface="Malgun Gothic" panose="020B0503020000020004" pitchFamily="34" charset="-127"/>
              </a:rPr>
              <a:t>Frente Brigadas Campesinas Antonio </a:t>
            </a:r>
            <a:r>
              <a:rPr lang="es-ES" sz="1200" dirty="0" smtClean="0">
                <a:latin typeface="Malgun Gothic" panose="020B0503020000020004" pitchFamily="34" charset="-127"/>
                <a:ea typeface="Malgun Gothic" panose="020B0503020000020004" pitchFamily="34" charset="-127"/>
              </a:rPr>
              <a:t>Nariño, Subestructura </a:t>
            </a:r>
            <a:r>
              <a:rPr lang="es-ES" sz="1200" dirty="0">
                <a:latin typeface="Malgun Gothic" panose="020B0503020000020004" pitchFamily="34" charset="-127"/>
                <a:ea typeface="Malgun Gothic" panose="020B0503020000020004" pitchFamily="34" charset="-127"/>
              </a:rPr>
              <a:t>en La Unión- Nariño</a:t>
            </a:r>
            <a:r>
              <a:rPr lang="es-ES" sz="1200" dirty="0" smtClean="0">
                <a:latin typeface="Malgun Gothic" panose="020B0503020000020004" pitchFamily="34" charset="-127"/>
                <a:ea typeface="Malgun Gothic" panose="020B0503020000020004" pitchFamily="34" charset="-127"/>
              </a:rPr>
              <a:t>.</a:t>
            </a:r>
          </a:p>
          <a:p>
            <a:pPr lvl="0" algn="just"/>
            <a:endParaRPr lang="es-ES"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Frente Héroes de Tumaco y Llorente tuvo como zonas de influencia de los urbanos de Tumaco fueron: municipio de Tumaco y los corregimientos de </a:t>
            </a:r>
            <a:r>
              <a:rPr lang="es-CO" sz="1200" dirty="0" err="1">
                <a:latin typeface="Malgun Gothic" panose="020B0503020000020004" pitchFamily="34" charset="-127"/>
                <a:ea typeface="Malgun Gothic" panose="020B0503020000020004" pitchFamily="34" charset="-127"/>
              </a:rPr>
              <a:t>Espriella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Bucheli</a:t>
            </a:r>
            <a:r>
              <a:rPr lang="es-CO" sz="1200" dirty="0">
                <a:latin typeface="Malgun Gothic" panose="020B0503020000020004" pitchFamily="34" charset="-127"/>
                <a:ea typeface="Malgun Gothic" panose="020B0503020000020004" pitchFamily="34" charset="-127"/>
              </a:rPr>
              <a:t>, vereda de San Isidro, Bajo </a:t>
            </a:r>
            <a:r>
              <a:rPr lang="es-CO" sz="1200" dirty="0" err="1">
                <a:latin typeface="Malgun Gothic" panose="020B0503020000020004" pitchFamily="34" charset="-127"/>
                <a:ea typeface="Malgun Gothic" panose="020B0503020000020004" pitchFamily="34" charset="-127"/>
              </a:rPr>
              <a:t>Chilvi</a:t>
            </a:r>
            <a:r>
              <a:rPr lang="es-CO" sz="1200" dirty="0">
                <a:latin typeface="Malgun Gothic" panose="020B0503020000020004" pitchFamily="34" charset="-127"/>
                <a:ea typeface="Malgun Gothic" panose="020B0503020000020004" pitchFamily="34" charset="-127"/>
              </a:rPr>
              <a:t>, Robles, </a:t>
            </a:r>
            <a:r>
              <a:rPr lang="es-CO" sz="1200" dirty="0" err="1">
                <a:latin typeface="Malgun Gothic" panose="020B0503020000020004" pitchFamily="34" charset="-127"/>
                <a:ea typeface="Malgun Gothic" panose="020B0503020000020004" pitchFamily="34" charset="-127"/>
              </a:rPr>
              <a:t>Chilvicito</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Cajapi</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Imbili</a:t>
            </a:r>
            <a:r>
              <a:rPr lang="es-CO" sz="1200" dirty="0">
                <a:latin typeface="Malgun Gothic" panose="020B0503020000020004" pitchFamily="34" charset="-127"/>
                <a:ea typeface="Malgun Gothic" panose="020B0503020000020004" pitchFamily="34" charset="-127"/>
              </a:rPr>
              <a:t> y Peñas coloradas. La zona de la estructura paramilitar y financiera por el río Mira desde Peña colorada hasta Cabo Manglares era: caseríos de: Peñas Coloradas, Boca Toma, </a:t>
            </a:r>
            <a:r>
              <a:rPr lang="es-CO" sz="1200" dirty="0" err="1">
                <a:latin typeface="Malgun Gothic" panose="020B0503020000020004" pitchFamily="34" charset="-127"/>
                <a:ea typeface="Malgun Gothic" panose="020B0503020000020004" pitchFamily="34" charset="-127"/>
              </a:rPr>
              <a:t>Cacagual</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Guabal</a:t>
            </a:r>
            <a:r>
              <a:rPr lang="es-CO" sz="1200" dirty="0">
                <a:latin typeface="Malgun Gothic" panose="020B0503020000020004" pitchFamily="34" charset="-127"/>
                <a:ea typeface="Malgun Gothic" panose="020B0503020000020004" pitchFamily="34" charset="-127"/>
              </a:rPr>
              <a:t>, Terán, Cabo Manglares, Milagros y Congal.</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La </a:t>
            </a:r>
            <a:r>
              <a:rPr lang="es-CO" sz="1200" dirty="0">
                <a:latin typeface="Malgun Gothic" panose="020B0503020000020004" pitchFamily="34" charset="-127"/>
                <a:ea typeface="Malgun Gothic" panose="020B0503020000020004" pitchFamily="34" charset="-127"/>
              </a:rPr>
              <a:t>estructura paramilitar y financiera por la carretera panamericana desde el </a:t>
            </a:r>
            <a:r>
              <a:rPr lang="es-CO" sz="1200" dirty="0" err="1">
                <a:latin typeface="Malgun Gothic" panose="020B0503020000020004" pitchFamily="34" charset="-127"/>
                <a:ea typeface="Malgun Gothic" panose="020B0503020000020004" pitchFamily="34" charset="-127"/>
              </a:rPr>
              <a:t>Pindo</a:t>
            </a:r>
            <a:r>
              <a:rPr lang="es-CO" sz="1200" dirty="0">
                <a:latin typeface="Malgun Gothic" panose="020B0503020000020004" pitchFamily="34" charset="-127"/>
                <a:ea typeface="Malgun Gothic" panose="020B0503020000020004" pitchFamily="34" charset="-127"/>
              </a:rPr>
              <a:t> hasta Llorente tuvo como zona de influencia: salida municipio de Tumaco </a:t>
            </a:r>
            <a:r>
              <a:rPr lang="es-CO" sz="1200" dirty="0" err="1">
                <a:latin typeface="Malgun Gothic" panose="020B0503020000020004" pitchFamily="34" charset="-127"/>
                <a:ea typeface="Malgun Gothic" panose="020B0503020000020004" pitchFamily="34" charset="-127"/>
              </a:rPr>
              <a:t>Bucheli</a:t>
            </a:r>
            <a:r>
              <a:rPr lang="es-CO" sz="1200" dirty="0">
                <a:latin typeface="Malgun Gothic" panose="020B0503020000020004" pitchFamily="34" charset="-127"/>
                <a:ea typeface="Malgun Gothic" panose="020B0503020000020004" pitchFamily="34" charset="-127"/>
              </a:rPr>
              <a:t>, San Isidro, Bajo </a:t>
            </a:r>
            <a:r>
              <a:rPr lang="es-CO" sz="1200" dirty="0" err="1">
                <a:latin typeface="Malgun Gothic" panose="020B0503020000020004" pitchFamily="34" charset="-127"/>
                <a:ea typeface="Malgun Gothic" panose="020B0503020000020004" pitchFamily="34" charset="-127"/>
              </a:rPr>
              <a:t>chilvi</a:t>
            </a:r>
            <a:r>
              <a:rPr lang="es-CO" sz="1200" dirty="0">
                <a:latin typeface="Malgun Gothic" panose="020B0503020000020004" pitchFamily="34" charset="-127"/>
                <a:ea typeface="Malgun Gothic" panose="020B0503020000020004" pitchFamily="34" charset="-127"/>
              </a:rPr>
              <a:t>, Robles, </a:t>
            </a:r>
            <a:r>
              <a:rPr lang="es-CO" sz="1200" dirty="0" err="1">
                <a:latin typeface="Malgun Gothic" panose="020B0503020000020004" pitchFamily="34" charset="-127"/>
                <a:ea typeface="Malgun Gothic" panose="020B0503020000020004" pitchFamily="34" charset="-127"/>
              </a:rPr>
              <a:t>Chilvicito</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Cajapi</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Inbili</a:t>
            </a:r>
            <a:r>
              <a:rPr lang="es-CO" sz="1200" dirty="0">
                <a:latin typeface="Malgun Gothic" panose="020B0503020000020004" pitchFamily="34" charset="-127"/>
                <a:ea typeface="Malgun Gothic" panose="020B0503020000020004" pitchFamily="34" charset="-127"/>
              </a:rPr>
              <a:t> y la </a:t>
            </a:r>
            <a:r>
              <a:rPr lang="es-CO" sz="1200" dirty="0" err="1">
                <a:latin typeface="Malgun Gothic" panose="020B0503020000020004" pitchFamily="34" charset="-127"/>
                <a:ea typeface="Malgun Gothic" panose="020B0503020000020004" pitchFamily="34" charset="-127"/>
              </a:rPr>
              <a:t>Espriella</a:t>
            </a:r>
            <a:r>
              <a:rPr lang="es-CO" sz="1200" dirty="0">
                <a:latin typeface="Malgun Gothic" panose="020B0503020000020004" pitchFamily="34" charset="-127"/>
                <a:ea typeface="Malgun Gothic" panose="020B0503020000020004" pitchFamily="34" charset="-127"/>
              </a:rPr>
              <a:t>.  Finalmente la estructura paramilitar y financiera en la zona costera desde marzo de 2003 a diciembre de 2004, hizo presencia en los Municipios de </a:t>
            </a:r>
            <a:r>
              <a:rPr lang="es-CO" sz="1200" dirty="0" err="1">
                <a:latin typeface="Malgun Gothic" panose="020B0503020000020004" pitchFamily="34" charset="-127"/>
                <a:ea typeface="Malgun Gothic" panose="020B0503020000020004" pitchFamily="34" charset="-127"/>
              </a:rPr>
              <a:t>Salahonda</a:t>
            </a:r>
            <a:r>
              <a:rPr lang="es-CO" sz="1200" dirty="0">
                <a:latin typeface="Malgun Gothic" panose="020B0503020000020004" pitchFamily="34" charset="-127"/>
                <a:ea typeface="Malgun Gothic" panose="020B0503020000020004" pitchFamily="34" charset="-127"/>
              </a:rPr>
              <a:t>, Mosquera, El Charco, </a:t>
            </a:r>
            <a:r>
              <a:rPr lang="es-CO" sz="1200" dirty="0" err="1">
                <a:latin typeface="Malgun Gothic" panose="020B0503020000020004" pitchFamily="34" charset="-127"/>
                <a:ea typeface="Malgun Gothic" panose="020B0503020000020004" pitchFamily="34" charset="-127"/>
              </a:rPr>
              <a:t>Iscuandé</a:t>
            </a:r>
            <a:r>
              <a:rPr lang="es-CO" sz="1200" dirty="0">
                <a:latin typeface="Malgun Gothic" panose="020B0503020000020004" pitchFamily="34" charset="-127"/>
                <a:ea typeface="Malgun Gothic" panose="020B0503020000020004" pitchFamily="34" charset="-127"/>
              </a:rPr>
              <a:t>, Inspección de Policía de </a:t>
            </a:r>
            <a:r>
              <a:rPr lang="es-CO" sz="1200" dirty="0" err="1">
                <a:latin typeface="Malgun Gothic" panose="020B0503020000020004" pitchFamily="34" charset="-127"/>
                <a:ea typeface="Malgun Gothic" panose="020B0503020000020004" pitchFamily="34" charset="-127"/>
              </a:rPr>
              <a:t>Chimbuza</a:t>
            </a:r>
            <a:r>
              <a:rPr lang="es-CO" sz="1200" dirty="0">
                <a:latin typeface="Malgun Gothic" panose="020B0503020000020004" pitchFamily="34" charset="-127"/>
                <a:ea typeface="Malgun Gothic" panose="020B0503020000020004" pitchFamily="34" charset="-127"/>
              </a:rPr>
              <a:t>, corregimiento Bocas de </a:t>
            </a:r>
            <a:r>
              <a:rPr lang="es-CO" sz="1200" dirty="0" err="1">
                <a:latin typeface="Malgun Gothic" panose="020B0503020000020004" pitchFamily="34" charset="-127"/>
                <a:ea typeface="Malgun Gothic" panose="020B0503020000020004" pitchFamily="34" charset="-127"/>
              </a:rPr>
              <a:t>Guandipa</a:t>
            </a:r>
            <a:r>
              <a:rPr lang="es-CO" sz="1200" dirty="0">
                <a:latin typeface="Malgun Gothic" panose="020B0503020000020004" pitchFamily="34" charset="-127"/>
                <a:ea typeface="Malgun Gothic" panose="020B0503020000020004" pitchFamily="34" charset="-127"/>
              </a:rPr>
              <a:t>, San José del </a:t>
            </a:r>
            <a:r>
              <a:rPr lang="es-CO" sz="1200" dirty="0" err="1">
                <a:latin typeface="Malgun Gothic" panose="020B0503020000020004" pitchFamily="34" charset="-127"/>
                <a:ea typeface="Malgun Gothic" panose="020B0503020000020004" pitchFamily="34" charset="-127"/>
              </a:rPr>
              <a:t>Tapaje</a:t>
            </a:r>
            <a:r>
              <a:rPr lang="es-CO" sz="1200" dirty="0">
                <a:latin typeface="Malgun Gothic" panose="020B0503020000020004" pitchFamily="34" charset="-127"/>
                <a:ea typeface="Malgun Gothic" panose="020B0503020000020004" pitchFamily="34" charset="-127"/>
              </a:rPr>
              <a:t>, Pueblo Nuevo, Caserío San Pedro del Vino, </a:t>
            </a:r>
            <a:r>
              <a:rPr lang="es-CO" sz="1200" dirty="0" err="1">
                <a:latin typeface="Malgun Gothic" panose="020B0503020000020004" pitchFamily="34" charset="-127"/>
                <a:ea typeface="Malgun Gothic" panose="020B0503020000020004" pitchFamily="34" charset="-127"/>
              </a:rPr>
              <a:t>Camaje</a:t>
            </a:r>
            <a:r>
              <a:rPr lang="es-CO" sz="1200" dirty="0">
                <a:latin typeface="Malgun Gothic" panose="020B0503020000020004" pitchFamily="34" charset="-127"/>
                <a:ea typeface="Malgun Gothic" panose="020B0503020000020004" pitchFamily="34" charset="-127"/>
              </a:rPr>
              <a:t>, Firme, El </a:t>
            </a:r>
            <a:r>
              <a:rPr lang="es-CO" sz="1200" dirty="0" err="1">
                <a:latin typeface="Malgun Gothic" panose="020B0503020000020004" pitchFamily="34" charset="-127"/>
                <a:ea typeface="Malgun Gothic" panose="020B0503020000020004" pitchFamily="34" charset="-127"/>
              </a:rPr>
              <a:t>Pital</a:t>
            </a:r>
            <a:r>
              <a:rPr lang="es-CO" sz="1200" dirty="0">
                <a:latin typeface="Malgun Gothic" panose="020B0503020000020004" pitchFamily="34" charset="-127"/>
                <a:ea typeface="Malgun Gothic" panose="020B0503020000020004" pitchFamily="34" charset="-127"/>
              </a:rPr>
              <a:t> y San Juan de la Costa </a:t>
            </a:r>
            <a:r>
              <a:rPr lang="es-CO" sz="1200" u="sng" dirty="0">
                <a:latin typeface="Malgun Gothic" panose="020B0503020000020004" pitchFamily="34" charset="-127"/>
                <a:ea typeface="Malgun Gothic" panose="020B0503020000020004" pitchFamily="34" charset="-127"/>
              </a:rPr>
              <a:t>(</a:t>
            </a:r>
            <a:r>
              <a:rPr lang="es-CO" sz="1200" dirty="0">
                <a:latin typeface="Malgun Gothic" panose="020B0503020000020004" pitchFamily="34" charset="-127"/>
                <a:ea typeface="Malgun Gothic" panose="020B0503020000020004" pitchFamily="34" charset="-127"/>
              </a:rPr>
              <a:t>Área de influencia diciembre de 2004 hasta la desmovilización 30 julio 2005). Municipios de </a:t>
            </a:r>
            <a:r>
              <a:rPr lang="es-CO" sz="1200" dirty="0" err="1">
                <a:latin typeface="Malgun Gothic" panose="020B0503020000020004" pitchFamily="34" charset="-127"/>
                <a:ea typeface="Malgun Gothic" panose="020B0503020000020004" pitchFamily="34" charset="-127"/>
              </a:rPr>
              <a:t>Salahonda</a:t>
            </a:r>
            <a:r>
              <a:rPr lang="es-CO" sz="1200" dirty="0">
                <a:latin typeface="Malgun Gothic" panose="020B0503020000020004" pitchFamily="34" charset="-127"/>
                <a:ea typeface="Malgun Gothic" panose="020B0503020000020004" pitchFamily="34" charset="-127"/>
              </a:rPr>
              <a:t>, Corregimiento Bocas De </a:t>
            </a:r>
            <a:r>
              <a:rPr lang="es-CO" sz="1200" dirty="0" err="1">
                <a:latin typeface="Malgun Gothic" panose="020B0503020000020004" pitchFamily="34" charset="-127"/>
                <a:ea typeface="Malgun Gothic" panose="020B0503020000020004" pitchFamily="34" charset="-127"/>
              </a:rPr>
              <a:t>Guandipa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Caserios</a:t>
            </a:r>
            <a:r>
              <a:rPr lang="es-CO" sz="1200" dirty="0">
                <a:latin typeface="Malgun Gothic" panose="020B0503020000020004" pitchFamily="34" charset="-127"/>
                <a:ea typeface="Malgun Gothic" panose="020B0503020000020004" pitchFamily="34" charset="-127"/>
              </a:rPr>
              <a:t> San Juan Nuevo, La Punta, Playitas, La Bocana De San Juan, </a:t>
            </a:r>
            <a:r>
              <a:rPr lang="es-CO" sz="1200" dirty="0" err="1">
                <a:latin typeface="Malgun Gothic" panose="020B0503020000020004" pitchFamily="34" charset="-127"/>
                <a:ea typeface="Malgun Gothic" panose="020B0503020000020004" pitchFamily="34" charset="-127"/>
              </a:rPr>
              <a:t>Sicrillal</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Guandipa</a:t>
            </a:r>
            <a:r>
              <a:rPr lang="es-CO" sz="1200" dirty="0">
                <a:latin typeface="Malgun Gothic" panose="020B0503020000020004" pitchFamily="34" charset="-127"/>
                <a:ea typeface="Malgun Gothic" panose="020B0503020000020004" pitchFamily="34" charset="-127"/>
              </a:rPr>
              <a:t> y </a:t>
            </a:r>
            <a:r>
              <a:rPr lang="es-CO" sz="1200" dirty="0" err="1">
                <a:latin typeface="Malgun Gothic" panose="020B0503020000020004" pitchFamily="34" charset="-127"/>
                <a:ea typeface="Malgun Gothic" panose="020B0503020000020004" pitchFamily="34" charset="-127"/>
              </a:rPr>
              <a:t>Pital</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ES" sz="1200" dirty="0" smtClean="0">
                <a:latin typeface="Malgun Gothic" panose="020B0503020000020004" pitchFamily="34" charset="-127"/>
                <a:ea typeface="Malgun Gothic" panose="020B0503020000020004" pitchFamily="34" charset="-127"/>
              </a:rPr>
              <a:t>El </a:t>
            </a:r>
            <a:r>
              <a:rPr lang="es-ES" sz="1200" dirty="0">
                <a:latin typeface="Malgun Gothic" panose="020B0503020000020004" pitchFamily="34" charset="-127"/>
                <a:ea typeface="Malgun Gothic" panose="020B0503020000020004" pitchFamily="34" charset="-127"/>
              </a:rPr>
              <a:t>Frente Lorenzo Aldana tuvo como zonas de influencia los municipios de Mosquera,  </a:t>
            </a:r>
            <a:r>
              <a:rPr lang="es-ES" sz="1200" dirty="0" err="1">
                <a:latin typeface="Malgun Gothic" panose="020B0503020000020004" pitchFamily="34" charset="-127"/>
                <a:ea typeface="Malgun Gothic" panose="020B0503020000020004" pitchFamily="34" charset="-127"/>
              </a:rPr>
              <a:t>Magüí</a:t>
            </a:r>
            <a:r>
              <a:rPr lang="es-ES" sz="1200" dirty="0">
                <a:latin typeface="Malgun Gothic" panose="020B0503020000020004" pitchFamily="34" charset="-127"/>
                <a:ea typeface="Malgun Gothic" panose="020B0503020000020004" pitchFamily="34" charset="-127"/>
              </a:rPr>
              <a:t> Payán, San José (Roberto Payán), Barbacoas, Ricaurte, Charco y Olaya herrera; las veredas </a:t>
            </a:r>
            <a:r>
              <a:rPr lang="es-ES" sz="1200" dirty="0" err="1">
                <a:latin typeface="Malgun Gothic" panose="020B0503020000020004" pitchFamily="34" charset="-127"/>
                <a:ea typeface="Malgun Gothic" panose="020B0503020000020004" pitchFamily="34" charset="-127"/>
              </a:rPr>
              <a:t>Carcuel</a:t>
            </a:r>
            <a:r>
              <a:rPr lang="es-ES" sz="1200" dirty="0">
                <a:latin typeface="Malgun Gothic" panose="020B0503020000020004" pitchFamily="34" charset="-127"/>
                <a:ea typeface="Malgun Gothic" panose="020B0503020000020004" pitchFamily="34" charset="-127"/>
              </a:rPr>
              <a:t>, Peje, </a:t>
            </a:r>
            <a:r>
              <a:rPr lang="es-ES" sz="1200" dirty="0" err="1">
                <a:latin typeface="Malgun Gothic" panose="020B0503020000020004" pitchFamily="34" charset="-127"/>
                <a:ea typeface="Malgun Gothic" panose="020B0503020000020004" pitchFamily="34" charset="-127"/>
              </a:rPr>
              <a:t>Yacula</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Almorzadero</a:t>
            </a:r>
            <a:r>
              <a:rPr lang="es-ES" sz="1200" dirty="0">
                <a:latin typeface="Malgun Gothic" panose="020B0503020000020004" pitchFamily="34" charset="-127"/>
                <a:ea typeface="Malgun Gothic" panose="020B0503020000020004" pitchFamily="34" charset="-127"/>
              </a:rPr>
              <a:t>, Piedras Verdes, </a:t>
            </a:r>
            <a:r>
              <a:rPr lang="es-ES" sz="1200" dirty="0" err="1">
                <a:latin typeface="Malgun Gothic" panose="020B0503020000020004" pitchFamily="34" charset="-127"/>
                <a:ea typeface="Malgun Gothic" panose="020B0503020000020004" pitchFamily="34" charset="-127"/>
              </a:rPr>
              <a:t>Coscorron</a:t>
            </a:r>
            <a:r>
              <a:rPr lang="es-ES" sz="1200" dirty="0">
                <a:latin typeface="Malgun Gothic" panose="020B0503020000020004" pitchFamily="34" charset="-127"/>
                <a:ea typeface="Malgun Gothic" panose="020B0503020000020004" pitchFamily="34" charset="-127"/>
              </a:rPr>
              <a:t> (Barbacoas), </a:t>
            </a:r>
            <a:r>
              <a:rPr lang="es-ES" sz="1200" dirty="0" err="1">
                <a:latin typeface="Malgun Gothic" panose="020B0503020000020004" pitchFamily="34" charset="-127"/>
                <a:ea typeface="Malgun Gothic" panose="020B0503020000020004" pitchFamily="34" charset="-127"/>
              </a:rPr>
              <a:t>Lomalinda</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r.p</a:t>
            </a:r>
            <a:r>
              <a:rPr lang="es-ES" sz="1200" dirty="0">
                <a:latin typeface="Malgun Gothic" panose="020B0503020000020004" pitchFamily="34" charset="-127"/>
                <a:ea typeface="Malgun Gothic" panose="020B0503020000020004" pitchFamily="34" charset="-127"/>
              </a:rPr>
              <a:t>), y corregimientos de </a:t>
            </a:r>
            <a:r>
              <a:rPr lang="es-ES" sz="1200" dirty="0" err="1">
                <a:latin typeface="Malgun Gothic" panose="020B0503020000020004" pitchFamily="34" charset="-127"/>
                <a:ea typeface="Malgun Gothic" panose="020B0503020000020004" pitchFamily="34" charset="-127"/>
              </a:rPr>
              <a:t>Junin</a:t>
            </a:r>
            <a:r>
              <a:rPr lang="es-ES" sz="1200" dirty="0">
                <a:latin typeface="Malgun Gothic" panose="020B0503020000020004" pitchFamily="34" charset="-127"/>
                <a:ea typeface="Malgun Gothic" panose="020B0503020000020004" pitchFamily="34" charset="-127"/>
              </a:rPr>
              <a:t>, municipio de Buenavista, el Diviso (Barbacoas), Guayacana (Tumaco</a:t>
            </a:r>
            <a:r>
              <a:rPr lang="es-ES" sz="1200" dirty="0" smtClean="0">
                <a:latin typeface="Malgun Gothic" panose="020B0503020000020004" pitchFamily="34" charset="-127"/>
                <a:ea typeface="Malgun Gothic" panose="020B0503020000020004" pitchFamily="34" charset="-127"/>
              </a:rPr>
              <a:t>).</a:t>
            </a:r>
          </a:p>
          <a:p>
            <a:pPr algn="just"/>
            <a:endParaRPr lang="es-ES" sz="1200" dirty="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Frente Brigadas Campesinas (FBC) Antonio Nariño tuvo</a:t>
            </a:r>
            <a:r>
              <a:rPr lang="es-ES" sz="1200" dirty="0">
                <a:latin typeface="Malgun Gothic" panose="020B0503020000020004" pitchFamily="34" charset="-127"/>
                <a:ea typeface="Malgun Gothic" panose="020B0503020000020004" pitchFamily="34" charset="-127"/>
              </a:rPr>
              <a:t> como zona de influencia los municipios de Ipiales: corregimientos de Remolinos, Granada y Tablón; municipio de Leiva: corregimientos de las Delicias, Santa Lucía y el Palmar; municipio de Rosario: corregimientos de Martín Pérez, el Rincón, la Sierra y Esmeraldas; municipio de </a:t>
            </a:r>
            <a:r>
              <a:rPr lang="es-ES" sz="1200" dirty="0" err="1">
                <a:latin typeface="Malgun Gothic" panose="020B0503020000020004" pitchFamily="34" charset="-127"/>
                <a:ea typeface="Malgun Gothic" panose="020B0503020000020004" pitchFamily="34" charset="-127"/>
              </a:rPr>
              <a:t>Policarpa</a:t>
            </a:r>
            <a:r>
              <a:rPr lang="es-ES" sz="1200" dirty="0">
                <a:latin typeface="Malgun Gothic" panose="020B0503020000020004" pitchFamily="34" charset="-127"/>
                <a:ea typeface="Malgun Gothic" panose="020B0503020000020004" pitchFamily="34" charset="-127"/>
              </a:rPr>
              <a:t>: corregimiento de Restrepo, San Pablo, Ejido, Madrigales y Santa Cruz; municipio de </a:t>
            </a:r>
            <a:r>
              <a:rPr lang="es-ES" sz="1200" dirty="0" err="1">
                <a:latin typeface="Malgun Gothic" panose="020B0503020000020004" pitchFamily="34" charset="-127"/>
                <a:ea typeface="Malgun Gothic" panose="020B0503020000020004" pitchFamily="34" charset="-127"/>
              </a:rPr>
              <a:t>Cumbitara</a:t>
            </a:r>
            <a:r>
              <a:rPr lang="es-ES" sz="1200" dirty="0">
                <a:latin typeface="Malgun Gothic" panose="020B0503020000020004" pitchFamily="34" charset="-127"/>
                <a:ea typeface="Malgun Gothic" panose="020B0503020000020004" pitchFamily="34" charset="-127"/>
              </a:rPr>
              <a:t>: corregimiento de </a:t>
            </a:r>
            <a:r>
              <a:rPr lang="es-ES" sz="1200" dirty="0" err="1">
                <a:latin typeface="Malgun Gothic" panose="020B0503020000020004" pitchFamily="34" charset="-127"/>
                <a:ea typeface="Malgun Gothic" panose="020B0503020000020004" pitchFamily="34" charset="-127"/>
              </a:rPr>
              <a:t>Pizanda</a:t>
            </a:r>
            <a:r>
              <a:rPr lang="es-ES" sz="1200" dirty="0">
                <a:latin typeface="Malgun Gothic" panose="020B0503020000020004" pitchFamily="34" charset="-127"/>
                <a:ea typeface="Malgun Gothic" panose="020B0503020000020004" pitchFamily="34" charset="-127"/>
              </a:rPr>
              <a:t>; municipio de Sotomayor: corregimiento de </a:t>
            </a:r>
            <a:r>
              <a:rPr lang="es-ES" sz="1200" dirty="0" err="1">
                <a:latin typeface="Malgun Gothic" panose="020B0503020000020004" pitchFamily="34" charset="-127"/>
                <a:ea typeface="Malgun Gothic" panose="020B0503020000020004" pitchFamily="34" charset="-127"/>
              </a:rPr>
              <a:t>Tabiles</a:t>
            </a:r>
            <a:r>
              <a:rPr lang="es-ES" sz="1200" dirty="0">
                <a:latin typeface="Malgun Gothic" panose="020B0503020000020004" pitchFamily="34" charset="-127"/>
                <a:ea typeface="Malgun Gothic" panose="020B0503020000020004" pitchFamily="34" charset="-127"/>
              </a:rPr>
              <a:t>; municipio de Pasto: </a:t>
            </a:r>
            <a:r>
              <a:rPr lang="es-ES" sz="1200" dirty="0" err="1">
                <a:latin typeface="Malgun Gothic" panose="020B0503020000020004" pitchFamily="34" charset="-127"/>
                <a:ea typeface="Malgun Gothic" panose="020B0503020000020004" pitchFamily="34" charset="-127"/>
              </a:rPr>
              <a:t>Consaca</a:t>
            </a:r>
            <a:r>
              <a:rPr lang="es-ES" sz="1200" dirty="0">
                <a:latin typeface="Malgun Gothic" panose="020B0503020000020004" pitchFamily="34" charset="-127"/>
                <a:ea typeface="Malgun Gothic" panose="020B0503020000020004" pitchFamily="34" charset="-127"/>
              </a:rPr>
              <a:t>, el Tambo, </a:t>
            </a:r>
            <a:r>
              <a:rPr lang="es-ES" sz="1200" dirty="0" err="1">
                <a:latin typeface="Malgun Gothic" panose="020B0503020000020004" pitchFamily="34" charset="-127"/>
                <a:ea typeface="Malgun Gothic" panose="020B0503020000020004" pitchFamily="34" charset="-127"/>
              </a:rPr>
              <a:t>Tangua</a:t>
            </a:r>
            <a:r>
              <a:rPr lang="es-ES" sz="1200" dirty="0">
                <a:latin typeface="Malgun Gothic" panose="020B0503020000020004" pitchFamily="34" charset="-127"/>
                <a:ea typeface="Malgun Gothic" panose="020B0503020000020004" pitchFamily="34" charset="-127"/>
              </a:rPr>
              <a:t>, Ipiales, </a:t>
            </a:r>
            <a:r>
              <a:rPr lang="es-ES" sz="1200" dirty="0" err="1">
                <a:latin typeface="Malgun Gothic" panose="020B0503020000020004" pitchFamily="34" charset="-127"/>
                <a:ea typeface="Malgun Gothic" panose="020B0503020000020004" pitchFamily="34" charset="-127"/>
              </a:rPr>
              <a:t>Túquerres</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Puerres</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Guachucal</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Gualmatán</a:t>
            </a:r>
            <a:r>
              <a:rPr lang="es-ES" sz="1200" dirty="0">
                <a:latin typeface="Malgun Gothic" panose="020B0503020000020004" pitchFamily="34" charset="-127"/>
                <a:ea typeface="Malgun Gothic" panose="020B0503020000020004" pitchFamily="34" charset="-127"/>
              </a:rPr>
              <a:t>, Córdoba, Potosí y Samaniego.</a:t>
            </a:r>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463729424"/>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8539" y="3252272"/>
            <a:ext cx="180712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700039" y="3172372"/>
            <a:ext cx="8784976" cy="375941"/>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6</a:t>
            </a:r>
          </a:p>
          <a:p>
            <a:pPr algn="r"/>
            <a:r>
              <a:rPr lang="es-ES" sz="1600" b="1" cap="small" dirty="0" smtClean="0">
                <a:solidFill>
                  <a:schemeClr val="accent5">
                    <a:lumMod val="20000"/>
                    <a:lumOff val="80000"/>
                  </a:schemeClr>
                </a:solidFill>
              </a:rPr>
              <a:t>Consolidado conductas punibles: 309 </a:t>
            </a:r>
          </a:p>
          <a:p>
            <a:pPr algn="r"/>
            <a:r>
              <a:rPr lang="es-ES" sz="1600" b="1" cap="small" dirty="0" smtClean="0">
                <a:solidFill>
                  <a:schemeClr val="accent5">
                    <a:lumMod val="20000"/>
                    <a:lumOff val="80000"/>
                  </a:schemeClr>
                </a:solidFill>
              </a:rPr>
              <a:t>Hechos: 134</a:t>
            </a: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 </a:t>
            </a:r>
            <a:r>
              <a:rPr lang="es-ES" sz="1600" b="1" cap="small" dirty="0" smtClean="0">
                <a:solidFill>
                  <a:schemeClr val="accent5">
                    <a:lumMod val="20000"/>
                    <a:lumOff val="80000"/>
                  </a:schemeClr>
                </a:solidFill>
              </a:rPr>
              <a:t>900</a:t>
            </a:r>
            <a:endParaRPr lang="es-ES" sz="1600" b="1" cap="small" dirty="0">
              <a:solidFill>
                <a:schemeClr val="accent5">
                  <a:lumMod val="20000"/>
                  <a:lumOff val="80000"/>
                </a:schemeClr>
              </a:solidFill>
            </a:endParaRPr>
          </a:p>
        </p:txBody>
      </p:sp>
      <p:sp>
        <p:nvSpPr>
          <p:cNvPr id="54" name="Freeform 28"/>
          <p:cNvSpPr>
            <a:spLocks/>
          </p:cNvSpPr>
          <p:nvPr/>
        </p:nvSpPr>
        <p:spPr bwMode="auto">
          <a:xfrm>
            <a:off x="9025347" y="2517990"/>
            <a:ext cx="342999" cy="143264"/>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17" name="16 Tabla"/>
          <p:cNvGraphicFramePr>
            <a:graphicFrameLocks noGrp="1"/>
          </p:cNvGraphicFramePr>
          <p:nvPr>
            <p:extLst/>
          </p:nvPr>
        </p:nvGraphicFramePr>
        <p:xfrm>
          <a:off x="436841" y="628669"/>
          <a:ext cx="6811287" cy="2134423"/>
        </p:xfrm>
        <a:graphic>
          <a:graphicData uri="http://schemas.openxmlformats.org/drawingml/2006/table">
            <a:tbl>
              <a:tblPr firstRow="1" bandRow="1">
                <a:tableStyleId>{5C22544A-7EE6-4342-B048-85BDC9FD1C3A}</a:tableStyleId>
              </a:tblPr>
              <a:tblGrid>
                <a:gridCol w="3642935"/>
                <a:gridCol w="3168352"/>
              </a:tblGrid>
              <a:tr h="712099">
                <a:tc gridSpan="2">
                  <a:txBody>
                    <a:bodyPr/>
                    <a:lstStyle/>
                    <a:p>
                      <a:pPr lvl="0" algn="ctr"/>
                      <a:r>
                        <a:rPr lang="es-ES" sz="1800" b="1" kern="1200" cap="small" spc="0" baseline="0" dirty="0" smtClean="0">
                          <a:solidFill>
                            <a:srgbClr val="FFFF66"/>
                          </a:solidFill>
                          <a:latin typeface="+mn-lt"/>
                          <a:ea typeface="+mn-ea"/>
                          <a:cs typeface="Arial" pitchFamily="34" charset="0"/>
                        </a:rPr>
                        <a:t>Bloque Catatumbo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endParaRPr lang="es-ES" sz="1050" dirty="0"/>
                    </a:p>
                  </a:txBody>
                  <a:tcPr/>
                </a:tc>
                <a:tc>
                  <a:txBody>
                    <a:bodyPr/>
                    <a:lstStyle/>
                    <a:p>
                      <a:r>
                        <a:rPr lang="es-ES" sz="1400" dirty="0" smtClean="0"/>
                        <a:t>31 de octubre de 2014. </a:t>
                      </a:r>
                      <a:r>
                        <a:rPr lang="es-ES" sz="1400" dirty="0" smtClean="0">
                          <a:hlinkClick r:id="rId3"/>
                        </a:rPr>
                        <a:t>Ver Sentencia. </a:t>
                      </a:r>
                      <a:endParaRPr lang="es-ES" sz="1400" dirty="0" smtClean="0"/>
                    </a:p>
                    <a:p>
                      <a:r>
                        <a:rPr lang="es-ES" sz="1400" dirty="0" smtClean="0">
                          <a:hlinkClick r:id="rId4"/>
                        </a:rPr>
                        <a:t>Ver Salvamento Parcial de Voto</a:t>
                      </a:r>
                      <a:endParaRPr lang="es-ES" sz="1400" dirty="0"/>
                    </a:p>
                  </a:txBody>
                  <a:tcPr/>
                </a:tc>
              </a:tr>
              <a:tr h="386004">
                <a:tc>
                  <a:txBody>
                    <a:bodyPr/>
                    <a:lstStyle/>
                    <a:p>
                      <a:r>
                        <a:rPr lang="es-ES" sz="1400" b="0" dirty="0" smtClean="0">
                          <a:solidFill>
                            <a:schemeClr val="tx1"/>
                          </a:solidFill>
                        </a:rPr>
                        <a:t>Segunda Instancia: M.P. Dr. José Luís Barceló Camacho</a:t>
                      </a:r>
                      <a:endParaRPr lang="es-ES" sz="1400" b="0" dirty="0">
                        <a:solidFill>
                          <a:schemeClr val="tx1"/>
                        </a:solidFill>
                      </a:endParaRPr>
                    </a:p>
                  </a:txBody>
                  <a:tcPr/>
                </a:tc>
                <a:tc>
                  <a:txBody>
                    <a:bodyPr/>
                    <a:lstStyle/>
                    <a:p>
                      <a:r>
                        <a:rPr lang="es-ES" sz="1400" dirty="0" smtClean="0"/>
                        <a:t>Rad:</a:t>
                      </a:r>
                      <a:r>
                        <a:rPr lang="es-ES" sz="1400" baseline="0" dirty="0" smtClean="0"/>
                        <a:t> 45463 25 de noviembre de 2015. </a:t>
                      </a:r>
                      <a:r>
                        <a:rPr lang="es-ES" sz="1400" u="sng" baseline="0" dirty="0" smtClean="0">
                          <a:solidFill>
                            <a:srgbClr val="7030A0"/>
                          </a:solidFill>
                          <a:hlinkClick r:id="rId5"/>
                        </a:rPr>
                        <a:t>Ver</a:t>
                      </a:r>
                      <a:r>
                        <a:rPr lang="es-ES" sz="1400" u="sng" baseline="0" dirty="0" smtClean="0">
                          <a:solidFill>
                            <a:srgbClr val="7030A0"/>
                          </a:solidFill>
                        </a:rPr>
                        <a:t> Sentencia </a:t>
                      </a:r>
                      <a:endParaRPr lang="es-ES" sz="1400" u="sng" dirty="0">
                        <a:solidFill>
                          <a:srgbClr val="7030A0"/>
                        </a:solidFill>
                      </a:endParaRPr>
                    </a:p>
                  </a:txBody>
                  <a:tcPr/>
                </a:tc>
              </a:tr>
              <a:tr h="386004">
                <a:tc>
                  <a:txBody>
                    <a:bodyPr/>
                    <a:lstStyle/>
                    <a:p>
                      <a:r>
                        <a:rPr lang="es-ES" sz="1400" dirty="0" smtClean="0"/>
                        <a:t>Postulados</a:t>
                      </a:r>
                      <a:endParaRPr lang="es-ES" sz="1400" dirty="0"/>
                    </a:p>
                  </a:txBody>
                  <a:tcPr/>
                </a:tc>
                <a:tc>
                  <a:txBody>
                    <a:bodyPr/>
                    <a:lstStyle/>
                    <a:p>
                      <a:r>
                        <a:rPr lang="es-ES" sz="1400" dirty="0" smtClean="0"/>
                        <a:t>6</a:t>
                      </a:r>
                      <a:r>
                        <a:rPr lang="es-ES" sz="1400" baseline="0" dirty="0" smtClean="0"/>
                        <a:t> (1 excluido)</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18</a:t>
            </a:r>
            <a:endParaRPr lang="es-ES" cap="small" dirty="0">
              <a:solidFill>
                <a:srgbClr val="C00000"/>
              </a:solidFill>
              <a:latin typeface="Agency FB" panose="020B0503020202020204" pitchFamily="34" charset="0"/>
            </a:endParaRPr>
          </a:p>
        </p:txBody>
      </p:sp>
      <p:sp>
        <p:nvSpPr>
          <p:cNvPr id="7" name="CuadroTexto 6"/>
          <p:cNvSpPr txBox="1"/>
          <p:nvPr/>
        </p:nvSpPr>
        <p:spPr>
          <a:xfrm>
            <a:off x="515380" y="279048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9" name="Group 111"/>
          <p:cNvGrpSpPr>
            <a:grpSpLocks/>
          </p:cNvGrpSpPr>
          <p:nvPr/>
        </p:nvGrpSpPr>
        <p:grpSpPr bwMode="auto">
          <a:xfrm>
            <a:off x="8256240" y="1959447"/>
            <a:ext cx="2726997" cy="1799284"/>
            <a:chOff x="748" y="80"/>
            <a:chExt cx="6097" cy="4240"/>
          </a:xfrm>
        </p:grpSpPr>
        <p:sp>
          <p:nvSpPr>
            <p:cNvPr id="6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273" y="449"/>
              <a:ext cx="2572" cy="653"/>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CATATUMBO</a:t>
              </a:r>
            </a:p>
          </p:txBody>
        </p:sp>
        <p:sp>
          <p:nvSpPr>
            <p:cNvPr id="95" name="Rectangle 87"/>
            <p:cNvSpPr>
              <a:spLocks noChangeArrowheads="1"/>
            </p:cNvSpPr>
            <p:nvPr/>
          </p:nvSpPr>
          <p:spPr bwMode="auto">
            <a:xfrm>
              <a:off x="3895" y="450"/>
              <a:ext cx="2754"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47" name="Tabla 46"/>
          <p:cNvGraphicFramePr>
            <a:graphicFrameLocks noGrp="1"/>
          </p:cNvGraphicFramePr>
          <p:nvPr>
            <p:extLst>
              <p:ext uri="{D42A27DB-BD31-4B8C-83A1-F6EECF244321}">
                <p14:modId xmlns:p14="http://schemas.microsoft.com/office/powerpoint/2010/main" val="2754878655"/>
              </p:ext>
            </p:extLst>
          </p:nvPr>
        </p:nvGraphicFramePr>
        <p:xfrm>
          <a:off x="551384" y="3456587"/>
          <a:ext cx="4104456" cy="3097608"/>
        </p:xfrm>
        <a:graphic>
          <a:graphicData uri="http://schemas.openxmlformats.org/drawingml/2006/table">
            <a:tbl>
              <a:tblPr firstRow="1" bandRow="1">
                <a:tableStyleId>{5C22544A-7EE6-4342-B048-85BDC9FD1C3A}</a:tableStyleId>
              </a:tblPr>
              <a:tblGrid>
                <a:gridCol w="2565285"/>
                <a:gridCol w="1395155"/>
                <a:gridCol w="144016"/>
              </a:tblGrid>
              <a:tr h="826649">
                <a:tc gridSpan="3">
                  <a:txBody>
                    <a:bodyPr/>
                    <a:lstStyle/>
                    <a:p>
                      <a:pPr marL="0" indent="0" algn="ctr" defTabSz="179388"/>
                      <a:r>
                        <a:rPr lang="es-ES" sz="1400" dirty="0" smtClean="0">
                          <a:solidFill>
                            <a:srgbClr val="FFFFCC"/>
                          </a:solidFill>
                        </a:rPr>
                        <a:t>BLOQUE</a:t>
                      </a:r>
                      <a:r>
                        <a:rPr lang="es-ES" sz="1400" baseline="0" dirty="0" smtClean="0">
                          <a:solidFill>
                            <a:srgbClr val="FFFFCC"/>
                          </a:solidFill>
                        </a:rPr>
                        <a:t> CATATUMBO DE LAS AUTODEFENSAS UNIDAS DE COLOMBIA AUC</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1. SALVATORE </a:t>
                      </a:r>
                      <a:r>
                        <a:rPr lang="es-CO" sz="1000" b="0" i="0" u="none" strike="noStrike" dirty="0">
                          <a:solidFill>
                            <a:schemeClr val="accent2">
                              <a:lumMod val="75000"/>
                            </a:schemeClr>
                          </a:solidFill>
                          <a:effectLst/>
                          <a:latin typeface="Calibri" panose="020F0502020204030204" pitchFamily="34" charset="0"/>
                        </a:rPr>
                        <a:t>MANCUSO GOMEZ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rowSpan="7">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2. JOSE </a:t>
                      </a:r>
                      <a:r>
                        <a:rPr lang="es-CO" sz="1000" b="0" i="0" u="none" strike="noStrike" dirty="0">
                          <a:solidFill>
                            <a:schemeClr val="accent2">
                              <a:lumMod val="75000"/>
                            </a:schemeClr>
                          </a:solidFill>
                          <a:effectLst/>
                          <a:latin typeface="Calibri" panose="020F0502020204030204" pitchFamily="34" charset="0"/>
                        </a:rPr>
                        <a:t>BERNARDO LOZADA ARTUZ</a:t>
                      </a:r>
                    </a:p>
                  </a:txBody>
                  <a:tcPr marL="0" marR="0" marT="0" marB="0" anchor="ctr">
                    <a:solidFill>
                      <a:schemeClr val="bg1">
                        <a:lumMod val="95000"/>
                      </a:schemeClr>
                    </a:solidFill>
                  </a:tcPr>
                </a:tc>
                <a:tc>
                  <a:txBody>
                    <a:bodyPr/>
                    <a:lstStyle/>
                    <a:p>
                      <a:pPr algn="l" fontAlgn="ctr"/>
                      <a:r>
                        <a:rPr lang="es-CO" sz="1000" b="0" i="0" u="none" strike="noStrike">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I3. SAIAS </a:t>
                      </a:r>
                      <a:r>
                        <a:rPr lang="es-CO" sz="1000" b="0" i="0" u="none" strike="noStrike" dirty="0">
                          <a:solidFill>
                            <a:schemeClr val="accent2">
                              <a:lumMod val="75000"/>
                            </a:schemeClr>
                          </a:solidFill>
                          <a:effectLst/>
                          <a:latin typeface="Calibri" panose="020F0502020204030204" pitchFamily="34" charset="0"/>
                        </a:rPr>
                        <a:t>MONTES HERNANDEZ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J4. YMMY </a:t>
                      </a:r>
                      <a:r>
                        <a:rPr lang="es-CO" sz="1000" b="0" i="0" u="none" strike="noStrike" dirty="0">
                          <a:solidFill>
                            <a:schemeClr val="accent2">
                              <a:lumMod val="75000"/>
                            </a:schemeClr>
                          </a:solidFill>
                          <a:effectLst/>
                          <a:latin typeface="Calibri" panose="020F0502020204030204" pitchFamily="34" charset="0"/>
                        </a:rPr>
                        <a:t>VILORIA VELASQUEZ</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 Excluido</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5. JORGE </a:t>
                      </a:r>
                      <a:r>
                        <a:rPr lang="es-CO" sz="1000" b="0" i="0" u="none" strike="noStrike" dirty="0">
                          <a:solidFill>
                            <a:schemeClr val="accent2">
                              <a:lumMod val="75000"/>
                            </a:schemeClr>
                          </a:solidFill>
                          <a:effectLst/>
                          <a:latin typeface="Calibri" panose="020F0502020204030204" pitchFamily="34" charset="0"/>
                        </a:rPr>
                        <a:t>IVAN LAVERDE ZAPATA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6. JUAN </a:t>
                      </a:r>
                      <a:r>
                        <a:rPr lang="es-CO" sz="1000" b="0" i="0" u="none" strike="noStrike" dirty="0">
                          <a:solidFill>
                            <a:schemeClr val="accent2">
                              <a:lumMod val="75000"/>
                            </a:schemeClr>
                          </a:solidFill>
                          <a:effectLst/>
                          <a:latin typeface="Calibri" panose="020F0502020204030204" pitchFamily="34" charset="0"/>
                        </a:rPr>
                        <a:t>RAMON DE LAS AGUAS OSPINO</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 DE GRUPO</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34443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7. LENIN </a:t>
                      </a:r>
                      <a:r>
                        <a:rPr lang="es-CO" sz="1000" b="0" i="0" u="none" strike="noStrike" dirty="0">
                          <a:solidFill>
                            <a:schemeClr val="accent2">
                              <a:lumMod val="75000"/>
                            </a:schemeClr>
                          </a:solidFill>
                          <a:effectLst/>
                          <a:latin typeface="Calibri" panose="020F0502020204030204" pitchFamily="34" charset="0"/>
                        </a:rPr>
                        <a:t>GIOVANI PALMA BERMUDEZ</a:t>
                      </a:r>
                    </a:p>
                  </a:txBody>
                  <a:tcPr marL="0" marR="0" marT="0" marB="0" anchor="ctr">
                    <a:solidFill>
                      <a:schemeClr val="bg1">
                        <a:lumMod val="95000"/>
                      </a:schemeClr>
                    </a:solidFill>
                  </a:tcPr>
                </a:tc>
                <a:tc>
                  <a:txBody>
                    <a:bodyPr/>
                    <a:lstStyle/>
                    <a:p>
                      <a:pPr marL="0" marR="0" indent="0" algn="l" defTabSz="457200" rtl="0" eaLnBrk="1" fontAlgn="ctr" latinLnBrk="0" hangingPunct="1">
                        <a:lnSpc>
                          <a:spcPct val="100000"/>
                        </a:lnSpc>
                        <a:spcBef>
                          <a:spcPts val="0"/>
                        </a:spcBef>
                        <a:spcAft>
                          <a:spcPts val="0"/>
                        </a:spcAft>
                        <a:buClrTx/>
                        <a:buSzTx/>
                        <a:buFontTx/>
                        <a:buNone/>
                        <a:tabLst/>
                        <a:defRPr/>
                      </a:pPr>
                      <a:r>
                        <a:rPr lang="es-CO" sz="1000" b="0" i="0" u="none" strike="noStrike" dirty="0" smtClean="0">
                          <a:solidFill>
                            <a:schemeClr val="accent2">
                              <a:lumMod val="75000"/>
                            </a:schemeClr>
                          </a:solidFill>
                          <a:effectLst/>
                          <a:latin typeface="Calibri" panose="020F0502020204030204" pitchFamily="34" charset="0"/>
                        </a:rPr>
                        <a:t>COMANDANTE</a:t>
                      </a:r>
                    </a:p>
                    <a:p>
                      <a:pPr algn="l" fontAlgn="ctr"/>
                      <a:endParaRPr lang="es-CO" sz="1000" b="1" i="0" u="none" strike="noStrike" dirty="0">
                        <a:solidFill>
                          <a:srgbClr val="FF0000"/>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aphicFrame>
        <p:nvGraphicFramePr>
          <p:cNvPr id="48" name="Tabla 47"/>
          <p:cNvGraphicFramePr>
            <a:graphicFrameLocks noGrp="1"/>
          </p:cNvGraphicFramePr>
          <p:nvPr>
            <p:extLst>
              <p:ext uri="{D42A27DB-BD31-4B8C-83A1-F6EECF244321}">
                <p14:modId xmlns:p14="http://schemas.microsoft.com/office/powerpoint/2010/main" val="4178318265"/>
              </p:ext>
            </p:extLst>
          </p:nvPr>
        </p:nvGraphicFramePr>
        <p:xfrm>
          <a:off x="5443691" y="3933056"/>
          <a:ext cx="6408712" cy="2608927"/>
        </p:xfrm>
        <a:graphic>
          <a:graphicData uri="http://schemas.openxmlformats.org/drawingml/2006/table">
            <a:tbl>
              <a:tblPr firstRow="1" bandRow="1">
                <a:tableStyleId>{5C22544A-7EE6-4342-B048-85BDC9FD1C3A}</a:tableStyleId>
              </a:tblPr>
              <a:tblGrid>
                <a:gridCol w="2074831"/>
                <a:gridCol w="589465"/>
                <a:gridCol w="2908492"/>
                <a:gridCol w="835924"/>
              </a:tblGrid>
              <a:tr h="280525">
                <a:tc gridSpan="4">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315933">
                <a:tc>
                  <a:txBody>
                    <a:bodyPr/>
                    <a:lstStyle/>
                    <a:p>
                      <a:r>
                        <a:rPr lang="es-ES" sz="1200" dirty="0" smtClean="0"/>
                        <a:t>Homicidio</a:t>
                      </a:r>
                      <a:endParaRPr lang="es-ES" sz="1200" dirty="0"/>
                    </a:p>
                  </a:txBody>
                  <a:tcPr/>
                </a:tc>
                <a:tc>
                  <a:txBody>
                    <a:bodyPr/>
                    <a:lstStyle/>
                    <a:p>
                      <a:r>
                        <a:rPr lang="es-ES" sz="1200" dirty="0" smtClean="0"/>
                        <a:t>130</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29</a:t>
                      </a:r>
                      <a:endParaRPr lang="es-ES" sz="1200" dirty="0"/>
                    </a:p>
                  </a:txBody>
                  <a:tcPr/>
                </a:tc>
              </a:tr>
              <a:tr h="280525">
                <a:tc>
                  <a:txBody>
                    <a:bodyPr/>
                    <a:lstStyle/>
                    <a:p>
                      <a:r>
                        <a:rPr lang="es-ES" sz="1200" dirty="0" smtClean="0"/>
                        <a:t>Secuestro</a:t>
                      </a:r>
                      <a:endParaRPr lang="es-ES" sz="1200" dirty="0"/>
                    </a:p>
                  </a:txBody>
                  <a:tcPr/>
                </a:tc>
                <a:tc>
                  <a:txBody>
                    <a:bodyPr/>
                    <a:lstStyle/>
                    <a:p>
                      <a:r>
                        <a:rPr lang="es-ES" sz="1200" dirty="0" smtClean="0"/>
                        <a:t>32</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16</a:t>
                      </a:r>
                      <a:endParaRPr lang="es-ES" sz="1200" dirty="0"/>
                    </a:p>
                  </a:txBody>
                  <a:tcPr/>
                </a:tc>
              </a:tr>
              <a:tr h="280525">
                <a:tc>
                  <a:txBody>
                    <a:bodyPr/>
                    <a:lstStyle/>
                    <a:p>
                      <a:r>
                        <a:rPr lang="es-ES" sz="1200" dirty="0" smtClean="0"/>
                        <a:t>Desplazamiento forzado</a:t>
                      </a:r>
                      <a:endParaRPr lang="es-ES" sz="1200" dirty="0"/>
                    </a:p>
                  </a:txBody>
                  <a:tcPr/>
                </a:tc>
                <a:tc>
                  <a:txBody>
                    <a:bodyPr/>
                    <a:lstStyle/>
                    <a:p>
                      <a:r>
                        <a:rPr lang="es-ES" sz="1200" dirty="0" smtClean="0"/>
                        <a:t>2</a:t>
                      </a:r>
                      <a:endParaRPr lang="es-ES" sz="1200" dirty="0"/>
                    </a:p>
                  </a:txBody>
                  <a:tcPr/>
                </a:tc>
                <a:tc>
                  <a:txBody>
                    <a:bodyPr/>
                    <a:lstStyle/>
                    <a:p>
                      <a:r>
                        <a:rPr lang="es-ES" sz="1200" dirty="0" smtClean="0"/>
                        <a:t>Represalias</a:t>
                      </a:r>
                      <a:endParaRPr lang="es-ES" sz="1200" dirty="0"/>
                    </a:p>
                  </a:txBody>
                  <a:tcPr/>
                </a:tc>
                <a:tc>
                  <a:txBody>
                    <a:bodyPr/>
                    <a:lstStyle/>
                    <a:p>
                      <a:r>
                        <a:rPr lang="es-ES" sz="1200" dirty="0" smtClean="0"/>
                        <a:t>13</a:t>
                      </a:r>
                      <a:endParaRPr lang="es-ES" sz="1200" dirty="0"/>
                    </a:p>
                  </a:txBody>
                  <a:tcPr/>
                </a:tc>
              </a:tr>
              <a:tr h="300501">
                <a:tc>
                  <a:txBody>
                    <a:bodyPr/>
                    <a:lstStyle/>
                    <a:p>
                      <a:r>
                        <a:rPr lang="es-ES" sz="1200" dirty="0" smtClean="0"/>
                        <a:t>Tentativa de homicidio</a:t>
                      </a:r>
                      <a:endParaRPr lang="es-ES" sz="1200" dirty="0"/>
                    </a:p>
                  </a:txBody>
                  <a:tcPr/>
                </a:tc>
                <a:tc>
                  <a:txBody>
                    <a:bodyPr/>
                    <a:lstStyle/>
                    <a:p>
                      <a:r>
                        <a:rPr lang="es-ES" sz="1200" dirty="0" smtClean="0"/>
                        <a:t>6</a:t>
                      </a:r>
                      <a:endParaRPr lang="es-ES" sz="1200" dirty="0"/>
                    </a:p>
                  </a:txBody>
                  <a:tcPr/>
                </a:tc>
                <a:tc>
                  <a:txBody>
                    <a:bodyPr/>
                    <a:lstStyle/>
                    <a:p>
                      <a:r>
                        <a:rPr lang="es-ES" sz="1200" dirty="0" smtClean="0"/>
                        <a:t>Toma de rehenes</a:t>
                      </a:r>
                      <a:endParaRPr lang="es-ES" sz="1200" dirty="0"/>
                    </a:p>
                  </a:txBody>
                  <a:tcPr/>
                </a:tc>
                <a:tc>
                  <a:txBody>
                    <a:bodyPr/>
                    <a:lstStyle/>
                    <a:p>
                      <a:r>
                        <a:rPr lang="es-ES" sz="1200" dirty="0" smtClean="0"/>
                        <a:t>3</a:t>
                      </a:r>
                      <a:endParaRPr lang="es-ES" sz="1200" dirty="0"/>
                    </a:p>
                  </a:txBody>
                  <a:tcPr/>
                </a:tc>
              </a:tr>
              <a:tr h="280525">
                <a:tc>
                  <a:txBody>
                    <a:bodyPr/>
                    <a:lstStyle/>
                    <a:p>
                      <a:r>
                        <a:rPr lang="es-ES" sz="1200" dirty="0" smtClean="0"/>
                        <a:t>Actos de terrorismo</a:t>
                      </a:r>
                      <a:endParaRPr lang="es-ES" sz="1200" dirty="0"/>
                    </a:p>
                  </a:txBody>
                  <a:tcPr/>
                </a:tc>
                <a:tc>
                  <a:txBody>
                    <a:bodyPr/>
                    <a:lstStyle/>
                    <a:p>
                      <a:r>
                        <a:rPr lang="es-ES" sz="1200" dirty="0" smtClean="0"/>
                        <a:t>28</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3</a:t>
                      </a:r>
                      <a:endParaRPr lang="es-ES" sz="1200" dirty="0"/>
                    </a:p>
                  </a:txBody>
                  <a:tcPr/>
                </a:tc>
              </a:tr>
              <a:tr h="280525">
                <a:tc>
                  <a:txBody>
                    <a:bodyPr/>
                    <a:lstStyle/>
                    <a:p>
                      <a:r>
                        <a:rPr lang="es-ES" sz="1200" dirty="0" smtClean="0"/>
                        <a:t>Exacciones o CA. </a:t>
                      </a:r>
                      <a:endParaRPr lang="es-ES" sz="1200" dirty="0"/>
                    </a:p>
                  </a:txBody>
                  <a:tcPr/>
                </a:tc>
                <a:tc>
                  <a:txBody>
                    <a:bodyPr/>
                    <a:lstStyle/>
                    <a:p>
                      <a:r>
                        <a:rPr lang="es-ES" sz="1200" dirty="0" smtClean="0"/>
                        <a:t>2</a:t>
                      </a:r>
                      <a:endParaRPr lang="es-ES" sz="1200" dirty="0"/>
                    </a:p>
                  </a:txBody>
                  <a:tcPr/>
                </a:tc>
                <a:tc>
                  <a:txBody>
                    <a:bodyPr/>
                    <a:lstStyle/>
                    <a:p>
                      <a:r>
                        <a:rPr lang="es-ES" sz="1200" dirty="0" smtClean="0"/>
                        <a:t>Despojo en campo de batalla</a:t>
                      </a:r>
                      <a:endParaRPr lang="es-ES" sz="1200" dirty="0"/>
                    </a:p>
                  </a:txBody>
                  <a:tcPr/>
                </a:tc>
                <a:tc>
                  <a:txBody>
                    <a:bodyPr/>
                    <a:lstStyle/>
                    <a:p>
                      <a:r>
                        <a:rPr lang="es-ES" sz="1200" dirty="0" smtClean="0"/>
                        <a:t>29</a:t>
                      </a:r>
                      <a:endParaRPr lang="es-ES" sz="1200" dirty="0"/>
                    </a:p>
                  </a:txBody>
                  <a:tcPr/>
                </a:tc>
              </a:tr>
              <a:tr h="280525">
                <a:tc>
                  <a:txBody>
                    <a:bodyPr/>
                    <a:lstStyle/>
                    <a:p>
                      <a:r>
                        <a:rPr lang="es-ES" sz="1200" dirty="0" smtClean="0"/>
                        <a:t>Tratos crueles,</a:t>
                      </a:r>
                      <a:r>
                        <a:rPr lang="es-ES" sz="1200" baseline="0" dirty="0" smtClean="0"/>
                        <a:t> inhumanos </a:t>
                      </a:r>
                      <a:endParaRPr lang="es-ES" sz="1200" dirty="0"/>
                    </a:p>
                  </a:txBody>
                  <a:tcPr/>
                </a:tc>
                <a:tc>
                  <a:txBody>
                    <a:bodyPr/>
                    <a:lstStyle/>
                    <a:p>
                      <a:r>
                        <a:rPr lang="es-ES" sz="1200" dirty="0" smtClean="0"/>
                        <a:t>13</a:t>
                      </a:r>
                      <a:endParaRPr lang="es-ES" sz="1200" dirty="0"/>
                    </a:p>
                  </a:txBody>
                  <a:tcPr/>
                </a:tc>
                <a:tc>
                  <a:txBody>
                    <a:bodyPr/>
                    <a:lstStyle/>
                    <a:p>
                      <a:r>
                        <a:rPr lang="es-ES" sz="1200" dirty="0" smtClean="0"/>
                        <a:t>Hurto</a:t>
                      </a:r>
                      <a:endParaRPr lang="es-ES" sz="1200" dirty="0"/>
                    </a:p>
                  </a:txBody>
                  <a:tcPr/>
                </a:tc>
                <a:tc>
                  <a:txBody>
                    <a:bodyPr/>
                    <a:lstStyle/>
                    <a:p>
                      <a:r>
                        <a:rPr lang="es-ES" sz="1200" dirty="0" smtClean="0"/>
                        <a:t>1</a:t>
                      </a:r>
                      <a:endParaRPr lang="es-ES" sz="1200" dirty="0"/>
                    </a:p>
                  </a:txBody>
                  <a:tcPr/>
                </a:tc>
              </a:tr>
              <a:tr h="28506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Otros</a:t>
                      </a:r>
                      <a:endParaRPr lang="es-ES" sz="1200" dirty="0"/>
                    </a:p>
                  </a:txBody>
                  <a:tcPr/>
                </a:tc>
                <a:tc>
                  <a:txBody>
                    <a:bodyPr/>
                    <a:lstStyle/>
                    <a:p>
                      <a:r>
                        <a:rPr lang="es-ES" sz="1200" dirty="0" smtClean="0"/>
                        <a:t>1</a:t>
                      </a:r>
                      <a:endParaRPr lang="es-ES" sz="1200" dirty="0"/>
                    </a:p>
                  </a:txBody>
                  <a:tcPr/>
                </a:tc>
                <a:tc>
                  <a:txBody>
                    <a:bodyPr/>
                    <a:lstStyle/>
                    <a:p>
                      <a:r>
                        <a:rPr lang="es-ES" sz="1200" dirty="0" smtClean="0"/>
                        <a:t>Obstaculización</a:t>
                      </a:r>
                      <a:r>
                        <a:rPr lang="es-ES" sz="1200" baseline="0" dirty="0" smtClean="0"/>
                        <a:t> transporte sanitario</a:t>
                      </a:r>
                      <a:endParaRPr lang="es-ES" sz="1200" dirty="0"/>
                    </a:p>
                  </a:txBody>
                  <a:tcPr/>
                </a:tc>
                <a:tc>
                  <a:txBody>
                    <a:bodyPr/>
                    <a:lstStyle/>
                    <a:p>
                      <a:r>
                        <a:rPr lang="es-ES" sz="1200" dirty="0" smtClean="0"/>
                        <a:t>1</a:t>
                      </a:r>
                      <a:endParaRPr lang="es-ES" sz="1200" dirty="0"/>
                    </a:p>
                  </a:txBody>
                  <a:tcPr/>
                </a:tc>
              </a:tr>
            </a:tbl>
          </a:graphicData>
        </a:graphic>
      </p:graphicFrame>
    </p:spTree>
    <p:extLst>
      <p:ext uri="{BB962C8B-B14F-4D97-AF65-F5344CB8AC3E}">
        <p14:creationId xmlns:p14="http://schemas.microsoft.com/office/powerpoint/2010/main" val="221289508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47351" y="675498"/>
            <a:ext cx="12072664" cy="1871663"/>
          </a:xfrm>
        </p:spPr>
        <p:txBody>
          <a:bodyPr>
            <a:normAutofit/>
          </a:bodyPr>
          <a:lstStyle/>
          <a:p>
            <a:pPr lvl="0" algn="ctr"/>
            <a:r>
              <a:rPr lang="es-ES" b="1" cap="small" dirty="0" smtClean="0">
                <a:solidFill>
                  <a:srgbClr val="C00000"/>
                </a:solidFill>
                <a:cs typeface="Arial" pitchFamily="34" charset="0"/>
              </a:rPr>
              <a:t>Sentencia 18</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Catatumbo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endParaRPr lang="es-CO" sz="1800" cap="small" dirty="0">
              <a:solidFill>
                <a:schemeClr val="accent6">
                  <a:lumMod val="75000"/>
                </a:schemeClr>
              </a:solidFill>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pic>
        <p:nvPicPr>
          <p:cNvPr id="3" name="Imagen 2"/>
          <p:cNvPicPr>
            <a:picLocks noChangeAspect="1"/>
          </p:cNvPicPr>
          <p:nvPr/>
        </p:nvPicPr>
        <p:blipFill>
          <a:blip r:embed="rId2" cstate="print"/>
          <a:stretch>
            <a:fillRect/>
          </a:stretch>
        </p:blipFill>
        <p:spPr>
          <a:xfrm>
            <a:off x="1415480" y="2708920"/>
            <a:ext cx="9505056" cy="3096344"/>
          </a:xfrm>
          <a:prstGeom prst="rect">
            <a:avLst/>
          </a:prstGeom>
        </p:spPr>
      </p:pic>
    </p:spTree>
    <p:extLst>
      <p:ext uri="{BB962C8B-B14F-4D97-AF65-F5344CB8AC3E}">
        <p14:creationId xmlns:p14="http://schemas.microsoft.com/office/powerpoint/2010/main" val="984984381"/>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439299191"/>
              </p:ext>
            </p:extLst>
          </p:nvPr>
        </p:nvGraphicFramePr>
        <p:xfrm>
          <a:off x="443850" y="2969951"/>
          <a:ext cx="4104456" cy="3850545"/>
        </p:xfrm>
        <a:graphic>
          <a:graphicData uri="http://schemas.openxmlformats.org/drawingml/2006/table">
            <a:tbl>
              <a:tblPr firstRow="1" bandRow="1">
                <a:tableStyleId>{5C22544A-7EE6-4342-B048-85BDC9FD1C3A}</a:tableStyleId>
              </a:tblPr>
              <a:tblGrid>
                <a:gridCol w="2565285"/>
                <a:gridCol w="1395155"/>
                <a:gridCol w="144016"/>
              </a:tblGrid>
              <a:tr h="779721">
                <a:tc gridSpan="3">
                  <a:txBody>
                    <a:bodyPr/>
                    <a:lstStyle/>
                    <a:p>
                      <a:pPr marL="0" indent="0" algn="ctr" defTabSz="179388"/>
                      <a:r>
                        <a:rPr lang="es-ES" sz="1400" dirty="0" smtClean="0">
                          <a:solidFill>
                            <a:srgbClr val="FFFFCC"/>
                          </a:solidFill>
                        </a:rPr>
                        <a:t>BLOQUE NORTE,</a:t>
                      </a:r>
                      <a:r>
                        <a:rPr lang="es-ES" sz="1400" baseline="0" dirty="0" smtClean="0">
                          <a:solidFill>
                            <a:srgbClr val="FFFFCC"/>
                          </a:solidFill>
                        </a:rPr>
                        <a:t> CATATUMBO DE LAS AUTODEFENSAS UNIDAS DE COLOMBIA AUC</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1. SALVATORE </a:t>
                      </a:r>
                      <a:r>
                        <a:rPr lang="es-CO" sz="1000" b="1" i="0" u="none" strike="noStrike" dirty="0">
                          <a:solidFill>
                            <a:schemeClr val="accent1">
                              <a:lumMod val="75000"/>
                            </a:schemeClr>
                          </a:solidFill>
                          <a:effectLst/>
                          <a:latin typeface="Calibri" panose="020F0502020204030204" pitchFamily="34" charset="0"/>
                        </a:rPr>
                        <a:t>MANCUSO GOMEZ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rowSpan="12">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2.LEONARDO </a:t>
                      </a:r>
                      <a:r>
                        <a:rPr lang="es-CO" sz="1000" b="1" i="0" u="none" strike="noStrike" dirty="0">
                          <a:solidFill>
                            <a:schemeClr val="accent1">
                              <a:lumMod val="75000"/>
                            </a:schemeClr>
                          </a:solidFill>
                          <a:effectLst/>
                          <a:latin typeface="Calibri" panose="020F0502020204030204" pitchFamily="34" charset="0"/>
                        </a:rPr>
                        <a:t>ENRIQUE SANCHEZ BARBOSA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3. SERGIO </a:t>
                      </a:r>
                      <a:r>
                        <a:rPr lang="es-CO" sz="1000" b="1" i="0" u="none" strike="noStrike" dirty="0">
                          <a:solidFill>
                            <a:schemeClr val="accent1">
                              <a:lumMod val="75000"/>
                            </a:schemeClr>
                          </a:solidFill>
                          <a:effectLst/>
                          <a:latin typeface="Calibri" panose="020F0502020204030204" pitchFamily="34" charset="0"/>
                        </a:rPr>
                        <a:t>MANUEL CORDOBA AVILA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4. MIGUEL </a:t>
                      </a:r>
                      <a:r>
                        <a:rPr lang="es-CO" sz="1000" b="1" i="0" u="none" strike="noStrike" dirty="0">
                          <a:solidFill>
                            <a:schemeClr val="accent1">
                              <a:lumMod val="75000"/>
                            </a:schemeClr>
                          </a:solidFill>
                          <a:effectLst/>
                          <a:latin typeface="Calibri" panose="020F0502020204030204" pitchFamily="34" charset="0"/>
                        </a:rPr>
                        <a:t>RAMON POSADA CASTILLO</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1">
                              <a:lumMod val="75000"/>
                            </a:schemeClr>
                          </a:solidFill>
                          <a:effectLst/>
                          <a:latin typeface="Calibri" panose="020F0502020204030204" pitchFamily="34" charset="0"/>
                        </a:rPr>
                        <a:t>COMANDANTE</a:t>
                      </a: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5. JULIO </a:t>
                      </a:r>
                      <a:r>
                        <a:rPr lang="es-CO" sz="1000" b="1" i="0" u="none" strike="noStrike" dirty="0">
                          <a:solidFill>
                            <a:schemeClr val="accent1">
                              <a:lumMod val="75000"/>
                            </a:schemeClr>
                          </a:solidFill>
                          <a:effectLst/>
                          <a:latin typeface="Calibri" panose="020F0502020204030204" pitchFamily="34" charset="0"/>
                        </a:rPr>
                        <a:t>MANUEL ARGUMEDO GARCIA</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1">
                              <a:lumMod val="75000"/>
                            </a:schemeClr>
                          </a:solidFill>
                          <a:effectLst/>
                          <a:latin typeface="Calibri" panose="020F0502020204030204" pitchFamily="34" charset="0"/>
                        </a:rPr>
                        <a:t>PATRULLERO</a:t>
                      </a: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6. JOSE </a:t>
                      </a:r>
                      <a:r>
                        <a:rPr lang="es-CO" sz="1000" b="1" i="0" u="none" strike="noStrike" dirty="0">
                          <a:solidFill>
                            <a:schemeClr val="accent1">
                              <a:lumMod val="75000"/>
                            </a:schemeClr>
                          </a:solidFill>
                          <a:effectLst/>
                          <a:latin typeface="Calibri" panose="020F0502020204030204" pitchFamily="34" charset="0"/>
                        </a:rPr>
                        <a:t>GREGORIO MANGONEZ LUGO</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7. JORGE </a:t>
                      </a:r>
                      <a:r>
                        <a:rPr lang="es-CO" sz="1000" b="1" i="0" u="none" strike="noStrike" dirty="0">
                          <a:solidFill>
                            <a:schemeClr val="accent1">
                              <a:lumMod val="75000"/>
                            </a:schemeClr>
                          </a:solidFill>
                          <a:effectLst/>
                          <a:latin typeface="Calibri" panose="020F0502020204030204" pitchFamily="34" charset="0"/>
                        </a:rPr>
                        <a:t>IVAN LAVERDE ZAPATA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8. JOSE </a:t>
                      </a:r>
                      <a:r>
                        <a:rPr lang="es-CO" sz="1000" b="1" i="0" u="none" strike="noStrike" dirty="0">
                          <a:solidFill>
                            <a:schemeClr val="accent1">
                              <a:lumMod val="75000"/>
                            </a:schemeClr>
                          </a:solidFill>
                          <a:effectLst/>
                          <a:latin typeface="Calibri" panose="020F0502020204030204" pitchFamily="34" charset="0"/>
                        </a:rPr>
                        <a:t>BERNARDO LOZADA ARTUZ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9. UBER </a:t>
                      </a:r>
                      <a:r>
                        <a:rPr lang="es-CO" sz="1000" b="1" i="0" u="none" strike="noStrike" dirty="0">
                          <a:solidFill>
                            <a:schemeClr val="accent1">
                              <a:lumMod val="75000"/>
                            </a:schemeClr>
                          </a:solidFill>
                          <a:effectLst/>
                          <a:latin typeface="Calibri" panose="020F0502020204030204" pitchFamily="34" charset="0"/>
                        </a:rPr>
                        <a:t>ENRIQUE BANQUEZ MARTINEZ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10. EDGAR </a:t>
                      </a:r>
                      <a:r>
                        <a:rPr lang="es-CO" sz="1000" b="1" i="0" u="none" strike="noStrike" dirty="0">
                          <a:solidFill>
                            <a:schemeClr val="accent1">
                              <a:lumMod val="75000"/>
                            </a:schemeClr>
                          </a:solidFill>
                          <a:effectLst/>
                          <a:latin typeface="Calibri" panose="020F0502020204030204" pitchFamily="34" charset="0"/>
                        </a:rPr>
                        <a:t>IGNACIO FIERRO FLOREZ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pt-BR" sz="1000" b="1" i="0" u="none" strike="noStrike" dirty="0" smtClean="0">
                          <a:solidFill>
                            <a:schemeClr val="accent1">
                              <a:lumMod val="75000"/>
                            </a:schemeClr>
                          </a:solidFill>
                          <a:effectLst/>
                          <a:latin typeface="Calibri" panose="020F0502020204030204" pitchFamily="34" charset="0"/>
                        </a:rPr>
                        <a:t>11. HERNANDO </a:t>
                      </a:r>
                      <a:r>
                        <a:rPr lang="pt-BR" sz="1000" b="1" i="0" u="none" strike="noStrike" dirty="0">
                          <a:solidFill>
                            <a:schemeClr val="accent1">
                              <a:lumMod val="75000"/>
                            </a:schemeClr>
                          </a:solidFill>
                          <a:effectLst/>
                          <a:latin typeface="Calibri" panose="020F0502020204030204" pitchFamily="34" charset="0"/>
                        </a:rPr>
                        <a:t>DE JESUS FONTALVO SANCHEZ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12. OSCAR </a:t>
                      </a:r>
                      <a:r>
                        <a:rPr lang="es-CO" sz="1000" b="1" i="0" u="none" strike="noStrike" dirty="0">
                          <a:solidFill>
                            <a:schemeClr val="accent1">
                              <a:lumMod val="75000"/>
                            </a:schemeClr>
                          </a:solidFill>
                          <a:effectLst/>
                          <a:latin typeface="Calibri" panose="020F0502020204030204" pitchFamily="34" charset="0"/>
                        </a:rPr>
                        <a:t>JOSE OSPINO PACHECO</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95788" y="507568"/>
            <a:ext cx="4539536" cy="1077218"/>
          </a:xfrm>
          <a:prstGeom prst="rect">
            <a:avLst/>
          </a:prstGeom>
          <a:no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bg1"/>
                </a:solidFill>
              </a:rPr>
              <a:t>Comandantes: 12</a:t>
            </a:r>
          </a:p>
          <a:p>
            <a:pPr algn="r"/>
            <a:r>
              <a:rPr lang="es-ES" sz="1600" b="1" cap="small" dirty="0" smtClean="0">
                <a:solidFill>
                  <a:schemeClr val="bg1"/>
                </a:solidFill>
              </a:rPr>
              <a:t>Consolidado conductas punibles:  5.175</a:t>
            </a:r>
          </a:p>
          <a:p>
            <a:pPr algn="r"/>
            <a:r>
              <a:rPr lang="es-ES" sz="1600" b="1" cap="small" dirty="0" smtClean="0">
                <a:solidFill>
                  <a:schemeClr val="bg1"/>
                </a:solidFill>
              </a:rPr>
              <a:t>Hechos: 1.600</a:t>
            </a:r>
            <a:endParaRPr lang="es-ES" sz="1600" b="1" cap="small" dirty="0">
              <a:solidFill>
                <a:schemeClr val="bg1"/>
              </a:solidFill>
            </a:endParaRPr>
          </a:p>
          <a:p>
            <a:pPr algn="r"/>
            <a:r>
              <a:rPr lang="es-ES" sz="1600" b="1" cap="small" dirty="0" smtClean="0">
                <a:solidFill>
                  <a:schemeClr val="bg1"/>
                </a:solidFill>
              </a:rPr>
              <a:t>víctimas: 9.500 aprox</a:t>
            </a: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sp>
        <p:nvSpPr>
          <p:cNvPr id="8" name="CuadroTexto 7"/>
          <p:cNvSpPr txBox="1"/>
          <p:nvPr/>
        </p:nvSpPr>
        <p:spPr>
          <a:xfrm>
            <a:off x="479376" y="2533600"/>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10" name="CuadroTexto 9"/>
          <p:cNvSpPr txBox="1"/>
          <p:nvPr/>
        </p:nvSpPr>
        <p:spPr>
          <a:xfrm>
            <a:off x="7425596" y="2213398"/>
            <a:ext cx="1916078" cy="400110"/>
          </a:xfrm>
          <a:prstGeom prst="rect">
            <a:avLst/>
          </a:prstGeom>
          <a:noFill/>
        </p:spPr>
        <p:txBody>
          <a:bodyPr wrap="square" rtlCol="0">
            <a:spAutoFit/>
          </a:bodyPr>
          <a:lstStyle/>
          <a:p>
            <a:r>
              <a:rPr lang="es-CO" sz="2000" b="1" dirty="0" smtClean="0">
                <a:solidFill>
                  <a:srgbClr val="C00000"/>
                </a:solidFill>
                <a:latin typeface="Agency FB" panose="020B0503020202020204" pitchFamily="34" charset="0"/>
              </a:rPr>
              <a:t>Proceso Priorizado</a:t>
            </a:r>
            <a:endParaRPr lang="es-CO" sz="2000" b="1" dirty="0">
              <a:solidFill>
                <a:srgbClr val="C00000"/>
              </a:solidFill>
              <a:latin typeface="Agency FB" panose="020B0503020202020204" pitchFamily="34" charset="0"/>
            </a:endParaRPr>
          </a:p>
        </p:txBody>
      </p:sp>
      <p:graphicFrame>
        <p:nvGraphicFramePr>
          <p:cNvPr id="11" name="Tabla 10"/>
          <p:cNvGraphicFramePr>
            <a:graphicFrameLocks noGrp="1"/>
          </p:cNvGraphicFramePr>
          <p:nvPr>
            <p:extLst>
              <p:ext uri="{D42A27DB-BD31-4B8C-83A1-F6EECF244321}">
                <p14:modId xmlns:p14="http://schemas.microsoft.com/office/powerpoint/2010/main" val="3367816945"/>
              </p:ext>
            </p:extLst>
          </p:nvPr>
        </p:nvGraphicFramePr>
        <p:xfrm>
          <a:off x="4907129" y="3414994"/>
          <a:ext cx="6918252" cy="350680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74480">
                <a:tc>
                  <a:txBody>
                    <a:bodyPr/>
                    <a:lstStyle/>
                    <a:p>
                      <a:r>
                        <a:rPr lang="es-ES" sz="1200" dirty="0" smtClean="0"/>
                        <a:t>Homicidio</a:t>
                      </a:r>
                      <a:endParaRPr lang="es-ES" sz="1200" dirty="0"/>
                    </a:p>
                  </a:txBody>
                  <a:tcPr/>
                </a:tc>
                <a:tc>
                  <a:txBody>
                    <a:bodyPr/>
                    <a:lstStyle/>
                    <a:p>
                      <a:r>
                        <a:rPr lang="es-ES" sz="1200" dirty="0" smtClean="0"/>
                        <a:t>1422</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1023</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122</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174</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1157</a:t>
                      </a:r>
                      <a:endParaRPr lang="es-ES" sz="1200" dirty="0"/>
                    </a:p>
                  </a:txBody>
                  <a:tcPr/>
                </a:tc>
                <a:tc>
                  <a:txBody>
                    <a:bodyPr/>
                    <a:lstStyle/>
                    <a:p>
                      <a:r>
                        <a:rPr lang="es-ES" sz="1200" dirty="0" smtClean="0"/>
                        <a:t>Acceso carnal violento</a:t>
                      </a:r>
                      <a:endParaRPr lang="es-ES" sz="1200" dirty="0"/>
                    </a:p>
                  </a:txBody>
                  <a:tcPr/>
                </a:tc>
                <a:tc>
                  <a:txBody>
                    <a:bodyPr/>
                    <a:lstStyle/>
                    <a:p>
                      <a:r>
                        <a:rPr lang="es-ES" sz="1200" dirty="0" smtClean="0"/>
                        <a:t>154</a:t>
                      </a:r>
                      <a:endParaRPr lang="es-ES" sz="1200" dirty="0"/>
                    </a:p>
                  </a:txBody>
                  <a:tcPr/>
                </a:tc>
              </a:tr>
              <a:tr h="274480">
                <a:tc>
                  <a:txBody>
                    <a:bodyPr/>
                    <a:lstStyle/>
                    <a:p>
                      <a:r>
                        <a:rPr lang="es-ES" sz="1200" dirty="0" smtClean="0"/>
                        <a:t>Tentativa de homicidio</a:t>
                      </a:r>
                      <a:endParaRPr lang="es-ES" sz="1200" dirty="0"/>
                    </a:p>
                  </a:txBody>
                  <a:tcPr/>
                </a:tc>
                <a:tc>
                  <a:txBody>
                    <a:bodyPr/>
                    <a:lstStyle/>
                    <a:p>
                      <a:r>
                        <a:rPr lang="es-ES" sz="1200" dirty="0" smtClean="0"/>
                        <a:t>1</a:t>
                      </a:r>
                      <a:endParaRPr lang="es-ES" sz="1200" dirty="0"/>
                    </a:p>
                  </a:txBody>
                  <a:tcPr/>
                </a:tc>
                <a:tc>
                  <a:txBody>
                    <a:bodyPr/>
                    <a:lstStyle/>
                    <a:p>
                      <a:r>
                        <a:rPr lang="es-ES" sz="1200" dirty="0" smtClean="0"/>
                        <a:t>Reclutamiento ilícito</a:t>
                      </a:r>
                      <a:endParaRPr lang="es-ES" sz="1200" dirty="0"/>
                    </a:p>
                  </a:txBody>
                  <a:tcPr/>
                </a:tc>
                <a:tc>
                  <a:txBody>
                    <a:bodyPr/>
                    <a:lstStyle/>
                    <a:p>
                      <a:r>
                        <a:rPr lang="es-ES" sz="1200" dirty="0" smtClean="0"/>
                        <a:t>232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201</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438</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52</a:t>
                      </a:r>
                      <a:endParaRPr lang="es-ES" sz="1200" dirty="0"/>
                    </a:p>
                  </a:txBody>
                  <a:tcPr/>
                </a:tc>
                <a:tc>
                  <a:txBody>
                    <a:bodyPr/>
                    <a:lstStyle/>
                    <a:p>
                      <a:r>
                        <a:rPr lang="es-ES" sz="1200" dirty="0" smtClean="0"/>
                        <a:t>Lesiones personales</a:t>
                      </a:r>
                      <a:endParaRPr lang="es-ES" sz="1200" dirty="0"/>
                    </a:p>
                  </a:txBody>
                  <a:tcPr/>
                </a:tc>
                <a:tc>
                  <a:txBody>
                    <a:bodyPr/>
                    <a:lstStyle/>
                    <a:p>
                      <a:r>
                        <a:rPr lang="es-ES" sz="1200" dirty="0" smtClean="0"/>
                        <a:t>36</a:t>
                      </a:r>
                      <a:endParaRPr lang="es-ES" sz="1200" dirty="0"/>
                    </a:p>
                  </a:txBody>
                  <a:tcPr/>
                </a:tc>
              </a:tr>
              <a:tr h="274480">
                <a:tc>
                  <a:txBody>
                    <a:bodyPr/>
                    <a:lstStyle/>
                    <a:p>
                      <a:r>
                        <a:rPr lang="es-ES" sz="1200" dirty="0" smtClean="0"/>
                        <a:t>Extorsión</a:t>
                      </a:r>
                      <a:endParaRPr lang="es-ES" sz="1200" dirty="0"/>
                    </a:p>
                  </a:txBody>
                  <a:tcPr/>
                </a:tc>
                <a:tc>
                  <a:txBody>
                    <a:bodyPr/>
                    <a:lstStyle/>
                    <a:p>
                      <a:r>
                        <a:rPr lang="es-ES" sz="1200" dirty="0" smtClean="0"/>
                        <a:t>2</a:t>
                      </a:r>
                      <a:endParaRPr lang="es-ES" sz="1200" dirty="0"/>
                    </a:p>
                  </a:txBody>
                  <a:tcPr/>
                </a:tc>
                <a:tc>
                  <a:txBody>
                    <a:bodyPr/>
                    <a:lstStyle/>
                    <a:p>
                      <a:r>
                        <a:rPr lang="es-ES" sz="1200" dirty="0" smtClean="0"/>
                        <a:t>Hurto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Despojo en campo de B</a:t>
                      </a:r>
                      <a:endParaRPr lang="es-ES" sz="1200" dirty="0"/>
                    </a:p>
                  </a:txBody>
                  <a:tcPr/>
                </a:tc>
                <a:tc>
                  <a:txBody>
                    <a:bodyPr/>
                    <a:lstStyle/>
                    <a:p>
                      <a:r>
                        <a:rPr lang="es-ES" sz="1200" dirty="0" smtClean="0"/>
                        <a:t>2</a:t>
                      </a:r>
                      <a:endParaRPr lang="es-ES" sz="1200" dirty="0"/>
                    </a:p>
                  </a:txBody>
                  <a:tcPr/>
                </a:tc>
                <a:tc>
                  <a:txBody>
                    <a:bodyPr/>
                    <a:lstStyle/>
                    <a:p>
                      <a:r>
                        <a:rPr lang="es-ES" sz="1200" dirty="0" smtClean="0"/>
                        <a:t>Acto sexual violento</a:t>
                      </a:r>
                      <a:endParaRPr lang="es-ES" sz="1200" dirty="0"/>
                    </a:p>
                  </a:txBody>
                  <a:tcPr/>
                </a:tc>
                <a:tc>
                  <a:txBody>
                    <a:bodyPr/>
                    <a:lstStyle/>
                    <a:p>
                      <a:r>
                        <a:rPr lang="es-ES" sz="1200" dirty="0" smtClean="0"/>
                        <a:t>8</a:t>
                      </a:r>
                      <a:endParaRPr lang="es-ES" sz="1200" dirty="0"/>
                    </a:p>
                  </a:txBody>
                  <a:tcPr/>
                </a:tc>
              </a:tr>
              <a:tr h="27448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Detención ilegal</a:t>
                      </a:r>
                      <a:endParaRPr lang="es-ES" sz="1200" dirty="0"/>
                    </a:p>
                  </a:txBody>
                  <a:tcPr/>
                </a:tc>
                <a:tc>
                  <a:txBody>
                    <a:bodyPr/>
                    <a:lstStyle/>
                    <a:p>
                      <a:r>
                        <a:rPr lang="es-ES" sz="1200" dirty="0" smtClean="0"/>
                        <a:t>57</a:t>
                      </a:r>
                      <a:endParaRPr lang="es-ES" sz="1200" dirty="0"/>
                    </a:p>
                  </a:txBody>
                  <a:tcPr/>
                </a:tc>
                <a:tc>
                  <a:txBody>
                    <a:bodyPr/>
                    <a:lstStyle/>
                    <a:p>
                      <a:r>
                        <a:rPr lang="es-ES" sz="1200" dirty="0" smtClean="0"/>
                        <a:t>Tratos crueles inhumanos y D.</a:t>
                      </a:r>
                      <a:endParaRPr lang="es-ES" sz="1200" dirty="0"/>
                    </a:p>
                  </a:txBody>
                  <a:tcPr/>
                </a:tc>
                <a:tc>
                  <a:txBody>
                    <a:bodyPr/>
                    <a:lstStyle/>
                    <a:p>
                      <a:r>
                        <a:rPr lang="es-ES" sz="1200" dirty="0" smtClean="0"/>
                        <a:t>37</a:t>
                      </a:r>
                      <a:endParaRPr lang="es-ES" sz="1200" dirty="0"/>
                    </a:p>
                  </a:txBody>
                  <a:tcPr/>
                </a:tc>
              </a:tr>
              <a:tr h="274480">
                <a:tc>
                  <a:txBody>
                    <a:bodyPr/>
                    <a:lstStyle/>
                    <a:p>
                      <a:r>
                        <a:rPr lang="es-ES" sz="1200" dirty="0" smtClean="0"/>
                        <a:t>Prostitución forzada o esclavitud sexual</a:t>
                      </a:r>
                      <a:endParaRPr lang="es-ES" sz="1200" dirty="0"/>
                    </a:p>
                  </a:txBody>
                  <a:tcPr/>
                </a:tc>
                <a:tc>
                  <a:txBody>
                    <a:bodyPr/>
                    <a:lstStyle/>
                    <a:p>
                      <a:r>
                        <a:rPr lang="es-ES" sz="1200" dirty="0" smtClean="0"/>
                        <a:t>16</a:t>
                      </a:r>
                      <a:endParaRPr lang="es-ES" sz="1200" dirty="0"/>
                    </a:p>
                  </a:txBody>
                  <a:tcPr/>
                </a:tc>
                <a:tc>
                  <a:txBody>
                    <a:bodyPr/>
                    <a:lstStyle/>
                    <a:p>
                      <a:r>
                        <a:rPr lang="es-ES" sz="1200" dirty="0" smtClean="0"/>
                        <a:t>Otros</a:t>
                      </a:r>
                      <a:endParaRPr lang="es-ES" sz="1200" dirty="0"/>
                    </a:p>
                  </a:txBody>
                  <a:tcPr/>
                </a:tc>
                <a:tc>
                  <a:txBody>
                    <a:bodyPr/>
                    <a:lstStyle/>
                    <a:p>
                      <a:r>
                        <a:rPr lang="es-ES" sz="1200" dirty="0" smtClean="0"/>
                        <a:t>28</a:t>
                      </a:r>
                      <a:endParaRPr lang="es-ES" sz="1200" dirty="0"/>
                    </a:p>
                  </a:txBody>
                  <a:tcPr/>
                </a:tc>
              </a:tr>
              <a:tr h="274480">
                <a:tc>
                  <a:txBody>
                    <a:bodyPr/>
                    <a:lstStyle/>
                    <a:p>
                      <a:r>
                        <a:rPr lang="es-ES" sz="1200" dirty="0" smtClean="0"/>
                        <a:t>Aborto sin consentí.</a:t>
                      </a:r>
                      <a:endParaRPr lang="es-ES" sz="1200" dirty="0"/>
                    </a:p>
                  </a:txBody>
                  <a:tcPr/>
                </a:tc>
                <a:tc>
                  <a:txBody>
                    <a:bodyPr/>
                    <a:lstStyle/>
                    <a:p>
                      <a:r>
                        <a:rPr lang="es-ES" sz="1200" dirty="0" smtClean="0"/>
                        <a:t>4</a:t>
                      </a:r>
                      <a:endParaRPr lang="es-ES" sz="1200" dirty="0"/>
                    </a:p>
                  </a:txBody>
                  <a:tcPr/>
                </a:tc>
                <a:tc>
                  <a:txBody>
                    <a:bodyPr/>
                    <a:lstStyle/>
                    <a:p>
                      <a:r>
                        <a:rPr lang="es-ES" sz="1200" dirty="0" smtClean="0"/>
                        <a:t>Experimentos</a:t>
                      </a:r>
                      <a:r>
                        <a:rPr lang="es-ES" sz="1200" baseline="0" dirty="0" smtClean="0"/>
                        <a:t> biológicos en P.P.</a:t>
                      </a:r>
                      <a:endParaRPr lang="es-ES" sz="1200" dirty="0"/>
                    </a:p>
                  </a:txBody>
                  <a:tcPr/>
                </a:tc>
                <a:tc>
                  <a:txBody>
                    <a:bodyPr/>
                    <a:lstStyle/>
                    <a:p>
                      <a:r>
                        <a:rPr lang="es-ES" sz="1200" dirty="0" smtClean="0"/>
                        <a:t>9</a:t>
                      </a:r>
                      <a:endParaRPr lang="es-ES" sz="1200" dirty="0"/>
                    </a:p>
                  </a:txBody>
                  <a:tcPr/>
                </a:tc>
              </a:tr>
            </a:tbl>
          </a:graphicData>
        </a:graphic>
      </p:graphicFrame>
      <p:graphicFrame>
        <p:nvGraphicFramePr>
          <p:cNvPr id="13" name="16 Tabla"/>
          <p:cNvGraphicFramePr>
            <a:graphicFrameLocks noGrp="1"/>
          </p:cNvGraphicFramePr>
          <p:nvPr>
            <p:extLst>
              <p:ext uri="{D42A27DB-BD31-4B8C-83A1-F6EECF244321}">
                <p14:modId xmlns:p14="http://schemas.microsoft.com/office/powerpoint/2010/main" val="3877055274"/>
              </p:ext>
            </p:extLst>
          </p:nvPr>
        </p:nvGraphicFramePr>
        <p:xfrm>
          <a:off x="455925" y="370032"/>
          <a:ext cx="6984776" cy="262128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Catatumbo, montes de maría y córdoba de las Autodefensas Unidas de Colombia AUC</a:t>
                      </a:r>
                      <a:endParaRPr lang="es-ES" dirty="0">
                        <a:solidFill>
                          <a:srgbClr val="FFFF66"/>
                        </a:solidFill>
                      </a:endParaRPr>
                    </a:p>
                  </a:txBody>
                  <a:tcPr/>
                </a:tc>
                <a:tc hMerge="1">
                  <a:txBody>
                    <a:bodyPr/>
                    <a:lstStyle/>
                    <a:p>
                      <a:endParaRPr lang="es-ES" dirty="0"/>
                    </a:p>
                  </a:txBody>
                  <a:tcPr/>
                </a:tc>
              </a:tr>
              <a:tr h="678198">
                <a:tc>
                  <a:txBody>
                    <a:bodyPr/>
                    <a:lstStyle/>
                    <a:p>
                      <a:r>
                        <a:rPr lang="es-ES" sz="1400" dirty="0" smtClean="0"/>
                        <a:t>Primera Instancia. </a:t>
                      </a:r>
                      <a:r>
                        <a:rPr lang="es-ES" sz="1050" dirty="0" smtClean="0"/>
                        <a:t>M.P. Dra.</a:t>
                      </a:r>
                      <a:r>
                        <a:rPr lang="es-ES" sz="1050" baseline="0" dirty="0" smtClean="0"/>
                        <a:t> </a:t>
                      </a:r>
                      <a:r>
                        <a:rPr lang="es-ES" sz="1050" baseline="0" dirty="0" err="1" smtClean="0"/>
                        <a:t>Léster</a:t>
                      </a:r>
                      <a:r>
                        <a:rPr lang="es-ES" sz="1050" baseline="0" dirty="0" smtClean="0"/>
                        <a:t> María González Romero</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Adición Sentencia</a:t>
                      </a:r>
                      <a:r>
                        <a:rPr lang="es-ES" sz="1050" dirty="0" smtClean="0"/>
                        <a:t>. </a:t>
                      </a:r>
                      <a:r>
                        <a:rPr lang="es-ES" sz="1050" dirty="0" err="1" smtClean="0"/>
                        <a:t>M.P</a:t>
                      </a:r>
                      <a:r>
                        <a:rPr lang="es-ES" sz="1050" dirty="0" smtClean="0"/>
                        <a:t>. Álvaro Fernando Moncayo Guzmán</a:t>
                      </a:r>
                    </a:p>
                  </a:txBody>
                  <a:tcPr/>
                </a:tc>
                <a:tc>
                  <a:txBody>
                    <a:bodyPr/>
                    <a:lstStyle/>
                    <a:p>
                      <a:r>
                        <a:rPr lang="es-ES" sz="1400" dirty="0" smtClean="0"/>
                        <a:t>20</a:t>
                      </a:r>
                      <a:r>
                        <a:rPr lang="es-ES" sz="1400" baseline="0" dirty="0" smtClean="0"/>
                        <a:t> de noviembre de 2014. </a:t>
                      </a:r>
                      <a:r>
                        <a:rPr lang="es-ES" sz="1400" baseline="0" dirty="0" smtClean="0">
                          <a:hlinkClick r:id="rId2"/>
                        </a:rPr>
                        <a:t>Sentencia. </a:t>
                      </a:r>
                      <a:endParaRPr lang="es-ES" sz="1400" baseline="0" dirty="0" smtClean="0"/>
                    </a:p>
                    <a:p>
                      <a:r>
                        <a:rPr lang="es-ES" sz="1400" baseline="0" dirty="0" smtClean="0">
                          <a:hlinkClick r:id="rId3"/>
                        </a:rPr>
                        <a:t>Consolidado liquidaciones. </a:t>
                      </a:r>
                      <a:r>
                        <a:rPr lang="es-ES" sz="1400" baseline="0" dirty="0" smtClean="0"/>
                        <a:t> </a:t>
                      </a:r>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23 de mayo</a:t>
                      </a:r>
                      <a:r>
                        <a:rPr lang="es-ES" sz="1400" baseline="0" dirty="0" smtClean="0"/>
                        <a:t> de 2018.  </a:t>
                      </a:r>
                      <a:r>
                        <a:rPr lang="es-ES" sz="1400" u="sng" baseline="0" dirty="0" smtClean="0">
                          <a:solidFill>
                            <a:srgbClr val="7030A0"/>
                          </a:solidFill>
                          <a:hlinkClick r:id="rId4"/>
                        </a:rPr>
                        <a:t>Ver</a:t>
                      </a:r>
                      <a:r>
                        <a:rPr lang="es-ES" sz="1400" u="sng" baseline="0" dirty="0" smtClean="0">
                          <a:solidFill>
                            <a:srgbClr val="7030A0"/>
                          </a:solidFill>
                        </a:rPr>
                        <a:t> </a:t>
                      </a:r>
                      <a:endParaRPr lang="es-ES" sz="1400" u="sng" dirty="0" smtClean="0">
                        <a:solidFill>
                          <a:srgbClr val="7030A0"/>
                        </a:solidFill>
                      </a:endParaRPr>
                    </a:p>
                    <a:p>
                      <a:endParaRPr lang="es-ES" sz="1400" dirty="0"/>
                    </a:p>
                  </a:txBody>
                  <a:tcPr/>
                </a:tc>
              </a:tr>
              <a:tr h="525406">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 Instancia. </a:t>
                      </a:r>
                      <a:r>
                        <a:rPr lang="es-ES" sz="1050" dirty="0" err="1" smtClean="0"/>
                        <a:t>M.P</a:t>
                      </a:r>
                      <a:r>
                        <a:rPr lang="es-ES" sz="1050" dirty="0" smtClean="0"/>
                        <a:t>. José Luis Barceló Camacho</a:t>
                      </a:r>
                      <a:endParaRPr lang="es-ES" sz="105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05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Adición Sentencia</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Rad: 46075 / 24 de octubre</a:t>
                      </a:r>
                      <a:r>
                        <a:rPr lang="es-ES" sz="1400" baseline="0" dirty="0" smtClean="0"/>
                        <a:t> de 2016. </a:t>
                      </a:r>
                      <a:r>
                        <a:rPr lang="es-ES" sz="1400" u="sng" baseline="0" dirty="0" smtClean="0">
                          <a:solidFill>
                            <a:srgbClr val="7030A0"/>
                          </a:solidFill>
                        </a:rPr>
                        <a:t>Sentencia</a:t>
                      </a:r>
                      <a:endParaRPr lang="es-ES" sz="1400" u="sng" dirty="0" smtClean="0">
                        <a:solidFill>
                          <a:srgbClr val="7030A0"/>
                        </a:solidFill>
                      </a:endParaRPr>
                    </a:p>
                    <a:p>
                      <a:endParaRPr lang="es-ES" sz="1400" dirty="0" smtClean="0"/>
                    </a:p>
                    <a:p>
                      <a:r>
                        <a:rPr lang="es-ES" sz="1400" dirty="0" smtClean="0"/>
                        <a:t>A</a:t>
                      </a:r>
                      <a:r>
                        <a:rPr lang="es-ES" sz="1400" baseline="0" dirty="0" smtClean="0"/>
                        <a:t> 2289-2017 / 5 de abril de 2017 .  </a:t>
                      </a:r>
                      <a:r>
                        <a:rPr lang="es-ES" sz="1400" u="sng" baseline="0" dirty="0" smtClean="0">
                          <a:solidFill>
                            <a:srgbClr val="7030A0"/>
                          </a:solidFill>
                          <a:hlinkClick r:id="rId4"/>
                        </a:rPr>
                        <a:t>Ver</a:t>
                      </a:r>
                      <a:endParaRPr lang="es-ES" sz="1400" dirty="0"/>
                    </a:p>
                  </a:txBody>
                  <a:tcPr/>
                </a:tc>
              </a:tr>
              <a:tr h="153926">
                <a:tc>
                  <a:txBody>
                    <a:bodyPr/>
                    <a:lstStyle/>
                    <a:p>
                      <a:r>
                        <a:rPr lang="es-ES" sz="1400" dirty="0" smtClean="0"/>
                        <a:t>Postulados</a:t>
                      </a:r>
                      <a:endParaRPr lang="es-ES" sz="1050" dirty="0"/>
                    </a:p>
                  </a:txBody>
                  <a:tcPr/>
                </a:tc>
                <a:tc>
                  <a:txBody>
                    <a:bodyPr/>
                    <a:lstStyle/>
                    <a:p>
                      <a:r>
                        <a:rPr lang="es-ES" sz="1400" dirty="0" smtClean="0"/>
                        <a:t>12</a:t>
                      </a:r>
                      <a:endParaRPr lang="es-ES" sz="1400" dirty="0"/>
                    </a:p>
                  </a:txBody>
                  <a:tcPr/>
                </a:tc>
              </a:tr>
            </a:tbl>
          </a:graphicData>
        </a:graphic>
      </p:graphicFrame>
      <p:sp>
        <p:nvSpPr>
          <p:cNvPr id="15"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6" name="18 CuadroTexto"/>
          <p:cNvSpPr txBox="1"/>
          <p:nvPr/>
        </p:nvSpPr>
        <p:spPr>
          <a:xfrm>
            <a:off x="7721534" y="107470"/>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19</a:t>
            </a:r>
            <a:endParaRPr lang="es-ES" cap="small" dirty="0">
              <a:solidFill>
                <a:srgbClr val="C00000"/>
              </a:solidFill>
              <a:latin typeface="Agency FB" panose="020B0503020202020204" pitchFamily="34" charset="0"/>
            </a:endParaRPr>
          </a:p>
        </p:txBody>
      </p:sp>
      <p:grpSp>
        <p:nvGrpSpPr>
          <p:cNvPr id="14" name="Group 111"/>
          <p:cNvGrpSpPr>
            <a:grpSpLocks/>
          </p:cNvGrpSpPr>
          <p:nvPr/>
        </p:nvGrpSpPr>
        <p:grpSpPr bwMode="auto">
          <a:xfrm>
            <a:off x="9254009" y="1798623"/>
            <a:ext cx="2571372" cy="1644553"/>
            <a:chOff x="748" y="80"/>
            <a:chExt cx="6097" cy="4240"/>
          </a:xfrm>
        </p:grpSpPr>
        <p:sp>
          <p:nvSpPr>
            <p:cNvPr id="17"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srgbClr val="00B050"/>
                </a:solidFill>
                <a:effectLst>
                  <a:outerShdw blurRad="38100" dist="38100" dir="2700000" algn="tl">
                    <a:srgbClr val="000000">
                      <a:alpha val="43137"/>
                    </a:srgbClr>
                  </a:outerShdw>
                </a:effectLst>
                <a:latin typeface="Arial Narrow" pitchFamily="34" charset="0"/>
              </a:endParaRPr>
            </a:p>
          </p:txBody>
        </p:sp>
        <p:sp>
          <p:nvSpPr>
            <p:cNvPr id="1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solidFill>
              <a:srgbClr val="7030A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7"/>
            <p:cNvSpPr>
              <a:spLocks/>
            </p:cNvSpPr>
            <p:nvPr/>
          </p:nvSpPr>
          <p:spPr bwMode="auto">
            <a:xfrm>
              <a:off x="2025" y="529"/>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5"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4273" y="449"/>
              <a:ext cx="2572" cy="195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CATATUMBO</a:t>
              </a:r>
            </a:p>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smtClean="0">
                  <a:effectLst>
                    <a:outerShdw blurRad="38100" dist="38100" dir="2700000" algn="tl">
                      <a:srgbClr val="000000">
                        <a:alpha val="43137"/>
                      </a:srgbClr>
                    </a:outerShdw>
                  </a:effectLst>
                  <a:latin typeface="Calibri" pitchFamily="34" charset="0"/>
                  <a:cs typeface="Tahoma" pitchFamily="34" charset="0"/>
                </a:rPr>
                <a:t>. NORTE</a:t>
              </a:r>
            </a:p>
            <a:p>
              <a:pPr fontAlgn="auto">
                <a:lnSpc>
                  <a:spcPct val="150000"/>
                </a:lnSpc>
                <a:spcBef>
                  <a:spcPts val="0"/>
                </a:spcBef>
                <a:spcAft>
                  <a:spcPts val="0"/>
                </a:spcAft>
                <a:defRPr/>
              </a:pPr>
              <a:r>
                <a:rPr lang="es-ES" sz="800" b="1" dirty="0" smtClean="0">
                  <a:effectLst>
                    <a:outerShdw blurRad="38100" dist="38100" dir="2700000" algn="tl">
                      <a:srgbClr val="000000">
                        <a:alpha val="43137"/>
                      </a:srgbClr>
                    </a:outerShdw>
                  </a:effectLst>
                  <a:latin typeface="Calibri" pitchFamily="34" charset="0"/>
                  <a:cs typeface="Tahoma" pitchFamily="34" charset="0"/>
                </a:rPr>
                <a:t>BL. CÓRDOBA</a:t>
              </a:r>
            </a:p>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smtClean="0">
                  <a:effectLst>
                    <a:outerShdw blurRad="38100" dist="38100" dir="2700000" algn="tl">
                      <a:srgbClr val="000000">
                        <a:alpha val="43137"/>
                      </a:srgbClr>
                    </a:outerShdw>
                  </a:effectLst>
                  <a:latin typeface="Calibri" pitchFamily="34" charset="0"/>
                  <a:cs typeface="Tahoma" pitchFamily="34" charset="0"/>
                </a:rPr>
                <a:t>. MONTES DE MARÍA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3895" y="450"/>
              <a:ext cx="2754" cy="2082"/>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51" name="Oval 65"/>
          <p:cNvSpPr>
            <a:spLocks noChangeArrowheads="1"/>
          </p:cNvSpPr>
          <p:nvPr/>
        </p:nvSpPr>
        <p:spPr bwMode="auto">
          <a:xfrm rot="1664989">
            <a:off x="9825316" y="1733319"/>
            <a:ext cx="79057" cy="79660"/>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52" name="Oval 99"/>
          <p:cNvSpPr>
            <a:spLocks noChangeArrowheads="1"/>
          </p:cNvSpPr>
          <p:nvPr/>
        </p:nvSpPr>
        <p:spPr bwMode="auto">
          <a:xfrm flipV="1">
            <a:off x="10643297" y="2050891"/>
            <a:ext cx="127919" cy="115001"/>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3" name="Oval 99"/>
          <p:cNvSpPr>
            <a:spLocks noChangeArrowheads="1"/>
          </p:cNvSpPr>
          <p:nvPr/>
        </p:nvSpPr>
        <p:spPr bwMode="auto">
          <a:xfrm flipV="1">
            <a:off x="10646828" y="2251267"/>
            <a:ext cx="127919" cy="115001"/>
          </a:xfrm>
          <a:prstGeom prst="ellipse">
            <a:avLst/>
          </a:prstGeom>
          <a:solidFill>
            <a:srgbClr val="7030A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4" name="Oval 99"/>
          <p:cNvSpPr>
            <a:spLocks noChangeArrowheads="1"/>
          </p:cNvSpPr>
          <p:nvPr/>
        </p:nvSpPr>
        <p:spPr bwMode="auto">
          <a:xfrm flipV="1">
            <a:off x="10639025" y="2459900"/>
            <a:ext cx="127919" cy="11500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2" name="Rectángulo 1"/>
          <p:cNvSpPr/>
          <p:nvPr/>
        </p:nvSpPr>
        <p:spPr>
          <a:xfrm>
            <a:off x="10303773" y="2953429"/>
            <a:ext cx="1604927" cy="369332"/>
          </a:xfrm>
          <a:prstGeom prst="rect">
            <a:avLst/>
          </a:prstGeom>
        </p:spPr>
        <p:txBody>
          <a:bodyPr wrap="none">
            <a:spAutoFit/>
          </a:bodyPr>
          <a:lstStyle/>
          <a:p>
            <a:r>
              <a:rPr lang="es-ES" dirty="0">
                <a:solidFill>
                  <a:schemeClr val="accent5">
                    <a:lumMod val="75000"/>
                  </a:schemeClr>
                </a:solidFill>
                <a:latin typeface="Agency FB" panose="020B0503020202020204" pitchFamily="34" charset="0"/>
              </a:rPr>
              <a:t>Georreferenciación</a:t>
            </a:r>
          </a:p>
        </p:txBody>
      </p:sp>
    </p:spTree>
    <p:extLst>
      <p:ext uri="{BB962C8B-B14F-4D97-AF65-F5344CB8AC3E}">
        <p14:creationId xmlns:p14="http://schemas.microsoft.com/office/powerpoint/2010/main" val="77445834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90172"/>
            <a:ext cx="12072664" cy="1871663"/>
          </a:xfrm>
        </p:spPr>
        <p:txBody>
          <a:bodyPr>
            <a:normAutofit/>
          </a:bodyPr>
          <a:lstStyle/>
          <a:p>
            <a:pPr lvl="0" algn="ctr"/>
            <a:r>
              <a:rPr lang="es-ES" b="1" cap="small" dirty="0" smtClean="0">
                <a:solidFill>
                  <a:srgbClr val="C00000"/>
                </a:solidFill>
                <a:cs typeface="Arial" pitchFamily="34" charset="0"/>
              </a:rPr>
              <a:t>Sentencia 19</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Córdoba, Catatumbo, Montes de María y Norte de las Autodefensas Unidas de Colombia Auc</a:t>
            </a:r>
            <a:br>
              <a:rPr lang="es-CO" sz="2700" b="1" cap="small" dirty="0" smtClean="0">
                <a:solidFill>
                  <a:schemeClr val="accent3">
                    <a:lumMod val="75000"/>
                  </a:schemeClr>
                </a:solidFill>
                <a:cs typeface="Arial" pitchFamily="34" charset="0"/>
              </a:rPr>
            </a:br>
            <a:r>
              <a:rPr lang="es-ES" cap="small" dirty="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839416" y="2518350"/>
            <a:ext cx="10513168" cy="4339650"/>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BLOQUE CÓRDOBA: El </a:t>
            </a:r>
            <a:r>
              <a:rPr lang="es-CO" sz="1200" dirty="0">
                <a:latin typeface="Malgun Gothic" panose="020B0503020000020004" pitchFamily="34" charset="-127"/>
                <a:ea typeface="Malgun Gothic" panose="020B0503020000020004" pitchFamily="34" charset="-127"/>
              </a:rPr>
              <a:t>Bloque Córdoba operó en los Municipios de Tierralta, Puerto Libertador, Montelibano, La Apartada, Buena Vista, Planeta Rica, Pueblo Nuevo, Sahagún, Ciénaga de Oro, San Carlos, Ayapel, y Montería224. Por igual hizo presencia en los corregimientos de Tierra Santa, Villa Fátima, Puerto Córdoba, Campo Alegre, La Balsa, El Anclar, El Palmar, Pica </a:t>
            </a:r>
            <a:r>
              <a:rPr lang="es-CO" sz="1200" dirty="0" err="1">
                <a:latin typeface="Malgun Gothic" panose="020B0503020000020004" pitchFamily="34" charset="-127"/>
                <a:ea typeface="Malgun Gothic" panose="020B0503020000020004" pitchFamily="34" charset="-127"/>
              </a:rPr>
              <a:t>Pica</a:t>
            </a:r>
            <a:r>
              <a:rPr lang="es-CO" sz="1200" dirty="0">
                <a:latin typeface="Malgun Gothic" panose="020B0503020000020004" pitchFamily="34" charset="-127"/>
                <a:ea typeface="Malgun Gothic" panose="020B0503020000020004" pitchFamily="34" charset="-127"/>
              </a:rPr>
              <a:t> Nuevo, San Francisco del Rayo, Tierra Dentro, Uré, Buenos Aires, El Cerrito, El Sabanal, </a:t>
            </a:r>
            <a:r>
              <a:rPr lang="es-CO" sz="1200" dirty="0" err="1">
                <a:latin typeface="Malgun Gothic" panose="020B0503020000020004" pitchFamily="34" charset="-127"/>
                <a:ea typeface="Malgun Gothic" panose="020B0503020000020004" pitchFamily="34" charset="-127"/>
              </a:rPr>
              <a:t>Guasimal</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Jaraquiel</a:t>
            </a:r>
            <a:r>
              <a:rPr lang="es-CO" sz="1200" dirty="0">
                <a:latin typeface="Malgun Gothic" panose="020B0503020000020004" pitchFamily="34" charset="-127"/>
                <a:ea typeface="Malgun Gothic" panose="020B0503020000020004" pitchFamily="34" charset="-127"/>
              </a:rPr>
              <a:t>, La Manta, Las Palomas, Leticia, Loma Verde, Los Garzones, Martinica, Nueva Esperanza, Nueva Lucía, Caño Viejo </a:t>
            </a:r>
            <a:r>
              <a:rPr lang="es-CO" sz="1200" dirty="0" err="1">
                <a:latin typeface="Malgun Gothic" panose="020B0503020000020004" pitchFamily="34" charset="-127"/>
                <a:ea typeface="Malgun Gothic" panose="020B0503020000020004" pitchFamily="34" charset="-127"/>
              </a:rPr>
              <a:t>Palotal</a:t>
            </a:r>
            <a:r>
              <a:rPr lang="es-CO" sz="1200" dirty="0">
                <a:latin typeface="Malgun Gothic" panose="020B0503020000020004" pitchFamily="34" charset="-127"/>
                <a:ea typeface="Malgun Gothic" panose="020B0503020000020004" pitchFamily="34" charset="-127"/>
              </a:rPr>
              <a:t>, Patio Bonito, Pueblo Bujo, San </a:t>
            </a:r>
            <a:r>
              <a:rPr lang="es-CO" sz="1200" dirty="0" err="1">
                <a:latin typeface="Malgun Gothic" panose="020B0503020000020004" pitchFamily="34" charset="-127"/>
                <a:ea typeface="Malgun Gothic" panose="020B0503020000020004" pitchFamily="34" charset="-127"/>
              </a:rPr>
              <a:t>Anterito</a:t>
            </a:r>
            <a:r>
              <a:rPr lang="es-CO" sz="1200" dirty="0">
                <a:latin typeface="Malgun Gothic" panose="020B0503020000020004" pitchFamily="34" charset="-127"/>
                <a:ea typeface="Malgun Gothic" panose="020B0503020000020004" pitchFamily="34" charset="-127"/>
              </a:rPr>
              <a:t>, Santa Clara, Santa Isabel, Santa Lucía, Tres Palmas, Tres Piedras, Nuevo Paraíso, Guateque, La Victoria, </a:t>
            </a:r>
            <a:r>
              <a:rPr lang="es-CO" sz="1200" dirty="0" err="1">
                <a:latin typeface="Malgun Gothic" panose="020B0503020000020004" pitchFamily="34" charset="-127"/>
                <a:ea typeface="Malgun Gothic" panose="020B0503020000020004" pitchFamily="34" charset="-127"/>
              </a:rPr>
              <a:t>Morindó</a:t>
            </a:r>
            <a:r>
              <a:rPr lang="es-CO" sz="1200" dirty="0">
                <a:latin typeface="Malgun Gothic" panose="020B0503020000020004" pitchFamily="34" charset="-127"/>
                <a:ea typeface="Malgun Gothic" panose="020B0503020000020004" pitchFamily="34" charset="-127"/>
              </a:rPr>
              <a:t> Central y San Isidro, Arenoso, Carolina, Centro Alegre, Providencia, </a:t>
            </a:r>
            <a:r>
              <a:rPr lang="es-CO" sz="1200" dirty="0" err="1">
                <a:latin typeface="Malgun Gothic" panose="020B0503020000020004" pitchFamily="34" charset="-127"/>
                <a:ea typeface="Malgun Gothic" panose="020B0503020000020004" pitchFamily="34" charset="-127"/>
              </a:rPr>
              <a:t>Marañonal</a:t>
            </a:r>
            <a:r>
              <a:rPr lang="es-CO" sz="1200" dirty="0">
                <a:latin typeface="Malgun Gothic" panose="020B0503020000020004" pitchFamily="34" charset="-127"/>
                <a:ea typeface="Malgun Gothic" panose="020B0503020000020004" pitchFamily="34" charset="-127"/>
              </a:rPr>
              <a:t>, Almendro, Plaza Bonita, Campo Bello, Callejas, Crucito, Palmira, Santafé de Ralito, Caramelo, San Clemente, Las Claras, Saiza, Frasquillo, Volador, El Toro, San Felipe de Cadillo, Batatas, </a:t>
            </a:r>
            <a:r>
              <a:rPr lang="es-CO" sz="1200" dirty="0" err="1">
                <a:latin typeface="Malgun Gothic" panose="020B0503020000020004" pitchFamily="34" charset="-127"/>
                <a:ea typeface="Malgun Gothic" panose="020B0503020000020004" pitchFamily="34" charset="-127"/>
              </a:rPr>
              <a:t>Tucurá</a:t>
            </a:r>
            <a:r>
              <a:rPr lang="es-CO" sz="1200" dirty="0">
                <a:latin typeface="Malgun Gothic" panose="020B0503020000020004" pitchFamily="34" charset="-127"/>
                <a:ea typeface="Malgun Gothic" panose="020B0503020000020004" pitchFamily="34" charset="-127"/>
              </a:rPr>
              <a:t>, Nueva Granada, Santa Marta, Villa Providencia, </a:t>
            </a:r>
            <a:r>
              <a:rPr lang="es-CO" sz="1200" dirty="0" err="1">
                <a:latin typeface="Malgun Gothic" panose="020B0503020000020004" pitchFamily="34" charset="-127"/>
                <a:ea typeface="Malgun Gothic" panose="020B0503020000020004" pitchFamily="34" charset="-127"/>
              </a:rPr>
              <a:t>Carrizola</a:t>
            </a:r>
            <a:r>
              <a:rPr lang="es-CO" sz="1200" dirty="0">
                <a:latin typeface="Malgun Gothic" panose="020B0503020000020004" pitchFamily="34" charset="-127"/>
                <a:ea typeface="Malgun Gothic" panose="020B0503020000020004" pitchFamily="34" charset="-127"/>
              </a:rPr>
              <a:t>, Juan José, La Rica, Villa Nueva, , El Brillante, Buenos Aires, Santa Fe de las Claras, Aguas Vivas, Arena del Norte, Bajo Grande, </a:t>
            </a:r>
            <a:r>
              <a:rPr lang="es-CO" sz="1200" dirty="0" err="1">
                <a:latin typeface="Malgun Gothic" panose="020B0503020000020004" pitchFamily="34" charset="-127"/>
                <a:ea typeface="Malgun Gothic" panose="020B0503020000020004" pitchFamily="34" charset="-127"/>
              </a:rPr>
              <a:t>Colomboy</a:t>
            </a:r>
            <a:r>
              <a:rPr lang="es-CO" sz="1200" dirty="0">
                <a:latin typeface="Malgun Gothic" panose="020B0503020000020004" pitchFamily="34" charset="-127"/>
                <a:ea typeface="Malgun Gothic" panose="020B0503020000020004" pitchFamily="34" charset="-127"/>
              </a:rPr>
              <a:t>, Crucero, El Dividivi, La Y, Las Aguaditas, Las Bocas, Manuelitas, Llanadas, Los Galanes, Pisa Flores, Ranchería, Sabaneta, Salguerito, Salitral, San Antonio y Santiago Abajo. Por igual el Bloque Córdoba tuvo </a:t>
            </a:r>
            <a:r>
              <a:rPr lang="es-CO" sz="1200" dirty="0" err="1">
                <a:latin typeface="Malgun Gothic" panose="020B0503020000020004" pitchFamily="34" charset="-127"/>
                <a:ea typeface="Malgun Gothic" panose="020B0503020000020004" pitchFamily="34" charset="-127"/>
              </a:rPr>
              <a:t>ingerencia</a:t>
            </a:r>
            <a:r>
              <a:rPr lang="es-CO" sz="1200" dirty="0">
                <a:latin typeface="Malgun Gothic" panose="020B0503020000020004" pitchFamily="34" charset="-127"/>
                <a:ea typeface="Malgun Gothic" panose="020B0503020000020004" pitchFamily="34" charset="-127"/>
              </a:rPr>
              <a:t> en los resguardos indígenas del Alto Sinú y Cruz Grande, así como en los </a:t>
            </a:r>
            <a:r>
              <a:rPr lang="es-CO" sz="1200" dirty="0" err="1">
                <a:latin typeface="Malgun Gothic" panose="020B0503020000020004" pitchFamily="34" charset="-127"/>
                <a:ea typeface="Malgun Gothic" panose="020B0503020000020004" pitchFamily="34" charset="-127"/>
              </a:rPr>
              <a:t>caserios</a:t>
            </a:r>
            <a:r>
              <a:rPr lang="es-CO" sz="1200" dirty="0">
                <a:latin typeface="Malgun Gothic" panose="020B0503020000020004" pitchFamily="34" charset="-127"/>
                <a:ea typeface="Malgun Gothic" panose="020B0503020000020004" pitchFamily="34" charset="-127"/>
              </a:rPr>
              <a:t> Sitio Nuevo, El Corcho Las Margaritas, La Virgen, La Escobilla y La Magdalena. </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BLOQUE CATATUMBO: Estructura</a:t>
            </a:r>
            <a:r>
              <a:rPr lang="es-CO" sz="1200" dirty="0">
                <a:latin typeface="Malgun Gothic" panose="020B0503020000020004" pitchFamily="34" charset="-127"/>
                <a:ea typeface="Malgun Gothic" panose="020B0503020000020004" pitchFamily="34" charset="-127"/>
              </a:rPr>
              <a:t>. En el mes de diciembre del año 2001, por orden del Comandante General SALVATORE MANCUSO GÓMEZ la estructura del Bloque Catatumbo quedó conformada de la siguiente manera: </a:t>
            </a:r>
          </a:p>
          <a:p>
            <a:pPr algn="just"/>
            <a:r>
              <a:rPr lang="es-CO" sz="1200" dirty="0" smtClean="0">
                <a:latin typeface="Malgun Gothic" panose="020B0503020000020004" pitchFamily="34" charset="-127"/>
                <a:ea typeface="Malgun Gothic" panose="020B0503020000020004" pitchFamily="34" charset="-127"/>
              </a:rPr>
              <a:t>Frente </a:t>
            </a:r>
            <a:r>
              <a:rPr lang="es-CO" sz="1200" dirty="0">
                <a:latin typeface="Malgun Gothic" panose="020B0503020000020004" pitchFamily="34" charset="-127"/>
                <a:ea typeface="Malgun Gothic" panose="020B0503020000020004" pitchFamily="34" charset="-127"/>
              </a:rPr>
              <a:t>La Gabarra, bajo el mando de Armando Alberto Pérez </a:t>
            </a:r>
            <a:r>
              <a:rPr lang="es-CO" sz="1200" dirty="0" err="1">
                <a:latin typeface="Malgun Gothic" panose="020B0503020000020004" pitchFamily="34" charset="-127"/>
                <a:ea typeface="Malgun Gothic" panose="020B0503020000020004" pitchFamily="34" charset="-127"/>
              </a:rPr>
              <a:t>Betancour</a:t>
            </a:r>
            <a:r>
              <a:rPr lang="es-CO" sz="1200" dirty="0">
                <a:latin typeface="Malgun Gothic" panose="020B0503020000020004" pitchFamily="34" charset="-127"/>
                <a:ea typeface="Malgun Gothic" panose="020B0503020000020004" pitchFamily="34" charset="-127"/>
              </a:rPr>
              <a:t> a. “Camilo”. </a:t>
            </a:r>
          </a:p>
          <a:p>
            <a:pPr algn="just"/>
            <a:r>
              <a:rPr lang="es-CO" sz="1200" dirty="0" smtClean="0">
                <a:latin typeface="Malgun Gothic" panose="020B0503020000020004" pitchFamily="34" charset="-127"/>
                <a:ea typeface="Malgun Gothic" panose="020B0503020000020004" pitchFamily="34" charset="-127"/>
              </a:rPr>
              <a:t>Frente </a:t>
            </a:r>
            <a:r>
              <a:rPr lang="es-CO" sz="1200" dirty="0">
                <a:latin typeface="Malgun Gothic" panose="020B0503020000020004" pitchFamily="34" charset="-127"/>
                <a:ea typeface="Malgun Gothic" panose="020B0503020000020004" pitchFamily="34" charset="-127"/>
              </a:rPr>
              <a:t>Tibú, bajo el mando de José Bernardo Lozada </a:t>
            </a:r>
            <a:r>
              <a:rPr lang="es-CO" sz="1200" dirty="0" err="1">
                <a:latin typeface="Malgun Gothic" panose="020B0503020000020004" pitchFamily="34" charset="-127"/>
                <a:ea typeface="Malgun Gothic" panose="020B0503020000020004" pitchFamily="34" charset="-127"/>
              </a:rPr>
              <a:t>Artúz</a:t>
            </a:r>
            <a:r>
              <a:rPr lang="es-CO" sz="1200" dirty="0">
                <a:latin typeface="Malgun Gothic" panose="020B0503020000020004" pitchFamily="34" charset="-127"/>
                <a:ea typeface="Malgun Gothic" panose="020B0503020000020004" pitchFamily="34" charset="-127"/>
              </a:rPr>
              <a:t> a. “Mauro”. </a:t>
            </a:r>
          </a:p>
          <a:p>
            <a:pPr algn="just"/>
            <a:r>
              <a:rPr lang="es-CO" sz="1200" dirty="0" smtClean="0">
                <a:latin typeface="Malgun Gothic" panose="020B0503020000020004" pitchFamily="34" charset="-127"/>
                <a:ea typeface="Malgun Gothic" panose="020B0503020000020004" pitchFamily="34" charset="-127"/>
              </a:rPr>
              <a:t>Frente </a:t>
            </a:r>
            <a:r>
              <a:rPr lang="es-CO" sz="1200" dirty="0">
                <a:latin typeface="Malgun Gothic" panose="020B0503020000020004" pitchFamily="34" charset="-127"/>
                <a:ea typeface="Malgun Gothic" panose="020B0503020000020004" pitchFamily="34" charset="-127"/>
              </a:rPr>
              <a:t>Fronteras, bajo el mando de Jorge Iván Laverde Zapata a. “El Iguano”. </a:t>
            </a:r>
          </a:p>
          <a:p>
            <a:pPr algn="just"/>
            <a:r>
              <a:rPr lang="es-CO" sz="1200" dirty="0" smtClean="0">
                <a:latin typeface="Malgun Gothic" panose="020B0503020000020004" pitchFamily="34" charset="-127"/>
                <a:ea typeface="Malgun Gothic" panose="020B0503020000020004" pitchFamily="34" charset="-127"/>
              </a:rPr>
              <a:t>Bloque </a:t>
            </a:r>
            <a:r>
              <a:rPr lang="es-CO" sz="1200" dirty="0">
                <a:latin typeface="Malgun Gothic" panose="020B0503020000020004" pitchFamily="34" charset="-127"/>
                <a:ea typeface="Malgun Gothic" panose="020B0503020000020004" pitchFamily="34" charset="-127"/>
              </a:rPr>
              <a:t>Móvil El </a:t>
            </a:r>
            <a:r>
              <a:rPr lang="es-CO" sz="1200" dirty="0" err="1">
                <a:latin typeface="Malgun Gothic" panose="020B0503020000020004" pitchFamily="34" charset="-127"/>
                <a:ea typeface="Malgun Gothic" panose="020B0503020000020004" pitchFamily="34" charset="-127"/>
              </a:rPr>
              <a:t>Tarrá</a:t>
            </a:r>
            <a:r>
              <a:rPr lang="es-CO" sz="1200" dirty="0">
                <a:latin typeface="Malgun Gothic" panose="020B0503020000020004" pitchFamily="34" charset="-127"/>
                <a:ea typeface="Malgun Gothic" panose="020B0503020000020004" pitchFamily="34" charset="-127"/>
              </a:rPr>
              <a:t>, bajo el mando de Rubén Darío Ávila Martínez a. “Felipe”. </a:t>
            </a:r>
          </a:p>
          <a:p>
            <a:pPr algn="just"/>
            <a:r>
              <a:rPr lang="es-CO" sz="1200" dirty="0" smtClean="0">
                <a:latin typeface="Malgun Gothic" panose="020B0503020000020004" pitchFamily="34" charset="-127"/>
                <a:ea typeface="Malgun Gothic" panose="020B0503020000020004" pitchFamily="34" charset="-127"/>
              </a:rPr>
              <a:t>Georreferenciación</a:t>
            </a:r>
            <a:r>
              <a:rPr lang="es-CO" sz="1200" dirty="0">
                <a:latin typeface="Malgun Gothic" panose="020B0503020000020004" pitchFamily="34" charset="-127"/>
                <a:ea typeface="Malgun Gothic" panose="020B0503020000020004" pitchFamily="34" charset="-127"/>
              </a:rPr>
              <a:t>. Las anteriores estructuras hicieron presencia en los municipios de El Tarra, </a:t>
            </a:r>
            <a:r>
              <a:rPr lang="es-CO" sz="1200" dirty="0" err="1">
                <a:latin typeface="Malgun Gothic" panose="020B0503020000020004" pitchFamily="34" charset="-127"/>
                <a:ea typeface="Malgun Gothic" panose="020B0503020000020004" pitchFamily="34" charset="-127"/>
              </a:rPr>
              <a:t>Harací</a:t>
            </a:r>
            <a:r>
              <a:rPr lang="es-CO" sz="1200" dirty="0">
                <a:latin typeface="Malgun Gothic" panose="020B0503020000020004" pitchFamily="34" charset="-127"/>
                <a:ea typeface="Malgun Gothic" panose="020B0503020000020004" pitchFamily="34" charset="-127"/>
              </a:rPr>
              <a:t>, San Calixto, </a:t>
            </a:r>
            <a:r>
              <a:rPr lang="es-CO" sz="1200" dirty="0" err="1">
                <a:latin typeface="Malgun Gothic" panose="020B0503020000020004" pitchFamily="34" charset="-127"/>
                <a:ea typeface="Malgun Gothic" panose="020B0503020000020004" pitchFamily="34" charset="-127"/>
              </a:rPr>
              <a:t>Teoroma</a:t>
            </a:r>
            <a:r>
              <a:rPr lang="es-CO" sz="1200" dirty="0">
                <a:latin typeface="Malgun Gothic" panose="020B0503020000020004" pitchFamily="34" charset="-127"/>
                <a:ea typeface="Malgun Gothic" panose="020B0503020000020004" pitchFamily="34" charset="-127"/>
              </a:rPr>
              <a:t>, Tibú, Sardinata, Puerto Santander, El Zulia, Cúcuta, </a:t>
            </a:r>
            <a:r>
              <a:rPr lang="es-CO" sz="1200" dirty="0" err="1">
                <a:latin typeface="Malgun Gothic" panose="020B0503020000020004" pitchFamily="34" charset="-127"/>
                <a:ea typeface="Malgun Gothic" panose="020B0503020000020004" pitchFamily="34" charset="-127"/>
              </a:rPr>
              <a:t>Chinacota</a:t>
            </a:r>
            <a:r>
              <a:rPr lang="es-CO" sz="1200" dirty="0">
                <a:latin typeface="Malgun Gothic" panose="020B0503020000020004" pitchFamily="34" charset="-127"/>
                <a:ea typeface="Malgun Gothic" panose="020B0503020000020004" pitchFamily="34" charset="-127"/>
              </a:rPr>
              <a:t>, Pamplona, </a:t>
            </a:r>
            <a:r>
              <a:rPr lang="es-CO" sz="1200" dirty="0" err="1">
                <a:latin typeface="Malgun Gothic" panose="020B0503020000020004" pitchFamily="34" charset="-127"/>
                <a:ea typeface="Malgun Gothic" panose="020B0503020000020004" pitchFamily="34" charset="-127"/>
              </a:rPr>
              <a:t>Rangonvalia</a:t>
            </a:r>
            <a:r>
              <a:rPr lang="es-CO" sz="1200" dirty="0">
                <a:latin typeface="Malgun Gothic" panose="020B0503020000020004" pitchFamily="34" charset="-127"/>
                <a:ea typeface="Malgun Gothic" panose="020B0503020000020004" pitchFamily="34" charset="-127"/>
              </a:rPr>
              <a:t>, Los Patios, Villa del Rosario y San Cayetano. </a:t>
            </a: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94344362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19</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Córdoba, Catatumbo, Montes de María y Norte de las Autodefensas Unidas de Colombia Auc</a:t>
            </a:r>
            <a:br>
              <a:rPr lang="es-CO" sz="2700" b="1" cap="small" dirty="0" smtClean="0">
                <a:solidFill>
                  <a:schemeClr val="accent3">
                    <a:lumMod val="75000"/>
                  </a:schemeClr>
                </a:solidFill>
                <a:cs typeface="Arial" pitchFamily="34" charset="0"/>
              </a:rPr>
            </a:br>
            <a:r>
              <a:rPr lang="es-ES" cap="small" dirty="0">
                <a:solidFill>
                  <a:schemeClr val="accent6">
                    <a:lumMod val="75000"/>
                  </a:schemeClr>
                </a:solidFill>
              </a:rPr>
              <a:t>Zonas de </a:t>
            </a:r>
            <a:r>
              <a:rPr lang="es-ES" cap="small" dirty="0" smtClean="0">
                <a:solidFill>
                  <a:schemeClr val="accent6">
                    <a:lumMod val="75000"/>
                  </a:schemeClr>
                </a:solidFill>
              </a:rPr>
              <a:t>Injerencia </a:t>
            </a:r>
            <a:r>
              <a:rPr lang="es-ES" sz="2000" cap="small" dirty="0" smtClean="0">
                <a:solidFill>
                  <a:schemeClr val="accent6">
                    <a:lumMod val="75000"/>
                  </a:schemeClr>
                </a:solidFill>
              </a:rPr>
              <a:t>(Continuación) </a:t>
            </a:r>
            <a:endParaRPr lang="es-CO" sz="2000" cap="small" dirty="0">
              <a:solidFill>
                <a:schemeClr val="accent6">
                  <a:lumMod val="75000"/>
                </a:schemeClr>
              </a:solidFill>
            </a:endParaRPr>
          </a:p>
        </p:txBody>
      </p:sp>
      <p:sp>
        <p:nvSpPr>
          <p:cNvPr id="5" name="Rectángulo 4"/>
          <p:cNvSpPr/>
          <p:nvPr/>
        </p:nvSpPr>
        <p:spPr>
          <a:xfrm>
            <a:off x="695400" y="2348880"/>
            <a:ext cx="11089232" cy="5093702"/>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BLOQUE NORTE: Aunque </a:t>
            </a:r>
            <a:r>
              <a:rPr lang="es-CO" sz="1200" dirty="0">
                <a:latin typeface="Malgun Gothic" panose="020B0503020000020004" pitchFamily="34" charset="-127"/>
                <a:ea typeface="Malgun Gothic" panose="020B0503020000020004" pitchFamily="34" charset="-127"/>
              </a:rPr>
              <a:t>su área principal de influencia estuvo determinada en los departamentos del Atlántico, Guajira, Magdalena y Cesar, el Bloque Norte ocasionalmente operó en los departamentos de Córdoba, Sucre, Santander, Norte de Santander y </a:t>
            </a:r>
            <a:r>
              <a:rPr lang="es-CO" sz="1200" dirty="0" smtClean="0">
                <a:latin typeface="Malgun Gothic" panose="020B0503020000020004" pitchFamily="34" charset="-127"/>
                <a:ea typeface="Malgun Gothic" panose="020B0503020000020004" pitchFamily="34" charset="-127"/>
              </a:rPr>
              <a:t>Bolívar*. </a:t>
            </a:r>
          </a:p>
          <a:p>
            <a:pPr algn="just"/>
            <a:endParaRPr lang="es-CO" sz="1200" dirty="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Bloque Norte operó en los siguientes municipios: Aguachica, Agustín Codazzi, Algarrobo, Aracataca, </a:t>
            </a:r>
            <a:r>
              <a:rPr lang="es-CO" sz="1200" dirty="0" err="1">
                <a:latin typeface="Malgun Gothic" panose="020B0503020000020004" pitchFamily="34" charset="-127"/>
                <a:ea typeface="Malgun Gothic" panose="020B0503020000020004" pitchFamily="34" charset="-127"/>
              </a:rPr>
              <a:t>Astrea</a:t>
            </a:r>
            <a:r>
              <a:rPr lang="es-CO" sz="1200" dirty="0">
                <a:latin typeface="Malgun Gothic" panose="020B0503020000020004" pitchFamily="34" charset="-127"/>
                <a:ea typeface="Malgun Gothic" panose="020B0503020000020004" pitchFamily="34" charset="-127"/>
              </a:rPr>
              <a:t>, Balcón </a:t>
            </a:r>
          </a:p>
          <a:p>
            <a:pPr algn="just"/>
            <a:r>
              <a:rPr lang="es-CO" sz="1200" dirty="0">
                <a:latin typeface="Malgun Gothic" panose="020B0503020000020004" pitchFamily="34" charset="-127"/>
                <a:ea typeface="Malgun Gothic" panose="020B0503020000020004" pitchFamily="34" charset="-127"/>
              </a:rPr>
              <a:t>del Cesar, </a:t>
            </a:r>
            <a:r>
              <a:rPr lang="es-CO" sz="1200" dirty="0" err="1">
                <a:latin typeface="Malgun Gothic" panose="020B0503020000020004" pitchFamily="34" charset="-127"/>
                <a:ea typeface="Malgun Gothic" panose="020B0503020000020004" pitchFamily="34" charset="-127"/>
              </a:rPr>
              <a:t>Baranoa</a:t>
            </a:r>
            <a:r>
              <a:rPr lang="es-CO" sz="1200" dirty="0">
                <a:latin typeface="Malgun Gothic" panose="020B0503020000020004" pitchFamily="34" charset="-127"/>
                <a:ea typeface="Malgun Gothic" panose="020B0503020000020004" pitchFamily="34" charset="-127"/>
              </a:rPr>
              <a:t>, Barrancas, Barranquilla, Becerril, Bosconia, Calamar, Campo de La Cruz, Convención, Candelaria, Cartagena, Chibolo, Chimichagua, Chiriguana, </a:t>
            </a:r>
            <a:r>
              <a:rPr lang="es-CO" sz="1200" dirty="0" err="1">
                <a:latin typeface="Malgun Gothic" panose="020B0503020000020004" pitchFamily="34" charset="-127"/>
                <a:ea typeface="Malgun Gothic" panose="020B0503020000020004" pitchFamily="34" charset="-127"/>
              </a:rPr>
              <a:t>Cienaga</a:t>
            </a:r>
            <a:r>
              <a:rPr lang="es-CO" sz="1200" dirty="0">
                <a:latin typeface="Malgun Gothic" panose="020B0503020000020004" pitchFamily="34" charset="-127"/>
                <a:ea typeface="Malgun Gothic" panose="020B0503020000020004" pitchFamily="34" charset="-127"/>
              </a:rPr>
              <a:t>, Concordia, </a:t>
            </a:r>
            <a:r>
              <a:rPr lang="es-CO" sz="1200" dirty="0" err="1">
                <a:latin typeface="Malgun Gothic" panose="020B0503020000020004" pitchFamily="34" charset="-127"/>
                <a:ea typeface="Malgun Gothic" panose="020B0503020000020004" pitchFamily="34" charset="-127"/>
              </a:rPr>
              <a:t>Curumaní</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Dabeiba</a:t>
            </a:r>
            <a:r>
              <a:rPr lang="es-CO" sz="1200" dirty="0">
                <a:latin typeface="Malgun Gothic" panose="020B0503020000020004" pitchFamily="34" charset="-127"/>
                <a:ea typeface="Malgun Gothic" panose="020B0503020000020004" pitchFamily="34" charset="-127"/>
              </a:rPr>
              <a:t>, Dibulla, Distracción, El Banco, El Carmen, El Carmen de </a:t>
            </a:r>
            <a:r>
              <a:rPr lang="es-CO" sz="1200" dirty="0" err="1">
                <a:latin typeface="Malgun Gothic" panose="020B0503020000020004" pitchFamily="34" charset="-127"/>
                <a:ea typeface="Malgun Gothic" panose="020B0503020000020004" pitchFamily="34" charset="-127"/>
              </a:rPr>
              <a:t>Chucurí</a:t>
            </a:r>
            <a:r>
              <a:rPr lang="es-CO" sz="1200" dirty="0">
                <a:latin typeface="Malgun Gothic" panose="020B0503020000020004" pitchFamily="34" charset="-127"/>
                <a:ea typeface="Malgun Gothic" panose="020B0503020000020004" pitchFamily="34" charset="-127"/>
              </a:rPr>
              <a:t>, El Copey, El Difícil (Ariguani), El Molino, El Paso, El Piñón, El Retén, El Tarra, Fonseca, Fundación, Galapa, Gamarra, González, </a:t>
            </a:r>
            <a:r>
              <a:rPr lang="es-CO" sz="1200" dirty="0" err="1">
                <a:latin typeface="Malgun Gothic" panose="020B0503020000020004" pitchFamily="34" charset="-127"/>
                <a:ea typeface="Malgun Gothic" panose="020B0503020000020004" pitchFamily="34" charset="-127"/>
              </a:rPr>
              <a:t>Guamal</a:t>
            </a:r>
            <a:r>
              <a:rPr lang="es-CO" sz="1200" dirty="0">
                <a:latin typeface="Malgun Gothic" panose="020B0503020000020004" pitchFamily="34" charset="-127"/>
                <a:ea typeface="Malgun Gothic" panose="020B0503020000020004" pitchFamily="34" charset="-127"/>
              </a:rPr>
              <a:t>, Juan de Acosta, La Jagua de Ibirico, La Jagua del Pilar, La Loria, </a:t>
            </a:r>
            <a:r>
              <a:rPr lang="es-CO" sz="1200" dirty="0" err="1">
                <a:latin typeface="Malgun Gothic" panose="020B0503020000020004" pitchFamily="34" charset="-127"/>
                <a:ea typeface="Malgun Gothic" panose="020B0503020000020004" pitchFamily="34" charset="-127"/>
              </a:rPr>
              <a:t>Luruaco</a:t>
            </a:r>
            <a:r>
              <a:rPr lang="es-CO" sz="1200" dirty="0">
                <a:latin typeface="Malgun Gothic" panose="020B0503020000020004" pitchFamily="34" charset="-127"/>
                <a:ea typeface="Malgun Gothic" panose="020B0503020000020004" pitchFamily="34" charset="-127"/>
              </a:rPr>
              <a:t>, Maicao, Malambo, Manaure, </a:t>
            </a:r>
            <a:r>
              <a:rPr lang="es-CO" sz="1200" dirty="0" err="1">
                <a:latin typeface="Malgun Gothic" panose="020B0503020000020004" pitchFamily="34" charset="-127"/>
                <a:ea typeface="Malgun Gothic" panose="020B0503020000020004" pitchFamily="34" charset="-127"/>
              </a:rPr>
              <a:t>Maríalabaja</a:t>
            </a:r>
            <a:r>
              <a:rPr lang="es-CO" sz="1200" dirty="0">
                <a:latin typeface="Malgun Gothic" panose="020B0503020000020004" pitchFamily="34" charset="-127"/>
                <a:ea typeface="Malgun Gothic" panose="020B0503020000020004" pitchFamily="34" charset="-127"/>
              </a:rPr>
              <a:t>, Montería, Nueva Granada, Ocaña, </a:t>
            </a:r>
            <a:r>
              <a:rPr lang="es-CO" sz="1200" dirty="0" err="1">
                <a:latin typeface="Malgun Gothic" panose="020B0503020000020004" pitchFamily="34" charset="-127"/>
                <a:ea typeface="Malgun Gothic" panose="020B0503020000020004" pitchFamily="34" charset="-127"/>
              </a:rPr>
              <a:t>Pailitas</a:t>
            </a:r>
            <a:r>
              <a:rPr lang="es-CO" sz="1200" dirty="0">
                <a:latin typeface="Malgun Gothic" panose="020B0503020000020004" pitchFamily="34" charset="-127"/>
                <a:ea typeface="Malgun Gothic" panose="020B0503020000020004" pitchFamily="34" charset="-127"/>
              </a:rPr>
              <a:t>, Pedraza, Pelaya, </a:t>
            </a:r>
            <a:r>
              <a:rPr lang="es-CO" sz="1200" dirty="0" err="1">
                <a:latin typeface="Malgun Gothic" panose="020B0503020000020004" pitchFamily="34" charset="-127"/>
                <a:ea typeface="Malgun Gothic" panose="020B0503020000020004" pitchFamily="34" charset="-127"/>
              </a:rPr>
              <a:t>Pijiño</a:t>
            </a:r>
            <a:r>
              <a:rPr lang="es-CO" sz="1200" dirty="0">
                <a:latin typeface="Malgun Gothic" panose="020B0503020000020004" pitchFamily="34" charset="-127"/>
                <a:ea typeface="Malgun Gothic" panose="020B0503020000020004" pitchFamily="34" charset="-127"/>
              </a:rPr>
              <a:t> del Carmen, </a:t>
            </a:r>
            <a:r>
              <a:rPr lang="es-CO" sz="1200" dirty="0" smtClean="0">
                <a:latin typeface="Malgun Gothic" panose="020B0503020000020004" pitchFamily="34" charset="-127"/>
                <a:ea typeface="Malgun Gothic" panose="020B0503020000020004" pitchFamily="34" charset="-127"/>
              </a:rPr>
              <a:t>Piojo</a:t>
            </a:r>
            <a:r>
              <a:rPr lang="es-CO" sz="1200" dirty="0">
                <a:latin typeface="Malgun Gothic" panose="020B0503020000020004" pitchFamily="34" charset="-127"/>
                <a:ea typeface="Malgun Gothic" panose="020B0503020000020004" pitchFamily="34" charset="-127"/>
              </a:rPr>
              <a:t>, Pivijay, Plato, Polo nuevo, Ponedera, Prado-</a:t>
            </a:r>
            <a:r>
              <a:rPr lang="es-CO" sz="1200" dirty="0" err="1">
                <a:latin typeface="Malgun Gothic" panose="020B0503020000020004" pitchFamily="34" charset="-127"/>
                <a:ea typeface="Malgun Gothic" panose="020B0503020000020004" pitchFamily="34" charset="-127"/>
              </a:rPr>
              <a:t>sevilla</a:t>
            </a:r>
            <a:r>
              <a:rPr lang="es-CO" sz="1200" dirty="0">
                <a:latin typeface="Malgun Gothic" panose="020B0503020000020004" pitchFamily="34" charset="-127"/>
                <a:ea typeface="Malgun Gothic" panose="020B0503020000020004" pitchFamily="34" charset="-127"/>
              </a:rPr>
              <a:t>, Pueblo Bello, </a:t>
            </a:r>
            <a:r>
              <a:rPr lang="es-CO" sz="1200" dirty="0" err="1">
                <a:latin typeface="Malgun Gothic" panose="020B0503020000020004" pitchFamily="34" charset="-127"/>
                <a:ea typeface="Malgun Gothic" panose="020B0503020000020004" pitchFamily="34" charset="-127"/>
              </a:rPr>
              <a:t>Puebloviejo</a:t>
            </a:r>
            <a:r>
              <a:rPr lang="es-CO" sz="1200" dirty="0">
                <a:latin typeface="Malgun Gothic" panose="020B0503020000020004" pitchFamily="34" charset="-127"/>
                <a:ea typeface="Malgun Gothic" panose="020B0503020000020004" pitchFamily="34" charset="-127"/>
              </a:rPr>
              <a:t>, Puerto Colombia, Remolino, Repelón, Río de Oro, Riohacha, Robles (La Paz), Sabana Grande, Sabanalarga, Sabanas de San Ángel, Salamina, San Alberto, San Calixto, San Diego, San Juan del Cesar, San Martín, San Pedro de Urabá, San Sebastián de Buenavista, San Zenón, Santa Ana, Santa Lucia, Santa Marta, Santo Tomas, </a:t>
            </a:r>
            <a:r>
              <a:rPr lang="es-CO" sz="1200" dirty="0" err="1">
                <a:latin typeface="Malgun Gothic" panose="020B0503020000020004" pitchFamily="34" charset="-127"/>
                <a:ea typeface="Malgun Gothic" panose="020B0503020000020004" pitchFamily="34" charset="-127"/>
              </a:rPr>
              <a:t>Sitionuevo</a:t>
            </a:r>
            <a:r>
              <a:rPr lang="es-CO" sz="1200" dirty="0">
                <a:latin typeface="Malgun Gothic" panose="020B0503020000020004" pitchFamily="34" charset="-127"/>
                <a:ea typeface="Malgun Gothic" panose="020B0503020000020004" pitchFamily="34" charset="-127"/>
              </a:rPr>
              <a:t>, Soledad, Suan, Tamalameque, Tenerife, Teorama, Tibú (Santander), </a:t>
            </a:r>
            <a:r>
              <a:rPr lang="es-CO" sz="1200" dirty="0" err="1">
                <a:latin typeface="Malgun Gothic" panose="020B0503020000020004" pitchFamily="34" charset="-127"/>
                <a:ea typeface="Malgun Gothic" panose="020B0503020000020004" pitchFamily="34" charset="-127"/>
              </a:rPr>
              <a:t>Tubara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Urumita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Usiacurí</a:t>
            </a:r>
            <a:r>
              <a:rPr lang="es-CO" sz="1200" dirty="0">
                <a:latin typeface="Malgun Gothic" panose="020B0503020000020004" pitchFamily="34" charset="-127"/>
                <a:ea typeface="Malgun Gothic" panose="020B0503020000020004" pitchFamily="34" charset="-127"/>
              </a:rPr>
              <a:t>, Valledupar, Villanueva, Zapayan y Zona Bananera.</a:t>
            </a:r>
            <a:endParaRPr lang="es-CO" sz="1200" dirty="0" smtClean="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BLOQUE HÉROES DE LOS MONTES DE MARIA: Conforme </a:t>
            </a:r>
            <a:r>
              <a:rPr lang="es-CO" sz="1200" dirty="0">
                <a:latin typeface="Malgun Gothic" panose="020B0503020000020004" pitchFamily="34" charset="-127"/>
                <a:ea typeface="Malgun Gothic" panose="020B0503020000020004" pitchFamily="34" charset="-127"/>
              </a:rPr>
              <a:t>a como se acredita en el proceso el referido Bloque paramilitar circunscribió su radio de operación al centro y norte de los departamentos de Sucre y Bolívar</a:t>
            </a:r>
            <a:r>
              <a:rPr lang="es-CO" sz="1200" b="1"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En </a:t>
            </a:r>
            <a:r>
              <a:rPr lang="es-CO" sz="1200" dirty="0">
                <a:latin typeface="Malgun Gothic" panose="020B0503020000020004" pitchFamily="34" charset="-127"/>
                <a:ea typeface="Malgun Gothic" panose="020B0503020000020004" pitchFamily="34" charset="-127"/>
              </a:rPr>
              <a:t>ese orden se tiene que en lo que respecta al departamento de Bolívar ejerció injerencia en los Municipios de Zambrano, Córdoba, Carmen de Bolívar, El Guamo, San Juan Nepomuceno, San Jacinto, Calamar, </a:t>
            </a:r>
            <a:r>
              <a:rPr lang="es-CO" sz="1200" dirty="0" err="1">
                <a:latin typeface="Malgun Gothic" panose="020B0503020000020004" pitchFamily="34" charset="-127"/>
                <a:ea typeface="Malgun Gothic" panose="020B0503020000020004" pitchFamily="34" charset="-127"/>
              </a:rPr>
              <a:t>Maria</a:t>
            </a:r>
            <a:r>
              <a:rPr lang="es-CO" sz="1200" dirty="0">
                <a:latin typeface="Malgun Gothic" panose="020B0503020000020004" pitchFamily="34" charset="-127"/>
                <a:ea typeface="Malgun Gothic" panose="020B0503020000020004" pitchFamily="34" charset="-127"/>
              </a:rPr>
              <a:t> La Baja, Arjona, Villanueva y Turbaco; y los Corregimientos de La Sierra, El Salado Corralito, Porquera, Jesús del Monte, Caracolí, San Isidro, </a:t>
            </a:r>
            <a:r>
              <a:rPr lang="es-CO" sz="1200" dirty="0" err="1">
                <a:latin typeface="Malgun Gothic" panose="020B0503020000020004" pitchFamily="34" charset="-127"/>
                <a:ea typeface="Malgun Gothic" panose="020B0503020000020004" pitchFamily="34" charset="-127"/>
              </a:rPr>
              <a:t>Charquitas</a:t>
            </a:r>
            <a:r>
              <a:rPr lang="es-CO" sz="1200" dirty="0">
                <a:latin typeface="Malgun Gothic" panose="020B0503020000020004" pitchFamily="34" charset="-127"/>
                <a:ea typeface="Malgun Gothic" panose="020B0503020000020004" pitchFamily="34" charset="-127"/>
              </a:rPr>
              <a:t>, La Arena, Hundible, </a:t>
            </a:r>
            <a:r>
              <a:rPr lang="es-CO" sz="1200" dirty="0" err="1">
                <a:latin typeface="Malgun Gothic" panose="020B0503020000020004" pitchFamily="34" charset="-127"/>
                <a:ea typeface="Malgun Gothic" panose="020B0503020000020004" pitchFamily="34" charset="-127"/>
              </a:rPr>
              <a:t>Macayepo</a:t>
            </a:r>
            <a:r>
              <a:rPr lang="es-CO" sz="1200" dirty="0">
                <a:latin typeface="Malgun Gothic" panose="020B0503020000020004" pitchFamily="34" charset="-127"/>
                <a:ea typeface="Malgun Gothic" panose="020B0503020000020004" pitchFamily="34" charset="-127"/>
              </a:rPr>
              <a:t>, Huamanga, Mula, Mesa y Mesitas. </a:t>
            </a:r>
            <a:endParaRPr lang="es-CO" sz="1200" dirty="0" smtClean="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En </a:t>
            </a:r>
            <a:r>
              <a:rPr lang="es-CO" sz="1200" dirty="0">
                <a:latin typeface="Malgun Gothic" panose="020B0503020000020004" pitchFamily="34" charset="-127"/>
                <a:ea typeface="Malgun Gothic" panose="020B0503020000020004" pitchFamily="34" charset="-127"/>
              </a:rPr>
              <a:t>cuanto al departamento de Sucre las áreas de mayor injerencia paramilitar se concretaron en los Municipios de San Onofre, Tolú Viejo, </a:t>
            </a:r>
            <a:r>
              <a:rPr lang="es-CO" sz="1200" dirty="0" err="1">
                <a:latin typeface="Malgun Gothic" panose="020B0503020000020004" pitchFamily="34" charset="-127"/>
                <a:ea typeface="Malgun Gothic" panose="020B0503020000020004" pitchFamily="34" charset="-127"/>
              </a:rPr>
              <a:t>Colosó</a:t>
            </a:r>
            <a:r>
              <a:rPr lang="es-CO" sz="1200" dirty="0">
                <a:latin typeface="Malgun Gothic" panose="020B0503020000020004" pitchFamily="34" charset="-127"/>
                <a:ea typeface="Malgun Gothic" panose="020B0503020000020004" pitchFamily="34" charset="-127"/>
              </a:rPr>
              <a:t>, Chalán, Los Palmitos, Tolú y Ovejas; y los Corregimientos de Palo Alto, </a:t>
            </a:r>
            <a:r>
              <a:rPr lang="es-CO" sz="1200" dirty="0" err="1">
                <a:latin typeface="Malgun Gothic" panose="020B0503020000020004" pitchFamily="34" charset="-127"/>
                <a:ea typeface="Malgun Gothic" panose="020B0503020000020004" pitchFamily="34" charset="-127"/>
              </a:rPr>
              <a:t>Berrugas</a:t>
            </a:r>
            <a:r>
              <a:rPr lang="es-CO" sz="1200" dirty="0">
                <a:latin typeface="Malgun Gothic" panose="020B0503020000020004" pitchFamily="34" charset="-127"/>
                <a:ea typeface="Malgun Gothic" panose="020B0503020000020004" pitchFamily="34" charset="-127"/>
              </a:rPr>
              <a:t>, El Rincón, Algarrobal, Pita Arriba, Pita el Medio y Pita Abajo, Don Gabriel, </a:t>
            </a:r>
            <a:r>
              <a:rPr lang="es-CO" sz="1200" dirty="0" err="1">
                <a:latin typeface="Malgun Gothic" panose="020B0503020000020004" pitchFamily="34" charset="-127"/>
                <a:ea typeface="Malgun Gothic" panose="020B0503020000020004" pitchFamily="34" charset="-127"/>
              </a:rPr>
              <a:t>Chengue</a:t>
            </a:r>
            <a:r>
              <a:rPr lang="es-CO" sz="1200" dirty="0">
                <a:latin typeface="Malgun Gothic" panose="020B0503020000020004" pitchFamily="34" charset="-127"/>
                <a:ea typeface="Malgun Gothic" panose="020B0503020000020004" pitchFamily="34" charset="-127"/>
              </a:rPr>
              <a:t> y Chinulito. </a:t>
            </a:r>
          </a:p>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0479791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923304925"/>
              </p:ext>
            </p:extLst>
          </p:nvPr>
        </p:nvGraphicFramePr>
        <p:xfrm>
          <a:off x="407367" y="3226287"/>
          <a:ext cx="6068119" cy="1426849"/>
        </p:xfrm>
        <a:graphic>
          <a:graphicData uri="http://schemas.openxmlformats.org/drawingml/2006/table">
            <a:tbl>
              <a:tblPr firstRow="1" bandRow="1">
                <a:tableStyleId>{5C22544A-7EE6-4342-B048-85BDC9FD1C3A}</a:tableStyleId>
              </a:tblPr>
              <a:tblGrid>
                <a:gridCol w="4110661"/>
                <a:gridCol w="1957458"/>
              </a:tblGrid>
              <a:tr h="673898">
                <a:tc gridSpan="2">
                  <a:txBody>
                    <a:bodyPr/>
                    <a:lstStyle/>
                    <a:p>
                      <a:pPr marL="0" indent="0" algn="ctr" defTabSz="179388"/>
                      <a:r>
                        <a:rPr lang="es-ES" sz="1400" dirty="0" smtClean="0">
                          <a:solidFill>
                            <a:srgbClr val="FFFFCC"/>
                          </a:solidFill>
                        </a:rPr>
                        <a:t>FRENTE</a:t>
                      </a:r>
                      <a:r>
                        <a:rPr lang="es-ES" sz="1400" baseline="0" dirty="0" smtClean="0">
                          <a:solidFill>
                            <a:srgbClr val="FFFFCC"/>
                          </a:solidFill>
                        </a:rPr>
                        <a:t> HÉCTOR JULIO PEINADO BECERRA</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752951">
                <a:tc>
                  <a:txBody>
                    <a:bodyPr/>
                    <a:lstStyle/>
                    <a:p>
                      <a:pPr marL="358775" indent="-358775" algn="l" fontAlgn="ctr"/>
                      <a:r>
                        <a:rPr lang="es-CO" sz="1400" b="1" i="0" u="none" strike="noStrike" dirty="0" smtClean="0">
                          <a:solidFill>
                            <a:schemeClr val="accent1">
                              <a:lumMod val="75000"/>
                            </a:schemeClr>
                          </a:solidFill>
                          <a:effectLst/>
                          <a:latin typeface="Calibri" panose="020F0502020204030204" pitchFamily="34" charset="0"/>
                        </a:rPr>
                        <a:t>              JUAN FRANCISCO PRADA MÁRQUEZ</a:t>
                      </a:r>
                      <a:endParaRPr lang="es-CO" sz="14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r>
                        <a:rPr lang="es-CO" sz="1400" b="0" i="0" u="none" strike="noStrike" dirty="0" smtClean="0">
                          <a:solidFill>
                            <a:schemeClr val="bg2">
                              <a:lumMod val="25000"/>
                            </a:schemeClr>
                          </a:solidFill>
                          <a:effectLst/>
                          <a:latin typeface="Calibri" panose="020F0502020204030204" pitchFamily="34" charset="0"/>
                        </a:rPr>
                        <a:t>Comandante</a:t>
                      </a:r>
                      <a:r>
                        <a:rPr lang="es-CO" sz="1400" b="0" i="0" u="none" strike="noStrike" baseline="0" dirty="0" smtClean="0">
                          <a:solidFill>
                            <a:schemeClr val="bg2">
                              <a:lumMod val="25000"/>
                            </a:schemeClr>
                          </a:solidFill>
                          <a:effectLst/>
                          <a:latin typeface="Calibri" panose="020F0502020204030204" pitchFamily="34" charset="0"/>
                        </a:rPr>
                        <a:t> </a:t>
                      </a: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48128" y="908720"/>
            <a:ext cx="4539536"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172 </a:t>
            </a:r>
          </a:p>
          <a:p>
            <a:pPr algn="r"/>
            <a:r>
              <a:rPr lang="es-ES" sz="1600" b="1" cap="small" dirty="0" smtClean="0">
                <a:solidFill>
                  <a:schemeClr val="accent5">
                    <a:lumMod val="20000"/>
                    <a:lumOff val="80000"/>
                  </a:schemeClr>
                </a:solidFill>
              </a:rPr>
              <a:t>Hechos: 104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400  </a:t>
            </a:r>
            <a:endParaRPr lang="es-ES" sz="1600" b="1" cap="small" dirty="0">
              <a:solidFill>
                <a:schemeClr val="accent5">
                  <a:lumMod val="20000"/>
                  <a:lumOff val="80000"/>
                </a:schemeClr>
              </a:solidFill>
            </a:endParaRPr>
          </a:p>
        </p:txBody>
      </p:sp>
      <p:graphicFrame>
        <p:nvGraphicFramePr>
          <p:cNvPr id="2" name="Tabla 1"/>
          <p:cNvGraphicFramePr>
            <a:graphicFrameLocks noGrp="1"/>
          </p:cNvGraphicFramePr>
          <p:nvPr>
            <p:extLst/>
          </p:nvPr>
        </p:nvGraphicFramePr>
        <p:xfrm>
          <a:off x="5572846" y="4730429"/>
          <a:ext cx="6408712" cy="925533"/>
        </p:xfrm>
        <a:graphic>
          <a:graphicData uri="http://schemas.openxmlformats.org/drawingml/2006/table">
            <a:tbl>
              <a:tblPr firstRow="1" bandRow="1">
                <a:tableStyleId>{5C22544A-7EE6-4342-B048-85BDC9FD1C3A}</a:tableStyleId>
              </a:tblPr>
              <a:tblGrid>
                <a:gridCol w="2074831"/>
                <a:gridCol w="589465"/>
                <a:gridCol w="2908492"/>
                <a:gridCol w="835924"/>
              </a:tblGrid>
              <a:tr h="280525">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315933">
                <a:tc>
                  <a:txBody>
                    <a:bodyPr/>
                    <a:lstStyle/>
                    <a:p>
                      <a:r>
                        <a:rPr lang="es-ES" sz="1400" dirty="0" smtClean="0"/>
                        <a:t>Homicidios</a:t>
                      </a:r>
                      <a:endParaRPr lang="es-ES" sz="1400" dirty="0"/>
                    </a:p>
                  </a:txBody>
                  <a:tcPr/>
                </a:tc>
                <a:tc>
                  <a:txBody>
                    <a:bodyPr/>
                    <a:lstStyle/>
                    <a:p>
                      <a:r>
                        <a:rPr lang="es-ES" sz="1400" dirty="0" smtClean="0"/>
                        <a:t>102</a:t>
                      </a:r>
                      <a:endParaRPr lang="es-ES" sz="1400" dirty="0"/>
                    </a:p>
                  </a:txBody>
                  <a:tcPr/>
                </a:tc>
                <a:tc>
                  <a:txBody>
                    <a:bodyPr/>
                    <a:lstStyle/>
                    <a:p>
                      <a:r>
                        <a:rPr lang="es-ES" sz="1400" dirty="0" smtClean="0"/>
                        <a:t>Secuestro</a:t>
                      </a:r>
                      <a:endParaRPr lang="es-ES" sz="1400" dirty="0"/>
                    </a:p>
                  </a:txBody>
                  <a:tcPr/>
                </a:tc>
                <a:tc>
                  <a:txBody>
                    <a:bodyPr/>
                    <a:lstStyle/>
                    <a:p>
                      <a:r>
                        <a:rPr lang="es-ES" sz="1400" dirty="0" smtClean="0"/>
                        <a:t>35</a:t>
                      </a:r>
                      <a:endParaRPr lang="es-ES" sz="1400" dirty="0"/>
                    </a:p>
                  </a:txBody>
                  <a:tcPr/>
                </a:tc>
              </a:tr>
              <a:tr h="280525">
                <a:tc>
                  <a:txBody>
                    <a:bodyPr/>
                    <a:lstStyle/>
                    <a:p>
                      <a:r>
                        <a:rPr lang="es-ES" sz="1400" dirty="0" smtClean="0"/>
                        <a:t>Desplazamiento forzado</a:t>
                      </a:r>
                      <a:endParaRPr lang="es-ES" sz="1400" dirty="0"/>
                    </a:p>
                  </a:txBody>
                  <a:tcPr/>
                </a:tc>
                <a:tc>
                  <a:txBody>
                    <a:bodyPr/>
                    <a:lstStyle/>
                    <a:p>
                      <a:r>
                        <a:rPr lang="es-ES" sz="1400" dirty="0" smtClean="0"/>
                        <a:t>28</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7</a:t>
                      </a:r>
                      <a:endParaRPr lang="es-ES" sz="1400" dirty="0"/>
                    </a:p>
                  </a:txBody>
                  <a:tcPr/>
                </a:tc>
              </a:tr>
            </a:tbl>
          </a:graphicData>
        </a:graphic>
      </p:graphicFrame>
      <p:sp>
        <p:nvSpPr>
          <p:cNvPr id="8" name="CuadroTexto 7"/>
          <p:cNvSpPr txBox="1"/>
          <p:nvPr/>
        </p:nvSpPr>
        <p:spPr>
          <a:xfrm>
            <a:off x="695400" y="2819837"/>
            <a:ext cx="6480720" cy="369332"/>
          </a:xfrm>
          <a:prstGeom prst="rect">
            <a:avLst/>
          </a:prstGeom>
          <a:noFill/>
        </p:spPr>
        <p:txBody>
          <a:bodyPr wrap="square" rtlCol="0">
            <a:spAutoFit/>
          </a:bodyPr>
          <a:lstStyle/>
          <a:p>
            <a:r>
              <a:rPr lang="es-CO">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10" name="16 Tabla"/>
          <p:cNvGraphicFramePr>
            <a:graphicFrameLocks noGrp="1"/>
          </p:cNvGraphicFramePr>
          <p:nvPr>
            <p:extLst>
              <p:ext uri="{D42A27DB-BD31-4B8C-83A1-F6EECF244321}">
                <p14:modId xmlns:p14="http://schemas.microsoft.com/office/powerpoint/2010/main" val="1722628159"/>
              </p:ext>
            </p:extLst>
          </p:nvPr>
        </p:nvGraphicFramePr>
        <p:xfrm>
          <a:off x="407368" y="620686"/>
          <a:ext cx="7060206" cy="1939017"/>
        </p:xfrm>
        <a:graphic>
          <a:graphicData uri="http://schemas.openxmlformats.org/drawingml/2006/table">
            <a:tbl>
              <a:tblPr firstRow="1" bandRow="1">
                <a:tableStyleId>{5C22544A-7EE6-4342-B048-85BDC9FD1C3A}</a:tableStyleId>
              </a:tblPr>
              <a:tblGrid>
                <a:gridCol w="3492944"/>
                <a:gridCol w="3567262"/>
              </a:tblGrid>
              <a:tr h="475977">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kern="1200" cap="small" dirty="0" smtClean="0"/>
                        <a:t>FRENTE</a:t>
                      </a:r>
                      <a:r>
                        <a:rPr lang="es-ES" sz="1800" kern="1200" cap="small" baseline="0" dirty="0" smtClean="0"/>
                        <a:t> HECTOR JULIO PEINADO BECERRA</a:t>
                      </a:r>
                      <a:endParaRPr lang="es-ES" dirty="0">
                        <a:solidFill>
                          <a:srgbClr val="FFFF66"/>
                        </a:solidFill>
                      </a:endParaRPr>
                    </a:p>
                  </a:txBody>
                  <a:tcPr/>
                </a:tc>
                <a:tc hMerge="1">
                  <a:txBody>
                    <a:bodyPr/>
                    <a:lstStyle/>
                    <a:p>
                      <a:endParaRPr lang="es-ES" dirty="0"/>
                    </a:p>
                  </a:txBody>
                  <a:tcPr/>
                </a:tc>
              </a:tr>
              <a:tr h="690769">
                <a:tc>
                  <a:txBody>
                    <a:bodyPr/>
                    <a:lstStyle/>
                    <a:p>
                      <a:r>
                        <a:rPr lang="es-ES" sz="1400" dirty="0" smtClean="0"/>
                        <a:t>Primera Instancia. </a:t>
                      </a:r>
                      <a:r>
                        <a:rPr lang="es-ES" sz="1050" dirty="0" smtClean="0"/>
                        <a:t>M.P. Dra.</a:t>
                      </a:r>
                      <a:r>
                        <a:rPr lang="es-ES" sz="1050" baseline="0" dirty="0" smtClean="0"/>
                        <a:t> </a:t>
                      </a:r>
                      <a:r>
                        <a:rPr lang="es-ES" sz="1050" baseline="0" dirty="0" err="1" smtClean="0"/>
                        <a:t>Léster</a:t>
                      </a:r>
                      <a:r>
                        <a:rPr lang="es-ES" sz="1050" baseline="0" dirty="0" smtClean="0"/>
                        <a:t> María González Romero</a:t>
                      </a:r>
                    </a:p>
                    <a:p>
                      <a:endParaRPr lang="es-ES" sz="105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 Instancia. </a:t>
                      </a:r>
                      <a:r>
                        <a:rPr lang="es-ES" sz="1050" dirty="0" smtClean="0"/>
                        <a:t>M.P. Dr.</a:t>
                      </a:r>
                      <a:r>
                        <a:rPr lang="es-ES" sz="1050" baseline="0" dirty="0" smtClean="0"/>
                        <a:t> Gustavo Enrique Malo Fernández</a:t>
                      </a:r>
                    </a:p>
                    <a:p>
                      <a:endParaRPr lang="es-ES" sz="1050" baseline="0" dirty="0" smtClean="0"/>
                    </a:p>
                  </a:txBody>
                  <a:tcPr/>
                </a:tc>
                <a:tc>
                  <a:txBody>
                    <a:bodyPr/>
                    <a:lstStyle/>
                    <a:p>
                      <a:r>
                        <a:rPr lang="es-ES" sz="1400" dirty="0" smtClean="0"/>
                        <a:t>11 de</a:t>
                      </a:r>
                      <a:r>
                        <a:rPr lang="es-ES" sz="1400" baseline="0" dirty="0" smtClean="0"/>
                        <a:t> diciembre de 2014.  </a:t>
                      </a:r>
                      <a:r>
                        <a:rPr lang="es-ES" sz="1400" baseline="0" dirty="0" smtClean="0">
                          <a:hlinkClick r:id="rId2"/>
                        </a:rPr>
                        <a:t>Ver Sentencia</a:t>
                      </a:r>
                      <a:r>
                        <a:rPr lang="es-ES" sz="1400" baseline="0" dirty="0" smtClean="0"/>
                        <a:t>.   </a:t>
                      </a:r>
                      <a:endParaRPr lang="es-ES" sz="1400" dirty="0" smtClean="0"/>
                    </a:p>
                    <a:p>
                      <a:r>
                        <a:rPr lang="es-ES" sz="1400" dirty="0" smtClean="0"/>
                        <a:t>Aclaración</a:t>
                      </a:r>
                      <a:r>
                        <a:rPr lang="es-ES" sz="1400" baseline="0" dirty="0" smtClean="0"/>
                        <a:t> de la sentencia. </a:t>
                      </a:r>
                      <a:r>
                        <a:rPr lang="es-ES" sz="1400" baseline="0" dirty="0" smtClean="0">
                          <a:hlinkClick r:id="rId3"/>
                        </a:rPr>
                        <a:t>Ver Sentencia.</a:t>
                      </a:r>
                      <a:endParaRPr lang="es-ES" sz="1400" dirty="0" smtClean="0"/>
                    </a:p>
                    <a:p>
                      <a:endParaRPr lang="es-ES" sz="1400" dirty="0" smtClean="0"/>
                    </a:p>
                    <a:p>
                      <a:r>
                        <a:rPr lang="es-ES" sz="1400" dirty="0" smtClean="0"/>
                        <a:t>Rad: 46084 7 de octubre</a:t>
                      </a:r>
                      <a:r>
                        <a:rPr lang="es-ES" sz="1400" baseline="0" dirty="0" smtClean="0"/>
                        <a:t> de 2015.  </a:t>
                      </a:r>
                      <a:r>
                        <a:rPr lang="es-ES" sz="1400" u="sng" baseline="0" dirty="0" smtClean="0">
                          <a:solidFill>
                            <a:srgbClr val="7030A0"/>
                          </a:solidFill>
                          <a:hlinkClick r:id="rId4"/>
                        </a:rPr>
                        <a:t>Ver</a:t>
                      </a:r>
                      <a:r>
                        <a:rPr lang="es-ES" sz="1400" u="sng" baseline="0" dirty="0" smtClean="0">
                          <a:solidFill>
                            <a:srgbClr val="7030A0"/>
                          </a:solidFill>
                        </a:rPr>
                        <a:t> Sentencia</a:t>
                      </a:r>
                      <a:endParaRPr lang="es-ES" sz="1400" u="sng" dirty="0">
                        <a:solidFill>
                          <a:srgbClr val="7030A0"/>
                        </a:solidFill>
                      </a:endParaRPr>
                    </a:p>
                  </a:txBody>
                  <a:tcPr/>
                </a:tc>
              </a:tr>
              <a:tr h="287821">
                <a:tc>
                  <a:txBody>
                    <a:bodyPr/>
                    <a:lstStyle/>
                    <a:p>
                      <a:r>
                        <a:rPr lang="es-ES" sz="1400" dirty="0" smtClean="0"/>
                        <a:t>Postulados</a:t>
                      </a:r>
                      <a:endParaRPr lang="es-ES" sz="1050" dirty="0"/>
                    </a:p>
                  </a:txBody>
                  <a:tcPr/>
                </a:tc>
                <a:tc>
                  <a:txBody>
                    <a:bodyPr/>
                    <a:lstStyle/>
                    <a:p>
                      <a:r>
                        <a:rPr lang="es-ES" sz="1400" dirty="0" smtClean="0"/>
                        <a:t>Juan</a:t>
                      </a:r>
                      <a:r>
                        <a:rPr lang="es-ES" sz="1400" baseline="0" dirty="0" smtClean="0"/>
                        <a:t> Francisco Prada Márquez</a:t>
                      </a:r>
                      <a:endParaRPr lang="es-ES" sz="1400" dirty="0"/>
                    </a:p>
                  </a:txBody>
                  <a:tcPr/>
                </a:tc>
              </a:tr>
            </a:tbl>
          </a:graphicData>
        </a:graphic>
      </p:graphicFrame>
      <p:sp>
        <p:nvSpPr>
          <p:cNvPr id="11"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20</a:t>
            </a:r>
            <a:endParaRPr lang="es-ES" cap="small" dirty="0">
              <a:solidFill>
                <a:srgbClr val="C00000"/>
              </a:solidFill>
              <a:latin typeface="Agency FB" panose="020B0503020202020204" pitchFamily="34" charset="0"/>
            </a:endParaRPr>
          </a:p>
        </p:txBody>
      </p:sp>
      <p:pic>
        <p:nvPicPr>
          <p:cNvPr id="1026" name="Picture 2" descr="http://www.fiscalia.gov.co:8080/fotos/7134865.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0572" y="3982286"/>
            <a:ext cx="489655" cy="612070"/>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11"/>
          <p:cNvGrpSpPr>
            <a:grpSpLocks/>
          </p:cNvGrpSpPr>
          <p:nvPr/>
        </p:nvGrpSpPr>
        <p:grpSpPr bwMode="auto">
          <a:xfrm>
            <a:off x="8257478" y="2238350"/>
            <a:ext cx="3228081" cy="1944216"/>
            <a:chOff x="748" y="80"/>
            <a:chExt cx="6495" cy="4240"/>
          </a:xfrm>
        </p:grpSpPr>
        <p:sp>
          <p:nvSpPr>
            <p:cNvPr id="1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2"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6"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7"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9"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50"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Oval 106"/>
            <p:cNvSpPr>
              <a:spLocks noChangeArrowheads="1"/>
            </p:cNvSpPr>
            <p:nvPr/>
          </p:nvSpPr>
          <p:spPr bwMode="auto">
            <a:xfrm>
              <a:off x="4225" y="1493"/>
              <a:ext cx="258" cy="271"/>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52"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121 CuadroTexto"/>
          <p:cNvSpPr txBox="1"/>
          <p:nvPr/>
        </p:nvSpPr>
        <p:spPr>
          <a:xfrm>
            <a:off x="9736163" y="3982286"/>
            <a:ext cx="180712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243653620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p:cNvGraphicFramePr>
            <a:graphicFrameLocks noGrp="1"/>
          </p:cNvGraphicFramePr>
          <p:nvPr>
            <p:extLst>
              <p:ext uri="{D42A27DB-BD31-4B8C-83A1-F6EECF244321}">
                <p14:modId xmlns:p14="http://schemas.microsoft.com/office/powerpoint/2010/main" val="1302566017"/>
              </p:ext>
            </p:extLst>
          </p:nvPr>
        </p:nvGraphicFramePr>
        <p:xfrm>
          <a:off x="1703512" y="692696"/>
          <a:ext cx="9280128" cy="518160"/>
        </p:xfrm>
        <a:graphic>
          <a:graphicData uri="http://schemas.openxmlformats.org/drawingml/2006/table">
            <a:tbl>
              <a:tblPr firstRow="1" bandRow="1">
                <a:tableStyleId>{3B4B98B0-60AC-42C2-AFA5-B58CD77FA1E5}</a:tableStyleId>
              </a:tblPr>
              <a:tblGrid>
                <a:gridCol w="8208912"/>
                <a:gridCol w="1071216"/>
              </a:tblGrid>
              <a:tr h="370840">
                <a:tc>
                  <a:txBody>
                    <a:bodyPr/>
                    <a:lstStyle/>
                    <a:p>
                      <a:r>
                        <a:rPr lang="en-US" sz="2800" u="none" kern="0" cap="small" spc="50" dirty="0" smtClean="0">
                          <a:latin typeface="Arial Narrow" panose="020B0606020202030204" pitchFamily="34" charset="0"/>
                        </a:rPr>
                        <a:t>Sentencias proferidas por las Salas de Justicia y Paz</a:t>
                      </a:r>
                      <a:endParaRPr lang="es-CO" sz="2800" u="none" dirty="0">
                        <a:latin typeface="Arial Narrow" panose="020B0606020202030204" pitchFamily="34" charset="0"/>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800" u="none" kern="0" cap="all" spc="50" dirty="0" smtClean="0">
                          <a:latin typeface="Arial Narrow" panose="020B0606020202030204" pitchFamily="34" charset="0"/>
                        </a:rPr>
                        <a:t>66</a:t>
                      </a:r>
                      <a:endParaRPr lang="es-CO" sz="2800" dirty="0">
                        <a:latin typeface="Arial Narrow" panose="020B0606020202030204" pitchFamily="34" charset="0"/>
                      </a:endParaRPr>
                    </a:p>
                  </a:txBody>
                  <a:tcPr/>
                </a:tc>
              </a:tr>
            </a:tbl>
          </a:graphicData>
        </a:graphic>
      </p:graphicFrame>
      <p:graphicFrame>
        <p:nvGraphicFramePr>
          <p:cNvPr id="7" name="Diagrama 6"/>
          <p:cNvGraphicFramePr/>
          <p:nvPr>
            <p:extLst>
              <p:ext uri="{D42A27DB-BD31-4B8C-83A1-F6EECF244321}">
                <p14:modId xmlns:p14="http://schemas.microsoft.com/office/powerpoint/2010/main" val="3583246022"/>
              </p:ext>
            </p:extLst>
          </p:nvPr>
        </p:nvGraphicFramePr>
        <p:xfrm>
          <a:off x="2567608" y="980728"/>
          <a:ext cx="6768752" cy="5112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CuadroTexto 7"/>
          <p:cNvSpPr txBox="1"/>
          <p:nvPr/>
        </p:nvSpPr>
        <p:spPr>
          <a:xfrm>
            <a:off x="623392" y="114627"/>
            <a:ext cx="2952328" cy="229326"/>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199785936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95672" y="548680"/>
            <a:ext cx="12072664" cy="1871663"/>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20</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 Héctor </a:t>
            </a:r>
            <a:r>
              <a:rPr lang="es-CO" sz="2700" b="1" cap="small" dirty="0">
                <a:solidFill>
                  <a:schemeClr val="accent3">
                    <a:lumMod val="75000"/>
                  </a:schemeClr>
                </a:solidFill>
                <a:cs typeface="Arial" pitchFamily="34" charset="0"/>
              </a:rPr>
              <a:t>J</a:t>
            </a:r>
            <a:r>
              <a:rPr lang="es-CO" sz="2700" b="1" cap="small" dirty="0" smtClean="0">
                <a:solidFill>
                  <a:schemeClr val="accent3">
                    <a:lumMod val="75000"/>
                  </a:schemeClr>
                </a:solidFill>
                <a:cs typeface="Arial" pitchFamily="34" charset="0"/>
              </a:rPr>
              <a:t>ulio </a:t>
            </a:r>
            <a:r>
              <a:rPr lang="es-CO" sz="2700" b="1" cap="small" dirty="0">
                <a:solidFill>
                  <a:schemeClr val="accent3">
                    <a:lumMod val="75000"/>
                  </a:schemeClr>
                </a:solidFill>
                <a:cs typeface="Arial" pitchFamily="34" charset="0"/>
              </a:rPr>
              <a:t>P</a:t>
            </a:r>
            <a:r>
              <a:rPr lang="es-CO" sz="2700" b="1" cap="small" dirty="0" smtClean="0">
                <a:solidFill>
                  <a:schemeClr val="accent3">
                    <a:lumMod val="75000"/>
                  </a:schemeClr>
                </a:solidFill>
                <a:cs typeface="Arial" pitchFamily="34" charset="0"/>
              </a:rPr>
              <a:t>einado Becerra</a:t>
            </a:r>
          </a:p>
          <a:p>
            <a:pPr algn="ctr" fontAlgn="auto">
              <a:spcAft>
                <a:spcPts val="0"/>
              </a:spcAft>
            </a:pP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3" name="Rectángulo 2"/>
          <p:cNvSpPr/>
          <p:nvPr/>
        </p:nvSpPr>
        <p:spPr>
          <a:xfrm>
            <a:off x="839416" y="3068960"/>
            <a:ext cx="10657185" cy="3170099"/>
          </a:xfrm>
          <a:prstGeom prst="rect">
            <a:avLst/>
          </a:prstGeom>
        </p:spPr>
        <p:txBody>
          <a:bodyPr wrap="square">
            <a:spAutoFit/>
          </a:bodyPr>
          <a:lstStyle/>
          <a:p>
            <a:pPr algn="just"/>
            <a:r>
              <a:rPr lang="es-CO" sz="2000" b="1" dirty="0" smtClean="0">
                <a:latin typeface="Malgun Gothic" panose="020B0503020000020004" pitchFamily="34" charset="-127"/>
                <a:ea typeface="Malgun Gothic" panose="020B0503020000020004" pitchFamily="34" charset="-127"/>
              </a:rPr>
              <a:t>FRENTE HÉCTOR JULIO PEINADO BECERRA</a:t>
            </a:r>
          </a:p>
          <a:p>
            <a:pPr algn="just"/>
            <a:endParaRPr lang="es-CO" sz="2000" b="1" dirty="0" smtClean="0">
              <a:latin typeface="Malgun Gothic" panose="020B0503020000020004" pitchFamily="34" charset="-127"/>
              <a:ea typeface="Malgun Gothic" panose="020B0503020000020004" pitchFamily="34" charset="-127"/>
            </a:endParaRP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De acuerdo con el relato ofrecido por el postulado procesado Juan Francisco Prada Márquez en diligencia de versión libre, el origen de lo que posteriormente vino a denominarse Frente Héctor Julio Peinado Becerra se remonta a la constitución de grupos de autodefensas en el sur del Cesar con ocasión de la arremetida de los grupos subversivos contra los pobladores de la región y la insuficiente presencia estatal. </a:t>
            </a:r>
            <a:endParaRPr lang="es-CO" sz="2000" dirty="0" smtClean="0">
              <a:latin typeface="Malgun Gothic" panose="020B0503020000020004" pitchFamily="34" charset="-127"/>
              <a:ea typeface="Malgun Gothic" panose="020B0503020000020004" pitchFamily="34" charset="-127"/>
            </a:endParaRPr>
          </a:p>
          <a:p>
            <a:pPr algn="just"/>
            <a:endParaRPr lang="es-CO" sz="2000" dirty="0">
              <a:latin typeface="Malgun Gothic" panose="020B0503020000020004" pitchFamily="34" charset="-127"/>
              <a:ea typeface="Malgun Gothic" panose="020B0503020000020004" pitchFamily="34" charset="-127"/>
            </a:endParaRPr>
          </a:p>
          <a:p>
            <a:pPr algn="just"/>
            <a:r>
              <a:rPr lang="es-CO" sz="2000" dirty="0" smtClean="0">
                <a:latin typeface="Malgun Gothic" panose="020B0503020000020004" pitchFamily="34" charset="-127"/>
                <a:ea typeface="Malgun Gothic" panose="020B0503020000020004" pitchFamily="34" charset="-127"/>
              </a:rPr>
              <a:t>También tuvo injerencia en municipios de Norte de Santander.</a:t>
            </a:r>
            <a:endParaRPr lang="es-CO" sz="20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65352266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975113875"/>
              </p:ext>
            </p:extLst>
          </p:nvPr>
        </p:nvGraphicFramePr>
        <p:xfrm>
          <a:off x="479376" y="4149080"/>
          <a:ext cx="10640096" cy="2446020"/>
        </p:xfrm>
        <a:graphic>
          <a:graphicData uri="http://schemas.openxmlformats.org/drawingml/2006/table">
            <a:tbl>
              <a:tblPr firstRow="1" bandRow="1">
                <a:tableStyleId>{5C22544A-7EE6-4342-B048-85BDC9FD1C3A}</a:tableStyleId>
              </a:tblPr>
              <a:tblGrid>
                <a:gridCol w="2660024"/>
                <a:gridCol w="2660024"/>
                <a:gridCol w="2660024"/>
                <a:gridCol w="2660024"/>
              </a:tblGrid>
              <a:tr h="272551">
                <a:tc gridSpan="4">
                  <a:txBody>
                    <a:bodyPr/>
                    <a:lstStyle/>
                    <a:p>
                      <a:pPr marL="0" indent="0" algn="ctr" defTabSz="179388"/>
                      <a:r>
                        <a:rPr lang="es-ES" sz="1400" b="1" dirty="0" smtClean="0">
                          <a:solidFill>
                            <a:srgbClr val="FFFFCC"/>
                          </a:solidFill>
                        </a:rPr>
                        <a:t>POSTULADOS</a:t>
                      </a:r>
                      <a:endParaRPr lang="es-ES" sz="1400" b="1"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 ARNUBIO </a:t>
                      </a:r>
                      <a:r>
                        <a:rPr lang="es-CO" sz="1000" b="1" i="0" u="none" strike="noStrike" dirty="0">
                          <a:solidFill>
                            <a:schemeClr val="tx2">
                              <a:lumMod val="75000"/>
                            </a:schemeClr>
                          </a:solidFill>
                          <a:effectLst/>
                          <a:latin typeface="Calibri" panose="020F0502020204030204" pitchFamily="34" charset="0"/>
                        </a:rPr>
                        <a:t>TRIANA MAHECHA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15. ANTONIO </a:t>
                      </a:r>
                      <a:r>
                        <a:rPr lang="es-CO" sz="1000" b="1" i="0" u="none" strike="noStrike" dirty="0">
                          <a:solidFill>
                            <a:schemeClr val="tx2">
                              <a:lumMod val="75000"/>
                            </a:schemeClr>
                          </a:solidFill>
                          <a:effectLst/>
                          <a:latin typeface="Calibri" panose="020F0502020204030204" pitchFamily="34" charset="0"/>
                        </a:rPr>
                        <a:t>DE JESUS SERNA DURANGO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SEGUNDO </a:t>
                      </a:r>
                      <a:r>
                        <a:rPr lang="es-CO" sz="1000" b="0" i="0" u="none" strike="noStrike" dirty="0" smtClean="0">
                          <a:solidFill>
                            <a:srgbClr val="366092"/>
                          </a:solidFill>
                          <a:effectLst/>
                          <a:latin typeface="Calibri" panose="020F0502020204030204" pitchFamily="34" charset="0"/>
                        </a:rPr>
                        <a:t>COMANDANTE </a:t>
                      </a:r>
                      <a:r>
                        <a:rPr lang="es-CO" sz="1000" b="0" i="0" u="none" strike="noStrike" dirty="0">
                          <a:solidFill>
                            <a:srgbClr val="366092"/>
                          </a:solidFill>
                          <a:effectLst/>
                          <a:latin typeface="Calibri" panose="020F0502020204030204" pitchFamily="34" charset="0"/>
                        </a:rPr>
                        <a:t>DE </a:t>
                      </a:r>
                      <a:r>
                        <a:rPr lang="es-CO" sz="1000" b="0" i="0" u="none" strike="noStrike" dirty="0" smtClean="0">
                          <a:solidFill>
                            <a:srgbClr val="366092"/>
                          </a:solidFill>
                          <a:effectLst/>
                          <a:latin typeface="Calibri" panose="020F0502020204030204" pitchFamily="34" charset="0"/>
                        </a:rPr>
                        <a:t>FRENTE</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 GERARDO </a:t>
                      </a:r>
                      <a:r>
                        <a:rPr lang="es-CO" sz="1000" b="1" i="0" u="none" strike="noStrike" dirty="0">
                          <a:solidFill>
                            <a:schemeClr val="tx2">
                              <a:lumMod val="75000"/>
                            </a:schemeClr>
                          </a:solidFill>
                          <a:effectLst/>
                          <a:latin typeface="Calibri" panose="020F0502020204030204" pitchFamily="34" charset="0"/>
                        </a:rPr>
                        <a:t>ZULUAGA CLAVIJO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SEGUNDO COMANDANTE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16. JHON </a:t>
                      </a:r>
                      <a:r>
                        <a:rPr lang="es-CO" sz="1000" b="1" i="0" u="none" strike="noStrike" dirty="0">
                          <a:solidFill>
                            <a:schemeClr val="tx2">
                              <a:lumMod val="75000"/>
                            </a:schemeClr>
                          </a:solidFill>
                          <a:effectLst/>
                          <a:latin typeface="Calibri" panose="020F0502020204030204" pitchFamily="34" charset="0"/>
                        </a:rPr>
                        <a:t>JAIRO PALOMEQUE MOSQUERA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3. ALVARO </a:t>
                      </a:r>
                      <a:r>
                        <a:rPr lang="es-CO" sz="1000" b="1" i="0" u="none" strike="noStrike" dirty="0">
                          <a:solidFill>
                            <a:schemeClr val="tx2">
                              <a:lumMod val="75000"/>
                            </a:schemeClr>
                          </a:solidFill>
                          <a:effectLst/>
                          <a:latin typeface="Calibri" panose="020F0502020204030204" pitchFamily="34" charset="0"/>
                        </a:rPr>
                        <a:t>SEPULVEDA QUINTERO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MILITAR</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17. JORGE </a:t>
                      </a:r>
                      <a:r>
                        <a:rPr lang="es-CO" sz="1000" b="1" i="0" u="none" strike="noStrike" dirty="0">
                          <a:solidFill>
                            <a:schemeClr val="tx2">
                              <a:lumMod val="75000"/>
                            </a:schemeClr>
                          </a:solidFill>
                          <a:effectLst/>
                          <a:latin typeface="Calibri" panose="020F0502020204030204" pitchFamily="34" charset="0"/>
                        </a:rPr>
                        <a:t>ENRIQUE ANDRADE SAJONERO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INSTRUCTOR DE ESCUELA</a:t>
                      </a:r>
                    </a:p>
                  </a:txBody>
                  <a:tcPr marL="0" marR="0" marT="0" marB="0" anchor="ctr">
                    <a:solidFill>
                      <a:schemeClr val="bg1">
                        <a:lumMod val="95000"/>
                      </a:schemeClr>
                    </a:solidFill>
                  </a:tcPr>
                </a:tc>
              </a:tr>
              <a:tr h="136275">
                <a:tc>
                  <a:txBody>
                    <a:bodyPr/>
                    <a:lstStyle/>
                    <a:p>
                      <a:pPr algn="l" fontAlgn="ctr"/>
                      <a:r>
                        <a:rPr lang="pt-BR" sz="1000" b="1" i="0" u="none" strike="noStrike" dirty="0" smtClean="0">
                          <a:solidFill>
                            <a:schemeClr val="tx2">
                              <a:lumMod val="75000"/>
                            </a:schemeClr>
                          </a:solidFill>
                          <a:effectLst/>
                          <a:latin typeface="Calibri" panose="020F0502020204030204" pitchFamily="34" charset="0"/>
                        </a:rPr>
                        <a:t>4. ORLANDO </a:t>
                      </a:r>
                      <a:r>
                        <a:rPr lang="pt-BR" sz="1000" b="1" i="0" u="none" strike="noStrike" dirty="0">
                          <a:solidFill>
                            <a:schemeClr val="tx2">
                              <a:lumMod val="75000"/>
                            </a:schemeClr>
                          </a:solidFill>
                          <a:effectLst/>
                          <a:latin typeface="Calibri" panose="020F0502020204030204" pitchFamily="34" charset="0"/>
                        </a:rPr>
                        <a:t>DE JESUS ARBOLEDA OSPINA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POLITICO</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18. GUILLERMO </a:t>
                      </a:r>
                      <a:r>
                        <a:rPr lang="es-CO" sz="1000" b="1" i="0" u="none" strike="noStrike" dirty="0">
                          <a:solidFill>
                            <a:schemeClr val="tx2">
                              <a:lumMod val="75000"/>
                            </a:schemeClr>
                          </a:solidFill>
                          <a:effectLst/>
                          <a:latin typeface="Calibri" panose="020F0502020204030204" pitchFamily="34" charset="0"/>
                        </a:rPr>
                        <a:t>DE JESUS ACEVEDO MEJIA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FINANZAS</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5. JOSE </a:t>
                      </a:r>
                      <a:r>
                        <a:rPr lang="es-CO" sz="1000" b="1" i="0" u="none" strike="noStrike" dirty="0">
                          <a:solidFill>
                            <a:schemeClr val="tx2">
                              <a:lumMod val="75000"/>
                            </a:schemeClr>
                          </a:solidFill>
                          <a:effectLst/>
                          <a:latin typeface="Calibri" panose="020F0502020204030204" pitchFamily="34" charset="0"/>
                        </a:rPr>
                        <a:t>ANSELMO MARTINEZ BELTRAN</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19. RUBEN </a:t>
                      </a:r>
                      <a:r>
                        <a:rPr lang="es-CO" sz="1000" b="1" i="0" u="none" strike="noStrike" dirty="0">
                          <a:solidFill>
                            <a:schemeClr val="tx2">
                              <a:lumMod val="75000"/>
                            </a:schemeClr>
                          </a:solidFill>
                          <a:effectLst/>
                          <a:latin typeface="Calibri" panose="020F0502020204030204" pitchFamily="34" charset="0"/>
                        </a:rPr>
                        <a:t>AVELLANEDA PEREZ</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ESCUADRA</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6. FERNEY </a:t>
                      </a:r>
                      <a:r>
                        <a:rPr lang="es-CO" sz="1000" b="1" i="0" u="none" strike="noStrike" dirty="0">
                          <a:solidFill>
                            <a:schemeClr val="tx2">
                              <a:lumMod val="75000"/>
                            </a:schemeClr>
                          </a:solidFill>
                          <a:effectLst/>
                          <a:latin typeface="Calibri" panose="020F0502020204030204" pitchFamily="34" charset="0"/>
                        </a:rPr>
                        <a:t>TULIO CASTRILLON MIRA</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INSTRUCTOR DE ESCUELA</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20. OMAR </a:t>
                      </a:r>
                      <a:r>
                        <a:rPr lang="es-CO" sz="1000" b="1" i="0" u="none" strike="noStrike" dirty="0">
                          <a:solidFill>
                            <a:schemeClr val="tx2">
                              <a:lumMod val="75000"/>
                            </a:schemeClr>
                          </a:solidFill>
                          <a:effectLst/>
                          <a:latin typeface="Calibri" panose="020F0502020204030204" pitchFamily="34" charset="0"/>
                        </a:rPr>
                        <a:t>EGIDIO CARMONA TAMAYO</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7. JOSE </a:t>
                      </a:r>
                      <a:r>
                        <a:rPr lang="es-CO" sz="1000" b="1" i="0" u="none" strike="noStrike" dirty="0">
                          <a:solidFill>
                            <a:schemeClr val="tx2">
                              <a:lumMod val="75000"/>
                            </a:schemeClr>
                          </a:solidFill>
                          <a:effectLst/>
                          <a:latin typeface="Calibri" panose="020F0502020204030204" pitchFamily="34" charset="0"/>
                        </a:rPr>
                        <a:t>MANUEL PEREZ TAVERA</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ESCOLTA</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21. JORGE </a:t>
                      </a:r>
                      <a:r>
                        <a:rPr lang="es-CO" sz="1000" b="1" i="0" u="none" strike="noStrike" dirty="0">
                          <a:solidFill>
                            <a:schemeClr val="tx2">
                              <a:lumMod val="75000"/>
                            </a:schemeClr>
                          </a:solidFill>
                          <a:effectLst/>
                          <a:latin typeface="Calibri" panose="020F0502020204030204" pitchFamily="34" charset="0"/>
                        </a:rPr>
                        <a:t>ALZATE BETANCUR</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RADIOPERADOR</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8DIDIER </a:t>
                      </a:r>
                      <a:r>
                        <a:rPr lang="es-CO" sz="1000" b="1" i="0" u="none" strike="noStrike" dirty="0">
                          <a:solidFill>
                            <a:schemeClr val="tx2">
                              <a:lumMod val="75000"/>
                            </a:schemeClr>
                          </a:solidFill>
                          <a:effectLst/>
                          <a:latin typeface="Calibri" panose="020F0502020204030204" pitchFamily="34" charset="0"/>
                        </a:rPr>
                        <a:t>MOGOLLON AGUIRRE</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SEGUNDO COMANDANTE DE FRENTE</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22. JOSE </a:t>
                      </a:r>
                      <a:r>
                        <a:rPr lang="es-CO" sz="1000" b="1" i="0" u="none" strike="noStrike" dirty="0">
                          <a:solidFill>
                            <a:schemeClr val="tx2">
                              <a:lumMod val="75000"/>
                            </a:schemeClr>
                          </a:solidFill>
                          <a:effectLst/>
                          <a:latin typeface="Calibri" panose="020F0502020204030204" pitchFamily="34" charset="0"/>
                        </a:rPr>
                        <a:t>RAUL GUZMAN NAVARRO</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COMANDANTE</a:t>
                      </a:r>
                      <a:r>
                        <a:rPr lang="es-CO" sz="1000" b="0" i="0" u="none" strike="noStrike" baseline="0" dirty="0" smtClean="0">
                          <a:solidFill>
                            <a:srgbClr val="366092"/>
                          </a:solidFill>
                          <a:effectLst/>
                          <a:latin typeface="Calibri" panose="020F0502020204030204" pitchFamily="34" charset="0"/>
                        </a:rPr>
                        <a:t> DE GRUPO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9. ADRIANO </a:t>
                      </a:r>
                      <a:r>
                        <a:rPr lang="es-CO" sz="1000" b="1" i="0" u="none" strike="noStrike" dirty="0">
                          <a:solidFill>
                            <a:schemeClr val="tx2">
                              <a:lumMod val="75000"/>
                            </a:schemeClr>
                          </a:solidFill>
                          <a:effectLst/>
                          <a:latin typeface="Calibri" panose="020F0502020204030204" pitchFamily="34" charset="0"/>
                        </a:rPr>
                        <a:t>ARAGON TORRES</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23. ROSO </a:t>
                      </a:r>
                      <a:r>
                        <a:rPr lang="es-CO" sz="1000" b="1" i="0" u="none" strike="noStrike" dirty="0">
                          <a:solidFill>
                            <a:schemeClr val="tx2">
                              <a:lumMod val="75000"/>
                            </a:schemeClr>
                          </a:solidFill>
                          <a:effectLst/>
                          <a:latin typeface="Calibri" panose="020F0502020204030204" pitchFamily="34" charset="0"/>
                        </a:rPr>
                        <a:t>SANTAMARIA BENAVIDES</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CASCO URBANO</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10. JUAN </a:t>
                      </a:r>
                      <a:r>
                        <a:rPr lang="es-CO" sz="1000" b="1" i="0" u="none" strike="noStrike" dirty="0">
                          <a:solidFill>
                            <a:schemeClr val="tx2">
                              <a:lumMod val="75000"/>
                            </a:schemeClr>
                          </a:solidFill>
                          <a:effectLst/>
                          <a:latin typeface="Calibri" panose="020F0502020204030204" pitchFamily="34" charset="0"/>
                        </a:rPr>
                        <a:t>EVANGELISTA CADENA</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COMANDANTE </a:t>
                      </a:r>
                      <a:r>
                        <a:rPr lang="es-CO" sz="1000" b="0" i="0" u="none" strike="noStrike" dirty="0">
                          <a:solidFill>
                            <a:srgbClr val="366092"/>
                          </a:solidFill>
                          <a:effectLst/>
                          <a:latin typeface="Calibri" panose="020F0502020204030204" pitchFamily="34" charset="0"/>
                        </a:rPr>
                        <a:t>DE FRENTE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24. ISMAEL </a:t>
                      </a:r>
                      <a:r>
                        <a:rPr lang="es-CO" sz="1000" b="1" i="0" u="none" strike="noStrike" dirty="0">
                          <a:solidFill>
                            <a:schemeClr val="tx2">
                              <a:lumMod val="75000"/>
                            </a:schemeClr>
                          </a:solidFill>
                          <a:effectLst/>
                          <a:latin typeface="Calibri" panose="020F0502020204030204" pitchFamily="34" charset="0"/>
                        </a:rPr>
                        <a:t>MAHECHA </a:t>
                      </a:r>
                      <a:r>
                        <a:rPr lang="es-CO" sz="1000" b="1" i="0" u="none" strike="noStrike" dirty="0" err="1">
                          <a:solidFill>
                            <a:schemeClr val="tx2">
                              <a:lumMod val="75000"/>
                            </a:schemeClr>
                          </a:solidFill>
                          <a:effectLst/>
                          <a:latin typeface="Calibri" panose="020F0502020204030204" pitchFamily="34" charset="0"/>
                        </a:rPr>
                        <a:t>MAHECHA</a:t>
                      </a:r>
                      <a:endParaRPr lang="es-CO" sz="1000" b="1" i="0" u="none" strike="noStrike" dirty="0">
                        <a:solidFill>
                          <a:schemeClr val="tx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ESCOLTA</a:t>
                      </a:r>
                    </a:p>
                  </a:txBody>
                  <a:tcPr marL="0" marR="0" marT="0" marB="0" anchor="ctr">
                    <a:solidFill>
                      <a:schemeClr val="bg1">
                        <a:lumMod val="95000"/>
                      </a:schemeClr>
                    </a:solidFill>
                  </a:tcPr>
                </a:tc>
              </a:tr>
              <a:tr h="143089">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11. EULISES </a:t>
                      </a:r>
                      <a:r>
                        <a:rPr lang="es-CO" sz="1000" b="1" i="0" u="none" strike="noStrike" dirty="0">
                          <a:solidFill>
                            <a:schemeClr val="tx2">
                              <a:lumMod val="75000"/>
                            </a:schemeClr>
                          </a:solidFill>
                          <a:effectLst/>
                          <a:latin typeface="Calibri" panose="020F0502020204030204" pitchFamily="34" charset="0"/>
                        </a:rPr>
                        <a:t>LOZANO CORTES</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PATRULLERO</a:t>
                      </a:r>
                    </a:p>
                  </a:txBody>
                  <a:tcPr marL="0" marR="0" marT="0" marB="0" anchor="ctr">
                    <a:solidFill>
                      <a:schemeClr val="bg1">
                        <a:lumMod val="95000"/>
                      </a:schemeClr>
                    </a:solidFill>
                  </a:tcPr>
                </a:tc>
                <a:tc>
                  <a:txBody>
                    <a:bodyPr/>
                    <a:lstStyle/>
                    <a:p>
                      <a:pPr algn="l" fontAlgn="ctr"/>
                      <a:r>
                        <a:rPr lang="es-CO" sz="1050" b="1" i="0" u="none" strike="noStrike" dirty="0" smtClean="0">
                          <a:solidFill>
                            <a:schemeClr val="tx2">
                              <a:lumMod val="75000"/>
                            </a:schemeClr>
                          </a:solidFill>
                          <a:effectLst/>
                          <a:latin typeface="Corbel" panose="020B0503020204020204" pitchFamily="34" charset="0"/>
                        </a:rPr>
                        <a:t>25. HERIBERTO </a:t>
                      </a:r>
                      <a:r>
                        <a:rPr lang="es-CO" sz="1050" b="1" i="0" u="none" strike="noStrike" dirty="0">
                          <a:solidFill>
                            <a:schemeClr val="tx2">
                              <a:lumMod val="75000"/>
                            </a:schemeClr>
                          </a:solidFill>
                          <a:effectLst/>
                          <a:latin typeface="Corbel" panose="020B0503020204020204" pitchFamily="34" charset="0"/>
                        </a:rPr>
                        <a:t>SOLANO RUBIO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 </a:t>
                      </a:r>
                      <a:r>
                        <a:rPr lang="es-CO" sz="1000" b="0" i="0" u="none" strike="noStrike" dirty="0" smtClean="0">
                          <a:solidFill>
                            <a:srgbClr val="366092"/>
                          </a:solidFill>
                          <a:effectLst/>
                          <a:latin typeface="Calibri" panose="020F0502020204030204" pitchFamily="34" charset="0"/>
                        </a:rPr>
                        <a:t>PATRULLERO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12. WILLIAM </a:t>
                      </a:r>
                      <a:r>
                        <a:rPr lang="es-CO" sz="1000" b="1" i="0" u="none" strike="noStrike" dirty="0">
                          <a:solidFill>
                            <a:schemeClr val="tx2">
                              <a:lumMod val="75000"/>
                            </a:schemeClr>
                          </a:solidFill>
                          <a:effectLst/>
                          <a:latin typeface="Calibri" panose="020F0502020204030204" pitchFamily="34" charset="0"/>
                        </a:rPr>
                        <a:t>JAVIER IGLESIAS ABRIL</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FINANCIERO</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26. NELSON </a:t>
                      </a:r>
                      <a:r>
                        <a:rPr lang="es-CO" sz="1000" b="1" i="0" u="none" strike="noStrike" dirty="0">
                          <a:solidFill>
                            <a:schemeClr val="tx2">
                              <a:lumMod val="75000"/>
                            </a:schemeClr>
                          </a:solidFill>
                          <a:effectLst/>
                          <a:latin typeface="Calibri" panose="020F0502020204030204" pitchFamily="34" charset="0"/>
                        </a:rPr>
                        <a:t>OLARTE JARAMILLO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 </a:t>
                      </a:r>
                      <a:r>
                        <a:rPr lang="es-CO" sz="1000" b="0" i="0" u="none" strike="noStrike" dirty="0" smtClean="0">
                          <a:solidFill>
                            <a:srgbClr val="366092"/>
                          </a:solidFill>
                          <a:effectLst/>
                          <a:latin typeface="Calibri" panose="020F0502020204030204" pitchFamily="34" charset="0"/>
                        </a:rPr>
                        <a:t>PATRULLERO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13. IGNACIO </a:t>
                      </a:r>
                      <a:r>
                        <a:rPr lang="es-CO" sz="1000" b="1" i="0" u="none" strike="noStrike" dirty="0">
                          <a:solidFill>
                            <a:schemeClr val="tx2">
                              <a:lumMod val="75000"/>
                            </a:schemeClr>
                          </a:solidFill>
                          <a:effectLst/>
                          <a:latin typeface="Calibri" panose="020F0502020204030204" pitchFamily="34" charset="0"/>
                        </a:rPr>
                        <a:t>LEON CAMARGO</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COMANDANTE DE GRUPO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27 LUIS</a:t>
                      </a:r>
                      <a:r>
                        <a:rPr lang="es-CO" sz="1000" b="1" i="0" u="none" strike="noStrike" baseline="0" dirty="0" smtClean="0">
                          <a:solidFill>
                            <a:schemeClr val="tx2">
                              <a:lumMod val="75000"/>
                            </a:schemeClr>
                          </a:solidFill>
                          <a:effectLst/>
                          <a:latin typeface="Calibri" panose="020F0502020204030204" pitchFamily="34" charset="0"/>
                        </a:rPr>
                        <a:t> ORTEGA ESPINOZA</a:t>
                      </a:r>
                      <a:endParaRPr lang="es-CO" sz="1000" b="1" i="0" u="none" strike="noStrike" dirty="0">
                        <a:solidFill>
                          <a:schemeClr val="tx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 </a:t>
                      </a:r>
                      <a:r>
                        <a:rPr lang="es-CO" sz="1000" b="0" i="0" u="none" strike="noStrike" dirty="0" smtClean="0">
                          <a:solidFill>
                            <a:srgbClr val="366092"/>
                          </a:solidFill>
                          <a:effectLst/>
                          <a:latin typeface="Calibri" panose="020F0502020204030204" pitchFamily="34" charset="0"/>
                        </a:rPr>
                        <a:t>COMANDANTE</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14. JESUS </a:t>
                      </a:r>
                      <a:r>
                        <a:rPr lang="es-CO" sz="1000" b="1" i="0" u="none" strike="noStrike" dirty="0">
                          <a:solidFill>
                            <a:schemeClr val="tx2">
                              <a:lumMod val="75000"/>
                            </a:schemeClr>
                          </a:solidFill>
                          <a:effectLst/>
                          <a:latin typeface="Calibri" panose="020F0502020204030204" pitchFamily="34" charset="0"/>
                        </a:rPr>
                        <a:t>MEDRANO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c>
                  <a:txBody>
                    <a:bodyPr/>
                    <a:lstStyle/>
                    <a:p>
                      <a:pPr algn="l" fontAlgn="ct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159033" y="620688"/>
            <a:ext cx="4539536" cy="1323439"/>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17</a:t>
            </a:r>
          </a:p>
          <a:p>
            <a:pPr algn="r"/>
            <a:r>
              <a:rPr lang="es-ES" sz="1600" b="1" cap="small" dirty="0" smtClean="0">
                <a:solidFill>
                  <a:schemeClr val="accent5">
                    <a:lumMod val="20000"/>
                    <a:lumOff val="80000"/>
                  </a:schemeClr>
                </a:solidFill>
              </a:rPr>
              <a:t>Patrulleros: 10</a:t>
            </a:r>
          </a:p>
          <a:p>
            <a:pPr algn="r"/>
            <a:r>
              <a:rPr lang="es-ES" sz="1600" b="1" cap="small" dirty="0" smtClean="0">
                <a:solidFill>
                  <a:schemeClr val="accent5">
                    <a:lumMod val="20000"/>
                    <a:lumOff val="80000"/>
                  </a:schemeClr>
                </a:solidFill>
              </a:rPr>
              <a:t>Consolidado de conductas punibles: 411</a:t>
            </a:r>
          </a:p>
          <a:p>
            <a:pPr algn="r"/>
            <a:r>
              <a:rPr lang="es-ES" sz="1600" b="1" cap="small" dirty="0" smtClean="0">
                <a:solidFill>
                  <a:schemeClr val="accent5">
                    <a:lumMod val="20000"/>
                    <a:lumOff val="80000"/>
                  </a:schemeClr>
                </a:solidFill>
              </a:rPr>
              <a:t>hechos:  342</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víctimas: 300 aprox. </a:t>
            </a:r>
            <a:endParaRPr lang="es-ES" sz="1600" b="1" cap="small" dirty="0">
              <a:solidFill>
                <a:schemeClr val="accent5">
                  <a:lumMod val="20000"/>
                  <a:lumOff val="80000"/>
                </a:schemeClr>
              </a:solidFill>
            </a:endParaRPr>
          </a:p>
        </p:txBody>
      </p:sp>
      <p:sp>
        <p:nvSpPr>
          <p:cNvPr id="10" name="CuadroTexto 9"/>
          <p:cNvSpPr txBox="1"/>
          <p:nvPr/>
        </p:nvSpPr>
        <p:spPr>
          <a:xfrm>
            <a:off x="4223208" y="2407934"/>
            <a:ext cx="6480720" cy="400110"/>
          </a:xfrm>
          <a:prstGeom prst="rect">
            <a:avLst/>
          </a:prstGeom>
          <a:noFill/>
        </p:spPr>
        <p:txBody>
          <a:bodyPr wrap="square" rtlCol="0">
            <a:spAutoFit/>
          </a:bodyPr>
          <a:lstStyle/>
          <a:p>
            <a:r>
              <a:rPr lang="es-CO" sz="2000" b="1" dirty="0" smtClean="0">
                <a:solidFill>
                  <a:srgbClr val="C00000"/>
                </a:solidFill>
                <a:latin typeface="Agency FB" panose="020B0503020202020204" pitchFamily="34" charset="0"/>
              </a:rPr>
              <a:t>Proceso Priorizado</a:t>
            </a:r>
            <a:endParaRPr lang="es-CO" sz="2000" b="1" dirty="0">
              <a:solidFill>
                <a:srgbClr val="C00000"/>
              </a:solidFill>
              <a:latin typeface="Agency FB" panose="020B0503020202020204" pitchFamily="34" charset="0"/>
            </a:endParaRPr>
          </a:p>
        </p:txBody>
      </p:sp>
      <p:sp>
        <p:nvSpPr>
          <p:cNvPr id="11"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21</a:t>
            </a:r>
            <a:endParaRPr lang="es-ES" cap="small" dirty="0">
              <a:solidFill>
                <a:srgbClr val="C00000"/>
              </a:solidFill>
              <a:latin typeface="Agency FB" panose="020B0503020202020204" pitchFamily="34" charset="0"/>
            </a:endParaRPr>
          </a:p>
        </p:txBody>
      </p:sp>
      <p:graphicFrame>
        <p:nvGraphicFramePr>
          <p:cNvPr id="13" name="16 Tabla"/>
          <p:cNvGraphicFramePr>
            <a:graphicFrameLocks noGrp="1"/>
          </p:cNvGraphicFramePr>
          <p:nvPr>
            <p:extLst>
              <p:ext uri="{D42A27DB-BD31-4B8C-83A1-F6EECF244321}">
                <p14:modId xmlns:p14="http://schemas.microsoft.com/office/powerpoint/2010/main" val="2172365235"/>
              </p:ext>
            </p:extLst>
          </p:nvPr>
        </p:nvGraphicFramePr>
        <p:xfrm>
          <a:off x="482798" y="620688"/>
          <a:ext cx="6765330" cy="1857245"/>
        </p:xfrm>
        <a:graphic>
          <a:graphicData uri="http://schemas.openxmlformats.org/drawingml/2006/table">
            <a:tbl>
              <a:tblPr firstRow="1" bandRow="1">
                <a:tableStyleId>{5C22544A-7EE6-4342-B048-85BDC9FD1C3A}</a:tableStyleId>
              </a:tblPr>
              <a:tblGrid>
                <a:gridCol w="3455626"/>
                <a:gridCol w="3309704"/>
              </a:tblGrid>
              <a:tr h="394205">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a:t>
                      </a:r>
                      <a:r>
                        <a:rPr lang="es-ES" sz="1800" b="1" kern="1200" cap="small" baseline="0" dirty="0" smtClean="0">
                          <a:solidFill>
                            <a:srgbClr val="FFFF66"/>
                          </a:solidFill>
                          <a:latin typeface="+mn-lt"/>
                          <a:ea typeface="+mn-ea"/>
                          <a:cs typeface="Arial" pitchFamily="34" charset="0"/>
                        </a:rPr>
                        <a:t> CAMPESINAS DE PUERTO BOYACA</a:t>
                      </a:r>
                      <a:endParaRPr lang="es-ES" dirty="0">
                        <a:solidFill>
                          <a:srgbClr val="FFFF66"/>
                        </a:solidFill>
                      </a:endParaRPr>
                    </a:p>
                  </a:txBody>
                  <a:tcPr/>
                </a:tc>
                <a:tc hMerge="1">
                  <a:txBody>
                    <a:bodyPr/>
                    <a:lstStyle/>
                    <a:p>
                      <a:endParaRPr lang="es-ES" dirty="0"/>
                    </a:p>
                  </a:txBody>
                  <a:tcPr/>
                </a:tc>
              </a:tr>
              <a:tr h="905820">
                <a:tc>
                  <a:txBody>
                    <a:bodyPr/>
                    <a:lstStyle/>
                    <a:p>
                      <a:r>
                        <a:rPr lang="es-ES" sz="1400" dirty="0" smtClean="0"/>
                        <a:t>Primera Instancia. </a:t>
                      </a:r>
                      <a:r>
                        <a:rPr lang="es-ES" sz="1050" dirty="0" smtClean="0"/>
                        <a:t>M.P. Dr.</a:t>
                      </a:r>
                      <a:r>
                        <a:rPr lang="es-ES" sz="1050" baseline="0" dirty="0" smtClean="0"/>
                        <a:t> Eduardo Castellanos Roso</a:t>
                      </a:r>
                    </a:p>
                    <a:p>
                      <a:endParaRPr lang="es-ES" sz="1050" baseline="0" dirty="0" smtClean="0"/>
                    </a:p>
                    <a:p>
                      <a:endParaRPr lang="es-ES" sz="1050" baseline="0" dirty="0" smtClean="0"/>
                    </a:p>
                    <a:p>
                      <a:r>
                        <a:rPr lang="es-ES" sz="1050" baseline="0" dirty="0" smtClean="0"/>
                        <a:t>Segunda Instancia. M.P. Dr. Gustavo Enrique Malo Fernández</a:t>
                      </a:r>
                      <a:endParaRPr lang="es-ES" sz="1050" dirty="0"/>
                    </a:p>
                  </a:txBody>
                  <a:tcPr/>
                </a:tc>
                <a:tc>
                  <a:txBody>
                    <a:bodyPr/>
                    <a:lstStyle/>
                    <a:p>
                      <a:r>
                        <a:rPr lang="es-ES" sz="1400" baseline="0" dirty="0" smtClean="0"/>
                        <a:t>16</a:t>
                      </a:r>
                      <a:r>
                        <a:rPr lang="es-ES" sz="1400" dirty="0" smtClean="0"/>
                        <a:t> de</a:t>
                      </a:r>
                      <a:r>
                        <a:rPr lang="es-ES" sz="1400" baseline="0" dirty="0" smtClean="0"/>
                        <a:t> diciembre de 2014.  </a:t>
                      </a:r>
                      <a:r>
                        <a:rPr lang="es-ES" sz="1400" baseline="0" dirty="0" smtClean="0">
                          <a:hlinkClick r:id="rId2"/>
                        </a:rPr>
                        <a:t>Ver Sentencia y Salvamento Parcial de Voto.</a:t>
                      </a:r>
                      <a:endParaRPr lang="es-ES" sz="1400" baseline="0" dirty="0" smtClean="0"/>
                    </a:p>
                    <a:p>
                      <a:endParaRPr lang="es-ES" sz="1400" dirty="0" smtClean="0"/>
                    </a:p>
                    <a:p>
                      <a:r>
                        <a:rPr lang="es-ES" sz="1400" dirty="0" smtClean="0"/>
                        <a:t>Rad. 45547 16 de</a:t>
                      </a:r>
                      <a:r>
                        <a:rPr lang="es-ES" sz="1400" baseline="0" dirty="0" smtClean="0"/>
                        <a:t> diciembre de 2015. </a:t>
                      </a:r>
                      <a:r>
                        <a:rPr lang="es-ES" sz="1400" u="sng" baseline="0" dirty="0" smtClean="0">
                          <a:solidFill>
                            <a:srgbClr val="7030A0"/>
                          </a:solidFill>
                          <a:hlinkClick r:id="rId3"/>
                        </a:rPr>
                        <a:t>Ver Sentencia</a:t>
                      </a:r>
                      <a:endParaRPr lang="es-ES" sz="1400" u="sng" dirty="0">
                        <a:solidFill>
                          <a:srgbClr val="7030A0"/>
                        </a:solidFill>
                      </a:endParaRPr>
                    </a:p>
                  </a:txBody>
                  <a:tcPr/>
                </a:tc>
              </a:tr>
              <a:tr h="238374">
                <a:tc>
                  <a:txBody>
                    <a:bodyPr/>
                    <a:lstStyle/>
                    <a:p>
                      <a:r>
                        <a:rPr lang="es-ES" sz="1400" dirty="0" smtClean="0"/>
                        <a:t>Postulados</a:t>
                      </a:r>
                      <a:endParaRPr lang="es-ES" sz="1050" dirty="0"/>
                    </a:p>
                  </a:txBody>
                  <a:tcPr/>
                </a:tc>
                <a:tc>
                  <a:txBody>
                    <a:bodyPr/>
                    <a:lstStyle/>
                    <a:p>
                      <a:r>
                        <a:rPr lang="es-ES" sz="1400" dirty="0" smtClean="0"/>
                        <a:t>27</a:t>
                      </a:r>
                      <a:endParaRPr lang="es-ES" sz="1400" dirty="0"/>
                    </a:p>
                  </a:txBody>
                  <a:tcPr/>
                </a:tc>
              </a:tr>
            </a:tbl>
          </a:graphicData>
        </a:graphic>
      </p:graphicFrame>
      <p:grpSp>
        <p:nvGrpSpPr>
          <p:cNvPr id="14" name="Group 111"/>
          <p:cNvGrpSpPr>
            <a:grpSpLocks/>
          </p:cNvGrpSpPr>
          <p:nvPr/>
        </p:nvGrpSpPr>
        <p:grpSpPr bwMode="auto">
          <a:xfrm>
            <a:off x="8470488" y="1905936"/>
            <a:ext cx="3228081" cy="1955112"/>
            <a:chOff x="748" y="80"/>
            <a:chExt cx="6495" cy="4240"/>
          </a:xfrm>
        </p:grpSpPr>
        <p:sp>
          <p:nvSpPr>
            <p:cNvPr id="15"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3"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7"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9" name="Oval 67"/>
            <p:cNvSpPr>
              <a:spLocks noChangeArrowheads="1"/>
            </p:cNvSpPr>
            <p:nvPr/>
          </p:nvSpPr>
          <p:spPr bwMode="auto">
            <a:xfrm>
              <a:off x="2185" y="1106"/>
              <a:ext cx="101" cy="168"/>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Text Box 86"/>
            <p:cNvSpPr txBox="1">
              <a:spLocks noChangeArrowheads="1"/>
            </p:cNvSpPr>
            <p:nvPr/>
          </p:nvSpPr>
          <p:spPr bwMode="auto">
            <a:xfrm>
              <a:off x="4515" y="1179"/>
              <a:ext cx="2696" cy="140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A. Campesinas de Puerto Boyacá</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51"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Oval 106"/>
            <p:cNvSpPr>
              <a:spLocks noChangeArrowheads="1"/>
            </p:cNvSpPr>
            <p:nvPr/>
          </p:nvSpPr>
          <p:spPr bwMode="auto">
            <a:xfrm>
              <a:off x="4225" y="1493"/>
              <a:ext cx="290" cy="299"/>
            </a:xfrm>
            <a:prstGeom prst="ellipse">
              <a:avLst/>
            </a:prstGeom>
            <a:solidFill>
              <a:srgbClr val="FF00FF"/>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53" name="Oval 59"/>
          <p:cNvSpPr>
            <a:spLocks noChangeArrowheads="1"/>
          </p:cNvSpPr>
          <p:nvPr/>
        </p:nvSpPr>
        <p:spPr bwMode="auto">
          <a:xfrm rot="19856723">
            <a:off x="9055091" y="2594539"/>
            <a:ext cx="143579" cy="166271"/>
          </a:xfrm>
          <a:prstGeom prst="ellipse">
            <a:avLst/>
          </a:prstGeom>
          <a:gradFill rotWithShape="1">
            <a:gsLst>
              <a:gs pos="0">
                <a:srgbClr val="CC0066"/>
              </a:gs>
              <a:gs pos="50000">
                <a:srgbClr val="E43CF6"/>
              </a:gs>
              <a:gs pos="100000">
                <a:srgbClr val="CC0066"/>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graphicFrame>
        <p:nvGraphicFramePr>
          <p:cNvPr id="55" name="Tabla 54"/>
          <p:cNvGraphicFramePr>
            <a:graphicFrameLocks noGrp="1"/>
          </p:cNvGraphicFramePr>
          <p:nvPr>
            <p:extLst>
              <p:ext uri="{D42A27DB-BD31-4B8C-83A1-F6EECF244321}">
                <p14:modId xmlns:p14="http://schemas.microsoft.com/office/powerpoint/2010/main" val="3806825736"/>
              </p:ext>
            </p:extLst>
          </p:nvPr>
        </p:nvGraphicFramePr>
        <p:xfrm>
          <a:off x="911424" y="2770059"/>
          <a:ext cx="6408712" cy="1127760"/>
        </p:xfrm>
        <a:graphic>
          <a:graphicData uri="http://schemas.openxmlformats.org/drawingml/2006/table">
            <a:tbl>
              <a:tblPr firstRow="1" bandRow="1">
                <a:tableStyleId>{5C22544A-7EE6-4342-B048-85BDC9FD1C3A}</a:tableStyleId>
              </a:tblPr>
              <a:tblGrid>
                <a:gridCol w="2074831"/>
                <a:gridCol w="589465"/>
                <a:gridCol w="2908492"/>
                <a:gridCol w="835924"/>
              </a:tblGrid>
              <a:tr h="269767">
                <a:tc gridSpan="4">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42790">
                <a:tc>
                  <a:txBody>
                    <a:bodyPr/>
                    <a:lstStyle/>
                    <a:p>
                      <a:r>
                        <a:rPr lang="es-ES" sz="1200" dirty="0" smtClean="0"/>
                        <a:t>Homicidios</a:t>
                      </a:r>
                      <a:endParaRPr lang="es-ES" sz="1200" dirty="0"/>
                    </a:p>
                  </a:txBody>
                  <a:tcPr/>
                </a:tc>
                <a:tc>
                  <a:txBody>
                    <a:bodyPr/>
                    <a:lstStyle/>
                    <a:p>
                      <a:r>
                        <a:rPr lang="es-ES" sz="1200" dirty="0" smtClean="0"/>
                        <a:t>55</a:t>
                      </a:r>
                      <a:endParaRPr lang="es-ES" sz="1200" dirty="0"/>
                    </a:p>
                  </a:txBody>
                  <a:tcPr/>
                </a:tc>
                <a:tc>
                  <a:txBody>
                    <a:bodyPr/>
                    <a:lstStyle/>
                    <a:p>
                      <a:r>
                        <a:rPr lang="es-ES" sz="1200" dirty="0" smtClean="0"/>
                        <a:t>Violencia</a:t>
                      </a:r>
                      <a:r>
                        <a:rPr lang="es-ES" sz="1200" baseline="0" dirty="0" smtClean="0"/>
                        <a:t> basada en género</a:t>
                      </a:r>
                      <a:endParaRPr lang="es-ES" sz="1200" dirty="0"/>
                    </a:p>
                  </a:txBody>
                  <a:tcPr/>
                </a:tc>
                <a:tc>
                  <a:txBody>
                    <a:bodyPr/>
                    <a:lstStyle/>
                    <a:p>
                      <a:r>
                        <a:rPr lang="es-ES" sz="1200" dirty="0" smtClean="0"/>
                        <a:t>13</a:t>
                      </a:r>
                      <a:endParaRPr lang="es-ES" sz="1200" dirty="0"/>
                    </a:p>
                  </a:txBody>
                  <a:tcPr/>
                </a:tc>
              </a:tr>
              <a:tr h="242790">
                <a:tc>
                  <a:txBody>
                    <a:bodyPr/>
                    <a:lstStyle/>
                    <a:p>
                      <a:r>
                        <a:rPr lang="es-ES" sz="1200" dirty="0" smtClean="0"/>
                        <a:t>Reclutamiento ilícito</a:t>
                      </a:r>
                      <a:endParaRPr lang="es-ES" sz="1200" dirty="0"/>
                    </a:p>
                  </a:txBody>
                  <a:tcPr/>
                </a:tc>
                <a:tc>
                  <a:txBody>
                    <a:bodyPr/>
                    <a:lstStyle/>
                    <a:p>
                      <a:r>
                        <a:rPr lang="es-ES" sz="1200" dirty="0" smtClean="0"/>
                        <a:t>109</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116</a:t>
                      </a:r>
                      <a:endParaRPr lang="es-ES" sz="1200" dirty="0"/>
                    </a:p>
                  </a:txBody>
                  <a:tcPr/>
                </a:tc>
              </a:tr>
              <a:tr h="242790">
                <a:tc>
                  <a:txBody>
                    <a:bodyPr/>
                    <a:lstStyle/>
                    <a:p>
                      <a:r>
                        <a:rPr lang="es-ES" sz="1200" dirty="0" smtClean="0"/>
                        <a:t>Desplazamiento Forzado</a:t>
                      </a:r>
                      <a:endParaRPr lang="es-ES" sz="1200" dirty="0"/>
                    </a:p>
                  </a:txBody>
                  <a:tcPr/>
                </a:tc>
                <a:tc>
                  <a:txBody>
                    <a:bodyPr/>
                    <a:lstStyle/>
                    <a:p>
                      <a:r>
                        <a:rPr lang="es-ES" sz="1200" dirty="0" smtClean="0"/>
                        <a:t>96</a:t>
                      </a:r>
                      <a:endParaRPr lang="es-ES" sz="1200" dirty="0"/>
                    </a:p>
                  </a:txBody>
                  <a:tcPr/>
                </a:tc>
                <a:tc>
                  <a:txBody>
                    <a:bodyPr/>
                    <a:lstStyle/>
                    <a:p>
                      <a:r>
                        <a:rPr lang="es-ES" sz="1200" dirty="0" smtClean="0"/>
                        <a:t>Hechos de connotación</a:t>
                      </a:r>
                      <a:endParaRPr lang="es-ES" sz="1200" dirty="0"/>
                    </a:p>
                  </a:txBody>
                  <a:tcPr/>
                </a:tc>
                <a:tc>
                  <a:txBody>
                    <a:bodyPr/>
                    <a:lstStyle/>
                    <a:p>
                      <a:r>
                        <a:rPr lang="es-ES" sz="1200" dirty="0" smtClean="0"/>
                        <a:t>22</a:t>
                      </a:r>
                      <a:endParaRPr lang="es-ES" sz="1200" dirty="0"/>
                    </a:p>
                  </a:txBody>
                  <a:tcPr/>
                </a:tc>
              </a:tr>
            </a:tbl>
          </a:graphicData>
        </a:graphic>
      </p:graphicFrame>
      <p:sp>
        <p:nvSpPr>
          <p:cNvPr id="56" name="121 CuadroTexto"/>
          <p:cNvSpPr txBox="1"/>
          <p:nvPr/>
        </p:nvSpPr>
        <p:spPr>
          <a:xfrm>
            <a:off x="9800368" y="3377002"/>
            <a:ext cx="180712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145926994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1521280" cy="1544261"/>
          </a:xfrm>
        </p:spPr>
        <p:txBody>
          <a:bodyPr>
            <a:normAutofit/>
          </a:bodyPr>
          <a:lstStyle/>
          <a:p>
            <a:pPr lvl="0" algn="ctr"/>
            <a:r>
              <a:rPr lang="es-ES" b="1" cap="small" dirty="0" smtClean="0">
                <a:solidFill>
                  <a:srgbClr val="C00000"/>
                </a:solidFill>
                <a:cs typeface="Arial" pitchFamily="34" charset="0"/>
              </a:rPr>
              <a:t>Sentencia 21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 Puerto Boyacá</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407368" y="1936181"/>
            <a:ext cx="11089232" cy="4662815"/>
          </a:xfrm>
          <a:prstGeom prst="rect">
            <a:avLst/>
          </a:prstGeom>
        </p:spPr>
        <p:txBody>
          <a:bodyPr wrap="square">
            <a:spAutoFit/>
          </a:bodyPr>
          <a:lstStyle/>
          <a:p>
            <a:pPr algn="just"/>
            <a:r>
              <a:rPr lang="es-CO" sz="1100" dirty="0">
                <a:latin typeface="Tahoma" panose="020B0604030504040204" pitchFamily="34" charset="0"/>
                <a:ea typeface="Tahoma" panose="020B0604030504040204" pitchFamily="34" charset="0"/>
                <a:cs typeface="Tahoma" panose="020B0604030504040204" pitchFamily="34" charset="0"/>
              </a:rPr>
              <a:t>Puerto Boyacá y San Vicente de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Los dos ejes de la violencia histórica en la región del Magdalena Medio. </a:t>
            </a:r>
          </a:p>
          <a:p>
            <a:pPr algn="just"/>
            <a:endParaRPr lang="es-CO" sz="1100" dirty="0" smtClean="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Las </a:t>
            </a:r>
            <a:r>
              <a:rPr lang="es-CO" sz="1100" dirty="0">
                <a:latin typeface="Tahoma" panose="020B0604030504040204" pitchFamily="34" charset="0"/>
                <a:ea typeface="Tahoma" panose="020B0604030504040204" pitchFamily="34" charset="0"/>
                <a:cs typeface="Tahoma" panose="020B0604030504040204" pitchFamily="34" charset="0"/>
              </a:rPr>
              <a:t>Autodefensas Campesinas del Magdalena Medio, operaron en Santander desde la década de los años ochenta, y de manera concentrada en las provincias Comunera, de Vélez, y de forma intensa en la provincia de García </a:t>
            </a:r>
            <a:r>
              <a:rPr lang="es-CO" sz="1100" dirty="0" smtClean="0">
                <a:latin typeface="Tahoma" panose="020B0604030504040204" pitchFamily="34" charset="0"/>
                <a:ea typeface="Tahoma" panose="020B0604030504040204" pitchFamily="34" charset="0"/>
                <a:cs typeface="Tahoma" panose="020B0604030504040204" pitchFamily="34" charset="0"/>
              </a:rPr>
              <a:t>Rovira. </a:t>
            </a:r>
            <a:r>
              <a:rPr lang="es-CO" sz="1100" dirty="0">
                <a:latin typeface="Tahoma" panose="020B0604030504040204" pitchFamily="34" charset="0"/>
                <a:ea typeface="Tahoma" panose="020B0604030504040204" pitchFamily="34" charset="0"/>
                <a:cs typeface="Tahoma" panose="020B0604030504040204" pitchFamily="34" charset="0"/>
              </a:rPr>
              <a:t>El Bloque Central Bolívar y las Autodefensas Campesinas del Magdalena Medio operaron en algunos municipios de Santander, incluidos aquellos que pertenecen a la región del Magdalena Medio. Desde esta región, el paramilitarismo incursionó y se desplegó por todo el departamento de Santander, siendo el municipio de Cimitarra el punto de partida. En los municipios de Puerto Parra y Puente Nacional existieron también bases paramilitares desde mediados de los ochentas y allí el dominio antisubversivo no tuvo </a:t>
            </a:r>
            <a:r>
              <a:rPr lang="es-CO" sz="1100" dirty="0" smtClean="0">
                <a:latin typeface="Tahoma" panose="020B0604030504040204" pitchFamily="34" charset="0"/>
                <a:ea typeface="Tahoma" panose="020B0604030504040204" pitchFamily="34" charset="0"/>
                <a:cs typeface="Tahoma" panose="020B0604030504040204" pitchFamily="34" charset="0"/>
              </a:rPr>
              <a:t>disputa. </a:t>
            </a:r>
            <a:endParaRPr lang="es-CO" sz="1100" dirty="0">
              <a:latin typeface="Tahoma" panose="020B0604030504040204" pitchFamily="34" charset="0"/>
              <a:ea typeface="Tahoma" panose="020B0604030504040204" pitchFamily="34" charset="0"/>
              <a:cs typeface="Tahoma" panose="020B0604030504040204" pitchFamily="34" charset="0"/>
            </a:endParaRPr>
          </a:p>
          <a:p>
            <a:pPr algn="just"/>
            <a:endParaRPr lang="es-CO" sz="1100" dirty="0" smtClean="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La </a:t>
            </a:r>
            <a:r>
              <a:rPr lang="es-CO" sz="1100" dirty="0">
                <a:latin typeface="Tahoma" panose="020B0604030504040204" pitchFamily="34" charset="0"/>
                <a:ea typeface="Tahoma" panose="020B0604030504040204" pitchFamily="34" charset="0"/>
                <a:cs typeface="Tahoma" panose="020B0604030504040204" pitchFamily="34" charset="0"/>
              </a:rPr>
              <a:t>Provincia de Vélez, en el departamento de Santander, está integrada por los municipios de Aguada, Albania, Bolívar, Barbosa, El Peñón, Cimitarra, </a:t>
            </a:r>
            <a:r>
              <a:rPr lang="es-CO" sz="1100" dirty="0" err="1">
                <a:latin typeface="Tahoma" panose="020B0604030504040204" pitchFamily="34" charset="0"/>
                <a:ea typeface="Tahoma" panose="020B0604030504040204" pitchFamily="34" charset="0"/>
                <a:cs typeface="Tahoma" panose="020B0604030504040204" pitchFamily="34" charset="0"/>
              </a:rPr>
              <a:t>Chipatá</a:t>
            </a:r>
            <a:r>
              <a:rPr lang="es-CO" sz="1100" dirty="0">
                <a:latin typeface="Tahoma" panose="020B0604030504040204" pitchFamily="34" charset="0"/>
                <a:ea typeface="Tahoma" panose="020B0604030504040204" pitchFamily="34" charset="0"/>
                <a:cs typeface="Tahoma" panose="020B0604030504040204" pitchFamily="34" charset="0"/>
              </a:rPr>
              <a:t>, Florián, </a:t>
            </a:r>
            <a:r>
              <a:rPr lang="es-CO" sz="1100" dirty="0" err="1">
                <a:latin typeface="Tahoma" panose="020B0604030504040204" pitchFamily="34" charset="0"/>
                <a:ea typeface="Tahoma" panose="020B0604030504040204" pitchFamily="34" charset="0"/>
                <a:cs typeface="Tahoma" panose="020B0604030504040204" pitchFamily="34" charset="0"/>
              </a:rPr>
              <a:t>Guepsa</a:t>
            </a:r>
            <a:r>
              <a:rPr lang="es-CO" sz="1100" dirty="0">
                <a:latin typeface="Tahoma" panose="020B0604030504040204" pitchFamily="34" charset="0"/>
                <a:ea typeface="Tahoma" panose="020B0604030504040204" pitchFamily="34" charset="0"/>
                <a:cs typeface="Tahoma" panose="020B0604030504040204" pitchFamily="34" charset="0"/>
              </a:rPr>
              <a:t>, </a:t>
            </a:r>
            <a:r>
              <a:rPr lang="es-CO" sz="1100" dirty="0" err="1">
                <a:latin typeface="Tahoma" panose="020B0604030504040204" pitchFamily="34" charset="0"/>
                <a:ea typeface="Tahoma" panose="020B0604030504040204" pitchFamily="34" charset="0"/>
                <a:cs typeface="Tahoma" panose="020B0604030504040204" pitchFamily="34" charset="0"/>
              </a:rPr>
              <a:t>Guavatá</a:t>
            </a:r>
            <a:r>
              <a:rPr lang="es-CO" sz="1100" dirty="0">
                <a:latin typeface="Tahoma" panose="020B0604030504040204" pitchFamily="34" charset="0"/>
                <a:ea typeface="Tahoma" panose="020B0604030504040204" pitchFamily="34" charset="0"/>
                <a:cs typeface="Tahoma" panose="020B0604030504040204" pitchFamily="34" charset="0"/>
              </a:rPr>
              <a:t>, Jesús María, La Paz, La Belleza, Landázuri, Puente Nacional, Puerto Parra, San Benito, Sucre y Vélez. </a:t>
            </a: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La </a:t>
            </a:r>
            <a:r>
              <a:rPr lang="es-CO" sz="1100" dirty="0">
                <a:latin typeface="Tahoma" panose="020B0604030504040204" pitchFamily="34" charset="0"/>
                <a:ea typeface="Tahoma" panose="020B0604030504040204" pitchFamily="34" charset="0"/>
                <a:cs typeface="Tahoma" panose="020B0604030504040204" pitchFamily="34" charset="0"/>
              </a:rPr>
              <a:t>provincia de Mares comprende los municipios de Barrancabermeja, El Carmen del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a:t>
            </a:r>
            <a:r>
              <a:rPr lang="es-CO" sz="1100" dirty="0" err="1">
                <a:latin typeface="Tahoma" panose="020B0604030504040204" pitchFamily="34" charset="0"/>
                <a:ea typeface="Tahoma" panose="020B0604030504040204" pitchFamily="34" charset="0"/>
                <a:cs typeface="Tahoma" panose="020B0604030504040204" pitchFamily="34" charset="0"/>
              </a:rPr>
              <a:t>Betulia</a:t>
            </a:r>
            <a:r>
              <a:rPr lang="es-CO" sz="1100" dirty="0">
                <a:latin typeface="Tahoma" panose="020B0604030504040204" pitchFamily="34" charset="0"/>
                <a:ea typeface="Tahoma" panose="020B0604030504040204" pitchFamily="34" charset="0"/>
                <a:cs typeface="Tahoma" panose="020B0604030504040204" pitchFamily="34" charset="0"/>
              </a:rPr>
              <a:t>, Puerto </a:t>
            </a:r>
            <a:r>
              <a:rPr lang="es-CO" sz="1100" dirty="0" err="1">
                <a:latin typeface="Tahoma" panose="020B0604030504040204" pitchFamily="34" charset="0"/>
                <a:ea typeface="Tahoma" panose="020B0604030504040204" pitchFamily="34" charset="0"/>
                <a:cs typeface="Tahoma" panose="020B0604030504040204" pitchFamily="34" charset="0"/>
              </a:rPr>
              <a:t>Wilches</a:t>
            </a:r>
            <a:r>
              <a:rPr lang="es-CO" sz="1100" dirty="0">
                <a:latin typeface="Tahoma" panose="020B0604030504040204" pitchFamily="34" charset="0"/>
                <a:ea typeface="Tahoma" panose="020B0604030504040204" pitchFamily="34" charset="0"/>
                <a:cs typeface="Tahoma" panose="020B0604030504040204" pitchFamily="34" charset="0"/>
              </a:rPr>
              <a:t>, Sabana de Torres, San Vicente del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y </a:t>
            </a:r>
            <a:r>
              <a:rPr lang="es-CO" sz="1100" dirty="0" err="1">
                <a:latin typeface="Tahoma" panose="020B0604030504040204" pitchFamily="34" charset="0"/>
                <a:ea typeface="Tahoma" panose="020B0604030504040204" pitchFamily="34" charset="0"/>
                <a:cs typeface="Tahoma" panose="020B0604030504040204" pitchFamily="34" charset="0"/>
              </a:rPr>
              <a:t>Zapatoca</a:t>
            </a:r>
            <a:r>
              <a:rPr lang="es-CO" sz="1100" dirty="0">
                <a:latin typeface="Tahoma" panose="020B0604030504040204" pitchFamily="34" charset="0"/>
                <a:ea typeface="Tahoma" panose="020B0604030504040204" pitchFamily="34" charset="0"/>
                <a:cs typeface="Tahoma" panose="020B0604030504040204" pitchFamily="34" charset="0"/>
              </a:rPr>
              <a:t>. </a:t>
            </a:r>
            <a:endParaRPr lang="es-CO" sz="1100" dirty="0" smtClean="0">
              <a:latin typeface="Tahoma" panose="020B0604030504040204" pitchFamily="34" charset="0"/>
              <a:ea typeface="Tahoma" panose="020B0604030504040204" pitchFamily="34" charset="0"/>
              <a:cs typeface="Tahoma" panose="020B0604030504040204" pitchFamily="34" charset="0"/>
            </a:endParaRP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Por </a:t>
            </a:r>
            <a:r>
              <a:rPr lang="es-CO" sz="1100" dirty="0">
                <a:latin typeface="Tahoma" panose="020B0604030504040204" pitchFamily="34" charset="0"/>
                <a:ea typeface="Tahoma" panose="020B0604030504040204" pitchFamily="34" charset="0"/>
                <a:cs typeface="Tahoma" panose="020B0604030504040204" pitchFamily="34" charset="0"/>
              </a:rPr>
              <a:t>su parte, el Bloque Central Bolívar operó con el Frente Fidel Castaño en las áreas urbanas de Barrancabermeja y Bucaramanga; con el Frente Cacique </a:t>
            </a:r>
            <a:r>
              <a:rPr lang="es-CO" sz="1100" dirty="0" err="1">
                <a:latin typeface="Tahoma" panose="020B0604030504040204" pitchFamily="34" charset="0"/>
                <a:ea typeface="Tahoma" panose="020B0604030504040204" pitchFamily="34" charset="0"/>
                <a:cs typeface="Tahoma" panose="020B0604030504040204" pitchFamily="34" charset="0"/>
              </a:rPr>
              <a:t>Guanentá</a:t>
            </a:r>
            <a:r>
              <a:rPr lang="es-CO" sz="1100" dirty="0">
                <a:latin typeface="Tahoma" panose="020B0604030504040204" pitchFamily="34" charset="0"/>
                <a:ea typeface="Tahoma" panose="020B0604030504040204" pitchFamily="34" charset="0"/>
                <a:cs typeface="Tahoma" panose="020B0604030504040204" pitchFamily="34" charset="0"/>
              </a:rPr>
              <a:t>, en la provincia de </a:t>
            </a:r>
            <a:r>
              <a:rPr lang="es-CO" sz="1100" dirty="0" err="1">
                <a:latin typeface="Tahoma" panose="020B0604030504040204" pitchFamily="34" charset="0"/>
                <a:ea typeface="Tahoma" panose="020B0604030504040204" pitchFamily="34" charset="0"/>
                <a:cs typeface="Tahoma" panose="020B0604030504040204" pitchFamily="34" charset="0"/>
              </a:rPr>
              <a:t>Guanentá</a:t>
            </a:r>
            <a:r>
              <a:rPr lang="es-CO" sz="1100" dirty="0">
                <a:latin typeface="Tahoma" panose="020B0604030504040204" pitchFamily="34" charset="0"/>
                <a:ea typeface="Tahoma" panose="020B0604030504040204" pitchFamily="34" charset="0"/>
                <a:cs typeface="Tahoma" panose="020B0604030504040204" pitchFamily="34" charset="0"/>
              </a:rPr>
              <a:t> y parte de la de Vélez; y las Autodefensas Unidas de Santander y Sur del Cesar, que nacieron desde mediados de la década de los noventa, operaron en las provincias de Soto y </a:t>
            </a:r>
            <a:r>
              <a:rPr lang="es-CO" sz="1100" dirty="0" smtClean="0">
                <a:latin typeface="Tahoma" panose="020B0604030504040204" pitchFamily="34" charset="0"/>
                <a:ea typeface="Tahoma" panose="020B0604030504040204" pitchFamily="34" charset="0"/>
                <a:cs typeface="Tahoma" panose="020B0604030504040204" pitchFamily="34" charset="0"/>
              </a:rPr>
              <a:t>Mares. La </a:t>
            </a:r>
            <a:r>
              <a:rPr lang="es-CO" sz="1100" dirty="0">
                <a:latin typeface="Tahoma" panose="020B0604030504040204" pitchFamily="34" charset="0"/>
                <a:ea typeface="Tahoma" panose="020B0604030504040204" pitchFamily="34" charset="0"/>
                <a:cs typeface="Tahoma" panose="020B0604030504040204" pitchFamily="34" charset="0"/>
              </a:rPr>
              <a:t>provincia de Mares fue, durante la década de los años ochenta, y hasta los dos primeros años de los noventas, la zona más fuerte del ELN en el país. </a:t>
            </a: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Sin </a:t>
            </a:r>
            <a:r>
              <a:rPr lang="es-CO" sz="1100" dirty="0">
                <a:latin typeface="Tahoma" panose="020B0604030504040204" pitchFamily="34" charset="0"/>
                <a:ea typeface="Tahoma" panose="020B0604030504040204" pitchFamily="34" charset="0"/>
                <a:cs typeface="Tahoma" panose="020B0604030504040204" pitchFamily="34" charset="0"/>
              </a:rPr>
              <a:t>embargo, la presión de las fuerzas militares colombianas entre 1991 y 1995, y la ofensiva paramilitar de los mismos años, convirtió esta zona en uno de las áreas más dominadas por el paramilitarismo, tanto que para 1998 la hegemonía era </a:t>
            </a:r>
            <a:r>
              <a:rPr lang="es-CO" sz="1100" dirty="0" smtClean="0">
                <a:latin typeface="Tahoma" panose="020B0604030504040204" pitchFamily="34" charset="0"/>
                <a:ea typeface="Tahoma" panose="020B0604030504040204" pitchFamily="34" charset="0"/>
                <a:cs typeface="Tahoma" panose="020B0604030504040204" pitchFamily="34" charset="0"/>
              </a:rPr>
              <a:t>paramilitar.</a:t>
            </a: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a:latin typeface="Tahoma" panose="020B0604030504040204" pitchFamily="34" charset="0"/>
                <a:ea typeface="Tahoma" panose="020B0604030504040204" pitchFamily="34" charset="0"/>
                <a:cs typeface="Tahoma" panose="020B0604030504040204" pitchFamily="34" charset="0"/>
              </a:rPr>
              <a:t>“El avance de las autodefensas se produjo en municipios como San Vicente y El Carmen de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en Santander, antes que en el Cesar, y fue así como las autodefensas lograron ganar importante influencia en la primera mitad de los noventa, consolidando de esta manera una ofensiva que se había iniciado en los ochenta. En municipios como Puerto Parra y Cimitarra, también en Santander, la consolidación de las autodefensas se había dado en los ochenta, después de una oleada de asesinatos que desplazó buena parte de las bases sociales de las guerrillas y de la dirigencia de la izquierda política legal que había logrado un importante control del poder local. Situación parecida se vivió en Puerto Boyacá, </a:t>
            </a:r>
            <a:r>
              <a:rPr lang="es-CO" sz="1100" dirty="0" err="1">
                <a:latin typeface="Tahoma" panose="020B0604030504040204" pitchFamily="34" charset="0"/>
                <a:ea typeface="Tahoma" panose="020B0604030504040204" pitchFamily="34" charset="0"/>
                <a:cs typeface="Tahoma" panose="020B0604030504040204" pitchFamily="34" charset="0"/>
              </a:rPr>
              <a:t>Yacopí</a:t>
            </a:r>
            <a:r>
              <a:rPr lang="es-CO" sz="1100" dirty="0">
                <a:latin typeface="Tahoma" panose="020B0604030504040204" pitchFamily="34" charset="0"/>
                <a:ea typeface="Tahoma" panose="020B0604030504040204" pitchFamily="34" charset="0"/>
                <a:cs typeface="Tahoma" panose="020B0604030504040204" pitchFamily="34" charset="0"/>
              </a:rPr>
              <a:t>, Cundinamarca, y Puerto </a:t>
            </a:r>
            <a:r>
              <a:rPr lang="es-CO" sz="1100" dirty="0" err="1">
                <a:latin typeface="Tahoma" panose="020B0604030504040204" pitchFamily="34" charset="0"/>
                <a:ea typeface="Tahoma" panose="020B0604030504040204" pitchFamily="34" charset="0"/>
                <a:cs typeface="Tahoma" panose="020B0604030504040204" pitchFamily="34" charset="0"/>
              </a:rPr>
              <a:t>Berrío</a:t>
            </a:r>
            <a:r>
              <a:rPr lang="es-CO" sz="1100" dirty="0">
                <a:latin typeface="Tahoma" panose="020B0604030504040204" pitchFamily="34" charset="0"/>
                <a:ea typeface="Tahoma" panose="020B0604030504040204" pitchFamily="34" charset="0"/>
                <a:cs typeface="Tahoma" panose="020B0604030504040204" pitchFamily="34" charset="0"/>
              </a:rPr>
              <a:t> y Puerto </a:t>
            </a:r>
            <a:r>
              <a:rPr lang="es-CO" sz="1100" dirty="0" err="1">
                <a:latin typeface="Tahoma" panose="020B0604030504040204" pitchFamily="34" charset="0"/>
                <a:ea typeface="Tahoma" panose="020B0604030504040204" pitchFamily="34" charset="0"/>
                <a:cs typeface="Tahoma" panose="020B0604030504040204" pitchFamily="34" charset="0"/>
              </a:rPr>
              <a:t>Nare</a:t>
            </a:r>
            <a:r>
              <a:rPr lang="es-CO" sz="1100" dirty="0">
                <a:latin typeface="Tahoma" panose="020B0604030504040204" pitchFamily="34" charset="0"/>
                <a:ea typeface="Tahoma" panose="020B0604030504040204" pitchFamily="34" charset="0"/>
                <a:cs typeface="Tahoma" panose="020B0604030504040204" pitchFamily="34" charset="0"/>
              </a:rPr>
              <a:t>, en Antioquia</a:t>
            </a:r>
            <a:r>
              <a:rPr lang="es-CO" sz="1100" dirty="0" smtClean="0">
                <a:latin typeface="Tahoma" panose="020B0604030504040204" pitchFamily="34" charset="0"/>
                <a:ea typeface="Tahoma" panose="020B0604030504040204" pitchFamily="34" charset="0"/>
                <a:cs typeface="Tahoma" panose="020B0604030504040204" pitchFamily="34" charset="0"/>
              </a:rPr>
              <a:t>.”</a:t>
            </a:r>
            <a:endParaRPr lang="es-CO" sz="1100" dirty="0">
              <a:solidFill>
                <a:prstClr val="black"/>
              </a:solidFill>
              <a:latin typeface="Tahoma" panose="020B0604030504040204" pitchFamily="34" charset="0"/>
              <a:ea typeface="Tahoma" panose="020B0604030504040204" pitchFamily="34" charset="0"/>
              <a:cs typeface="Tahoma" panose="020B0604030504040204" pitchFamily="34" charset="0"/>
            </a:endParaRPr>
          </a:p>
          <a:p>
            <a:pPr algn="just"/>
            <a:endParaRPr lang="es-CO" sz="11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09821144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52 CuadroTexto"/>
          <p:cNvSpPr txBox="1"/>
          <p:nvPr/>
        </p:nvSpPr>
        <p:spPr>
          <a:xfrm>
            <a:off x="7516911" y="889504"/>
            <a:ext cx="4107488" cy="1323439"/>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Patrulleros:  7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767</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58</a:t>
            </a: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a:t>
            </a:r>
            <a:r>
              <a:rPr lang="es-ES" sz="1600" b="1" cap="small" dirty="0" smtClean="0">
                <a:solidFill>
                  <a:schemeClr val="accent5">
                    <a:lumMod val="20000"/>
                    <a:lumOff val="80000"/>
                  </a:schemeClr>
                </a:solidFill>
              </a:rPr>
              <a:t>: 4971 </a:t>
            </a:r>
            <a:endParaRPr lang="es-ES" sz="1600" b="1" cap="small" dirty="0">
              <a:solidFill>
                <a:schemeClr val="accent5">
                  <a:lumMod val="20000"/>
                  <a:lumOff val="80000"/>
                </a:schemeClr>
              </a:solidFill>
            </a:endParaRPr>
          </a:p>
        </p:txBody>
      </p:sp>
      <p:graphicFrame>
        <p:nvGraphicFramePr>
          <p:cNvPr id="2" name="Tabla 1"/>
          <p:cNvGraphicFramePr>
            <a:graphicFrameLocks noGrp="1"/>
          </p:cNvGraphicFramePr>
          <p:nvPr>
            <p:extLst>
              <p:ext uri="{D42A27DB-BD31-4B8C-83A1-F6EECF244321}">
                <p14:modId xmlns:p14="http://schemas.microsoft.com/office/powerpoint/2010/main" val="1468509186"/>
              </p:ext>
            </p:extLst>
          </p:nvPr>
        </p:nvGraphicFramePr>
        <p:xfrm>
          <a:off x="875890" y="2764977"/>
          <a:ext cx="6172277" cy="4023360"/>
        </p:xfrm>
        <a:graphic>
          <a:graphicData uri="http://schemas.openxmlformats.org/drawingml/2006/table">
            <a:tbl>
              <a:tblPr firstRow="1" bandRow="1">
                <a:tableStyleId>{5C22544A-7EE6-4342-B048-85BDC9FD1C3A}</a:tableStyleId>
              </a:tblPr>
              <a:tblGrid>
                <a:gridCol w="1998284"/>
                <a:gridCol w="695056"/>
                <a:gridCol w="781938"/>
                <a:gridCol w="1891915"/>
                <a:gridCol w="805084"/>
              </a:tblGrid>
              <a:tr h="952055">
                <a:tc gridSpan="3">
                  <a:txBody>
                    <a:bodyPr/>
                    <a:lstStyle/>
                    <a:p>
                      <a:pPr algn="ctr"/>
                      <a:r>
                        <a:rPr lang="es-ES" sz="1400" dirty="0" smtClean="0"/>
                        <a:t>ORLANDO VILLA ZAPATA</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Comandante</a:t>
                      </a:r>
                    </a:p>
                    <a:p>
                      <a:pPr algn="ctr"/>
                      <a:endParaRPr lang="es-ES" sz="1400" dirty="0" smtClean="0"/>
                    </a:p>
                    <a:p>
                      <a:pPr algn="ctr"/>
                      <a:endParaRPr lang="es-ES" sz="1400" dirty="0" smtClean="0"/>
                    </a:p>
                    <a:p>
                      <a:pPr algn="ctr"/>
                      <a:endParaRPr lang="es-ES" sz="1400" dirty="0" smtClean="0"/>
                    </a:p>
                    <a:p>
                      <a:pPr algn="ctr"/>
                      <a:endParaRPr lang="es-ES" sz="1400" dirty="0"/>
                    </a:p>
                  </a:txBody>
                  <a:tcPr anchor="ctr"/>
                </a:tc>
                <a:tc hMerge="1">
                  <a:txBody>
                    <a:bodyPr/>
                    <a:lstStyle/>
                    <a:p>
                      <a:endParaRPr lang="es-CO"/>
                    </a:p>
                  </a:txBody>
                  <a:tcPr/>
                </a:tc>
              </a:tr>
              <a:tr h="274355">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274355">
                <a:tc>
                  <a:txBody>
                    <a:bodyPr/>
                    <a:lstStyle/>
                    <a:p>
                      <a:r>
                        <a:rPr lang="es-ES" sz="1400" dirty="0" smtClean="0"/>
                        <a:t>Homicidios</a:t>
                      </a:r>
                      <a:endParaRPr lang="es-ES" sz="1400" dirty="0"/>
                    </a:p>
                  </a:txBody>
                  <a:tcPr/>
                </a:tc>
                <a:tc>
                  <a:txBody>
                    <a:bodyPr/>
                    <a:lstStyle/>
                    <a:p>
                      <a:r>
                        <a:rPr lang="es-ES" sz="1400" dirty="0" smtClean="0"/>
                        <a:t>88</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69</a:t>
                      </a:r>
                      <a:endParaRPr lang="es-ES" sz="1400" dirty="0"/>
                    </a:p>
                  </a:txBody>
                  <a:tcPr/>
                </a:tc>
              </a:tr>
              <a:tr h="274355">
                <a:tc>
                  <a:txBody>
                    <a:bodyPr/>
                    <a:lstStyle/>
                    <a:p>
                      <a:r>
                        <a:rPr lang="es-ES" sz="1400" dirty="0" smtClean="0"/>
                        <a:t>Tentativa</a:t>
                      </a:r>
                      <a:r>
                        <a:rPr lang="es-ES" sz="1400" baseline="0" dirty="0" smtClean="0"/>
                        <a:t> de homicidio </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52</a:t>
                      </a:r>
                      <a:endParaRPr lang="es-ES" sz="1400" dirty="0"/>
                    </a:p>
                  </a:txBody>
                  <a:tcPr/>
                </a:tc>
              </a:tr>
              <a:tr h="299762">
                <a:tc>
                  <a:txBody>
                    <a:bodyPr/>
                    <a:lstStyle/>
                    <a:p>
                      <a:r>
                        <a:rPr lang="es-ES" sz="1400" dirty="0" smtClean="0"/>
                        <a:t>Acceso Carnal Violento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5</a:t>
                      </a:r>
                      <a:endParaRPr lang="es-ES" sz="1400" dirty="0"/>
                    </a:p>
                  </a:txBody>
                  <a:tcPr/>
                </a:tc>
              </a:tr>
              <a:tr h="274355">
                <a:tc>
                  <a:txBody>
                    <a:bodyPr/>
                    <a:lstStyle/>
                    <a:p>
                      <a:r>
                        <a:rPr lang="es-ES" sz="1400" dirty="0" smtClean="0"/>
                        <a:t>Acto Sexual Violento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34</a:t>
                      </a:r>
                      <a:endParaRPr lang="es-ES" sz="1400" dirty="0"/>
                    </a:p>
                  </a:txBody>
                  <a:tcPr/>
                </a:tc>
              </a:tr>
              <a:tr h="466403">
                <a:tc>
                  <a:txBody>
                    <a:bodyPr/>
                    <a:lstStyle/>
                    <a:p>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Exacciones o </a:t>
                      </a:r>
                      <a:r>
                        <a:rPr lang="es-ES" sz="1400" dirty="0" err="1" smtClean="0"/>
                        <a:t>contrib</a:t>
                      </a:r>
                      <a:r>
                        <a:rPr lang="es-ES" sz="1400" dirty="0" smtClean="0"/>
                        <a:t>.</a:t>
                      </a:r>
                      <a:endParaRPr lang="es-ES" sz="1400" dirty="0"/>
                    </a:p>
                  </a:txBody>
                  <a:tcPr/>
                </a:tc>
                <a:tc hMerge="1">
                  <a:txBody>
                    <a:bodyPr/>
                    <a:lstStyle/>
                    <a:p>
                      <a:endParaRPr lang="es-CO"/>
                    </a:p>
                  </a:txBody>
                  <a:tcPr/>
                </a:tc>
                <a:tc>
                  <a:txBody>
                    <a:bodyPr/>
                    <a:lstStyle/>
                    <a:p>
                      <a:r>
                        <a:rPr lang="es-ES" sz="1400" dirty="0" smtClean="0"/>
                        <a:t>7</a:t>
                      </a:r>
                      <a:endParaRPr lang="es-ES" sz="1400" dirty="0"/>
                    </a:p>
                  </a:txBody>
                  <a:tcPr/>
                </a:tc>
              </a:tr>
              <a:tr h="466403">
                <a:tc>
                  <a:txBody>
                    <a:bodyPr/>
                    <a:lstStyle/>
                    <a:p>
                      <a:r>
                        <a:rPr lang="es-ES" sz="1400" dirty="0" smtClean="0"/>
                        <a:t>Destrucción</a:t>
                      </a:r>
                      <a:r>
                        <a:rPr lang="es-ES" sz="1400" baseline="0" dirty="0" smtClean="0"/>
                        <a:t> y apropiación BB</a:t>
                      </a:r>
                      <a:endParaRPr lang="es-ES" sz="1400" dirty="0"/>
                    </a:p>
                  </a:txBody>
                  <a:tcPr/>
                </a:tc>
                <a:tc>
                  <a:txBody>
                    <a:bodyPr/>
                    <a:lstStyle/>
                    <a:p>
                      <a:r>
                        <a:rPr lang="es-ES" sz="1400" dirty="0" smtClean="0"/>
                        <a:t>27</a:t>
                      </a:r>
                      <a:endParaRPr lang="es-ES" sz="1400" dirty="0"/>
                    </a:p>
                  </a:txBody>
                  <a:tcPr/>
                </a:tc>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43</a:t>
                      </a:r>
                      <a:endParaRPr lang="es-ES" sz="1400" dirty="0"/>
                    </a:p>
                  </a:txBody>
                  <a:tcPr/>
                </a:tc>
              </a:tr>
              <a:tr h="274355">
                <a:tc>
                  <a:txBody>
                    <a:bodyPr/>
                    <a:lstStyle/>
                    <a:p>
                      <a:r>
                        <a:rPr lang="es-ES" sz="1400" dirty="0" smtClean="0"/>
                        <a:t>Otros</a:t>
                      </a:r>
                      <a:endParaRPr lang="es-ES" sz="1400" dirty="0"/>
                    </a:p>
                  </a:txBody>
                  <a:tcPr/>
                </a:tc>
                <a:tc>
                  <a:txBody>
                    <a:bodyPr/>
                    <a:lstStyle/>
                    <a:p>
                      <a:r>
                        <a:rPr lang="es-ES" sz="1400" dirty="0" smtClean="0"/>
                        <a:t>7</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1021561" y="1846219"/>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graphicFrame>
        <p:nvGraphicFramePr>
          <p:cNvPr id="10" name="16 Tabla"/>
          <p:cNvGraphicFramePr>
            <a:graphicFrameLocks noGrp="1"/>
          </p:cNvGraphicFramePr>
          <p:nvPr>
            <p:extLst>
              <p:ext uri="{D42A27DB-BD31-4B8C-83A1-F6EECF244321}">
                <p14:modId xmlns:p14="http://schemas.microsoft.com/office/powerpoint/2010/main" val="712087977"/>
              </p:ext>
            </p:extLst>
          </p:nvPr>
        </p:nvGraphicFramePr>
        <p:xfrm>
          <a:off x="407368" y="620688"/>
          <a:ext cx="6840760" cy="1783080"/>
        </p:xfrm>
        <a:graphic>
          <a:graphicData uri="http://schemas.openxmlformats.org/drawingml/2006/table">
            <a:tbl>
              <a:tblPr firstRow="1" bandRow="1">
                <a:tableStyleId>{5C22544A-7EE6-4342-B048-85BDC9FD1C3A}</a:tableStyleId>
              </a:tblPr>
              <a:tblGrid>
                <a:gridCol w="3384376"/>
                <a:gridCol w="3456384"/>
              </a:tblGrid>
              <a:tr h="420047">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 VENCEDORES DE ARAUCA DE LAS AUTODEFENSAS UNIDAS DE COLOMBIA AUC</a:t>
                      </a:r>
                      <a:endParaRPr lang="es-ES" dirty="0">
                        <a:solidFill>
                          <a:srgbClr val="FFFF66"/>
                        </a:solidFill>
                      </a:endParaRPr>
                    </a:p>
                  </a:txBody>
                  <a:tcPr/>
                </a:tc>
                <a:tc hMerge="1">
                  <a:txBody>
                    <a:bodyPr/>
                    <a:lstStyle/>
                    <a:p>
                      <a:endParaRPr lang="es-ES" dirty="0"/>
                    </a:p>
                  </a:txBody>
                  <a:tcPr/>
                </a:tc>
              </a:tr>
              <a:tr h="620069">
                <a:tc>
                  <a:txBody>
                    <a:bodyPr/>
                    <a:lstStyle/>
                    <a:p>
                      <a:r>
                        <a:rPr lang="es-ES" sz="1400" dirty="0" smtClean="0"/>
                        <a:t>Primera Instancia. </a:t>
                      </a:r>
                      <a:r>
                        <a:rPr lang="es-ES" sz="1050" dirty="0" err="1" smtClean="0"/>
                        <a:t>M.P</a:t>
                      </a:r>
                      <a:r>
                        <a:rPr lang="es-ES" sz="1050" dirty="0" smtClean="0"/>
                        <a:t>. </a:t>
                      </a:r>
                      <a:r>
                        <a:rPr lang="es-ES" sz="1050" dirty="0" err="1" smtClean="0"/>
                        <a:t>Uldi</a:t>
                      </a:r>
                      <a:r>
                        <a:rPr lang="es-ES" sz="1050" dirty="0" smtClean="0"/>
                        <a:t> Teresa Jiménez</a:t>
                      </a:r>
                      <a:r>
                        <a:rPr lang="es-ES" sz="1050" baseline="0" dirty="0" smtClean="0"/>
                        <a:t> López</a:t>
                      </a:r>
                    </a:p>
                    <a:p>
                      <a:endParaRPr lang="es-ES" sz="1050" baseline="0" dirty="0" smtClean="0"/>
                    </a:p>
                    <a:p>
                      <a:r>
                        <a:rPr lang="es-ES" sz="1400" dirty="0" smtClean="0"/>
                        <a:t>Segunda Instancia. </a:t>
                      </a:r>
                      <a:r>
                        <a:rPr lang="es-ES" sz="1050" dirty="0" err="1" smtClean="0"/>
                        <a:t>M.P</a:t>
                      </a:r>
                      <a:r>
                        <a:rPr lang="es-ES" sz="1050" dirty="0" smtClean="0"/>
                        <a:t>. Patricia</a:t>
                      </a:r>
                      <a:r>
                        <a:rPr lang="es-ES" sz="1050" baseline="0" dirty="0" smtClean="0"/>
                        <a:t> Salazar Cuéllar</a:t>
                      </a:r>
                    </a:p>
                    <a:p>
                      <a:endParaRPr lang="es-ES" sz="1050" dirty="0"/>
                    </a:p>
                  </a:txBody>
                  <a:tcPr/>
                </a:tc>
                <a:tc>
                  <a:txBody>
                    <a:bodyPr/>
                    <a:lstStyle/>
                    <a:p>
                      <a:r>
                        <a:rPr lang="es-ES" sz="1400" dirty="0" smtClean="0"/>
                        <a:t>24</a:t>
                      </a:r>
                      <a:r>
                        <a:rPr lang="es-ES" sz="1400" baseline="0" dirty="0" smtClean="0"/>
                        <a:t> de febrero de 2015. </a:t>
                      </a:r>
                      <a:r>
                        <a:rPr lang="es-ES" sz="1400" u="sng" baseline="0" dirty="0" smtClean="0">
                          <a:solidFill>
                            <a:srgbClr val="7030A0"/>
                          </a:solidFill>
                          <a:hlinkClick r:id="rId2"/>
                        </a:rPr>
                        <a:t>Ver Sentencia </a:t>
                      </a:r>
                      <a:endParaRPr lang="es-ES" sz="1400" u="sng" baseline="0" dirty="0" smtClean="0">
                        <a:solidFill>
                          <a:srgbClr val="7030A0"/>
                        </a:solidFill>
                      </a:endParaRPr>
                    </a:p>
                    <a:p>
                      <a:endParaRPr lang="es-ES" sz="1400" u="sng" baseline="0" dirty="0" smtClean="0">
                        <a:solidFill>
                          <a:srgbClr val="7030A0"/>
                        </a:solidFill>
                      </a:endParaRPr>
                    </a:p>
                    <a:p>
                      <a:r>
                        <a:rPr lang="es-ES" sz="1400" baseline="0" dirty="0" smtClean="0"/>
                        <a:t>Rad. 46181 de 29 de junio de 2016.  </a:t>
                      </a:r>
                      <a:r>
                        <a:rPr lang="es-ES" sz="1400" u="sng" baseline="0" dirty="0" smtClean="0">
                          <a:solidFill>
                            <a:srgbClr val="7030A0"/>
                          </a:solidFill>
                        </a:rPr>
                        <a:t>Ver</a:t>
                      </a:r>
                      <a:endParaRPr lang="es-ES" sz="1400" u="sng" dirty="0">
                        <a:solidFill>
                          <a:srgbClr val="7030A0"/>
                        </a:solidFill>
                      </a:endParaRPr>
                    </a:p>
                  </a:txBody>
                  <a:tcPr/>
                </a:tc>
              </a:tr>
              <a:tr h="20002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13"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4"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22</a:t>
            </a:r>
            <a:endParaRPr lang="es-ES" cap="small" dirty="0">
              <a:solidFill>
                <a:srgbClr val="C00000"/>
              </a:solidFill>
              <a:latin typeface="Agency FB" panose="020B0503020202020204" pitchFamily="34" charset="0"/>
            </a:endParaRPr>
          </a:p>
        </p:txBody>
      </p:sp>
      <p:grpSp>
        <p:nvGrpSpPr>
          <p:cNvPr id="15" name="Group 3"/>
          <p:cNvGrpSpPr>
            <a:grpSpLocks/>
          </p:cNvGrpSpPr>
          <p:nvPr/>
        </p:nvGrpSpPr>
        <p:grpSpPr bwMode="auto">
          <a:xfrm>
            <a:off x="9120336" y="2636912"/>
            <a:ext cx="2457221" cy="1535434"/>
            <a:chOff x="1261" y="119"/>
            <a:chExt cx="5724" cy="4193"/>
          </a:xfrm>
        </p:grpSpPr>
        <p:sp>
          <p:nvSpPr>
            <p:cNvPr id="16"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7"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8"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9"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0" name="Freeform 10"/>
            <p:cNvSpPr>
              <a:spLocks/>
            </p:cNvSpPr>
            <p:nvPr/>
          </p:nvSpPr>
          <p:spPr bwMode="auto">
            <a:xfrm>
              <a:off x="1997" y="1867"/>
              <a:ext cx="240" cy="211"/>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1"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2"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3"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4"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5"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6"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7"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8"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9"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0"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1"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2"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3"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4"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5"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6"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7"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8"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9"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0"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1"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2"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3"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4" name="Text Box 34"/>
            <p:cNvSpPr txBox="1">
              <a:spLocks noChangeArrowheads="1"/>
            </p:cNvSpPr>
            <p:nvPr/>
          </p:nvSpPr>
          <p:spPr bwMode="auto">
            <a:xfrm>
              <a:off x="2325" y="496"/>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5" name="Text Box 35"/>
            <p:cNvSpPr txBox="1">
              <a:spLocks noChangeArrowheads="1"/>
            </p:cNvSpPr>
            <p:nvPr/>
          </p:nvSpPr>
          <p:spPr bwMode="auto">
            <a:xfrm>
              <a:off x="2463" y="3025"/>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6"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7"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8"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9" name="Oval 54"/>
            <p:cNvSpPr>
              <a:spLocks noChangeArrowheads="1"/>
            </p:cNvSpPr>
            <p:nvPr/>
          </p:nvSpPr>
          <p:spPr bwMode="auto">
            <a:xfrm rot="417877">
              <a:off x="3119" y="1634"/>
              <a:ext cx="449" cy="281"/>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0" name="Text Box 59"/>
            <p:cNvSpPr txBox="1">
              <a:spLocks noChangeArrowheads="1"/>
            </p:cNvSpPr>
            <p:nvPr/>
          </p:nvSpPr>
          <p:spPr bwMode="auto">
            <a:xfrm>
              <a:off x="3221" y="1533"/>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1" name="Text Box 70"/>
            <p:cNvSpPr txBox="1">
              <a:spLocks noChangeArrowheads="1"/>
            </p:cNvSpPr>
            <p:nvPr/>
          </p:nvSpPr>
          <p:spPr bwMode="auto">
            <a:xfrm>
              <a:off x="2983" y="1800"/>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2" name="Rectangle 71"/>
            <p:cNvSpPr>
              <a:spLocks noChangeArrowheads="1"/>
            </p:cNvSpPr>
            <p:nvPr/>
          </p:nvSpPr>
          <p:spPr bwMode="auto">
            <a:xfrm>
              <a:off x="4602" y="647"/>
              <a:ext cx="2383" cy="113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53" name="Rectangle 77"/>
            <p:cNvSpPr>
              <a:spLocks noChangeArrowheads="1"/>
            </p:cNvSpPr>
            <p:nvPr/>
          </p:nvSpPr>
          <p:spPr bwMode="auto">
            <a:xfrm flipH="1">
              <a:off x="4995" y="655"/>
              <a:ext cx="272" cy="310"/>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4" name="Text Box 82"/>
            <p:cNvSpPr txBox="1">
              <a:spLocks noChangeArrowheads="1"/>
            </p:cNvSpPr>
            <p:nvPr/>
          </p:nvSpPr>
          <p:spPr bwMode="auto">
            <a:xfrm>
              <a:off x="3493" y="465"/>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5" name="Text Box 88"/>
            <p:cNvSpPr txBox="1">
              <a:spLocks noChangeArrowheads="1"/>
            </p:cNvSpPr>
            <p:nvPr/>
          </p:nvSpPr>
          <p:spPr bwMode="auto">
            <a:xfrm>
              <a:off x="4581" y="936"/>
              <a:ext cx="2404" cy="92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8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grpSp>
      <p:pic>
        <p:nvPicPr>
          <p:cNvPr id="3" name="Imagen 2"/>
          <p:cNvPicPr>
            <a:picLocks noChangeAspect="1"/>
          </p:cNvPicPr>
          <p:nvPr/>
        </p:nvPicPr>
        <p:blipFill>
          <a:blip r:embed="rId5"/>
          <a:stretch>
            <a:fillRect/>
          </a:stretch>
        </p:blipFill>
        <p:spPr>
          <a:xfrm>
            <a:off x="5303912" y="3092377"/>
            <a:ext cx="526226" cy="657783"/>
          </a:xfrm>
          <a:prstGeom prst="rect">
            <a:avLst/>
          </a:prstGeom>
        </p:spPr>
      </p:pic>
    </p:spTree>
    <p:extLst>
      <p:ext uri="{BB962C8B-B14F-4D97-AF65-F5344CB8AC3E}">
        <p14:creationId xmlns:p14="http://schemas.microsoft.com/office/powerpoint/2010/main" val="1224599627"/>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1324738023"/>
              </p:ext>
            </p:extLst>
          </p:nvPr>
        </p:nvGraphicFramePr>
        <p:xfrm>
          <a:off x="335360" y="2186312"/>
          <a:ext cx="5688634" cy="3817145"/>
        </p:xfrm>
        <a:graphic>
          <a:graphicData uri="http://schemas.openxmlformats.org/drawingml/2006/table">
            <a:tbl>
              <a:tblPr firstRow="1" bandRow="1">
                <a:tableStyleId>{5C22544A-7EE6-4342-B048-85BDC9FD1C3A}</a:tableStyleId>
              </a:tblPr>
              <a:tblGrid>
                <a:gridCol w="1841705"/>
                <a:gridCol w="640593"/>
                <a:gridCol w="720667"/>
                <a:gridCol w="1743669"/>
                <a:gridCol w="742000"/>
              </a:tblGrid>
              <a:tr h="314640">
                <a:tc gridSpan="3">
                  <a:txBody>
                    <a:bodyPr/>
                    <a:lstStyle/>
                    <a:p>
                      <a:pPr algn="ctr"/>
                      <a:r>
                        <a:rPr lang="es-ES" sz="1400" dirty="0" smtClean="0"/>
                        <a:t>FERNEY</a:t>
                      </a:r>
                      <a:r>
                        <a:rPr lang="es-ES" sz="1400" baseline="0" dirty="0" smtClean="0"/>
                        <a:t> ALVARADO PULGARIN</a:t>
                      </a:r>
                    </a:p>
                    <a:p>
                      <a:pPr algn="ctr"/>
                      <a:endParaRPr lang="es-ES" sz="1400" baseline="0" dirty="0" smtClean="0"/>
                    </a:p>
                    <a:p>
                      <a:pPr algn="ctr"/>
                      <a:endParaRPr lang="es-ES" sz="1400" baseline="0" dirty="0" smtClean="0"/>
                    </a:p>
                    <a:p>
                      <a:pPr algn="ct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endParaRPr lang="es-ES" sz="1400" dirty="0"/>
                    </a:p>
                  </a:txBody>
                  <a:tcPr anchor="ctr"/>
                </a:tc>
                <a:tc hMerge="1">
                  <a:txBody>
                    <a:bodyPr/>
                    <a:lstStyle/>
                    <a:p>
                      <a:endParaRPr lang="es-CO"/>
                    </a:p>
                  </a:txBody>
                  <a:tcPr/>
                </a:tc>
              </a:tr>
              <a:tr h="314640">
                <a:tc gridSpan="5">
                  <a:txBody>
                    <a:bodyPr/>
                    <a:lstStyle/>
                    <a:p>
                      <a:pPr algn="ctr"/>
                      <a:r>
                        <a:rPr lang="es-ES" sz="1400" b="1" dirty="0" smtClean="0"/>
                        <a:t>Conductas punibles por las que fue condenado</a:t>
                      </a:r>
                      <a:endParaRPr lang="es-ES" sz="1400" b="1"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25049">
                <a:tc>
                  <a:txBody>
                    <a:bodyPr/>
                    <a:lstStyle/>
                    <a:p>
                      <a:r>
                        <a:rPr lang="es-ES" sz="1400" dirty="0" smtClean="0"/>
                        <a:t>Homicidios</a:t>
                      </a:r>
                      <a:endParaRPr lang="es-ES" sz="1400" dirty="0"/>
                    </a:p>
                  </a:txBody>
                  <a:tcPr/>
                </a:tc>
                <a:tc>
                  <a:txBody>
                    <a:bodyPr/>
                    <a:lstStyle/>
                    <a:p>
                      <a:r>
                        <a:rPr lang="es-ES" sz="1400" dirty="0" smtClean="0"/>
                        <a:t>26</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26</a:t>
                      </a:r>
                      <a:endParaRPr lang="es-ES" sz="1400" dirty="0"/>
                    </a:p>
                  </a:txBody>
                  <a:tcPr/>
                </a:tc>
              </a:tr>
              <a:tr h="358438">
                <a:tc>
                  <a:txBody>
                    <a:bodyPr/>
                    <a:lstStyle/>
                    <a:p>
                      <a:r>
                        <a:rPr lang="es-ES" sz="1400" dirty="0" smtClean="0"/>
                        <a:t>Tentativa</a:t>
                      </a:r>
                      <a:r>
                        <a:rPr lang="es-ES" sz="1400" baseline="0" dirty="0" smtClean="0"/>
                        <a:t> de homicidio </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26</a:t>
                      </a:r>
                      <a:endParaRPr lang="es-ES" sz="1400" dirty="0"/>
                    </a:p>
                  </a:txBody>
                  <a:tcPr/>
                </a:tc>
              </a:tr>
              <a:tr h="534888">
                <a:tc>
                  <a:txBody>
                    <a:bodyPr/>
                    <a:lstStyle/>
                    <a:p>
                      <a:r>
                        <a:rPr lang="es-ES" sz="1400" dirty="0" smtClean="0"/>
                        <a:t>Acceso Carnal Violento</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9</a:t>
                      </a:r>
                      <a:endParaRPr lang="es-ES" sz="1400" dirty="0"/>
                    </a:p>
                  </a:txBody>
                  <a:tcPr/>
                </a:tc>
              </a:tr>
              <a:tr h="344396">
                <a:tc>
                  <a:txBody>
                    <a:bodyPr/>
                    <a:lstStyle/>
                    <a:p>
                      <a:r>
                        <a:rPr lang="es-ES" sz="1400" smtClean="0"/>
                        <a:t>Acto Sexual Violento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a:p>
                  </a:txBody>
                  <a:tcPr/>
                </a:tc>
                <a:tc>
                  <a:txBody>
                    <a:bodyPr/>
                    <a:lstStyle/>
                    <a:p>
                      <a:r>
                        <a:rPr lang="es-ES" sz="1400" dirty="0" smtClean="0"/>
                        <a:t>7</a:t>
                      </a:r>
                      <a:endParaRPr lang="es-ES" sz="1400" dirty="0"/>
                    </a:p>
                  </a:txBody>
                  <a:tcPr/>
                </a:tc>
              </a:tr>
              <a:tr h="534888">
                <a:tc>
                  <a:txBody>
                    <a:bodyPr/>
                    <a:lstStyle/>
                    <a:p>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p>
                    <a:p>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459966">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407368" y="1816979"/>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22 </a:t>
            </a:r>
            <a:endParaRPr lang="es-ES" cap="small" dirty="0">
              <a:solidFill>
                <a:srgbClr val="C00000"/>
              </a:solidFill>
              <a:latin typeface="Agency FB" panose="020B0503020202020204" pitchFamily="34" charset="0"/>
            </a:endParaRPr>
          </a:p>
        </p:txBody>
      </p:sp>
      <p:sp>
        <p:nvSpPr>
          <p:cNvPr id="11" name="10 CuadroTexto"/>
          <p:cNvSpPr txBox="1"/>
          <p:nvPr/>
        </p:nvSpPr>
        <p:spPr>
          <a:xfrm>
            <a:off x="551384" y="1124744"/>
            <a:ext cx="10945216" cy="369332"/>
          </a:xfrm>
          <a:prstGeom prst="rect">
            <a:avLst/>
          </a:prstGeom>
          <a:noFill/>
        </p:spPr>
        <p:txBody>
          <a:bodyPr wrap="square" rtlCol="0">
            <a:spAutoFit/>
          </a:bodyPr>
          <a:lstStyle/>
          <a:p>
            <a:r>
              <a:rPr lang="es-CO" b="1" dirty="0" smtClean="0">
                <a:solidFill>
                  <a:srgbClr val="DBFF75"/>
                </a:solidFill>
                <a:latin typeface="+mj-lt"/>
              </a:rPr>
              <a:t>BLOQUE  VENCEDORES DE  ARAUCA DE LAS AUTODEFENSAS UNIDAS DE COLOMBIA AUC</a:t>
            </a:r>
            <a:endParaRPr lang="es-CO" b="1" dirty="0">
              <a:solidFill>
                <a:srgbClr val="DBFF75"/>
              </a:solidFill>
              <a:latin typeface="+mj-lt"/>
            </a:endParaRPr>
          </a:p>
        </p:txBody>
      </p:sp>
      <p:graphicFrame>
        <p:nvGraphicFramePr>
          <p:cNvPr id="13" name="Tabla 1"/>
          <p:cNvGraphicFramePr>
            <a:graphicFrameLocks noGrp="1"/>
          </p:cNvGraphicFramePr>
          <p:nvPr>
            <p:extLst>
              <p:ext uri="{D42A27DB-BD31-4B8C-83A1-F6EECF244321}">
                <p14:modId xmlns:p14="http://schemas.microsoft.com/office/powerpoint/2010/main" val="4166306931"/>
              </p:ext>
            </p:extLst>
          </p:nvPr>
        </p:nvGraphicFramePr>
        <p:xfrm>
          <a:off x="6240016" y="2186312"/>
          <a:ext cx="5755740" cy="3834975"/>
        </p:xfrm>
        <a:graphic>
          <a:graphicData uri="http://schemas.openxmlformats.org/drawingml/2006/table">
            <a:tbl>
              <a:tblPr firstRow="1" bandRow="1">
                <a:tableStyleId>{5C22544A-7EE6-4342-B048-85BDC9FD1C3A}</a:tableStyleId>
              </a:tblPr>
              <a:tblGrid>
                <a:gridCol w="1863430"/>
                <a:gridCol w="648150"/>
                <a:gridCol w="1349864"/>
                <a:gridCol w="1143543"/>
                <a:gridCol w="750753"/>
              </a:tblGrid>
              <a:tr h="951718">
                <a:tc gridSpan="3">
                  <a:txBody>
                    <a:bodyPr/>
                    <a:lstStyle/>
                    <a:p>
                      <a:pPr algn="ctr"/>
                      <a:r>
                        <a:rPr lang="es-ES" sz="1400" dirty="0" smtClean="0"/>
                        <a:t>MIGUEL ISAIAS GUANARE PARALES</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r"/>
                      <a:endParaRPr lang="es-ES" sz="1400" dirty="0" smtClean="0"/>
                    </a:p>
                    <a:p>
                      <a:pPr algn="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351643">
                <a:tc gridSpan="5">
                  <a:txBody>
                    <a:bodyPr/>
                    <a:lstStyle/>
                    <a:p>
                      <a:pPr algn="ctr"/>
                      <a:r>
                        <a:rPr lang="es-ES" sz="1400" b="1" dirty="0" smtClean="0"/>
                        <a:t>Conductas punibles por las que fue condenado</a:t>
                      </a:r>
                      <a:endParaRPr lang="es-ES" sz="1400" b="1"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63277">
                <a:tc>
                  <a:txBody>
                    <a:bodyPr/>
                    <a:lstStyle/>
                    <a:p>
                      <a:r>
                        <a:rPr lang="es-ES" sz="1400" dirty="0" smtClean="0"/>
                        <a:t>Homicidios</a:t>
                      </a:r>
                      <a:endParaRPr lang="es-ES" sz="1400" dirty="0"/>
                    </a:p>
                  </a:txBody>
                  <a:tcPr/>
                </a:tc>
                <a:tc>
                  <a:txBody>
                    <a:bodyPr/>
                    <a:lstStyle/>
                    <a:p>
                      <a:r>
                        <a:rPr lang="es-ES" sz="1400" dirty="0" smtClean="0"/>
                        <a:t>10</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22</a:t>
                      </a:r>
                      <a:endParaRPr lang="es-ES" sz="1400" dirty="0"/>
                    </a:p>
                  </a:txBody>
                  <a:tcPr/>
                </a:tc>
              </a:tr>
              <a:tr h="59779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Acceso Carnal Violento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24</a:t>
                      </a:r>
                      <a:endParaRPr lang="es-ES" sz="1400" dirty="0"/>
                    </a:p>
                  </a:txBody>
                  <a:tcPr/>
                </a:tc>
              </a:tr>
              <a:tr h="59779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7</a:t>
                      </a:r>
                      <a:endParaRPr lang="es-ES" sz="1400" dirty="0"/>
                    </a:p>
                  </a:txBody>
                  <a:tcPr/>
                </a:tc>
              </a:tr>
              <a:tr h="396234">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a:txBody>
                    <a:bodyPr/>
                    <a:lstStyle/>
                    <a:p>
                      <a:r>
                        <a:rPr lang="es-ES" sz="1400" dirty="0" smtClean="0"/>
                        <a:t>7</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dirty="0"/>
                    </a:p>
                  </a:txBody>
                  <a:tcPr/>
                </a:tc>
                <a:tc>
                  <a:txBody>
                    <a:bodyPr/>
                    <a:lstStyle/>
                    <a:p>
                      <a:r>
                        <a:rPr lang="es-ES" sz="1400" dirty="0" smtClean="0"/>
                        <a:t>11</a:t>
                      </a:r>
                      <a:endParaRPr lang="es-ES" sz="1400" dirty="0"/>
                    </a:p>
                  </a:txBody>
                  <a:tcPr/>
                </a:tc>
              </a:tr>
              <a:tr h="576519">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pic>
        <p:nvPicPr>
          <p:cNvPr id="3" name="Imagen 2"/>
          <p:cNvPicPr>
            <a:picLocks noChangeAspect="1"/>
          </p:cNvPicPr>
          <p:nvPr/>
        </p:nvPicPr>
        <p:blipFill>
          <a:blip r:embed="rId2"/>
          <a:stretch>
            <a:fillRect/>
          </a:stretch>
        </p:blipFill>
        <p:spPr>
          <a:xfrm>
            <a:off x="3647728" y="2229376"/>
            <a:ext cx="647700" cy="809625"/>
          </a:xfrm>
          <a:prstGeom prst="rect">
            <a:avLst/>
          </a:prstGeom>
        </p:spPr>
      </p:pic>
      <p:pic>
        <p:nvPicPr>
          <p:cNvPr id="4" name="Imagen 3"/>
          <p:cNvPicPr>
            <a:picLocks noChangeAspect="1"/>
          </p:cNvPicPr>
          <p:nvPr/>
        </p:nvPicPr>
        <p:blipFill>
          <a:blip r:embed="rId3"/>
          <a:stretch>
            <a:fillRect/>
          </a:stretch>
        </p:blipFill>
        <p:spPr>
          <a:xfrm>
            <a:off x="10200456" y="2240495"/>
            <a:ext cx="647700" cy="809625"/>
          </a:xfrm>
          <a:prstGeom prst="rect">
            <a:avLst/>
          </a:prstGeom>
        </p:spPr>
      </p:pic>
    </p:spTree>
    <p:extLst>
      <p:ext uri="{BB962C8B-B14F-4D97-AF65-F5344CB8AC3E}">
        <p14:creationId xmlns:p14="http://schemas.microsoft.com/office/powerpoint/2010/main" val="58148333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3619005376"/>
              </p:ext>
            </p:extLst>
          </p:nvPr>
        </p:nvGraphicFramePr>
        <p:xfrm>
          <a:off x="479376" y="2125282"/>
          <a:ext cx="5688634" cy="4038216"/>
        </p:xfrm>
        <a:graphic>
          <a:graphicData uri="http://schemas.openxmlformats.org/drawingml/2006/table">
            <a:tbl>
              <a:tblPr firstRow="1" bandRow="1">
                <a:tableStyleId>{5C22544A-7EE6-4342-B048-85BDC9FD1C3A}</a:tableStyleId>
              </a:tblPr>
              <a:tblGrid>
                <a:gridCol w="1841705"/>
                <a:gridCol w="640593"/>
                <a:gridCol w="720667"/>
                <a:gridCol w="1743669"/>
                <a:gridCol w="742000"/>
              </a:tblGrid>
              <a:tr h="381490">
                <a:tc gridSpan="3">
                  <a:txBody>
                    <a:bodyPr/>
                    <a:lstStyle/>
                    <a:p>
                      <a:pPr algn="ctr"/>
                      <a:r>
                        <a:rPr lang="es-ES" sz="1400" dirty="0" smtClean="0"/>
                        <a:t>DOMINGO GARCES MORELO</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smtClean="0"/>
                    </a:p>
                    <a:p>
                      <a:pPr algn="ctr"/>
                      <a:endParaRPr lang="es-ES" sz="1400" dirty="0" smtClean="0"/>
                    </a:p>
                    <a:p>
                      <a:pPr algn="ctr"/>
                      <a:endParaRPr lang="es-ES" sz="1400" dirty="0"/>
                    </a:p>
                  </a:txBody>
                  <a:tcPr anchor="ctr"/>
                </a:tc>
                <a:tc hMerge="1">
                  <a:txBody>
                    <a:bodyPr/>
                    <a:lstStyle/>
                    <a:p>
                      <a:endParaRPr lang="es-CO"/>
                    </a:p>
                  </a:txBody>
                  <a:tcPr/>
                </a:tc>
              </a:tr>
              <a:tr h="381490">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94111">
                <a:tc>
                  <a:txBody>
                    <a:bodyPr/>
                    <a:lstStyle/>
                    <a:p>
                      <a:r>
                        <a:rPr lang="es-ES" sz="1400" dirty="0" smtClean="0"/>
                        <a:t>Homicidios</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18</a:t>
                      </a:r>
                      <a:endParaRPr lang="es-ES" sz="1400" dirty="0"/>
                    </a:p>
                  </a:txBody>
                  <a:tcPr/>
                </a:tc>
              </a:tr>
              <a:tr h="648533">
                <a:tc>
                  <a:txBody>
                    <a:bodyPr/>
                    <a:lstStyle/>
                    <a:p>
                      <a:r>
                        <a:rPr lang="es-ES" sz="1400" dirty="0" smtClean="0"/>
                        <a:t>Acceso Carnal Violento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417569">
                <a:tc>
                  <a:txBody>
                    <a:bodyPr/>
                    <a:lstStyle/>
                    <a:p>
                      <a:r>
                        <a:rPr lang="es-ES" sz="1400" smtClean="0"/>
                        <a:t>Acto Sexual Violento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a:p>
                  </a:txBody>
                  <a:tcPr/>
                </a:tc>
                <a:tc>
                  <a:txBody>
                    <a:bodyPr/>
                    <a:lstStyle/>
                    <a:p>
                      <a:r>
                        <a:rPr lang="es-ES" sz="1400" dirty="0" smtClean="0"/>
                        <a:t>11</a:t>
                      </a:r>
                      <a:endParaRPr lang="es-ES" sz="1400" dirty="0"/>
                    </a:p>
                  </a:txBody>
                  <a:tcPr/>
                </a:tc>
              </a:tr>
              <a:tr h="480580">
                <a:tc>
                  <a:txBody>
                    <a:bodyPr/>
                    <a:lstStyle/>
                    <a:p>
                      <a:r>
                        <a:rPr lang="es-ES" sz="1400" dirty="0" smtClean="0"/>
                        <a:t>Tortura</a:t>
                      </a:r>
                      <a:endParaRPr lang="es-ES" sz="1400" dirty="0"/>
                    </a:p>
                  </a:txBody>
                  <a:tcPr/>
                </a:tc>
                <a:tc>
                  <a:txBody>
                    <a:bodyPr/>
                    <a:lstStyle/>
                    <a:p>
                      <a:r>
                        <a:rPr lang="es-ES" sz="1400" dirty="0" smtClean="0"/>
                        <a:t>17</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557693">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479376" y="1755950"/>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22 </a:t>
            </a:r>
            <a:endParaRPr lang="es-ES" cap="small" dirty="0">
              <a:solidFill>
                <a:srgbClr val="C00000"/>
              </a:solidFill>
              <a:latin typeface="Agency FB" panose="020B0503020202020204" pitchFamily="34" charset="0"/>
            </a:endParaRPr>
          </a:p>
        </p:txBody>
      </p:sp>
      <p:graphicFrame>
        <p:nvGraphicFramePr>
          <p:cNvPr id="13" name="Tabla 1"/>
          <p:cNvGraphicFramePr>
            <a:graphicFrameLocks noGrp="1"/>
          </p:cNvGraphicFramePr>
          <p:nvPr>
            <p:extLst>
              <p:ext uri="{D42A27DB-BD31-4B8C-83A1-F6EECF244321}">
                <p14:modId xmlns:p14="http://schemas.microsoft.com/office/powerpoint/2010/main" val="553518807"/>
              </p:ext>
            </p:extLst>
          </p:nvPr>
        </p:nvGraphicFramePr>
        <p:xfrm>
          <a:off x="6240016" y="2125282"/>
          <a:ext cx="5688634" cy="4003963"/>
        </p:xfrm>
        <a:graphic>
          <a:graphicData uri="http://schemas.openxmlformats.org/drawingml/2006/table">
            <a:tbl>
              <a:tblPr firstRow="1" bandRow="1">
                <a:tableStyleId>{5C22544A-7EE6-4342-B048-85BDC9FD1C3A}</a:tableStyleId>
              </a:tblPr>
              <a:tblGrid>
                <a:gridCol w="1841705"/>
                <a:gridCol w="640593"/>
                <a:gridCol w="1334126"/>
                <a:gridCol w="1130210"/>
                <a:gridCol w="742000"/>
              </a:tblGrid>
              <a:tr h="1122291">
                <a:tc gridSpan="3">
                  <a:txBody>
                    <a:bodyPr/>
                    <a:lstStyle/>
                    <a:p>
                      <a:pPr algn="ctr"/>
                      <a:r>
                        <a:rPr lang="es-ES" sz="1400" dirty="0" smtClean="0"/>
                        <a:t>JHON</a:t>
                      </a:r>
                      <a:r>
                        <a:rPr lang="es-ES" sz="1400" baseline="0" dirty="0" smtClean="0"/>
                        <a:t> JIMMY PEREZ ORTIZ</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smtClean="0"/>
                    </a:p>
                    <a:p>
                      <a:pPr algn="ctr"/>
                      <a:endParaRPr lang="es-ES" sz="1400" dirty="0" smtClean="0"/>
                    </a:p>
                    <a:p>
                      <a:pPr algn="ctr"/>
                      <a:endParaRPr lang="es-ES" sz="1400" dirty="0"/>
                    </a:p>
                  </a:txBody>
                  <a:tcPr anchor="ctr"/>
                </a:tc>
                <a:tc hMerge="1">
                  <a:txBody>
                    <a:bodyPr/>
                    <a:lstStyle/>
                    <a:p>
                      <a:endParaRPr lang="es-CO"/>
                    </a:p>
                  </a:txBody>
                  <a:tcPr/>
                </a:tc>
              </a:tr>
              <a:tr h="347065">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58547">
                <a:tc>
                  <a:txBody>
                    <a:bodyPr/>
                    <a:lstStyle/>
                    <a:p>
                      <a:r>
                        <a:rPr lang="es-ES" sz="1400" dirty="0" smtClean="0"/>
                        <a:t>Homicidios</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16</a:t>
                      </a:r>
                      <a:endParaRPr lang="es-ES" sz="1400" dirty="0"/>
                    </a:p>
                  </a:txBody>
                  <a:tcPr/>
                </a:tc>
              </a:tr>
              <a:tr h="59001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Acceso Carnal Violento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20</a:t>
                      </a:r>
                      <a:endParaRPr lang="es-ES" sz="1400" dirty="0"/>
                    </a:p>
                  </a:txBody>
                  <a:tcPr/>
                </a:tc>
              </a:tr>
              <a:tr h="59001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4</a:t>
                      </a:r>
                      <a:endParaRPr lang="es-ES" sz="1400" dirty="0"/>
                    </a:p>
                  </a:txBody>
                  <a:tcPr/>
                </a:tc>
              </a:tr>
              <a:tr h="39107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a:txBody>
                    <a:bodyPr/>
                    <a:lstStyle/>
                    <a:p>
                      <a:r>
                        <a:rPr lang="es-ES" sz="1400" dirty="0" smtClean="0"/>
                        <a:t>7</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dirty="0"/>
                    </a:p>
                  </a:txBody>
                  <a:tcPr/>
                </a:tc>
                <a:tc>
                  <a:txBody>
                    <a:bodyPr/>
                    <a:lstStyle/>
                    <a:p>
                      <a:r>
                        <a:rPr lang="es-ES" sz="1400" dirty="0" smtClean="0"/>
                        <a:t>8</a:t>
                      </a:r>
                      <a:endParaRPr lang="es-ES" sz="1400" dirty="0"/>
                    </a:p>
                  </a:txBody>
                  <a:tcPr/>
                </a:tc>
              </a:tr>
              <a:tr h="569015">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9" name="8 CuadroTexto"/>
          <p:cNvSpPr txBox="1"/>
          <p:nvPr/>
        </p:nvSpPr>
        <p:spPr>
          <a:xfrm>
            <a:off x="767408" y="980728"/>
            <a:ext cx="10945216" cy="369332"/>
          </a:xfrm>
          <a:prstGeom prst="rect">
            <a:avLst/>
          </a:prstGeom>
          <a:noFill/>
        </p:spPr>
        <p:txBody>
          <a:bodyPr wrap="square" rtlCol="0">
            <a:spAutoFit/>
          </a:bodyPr>
          <a:lstStyle/>
          <a:p>
            <a:r>
              <a:rPr lang="es-CO" b="1" dirty="0" smtClean="0">
                <a:solidFill>
                  <a:srgbClr val="DBFF75"/>
                </a:solidFill>
                <a:latin typeface="+mj-lt"/>
              </a:rPr>
              <a:t>BLOQUE  VENCEDORES DE  ARAUCA DE LAS AUTODEFENSAS UNIDAS DE COLOMBIA AUC</a:t>
            </a:r>
            <a:endParaRPr lang="es-CO" b="1" dirty="0">
              <a:solidFill>
                <a:srgbClr val="DBFF75"/>
              </a:solidFill>
              <a:latin typeface="+mj-lt"/>
            </a:endParaRPr>
          </a:p>
        </p:txBody>
      </p:sp>
      <p:pic>
        <p:nvPicPr>
          <p:cNvPr id="3" name="Imagen 2"/>
          <p:cNvPicPr>
            <a:picLocks noChangeAspect="1"/>
          </p:cNvPicPr>
          <p:nvPr/>
        </p:nvPicPr>
        <p:blipFill>
          <a:blip r:embed="rId2"/>
          <a:stretch>
            <a:fillRect/>
          </a:stretch>
        </p:blipFill>
        <p:spPr>
          <a:xfrm>
            <a:off x="4439816" y="2420888"/>
            <a:ext cx="647700" cy="809625"/>
          </a:xfrm>
          <a:prstGeom prst="rect">
            <a:avLst/>
          </a:prstGeom>
        </p:spPr>
      </p:pic>
      <p:pic>
        <p:nvPicPr>
          <p:cNvPr id="4" name="Imagen 3"/>
          <p:cNvPicPr>
            <a:picLocks noChangeAspect="1"/>
          </p:cNvPicPr>
          <p:nvPr/>
        </p:nvPicPr>
        <p:blipFill>
          <a:blip r:embed="rId3"/>
          <a:stretch>
            <a:fillRect/>
          </a:stretch>
        </p:blipFill>
        <p:spPr>
          <a:xfrm>
            <a:off x="10704512" y="2420888"/>
            <a:ext cx="647700" cy="723900"/>
          </a:xfrm>
          <a:prstGeom prst="rect">
            <a:avLst/>
          </a:prstGeom>
        </p:spPr>
      </p:pic>
    </p:spTree>
    <p:extLst>
      <p:ext uri="{BB962C8B-B14F-4D97-AF65-F5344CB8AC3E}">
        <p14:creationId xmlns:p14="http://schemas.microsoft.com/office/powerpoint/2010/main" val="688156369"/>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3065839333"/>
              </p:ext>
            </p:extLst>
          </p:nvPr>
        </p:nvGraphicFramePr>
        <p:xfrm>
          <a:off x="430306" y="2256224"/>
          <a:ext cx="5688634" cy="1977938"/>
        </p:xfrm>
        <a:graphic>
          <a:graphicData uri="http://schemas.openxmlformats.org/drawingml/2006/table">
            <a:tbl>
              <a:tblPr firstRow="1" bandRow="1">
                <a:tableStyleId>{5C22544A-7EE6-4342-B048-85BDC9FD1C3A}</a:tableStyleId>
              </a:tblPr>
              <a:tblGrid>
                <a:gridCol w="1841705"/>
                <a:gridCol w="640593"/>
                <a:gridCol w="1262118"/>
                <a:gridCol w="1202218"/>
                <a:gridCol w="742000"/>
              </a:tblGrid>
              <a:tr h="392909">
                <a:tc gridSpan="3">
                  <a:txBody>
                    <a:bodyPr/>
                    <a:lstStyle/>
                    <a:p>
                      <a:pPr algn="ctr"/>
                      <a:r>
                        <a:rPr lang="es-ES" sz="1400" dirty="0" smtClean="0"/>
                        <a:t>FREDY</a:t>
                      </a:r>
                      <a:r>
                        <a:rPr lang="es-ES" sz="1400" baseline="0" dirty="0" smtClean="0"/>
                        <a:t> OCTAVIO ROMERO SARMIENTO</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392909">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405908">
                <a:tc>
                  <a:txBody>
                    <a:bodyPr/>
                    <a:lstStyle/>
                    <a:p>
                      <a:r>
                        <a:rPr lang="es-ES" sz="1400" dirty="0" smtClean="0"/>
                        <a:t>Exacciones</a:t>
                      </a:r>
                      <a:r>
                        <a:rPr lang="es-ES" sz="1400" baseline="0" dirty="0" smtClean="0"/>
                        <a:t> o </a:t>
                      </a:r>
                      <a:r>
                        <a:rPr lang="es-ES" sz="1400" baseline="0" dirty="0" err="1" smtClean="0"/>
                        <a:t>contrib</a:t>
                      </a:r>
                      <a:r>
                        <a:rPr lang="es-ES" sz="1400" baseline="0" dirty="0" smtClean="0"/>
                        <a:t>.</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447601">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407368" y="1755950"/>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22 </a:t>
            </a:r>
            <a:endParaRPr lang="es-ES" cap="small" dirty="0">
              <a:solidFill>
                <a:srgbClr val="C00000"/>
              </a:solidFill>
              <a:latin typeface="Agency FB" panose="020B0503020202020204" pitchFamily="34" charset="0"/>
            </a:endParaRPr>
          </a:p>
        </p:txBody>
      </p:sp>
      <p:graphicFrame>
        <p:nvGraphicFramePr>
          <p:cNvPr id="13" name="Tabla 1"/>
          <p:cNvGraphicFramePr>
            <a:graphicFrameLocks noGrp="1"/>
          </p:cNvGraphicFramePr>
          <p:nvPr>
            <p:extLst>
              <p:ext uri="{D42A27DB-BD31-4B8C-83A1-F6EECF244321}">
                <p14:modId xmlns:p14="http://schemas.microsoft.com/office/powerpoint/2010/main" val="2967249391"/>
              </p:ext>
            </p:extLst>
          </p:nvPr>
        </p:nvGraphicFramePr>
        <p:xfrm>
          <a:off x="6240016" y="2492896"/>
          <a:ext cx="5688634" cy="3041326"/>
        </p:xfrm>
        <a:graphic>
          <a:graphicData uri="http://schemas.openxmlformats.org/drawingml/2006/table">
            <a:tbl>
              <a:tblPr firstRow="1" bandRow="1">
                <a:tableStyleId>{5C22544A-7EE6-4342-B048-85BDC9FD1C3A}</a:tableStyleId>
              </a:tblPr>
              <a:tblGrid>
                <a:gridCol w="1841705"/>
                <a:gridCol w="640593"/>
                <a:gridCol w="1334126"/>
                <a:gridCol w="1130210"/>
                <a:gridCol w="742000"/>
              </a:tblGrid>
              <a:tr h="293954">
                <a:tc gridSpan="3">
                  <a:txBody>
                    <a:bodyPr/>
                    <a:lstStyle/>
                    <a:p>
                      <a:pPr algn="ctr"/>
                      <a:r>
                        <a:rPr lang="es-ES" sz="1400" dirty="0" smtClean="0"/>
                        <a:t>SAMUEL</a:t>
                      </a:r>
                      <a:r>
                        <a:rPr lang="es-ES" sz="1400" baseline="0" dirty="0" smtClean="0"/>
                        <a:t> APONTE SAAVEDRA</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293954">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14884">
                <a:tc>
                  <a:txBody>
                    <a:bodyPr/>
                    <a:lstStyle/>
                    <a:p>
                      <a:r>
                        <a:rPr lang="es-ES" sz="1400" dirty="0" smtClean="0"/>
                        <a:t>Homicidios</a:t>
                      </a:r>
                      <a:endParaRPr lang="es-ES" sz="1400" dirty="0"/>
                    </a:p>
                  </a:txBody>
                  <a:tcPr/>
                </a:tc>
                <a:tc>
                  <a:txBody>
                    <a:bodyPr/>
                    <a:lstStyle/>
                    <a:p>
                      <a:r>
                        <a:rPr lang="es-ES" sz="1400" dirty="0" smtClean="0"/>
                        <a:t>10</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34722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a:t>
                      </a:r>
                      <a:r>
                        <a:rPr lang="es-ES" sz="1400" baseline="0" dirty="0" smtClean="0"/>
                        <a:t> de homicidio</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499721">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terrorismo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r h="34345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dirty="0"/>
                    </a:p>
                  </a:txBody>
                  <a:tcPr/>
                </a:tc>
                <a:tc>
                  <a:txBody>
                    <a:bodyPr/>
                    <a:lstStyle/>
                    <a:p>
                      <a:r>
                        <a:rPr lang="es-ES" sz="1400" dirty="0" smtClean="0"/>
                        <a:t>7</a:t>
                      </a:r>
                      <a:endParaRPr lang="es-ES" sz="1400" dirty="0"/>
                    </a:p>
                  </a:txBody>
                  <a:tcPr/>
                </a:tc>
              </a:tr>
              <a:tr h="499721">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graphicFrame>
        <p:nvGraphicFramePr>
          <p:cNvPr id="9" name="Tabla 1"/>
          <p:cNvGraphicFramePr>
            <a:graphicFrameLocks noGrp="1"/>
          </p:cNvGraphicFramePr>
          <p:nvPr>
            <p:extLst>
              <p:ext uri="{D42A27DB-BD31-4B8C-83A1-F6EECF244321}">
                <p14:modId xmlns:p14="http://schemas.microsoft.com/office/powerpoint/2010/main" val="1429554447"/>
              </p:ext>
            </p:extLst>
          </p:nvPr>
        </p:nvGraphicFramePr>
        <p:xfrm>
          <a:off x="335360" y="4365104"/>
          <a:ext cx="5688634" cy="2232248"/>
        </p:xfrm>
        <a:graphic>
          <a:graphicData uri="http://schemas.openxmlformats.org/drawingml/2006/table">
            <a:tbl>
              <a:tblPr firstRow="1" bandRow="1">
                <a:tableStyleId>{5C22544A-7EE6-4342-B048-85BDC9FD1C3A}</a:tableStyleId>
              </a:tblPr>
              <a:tblGrid>
                <a:gridCol w="1841705"/>
                <a:gridCol w="640593"/>
                <a:gridCol w="1262118"/>
                <a:gridCol w="1202218"/>
                <a:gridCol w="742000"/>
              </a:tblGrid>
              <a:tr h="293954">
                <a:tc gridSpan="3">
                  <a:txBody>
                    <a:bodyPr/>
                    <a:lstStyle/>
                    <a:p>
                      <a:pPr algn="ctr"/>
                      <a:r>
                        <a:rPr lang="es-ES" sz="1400" dirty="0" smtClean="0"/>
                        <a:t>CAMPO</a:t>
                      </a:r>
                      <a:r>
                        <a:rPr lang="es-ES" sz="1400" baseline="0" dirty="0" smtClean="0"/>
                        <a:t> ELIAS CARREÑO CASTRO</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293954">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14884">
                <a:tc>
                  <a:txBody>
                    <a:bodyPr/>
                    <a:lstStyle/>
                    <a:p>
                      <a:r>
                        <a:rPr lang="es-ES" sz="1400" dirty="0" smtClean="0"/>
                        <a:t>Homicidio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Acto sexual</a:t>
                      </a:r>
                      <a:r>
                        <a:rPr lang="es-ES" sz="1400" baseline="0" dirty="0" smtClean="0"/>
                        <a:t> violento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347228">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12</a:t>
                      </a:r>
                      <a:endParaRPr lang="es-ES" sz="1400" dirty="0"/>
                    </a:p>
                  </a:txBody>
                  <a:tcPr/>
                </a:tc>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362884">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0" name="9 CuadroTexto"/>
          <p:cNvSpPr txBox="1"/>
          <p:nvPr/>
        </p:nvSpPr>
        <p:spPr>
          <a:xfrm>
            <a:off x="767408" y="980728"/>
            <a:ext cx="10945216" cy="369332"/>
          </a:xfrm>
          <a:prstGeom prst="rect">
            <a:avLst/>
          </a:prstGeom>
          <a:noFill/>
        </p:spPr>
        <p:txBody>
          <a:bodyPr wrap="square" rtlCol="0">
            <a:spAutoFit/>
          </a:bodyPr>
          <a:lstStyle/>
          <a:p>
            <a:r>
              <a:rPr lang="es-CO" b="1" dirty="0" smtClean="0">
                <a:solidFill>
                  <a:srgbClr val="DBFF75"/>
                </a:solidFill>
                <a:latin typeface="+mj-lt"/>
              </a:rPr>
              <a:t>BLOQUE  VENCEDORES DE  ARAUCA DE LAS AUTODEFENSAS UNIDAS DE COLOMBIA AUC</a:t>
            </a:r>
            <a:endParaRPr lang="es-CO" b="1" dirty="0">
              <a:solidFill>
                <a:srgbClr val="DBFF75"/>
              </a:solidFill>
              <a:latin typeface="+mj-lt"/>
            </a:endParaRPr>
          </a:p>
        </p:txBody>
      </p:sp>
      <p:pic>
        <p:nvPicPr>
          <p:cNvPr id="3" name="Imagen 2"/>
          <p:cNvPicPr>
            <a:picLocks noChangeAspect="1"/>
          </p:cNvPicPr>
          <p:nvPr/>
        </p:nvPicPr>
        <p:blipFill>
          <a:blip r:embed="rId2"/>
          <a:stretch>
            <a:fillRect/>
          </a:stretch>
        </p:blipFill>
        <p:spPr>
          <a:xfrm>
            <a:off x="4093065" y="2306458"/>
            <a:ext cx="504056" cy="630070"/>
          </a:xfrm>
          <a:prstGeom prst="rect">
            <a:avLst/>
          </a:prstGeom>
        </p:spPr>
      </p:pic>
      <p:pic>
        <p:nvPicPr>
          <p:cNvPr id="4" name="Imagen 3"/>
          <p:cNvPicPr>
            <a:picLocks noChangeAspect="1"/>
          </p:cNvPicPr>
          <p:nvPr/>
        </p:nvPicPr>
        <p:blipFill>
          <a:blip r:embed="rId3"/>
          <a:stretch>
            <a:fillRect/>
          </a:stretch>
        </p:blipFill>
        <p:spPr>
          <a:xfrm>
            <a:off x="4093065" y="4437112"/>
            <a:ext cx="504056" cy="630070"/>
          </a:xfrm>
          <a:prstGeom prst="rect">
            <a:avLst/>
          </a:prstGeom>
        </p:spPr>
      </p:pic>
      <p:pic>
        <p:nvPicPr>
          <p:cNvPr id="5" name="Imagen 4"/>
          <p:cNvPicPr>
            <a:picLocks noChangeAspect="1"/>
          </p:cNvPicPr>
          <p:nvPr/>
        </p:nvPicPr>
        <p:blipFill>
          <a:blip r:embed="rId4"/>
          <a:stretch>
            <a:fillRect/>
          </a:stretch>
        </p:blipFill>
        <p:spPr>
          <a:xfrm>
            <a:off x="10128448" y="2564904"/>
            <a:ext cx="439063" cy="548829"/>
          </a:xfrm>
          <a:prstGeom prst="rect">
            <a:avLst/>
          </a:prstGeom>
        </p:spPr>
      </p:pic>
    </p:spTree>
    <p:extLst>
      <p:ext uri="{BB962C8B-B14F-4D97-AF65-F5344CB8AC3E}">
        <p14:creationId xmlns:p14="http://schemas.microsoft.com/office/powerpoint/2010/main" val="1970608496"/>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1521280" cy="1544261"/>
          </a:xfrm>
        </p:spPr>
        <p:txBody>
          <a:bodyPr>
            <a:normAutofit fontScale="90000"/>
          </a:bodyPr>
          <a:lstStyle/>
          <a:p>
            <a:pPr lvl="0" algn="ctr"/>
            <a:r>
              <a:rPr lang="es-ES" b="1" cap="small" dirty="0" smtClean="0">
                <a:solidFill>
                  <a:srgbClr val="C00000"/>
                </a:solidFill>
                <a:cs typeface="Arial" pitchFamily="34" charset="0"/>
              </a:rPr>
              <a:t>Sentencia 22</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Vencedores de Arauca de las Autodefensas Unidas de Colombia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407368" y="2268563"/>
            <a:ext cx="11089232" cy="3416320"/>
          </a:xfrm>
          <a:prstGeom prst="rect">
            <a:avLst/>
          </a:prstGeom>
        </p:spPr>
        <p:txBody>
          <a:bodyPr wrap="square">
            <a:spAutoFit/>
          </a:bodyPr>
          <a:lstStyle/>
          <a:p>
            <a:pPr algn="just"/>
            <a:r>
              <a:rPr lang="es-CO" sz="2400" dirty="0">
                <a:latin typeface="Malgun Gothic" panose="020B0503020000020004" pitchFamily="34" charset="-127"/>
                <a:ea typeface="Malgun Gothic" panose="020B0503020000020004" pitchFamily="34" charset="-127"/>
              </a:rPr>
              <a:t>El Bloque tuvo injerencia en los cascos urbanos de los municipios de </a:t>
            </a:r>
            <a:r>
              <a:rPr lang="es-CO" sz="2400" dirty="0" err="1">
                <a:latin typeface="Malgun Gothic" panose="020B0503020000020004" pitchFamily="34" charset="-127"/>
                <a:ea typeface="Malgun Gothic" panose="020B0503020000020004" pitchFamily="34" charset="-127"/>
              </a:rPr>
              <a:t>Saravena</a:t>
            </a:r>
            <a:r>
              <a:rPr lang="es-CO" sz="2400" dirty="0">
                <a:latin typeface="Malgun Gothic" panose="020B0503020000020004" pitchFamily="34" charset="-127"/>
                <a:ea typeface="Malgun Gothic" panose="020B0503020000020004" pitchFamily="34" charset="-127"/>
              </a:rPr>
              <a:t>, </a:t>
            </a:r>
            <a:r>
              <a:rPr lang="es-CO" sz="2400" dirty="0" err="1">
                <a:latin typeface="Malgun Gothic" panose="020B0503020000020004" pitchFamily="34" charset="-127"/>
                <a:ea typeface="Malgun Gothic" panose="020B0503020000020004" pitchFamily="34" charset="-127"/>
              </a:rPr>
              <a:t>Tame</a:t>
            </a:r>
            <a:r>
              <a:rPr lang="es-CO" sz="2400" dirty="0">
                <a:latin typeface="Malgun Gothic" panose="020B0503020000020004" pitchFamily="34" charset="-127"/>
                <a:ea typeface="Malgun Gothic" panose="020B0503020000020004" pitchFamily="34" charset="-127"/>
              </a:rPr>
              <a:t>, Arauca, </a:t>
            </a:r>
            <a:r>
              <a:rPr lang="es-CO" sz="2400" dirty="0" err="1">
                <a:latin typeface="Malgun Gothic" panose="020B0503020000020004" pitchFamily="34" charset="-127"/>
                <a:ea typeface="Malgun Gothic" panose="020B0503020000020004" pitchFamily="34" charset="-127"/>
              </a:rPr>
              <a:t>Arauquita</a:t>
            </a:r>
            <a:r>
              <a:rPr lang="es-CO" sz="2400" dirty="0">
                <a:latin typeface="Malgun Gothic" panose="020B0503020000020004" pitchFamily="34" charset="-127"/>
                <a:ea typeface="Malgun Gothic" panose="020B0503020000020004" pitchFamily="34" charset="-127"/>
              </a:rPr>
              <a:t>, </a:t>
            </a:r>
            <a:r>
              <a:rPr lang="es-CO" sz="2400" dirty="0" err="1">
                <a:latin typeface="Malgun Gothic" panose="020B0503020000020004" pitchFamily="34" charset="-127"/>
                <a:ea typeface="Malgun Gothic" panose="020B0503020000020004" pitchFamily="34" charset="-127"/>
              </a:rPr>
              <a:t>Cravo</a:t>
            </a:r>
            <a:r>
              <a:rPr lang="es-CO" sz="2400" dirty="0">
                <a:latin typeface="Malgun Gothic" panose="020B0503020000020004" pitchFamily="34" charset="-127"/>
                <a:ea typeface="Malgun Gothic" panose="020B0503020000020004" pitchFamily="34" charset="-127"/>
              </a:rPr>
              <a:t> Norte y Puerto Rondón y en la zona rural de los referidos municipios, en los que se incluye, Hato Corozal para distintos lapsos de </a:t>
            </a:r>
            <a:r>
              <a:rPr lang="es-CO" sz="2400" dirty="0" smtClean="0">
                <a:latin typeface="Malgun Gothic" panose="020B0503020000020004" pitchFamily="34" charset="-127"/>
                <a:ea typeface="Malgun Gothic" panose="020B0503020000020004" pitchFamily="34" charset="-127"/>
              </a:rPr>
              <a:t>tiempo. </a:t>
            </a:r>
          </a:p>
          <a:p>
            <a:pPr algn="just"/>
            <a:endParaRPr lang="es-CO" sz="2400" dirty="0">
              <a:solidFill>
                <a:prstClr val="black"/>
              </a:solidFill>
              <a:latin typeface="Malgun Gothic" panose="020B0503020000020004" pitchFamily="34" charset="-127"/>
              <a:ea typeface="Malgun Gothic" panose="020B0503020000020004" pitchFamily="34" charset="-127"/>
              <a:cs typeface="Tahoma" panose="020B0604030504040204" pitchFamily="34" charset="0"/>
            </a:endParaRPr>
          </a:p>
          <a:p>
            <a:pPr algn="just"/>
            <a:r>
              <a:rPr lang="es-CO" sz="2400" dirty="0">
                <a:latin typeface="Malgun Gothic" panose="020B0503020000020004" pitchFamily="34" charset="-127"/>
                <a:ea typeface="Malgun Gothic" panose="020B0503020000020004" pitchFamily="34" charset="-127"/>
              </a:rPr>
              <a:t>Cabe señalar que la vida del Bloque Vencedores de Arauca fue muy corta; pese a esto, obtuvo el control del territorio y la población de cinco municipios e incidió en la agudización del conflicto armado y la violencia política que desde tiempos anteriores ya vivía la región. </a:t>
            </a:r>
            <a:endParaRPr lang="es-CO" sz="2400" dirty="0">
              <a:solidFill>
                <a:prstClr val="black"/>
              </a:solidFill>
              <a:latin typeface="Malgun Gothic" panose="020B0503020000020004" pitchFamily="34" charset="-127"/>
              <a:ea typeface="Malgun Gothic" panose="020B0503020000020004" pitchFamily="34" charset="-127"/>
              <a:cs typeface="Tahoma" panose="020B0604030504040204" pitchFamily="34" charset="0"/>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680069089"/>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4267072304"/>
              </p:ext>
            </p:extLst>
          </p:nvPr>
        </p:nvGraphicFramePr>
        <p:xfrm>
          <a:off x="407368" y="3227602"/>
          <a:ext cx="4608512" cy="1957938"/>
        </p:xfrm>
        <a:graphic>
          <a:graphicData uri="http://schemas.openxmlformats.org/drawingml/2006/table">
            <a:tbl>
              <a:tblPr firstRow="1" bandRow="1">
                <a:tableStyleId>{5C22544A-7EE6-4342-B048-85BDC9FD1C3A}</a:tableStyleId>
              </a:tblPr>
              <a:tblGrid>
                <a:gridCol w="2651472"/>
                <a:gridCol w="1957040"/>
              </a:tblGrid>
              <a:tr h="464418">
                <a:tc gridSpan="2">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1465172">
                <a:tc>
                  <a:txBody>
                    <a:bodyPr/>
                    <a:lstStyle/>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r>
                        <a:rPr lang="es-CO" sz="1400" b="1" i="0" u="none" strike="noStrike" dirty="0" smtClean="0">
                          <a:solidFill>
                            <a:schemeClr val="bg2">
                              <a:lumMod val="25000"/>
                            </a:schemeClr>
                          </a:solidFill>
                          <a:effectLst/>
                          <a:latin typeface="Calibri" panose="020F0502020204030204" pitchFamily="34" charset="0"/>
                        </a:rPr>
                        <a:t>SAUL RINCON CAMELO</a:t>
                      </a: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r>
                        <a:rPr lang="es-CO" sz="1400" b="0" i="0" u="none" strike="noStrike" dirty="0" smtClean="0">
                          <a:solidFill>
                            <a:schemeClr val="bg2">
                              <a:lumMod val="25000"/>
                            </a:schemeClr>
                          </a:solidFill>
                          <a:effectLst/>
                          <a:latin typeface="Calibri" panose="020F0502020204030204" pitchFamily="34" charset="0"/>
                        </a:rPr>
                        <a:t>Patrullero</a:t>
                      </a: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824192" y="620688"/>
            <a:ext cx="3891464"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2</a:t>
            </a:r>
          </a:p>
          <a:p>
            <a:pPr algn="r"/>
            <a:r>
              <a:rPr lang="es-ES" sz="1600" b="1" cap="small" dirty="0" smtClean="0">
                <a:solidFill>
                  <a:schemeClr val="accent5">
                    <a:lumMod val="20000"/>
                    <a:lumOff val="80000"/>
                  </a:schemeClr>
                </a:solidFill>
              </a:rPr>
              <a:t>Hechos: 2</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4</a:t>
            </a:r>
            <a:endParaRPr lang="es-ES" sz="1600" b="1" cap="small" dirty="0">
              <a:solidFill>
                <a:schemeClr val="accent5">
                  <a:lumMod val="20000"/>
                  <a:lumOff val="80000"/>
                </a:schemeClr>
              </a:solidFill>
            </a:endParaRPr>
          </a:p>
        </p:txBody>
      </p:sp>
      <p:graphicFrame>
        <p:nvGraphicFramePr>
          <p:cNvPr id="2" name="Tabla 1"/>
          <p:cNvGraphicFramePr>
            <a:graphicFrameLocks noGrp="1"/>
          </p:cNvGraphicFramePr>
          <p:nvPr>
            <p:extLst/>
          </p:nvPr>
        </p:nvGraphicFramePr>
        <p:xfrm>
          <a:off x="5306944" y="4797152"/>
          <a:ext cx="6408712" cy="609600"/>
        </p:xfrm>
        <a:graphic>
          <a:graphicData uri="http://schemas.openxmlformats.org/drawingml/2006/table">
            <a:tbl>
              <a:tblPr firstRow="1" bandRow="1">
                <a:tableStyleId>{5C22544A-7EE6-4342-B048-85BDC9FD1C3A}</a:tableStyleId>
              </a:tblPr>
              <a:tblGrid>
                <a:gridCol w="2074831"/>
                <a:gridCol w="589465"/>
                <a:gridCol w="2908492"/>
                <a:gridCol w="835924"/>
              </a:tblGrid>
              <a:tr h="280525">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80525">
                <a:tc>
                  <a:txBody>
                    <a:bodyPr/>
                    <a:lstStyle/>
                    <a:p>
                      <a:r>
                        <a:rPr lang="es-ES" sz="1400" dirty="0" smtClean="0"/>
                        <a:t>Exacciones o CA. </a:t>
                      </a:r>
                      <a:endParaRPr lang="es-ES" sz="1400" dirty="0"/>
                    </a:p>
                  </a:txBody>
                  <a:tcPr/>
                </a:tc>
                <a:tc>
                  <a:txBody>
                    <a:bodyPr/>
                    <a:lstStyle/>
                    <a:p>
                      <a:r>
                        <a:rPr lang="es-ES" sz="1400" dirty="0" smtClean="0"/>
                        <a:t>1</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10" name="9 Tabla"/>
          <p:cNvGraphicFramePr>
            <a:graphicFrameLocks noGrp="1"/>
          </p:cNvGraphicFramePr>
          <p:nvPr>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Fidel Castaño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a:t>
                      </a:r>
                      <a:r>
                        <a:rPr lang="es-ES" sz="1050" baseline="0" dirty="0" err="1" smtClean="0"/>
                        <a:t>Uldi</a:t>
                      </a:r>
                      <a:r>
                        <a:rPr lang="es-ES" sz="1050" baseline="0" dirty="0" smtClean="0"/>
                        <a:t> Teresa Jiménez López</a:t>
                      </a:r>
                    </a:p>
                    <a:p>
                      <a:endParaRPr lang="es-ES" sz="1050" baseline="0" dirty="0" smtClean="0"/>
                    </a:p>
                    <a:p>
                      <a:r>
                        <a:rPr lang="es-ES" sz="1050" baseline="0" dirty="0" smtClean="0"/>
                        <a:t>Sin Recurso</a:t>
                      </a:r>
                      <a:endParaRPr lang="es-ES" sz="1050" dirty="0"/>
                    </a:p>
                  </a:txBody>
                  <a:tcPr/>
                </a:tc>
                <a:tc>
                  <a:txBody>
                    <a:bodyPr/>
                    <a:lstStyle/>
                    <a:p>
                      <a:r>
                        <a:rPr lang="es-ES" sz="1400" dirty="0" smtClean="0"/>
                        <a:t>10 de abril</a:t>
                      </a:r>
                      <a:r>
                        <a:rPr lang="es-ES" sz="1400" baseline="0" dirty="0" smtClean="0"/>
                        <a:t> </a:t>
                      </a:r>
                      <a:r>
                        <a:rPr lang="es-ES" sz="1400" dirty="0" smtClean="0"/>
                        <a:t>de 2015.  </a:t>
                      </a:r>
                      <a:r>
                        <a:rPr lang="es-ES" sz="1400" u="sng" dirty="0" smtClean="0">
                          <a:solidFill>
                            <a:srgbClr val="7030A0"/>
                          </a:solidFill>
                          <a:hlinkClick r:id="rId2"/>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11"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3"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23</a:t>
            </a:r>
            <a:endParaRPr lang="es-ES" cap="small" dirty="0">
              <a:solidFill>
                <a:srgbClr val="C00000"/>
              </a:solidFill>
              <a:latin typeface="Agency FB" panose="020B0503020202020204" pitchFamily="34" charset="0"/>
            </a:endParaRPr>
          </a:p>
        </p:txBody>
      </p:sp>
      <p:grpSp>
        <p:nvGrpSpPr>
          <p:cNvPr id="8" name="Group 3"/>
          <p:cNvGrpSpPr>
            <a:grpSpLocks/>
          </p:cNvGrpSpPr>
          <p:nvPr/>
        </p:nvGrpSpPr>
        <p:grpSpPr bwMode="auto">
          <a:xfrm>
            <a:off x="8256241" y="1988839"/>
            <a:ext cx="3459416" cy="1944217"/>
            <a:chOff x="1261" y="-82"/>
            <a:chExt cx="6517" cy="4394"/>
          </a:xfrm>
        </p:grpSpPr>
        <p:sp>
          <p:nvSpPr>
            <p:cNvPr id="14" name="Freeform 6"/>
            <p:cNvSpPr>
              <a:spLocks/>
            </p:cNvSpPr>
            <p:nvPr/>
          </p:nvSpPr>
          <p:spPr bwMode="auto">
            <a:xfrm>
              <a:off x="2722" y="-82"/>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5"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6"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7"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8"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9"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0"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1"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2"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3"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4"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5"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6"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7"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8"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9"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0"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1"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2"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3"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4"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5"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6"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7"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8"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FF99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9"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0"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1" name="Text Box 34"/>
            <p:cNvSpPr txBox="1">
              <a:spLocks noChangeArrowheads="1"/>
            </p:cNvSpPr>
            <p:nvPr/>
          </p:nvSpPr>
          <p:spPr bwMode="auto">
            <a:xfrm>
              <a:off x="2325" y="496"/>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2" name="Text Box 35"/>
            <p:cNvSpPr txBox="1">
              <a:spLocks noChangeArrowheads="1"/>
            </p:cNvSpPr>
            <p:nvPr/>
          </p:nvSpPr>
          <p:spPr bwMode="auto">
            <a:xfrm>
              <a:off x="2463" y="3025"/>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3"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4"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5"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6" name="Oval 60"/>
            <p:cNvSpPr>
              <a:spLocks noChangeArrowheads="1"/>
            </p:cNvSpPr>
            <p:nvPr/>
          </p:nvSpPr>
          <p:spPr bwMode="auto">
            <a:xfrm rot="-4024154">
              <a:off x="2032" y="1432"/>
              <a:ext cx="957" cy="2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7" name="Rectangle 71"/>
            <p:cNvSpPr>
              <a:spLocks noChangeArrowheads="1"/>
            </p:cNvSpPr>
            <p:nvPr/>
          </p:nvSpPr>
          <p:spPr bwMode="auto">
            <a:xfrm>
              <a:off x="3495" y="296"/>
              <a:ext cx="4263" cy="929"/>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48" name="Rectangle 79"/>
            <p:cNvSpPr>
              <a:spLocks noChangeArrowheads="1"/>
            </p:cNvSpPr>
            <p:nvPr/>
          </p:nvSpPr>
          <p:spPr bwMode="auto">
            <a:xfrm flipH="1" flipV="1">
              <a:off x="3627" y="678"/>
              <a:ext cx="338" cy="304"/>
            </a:xfrm>
            <a:prstGeom prst="rect">
              <a:avLst/>
            </a:prstGeom>
            <a:solidFill>
              <a:srgbClr val="FF99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9" name="Text Box 82"/>
            <p:cNvSpPr txBox="1">
              <a:spLocks noChangeArrowheads="1"/>
            </p:cNvSpPr>
            <p:nvPr/>
          </p:nvSpPr>
          <p:spPr bwMode="auto">
            <a:xfrm>
              <a:off x="3493" y="465"/>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0" name="Text Box 87"/>
            <p:cNvSpPr txBox="1">
              <a:spLocks noChangeArrowheads="1"/>
            </p:cNvSpPr>
            <p:nvPr/>
          </p:nvSpPr>
          <p:spPr bwMode="auto">
            <a:xfrm>
              <a:off x="3965" y="298"/>
              <a:ext cx="3813" cy="81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smtClean="0">
                  <a:solidFill>
                    <a:schemeClr val="tx1">
                      <a:lumMod val="85000"/>
                      <a:lumOff val="15000"/>
                    </a:schemeClr>
                  </a:solidFill>
                  <a:effectLst>
                    <a:outerShdw blurRad="38100" dist="38100" dir="2700000" algn="tl">
                      <a:srgbClr val="000000">
                        <a:alpha val="43137"/>
                      </a:srgbClr>
                    </a:outerShdw>
                  </a:effectLst>
                  <a:latin typeface="Calibri" pitchFamily="34" charset="0"/>
                </a:rPr>
                <a:t>FRENTE FIDEL CASTAÑO DEL </a:t>
              </a:r>
            </a:p>
            <a:p>
              <a:pPr fontAlgn="auto">
                <a:spcBef>
                  <a:spcPts val="0"/>
                </a:spcBef>
                <a:spcAft>
                  <a:spcPts val="0"/>
                </a:spcAft>
                <a:defRPr/>
              </a:pPr>
              <a:r>
                <a:rPr lang="es-ES" sz="1200" b="1" dirty="0" smtClean="0">
                  <a:solidFill>
                    <a:schemeClr val="tx1">
                      <a:lumMod val="85000"/>
                      <a:lumOff val="15000"/>
                    </a:schemeClr>
                  </a:solidFill>
                  <a:effectLst>
                    <a:outerShdw blurRad="38100" dist="38100" dir="2700000" algn="tl">
                      <a:srgbClr val="000000">
                        <a:alpha val="43137"/>
                      </a:srgbClr>
                    </a:outerShdw>
                  </a:effectLst>
                  <a:latin typeface="Calibri" pitchFamily="34" charset="0"/>
                </a:rPr>
                <a:t>BCB</a:t>
              </a:r>
              <a:endPar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grpSp>
      <p:pic>
        <p:nvPicPr>
          <p:cNvPr id="3" name="Imagen 2"/>
          <p:cNvPicPr>
            <a:picLocks noChangeAspect="1"/>
          </p:cNvPicPr>
          <p:nvPr/>
        </p:nvPicPr>
        <p:blipFill>
          <a:blip r:embed="rId5"/>
          <a:stretch>
            <a:fillRect/>
          </a:stretch>
        </p:blipFill>
        <p:spPr>
          <a:xfrm>
            <a:off x="2171936" y="4005064"/>
            <a:ext cx="827720" cy="1034650"/>
          </a:xfrm>
          <a:prstGeom prst="rect">
            <a:avLst/>
          </a:prstGeom>
        </p:spPr>
      </p:pic>
    </p:spTree>
    <p:extLst>
      <p:ext uri="{BB962C8B-B14F-4D97-AF65-F5344CB8AC3E}">
        <p14:creationId xmlns:p14="http://schemas.microsoft.com/office/powerpoint/2010/main" val="2216529706"/>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p:cNvSpPr txBox="1">
            <a:spLocks/>
          </p:cNvSpPr>
          <p:nvPr/>
        </p:nvSpPr>
        <p:spPr>
          <a:xfrm>
            <a:off x="119336" y="372571"/>
            <a:ext cx="11521280" cy="1544261"/>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23</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 Fidel Castaño de las Autodefensas </a:t>
            </a:r>
            <a:r>
              <a:rPr lang="es-CO" sz="2700" b="1" cap="small" dirty="0">
                <a:solidFill>
                  <a:schemeClr val="accent3">
                    <a:lumMod val="75000"/>
                  </a:schemeClr>
                </a:solidFill>
                <a:cs typeface="Arial" pitchFamily="34" charset="0"/>
              </a:rPr>
              <a:t>U</a:t>
            </a:r>
            <a:r>
              <a:rPr lang="es-CO" sz="2700" b="1" cap="small" dirty="0" smtClean="0">
                <a:solidFill>
                  <a:schemeClr val="accent3">
                    <a:lumMod val="75000"/>
                  </a:schemeClr>
                </a:solidFill>
                <a:cs typeface="Arial" pitchFamily="34" charset="0"/>
              </a:rPr>
              <a:t>nidad de </a:t>
            </a:r>
            <a:r>
              <a:rPr lang="es-CO" sz="2700" b="1" cap="small" dirty="0">
                <a:solidFill>
                  <a:schemeClr val="accent3">
                    <a:lumMod val="75000"/>
                  </a:schemeClr>
                </a:solidFill>
                <a:cs typeface="Arial" pitchFamily="34" charset="0"/>
              </a:rPr>
              <a:t>C</a:t>
            </a:r>
            <a:r>
              <a:rPr lang="es-CO" sz="2700" b="1" cap="small" dirty="0" smtClean="0">
                <a:solidFill>
                  <a:schemeClr val="accent3">
                    <a:lumMod val="75000"/>
                  </a:schemeClr>
                </a:solidFill>
                <a:cs typeface="Arial" pitchFamily="34" charset="0"/>
              </a:rPr>
              <a:t>olombia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sz="2000" cap="small" dirty="0">
              <a:solidFill>
                <a:schemeClr val="accent6">
                  <a:lumMod val="75000"/>
                </a:schemeClr>
              </a:solidFill>
            </a:endParaRPr>
          </a:p>
        </p:txBody>
      </p:sp>
      <p:sp>
        <p:nvSpPr>
          <p:cNvPr id="4" name="Rectángulo 3"/>
          <p:cNvSpPr/>
          <p:nvPr/>
        </p:nvSpPr>
        <p:spPr>
          <a:xfrm>
            <a:off x="839416" y="2708920"/>
            <a:ext cx="9937104" cy="2108269"/>
          </a:xfrm>
          <a:prstGeom prst="rect">
            <a:avLst/>
          </a:prstGeom>
        </p:spPr>
        <p:txBody>
          <a:bodyPr wrap="square">
            <a:spAutoFit/>
          </a:bodyPr>
          <a:lstStyle/>
          <a:p>
            <a:r>
              <a:rPr lang="es-CO" sz="2400" b="1" cap="small" dirty="0">
                <a:cs typeface="Arial" pitchFamily="34" charset="0"/>
              </a:rPr>
              <a:t>Frente Fidel Castaño de las Autodefensas Unidad de Colombia</a:t>
            </a:r>
            <a:r>
              <a:rPr lang="es-CO" sz="2400" b="1" cap="small" dirty="0">
                <a:solidFill>
                  <a:schemeClr val="accent3">
                    <a:lumMod val="75000"/>
                  </a:schemeClr>
                </a:solidFill>
                <a:cs typeface="Arial" pitchFamily="34" charset="0"/>
              </a:rPr>
              <a:t/>
            </a:r>
            <a:br>
              <a:rPr lang="es-CO" sz="2400" b="1" cap="small" dirty="0">
                <a:solidFill>
                  <a:schemeClr val="accent3">
                    <a:lumMod val="75000"/>
                  </a:schemeClr>
                </a:solidFill>
                <a:cs typeface="Arial" pitchFamily="34" charset="0"/>
              </a:rPr>
            </a:br>
            <a:endParaRPr lang="es-CO" sz="2400" dirty="0" smtClean="0">
              <a:latin typeface="Tahoma" panose="020B0604030504040204" pitchFamily="34" charset="0"/>
              <a:ea typeface="Tahoma" panose="020B0604030504040204" pitchFamily="34" charset="0"/>
              <a:cs typeface="Tahoma" panose="020B0604030504040204" pitchFamily="34" charset="0"/>
            </a:endParaRPr>
          </a:p>
          <a:p>
            <a:pPr algn="just"/>
            <a:endParaRPr lang="es-CO" sz="2400" dirty="0">
              <a:latin typeface="Tahoma" panose="020B0604030504040204" pitchFamily="34" charset="0"/>
              <a:ea typeface="Tahoma" panose="020B0604030504040204" pitchFamily="34" charset="0"/>
              <a:cs typeface="Tahoma" panose="020B0604030504040204" pitchFamily="34" charset="0"/>
            </a:endParaRPr>
          </a:p>
          <a:p>
            <a:pPr algn="just"/>
            <a:r>
              <a:rPr lang="es-CO" sz="2400" dirty="0" smtClean="0">
                <a:latin typeface="Tahoma" panose="020B0604030504040204" pitchFamily="34" charset="0"/>
                <a:ea typeface="Tahoma" panose="020B0604030504040204" pitchFamily="34" charset="0"/>
                <a:cs typeface="Tahoma" panose="020B0604030504040204" pitchFamily="34" charset="0"/>
              </a:rPr>
              <a:t>El </a:t>
            </a:r>
            <a:r>
              <a:rPr lang="es-CO" sz="2400" dirty="0">
                <a:latin typeface="Tahoma" panose="020B0604030504040204" pitchFamily="34" charset="0"/>
                <a:ea typeface="Tahoma" panose="020B0604030504040204" pitchFamily="34" charset="0"/>
                <a:cs typeface="Tahoma" panose="020B0604030504040204" pitchFamily="34" charset="0"/>
              </a:rPr>
              <a:t>Bloque Central Bolívar operó con el Frente Fidel Castaño en las áreas urbanas de Barrancabermeja y </a:t>
            </a:r>
            <a:r>
              <a:rPr lang="es-CO" sz="2400" dirty="0" smtClean="0">
                <a:latin typeface="Tahoma" panose="020B0604030504040204" pitchFamily="34" charset="0"/>
                <a:ea typeface="Tahoma" panose="020B0604030504040204" pitchFamily="34" charset="0"/>
                <a:cs typeface="Tahoma" panose="020B0604030504040204" pitchFamily="34" charset="0"/>
              </a:rPr>
              <a:t>Bucaramanga</a:t>
            </a:r>
            <a:endParaRPr lang="es-CO" sz="2400" dirty="0">
              <a:solidFill>
                <a:prstClr val="black"/>
              </a:solidFill>
              <a:latin typeface="Tahoma" panose="020B0604030504040204" pitchFamily="34" charset="0"/>
              <a:ea typeface="Tahoma" panose="020B0604030504040204" pitchFamily="34" charset="0"/>
              <a:cs typeface="Tahoma" panose="020B0604030504040204" pitchFamily="34" charset="0"/>
            </a:endParaRPr>
          </a:p>
          <a:p>
            <a:pPr algn="just"/>
            <a:endParaRPr lang="es-CO" sz="11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5"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7367479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1343472" y="548680"/>
            <a:ext cx="10369152" cy="5609228"/>
          </a:xfrm>
          <a:prstGeom prst="rect">
            <a:avLst/>
          </a:prstGeom>
        </p:spPr>
        <p:txBody>
          <a:bodyPr wrap="square">
            <a:spAutoFit/>
          </a:bodyPr>
          <a:lstStyle/>
          <a:p>
            <a:pPr>
              <a:spcBef>
                <a:spcPts val="400"/>
              </a:spcBef>
              <a:spcAft>
                <a:spcPts val="400"/>
              </a:spcAft>
            </a:pP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máximos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comandantes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condenados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p>
          <a:p>
            <a:pPr>
              <a:spcBef>
                <a:spcPts val="400"/>
              </a:spcBef>
              <a:spcAft>
                <a:spcPts val="400"/>
              </a:spcAft>
            </a:pPr>
            <a:endParaRPr lang="es-CO" sz="2800" b="1" kern="0" cap="all" spc="50" dirty="0" smtClean="0">
              <a:solidFill>
                <a:srgbClr val="C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Hebert Veloza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García</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“HH”.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Bloques</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Bananero</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y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Calima</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t>
            </a:r>
            <a:r>
              <a:rPr lang="en-US" sz="1500" b="1"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b="1"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Deportado</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de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EEUU</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endParaRPr lang="es-CO" sz="1500" dirty="0" smtClean="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Luis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Eduardo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Cifuentes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Galindo, alias “El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Águila</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Bloque Cundinamarca.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Salvatore Mancuso Gómez, alias “Mono Mancuso”.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Bloques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Catatumbo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Córdoba y Norte</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b="1"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Extraditado</a:t>
            </a:r>
            <a:endParaRPr lang="es-CO" sz="1500" b="1"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Edwar</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Cobos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Tellez, alias “Diego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Vecino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Bloque Montes de María.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Rodrigo Pérez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Àlzate</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“Julián Bolívar</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Comandante</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del Bloque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Central Bolívar.</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José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Baldomero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Linares, alias “Guillermo Torres”. Autodefensas Campesinas del Meta y Vichada.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Ramiro Vanoy Murillo, alias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Cuco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Vanoy</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Bloque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Mineros</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t>
            </a:r>
            <a:r>
              <a:rPr lang="en-US" sz="1500" b="1"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b="1"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Extraditado</a:t>
            </a:r>
            <a:r>
              <a:rPr lang="en-US" sz="1500" b="1"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a los EEUU</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Arnubio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Triana</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Mahecha</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Botalón</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Autodefensas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Campesinas de Puerto Boyacá.</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Ramón María Isaza Arango, alias “El Viejo”. Autodefensas Campesinas del Magdalena Medio.</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Juan Francisco Prada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Márquez</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Juancho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Prada”. </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Autodefensas Campesinas del Sur del Cesar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Frente</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Héctor</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Julio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Peinado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Becerra)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Fredy</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Rendón Herrera, alias “El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Alemán</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Bloque Elmer Cárdenas.</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nSpc>
                <a:spcPct val="150000"/>
              </a:lnSpc>
              <a:spcAft>
                <a:spcPts val="0"/>
              </a:spcAft>
              <a:buFont typeface="+mj-lt"/>
              <a:buAutoNum type="arabicPeriod"/>
            </a:pPr>
            <a:r>
              <a:rPr lang="en-US" sz="1500" dirty="0">
                <a:latin typeface="Arial Narrow" panose="020B0606020202030204" pitchFamily="34" charset="0"/>
                <a:ea typeface="Times New Roman" panose="02020603050405020304" pitchFamily="18" charset="0"/>
                <a:cs typeface="Times New Roman" panose="02020603050405020304" pitchFamily="18" charset="0"/>
              </a:rPr>
              <a:t>Uber Enrique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Bánquez</a:t>
            </a:r>
            <a:r>
              <a:rPr lang="en-US" sz="1500" dirty="0">
                <a:latin typeface="Arial Narrow" panose="020B0606020202030204" pitchFamily="34" charset="0"/>
                <a:ea typeface="Times New Roman" panose="02020603050405020304" pitchFamily="18" charset="0"/>
                <a:cs typeface="Times New Roman" panose="02020603050405020304" pitchFamily="18" charset="0"/>
              </a:rPr>
              <a:t>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Martínez</a:t>
            </a:r>
            <a:r>
              <a:rPr lang="en-US" sz="1500" dirty="0">
                <a:latin typeface="Arial Narrow" panose="020B0606020202030204" pitchFamily="34" charset="0"/>
                <a:ea typeface="Times New Roman" panose="02020603050405020304" pitchFamily="18" charset="0"/>
                <a:cs typeface="Times New Roman" panose="02020603050405020304" pitchFamily="18" charset="0"/>
              </a:rPr>
              <a:t>, alias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Juancho</a:t>
            </a:r>
            <a:r>
              <a:rPr lang="en-US" sz="1500" dirty="0">
                <a:latin typeface="Arial Narrow" panose="020B0606020202030204" pitchFamily="34" charset="0"/>
                <a:ea typeface="Times New Roman" panose="02020603050405020304" pitchFamily="18" charset="0"/>
                <a:cs typeface="Times New Roman" panose="02020603050405020304" pitchFamily="18" charset="0"/>
              </a:rPr>
              <a:t>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Dique</a:t>
            </a:r>
            <a:r>
              <a:rPr lang="en-US" sz="1500" dirty="0">
                <a:latin typeface="Arial Narrow" panose="020B0606020202030204" pitchFamily="34" charset="0"/>
                <a:ea typeface="Times New Roman" panose="02020603050405020304" pitchFamily="18" charset="0"/>
                <a:cs typeface="Times New Roman" panose="02020603050405020304" pitchFamily="18" charset="0"/>
              </a:rPr>
              <a:t>”. Bloque Montes de </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María.</a:t>
            </a:r>
            <a:endParaRPr lang="es-CO" sz="1500" dirty="0">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nSpc>
                <a:spcPct val="150000"/>
              </a:lnSpc>
              <a:spcAft>
                <a:spcPts val="0"/>
              </a:spcAft>
              <a:buFont typeface="+mj-lt"/>
              <a:buAutoNum type="arabicPeriod"/>
            </a:pP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Guillermo Pérez </a:t>
            </a:r>
            <a:r>
              <a:rPr lang="en-US" sz="1500" dirty="0" err="1" smtClean="0">
                <a:latin typeface="Arial Narrow" panose="020B0606020202030204" pitchFamily="34" charset="0"/>
                <a:ea typeface="Times New Roman" panose="02020603050405020304" pitchFamily="18" charset="0"/>
                <a:cs typeface="Times New Roman" panose="02020603050405020304" pitchFamily="18" charset="0"/>
              </a:rPr>
              <a:t>Álzate</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 alias “Pablo </a:t>
            </a:r>
            <a:r>
              <a:rPr lang="en-US" sz="1500" dirty="0" err="1" smtClean="0">
                <a:latin typeface="Arial Narrow" panose="020B0606020202030204" pitchFamily="34" charset="0"/>
                <a:ea typeface="Times New Roman" panose="02020603050405020304" pitchFamily="18" charset="0"/>
                <a:cs typeface="Times New Roman" panose="02020603050405020304" pitchFamily="18" charset="0"/>
              </a:rPr>
              <a:t>Sevillano</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 Bloque </a:t>
            </a:r>
            <a:r>
              <a:rPr lang="en-US" sz="1500" dirty="0" err="1" smtClean="0">
                <a:latin typeface="Arial Narrow" panose="020B0606020202030204" pitchFamily="34" charset="0"/>
                <a:ea typeface="Times New Roman" panose="02020603050405020304" pitchFamily="18" charset="0"/>
                <a:cs typeface="Times New Roman" panose="02020603050405020304" pitchFamily="18" charset="0"/>
              </a:rPr>
              <a:t>Libertadores</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 del Sur del BCB. </a:t>
            </a:r>
            <a:r>
              <a:rPr lang="en-US" sz="1500" b="1" dirty="0" err="1" smtClean="0">
                <a:latin typeface="Arial Narrow" panose="020B0606020202030204" pitchFamily="34" charset="0"/>
                <a:ea typeface="Times New Roman" panose="02020603050405020304" pitchFamily="18" charset="0"/>
                <a:cs typeface="Times New Roman" panose="02020603050405020304" pitchFamily="18" charset="0"/>
              </a:rPr>
              <a:t>Extraditado</a:t>
            </a:r>
            <a:endParaRPr lang="es-CO" sz="1500" b="1" dirty="0" smtClean="0">
              <a:latin typeface="Verdana" panose="020B0604030504040204" pitchFamily="34" charset="0"/>
              <a:ea typeface="Times New Roman" panose="02020603050405020304" pitchFamily="18" charset="0"/>
              <a:cs typeface="Times New Roman" panose="02020603050405020304" pitchFamily="18" charset="0"/>
            </a:endParaRPr>
          </a:p>
        </p:txBody>
      </p:sp>
      <p:sp>
        <p:nvSpPr>
          <p:cNvPr id="3" name="CuadroTexto 2"/>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3782903365"/>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7856751" y="2844720"/>
            <a:ext cx="178760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4800" y="3501008"/>
            <a:ext cx="1252939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392142" y="680791"/>
            <a:ext cx="4323513" cy="181588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1</a:t>
            </a:r>
          </a:p>
          <a:p>
            <a:pPr algn="r"/>
            <a:r>
              <a:rPr lang="es-ES" sz="1600" b="1" cap="small" dirty="0" smtClean="0">
                <a:solidFill>
                  <a:schemeClr val="accent5">
                    <a:lumMod val="20000"/>
                    <a:lumOff val="80000"/>
                  </a:schemeClr>
                </a:solidFill>
              </a:rPr>
              <a:t>Patrulleros:  9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405</a:t>
            </a:r>
          </a:p>
          <a:p>
            <a:pPr algn="r"/>
            <a:r>
              <a:rPr lang="es-ES" sz="1600" b="1" cap="small" dirty="0" smtClean="0">
                <a:solidFill>
                  <a:schemeClr val="accent5">
                    <a:lumMod val="20000"/>
                    <a:lumOff val="80000"/>
                  </a:schemeClr>
                </a:solidFill>
              </a:rPr>
              <a:t>Hechos: 43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86</a:t>
            </a:r>
          </a:p>
          <a:p>
            <a:pPr algn="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214197496"/>
              </p:ext>
            </p:extLst>
          </p:nvPr>
        </p:nvGraphicFramePr>
        <p:xfrm>
          <a:off x="623392" y="3933056"/>
          <a:ext cx="5616624" cy="2808314"/>
        </p:xfrm>
        <a:graphic>
          <a:graphicData uri="http://schemas.openxmlformats.org/drawingml/2006/table">
            <a:tbl>
              <a:tblPr firstRow="1" bandRow="1">
                <a:tableStyleId>{5C22544A-7EE6-4342-B048-85BDC9FD1C3A}</a:tableStyleId>
              </a:tblPr>
              <a:tblGrid>
                <a:gridCol w="2621091"/>
                <a:gridCol w="538260"/>
                <a:gridCol w="1933054"/>
                <a:gridCol w="524219"/>
              </a:tblGrid>
              <a:tr h="584355">
                <a:tc gridSpan="2">
                  <a:txBody>
                    <a:bodyPr/>
                    <a:lstStyle/>
                    <a:p>
                      <a:pPr marL="704850" indent="0" algn="l" defTabSz="711200"/>
                      <a:r>
                        <a:rPr lang="es-ES" sz="1400" dirty="0" err="1" smtClean="0">
                          <a:solidFill>
                            <a:schemeClr val="tx1"/>
                          </a:solidFill>
                        </a:rPr>
                        <a:t>Norbey</a:t>
                      </a:r>
                      <a:r>
                        <a:rPr lang="es-ES" sz="1400" dirty="0" smtClean="0">
                          <a:solidFill>
                            <a:schemeClr val="tx1"/>
                          </a:solidFill>
                        </a:rPr>
                        <a:t> </a:t>
                      </a:r>
                      <a:r>
                        <a:rPr lang="es-ES" sz="1400" dirty="0" err="1" smtClean="0">
                          <a:solidFill>
                            <a:schemeClr val="tx1"/>
                          </a:solidFill>
                        </a:rPr>
                        <a:t>Ortíz</a:t>
                      </a:r>
                      <a:r>
                        <a:rPr lang="es-ES" sz="1400" baseline="0" dirty="0" smtClean="0">
                          <a:solidFill>
                            <a:schemeClr val="tx1"/>
                          </a:solidFill>
                        </a:rPr>
                        <a:t>  alias “</a:t>
                      </a:r>
                      <a:r>
                        <a:rPr lang="es-ES" sz="1400" baseline="0" dirty="0" err="1" smtClean="0">
                          <a:solidFill>
                            <a:schemeClr val="tx1"/>
                          </a:solidFill>
                        </a:rPr>
                        <a:t>Urabá</a:t>
                      </a:r>
                      <a:r>
                        <a:rPr lang="es-ES" sz="1400" baseline="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gridSpan="2">
                  <a:txBody>
                    <a:bodyPr/>
                    <a:lstStyle/>
                    <a:p>
                      <a:pPr marL="0" indent="0" algn="l" defTabSz="185738"/>
                      <a:r>
                        <a:rPr lang="es-ES" sz="1400" dirty="0" smtClean="0">
                          <a:solidFill>
                            <a:schemeClr val="tx1"/>
                          </a:solidFill>
                        </a:rPr>
                        <a:t>Comandante </a:t>
                      </a:r>
                      <a:r>
                        <a:rPr lang="es-ES" sz="1050" dirty="0" smtClean="0">
                          <a:solidFill>
                            <a:schemeClr val="tx1"/>
                          </a:solidFill>
                        </a:rPr>
                        <a:t>de contraguerrilla</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87141">
                <a:tc gridSpan="4">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43738">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a:txBody>
                    <a:bodyPr/>
                    <a:lstStyle/>
                    <a:p>
                      <a:r>
                        <a:rPr lang="es-ES" sz="1400" dirty="0" smtClean="0"/>
                        <a:t>Homicidio</a:t>
                      </a:r>
                      <a:endParaRPr lang="es-ES" sz="1400" dirty="0"/>
                    </a:p>
                  </a:txBody>
                  <a:tcPr/>
                </a:tc>
                <a:tc>
                  <a:txBody>
                    <a:bodyPr/>
                    <a:lstStyle/>
                    <a:p>
                      <a:r>
                        <a:rPr lang="es-ES" sz="1400" dirty="0" smtClean="0"/>
                        <a:t>22</a:t>
                      </a:r>
                      <a:endParaRPr lang="es-ES" sz="1400" dirty="0"/>
                    </a:p>
                  </a:txBody>
                  <a:tcPr/>
                </a:tc>
              </a:tr>
              <a:tr h="393118">
                <a:tc>
                  <a:txBody>
                    <a:bodyPr/>
                    <a:lstStyle/>
                    <a:p>
                      <a:r>
                        <a:rPr lang="es-ES" sz="1400" dirty="0" smtClean="0"/>
                        <a:t>Secuestro</a:t>
                      </a:r>
                      <a:endParaRPr lang="es-ES" sz="1400" dirty="0"/>
                    </a:p>
                  </a:txBody>
                  <a:tcPr/>
                </a:tc>
                <a:tc>
                  <a:txBody>
                    <a:bodyPr/>
                    <a:lstStyle/>
                    <a:p>
                      <a:r>
                        <a:rPr lang="es-ES" sz="1400" dirty="0" smtClean="0"/>
                        <a:t>10</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5</a:t>
                      </a:r>
                      <a:endParaRPr lang="es-ES" sz="1400" dirty="0"/>
                    </a:p>
                  </a:txBody>
                  <a:tcPr/>
                </a:tc>
              </a:tr>
              <a:tr h="343738">
                <a:tc>
                  <a:txBody>
                    <a:bodyPr/>
                    <a:lstStyle/>
                    <a:p>
                      <a:r>
                        <a:rPr lang="es-ES" sz="1400" dirty="0" smtClean="0"/>
                        <a:t>Desaparición forzada</a:t>
                      </a:r>
                      <a:endParaRPr lang="es-ES" sz="1400" dirty="0"/>
                    </a:p>
                  </a:txBody>
                  <a:tcPr/>
                </a:tc>
                <a:tc>
                  <a:txBody>
                    <a:bodyPr/>
                    <a:lstStyle/>
                    <a:p>
                      <a:r>
                        <a:rPr lang="es-ES" sz="1400" dirty="0" smtClean="0"/>
                        <a:t>2</a:t>
                      </a:r>
                      <a:endParaRPr lang="es-ES" sz="1400" dirty="0"/>
                    </a:p>
                  </a:txBody>
                  <a:tcPr/>
                </a:tc>
                <a:tc>
                  <a:txBody>
                    <a:bodyPr/>
                    <a:lstStyle/>
                    <a:p>
                      <a:r>
                        <a:rPr lang="es-ES" sz="1400" dirty="0" smtClean="0"/>
                        <a:t>Actos de terrorismo</a:t>
                      </a:r>
                      <a:endParaRPr lang="es-ES" sz="1400" dirty="0"/>
                    </a:p>
                  </a:txBody>
                  <a:tcPr/>
                </a:tc>
                <a:tc>
                  <a:txBody>
                    <a:bodyPr/>
                    <a:lstStyle/>
                    <a:p>
                      <a:r>
                        <a:rPr lang="es-ES" sz="1400" dirty="0" smtClean="0"/>
                        <a:t>1</a:t>
                      </a:r>
                      <a:endParaRPr lang="es-ES" sz="1400" dirty="0"/>
                    </a:p>
                  </a:txBody>
                  <a:tcPr/>
                </a:tc>
              </a:tr>
              <a:tr h="34373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barbarie</a:t>
                      </a:r>
                      <a:endParaRPr lang="es-ES" sz="1400" dirty="0"/>
                    </a:p>
                  </a:txBody>
                  <a:tcPr/>
                </a:tc>
                <a:tc>
                  <a:txBody>
                    <a:bodyPr/>
                    <a:lstStyle/>
                    <a:p>
                      <a:r>
                        <a:rPr lang="es-ES" sz="1400" dirty="0" smtClean="0"/>
                        <a:t>1</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7</a:t>
                      </a:r>
                      <a:endParaRPr lang="es-ES" sz="1400" dirty="0"/>
                    </a:p>
                  </a:txBody>
                  <a:tcPr/>
                </a:tc>
              </a:tr>
              <a:tr h="41248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5</a:t>
                      </a:r>
                      <a:endParaRPr lang="es-ES" sz="1400" dirty="0"/>
                    </a:p>
                  </a:txBody>
                  <a:tcPr/>
                </a:tc>
                <a:tc>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890223980"/>
              </p:ext>
            </p:extLst>
          </p:nvPr>
        </p:nvGraphicFramePr>
        <p:xfrm>
          <a:off x="429271" y="328804"/>
          <a:ext cx="6797146" cy="3261360"/>
        </p:xfrm>
        <a:graphic>
          <a:graphicData uri="http://schemas.openxmlformats.org/drawingml/2006/table">
            <a:tbl>
              <a:tblPr firstRow="1" bandRow="1">
                <a:tableStyleId>{5C22544A-7EE6-4342-B048-85BDC9FD1C3A}</a:tableStyleId>
              </a:tblPr>
              <a:tblGrid>
                <a:gridCol w="3223390"/>
                <a:gridCol w="3573756"/>
              </a:tblGrid>
              <a:tr h="564065">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c hMerge="1">
                  <a:txBody>
                    <a:bodyPr/>
                    <a:lstStyle/>
                    <a:p>
                      <a:endParaRPr lang="es-ES" dirty="0"/>
                    </a:p>
                  </a:txBody>
                  <a:tcPr/>
                </a:tc>
              </a:tr>
              <a:tr h="832667">
                <a:tc>
                  <a:txBody>
                    <a:bodyPr/>
                    <a:lstStyle/>
                    <a:p>
                      <a:r>
                        <a:rPr lang="es-ES" sz="1400" dirty="0" smtClean="0"/>
                        <a:t>Primera Instancia. </a:t>
                      </a:r>
                      <a:r>
                        <a:rPr lang="es-ES" sz="1050" dirty="0" smtClean="0"/>
                        <a:t>M.P. Dra. Uldi Teresa Jiménez  L.</a:t>
                      </a:r>
                    </a:p>
                    <a:p>
                      <a:endParaRPr lang="es-ES" sz="1050" dirty="0" smtClean="0"/>
                    </a:p>
                    <a:p>
                      <a:endParaRPr lang="es-ES" sz="1050" dirty="0" smtClean="0"/>
                    </a:p>
                    <a:p>
                      <a:endParaRPr lang="es-ES" sz="1050" dirty="0" smtClean="0"/>
                    </a:p>
                  </a:txBody>
                  <a:tcPr/>
                </a:tc>
                <a:tc>
                  <a:txBody>
                    <a:bodyPr/>
                    <a:lstStyle/>
                    <a:p>
                      <a:r>
                        <a:rPr lang="es-ES" sz="1400" dirty="0" smtClean="0"/>
                        <a:t>19 de mayo de 2014. </a:t>
                      </a:r>
                      <a:r>
                        <a:rPr lang="es-ES" sz="1400" u="sng" dirty="0" smtClean="0">
                          <a:solidFill>
                            <a:srgbClr val="7030A0"/>
                          </a:solidFill>
                          <a:hlinkClick r:id="rId3"/>
                        </a:rPr>
                        <a:t>Ver Sentencia.</a:t>
                      </a:r>
                      <a:endParaRPr lang="es-ES" sz="1400" u="sng" dirty="0" smtClean="0">
                        <a:solidFill>
                          <a:srgbClr val="7030A0"/>
                        </a:solidFill>
                      </a:endParaRPr>
                    </a:p>
                    <a:p>
                      <a:endParaRPr lang="es-ES" sz="1400" dirty="0" smtClean="0"/>
                    </a:p>
                    <a:p>
                      <a:r>
                        <a:rPr lang="es-ES" sz="1400" dirty="0" smtClean="0"/>
                        <a:t>3 de julio de 2015.  </a:t>
                      </a:r>
                      <a:r>
                        <a:rPr lang="es-ES" sz="1400" u="sng" dirty="0" smtClean="0">
                          <a:solidFill>
                            <a:srgbClr val="7030A0"/>
                          </a:solidFill>
                          <a:hlinkClick r:id="rId4"/>
                        </a:rPr>
                        <a:t>Ver Sentencia</a:t>
                      </a:r>
                      <a:endParaRPr lang="es-ES" sz="1400" u="sng" dirty="0" smtClean="0">
                        <a:solidFill>
                          <a:srgbClr val="7030A0"/>
                        </a:solidFill>
                      </a:endParaRPr>
                    </a:p>
                    <a:p>
                      <a:endParaRPr lang="es-ES" sz="1400" u="sng" dirty="0">
                        <a:solidFill>
                          <a:srgbClr val="7030A0"/>
                        </a:solidFill>
                      </a:endParaRPr>
                    </a:p>
                  </a:txBody>
                  <a:tcPr/>
                </a:tc>
              </a:tr>
              <a:tr h="1208710">
                <a:tc>
                  <a:txBody>
                    <a:bodyPr/>
                    <a:lstStyle/>
                    <a:p>
                      <a:r>
                        <a:rPr lang="es-ES" sz="1400" dirty="0" smtClean="0"/>
                        <a:t>Segunda</a:t>
                      </a:r>
                      <a:r>
                        <a:rPr lang="es-ES" sz="1400" baseline="0" dirty="0" smtClean="0"/>
                        <a:t> Instancia. M.P. Dr. José Luís Barceló Camacho </a:t>
                      </a:r>
                      <a:endParaRPr lang="es-ES" sz="1400" dirty="0"/>
                    </a:p>
                  </a:txBody>
                  <a:tcPr/>
                </a:tc>
                <a:tc>
                  <a:txBody>
                    <a:bodyPr/>
                    <a:lstStyle/>
                    <a:p>
                      <a:pPr algn="l"/>
                      <a:r>
                        <a:rPr lang="es-ES" sz="1400" dirty="0" smtClean="0"/>
                        <a:t>Rad. 44154 5 de agosto de 2014. </a:t>
                      </a:r>
                      <a:r>
                        <a:rPr lang="es-ES" sz="1400" u="sng" dirty="0" smtClean="0">
                          <a:solidFill>
                            <a:srgbClr val="7030A0"/>
                          </a:solidFill>
                        </a:rPr>
                        <a:t>Ver </a:t>
                      </a:r>
                      <a:r>
                        <a:rPr lang="es-ES" sz="1400" u="sng" dirty="0" smtClean="0">
                          <a:solidFill>
                            <a:srgbClr val="7030A0"/>
                          </a:solidFill>
                          <a:hlinkClick r:id="rId5"/>
                        </a:rPr>
                        <a:t>Sentencia</a:t>
                      </a:r>
                      <a:endParaRPr lang="es-ES" sz="1400" u="sng" dirty="0" smtClean="0">
                        <a:solidFill>
                          <a:srgbClr val="7030A0"/>
                        </a:solidFill>
                      </a:endParaRPr>
                    </a:p>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24 de febrero de 2016.</a:t>
                      </a:r>
                      <a:r>
                        <a:rPr lang="es-ES" sz="1400" baseline="0" dirty="0" smtClean="0"/>
                        <a:t> </a:t>
                      </a:r>
                      <a:r>
                        <a:rPr lang="es-ES" sz="1400" baseline="0" dirty="0" smtClean="0">
                          <a:hlinkClick r:id="rId6"/>
                        </a:rPr>
                        <a:t>Ver Sentencia</a:t>
                      </a:r>
                      <a:endParaRPr lang="es-ES" sz="140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9 de marzo de 2016. </a:t>
                      </a:r>
                      <a:r>
                        <a:rPr lang="es-ES" sz="1400" baseline="0" dirty="0" smtClean="0">
                          <a:hlinkClick r:id="rId7"/>
                        </a:rPr>
                        <a:t>Ver auto</a:t>
                      </a:r>
                      <a:endParaRPr lang="es-ES" sz="140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24 de octubre de 2017. M.P. Dr. Eduardo Castellanos Roso.</a:t>
                      </a:r>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u="sng" dirty="0" smtClean="0">
                        <a:solidFill>
                          <a:srgbClr val="7030A0"/>
                        </a:solidFill>
                      </a:endParaRPr>
                    </a:p>
                  </a:txBody>
                  <a:tcPr/>
                </a:tc>
              </a:tr>
              <a:tr h="268602">
                <a:tc>
                  <a:txBody>
                    <a:bodyPr/>
                    <a:lstStyle/>
                    <a:p>
                      <a:r>
                        <a:rPr lang="es-ES" sz="1400" dirty="0" smtClean="0"/>
                        <a:t>Postulados</a:t>
                      </a:r>
                      <a:endParaRPr lang="es-ES" sz="1050" dirty="0"/>
                    </a:p>
                  </a:txBody>
                  <a:tcPr/>
                </a:tc>
                <a:tc>
                  <a:txBody>
                    <a:bodyPr/>
                    <a:lstStyle/>
                    <a:p>
                      <a:r>
                        <a:rPr lang="es-ES" sz="1400" dirty="0" smtClean="0"/>
                        <a:t>10</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476860" y="3634735"/>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2" name="Group 2"/>
          <p:cNvGrpSpPr>
            <a:grpSpLocks/>
          </p:cNvGrpSpPr>
          <p:nvPr/>
        </p:nvGrpSpPr>
        <p:grpSpPr bwMode="auto">
          <a:xfrm>
            <a:off x="9840416" y="2060848"/>
            <a:ext cx="2592288" cy="2420888"/>
            <a:chOff x="0" y="0"/>
            <a:chExt cx="5725" cy="5713"/>
          </a:xfrm>
        </p:grpSpPr>
        <p:sp>
          <p:nvSpPr>
            <p:cNvPr id="97"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8"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9"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0"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1"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5"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6"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7"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8"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9"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0"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1"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2"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3"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4"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5"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6"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7"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8"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9"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0"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126"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8"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9"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0" name="Text Box 54"/>
            <p:cNvSpPr txBox="1">
              <a:spLocks noChangeArrowheads="1"/>
            </p:cNvSpPr>
            <p:nvPr/>
          </p:nvSpPr>
          <p:spPr bwMode="auto">
            <a:xfrm>
              <a:off x="3395" y="850"/>
              <a:ext cx="2330" cy="54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BL. TOLIMA</a:t>
              </a:r>
              <a:endParaRPr lang="es-ES" sz="900" b="1" dirty="0">
                <a:effectLst>
                  <a:outerShdw blurRad="38100" dist="38100" dir="2700000" algn="tl">
                    <a:srgbClr val="000000">
                      <a:alpha val="43137"/>
                    </a:srgbClr>
                  </a:outerShdw>
                </a:effectLst>
                <a:latin typeface="Calibri" pitchFamily="34" charset="0"/>
              </a:endParaRPr>
            </a:p>
          </p:txBody>
        </p:sp>
        <p:sp>
          <p:nvSpPr>
            <p:cNvPr id="131" name="Rectangle 56"/>
            <p:cNvSpPr>
              <a:spLocks noChangeArrowheads="1"/>
            </p:cNvSpPr>
            <p:nvPr/>
          </p:nvSpPr>
          <p:spPr bwMode="auto">
            <a:xfrm>
              <a:off x="2808" y="680"/>
              <a:ext cx="2385" cy="85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2" name="Oval 68"/>
            <p:cNvSpPr>
              <a:spLocks noChangeArrowheads="1"/>
            </p:cNvSpPr>
            <p:nvPr/>
          </p:nvSpPr>
          <p:spPr bwMode="auto">
            <a:xfrm rot="5400000">
              <a:off x="2856" y="911"/>
              <a:ext cx="440" cy="31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sp>
        <p:nvSpPr>
          <p:cNvPr id="136" name="18 CuadroTexto"/>
          <p:cNvSpPr txBox="1"/>
          <p:nvPr/>
        </p:nvSpPr>
        <p:spPr>
          <a:xfrm>
            <a:off x="7656718" y="6237312"/>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0" name="Tabla 54"/>
          <p:cNvGraphicFramePr>
            <a:graphicFrameLocks noGrp="1"/>
          </p:cNvGraphicFramePr>
          <p:nvPr>
            <p:extLst/>
          </p:nvPr>
        </p:nvGraphicFramePr>
        <p:xfrm>
          <a:off x="6312024" y="4005064"/>
          <a:ext cx="3528392" cy="1584960"/>
        </p:xfrm>
        <a:graphic>
          <a:graphicData uri="http://schemas.openxmlformats.org/drawingml/2006/table">
            <a:tbl>
              <a:tblPr firstRow="1" bandRow="1">
                <a:tableStyleId>{5C22544A-7EE6-4342-B048-85BDC9FD1C3A}</a:tableStyleId>
              </a:tblPr>
              <a:tblGrid>
                <a:gridCol w="2376264"/>
                <a:gridCol w="399403"/>
                <a:gridCol w="752725"/>
              </a:tblGrid>
              <a:tr h="506411">
                <a:tc>
                  <a:txBody>
                    <a:bodyPr/>
                    <a:lstStyle/>
                    <a:p>
                      <a:pPr marL="541338" indent="0" algn="l" defTabSz="185738"/>
                      <a:r>
                        <a:rPr lang="es-ES" sz="1400" dirty="0" err="1" smtClean="0">
                          <a:solidFill>
                            <a:schemeClr val="tx1"/>
                          </a:solidFill>
                        </a:rPr>
                        <a:t>Adan</a:t>
                      </a:r>
                      <a:r>
                        <a:rPr lang="es-ES" sz="1400" baseline="0" dirty="0" smtClean="0">
                          <a:solidFill>
                            <a:schemeClr val="tx1"/>
                          </a:solidFill>
                        </a:rPr>
                        <a:t> Bocanegra alias “Omar”</a:t>
                      </a:r>
                      <a:endParaRPr lang="es-ES" sz="140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40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pic>
        <p:nvPicPr>
          <p:cNvPr id="51" name="50 Imagen" descr="5855901.jpg"/>
          <p:cNvPicPr>
            <a:picLocks noChangeAspect="1"/>
          </p:cNvPicPr>
          <p:nvPr/>
        </p:nvPicPr>
        <p:blipFill>
          <a:blip r:embed="rId8" cstate="print"/>
          <a:stretch>
            <a:fillRect/>
          </a:stretch>
        </p:blipFill>
        <p:spPr>
          <a:xfrm>
            <a:off x="676024" y="3966803"/>
            <a:ext cx="477058" cy="596323"/>
          </a:xfrm>
          <a:prstGeom prst="rect">
            <a:avLst/>
          </a:prstGeom>
        </p:spPr>
      </p:pic>
      <p:pic>
        <p:nvPicPr>
          <p:cNvPr id="52" name="51 Imagen" descr="83243783.jpg"/>
          <p:cNvPicPr>
            <a:picLocks noChangeAspect="1"/>
          </p:cNvPicPr>
          <p:nvPr/>
        </p:nvPicPr>
        <p:blipFill>
          <a:blip r:embed="rId9" cstate="print"/>
          <a:stretch>
            <a:fillRect/>
          </a:stretch>
        </p:blipFill>
        <p:spPr>
          <a:xfrm>
            <a:off x="6312024" y="3933056"/>
            <a:ext cx="504056" cy="630070"/>
          </a:xfrm>
          <a:prstGeom prst="rect">
            <a:avLst/>
          </a:prstGeom>
        </p:spPr>
      </p:pic>
    </p:spTree>
    <p:extLst>
      <p:ext uri="{BB962C8B-B14F-4D97-AF65-F5344CB8AC3E}">
        <p14:creationId xmlns:p14="http://schemas.microsoft.com/office/powerpoint/2010/main" val="2556818104"/>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623392" y="3429000"/>
          <a:ext cx="5400601" cy="2490192"/>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506411">
                <a:tc gridSpan="3">
                  <a:txBody>
                    <a:bodyPr/>
                    <a:lstStyle/>
                    <a:p>
                      <a:pPr marL="704850" indent="0" algn="l" defTabSz="711200"/>
                      <a:r>
                        <a:rPr lang="es-ES" sz="1400" dirty="0" smtClean="0">
                          <a:solidFill>
                            <a:schemeClr val="tx1"/>
                          </a:solidFill>
                        </a:rPr>
                        <a:t>John</a:t>
                      </a:r>
                      <a:r>
                        <a:rPr lang="es-ES" sz="1400" baseline="0" dirty="0" smtClean="0">
                          <a:solidFill>
                            <a:schemeClr val="tx1"/>
                          </a:solidFill>
                        </a:rPr>
                        <a:t> </a:t>
                      </a:r>
                      <a:r>
                        <a:rPr lang="es-ES" sz="1400" baseline="0" dirty="0" err="1" smtClean="0">
                          <a:solidFill>
                            <a:schemeClr val="tx1"/>
                          </a:solidFill>
                        </a:rPr>
                        <a:t>Fredy</a:t>
                      </a:r>
                      <a:r>
                        <a:rPr lang="es-ES" sz="1400" baseline="0" dirty="0" smtClean="0">
                          <a:solidFill>
                            <a:schemeClr val="tx1"/>
                          </a:solidFill>
                        </a:rPr>
                        <a:t> Rubio Sierra alias “Mono Miguel” </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22</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10</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barbarie</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7</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5</a:t>
                      </a:r>
                      <a:endParaRPr lang="es-ES" sz="1400" dirty="0"/>
                    </a:p>
                  </a:txBody>
                  <a:tcPr/>
                </a:tc>
                <a:tc gridSpan="2">
                  <a:txBody>
                    <a:bodyPr/>
                    <a:lstStyle/>
                    <a:p>
                      <a:endParaRPr lang="es-ES"/>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9810942" y="6488668"/>
            <a:ext cx="2117705"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pic>
        <p:nvPicPr>
          <p:cNvPr id="49" name="48 Imagen" descr="14280561.jpg"/>
          <p:cNvPicPr>
            <a:picLocks noChangeAspect="1"/>
          </p:cNvPicPr>
          <p:nvPr/>
        </p:nvPicPr>
        <p:blipFill>
          <a:blip r:embed="rId3" cstate="print"/>
          <a:stretch>
            <a:fillRect/>
          </a:stretch>
        </p:blipFill>
        <p:spPr>
          <a:xfrm>
            <a:off x="695401" y="3410533"/>
            <a:ext cx="432048" cy="540060"/>
          </a:xfrm>
          <a:prstGeom prst="rect">
            <a:avLst/>
          </a:prstGeom>
        </p:spPr>
      </p:pic>
      <p:graphicFrame>
        <p:nvGraphicFramePr>
          <p:cNvPr id="54" name="Tabla 54"/>
          <p:cNvGraphicFramePr>
            <a:graphicFrameLocks noGrp="1"/>
          </p:cNvGraphicFramePr>
          <p:nvPr>
            <p:extLst>
              <p:ext uri="{D42A27DB-BD31-4B8C-83A1-F6EECF244321}">
                <p14:modId xmlns:p14="http://schemas.microsoft.com/office/powerpoint/2010/main" val="106896856"/>
              </p:ext>
            </p:extLst>
          </p:nvPr>
        </p:nvGraphicFramePr>
        <p:xfrm>
          <a:off x="6384032" y="3501009"/>
          <a:ext cx="5400601" cy="237626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579583">
                <a:tc gridSpan="3">
                  <a:txBody>
                    <a:bodyPr/>
                    <a:lstStyle/>
                    <a:p>
                      <a:pPr marL="704850" indent="0" algn="l" defTabSz="711200"/>
                      <a:r>
                        <a:rPr lang="es-ES" sz="1400" dirty="0" err="1" smtClean="0">
                          <a:solidFill>
                            <a:schemeClr val="tx1"/>
                          </a:solidFill>
                        </a:rPr>
                        <a:t>Giovanny</a:t>
                      </a:r>
                      <a:r>
                        <a:rPr lang="es-ES" sz="1400" dirty="0" smtClean="0">
                          <a:solidFill>
                            <a:schemeClr val="tx1"/>
                          </a:solidFill>
                        </a:rPr>
                        <a:t> Andrés Arroyabe alias  “Calvo”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8397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40932">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389907">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8</a:t>
                      </a:r>
                      <a:endParaRPr lang="es-ES" sz="1400" dirty="0"/>
                    </a:p>
                  </a:txBody>
                  <a:tcPr/>
                </a:tc>
              </a:tr>
              <a:tr h="34093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15</a:t>
                      </a:r>
                      <a:endParaRPr lang="es-ES" sz="1400" dirty="0"/>
                    </a:p>
                  </a:txBody>
                  <a:tcPr/>
                </a:tc>
              </a:tr>
              <a:tr h="34093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11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56" name="55 Imagen" descr="10013597.jpg"/>
          <p:cNvPicPr>
            <a:picLocks noChangeAspect="1"/>
          </p:cNvPicPr>
          <p:nvPr/>
        </p:nvPicPr>
        <p:blipFill>
          <a:blip r:embed="rId4" cstate="print"/>
          <a:stretch>
            <a:fillRect/>
          </a:stretch>
        </p:blipFill>
        <p:spPr>
          <a:xfrm>
            <a:off x="6384033" y="3482541"/>
            <a:ext cx="432048" cy="540060"/>
          </a:xfrm>
          <a:prstGeom prst="rect">
            <a:avLst/>
          </a:prstGeom>
        </p:spPr>
      </p:pic>
    </p:spTree>
    <p:extLst>
      <p:ext uri="{BB962C8B-B14F-4D97-AF65-F5344CB8AC3E}">
        <p14:creationId xmlns:p14="http://schemas.microsoft.com/office/powerpoint/2010/main" val="1479903584"/>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267039833"/>
              </p:ext>
            </p:extLst>
          </p:nvPr>
        </p:nvGraphicFramePr>
        <p:xfrm>
          <a:off x="623392" y="3212976"/>
          <a:ext cx="5400601" cy="2880319"/>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682929">
                <a:tc gridSpan="3">
                  <a:txBody>
                    <a:bodyPr/>
                    <a:lstStyle/>
                    <a:p>
                      <a:pPr marL="704850" indent="0" algn="l" defTabSz="711200"/>
                      <a:r>
                        <a:rPr lang="es-ES" sz="1400" dirty="0" smtClean="0">
                          <a:solidFill>
                            <a:schemeClr val="tx1"/>
                          </a:solidFill>
                        </a:rPr>
                        <a:t>John</a:t>
                      </a:r>
                      <a:r>
                        <a:rPr lang="es-ES" sz="1400" baseline="0" dirty="0" smtClean="0">
                          <a:solidFill>
                            <a:schemeClr val="tx1"/>
                          </a:solidFill>
                        </a:rPr>
                        <a:t> Eider Valderrama Chacón alias “Andrés”</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52447">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01722">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7</a:t>
                      </a:r>
                      <a:endParaRPr lang="es-ES" sz="1400" dirty="0"/>
                    </a:p>
                  </a:txBody>
                  <a:tcPr/>
                </a:tc>
              </a:tr>
              <a:tr h="459432">
                <a:tc>
                  <a:txBody>
                    <a:bodyPr/>
                    <a:lstStyle/>
                    <a:p>
                      <a:r>
                        <a:rPr lang="es-ES" sz="1400" dirty="0" smtClean="0"/>
                        <a:t>Secuestro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0172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82067">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gridSpan="2">
                  <a:txBody>
                    <a:bodyPr/>
                    <a:lstStyle/>
                    <a:p>
                      <a:endParaRPr lang="es-ES"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3321609193"/>
              </p:ext>
            </p:extLst>
          </p:nvPr>
        </p:nvGraphicFramePr>
        <p:xfrm>
          <a:off x="6384032" y="3275691"/>
          <a:ext cx="5400601" cy="2817606"/>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687229">
                <a:tc gridSpan="3">
                  <a:txBody>
                    <a:bodyPr/>
                    <a:lstStyle/>
                    <a:p>
                      <a:pPr marL="704850" indent="0" algn="l" defTabSz="711200"/>
                      <a:r>
                        <a:rPr lang="es-ES" sz="1400" dirty="0" smtClean="0">
                          <a:solidFill>
                            <a:schemeClr val="tx1"/>
                          </a:solidFill>
                        </a:rPr>
                        <a:t>José </a:t>
                      </a:r>
                      <a:r>
                        <a:rPr lang="es-ES" sz="1400" dirty="0" err="1" smtClean="0">
                          <a:solidFill>
                            <a:schemeClr val="tx1"/>
                          </a:solidFill>
                        </a:rPr>
                        <a:t>Adalbert</a:t>
                      </a:r>
                      <a:r>
                        <a:rPr lang="es-ES" sz="1400" dirty="0" smtClean="0">
                          <a:solidFill>
                            <a:schemeClr val="tx1"/>
                          </a:solidFill>
                        </a:rPr>
                        <a:t> </a:t>
                      </a:r>
                      <a:r>
                        <a:rPr lang="es-ES" sz="1400" dirty="0" err="1" smtClean="0">
                          <a:solidFill>
                            <a:schemeClr val="tx1"/>
                          </a:solidFill>
                        </a:rPr>
                        <a:t>Upegui</a:t>
                      </a:r>
                      <a:r>
                        <a:rPr lang="es-ES" sz="1400" dirty="0" smtClean="0">
                          <a:solidFill>
                            <a:schemeClr val="tx1"/>
                          </a:solidFill>
                        </a:rPr>
                        <a:t> Cruz alias “Osama”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5529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04252">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62325">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0425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13</a:t>
                      </a:r>
                      <a:endParaRPr lang="es-ES" sz="1400" dirty="0"/>
                    </a:p>
                  </a:txBody>
                  <a:tcPr/>
                </a:tc>
              </a:tr>
              <a:tr h="40425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11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12" name="11 Imagen" descr="6804901.jpg"/>
          <p:cNvPicPr>
            <a:picLocks noChangeAspect="1"/>
          </p:cNvPicPr>
          <p:nvPr/>
        </p:nvPicPr>
        <p:blipFill>
          <a:blip r:embed="rId3" cstate="print"/>
          <a:stretch>
            <a:fillRect/>
          </a:stretch>
        </p:blipFill>
        <p:spPr>
          <a:xfrm>
            <a:off x="677202" y="3239402"/>
            <a:ext cx="504056" cy="593599"/>
          </a:xfrm>
          <a:prstGeom prst="rect">
            <a:avLst/>
          </a:prstGeom>
        </p:spPr>
      </p:pic>
      <p:pic>
        <p:nvPicPr>
          <p:cNvPr id="13" name="12 Imagen" descr="93376832.jpg"/>
          <p:cNvPicPr>
            <a:picLocks noChangeAspect="1"/>
          </p:cNvPicPr>
          <p:nvPr/>
        </p:nvPicPr>
        <p:blipFill>
          <a:blip r:embed="rId4" cstate="print"/>
          <a:stretch>
            <a:fillRect/>
          </a:stretch>
        </p:blipFill>
        <p:spPr>
          <a:xfrm>
            <a:off x="6528048" y="3356992"/>
            <a:ext cx="537755" cy="539010"/>
          </a:xfrm>
          <a:prstGeom prst="rect">
            <a:avLst/>
          </a:prstGeom>
        </p:spPr>
      </p:pic>
    </p:spTree>
    <p:extLst>
      <p:ext uri="{BB962C8B-B14F-4D97-AF65-F5344CB8AC3E}">
        <p14:creationId xmlns:p14="http://schemas.microsoft.com/office/powerpoint/2010/main" val="2371715535"/>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2726659296"/>
              </p:ext>
            </p:extLst>
          </p:nvPr>
        </p:nvGraphicFramePr>
        <p:xfrm>
          <a:off x="623392" y="3212976"/>
          <a:ext cx="5400601" cy="2952329"/>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r>
                        <a:rPr lang="es-ES" sz="1400" dirty="0" smtClean="0">
                          <a:solidFill>
                            <a:schemeClr val="tx1"/>
                          </a:solidFill>
                        </a:rPr>
                        <a:t>Edgar González Mendoza alias “Machete”</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10</a:t>
                      </a:r>
                      <a:endParaRPr lang="es-ES" sz="1400" dirty="0"/>
                    </a:p>
                  </a:txBody>
                  <a:tcPr/>
                </a:tc>
              </a:tr>
              <a:tr h="470917">
                <a:tc>
                  <a:txBody>
                    <a:bodyPr/>
                    <a:lstStyle/>
                    <a:p>
                      <a:r>
                        <a:rPr lang="es-ES" sz="1400" dirty="0" smtClean="0"/>
                        <a:t>Secuestro</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9411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7</a:t>
                      </a:r>
                      <a:endParaRPr lang="es-ES" sz="1400" dirty="0"/>
                    </a:p>
                  </a:txBody>
                  <a:tcPr/>
                </a:tc>
                <a:tc gridSpan="2">
                  <a:txBody>
                    <a:bodyPr/>
                    <a:lstStyle/>
                    <a:p>
                      <a:endParaRPr lang="es-ES"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1785663274"/>
              </p:ext>
            </p:extLst>
          </p:nvPr>
        </p:nvGraphicFramePr>
        <p:xfrm>
          <a:off x="6384032" y="3212975"/>
          <a:ext cx="5400601" cy="2952328"/>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20089">
                <a:tc gridSpan="3">
                  <a:txBody>
                    <a:bodyPr/>
                    <a:lstStyle/>
                    <a:p>
                      <a:pPr marL="704850" indent="0" algn="l" defTabSz="711200"/>
                      <a:r>
                        <a:rPr lang="es-ES" sz="1400" dirty="0" err="1" smtClean="0">
                          <a:solidFill>
                            <a:schemeClr val="tx1"/>
                          </a:solidFill>
                        </a:rPr>
                        <a:t>Chovis</a:t>
                      </a:r>
                      <a:r>
                        <a:rPr lang="es-ES" sz="1400" dirty="0" smtClean="0">
                          <a:solidFill>
                            <a:schemeClr val="tx1"/>
                          </a:solidFill>
                        </a:rPr>
                        <a:t> José Toral Garcés alias  “Montería”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7706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23581">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9</a:t>
                      </a:r>
                      <a:endParaRPr lang="es-ES" sz="1400" dirty="0"/>
                    </a:p>
                  </a:txBody>
                  <a:tcPr/>
                </a:tc>
              </a:tr>
              <a:tr h="484431">
                <a:tc>
                  <a:txBody>
                    <a:bodyPr/>
                    <a:lstStyle/>
                    <a:p>
                      <a:r>
                        <a:rPr lang="es-ES" sz="1400" dirty="0" smtClean="0"/>
                        <a:t>Secuestro</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23581">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23581">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14" name="13 Imagen" descr="5992927.jpg"/>
          <p:cNvPicPr>
            <a:picLocks noChangeAspect="1"/>
          </p:cNvPicPr>
          <p:nvPr/>
        </p:nvPicPr>
        <p:blipFill>
          <a:blip r:embed="rId3" cstate="print"/>
          <a:stretch>
            <a:fillRect/>
          </a:stretch>
        </p:blipFill>
        <p:spPr>
          <a:xfrm>
            <a:off x="695400" y="3292832"/>
            <a:ext cx="504056" cy="558061"/>
          </a:xfrm>
          <a:prstGeom prst="rect">
            <a:avLst/>
          </a:prstGeom>
        </p:spPr>
      </p:pic>
      <p:pic>
        <p:nvPicPr>
          <p:cNvPr id="15" name="14 Imagen" descr="78708221.jpg"/>
          <p:cNvPicPr>
            <a:picLocks noChangeAspect="1"/>
          </p:cNvPicPr>
          <p:nvPr/>
        </p:nvPicPr>
        <p:blipFill>
          <a:blip r:embed="rId4" cstate="print"/>
          <a:stretch>
            <a:fillRect/>
          </a:stretch>
        </p:blipFill>
        <p:spPr>
          <a:xfrm>
            <a:off x="6528048" y="3292832"/>
            <a:ext cx="504056" cy="630071"/>
          </a:xfrm>
          <a:prstGeom prst="rect">
            <a:avLst/>
          </a:prstGeom>
        </p:spPr>
      </p:pic>
    </p:spTree>
    <p:extLst>
      <p:ext uri="{BB962C8B-B14F-4D97-AF65-F5344CB8AC3E}">
        <p14:creationId xmlns:p14="http://schemas.microsoft.com/office/powerpoint/2010/main" val="379034309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614557325"/>
              </p:ext>
            </p:extLst>
          </p:nvPr>
        </p:nvGraphicFramePr>
        <p:xfrm>
          <a:off x="623392" y="3212976"/>
          <a:ext cx="5472609" cy="2664296"/>
        </p:xfrm>
        <a:graphic>
          <a:graphicData uri="http://schemas.openxmlformats.org/drawingml/2006/table">
            <a:tbl>
              <a:tblPr firstRow="1" bandRow="1">
                <a:tableStyleId>{5C22544A-7EE6-4342-B048-85BDC9FD1C3A}</a:tableStyleId>
              </a:tblPr>
              <a:tblGrid>
                <a:gridCol w="2553883"/>
                <a:gridCol w="524459"/>
                <a:gridCol w="570063"/>
                <a:gridCol w="1313426"/>
                <a:gridCol w="510778"/>
              </a:tblGrid>
              <a:tr h="1298568">
                <a:tc gridSpan="3">
                  <a:txBody>
                    <a:bodyPr/>
                    <a:lstStyle/>
                    <a:p>
                      <a:pPr marL="704850" indent="0" algn="l" defTabSz="711200"/>
                      <a:r>
                        <a:rPr lang="es-ES" sz="1400" dirty="0" smtClean="0">
                          <a:solidFill>
                            <a:schemeClr val="tx1"/>
                          </a:solidFill>
                        </a:rPr>
                        <a:t>Hernán Dario Perea </a:t>
                      </a:r>
                      <a:r>
                        <a:rPr lang="es-ES" sz="1400" baseline="0" dirty="0" smtClean="0">
                          <a:solidFill>
                            <a:schemeClr val="tx1"/>
                          </a:solidFill>
                        </a:rPr>
                        <a:t>Moreno</a:t>
                      </a:r>
                    </a:p>
                    <a:p>
                      <a:pPr marL="704850" indent="0" algn="l" defTabSz="711200"/>
                      <a:endParaRPr lang="es-ES" sz="1400" baseline="0" dirty="0" smtClean="0">
                        <a:solidFill>
                          <a:schemeClr val="tx1"/>
                        </a:solidFill>
                      </a:endParaRPr>
                    </a:p>
                    <a:p>
                      <a:pPr marL="704850" indent="0" algn="l" defTabSz="711200"/>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72341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64231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3517576333"/>
              </p:ext>
            </p:extLst>
          </p:nvPr>
        </p:nvGraphicFramePr>
        <p:xfrm>
          <a:off x="6384032" y="3212975"/>
          <a:ext cx="5400601" cy="2664298"/>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1436054">
                <a:tc gridSpan="3">
                  <a:txBody>
                    <a:bodyPr/>
                    <a:lstStyle/>
                    <a:p>
                      <a:pPr marL="704850" indent="0" algn="l" defTabSz="711200"/>
                      <a:r>
                        <a:rPr lang="es-ES" sz="1400" dirty="0" smtClean="0">
                          <a:solidFill>
                            <a:schemeClr val="tx1"/>
                          </a:solidFill>
                        </a:rPr>
                        <a:t>Oscar Tabares Pérez</a:t>
                      </a:r>
                      <a:r>
                        <a:rPr lang="es-ES" sz="1400" baseline="0" dirty="0" smtClean="0">
                          <a:solidFill>
                            <a:schemeClr val="tx1"/>
                          </a:solidFill>
                        </a:rPr>
                        <a:t> alias “</a:t>
                      </a:r>
                      <a:r>
                        <a:rPr lang="es-ES" sz="1400" baseline="0" dirty="0" err="1" smtClean="0">
                          <a:solidFill>
                            <a:schemeClr val="tx1"/>
                          </a:solidFill>
                        </a:rPr>
                        <a:t>Frutiño</a:t>
                      </a:r>
                      <a:r>
                        <a:rPr lang="es-ES" sz="1400" baseline="0" dirty="0" smtClean="0">
                          <a:solidFill>
                            <a:schemeClr val="tx1"/>
                          </a:solidFill>
                        </a:rPr>
                        <a:t>”</a:t>
                      </a:r>
                    </a:p>
                    <a:p>
                      <a:pPr marL="704850" indent="0" algn="l" defTabSz="711200"/>
                      <a:endParaRPr lang="es-ES" sz="1400" baseline="0" dirty="0" smtClean="0">
                        <a:solidFill>
                          <a:schemeClr val="tx1"/>
                        </a:solidFill>
                      </a:endParaRPr>
                    </a:p>
                    <a:p>
                      <a:pPr marL="704850" indent="0" algn="l" defTabSz="711200"/>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650591">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577653">
                <a:tc>
                  <a:txBody>
                    <a:bodyPr/>
                    <a:lstStyle/>
                    <a:p>
                      <a:r>
                        <a:rPr lang="es-ES" sz="1400" dirty="0" smtClean="0"/>
                        <a:t>Homicidio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pic>
        <p:nvPicPr>
          <p:cNvPr id="14" name="13 Imagen" descr="94444918.jpg"/>
          <p:cNvPicPr>
            <a:picLocks noChangeAspect="1"/>
          </p:cNvPicPr>
          <p:nvPr/>
        </p:nvPicPr>
        <p:blipFill>
          <a:blip r:embed="rId3" cstate="print"/>
          <a:stretch>
            <a:fillRect/>
          </a:stretch>
        </p:blipFill>
        <p:spPr>
          <a:xfrm>
            <a:off x="695400" y="3488905"/>
            <a:ext cx="814461" cy="873388"/>
          </a:xfrm>
          <a:prstGeom prst="rect">
            <a:avLst/>
          </a:prstGeom>
        </p:spPr>
      </p:pic>
      <p:pic>
        <p:nvPicPr>
          <p:cNvPr id="15" name="14 Imagen" descr="16160726.jpg"/>
          <p:cNvPicPr>
            <a:picLocks noChangeAspect="1"/>
          </p:cNvPicPr>
          <p:nvPr/>
        </p:nvPicPr>
        <p:blipFill>
          <a:blip r:embed="rId4" cstate="print"/>
          <a:stretch>
            <a:fillRect/>
          </a:stretch>
        </p:blipFill>
        <p:spPr>
          <a:xfrm>
            <a:off x="6384033" y="3429000"/>
            <a:ext cx="720080" cy="925816"/>
          </a:xfrm>
          <a:prstGeom prst="rect">
            <a:avLst/>
          </a:prstGeom>
        </p:spPr>
      </p:pic>
    </p:spTree>
    <p:extLst>
      <p:ext uri="{BB962C8B-B14F-4D97-AF65-F5344CB8AC3E}">
        <p14:creationId xmlns:p14="http://schemas.microsoft.com/office/powerpoint/2010/main" val="201049828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31676" y="0"/>
            <a:ext cx="12072664" cy="1871663"/>
          </a:xfrm>
        </p:spPr>
        <p:txBody>
          <a:bodyPr>
            <a:normAutofit/>
          </a:bodyPr>
          <a:lstStyle/>
          <a:p>
            <a:pPr lvl="0" algn="ctr"/>
            <a:r>
              <a:rPr lang="es-ES" b="1" cap="small" dirty="0" smtClean="0">
                <a:solidFill>
                  <a:srgbClr val="C00000"/>
                </a:solidFill>
                <a:cs typeface="Arial" pitchFamily="34" charset="0"/>
              </a:rPr>
              <a:t>Sentencia 24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Tolima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839416" y="2276872"/>
            <a:ext cx="10441160" cy="3754874"/>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territorio de influencia del Bloque Tolima fue la zona rural del municipio de </a:t>
            </a:r>
            <a:r>
              <a:rPr lang="es-CO" sz="1400" dirty="0" err="1">
                <a:latin typeface="Malgun Gothic" panose="020B0503020000020004" pitchFamily="34" charset="-127"/>
                <a:ea typeface="Malgun Gothic" panose="020B0503020000020004" pitchFamily="34" charset="-127"/>
              </a:rPr>
              <a:t>Rioblanco</a:t>
            </a:r>
            <a:r>
              <a:rPr lang="es-CO" sz="1400" dirty="0">
                <a:latin typeface="Malgun Gothic" panose="020B0503020000020004" pitchFamily="34" charset="-127"/>
                <a:ea typeface="Malgun Gothic" panose="020B0503020000020004" pitchFamily="34" charset="-127"/>
              </a:rPr>
              <a:t>, posteriormente el municipio del Guamo donde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por orientación de Carlos Castaño, desplegó una estrategia para buscar que ganaderos y agricultores que habían sido víctimas de extorsión y secuestro por parte de las FARC en los municipios del Guamo, Espinal, Saldaña y San Luis ofrecieran apoyo financiero e instalación de sus bases en sus predios, a cambio de seguridad. De igual manera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desde el Guamo realizó contactos con gremios económicos y personas influyentes de la región para que colaboraran con la organización. Luego de esta preparación tras iniciar la avanzada en el municipio del Guamo, pasaron a la zona rural del municipio de San Luis, donde establecieron una base militar y escuela de entrenamiento, luego se extendieron a los municipios vecinos: Valle de San Juan y </a:t>
            </a:r>
            <a:r>
              <a:rPr lang="es-CO" sz="1400" dirty="0" smtClean="0">
                <a:latin typeface="Malgun Gothic" panose="020B0503020000020004" pitchFamily="34" charset="-127"/>
                <a:ea typeface="Malgun Gothic" panose="020B0503020000020004" pitchFamily="34" charset="-127"/>
              </a:rPr>
              <a:t>Ortega.</a:t>
            </a:r>
          </a:p>
          <a:p>
            <a:pPr algn="just"/>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Para el año 2001, el Bloque logró extender su influencia a casi todos los municipios del sur del Tolima: Valle de San Juan, San Luís, Guamo, Saldaña, Purificación, Prado, Dolores, </a:t>
            </a:r>
            <a:r>
              <a:rPr lang="es-CO" sz="1400" dirty="0" err="1">
                <a:latin typeface="Malgun Gothic" panose="020B0503020000020004" pitchFamily="34" charset="-127"/>
                <a:ea typeface="Malgun Gothic" panose="020B0503020000020004" pitchFamily="34" charset="-127"/>
              </a:rPr>
              <a:t>Natagaima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Coyaima</a:t>
            </a:r>
            <a:r>
              <a:rPr lang="es-CO" sz="1400" dirty="0">
                <a:latin typeface="Malgun Gothic" panose="020B0503020000020004" pitchFamily="34" charset="-127"/>
                <a:ea typeface="Malgun Gothic" panose="020B0503020000020004" pitchFamily="34" charset="-127"/>
              </a:rPr>
              <a:t>, Ortega, Chaparral, Flandes, Espinal, Coello, Suárez, Melgar, y parte de </a:t>
            </a:r>
            <a:r>
              <a:rPr lang="es-CO" sz="1400" dirty="0" err="1">
                <a:latin typeface="Malgun Gothic" panose="020B0503020000020004" pitchFamily="34" charset="-127"/>
                <a:ea typeface="Malgun Gothic" panose="020B0503020000020004" pitchFamily="34" charset="-127"/>
              </a:rPr>
              <a:t>Icononzo</a:t>
            </a:r>
            <a:r>
              <a:rPr lang="es-CO" sz="1400" dirty="0">
                <a:latin typeface="Malgun Gothic" panose="020B0503020000020004" pitchFamily="34" charset="-127"/>
                <a:ea typeface="Malgun Gothic" panose="020B0503020000020004" pitchFamily="34" charset="-127"/>
              </a:rPr>
              <a:t>; igualmente hacía presencia en la capital tolimense a través de una “red urbana</a:t>
            </a:r>
            <a:r>
              <a:rPr lang="es-CO" sz="1400" dirty="0" smtClean="0">
                <a:latin typeface="Malgun Gothic" panose="020B0503020000020004" pitchFamily="34" charset="-127"/>
                <a:ea typeface="Malgun Gothic" panose="020B0503020000020004" pitchFamily="34" charset="-127"/>
              </a:rPr>
              <a:t>”.</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A </a:t>
            </a:r>
            <a:r>
              <a:rPr lang="es-CO" sz="1400" dirty="0">
                <a:latin typeface="Malgun Gothic" panose="020B0503020000020004" pitchFamily="34" charset="-127"/>
                <a:ea typeface="Malgun Gothic" panose="020B0503020000020004" pitchFamily="34" charset="-127"/>
              </a:rPr>
              <a:t>comienzos del segundo trimestre del año 2002, se extiende la presencia del Bloque Tolima al norte del departamento, utilizando la misma estrategia implementada en el Guamo y la solicitud que realizaron empresarios, ganaderos y comerciantes del norte del Tolima.</a:t>
            </a: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588058244"/>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10901355" y="3817428"/>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238322" y="2928075"/>
            <a:ext cx="1252939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61718" y="575464"/>
            <a:ext cx="4680520"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1</a:t>
            </a:r>
          </a:p>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Conductas punibles : 704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hechos:  620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3322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623392" y="3933056"/>
          <a:ext cx="5400601" cy="861446"/>
        </p:xfrm>
        <a:graphic>
          <a:graphicData uri="http://schemas.openxmlformats.org/drawingml/2006/table">
            <a:tbl>
              <a:tblPr firstRow="1" bandRow="1">
                <a:tableStyleId>{5C22544A-7EE6-4342-B048-85BDC9FD1C3A}</a:tableStyleId>
              </a:tblPr>
              <a:tblGrid>
                <a:gridCol w="3037838"/>
                <a:gridCol w="2362763"/>
              </a:tblGrid>
              <a:tr h="506411">
                <a:tc>
                  <a:txBody>
                    <a:bodyPr/>
                    <a:lstStyle/>
                    <a:p>
                      <a:pPr marL="704850" indent="0" algn="l" defTabSz="711200"/>
                      <a:r>
                        <a:rPr lang="es-ES" sz="1400" dirty="0" smtClean="0">
                          <a:solidFill>
                            <a:schemeClr val="tx1"/>
                          </a:solidFill>
                        </a:rPr>
                        <a:t>José</a:t>
                      </a:r>
                      <a:r>
                        <a:rPr lang="es-ES" sz="1400" baseline="0" dirty="0" smtClean="0">
                          <a:solidFill>
                            <a:schemeClr val="tx1"/>
                          </a:solidFill>
                        </a:rPr>
                        <a:t> Gregorio Mangonez Lugo</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400" dirty="0" smtClean="0">
                          <a:solidFill>
                            <a:schemeClr val="tx1"/>
                          </a:solidFill>
                        </a:rPr>
                        <a:t>Comandante</a:t>
                      </a:r>
                      <a:endParaRPr lang="es-ES" sz="1050" dirty="0">
                        <a:solidFill>
                          <a:schemeClr val="tx1"/>
                        </a:solidFill>
                      </a:endParaRPr>
                    </a:p>
                  </a:txBody>
                  <a:tcPr>
                    <a:solidFill>
                      <a:schemeClr val="bg1">
                        <a:lumMod val="95000"/>
                      </a:schemeClr>
                    </a:solidFill>
                  </a:tcPr>
                </a:tc>
              </a:tr>
              <a:tr h="343286">
                <a:tc gridSpan="2">
                  <a:txBody>
                    <a:bodyPr/>
                    <a:lstStyle/>
                    <a:p>
                      <a:pPr algn="ctr"/>
                      <a:r>
                        <a:rPr lang="es-ES" sz="1200" dirty="0" smtClean="0">
                          <a:solidFill>
                            <a:schemeClr val="accent6">
                              <a:lumMod val="20000"/>
                              <a:lumOff val="80000"/>
                            </a:schemeClr>
                          </a:solidFill>
                        </a:rPr>
                        <a:t>Número de hechos 565</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61792973"/>
              </p:ext>
            </p:extLst>
          </p:nvPr>
        </p:nvGraphicFramePr>
        <p:xfrm>
          <a:off x="407368" y="620688"/>
          <a:ext cx="6984776" cy="1635684"/>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 William </a:t>
                      </a:r>
                      <a:r>
                        <a:rPr lang="es-ES" sz="1800" b="1" kern="1200" cap="small" dirty="0" err="1" smtClean="0">
                          <a:solidFill>
                            <a:srgbClr val="FFFF66"/>
                          </a:solidFill>
                          <a:latin typeface="+mn-lt"/>
                          <a:ea typeface="+mn-ea"/>
                          <a:cs typeface="Arial" pitchFamily="34" charset="0"/>
                        </a:rPr>
                        <a:t>rivas</a:t>
                      </a:r>
                      <a:r>
                        <a:rPr lang="es-ES" sz="1800" b="1" kern="1200" cap="small" dirty="0" smtClean="0">
                          <a:solidFill>
                            <a:srgbClr val="FFFF66"/>
                          </a:solidFill>
                          <a:latin typeface="+mn-lt"/>
                          <a:ea typeface="+mn-ea"/>
                          <a:cs typeface="Arial" pitchFamily="34" charset="0"/>
                        </a:rPr>
                        <a:t> del</a:t>
                      </a:r>
                      <a:r>
                        <a:rPr lang="es-ES" sz="1800" b="1" kern="1200" cap="small" baseline="0" dirty="0" smtClean="0">
                          <a:solidFill>
                            <a:srgbClr val="FFFF66"/>
                          </a:solidFill>
                          <a:latin typeface="+mn-lt"/>
                          <a:ea typeface="+mn-ea"/>
                          <a:cs typeface="Arial" pitchFamily="34" charset="0"/>
                        </a:rPr>
                        <a:t> bloque norte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err="1" smtClean="0"/>
                        <a:t>M.P</a:t>
                      </a:r>
                      <a:r>
                        <a:rPr lang="es-ES" sz="1050" dirty="0" smtClean="0"/>
                        <a:t>.</a:t>
                      </a:r>
                      <a:r>
                        <a:rPr lang="es-ES" sz="1050" baseline="0" dirty="0" smtClean="0"/>
                        <a:t> </a:t>
                      </a:r>
                      <a:r>
                        <a:rPr lang="es-ES" sz="1050" dirty="0" smtClean="0"/>
                        <a:t>Eduardo Castellanos</a:t>
                      </a:r>
                      <a:r>
                        <a:rPr lang="es-ES" sz="1050" baseline="0" dirty="0" smtClean="0"/>
                        <a:t> Roso</a:t>
                      </a:r>
                      <a:endParaRPr lang="es-ES" sz="1050" dirty="0"/>
                    </a:p>
                  </a:txBody>
                  <a:tcPr/>
                </a:tc>
                <a:tc>
                  <a:txBody>
                    <a:bodyPr/>
                    <a:lstStyle/>
                    <a:p>
                      <a:r>
                        <a:rPr lang="es-ES" sz="1400" dirty="0" smtClean="0"/>
                        <a:t>31 de julio de 2015</a:t>
                      </a:r>
                      <a:r>
                        <a:rPr lang="es-ES" sz="1400" u="sng" dirty="0" smtClean="0">
                          <a:solidFill>
                            <a:srgbClr val="7030A0"/>
                          </a:solidFill>
                        </a:rPr>
                        <a:t>.</a:t>
                      </a:r>
                      <a:r>
                        <a:rPr lang="es-ES" sz="1400" u="none" baseline="0" dirty="0" smtClean="0">
                          <a:solidFill>
                            <a:srgbClr val="7030A0"/>
                          </a:solidFill>
                        </a:rPr>
                        <a:t>  </a:t>
                      </a:r>
                      <a:r>
                        <a:rPr lang="es-ES" sz="1400" u="sng" dirty="0" smtClean="0">
                          <a:solidFill>
                            <a:srgbClr val="7030A0"/>
                          </a:solidFill>
                        </a:rPr>
                        <a:t> </a:t>
                      </a:r>
                      <a:r>
                        <a:rPr lang="es-ES" sz="1400" u="sng" dirty="0" smtClean="0">
                          <a:solidFill>
                            <a:srgbClr val="7030A0"/>
                          </a:solidFill>
                          <a:hlinkClick r:id="rId3"/>
                        </a:rPr>
                        <a:t>Ver</a:t>
                      </a:r>
                      <a:r>
                        <a:rPr lang="es-ES" sz="1400" u="sng" baseline="0" dirty="0" smtClean="0">
                          <a:solidFill>
                            <a:srgbClr val="7030A0"/>
                          </a:solidFill>
                          <a:hlinkClick r:id="rId3"/>
                        </a:rPr>
                        <a:t> Sentencia</a:t>
                      </a:r>
                      <a:endParaRPr lang="es-ES" sz="1400" u="sng" dirty="0">
                        <a:solidFill>
                          <a:srgbClr val="7030A0"/>
                        </a:solidFill>
                      </a:endParaRPr>
                    </a:p>
                  </a:txBody>
                  <a:tcPr/>
                </a:tc>
              </a:tr>
              <a:tr h="262068">
                <a:tc>
                  <a:txBody>
                    <a:bodyPr/>
                    <a:lstStyle/>
                    <a:p>
                      <a:r>
                        <a:rPr lang="es-ES" sz="1400" dirty="0" smtClean="0"/>
                        <a:t>Segunda Instancia. </a:t>
                      </a:r>
                      <a:r>
                        <a:rPr lang="es-ES" sz="1050" dirty="0" err="1" smtClean="0"/>
                        <a:t>M.P</a:t>
                      </a:r>
                      <a:r>
                        <a:rPr lang="es-ES" sz="1050" dirty="0" smtClean="0"/>
                        <a:t>. Luis Guillermo Salazar</a:t>
                      </a:r>
                      <a:r>
                        <a:rPr lang="es-ES" sz="1050" baseline="0" dirty="0" smtClean="0"/>
                        <a:t> Otero</a:t>
                      </a:r>
                      <a:endParaRPr lang="es-ES" sz="1050" dirty="0"/>
                    </a:p>
                  </a:txBody>
                  <a:tcPr/>
                </a:tc>
                <a:tc>
                  <a:txBody>
                    <a:bodyPr/>
                    <a:lstStyle/>
                    <a:p>
                      <a:pPr algn="l"/>
                      <a:r>
                        <a:rPr lang="es-ES" sz="1400" dirty="0" smtClean="0"/>
                        <a:t>Rad. 47053 de 16 de agosto de 2017</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25</a:t>
            </a:r>
            <a:endParaRPr lang="es-ES" cap="small" dirty="0">
              <a:solidFill>
                <a:srgbClr val="C00000"/>
              </a:solidFill>
              <a:latin typeface="Agency FB" panose="020B0503020202020204" pitchFamily="34" charset="0"/>
            </a:endParaRPr>
          </a:p>
        </p:txBody>
      </p:sp>
      <p:sp>
        <p:nvSpPr>
          <p:cNvPr id="7" name="CuadroTexto 6"/>
          <p:cNvSpPr txBox="1"/>
          <p:nvPr/>
        </p:nvSpPr>
        <p:spPr>
          <a:xfrm>
            <a:off x="507537" y="245396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50" name="Tabla 54"/>
          <p:cNvGraphicFramePr>
            <a:graphicFrameLocks noGrp="1"/>
          </p:cNvGraphicFramePr>
          <p:nvPr>
            <p:extLst/>
          </p:nvPr>
        </p:nvGraphicFramePr>
        <p:xfrm>
          <a:off x="6312024" y="4005064"/>
          <a:ext cx="3528392" cy="861446"/>
        </p:xfrm>
        <a:graphic>
          <a:graphicData uri="http://schemas.openxmlformats.org/drawingml/2006/table">
            <a:tbl>
              <a:tblPr firstRow="1" bandRow="1">
                <a:tableStyleId>{5C22544A-7EE6-4342-B048-85BDC9FD1C3A}</a:tableStyleId>
              </a:tblPr>
              <a:tblGrid>
                <a:gridCol w="2376264"/>
                <a:gridCol w="1152128"/>
              </a:tblGrid>
              <a:tr h="506411">
                <a:tc>
                  <a:txBody>
                    <a:bodyPr/>
                    <a:lstStyle/>
                    <a:p>
                      <a:pPr marL="541338" indent="0" algn="l" defTabSz="185738"/>
                      <a:r>
                        <a:rPr lang="es-ES" sz="1400" dirty="0" smtClean="0">
                          <a:solidFill>
                            <a:schemeClr val="tx1"/>
                          </a:solidFill>
                        </a:rPr>
                        <a:t>Omar Enrique Martínez </a:t>
                      </a:r>
                      <a:r>
                        <a:rPr lang="es-ES" sz="1400" dirty="0" err="1" smtClean="0">
                          <a:solidFill>
                            <a:schemeClr val="tx1"/>
                          </a:solidFill>
                        </a:rPr>
                        <a:t>Ossías</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400" dirty="0" smtClean="0">
                          <a:solidFill>
                            <a:schemeClr val="tx1"/>
                          </a:solidFill>
                        </a:rPr>
                        <a:t>Patrullero</a:t>
                      </a:r>
                      <a:endParaRPr lang="es-ES" sz="1400" dirty="0">
                        <a:solidFill>
                          <a:schemeClr val="tx1"/>
                        </a:solidFill>
                      </a:endParaRPr>
                    </a:p>
                  </a:txBody>
                  <a:tcPr>
                    <a:solidFill>
                      <a:schemeClr val="bg1">
                        <a:lumMod val="95000"/>
                      </a:schemeClr>
                    </a:solidFill>
                  </a:tcPr>
                </a:tc>
              </a:tr>
              <a:tr h="343286">
                <a:tc gridSpan="2">
                  <a:txBody>
                    <a:bodyPr/>
                    <a:lstStyle/>
                    <a:p>
                      <a:pPr algn="ctr"/>
                      <a:r>
                        <a:rPr lang="es-ES" sz="1200" dirty="0" smtClean="0">
                          <a:solidFill>
                            <a:schemeClr val="accent6">
                              <a:lumMod val="20000"/>
                              <a:lumOff val="80000"/>
                            </a:schemeClr>
                          </a:solidFill>
                        </a:rPr>
                        <a:t>Número de hechos 55</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bl>
          </a:graphicData>
        </a:graphic>
      </p:graphicFrame>
      <p:pic>
        <p:nvPicPr>
          <p:cNvPr id="52" name="51 Imagen" descr="83243783.jpg"/>
          <p:cNvPicPr>
            <a:picLocks noChangeAspect="1"/>
          </p:cNvPicPr>
          <p:nvPr/>
        </p:nvPicPr>
        <p:blipFill>
          <a:blip r:embed="rId4" cstate="print"/>
          <a:stretch>
            <a:fillRect/>
          </a:stretch>
        </p:blipFill>
        <p:spPr>
          <a:xfrm>
            <a:off x="6312024" y="3933056"/>
            <a:ext cx="504056" cy="630070"/>
          </a:xfrm>
          <a:prstGeom prst="rect">
            <a:avLst/>
          </a:prstGeom>
        </p:spPr>
      </p:pic>
      <p:pic>
        <p:nvPicPr>
          <p:cNvPr id="3" name="Imagen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9295" y="3875300"/>
            <a:ext cx="446497" cy="558121"/>
          </a:xfrm>
          <a:prstGeom prst="rect">
            <a:avLst/>
          </a:prstGeom>
        </p:spPr>
      </p:pic>
      <p:graphicFrame>
        <p:nvGraphicFramePr>
          <p:cNvPr id="4" name="Tabla 3"/>
          <p:cNvGraphicFramePr>
            <a:graphicFrameLocks noGrp="1"/>
          </p:cNvGraphicFramePr>
          <p:nvPr>
            <p:extLst/>
          </p:nvPr>
        </p:nvGraphicFramePr>
        <p:xfrm>
          <a:off x="2999656" y="5224641"/>
          <a:ext cx="5400601" cy="958186"/>
        </p:xfrm>
        <a:graphic>
          <a:graphicData uri="http://schemas.openxmlformats.org/drawingml/2006/table">
            <a:tbl>
              <a:tblPr firstRow="1" bandRow="1">
                <a:tableStyleId>{5C22544A-7EE6-4342-B048-85BDC9FD1C3A}</a:tableStyleId>
              </a:tblPr>
              <a:tblGrid>
                <a:gridCol w="2520280"/>
                <a:gridCol w="517558"/>
                <a:gridCol w="1858706"/>
                <a:gridCol w="504057"/>
              </a:tblGrid>
              <a:tr h="297889">
                <a:tc>
                  <a:txBody>
                    <a:bodyPr/>
                    <a:lstStyle/>
                    <a:p>
                      <a:r>
                        <a:rPr lang="es-ES" sz="1400" b="0" dirty="0" smtClean="0">
                          <a:solidFill>
                            <a:schemeClr val="tx1"/>
                          </a:solidFill>
                        </a:rPr>
                        <a:t>Desplazamiento forzado</a:t>
                      </a:r>
                      <a:endParaRPr lang="es-ES" sz="1400" b="0" dirty="0">
                        <a:solidFill>
                          <a:schemeClr val="tx1"/>
                        </a:solidFill>
                      </a:endParaRPr>
                    </a:p>
                  </a:txBody>
                  <a:tcPr>
                    <a:solidFill>
                      <a:schemeClr val="accent1">
                        <a:lumMod val="20000"/>
                        <a:lumOff val="80000"/>
                      </a:schemeClr>
                    </a:solidFill>
                  </a:tcPr>
                </a:tc>
                <a:tc>
                  <a:txBody>
                    <a:bodyPr/>
                    <a:lstStyle/>
                    <a:p>
                      <a:r>
                        <a:rPr lang="es-ES" sz="1400" b="0" dirty="0" smtClean="0">
                          <a:solidFill>
                            <a:schemeClr val="tx1"/>
                          </a:solidFill>
                        </a:rPr>
                        <a:t>83</a:t>
                      </a:r>
                      <a:endParaRPr lang="es-ES" sz="1400" b="0" dirty="0">
                        <a:solidFill>
                          <a:schemeClr val="tx1"/>
                        </a:solidFill>
                      </a:endParaRPr>
                    </a:p>
                  </a:txBody>
                  <a:tcPr>
                    <a:solidFill>
                      <a:schemeClr val="accent1">
                        <a:lumMod val="20000"/>
                        <a:lumOff val="80000"/>
                      </a:schemeClr>
                    </a:solidFill>
                  </a:tcPr>
                </a:tc>
                <a:tc>
                  <a:txBody>
                    <a:bodyPr/>
                    <a:lstStyle/>
                    <a:p>
                      <a:r>
                        <a:rPr lang="es-ES" sz="1400" b="0" dirty="0" smtClean="0">
                          <a:solidFill>
                            <a:schemeClr val="tx1"/>
                          </a:solidFill>
                        </a:rPr>
                        <a:t>Homicidio</a:t>
                      </a:r>
                      <a:endParaRPr lang="es-ES" sz="1400" b="0" dirty="0">
                        <a:solidFill>
                          <a:schemeClr val="tx1"/>
                        </a:solidFill>
                      </a:endParaRPr>
                    </a:p>
                  </a:txBody>
                  <a:tcPr>
                    <a:solidFill>
                      <a:schemeClr val="accent1">
                        <a:lumMod val="20000"/>
                        <a:lumOff val="80000"/>
                      </a:schemeClr>
                    </a:solidFill>
                  </a:tcPr>
                </a:tc>
                <a:tc>
                  <a:txBody>
                    <a:bodyPr/>
                    <a:lstStyle/>
                    <a:p>
                      <a:r>
                        <a:rPr lang="es-ES" sz="1400" b="0" dirty="0" smtClean="0">
                          <a:solidFill>
                            <a:schemeClr val="tx1"/>
                          </a:solidFill>
                        </a:rPr>
                        <a:t>561</a:t>
                      </a:r>
                      <a:endParaRPr lang="es-ES" sz="1400" b="0" dirty="0">
                        <a:solidFill>
                          <a:schemeClr val="tx1"/>
                        </a:solidFill>
                      </a:endParaRPr>
                    </a:p>
                  </a:txBody>
                  <a:tcPr>
                    <a:solidFill>
                      <a:schemeClr val="accent1">
                        <a:lumMod val="20000"/>
                        <a:lumOff val="80000"/>
                      </a:schemeClr>
                    </a:solidFill>
                  </a:tcPr>
                </a:tc>
              </a:tr>
              <a:tr h="348586">
                <a:tc>
                  <a:txBody>
                    <a:bodyPr/>
                    <a:lstStyle/>
                    <a:p>
                      <a:r>
                        <a:rPr lang="es-ES" sz="1400" dirty="0" smtClean="0"/>
                        <a:t>Secuestro</a:t>
                      </a:r>
                      <a:endParaRPr lang="es-ES" sz="1400" dirty="0"/>
                    </a:p>
                  </a:txBody>
                  <a:tcPr/>
                </a:tc>
                <a:tc>
                  <a:txBody>
                    <a:bodyPr/>
                    <a:lstStyle/>
                    <a:p>
                      <a:r>
                        <a:rPr lang="es-ES" sz="1400" dirty="0" smtClean="0"/>
                        <a:t>51</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6</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3</a:t>
                      </a:r>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grpSp>
        <p:nvGrpSpPr>
          <p:cNvPr id="54" name="Group 111"/>
          <p:cNvGrpSpPr>
            <a:grpSpLocks/>
          </p:cNvGrpSpPr>
          <p:nvPr/>
        </p:nvGrpSpPr>
        <p:grpSpPr bwMode="auto">
          <a:xfrm>
            <a:off x="9912424" y="2173345"/>
            <a:ext cx="2079888" cy="1935245"/>
            <a:chOff x="748" y="80"/>
            <a:chExt cx="4885" cy="4240"/>
          </a:xfrm>
        </p:grpSpPr>
        <p:sp>
          <p:nvSpPr>
            <p:cNvPr id="56"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5"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91"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618226728"/>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p:cNvSpPr txBox="1">
            <a:spLocks/>
          </p:cNvSpPr>
          <p:nvPr/>
        </p:nvSpPr>
        <p:spPr>
          <a:xfrm>
            <a:off x="119336" y="548680"/>
            <a:ext cx="11521280" cy="1544261"/>
          </a:xfrm>
          <a:prstGeom prst="rect">
            <a:avLst/>
          </a:prstGeom>
        </p:spPr>
        <p:txBody>
          <a:bodyPr vert="horz" lIns="91440" tIns="45720" rIns="91440" bIns="45720" rtlCol="0" anchor="b">
            <a:normAutofit fontScale="92500" lnSpcReduction="10000"/>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25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 William Rivas del Bloque Norte  de las Autodefensas Unidad de Colombia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sz="2000" cap="small" dirty="0">
              <a:solidFill>
                <a:schemeClr val="accent6">
                  <a:lumMod val="75000"/>
                </a:schemeClr>
              </a:solidFill>
            </a:endParaRPr>
          </a:p>
        </p:txBody>
      </p:sp>
      <p:sp>
        <p:nvSpPr>
          <p:cNvPr id="4" name="Rectángulo 3"/>
          <p:cNvSpPr/>
          <p:nvPr/>
        </p:nvSpPr>
        <p:spPr>
          <a:xfrm>
            <a:off x="335360" y="2708920"/>
            <a:ext cx="11089232" cy="3416320"/>
          </a:xfrm>
          <a:prstGeom prst="rect">
            <a:avLst/>
          </a:prstGeom>
        </p:spPr>
        <p:txBody>
          <a:bodyPr wrap="square">
            <a:spAutoFit/>
          </a:bodyPr>
          <a:lstStyle/>
          <a:p>
            <a:pPr algn="ctr"/>
            <a:r>
              <a:rPr lang="es-CO" sz="2400" b="1" cap="small" dirty="0">
                <a:cs typeface="Arial" pitchFamily="34" charset="0"/>
              </a:rPr>
              <a:t>Frente William Rivas del Bloque Norte</a:t>
            </a:r>
            <a:r>
              <a:rPr lang="es-CO" sz="2400" b="1" cap="small" dirty="0" smtClean="0">
                <a:cs typeface="Arial" pitchFamily="34" charset="0"/>
              </a:rPr>
              <a:t> </a:t>
            </a:r>
            <a:r>
              <a:rPr lang="es-CO" sz="2400" b="1" cap="small" dirty="0">
                <a:cs typeface="Arial" pitchFamily="34" charset="0"/>
              </a:rPr>
              <a:t>de las Autodefensas Unidad de Colombia</a:t>
            </a:r>
            <a:r>
              <a:rPr lang="es-CO" sz="2400" b="1" cap="small" dirty="0">
                <a:solidFill>
                  <a:schemeClr val="accent3">
                    <a:lumMod val="75000"/>
                  </a:schemeClr>
                </a:solidFill>
                <a:cs typeface="Arial" pitchFamily="34" charset="0"/>
              </a:rPr>
              <a:t/>
            </a:r>
            <a:br>
              <a:rPr lang="es-CO" sz="2400" b="1" cap="small" dirty="0">
                <a:solidFill>
                  <a:schemeClr val="accent3">
                    <a:lumMod val="75000"/>
                  </a:schemeClr>
                </a:solidFill>
                <a:cs typeface="Arial" pitchFamily="34" charset="0"/>
              </a:rPr>
            </a:br>
            <a:endParaRPr lang="es-CO" sz="2400" b="1" cap="small" dirty="0" smtClean="0">
              <a:solidFill>
                <a:schemeClr val="accent3">
                  <a:lumMod val="75000"/>
                </a:schemeClr>
              </a:solidFill>
              <a:cs typeface="Arial" pitchFamily="34" charset="0"/>
            </a:endParaRPr>
          </a:p>
          <a:p>
            <a:pPr algn="ctr"/>
            <a:r>
              <a:rPr lang="es-CO" sz="2400" dirty="0" smtClean="0">
                <a:latin typeface="Malgun Gothic" panose="020B0503020000020004" pitchFamily="34" charset="-127"/>
                <a:ea typeface="Malgun Gothic" panose="020B0503020000020004" pitchFamily="34" charset="-127"/>
              </a:rPr>
              <a:t>- Santa </a:t>
            </a:r>
            <a:r>
              <a:rPr lang="es-CO" sz="2400" dirty="0">
                <a:latin typeface="Malgun Gothic" panose="020B0503020000020004" pitchFamily="34" charset="-127"/>
                <a:ea typeface="Malgun Gothic" panose="020B0503020000020004" pitchFamily="34" charset="-127"/>
              </a:rPr>
              <a:t>Marta </a:t>
            </a:r>
            <a:endParaRPr lang="es-CO" sz="2400" dirty="0" smtClean="0">
              <a:latin typeface="Malgun Gothic" panose="020B0503020000020004" pitchFamily="34" charset="-127"/>
              <a:ea typeface="Malgun Gothic" panose="020B0503020000020004" pitchFamily="34" charset="-127"/>
            </a:endParaRPr>
          </a:p>
          <a:p>
            <a:pPr algn="ctr"/>
            <a:r>
              <a:rPr lang="fr-FR" sz="2400" dirty="0" smtClean="0">
                <a:latin typeface="Malgun Gothic" panose="020B0503020000020004" pitchFamily="34" charset="-127"/>
                <a:ea typeface="Malgun Gothic" panose="020B0503020000020004" pitchFamily="34" charset="-127"/>
              </a:rPr>
              <a:t>- Ciénaga</a:t>
            </a:r>
          </a:p>
          <a:p>
            <a:pPr algn="ctr"/>
            <a:r>
              <a:rPr lang="es-CO" sz="2400" dirty="0" smtClean="0">
                <a:latin typeface="Malgun Gothic" panose="020B0503020000020004" pitchFamily="34" charset="-127"/>
                <a:ea typeface="Malgun Gothic" panose="020B0503020000020004" pitchFamily="34" charset="-127"/>
              </a:rPr>
              <a:t>- Fundación</a:t>
            </a:r>
          </a:p>
          <a:p>
            <a:pPr algn="ctr"/>
            <a:r>
              <a:rPr lang="pt-BR" sz="2400" dirty="0" smtClean="0">
                <a:latin typeface="Malgun Gothic" panose="020B0503020000020004" pitchFamily="34" charset="-127"/>
                <a:ea typeface="Malgun Gothic" panose="020B0503020000020004" pitchFamily="34" charset="-127"/>
              </a:rPr>
              <a:t>- </a:t>
            </a:r>
            <a:r>
              <a:rPr lang="pt-BR" sz="2400" dirty="0" err="1" smtClean="0">
                <a:latin typeface="Malgun Gothic" panose="020B0503020000020004" pitchFamily="34" charset="-127"/>
                <a:ea typeface="Malgun Gothic" panose="020B0503020000020004" pitchFamily="34" charset="-127"/>
              </a:rPr>
              <a:t>Aracataca</a:t>
            </a:r>
            <a:endParaRPr lang="pt-BR" sz="2400" dirty="0" smtClean="0">
              <a:latin typeface="Malgun Gothic" panose="020B0503020000020004" pitchFamily="34" charset="-127"/>
              <a:ea typeface="Malgun Gothic" panose="020B0503020000020004" pitchFamily="34" charset="-127"/>
            </a:endParaRPr>
          </a:p>
          <a:p>
            <a:pPr algn="ctr"/>
            <a:r>
              <a:rPr lang="es-CO" sz="2400" dirty="0" smtClean="0">
                <a:latin typeface="Malgun Gothic" panose="020B0503020000020004" pitchFamily="34" charset="-127"/>
                <a:ea typeface="Malgun Gothic" panose="020B0503020000020004" pitchFamily="34" charset="-127"/>
              </a:rPr>
              <a:t>- Pueblo Viejo</a:t>
            </a:r>
          </a:p>
          <a:p>
            <a:pPr algn="ctr"/>
            <a:r>
              <a:rPr lang="es-CO" sz="2400" dirty="0" smtClean="0">
                <a:solidFill>
                  <a:prstClr val="black"/>
                </a:solidFill>
                <a:latin typeface="Malgun Gothic" panose="020B0503020000020004" pitchFamily="34" charset="-127"/>
                <a:ea typeface="Malgun Gothic" panose="020B0503020000020004" pitchFamily="34" charset="-127"/>
                <a:cs typeface="Tahoma" panose="020B0604030504040204" pitchFamily="34" charset="0"/>
              </a:rPr>
              <a:t>- Zona Bananera</a:t>
            </a:r>
            <a:endParaRPr lang="es-CO" sz="2400" dirty="0">
              <a:solidFill>
                <a:prstClr val="black"/>
              </a:solidFill>
              <a:latin typeface="Malgun Gothic" panose="020B0503020000020004" pitchFamily="34" charset="-127"/>
              <a:ea typeface="Malgun Gothic" panose="020B0503020000020004" pitchFamily="34" charset="-127"/>
              <a:cs typeface="Tahoma" panose="020B0604030504040204" pitchFamily="34" charset="0"/>
            </a:endParaRPr>
          </a:p>
        </p:txBody>
      </p:sp>
      <p:sp>
        <p:nvSpPr>
          <p:cNvPr id="7" name="Rectángulo 6"/>
          <p:cNvSpPr/>
          <p:nvPr/>
        </p:nvSpPr>
        <p:spPr>
          <a:xfrm>
            <a:off x="335360" y="3239"/>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Tree>
    <p:extLst>
      <p:ext uri="{BB962C8B-B14F-4D97-AF65-F5344CB8AC3E}">
        <p14:creationId xmlns:p14="http://schemas.microsoft.com/office/powerpoint/2010/main" val="182931800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090177" y="2644108"/>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5</a:t>
            </a:r>
          </a:p>
          <a:p>
            <a:pPr algn="r"/>
            <a:r>
              <a:rPr lang="es-ES" sz="1600" b="1" cap="small" dirty="0" smtClean="0">
                <a:solidFill>
                  <a:schemeClr val="accent5">
                    <a:lumMod val="20000"/>
                    <a:lumOff val="80000"/>
                  </a:schemeClr>
                </a:solidFill>
              </a:rPr>
              <a:t>Consolidado conductas punibles: 751</a:t>
            </a:r>
          </a:p>
          <a:p>
            <a:pPr algn="r"/>
            <a:r>
              <a:rPr lang="es-ES" sz="1600" b="1" cap="small" dirty="0" smtClean="0">
                <a:solidFill>
                  <a:schemeClr val="accent5">
                    <a:lumMod val="20000"/>
                    <a:lumOff val="80000"/>
                  </a:schemeClr>
                </a:solidFill>
              </a:rPr>
              <a:t>Hechos: 326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1.001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345459577"/>
              </p:ext>
            </p:extLst>
          </p:nvPr>
        </p:nvGraphicFramePr>
        <p:xfrm>
          <a:off x="436841" y="620688"/>
          <a:ext cx="6955303" cy="173773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Uldi Teresa Jiménez López</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29 de febrero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26</a:t>
            </a:r>
            <a:endParaRPr lang="es-ES" cap="small" dirty="0">
              <a:solidFill>
                <a:srgbClr val="C00000"/>
              </a:solidFill>
              <a:latin typeface="Agency FB" panose="020B0503020202020204" pitchFamily="34" charset="0"/>
            </a:endParaRPr>
          </a:p>
        </p:txBody>
      </p:sp>
      <p:sp>
        <p:nvSpPr>
          <p:cNvPr id="7" name="CuadroTexto 6"/>
          <p:cNvSpPr txBox="1"/>
          <p:nvPr/>
        </p:nvSpPr>
        <p:spPr>
          <a:xfrm>
            <a:off x="414439" y="1646410"/>
            <a:ext cx="4284476" cy="1200329"/>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3570683198"/>
              </p:ext>
            </p:extLst>
          </p:nvPr>
        </p:nvGraphicFramePr>
        <p:xfrm>
          <a:off x="414440" y="3083636"/>
          <a:ext cx="8129832" cy="3186602"/>
        </p:xfrm>
        <a:graphic>
          <a:graphicData uri="http://schemas.openxmlformats.org/drawingml/2006/table">
            <a:tbl>
              <a:tblPr firstRow="1" bandRow="1">
                <a:tableStyleId>{5C22544A-7EE6-4342-B048-85BDC9FD1C3A}</a:tableStyleId>
              </a:tblPr>
              <a:tblGrid>
                <a:gridCol w="2801240"/>
                <a:gridCol w="5037763"/>
                <a:gridCol w="290829"/>
              </a:tblGrid>
              <a:tr h="44340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RAMÓN MARÍA ISAZA ARANGO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rowSpan="5">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2. OLIVERIO</a:t>
                      </a:r>
                      <a:r>
                        <a:rPr lang="es-CO" sz="1200" b="1" i="0" u="none" strike="noStrike" baseline="0" dirty="0" smtClean="0">
                          <a:solidFill>
                            <a:schemeClr val="accent1">
                              <a:lumMod val="75000"/>
                            </a:schemeClr>
                          </a:solidFill>
                          <a:effectLst/>
                          <a:latin typeface="Calibri" panose="020F0502020204030204" pitchFamily="34" charset="0"/>
                        </a:rPr>
                        <a:t> ISAZA GÓMEZ</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460866">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3. WALTER</a:t>
                      </a:r>
                      <a:r>
                        <a:rPr lang="es-CO" sz="1200" b="1" i="0" u="none" strike="noStrike" baseline="0" dirty="0" smtClean="0">
                          <a:solidFill>
                            <a:schemeClr val="accent1">
                              <a:lumMod val="75000"/>
                            </a:schemeClr>
                          </a:solidFill>
                          <a:effectLst/>
                          <a:latin typeface="Calibri" panose="020F0502020204030204" pitchFamily="34" charset="0"/>
                        </a:rPr>
                        <a:t> OCHOA GUISAO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4. LUÍS EDUARDO ZULUAGA ARCILA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baseline="0" dirty="0" smtClean="0">
                          <a:solidFill>
                            <a:schemeClr val="accent1">
                              <a:lumMod val="75000"/>
                            </a:schemeClr>
                          </a:solidFill>
                          <a:effectLst/>
                          <a:latin typeface="Calibri" panose="020F0502020204030204" pitchFamily="34" charset="0"/>
                        </a:rPr>
                        <a:t>5. JHON FREDY GALLO BEDOYA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2" name="Imagen 1"/>
          <p:cNvPicPr>
            <a:picLocks noChangeAspect="1"/>
          </p:cNvPicPr>
          <p:nvPr/>
        </p:nvPicPr>
        <p:blipFill>
          <a:blip r:embed="rId4"/>
          <a:stretch>
            <a:fillRect/>
          </a:stretch>
        </p:blipFill>
        <p:spPr>
          <a:xfrm>
            <a:off x="3744327" y="3353430"/>
            <a:ext cx="979039" cy="1011674"/>
          </a:xfrm>
          <a:prstGeom prst="rect">
            <a:avLst/>
          </a:prstGeom>
        </p:spPr>
      </p:pic>
      <p:pic>
        <p:nvPicPr>
          <p:cNvPr id="3" name="Imagen 2"/>
          <p:cNvPicPr>
            <a:picLocks noChangeAspect="1"/>
          </p:cNvPicPr>
          <p:nvPr/>
        </p:nvPicPr>
        <p:blipFill>
          <a:blip r:embed="rId5"/>
          <a:stretch>
            <a:fillRect/>
          </a:stretch>
        </p:blipFill>
        <p:spPr>
          <a:xfrm>
            <a:off x="3744327" y="3859267"/>
            <a:ext cx="1022902" cy="1145873"/>
          </a:xfrm>
          <a:prstGeom prst="rect">
            <a:avLst/>
          </a:prstGeom>
        </p:spPr>
      </p:pic>
      <p:pic>
        <p:nvPicPr>
          <p:cNvPr id="4" name="Imagen 3"/>
          <p:cNvPicPr>
            <a:picLocks noChangeAspect="1"/>
          </p:cNvPicPr>
          <p:nvPr/>
        </p:nvPicPr>
        <p:blipFill>
          <a:blip r:embed="rId6"/>
          <a:stretch>
            <a:fillRect/>
          </a:stretch>
        </p:blipFill>
        <p:spPr>
          <a:xfrm>
            <a:off x="3707090" y="4433139"/>
            <a:ext cx="1097375" cy="1121761"/>
          </a:xfrm>
          <a:prstGeom prst="rect">
            <a:avLst/>
          </a:prstGeom>
        </p:spPr>
      </p:pic>
      <p:pic>
        <p:nvPicPr>
          <p:cNvPr id="49" name="8 Imagen" descr="15432304.jpg"/>
          <p:cNvPicPr>
            <a:picLocks noChangeAspect="1"/>
          </p:cNvPicPr>
          <p:nvPr/>
        </p:nvPicPr>
        <p:blipFill>
          <a:blip r:embed="rId7" cstate="print"/>
          <a:stretch>
            <a:fillRect/>
          </a:stretch>
        </p:blipFill>
        <p:spPr>
          <a:xfrm>
            <a:off x="3838550" y="5148259"/>
            <a:ext cx="544079" cy="540290"/>
          </a:xfrm>
          <a:prstGeom prst="rect">
            <a:avLst/>
          </a:prstGeom>
          <a:ln>
            <a:noFill/>
          </a:ln>
          <a:effectLst>
            <a:outerShdw blurRad="292100" dist="139700" dir="2700000" algn="tl" rotWithShape="0">
              <a:srgbClr val="333333">
                <a:alpha val="65000"/>
              </a:srgbClr>
            </a:outerShdw>
          </a:effectLst>
        </p:spPr>
      </p:pic>
      <p:pic>
        <p:nvPicPr>
          <p:cNvPr id="5" name="Imagen 4"/>
          <p:cNvPicPr>
            <a:picLocks noChangeAspect="1"/>
          </p:cNvPicPr>
          <p:nvPr/>
        </p:nvPicPr>
        <p:blipFill>
          <a:blip r:embed="rId8"/>
          <a:stretch>
            <a:fillRect/>
          </a:stretch>
        </p:blipFill>
        <p:spPr>
          <a:xfrm>
            <a:off x="3707090" y="5556852"/>
            <a:ext cx="1060139" cy="1013146"/>
          </a:xfrm>
          <a:prstGeom prst="rect">
            <a:avLst/>
          </a:prstGeom>
        </p:spPr>
      </p:pic>
      <p:pic>
        <p:nvPicPr>
          <p:cNvPr id="6" name="Imagen 5"/>
          <p:cNvPicPr>
            <a:picLocks noChangeAspect="1"/>
          </p:cNvPicPr>
          <p:nvPr/>
        </p:nvPicPr>
        <p:blipFill>
          <a:blip r:embed="rId9"/>
          <a:stretch>
            <a:fillRect/>
          </a:stretch>
        </p:blipFill>
        <p:spPr>
          <a:xfrm>
            <a:off x="9389282" y="2207313"/>
            <a:ext cx="2078916" cy="1914310"/>
          </a:xfrm>
          <a:prstGeom prst="rect">
            <a:avLst/>
          </a:prstGeom>
        </p:spPr>
      </p:pic>
    </p:spTree>
    <p:extLst>
      <p:ext uri="{BB962C8B-B14F-4D97-AF65-F5344CB8AC3E}">
        <p14:creationId xmlns:p14="http://schemas.microsoft.com/office/powerpoint/2010/main" val="273661889"/>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248816" y="2519880"/>
            <a:ext cx="13152784"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752528"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5</a:t>
            </a:r>
          </a:p>
          <a:p>
            <a:pPr algn="r"/>
            <a:r>
              <a:rPr lang="es-ES" sz="1600" b="1" cap="small" dirty="0">
                <a:solidFill>
                  <a:schemeClr val="accent5">
                    <a:lumMod val="20000"/>
                    <a:lumOff val="80000"/>
                  </a:schemeClr>
                </a:solidFill>
              </a:rPr>
              <a:t>Consolidado conductas </a:t>
            </a:r>
            <a:r>
              <a:rPr lang="es-ES" sz="1600" b="1" cap="small" dirty="0" smtClean="0">
                <a:solidFill>
                  <a:schemeClr val="accent5">
                    <a:lumMod val="20000"/>
                    <a:lumOff val="80000"/>
                  </a:schemeClr>
                </a:solidFill>
              </a:rPr>
              <a:t>punibles:751 </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326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1.001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847320565"/>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Uldi Teresa Jiménez López</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29 de febrero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26</a:t>
            </a:r>
            <a:endParaRPr lang="es-ES" cap="small" dirty="0">
              <a:solidFill>
                <a:srgbClr val="C00000"/>
              </a:solidFill>
              <a:latin typeface="Agency FB" panose="020B0503020202020204" pitchFamily="34" charset="0"/>
            </a:endParaRPr>
          </a:p>
        </p:txBody>
      </p:sp>
      <p:sp>
        <p:nvSpPr>
          <p:cNvPr id="7" name="CuadroTexto 6"/>
          <p:cNvSpPr txBox="1"/>
          <p:nvPr/>
        </p:nvSpPr>
        <p:spPr>
          <a:xfrm>
            <a:off x="659396" y="2133729"/>
            <a:ext cx="4284476" cy="646331"/>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graphicFrame>
        <p:nvGraphicFramePr>
          <p:cNvPr id="12" name="Tabla 11"/>
          <p:cNvGraphicFramePr>
            <a:graphicFrameLocks noGrp="1"/>
          </p:cNvGraphicFramePr>
          <p:nvPr>
            <p:extLst>
              <p:ext uri="{D42A27DB-BD31-4B8C-83A1-F6EECF244321}">
                <p14:modId xmlns:p14="http://schemas.microsoft.com/office/powerpoint/2010/main" val="2679156580"/>
              </p:ext>
            </p:extLst>
          </p:nvPr>
        </p:nvGraphicFramePr>
        <p:xfrm>
          <a:off x="479376" y="2996952"/>
          <a:ext cx="6918252" cy="347600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r>
                        <a:rPr lang="es-ES" sz="1200" dirty="0" smtClean="0"/>
                        <a:t>Homicidio</a:t>
                      </a:r>
                      <a:endParaRPr lang="es-ES" sz="1200" dirty="0"/>
                    </a:p>
                  </a:txBody>
                  <a:tcPr/>
                </a:tc>
                <a:tc>
                  <a:txBody>
                    <a:bodyPr/>
                    <a:lstStyle/>
                    <a:p>
                      <a:r>
                        <a:rPr lang="es-ES" sz="1200" dirty="0" smtClean="0"/>
                        <a:t>225</a:t>
                      </a:r>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18</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202</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91</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11</a:t>
                      </a:r>
                      <a:endParaRPr lang="es-ES" sz="1200" dirty="0"/>
                    </a:p>
                  </a:txBody>
                  <a:tcPr/>
                </a:tc>
              </a:tr>
              <a:tr h="274480">
                <a:tc>
                  <a:txBody>
                    <a:bodyPr/>
                    <a:lstStyle/>
                    <a:p>
                      <a:r>
                        <a:rPr lang="es-ES" sz="1200" dirty="0" smtClean="0"/>
                        <a:t>Tráfico</a:t>
                      </a:r>
                      <a:r>
                        <a:rPr lang="es-ES" sz="1200" baseline="0" dirty="0" smtClean="0"/>
                        <a:t> o Porte de estupefacientes</a:t>
                      </a:r>
                      <a:endParaRPr lang="es-ES" sz="1200" dirty="0"/>
                    </a:p>
                  </a:txBody>
                  <a:tcPr/>
                </a:tc>
                <a:tc>
                  <a:txBody>
                    <a:bodyPr/>
                    <a:lstStyle/>
                    <a:p>
                      <a:r>
                        <a:rPr lang="es-ES" sz="1200" dirty="0" smtClean="0"/>
                        <a:t>1</a:t>
                      </a:r>
                      <a:endParaRPr lang="es-ES" sz="1200" dirty="0"/>
                    </a:p>
                  </a:txBody>
                  <a:tcPr/>
                </a:tc>
                <a:tc>
                  <a:txBody>
                    <a:bodyPr/>
                    <a:lstStyle/>
                    <a:p>
                      <a:r>
                        <a:rPr lang="es-ES" sz="1200" dirty="0" smtClean="0"/>
                        <a:t>Acceso carnal violento</a:t>
                      </a:r>
                      <a:endParaRPr lang="es-ES" sz="1200" dirty="0"/>
                    </a:p>
                  </a:txBody>
                  <a:tcPr/>
                </a:tc>
                <a:tc>
                  <a:txBody>
                    <a:bodyPr/>
                    <a:lstStyle/>
                    <a:p>
                      <a:r>
                        <a:rPr lang="es-ES" sz="1200" dirty="0" smtClean="0"/>
                        <a:t>12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c>
                  <a:txBody>
                    <a:bodyPr/>
                    <a:lstStyle/>
                    <a:p>
                      <a:r>
                        <a:rPr lang="es-ES" sz="1200" dirty="0" smtClean="0"/>
                        <a:t>Reclutamiento ilícito</a:t>
                      </a:r>
                      <a:endParaRPr lang="es-ES" sz="1200" dirty="0"/>
                    </a:p>
                  </a:txBody>
                  <a:tcPr/>
                </a:tc>
                <a:tc>
                  <a:txBody>
                    <a:bodyPr/>
                    <a:lstStyle/>
                    <a:p>
                      <a:r>
                        <a:rPr lang="es-ES" sz="1200" dirty="0" smtClean="0"/>
                        <a:t>74</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21</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40</a:t>
                      </a:r>
                      <a:endParaRPr lang="es-ES" sz="1200" dirty="0"/>
                    </a:p>
                  </a:txBody>
                  <a:tcPr/>
                </a:tc>
              </a:tr>
              <a:tr h="274480">
                <a:tc>
                  <a:txBody>
                    <a:bodyPr/>
                    <a:lstStyle/>
                    <a:p>
                      <a:r>
                        <a:rPr lang="es-ES" sz="1200" dirty="0" smtClean="0"/>
                        <a:t>Extorsión</a:t>
                      </a:r>
                      <a:endParaRPr lang="es-ES" sz="1200" dirty="0"/>
                    </a:p>
                  </a:txBody>
                  <a:tcPr/>
                </a:tc>
                <a:tc>
                  <a:txBody>
                    <a:bodyPr/>
                    <a:lstStyle/>
                    <a:p>
                      <a:r>
                        <a:rPr lang="es-ES" sz="1200" dirty="0" smtClean="0"/>
                        <a:t>1</a:t>
                      </a:r>
                      <a:endParaRPr lang="es-ES" sz="1200" dirty="0"/>
                    </a:p>
                  </a:txBody>
                  <a:tcPr/>
                </a:tc>
                <a:tc>
                  <a:txBody>
                    <a:bodyPr/>
                    <a:lstStyle/>
                    <a:p>
                      <a:r>
                        <a:rPr lang="es-ES" sz="1200" dirty="0" smtClean="0"/>
                        <a:t>Lesiones personales</a:t>
                      </a:r>
                      <a:endParaRPr lang="es-ES" sz="1200" dirty="0"/>
                    </a:p>
                  </a:txBody>
                  <a:tcPr/>
                </a:tc>
                <a:tc>
                  <a:txBody>
                    <a:bodyPr/>
                    <a:lstStyle/>
                    <a:p>
                      <a:r>
                        <a:rPr lang="es-ES" sz="1200" dirty="0" smtClean="0"/>
                        <a:t>8</a:t>
                      </a:r>
                      <a:endParaRPr lang="es-ES" sz="1200" dirty="0"/>
                    </a:p>
                  </a:txBody>
                  <a:tcPr/>
                </a:tc>
              </a:tr>
              <a:tr h="274480">
                <a:tc>
                  <a:txBody>
                    <a:bodyPr/>
                    <a:lstStyle/>
                    <a:p>
                      <a:r>
                        <a:rPr lang="es-ES" sz="1200" dirty="0" smtClean="0"/>
                        <a:t>Represalias</a:t>
                      </a:r>
                      <a:endParaRPr lang="es-ES" sz="1200" dirty="0"/>
                    </a:p>
                  </a:txBody>
                  <a:tcPr/>
                </a:tc>
                <a:tc>
                  <a:txBody>
                    <a:bodyPr/>
                    <a:lstStyle/>
                    <a:p>
                      <a:r>
                        <a:rPr lang="es-ES" sz="1200" dirty="0" smtClean="0"/>
                        <a:t>14</a:t>
                      </a:r>
                      <a:endParaRPr lang="es-ES" sz="1200" dirty="0"/>
                    </a:p>
                  </a:txBody>
                  <a:tcPr/>
                </a:tc>
                <a:tc>
                  <a:txBody>
                    <a:bodyPr/>
                    <a:lstStyle/>
                    <a:p>
                      <a:r>
                        <a:rPr lang="es-ES" sz="1200" dirty="0" smtClean="0"/>
                        <a:t>Toma</a:t>
                      </a:r>
                      <a:r>
                        <a:rPr lang="es-ES" sz="1200" baseline="0" dirty="0" smtClean="0"/>
                        <a:t> de Rehenes</a:t>
                      </a:r>
                      <a:endParaRPr lang="es-ES" sz="1200" dirty="0"/>
                    </a:p>
                  </a:txBody>
                  <a:tcPr/>
                </a:tc>
                <a:tc>
                  <a:txBody>
                    <a:bodyPr/>
                    <a:lstStyle/>
                    <a:p>
                      <a:r>
                        <a:rPr lang="es-ES" sz="1200" dirty="0" smtClean="0"/>
                        <a:t>3</a:t>
                      </a:r>
                      <a:endParaRPr lang="es-ES" sz="1200" dirty="0"/>
                    </a:p>
                  </a:txBody>
                  <a:tcPr/>
                </a:tc>
              </a:tr>
              <a:tr h="27448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Simulación de Envestidura</a:t>
                      </a:r>
                      <a:endParaRPr lang="es-ES" sz="1200" dirty="0"/>
                    </a:p>
                  </a:txBody>
                  <a:tcPr/>
                </a:tc>
                <a:tc>
                  <a:txBody>
                    <a:bodyPr/>
                    <a:lstStyle/>
                    <a:p>
                      <a:r>
                        <a:rPr lang="es-ES" sz="1200" dirty="0" smtClean="0"/>
                        <a:t>2</a:t>
                      </a:r>
                      <a:endParaRPr lang="es-ES" sz="1200" dirty="0"/>
                    </a:p>
                  </a:txBody>
                  <a:tcPr/>
                </a:tc>
                <a:tc>
                  <a:txBody>
                    <a:bodyPr/>
                    <a:lstStyle/>
                    <a:p>
                      <a:r>
                        <a:rPr lang="es-ES" sz="1200" dirty="0" smtClean="0"/>
                        <a:t>Acto sexual violento</a:t>
                      </a:r>
                      <a:endParaRPr lang="es-ES" sz="1200" dirty="0"/>
                    </a:p>
                  </a:txBody>
                  <a:tcPr/>
                </a:tc>
                <a:tc>
                  <a:txBody>
                    <a:bodyPr/>
                    <a:lstStyle/>
                    <a:p>
                      <a:r>
                        <a:rPr lang="es-ES" sz="1200" dirty="0" smtClean="0"/>
                        <a:t>4</a:t>
                      </a:r>
                      <a:endParaRPr lang="es-ES" sz="1200" dirty="0"/>
                    </a:p>
                  </a:txBody>
                  <a:tcPr/>
                </a:tc>
              </a:tr>
              <a:tr h="274480">
                <a:tc>
                  <a:txBody>
                    <a:bodyPr/>
                    <a:lstStyle/>
                    <a:p>
                      <a:r>
                        <a:rPr lang="es-ES" sz="1200" dirty="0" smtClean="0"/>
                        <a:t>Prostitución forzada o esclavitud sexual</a:t>
                      </a:r>
                      <a:endParaRPr lang="es-ES" sz="1200" dirty="0"/>
                    </a:p>
                  </a:txBody>
                  <a:tcPr/>
                </a:tc>
                <a:tc>
                  <a:txBody>
                    <a:bodyPr/>
                    <a:lstStyle/>
                    <a:p>
                      <a:r>
                        <a:rPr lang="es-ES" sz="1200" dirty="0" smtClean="0"/>
                        <a:t>2</a:t>
                      </a:r>
                      <a:endParaRPr lang="es-ES" sz="1200" dirty="0"/>
                    </a:p>
                  </a:txBody>
                  <a:tcPr/>
                </a:tc>
                <a:tc>
                  <a:txBody>
                    <a:bodyPr/>
                    <a:lstStyle/>
                    <a:p>
                      <a:r>
                        <a:rPr lang="es-ES" sz="1200" dirty="0" smtClean="0"/>
                        <a:t>Tratos crueles inhumanos y D.</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Aborto sin consentí.</a:t>
                      </a:r>
                      <a:endParaRPr lang="es-ES" sz="1200" dirty="0"/>
                    </a:p>
                  </a:txBody>
                  <a:tcPr/>
                </a:tc>
                <a:tc>
                  <a:txBody>
                    <a:bodyPr/>
                    <a:lstStyle/>
                    <a:p>
                      <a:r>
                        <a:rPr lang="es-ES" sz="1200" dirty="0" smtClean="0"/>
                        <a:t>1</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11</a:t>
                      </a:r>
                      <a:endParaRPr lang="es-ES" sz="1200" dirty="0"/>
                    </a:p>
                  </a:txBody>
                  <a:tcPr/>
                </a:tc>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4211231087"/>
              </p:ext>
            </p:extLst>
          </p:nvPr>
        </p:nvGraphicFramePr>
        <p:xfrm>
          <a:off x="7392144" y="2996952"/>
          <a:ext cx="2761752" cy="3468936"/>
        </p:xfrm>
        <a:graphic>
          <a:graphicData uri="http://schemas.openxmlformats.org/drawingml/2006/table">
            <a:tbl>
              <a:tblPr firstRow="1" bandRow="1">
                <a:tableStyleId>{5C22544A-7EE6-4342-B048-85BDC9FD1C3A}</a:tableStyleId>
              </a:tblPr>
              <a:tblGrid>
                <a:gridCol w="2125420"/>
                <a:gridCol w="636332"/>
              </a:tblGrid>
              <a:tr h="360040">
                <a:tc>
                  <a:txBody>
                    <a:bodyPr/>
                    <a:lstStyle/>
                    <a:p>
                      <a:endParaRPr lang="es-ES" sz="1200" dirty="0"/>
                    </a:p>
                  </a:txBody>
                  <a:tcPr/>
                </a:tc>
                <a:tc>
                  <a:txBody>
                    <a:bodyPr/>
                    <a:lstStyle/>
                    <a:p>
                      <a:endParaRPr lang="es-ES" sz="1200" dirty="0"/>
                    </a:p>
                  </a:txBody>
                  <a:tcPr/>
                </a:tc>
              </a:tr>
              <a:tr h="288032">
                <a:tc>
                  <a:txBody>
                    <a:bodyPr/>
                    <a:lstStyle/>
                    <a:p>
                      <a:r>
                        <a:rPr lang="es-ES" sz="1200" dirty="0" smtClean="0"/>
                        <a:t>Violaciones Derecho de R y A</a:t>
                      </a:r>
                      <a:endParaRPr lang="es-ES" sz="1200" dirty="0"/>
                    </a:p>
                  </a:txBody>
                  <a:tcPr/>
                </a:tc>
                <a:tc>
                  <a:txBody>
                    <a:bodyPr/>
                    <a:lstStyle/>
                    <a:p>
                      <a:r>
                        <a:rPr lang="es-ES" sz="1200" dirty="0" smtClean="0"/>
                        <a:t>2</a:t>
                      </a:r>
                      <a:endParaRPr lang="es-ES" sz="1200" dirty="0"/>
                    </a:p>
                  </a:txBody>
                  <a:tcPr/>
                </a:tc>
              </a:tr>
              <a:tr h="270187">
                <a:tc>
                  <a:txBody>
                    <a:bodyPr/>
                    <a:lstStyle/>
                    <a:p>
                      <a:r>
                        <a:rPr lang="es-ES" sz="1200" dirty="0" smtClean="0"/>
                        <a:t>Violación</a:t>
                      </a:r>
                      <a:r>
                        <a:rPr lang="es-ES" sz="1200" baseline="0" dirty="0" smtClean="0"/>
                        <a:t> Libertad de Trabajo</a:t>
                      </a:r>
                      <a:endParaRPr lang="es-ES" sz="1200" dirty="0"/>
                    </a:p>
                  </a:txBody>
                  <a:tcPr/>
                </a:tc>
                <a:tc>
                  <a:txBody>
                    <a:bodyPr/>
                    <a:lstStyle/>
                    <a:p>
                      <a:r>
                        <a:rPr lang="es-ES" sz="1200" dirty="0" smtClean="0"/>
                        <a:t>1</a:t>
                      </a:r>
                      <a:endParaRPr lang="es-ES" sz="1200" dirty="0"/>
                    </a:p>
                  </a:txBody>
                  <a:tcPr/>
                </a:tc>
              </a:tr>
              <a:tr h="450312">
                <a:tc>
                  <a:txBody>
                    <a:bodyPr/>
                    <a:lstStyle/>
                    <a:p>
                      <a:r>
                        <a:rPr lang="es-ES" sz="1200" dirty="0" smtClean="0"/>
                        <a:t>Constreñimiento</a:t>
                      </a:r>
                      <a:r>
                        <a:rPr lang="es-ES" sz="1200" baseline="0" dirty="0" smtClean="0"/>
                        <a:t> Ilegal</a:t>
                      </a:r>
                      <a:endParaRPr lang="es-ES" sz="1200" dirty="0"/>
                    </a:p>
                  </a:txBody>
                  <a:tcPr/>
                </a:tc>
                <a:tc>
                  <a:txBody>
                    <a:bodyPr/>
                    <a:lstStyle/>
                    <a:p>
                      <a:r>
                        <a:rPr lang="es-ES" sz="1200" dirty="0" smtClean="0"/>
                        <a:t>2</a:t>
                      </a:r>
                      <a:endParaRPr lang="es-ES" sz="1200" dirty="0"/>
                    </a:p>
                  </a:txBody>
                  <a:tcPr/>
                </a:tc>
              </a:tr>
              <a:tr h="270187">
                <a:tc>
                  <a:txBody>
                    <a:bodyPr/>
                    <a:lstStyle/>
                    <a:p>
                      <a:r>
                        <a:rPr lang="es-ES" sz="1200" dirty="0" smtClean="0"/>
                        <a:t>Receptación </a:t>
                      </a:r>
                      <a:endParaRPr lang="es-ES" sz="1200" dirty="0"/>
                    </a:p>
                  </a:txBody>
                  <a:tcPr/>
                </a:tc>
                <a:tc>
                  <a:txBody>
                    <a:bodyPr/>
                    <a:lstStyle/>
                    <a:p>
                      <a:r>
                        <a:rPr lang="es-ES" sz="1200" dirty="0" smtClean="0"/>
                        <a:t>1</a:t>
                      </a:r>
                      <a:endParaRPr lang="es-ES" sz="1200" dirty="0"/>
                    </a:p>
                  </a:txBody>
                  <a:tcPr/>
                </a:tc>
              </a:tr>
              <a:tr h="270187">
                <a:tc>
                  <a:txBody>
                    <a:bodyPr/>
                    <a:lstStyle/>
                    <a:p>
                      <a:r>
                        <a:rPr lang="es-ES" sz="1200" dirty="0" smtClean="0"/>
                        <a:t>Experimentos Biológicos</a:t>
                      </a:r>
                      <a:r>
                        <a:rPr lang="es-ES" sz="1200" baseline="0" dirty="0" smtClean="0"/>
                        <a:t> en P.P</a:t>
                      </a:r>
                      <a:endParaRPr lang="es-ES" sz="1200" dirty="0"/>
                    </a:p>
                  </a:txBody>
                  <a:tcPr/>
                </a:tc>
                <a:tc>
                  <a:txBody>
                    <a:bodyPr/>
                    <a:lstStyle/>
                    <a:p>
                      <a:r>
                        <a:rPr lang="es-ES" sz="1200" dirty="0" smtClean="0"/>
                        <a:t>1</a:t>
                      </a:r>
                      <a:endParaRPr lang="es-ES" sz="1200" dirty="0"/>
                    </a:p>
                  </a:txBody>
                  <a:tcPr/>
                </a:tc>
              </a:tr>
              <a:tr h="270187">
                <a:tc>
                  <a:txBody>
                    <a:bodyPr/>
                    <a:lstStyle/>
                    <a:p>
                      <a:endParaRPr lang="es-ES" sz="1200" dirty="0"/>
                    </a:p>
                  </a:txBody>
                  <a:tcPr/>
                </a:tc>
                <a:tc>
                  <a:txBody>
                    <a:bodyPr/>
                    <a:lstStyle/>
                    <a:p>
                      <a:endParaRPr lang="es-ES" sz="1200" dirty="0"/>
                    </a:p>
                  </a:txBody>
                  <a:tcPr/>
                </a:tc>
              </a:tr>
              <a:tr h="270187">
                <a:tc>
                  <a:txBody>
                    <a:bodyPr/>
                    <a:lstStyle/>
                    <a:p>
                      <a:endParaRPr lang="es-ES" sz="1200" dirty="0"/>
                    </a:p>
                  </a:txBody>
                  <a:tcPr/>
                </a:tc>
                <a:tc>
                  <a:txBody>
                    <a:bodyPr/>
                    <a:lstStyle/>
                    <a:p>
                      <a:endParaRPr lang="es-ES" sz="1200" dirty="0"/>
                    </a:p>
                  </a:txBody>
                  <a:tcPr/>
                </a:tc>
              </a:tr>
              <a:tr h="270187">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200" dirty="0"/>
                    </a:p>
                  </a:txBody>
                  <a:tcPr/>
                </a:tc>
                <a:tc>
                  <a:txBody>
                    <a:bodyPr/>
                    <a:lstStyle/>
                    <a:p>
                      <a:endParaRPr lang="es-ES" sz="1200" dirty="0"/>
                    </a:p>
                  </a:txBody>
                  <a:tcPr/>
                </a:tc>
              </a:tr>
              <a:tr h="450312">
                <a:tc>
                  <a:txBody>
                    <a:bodyPr/>
                    <a:lstStyle/>
                    <a:p>
                      <a:endParaRPr lang="es-ES" sz="1200" dirty="0"/>
                    </a:p>
                  </a:txBody>
                  <a:tcPr/>
                </a:tc>
                <a:tc>
                  <a:txBody>
                    <a:bodyPr/>
                    <a:lstStyle/>
                    <a:p>
                      <a:endParaRPr lang="es-ES" sz="1200" dirty="0"/>
                    </a:p>
                  </a:txBody>
                  <a:tcPr/>
                </a:tc>
              </a:tr>
              <a:tr h="270187">
                <a:tc>
                  <a:txBody>
                    <a:bodyPr/>
                    <a:lstStyle/>
                    <a:p>
                      <a:endParaRPr lang="es-ES" sz="1200" dirty="0"/>
                    </a:p>
                  </a:txBody>
                  <a:tcPr/>
                </a:tc>
                <a:tc>
                  <a:txBody>
                    <a:bodyPr/>
                    <a:lstStyle/>
                    <a:p>
                      <a:endParaRPr lang="es-ES" sz="1200" dirty="0"/>
                    </a:p>
                  </a:txBody>
                  <a:tcPr/>
                </a:tc>
              </a:tr>
            </a:tbl>
          </a:graphicData>
        </a:graphic>
      </p:graphicFrame>
    </p:spTree>
    <p:extLst>
      <p:ext uri="{BB962C8B-B14F-4D97-AF65-F5344CB8AC3E}">
        <p14:creationId xmlns:p14="http://schemas.microsoft.com/office/powerpoint/2010/main" val="40024810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242570" y="413956"/>
            <a:ext cx="5264612" cy="1056700"/>
          </a:xfrm>
          <a:prstGeom prst="rect">
            <a:avLst/>
          </a:prstGeom>
        </p:spPr>
        <p:txBody>
          <a:bodyPr wrap="square">
            <a:spAutoFit/>
          </a:bodyPr>
          <a:lstStyle/>
          <a:p>
            <a:pPr>
              <a:spcBef>
                <a:spcPts val="400"/>
              </a:spcBef>
              <a:spcAft>
                <a:spcPts val="400"/>
              </a:spcAft>
            </a:pP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Hechos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9.601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aprox</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t>
            </a:r>
            <a:endParaRPr lang="es-CO" sz="2800" b="1" kern="0" cap="all" spc="50" dirty="0">
              <a:solidFill>
                <a:srgbClr val="C00000"/>
              </a:solidFill>
              <a:latin typeface="Verdana" panose="020B0604030504040204" pitchFamily="34" charset="0"/>
              <a:ea typeface="Times New Roman" panose="02020603050405020304" pitchFamily="18" charset="0"/>
              <a:cs typeface="Times New Roman" panose="02020603050405020304" pitchFamily="18" charset="0"/>
            </a:endParaRPr>
          </a:p>
          <a:p>
            <a:pPr>
              <a:spcBef>
                <a:spcPts val="400"/>
              </a:spcBef>
              <a:spcAft>
                <a:spcPts val="400"/>
              </a:spcAft>
            </a:pPr>
            <a:endParaRPr lang="es-CO" sz="2800" b="1" kern="0" cap="all" spc="50" dirty="0">
              <a:latin typeface="Verdana" panose="020B0604030504040204" pitchFamily="34" charset="0"/>
              <a:ea typeface="Times New Roman" panose="02020603050405020304" pitchFamily="18" charset="0"/>
              <a:cs typeface="Times New Roman" panose="02020603050405020304" pitchFamily="18" charset="0"/>
            </a:endParaRPr>
          </a:p>
        </p:txBody>
      </p:sp>
      <p:graphicFrame>
        <p:nvGraphicFramePr>
          <p:cNvPr id="3" name="Tabla 2"/>
          <p:cNvGraphicFramePr>
            <a:graphicFrameLocks noGrp="1"/>
          </p:cNvGraphicFramePr>
          <p:nvPr>
            <p:extLst>
              <p:ext uri="{D42A27DB-BD31-4B8C-83A1-F6EECF244321}">
                <p14:modId xmlns:p14="http://schemas.microsoft.com/office/powerpoint/2010/main" val="2087276837"/>
              </p:ext>
            </p:extLst>
          </p:nvPr>
        </p:nvGraphicFramePr>
        <p:xfrm>
          <a:off x="1271464" y="908720"/>
          <a:ext cx="8856984" cy="5835998"/>
        </p:xfrm>
        <a:graphic>
          <a:graphicData uri="http://schemas.openxmlformats.org/drawingml/2006/table">
            <a:tbl>
              <a:tblPr bandRow="1">
                <a:tableStyleId>{68D230F3-CF80-4859-8CE7-A43EE81993B5}</a:tableStyleId>
              </a:tblPr>
              <a:tblGrid>
                <a:gridCol w="7449800"/>
                <a:gridCol w="1407184"/>
              </a:tblGrid>
              <a:tr h="349598">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Bloques</a:t>
                      </a:r>
                      <a:r>
                        <a:rPr lang="en-US" sz="1200" dirty="0" smtClean="0">
                          <a:solidFill>
                            <a:schemeClr val="bg2">
                              <a:lumMod val="25000"/>
                            </a:schemeClr>
                          </a:solidFill>
                          <a:latin typeface="Arial Narrow" panose="020B0606020202030204" pitchFamily="34" charset="0"/>
                        </a:rPr>
                        <a:t> Montes de María</a:t>
                      </a:r>
                      <a:r>
                        <a:rPr lang="en-US" sz="1200" baseline="0" dirty="0" smtClean="0">
                          <a:solidFill>
                            <a:schemeClr val="bg2">
                              <a:lumMod val="25000"/>
                            </a:schemeClr>
                          </a:solidFill>
                          <a:latin typeface="Arial Narrow" panose="020B0606020202030204" pitchFamily="34" charset="0"/>
                        </a:rPr>
                        <a:t> y </a:t>
                      </a:r>
                      <a:r>
                        <a:rPr lang="en-US" sz="1200" baseline="0" dirty="0" err="1" smtClean="0">
                          <a:solidFill>
                            <a:schemeClr val="bg2">
                              <a:lumMod val="25000"/>
                            </a:schemeClr>
                          </a:solidFill>
                          <a:latin typeface="Arial Narrow" panose="020B0606020202030204" pitchFamily="34" charset="0"/>
                        </a:rPr>
                        <a:t>Frente</a:t>
                      </a:r>
                      <a:r>
                        <a:rPr lang="en-US" sz="1200" baseline="0" dirty="0" smtClean="0">
                          <a:solidFill>
                            <a:schemeClr val="bg2">
                              <a:lumMod val="25000"/>
                            </a:schemeClr>
                          </a:solidFill>
                          <a:latin typeface="Arial Narrow" panose="020B0606020202030204" pitchFamily="34" charset="0"/>
                        </a:rPr>
                        <a:t>  Canal</a:t>
                      </a:r>
                      <a:r>
                        <a:rPr lang="en-US" sz="1200" dirty="0" smtClean="0">
                          <a:solidFill>
                            <a:schemeClr val="bg2">
                              <a:lumMod val="25000"/>
                            </a:schemeClr>
                          </a:solidFill>
                          <a:latin typeface="Arial Narrow" panose="020B0606020202030204" pitchFamily="34" charset="0"/>
                        </a:rPr>
                        <a:t> del </a:t>
                      </a:r>
                      <a:r>
                        <a:rPr lang="en-US" sz="1200" dirty="0" err="1" smtClean="0">
                          <a:solidFill>
                            <a:schemeClr val="bg2">
                              <a:lumMod val="25000"/>
                            </a:schemeClr>
                          </a:solidFill>
                          <a:latin typeface="Arial Narrow" panose="020B0606020202030204" pitchFamily="34" charset="0"/>
                        </a:rPr>
                        <a:t>Dique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49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Fronteras</a:t>
                      </a:r>
                      <a:r>
                        <a:rPr lang="en-US" sz="1200" baseline="0" dirty="0" smtClean="0">
                          <a:solidFill>
                            <a:schemeClr val="bg2">
                              <a:lumMod val="25000"/>
                            </a:schemeClr>
                          </a:solidFill>
                          <a:latin typeface="Arial Narrow" panose="020B0606020202030204" pitchFamily="34" charset="0"/>
                        </a:rPr>
                        <a:t> del Bloque </a:t>
                      </a:r>
                      <a:r>
                        <a:rPr lang="en-US" sz="1200" baseline="0" dirty="0" err="1" smtClean="0">
                          <a:solidFill>
                            <a:schemeClr val="bg2">
                              <a:lumMod val="25000"/>
                            </a:schemeClr>
                          </a:solidFill>
                          <a:latin typeface="Arial Narrow" panose="020B0606020202030204" pitchFamily="34" charset="0"/>
                        </a:rPr>
                        <a:t>Catatumbo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1769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Vencedores</a:t>
                      </a:r>
                      <a:r>
                        <a:rPr lang="en-US" sz="1200" dirty="0" smtClean="0">
                          <a:solidFill>
                            <a:schemeClr val="bg2">
                              <a:lumMod val="25000"/>
                            </a:schemeClr>
                          </a:solidFill>
                          <a:latin typeface="Arial Narrow" panose="020B0606020202030204" pitchFamily="34" charset="0"/>
                        </a:rPr>
                        <a:t> de Arauca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71</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Elmer Cárdenas</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2074</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Bananero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94</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Heroes</a:t>
                      </a:r>
                      <a:r>
                        <a:rPr lang="en-US" sz="1200" baseline="0" dirty="0" smtClean="0">
                          <a:solidFill>
                            <a:schemeClr val="bg2">
                              <a:lumMod val="25000"/>
                            </a:schemeClr>
                          </a:solidFill>
                          <a:latin typeface="Arial Narrow" panose="020B0606020202030204" pitchFamily="34" charset="0"/>
                        </a:rPr>
                        <a:t> de Tolová, Metro Cacique Nutibara y Heroes de Granada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56</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Calima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111</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Central Bolívar</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1126</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Hector Julio </a:t>
                      </a:r>
                      <a:r>
                        <a:rPr lang="en-US" sz="1200" dirty="0" err="1" smtClean="0">
                          <a:solidFill>
                            <a:schemeClr val="bg2">
                              <a:lumMod val="25000"/>
                            </a:schemeClr>
                          </a:solidFill>
                          <a:latin typeface="Arial Narrow" panose="020B0606020202030204" pitchFamily="34" charset="0"/>
                        </a:rPr>
                        <a:t>Peinado</a:t>
                      </a:r>
                      <a:r>
                        <a:rPr lang="en-US" sz="1200" dirty="0" smtClean="0">
                          <a:solidFill>
                            <a:schemeClr val="bg2">
                              <a:lumMod val="25000"/>
                            </a:schemeClr>
                          </a:solidFill>
                          <a:latin typeface="Arial Narrow" panose="020B0606020202030204" pitchFamily="34" charset="0"/>
                        </a:rPr>
                        <a:t> Becerra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394</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del Meta</a:t>
                      </a:r>
                      <a:r>
                        <a:rPr lang="en-US" sz="1200" baseline="0" dirty="0" smtClean="0">
                          <a:solidFill>
                            <a:schemeClr val="bg2">
                              <a:lumMod val="25000"/>
                            </a:schemeClr>
                          </a:solidFill>
                          <a:latin typeface="Arial Narrow" panose="020B0606020202030204" pitchFamily="34" charset="0"/>
                        </a:rPr>
                        <a:t> y Vichada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129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del Magdalena Medio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426</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Cundinamarca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330</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Norte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929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 Puerto Boyacá</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368</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Tolima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423</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Mineros</a:t>
                      </a: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509</a:t>
                      </a: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Córdoba</a:t>
                      </a: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60</a:t>
                      </a: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Ejercito Revolucionario Guevarista</a:t>
                      </a: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203</a:t>
                      </a: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Héroes de</a:t>
                      </a:r>
                      <a:r>
                        <a:rPr lang="es-CO" sz="1200" baseline="0" dirty="0" smtClean="0">
                          <a:solidFill>
                            <a:schemeClr val="bg2">
                              <a:lumMod val="25000"/>
                            </a:schemeClr>
                          </a:solidFill>
                          <a:latin typeface="Arial Narrow" panose="020B0606020202030204" pitchFamily="34" charset="0"/>
                        </a:rPr>
                        <a:t> los Llanos y Guaviare</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baseline="0" dirty="0" smtClean="0">
                          <a:solidFill>
                            <a:schemeClr val="bg2">
                              <a:lumMod val="25000"/>
                            </a:schemeClr>
                          </a:solidFill>
                          <a:latin typeface="Arial Narrow" panose="020B0606020202030204" pitchFamily="34" charset="0"/>
                        </a:rPr>
                        <a:t>CAP- Comandos Armados del Pueblo</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baseline="0" dirty="0" smtClean="0">
                          <a:solidFill>
                            <a:schemeClr val="bg2">
                              <a:lumMod val="25000"/>
                            </a:schemeClr>
                          </a:solidFill>
                          <a:latin typeface="Arial Narrow" panose="020B0606020202030204" pitchFamily="34" charset="0"/>
                        </a:rPr>
                        <a:t>Bloque Pacifico-</a:t>
                      </a:r>
                      <a:r>
                        <a:rPr lang="es-CO" sz="1200" baseline="0" dirty="0" err="1" smtClean="0">
                          <a:solidFill>
                            <a:schemeClr val="bg2">
                              <a:lumMod val="25000"/>
                            </a:schemeClr>
                          </a:solidFill>
                          <a:latin typeface="Arial Narrow" panose="020B0606020202030204" pitchFamily="34" charset="0"/>
                        </a:rPr>
                        <a:t>Heroes</a:t>
                      </a:r>
                      <a:r>
                        <a:rPr lang="es-CO" sz="1200" baseline="0" dirty="0" smtClean="0">
                          <a:solidFill>
                            <a:schemeClr val="bg2">
                              <a:lumMod val="25000"/>
                            </a:schemeClr>
                          </a:solidFill>
                          <a:latin typeface="Arial Narrow" panose="020B0606020202030204" pitchFamily="34" charset="0"/>
                        </a:rPr>
                        <a:t> del Chocó y el Frente Sur Oeste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144</a:t>
                      </a:r>
                    </a:p>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7</a:t>
                      </a:r>
                    </a:p>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329</a:t>
                      </a:r>
                    </a:p>
                    <a:p>
                      <a:pPr marL="0" marR="0" lvl="0" indent="0" algn="r" defTabSz="457200" rtl="0" eaLnBrk="1" fontAlgn="auto" latinLnBrk="0" hangingPunct="1">
                        <a:lnSpc>
                          <a:spcPct val="100000"/>
                        </a:lnSpc>
                        <a:spcBef>
                          <a:spcPts val="0"/>
                        </a:spcBef>
                        <a:spcAft>
                          <a:spcPts val="0"/>
                        </a:spcAft>
                        <a:buClrTx/>
                        <a:buSzTx/>
                        <a:buFontTx/>
                        <a:buNone/>
                        <a:tabLst/>
                        <a:defRPr/>
                      </a:pPr>
                      <a:endParaRPr lang="es-CO" sz="1200" dirty="0" smtClean="0">
                        <a:solidFill>
                          <a:schemeClr val="bg2">
                            <a:lumMod val="25000"/>
                          </a:schemeClr>
                        </a:solidFill>
                        <a:latin typeface="Arial Narrow" panose="020B0606020202030204" pitchFamily="34" charset="0"/>
                      </a:endParaRPr>
                    </a:p>
                  </a:txBody>
                  <a:tcPr/>
                </a:tc>
              </a:tr>
            </a:tbl>
          </a:graphicData>
        </a:graphic>
      </p:graphicFrame>
      <p:sp>
        <p:nvSpPr>
          <p:cNvPr id="5" name="CuadroTexto 4"/>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3206245912"/>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119336" y="402242"/>
            <a:ext cx="11521280" cy="1544261"/>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26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Magdalena Medio</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sz="2000" cap="small" dirty="0">
              <a:solidFill>
                <a:schemeClr val="accent6">
                  <a:lumMod val="75000"/>
                </a:schemeClr>
              </a:solidFill>
            </a:endParaRPr>
          </a:p>
        </p:txBody>
      </p:sp>
      <p:sp>
        <p:nvSpPr>
          <p:cNvPr id="3" name="Rectángulo 2"/>
          <p:cNvSpPr/>
          <p:nvPr/>
        </p:nvSpPr>
        <p:spPr>
          <a:xfrm>
            <a:off x="191344" y="1946503"/>
            <a:ext cx="11809311" cy="4401205"/>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En </a:t>
            </a:r>
            <a:r>
              <a:rPr lang="es-CO" sz="1400" dirty="0">
                <a:latin typeface="Malgun Gothic" panose="020B0503020000020004" pitchFamily="34" charset="-127"/>
                <a:ea typeface="Malgun Gothic" panose="020B0503020000020004" pitchFamily="34" charset="-127"/>
              </a:rPr>
              <a:t>principio la estructura fortaleció su presencia en el oriente antioqueño en los municipios de Nariño, </a:t>
            </a:r>
            <a:r>
              <a:rPr lang="es-CO" sz="1400" dirty="0" err="1">
                <a:latin typeface="Malgun Gothic" panose="020B0503020000020004" pitchFamily="34" charset="-127"/>
                <a:ea typeface="Malgun Gothic" panose="020B0503020000020004" pitchFamily="34" charset="-127"/>
              </a:rPr>
              <a:t>Sonsón</a:t>
            </a:r>
            <a:r>
              <a:rPr lang="es-CO" sz="1400" dirty="0">
                <a:latin typeface="Malgun Gothic" panose="020B0503020000020004" pitchFamily="34" charset="-127"/>
                <a:ea typeface="Malgun Gothic" panose="020B0503020000020004" pitchFamily="34" charset="-127"/>
              </a:rPr>
              <a:t>, Argelia, La Unión, </a:t>
            </a:r>
            <a:r>
              <a:rPr lang="es-CO" sz="1400" dirty="0" err="1">
                <a:latin typeface="Malgun Gothic" panose="020B0503020000020004" pitchFamily="34" charset="-127"/>
                <a:ea typeface="Malgun Gothic" panose="020B0503020000020004" pitchFamily="34" charset="-127"/>
              </a:rPr>
              <a:t>Abejorral</a:t>
            </a:r>
            <a:r>
              <a:rPr lang="es-CO" sz="1400" dirty="0">
                <a:latin typeface="Malgun Gothic" panose="020B0503020000020004" pitchFamily="34" charset="-127"/>
                <a:ea typeface="Malgun Gothic" panose="020B0503020000020004" pitchFamily="34" charset="-127"/>
              </a:rPr>
              <a:t>, San Francisco, San Luis, </a:t>
            </a:r>
            <a:r>
              <a:rPr lang="es-CO" sz="1400" dirty="0" err="1">
                <a:latin typeface="Malgun Gothic" panose="020B0503020000020004" pitchFamily="34" charset="-127"/>
                <a:ea typeface="Malgun Gothic" panose="020B0503020000020004" pitchFamily="34" charset="-127"/>
              </a:rPr>
              <a:t>Cocorná</a:t>
            </a:r>
            <a:r>
              <a:rPr lang="es-CO" sz="1400" dirty="0">
                <a:latin typeface="Malgun Gothic" panose="020B0503020000020004" pitchFamily="34" charset="-127"/>
                <a:ea typeface="Malgun Gothic" panose="020B0503020000020004" pitchFamily="34" charset="-127"/>
              </a:rPr>
              <a:t>, Puerto </a:t>
            </a:r>
            <a:r>
              <a:rPr lang="es-CO" sz="1400" dirty="0" err="1">
                <a:latin typeface="Malgun Gothic" panose="020B0503020000020004" pitchFamily="34" charset="-127"/>
                <a:ea typeface="Malgun Gothic" panose="020B0503020000020004" pitchFamily="34" charset="-127"/>
              </a:rPr>
              <a:t>Nare</a:t>
            </a:r>
            <a:r>
              <a:rPr lang="es-CO" sz="1400" dirty="0">
                <a:latin typeface="Malgun Gothic" panose="020B0503020000020004" pitchFamily="34" charset="-127"/>
                <a:ea typeface="Malgun Gothic" panose="020B0503020000020004" pitchFamily="34" charset="-127"/>
              </a:rPr>
              <a:t>, Puerto Triunfo del Departamento de Antioquia; en el oriente del departamento de Caldas en los municipios de Dorada y </a:t>
            </a:r>
            <a:r>
              <a:rPr lang="es-CO" sz="1400" dirty="0" err="1">
                <a:latin typeface="Malgun Gothic" panose="020B0503020000020004" pitchFamily="34" charset="-127"/>
                <a:ea typeface="Malgun Gothic" panose="020B0503020000020004" pitchFamily="34" charset="-127"/>
              </a:rPr>
              <a:t>Norcasia</a:t>
            </a:r>
            <a:r>
              <a:rPr lang="es-CO" sz="1400" dirty="0">
                <a:latin typeface="Malgun Gothic" panose="020B0503020000020004" pitchFamily="34" charset="-127"/>
                <a:ea typeface="Malgun Gothic" panose="020B0503020000020004" pitchFamily="34" charset="-127"/>
              </a:rPr>
              <a:t> y; en el Magdalena medio cundinamarqués, en los municipios de Guaduas y San Juan de </a:t>
            </a:r>
            <a:r>
              <a:rPr lang="es-CO" sz="1400" dirty="0" err="1">
                <a:latin typeface="Malgun Gothic" panose="020B0503020000020004" pitchFamily="34" charset="-127"/>
                <a:ea typeface="Malgun Gothic" panose="020B0503020000020004" pitchFamily="34" charset="-127"/>
              </a:rPr>
              <a:t>Rioseco</a:t>
            </a:r>
            <a:r>
              <a:rPr lang="es-CO" sz="1400" dirty="0">
                <a:latin typeface="Malgun Gothic" panose="020B0503020000020004" pitchFamily="34" charset="-127"/>
                <a:ea typeface="Malgun Gothic" panose="020B0503020000020004" pitchFamily="34" charset="-127"/>
              </a:rPr>
              <a:t>. </a:t>
            </a:r>
            <a:endParaRPr lang="es-CO" sz="1400" dirty="0" smtClean="0">
              <a:latin typeface="Malgun Gothic" panose="020B0503020000020004" pitchFamily="34" charset="-127"/>
              <a:ea typeface="Malgun Gothic" panose="020B0503020000020004" pitchFamily="34" charset="-127"/>
            </a:endParaRPr>
          </a:p>
          <a:p>
            <a:pPr algn="just"/>
            <a:endParaRPr lang="es-CO" sz="1400" b="1" cap="small" dirty="0">
              <a:solidFill>
                <a:schemeClr val="accent3">
                  <a:lumMod val="75000"/>
                </a:schemeClr>
              </a:solidFill>
              <a:latin typeface="Malgun Gothic" panose="020B0503020000020004" pitchFamily="34" charset="-127"/>
              <a:ea typeface="Malgun Gothic" panose="020B0503020000020004" pitchFamily="34" charset="-127"/>
              <a:cs typeface="Arial" pitchFamily="34" charset="0"/>
            </a:endParaRPr>
          </a:p>
          <a:p>
            <a:pPr algn="just"/>
            <a:r>
              <a:rPr lang="es-CO" sz="1400" dirty="0">
                <a:latin typeface="Malgun Gothic" panose="020B0503020000020004" pitchFamily="34" charset="-127"/>
                <a:ea typeface="Malgun Gothic" panose="020B0503020000020004" pitchFamily="34" charset="-127"/>
              </a:rPr>
              <a:t>RAMÓN ISAZA delegó un comandante por zona (Norte del Tolima y Oriente de Caladas, Occidente de Cundinamarca, Oriente Antioqueño, Magdalena Antioqueño) aunque en ocasiones se unieron para garantizar la efectividad en sus </a:t>
            </a:r>
            <a:r>
              <a:rPr lang="es-CO" sz="1400" dirty="0" smtClean="0">
                <a:latin typeface="Malgun Gothic" panose="020B0503020000020004" pitchFamily="34" charset="-127"/>
                <a:ea typeface="Malgun Gothic" panose="020B0503020000020004" pitchFamily="34" charset="-127"/>
              </a:rPr>
              <a:t>acciones. </a:t>
            </a:r>
            <a:r>
              <a:rPr lang="es-CO" sz="1400" dirty="0">
                <a:latin typeface="Malgun Gothic" panose="020B0503020000020004" pitchFamily="34" charset="-127"/>
                <a:ea typeface="Malgun Gothic" panose="020B0503020000020004" pitchFamily="34" charset="-127"/>
              </a:rPr>
              <a:t>Igualmente, se acordó que cada frente se encargaría de su sostenimiento financiero y cada comandante sería responsable del actuar de sus hombres. En cada zona se debían seguir los direccionamientos establecidos empíricamente por ISAZA ARANGO. </a:t>
            </a:r>
            <a:endParaRPr lang="es-CO" sz="1400" dirty="0" smtClean="0">
              <a:latin typeface="Malgun Gothic" panose="020B0503020000020004" pitchFamily="34" charset="-127"/>
              <a:ea typeface="Malgun Gothic" panose="020B0503020000020004" pitchFamily="34" charset="-127"/>
            </a:endParaRPr>
          </a:p>
          <a:p>
            <a:pPr algn="just"/>
            <a:endParaRPr lang="es-CO" sz="1400" b="1" cap="small" dirty="0">
              <a:solidFill>
                <a:schemeClr val="accent3">
                  <a:lumMod val="75000"/>
                </a:schemeClr>
              </a:solidFill>
              <a:latin typeface="Malgun Gothic" panose="020B0503020000020004" pitchFamily="34" charset="-127"/>
              <a:ea typeface="Malgun Gothic" panose="020B0503020000020004" pitchFamily="34" charset="-127"/>
              <a:cs typeface="Arial" pitchFamily="34" charset="0"/>
            </a:endParaRPr>
          </a:p>
          <a:p>
            <a:pPr algn="just"/>
            <a:r>
              <a:rPr lang="es-CO" sz="1400" dirty="0">
                <a:latin typeface="Malgun Gothic" panose="020B0503020000020004" pitchFamily="34" charset="-127"/>
                <a:ea typeface="Malgun Gothic" panose="020B0503020000020004" pitchFamily="34" charset="-127"/>
              </a:rPr>
              <a:t>L</a:t>
            </a:r>
            <a:r>
              <a:rPr lang="es-CO" sz="1400" dirty="0" smtClean="0">
                <a:latin typeface="Malgun Gothic" panose="020B0503020000020004" pitchFamily="34" charset="-127"/>
                <a:ea typeface="Malgun Gothic" panose="020B0503020000020004" pitchFamily="34" charset="-127"/>
              </a:rPr>
              <a:t>a </a:t>
            </a:r>
            <a:r>
              <a:rPr lang="es-CO" sz="1400" dirty="0">
                <a:latin typeface="Malgun Gothic" panose="020B0503020000020004" pitchFamily="34" charset="-127"/>
                <a:ea typeface="Malgun Gothic" panose="020B0503020000020004" pitchFamily="34" charset="-127"/>
              </a:rPr>
              <a:t>ubicación de sus unidades tenía relación con la presencia de la guerrilla y también con la solicitud que hacían ganaderos o comerciantes de la zona para que los protegieran de la actividad extorsiva y secuestros de la </a:t>
            </a:r>
            <a:r>
              <a:rPr lang="es-CO" sz="1400" dirty="0" smtClean="0">
                <a:latin typeface="Malgun Gothic" panose="020B0503020000020004" pitchFamily="34" charset="-127"/>
                <a:ea typeface="Malgun Gothic" panose="020B0503020000020004" pitchFamily="34" charset="-127"/>
              </a:rPr>
              <a:t>subversión. </a:t>
            </a:r>
            <a:endParaRPr lang="es-CO" sz="1400" dirty="0">
              <a:latin typeface="Malgun Gothic" panose="020B0503020000020004" pitchFamily="34" charset="-127"/>
              <a:ea typeface="Malgun Gothic" panose="020B0503020000020004" pitchFamily="34" charset="-127"/>
            </a:endParaRPr>
          </a:p>
          <a:p>
            <a:pPr algn="just"/>
            <a:endParaRPr lang="es-CO" sz="1400" dirty="0" smtClean="0">
              <a:latin typeface="Malgun Gothic" panose="020B0503020000020004" pitchFamily="34" charset="-127"/>
              <a:ea typeface="Malgun Gothic" panose="020B0503020000020004" pitchFamily="34" charset="-127"/>
            </a:endParaRPr>
          </a:p>
          <a:p>
            <a:pPr algn="just"/>
            <a:r>
              <a:rPr lang="es-CO" sz="1400" dirty="0" smtClean="0">
                <a:latin typeface="Malgun Gothic" panose="020B0503020000020004" pitchFamily="34" charset="-127"/>
                <a:ea typeface="Malgun Gothic" panose="020B0503020000020004" pitchFamily="34" charset="-127"/>
              </a:rPr>
              <a:t>Bajo </a:t>
            </a:r>
            <a:r>
              <a:rPr lang="es-CO" sz="1400" dirty="0">
                <a:latin typeface="Malgun Gothic" panose="020B0503020000020004" pitchFamily="34" charset="-127"/>
                <a:ea typeface="Malgun Gothic" panose="020B0503020000020004" pitchFamily="34" charset="-127"/>
              </a:rPr>
              <a:t>esta lógica, se crearon una suerte de células o grupúsculos con zonas delimitadas y relativamente pequeñas (entre 20 y 30 hombres por comandante, pero que prontamente crecerían), ISAZA les propuso a los comandantes que conforme iban creciendo en sus finanzas, podrían tener más hombres, armas y por ende mayor capacidad de operación y expansión a otras </a:t>
            </a:r>
            <a:r>
              <a:rPr lang="es-CO" sz="1400" dirty="0" smtClean="0">
                <a:latin typeface="Malgun Gothic" panose="020B0503020000020004" pitchFamily="34" charset="-127"/>
                <a:ea typeface="Malgun Gothic" panose="020B0503020000020004" pitchFamily="34" charset="-127"/>
              </a:rPr>
              <a:t>zonas. </a:t>
            </a:r>
            <a:endParaRPr lang="es-CO" sz="1400" dirty="0">
              <a:latin typeface="Malgun Gothic" panose="020B0503020000020004" pitchFamily="34" charset="-127"/>
              <a:ea typeface="Malgun Gothic" panose="020B0503020000020004" pitchFamily="34" charset="-127"/>
            </a:endParaRPr>
          </a:p>
          <a:p>
            <a:pPr algn="just"/>
            <a:endParaRPr lang="es-CO" sz="1400" dirty="0" smtClean="0">
              <a:latin typeface="Malgun Gothic" panose="020B0503020000020004" pitchFamily="34" charset="-127"/>
              <a:ea typeface="Malgun Gothic" panose="020B0503020000020004" pitchFamily="34" charset="-127"/>
            </a:endParaRPr>
          </a:p>
          <a:p>
            <a:pPr algn="just"/>
            <a:r>
              <a:rPr lang="es-CO" sz="1400" dirty="0" smtClean="0">
                <a:latin typeface="Malgun Gothic" panose="020B0503020000020004" pitchFamily="34" charset="-127"/>
                <a:ea typeface="Malgun Gothic" panose="020B0503020000020004" pitchFamily="34" charset="-127"/>
              </a:rPr>
              <a:t>Lo </a:t>
            </a:r>
            <a:r>
              <a:rPr lang="es-CO" sz="1400" dirty="0">
                <a:latin typeface="Malgun Gothic" panose="020B0503020000020004" pitchFamily="34" charset="-127"/>
                <a:ea typeface="Malgun Gothic" panose="020B0503020000020004" pitchFamily="34" charset="-127"/>
              </a:rPr>
              <a:t>anterior evidencia que el despliegue territorial de cada estructura no sólo obedeció a tener el control de zonas donde tenía injerencia la guerrilla, sino también en territorios donde la organización armada podría adquirir ciertos recursos (que se puede ver en la caracterización del territorio donde operó cada frente), en una suerte de lógica que puede ser interpretada desde el concepto de la teoría de la codicia, que se esboza en el apartado de patrones de violencia contra civiles. </a:t>
            </a:r>
            <a:endParaRPr lang="es-CO" sz="1400" b="1" cap="small" dirty="0" smtClean="0">
              <a:solidFill>
                <a:schemeClr val="accent3">
                  <a:lumMod val="75000"/>
                </a:schemeClr>
              </a:solidFill>
              <a:latin typeface="Malgun Gothic" panose="020B0503020000020004" pitchFamily="34" charset="-127"/>
              <a:ea typeface="Malgun Gothic" panose="020B0503020000020004" pitchFamily="34" charset="-127"/>
              <a:cs typeface="Arial" pitchFamily="34" charset="0"/>
            </a:endParaRPr>
          </a:p>
        </p:txBody>
      </p:sp>
      <p:sp>
        <p:nvSpPr>
          <p:cNvPr id="4" name="Rectángulo 3"/>
          <p:cNvSpPr/>
          <p:nvPr/>
        </p:nvSpPr>
        <p:spPr>
          <a:xfrm>
            <a:off x="342628"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
        <p:nvSpPr>
          <p:cNvPr id="5" name="Rectángulo 4"/>
          <p:cNvSpPr/>
          <p:nvPr/>
        </p:nvSpPr>
        <p:spPr>
          <a:xfrm>
            <a:off x="10141217" y="6347708"/>
            <a:ext cx="1875834" cy="369332"/>
          </a:xfrm>
          <a:prstGeom prst="rect">
            <a:avLst/>
          </a:prstGeom>
        </p:spPr>
        <p:txBody>
          <a:bodyPr wrap="none">
            <a:spAutoFit/>
          </a:bodyPr>
          <a:lstStyle/>
          <a:p>
            <a:pPr algn="r"/>
            <a:r>
              <a:rPr lang="es-ES" cap="small" dirty="0">
                <a:solidFill>
                  <a:srgbClr val="C00000"/>
                </a:solidFill>
                <a:latin typeface="Agency FB" panose="020B0503020202020204" pitchFamily="34" charset="0"/>
              </a:rPr>
              <a:t>Continúa página siguiente</a:t>
            </a:r>
          </a:p>
        </p:txBody>
      </p:sp>
    </p:spTree>
    <p:extLst>
      <p:ext uri="{BB962C8B-B14F-4D97-AF65-F5344CB8AC3E}">
        <p14:creationId xmlns:p14="http://schemas.microsoft.com/office/powerpoint/2010/main" val="64747101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119336" y="402242"/>
            <a:ext cx="11521280" cy="1544261"/>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26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Magdalena Medio</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(continuación)</a:t>
            </a:r>
            <a:endParaRPr lang="es-CO" sz="2000" cap="small" dirty="0">
              <a:solidFill>
                <a:schemeClr val="accent6">
                  <a:lumMod val="75000"/>
                </a:schemeClr>
              </a:solidFill>
            </a:endParaRPr>
          </a:p>
        </p:txBody>
      </p:sp>
      <p:sp>
        <p:nvSpPr>
          <p:cNvPr id="3" name="Rectángulo 2"/>
          <p:cNvSpPr/>
          <p:nvPr/>
        </p:nvSpPr>
        <p:spPr>
          <a:xfrm>
            <a:off x="191344" y="1946503"/>
            <a:ext cx="11809311" cy="4185761"/>
          </a:xfrm>
          <a:prstGeom prst="rect">
            <a:avLst/>
          </a:prstGeom>
        </p:spPr>
        <p:txBody>
          <a:bodyPr wrap="square">
            <a:spAutoFit/>
          </a:bodyPr>
          <a:lstStyle/>
          <a:p>
            <a:pPr algn="just"/>
            <a:r>
              <a:rPr lang="es-CO" sz="1400" dirty="0">
                <a:latin typeface="Malgun Gothic" panose="020B0503020000020004" pitchFamily="34" charset="-127"/>
                <a:ea typeface="Malgun Gothic" panose="020B0503020000020004" pitchFamily="34" charset="-127"/>
              </a:rPr>
              <a:t>S</a:t>
            </a:r>
            <a:r>
              <a:rPr lang="es-CO" sz="1400" dirty="0" smtClean="0">
                <a:latin typeface="Malgun Gothic" panose="020B0503020000020004" pitchFamily="34" charset="-127"/>
                <a:ea typeface="Malgun Gothic" panose="020B0503020000020004" pitchFamily="34" charset="-127"/>
              </a:rPr>
              <a:t>egún </a:t>
            </a:r>
            <a:r>
              <a:rPr lang="es-CO" sz="1400" dirty="0">
                <a:latin typeface="Malgun Gothic" panose="020B0503020000020004" pitchFamily="34" charset="-127"/>
                <a:ea typeface="Malgun Gothic" panose="020B0503020000020004" pitchFamily="34" charset="-127"/>
              </a:rPr>
              <a:t>lo documentado por el ente acusador que las </a:t>
            </a:r>
            <a:r>
              <a:rPr lang="es-CO" sz="1400" dirty="0" err="1">
                <a:latin typeface="Malgun Gothic" panose="020B0503020000020004" pitchFamily="34" charset="-127"/>
                <a:ea typeface="Malgun Gothic" panose="020B0503020000020004" pitchFamily="34" charset="-127"/>
              </a:rPr>
              <a:t>ACMM</a:t>
            </a:r>
            <a:r>
              <a:rPr lang="es-CO" sz="1400" dirty="0">
                <a:latin typeface="Malgun Gothic" panose="020B0503020000020004" pitchFamily="34" charset="-127"/>
                <a:ea typeface="Malgun Gothic" panose="020B0503020000020004" pitchFamily="34" charset="-127"/>
              </a:rPr>
              <a:t> a través de una estructura urbana, ingresan a Honda y Mariquita a finales de 1999, con el fin de apoyar el despliegue de hombres hacia el sur del departamento, especialmente municipios de la zona plana como Armero Guayabal, Lérida y Venadillo630 para disputar el territorial a través del Frente Omar Isaza631 y utilizar el corredor estratégico Mariquita–Honda-Fresno-Manizales, importante eje vial y económico entre el centro y el occidente del país y de gran valor para ampliar el accionar militar en el oriente de </a:t>
            </a:r>
            <a:r>
              <a:rPr lang="es-CO" sz="1400" dirty="0" smtClean="0">
                <a:latin typeface="Malgun Gothic" panose="020B0503020000020004" pitchFamily="34" charset="-127"/>
                <a:ea typeface="Malgun Gothic" panose="020B0503020000020004" pitchFamily="34" charset="-127"/>
              </a:rPr>
              <a:t>Caldas</a:t>
            </a:r>
            <a:r>
              <a:rPr lang="es-CO" sz="1400" i="1" dirty="0" smtClean="0">
                <a:latin typeface="Malgun Gothic" panose="020B0503020000020004" pitchFamily="34" charset="-127"/>
                <a:ea typeface="Malgun Gothic" panose="020B0503020000020004" pitchFamily="34" charset="-127"/>
              </a:rPr>
              <a:t>.</a:t>
            </a:r>
            <a:endParaRPr lang="es-CO" sz="1400" dirty="0">
              <a:latin typeface="Malgun Gothic" panose="020B0503020000020004" pitchFamily="34" charset="-127"/>
              <a:ea typeface="Malgun Gothic" panose="020B0503020000020004" pitchFamily="34" charset="-127"/>
            </a:endParaRPr>
          </a:p>
          <a:p>
            <a:pPr algn="just"/>
            <a:endParaRPr lang="es-CO" sz="1400" dirty="0">
              <a:latin typeface="Malgun Gothic" panose="020B0503020000020004" pitchFamily="34" charset="-127"/>
              <a:ea typeface="Malgun Gothic" panose="020B0503020000020004" pitchFamily="34" charset="-127"/>
            </a:endParaRPr>
          </a:p>
          <a:p>
            <a:pPr algn="just"/>
            <a:r>
              <a:rPr lang="es-CO" sz="1400" dirty="0" smtClean="0">
                <a:latin typeface="Malgun Gothic" panose="020B0503020000020004" pitchFamily="34" charset="-127"/>
                <a:ea typeface="Malgun Gothic" panose="020B0503020000020004" pitchFamily="34" charset="-127"/>
              </a:rPr>
              <a:t>Así </a:t>
            </a:r>
            <a:r>
              <a:rPr lang="es-CO" sz="1400" dirty="0">
                <a:latin typeface="Malgun Gothic" panose="020B0503020000020004" pitchFamily="34" charset="-127"/>
                <a:ea typeface="Malgun Gothic" panose="020B0503020000020004" pitchFamily="34" charset="-127"/>
              </a:rPr>
              <a:t>las cosas, entre el año 2000 al 2006, el Frente Omar Isaza (</a:t>
            </a:r>
            <a:r>
              <a:rPr lang="es-CO" sz="1400" dirty="0" err="1">
                <a:latin typeface="Malgun Gothic" panose="020B0503020000020004" pitchFamily="34" charset="-127"/>
                <a:ea typeface="Malgun Gothic" panose="020B0503020000020004" pitchFamily="34" charset="-127"/>
              </a:rPr>
              <a:t>FOI</a:t>
            </a:r>
            <a:r>
              <a:rPr lang="es-CO" sz="1400" dirty="0">
                <a:latin typeface="Malgun Gothic" panose="020B0503020000020004" pitchFamily="34" charset="-127"/>
                <a:ea typeface="Malgun Gothic" panose="020B0503020000020004" pitchFamily="34" charset="-127"/>
              </a:rPr>
              <a:t>) bajo la comandancia militar de Luís Fernando Herrera Gil alias "Memo Chiquito" o "Juan Carlos" y WALTER OCHOA </a:t>
            </a:r>
            <a:r>
              <a:rPr lang="es-CO" sz="1400" dirty="0" err="1">
                <a:latin typeface="Malgun Gothic" panose="020B0503020000020004" pitchFamily="34" charset="-127"/>
                <a:ea typeface="Malgun Gothic" panose="020B0503020000020004" pitchFamily="34" charset="-127"/>
              </a:rPr>
              <a:t>GUISAO</a:t>
            </a:r>
            <a:r>
              <a:rPr lang="es-CO" sz="1400" dirty="0">
                <a:latin typeface="Malgun Gothic" panose="020B0503020000020004" pitchFamily="34" charset="-127"/>
                <a:ea typeface="Malgun Gothic" panose="020B0503020000020004" pitchFamily="34" charset="-127"/>
              </a:rPr>
              <a:t> alias "El </a:t>
            </a:r>
            <a:r>
              <a:rPr lang="es-CO" sz="1400" dirty="0" err="1">
                <a:latin typeface="Malgun Gothic" panose="020B0503020000020004" pitchFamily="34" charset="-127"/>
                <a:ea typeface="Malgun Gothic" panose="020B0503020000020004" pitchFamily="34" charset="-127"/>
              </a:rPr>
              <a:t>Gurre</a:t>
            </a:r>
            <a:r>
              <a:rPr lang="es-CO" sz="1400" dirty="0">
                <a:latin typeface="Malgun Gothic" panose="020B0503020000020004" pitchFamily="34" charset="-127"/>
                <a:ea typeface="Malgun Gothic" panose="020B0503020000020004" pitchFamily="34" charset="-127"/>
              </a:rPr>
              <a:t>" en la comandancia política, operó en: (i) El Departamento de Caldas: Samaná, </a:t>
            </a:r>
            <a:r>
              <a:rPr lang="es-CO" sz="1400" dirty="0" err="1">
                <a:latin typeface="Malgun Gothic" panose="020B0503020000020004" pitchFamily="34" charset="-127"/>
                <a:ea typeface="Malgun Gothic" panose="020B0503020000020004" pitchFamily="34" charset="-127"/>
              </a:rPr>
              <a:t>Norcasia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Marquetalia</a:t>
            </a:r>
            <a:r>
              <a:rPr lang="es-CO" sz="1400" dirty="0">
                <a:latin typeface="Malgun Gothic" panose="020B0503020000020004" pitchFamily="34" charset="-127"/>
                <a:ea typeface="Malgun Gothic" panose="020B0503020000020004" pitchFamily="34" charset="-127"/>
              </a:rPr>
              <a:t>, Manzanares, Pensilvania, Victoria y La Dorada. Al llegar a Caldas absorben una estructura ilegal preexistente bajo el mando de César Ruiz Arévalo alias "El Patrón". En esta zona los principales comandantes fueron los conocidos con los alias de: Jorge Enrique Echeverry alias "Vaso", Carlos Julio Lozano Farfán alias " Cuñado, el cirujano, cejas", </a:t>
            </a:r>
            <a:r>
              <a:rPr lang="es-CO" sz="1400" dirty="0" err="1">
                <a:latin typeface="Malgun Gothic" panose="020B0503020000020004" pitchFamily="34" charset="-127"/>
                <a:ea typeface="Malgun Gothic" panose="020B0503020000020004" pitchFamily="34" charset="-127"/>
              </a:rPr>
              <a:t>Rosiber</a:t>
            </a:r>
            <a:r>
              <a:rPr lang="es-CO" sz="1400" dirty="0">
                <a:latin typeface="Malgun Gothic" panose="020B0503020000020004" pitchFamily="34" charset="-127"/>
                <a:ea typeface="Malgun Gothic" panose="020B0503020000020004" pitchFamily="34" charset="-127"/>
              </a:rPr>
              <a:t> Varón Encinales, alias “Tolima”, Klein Yair Mazo Isaza alias "Melchor" y Luis Alberto Briceño Campos alias "</a:t>
            </a:r>
            <a:r>
              <a:rPr lang="es-CO" sz="1400" dirty="0" smtClean="0">
                <a:latin typeface="Malgun Gothic" panose="020B0503020000020004" pitchFamily="34" charset="-127"/>
                <a:ea typeface="Malgun Gothic" panose="020B0503020000020004" pitchFamily="34" charset="-127"/>
              </a:rPr>
              <a:t>Costeño“.</a:t>
            </a:r>
            <a:endParaRPr lang="es-CO" sz="1400" dirty="0">
              <a:latin typeface="Malgun Gothic" panose="020B0503020000020004" pitchFamily="34" charset="-127"/>
              <a:ea typeface="Malgun Gothic" panose="020B0503020000020004" pitchFamily="34" charset="-127"/>
            </a:endParaRPr>
          </a:p>
          <a:p>
            <a:pPr algn="just"/>
            <a:endParaRPr lang="es-CO" sz="1400" dirty="0">
              <a:latin typeface="Malgun Gothic" panose="020B0503020000020004" pitchFamily="34" charset="-127"/>
              <a:ea typeface="Malgun Gothic" panose="020B0503020000020004" pitchFamily="34" charset="-127"/>
            </a:endParaRPr>
          </a:p>
          <a:p>
            <a:pPr algn="just"/>
            <a:r>
              <a:rPr lang="es-CO" sz="1400" dirty="0" smtClean="0">
                <a:latin typeface="Malgun Gothic" panose="020B0503020000020004" pitchFamily="34" charset="-127"/>
                <a:ea typeface="Malgun Gothic" panose="020B0503020000020004" pitchFamily="34" charset="-127"/>
              </a:rPr>
              <a:t>(ii</a:t>
            </a:r>
            <a:r>
              <a:rPr lang="es-CO" sz="1400" dirty="0">
                <a:latin typeface="Malgun Gothic" panose="020B0503020000020004" pitchFamily="34" charset="-127"/>
                <a:ea typeface="Malgun Gothic" panose="020B0503020000020004" pitchFamily="34" charset="-127"/>
              </a:rPr>
              <a:t>) El Departamento de Tolima: Honda, Mariquita, Armero (Guayabal), Palo Cabildo, Frías, </a:t>
            </a:r>
            <a:r>
              <a:rPr lang="es-CO" sz="1400" dirty="0" err="1">
                <a:latin typeface="Malgun Gothic" panose="020B0503020000020004" pitchFamily="34" charset="-127"/>
                <a:ea typeface="Malgun Gothic" panose="020B0503020000020004" pitchFamily="34" charset="-127"/>
              </a:rPr>
              <a:t>Fálan</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Casabianca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Herveo</a:t>
            </a:r>
            <a:r>
              <a:rPr lang="es-CO" sz="1400" dirty="0">
                <a:latin typeface="Malgun Gothic" panose="020B0503020000020004" pitchFamily="34" charset="-127"/>
                <a:ea typeface="Malgun Gothic" panose="020B0503020000020004" pitchFamily="34" charset="-127"/>
              </a:rPr>
              <a:t>, Fresno, Venadillo y Villahermosa. </a:t>
            </a:r>
            <a:r>
              <a:rPr lang="es-CO" sz="1400" dirty="0" smtClean="0">
                <a:latin typeface="Malgun Gothic" panose="020B0503020000020004" pitchFamily="34" charset="-127"/>
                <a:ea typeface="Malgun Gothic" panose="020B0503020000020004" pitchFamily="34" charset="-127"/>
              </a:rPr>
              <a:t>Comandantes</a:t>
            </a:r>
            <a:r>
              <a:rPr lang="es-CO" sz="1400" dirty="0">
                <a:latin typeface="Malgun Gothic" panose="020B0503020000020004" pitchFamily="34" charset="-127"/>
                <a:ea typeface="Malgun Gothic" panose="020B0503020000020004" pitchFamily="34" charset="-127"/>
              </a:rPr>
              <a:t>: camilo de Jesús Zuluaga </a:t>
            </a:r>
            <a:r>
              <a:rPr lang="es-CO" sz="1400" dirty="0" err="1">
                <a:latin typeface="Malgun Gothic" panose="020B0503020000020004" pitchFamily="34" charset="-127"/>
                <a:ea typeface="Malgun Gothic" panose="020B0503020000020004" pitchFamily="34" charset="-127"/>
              </a:rPr>
              <a:t>Zuluaga</a:t>
            </a:r>
            <a:r>
              <a:rPr lang="es-CO" sz="1400" dirty="0">
                <a:latin typeface="Malgun Gothic" panose="020B0503020000020004" pitchFamily="34" charset="-127"/>
                <a:ea typeface="Malgun Gothic" panose="020B0503020000020004" pitchFamily="34" charset="-127"/>
              </a:rPr>
              <a:t> alias "Napo" (postulado), José David Velandia Ramírez alias "Steven" (postulado), Evelio de Jesús Aguirre Hoyos alias "Tajada" (postulado), Jesús Alejandro Cardozo alias "Pepo" (fallecido), José Julián Rentería alias "Lucas", Carlos Augusto Suárez Aguirre alias "</a:t>
            </a:r>
            <a:r>
              <a:rPr lang="es-CO" sz="1400" dirty="0" err="1">
                <a:latin typeface="Malgun Gothic" panose="020B0503020000020004" pitchFamily="34" charset="-127"/>
                <a:ea typeface="Malgun Gothic" panose="020B0503020000020004" pitchFamily="34" charset="-127"/>
              </a:rPr>
              <a:t>Maikol</a:t>
            </a:r>
            <a:r>
              <a:rPr lang="es-CO" sz="1400" dirty="0">
                <a:latin typeface="Malgun Gothic" panose="020B0503020000020004" pitchFamily="34" charset="-127"/>
                <a:ea typeface="Malgun Gothic" panose="020B0503020000020004" pitchFamily="34" charset="-127"/>
              </a:rPr>
              <a:t>" y, alias "Pedro", "Mateo", "Cabo", Luis Alejandro Cardozo Góngora alias "</a:t>
            </a:r>
            <a:r>
              <a:rPr lang="es-CO" sz="1400" dirty="0" err="1">
                <a:latin typeface="Malgun Gothic" panose="020B0503020000020004" pitchFamily="34" charset="-127"/>
                <a:ea typeface="Malgun Gothic" panose="020B0503020000020004" pitchFamily="34" charset="-127"/>
              </a:rPr>
              <a:t>Rambo</a:t>
            </a:r>
            <a:r>
              <a:rPr lang="es-CO" sz="1400" dirty="0">
                <a:latin typeface="Malgun Gothic" panose="020B0503020000020004" pitchFamily="34" charset="-127"/>
                <a:ea typeface="Malgun Gothic" panose="020B0503020000020004" pitchFamily="34" charset="-127"/>
              </a:rPr>
              <a:t>" y "El abuelo". (iii) El Departamento de Antioquia: San Miguel (</a:t>
            </a:r>
            <a:r>
              <a:rPr lang="es-CO" sz="1400" dirty="0" err="1">
                <a:latin typeface="Malgun Gothic" panose="020B0503020000020004" pitchFamily="34" charset="-127"/>
                <a:ea typeface="Malgun Gothic" panose="020B0503020000020004" pitchFamily="34" charset="-127"/>
              </a:rPr>
              <a:t>Sonsón</a:t>
            </a:r>
            <a:r>
              <a:rPr lang="es-CO" sz="1400" dirty="0">
                <a:latin typeface="Malgun Gothic" panose="020B0503020000020004" pitchFamily="34" charset="-127"/>
                <a:ea typeface="Malgun Gothic" panose="020B0503020000020004" pitchFamily="34" charset="-127"/>
              </a:rPr>
              <a:t>) y (iv) El Departamento de Cundinamarca: Puerto Bogotá (Guaduas) y </a:t>
            </a:r>
            <a:r>
              <a:rPr lang="es-CO" sz="1400" dirty="0" err="1">
                <a:latin typeface="Malgun Gothic" panose="020B0503020000020004" pitchFamily="34" charset="-127"/>
                <a:ea typeface="Malgun Gothic" panose="020B0503020000020004" pitchFamily="34" charset="-127"/>
              </a:rPr>
              <a:t>Cambao</a:t>
            </a:r>
            <a:r>
              <a:rPr lang="es-CO" sz="1400" dirty="0">
                <a:latin typeface="Malgun Gothic" panose="020B0503020000020004" pitchFamily="34" charset="-127"/>
                <a:ea typeface="Malgun Gothic" panose="020B0503020000020004" pitchFamily="34" charset="-127"/>
              </a:rPr>
              <a:t> (San Juan de Rio Seco). Comandantes Pedro Ángel Quintero Isaza alias "</a:t>
            </a:r>
            <a:r>
              <a:rPr lang="es-CO" sz="1400" dirty="0" err="1">
                <a:latin typeface="Malgun Gothic" panose="020B0503020000020004" pitchFamily="34" charset="-127"/>
                <a:ea typeface="Malgun Gothic" panose="020B0503020000020004" pitchFamily="34" charset="-127"/>
              </a:rPr>
              <a:t>Pedrucho</a:t>
            </a:r>
            <a:r>
              <a:rPr lang="es-CO" sz="1400" dirty="0">
                <a:latin typeface="Malgun Gothic" panose="020B0503020000020004" pitchFamily="34" charset="-127"/>
                <a:ea typeface="Malgun Gothic" panose="020B0503020000020004" pitchFamily="34" charset="-127"/>
              </a:rPr>
              <a:t>" y Evelio de Jesús Aguirre alias "Tajada</a:t>
            </a:r>
            <a:r>
              <a:rPr lang="es-CO" sz="1400" dirty="0" smtClean="0">
                <a:latin typeface="Malgun Gothic" panose="020B0503020000020004" pitchFamily="34" charset="-127"/>
                <a:ea typeface="Malgun Gothic" panose="020B0503020000020004" pitchFamily="34" charset="-127"/>
              </a:rPr>
              <a:t>". </a:t>
            </a:r>
            <a:endParaRPr lang="es-CO" sz="1400" b="1" cap="small" dirty="0" smtClean="0">
              <a:solidFill>
                <a:schemeClr val="accent3">
                  <a:lumMod val="75000"/>
                </a:schemeClr>
              </a:solidFill>
              <a:latin typeface="Malgun Gothic" panose="020B0503020000020004" pitchFamily="34" charset="-127"/>
              <a:ea typeface="Malgun Gothic" panose="020B0503020000020004" pitchFamily="34" charset="-127"/>
              <a:cs typeface="Arial" pitchFamily="34" charset="0"/>
            </a:endParaRPr>
          </a:p>
        </p:txBody>
      </p:sp>
      <p:sp>
        <p:nvSpPr>
          <p:cNvPr id="4" name="Rectángulo 3"/>
          <p:cNvSpPr/>
          <p:nvPr/>
        </p:nvSpPr>
        <p:spPr>
          <a:xfrm>
            <a:off x="342628"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Tree>
    <p:extLst>
      <p:ext uri="{BB962C8B-B14F-4D97-AF65-F5344CB8AC3E}">
        <p14:creationId xmlns:p14="http://schemas.microsoft.com/office/powerpoint/2010/main" val="216734402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algn="r"/>
            <a:r>
              <a:rPr lang="es-ES" sz="1600" b="1" cap="small" dirty="0" smtClean="0">
                <a:solidFill>
                  <a:srgbClr val="5AA2AE">
                    <a:lumMod val="20000"/>
                    <a:lumOff val="80000"/>
                  </a:srgbClr>
                </a:solidFill>
              </a:rPr>
              <a:t>Comandante: 1</a:t>
            </a:r>
          </a:p>
          <a:p>
            <a:pPr algn="r"/>
            <a:r>
              <a:rPr lang="es-ES" sz="1600" b="1" cap="small" dirty="0" smtClean="0">
                <a:solidFill>
                  <a:srgbClr val="5AA2AE">
                    <a:lumMod val="20000"/>
                    <a:lumOff val="80000"/>
                  </a:srgbClr>
                </a:solidFill>
              </a:rPr>
              <a:t>Consolidado conductas punibles: 47</a:t>
            </a:r>
          </a:p>
          <a:p>
            <a:pPr algn="r"/>
            <a:r>
              <a:rPr lang="es-ES" sz="1600" b="1" cap="small" dirty="0" smtClean="0">
                <a:solidFill>
                  <a:srgbClr val="5AA2AE">
                    <a:lumMod val="20000"/>
                    <a:lumOff val="80000"/>
                  </a:srgbClr>
                </a:solidFill>
              </a:rPr>
              <a:t>Hechos: 33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488</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4039952106"/>
              </p:ext>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HÉROES DE LOS MONTES DE MARÍA DE LAS AUTODEFENSAS UNIDAS DE COLOMBIA AUC – FRENTE CANAL DEL DIQUE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15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27</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198162246"/>
              </p:ext>
            </p:extLst>
          </p:nvPr>
        </p:nvGraphicFramePr>
        <p:xfrm>
          <a:off x="483527" y="3114486"/>
          <a:ext cx="6910088" cy="2474753"/>
        </p:xfrm>
        <a:graphic>
          <a:graphicData uri="http://schemas.openxmlformats.org/drawingml/2006/table">
            <a:tbl>
              <a:tblPr firstRow="1" bandRow="1">
                <a:tableStyleId>{5C22544A-7EE6-4342-B048-85BDC9FD1C3A}</a:tableStyleId>
              </a:tblPr>
              <a:tblGrid>
                <a:gridCol w="5186362"/>
                <a:gridCol w="1606886"/>
                <a:gridCol w="116840"/>
              </a:tblGrid>
              <a:tr h="823111">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651642">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ALEXI MANCILLA GARCÍA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2" name="Rectángulo 1"/>
          <p:cNvSpPr/>
          <p:nvPr/>
        </p:nvSpPr>
        <p:spPr>
          <a:xfrm>
            <a:off x="483526" y="2729106"/>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pSp>
        <p:nvGrpSpPr>
          <p:cNvPr id="58" name="Group 111"/>
          <p:cNvGrpSpPr>
            <a:grpSpLocks/>
          </p:cNvGrpSpPr>
          <p:nvPr/>
        </p:nvGrpSpPr>
        <p:grpSpPr bwMode="auto">
          <a:xfrm>
            <a:off x="9120336" y="2267680"/>
            <a:ext cx="2130759" cy="1896817"/>
            <a:chOff x="748" y="80"/>
            <a:chExt cx="4885" cy="4240"/>
          </a:xfrm>
        </p:grpSpPr>
        <p:sp>
          <p:nvSpPr>
            <p:cNvPr id="59"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65"/>
            <p:cNvSpPr>
              <a:spLocks noChangeArrowheads="1"/>
            </p:cNvSpPr>
            <p:nvPr/>
          </p:nvSpPr>
          <p:spPr bwMode="auto">
            <a:xfrm rot="1664989">
              <a:off x="1617" y="615"/>
              <a:ext cx="299" cy="36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3" name="Oval 69"/>
            <p:cNvSpPr>
              <a:spLocks noChangeArrowheads="1"/>
            </p:cNvSpPr>
            <p:nvPr/>
          </p:nvSpPr>
          <p:spPr bwMode="auto">
            <a:xfrm>
              <a:off x="2219" y="871"/>
              <a:ext cx="101" cy="235"/>
            </a:xfrm>
            <a:prstGeom prst="ellipse">
              <a:avLst/>
            </a:prstGeom>
            <a:noFill/>
            <a:ln w="9525">
              <a:no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Oval 70"/>
            <p:cNvSpPr>
              <a:spLocks noChangeArrowheads="1"/>
            </p:cNvSpPr>
            <p:nvPr/>
          </p:nvSpPr>
          <p:spPr bwMode="auto">
            <a:xfrm rot="-1632420">
              <a:off x="1814" y="582"/>
              <a:ext cx="53" cy="121"/>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Text Box 86"/>
            <p:cNvSpPr txBox="1">
              <a:spLocks noChangeArrowheads="1"/>
            </p:cNvSpPr>
            <p:nvPr/>
          </p:nvSpPr>
          <p:spPr bwMode="auto">
            <a:xfrm>
              <a:off x="4241" y="428"/>
              <a:ext cx="1392" cy="185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800" b="1" dirty="0">
                  <a:effectLst>
                    <a:outerShdw blurRad="38100" dist="38100" dir="2700000" algn="tl">
                      <a:srgbClr val="000000">
                        <a:alpha val="43137"/>
                      </a:srgbClr>
                    </a:outerShdw>
                  </a:effectLst>
                  <a:latin typeface="Calibri" pitchFamily="34" charset="0"/>
                  <a:cs typeface="Tahoma" pitchFamily="34" charset="0"/>
                </a:rPr>
                <a:t>MONTES DE MARIA</a:t>
              </a:r>
            </a:p>
          </p:txBody>
        </p:sp>
        <p:sp>
          <p:nvSpPr>
            <p:cNvPr id="130" name="Rectangle 87"/>
            <p:cNvSpPr>
              <a:spLocks noChangeArrowheads="1"/>
            </p:cNvSpPr>
            <p:nvPr/>
          </p:nvSpPr>
          <p:spPr bwMode="auto">
            <a:xfrm>
              <a:off x="3960" y="450"/>
              <a:ext cx="1664" cy="161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Oval 97"/>
            <p:cNvSpPr>
              <a:spLocks noChangeArrowheads="1"/>
            </p:cNvSpPr>
            <p:nvPr/>
          </p:nvSpPr>
          <p:spPr bwMode="auto">
            <a:xfrm>
              <a:off x="4038" y="491"/>
              <a:ext cx="296" cy="33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4" name="Imagen 3"/>
          <p:cNvPicPr>
            <a:picLocks noChangeAspect="1"/>
          </p:cNvPicPr>
          <p:nvPr/>
        </p:nvPicPr>
        <p:blipFill>
          <a:blip r:embed="rId6"/>
          <a:stretch>
            <a:fillRect/>
          </a:stretch>
        </p:blipFill>
        <p:spPr>
          <a:xfrm>
            <a:off x="3503712" y="4161800"/>
            <a:ext cx="1008112" cy="1139408"/>
          </a:xfrm>
          <a:prstGeom prst="rect">
            <a:avLst/>
          </a:prstGeom>
        </p:spPr>
      </p:pic>
    </p:spTree>
    <p:extLst>
      <p:ext uri="{BB962C8B-B14F-4D97-AF65-F5344CB8AC3E}">
        <p14:creationId xmlns:p14="http://schemas.microsoft.com/office/powerpoint/2010/main" val="1998637792"/>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0" algn="r"/>
            <a:r>
              <a:rPr lang="es-ES" sz="1600" b="1" cap="small" dirty="0">
                <a:solidFill>
                  <a:srgbClr val="5AA2AE">
                    <a:lumMod val="20000"/>
                    <a:lumOff val="80000"/>
                  </a:srgbClr>
                </a:solidFill>
              </a:rPr>
              <a:t>Comandante: 1</a:t>
            </a:r>
          </a:p>
          <a:p>
            <a:pPr lvl="0" algn="r"/>
            <a:r>
              <a:rPr lang="es-ES" sz="1600" b="1" cap="small" dirty="0">
                <a:solidFill>
                  <a:srgbClr val="5AA2AE">
                    <a:lumMod val="20000"/>
                    <a:lumOff val="80000"/>
                  </a:srgbClr>
                </a:solidFill>
              </a:rPr>
              <a:t>Consolidado conductas punibles: 47</a:t>
            </a:r>
          </a:p>
          <a:p>
            <a:pPr lvl="0" algn="r"/>
            <a:r>
              <a:rPr lang="es-ES" sz="1600" b="1" cap="small" dirty="0">
                <a:solidFill>
                  <a:srgbClr val="5AA2AE">
                    <a:lumMod val="20000"/>
                    <a:lumOff val="80000"/>
                  </a:srgbClr>
                </a:solidFill>
              </a:rPr>
              <a:t>Hechos: 33 </a:t>
            </a:r>
          </a:p>
          <a:p>
            <a:pPr lvl="0" algn="r"/>
            <a:r>
              <a:rPr lang="es-ES" sz="1600" b="1" cap="small" dirty="0">
                <a:solidFill>
                  <a:srgbClr val="5AA2AE">
                    <a:lumMod val="20000"/>
                    <a:lumOff val="80000"/>
                  </a:srgbClr>
                </a:solidFill>
              </a:rPr>
              <a:t>Total víctimas: 488</a:t>
            </a:r>
          </a:p>
          <a:p>
            <a:pPr algn="r"/>
            <a:r>
              <a:rPr lang="es-ES" sz="1600" b="1" cap="small" dirty="0" smtClean="0">
                <a:solidFill>
                  <a:srgbClr val="5AA2AE">
                    <a:lumMod val="20000"/>
                    <a:lumOff val="80000"/>
                  </a:srgbClr>
                </a:solidFill>
              </a:rPr>
              <a:t>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HÉROES DE LOS MONTES DE MARÍA DE LAS AUTODEFENSAS UNIDAS DE COLOMBIA AUC – FRENTE CANAL DEL CANAL DEL DIQUE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15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27</a:t>
            </a:r>
            <a:endParaRPr lang="es-ES" cap="small" dirty="0">
              <a:solidFill>
                <a:srgbClr val="C00000"/>
              </a:solidFill>
              <a:latin typeface="Agency FB" panose="020B0503020202020204" pitchFamily="34" charset="0"/>
            </a:endParaRPr>
          </a:p>
        </p:txBody>
      </p:sp>
      <p:grpSp>
        <p:nvGrpSpPr>
          <p:cNvPr id="58" name="Group 111"/>
          <p:cNvGrpSpPr>
            <a:grpSpLocks/>
          </p:cNvGrpSpPr>
          <p:nvPr/>
        </p:nvGrpSpPr>
        <p:grpSpPr bwMode="auto">
          <a:xfrm>
            <a:off x="9120336" y="2267680"/>
            <a:ext cx="2130759" cy="1896817"/>
            <a:chOff x="748" y="80"/>
            <a:chExt cx="4885" cy="4240"/>
          </a:xfrm>
        </p:grpSpPr>
        <p:sp>
          <p:nvSpPr>
            <p:cNvPr id="59"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solidFill>
                  <a:prstClr val="black"/>
                </a:solidFill>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3" name="Oval 65"/>
            <p:cNvSpPr>
              <a:spLocks noChangeArrowheads="1"/>
            </p:cNvSpPr>
            <p:nvPr/>
          </p:nvSpPr>
          <p:spPr bwMode="auto">
            <a:xfrm rot="1664989">
              <a:off x="1617" y="615"/>
              <a:ext cx="299" cy="36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3" name="Oval 69"/>
            <p:cNvSpPr>
              <a:spLocks noChangeArrowheads="1"/>
            </p:cNvSpPr>
            <p:nvPr/>
          </p:nvSpPr>
          <p:spPr bwMode="auto">
            <a:xfrm>
              <a:off x="2219" y="871"/>
              <a:ext cx="101" cy="235"/>
            </a:xfrm>
            <a:prstGeom prst="ellipse">
              <a:avLst/>
            </a:prstGeom>
            <a:noFill/>
            <a:ln w="9525">
              <a:no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8" name="Oval 70"/>
            <p:cNvSpPr>
              <a:spLocks noChangeArrowheads="1"/>
            </p:cNvSpPr>
            <p:nvPr/>
          </p:nvSpPr>
          <p:spPr bwMode="auto">
            <a:xfrm rot="-1632420">
              <a:off x="1814" y="582"/>
              <a:ext cx="53" cy="121"/>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9" name="Text Box 86"/>
            <p:cNvSpPr txBox="1">
              <a:spLocks noChangeArrowheads="1"/>
            </p:cNvSpPr>
            <p:nvPr/>
          </p:nvSpPr>
          <p:spPr bwMode="auto">
            <a:xfrm>
              <a:off x="4241" y="428"/>
              <a:ext cx="1392" cy="185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smtClean="0">
                  <a:solidFill>
                    <a:prstClr val="black"/>
                  </a:solidFill>
                  <a:effectLst>
                    <a:outerShdw blurRad="38100" dist="38100" dir="2700000" algn="tl">
                      <a:srgbClr val="000000">
                        <a:alpha val="43137"/>
                      </a:srgbClr>
                    </a:outerShdw>
                  </a:effectLst>
                  <a:latin typeface="Calibri" pitchFamily="34" charset="0"/>
                  <a:cs typeface="Tahoma" pitchFamily="34" charset="0"/>
                </a:rPr>
                <a:t>B. </a:t>
              </a:r>
              <a:r>
                <a:rPr lang="es-ES" sz="800" b="1" dirty="0">
                  <a:solidFill>
                    <a:prstClr val="black"/>
                  </a:solidFill>
                  <a:effectLst>
                    <a:outerShdw blurRad="38100" dist="38100" dir="2700000" algn="tl">
                      <a:srgbClr val="000000">
                        <a:alpha val="43137"/>
                      </a:srgbClr>
                    </a:outerShdw>
                  </a:effectLst>
                  <a:latin typeface="Calibri" pitchFamily="34" charset="0"/>
                  <a:cs typeface="Tahoma" pitchFamily="34" charset="0"/>
                </a:rPr>
                <a:t>MONTES DE MARIA</a:t>
              </a:r>
            </a:p>
          </p:txBody>
        </p:sp>
        <p:sp>
          <p:nvSpPr>
            <p:cNvPr id="130" name="Rectangle 87"/>
            <p:cNvSpPr>
              <a:spLocks noChangeArrowheads="1"/>
            </p:cNvSpPr>
            <p:nvPr/>
          </p:nvSpPr>
          <p:spPr bwMode="auto">
            <a:xfrm>
              <a:off x="3960" y="450"/>
              <a:ext cx="1664" cy="161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31" name="Oval 97"/>
            <p:cNvSpPr>
              <a:spLocks noChangeArrowheads="1"/>
            </p:cNvSpPr>
            <p:nvPr/>
          </p:nvSpPr>
          <p:spPr bwMode="auto">
            <a:xfrm>
              <a:off x="4038" y="491"/>
              <a:ext cx="296" cy="33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grpSp>
      <p:pic>
        <p:nvPicPr>
          <p:cNvPr id="3" name="Imagen 2"/>
          <p:cNvPicPr>
            <a:picLocks noChangeAspect="1"/>
          </p:cNvPicPr>
          <p:nvPr/>
        </p:nvPicPr>
        <p:blipFill>
          <a:blip r:embed="rId6"/>
          <a:stretch>
            <a:fillRect/>
          </a:stretch>
        </p:blipFill>
        <p:spPr>
          <a:xfrm>
            <a:off x="406874" y="2801620"/>
            <a:ext cx="1658256" cy="499915"/>
          </a:xfrm>
          <a:prstGeom prst="rect">
            <a:avLst/>
          </a:prstGeom>
        </p:spPr>
      </p:pic>
      <p:graphicFrame>
        <p:nvGraphicFramePr>
          <p:cNvPr id="5" name="Tabla 4"/>
          <p:cNvGraphicFramePr>
            <a:graphicFrameLocks noGrp="1"/>
          </p:cNvGraphicFramePr>
          <p:nvPr>
            <p:extLst>
              <p:ext uri="{D42A27DB-BD31-4B8C-83A1-F6EECF244321}">
                <p14:modId xmlns:p14="http://schemas.microsoft.com/office/powerpoint/2010/main" val="2666501617"/>
              </p:ext>
            </p:extLst>
          </p:nvPr>
        </p:nvGraphicFramePr>
        <p:xfrm>
          <a:off x="473892" y="3262324"/>
          <a:ext cx="4758012" cy="1921360"/>
        </p:xfrm>
        <a:graphic>
          <a:graphicData uri="http://schemas.openxmlformats.org/drawingml/2006/table">
            <a:tbl>
              <a:tblPr firstRow="1" bandRow="1">
                <a:tableStyleId>{5C22544A-7EE6-4342-B048-85BDC9FD1C3A}</a:tableStyleId>
              </a:tblPr>
              <a:tblGrid>
                <a:gridCol w="2309740"/>
                <a:gridCol w="2448272"/>
              </a:tblGrid>
              <a:tr h="274480">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a:t>
                      </a:r>
                      <a:endParaRPr lang="es-ES" sz="1200" dirty="0"/>
                    </a:p>
                  </a:txBody>
                  <a:tcPr/>
                </a:tc>
                <a:tc>
                  <a:txBody>
                    <a:bodyPr/>
                    <a:lstStyle/>
                    <a:p>
                      <a:r>
                        <a:rPr lang="es-ES" sz="1200" dirty="0" smtClean="0"/>
                        <a:t>35</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5</a:t>
                      </a:r>
                      <a:endParaRPr lang="es-ES" sz="1200" dirty="0"/>
                    </a:p>
                  </a:txBody>
                  <a:tcPr/>
                </a:tc>
              </a:tr>
              <a:tr h="274480">
                <a:tc>
                  <a:txBody>
                    <a:bodyPr/>
                    <a:lstStyle/>
                    <a:p>
                      <a:r>
                        <a:rPr lang="es-ES" sz="1200" dirty="0" smtClean="0"/>
                        <a:t>Destrucción BBP</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Homicidio Tentado </a:t>
                      </a:r>
                      <a:endParaRPr lang="es-ES" sz="1200" dirty="0"/>
                    </a:p>
                  </a:txBody>
                  <a:tcPr/>
                </a:tc>
                <a:tc>
                  <a:txBody>
                    <a:bodyPr/>
                    <a:lstStyle/>
                    <a:p>
                      <a:r>
                        <a:rPr lang="es-ES" sz="1200" dirty="0" smtClean="0"/>
                        <a:t>2</a:t>
                      </a:r>
                      <a:endParaRPr lang="es-ES" sz="1200" dirty="0"/>
                    </a:p>
                  </a:txBody>
                  <a:tcPr/>
                </a:tc>
              </a:tr>
            </a:tbl>
          </a:graphicData>
        </a:graphic>
      </p:graphicFrame>
    </p:spTree>
    <p:extLst>
      <p:ext uri="{BB962C8B-B14F-4D97-AF65-F5344CB8AC3E}">
        <p14:creationId xmlns:p14="http://schemas.microsoft.com/office/powerpoint/2010/main" val="1754981107"/>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119336" y="402242"/>
            <a:ext cx="11521280" cy="1544261"/>
          </a:xfrm>
          <a:prstGeom prst="rect">
            <a:avLst/>
          </a:prstGeom>
        </p:spPr>
        <p:txBody>
          <a:bodyPr vert="horz" lIns="91440" tIns="45720" rIns="91440" bIns="45720" rtlCol="0" anchor="b">
            <a:normAutofit fontScale="92500" lnSpcReduction="10000"/>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27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Héroes de los Montes de María de las Autodefensas Unidas de Colombia – Frente Canal del Dique</a:t>
            </a:r>
          </a:p>
          <a:p>
            <a:pPr algn="ctr" fontAlgn="auto">
              <a:spcAft>
                <a:spcPts val="0"/>
              </a:spcAft>
            </a:pPr>
            <a:r>
              <a:rPr lang="es-ES" cap="small" dirty="0" smtClean="0">
                <a:solidFill>
                  <a:schemeClr val="accent6">
                    <a:lumMod val="75000"/>
                  </a:schemeClr>
                </a:solidFill>
              </a:rPr>
              <a:t>Zonas de Injerencia</a:t>
            </a:r>
            <a:endParaRPr lang="es-CO" sz="2000" cap="small" dirty="0">
              <a:solidFill>
                <a:schemeClr val="accent6">
                  <a:lumMod val="75000"/>
                </a:schemeClr>
              </a:solidFill>
            </a:endParaRPr>
          </a:p>
        </p:txBody>
      </p:sp>
      <p:sp>
        <p:nvSpPr>
          <p:cNvPr id="3" name="Rectángulo 2"/>
          <p:cNvSpPr/>
          <p:nvPr/>
        </p:nvSpPr>
        <p:spPr>
          <a:xfrm>
            <a:off x="191344" y="1946503"/>
            <a:ext cx="11809311" cy="4539704"/>
          </a:xfrm>
          <a:prstGeom prst="rect">
            <a:avLst/>
          </a:prstGeom>
        </p:spPr>
        <p:txBody>
          <a:bodyPr wrap="square">
            <a:spAutoFit/>
          </a:bodyPr>
          <a:lstStyle/>
          <a:p>
            <a:pPr algn="just"/>
            <a:r>
              <a:rPr lang="es-CO" sz="1700" dirty="0">
                <a:latin typeface="Malgun Gothic" panose="020B0503020000020004" pitchFamily="34" charset="-127"/>
                <a:ea typeface="Malgun Gothic" panose="020B0503020000020004" pitchFamily="34" charset="-127"/>
              </a:rPr>
              <a:t>El Bloque Héroes de los Montes de María se desmovilizó con 594 hombres, y nació de uno de los grupos que hizo parte del Bloque Norte, adquiriendo desde el año 1999, autonomía militar, financiera y operativa al mando de Rodrigo Antonio Mercado </a:t>
            </a:r>
            <a:r>
              <a:rPr lang="es-CO" sz="1700" dirty="0" err="1">
                <a:latin typeface="Malgun Gothic" panose="020B0503020000020004" pitchFamily="34" charset="-127"/>
                <a:ea typeface="Malgun Gothic" panose="020B0503020000020004" pitchFamily="34" charset="-127"/>
              </a:rPr>
              <a:t>Pelufo</a:t>
            </a:r>
            <a:r>
              <a:rPr lang="es-CO" sz="1700" dirty="0">
                <a:latin typeface="Malgun Gothic" panose="020B0503020000020004" pitchFamily="34" charset="-127"/>
                <a:ea typeface="Malgun Gothic" panose="020B0503020000020004" pitchFamily="34" charset="-127"/>
              </a:rPr>
              <a:t>, </a:t>
            </a:r>
            <a:r>
              <a:rPr lang="es-CO" sz="1700" i="1" dirty="0">
                <a:latin typeface="Malgun Gothic" panose="020B0503020000020004" pitchFamily="34" charset="-127"/>
                <a:ea typeface="Malgun Gothic" panose="020B0503020000020004" pitchFamily="34" charset="-127"/>
              </a:rPr>
              <a:t>a. “Cadena</a:t>
            </a:r>
            <a:r>
              <a:rPr lang="es-CO" sz="1700" dirty="0">
                <a:latin typeface="Malgun Gothic" panose="020B0503020000020004" pitchFamily="34" charset="-127"/>
                <a:ea typeface="Malgun Gothic" panose="020B0503020000020004" pitchFamily="34" charset="-127"/>
              </a:rPr>
              <a:t>” y </a:t>
            </a:r>
            <a:r>
              <a:rPr lang="es-CO" sz="1700" dirty="0" err="1">
                <a:latin typeface="Malgun Gothic" panose="020B0503020000020004" pitchFamily="34" charset="-127"/>
                <a:ea typeface="Malgun Gothic" panose="020B0503020000020004" pitchFamily="34" charset="-127"/>
              </a:rPr>
              <a:t>Edwar</a:t>
            </a:r>
            <a:r>
              <a:rPr lang="es-CO" sz="1700" dirty="0">
                <a:latin typeface="Malgun Gothic" panose="020B0503020000020004" pitchFamily="34" charset="-127"/>
                <a:ea typeface="Malgun Gothic" panose="020B0503020000020004" pitchFamily="34" charset="-127"/>
              </a:rPr>
              <a:t> Cobos Téllez, </a:t>
            </a:r>
            <a:r>
              <a:rPr lang="es-CO" sz="1700" i="1" dirty="0">
                <a:latin typeface="Malgun Gothic" panose="020B0503020000020004" pitchFamily="34" charset="-127"/>
                <a:ea typeface="Malgun Gothic" panose="020B0503020000020004" pitchFamily="34" charset="-127"/>
              </a:rPr>
              <a:t>a. </a:t>
            </a:r>
            <a:r>
              <a:rPr lang="es-CO" sz="1700" dirty="0">
                <a:latin typeface="Malgun Gothic" panose="020B0503020000020004" pitchFamily="34" charset="-127"/>
                <a:ea typeface="Malgun Gothic" panose="020B0503020000020004" pitchFamily="34" charset="-127"/>
              </a:rPr>
              <a:t>“</a:t>
            </a:r>
            <a:r>
              <a:rPr lang="es-CO" sz="1700" i="1" dirty="0">
                <a:latin typeface="Malgun Gothic" panose="020B0503020000020004" pitchFamily="34" charset="-127"/>
                <a:ea typeface="Malgun Gothic" panose="020B0503020000020004" pitchFamily="34" charset="-127"/>
              </a:rPr>
              <a:t>Diego Vecino</a:t>
            </a:r>
            <a:r>
              <a:rPr lang="es-CO" sz="1700" dirty="0">
                <a:latin typeface="Malgun Gothic" panose="020B0503020000020004" pitchFamily="34" charset="-127"/>
                <a:ea typeface="Malgun Gothic" panose="020B0503020000020004" pitchFamily="34" charset="-127"/>
              </a:rPr>
              <a:t>” como comandante militar. </a:t>
            </a:r>
            <a:endParaRPr lang="es-CO" sz="1700" dirty="0" smtClean="0">
              <a:latin typeface="Malgun Gothic" panose="020B0503020000020004" pitchFamily="34" charset="-127"/>
              <a:ea typeface="Malgun Gothic" panose="020B0503020000020004" pitchFamily="34" charset="-127"/>
            </a:endParaRPr>
          </a:p>
          <a:p>
            <a:pPr algn="just"/>
            <a:endParaRPr lang="es-CO" sz="1700" b="1" cap="small" dirty="0">
              <a:solidFill>
                <a:schemeClr val="accent3">
                  <a:lumMod val="75000"/>
                </a:schemeClr>
              </a:solidFill>
              <a:latin typeface="Malgun Gothic" panose="020B0503020000020004" pitchFamily="34" charset="-127"/>
              <a:ea typeface="Malgun Gothic" panose="020B0503020000020004" pitchFamily="34" charset="-127"/>
              <a:cs typeface="Arial" pitchFamily="34" charset="0"/>
            </a:endParaRPr>
          </a:p>
          <a:p>
            <a:pPr algn="just"/>
            <a:r>
              <a:rPr lang="es-CO" sz="1700" dirty="0">
                <a:latin typeface="Malgun Gothic" panose="020B0503020000020004" pitchFamily="34" charset="-127"/>
                <a:ea typeface="Malgun Gothic" panose="020B0503020000020004" pitchFamily="34" charset="-127"/>
              </a:rPr>
              <a:t>En lo político la estructura dependía de una comandancia General, representada por los hermanos Carlos y Vicente Castaño Gil y por Salvatore Mancuso </a:t>
            </a:r>
            <a:r>
              <a:rPr lang="es-CO" sz="1700" dirty="0" smtClean="0">
                <a:latin typeface="Malgun Gothic" panose="020B0503020000020004" pitchFamily="34" charset="-127"/>
                <a:ea typeface="Malgun Gothic" panose="020B0503020000020004" pitchFamily="34" charset="-127"/>
              </a:rPr>
              <a:t>Gómez. </a:t>
            </a:r>
            <a:r>
              <a:rPr lang="es-CO" sz="1700" dirty="0">
                <a:latin typeface="Malgun Gothic" panose="020B0503020000020004" pitchFamily="34" charset="-127"/>
                <a:ea typeface="Malgun Gothic" panose="020B0503020000020004" pitchFamily="34" charset="-127"/>
              </a:rPr>
              <a:t>A partir de octubre del año 2003, estaba conformada por tres Frentes y el grupo autodenominado Comando de Fuerzas Especiales9, con zonas de influencia en los departamentos de Sucre, Bolívar y Córdoba. </a:t>
            </a:r>
            <a:endParaRPr lang="es-CO" sz="1700" dirty="0" smtClean="0">
              <a:latin typeface="Malgun Gothic" panose="020B0503020000020004" pitchFamily="34" charset="-127"/>
              <a:ea typeface="Malgun Gothic" panose="020B0503020000020004" pitchFamily="34" charset="-127"/>
            </a:endParaRPr>
          </a:p>
          <a:p>
            <a:pPr algn="just"/>
            <a:endParaRPr lang="es-CO" sz="1700" b="1" cap="small" dirty="0">
              <a:solidFill>
                <a:schemeClr val="accent3">
                  <a:lumMod val="75000"/>
                </a:schemeClr>
              </a:solidFill>
              <a:latin typeface="Malgun Gothic" panose="020B0503020000020004" pitchFamily="34" charset="-127"/>
              <a:ea typeface="Malgun Gothic" panose="020B0503020000020004" pitchFamily="34" charset="-127"/>
              <a:cs typeface="Arial" pitchFamily="34" charset="0"/>
            </a:endParaRPr>
          </a:p>
          <a:p>
            <a:r>
              <a:rPr lang="es-CO" sz="1700" b="1" dirty="0">
                <a:latin typeface="Malgun Gothic" panose="020B0503020000020004" pitchFamily="34" charset="-127"/>
                <a:ea typeface="Malgun Gothic" panose="020B0503020000020004" pitchFamily="34" charset="-127"/>
              </a:rPr>
              <a:t>Frente Canal del Dique. </a:t>
            </a:r>
            <a:endParaRPr lang="es-CO" sz="1700" dirty="0">
              <a:latin typeface="Malgun Gothic" panose="020B0503020000020004" pitchFamily="34" charset="-127"/>
              <a:ea typeface="Malgun Gothic" panose="020B0503020000020004" pitchFamily="34" charset="-127"/>
            </a:endParaRPr>
          </a:p>
          <a:p>
            <a:endParaRPr lang="es-CO" sz="1700" dirty="0" smtClean="0">
              <a:latin typeface="Malgun Gothic" panose="020B0503020000020004" pitchFamily="34" charset="-127"/>
              <a:ea typeface="Malgun Gothic" panose="020B0503020000020004" pitchFamily="34" charset="-127"/>
            </a:endParaRPr>
          </a:p>
          <a:p>
            <a:pPr algn="just"/>
            <a:r>
              <a:rPr lang="es-CO" sz="1700" dirty="0" smtClean="0">
                <a:latin typeface="Malgun Gothic" panose="020B0503020000020004" pitchFamily="34" charset="-127"/>
                <a:ea typeface="Malgun Gothic" panose="020B0503020000020004" pitchFamily="34" charset="-127"/>
              </a:rPr>
              <a:t>Con </a:t>
            </a:r>
            <a:r>
              <a:rPr lang="es-CO" sz="1700" dirty="0">
                <a:latin typeface="Malgun Gothic" panose="020B0503020000020004" pitchFamily="34" charset="-127"/>
                <a:ea typeface="Malgun Gothic" panose="020B0503020000020004" pitchFamily="34" charset="-127"/>
              </a:rPr>
              <a:t>la captura de Sergio Córdoba Ávila, en julio de 2002, fruto de la fusión del grupo del Guamo y el de María la Baja, surgió el Frente Canal del </a:t>
            </a:r>
            <a:r>
              <a:rPr lang="es-CO" sz="1700" dirty="0" smtClean="0">
                <a:latin typeface="Malgun Gothic" panose="020B0503020000020004" pitchFamily="34" charset="-127"/>
                <a:ea typeface="Malgun Gothic" panose="020B0503020000020004" pitchFamily="34" charset="-127"/>
              </a:rPr>
              <a:t>Dique, </a:t>
            </a:r>
            <a:r>
              <a:rPr lang="es-CO" sz="1700" dirty="0">
                <a:latin typeface="Malgun Gothic" panose="020B0503020000020004" pitchFamily="34" charset="-127"/>
                <a:ea typeface="Malgun Gothic" panose="020B0503020000020004" pitchFamily="34" charset="-127"/>
              </a:rPr>
              <a:t>estructura comandada por </a:t>
            </a:r>
            <a:r>
              <a:rPr lang="es-CO" sz="1700" dirty="0" err="1">
                <a:latin typeface="Malgun Gothic" panose="020B0503020000020004" pitchFamily="34" charset="-127"/>
                <a:ea typeface="Malgun Gothic" panose="020B0503020000020004" pitchFamily="34" charset="-127"/>
              </a:rPr>
              <a:t>Uber</a:t>
            </a:r>
            <a:r>
              <a:rPr lang="es-CO" sz="1700" dirty="0">
                <a:latin typeface="Malgun Gothic" panose="020B0503020000020004" pitchFamily="34" charset="-127"/>
                <a:ea typeface="Malgun Gothic" panose="020B0503020000020004" pitchFamily="34" charset="-127"/>
              </a:rPr>
              <a:t> Enrique </a:t>
            </a:r>
            <a:r>
              <a:rPr lang="es-CO" sz="1700" dirty="0" err="1">
                <a:latin typeface="Malgun Gothic" panose="020B0503020000020004" pitchFamily="34" charset="-127"/>
                <a:ea typeface="Malgun Gothic" panose="020B0503020000020004" pitchFamily="34" charset="-127"/>
              </a:rPr>
              <a:t>Banquez</a:t>
            </a:r>
            <a:r>
              <a:rPr lang="es-CO" sz="1700" dirty="0">
                <a:latin typeface="Malgun Gothic" panose="020B0503020000020004" pitchFamily="34" charset="-127"/>
                <a:ea typeface="Malgun Gothic" panose="020B0503020000020004" pitchFamily="34" charset="-127"/>
              </a:rPr>
              <a:t> Martínez, conocido con el alias de “</a:t>
            </a:r>
            <a:r>
              <a:rPr lang="es-CO" sz="1700" i="1" dirty="0">
                <a:latin typeface="Malgun Gothic" panose="020B0503020000020004" pitchFamily="34" charset="-127"/>
                <a:ea typeface="Malgun Gothic" panose="020B0503020000020004" pitchFamily="34" charset="-127"/>
              </a:rPr>
              <a:t>Juancho Dique</a:t>
            </a:r>
            <a:r>
              <a:rPr lang="es-CO" sz="1700" dirty="0">
                <a:latin typeface="Malgun Gothic" panose="020B0503020000020004" pitchFamily="34" charset="-127"/>
                <a:ea typeface="Malgun Gothic" panose="020B0503020000020004" pitchFamily="34" charset="-127"/>
              </a:rPr>
              <a:t>”, la cual operaba en los municipios de Cartagena de Indias, el Guamo, San Juan Nepomuceno, San Jacinto, el Carmen de Bolívar, Arjona, Turbaco, </a:t>
            </a:r>
            <a:r>
              <a:rPr lang="es-CO" sz="1700" dirty="0" err="1">
                <a:latin typeface="Malgun Gothic" panose="020B0503020000020004" pitchFamily="34" charset="-127"/>
                <a:ea typeface="Malgun Gothic" panose="020B0503020000020004" pitchFamily="34" charset="-127"/>
              </a:rPr>
              <a:t>Turbaná</a:t>
            </a:r>
            <a:r>
              <a:rPr lang="es-CO" sz="1700" dirty="0">
                <a:latin typeface="Malgun Gothic" panose="020B0503020000020004" pitchFamily="34" charset="-127"/>
                <a:ea typeface="Malgun Gothic" panose="020B0503020000020004" pitchFamily="34" charset="-127"/>
              </a:rPr>
              <a:t>, San </a:t>
            </a:r>
            <a:r>
              <a:rPr lang="es-CO" sz="1700" dirty="0" err="1">
                <a:latin typeface="Malgun Gothic" panose="020B0503020000020004" pitchFamily="34" charset="-127"/>
                <a:ea typeface="Malgun Gothic" panose="020B0503020000020004" pitchFamily="34" charset="-127"/>
              </a:rPr>
              <a:t>Estalisnao</a:t>
            </a:r>
            <a:r>
              <a:rPr lang="es-CO" sz="1700" dirty="0">
                <a:latin typeface="Malgun Gothic" panose="020B0503020000020004" pitchFamily="34" charset="-127"/>
                <a:ea typeface="Malgun Gothic" panose="020B0503020000020004" pitchFamily="34" charset="-127"/>
              </a:rPr>
              <a:t> de Cosca, Arenal, Santa Rosa, Clemencia, </a:t>
            </a:r>
            <a:r>
              <a:rPr lang="es-CO" sz="1700" dirty="0" err="1">
                <a:latin typeface="Malgun Gothic" panose="020B0503020000020004" pitchFamily="34" charset="-127"/>
                <a:ea typeface="Malgun Gothic" panose="020B0503020000020004" pitchFamily="34" charset="-127"/>
              </a:rPr>
              <a:t>Soplaviento</a:t>
            </a:r>
            <a:r>
              <a:rPr lang="es-CO" sz="1700" dirty="0">
                <a:latin typeface="Malgun Gothic" panose="020B0503020000020004" pitchFamily="34" charset="-127"/>
                <a:ea typeface="Malgun Gothic" panose="020B0503020000020004" pitchFamily="34" charset="-127"/>
              </a:rPr>
              <a:t>, Calamar, Santa Catalina, </a:t>
            </a:r>
            <a:r>
              <a:rPr lang="es-CO" sz="1700" dirty="0" err="1">
                <a:latin typeface="Malgun Gothic" panose="020B0503020000020004" pitchFamily="34" charset="-127"/>
                <a:ea typeface="Malgun Gothic" panose="020B0503020000020004" pitchFamily="34" charset="-127"/>
              </a:rPr>
              <a:t>Arroyohondo</a:t>
            </a:r>
            <a:r>
              <a:rPr lang="es-CO" sz="1700" dirty="0">
                <a:latin typeface="Malgun Gothic" panose="020B0503020000020004" pitchFamily="34" charset="-127"/>
                <a:ea typeface="Malgun Gothic" panose="020B0503020000020004" pitchFamily="34" charset="-127"/>
              </a:rPr>
              <a:t>, </a:t>
            </a:r>
            <a:r>
              <a:rPr lang="es-CO" sz="1700" dirty="0" err="1">
                <a:latin typeface="Malgun Gothic" panose="020B0503020000020004" pitchFamily="34" charset="-127"/>
                <a:ea typeface="Malgun Gothic" panose="020B0503020000020004" pitchFamily="34" charset="-127"/>
              </a:rPr>
              <a:t>Mahates</a:t>
            </a:r>
            <a:r>
              <a:rPr lang="es-CO" sz="1700" dirty="0">
                <a:latin typeface="Malgun Gothic" panose="020B0503020000020004" pitchFamily="34" charset="-127"/>
                <a:ea typeface="Malgun Gothic" panose="020B0503020000020004" pitchFamily="34" charset="-127"/>
              </a:rPr>
              <a:t> y María la Baja del departamento de </a:t>
            </a:r>
            <a:r>
              <a:rPr lang="es-CO" sz="1700" dirty="0" smtClean="0">
                <a:latin typeface="Malgun Gothic" panose="020B0503020000020004" pitchFamily="34" charset="-127"/>
                <a:ea typeface="Malgun Gothic" panose="020B0503020000020004" pitchFamily="34" charset="-127"/>
              </a:rPr>
              <a:t>Bolívar.</a:t>
            </a:r>
            <a:r>
              <a:rPr lang="es-CO" sz="1400" dirty="0" smtClean="0"/>
              <a:t> </a:t>
            </a:r>
            <a:endParaRPr lang="es-CO" sz="1400" b="1" cap="small" dirty="0" smtClean="0">
              <a:solidFill>
                <a:schemeClr val="accent3">
                  <a:lumMod val="75000"/>
                </a:schemeClr>
              </a:solidFill>
              <a:latin typeface="Malgun Gothic" panose="020B0503020000020004" pitchFamily="34" charset="-127"/>
              <a:ea typeface="Malgun Gothic" panose="020B0503020000020004" pitchFamily="34" charset="-127"/>
              <a:cs typeface="Arial" pitchFamily="34" charset="0"/>
            </a:endParaRPr>
          </a:p>
        </p:txBody>
      </p:sp>
      <p:sp>
        <p:nvSpPr>
          <p:cNvPr id="4" name="Rectángulo 3"/>
          <p:cNvSpPr/>
          <p:nvPr/>
        </p:nvSpPr>
        <p:spPr>
          <a:xfrm>
            <a:off x="342628"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Tree>
    <p:extLst>
      <p:ext uri="{BB962C8B-B14F-4D97-AF65-F5344CB8AC3E}">
        <p14:creationId xmlns:p14="http://schemas.microsoft.com/office/powerpoint/2010/main" val="114798097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algn="r"/>
            <a:r>
              <a:rPr lang="es-ES" sz="1600" b="1" cap="small" dirty="0" smtClean="0">
                <a:solidFill>
                  <a:srgbClr val="5AA2AE">
                    <a:lumMod val="20000"/>
                    <a:lumOff val="80000"/>
                  </a:srgbClr>
                </a:solidFill>
              </a:rPr>
              <a:t>Patrullero: 1</a:t>
            </a:r>
          </a:p>
          <a:p>
            <a:pPr algn="r"/>
            <a:r>
              <a:rPr lang="es-ES" sz="1600" b="1" cap="small" dirty="0" smtClean="0">
                <a:solidFill>
                  <a:srgbClr val="5AA2AE">
                    <a:lumMod val="20000"/>
                    <a:lumOff val="80000"/>
                  </a:srgbClr>
                </a:solidFill>
              </a:rPr>
              <a:t>Consolidado conductas punibles: 66</a:t>
            </a:r>
          </a:p>
          <a:p>
            <a:pPr algn="r"/>
            <a:r>
              <a:rPr lang="es-ES" sz="1600" b="1" cap="small" dirty="0" smtClean="0">
                <a:solidFill>
                  <a:srgbClr val="5AA2AE">
                    <a:lumMod val="20000"/>
                    <a:lumOff val="80000"/>
                  </a:srgbClr>
                </a:solidFill>
              </a:rPr>
              <a:t>Hechos: 25</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133</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212222680"/>
              </p:ext>
            </p:extLst>
          </p:nvPr>
        </p:nvGraphicFramePr>
        <p:xfrm>
          <a:off x="436841" y="620688"/>
          <a:ext cx="6955303" cy="237744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endParaRPr lang="en-US" sz="1800" b="1" kern="1200" cap="small" baseline="0" dirty="0" smtClean="0">
                        <a:solidFill>
                          <a:srgbClr val="FFFF66"/>
                        </a:solidFill>
                        <a:latin typeface="+mn-lt"/>
                        <a:ea typeface="+mn-ea"/>
                        <a:cs typeface="Arial" pitchFamily="34" charset="0"/>
                      </a:endParaRPr>
                    </a:p>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Becerra</a:t>
                      </a:r>
                    </a:p>
                    <a:p>
                      <a:pPr lvl="0" algn="ct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Ricardo</a:t>
                      </a:r>
                      <a:r>
                        <a:rPr lang="es-ES" sz="1050" baseline="0" dirty="0" smtClean="0"/>
                        <a:t> Rendón Puerta</a:t>
                      </a:r>
                    </a:p>
                    <a:p>
                      <a:r>
                        <a:rPr lang="es-ES" sz="1400" dirty="0" smtClean="0"/>
                        <a:t>Adición. </a:t>
                      </a:r>
                      <a:r>
                        <a:rPr lang="es-ES" sz="1050" dirty="0" err="1" smtClean="0"/>
                        <a:t>M.P</a:t>
                      </a:r>
                      <a:r>
                        <a:rPr lang="es-ES" sz="1050" dirty="0" smtClean="0"/>
                        <a:t>. Álvaro Fernando Moncayo Guzmán</a:t>
                      </a:r>
                      <a:endParaRPr lang="es-ES" sz="1050" baseline="0" dirty="0" smtClean="0"/>
                    </a:p>
                    <a:p>
                      <a:endParaRPr lang="es-ES" sz="1050" baseline="0" dirty="0" smtClean="0"/>
                    </a:p>
                    <a:p>
                      <a:r>
                        <a:rPr lang="es-ES" sz="1400" dirty="0" smtClean="0"/>
                        <a:t>Segunda Instancia. </a:t>
                      </a:r>
                      <a:r>
                        <a:rPr lang="es-ES" sz="1050" dirty="0" err="1" smtClean="0"/>
                        <a:t>M.P</a:t>
                      </a:r>
                      <a:r>
                        <a:rPr lang="es-ES" sz="1050" dirty="0" smtClean="0"/>
                        <a:t>. Fernando Alberto Castro Caballero</a:t>
                      </a:r>
                    </a:p>
                  </a:txBody>
                  <a:tcPr/>
                </a:tc>
                <a:tc>
                  <a:txBody>
                    <a:bodyPr/>
                    <a:lstStyle/>
                    <a:p>
                      <a:pPr>
                        <a:lnSpc>
                          <a:spcPct val="100000"/>
                        </a:lnSpc>
                        <a:spcBef>
                          <a:spcPts val="0"/>
                        </a:spcBef>
                        <a:spcAft>
                          <a:spcPts val="0"/>
                        </a:spcAft>
                      </a:pPr>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11 de mayo de 2018.  </a:t>
                      </a:r>
                      <a:r>
                        <a:rPr lang="es-ES" sz="1400" u="sng" baseline="0" dirty="0" smtClean="0">
                          <a:solidFill>
                            <a:srgbClr val="7030A0"/>
                          </a:solidFill>
                          <a:hlinkClick r:id="rId3"/>
                        </a:rPr>
                        <a:t>Ver</a:t>
                      </a:r>
                      <a:endParaRPr lang="es-ES" sz="1400" u="sng" baseline="0" dirty="0" smtClean="0">
                        <a:solidFill>
                          <a:srgbClr val="7030A0"/>
                        </a:solidFill>
                      </a:endParaRPr>
                    </a:p>
                    <a:p>
                      <a:endParaRPr lang="es-ES" sz="1400" u="sng" dirty="0" smtClean="0">
                        <a:solidFill>
                          <a:srgbClr val="7030A0"/>
                        </a:solidFil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Radicado 48720 de 22 marzo de 20167 </a:t>
                      </a:r>
                      <a:r>
                        <a:rPr lang="es-ES" sz="1400" u="sng" baseline="0" dirty="0" smtClean="0">
                          <a:solidFill>
                            <a:srgbClr val="7030A0"/>
                          </a:solidFill>
                        </a:rPr>
                        <a:t>Ver  </a:t>
                      </a: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28</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2860413378"/>
              </p:ext>
            </p:extLst>
          </p:nvPr>
        </p:nvGraphicFramePr>
        <p:xfrm>
          <a:off x="483526" y="3297869"/>
          <a:ext cx="6910088" cy="2474753"/>
        </p:xfrm>
        <a:graphic>
          <a:graphicData uri="http://schemas.openxmlformats.org/drawingml/2006/table">
            <a:tbl>
              <a:tblPr firstRow="1" bandRow="1">
                <a:tableStyleId>{5C22544A-7EE6-4342-B048-85BDC9FD1C3A}</a:tableStyleId>
              </a:tblPr>
              <a:tblGrid>
                <a:gridCol w="5186362"/>
                <a:gridCol w="1606886"/>
                <a:gridCol w="116840"/>
              </a:tblGrid>
              <a:tr h="823111">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651642">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JESÚS ANTONIO CRIADO ALVERNIA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2" name="Rectángulo 1"/>
          <p:cNvSpPr/>
          <p:nvPr/>
        </p:nvSpPr>
        <p:spPr>
          <a:xfrm>
            <a:off x="483526" y="2947372"/>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pSp>
        <p:nvGrpSpPr>
          <p:cNvPr id="49" name="Group 111"/>
          <p:cNvGrpSpPr>
            <a:grpSpLocks/>
          </p:cNvGrpSpPr>
          <p:nvPr/>
        </p:nvGrpSpPr>
        <p:grpSpPr bwMode="auto">
          <a:xfrm>
            <a:off x="8321447" y="2192360"/>
            <a:ext cx="3228081" cy="1944216"/>
            <a:chOff x="748" y="80"/>
            <a:chExt cx="6495" cy="4240"/>
          </a:xfrm>
        </p:grpSpPr>
        <p:sp>
          <p:nvSpPr>
            <p:cNvPr id="5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3"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7"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8"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9"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1"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3" name="Imagen 2"/>
          <p:cNvPicPr>
            <a:picLocks noChangeAspect="1"/>
          </p:cNvPicPr>
          <p:nvPr/>
        </p:nvPicPr>
        <p:blipFill>
          <a:blip r:embed="rId6"/>
          <a:stretch>
            <a:fillRect/>
          </a:stretch>
        </p:blipFill>
        <p:spPr>
          <a:xfrm>
            <a:off x="4151784" y="4192257"/>
            <a:ext cx="936104" cy="1036943"/>
          </a:xfrm>
          <a:prstGeom prst="rect">
            <a:avLst/>
          </a:prstGeom>
        </p:spPr>
      </p:pic>
    </p:spTree>
    <p:extLst>
      <p:ext uri="{BB962C8B-B14F-4D97-AF65-F5344CB8AC3E}">
        <p14:creationId xmlns:p14="http://schemas.microsoft.com/office/powerpoint/2010/main" val="368293268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algn="r"/>
            <a:r>
              <a:rPr lang="es-ES" sz="1600" b="1" cap="small" dirty="0">
                <a:solidFill>
                  <a:srgbClr val="5AA2AE">
                    <a:lumMod val="20000"/>
                    <a:lumOff val="80000"/>
                  </a:srgbClr>
                </a:solidFill>
              </a:rPr>
              <a:t>Patrullero: 1</a:t>
            </a:r>
          </a:p>
          <a:p>
            <a:pPr algn="r"/>
            <a:r>
              <a:rPr lang="es-ES" sz="1600" b="1" cap="small" dirty="0">
                <a:solidFill>
                  <a:srgbClr val="5AA2AE">
                    <a:lumMod val="20000"/>
                    <a:lumOff val="80000"/>
                  </a:srgbClr>
                </a:solidFill>
              </a:rPr>
              <a:t>Consolidado conductas punibles: 66</a:t>
            </a:r>
          </a:p>
          <a:p>
            <a:pPr algn="r"/>
            <a:r>
              <a:rPr lang="es-ES" sz="1600" b="1" cap="small" dirty="0">
                <a:solidFill>
                  <a:srgbClr val="5AA2AE">
                    <a:lumMod val="20000"/>
                    <a:lumOff val="80000"/>
                  </a:srgbClr>
                </a:solidFill>
              </a:rPr>
              <a:t>Hechos: 25</a:t>
            </a: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133</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781679248"/>
              </p:ext>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800" b="1" kern="1200" cap="small" baseline="0" dirty="0" smtClean="0">
                        <a:solidFill>
                          <a:srgbClr val="FFFF66"/>
                        </a:solidFill>
                        <a:latin typeface="+mn-lt"/>
                        <a:ea typeface="+mn-ea"/>
                        <a:cs typeface="Arial"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Becerra</a:t>
                      </a:r>
                    </a:p>
                    <a:p>
                      <a:pPr lvl="0" algn="ct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28</a:t>
            </a:r>
            <a:endParaRPr lang="es-ES" cap="small" dirty="0">
              <a:solidFill>
                <a:srgbClr val="C00000"/>
              </a:solidFill>
              <a:latin typeface="Agency FB" panose="020B0503020202020204" pitchFamily="34" charset="0"/>
            </a:endParaRPr>
          </a:p>
        </p:txBody>
      </p:sp>
      <p:pic>
        <p:nvPicPr>
          <p:cNvPr id="3" name="Imagen 2"/>
          <p:cNvPicPr>
            <a:picLocks noChangeAspect="1"/>
          </p:cNvPicPr>
          <p:nvPr/>
        </p:nvPicPr>
        <p:blipFill>
          <a:blip r:embed="rId4"/>
          <a:stretch>
            <a:fillRect/>
          </a:stretch>
        </p:blipFill>
        <p:spPr>
          <a:xfrm>
            <a:off x="406874" y="2801620"/>
            <a:ext cx="1658256" cy="499915"/>
          </a:xfrm>
          <a:prstGeom prst="rect">
            <a:avLst/>
          </a:prstGeom>
        </p:spPr>
      </p:pic>
      <p:graphicFrame>
        <p:nvGraphicFramePr>
          <p:cNvPr id="5" name="Tabla 4"/>
          <p:cNvGraphicFramePr>
            <a:graphicFrameLocks noGrp="1"/>
          </p:cNvGraphicFramePr>
          <p:nvPr>
            <p:extLst>
              <p:ext uri="{D42A27DB-BD31-4B8C-83A1-F6EECF244321}">
                <p14:modId xmlns:p14="http://schemas.microsoft.com/office/powerpoint/2010/main" val="2697307254"/>
              </p:ext>
            </p:extLst>
          </p:nvPr>
        </p:nvGraphicFramePr>
        <p:xfrm>
          <a:off x="473892" y="3262324"/>
          <a:ext cx="5478092" cy="2470320"/>
        </p:xfrm>
        <a:graphic>
          <a:graphicData uri="http://schemas.openxmlformats.org/drawingml/2006/table">
            <a:tbl>
              <a:tblPr firstRow="1" bandRow="1">
                <a:tableStyleId>{5C22544A-7EE6-4342-B048-85BDC9FD1C3A}</a:tableStyleId>
              </a:tblPr>
              <a:tblGrid>
                <a:gridCol w="2584163"/>
                <a:gridCol w="2893929"/>
              </a:tblGrid>
              <a:tr h="274480">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a:t>
                      </a:r>
                      <a:endParaRPr lang="es-ES" sz="1200" dirty="0"/>
                    </a:p>
                  </a:txBody>
                  <a:tcPr/>
                </a:tc>
                <a:tc>
                  <a:txBody>
                    <a:bodyPr/>
                    <a:lstStyle/>
                    <a:p>
                      <a:r>
                        <a:rPr lang="es-ES" sz="1200" dirty="0" smtClean="0"/>
                        <a:t>23</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14</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7</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6</a:t>
                      </a:r>
                      <a:endParaRPr lang="es-ES" sz="1200" dirty="0"/>
                    </a:p>
                  </a:txBody>
                  <a:tcPr/>
                </a:tc>
              </a:tr>
              <a:tr h="274480">
                <a:tc>
                  <a:txBody>
                    <a:bodyPr/>
                    <a:lstStyle/>
                    <a:p>
                      <a:r>
                        <a:rPr lang="es-ES" sz="1200" dirty="0" smtClean="0"/>
                        <a:t>Tortura</a:t>
                      </a:r>
                      <a:endParaRPr lang="es-ES" sz="1200" dirty="0"/>
                    </a:p>
                  </a:txBody>
                  <a:tcPr/>
                </a:tc>
                <a:tc>
                  <a:txBody>
                    <a:bodyPr/>
                    <a:lstStyle/>
                    <a:p>
                      <a:r>
                        <a:rPr lang="es-ES" sz="1200" dirty="0" smtClean="0"/>
                        <a:t>6</a:t>
                      </a:r>
                      <a:endParaRPr lang="es-ES" sz="1200" dirty="0"/>
                    </a:p>
                  </a:txBody>
                  <a:tcPr/>
                </a:tc>
              </a:tr>
              <a:tr h="274480">
                <a:tc>
                  <a:txBody>
                    <a:bodyPr/>
                    <a:lstStyle/>
                    <a:p>
                      <a:r>
                        <a:rPr lang="es-ES" sz="1200" dirty="0" smtClean="0"/>
                        <a:t>Destrucción BBP</a:t>
                      </a:r>
                      <a:endParaRPr lang="es-ES" sz="1200" dirty="0"/>
                    </a:p>
                  </a:txBody>
                  <a:tcPr/>
                </a:tc>
                <a:tc>
                  <a:txBody>
                    <a:bodyPr/>
                    <a:lstStyle/>
                    <a:p>
                      <a:r>
                        <a:rPr lang="es-ES" sz="1200" dirty="0" smtClean="0"/>
                        <a:t>7</a:t>
                      </a:r>
                      <a:endParaRPr lang="es-ES" sz="1200" dirty="0"/>
                    </a:p>
                  </a:txBody>
                  <a:tcPr/>
                </a:tc>
              </a:tr>
            </a:tbl>
          </a:graphicData>
        </a:graphic>
      </p:graphicFrame>
      <p:pic>
        <p:nvPicPr>
          <p:cNvPr id="2" name="Imagen 1"/>
          <p:cNvPicPr>
            <a:picLocks noChangeAspect="1"/>
          </p:cNvPicPr>
          <p:nvPr/>
        </p:nvPicPr>
        <p:blipFill>
          <a:blip r:embed="rId5"/>
          <a:stretch>
            <a:fillRect/>
          </a:stretch>
        </p:blipFill>
        <p:spPr>
          <a:xfrm>
            <a:off x="7747283" y="2205684"/>
            <a:ext cx="3243353" cy="1956986"/>
          </a:xfrm>
          <a:prstGeom prst="rect">
            <a:avLst/>
          </a:prstGeom>
        </p:spPr>
      </p:pic>
    </p:spTree>
    <p:extLst>
      <p:ext uri="{BB962C8B-B14F-4D97-AF65-F5344CB8AC3E}">
        <p14:creationId xmlns:p14="http://schemas.microsoft.com/office/powerpoint/2010/main" val="378342461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119336" y="402242"/>
            <a:ext cx="11521280" cy="1544261"/>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28</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Norte – Frente Héctor Julio Peinado Becerra</a:t>
            </a:r>
          </a:p>
          <a:p>
            <a:pPr algn="ctr" fontAlgn="auto">
              <a:spcAft>
                <a:spcPts val="0"/>
              </a:spcAft>
            </a:pPr>
            <a:r>
              <a:rPr lang="es-ES" cap="small" dirty="0" smtClean="0">
                <a:solidFill>
                  <a:schemeClr val="accent6">
                    <a:lumMod val="75000"/>
                  </a:schemeClr>
                </a:solidFill>
              </a:rPr>
              <a:t>Zonas de Injerencia</a:t>
            </a:r>
            <a:endParaRPr lang="es-CO" sz="2000" cap="small" dirty="0">
              <a:solidFill>
                <a:schemeClr val="accent6">
                  <a:lumMod val="75000"/>
                </a:schemeClr>
              </a:solidFill>
            </a:endParaRPr>
          </a:p>
        </p:txBody>
      </p:sp>
      <p:sp>
        <p:nvSpPr>
          <p:cNvPr id="4" name="Rectángulo 3"/>
          <p:cNvSpPr/>
          <p:nvPr/>
        </p:nvSpPr>
        <p:spPr>
          <a:xfrm>
            <a:off x="342628"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
        <p:nvSpPr>
          <p:cNvPr id="5" name="Rectángulo 4"/>
          <p:cNvSpPr/>
          <p:nvPr/>
        </p:nvSpPr>
        <p:spPr>
          <a:xfrm>
            <a:off x="1415480" y="2492896"/>
            <a:ext cx="9505056" cy="3477875"/>
          </a:xfrm>
          <a:prstGeom prst="rect">
            <a:avLst/>
          </a:prstGeom>
        </p:spPr>
        <p:txBody>
          <a:bodyPr wrap="square">
            <a:spAutoFit/>
          </a:bodyPr>
          <a:lstStyle/>
          <a:p>
            <a:pPr algn="just"/>
            <a:r>
              <a:rPr lang="es-CO" sz="2000" b="1" dirty="0">
                <a:latin typeface="Malgun Gothic" panose="020B0503020000020004" pitchFamily="34" charset="-127"/>
                <a:ea typeface="Malgun Gothic" panose="020B0503020000020004" pitchFamily="34" charset="-127"/>
              </a:rPr>
              <a:t>FRENTE HÉCTOR JULIO </a:t>
            </a:r>
            <a:r>
              <a:rPr lang="es-CO" sz="2000" b="1" dirty="0" smtClean="0">
                <a:latin typeface="Malgun Gothic" panose="020B0503020000020004" pitchFamily="34" charset="-127"/>
                <a:ea typeface="Malgun Gothic" panose="020B0503020000020004" pitchFamily="34" charset="-127"/>
              </a:rPr>
              <a:t>PEINADO BECERRA</a:t>
            </a:r>
            <a:endParaRPr lang="es-CO" sz="2000" b="1" dirty="0">
              <a:latin typeface="Malgun Gothic" panose="020B0503020000020004" pitchFamily="34" charset="-127"/>
              <a:ea typeface="Malgun Gothic" panose="020B0503020000020004" pitchFamily="34" charset="-127"/>
            </a:endParaRPr>
          </a:p>
          <a:p>
            <a:pPr algn="just"/>
            <a:endParaRPr lang="es-CO" sz="2000" b="1" dirty="0">
              <a:latin typeface="Malgun Gothic" panose="020B0503020000020004" pitchFamily="34" charset="-127"/>
              <a:ea typeface="Malgun Gothic" panose="020B0503020000020004" pitchFamily="34" charset="-127"/>
            </a:endParaRP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De acuerdo con el relato ofrecido por el postulado </a:t>
            </a:r>
            <a:r>
              <a:rPr lang="es-CO" sz="2000" dirty="0" smtClean="0">
                <a:latin typeface="Malgun Gothic" panose="020B0503020000020004" pitchFamily="34" charset="-127"/>
                <a:ea typeface="Malgun Gothic" panose="020B0503020000020004" pitchFamily="34" charset="-127"/>
              </a:rPr>
              <a:t>Juan </a:t>
            </a:r>
            <a:r>
              <a:rPr lang="es-CO" sz="2000" dirty="0">
                <a:latin typeface="Malgun Gothic" panose="020B0503020000020004" pitchFamily="34" charset="-127"/>
                <a:ea typeface="Malgun Gothic" panose="020B0503020000020004" pitchFamily="34" charset="-127"/>
              </a:rPr>
              <a:t>Francisco Prada Márquez en diligencia de versión libre, el origen de lo que posteriormente vino a denominarse Frente Héctor Julio Peinado Becerra se remonta a la constitución de grupos de autodefensas en el sur del Cesar con ocasión de la arremetida de los grupos subversivos contra los pobladores de la región y la insuficiente presencia estatal. </a:t>
            </a: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También tuvo </a:t>
            </a:r>
            <a:r>
              <a:rPr lang="es-CO" sz="2000" dirty="0" smtClean="0">
                <a:latin typeface="Malgun Gothic" panose="020B0503020000020004" pitchFamily="34" charset="-127"/>
                <a:ea typeface="Malgun Gothic" panose="020B0503020000020004" pitchFamily="34" charset="-127"/>
              </a:rPr>
              <a:t>injerencia </a:t>
            </a:r>
            <a:r>
              <a:rPr lang="es-CO" sz="2000" dirty="0">
                <a:latin typeface="Malgun Gothic" panose="020B0503020000020004" pitchFamily="34" charset="-127"/>
                <a:ea typeface="Malgun Gothic" panose="020B0503020000020004" pitchFamily="34" charset="-127"/>
              </a:rPr>
              <a:t>en municipios de Norte de Santander.</a:t>
            </a:r>
          </a:p>
        </p:txBody>
      </p:sp>
    </p:spTree>
    <p:extLst>
      <p:ext uri="{BB962C8B-B14F-4D97-AF65-F5344CB8AC3E}">
        <p14:creationId xmlns:p14="http://schemas.microsoft.com/office/powerpoint/2010/main" val="325770625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a:solidFill>
                  <a:srgbClr val="5AA2AE">
                    <a:lumMod val="20000"/>
                    <a:lumOff val="80000"/>
                  </a:srgbClr>
                </a:solidFill>
              </a:rPr>
              <a:t>Comandante: 1</a:t>
            </a:r>
          </a:p>
          <a:p>
            <a:pPr algn="r"/>
            <a:r>
              <a:rPr lang="es-ES" sz="1600" b="1" cap="small" dirty="0">
                <a:solidFill>
                  <a:srgbClr val="5AA2AE">
                    <a:lumMod val="20000"/>
                    <a:lumOff val="80000"/>
                  </a:srgbClr>
                </a:solidFill>
              </a:rPr>
              <a:t>Consolidado conductas punibles: 15</a:t>
            </a:r>
          </a:p>
          <a:p>
            <a:pPr algn="r"/>
            <a:r>
              <a:rPr lang="es-ES" sz="1600" b="1" cap="small" dirty="0">
                <a:solidFill>
                  <a:srgbClr val="5AA2AE">
                    <a:lumMod val="20000"/>
                    <a:lumOff val="80000"/>
                  </a:srgbClr>
                </a:solidFill>
              </a:rPr>
              <a:t>Hechos: 6</a:t>
            </a:r>
          </a:p>
          <a:p>
            <a:pPr algn="r"/>
            <a:r>
              <a:rPr lang="es-ES" sz="1600" b="1" cap="small" dirty="0">
                <a:solidFill>
                  <a:srgbClr val="5AA2AE">
                    <a:lumMod val="20000"/>
                    <a:lumOff val="80000"/>
                  </a:srgbClr>
                </a:solidFill>
              </a:rPr>
              <a:t>Total víctimas: -</a:t>
            </a:r>
          </a:p>
        </p:txBody>
      </p:sp>
      <p:graphicFrame>
        <p:nvGraphicFramePr>
          <p:cNvPr id="17" name="16 Tabla"/>
          <p:cNvGraphicFramePr>
            <a:graphicFrameLocks noGrp="1"/>
          </p:cNvGraphicFramePr>
          <p:nvPr>
            <p:extLst>
              <p:ext uri="{D42A27DB-BD31-4B8C-83A1-F6EECF244321}">
                <p14:modId xmlns:p14="http://schemas.microsoft.com/office/powerpoint/2010/main" val="1476652370"/>
              </p:ext>
            </p:extLst>
          </p:nvPr>
        </p:nvGraphicFramePr>
        <p:xfrm>
          <a:off x="436841" y="620688"/>
          <a:ext cx="6955303" cy="195072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endParaRPr lang="en-US" sz="1800" b="1" kern="1200" cap="small" baseline="0" dirty="0" smtClean="0">
                        <a:solidFill>
                          <a:srgbClr val="FFFF66"/>
                        </a:solidFill>
                        <a:latin typeface="+mn-lt"/>
                        <a:ea typeface="+mn-ea"/>
                        <a:cs typeface="Arial" pitchFamily="34" charset="0"/>
                      </a:endParaRPr>
                    </a:p>
                    <a:p>
                      <a:pPr lvl="0" algn="ct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Sin recursos</a:t>
                      </a:r>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29</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2285496174"/>
              </p:ext>
            </p:extLst>
          </p:nvPr>
        </p:nvGraphicFramePr>
        <p:xfrm>
          <a:off x="483527" y="3114486"/>
          <a:ext cx="6910088" cy="2474753"/>
        </p:xfrm>
        <a:graphic>
          <a:graphicData uri="http://schemas.openxmlformats.org/drawingml/2006/table">
            <a:tbl>
              <a:tblPr firstRow="1" bandRow="1">
                <a:tableStyleId>{5C22544A-7EE6-4342-B048-85BDC9FD1C3A}</a:tableStyleId>
              </a:tblPr>
              <a:tblGrid>
                <a:gridCol w="5186362"/>
                <a:gridCol w="1606886"/>
                <a:gridCol w="116840"/>
              </a:tblGrid>
              <a:tr h="823111">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651642">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JOSÉ ALBEIRO GARCÍA ZAMBRANO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2" name="Rectángulo 1"/>
          <p:cNvSpPr/>
          <p:nvPr/>
        </p:nvSpPr>
        <p:spPr>
          <a:xfrm>
            <a:off x="483526" y="2729106"/>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pSp>
        <p:nvGrpSpPr>
          <p:cNvPr id="58" name="Group 2"/>
          <p:cNvGrpSpPr>
            <a:grpSpLocks/>
          </p:cNvGrpSpPr>
          <p:nvPr/>
        </p:nvGrpSpPr>
        <p:grpSpPr bwMode="auto">
          <a:xfrm>
            <a:off x="8106437" y="2079146"/>
            <a:ext cx="2592288" cy="2420888"/>
            <a:chOff x="0" y="0"/>
            <a:chExt cx="5725" cy="5713"/>
          </a:xfrm>
        </p:grpSpPr>
        <p:sp>
          <p:nvSpPr>
            <p:cNvPr id="59"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0"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1"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2"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3"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4"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5"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6"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7"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8"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9"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0"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1"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2"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3"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4"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5"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6"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7"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8"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9"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0"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1"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2"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3"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4"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5"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86"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7"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9"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0"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3" name="Text Box 54"/>
            <p:cNvSpPr txBox="1">
              <a:spLocks noChangeArrowheads="1"/>
            </p:cNvSpPr>
            <p:nvPr/>
          </p:nvSpPr>
          <p:spPr bwMode="auto">
            <a:xfrm>
              <a:off x="3395" y="850"/>
              <a:ext cx="2330" cy="54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BL. TOLIMA</a:t>
              </a:r>
              <a:endParaRPr lang="es-ES" sz="900" b="1" dirty="0">
                <a:effectLst>
                  <a:outerShdw blurRad="38100" dist="38100" dir="2700000" algn="tl">
                    <a:srgbClr val="000000">
                      <a:alpha val="43137"/>
                    </a:srgbClr>
                  </a:outerShdw>
                </a:effectLst>
                <a:latin typeface="Calibri" pitchFamily="34" charset="0"/>
              </a:endParaRPr>
            </a:p>
          </p:txBody>
        </p:sp>
        <p:sp>
          <p:nvSpPr>
            <p:cNvPr id="123" name="Rectangle 56"/>
            <p:cNvSpPr>
              <a:spLocks noChangeArrowheads="1"/>
            </p:cNvSpPr>
            <p:nvPr/>
          </p:nvSpPr>
          <p:spPr bwMode="auto">
            <a:xfrm>
              <a:off x="2808" y="680"/>
              <a:ext cx="2385" cy="85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Oval 68"/>
            <p:cNvSpPr>
              <a:spLocks noChangeArrowheads="1"/>
            </p:cNvSpPr>
            <p:nvPr/>
          </p:nvSpPr>
          <p:spPr bwMode="auto">
            <a:xfrm rot="5400000">
              <a:off x="2856" y="911"/>
              <a:ext cx="440" cy="31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pic>
        <p:nvPicPr>
          <p:cNvPr id="4" name="Imagen 3"/>
          <p:cNvPicPr>
            <a:picLocks noChangeAspect="1"/>
          </p:cNvPicPr>
          <p:nvPr/>
        </p:nvPicPr>
        <p:blipFill>
          <a:blip r:embed="rId4"/>
          <a:stretch>
            <a:fillRect/>
          </a:stretch>
        </p:blipFill>
        <p:spPr>
          <a:xfrm>
            <a:off x="3719736" y="4182221"/>
            <a:ext cx="1152128" cy="1190995"/>
          </a:xfrm>
          <a:prstGeom prst="rect">
            <a:avLst/>
          </a:prstGeom>
        </p:spPr>
      </p:pic>
    </p:spTree>
    <p:extLst>
      <p:ext uri="{BB962C8B-B14F-4D97-AF65-F5344CB8AC3E}">
        <p14:creationId xmlns:p14="http://schemas.microsoft.com/office/powerpoint/2010/main" val="77234736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smtClean="0">
                <a:solidFill>
                  <a:srgbClr val="5AA2AE">
                    <a:lumMod val="20000"/>
                    <a:lumOff val="80000"/>
                  </a:srgbClr>
                </a:solidFill>
              </a:rPr>
              <a:t>Comandante: 1</a:t>
            </a:r>
          </a:p>
          <a:p>
            <a:pPr algn="r"/>
            <a:r>
              <a:rPr lang="es-ES" sz="1600" b="1" cap="small" dirty="0" smtClean="0">
                <a:solidFill>
                  <a:srgbClr val="5AA2AE">
                    <a:lumMod val="20000"/>
                    <a:lumOff val="80000"/>
                  </a:srgbClr>
                </a:solidFill>
              </a:rPr>
              <a:t>Consolidado conductas punibles: 15</a:t>
            </a:r>
          </a:p>
          <a:p>
            <a:pPr algn="r"/>
            <a:r>
              <a:rPr lang="es-ES" sz="1600" b="1" cap="small" dirty="0" smtClean="0">
                <a:solidFill>
                  <a:srgbClr val="5AA2AE">
                    <a:lumMod val="20000"/>
                    <a:lumOff val="80000"/>
                  </a:srgbClr>
                </a:solidFill>
              </a:rPr>
              <a:t>Hechos: 6</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227838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800" b="1" kern="1200" cap="small" baseline="0" dirty="0" smtClean="0">
                        <a:solidFill>
                          <a:srgbClr val="FFFF66"/>
                        </a:solidFill>
                        <a:latin typeface="+mn-lt"/>
                        <a:ea typeface="+mn-ea"/>
                        <a:cs typeface="Arial" pitchFamily="34" charset="0"/>
                      </a:endParaRPr>
                    </a:p>
                    <a:p>
                      <a:pPr lvl="0" algn="ct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sz="1800" b="1" kern="1200" cap="small" baseline="0" dirty="0" smtClean="0">
                        <a:solidFill>
                          <a:srgbClr val="FFFF66"/>
                        </a:solidFill>
                        <a:latin typeface="+mn-lt"/>
                        <a:ea typeface="+mn-ea"/>
                        <a:cs typeface="+mn-cs"/>
                      </a:endParaRPr>
                    </a:p>
                    <a:p>
                      <a:pPr lvl="0" algn="ct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29</a:t>
            </a:r>
            <a:endParaRPr lang="es-ES" cap="small" dirty="0">
              <a:solidFill>
                <a:srgbClr val="C00000"/>
              </a:solidFill>
              <a:latin typeface="Agency FB" panose="020B0503020202020204" pitchFamily="34" charset="0"/>
            </a:endParaRPr>
          </a:p>
        </p:txBody>
      </p:sp>
      <p:pic>
        <p:nvPicPr>
          <p:cNvPr id="3" name="Imagen 2"/>
          <p:cNvPicPr>
            <a:picLocks noChangeAspect="1"/>
          </p:cNvPicPr>
          <p:nvPr/>
        </p:nvPicPr>
        <p:blipFill>
          <a:blip r:embed="rId4"/>
          <a:stretch>
            <a:fillRect/>
          </a:stretch>
        </p:blipFill>
        <p:spPr>
          <a:xfrm>
            <a:off x="436841" y="2879626"/>
            <a:ext cx="1658256" cy="499915"/>
          </a:xfrm>
          <a:prstGeom prst="rect">
            <a:avLst/>
          </a:prstGeom>
        </p:spPr>
      </p:pic>
      <p:graphicFrame>
        <p:nvGraphicFramePr>
          <p:cNvPr id="5" name="Tabla 4"/>
          <p:cNvGraphicFramePr>
            <a:graphicFrameLocks noGrp="1"/>
          </p:cNvGraphicFramePr>
          <p:nvPr>
            <p:extLst>
              <p:ext uri="{D42A27DB-BD31-4B8C-83A1-F6EECF244321}">
                <p14:modId xmlns:p14="http://schemas.microsoft.com/office/powerpoint/2010/main" val="4160006581"/>
              </p:ext>
            </p:extLst>
          </p:nvPr>
        </p:nvGraphicFramePr>
        <p:xfrm>
          <a:off x="473892" y="3262324"/>
          <a:ext cx="6834669" cy="2470320"/>
        </p:xfrm>
        <a:graphic>
          <a:graphicData uri="http://schemas.openxmlformats.org/drawingml/2006/table">
            <a:tbl>
              <a:tblPr firstRow="1" bandRow="1">
                <a:tableStyleId>{5C22544A-7EE6-4342-B048-85BDC9FD1C3A}</a:tableStyleId>
              </a:tblPr>
              <a:tblGrid>
                <a:gridCol w="3677892"/>
                <a:gridCol w="3156777"/>
              </a:tblGrid>
              <a:tr h="274480">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4</a:t>
                      </a:r>
                      <a:endParaRPr lang="es-ES" sz="1200" dirty="0"/>
                    </a:p>
                  </a:txBody>
                  <a:tcPr/>
                </a:tc>
              </a:tr>
              <a:tr h="274480">
                <a:tc>
                  <a:txBody>
                    <a:bodyPr/>
                    <a:lstStyle/>
                    <a:p>
                      <a:r>
                        <a:rPr lang="es-ES" sz="1200" dirty="0" smtClean="0"/>
                        <a:t>Concierto para Delinquir</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Apropiación de Bienes protegidos</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Entrenamiento de Actividades</a:t>
                      </a:r>
                      <a:r>
                        <a:rPr lang="es-ES" sz="1200" baseline="0" dirty="0" smtClean="0"/>
                        <a:t> ilícitas</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Tortura</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Violación</a:t>
                      </a:r>
                      <a:r>
                        <a:rPr lang="es-ES" sz="1200" baseline="0" dirty="0" smtClean="0"/>
                        <a:t> de Habitación Ajena</a:t>
                      </a:r>
                      <a:endParaRPr lang="es-ES" sz="1200" dirty="0"/>
                    </a:p>
                  </a:txBody>
                  <a:tcPr/>
                </a:tc>
                <a:tc>
                  <a:txBody>
                    <a:bodyPr/>
                    <a:lstStyle/>
                    <a:p>
                      <a:r>
                        <a:rPr lang="es-ES" sz="1200" dirty="0" smtClean="0"/>
                        <a:t>2</a:t>
                      </a:r>
                      <a:endParaRPr lang="es-ES" sz="1200" dirty="0"/>
                    </a:p>
                  </a:txBody>
                  <a:tcPr/>
                </a:tc>
              </a:tr>
            </a:tbl>
          </a:graphicData>
        </a:graphic>
      </p:graphicFrame>
      <p:pic>
        <p:nvPicPr>
          <p:cNvPr id="4" name="Imagen 3"/>
          <p:cNvPicPr>
            <a:picLocks noChangeAspect="1"/>
          </p:cNvPicPr>
          <p:nvPr/>
        </p:nvPicPr>
        <p:blipFill>
          <a:blip r:embed="rId5"/>
          <a:stretch>
            <a:fillRect/>
          </a:stretch>
        </p:blipFill>
        <p:spPr>
          <a:xfrm>
            <a:off x="8104020" y="2204864"/>
            <a:ext cx="2597121" cy="2432515"/>
          </a:xfrm>
          <a:prstGeom prst="rect">
            <a:avLst/>
          </a:prstGeom>
        </p:spPr>
      </p:pic>
    </p:spTree>
    <p:extLst>
      <p:ext uri="{BB962C8B-B14F-4D97-AF65-F5344CB8AC3E}">
        <p14:creationId xmlns:p14="http://schemas.microsoft.com/office/powerpoint/2010/main" val="243873229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242570" y="413956"/>
            <a:ext cx="7437606" cy="1056700"/>
          </a:xfrm>
          <a:prstGeom prst="rect">
            <a:avLst/>
          </a:prstGeom>
        </p:spPr>
        <p:txBody>
          <a:bodyPr wrap="square">
            <a:spAutoFit/>
          </a:bodyPr>
          <a:lstStyle/>
          <a:p>
            <a:pPr>
              <a:spcBef>
                <a:spcPts val="400"/>
              </a:spcBef>
              <a:spcAft>
                <a:spcPts val="400"/>
              </a:spcAft>
            </a:pPr>
            <a:r>
              <a:rPr lang="en-US" sz="2800" b="1" kern="0" cap="small" spc="50" dirty="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Víctimas reconocidas: </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45.553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aprox</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t>
            </a:r>
            <a:endParaRPr lang="es-CO" sz="2800" b="1" kern="0" cap="all" spc="50" dirty="0">
              <a:solidFill>
                <a:srgbClr val="C00000"/>
              </a:solidFill>
              <a:latin typeface="Verdana" panose="020B0604030504040204" pitchFamily="34" charset="0"/>
              <a:ea typeface="Times New Roman" panose="02020603050405020304" pitchFamily="18" charset="0"/>
              <a:cs typeface="Times New Roman" panose="02020603050405020304" pitchFamily="18" charset="0"/>
            </a:endParaRPr>
          </a:p>
          <a:p>
            <a:pPr>
              <a:spcBef>
                <a:spcPts val="400"/>
              </a:spcBef>
              <a:spcAft>
                <a:spcPts val="400"/>
              </a:spcAft>
            </a:pPr>
            <a:endParaRPr lang="es-CO" sz="2800" b="1" kern="0" cap="all" spc="50" dirty="0">
              <a:latin typeface="Verdana" panose="020B0604030504040204" pitchFamily="34" charset="0"/>
              <a:ea typeface="Times New Roman" panose="02020603050405020304" pitchFamily="18" charset="0"/>
              <a:cs typeface="Times New Roman" panose="02020603050405020304" pitchFamily="18" charset="0"/>
            </a:endParaRPr>
          </a:p>
        </p:txBody>
      </p:sp>
      <p:graphicFrame>
        <p:nvGraphicFramePr>
          <p:cNvPr id="3" name="Tabla 2"/>
          <p:cNvGraphicFramePr>
            <a:graphicFrameLocks noGrp="1"/>
          </p:cNvGraphicFramePr>
          <p:nvPr>
            <p:extLst>
              <p:ext uri="{D42A27DB-BD31-4B8C-83A1-F6EECF244321}">
                <p14:modId xmlns:p14="http://schemas.microsoft.com/office/powerpoint/2010/main" val="1279078991"/>
              </p:ext>
            </p:extLst>
          </p:nvPr>
        </p:nvGraphicFramePr>
        <p:xfrm>
          <a:off x="1343472" y="892945"/>
          <a:ext cx="8136904" cy="6048000"/>
        </p:xfrm>
        <a:graphic>
          <a:graphicData uri="http://schemas.openxmlformats.org/drawingml/2006/table">
            <a:tbl>
              <a:tblPr bandRow="1">
                <a:tableStyleId>{68D230F3-CF80-4859-8CE7-A43EE81993B5}</a:tableStyleId>
              </a:tblPr>
              <a:tblGrid>
                <a:gridCol w="6844125"/>
                <a:gridCol w="1292779"/>
              </a:tblGrid>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Bloques</a:t>
                      </a:r>
                      <a:r>
                        <a:rPr lang="en-US" sz="1200" dirty="0" smtClean="0">
                          <a:solidFill>
                            <a:schemeClr val="bg2">
                              <a:lumMod val="25000"/>
                            </a:schemeClr>
                          </a:solidFill>
                          <a:latin typeface="Arial Narrow" panose="020B0606020202030204" pitchFamily="34" charset="0"/>
                        </a:rPr>
                        <a:t> Montes de María</a:t>
                      </a:r>
                      <a:r>
                        <a:rPr lang="en-US" sz="1200" baseline="0" dirty="0" smtClean="0">
                          <a:solidFill>
                            <a:schemeClr val="bg2">
                              <a:lumMod val="25000"/>
                            </a:schemeClr>
                          </a:solidFill>
                          <a:latin typeface="Arial Narrow" panose="020B0606020202030204" pitchFamily="34" charset="0"/>
                        </a:rPr>
                        <a:t> y </a:t>
                      </a:r>
                      <a:r>
                        <a:rPr lang="en-US" sz="1200" baseline="0" dirty="0" err="1" smtClean="0">
                          <a:solidFill>
                            <a:schemeClr val="bg2">
                              <a:lumMod val="25000"/>
                            </a:schemeClr>
                          </a:solidFill>
                          <a:latin typeface="Arial Narrow" panose="020B0606020202030204" pitchFamily="34" charset="0"/>
                        </a:rPr>
                        <a:t>Frente</a:t>
                      </a:r>
                      <a:r>
                        <a:rPr lang="en-US" sz="1200" baseline="0" dirty="0" smtClean="0">
                          <a:solidFill>
                            <a:schemeClr val="bg2">
                              <a:lumMod val="25000"/>
                            </a:schemeClr>
                          </a:solidFill>
                          <a:latin typeface="Arial Narrow" panose="020B0606020202030204" pitchFamily="34" charset="0"/>
                        </a:rPr>
                        <a:t>  Canal</a:t>
                      </a:r>
                      <a:r>
                        <a:rPr lang="en-US" sz="1200" dirty="0" smtClean="0">
                          <a:solidFill>
                            <a:schemeClr val="bg2">
                              <a:lumMod val="25000"/>
                            </a:schemeClr>
                          </a:solidFill>
                          <a:latin typeface="Arial Narrow" panose="020B0606020202030204" pitchFamily="34" charset="0"/>
                        </a:rPr>
                        <a:t> del </a:t>
                      </a:r>
                      <a:r>
                        <a:rPr lang="en-US" sz="1200" dirty="0" err="1" smtClean="0">
                          <a:solidFill>
                            <a:schemeClr val="bg2">
                              <a:lumMod val="25000"/>
                            </a:schemeClr>
                          </a:solidFill>
                          <a:latin typeface="Arial Narrow" panose="020B0606020202030204" pitchFamily="34" charset="0"/>
                        </a:rPr>
                        <a:t>Dique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1.908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Fronteras</a:t>
                      </a:r>
                      <a:r>
                        <a:rPr lang="en-US" sz="1200" baseline="0" dirty="0" smtClean="0">
                          <a:solidFill>
                            <a:schemeClr val="bg2">
                              <a:lumMod val="25000"/>
                            </a:schemeClr>
                          </a:solidFill>
                          <a:latin typeface="Arial Narrow" panose="020B0606020202030204" pitchFamily="34" charset="0"/>
                        </a:rPr>
                        <a:t> del Bloque </a:t>
                      </a:r>
                      <a:r>
                        <a:rPr lang="en-US" sz="1200" baseline="0" dirty="0" err="1" smtClean="0">
                          <a:solidFill>
                            <a:schemeClr val="bg2">
                              <a:lumMod val="25000"/>
                            </a:schemeClr>
                          </a:solidFill>
                          <a:latin typeface="Arial Narrow" panose="020B0606020202030204" pitchFamily="34" charset="0"/>
                        </a:rPr>
                        <a:t>Catatumbo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10.683</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Vencedores</a:t>
                      </a:r>
                      <a:r>
                        <a:rPr lang="en-US" sz="1200" dirty="0" smtClean="0">
                          <a:solidFill>
                            <a:schemeClr val="bg2">
                              <a:lumMod val="25000"/>
                            </a:schemeClr>
                          </a:solidFill>
                          <a:latin typeface="Arial Narrow" panose="020B0606020202030204" pitchFamily="34" charset="0"/>
                        </a:rPr>
                        <a:t> de Arauca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5.378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Elmer Cárdenas</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6.588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Bananero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628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Heroes</a:t>
                      </a:r>
                      <a:r>
                        <a:rPr lang="en-US" sz="1200" baseline="0" dirty="0" smtClean="0">
                          <a:solidFill>
                            <a:schemeClr val="bg2">
                              <a:lumMod val="25000"/>
                            </a:schemeClr>
                          </a:solidFill>
                          <a:latin typeface="Arial Narrow" panose="020B0606020202030204" pitchFamily="34" charset="0"/>
                        </a:rPr>
                        <a:t> de Tolová, Metro Cacique Nutibara y Heroes de Granada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402</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Calima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454</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Central Bolívar</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2,964</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Hector Julio </a:t>
                      </a:r>
                      <a:r>
                        <a:rPr lang="en-US" sz="1200" dirty="0" err="1" smtClean="0">
                          <a:solidFill>
                            <a:schemeClr val="bg2">
                              <a:lumMod val="25000"/>
                            </a:schemeClr>
                          </a:solidFill>
                          <a:latin typeface="Arial Narrow" panose="020B0606020202030204" pitchFamily="34" charset="0"/>
                        </a:rPr>
                        <a:t>Peinado</a:t>
                      </a:r>
                      <a:r>
                        <a:rPr lang="en-US" sz="1200" dirty="0" smtClean="0">
                          <a:solidFill>
                            <a:schemeClr val="bg2">
                              <a:lumMod val="25000"/>
                            </a:schemeClr>
                          </a:solidFill>
                          <a:latin typeface="Arial Narrow" panose="020B0606020202030204" pitchFamily="34" charset="0"/>
                        </a:rPr>
                        <a:t> Becerra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1.007</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del Meta</a:t>
                      </a:r>
                      <a:r>
                        <a:rPr lang="en-US" sz="1200" baseline="0" dirty="0" smtClean="0">
                          <a:solidFill>
                            <a:schemeClr val="bg2">
                              <a:lumMod val="25000"/>
                            </a:schemeClr>
                          </a:solidFill>
                          <a:latin typeface="Arial Narrow" panose="020B0606020202030204" pitchFamily="34" charset="0"/>
                        </a:rPr>
                        <a:t> y Vichada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471</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del Magdalena Medio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1.320</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Cundinamarca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368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Norte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5,006</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 Puerto Boyacá</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349</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Tolima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1,209</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Mineros</a:t>
                      </a: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3.818</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Córdoba</a:t>
                      </a: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390</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Ejercito Revolucionario Guevarista</a:t>
                      </a: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841</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Héroes de los Llanos y Guaviare</a:t>
                      </a: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314</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Ejercito de Liberación Nacional – CAP</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107</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a:t>
                      </a:r>
                      <a:r>
                        <a:rPr lang="es-CO" sz="1200" baseline="0" dirty="0" smtClean="0">
                          <a:solidFill>
                            <a:schemeClr val="bg2">
                              <a:lumMod val="25000"/>
                            </a:schemeClr>
                          </a:solidFill>
                          <a:latin typeface="Arial Narrow" panose="020B0606020202030204" pitchFamily="34" charset="0"/>
                        </a:rPr>
                        <a:t> Pacifico-</a:t>
                      </a:r>
                      <a:r>
                        <a:rPr lang="es-CO" sz="1200" baseline="0" dirty="0" err="1" smtClean="0">
                          <a:solidFill>
                            <a:schemeClr val="bg2">
                              <a:lumMod val="25000"/>
                            </a:schemeClr>
                          </a:solidFill>
                          <a:latin typeface="Arial Narrow" panose="020B0606020202030204" pitchFamily="34" charset="0"/>
                        </a:rPr>
                        <a:t>Heroes</a:t>
                      </a:r>
                      <a:r>
                        <a:rPr lang="es-CO" sz="1200" baseline="0" dirty="0" smtClean="0">
                          <a:solidFill>
                            <a:schemeClr val="bg2">
                              <a:lumMod val="25000"/>
                            </a:schemeClr>
                          </a:solidFill>
                          <a:latin typeface="Arial Narrow" panose="020B0606020202030204" pitchFamily="34" charset="0"/>
                        </a:rPr>
                        <a:t> del Chocó y el Frente Suroeste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1,397</a:t>
                      </a:r>
                    </a:p>
                  </a:txBody>
                  <a:tcPr/>
                </a:tc>
              </a:tr>
            </a:tbl>
          </a:graphicData>
        </a:graphic>
      </p:graphicFrame>
      <p:sp>
        <p:nvSpPr>
          <p:cNvPr id="5" name="CuadroTexto 4"/>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1746373269"/>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1"/>
          <p:cNvSpPr txBox="1">
            <a:spLocks/>
          </p:cNvSpPr>
          <p:nvPr/>
        </p:nvSpPr>
        <p:spPr>
          <a:xfrm>
            <a:off x="131676" y="0"/>
            <a:ext cx="12072664" cy="1871663"/>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29</a:t>
            </a:r>
            <a:r>
              <a:rPr lang="es-ES" b="1" cap="small" dirty="0" smtClean="0">
                <a:solidFill>
                  <a:schemeClr val="tx1"/>
                </a:solidFill>
                <a:cs typeface="Arial" pitchFamily="34" charset="0"/>
              </a:rPr>
              <a:t/>
            </a:r>
            <a:br>
              <a:rPr lang="es-ES" b="1" cap="small" dirty="0" smtClean="0">
                <a:solidFill>
                  <a:schemeClr val="tx1"/>
                </a:solidFill>
                <a:cs typeface="Arial" pitchFamily="34" charset="0"/>
              </a:rPr>
            </a:br>
            <a:r>
              <a:rPr lang="es-CO" sz="2700" b="1" cap="small" dirty="0" smtClean="0">
                <a:solidFill>
                  <a:schemeClr val="bg2">
                    <a:lumMod val="50000"/>
                  </a:schemeClr>
                </a:solidFill>
                <a:cs typeface="Arial" pitchFamily="34" charset="0"/>
              </a:rPr>
              <a:t>Bloque Tolima de las Autodefensas Unidas de Colombia Auc</a:t>
            </a:r>
            <a:br>
              <a:rPr lang="es-CO" sz="2700" b="1" cap="small" dirty="0" smtClean="0">
                <a:solidFill>
                  <a:schemeClr val="bg2">
                    <a:lumMod val="50000"/>
                  </a:schemeClr>
                </a:solidFill>
                <a:cs typeface="Arial" pitchFamily="34" charset="0"/>
              </a:rPr>
            </a:br>
            <a:r>
              <a:rPr lang="es-ES" b="1" cap="small" dirty="0" smtClean="0">
                <a:solidFill>
                  <a:schemeClr val="accent6">
                    <a:lumMod val="75000"/>
                  </a:schemeClr>
                </a:solidFill>
              </a:rPr>
              <a:t>Zonas de Injerencia</a:t>
            </a:r>
            <a:endParaRPr lang="es-CO" b="1" cap="small" dirty="0">
              <a:solidFill>
                <a:schemeClr val="accent6">
                  <a:lumMod val="75000"/>
                </a:schemeClr>
              </a:solidFill>
            </a:endParaRPr>
          </a:p>
        </p:txBody>
      </p:sp>
      <p:sp>
        <p:nvSpPr>
          <p:cNvPr id="6" name="Rectángulo 5"/>
          <p:cNvSpPr/>
          <p:nvPr/>
        </p:nvSpPr>
        <p:spPr>
          <a:xfrm>
            <a:off x="947428" y="2204864"/>
            <a:ext cx="10441160" cy="3754874"/>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territorio de influencia del Bloque Tolima fue la zona rural del municipio de </a:t>
            </a:r>
            <a:r>
              <a:rPr lang="es-CO" sz="1400" dirty="0" err="1">
                <a:latin typeface="Malgun Gothic" panose="020B0503020000020004" pitchFamily="34" charset="-127"/>
                <a:ea typeface="Malgun Gothic" panose="020B0503020000020004" pitchFamily="34" charset="-127"/>
              </a:rPr>
              <a:t>Rioblanco</a:t>
            </a:r>
            <a:r>
              <a:rPr lang="es-CO" sz="1400" dirty="0">
                <a:latin typeface="Malgun Gothic" panose="020B0503020000020004" pitchFamily="34" charset="-127"/>
                <a:ea typeface="Malgun Gothic" panose="020B0503020000020004" pitchFamily="34" charset="-127"/>
              </a:rPr>
              <a:t>, posteriormente el municipio del Guamo donde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por orientación de Carlos Castaño, desplegó una estrategia para buscar que ganaderos y agricultores que habían sido víctimas de extorsión y secuestro por parte de las FARC en los municipios del Guamo, Espinal, Saldaña y San Luis ofrecieran apoyo financiero e instalación de sus bases en sus predios, a cambio de seguridad. De igual manera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desde el Guamo realizó contactos con gremios económicos y personas influyentes de la región para que colaboraran con la organización. Luego de esta preparación tras iniciar la avanzada en el municipio del Guamo, pasaron a la zona rural del municipio de San Luis, donde establecieron una base militar y escuela de entrenamiento, luego se extendieron a los municipios vecinos: Valle de San Juan y </a:t>
            </a:r>
            <a:r>
              <a:rPr lang="es-CO" sz="1400" dirty="0" smtClean="0">
                <a:latin typeface="Malgun Gothic" panose="020B0503020000020004" pitchFamily="34" charset="-127"/>
                <a:ea typeface="Malgun Gothic" panose="020B0503020000020004" pitchFamily="34" charset="-127"/>
              </a:rPr>
              <a:t>Ortega.</a:t>
            </a:r>
          </a:p>
          <a:p>
            <a:pPr algn="just"/>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Para el año 2001, el Bloque logró extender su influencia a casi todos los municipios del sur del Tolima: Valle de San Juan, San Luís, Guamo, Saldaña, Purificación, Prado, Dolores, </a:t>
            </a:r>
            <a:r>
              <a:rPr lang="es-CO" sz="1400" dirty="0" err="1">
                <a:latin typeface="Malgun Gothic" panose="020B0503020000020004" pitchFamily="34" charset="-127"/>
                <a:ea typeface="Malgun Gothic" panose="020B0503020000020004" pitchFamily="34" charset="-127"/>
              </a:rPr>
              <a:t>Natagaima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Coyaima</a:t>
            </a:r>
            <a:r>
              <a:rPr lang="es-CO" sz="1400" dirty="0">
                <a:latin typeface="Malgun Gothic" panose="020B0503020000020004" pitchFamily="34" charset="-127"/>
                <a:ea typeface="Malgun Gothic" panose="020B0503020000020004" pitchFamily="34" charset="-127"/>
              </a:rPr>
              <a:t>, Ortega, Chaparral, Flandes, Espinal, Coello, Suárez, Melgar, y parte de </a:t>
            </a:r>
            <a:r>
              <a:rPr lang="es-CO" sz="1400" dirty="0" err="1">
                <a:latin typeface="Malgun Gothic" panose="020B0503020000020004" pitchFamily="34" charset="-127"/>
                <a:ea typeface="Malgun Gothic" panose="020B0503020000020004" pitchFamily="34" charset="-127"/>
              </a:rPr>
              <a:t>Icononzo</a:t>
            </a:r>
            <a:r>
              <a:rPr lang="es-CO" sz="1400" dirty="0">
                <a:latin typeface="Malgun Gothic" panose="020B0503020000020004" pitchFamily="34" charset="-127"/>
                <a:ea typeface="Malgun Gothic" panose="020B0503020000020004" pitchFamily="34" charset="-127"/>
              </a:rPr>
              <a:t>; igualmente hacía presencia en la capital tolimense a través de una “red urbana</a:t>
            </a:r>
            <a:r>
              <a:rPr lang="es-CO" sz="1400" dirty="0" smtClean="0">
                <a:latin typeface="Malgun Gothic" panose="020B0503020000020004" pitchFamily="34" charset="-127"/>
                <a:ea typeface="Malgun Gothic" panose="020B0503020000020004" pitchFamily="34" charset="-127"/>
              </a:rPr>
              <a:t>”.</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A </a:t>
            </a:r>
            <a:r>
              <a:rPr lang="es-CO" sz="1400" dirty="0">
                <a:latin typeface="Malgun Gothic" panose="020B0503020000020004" pitchFamily="34" charset="-127"/>
                <a:ea typeface="Malgun Gothic" panose="020B0503020000020004" pitchFamily="34" charset="-127"/>
              </a:rPr>
              <a:t>comienzos del segundo trimestre del año 2002, se extiende la presencia del Bloque Tolima al norte del departamento, utilizando la misma estrategia implementada en el Guamo y la solicitud que realizaron empresarios, ganaderos y comerciantes del norte del Tolima.</a:t>
            </a:r>
          </a:p>
        </p:txBody>
      </p:sp>
      <p:sp>
        <p:nvSpPr>
          <p:cNvPr id="2" name="Rectángulo 1"/>
          <p:cNvSpPr/>
          <p:nvPr/>
        </p:nvSpPr>
        <p:spPr>
          <a:xfrm>
            <a:off x="335360"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Tree>
    <p:extLst>
      <p:ext uri="{BB962C8B-B14F-4D97-AF65-F5344CB8AC3E}">
        <p14:creationId xmlns:p14="http://schemas.microsoft.com/office/powerpoint/2010/main" val="1179844873"/>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6973443" y="385803"/>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Patrulleros: 3</a:t>
            </a:r>
          </a:p>
          <a:p>
            <a:pPr algn="r"/>
            <a:r>
              <a:rPr lang="es-ES" sz="1600" b="1" cap="small" dirty="0" smtClean="0">
                <a:solidFill>
                  <a:schemeClr val="accent5">
                    <a:lumMod val="20000"/>
                    <a:lumOff val="80000"/>
                  </a:schemeClr>
                </a:solidFill>
              </a:rPr>
              <a:t>Consolidado conductas punibles: 136</a:t>
            </a:r>
          </a:p>
          <a:p>
            <a:pPr algn="r"/>
            <a:r>
              <a:rPr lang="es-ES" sz="1600" b="1" cap="small" dirty="0" smtClean="0">
                <a:solidFill>
                  <a:schemeClr val="accent5">
                    <a:lumMod val="20000"/>
                    <a:lumOff val="80000"/>
                  </a:schemeClr>
                </a:solidFill>
              </a:rPr>
              <a:t>Hechos: 74</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213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718389339"/>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baseline="0" dirty="0" smtClean="0">
                          <a:solidFill>
                            <a:srgbClr val="FFFF66"/>
                          </a:solidFill>
                          <a:latin typeface="+mn-lt"/>
                          <a:ea typeface="+mn-ea"/>
                          <a:cs typeface="+mn-cs"/>
                        </a:rPr>
                        <a:t>Autodefensas Unidas de Colombia AUC - Frente Héctor Julio Peinado 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 Roso</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27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30</a:t>
            </a:r>
            <a:endParaRPr lang="es-ES" cap="small" dirty="0">
              <a:solidFill>
                <a:srgbClr val="C00000"/>
              </a:solidFill>
              <a:latin typeface="Agency FB" panose="020B0503020202020204" pitchFamily="34" charset="0"/>
            </a:endParaRPr>
          </a:p>
        </p:txBody>
      </p:sp>
      <p:sp>
        <p:nvSpPr>
          <p:cNvPr id="7" name="CuadroTexto 6"/>
          <p:cNvSpPr txBox="1"/>
          <p:nvPr/>
        </p:nvSpPr>
        <p:spPr>
          <a:xfrm>
            <a:off x="1853903" y="4131761"/>
            <a:ext cx="4284476" cy="1200329"/>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1812557270"/>
              </p:ext>
            </p:extLst>
          </p:nvPr>
        </p:nvGraphicFramePr>
        <p:xfrm>
          <a:off x="483527" y="3114487"/>
          <a:ext cx="6910088" cy="2376240"/>
        </p:xfrm>
        <a:graphic>
          <a:graphicData uri="http://schemas.openxmlformats.org/drawingml/2006/table">
            <a:tbl>
              <a:tblPr firstRow="1" bandRow="1">
                <a:tableStyleId>{5C22544A-7EE6-4342-B048-85BDC9FD1C3A}</a:tableStyleId>
              </a:tblPr>
              <a:tblGrid>
                <a:gridCol w="5186362"/>
                <a:gridCol w="1606886"/>
                <a:gridCol w="116840"/>
              </a:tblGrid>
              <a:tr h="364560">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547267">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WILSON SALAZAR CARRASCAL</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rowSpan="3">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547267">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2. WHORIS</a:t>
                      </a:r>
                      <a:r>
                        <a:rPr lang="es-CO" sz="1200" b="1" i="0" u="none" strike="noStrike" baseline="0" dirty="0" smtClean="0">
                          <a:solidFill>
                            <a:schemeClr val="accent1">
                              <a:lumMod val="75000"/>
                            </a:schemeClr>
                          </a:solidFill>
                          <a:effectLst/>
                          <a:latin typeface="Calibri" panose="020F0502020204030204" pitchFamily="34" charset="0"/>
                        </a:rPr>
                        <a:t> SUELTA RODRÍGUEZ</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547267">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3. FRANCISCO</a:t>
                      </a:r>
                      <a:r>
                        <a:rPr lang="es-CO" sz="1200" b="1" i="0" u="none" strike="noStrike" baseline="0" dirty="0" smtClean="0">
                          <a:solidFill>
                            <a:schemeClr val="accent1">
                              <a:lumMod val="75000"/>
                            </a:schemeClr>
                          </a:solidFill>
                          <a:effectLst/>
                          <a:latin typeface="Calibri" panose="020F0502020204030204" pitchFamily="34" charset="0"/>
                        </a:rPr>
                        <a:t> ALBERTO PACHECO ROMERO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pSp>
        <p:nvGrpSpPr>
          <p:cNvPr id="52" name="Group 111"/>
          <p:cNvGrpSpPr>
            <a:grpSpLocks/>
          </p:cNvGrpSpPr>
          <p:nvPr/>
        </p:nvGrpSpPr>
        <p:grpSpPr bwMode="auto">
          <a:xfrm>
            <a:off x="8321447" y="2192360"/>
            <a:ext cx="3228081" cy="1944216"/>
            <a:chOff x="748" y="80"/>
            <a:chExt cx="649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0"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4"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483526" y="2729106"/>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pic>
        <p:nvPicPr>
          <p:cNvPr id="3" name="Imagen 2"/>
          <p:cNvPicPr>
            <a:picLocks noChangeAspect="1"/>
          </p:cNvPicPr>
          <p:nvPr/>
        </p:nvPicPr>
        <p:blipFill>
          <a:blip r:embed="rId7"/>
          <a:stretch>
            <a:fillRect/>
          </a:stretch>
        </p:blipFill>
        <p:spPr>
          <a:xfrm>
            <a:off x="3914492" y="3469223"/>
            <a:ext cx="525324" cy="656655"/>
          </a:xfrm>
          <a:prstGeom prst="rect">
            <a:avLst/>
          </a:prstGeom>
        </p:spPr>
      </p:pic>
      <p:pic>
        <p:nvPicPr>
          <p:cNvPr id="10" name="Imagen 9"/>
          <p:cNvPicPr>
            <a:picLocks noChangeAspect="1"/>
          </p:cNvPicPr>
          <p:nvPr/>
        </p:nvPicPr>
        <p:blipFill>
          <a:blip r:embed="rId8"/>
          <a:stretch>
            <a:fillRect/>
          </a:stretch>
        </p:blipFill>
        <p:spPr>
          <a:xfrm>
            <a:off x="3914492" y="4192258"/>
            <a:ext cx="525324" cy="529668"/>
          </a:xfrm>
          <a:prstGeom prst="rect">
            <a:avLst/>
          </a:prstGeom>
        </p:spPr>
      </p:pic>
      <p:pic>
        <p:nvPicPr>
          <p:cNvPr id="11" name="Imagen 10"/>
          <p:cNvPicPr>
            <a:picLocks noChangeAspect="1"/>
          </p:cNvPicPr>
          <p:nvPr/>
        </p:nvPicPr>
        <p:blipFill>
          <a:blip r:embed="rId9"/>
          <a:stretch>
            <a:fillRect/>
          </a:stretch>
        </p:blipFill>
        <p:spPr>
          <a:xfrm>
            <a:off x="3853304" y="4782424"/>
            <a:ext cx="586512" cy="708303"/>
          </a:xfrm>
          <a:prstGeom prst="rect">
            <a:avLst/>
          </a:prstGeom>
        </p:spPr>
      </p:pic>
    </p:spTree>
    <p:extLst>
      <p:ext uri="{BB962C8B-B14F-4D97-AF65-F5344CB8AC3E}">
        <p14:creationId xmlns:p14="http://schemas.microsoft.com/office/powerpoint/2010/main" val="3325687661"/>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52 CuadroTexto"/>
          <p:cNvSpPr txBox="1"/>
          <p:nvPr/>
        </p:nvSpPr>
        <p:spPr>
          <a:xfrm>
            <a:off x="7032104" y="695134"/>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3</a:t>
            </a:r>
          </a:p>
          <a:p>
            <a:pPr algn="r"/>
            <a:r>
              <a:rPr lang="es-ES" sz="1600" b="1" cap="small" dirty="0">
                <a:solidFill>
                  <a:schemeClr val="accent5">
                    <a:lumMod val="20000"/>
                    <a:lumOff val="80000"/>
                  </a:schemeClr>
                </a:solidFill>
              </a:rPr>
              <a:t>Consolidado conductas punibles: 136</a:t>
            </a:r>
          </a:p>
          <a:p>
            <a:pPr algn="r"/>
            <a:r>
              <a:rPr lang="es-ES" sz="1600" b="1" cap="small" dirty="0">
                <a:solidFill>
                  <a:schemeClr val="accent5">
                    <a:lumMod val="20000"/>
                    <a:lumOff val="80000"/>
                  </a:schemeClr>
                </a:solidFill>
              </a:rPr>
              <a:t>Hechos: 74</a:t>
            </a:r>
          </a:p>
          <a:p>
            <a:pPr algn="r"/>
            <a:r>
              <a:rPr lang="es-ES" sz="1600" b="1" cap="small" dirty="0">
                <a:solidFill>
                  <a:schemeClr val="accent5">
                    <a:lumMod val="20000"/>
                    <a:lumOff val="80000"/>
                  </a:schemeClr>
                </a:solidFill>
              </a:rPr>
              <a:t>Total víctimas: 213 </a:t>
            </a:r>
          </a:p>
        </p:txBody>
      </p:sp>
      <p:graphicFrame>
        <p:nvGraphicFramePr>
          <p:cNvPr id="17" name="16 Tabla"/>
          <p:cNvGraphicFramePr>
            <a:graphicFrameLocks noGrp="1"/>
          </p:cNvGraphicFramePr>
          <p:nvPr>
            <p:extLst>
              <p:ext uri="{D42A27DB-BD31-4B8C-83A1-F6EECF244321}">
                <p14:modId xmlns:p14="http://schemas.microsoft.com/office/powerpoint/2010/main" val="2719441752"/>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baseline="0" dirty="0" smtClean="0">
                          <a:solidFill>
                            <a:srgbClr val="FFFF66"/>
                          </a:solidFill>
                          <a:latin typeface="+mn-lt"/>
                          <a:ea typeface="+mn-ea"/>
                          <a:cs typeface="+mn-cs"/>
                        </a:rPr>
                        <a:t>Autodefensas Unidas de Colombia AUC - Frente Héctor Julio Peinado Becerra</a:t>
                      </a: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 Roso</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27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30</a:t>
            </a:r>
            <a:endParaRPr lang="es-ES" cap="small" dirty="0">
              <a:solidFill>
                <a:srgbClr val="C00000"/>
              </a:solidFill>
              <a:latin typeface="Agency FB" panose="020B0503020202020204" pitchFamily="34" charset="0"/>
            </a:endParaRPr>
          </a:p>
        </p:txBody>
      </p:sp>
      <p:sp>
        <p:nvSpPr>
          <p:cNvPr id="7" name="CuadroTexto 6"/>
          <p:cNvSpPr txBox="1"/>
          <p:nvPr/>
        </p:nvSpPr>
        <p:spPr>
          <a:xfrm>
            <a:off x="2207568" y="4136576"/>
            <a:ext cx="4098081" cy="923330"/>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p:txBody>
      </p:sp>
      <p:graphicFrame>
        <p:nvGraphicFramePr>
          <p:cNvPr id="3" name="Tabla 2"/>
          <p:cNvGraphicFramePr>
            <a:graphicFrameLocks noGrp="1"/>
          </p:cNvGraphicFramePr>
          <p:nvPr>
            <p:extLst>
              <p:ext uri="{D42A27DB-BD31-4B8C-83A1-F6EECF244321}">
                <p14:modId xmlns:p14="http://schemas.microsoft.com/office/powerpoint/2010/main" val="3240984129"/>
              </p:ext>
            </p:extLst>
          </p:nvPr>
        </p:nvGraphicFramePr>
        <p:xfrm>
          <a:off x="429459" y="2981328"/>
          <a:ext cx="6918252" cy="256160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ES" sz="1200"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Homicidio</a:t>
                      </a:r>
                      <a:endParaRPr lang="es-ES" sz="1200" dirty="0"/>
                    </a:p>
                  </a:txBody>
                  <a:tcPr/>
                </a:tc>
                <a:tc>
                  <a:txBody>
                    <a:bodyPr/>
                    <a:lstStyle/>
                    <a:p>
                      <a:r>
                        <a:rPr lang="es-ES" sz="1200" dirty="0" smtClean="0"/>
                        <a:t>41</a:t>
                      </a:r>
                      <a:endParaRPr lang="es-ES" sz="1200" dirty="0"/>
                    </a:p>
                  </a:txBody>
                  <a:tcPr/>
                </a:tc>
                <a:tc>
                  <a:txBody>
                    <a:bodyPr/>
                    <a:lstStyle/>
                    <a:p>
                      <a:r>
                        <a:rPr lang="es-ES" sz="1200" dirty="0" smtClean="0"/>
                        <a:t>Obtención</a:t>
                      </a:r>
                      <a:r>
                        <a:rPr lang="es-ES" sz="1200" baseline="0" dirty="0" smtClean="0"/>
                        <a:t> de Doc. Pub. Falso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23</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4</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21</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8</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10</a:t>
                      </a:r>
                      <a:endParaRPr lang="es-ES" sz="1200" dirty="0"/>
                    </a:p>
                  </a:txBody>
                  <a:tcPr/>
                </a:tc>
                <a:tc>
                  <a:txBody>
                    <a:bodyPr/>
                    <a:lstStyle/>
                    <a:p>
                      <a:r>
                        <a:rPr lang="es-ES" sz="1200" dirty="0" smtClean="0"/>
                        <a:t>Lesiones personales</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6</a:t>
                      </a:r>
                      <a:endParaRPr lang="es-ES" sz="1200" dirty="0"/>
                    </a:p>
                  </a:txBody>
                  <a:tcPr/>
                </a:tc>
                <a:tc>
                  <a:txBody>
                    <a:bodyPr/>
                    <a:lstStyle/>
                    <a:p>
                      <a:r>
                        <a:rPr lang="es-ES" sz="1200" dirty="0" smtClean="0"/>
                        <a:t>Hurto calificado y agravado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1</a:t>
                      </a:r>
                      <a:endParaRPr lang="es-ES" sz="1200" dirty="0"/>
                    </a:p>
                  </a:txBody>
                  <a:tcPr/>
                </a:tc>
                <a:tc>
                  <a:txBody>
                    <a:bodyPr/>
                    <a:lstStyle/>
                    <a:p>
                      <a:r>
                        <a:rPr lang="es-ES" sz="1200" dirty="0" smtClean="0"/>
                        <a:t>Delito</a:t>
                      </a:r>
                      <a:r>
                        <a:rPr lang="es-ES" sz="1200" baseline="0" dirty="0" smtClean="0"/>
                        <a:t> de Encubrimiento por favorecimiento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Tortura</a:t>
                      </a:r>
                      <a:endParaRPr lang="es-ES" sz="1200" dirty="0"/>
                    </a:p>
                  </a:txBody>
                  <a:tcPr/>
                </a:tc>
                <a:tc>
                  <a:txBody>
                    <a:bodyPr/>
                    <a:lstStyle/>
                    <a:p>
                      <a:r>
                        <a:rPr lang="es-ES" sz="1200" dirty="0" smtClean="0"/>
                        <a:t>14</a:t>
                      </a:r>
                      <a:endParaRPr lang="es-ES" sz="1200" dirty="0"/>
                    </a:p>
                  </a:txBody>
                  <a:tcPr/>
                </a:tc>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 Tentado </a:t>
                      </a:r>
                      <a:endParaRPr lang="es-ES" sz="1200" dirty="0"/>
                    </a:p>
                  </a:txBody>
                  <a:tcPr/>
                </a:tc>
                <a:tc>
                  <a:txBody>
                    <a:bodyPr/>
                    <a:lstStyle/>
                    <a:p>
                      <a:r>
                        <a:rPr lang="es-ES" sz="1200" dirty="0" smtClean="0"/>
                        <a:t>3</a:t>
                      </a:r>
                      <a:endParaRPr lang="es-ES" sz="1200" dirty="0"/>
                    </a:p>
                  </a:txBody>
                  <a:tcPr/>
                </a:tc>
                <a:tc>
                  <a:txBody>
                    <a:bodyPr/>
                    <a:lstStyle/>
                    <a:p>
                      <a:endParaRPr lang="es-ES" sz="1200" dirty="0"/>
                    </a:p>
                  </a:txBody>
                  <a:tcPr/>
                </a:tc>
                <a:tc>
                  <a:txBody>
                    <a:bodyPr/>
                    <a:lstStyle/>
                    <a:p>
                      <a:endParaRPr lang="es-ES" sz="1200" dirty="0"/>
                    </a:p>
                  </a:txBody>
                  <a:tcPr/>
                </a:tc>
              </a:tr>
            </a:tbl>
          </a:graphicData>
        </a:graphic>
      </p:graphicFrame>
      <p:sp>
        <p:nvSpPr>
          <p:cNvPr id="4" name="Rectángulo 3"/>
          <p:cNvSpPr/>
          <p:nvPr/>
        </p:nvSpPr>
        <p:spPr>
          <a:xfrm>
            <a:off x="429459" y="2596066"/>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pic>
        <p:nvPicPr>
          <p:cNvPr id="2" name="Imagen 1"/>
          <p:cNvPicPr>
            <a:picLocks noChangeAspect="1"/>
          </p:cNvPicPr>
          <p:nvPr/>
        </p:nvPicPr>
        <p:blipFill>
          <a:blip r:embed="rId5"/>
          <a:stretch>
            <a:fillRect/>
          </a:stretch>
        </p:blipFill>
        <p:spPr>
          <a:xfrm>
            <a:off x="8249842" y="2217589"/>
            <a:ext cx="3243353" cy="1956986"/>
          </a:xfrm>
          <a:prstGeom prst="rect">
            <a:avLst/>
          </a:prstGeom>
        </p:spPr>
      </p:pic>
      <p:pic>
        <p:nvPicPr>
          <p:cNvPr id="5" name="Imagen 4"/>
          <p:cNvPicPr>
            <a:picLocks noChangeAspect="1"/>
          </p:cNvPicPr>
          <p:nvPr/>
        </p:nvPicPr>
        <p:blipFill>
          <a:blip r:embed="rId6"/>
          <a:stretch>
            <a:fillRect/>
          </a:stretch>
        </p:blipFill>
        <p:spPr>
          <a:xfrm>
            <a:off x="8428918" y="4636079"/>
            <a:ext cx="1889924" cy="377985"/>
          </a:xfrm>
          <a:prstGeom prst="rect">
            <a:avLst/>
          </a:prstGeom>
        </p:spPr>
      </p:pic>
    </p:spTree>
    <p:extLst>
      <p:ext uri="{BB962C8B-B14F-4D97-AF65-F5344CB8AC3E}">
        <p14:creationId xmlns:p14="http://schemas.microsoft.com/office/powerpoint/2010/main" val="2380805661"/>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119336" y="402242"/>
            <a:ext cx="11521280" cy="1544261"/>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30</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Norte – Frente Héctor Julio Peinado Becerra</a:t>
            </a:r>
          </a:p>
          <a:p>
            <a:pPr algn="ctr" fontAlgn="auto">
              <a:spcAft>
                <a:spcPts val="0"/>
              </a:spcAft>
            </a:pPr>
            <a:r>
              <a:rPr lang="es-ES" cap="small" dirty="0" smtClean="0">
                <a:solidFill>
                  <a:schemeClr val="accent6">
                    <a:lumMod val="75000"/>
                  </a:schemeClr>
                </a:solidFill>
              </a:rPr>
              <a:t>Zonas de Injerencia</a:t>
            </a:r>
            <a:endParaRPr lang="es-CO" sz="2000" cap="small" dirty="0">
              <a:solidFill>
                <a:schemeClr val="accent6">
                  <a:lumMod val="75000"/>
                </a:schemeClr>
              </a:solidFill>
            </a:endParaRPr>
          </a:p>
        </p:txBody>
      </p:sp>
      <p:sp>
        <p:nvSpPr>
          <p:cNvPr id="4" name="Rectángulo 3"/>
          <p:cNvSpPr/>
          <p:nvPr/>
        </p:nvSpPr>
        <p:spPr>
          <a:xfrm>
            <a:off x="342628"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
        <p:nvSpPr>
          <p:cNvPr id="5" name="Rectángulo 4"/>
          <p:cNvSpPr/>
          <p:nvPr/>
        </p:nvSpPr>
        <p:spPr>
          <a:xfrm>
            <a:off x="1415480" y="2492896"/>
            <a:ext cx="9505056" cy="3477875"/>
          </a:xfrm>
          <a:prstGeom prst="rect">
            <a:avLst/>
          </a:prstGeom>
        </p:spPr>
        <p:txBody>
          <a:bodyPr wrap="square">
            <a:spAutoFit/>
          </a:bodyPr>
          <a:lstStyle/>
          <a:p>
            <a:pPr algn="just"/>
            <a:r>
              <a:rPr lang="es-CO" sz="2000" b="1" dirty="0">
                <a:latin typeface="Malgun Gothic" panose="020B0503020000020004" pitchFamily="34" charset="-127"/>
                <a:ea typeface="Malgun Gothic" panose="020B0503020000020004" pitchFamily="34" charset="-127"/>
              </a:rPr>
              <a:t>FRENTE HÉCTOR JULIO </a:t>
            </a:r>
            <a:r>
              <a:rPr lang="es-CO" sz="2000" b="1" dirty="0" smtClean="0">
                <a:latin typeface="Malgun Gothic" panose="020B0503020000020004" pitchFamily="34" charset="-127"/>
                <a:ea typeface="Malgun Gothic" panose="020B0503020000020004" pitchFamily="34" charset="-127"/>
              </a:rPr>
              <a:t>PEINADO </a:t>
            </a:r>
            <a:r>
              <a:rPr lang="es-CO" sz="2000" b="1" dirty="0">
                <a:latin typeface="Malgun Gothic" panose="020B0503020000020004" pitchFamily="34" charset="-127"/>
                <a:ea typeface="Malgun Gothic" panose="020B0503020000020004" pitchFamily="34" charset="-127"/>
              </a:rPr>
              <a:t>B</a:t>
            </a:r>
            <a:r>
              <a:rPr lang="es-CO" sz="2000" b="1" dirty="0" smtClean="0">
                <a:latin typeface="Malgun Gothic" panose="020B0503020000020004" pitchFamily="34" charset="-127"/>
                <a:ea typeface="Malgun Gothic" panose="020B0503020000020004" pitchFamily="34" charset="-127"/>
              </a:rPr>
              <a:t>ECERRA</a:t>
            </a:r>
            <a:endParaRPr lang="es-CO" sz="2000" b="1" dirty="0">
              <a:latin typeface="Malgun Gothic" panose="020B0503020000020004" pitchFamily="34" charset="-127"/>
              <a:ea typeface="Malgun Gothic" panose="020B0503020000020004" pitchFamily="34" charset="-127"/>
            </a:endParaRPr>
          </a:p>
          <a:p>
            <a:pPr algn="just"/>
            <a:endParaRPr lang="es-CO" sz="2000" b="1" dirty="0">
              <a:latin typeface="Malgun Gothic" panose="020B0503020000020004" pitchFamily="34" charset="-127"/>
              <a:ea typeface="Malgun Gothic" panose="020B0503020000020004" pitchFamily="34" charset="-127"/>
            </a:endParaRP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De acuerdo con el relato ofrecido por el postulado </a:t>
            </a:r>
            <a:r>
              <a:rPr lang="es-CO" sz="2000" dirty="0" smtClean="0">
                <a:latin typeface="Malgun Gothic" panose="020B0503020000020004" pitchFamily="34" charset="-127"/>
                <a:ea typeface="Malgun Gothic" panose="020B0503020000020004" pitchFamily="34" charset="-127"/>
              </a:rPr>
              <a:t>Juan </a:t>
            </a:r>
            <a:r>
              <a:rPr lang="es-CO" sz="2000" dirty="0">
                <a:latin typeface="Malgun Gothic" panose="020B0503020000020004" pitchFamily="34" charset="-127"/>
                <a:ea typeface="Malgun Gothic" panose="020B0503020000020004" pitchFamily="34" charset="-127"/>
              </a:rPr>
              <a:t>Francisco Prada Márquez en diligencia de versión libre, el origen de lo que posteriormente vino a denominarse Frente Héctor Julio Peinado Becerra se remonta a la constitución de grupos de autodefensas en el sur del Cesar con ocasión de la arremetida de los grupos subversivos contra los pobladores de la región y la insuficiente presencia estatal. </a:t>
            </a: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También tuvo </a:t>
            </a:r>
            <a:r>
              <a:rPr lang="es-CO" sz="2000" dirty="0" smtClean="0">
                <a:latin typeface="Malgun Gothic" panose="020B0503020000020004" pitchFamily="34" charset="-127"/>
                <a:ea typeface="Malgun Gothic" panose="020B0503020000020004" pitchFamily="34" charset="-127"/>
              </a:rPr>
              <a:t>injerencia </a:t>
            </a:r>
            <a:r>
              <a:rPr lang="es-CO" sz="2000" dirty="0">
                <a:latin typeface="Malgun Gothic" panose="020B0503020000020004" pitchFamily="34" charset="-127"/>
                <a:ea typeface="Malgun Gothic" panose="020B0503020000020004" pitchFamily="34" charset="-127"/>
              </a:rPr>
              <a:t>en municipios de Norte de Santander.</a:t>
            </a:r>
          </a:p>
        </p:txBody>
      </p:sp>
    </p:spTree>
    <p:extLst>
      <p:ext uri="{BB962C8B-B14F-4D97-AF65-F5344CB8AC3E}">
        <p14:creationId xmlns:p14="http://schemas.microsoft.com/office/powerpoint/2010/main" val="428253078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72</a:t>
            </a:r>
          </a:p>
          <a:p>
            <a:pPr algn="r"/>
            <a:r>
              <a:rPr lang="es-ES" sz="1600" b="1" cap="small" dirty="0" smtClean="0">
                <a:solidFill>
                  <a:schemeClr val="accent5">
                    <a:lumMod val="20000"/>
                    <a:lumOff val="80000"/>
                  </a:schemeClr>
                </a:solidFill>
              </a:rPr>
              <a:t>Hechos: 42</a:t>
            </a:r>
          </a:p>
          <a:p>
            <a:pPr algn="r"/>
            <a:r>
              <a:rPr lang="es-ES" sz="1600" b="1" cap="small" dirty="0" smtClean="0">
                <a:solidFill>
                  <a:schemeClr val="accent5">
                    <a:lumMod val="20000"/>
                    <a:lumOff val="80000"/>
                  </a:schemeClr>
                </a:solidFill>
              </a:rPr>
              <a:t>Total víctimas:199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601300407"/>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r>
                        <a:rPr lang="es-ES" sz="1050" dirty="0" smtClean="0"/>
                        <a:t>En apelación</a:t>
                      </a:r>
                    </a:p>
                  </a:txBody>
                  <a:tcPr/>
                </a:tc>
                <a:tc>
                  <a:txBody>
                    <a:bodyPr/>
                    <a:lstStyle/>
                    <a:p>
                      <a:r>
                        <a:rPr lang="es-ES" sz="1400" baseline="0" dirty="0" smtClean="0"/>
                        <a:t>11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31</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4232688455"/>
              </p:ext>
            </p:extLst>
          </p:nvPr>
        </p:nvGraphicFramePr>
        <p:xfrm>
          <a:off x="436841" y="3644216"/>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JAVIER ANTONIO QUINTERO CORONEL</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pSp>
        <p:nvGrpSpPr>
          <p:cNvPr id="52" name="Group 111"/>
          <p:cNvGrpSpPr>
            <a:grpSpLocks/>
          </p:cNvGrpSpPr>
          <p:nvPr/>
        </p:nvGrpSpPr>
        <p:grpSpPr bwMode="auto">
          <a:xfrm>
            <a:off x="8321447" y="2192360"/>
            <a:ext cx="3228081" cy="1944216"/>
            <a:chOff x="748" y="80"/>
            <a:chExt cx="649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0"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4"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483526" y="2729106"/>
            <a:ext cx="2396810" cy="646331"/>
          </a:xfrm>
          <a:prstGeom prst="rect">
            <a:avLst/>
          </a:prstGeom>
        </p:spPr>
        <p:txBody>
          <a:bodyPr wrap="none">
            <a:spAutoFit/>
          </a:bodyPr>
          <a:lstStyle/>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a:t>
            </a:r>
            <a:r>
              <a:rPr lang="es-CO" dirty="0">
                <a:solidFill>
                  <a:schemeClr val="accent5">
                    <a:lumMod val="75000"/>
                  </a:schemeClr>
                </a:solidFill>
                <a:latin typeface="Agency FB" panose="020B0503020202020204" pitchFamily="34" charset="0"/>
              </a:rPr>
              <a:t>por postulados</a:t>
            </a:r>
          </a:p>
        </p:txBody>
      </p:sp>
      <p:pic>
        <p:nvPicPr>
          <p:cNvPr id="3" name="Imagen 2"/>
          <p:cNvPicPr>
            <a:picLocks noChangeAspect="1"/>
          </p:cNvPicPr>
          <p:nvPr/>
        </p:nvPicPr>
        <p:blipFill>
          <a:blip r:embed="rId7"/>
          <a:stretch>
            <a:fillRect/>
          </a:stretch>
        </p:blipFill>
        <p:spPr>
          <a:xfrm>
            <a:off x="3590642" y="4725144"/>
            <a:ext cx="647700" cy="809625"/>
          </a:xfrm>
          <a:prstGeom prst="rect">
            <a:avLst/>
          </a:prstGeom>
        </p:spPr>
      </p:pic>
    </p:spTree>
    <p:extLst>
      <p:ext uri="{BB962C8B-B14F-4D97-AF65-F5344CB8AC3E}">
        <p14:creationId xmlns:p14="http://schemas.microsoft.com/office/powerpoint/2010/main" val="3124772373"/>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52 CuadroTexto"/>
          <p:cNvSpPr txBox="1"/>
          <p:nvPr/>
        </p:nvSpPr>
        <p:spPr>
          <a:xfrm>
            <a:off x="7032104" y="41177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Comandantes</a:t>
            </a:r>
            <a:r>
              <a:rPr lang="es-ES" sz="1600" b="1" cap="small" dirty="0">
                <a:solidFill>
                  <a:schemeClr val="accent5">
                    <a:lumMod val="20000"/>
                    <a:lumOff val="80000"/>
                  </a:schemeClr>
                </a:solidFill>
              </a:rPr>
              <a:t>: 1</a:t>
            </a:r>
          </a:p>
          <a:p>
            <a:pPr algn="r"/>
            <a:r>
              <a:rPr lang="es-ES" sz="1600" b="1" cap="small" dirty="0">
                <a:solidFill>
                  <a:schemeClr val="accent5">
                    <a:lumMod val="20000"/>
                    <a:lumOff val="80000"/>
                  </a:schemeClr>
                </a:solidFill>
              </a:rPr>
              <a:t>Consolidado conductas punibles: 72</a:t>
            </a:r>
          </a:p>
          <a:p>
            <a:pPr algn="r"/>
            <a:r>
              <a:rPr lang="es-ES" sz="1600" b="1" cap="small" dirty="0">
                <a:solidFill>
                  <a:schemeClr val="accent5">
                    <a:lumMod val="20000"/>
                    <a:lumOff val="80000"/>
                  </a:schemeClr>
                </a:solidFill>
              </a:rPr>
              <a:t>Hechos: 42</a:t>
            </a:r>
          </a:p>
          <a:p>
            <a:pPr algn="r"/>
            <a:r>
              <a:rPr lang="es-ES" sz="1600" b="1" cap="small" dirty="0">
                <a:solidFill>
                  <a:schemeClr val="accent5">
                    <a:lumMod val="20000"/>
                    <a:lumOff val="80000"/>
                  </a:schemeClr>
                </a:solidFill>
              </a:rPr>
              <a:t>Total víctimas:199   </a:t>
            </a:r>
          </a:p>
          <a:p>
            <a:pPr algn="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693489587"/>
              </p:ext>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txBody>
                  <a:tcPr/>
                </a:tc>
                <a:tc>
                  <a:txBody>
                    <a:bodyPr/>
                    <a:lstStyle/>
                    <a:p>
                      <a:r>
                        <a:rPr lang="es-ES" sz="1400" baseline="0" dirty="0" smtClean="0"/>
                        <a:t>11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31</a:t>
            </a:r>
            <a:endParaRPr lang="es-ES" cap="small" dirty="0">
              <a:solidFill>
                <a:srgbClr val="C00000"/>
              </a:solidFill>
              <a:latin typeface="Agency FB" panose="020B0503020202020204" pitchFamily="34" charset="0"/>
            </a:endParaRPr>
          </a:p>
        </p:txBody>
      </p:sp>
      <p:sp>
        <p:nvSpPr>
          <p:cNvPr id="7" name="CuadroTexto 6"/>
          <p:cNvSpPr txBox="1"/>
          <p:nvPr/>
        </p:nvSpPr>
        <p:spPr>
          <a:xfrm>
            <a:off x="2207568" y="4136576"/>
            <a:ext cx="4098081" cy="923330"/>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p:txBody>
      </p:sp>
      <p:graphicFrame>
        <p:nvGraphicFramePr>
          <p:cNvPr id="3" name="Tabla 2"/>
          <p:cNvGraphicFramePr>
            <a:graphicFrameLocks noGrp="1"/>
          </p:cNvGraphicFramePr>
          <p:nvPr>
            <p:extLst>
              <p:ext uri="{D42A27DB-BD31-4B8C-83A1-F6EECF244321}">
                <p14:modId xmlns:p14="http://schemas.microsoft.com/office/powerpoint/2010/main" val="2861635844"/>
              </p:ext>
            </p:extLst>
          </p:nvPr>
        </p:nvGraphicFramePr>
        <p:xfrm>
          <a:off x="429459" y="2981328"/>
          <a:ext cx="6918252" cy="201264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ES" sz="1200"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25</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16</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Tentativa de homicidio</a:t>
                      </a:r>
                      <a:endParaRPr lang="es-ES" sz="1200" dirty="0"/>
                    </a:p>
                  </a:txBody>
                  <a:tcPr/>
                </a:tc>
                <a:tc>
                  <a:txBody>
                    <a:bodyPr/>
                    <a:lstStyle/>
                    <a:p>
                      <a:r>
                        <a:rPr lang="es-ES" sz="1200" dirty="0" smtClean="0"/>
                        <a:t>1</a:t>
                      </a:r>
                      <a:endParaRPr lang="es-ES" sz="1200" dirty="0"/>
                    </a:p>
                  </a:txBody>
                  <a:tcPr/>
                </a:tc>
                <a:tc>
                  <a:txBody>
                    <a:bodyPr/>
                    <a:lstStyle/>
                    <a:p>
                      <a:r>
                        <a:rPr lang="es-ES" sz="1200" dirty="0" smtClean="0"/>
                        <a:t>Atentados</a:t>
                      </a:r>
                      <a:r>
                        <a:rPr lang="es-ES" sz="1200" baseline="0" dirty="0" smtClean="0"/>
                        <a:t> a la subsistencia y devastación</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7</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Despojo en campo de batalla</a:t>
                      </a:r>
                      <a:endParaRPr lang="es-ES" sz="1200" dirty="0"/>
                    </a:p>
                  </a:txBody>
                  <a:tcPr/>
                </a:tc>
                <a:tc>
                  <a:txBody>
                    <a:bodyPr/>
                    <a:lstStyle/>
                    <a:p>
                      <a:r>
                        <a:rPr lang="es-ES" sz="1200" dirty="0" smtClean="0"/>
                        <a:t>5</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1</a:t>
                      </a:r>
                      <a:endParaRPr lang="es-ES" sz="1200" dirty="0"/>
                    </a:p>
                  </a:txBody>
                  <a:tcPr/>
                </a:tc>
              </a:tr>
              <a:tr h="274480">
                <a:tc>
                  <a:txBody>
                    <a:bodyPr/>
                    <a:lstStyle/>
                    <a:p>
                      <a:r>
                        <a:rPr lang="es-CO" sz="1100" dirty="0" smtClean="0"/>
                        <a:t>Homicidio</a:t>
                      </a:r>
                      <a:endParaRPr lang="es-CO" sz="1100" dirty="0"/>
                    </a:p>
                  </a:txBody>
                  <a:tcPr/>
                </a:tc>
                <a:tc>
                  <a:txBody>
                    <a:bodyPr/>
                    <a:lstStyle/>
                    <a:p>
                      <a:r>
                        <a:rPr lang="es-CO" sz="1100" dirty="0" smtClean="0"/>
                        <a:t>38</a:t>
                      </a:r>
                      <a:endParaRPr lang="es-CO" sz="1100" dirty="0"/>
                    </a:p>
                  </a:txBody>
                  <a:tcPr/>
                </a:tc>
                <a:tc>
                  <a:txBody>
                    <a:bodyPr/>
                    <a:lstStyle/>
                    <a:p>
                      <a:r>
                        <a:rPr lang="es-ES" sz="1200" dirty="0" smtClean="0"/>
                        <a:t>Lesiones personales</a:t>
                      </a:r>
                      <a:endParaRPr lang="es-ES" sz="1200" dirty="0"/>
                    </a:p>
                  </a:txBody>
                  <a:tcPr/>
                </a:tc>
                <a:tc>
                  <a:txBody>
                    <a:bodyPr/>
                    <a:lstStyle/>
                    <a:p>
                      <a:r>
                        <a:rPr lang="es-ES" sz="1200" dirty="0" smtClean="0"/>
                        <a:t>1</a:t>
                      </a:r>
                      <a:endParaRPr lang="es-ES" sz="1200" dirty="0"/>
                    </a:p>
                  </a:txBody>
                  <a:tcPr/>
                </a:tc>
              </a:tr>
            </a:tbl>
          </a:graphicData>
        </a:graphic>
      </p:graphicFrame>
      <p:sp>
        <p:nvSpPr>
          <p:cNvPr id="4" name="Rectángulo 3"/>
          <p:cNvSpPr/>
          <p:nvPr/>
        </p:nvSpPr>
        <p:spPr>
          <a:xfrm>
            <a:off x="429459" y="2596066"/>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pic>
        <p:nvPicPr>
          <p:cNvPr id="2" name="Imagen 1"/>
          <p:cNvPicPr>
            <a:picLocks noChangeAspect="1"/>
          </p:cNvPicPr>
          <p:nvPr/>
        </p:nvPicPr>
        <p:blipFill>
          <a:blip r:embed="rId5"/>
          <a:stretch>
            <a:fillRect/>
          </a:stretch>
        </p:blipFill>
        <p:spPr>
          <a:xfrm>
            <a:off x="7868334" y="2277058"/>
            <a:ext cx="3243353" cy="1956986"/>
          </a:xfrm>
          <a:prstGeom prst="rect">
            <a:avLst/>
          </a:prstGeom>
        </p:spPr>
      </p:pic>
      <p:pic>
        <p:nvPicPr>
          <p:cNvPr id="5" name="Imagen 4"/>
          <p:cNvPicPr>
            <a:picLocks noChangeAspect="1"/>
          </p:cNvPicPr>
          <p:nvPr/>
        </p:nvPicPr>
        <p:blipFill>
          <a:blip r:embed="rId6"/>
          <a:stretch>
            <a:fillRect/>
          </a:stretch>
        </p:blipFill>
        <p:spPr>
          <a:xfrm>
            <a:off x="8545048" y="4598241"/>
            <a:ext cx="1889924" cy="377985"/>
          </a:xfrm>
          <a:prstGeom prst="rect">
            <a:avLst/>
          </a:prstGeom>
        </p:spPr>
      </p:pic>
    </p:spTree>
    <p:extLst>
      <p:ext uri="{BB962C8B-B14F-4D97-AF65-F5344CB8AC3E}">
        <p14:creationId xmlns:p14="http://schemas.microsoft.com/office/powerpoint/2010/main" val="1762014140"/>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119336" y="402242"/>
            <a:ext cx="11521280" cy="1544261"/>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31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Norte – Frente Héctor Julio Peinado Becerra</a:t>
            </a:r>
          </a:p>
          <a:p>
            <a:pPr algn="ctr" fontAlgn="auto">
              <a:spcAft>
                <a:spcPts val="0"/>
              </a:spcAft>
            </a:pPr>
            <a:r>
              <a:rPr lang="es-ES" cap="small" dirty="0" smtClean="0">
                <a:solidFill>
                  <a:schemeClr val="accent6">
                    <a:lumMod val="75000"/>
                  </a:schemeClr>
                </a:solidFill>
              </a:rPr>
              <a:t>Zonas de Injerencia</a:t>
            </a:r>
            <a:endParaRPr lang="es-CO" sz="2000" cap="small" dirty="0">
              <a:solidFill>
                <a:schemeClr val="accent6">
                  <a:lumMod val="75000"/>
                </a:schemeClr>
              </a:solidFill>
            </a:endParaRPr>
          </a:p>
        </p:txBody>
      </p:sp>
      <p:sp>
        <p:nvSpPr>
          <p:cNvPr id="4" name="Rectángulo 3"/>
          <p:cNvSpPr/>
          <p:nvPr/>
        </p:nvSpPr>
        <p:spPr>
          <a:xfrm>
            <a:off x="342628"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
        <p:nvSpPr>
          <p:cNvPr id="5" name="Rectángulo 4"/>
          <p:cNvSpPr/>
          <p:nvPr/>
        </p:nvSpPr>
        <p:spPr>
          <a:xfrm>
            <a:off x="1415480" y="2492896"/>
            <a:ext cx="9505056" cy="3477875"/>
          </a:xfrm>
          <a:prstGeom prst="rect">
            <a:avLst/>
          </a:prstGeom>
        </p:spPr>
        <p:txBody>
          <a:bodyPr wrap="square">
            <a:spAutoFit/>
          </a:bodyPr>
          <a:lstStyle/>
          <a:p>
            <a:pPr algn="just"/>
            <a:r>
              <a:rPr lang="es-CO" sz="2000" b="1" dirty="0">
                <a:latin typeface="Malgun Gothic" panose="020B0503020000020004" pitchFamily="34" charset="-127"/>
                <a:ea typeface="Malgun Gothic" panose="020B0503020000020004" pitchFamily="34" charset="-127"/>
              </a:rPr>
              <a:t>FRENTE HÉCTOR JULIO </a:t>
            </a:r>
            <a:r>
              <a:rPr lang="es-CO" sz="2000" b="1" dirty="0" smtClean="0">
                <a:latin typeface="Malgun Gothic" panose="020B0503020000020004" pitchFamily="34" charset="-127"/>
                <a:ea typeface="Malgun Gothic" panose="020B0503020000020004" pitchFamily="34" charset="-127"/>
              </a:rPr>
              <a:t>PEINADO BECERRA</a:t>
            </a:r>
            <a:endParaRPr lang="es-CO" sz="2000" b="1" dirty="0">
              <a:latin typeface="Malgun Gothic" panose="020B0503020000020004" pitchFamily="34" charset="-127"/>
              <a:ea typeface="Malgun Gothic" panose="020B0503020000020004" pitchFamily="34" charset="-127"/>
            </a:endParaRPr>
          </a:p>
          <a:p>
            <a:pPr algn="just"/>
            <a:endParaRPr lang="es-CO" sz="2000" b="1" dirty="0">
              <a:latin typeface="Malgun Gothic" panose="020B0503020000020004" pitchFamily="34" charset="-127"/>
              <a:ea typeface="Malgun Gothic" panose="020B0503020000020004" pitchFamily="34" charset="-127"/>
            </a:endParaRP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De acuerdo con el relato ofrecido por el postulado </a:t>
            </a:r>
            <a:r>
              <a:rPr lang="es-CO" sz="2000" dirty="0" smtClean="0">
                <a:latin typeface="Malgun Gothic" panose="020B0503020000020004" pitchFamily="34" charset="-127"/>
                <a:ea typeface="Malgun Gothic" panose="020B0503020000020004" pitchFamily="34" charset="-127"/>
              </a:rPr>
              <a:t>Juan </a:t>
            </a:r>
            <a:r>
              <a:rPr lang="es-CO" sz="2000" dirty="0">
                <a:latin typeface="Malgun Gothic" panose="020B0503020000020004" pitchFamily="34" charset="-127"/>
                <a:ea typeface="Malgun Gothic" panose="020B0503020000020004" pitchFamily="34" charset="-127"/>
              </a:rPr>
              <a:t>Francisco Prada Márquez en diligencia de versión libre, el origen de lo que posteriormente vino a denominarse Frente Héctor Julio Peinado Becerra se remonta a la constitución de grupos de autodefensas en el sur del Cesar con ocasión de la arremetida de los grupos subversivos contra los pobladores de la región y la insuficiente presencia estatal. </a:t>
            </a: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También tuvo </a:t>
            </a:r>
            <a:r>
              <a:rPr lang="es-CO" sz="2000" dirty="0" smtClean="0">
                <a:latin typeface="Malgun Gothic" panose="020B0503020000020004" pitchFamily="34" charset="-127"/>
                <a:ea typeface="Malgun Gothic" panose="020B0503020000020004" pitchFamily="34" charset="-127"/>
              </a:rPr>
              <a:t>injerencia </a:t>
            </a:r>
            <a:r>
              <a:rPr lang="es-CO" sz="2000" dirty="0">
                <a:latin typeface="Malgun Gothic" panose="020B0503020000020004" pitchFamily="34" charset="-127"/>
                <a:ea typeface="Malgun Gothic" panose="020B0503020000020004" pitchFamily="34" charset="-127"/>
              </a:rPr>
              <a:t>en municipios de Norte de Santander.</a:t>
            </a:r>
          </a:p>
        </p:txBody>
      </p:sp>
    </p:spTree>
    <p:extLst>
      <p:ext uri="{BB962C8B-B14F-4D97-AF65-F5344CB8AC3E}">
        <p14:creationId xmlns:p14="http://schemas.microsoft.com/office/powerpoint/2010/main" val="30693482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Patrullero: 1</a:t>
            </a:r>
          </a:p>
          <a:p>
            <a:pPr algn="r"/>
            <a:r>
              <a:rPr lang="es-ES" sz="1600" b="1" cap="small" dirty="0" smtClean="0">
                <a:solidFill>
                  <a:schemeClr val="accent5">
                    <a:lumMod val="20000"/>
                    <a:lumOff val="80000"/>
                  </a:schemeClr>
                </a:solidFill>
              </a:rPr>
              <a:t>Consolidado conductas punibles: 62</a:t>
            </a:r>
          </a:p>
          <a:p>
            <a:pPr algn="r"/>
            <a:r>
              <a:rPr lang="es-ES" sz="1600" b="1" cap="small" dirty="0" smtClean="0">
                <a:solidFill>
                  <a:schemeClr val="accent5">
                    <a:lumMod val="20000"/>
                    <a:lumOff val="80000"/>
                  </a:schemeClr>
                </a:solidFill>
              </a:rPr>
              <a:t>Hechos: 26 </a:t>
            </a:r>
          </a:p>
          <a:p>
            <a:pPr algn="r"/>
            <a:r>
              <a:rPr lang="es-ES" sz="1600" b="1" cap="small" dirty="0" smtClean="0">
                <a:solidFill>
                  <a:schemeClr val="accent5">
                    <a:lumMod val="20000"/>
                    <a:lumOff val="80000"/>
                  </a:schemeClr>
                </a:solidFill>
              </a:rPr>
              <a:t>Total víctimas: 188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05583723"/>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r>
                        <a:rPr lang="es-ES" sz="1050" dirty="0" smtClean="0"/>
                        <a:t>En apelación</a:t>
                      </a:r>
                    </a:p>
                  </a:txBody>
                  <a:tcPr/>
                </a:tc>
                <a:tc>
                  <a:txBody>
                    <a:bodyPr/>
                    <a:lstStyle/>
                    <a:p>
                      <a:r>
                        <a:rPr lang="es-ES" sz="1400" baseline="0" dirty="0" smtClean="0"/>
                        <a:t>15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32</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1902720758"/>
              </p:ext>
            </p:extLst>
          </p:nvPr>
        </p:nvGraphicFramePr>
        <p:xfrm>
          <a:off x="436841" y="3644216"/>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JOSÉ LENIN MOLANO MEDINA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pSp>
        <p:nvGrpSpPr>
          <p:cNvPr id="52" name="Group 111"/>
          <p:cNvGrpSpPr>
            <a:grpSpLocks/>
          </p:cNvGrpSpPr>
          <p:nvPr/>
        </p:nvGrpSpPr>
        <p:grpSpPr bwMode="auto">
          <a:xfrm>
            <a:off x="8321447" y="2192360"/>
            <a:ext cx="3228081" cy="1944216"/>
            <a:chOff x="748" y="80"/>
            <a:chExt cx="649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0"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4"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483526" y="2729106"/>
            <a:ext cx="2396810" cy="646331"/>
          </a:xfrm>
          <a:prstGeom prst="rect">
            <a:avLst/>
          </a:prstGeom>
        </p:spPr>
        <p:txBody>
          <a:bodyPr wrap="none">
            <a:spAutoFit/>
          </a:bodyPr>
          <a:lstStyle/>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a:t>
            </a:r>
            <a:r>
              <a:rPr lang="es-CO" dirty="0">
                <a:solidFill>
                  <a:schemeClr val="accent5">
                    <a:lumMod val="75000"/>
                  </a:schemeClr>
                </a:solidFill>
                <a:latin typeface="Agency FB" panose="020B0503020202020204" pitchFamily="34" charset="0"/>
              </a:rPr>
              <a:t>por postulados</a:t>
            </a:r>
          </a:p>
        </p:txBody>
      </p:sp>
      <p:pic>
        <p:nvPicPr>
          <p:cNvPr id="3" name="Imagen 2"/>
          <p:cNvPicPr>
            <a:picLocks noChangeAspect="1"/>
          </p:cNvPicPr>
          <p:nvPr/>
        </p:nvPicPr>
        <p:blipFill>
          <a:blip r:embed="rId7"/>
          <a:stretch>
            <a:fillRect/>
          </a:stretch>
        </p:blipFill>
        <p:spPr>
          <a:xfrm>
            <a:off x="3590642" y="4653136"/>
            <a:ext cx="647700" cy="809625"/>
          </a:xfrm>
          <a:prstGeom prst="rect">
            <a:avLst/>
          </a:prstGeom>
        </p:spPr>
      </p:pic>
    </p:spTree>
    <p:extLst>
      <p:ext uri="{BB962C8B-B14F-4D97-AF65-F5344CB8AC3E}">
        <p14:creationId xmlns:p14="http://schemas.microsoft.com/office/powerpoint/2010/main" val="3767111719"/>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52 CuadroTexto"/>
          <p:cNvSpPr txBox="1"/>
          <p:nvPr/>
        </p:nvSpPr>
        <p:spPr>
          <a:xfrm>
            <a:off x="7032104" y="41177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a:solidFill>
                  <a:schemeClr val="accent5">
                    <a:lumMod val="20000"/>
                    <a:lumOff val="80000"/>
                  </a:schemeClr>
                </a:solidFill>
              </a:rPr>
              <a:t>Patrullero: 1</a:t>
            </a:r>
          </a:p>
          <a:p>
            <a:pPr algn="r"/>
            <a:r>
              <a:rPr lang="es-ES" sz="1600" b="1" cap="small" dirty="0">
                <a:solidFill>
                  <a:schemeClr val="accent5">
                    <a:lumMod val="20000"/>
                    <a:lumOff val="80000"/>
                  </a:schemeClr>
                </a:solidFill>
              </a:rPr>
              <a:t>Consolidado conductas punibles: 62</a:t>
            </a:r>
          </a:p>
          <a:p>
            <a:pPr algn="r"/>
            <a:r>
              <a:rPr lang="es-ES" sz="1600" b="1" cap="small" dirty="0">
                <a:solidFill>
                  <a:schemeClr val="accent5">
                    <a:lumMod val="20000"/>
                    <a:lumOff val="80000"/>
                  </a:schemeClr>
                </a:solidFill>
              </a:rPr>
              <a:t>Hechos: 26 </a:t>
            </a:r>
          </a:p>
          <a:p>
            <a:pPr algn="r"/>
            <a:r>
              <a:rPr lang="es-ES" sz="1600" b="1" cap="small" dirty="0">
                <a:solidFill>
                  <a:schemeClr val="accent5">
                    <a:lumMod val="20000"/>
                    <a:lumOff val="80000"/>
                  </a:schemeClr>
                </a:solidFill>
              </a:rPr>
              <a:t>Total víctimas: 188   </a:t>
            </a:r>
          </a:p>
          <a:p>
            <a:pPr algn="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862888033"/>
              </p:ext>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txBody>
                  <a:tcPr/>
                </a:tc>
                <a:tc>
                  <a:txBody>
                    <a:bodyPr/>
                    <a:lstStyle/>
                    <a:p>
                      <a:r>
                        <a:rPr lang="es-ES" sz="1400" baseline="0" dirty="0" smtClean="0"/>
                        <a:t>15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32</a:t>
            </a:r>
            <a:endParaRPr lang="es-ES" cap="small" dirty="0">
              <a:solidFill>
                <a:srgbClr val="C00000"/>
              </a:solidFill>
              <a:latin typeface="Agency FB" panose="020B0503020202020204" pitchFamily="34" charset="0"/>
            </a:endParaRPr>
          </a:p>
        </p:txBody>
      </p:sp>
      <p:sp>
        <p:nvSpPr>
          <p:cNvPr id="7" name="CuadroTexto 6"/>
          <p:cNvSpPr txBox="1"/>
          <p:nvPr/>
        </p:nvSpPr>
        <p:spPr>
          <a:xfrm>
            <a:off x="2207568" y="4136576"/>
            <a:ext cx="4098081" cy="923330"/>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p:txBody>
      </p:sp>
      <p:graphicFrame>
        <p:nvGraphicFramePr>
          <p:cNvPr id="3" name="Tabla 2"/>
          <p:cNvGraphicFramePr>
            <a:graphicFrameLocks noGrp="1"/>
          </p:cNvGraphicFramePr>
          <p:nvPr>
            <p:extLst>
              <p:ext uri="{D42A27DB-BD31-4B8C-83A1-F6EECF244321}">
                <p14:modId xmlns:p14="http://schemas.microsoft.com/office/powerpoint/2010/main" val="3981668372"/>
              </p:ext>
            </p:extLst>
          </p:nvPr>
        </p:nvGraphicFramePr>
        <p:xfrm>
          <a:off x="429459" y="2981328"/>
          <a:ext cx="6918252" cy="201264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ES" sz="1200"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11</a:t>
                      </a:r>
                      <a:endParaRPr lang="es-ES" sz="1200" dirty="0"/>
                    </a:p>
                  </a:txBody>
                  <a:tcPr/>
                </a:tc>
                <a:tc>
                  <a:txBody>
                    <a:bodyPr/>
                    <a:lstStyle/>
                    <a:p>
                      <a:r>
                        <a:rPr lang="es-ES" sz="1200" dirty="0" smtClean="0"/>
                        <a:t>Constreñimiento ilegal</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9</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c>
                  <a:txBody>
                    <a:bodyPr/>
                    <a:lstStyle/>
                    <a:p>
                      <a:r>
                        <a:rPr lang="es-ES" sz="1200" dirty="0" smtClean="0"/>
                        <a:t>Acto</a:t>
                      </a:r>
                      <a:r>
                        <a:rPr lang="es-ES" sz="1200" baseline="0" dirty="0" smtClean="0"/>
                        <a:t> sexual violento en persona protegida</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Terrorismo</a:t>
                      </a:r>
                      <a:endParaRPr lang="es-ES" sz="1200" dirty="0"/>
                    </a:p>
                  </a:txBody>
                  <a:tcPr/>
                </a:tc>
                <a:tc>
                  <a:txBody>
                    <a:bodyPr/>
                    <a:lstStyle/>
                    <a:p>
                      <a:r>
                        <a:rPr lang="es-ES" sz="1200" dirty="0" smtClean="0"/>
                        <a:t>1</a:t>
                      </a:r>
                      <a:endParaRPr lang="es-ES" sz="1200" dirty="0"/>
                    </a:p>
                  </a:txBody>
                  <a:tcPr/>
                </a:tc>
                <a:tc>
                  <a:txBody>
                    <a:bodyPr/>
                    <a:lstStyle/>
                    <a:p>
                      <a:r>
                        <a:rPr lang="es-ES" sz="1200" dirty="0" smtClean="0"/>
                        <a:t>Concierto</a:t>
                      </a:r>
                      <a:r>
                        <a:rPr lang="es-ES" sz="1200" baseline="0" dirty="0" smtClean="0"/>
                        <a:t> para delinquir</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Despojo en campo de batalla</a:t>
                      </a:r>
                      <a:endParaRPr lang="es-ES" sz="1200" dirty="0"/>
                    </a:p>
                  </a:txBody>
                  <a:tcPr/>
                </a:tc>
                <a:tc>
                  <a:txBody>
                    <a:bodyPr/>
                    <a:lstStyle/>
                    <a:p>
                      <a:r>
                        <a:rPr lang="es-ES" sz="1200" dirty="0" smtClean="0"/>
                        <a:t>5</a:t>
                      </a:r>
                      <a:endParaRPr lang="es-ES" sz="1200" dirty="0"/>
                    </a:p>
                  </a:txBody>
                  <a:tcPr/>
                </a:tc>
                <a:tc>
                  <a:txBody>
                    <a:bodyPr/>
                    <a:lstStyle/>
                    <a:p>
                      <a:endParaRPr lang="es-ES" sz="1200" dirty="0"/>
                    </a:p>
                  </a:txBody>
                  <a:tcPr/>
                </a:tc>
                <a:tc>
                  <a:txBody>
                    <a:bodyPr/>
                    <a:lstStyle/>
                    <a:p>
                      <a:endParaRPr lang="es-ES" sz="1200" dirty="0"/>
                    </a:p>
                  </a:txBody>
                  <a:tcPr/>
                </a:tc>
              </a:tr>
              <a:tr h="274480">
                <a:tc>
                  <a:txBody>
                    <a:bodyPr/>
                    <a:lstStyle/>
                    <a:p>
                      <a:r>
                        <a:rPr lang="es-CO" sz="1100" dirty="0" smtClean="0"/>
                        <a:t>Homicidio</a:t>
                      </a:r>
                      <a:endParaRPr lang="es-CO" sz="1100" dirty="0"/>
                    </a:p>
                  </a:txBody>
                  <a:tcPr/>
                </a:tc>
                <a:tc>
                  <a:txBody>
                    <a:bodyPr/>
                    <a:lstStyle/>
                    <a:p>
                      <a:r>
                        <a:rPr lang="es-CO" sz="1100" dirty="0" smtClean="0"/>
                        <a:t>31</a:t>
                      </a:r>
                      <a:endParaRPr lang="es-CO" sz="1100" dirty="0"/>
                    </a:p>
                  </a:txBody>
                  <a:tcPr/>
                </a:tc>
                <a:tc>
                  <a:txBody>
                    <a:bodyPr/>
                    <a:lstStyle/>
                    <a:p>
                      <a:endParaRPr lang="es-ES" sz="1200" dirty="0"/>
                    </a:p>
                  </a:txBody>
                  <a:tcPr/>
                </a:tc>
                <a:tc>
                  <a:txBody>
                    <a:bodyPr/>
                    <a:lstStyle/>
                    <a:p>
                      <a:endParaRPr lang="es-ES" sz="1200" dirty="0"/>
                    </a:p>
                  </a:txBody>
                  <a:tcPr/>
                </a:tc>
              </a:tr>
            </a:tbl>
          </a:graphicData>
        </a:graphic>
      </p:graphicFrame>
      <p:sp>
        <p:nvSpPr>
          <p:cNvPr id="4" name="Rectángulo 3"/>
          <p:cNvSpPr/>
          <p:nvPr/>
        </p:nvSpPr>
        <p:spPr>
          <a:xfrm>
            <a:off x="429459" y="2596066"/>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pic>
        <p:nvPicPr>
          <p:cNvPr id="2" name="Imagen 1"/>
          <p:cNvPicPr>
            <a:picLocks noChangeAspect="1"/>
          </p:cNvPicPr>
          <p:nvPr/>
        </p:nvPicPr>
        <p:blipFill>
          <a:blip r:embed="rId5"/>
          <a:stretch>
            <a:fillRect/>
          </a:stretch>
        </p:blipFill>
        <p:spPr>
          <a:xfrm>
            <a:off x="7868334" y="2277058"/>
            <a:ext cx="3243353" cy="1956986"/>
          </a:xfrm>
          <a:prstGeom prst="rect">
            <a:avLst/>
          </a:prstGeom>
        </p:spPr>
      </p:pic>
      <p:pic>
        <p:nvPicPr>
          <p:cNvPr id="5" name="Imagen 4"/>
          <p:cNvPicPr>
            <a:picLocks noChangeAspect="1"/>
          </p:cNvPicPr>
          <p:nvPr/>
        </p:nvPicPr>
        <p:blipFill>
          <a:blip r:embed="rId6"/>
          <a:stretch>
            <a:fillRect/>
          </a:stretch>
        </p:blipFill>
        <p:spPr>
          <a:xfrm>
            <a:off x="8545048" y="4598241"/>
            <a:ext cx="1889924" cy="377985"/>
          </a:xfrm>
          <a:prstGeom prst="rect">
            <a:avLst/>
          </a:prstGeom>
        </p:spPr>
      </p:pic>
    </p:spTree>
    <p:extLst>
      <p:ext uri="{BB962C8B-B14F-4D97-AF65-F5344CB8AC3E}">
        <p14:creationId xmlns:p14="http://schemas.microsoft.com/office/powerpoint/2010/main" val="1856441855"/>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119336" y="402242"/>
            <a:ext cx="11521280" cy="1544261"/>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solidFill>
                  <a:srgbClr val="C00000"/>
                </a:solidFill>
                <a:cs typeface="Arial" pitchFamily="34" charset="0"/>
              </a:rPr>
              <a:t>Sentencia 32</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Norte – Frente Héctor Julio Peinado Becerra</a:t>
            </a:r>
          </a:p>
          <a:p>
            <a:pPr algn="ctr" fontAlgn="auto">
              <a:spcAft>
                <a:spcPts val="0"/>
              </a:spcAft>
            </a:pPr>
            <a:r>
              <a:rPr lang="es-ES" cap="small" dirty="0" smtClean="0">
                <a:solidFill>
                  <a:schemeClr val="accent6">
                    <a:lumMod val="75000"/>
                  </a:schemeClr>
                </a:solidFill>
              </a:rPr>
              <a:t>Zonas de Injerencia</a:t>
            </a:r>
            <a:endParaRPr lang="es-CO" sz="2000" cap="small" dirty="0">
              <a:solidFill>
                <a:schemeClr val="accent6">
                  <a:lumMod val="75000"/>
                </a:schemeClr>
              </a:solidFill>
            </a:endParaRPr>
          </a:p>
        </p:txBody>
      </p:sp>
      <p:sp>
        <p:nvSpPr>
          <p:cNvPr id="4" name="Rectángulo 3"/>
          <p:cNvSpPr/>
          <p:nvPr/>
        </p:nvSpPr>
        <p:spPr>
          <a:xfrm>
            <a:off x="342628" y="116632"/>
            <a:ext cx="4238083" cy="369332"/>
          </a:xfrm>
          <a:prstGeom prst="rect">
            <a:avLst/>
          </a:prstGeom>
        </p:spPr>
        <p:txBody>
          <a:bodyPr wrap="none">
            <a:spAutoFit/>
          </a:bodyPr>
          <a:lstStyle/>
          <a:p>
            <a:r>
              <a:rPr lang="es-ES" b="1" cap="small" dirty="0">
                <a:solidFill>
                  <a:srgbClr val="C00000"/>
                </a:solidFill>
                <a:latin typeface="Corbel" pitchFamily="34" charset="0"/>
              </a:rPr>
              <a:t>Sentencias Tribunal Superior de Bogotá</a:t>
            </a:r>
          </a:p>
        </p:txBody>
      </p:sp>
      <p:sp>
        <p:nvSpPr>
          <p:cNvPr id="5" name="Rectángulo 4"/>
          <p:cNvSpPr/>
          <p:nvPr/>
        </p:nvSpPr>
        <p:spPr>
          <a:xfrm>
            <a:off x="1415480" y="2492896"/>
            <a:ext cx="9505056" cy="3477875"/>
          </a:xfrm>
          <a:prstGeom prst="rect">
            <a:avLst/>
          </a:prstGeom>
        </p:spPr>
        <p:txBody>
          <a:bodyPr wrap="square">
            <a:spAutoFit/>
          </a:bodyPr>
          <a:lstStyle/>
          <a:p>
            <a:pPr algn="just"/>
            <a:r>
              <a:rPr lang="es-CO" sz="2000" b="1" dirty="0">
                <a:latin typeface="Malgun Gothic" panose="020B0503020000020004" pitchFamily="34" charset="-127"/>
                <a:ea typeface="Malgun Gothic" panose="020B0503020000020004" pitchFamily="34" charset="-127"/>
              </a:rPr>
              <a:t>FRENTE HÉCTOR JULIO </a:t>
            </a:r>
            <a:r>
              <a:rPr lang="es-CO" sz="2000" b="1" dirty="0" smtClean="0">
                <a:latin typeface="Malgun Gothic" panose="020B0503020000020004" pitchFamily="34" charset="-127"/>
                <a:ea typeface="Malgun Gothic" panose="020B0503020000020004" pitchFamily="34" charset="-127"/>
              </a:rPr>
              <a:t>PEINADO BECERRA</a:t>
            </a:r>
            <a:endParaRPr lang="es-CO" sz="2000" b="1" dirty="0">
              <a:latin typeface="Malgun Gothic" panose="020B0503020000020004" pitchFamily="34" charset="-127"/>
              <a:ea typeface="Malgun Gothic" panose="020B0503020000020004" pitchFamily="34" charset="-127"/>
            </a:endParaRPr>
          </a:p>
          <a:p>
            <a:pPr algn="just"/>
            <a:endParaRPr lang="es-CO" sz="2000" b="1" dirty="0">
              <a:latin typeface="Malgun Gothic" panose="020B0503020000020004" pitchFamily="34" charset="-127"/>
              <a:ea typeface="Malgun Gothic" panose="020B0503020000020004" pitchFamily="34" charset="-127"/>
            </a:endParaRP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De acuerdo con el relato ofrecido por el postulado </a:t>
            </a:r>
            <a:r>
              <a:rPr lang="es-CO" sz="2000" dirty="0" smtClean="0">
                <a:latin typeface="Malgun Gothic" panose="020B0503020000020004" pitchFamily="34" charset="-127"/>
                <a:ea typeface="Malgun Gothic" panose="020B0503020000020004" pitchFamily="34" charset="-127"/>
              </a:rPr>
              <a:t>Juan </a:t>
            </a:r>
            <a:r>
              <a:rPr lang="es-CO" sz="2000" dirty="0">
                <a:latin typeface="Malgun Gothic" panose="020B0503020000020004" pitchFamily="34" charset="-127"/>
                <a:ea typeface="Malgun Gothic" panose="020B0503020000020004" pitchFamily="34" charset="-127"/>
              </a:rPr>
              <a:t>Francisco Prada Márquez en diligencia de versión libre, el origen de lo que posteriormente vino a denominarse Frente Héctor Julio Peinado Becerra se remonta a la constitución de grupos de autodefensas en el sur del Cesar con ocasión de la arremetida de los grupos subversivos contra los pobladores de la región y la insuficiente presencia estatal. </a:t>
            </a:r>
          </a:p>
          <a:p>
            <a:pPr algn="just"/>
            <a:endParaRPr lang="es-CO" sz="2000" dirty="0">
              <a:latin typeface="Malgun Gothic" panose="020B0503020000020004" pitchFamily="34" charset="-127"/>
              <a:ea typeface="Malgun Gothic" panose="020B0503020000020004" pitchFamily="34" charset="-127"/>
            </a:endParaRPr>
          </a:p>
          <a:p>
            <a:pPr algn="just"/>
            <a:r>
              <a:rPr lang="es-CO" sz="2000" dirty="0">
                <a:latin typeface="Malgun Gothic" panose="020B0503020000020004" pitchFamily="34" charset="-127"/>
                <a:ea typeface="Malgun Gothic" panose="020B0503020000020004" pitchFamily="34" charset="-127"/>
              </a:rPr>
              <a:t>También tuvo </a:t>
            </a:r>
            <a:r>
              <a:rPr lang="es-CO" sz="2000" dirty="0" smtClean="0">
                <a:latin typeface="Malgun Gothic" panose="020B0503020000020004" pitchFamily="34" charset="-127"/>
                <a:ea typeface="Malgun Gothic" panose="020B0503020000020004" pitchFamily="34" charset="-127"/>
              </a:rPr>
              <a:t>injerencia </a:t>
            </a:r>
            <a:r>
              <a:rPr lang="es-CO" sz="2000" dirty="0">
                <a:latin typeface="Malgun Gothic" panose="020B0503020000020004" pitchFamily="34" charset="-127"/>
                <a:ea typeface="Malgun Gothic" panose="020B0503020000020004" pitchFamily="34" charset="-127"/>
              </a:rPr>
              <a:t>en municipios de Norte de Santander.</a:t>
            </a:r>
          </a:p>
        </p:txBody>
      </p:sp>
    </p:spTree>
    <p:extLst>
      <p:ext uri="{BB962C8B-B14F-4D97-AF65-F5344CB8AC3E}">
        <p14:creationId xmlns:p14="http://schemas.microsoft.com/office/powerpoint/2010/main" val="4095915177"/>
      </p:ext>
    </p:extLst>
  </p:cSld>
  <p:clrMapOvr>
    <a:masterClrMapping/>
  </p:clrMapOvr>
</p:sld>
</file>

<file path=ppt/theme/theme1.xml><?xml version="1.0" encoding="utf-8"?>
<a:theme xmlns:a="http://schemas.openxmlformats.org/drawingml/2006/main" name="Dividendo">
  <a:themeElements>
    <a:clrScheme name="Azul cálido">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Dividendo">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Dividendo">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Dividend" id="{9697A71B-4AB7-4A1A-BD5B-BB2D22835B57}" vid="{C21699FF-00E4-43C8-BBCC-D7E5536C3717}"/>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Wisp</Template>
  <TotalTime>25730</TotalTime>
  <Words>29985</Words>
  <Application>Microsoft Office PowerPoint</Application>
  <PresentationFormat>Panorámica</PresentationFormat>
  <Paragraphs>6061</Paragraphs>
  <Slides>205</Slides>
  <Notes>100</Notes>
  <HiddenSlides>0</HiddenSlides>
  <MMClips>0</MMClips>
  <ScaleCrop>false</ScaleCrop>
  <HeadingPairs>
    <vt:vector size="6" baseType="variant">
      <vt:variant>
        <vt:lpstr>Fuentes usadas</vt:lpstr>
      </vt:variant>
      <vt:variant>
        <vt:i4>15</vt:i4>
      </vt:variant>
      <vt:variant>
        <vt:lpstr>Tema</vt:lpstr>
      </vt:variant>
      <vt:variant>
        <vt:i4>1</vt:i4>
      </vt:variant>
      <vt:variant>
        <vt:lpstr>Títulos de diapositiva</vt:lpstr>
      </vt:variant>
      <vt:variant>
        <vt:i4>205</vt:i4>
      </vt:variant>
    </vt:vector>
  </HeadingPairs>
  <TitlesOfParts>
    <vt:vector size="221" baseType="lpstr">
      <vt:lpstr>Malgun Gothic</vt:lpstr>
      <vt:lpstr>Agency FB</vt:lpstr>
      <vt:lpstr>arial</vt:lpstr>
      <vt:lpstr>arial</vt:lpstr>
      <vt:lpstr>Arial Narrow</vt:lpstr>
      <vt:lpstr>Calibri</vt:lpstr>
      <vt:lpstr>Corbel</vt:lpstr>
      <vt:lpstr>Gill Sans MT</vt:lpstr>
      <vt:lpstr>Helvetica</vt:lpstr>
      <vt:lpstr>Helvetica-Bold</vt:lpstr>
      <vt:lpstr>Symbol</vt:lpstr>
      <vt:lpstr>Tahoma</vt:lpstr>
      <vt:lpstr>Times New Roman</vt:lpstr>
      <vt:lpstr>Verdana</vt:lpstr>
      <vt:lpstr>Wingdings 2</vt:lpstr>
      <vt:lpstr>Dividendo</vt:lpstr>
      <vt:lpstr>Salas de Justicia y Paz  Tribunales Superiores de Bogotá, BARRANQUILLA Y MEDELLÍN</vt:lpstr>
      <vt:lpstr>SALAS DE JUSTICIA Y PAZ  Tribunales Superiores de Bogotá, BARRANQUILLA Y MEDELLÍN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SalaS de Justicia y Paz  TribunalES SuperiorES de Bogotá, MEDELLÍN Y BARRANQUILLA</vt:lpstr>
      <vt:lpstr>Sala de Justicia y Paz  Tribunal Superior de Bogotá</vt:lpstr>
      <vt:lpstr>Presentación de PowerPoint</vt:lpstr>
      <vt:lpstr>Sentencia 1 Bloque Montes de María y Frente Canal del Dique del Bloque Norte de las Autodefensas Unidas de Colombia AUC Zonas de Injerencia</vt:lpstr>
      <vt:lpstr>Presentación de PowerPoint</vt:lpstr>
      <vt:lpstr>Sentencia 2 Frente Fronteras del Bloque Catatumbo de las Autodefensas Unidas de Colombia AUC Zonas de Injerencia</vt:lpstr>
      <vt:lpstr>Presentación de PowerPoint</vt:lpstr>
      <vt:lpstr>Sentencia 3 Frente Fronteras del Bloque Catatumbo de las Autodefensas Unidas de Colombia AUC Zonas de Injerencia</vt:lpstr>
      <vt:lpstr>Presentación de PowerPoint</vt:lpstr>
      <vt:lpstr>Sentencia 4 Bloque Vencedores de Arauca de las Autodefensas unidas de Colombia AUC Zonas de Injerencia</vt:lpstr>
      <vt:lpstr>Presentación de PowerPoint</vt:lpstr>
      <vt:lpstr>Sentencia 5 Frentes José Pablo Díaz y Mártires del César del Bloque Norte de las Autodefensas unidas de Colombia AUC Zonas de Injerencia</vt:lpstr>
      <vt:lpstr>Presentación de PowerPoint</vt:lpstr>
      <vt:lpstr>Sentencia 6 Bloque Elmer Cárdenas de las Autodefensas Campesinas Zonas de Injerencia</vt:lpstr>
      <vt:lpstr>Presentación de PowerPoint</vt:lpstr>
      <vt:lpstr>Sentencia 7 Bloque Calima de las Autodefensas Unidas de Colombia Auc Zonas de Injerencia</vt:lpstr>
      <vt:lpstr>Presentación de PowerPoint</vt:lpstr>
      <vt:lpstr>Sentencia 8 Bloque Vencedores de Arauca de las Autodefensas Unidas de Colombia Auc  Zonas de Injerencia</vt:lpstr>
      <vt:lpstr>Presentación de PowerPoint</vt:lpstr>
      <vt:lpstr>Sentencia 9 Bloques Metro, Nutibara y Héroes de Granada de las Auc  Zonas de Injerencia</vt:lpstr>
      <vt:lpstr>Presentación de PowerPoint</vt:lpstr>
      <vt:lpstr>Sentencia 10 Bloque Calima de las Autodefensas Unidas de Colombia Auc  Zonas de Injerencia</vt:lpstr>
      <vt:lpstr>Presentación de PowerPoint</vt:lpstr>
      <vt:lpstr>Sentencia 11 Bloque Central Bolívar de las Autodefensas Unidas de Colombia Auc  Zonas de Injerencia</vt:lpstr>
      <vt:lpstr>Presentación de PowerPoint</vt:lpstr>
      <vt:lpstr>Sentencia 12 Bloque Bananero de las Autodefensas Unidas de Colombia Auc  Zonas de Injerencia</vt:lpstr>
      <vt:lpstr>Presentación de PowerPoint</vt:lpstr>
      <vt:lpstr>Sentencia 13 Frente Héctor Julio becerra de las Autodefensas Unidas de Colombia Auc  Zonas de Injerencia</vt:lpstr>
      <vt:lpstr>Presentación de PowerPoint</vt:lpstr>
      <vt:lpstr>Presentación de PowerPoint</vt:lpstr>
      <vt:lpstr>Presentación de PowerPoint</vt:lpstr>
      <vt:lpstr>Sentencia 14 Autodefensas Campesinas del Meta y Vichada Zonas de Injerencia</vt:lpstr>
      <vt:lpstr>Presentación de PowerPoint</vt:lpstr>
      <vt:lpstr>Presentación de PowerPoint</vt:lpstr>
      <vt:lpstr>Sentencia 15 Autodefensas Campesinas del Magdalena Medio Zonas de Injerencia</vt:lpstr>
      <vt:lpstr>Sentencia 15 Autodefensas Campesinas del Magdalena Medio Zonas de Injerencia (Continuación)</vt:lpstr>
      <vt:lpstr>Presentación de PowerPoint</vt:lpstr>
      <vt:lpstr>Presentación de PowerPoint</vt:lpstr>
      <vt:lpstr>Sentencia 16 Bloque Cundinamarca Zonas de Injerencia </vt:lpstr>
      <vt:lpstr>Presentación de PowerPoint</vt:lpstr>
      <vt:lpstr>Presentación de PowerPoint</vt:lpstr>
      <vt:lpstr>Presentación de PowerPoint</vt:lpstr>
      <vt:lpstr>Sentencia 17 Bloque Libertadores del Sur del Bloque Central Bolívar Zonas de Injerencia </vt:lpstr>
      <vt:lpstr>Presentación de PowerPoint</vt:lpstr>
      <vt:lpstr>Sentencia 18 Bloque Catatumbo de las Autodefensas Unidas de Colombia Auc Zonas de Injerencia </vt:lpstr>
      <vt:lpstr>Presentación de PowerPoint</vt:lpstr>
      <vt:lpstr>Sentencia 19 Bloque Córdoba, Catatumbo, Montes de María y Norte de las Autodefensas Unidas de Colombia Auc Zonas de Injerencia</vt:lpstr>
      <vt:lpstr>Sentencia 19 Bloque Córdoba, Catatumbo, Montes de María y Norte de las Autodefensas Unidas de Colombia Auc Zonas de Injerencia (Continuación) </vt:lpstr>
      <vt:lpstr>Presentación de PowerPoint</vt:lpstr>
      <vt:lpstr>Presentación de PowerPoint</vt:lpstr>
      <vt:lpstr>Presentación de PowerPoint</vt:lpstr>
      <vt:lpstr>Sentencia 21 Autodefensas Campesinas de Puerto Boyacá Zonas de Injerencia</vt:lpstr>
      <vt:lpstr>Presentación de PowerPoint</vt:lpstr>
      <vt:lpstr>Presentación de PowerPoint</vt:lpstr>
      <vt:lpstr>Presentación de PowerPoint</vt:lpstr>
      <vt:lpstr>Presentación de PowerPoint</vt:lpstr>
      <vt:lpstr>Sentencia 22 Bloque Vencedores de Arauca de las Autodefensas Unidas de Colombia Zonas de Injerencia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Sentencia 24 Bloque Tolima de las Autodefensas Unidas de Colombia Auc Zonas de Injerencia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SENTENCIA 35 GRUPO URBANO DE CARTAGENA VINCULADO AL BLOQUE MONTES DE MARÍA Zonas de Injerencia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Sala de Justicia y Paz  Tribunal Superior de BARRANQUILLA</vt:lpstr>
      <vt:lpstr>Presentación de PowerPoint</vt:lpstr>
      <vt:lpstr>Sentencia 1 Bloque Norte de las autodefensas Unidas de Colombia  Zonas de Injerencia</vt:lpstr>
      <vt:lpstr>Presentación de PowerPoint</vt:lpstr>
      <vt:lpstr>Sentencia 2 Bloque Norte de las Autodefensas Unidas de Colombia Zonas de Injerencia</vt:lpstr>
      <vt:lpstr>Presentación de PowerPoint</vt:lpstr>
      <vt:lpstr>Presentación de PowerPoint</vt:lpstr>
      <vt:lpstr>Sentencia 3 Frente Contrainsurgencia Wayuu de las AUC Zonas de Injerencia</vt:lpstr>
      <vt:lpstr>Presentación de PowerPoint</vt:lpstr>
      <vt:lpstr>Presentación de PowerPoint</vt:lpstr>
      <vt:lpstr>Sentencia 4 Bloque Norte – Frente William Rivas Zonas de Injerencia</vt:lpstr>
      <vt:lpstr>Presentación de PowerPoint</vt:lpstr>
      <vt:lpstr>Presentación de PowerPoint</vt:lpstr>
      <vt:lpstr>Sentencia 5 Bloque Norte – Mártires del Cesar Zonas de Injerencia</vt:lpstr>
      <vt:lpstr>Sala de Justicia y Paz  Tribunal Superior de MEDELLÍN</vt:lpstr>
      <vt:lpstr>Presentación de PowerPoint</vt:lpstr>
      <vt:lpstr>Presentación de PowerPoint</vt:lpstr>
      <vt:lpstr>Sentencia 1 Bloque Élmer Cárdenas Zonas de Injerencia</vt:lpstr>
      <vt:lpstr>Sentencia 1 Bloque Élmer Cárdenas Zonas de Injerencia (continuación)</vt:lpstr>
      <vt:lpstr>Sentencia 1 Bloque Élmer Cárdenas Zonas de Injerencia (continuación)</vt:lpstr>
      <vt:lpstr>Sentencia 1 Bloque Élmer Cárdenas Zonas de Injerencia (continuación)</vt:lpstr>
      <vt:lpstr>Presentación de PowerPoint</vt:lpstr>
      <vt:lpstr>Sentencia 2 Bloque Calima de las AUC  Zonas de Injerencia</vt:lpstr>
      <vt:lpstr>Presentación de PowerPoint</vt:lpstr>
      <vt:lpstr>Sentencia 3 Bloque Mineros Zonas de Injerencia</vt:lpstr>
      <vt:lpstr>Presentación de PowerPoint</vt:lpstr>
      <vt:lpstr>Presentación de PowerPoint</vt:lpstr>
      <vt:lpstr>Presentación de PowerPoint</vt:lpstr>
      <vt:lpstr>Sentencia 4 Bloque Córdoba Zonas de Injerencia</vt:lpstr>
      <vt:lpstr>Presentación de PowerPoint</vt:lpstr>
      <vt:lpstr>Presentación de PowerPoint</vt:lpstr>
      <vt:lpstr>Sentencia 5 Bloque Cacique Nutibara de las AUC Zonas de Injerencia</vt:lpstr>
      <vt:lpstr>Presentación de PowerPoint</vt:lpstr>
      <vt:lpstr>Presentación de PowerPoint</vt:lpstr>
      <vt:lpstr>Sentencia 6 EJERCITO REVOLUCIONARIO GUEVARISTA Y FRENTE ERNESTO CHE GUEVARA DEL E.L.N. Zonas de Injerencia</vt:lpstr>
      <vt:lpstr>Presentación de PowerPoint</vt:lpstr>
      <vt:lpstr>Presentación de PowerPoint</vt:lpstr>
      <vt:lpstr>Sentencia 7 Bloque Mineros de las AUC. </vt:lpstr>
      <vt:lpstr>Presentación de PowerPoint</vt:lpstr>
      <vt:lpstr>Sentencia 8 Bloque Héroes de Tolová Zonas de Injerencia</vt:lpstr>
      <vt:lpstr>Presentación de PowerPoint</vt:lpstr>
      <vt:lpstr>Sentencia 9 ELN – Comandos Armados del Pueblo - CAP  Zonas de Injerencia</vt:lpstr>
      <vt:lpstr>Presentación de PowerPoint</vt:lpstr>
      <vt:lpstr>Presentación de PowerPoint</vt:lpstr>
      <vt:lpstr>Sentencia 10 Bloque Pacífico – Héroes del Chocó y Frente Suroeste Zonas de Injerencia</vt:lpstr>
      <vt:lpstr>Presentación de PowerPoint</vt:lpstr>
      <vt:lpstr>Presentación de PowerPoint</vt:lpstr>
      <vt:lpstr>Sentencia 11 Bloque Élmer Cárdenas Zonas de Injerencia</vt:lpstr>
      <vt:lpstr>Sentencia 11 Bloque Élmer Cárdenas Zonas de Injerencia (continuación)</vt:lpstr>
      <vt:lpstr>Sentencia 11 Bloque Élmer Cárdenas Zonas de Injerencia (continuación)</vt:lpstr>
      <vt:lpstr>Sentencia 11 Bloque Élmer Cárdenas Zonas de Injerencia (continuación)</vt:lpstr>
      <vt:lpstr>Presentación de PowerPoint</vt:lpstr>
      <vt:lpstr>Sentencia 12 Bloque Mineros Zonas de Injerencia</vt:lpstr>
      <vt:lpstr>Presentación de PowerPoint</vt:lpstr>
      <vt:lpstr>Presentación de PowerPoint</vt:lpstr>
      <vt:lpstr>Presentación de PowerPoint</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consolidado </vt:lpstr>
    </vt:vector>
  </TitlesOfParts>
  <Company>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Diapositiva 1</dc:title>
  <dc:subject>Informe Justicia y Paz</dc:subject>
  <dc:creator>Martha Moyano  Vera</dc:creator>
  <dc:description>Informe de actividad sala de conocimiento a 17 de abril de 2013</dc:description>
  <cp:lastModifiedBy>Fabiola Cañas Polo</cp:lastModifiedBy>
  <cp:revision>1197</cp:revision>
  <cp:lastPrinted>2017-10-11T15:17:36Z</cp:lastPrinted>
  <dcterms:created xsi:type="dcterms:W3CDTF">2013-04-14T03:46:01Z</dcterms:created>
  <dcterms:modified xsi:type="dcterms:W3CDTF">2019-10-08T17:50:28Z</dcterms:modified>
  <cp:category>Tribunal Superior de Bogotá</cp:category>
</cp:coreProperties>
</file>