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90" r:id="rId9"/>
    <p:sldId id="388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85341" autoAdjust="0"/>
  </p:normalViewPr>
  <p:slideViewPr>
    <p:cSldViewPr>
      <p:cViewPr varScale="1">
        <p:scale>
          <a:sx n="52" d="100"/>
          <a:sy n="52" d="100"/>
        </p:scale>
        <p:origin x="9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845840" y="0"/>
            <a:ext cx="8298161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84584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amajudicial.gov.co/web/sistema-integrado-gestion-de-la-calidad-y-el-medio-ambiente/informes-nivel-secciona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majudicial.gov.co/web/sistema-integrado-gestion-de-la-calidad-y-el-medio-ambiente/plataforma-estrat&#233;gica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majudicial.gov.co/web/sistema-integrado-gestion-de-la-calidad-y-el-medio-ambiente/auditorias-internas-ciclo-2020-en-el-contexto-de-la-pandemia-covid-19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www.ramajudicial.gov.co/web/sistema-integrado-gestion-de-la-calidad-y-el-medio-ambiente/mejoramiento-del-sistema-integrado-de-gestion-y-control-de-la-calidad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f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3680" y="1221337"/>
            <a:ext cx="8013576" cy="383786"/>
          </a:xfrm>
        </p:spPr>
        <p:txBody>
          <a:bodyPr/>
          <a:lstStyle/>
          <a:p>
            <a:pPr marL="0" indent="0" algn="ctr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ESQUEMA PRESENTACIÓN </a:t>
            </a:r>
          </a:p>
          <a:p>
            <a:pPr marL="0" indent="0" algn="ctr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AUDITORÍAS INTERNAS Y EXTERNAS DE CALIDAD Y SISTEMA DE GESTIÓN AMBIENTAL</a:t>
            </a:r>
          </a:p>
          <a:p>
            <a:pPr marL="0" indent="0" algn="ctr">
              <a:buNone/>
            </a:pPr>
            <a:endParaRPr lang="es-ES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 </a:t>
            </a:r>
            <a:r>
              <a:rPr lang="es-ES" sz="1300" b="1" dirty="0">
                <a:latin typeface="Arial" panose="020B0604020202020204" pitchFamily="34" charset="0"/>
                <a:cs typeface="Arial" panose="020B0604020202020204" pitchFamily="34" charset="0"/>
              </a:rPr>
              <a:t>ACTO DE </a:t>
            </a:r>
            <a:r>
              <a:rPr lang="es-E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INSTALACIÓN</a:t>
            </a:r>
          </a:p>
          <a:p>
            <a:pPr marL="0" indent="0" algn="ctr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Himno Nacional República de Colombia</a:t>
            </a: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imno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 la Región Especifica</a:t>
            </a: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Himno de la Rama Judicial </a:t>
            </a:r>
            <a:endParaRPr lang="es-E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si lo hay – hay Consejos que lo tienen)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4. Palabras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del Presidente de la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Corporación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5. Palabras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Magistrado 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o Juez </a:t>
            </a:r>
            <a:endParaRPr lang="es-E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según sea el caso) Líder del SIGCMA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6. Presentación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del Comité del SIGCMA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7. Presentación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 los Líderes del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SIGCMA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8. Presentación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 los Profesionales de Enlace </a:t>
            </a:r>
            <a:endParaRPr lang="es-E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del SIGCMA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9. Palabras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del Auditor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Líder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10. Presentación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del Equipo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</a:p>
          <a:p>
            <a:pPr marL="0" indent="0">
              <a:buNone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11. Inicio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de la Auditoría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02207" y="92739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919888" y="334872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26442" y="55137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5" t="12200" r="13775" b="5201"/>
          <a:stretch/>
        </p:blipFill>
        <p:spPr>
          <a:xfrm>
            <a:off x="5162233" y="2492896"/>
            <a:ext cx="3456383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1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1745478"/>
            <a:ext cx="8013576" cy="4707858"/>
          </a:xfrm>
        </p:spPr>
        <p:txBody>
          <a:bodyPr/>
          <a:lstStyle/>
          <a:p>
            <a:pPr marL="0" indent="0">
              <a:buNone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. INFORME DE AUDITORÍA INTERNA ULTIMA VIGENCIA (2019):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(Los informes se encuentran en el siguiente link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sz="1000" dirty="0">
                <a:hlinkClick r:id="rId2"/>
              </a:rPr>
              <a:t>https://www.ramajudicial.gov.co/web/sistema-integrado-gestion-de-la-calidad-y-el-medio-ambiente/informes-nivel-seccional</a:t>
            </a:r>
            <a:r>
              <a:rPr lang="es-CO" sz="1000" dirty="0"/>
              <a:t>)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1.1. Informe de Auditoría Interna (se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un hipervínculo o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muestra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el informe en línea)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1.2. Plan de Mejora del Informe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Auditoría Interna ( solo si quedaron oportunidades de mejora, No Conformidades Mayores o Menores) -(se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un hipervínculo 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 muestra el plan y el seguimiento)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1.3. Evidencias del Plan de Mejora de la Auditoría Interna - -(se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hipervínculo 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 muestran las evidencias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II. INFORME DE AUDITORÍA EXTERNA ULTIMA VIGENCIA –ICONTEC 2019: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Interna (se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link o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 muestra el informe en línea)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2.1. Plan de Mejora del Informe de Informe de Auditoría Externa ( solo si quedaron oportunidades de mejora, No Conformidades Mayores o Menores) -(se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hipervínculo 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 muestra el plan y el seguimiento)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2.2. Evidencias del Plan de Mejora de la Auditoría Externa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-(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 hipervínculos 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 muestran las evidencias)</a:t>
            </a:r>
          </a:p>
          <a:p>
            <a:pPr marL="0" indent="0">
              <a:buNone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III. INFORME DE REVISIÓN POR LA DIRECCIÓN VIGENCIA 2019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10300" y="183772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614869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648726" y="65350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3872D76-DFBB-420A-9E86-485724631A33}"/>
              </a:ext>
            </a:extLst>
          </p:cNvPr>
          <p:cNvSpPr txBox="1"/>
          <p:nvPr/>
        </p:nvSpPr>
        <p:spPr>
          <a:xfrm>
            <a:off x="1597235" y="1295472"/>
            <a:ext cx="666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DESARROLLO DE LA AUDITORÍA (este es el orden que debe seguirse)</a:t>
            </a:r>
          </a:p>
        </p:txBody>
      </p:sp>
    </p:spTree>
    <p:extLst>
      <p:ext uri="{BB962C8B-B14F-4D97-AF65-F5344CB8AC3E}">
        <p14:creationId xmlns:p14="http://schemas.microsoft.com/office/powerpoint/2010/main" val="120185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2204864"/>
            <a:ext cx="8013576" cy="1454460"/>
          </a:xfrm>
        </p:spPr>
        <p:txBody>
          <a:bodyPr/>
          <a:lstStyle/>
          <a:p>
            <a:pPr marL="0" indent="0" algn="ctr">
              <a:buNone/>
            </a:pPr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17691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25006" y="3458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539083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745139C-10B4-4BEA-906E-B5EF15D5767B}"/>
              </a:ext>
            </a:extLst>
          </p:cNvPr>
          <p:cNvSpPr txBox="1"/>
          <p:nvPr/>
        </p:nvSpPr>
        <p:spPr>
          <a:xfrm>
            <a:off x="832813" y="1111877"/>
            <a:ext cx="8136904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>
              <a:buAutoNum type="romanUcPeriod" startAt="4"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ESTRATÉGICA: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(toda la información se encuentra en el siguiente link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https://www.ramajudicial.gov.co/web/sistema-integrado-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gestion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-de-la-calidad-y-el-medio-ambiente/plataforma-estratégica</a:t>
            </a: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4.1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Plan Nacional de Desarrollo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4.2. Plan Sectorial de Desarrollo 2019-2022: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Moderna con Transparencia y Equidad (lo explica el Presidente de la Corporación y/o Juez Coordinador)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4.3. Plan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Decenal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 la Justicia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4.4. Plan de Comunicaciones 2019-2022: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4.5. Plan SIGCMA 2020 (lo explica el Magistrado o Juez Líder del SIGCMA)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CONTEXTO DE LA ORGANIZACIÓN: 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5.1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Contexto General de la Rama Judicial: ( se encuentra en el link: </a:t>
            </a:r>
            <a:r>
              <a:rPr lang="es-CO" sz="1400" dirty="0">
                <a:hlinkClick r:id="rId5"/>
              </a:rPr>
              <a:t>https://www.ramajudicial.gov.co/web/sistema-integrado-</a:t>
            </a:r>
            <a:r>
              <a:rPr lang="es-CO" sz="1400" dirty="0" err="1">
                <a:hlinkClick r:id="rId5"/>
              </a:rPr>
              <a:t>gestion</a:t>
            </a:r>
            <a:r>
              <a:rPr lang="es-CO" sz="1400" dirty="0">
                <a:hlinkClick r:id="rId5"/>
              </a:rPr>
              <a:t>-</a:t>
            </a:r>
            <a:r>
              <a:rPr lang="es-CO" sz="1400" dirty="0" err="1">
                <a:hlinkClick r:id="rId5"/>
              </a:rPr>
              <a:t>de-la-calidad-y-el-medio-ambiente</a:t>
            </a:r>
            <a:r>
              <a:rPr lang="es-CO" sz="1400" dirty="0">
                <a:hlinkClick r:id="rId5"/>
              </a:rPr>
              <a:t>/plataforma-estratégica</a:t>
            </a:r>
            <a:r>
              <a:rPr lang="es-CO" sz="1400" dirty="0"/>
              <a:t>) – Lo explica un Juez o un Magistrado según sea el caso-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5.2. Contexto Especifico: 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5.2.1. Video Institucional (algunas especialidades tienen el especifico se presenta)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5.3. Contexto Especifico: ( se contextualiza desde la región y la función de administrar justicia en la región especifica)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5.4. Socialización de la matriz del contexto de la Organización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5.5. Socialización de las partes interesadas internas y externas</a:t>
            </a:r>
          </a:p>
          <a:p>
            <a:pPr marL="0" indent="0">
              <a:buNone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5.6. Socialización de las necesidades y expectativas de las partes interesadas internas y externas (si existen actas o videos de reunión con las partes interesadas se muestran)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2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1378" y="1121890"/>
            <a:ext cx="8013576" cy="5475462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VI. SISTEMA DE GESTIÓN DE LA CALIDAD: (el especifico, si no se tiene se muestra el general Acuerdo PSAA14-10161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s-E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6.1. Misión			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6.5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Principios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6.2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Visión			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6.6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Imagen Institucional (Explicación del Logo y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 Filosofía)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6.3. Política de Calidad		6.7. Objetivos de Calidad articulados a los Pilares Estratégicos 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6.4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Valores</a:t>
            </a:r>
          </a:p>
          <a:p>
            <a:pPr marL="0" indent="0">
              <a:buNone/>
            </a:pPr>
            <a:endParaRPr lang="es-ES" sz="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PLAN OPERATIVO 2020 (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muestra la matriz del Plan Operativo, el seguimiento y resultados a julio del 2020 o la matriz de planificación especifica que se utiliza)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7.1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PLAN IMPLEMENTADO POR CAUSA DEL COVID-19: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7.1.1. Diseñe y muestra una matriz DOFA o FODA, en relación con la afectación del servicio público de administrar justicia: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7.1.2. Fortalezas (evidencie todas las fortalezas que ha implementado para no afectar  el servicio público de administrar justicia: Fotos, chats,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, (TODA LA PLANIFICACIÓN REALIZADA)</a:t>
            </a:r>
          </a:p>
          <a:p>
            <a:pPr marL="0" indent="0">
              <a:buNone/>
            </a:pPr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SISTEMA DE GESTIÓN DE LA CALIDAD Y SUS PROCESOS (se enseña el mapa de procesos): 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8.1. Procesos Estratégicos: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8.1.1.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Caracterización y Procedimientos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8.2. Procesos Misionales: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8.2.1. Caracterización y Procedimientos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44001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973385" y="253256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28179" y="494878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6898"/>
          <a:stretch/>
        </p:blipFill>
        <p:spPr>
          <a:xfrm>
            <a:off x="5336120" y="5157192"/>
            <a:ext cx="3456384" cy="126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1605" y="1209590"/>
            <a:ext cx="8013576" cy="5371281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8.3. Procesos de Apoyo: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8.3.1. Caracterización y Procedimientos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8.4. Procesos de Evaluación y Mejora del SIGCMA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8.4.1. Caracterización y procedimientos (los del nivel central: Link: </a:t>
            </a:r>
            <a:r>
              <a:rPr lang="es-CO" sz="1000" dirty="0">
                <a:hlinkClick r:id="rId2"/>
              </a:rPr>
              <a:t>https://www.ramajudicial.gov.co/web/sistema-integrado-gestion-de-la-calidad-y-el-medio-ambiente/mejoramiento-del-sistema-integrado-de-gestion-y-control-de-la-calidad2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IX. SOCIALIZACIÓN DE LOS PROCEDIMIENTOS QUE SOLICITE EL AUDITOR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siempre se inicia explicando 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caracterización 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y luego se muestran los procedimientos. Se puede mostrar  ejemplificando el Ciclo PHVA con un procedimiento especifico, por ejemplo en la parte judicial: Proceso: Gestión de Acciones Constitucionales: Procedimiento: Tutela: se explica y se muestra la trazabilidad desde Justicia XXI). Es importante tener listos los documentos que se van a mostrar debidamente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escaneados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o tenerlos de forma que se pueda compartir a través de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SOCIALIZACIÓN DE LA MATRIZ DE RIESGOS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( todos los procesos deben incluir el riesgo Interrupción o demora en el Servicio Público de Administrar  Justicia: Link: </a:t>
            </a:r>
            <a:r>
              <a:rPr lang="es-CO" sz="1000" dirty="0">
                <a:hlinkClick r:id="rId3"/>
              </a:rPr>
              <a:t>https://www.ramajudicial.gov.co/web/sistema-integrado-gestion-de-la-calidad-y-el-medio-ambiente/auditorias-internas-ciclo-2020-en-el-contexto-de-la-pandemia-covid-19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LIDERAZGO: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11.1. Acto administrativo de Constitución del Comité del SIGCMA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11.2. Actas, videos fotos de reuniones del Comité</a:t>
            </a:r>
            <a:endParaRPr lang="es-CO" sz="1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141110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96352" y="3458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06380" y="56665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085184"/>
            <a:ext cx="2684984" cy="158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0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8286" y="1150718"/>
            <a:ext cx="8013576" cy="5374625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XII. ENFOQUE A LAS PARTES INTERESADAS INTERNAS Y EXTERNAS: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12.1. Demuestre como se cumplen los requisitos  legales de las partes interesadas internas, según sea el proceso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12.2. Demuestre como se consideran los riesgos al no cumplir con los requisitos legales de las partes interesadas internas y externas (en la parte jurisdiccional desde el cumplimiento o no de la Ley, el código especifico)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XIII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PLANIFICACIÓN DE LOS CAMBIOS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explique como planifica los cambios, por ejemplo de servidores judiciales: funcionarios o empleados; de situaciones de contexto, los cambios generados a causa del COVID-19)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13.1. A través de una matriz DOFA o FODA explique los cambios, el propósito y las consecuencias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potenciales,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los riesgos,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XIV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INDICADORES: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14.1. Explique las matrices de seguimiento que utiliza para el seguimiento 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procesos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14.2. Explique el cumplimiento de metas: indicadores vigencia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2019/II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2020/I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: Para la parte jurisdiccional solo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entradas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y salidas, </a:t>
            </a:r>
            <a:endParaRPr lang="es-E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reporte trimestral que hacen a la División de Estadística)</a:t>
            </a: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22457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778815" y="3204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539969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978" y="3847158"/>
            <a:ext cx="2160239" cy="252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78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236" y="1392438"/>
            <a:ext cx="8013576" cy="4988889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XV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COMPETENCIA: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15.1. Competencias de los servidores judiciales a su cargo: (hoja de vida documentada con base en el perfil requerido- el auditor puede solicitar el manual de requisitos y funciones o el acto administrativo respectivo, debe tenerse a la mano);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15.2. Evaluación de los servidores judiciales a su cargo</a:t>
            </a:r>
            <a:b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15.3. Planes de mejora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15.4. Seguimiento y evaluación de los planes de mejora a los servidores judiciales a su cargo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XVI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TOMA DE CONCIENCIA: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16.1. Se muestran las evidencias de todas las reuniones, capacitaciones realizadas para el conocimiento del SIGCCMA y para la mejora del servicio que cumple cada servidor judicial.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XVII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COMUNICACIÓN: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17.1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Matriz de Comunicaciones especifica</a:t>
            </a:r>
          </a:p>
          <a:p>
            <a:pPr marL="0" indent="0">
              <a:buNone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17.2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. Seguimiento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Recuerden que aquí se debe especificar: Qué se comunica, cómo se comunica, a quien se comunica y a través de que medio se comunica. En la parte Judicial se evidencia la caracterización y el procedimiento especifico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338753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525550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719056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678" y="4149080"/>
            <a:ext cx="4299133" cy="128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3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1307815"/>
            <a:ext cx="8013576" cy="5259102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XVIII. INFORMACIÓN DOCUMENTADA: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Debe mostrarse todos los procesos con la caracterización, procedimientos, formatos, y demás documentos debidamente aprobados y la forma o el procedimiento como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toda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información, asegurando la disponibilidad para las partes interesadas y el control de la información, etc.</a:t>
            </a:r>
          </a:p>
          <a:p>
            <a:pPr marL="0" indent="0">
              <a:buNone/>
            </a:pP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XIX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. CONTROL DE LOS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 PROCESOS: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(Deben mostrarse las matrices de seguimiento, y en el caso de los despachos judiciales las matrices que llevan y toda la trazabilidad desde Justicia XXI WEB.</a:t>
            </a:r>
          </a:p>
          <a:p>
            <a:pPr marL="0" indent="0">
              <a:buNone/>
            </a:pPr>
            <a:endParaRPr lang="es-CO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. ENCUENTAS DE SATISFACCIÓN: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20.1. Encuesta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20.2. Ficha de la encuesta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20.3 Resultados de la encuesta</a:t>
            </a:r>
          </a:p>
          <a:p>
            <a:pPr marL="0" indent="0">
              <a:buNone/>
            </a:pPr>
            <a:endParaRPr lang="es-CO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XXI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. MEJORA: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21.1. Todas las mejoras que se han implementado sobre en tiempos del COVID-19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21.2. Listado y tratamiento de las No Conformidades</a:t>
            </a:r>
          </a:p>
          <a:p>
            <a:pPr marL="0" indent="0">
              <a:buNone/>
            </a:pPr>
            <a:endParaRPr lang="es-CO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XXII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. MEJORA CONTINUA</a:t>
            </a: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132490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707904" y="370396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671146" y="58390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80" y="3284984"/>
            <a:ext cx="369806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1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1738714"/>
            <a:ext cx="8013576" cy="4464496"/>
          </a:xfrm>
        </p:spPr>
        <p:txBody>
          <a:bodyPr/>
          <a:lstStyle/>
          <a:p>
            <a:pPr marL="0" indent="0" algn="ctr">
              <a:buNone/>
            </a:pPr>
            <a:r>
              <a:rPr lang="es-E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 DE CIERRE</a:t>
            </a:r>
          </a:p>
          <a:p>
            <a:pPr>
              <a:buAutoNum type="arabi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 la Auditoría: Auditor Líder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Formalización de los resultados de la Auditoría (firma de las No Conformidades) y firma del Informe de Auditoría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Palabras del Magistrado o Juez Líder del SIGCMA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Palabras del Presidente de la Corporación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Remisión de informes y documentos que soportan la auditoría a la Coordinación Nacional del SIGCMA al e-mail: coornacalidbta@cendoj.ramajudicial.gov.co</a:t>
            </a:r>
          </a:p>
          <a:p>
            <a:pPr>
              <a:buAutoNum type="arabicPeriod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338753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894560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1124744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782" y="4553426"/>
            <a:ext cx="6370484" cy="146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2506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1365</Words>
  <Application>Microsoft Office PowerPoint</Application>
  <PresentationFormat>Presentación en pantalla (4:3)</PresentationFormat>
  <Paragraphs>183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Palatino Linotype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Atom</cp:lastModifiedBy>
  <cp:revision>220</cp:revision>
  <dcterms:created xsi:type="dcterms:W3CDTF">2012-11-20T17:02:50Z</dcterms:created>
  <dcterms:modified xsi:type="dcterms:W3CDTF">2020-08-18T01:53:00Z</dcterms:modified>
</cp:coreProperties>
</file>