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8"/>
  </p:notesMasterIdLst>
  <p:sldIdLst>
    <p:sldId id="425" r:id="rId2"/>
    <p:sldId id="439" r:id="rId3"/>
    <p:sldId id="438" r:id="rId4"/>
    <p:sldId id="437" r:id="rId5"/>
    <p:sldId id="441" r:id="rId6"/>
    <p:sldId id="436" r:id="rId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WES. Espinosa Santamaria" initials="WWES" lastIdx="2" clrIdx="0">
    <p:extLst>
      <p:ext uri="{19B8F6BF-5375-455C-9EA6-DF929625EA0E}">
        <p15:presenceInfo xmlns:p15="http://schemas.microsoft.com/office/powerpoint/2012/main" userId="S-1-5-21-2255506183-343154469-1802859287-1401" providerId="AD"/>
      </p:ext>
    </p:extLst>
  </p:cmAuthor>
  <p:cmAuthor id="2" name="sandra Paola Castillo Hernandez" initials="sPCH" lastIdx="3" clrIdx="1">
    <p:extLst>
      <p:ext uri="{19B8F6BF-5375-455C-9EA6-DF929625EA0E}">
        <p15:presenceInfo xmlns:p15="http://schemas.microsoft.com/office/powerpoint/2012/main" userId="S-1-5-21-2255506183-343154469-1802859287-13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2" autoAdjust="0"/>
    <p:restoredTop sz="85341" autoAdjust="0"/>
  </p:normalViewPr>
  <p:slideViewPr>
    <p:cSldViewPr>
      <p:cViewPr varScale="1">
        <p:scale>
          <a:sx n="72" d="100"/>
          <a:sy n="72" d="100"/>
        </p:scale>
        <p:origin x="1146" y="54"/>
      </p:cViewPr>
      <p:guideLst>
        <p:guide orient="horz" pos="2160"/>
        <p:guide pos="2880"/>
      </p:guideLst>
    </p:cSldViewPr>
  </p:slideViewPr>
  <p:outlineViewPr>
    <p:cViewPr>
      <p:scale>
        <a:sx n="33" d="100"/>
        <a:sy n="33" d="100"/>
      </p:scale>
      <p:origin x="0" y="-40554"/>
    </p:cViewPr>
  </p:outlineViewPr>
  <p:notesTextViewPr>
    <p:cViewPr>
      <p:scale>
        <a:sx n="1" d="1"/>
        <a:sy n="1" d="1"/>
      </p:scale>
      <p:origin x="0" y="0"/>
    </p:cViewPr>
  </p:notesTextViewPr>
  <p:sorterViewPr>
    <p:cViewPr>
      <p:scale>
        <a:sx n="100" d="100"/>
        <a:sy n="100" d="100"/>
      </p:scale>
      <p:origin x="0" y="-52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779802-7E2C-47D3-83BA-D318FE293392}" type="datetimeFigureOut">
              <a:rPr lang="es-CO" smtClean="0"/>
              <a:t>4/02/2021</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44176-138A-4932-A9AE-096DB0A4F50D}" type="slidenum">
              <a:rPr lang="es-CO" smtClean="0"/>
              <a:t>‹Nº›</a:t>
            </a:fld>
            <a:endParaRPr lang="es-CO"/>
          </a:p>
        </p:txBody>
      </p:sp>
    </p:spTree>
    <p:extLst>
      <p:ext uri="{BB962C8B-B14F-4D97-AF65-F5344CB8AC3E}">
        <p14:creationId xmlns:p14="http://schemas.microsoft.com/office/powerpoint/2010/main" val="172321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6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10540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0990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89096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55576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4118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97824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49518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202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13156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4/02/2021</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8484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6 Imagen" descr="fondo"/>
          <p:cNvPicPr/>
          <p:nvPr userDrawn="1"/>
        </p:nvPicPr>
        <p:blipFill rotWithShape="1">
          <a:blip r:embed="rId13">
            <a:extLst>
              <a:ext uri="{28A0092B-C50C-407E-A947-70E740481C1C}">
                <a14:useLocalDpi xmlns:a14="http://schemas.microsoft.com/office/drawing/2010/main" val="0"/>
              </a:ext>
            </a:extLst>
          </a:blip>
          <a:srcRect l="20651" t="44485" b="1"/>
          <a:stretch/>
        </p:blipFill>
        <p:spPr bwMode="auto">
          <a:xfrm>
            <a:off x="845840" y="0"/>
            <a:ext cx="8298161" cy="6885384"/>
          </a:xfrm>
          <a:prstGeom prst="rect">
            <a:avLst/>
          </a:prstGeom>
          <a:noFill/>
        </p:spPr>
      </p:pic>
      <p:sp>
        <p:nvSpPr>
          <p:cNvPr id="8" name="7 Rectángulo"/>
          <p:cNvSpPr/>
          <p:nvPr userDrawn="1"/>
        </p:nvSpPr>
        <p:spPr>
          <a:xfrm>
            <a:off x="0" y="0"/>
            <a:ext cx="84584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493693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1" name="CuadroTexto 10"/>
          <p:cNvSpPr txBox="1"/>
          <p:nvPr/>
        </p:nvSpPr>
        <p:spPr>
          <a:xfrm>
            <a:off x="982172" y="1410992"/>
            <a:ext cx="7435858" cy="5539978"/>
          </a:xfrm>
          <a:prstGeom prst="rect">
            <a:avLst/>
          </a:prstGeom>
          <a:noFill/>
        </p:spPr>
        <p:txBody>
          <a:bodyPr wrap="square" rtlCol="0">
            <a:spAutoFit/>
          </a:bodyPr>
          <a:lstStyle/>
          <a:p>
            <a:pPr algn="ctr"/>
            <a:r>
              <a:rPr lang="es-MX" sz="2800" b="1" dirty="0"/>
              <a:t>GRUPO T-2020</a:t>
            </a:r>
          </a:p>
          <a:p>
            <a:pPr algn="ctr"/>
            <a:r>
              <a:rPr lang="es-MX" sz="2800" b="1" dirty="0"/>
              <a:t>ACTUALIZACIÓN</a:t>
            </a:r>
          </a:p>
          <a:p>
            <a:pPr algn="ctr"/>
            <a:r>
              <a:rPr lang="es-MX" sz="2800" b="1" dirty="0"/>
              <a:t>NTC 6256:2018 – GTC 286:2018</a:t>
            </a:r>
          </a:p>
          <a:p>
            <a:pPr algn="ctr"/>
            <a:endParaRPr lang="es-MX" sz="2800" b="1" dirty="0"/>
          </a:p>
          <a:p>
            <a:pPr algn="ctr"/>
            <a:r>
              <a:rPr lang="es-MX" sz="2800" b="1" dirty="0"/>
              <a:t>NORMA Y GUÍA TÉCNICA DE LA RAMA JUDICIAL</a:t>
            </a:r>
          </a:p>
          <a:p>
            <a:pPr algn="ctr"/>
            <a:endParaRPr lang="es-MX" sz="2300" b="1" dirty="0"/>
          </a:p>
          <a:p>
            <a:pPr algn="ctr"/>
            <a:endParaRPr lang="es-MX" sz="2300" b="1" dirty="0"/>
          </a:p>
          <a:p>
            <a:pPr algn="ctr"/>
            <a:r>
              <a:rPr lang="es-CO" sz="2300" b="1" dirty="0"/>
              <a:t>“</a:t>
            </a:r>
            <a:r>
              <a:rPr lang="es-CO" sz="2400" b="1" i="1" dirty="0"/>
              <a:t>Consolidándonos como una Organización Inteligente comprometidos con el medio ambiente, </a:t>
            </a:r>
          </a:p>
          <a:p>
            <a:pPr algn="ctr"/>
            <a:r>
              <a:rPr lang="es-CO" sz="2400" b="1" i="1" dirty="0"/>
              <a:t>donde el capital humano constituye el activo más importante.</a:t>
            </a:r>
            <a:r>
              <a:rPr lang="es-CO" sz="2300" b="1" dirty="0"/>
              <a:t>”</a:t>
            </a:r>
            <a:endParaRPr lang="es-CO" sz="2300" dirty="0"/>
          </a:p>
          <a:p>
            <a:endParaRPr lang="es-CO" dirty="0"/>
          </a:p>
          <a:p>
            <a:endParaRPr lang="en-US" dirty="0"/>
          </a:p>
          <a:p>
            <a:endParaRPr lang="es-CO" dirty="0"/>
          </a:p>
          <a:p>
            <a:endParaRPr lang="en-US" dirty="0"/>
          </a:p>
        </p:txBody>
      </p:sp>
    </p:spTree>
    <p:extLst>
      <p:ext uri="{BB962C8B-B14F-4D97-AF65-F5344CB8AC3E}">
        <p14:creationId xmlns:p14="http://schemas.microsoft.com/office/powerpoint/2010/main" val="38598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1" name="CuadroTexto 10"/>
          <p:cNvSpPr txBox="1"/>
          <p:nvPr/>
        </p:nvSpPr>
        <p:spPr>
          <a:xfrm>
            <a:off x="1331640" y="1547603"/>
            <a:ext cx="7435858" cy="5816977"/>
          </a:xfrm>
          <a:prstGeom prst="rect">
            <a:avLst/>
          </a:prstGeom>
          <a:noFill/>
        </p:spPr>
        <p:txBody>
          <a:bodyPr wrap="square" rtlCol="0">
            <a:spAutoFit/>
          </a:bodyPr>
          <a:lstStyle/>
          <a:p>
            <a:pPr algn="ctr"/>
            <a:r>
              <a:rPr lang="es-MX" sz="2800" b="1" dirty="0"/>
              <a:t>GRUPO T-2020</a:t>
            </a:r>
          </a:p>
          <a:p>
            <a:pPr algn="ctr"/>
            <a:r>
              <a:rPr lang="es-MX" sz="2800" b="1" dirty="0"/>
              <a:t>ACTUALIZACIÓN</a:t>
            </a:r>
          </a:p>
          <a:p>
            <a:pPr algn="ctr"/>
            <a:r>
              <a:rPr lang="es-MX" sz="2800" b="1" dirty="0"/>
              <a:t>NTC 6256:2018 – GTC 286:2018</a:t>
            </a:r>
            <a:endParaRPr lang="es-CO" dirty="0"/>
          </a:p>
          <a:p>
            <a:endParaRPr lang="es-CO" dirty="0"/>
          </a:p>
          <a:p>
            <a:r>
              <a:rPr lang="es-CO" dirty="0"/>
              <a:t>Conformado por:</a:t>
            </a:r>
          </a:p>
          <a:p>
            <a:endParaRPr lang="es-CO" dirty="0"/>
          </a:p>
          <a:p>
            <a:pPr marL="285750" indent="-285750">
              <a:buFont typeface="Wingdings" panose="05000000000000000000" pitchFamily="2" charset="2"/>
              <a:buChar char="Ø"/>
            </a:pPr>
            <a:r>
              <a:rPr lang="es-CO" dirty="0"/>
              <a:t>Magistrada Líder del SIGCMA</a:t>
            </a:r>
          </a:p>
          <a:p>
            <a:pPr marL="285750" indent="-285750">
              <a:buFont typeface="Wingdings" panose="05000000000000000000" pitchFamily="2" charset="2"/>
              <a:buChar char="Ø"/>
            </a:pPr>
            <a:r>
              <a:rPr lang="es-CO" dirty="0"/>
              <a:t>Directores Unidades Misionales del CSJ</a:t>
            </a:r>
          </a:p>
          <a:p>
            <a:pPr marL="285750" indent="-285750">
              <a:buFont typeface="Wingdings" panose="05000000000000000000" pitchFamily="2" charset="2"/>
              <a:buChar char="Ø"/>
            </a:pPr>
            <a:r>
              <a:rPr lang="es-CO" dirty="0"/>
              <a:t>Magistrados Consejos Seccionales de la Judicatura</a:t>
            </a:r>
          </a:p>
          <a:p>
            <a:pPr marL="285750" indent="-285750">
              <a:buFont typeface="Wingdings" panose="05000000000000000000" pitchFamily="2" charset="2"/>
              <a:buChar char="Ø"/>
            </a:pPr>
            <a:r>
              <a:rPr lang="es-CO" dirty="0"/>
              <a:t>Director Ejecutivo de Administración Judicial</a:t>
            </a:r>
          </a:p>
          <a:p>
            <a:pPr marL="285750" indent="-285750">
              <a:buFont typeface="Wingdings" panose="05000000000000000000" pitchFamily="2" charset="2"/>
              <a:buChar char="Ø"/>
            </a:pPr>
            <a:r>
              <a:rPr lang="es-CO" dirty="0"/>
              <a:t>Directores Seccionales de Administración Judicial</a:t>
            </a:r>
          </a:p>
          <a:p>
            <a:pPr marL="285750" indent="-285750">
              <a:buFont typeface="Wingdings" panose="05000000000000000000" pitchFamily="2" charset="2"/>
              <a:buChar char="Ø"/>
            </a:pPr>
            <a:r>
              <a:rPr lang="es-CO" dirty="0"/>
              <a:t>Lideres de Proceso Despachos Judiciales certificados: Magistrados, Jueces</a:t>
            </a:r>
          </a:p>
          <a:p>
            <a:pPr marL="285750" indent="-285750">
              <a:buFont typeface="Wingdings" panose="05000000000000000000" pitchFamily="2" charset="2"/>
              <a:buChar char="Ø"/>
            </a:pPr>
            <a:r>
              <a:rPr lang="es-CO" dirty="0"/>
              <a:t>Coordinador Nacional del SIGCMA</a:t>
            </a:r>
          </a:p>
          <a:p>
            <a:pPr marL="285750" indent="-285750">
              <a:buFont typeface="Wingdings" panose="05000000000000000000" pitchFamily="2" charset="2"/>
              <a:buChar char="Ø"/>
            </a:pPr>
            <a:r>
              <a:rPr lang="es-CO" dirty="0"/>
              <a:t>Profesionales de UNDERNET SAS de Colombia</a:t>
            </a:r>
          </a:p>
          <a:p>
            <a:pPr marL="285750" indent="-285750">
              <a:buFont typeface="Wingdings" panose="05000000000000000000" pitchFamily="2" charset="2"/>
              <a:buChar char="Ø"/>
            </a:pPr>
            <a:r>
              <a:rPr lang="es-CO" dirty="0"/>
              <a:t>Profesionales Normalización ICONTEC</a:t>
            </a:r>
          </a:p>
          <a:p>
            <a:pPr marL="285750" indent="-285750">
              <a:buFont typeface="Wingdings" panose="05000000000000000000" pitchFamily="2" charset="2"/>
              <a:buChar char="Ø"/>
            </a:pPr>
            <a:endParaRPr lang="es-CO" dirty="0"/>
          </a:p>
          <a:p>
            <a:endParaRPr lang="en-US" dirty="0"/>
          </a:p>
          <a:p>
            <a:endParaRPr lang="es-CO" dirty="0"/>
          </a:p>
          <a:p>
            <a:endParaRPr lang="en-US" dirty="0"/>
          </a:p>
        </p:txBody>
      </p:sp>
    </p:spTree>
    <p:extLst>
      <p:ext uri="{BB962C8B-B14F-4D97-AF65-F5344CB8AC3E}">
        <p14:creationId xmlns:p14="http://schemas.microsoft.com/office/powerpoint/2010/main" val="29120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8F0429B8-A958-4CF0-A2BC-A394D73D23CD}"/>
              </a:ext>
            </a:extLst>
          </p:cNvPr>
          <p:cNvSpPr txBox="1"/>
          <p:nvPr/>
        </p:nvSpPr>
        <p:spPr>
          <a:xfrm>
            <a:off x="960596" y="1605766"/>
            <a:ext cx="8014896" cy="4770537"/>
          </a:xfrm>
          <a:prstGeom prst="rect">
            <a:avLst/>
          </a:prstGeom>
          <a:noFill/>
        </p:spPr>
        <p:txBody>
          <a:bodyPr wrap="square">
            <a:spAutoFit/>
          </a:bodyPr>
          <a:lstStyle/>
          <a:p>
            <a:pPr marL="342900" lvl="0" indent="-342900" algn="just" hangingPunct="0">
              <a:buAutoNum type="arabicParenR"/>
              <a:tabLst>
                <a:tab pos="2610485" algn="l"/>
                <a:tab pos="449580" algn="l"/>
              </a:tabLst>
            </a:pPr>
            <a:r>
              <a:rPr lang="es-ES_tradnl" sz="1600" b="1" dirty="0">
                <a:effectLst/>
                <a:latin typeface="Arial" panose="020B0604020202020204" pitchFamily="34" charset="0"/>
                <a:ea typeface="Times New Roman" panose="02020603050405020304" pitchFamily="18" charset="0"/>
                <a:cs typeface="Arial" panose="020B0604020202020204" pitchFamily="34" charset="0"/>
              </a:rPr>
              <a:t>OBJETIVO: </a:t>
            </a:r>
          </a:p>
          <a:p>
            <a:pPr lvl="0" algn="just" hangingPunct="0">
              <a:tabLst>
                <a:tab pos="2610485" algn="l"/>
                <a:tab pos="449580" algn="l"/>
              </a:tabLst>
            </a:pPr>
            <a:endParaRPr lang="es-ES_tradnl" sz="1600" b="1" dirty="0">
              <a:effectLst/>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610485" algn="l"/>
                <a:tab pos="449580" algn="l"/>
              </a:tabLst>
            </a:pPr>
            <a:r>
              <a:rPr lang="es-ES_tradnl" sz="1600" b="1" dirty="0">
                <a:latin typeface="Arial" panose="020B0604020202020204" pitchFamily="34" charset="0"/>
                <a:ea typeface="Times New Roman" panose="02020603050405020304" pitchFamily="18" charset="0"/>
                <a:cs typeface="Arial" panose="020B0604020202020204" pitchFamily="34" charset="0"/>
              </a:rPr>
              <a:t>      </a:t>
            </a:r>
            <a:r>
              <a:rPr lang="es-ES_tradnl" sz="1600" dirty="0">
                <a:effectLst/>
                <a:latin typeface="Arial" panose="020B0604020202020204" pitchFamily="34" charset="0"/>
                <a:ea typeface="Times New Roman" panose="02020603050405020304" pitchFamily="18" charset="0"/>
                <a:cs typeface="Arial" panose="020B0604020202020204" pitchFamily="34" charset="0"/>
              </a:rPr>
              <a:t>Coadyuvar en la actualización  de la NTC 6256:2018 y la GTC 286:2018 para </a:t>
            </a:r>
          </a:p>
          <a:p>
            <a:pPr lvl="0" algn="just" hangingPunct="0">
              <a:tabLst>
                <a:tab pos="2610485" algn="l"/>
                <a:tab pos="449580" algn="l"/>
              </a:tabLst>
            </a:pPr>
            <a:r>
              <a:rPr lang="es-ES_tradnl" sz="1600" dirty="0">
                <a:latin typeface="Arial" panose="020B0604020202020204" pitchFamily="34" charset="0"/>
                <a:ea typeface="Times New Roman" panose="02020603050405020304" pitchFamily="18" charset="0"/>
                <a:cs typeface="Arial" panose="020B0604020202020204" pitchFamily="34" charset="0"/>
              </a:rPr>
              <a:t>      </a:t>
            </a:r>
            <a:r>
              <a:rPr lang="es-ES_tradnl" sz="1600" dirty="0">
                <a:effectLst/>
                <a:latin typeface="Arial" panose="020B0604020202020204" pitchFamily="34" charset="0"/>
                <a:ea typeface="Times New Roman" panose="02020603050405020304" pitchFamily="18" charset="0"/>
                <a:cs typeface="Arial" panose="020B0604020202020204" pitchFamily="34" charset="0"/>
              </a:rPr>
              <a:t>implementación en los Poderes Judiciales de IBEROAMERICA.</a:t>
            </a:r>
          </a:p>
          <a:p>
            <a:pPr lvl="0" algn="just" hangingPunct="0">
              <a:tabLst>
                <a:tab pos="2610485" algn="l"/>
                <a:tab pos="449580" algn="l"/>
              </a:tabLst>
            </a:pPr>
            <a:endParaRPr lang="es-ES_tradnl" sz="1600" dirty="0">
              <a:effectLst/>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610485" algn="l"/>
                <a:tab pos="449580" algn="l"/>
              </a:tabLst>
            </a:pPr>
            <a:r>
              <a:rPr lang="es-ES_tradnl" sz="1600" b="1" dirty="0">
                <a:latin typeface="Arial" panose="020B0604020202020204" pitchFamily="34" charset="0"/>
                <a:ea typeface="Times New Roman" panose="02020603050405020304" pitchFamily="18" charset="0"/>
                <a:cs typeface="Arial" panose="020B0604020202020204" pitchFamily="34" charset="0"/>
              </a:rPr>
              <a:t>2) ACTIVIDADES:</a:t>
            </a:r>
          </a:p>
          <a:p>
            <a:pPr lvl="0" algn="just" hangingPunct="0">
              <a:tabLst>
                <a:tab pos="2610485" algn="l"/>
                <a:tab pos="449580" algn="l"/>
              </a:tabLst>
            </a:pPr>
            <a:endParaRPr lang="es-ES_tradnl" sz="1600" dirty="0">
              <a:effectLst/>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610485" algn="l"/>
                <a:tab pos="449580" algn="l"/>
              </a:tabLst>
            </a:pPr>
            <a:r>
              <a:rPr lang="es-ES_tradnl" sz="1600" dirty="0">
                <a:latin typeface="Arial" panose="020B0604020202020204" pitchFamily="34" charset="0"/>
                <a:ea typeface="Times New Roman" panose="02020603050405020304" pitchFamily="18" charset="0"/>
                <a:cs typeface="Arial" panose="020B0604020202020204" pitchFamily="34" charset="0"/>
              </a:rPr>
              <a:t>Conformación d</a:t>
            </a:r>
            <a:r>
              <a:rPr lang="es-ES_tradnl" sz="1600" dirty="0">
                <a:effectLst/>
                <a:latin typeface="Arial" panose="020B0604020202020204" pitchFamily="34" charset="0"/>
                <a:ea typeface="Times New Roman" panose="02020603050405020304" pitchFamily="18" charset="0"/>
                <a:cs typeface="Arial" panose="020B0604020202020204" pitchFamily="34" charset="0"/>
              </a:rPr>
              <a:t>el Grupo T-2020: Desde el año  2019  se ha venido trabajando con la Coordinación Nacional del SIGCMA en la actualización de la Norma NTC 6256:2018 y la GTC 286:2018, con el fin de que tanto la Norma como la Guía Técnica de Calidad expliciten la esencia de los Poderes Judiciales de IBEROAMERICA desde la dinámica de las Estructuras de Alto Nivel. En este contexto la misión del Grupo T-2020 es:</a:t>
            </a:r>
          </a:p>
          <a:p>
            <a:pPr lvl="0" algn="just" hangingPunct="0">
              <a:tabLst>
                <a:tab pos="2610485" algn="l"/>
                <a:tab pos="449580" algn="l"/>
              </a:tabLst>
            </a:pP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Font typeface="+mj-lt"/>
              <a:buAutoNum type="alphaLcParenR"/>
              <a:tabLst>
                <a:tab pos="2610485" algn="l"/>
                <a:tab pos="449580" algn="l"/>
              </a:tabLs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Leer el proyecto con una perspectiva fundamentada en las Estructuras de Alto Nivel: Norma ISO 2015;</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Font typeface="+mj-lt"/>
              <a:buAutoNum type="alphaLcParenR"/>
              <a:tabLst>
                <a:tab pos="2610485" algn="l"/>
                <a:tab pos="449580" algn="l"/>
              </a:tabLs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Que tanto la Norma como la Guía permita identificar en lo general el lenguaje especifico del Sector Justicia de IBEROAMERICA;</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Font typeface="+mj-lt"/>
              <a:buAutoNum type="alphaLcParenR"/>
              <a:tabLst>
                <a:tab pos="2610485" algn="l"/>
                <a:tab pos="449580" algn="l"/>
              </a:tabLs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Que la Norma como la Guía incorporen el compromiso con el medio ambiente, sin que ello suponga una certificación ambiental;</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2575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8F0429B8-A958-4CF0-A2BC-A394D73D23CD}"/>
              </a:ext>
            </a:extLst>
          </p:cNvPr>
          <p:cNvSpPr txBox="1"/>
          <p:nvPr/>
        </p:nvSpPr>
        <p:spPr>
          <a:xfrm>
            <a:off x="899592" y="1294712"/>
            <a:ext cx="8136904" cy="4770537"/>
          </a:xfrm>
          <a:prstGeom prst="rect">
            <a:avLst/>
          </a:prstGeom>
          <a:noFill/>
        </p:spPr>
        <p:txBody>
          <a:bodyPr wrap="square">
            <a:spAutoFit/>
          </a:bodyPr>
          <a:lstStyle/>
          <a:p>
            <a:pPr algn="just" hangingPunct="0">
              <a:tabLst>
                <a:tab pos="2610485" algn="l"/>
                <a:tab pos="449580" algn="l"/>
              </a:tabLs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 La Norma y la Guía </a:t>
            </a: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debe incluir </a:t>
            </a: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la parte Judicial la forma general como funcionan:</a:t>
            </a:r>
          </a:p>
          <a:p>
            <a:pPr algn="just" hangingPunct="0">
              <a:tabLst>
                <a:tab pos="2610485" algn="l"/>
                <a:tab pos="449580" algn="l"/>
              </a:tabLst>
            </a:pPr>
            <a:endPar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803275" indent="-360363" algn="just" hangingPunct="0">
              <a:buAutoNum type="arabicParenR"/>
              <a:tabLst>
                <a:tab pos="2610485" algn="l"/>
                <a:tab pos="449580" algn="l"/>
              </a:tabLst>
            </a:pP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Despachos Judiciales: (Tribunales y Juzgados)</a:t>
            </a:r>
          </a:p>
          <a:p>
            <a:pPr marL="803275" indent="-360363" algn="just" hangingPunct="0">
              <a:buAutoNum type="arabicParenR"/>
              <a:tabLst>
                <a:tab pos="2610485" algn="l"/>
                <a:tab pos="449580" algn="l"/>
              </a:tabLs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Secretarías de Tribunal</a:t>
            </a:r>
          </a:p>
          <a:p>
            <a:pPr marL="803275" indent="-360363" algn="just" hangingPunct="0">
              <a:buAutoNum type="arabicParenR"/>
              <a:tabLst>
                <a:tab pos="2610485" algn="l"/>
                <a:tab pos="449580" algn="l"/>
              </a:tabLst>
            </a:pP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Relatorías</a:t>
            </a:r>
            <a:endPar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803275" indent="-360363" algn="just" hangingPunct="0">
              <a:buAutoNum type="arabicParenR"/>
              <a:tabLst>
                <a:tab pos="2610485" algn="l"/>
                <a:tab pos="449580" algn="l"/>
              </a:tabLs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Centros de Servicios</a:t>
            </a:r>
            <a:endPar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03275" indent="-360363" algn="just" hangingPunct="0">
              <a:buAutoNum type="arabicParenR"/>
              <a:tabLst>
                <a:tab pos="2610485" algn="l"/>
                <a:tab pos="449580" algn="l"/>
              </a:tabLs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Oficinas de Apoyo</a:t>
            </a:r>
          </a:p>
          <a:p>
            <a:pPr marL="803275" indent="-360363" algn="just" hangingPunct="0">
              <a:buAutoNum type="arabicParenR"/>
              <a:tabLst>
                <a:tab pos="2610485" algn="l"/>
                <a:tab pos="449580" algn="l"/>
              </a:tabLst>
            </a:pP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Oficinas Judiciales</a:t>
            </a:r>
          </a:p>
          <a:p>
            <a:pPr algn="just" hangingPunct="0">
              <a:tabLst>
                <a:tab pos="2610485" algn="l"/>
                <a:tab pos="449580" algn="l"/>
              </a:tabLst>
            </a:pPr>
            <a:endPar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hangingPunct="0">
              <a:tabLst>
                <a:tab pos="2610485" algn="l"/>
                <a:tab pos="449580" algn="l"/>
              </a:tabLst>
            </a:pP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Que la norma refleje el Ciclo PHVA en </a:t>
            </a: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procesos como:</a:t>
            </a:r>
          </a:p>
          <a:p>
            <a:pPr algn="just" hangingPunct="0">
              <a:tabLst>
                <a:tab pos="2610485" algn="l"/>
                <a:tab pos="449580" algn="l"/>
              </a:tabLst>
            </a:pPr>
            <a:endPar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39750" indent="-179388" algn="just" hangingPunct="0">
              <a:tabLst>
                <a:tab pos="2610485" algn="l"/>
                <a:tab pos="449580" algn="l"/>
              </a:tabLs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Planeación</a:t>
            </a:r>
          </a:p>
          <a:p>
            <a:pPr marL="539750" indent="-179388" algn="just" hangingPunct="0">
              <a:tabLst>
                <a:tab pos="2610485" algn="l"/>
                <a:tab pos="449580" algn="l"/>
              </a:tabLst>
            </a:pP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Notificaciones </a:t>
            </a:r>
          </a:p>
          <a:p>
            <a:pPr marL="539750" indent="-179388" algn="just" hangingPunct="0">
              <a:tabLst>
                <a:tab pos="2610485" algn="l"/>
                <a:tab pos="449580" algn="l"/>
              </a:tabLst>
            </a:pP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3</a:t>
            </a: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Reparto </a:t>
            </a:r>
          </a:p>
          <a:p>
            <a:pPr marL="539750" indent="-179388" algn="just" hangingPunct="0">
              <a:tabLst>
                <a:tab pos="2610485" algn="l"/>
                <a:tab pos="449580" algn="l"/>
              </a:tabLst>
            </a:pP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4</a:t>
            </a: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Planeación de Audiencias </a:t>
            </a:r>
          </a:p>
          <a:p>
            <a:pPr marL="539750" indent="-179388" algn="just" hangingPunct="0">
              <a:tabLst>
                <a:tab pos="2610485" algn="l"/>
                <a:tab pos="449580" algn="l"/>
              </a:tabLst>
            </a:pP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5</a:t>
            </a: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Diseño de Palacios de Ambientes de trabajo: Palacios de Justicia, Salas de     </a:t>
            </a:r>
          </a:p>
          <a:p>
            <a:pPr marL="623888" indent="-263525" algn="just" hangingPunct="0">
              <a:tabLst>
                <a:tab pos="720725" algn="l"/>
                <a:tab pos="2609850" algn="l"/>
              </a:tabLst>
            </a:pP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S_tradnl"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Audiencia; entre otras, teniendo en cuenta la lógica organizacional y de bienestar de un Despacho Judicial y dependencias administrativas teniend</a:t>
            </a:r>
            <a:r>
              <a:rPr lang="es-ES_tradnl"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o en cuenta las partes interesadas: Internas y Externas</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200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8F0429B8-A958-4CF0-A2BC-A394D73D23CD}"/>
              </a:ext>
            </a:extLst>
          </p:cNvPr>
          <p:cNvSpPr txBox="1"/>
          <p:nvPr/>
        </p:nvSpPr>
        <p:spPr>
          <a:xfrm>
            <a:off x="899592" y="1526668"/>
            <a:ext cx="8136904" cy="4801314"/>
          </a:xfrm>
          <a:prstGeom prst="rect">
            <a:avLst/>
          </a:prstGeom>
          <a:noFill/>
        </p:spPr>
        <p:txBody>
          <a:bodyPr wrap="square">
            <a:spAutoFit/>
          </a:bodyPr>
          <a:lstStyle/>
          <a:p>
            <a:pPr lvl="0" algn="just" hangingPunct="0">
              <a:tabLst>
                <a:tab pos="2610485" algn="l"/>
                <a:tab pos="449580" algn="l"/>
              </a:tabLst>
            </a:pPr>
            <a:endParaRPr lang="es-ES_tradnl"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Font typeface="+mj-lt"/>
              <a:buAutoNum type="alphaLcParenR"/>
              <a:tabLst>
                <a:tab pos="2610485" algn="l"/>
                <a:tab pos="449580" algn="l"/>
              </a:tabLst>
            </a:pPr>
            <a:r>
              <a:rPr lang="es-ES_tradnl" sz="1600" dirty="0">
                <a:effectLst/>
                <a:latin typeface="Arial" panose="020B0604020202020204" pitchFamily="34" charset="0"/>
                <a:ea typeface="Times New Roman" panose="02020603050405020304" pitchFamily="18" charset="0"/>
                <a:cs typeface="Arial" panose="020B0604020202020204" pitchFamily="34" charset="0"/>
              </a:rPr>
              <a:t>Refleje el lenguaje específico del sector justicia y por ende de la Rama Judicial;</a:t>
            </a:r>
            <a:endParaRPr lang="es-CO"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Font typeface="+mj-lt"/>
              <a:buAutoNum type="alphaLcParenR"/>
              <a:tabLst>
                <a:tab pos="2610485" algn="l"/>
                <a:tab pos="449580" algn="l"/>
              </a:tabLst>
            </a:pPr>
            <a:r>
              <a:rPr lang="es-ES_tradnl" sz="1600" dirty="0">
                <a:effectLst/>
                <a:latin typeface="Arial" panose="020B0604020202020204" pitchFamily="34" charset="0"/>
                <a:ea typeface="Times New Roman" panose="02020603050405020304" pitchFamily="18" charset="0"/>
                <a:cs typeface="Arial" panose="020B0604020202020204" pitchFamily="34" charset="0"/>
              </a:rPr>
              <a:t>Que se constituya en una norma que le sirva de guía y orientación a los poderes judiciales de Iberoamérica;</a:t>
            </a:r>
            <a:endParaRPr lang="es-CO"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Font typeface="+mj-lt"/>
              <a:buAutoNum type="alphaLcParenR"/>
              <a:tabLst>
                <a:tab pos="2610485" algn="l"/>
                <a:tab pos="449580" algn="l"/>
              </a:tabLst>
            </a:pPr>
            <a:r>
              <a:rPr lang="es-ES_tradnl" sz="1600" dirty="0">
                <a:effectLst/>
                <a:latin typeface="Arial" panose="020B0604020202020204" pitchFamily="34" charset="0"/>
                <a:ea typeface="Times New Roman" panose="02020603050405020304" pitchFamily="18" charset="0"/>
                <a:cs typeface="Arial" panose="020B0604020202020204" pitchFamily="34" charset="0"/>
              </a:rPr>
              <a:t>Que les permita a los poderes judiciales de Iberoamérica certificarse en la Norma Técnica y la Guía de la Rama Judicial;</a:t>
            </a:r>
            <a:endParaRPr lang="es-CO"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Font typeface="+mj-lt"/>
              <a:buAutoNum type="alphaLcParenR"/>
              <a:tabLst>
                <a:tab pos="2610485" algn="l"/>
                <a:tab pos="449580" algn="l"/>
              </a:tabLst>
            </a:pPr>
            <a:r>
              <a:rPr lang="es-ES_tradnl" sz="1600" dirty="0">
                <a:effectLst/>
                <a:latin typeface="Arial" panose="020B0604020202020204" pitchFamily="34" charset="0"/>
                <a:ea typeface="Times New Roman" panose="02020603050405020304" pitchFamily="18" charset="0"/>
                <a:cs typeface="Arial" panose="020B0604020202020204" pitchFamily="34" charset="0"/>
              </a:rPr>
              <a:t>Que sea una norma que esté articulada y fundamentada en las Estructuras de Alto Nivel;</a:t>
            </a:r>
            <a:endParaRPr lang="es-CO"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Font typeface="+mj-lt"/>
              <a:buAutoNum type="alphaLcParenR"/>
              <a:tabLst>
                <a:tab pos="2610485" algn="l"/>
                <a:tab pos="449580" algn="l"/>
              </a:tabLst>
            </a:pPr>
            <a:r>
              <a:rPr lang="es-ES_tradnl" sz="1600" dirty="0">
                <a:effectLst/>
                <a:latin typeface="Arial" panose="020B0604020202020204" pitchFamily="34" charset="0"/>
                <a:ea typeface="Times New Roman" panose="02020603050405020304" pitchFamily="18" charset="0"/>
                <a:cs typeface="Arial" panose="020B0604020202020204" pitchFamily="34" charset="0"/>
              </a:rPr>
              <a:t>Que el valor agregado de la Norma y la Guía en su actualización permita identificar el lenguaje especifico como los modelos de gestión del sector justicia y por ende de la Rama Judicial</a:t>
            </a:r>
          </a:p>
          <a:p>
            <a:pPr marL="342900" lvl="0" indent="-342900" algn="just" hangingPunct="0">
              <a:buFont typeface="+mj-lt"/>
              <a:buAutoNum type="alphaLcParenR"/>
              <a:tabLst>
                <a:tab pos="2610485" algn="l"/>
                <a:tab pos="449580" algn="l"/>
              </a:tabLst>
            </a:pPr>
            <a:r>
              <a:rPr lang="es-ES_tradnl" sz="1600" dirty="0">
                <a:latin typeface="Arial" panose="020B0604020202020204" pitchFamily="34" charset="0"/>
                <a:ea typeface="Times New Roman" panose="02020603050405020304" pitchFamily="18" charset="0"/>
                <a:cs typeface="Arial" panose="020B0604020202020204" pitchFamily="34" charset="0"/>
              </a:rPr>
              <a:t>Que la norma especifique el compromiso son:</a:t>
            </a:r>
          </a:p>
          <a:p>
            <a:pPr marL="342900" lvl="0" indent="-342900" algn="just" hangingPunct="0">
              <a:buAutoNum type="arabicParenR"/>
              <a:tabLst>
                <a:tab pos="2610485" algn="l"/>
                <a:tab pos="449580" algn="l"/>
              </a:tabLst>
            </a:pPr>
            <a:r>
              <a:rPr lang="es-ES_tradnl" sz="1600" dirty="0">
                <a:effectLst/>
                <a:latin typeface="Arial" panose="020B0604020202020204" pitchFamily="34" charset="0"/>
                <a:ea typeface="Times New Roman" panose="02020603050405020304" pitchFamily="18" charset="0"/>
                <a:cs typeface="Arial" panose="020B0604020202020204" pitchFamily="34" charset="0"/>
              </a:rPr>
              <a:t>Medio Ambiente</a:t>
            </a:r>
          </a:p>
          <a:p>
            <a:pPr marL="342900" lvl="0" indent="-342900" algn="just" hangingPunct="0">
              <a:buAutoNum type="arabicParenR"/>
              <a:tabLst>
                <a:tab pos="2610485" algn="l"/>
                <a:tab pos="449580" algn="l"/>
              </a:tabLst>
            </a:pPr>
            <a:r>
              <a:rPr lang="es-ES_tradnl" sz="1600" dirty="0">
                <a:latin typeface="Arial" panose="020B0604020202020204" pitchFamily="34" charset="0"/>
                <a:ea typeface="Times New Roman" panose="02020603050405020304" pitchFamily="18" charset="0"/>
                <a:cs typeface="Arial" panose="020B0604020202020204" pitchFamily="34" charset="0"/>
              </a:rPr>
              <a:t>S&amp;ST</a:t>
            </a:r>
          </a:p>
          <a:p>
            <a:pPr marL="342900" lvl="0" indent="-342900" algn="just" hangingPunct="0">
              <a:buAutoNum type="arabicParenR"/>
              <a:tabLst>
                <a:tab pos="2610485" algn="l"/>
                <a:tab pos="449580" algn="l"/>
              </a:tabLst>
            </a:pPr>
            <a:r>
              <a:rPr lang="es-ES_tradnl" sz="1600" dirty="0">
                <a:effectLst/>
                <a:latin typeface="Arial" panose="020B0604020202020204" pitchFamily="34" charset="0"/>
                <a:ea typeface="Times New Roman" panose="02020603050405020304" pitchFamily="18" charset="0"/>
                <a:cs typeface="Arial" panose="020B0604020202020204" pitchFamily="34" charset="0"/>
              </a:rPr>
              <a:t>Seguridad Informática</a:t>
            </a:r>
          </a:p>
          <a:p>
            <a:pPr marL="342900" lvl="0" indent="-342900" algn="just" hangingPunct="0">
              <a:buAutoNum type="arabicParenR"/>
              <a:tabLst>
                <a:tab pos="2610485" algn="l"/>
                <a:tab pos="449580" algn="l"/>
              </a:tabLst>
            </a:pPr>
            <a:r>
              <a:rPr lang="es-ES_tradnl" sz="1600" dirty="0">
                <a:latin typeface="Arial" panose="020B0604020202020204" pitchFamily="34" charset="0"/>
                <a:ea typeface="Times New Roman" panose="02020603050405020304" pitchFamily="18" charset="0"/>
                <a:cs typeface="Arial" panose="020B0604020202020204" pitchFamily="34" charset="0"/>
              </a:rPr>
              <a:t>Antisoborno</a:t>
            </a:r>
          </a:p>
          <a:p>
            <a:pPr marL="342900" lvl="0" indent="-342900" algn="just" hangingPunct="0">
              <a:buAutoNum type="arabicParenR"/>
              <a:tabLst>
                <a:tab pos="2610485" algn="l"/>
                <a:tab pos="449580" algn="l"/>
              </a:tabLst>
            </a:pPr>
            <a:r>
              <a:rPr lang="es-ES_tradnl" sz="1600" dirty="0">
                <a:latin typeface="Arial" panose="020B0604020202020204" pitchFamily="34" charset="0"/>
                <a:ea typeface="Times New Roman" panose="02020603050405020304" pitchFamily="18" charset="0"/>
                <a:cs typeface="Arial" panose="020B0604020202020204" pitchFamily="34" charset="0"/>
              </a:rPr>
              <a:t>Resiliencia</a:t>
            </a:r>
          </a:p>
          <a:p>
            <a:pPr marL="342900" lvl="0" indent="-342900" algn="just" hangingPunct="0">
              <a:buAutoNum type="arabicParenR"/>
              <a:tabLst>
                <a:tab pos="2610485" algn="l"/>
                <a:tab pos="449580" algn="l"/>
              </a:tabLst>
            </a:pPr>
            <a:r>
              <a:rPr lang="es-ES_tradnl" sz="1600" dirty="0">
                <a:latin typeface="Arial" panose="020B0604020202020204" pitchFamily="34" charset="0"/>
                <a:ea typeface="Times New Roman" panose="02020603050405020304" pitchFamily="18" charset="0"/>
                <a:cs typeface="Arial" panose="020B0604020202020204" pitchFamily="34" charset="0"/>
              </a:rPr>
              <a:t>Etc.</a:t>
            </a:r>
          </a:p>
          <a:p>
            <a:pPr lvl="0" algn="just" hangingPunct="0">
              <a:tabLst>
                <a:tab pos="2610485" algn="l"/>
                <a:tab pos="449580" algn="l"/>
              </a:tabLst>
            </a:pPr>
            <a:endParaRPr lang="es-CO" sz="1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9618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11" name="Objeto 10"/>
          <p:cNvGraphicFramePr>
            <a:graphicFrameLocks noChangeAspect="1"/>
          </p:cNvGraphicFramePr>
          <p:nvPr/>
        </p:nvGraphicFramePr>
        <p:xfrm>
          <a:off x="1352797" y="1707516"/>
          <a:ext cx="7230494" cy="3746571"/>
        </p:xfrm>
        <a:graphic>
          <a:graphicData uri="http://schemas.openxmlformats.org/presentationml/2006/ole">
            <mc:AlternateContent xmlns:mc="http://schemas.openxmlformats.org/markup-compatibility/2006">
              <mc:Choice xmlns:v="urn:schemas-microsoft-com:vml" Requires="v">
                <p:oleObj name="Imagen de mapa de bits" r:id="rId5" imgW="32918400" imgH="18516600" progId="Paint.Picture">
                  <p:embed/>
                </p:oleObj>
              </mc:Choice>
              <mc:Fallback>
                <p:oleObj name="Imagen de mapa de bits" r:id="rId5" imgW="32918400" imgH="18516600" progId="Paint.Picture">
                  <p:embed/>
                  <p:pic>
                    <p:nvPicPr>
                      <p:cNvPr id="11" name="Objeto 10"/>
                      <p:cNvPicPr/>
                      <p:nvPr/>
                    </p:nvPicPr>
                    <p:blipFill>
                      <a:blip r:embed="rId6"/>
                      <a:stretch>
                        <a:fillRect/>
                      </a:stretch>
                    </p:blipFill>
                    <p:spPr>
                      <a:xfrm>
                        <a:off x="1352797" y="1707516"/>
                        <a:ext cx="7230494" cy="3746571"/>
                      </a:xfrm>
                      <a:prstGeom prst="rect">
                        <a:avLst/>
                      </a:prstGeom>
                    </p:spPr>
                  </p:pic>
                </p:oleObj>
              </mc:Fallback>
            </mc:AlternateContent>
          </a:graphicData>
        </a:graphic>
      </p:graphicFrame>
    </p:spTree>
    <p:extLst>
      <p:ext uri="{BB962C8B-B14F-4D97-AF65-F5344CB8AC3E}">
        <p14:creationId xmlns:p14="http://schemas.microsoft.com/office/powerpoint/2010/main" val="26127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10087</TotalTime>
  <Words>528</Words>
  <Application>Microsoft Office PowerPoint</Application>
  <PresentationFormat>Presentación en pantalla (4:3)</PresentationFormat>
  <Paragraphs>88</Paragraphs>
  <Slides>6</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6</vt:i4>
      </vt:variant>
    </vt:vector>
  </HeadingPairs>
  <TitlesOfParts>
    <vt:vector size="12" baseType="lpstr">
      <vt:lpstr>Arial</vt:lpstr>
      <vt:lpstr>Calibri</vt:lpstr>
      <vt:lpstr>Palatino Linotype</vt:lpstr>
      <vt:lpstr>Wingdings</vt:lpstr>
      <vt:lpstr>1_Tema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Cpq01</dc:creator>
  <cp:lastModifiedBy>Sandra Castillo</cp:lastModifiedBy>
  <cp:revision>383</cp:revision>
  <dcterms:created xsi:type="dcterms:W3CDTF">2012-11-20T17:02:50Z</dcterms:created>
  <dcterms:modified xsi:type="dcterms:W3CDTF">2021-02-04T12:21:14Z</dcterms:modified>
</cp:coreProperties>
</file>