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5"/>
  </p:notesMasterIdLst>
  <p:sldIdLst>
    <p:sldId id="381" r:id="rId2"/>
    <p:sldId id="425" r:id="rId3"/>
    <p:sldId id="426" r:id="rId4"/>
    <p:sldId id="415" r:id="rId5"/>
    <p:sldId id="416" r:id="rId6"/>
    <p:sldId id="417" r:id="rId7"/>
    <p:sldId id="418" r:id="rId8"/>
    <p:sldId id="428" r:id="rId9"/>
    <p:sldId id="429" r:id="rId10"/>
    <p:sldId id="604" r:id="rId11"/>
    <p:sldId id="432" r:id="rId12"/>
    <p:sldId id="435" r:id="rId13"/>
    <p:sldId id="586" r:id="rId14"/>
    <p:sldId id="587" r:id="rId15"/>
    <p:sldId id="588" r:id="rId16"/>
    <p:sldId id="589" r:id="rId17"/>
    <p:sldId id="590" r:id="rId18"/>
    <p:sldId id="591" r:id="rId19"/>
    <p:sldId id="603" r:id="rId20"/>
    <p:sldId id="592" r:id="rId21"/>
    <p:sldId id="593" r:id="rId22"/>
    <p:sldId id="594" r:id="rId23"/>
    <p:sldId id="595" r:id="rId24"/>
    <p:sldId id="597" r:id="rId25"/>
    <p:sldId id="599" r:id="rId26"/>
    <p:sldId id="596" r:id="rId27"/>
    <p:sldId id="600" r:id="rId28"/>
    <p:sldId id="601" r:id="rId29"/>
    <p:sldId id="602" r:id="rId30"/>
    <p:sldId id="598" r:id="rId31"/>
    <p:sldId id="605" r:id="rId32"/>
    <p:sldId id="606" r:id="rId33"/>
    <p:sldId id="436" r:id="rId34"/>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WES. Espinosa Santamaria" initials="WWES" lastIdx="2" clrIdx="0">
    <p:extLst>
      <p:ext uri="{19B8F6BF-5375-455C-9EA6-DF929625EA0E}">
        <p15:presenceInfo xmlns:p15="http://schemas.microsoft.com/office/powerpoint/2012/main" userId="S-1-5-21-2255506183-343154469-1802859287-1401" providerId="AD"/>
      </p:ext>
    </p:extLst>
  </p:cmAuthor>
  <p:cmAuthor id="2" name="sandra Paola Castillo Hernandez" initials="sPCH" lastIdx="3" clrIdx="1">
    <p:extLst>
      <p:ext uri="{19B8F6BF-5375-455C-9EA6-DF929625EA0E}">
        <p15:presenceInfo xmlns:p15="http://schemas.microsoft.com/office/powerpoint/2012/main" userId="S-1-5-21-2255506183-343154469-1802859287-1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2" autoAdjust="0"/>
    <p:restoredTop sz="85341" autoAdjust="0"/>
  </p:normalViewPr>
  <p:slideViewPr>
    <p:cSldViewPr>
      <p:cViewPr varScale="1">
        <p:scale>
          <a:sx n="72" d="100"/>
          <a:sy n="72" d="100"/>
        </p:scale>
        <p:origin x="1146" y="66"/>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sorterViewPr>
    <p:cViewPr>
      <p:scale>
        <a:sx n="100" d="100"/>
        <a:sy n="100" d="100"/>
      </p:scale>
      <p:origin x="0" y="-5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9C8C2-62F2-49C8-B39C-893D18E0F34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S"/>
        </a:p>
      </dgm:t>
    </dgm:pt>
    <dgm:pt modelId="{547A3D57-66C0-4580-A5E6-BF33B93F8438}">
      <dgm:prSet phldrT="[Texto]"/>
      <dgm:spPr/>
      <dgm:t>
        <a:bodyPr/>
        <a:lstStyle/>
        <a:p>
          <a:r>
            <a:rPr lang="es-CO" b="1" dirty="0"/>
            <a:t>Mejorar la efectividad de la Rama Judicial y disminuir la congestión.</a:t>
          </a:r>
          <a:endParaRPr lang="es-ES" dirty="0"/>
        </a:p>
      </dgm:t>
    </dgm:pt>
    <dgm:pt modelId="{A05A4103-4F91-4037-8E62-69DFA5FBE855}" type="parTrans" cxnId="{E49B0EDF-8E8E-42E4-9E0A-F3E5111754E8}">
      <dgm:prSet/>
      <dgm:spPr/>
      <dgm:t>
        <a:bodyPr/>
        <a:lstStyle/>
        <a:p>
          <a:endParaRPr lang="es-ES"/>
        </a:p>
      </dgm:t>
    </dgm:pt>
    <dgm:pt modelId="{48DB52D9-C1ED-4022-B83B-6AB2BBDCB6AB}" type="sibTrans" cxnId="{E49B0EDF-8E8E-42E4-9E0A-F3E5111754E8}">
      <dgm:prSet/>
      <dgm:spPr/>
      <dgm:t>
        <a:bodyPr/>
        <a:lstStyle/>
        <a:p>
          <a:endParaRPr lang="es-ES"/>
        </a:p>
      </dgm:t>
    </dgm:pt>
    <dgm:pt modelId="{15C51357-F413-4AB9-A195-5305CC36CE01}">
      <dgm:prSet phldrT="[Texto]"/>
      <dgm:spPr/>
      <dgm:t>
        <a:bodyPr/>
        <a:lstStyle/>
        <a:p>
          <a:r>
            <a:rPr lang="es-CO" b="1" dirty="0"/>
            <a:t>Fortalecer la transparencia y apertura de datos de la Rama Judicial.</a:t>
          </a:r>
          <a:endParaRPr lang="es-ES" dirty="0"/>
        </a:p>
      </dgm:t>
    </dgm:pt>
    <dgm:pt modelId="{42749B4B-53F0-47AB-8C84-806A2FCD9E3F}" type="parTrans" cxnId="{69E1C7D8-218A-42B7-84A2-FD5357E4BA0F}">
      <dgm:prSet/>
      <dgm:spPr/>
      <dgm:t>
        <a:bodyPr/>
        <a:lstStyle/>
        <a:p>
          <a:endParaRPr lang="es-ES"/>
        </a:p>
      </dgm:t>
    </dgm:pt>
    <dgm:pt modelId="{3487AD4C-D26D-4163-85F9-E1162364F409}" type="sibTrans" cxnId="{69E1C7D8-218A-42B7-84A2-FD5357E4BA0F}">
      <dgm:prSet/>
      <dgm:spPr/>
      <dgm:t>
        <a:bodyPr/>
        <a:lstStyle/>
        <a:p>
          <a:endParaRPr lang="es-ES"/>
        </a:p>
      </dgm:t>
    </dgm:pt>
    <dgm:pt modelId="{13D4D56B-B841-4781-BDA4-2B755C9AB9B0}">
      <dgm:prSet phldrT="[Texto]"/>
      <dgm:spPr/>
      <dgm:t>
        <a:bodyPr/>
        <a:lstStyle/>
        <a:p>
          <a:r>
            <a:rPr lang="es-CO" b="1" dirty="0"/>
            <a:t>Mejorar el acceso a la justicia.</a:t>
          </a:r>
          <a:endParaRPr lang="es-ES" dirty="0"/>
        </a:p>
      </dgm:t>
    </dgm:pt>
    <dgm:pt modelId="{9FF38E25-F0A8-4A67-9FB8-A6A0744C2304}" type="parTrans" cxnId="{2128356B-9424-4627-9325-4B7EB5837453}">
      <dgm:prSet/>
      <dgm:spPr/>
      <dgm:t>
        <a:bodyPr/>
        <a:lstStyle/>
        <a:p>
          <a:endParaRPr lang="es-ES"/>
        </a:p>
      </dgm:t>
    </dgm:pt>
    <dgm:pt modelId="{9730D310-39AB-4540-8EB6-CF245F58378D}" type="sibTrans" cxnId="{2128356B-9424-4627-9325-4B7EB5837453}">
      <dgm:prSet/>
      <dgm:spPr/>
      <dgm:t>
        <a:bodyPr/>
        <a:lstStyle/>
        <a:p>
          <a:endParaRPr lang="es-ES"/>
        </a:p>
      </dgm:t>
    </dgm:pt>
    <dgm:pt modelId="{50F27C1C-CB10-47F0-9A2F-2E952E7CA026}">
      <dgm:prSet phldrT="[Texto]"/>
      <dgm:spPr/>
      <dgm:t>
        <a:bodyPr/>
        <a:lstStyle/>
        <a:p>
          <a:r>
            <a:rPr lang="es-CO" b="1" dirty="0"/>
            <a:t>Fortalecer la autonomía e independencia judicial, administrativa y financiera de la Rama Judicial.</a:t>
          </a:r>
          <a:endParaRPr lang="es-ES" dirty="0"/>
        </a:p>
      </dgm:t>
    </dgm:pt>
    <dgm:pt modelId="{237813D5-26EF-497E-AF77-0961ABA65639}" type="parTrans" cxnId="{33475C7E-6C05-497B-B9E9-51739AF4CF95}">
      <dgm:prSet/>
      <dgm:spPr/>
      <dgm:t>
        <a:bodyPr/>
        <a:lstStyle/>
        <a:p>
          <a:endParaRPr lang="es-ES"/>
        </a:p>
      </dgm:t>
    </dgm:pt>
    <dgm:pt modelId="{E4069978-D6EE-44AF-9DF9-B404659504EA}" type="sibTrans" cxnId="{33475C7E-6C05-497B-B9E9-51739AF4CF95}">
      <dgm:prSet/>
      <dgm:spPr/>
      <dgm:t>
        <a:bodyPr/>
        <a:lstStyle/>
        <a:p>
          <a:endParaRPr lang="es-ES"/>
        </a:p>
      </dgm:t>
    </dgm:pt>
    <dgm:pt modelId="{0F835E73-7899-4267-96AB-9852662F8362}">
      <dgm:prSet phldrT="[Texto]"/>
      <dgm:spPr/>
      <dgm:t>
        <a:bodyPr/>
        <a:lstStyle/>
        <a:p>
          <a:r>
            <a:rPr lang="es-CO" b="1" dirty="0"/>
            <a:t>Atraer, desarrollar y mantener a los mejores servidores judiciales.</a:t>
          </a:r>
          <a:endParaRPr lang="es-ES" dirty="0"/>
        </a:p>
      </dgm:t>
    </dgm:pt>
    <dgm:pt modelId="{DC2E0CF3-B1C8-41BA-83CA-D91DA503E0B4}" type="parTrans" cxnId="{4C1F6517-893E-4CE3-A326-D9F1C31FEF7C}">
      <dgm:prSet/>
      <dgm:spPr/>
      <dgm:t>
        <a:bodyPr/>
        <a:lstStyle/>
        <a:p>
          <a:endParaRPr lang="es-ES"/>
        </a:p>
      </dgm:t>
    </dgm:pt>
    <dgm:pt modelId="{9473D08A-140D-463E-B6DC-53ADB4416F80}" type="sibTrans" cxnId="{4C1F6517-893E-4CE3-A326-D9F1C31FEF7C}">
      <dgm:prSet/>
      <dgm:spPr/>
      <dgm:t>
        <a:bodyPr/>
        <a:lstStyle/>
        <a:p>
          <a:endParaRPr lang="es-ES"/>
        </a:p>
      </dgm:t>
    </dgm:pt>
    <dgm:pt modelId="{564A1CE9-82AB-45A8-997A-FA307B470E5F}" type="pres">
      <dgm:prSet presAssocID="{12E9C8C2-62F2-49C8-B39C-893D18E0F34B}" presName="cycle" presStyleCnt="0">
        <dgm:presLayoutVars>
          <dgm:dir/>
          <dgm:resizeHandles val="exact"/>
        </dgm:presLayoutVars>
      </dgm:prSet>
      <dgm:spPr/>
    </dgm:pt>
    <dgm:pt modelId="{6C0B053B-504B-405D-8D75-A60714DBE4A8}" type="pres">
      <dgm:prSet presAssocID="{547A3D57-66C0-4580-A5E6-BF33B93F8438}" presName="node" presStyleLbl="node1" presStyleIdx="0" presStyleCnt="5">
        <dgm:presLayoutVars>
          <dgm:bulletEnabled val="1"/>
        </dgm:presLayoutVars>
      </dgm:prSet>
      <dgm:spPr/>
    </dgm:pt>
    <dgm:pt modelId="{902B2EF3-D2F4-48DB-96D5-A92508437160}" type="pres">
      <dgm:prSet presAssocID="{48DB52D9-C1ED-4022-B83B-6AB2BBDCB6AB}" presName="sibTrans" presStyleLbl="sibTrans2D1" presStyleIdx="0" presStyleCnt="5"/>
      <dgm:spPr/>
    </dgm:pt>
    <dgm:pt modelId="{184DFB60-4110-4F0F-B522-9977EC9D1BB0}" type="pres">
      <dgm:prSet presAssocID="{48DB52D9-C1ED-4022-B83B-6AB2BBDCB6AB}" presName="connectorText" presStyleLbl="sibTrans2D1" presStyleIdx="0" presStyleCnt="5"/>
      <dgm:spPr/>
    </dgm:pt>
    <dgm:pt modelId="{63C294CD-E5C5-4D07-910A-B3B7FF3DE8A8}" type="pres">
      <dgm:prSet presAssocID="{15C51357-F413-4AB9-A195-5305CC36CE01}" presName="node" presStyleLbl="node1" presStyleIdx="1" presStyleCnt="5">
        <dgm:presLayoutVars>
          <dgm:bulletEnabled val="1"/>
        </dgm:presLayoutVars>
      </dgm:prSet>
      <dgm:spPr/>
    </dgm:pt>
    <dgm:pt modelId="{03CB9D14-5EAB-4C38-ACD5-69E509BE8BA1}" type="pres">
      <dgm:prSet presAssocID="{3487AD4C-D26D-4163-85F9-E1162364F409}" presName="sibTrans" presStyleLbl="sibTrans2D1" presStyleIdx="1" presStyleCnt="5"/>
      <dgm:spPr/>
    </dgm:pt>
    <dgm:pt modelId="{DE5ADF18-3D58-4389-8F69-2C5D3A4A9A20}" type="pres">
      <dgm:prSet presAssocID="{3487AD4C-D26D-4163-85F9-E1162364F409}" presName="connectorText" presStyleLbl="sibTrans2D1" presStyleIdx="1" presStyleCnt="5"/>
      <dgm:spPr/>
    </dgm:pt>
    <dgm:pt modelId="{C4C1ABA3-B3FC-4B95-B916-B8ED468EF9EC}" type="pres">
      <dgm:prSet presAssocID="{13D4D56B-B841-4781-BDA4-2B755C9AB9B0}" presName="node" presStyleLbl="node1" presStyleIdx="2" presStyleCnt="5">
        <dgm:presLayoutVars>
          <dgm:bulletEnabled val="1"/>
        </dgm:presLayoutVars>
      </dgm:prSet>
      <dgm:spPr/>
    </dgm:pt>
    <dgm:pt modelId="{07D11112-0267-44F1-90EC-3112C299A7FC}" type="pres">
      <dgm:prSet presAssocID="{9730D310-39AB-4540-8EB6-CF245F58378D}" presName="sibTrans" presStyleLbl="sibTrans2D1" presStyleIdx="2" presStyleCnt="5"/>
      <dgm:spPr/>
    </dgm:pt>
    <dgm:pt modelId="{17C411BE-A9DD-4A23-AD15-1295DD02D613}" type="pres">
      <dgm:prSet presAssocID="{9730D310-39AB-4540-8EB6-CF245F58378D}" presName="connectorText" presStyleLbl="sibTrans2D1" presStyleIdx="2" presStyleCnt="5"/>
      <dgm:spPr/>
    </dgm:pt>
    <dgm:pt modelId="{2D528B8D-75F3-4DEC-82DA-DF9D6080A4CF}" type="pres">
      <dgm:prSet presAssocID="{50F27C1C-CB10-47F0-9A2F-2E952E7CA026}" presName="node" presStyleLbl="node1" presStyleIdx="3" presStyleCnt="5">
        <dgm:presLayoutVars>
          <dgm:bulletEnabled val="1"/>
        </dgm:presLayoutVars>
      </dgm:prSet>
      <dgm:spPr/>
    </dgm:pt>
    <dgm:pt modelId="{4AD8ABE3-3448-44C0-8252-518E1F77815C}" type="pres">
      <dgm:prSet presAssocID="{E4069978-D6EE-44AF-9DF9-B404659504EA}" presName="sibTrans" presStyleLbl="sibTrans2D1" presStyleIdx="3" presStyleCnt="5"/>
      <dgm:spPr/>
    </dgm:pt>
    <dgm:pt modelId="{E785AB11-AA97-4965-9CCA-B07408901BB4}" type="pres">
      <dgm:prSet presAssocID="{E4069978-D6EE-44AF-9DF9-B404659504EA}" presName="connectorText" presStyleLbl="sibTrans2D1" presStyleIdx="3" presStyleCnt="5"/>
      <dgm:spPr/>
    </dgm:pt>
    <dgm:pt modelId="{FA9E266C-3443-4365-84E9-BBE0CD395746}" type="pres">
      <dgm:prSet presAssocID="{0F835E73-7899-4267-96AB-9852662F8362}" presName="node" presStyleLbl="node1" presStyleIdx="4" presStyleCnt="5">
        <dgm:presLayoutVars>
          <dgm:bulletEnabled val="1"/>
        </dgm:presLayoutVars>
      </dgm:prSet>
      <dgm:spPr/>
    </dgm:pt>
    <dgm:pt modelId="{661790D5-74BB-4F03-B733-080036EAFF4C}" type="pres">
      <dgm:prSet presAssocID="{9473D08A-140D-463E-B6DC-53ADB4416F80}" presName="sibTrans" presStyleLbl="sibTrans2D1" presStyleIdx="4" presStyleCnt="5"/>
      <dgm:spPr/>
    </dgm:pt>
    <dgm:pt modelId="{2042B579-7E1E-4644-8A0E-2D80446D2E07}" type="pres">
      <dgm:prSet presAssocID="{9473D08A-140D-463E-B6DC-53ADB4416F80}" presName="connectorText" presStyleLbl="sibTrans2D1" presStyleIdx="4" presStyleCnt="5"/>
      <dgm:spPr/>
    </dgm:pt>
  </dgm:ptLst>
  <dgm:cxnLst>
    <dgm:cxn modelId="{8805EB09-A0ED-47E8-BD1B-67F4D5BBCACF}" type="presOf" srcId="{9473D08A-140D-463E-B6DC-53ADB4416F80}" destId="{2042B579-7E1E-4644-8A0E-2D80446D2E07}" srcOrd="1" destOrd="0" presId="urn:microsoft.com/office/officeart/2005/8/layout/cycle2"/>
    <dgm:cxn modelId="{44053214-AD72-4EDC-B17A-574A4CD6AEA0}" type="presOf" srcId="{0F835E73-7899-4267-96AB-9852662F8362}" destId="{FA9E266C-3443-4365-84E9-BBE0CD395746}" srcOrd="0" destOrd="0" presId="urn:microsoft.com/office/officeart/2005/8/layout/cycle2"/>
    <dgm:cxn modelId="{4C1F6517-893E-4CE3-A326-D9F1C31FEF7C}" srcId="{12E9C8C2-62F2-49C8-B39C-893D18E0F34B}" destId="{0F835E73-7899-4267-96AB-9852662F8362}" srcOrd="4" destOrd="0" parTransId="{DC2E0CF3-B1C8-41BA-83CA-D91DA503E0B4}" sibTransId="{9473D08A-140D-463E-B6DC-53ADB4416F80}"/>
    <dgm:cxn modelId="{D9DDEF19-BF41-4D00-ACB1-F33D8334C9E8}" type="presOf" srcId="{9473D08A-140D-463E-B6DC-53ADB4416F80}" destId="{661790D5-74BB-4F03-B733-080036EAFF4C}" srcOrd="0" destOrd="0" presId="urn:microsoft.com/office/officeart/2005/8/layout/cycle2"/>
    <dgm:cxn modelId="{82BD7026-E9A7-496B-8505-090CCB5CAFDD}" type="presOf" srcId="{9730D310-39AB-4540-8EB6-CF245F58378D}" destId="{17C411BE-A9DD-4A23-AD15-1295DD02D613}" srcOrd="1" destOrd="0" presId="urn:microsoft.com/office/officeart/2005/8/layout/cycle2"/>
    <dgm:cxn modelId="{3A7D1128-ED47-4AB4-B14A-8E8586FB2530}" type="presOf" srcId="{547A3D57-66C0-4580-A5E6-BF33B93F8438}" destId="{6C0B053B-504B-405D-8D75-A60714DBE4A8}" srcOrd="0" destOrd="0" presId="urn:microsoft.com/office/officeart/2005/8/layout/cycle2"/>
    <dgm:cxn modelId="{2F1C852B-131F-410F-8166-5F137BBCB0FA}" type="presOf" srcId="{48DB52D9-C1ED-4022-B83B-6AB2BBDCB6AB}" destId="{902B2EF3-D2F4-48DB-96D5-A92508437160}" srcOrd="0" destOrd="0" presId="urn:microsoft.com/office/officeart/2005/8/layout/cycle2"/>
    <dgm:cxn modelId="{C1DB9235-A5A1-4EAF-BC5F-2A3AE099FBB5}" type="presOf" srcId="{12E9C8C2-62F2-49C8-B39C-893D18E0F34B}" destId="{564A1CE9-82AB-45A8-997A-FA307B470E5F}" srcOrd="0" destOrd="0" presId="urn:microsoft.com/office/officeart/2005/8/layout/cycle2"/>
    <dgm:cxn modelId="{2128356B-9424-4627-9325-4B7EB5837453}" srcId="{12E9C8C2-62F2-49C8-B39C-893D18E0F34B}" destId="{13D4D56B-B841-4781-BDA4-2B755C9AB9B0}" srcOrd="2" destOrd="0" parTransId="{9FF38E25-F0A8-4A67-9FB8-A6A0744C2304}" sibTransId="{9730D310-39AB-4540-8EB6-CF245F58378D}"/>
    <dgm:cxn modelId="{4182B67A-9997-48A2-8978-1ED5F997166D}" type="presOf" srcId="{13D4D56B-B841-4781-BDA4-2B755C9AB9B0}" destId="{C4C1ABA3-B3FC-4B95-B916-B8ED468EF9EC}" srcOrd="0" destOrd="0" presId="urn:microsoft.com/office/officeart/2005/8/layout/cycle2"/>
    <dgm:cxn modelId="{33475C7E-6C05-497B-B9E9-51739AF4CF95}" srcId="{12E9C8C2-62F2-49C8-B39C-893D18E0F34B}" destId="{50F27C1C-CB10-47F0-9A2F-2E952E7CA026}" srcOrd="3" destOrd="0" parTransId="{237813D5-26EF-497E-AF77-0961ABA65639}" sibTransId="{E4069978-D6EE-44AF-9DF9-B404659504EA}"/>
    <dgm:cxn modelId="{871BD6AF-773B-4FC0-90B3-4CC702EB7C56}" type="presOf" srcId="{9730D310-39AB-4540-8EB6-CF245F58378D}" destId="{07D11112-0267-44F1-90EC-3112C299A7FC}" srcOrd="0" destOrd="0" presId="urn:microsoft.com/office/officeart/2005/8/layout/cycle2"/>
    <dgm:cxn modelId="{B94A1BB4-3786-4B09-8466-DC5595981D31}" type="presOf" srcId="{E4069978-D6EE-44AF-9DF9-B404659504EA}" destId="{E785AB11-AA97-4965-9CCA-B07408901BB4}" srcOrd="1" destOrd="0" presId="urn:microsoft.com/office/officeart/2005/8/layout/cycle2"/>
    <dgm:cxn modelId="{6E384BC2-C38B-4C17-9F23-F2895A751157}" type="presOf" srcId="{50F27C1C-CB10-47F0-9A2F-2E952E7CA026}" destId="{2D528B8D-75F3-4DEC-82DA-DF9D6080A4CF}" srcOrd="0" destOrd="0" presId="urn:microsoft.com/office/officeart/2005/8/layout/cycle2"/>
    <dgm:cxn modelId="{A39906C8-F489-47EA-A9E9-28EAA1583380}" type="presOf" srcId="{3487AD4C-D26D-4163-85F9-E1162364F409}" destId="{DE5ADF18-3D58-4389-8F69-2C5D3A4A9A20}" srcOrd="1" destOrd="0" presId="urn:microsoft.com/office/officeart/2005/8/layout/cycle2"/>
    <dgm:cxn modelId="{3B06F7D2-8C75-4C95-BDA0-885C1A7AAF36}" type="presOf" srcId="{15C51357-F413-4AB9-A195-5305CC36CE01}" destId="{63C294CD-E5C5-4D07-910A-B3B7FF3DE8A8}" srcOrd="0" destOrd="0" presId="urn:microsoft.com/office/officeart/2005/8/layout/cycle2"/>
    <dgm:cxn modelId="{69E1C7D8-218A-42B7-84A2-FD5357E4BA0F}" srcId="{12E9C8C2-62F2-49C8-B39C-893D18E0F34B}" destId="{15C51357-F413-4AB9-A195-5305CC36CE01}" srcOrd="1" destOrd="0" parTransId="{42749B4B-53F0-47AB-8C84-806A2FCD9E3F}" sibTransId="{3487AD4C-D26D-4163-85F9-E1162364F409}"/>
    <dgm:cxn modelId="{8C811FDB-70FB-48E8-A121-21F21263B6B8}" type="presOf" srcId="{E4069978-D6EE-44AF-9DF9-B404659504EA}" destId="{4AD8ABE3-3448-44C0-8252-518E1F77815C}" srcOrd="0" destOrd="0" presId="urn:microsoft.com/office/officeart/2005/8/layout/cycle2"/>
    <dgm:cxn modelId="{E49B0EDF-8E8E-42E4-9E0A-F3E5111754E8}" srcId="{12E9C8C2-62F2-49C8-B39C-893D18E0F34B}" destId="{547A3D57-66C0-4580-A5E6-BF33B93F8438}" srcOrd="0" destOrd="0" parTransId="{A05A4103-4F91-4037-8E62-69DFA5FBE855}" sibTransId="{48DB52D9-C1ED-4022-B83B-6AB2BBDCB6AB}"/>
    <dgm:cxn modelId="{D6F3EDE5-1E38-402F-ADC1-4B418B0B3EED}" type="presOf" srcId="{3487AD4C-D26D-4163-85F9-E1162364F409}" destId="{03CB9D14-5EAB-4C38-ACD5-69E509BE8BA1}" srcOrd="0" destOrd="0" presId="urn:microsoft.com/office/officeart/2005/8/layout/cycle2"/>
    <dgm:cxn modelId="{70BC15E9-F6B3-4422-9883-89EC21091E9E}" type="presOf" srcId="{48DB52D9-C1ED-4022-B83B-6AB2BBDCB6AB}" destId="{184DFB60-4110-4F0F-B522-9977EC9D1BB0}" srcOrd="1" destOrd="0" presId="urn:microsoft.com/office/officeart/2005/8/layout/cycle2"/>
    <dgm:cxn modelId="{7B64149A-6F62-4884-B4D8-57B596462F26}" type="presParOf" srcId="{564A1CE9-82AB-45A8-997A-FA307B470E5F}" destId="{6C0B053B-504B-405D-8D75-A60714DBE4A8}" srcOrd="0" destOrd="0" presId="urn:microsoft.com/office/officeart/2005/8/layout/cycle2"/>
    <dgm:cxn modelId="{2850D64B-6336-4147-BC20-112ABD238391}" type="presParOf" srcId="{564A1CE9-82AB-45A8-997A-FA307B470E5F}" destId="{902B2EF3-D2F4-48DB-96D5-A92508437160}" srcOrd="1" destOrd="0" presId="urn:microsoft.com/office/officeart/2005/8/layout/cycle2"/>
    <dgm:cxn modelId="{123B3C5C-A6A0-4286-A505-EC9FD05C0F08}" type="presParOf" srcId="{902B2EF3-D2F4-48DB-96D5-A92508437160}" destId="{184DFB60-4110-4F0F-B522-9977EC9D1BB0}" srcOrd="0" destOrd="0" presId="urn:microsoft.com/office/officeart/2005/8/layout/cycle2"/>
    <dgm:cxn modelId="{4FD4B5CE-EB5F-4D28-A388-E41CFCE3236E}" type="presParOf" srcId="{564A1CE9-82AB-45A8-997A-FA307B470E5F}" destId="{63C294CD-E5C5-4D07-910A-B3B7FF3DE8A8}" srcOrd="2" destOrd="0" presId="urn:microsoft.com/office/officeart/2005/8/layout/cycle2"/>
    <dgm:cxn modelId="{6EFEA690-50E1-4473-A339-BE21568FFBFF}" type="presParOf" srcId="{564A1CE9-82AB-45A8-997A-FA307B470E5F}" destId="{03CB9D14-5EAB-4C38-ACD5-69E509BE8BA1}" srcOrd="3" destOrd="0" presId="urn:microsoft.com/office/officeart/2005/8/layout/cycle2"/>
    <dgm:cxn modelId="{27FBD858-C03A-4F96-9CE8-58ECF193751A}" type="presParOf" srcId="{03CB9D14-5EAB-4C38-ACD5-69E509BE8BA1}" destId="{DE5ADF18-3D58-4389-8F69-2C5D3A4A9A20}" srcOrd="0" destOrd="0" presId="urn:microsoft.com/office/officeart/2005/8/layout/cycle2"/>
    <dgm:cxn modelId="{EF8339B6-8643-46EE-BCEF-2989840B7F5A}" type="presParOf" srcId="{564A1CE9-82AB-45A8-997A-FA307B470E5F}" destId="{C4C1ABA3-B3FC-4B95-B916-B8ED468EF9EC}" srcOrd="4" destOrd="0" presId="urn:microsoft.com/office/officeart/2005/8/layout/cycle2"/>
    <dgm:cxn modelId="{3C170AE0-3882-462A-9E63-B9C92B323604}" type="presParOf" srcId="{564A1CE9-82AB-45A8-997A-FA307B470E5F}" destId="{07D11112-0267-44F1-90EC-3112C299A7FC}" srcOrd="5" destOrd="0" presId="urn:microsoft.com/office/officeart/2005/8/layout/cycle2"/>
    <dgm:cxn modelId="{1ED8724B-7815-4C83-A490-395CD007CE1D}" type="presParOf" srcId="{07D11112-0267-44F1-90EC-3112C299A7FC}" destId="{17C411BE-A9DD-4A23-AD15-1295DD02D613}" srcOrd="0" destOrd="0" presId="urn:microsoft.com/office/officeart/2005/8/layout/cycle2"/>
    <dgm:cxn modelId="{1ACDE2C9-D925-45D4-A648-8F3DA8CC801E}" type="presParOf" srcId="{564A1CE9-82AB-45A8-997A-FA307B470E5F}" destId="{2D528B8D-75F3-4DEC-82DA-DF9D6080A4CF}" srcOrd="6" destOrd="0" presId="urn:microsoft.com/office/officeart/2005/8/layout/cycle2"/>
    <dgm:cxn modelId="{A1E9B8F2-A96E-47E0-8293-49214A3E9E3D}" type="presParOf" srcId="{564A1CE9-82AB-45A8-997A-FA307B470E5F}" destId="{4AD8ABE3-3448-44C0-8252-518E1F77815C}" srcOrd="7" destOrd="0" presId="urn:microsoft.com/office/officeart/2005/8/layout/cycle2"/>
    <dgm:cxn modelId="{B64350D6-4DE0-4762-8DF9-98C2ECA8B212}" type="presParOf" srcId="{4AD8ABE3-3448-44C0-8252-518E1F77815C}" destId="{E785AB11-AA97-4965-9CCA-B07408901BB4}" srcOrd="0" destOrd="0" presId="urn:microsoft.com/office/officeart/2005/8/layout/cycle2"/>
    <dgm:cxn modelId="{29B2940F-F1D8-4F6F-A4FB-8E51DC15BE14}" type="presParOf" srcId="{564A1CE9-82AB-45A8-997A-FA307B470E5F}" destId="{FA9E266C-3443-4365-84E9-BBE0CD395746}" srcOrd="8" destOrd="0" presId="urn:microsoft.com/office/officeart/2005/8/layout/cycle2"/>
    <dgm:cxn modelId="{1CE4600D-10DD-4F2D-BAF0-DBCF199ED422}" type="presParOf" srcId="{564A1CE9-82AB-45A8-997A-FA307B470E5F}" destId="{661790D5-74BB-4F03-B733-080036EAFF4C}" srcOrd="9" destOrd="0" presId="urn:microsoft.com/office/officeart/2005/8/layout/cycle2"/>
    <dgm:cxn modelId="{3511A14D-0656-4045-9173-C8A2A62EC9F0}" type="presParOf" srcId="{661790D5-74BB-4F03-B733-080036EAFF4C}" destId="{2042B579-7E1E-4644-8A0E-2D80446D2E0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053B-504B-405D-8D75-A60714DBE4A8}">
      <dsp:nvSpPr>
        <dsp:cNvPr id="0" name=""/>
        <dsp:cNvSpPr/>
      </dsp:nvSpPr>
      <dsp:spPr>
        <a:xfrm>
          <a:off x="3247056" y="1575"/>
          <a:ext cx="1503447" cy="15034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Mejorar la efectividad de la Rama Judicial y disminuir la congestión.</a:t>
          </a:r>
          <a:endParaRPr lang="es-ES" sz="1000" kern="1200" dirty="0"/>
        </a:p>
      </dsp:txBody>
      <dsp:txXfrm>
        <a:off x="3467231" y="221750"/>
        <a:ext cx="1063097" cy="1063097"/>
      </dsp:txXfrm>
    </dsp:sp>
    <dsp:sp modelId="{902B2EF3-D2F4-48DB-96D5-A92508437160}">
      <dsp:nvSpPr>
        <dsp:cNvPr id="0" name=""/>
        <dsp:cNvSpPr/>
      </dsp:nvSpPr>
      <dsp:spPr>
        <a:xfrm rot="2160000">
          <a:off x="4702752" y="1155889"/>
          <a:ext cx="398686" cy="5074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4714173" y="1222221"/>
        <a:ext cx="279080" cy="304447"/>
      </dsp:txXfrm>
    </dsp:sp>
    <dsp:sp modelId="{63C294CD-E5C5-4D07-910A-B3B7FF3DE8A8}">
      <dsp:nvSpPr>
        <dsp:cNvPr id="0" name=""/>
        <dsp:cNvSpPr/>
      </dsp:nvSpPr>
      <dsp:spPr>
        <a:xfrm>
          <a:off x="5071944" y="1327434"/>
          <a:ext cx="1503447" cy="15034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Fortalecer la transparencia y apertura de datos de la Rama Judicial.</a:t>
          </a:r>
          <a:endParaRPr lang="es-ES" sz="1000" kern="1200" dirty="0"/>
        </a:p>
      </dsp:txBody>
      <dsp:txXfrm>
        <a:off x="5292119" y="1547609"/>
        <a:ext cx="1063097" cy="1063097"/>
      </dsp:txXfrm>
    </dsp:sp>
    <dsp:sp modelId="{03CB9D14-5EAB-4C38-ACD5-69E509BE8BA1}">
      <dsp:nvSpPr>
        <dsp:cNvPr id="0" name=""/>
        <dsp:cNvSpPr/>
      </dsp:nvSpPr>
      <dsp:spPr>
        <a:xfrm rot="6480000">
          <a:off x="5279289" y="2887362"/>
          <a:ext cx="398686" cy="5074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rot="10800000">
        <a:off x="5357572" y="2931969"/>
        <a:ext cx="279080" cy="304447"/>
      </dsp:txXfrm>
    </dsp:sp>
    <dsp:sp modelId="{C4C1ABA3-B3FC-4B95-B916-B8ED468EF9EC}">
      <dsp:nvSpPr>
        <dsp:cNvPr id="0" name=""/>
        <dsp:cNvSpPr/>
      </dsp:nvSpPr>
      <dsp:spPr>
        <a:xfrm>
          <a:off x="4374898" y="3472718"/>
          <a:ext cx="1503447" cy="150344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Mejorar el acceso a la justicia.</a:t>
          </a:r>
          <a:endParaRPr lang="es-ES" sz="1000" kern="1200" dirty="0"/>
        </a:p>
      </dsp:txBody>
      <dsp:txXfrm>
        <a:off x="4595073" y="3692893"/>
        <a:ext cx="1063097" cy="1063097"/>
      </dsp:txXfrm>
    </dsp:sp>
    <dsp:sp modelId="{07D11112-0267-44F1-90EC-3112C299A7FC}">
      <dsp:nvSpPr>
        <dsp:cNvPr id="0" name=""/>
        <dsp:cNvSpPr/>
      </dsp:nvSpPr>
      <dsp:spPr>
        <a:xfrm rot="10800000">
          <a:off x="3810720" y="3970735"/>
          <a:ext cx="398686" cy="5074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rot="10800000">
        <a:off x="3930326" y="4072218"/>
        <a:ext cx="279080" cy="304447"/>
      </dsp:txXfrm>
    </dsp:sp>
    <dsp:sp modelId="{2D528B8D-75F3-4DEC-82DA-DF9D6080A4CF}">
      <dsp:nvSpPr>
        <dsp:cNvPr id="0" name=""/>
        <dsp:cNvSpPr/>
      </dsp:nvSpPr>
      <dsp:spPr>
        <a:xfrm>
          <a:off x="2119213" y="3472718"/>
          <a:ext cx="1503447" cy="15034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Fortalecer la autonomía e independencia judicial, administrativa y financiera de la Rama Judicial.</a:t>
          </a:r>
          <a:endParaRPr lang="es-ES" sz="1000" kern="1200" dirty="0"/>
        </a:p>
      </dsp:txBody>
      <dsp:txXfrm>
        <a:off x="2339388" y="3692893"/>
        <a:ext cx="1063097" cy="1063097"/>
      </dsp:txXfrm>
    </dsp:sp>
    <dsp:sp modelId="{4AD8ABE3-3448-44C0-8252-518E1F77815C}">
      <dsp:nvSpPr>
        <dsp:cNvPr id="0" name=""/>
        <dsp:cNvSpPr/>
      </dsp:nvSpPr>
      <dsp:spPr>
        <a:xfrm rot="15120000">
          <a:off x="2326558" y="2908824"/>
          <a:ext cx="398686" cy="5074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rot="10800000">
        <a:off x="2404841" y="3067183"/>
        <a:ext cx="279080" cy="304447"/>
      </dsp:txXfrm>
    </dsp:sp>
    <dsp:sp modelId="{FA9E266C-3443-4365-84E9-BBE0CD395746}">
      <dsp:nvSpPr>
        <dsp:cNvPr id="0" name=""/>
        <dsp:cNvSpPr/>
      </dsp:nvSpPr>
      <dsp:spPr>
        <a:xfrm>
          <a:off x="1422168" y="1327434"/>
          <a:ext cx="1503447" cy="150344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Atraer, desarrollar y mantener a los mejores servidores judiciales.</a:t>
          </a:r>
          <a:endParaRPr lang="es-ES" sz="1000" kern="1200" dirty="0"/>
        </a:p>
      </dsp:txBody>
      <dsp:txXfrm>
        <a:off x="1642343" y="1547609"/>
        <a:ext cx="1063097" cy="1063097"/>
      </dsp:txXfrm>
    </dsp:sp>
    <dsp:sp modelId="{661790D5-74BB-4F03-B733-080036EAFF4C}">
      <dsp:nvSpPr>
        <dsp:cNvPr id="0" name=""/>
        <dsp:cNvSpPr/>
      </dsp:nvSpPr>
      <dsp:spPr>
        <a:xfrm rot="19440000">
          <a:off x="2877864" y="1169154"/>
          <a:ext cx="398686" cy="50741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2889285" y="1305788"/>
        <a:ext cx="279080" cy="3044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4/02/2021</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9592" y="2204864"/>
            <a:ext cx="3600400" cy="1454460"/>
          </a:xfrm>
        </p:spPr>
        <p:txBody>
          <a:bodyPr/>
          <a:lstStyle/>
          <a:p>
            <a:pPr marL="0" indent="0" algn="ctr">
              <a:buNone/>
            </a:pPr>
            <a:r>
              <a:rPr lang="es-ES" sz="4500" dirty="0">
                <a:latin typeface="Arial" panose="020B0604020202020204" pitchFamily="34" charset="0"/>
                <a:cs typeface="Arial" panose="020B0604020202020204" pitchFamily="34" charset="0"/>
              </a:rPr>
              <a:t>    </a:t>
            </a:r>
          </a:p>
        </p:txBody>
      </p:sp>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11" name="CuadroTexto 10"/>
          <p:cNvSpPr txBox="1"/>
          <p:nvPr/>
        </p:nvSpPr>
        <p:spPr>
          <a:xfrm>
            <a:off x="1149183" y="2689828"/>
            <a:ext cx="3757503" cy="1938992"/>
          </a:xfrm>
          <a:prstGeom prst="rect">
            <a:avLst/>
          </a:prstGeom>
          <a:noFill/>
        </p:spPr>
        <p:txBody>
          <a:bodyPr wrap="none" rtlCol="0">
            <a:spAutoFit/>
          </a:bodyPr>
          <a:lstStyle/>
          <a:p>
            <a:r>
              <a:rPr lang="es-CO" sz="2400" b="1" i="1" dirty="0"/>
              <a:t>No siempre podemos hacer </a:t>
            </a:r>
          </a:p>
          <a:p>
            <a:r>
              <a:rPr lang="es-CO" sz="2400" b="1" i="1" dirty="0"/>
              <a:t>grandes cosas, pero sí</a:t>
            </a:r>
          </a:p>
          <a:p>
            <a:r>
              <a:rPr lang="es-CO" sz="2400" b="1" i="1" dirty="0"/>
              <a:t>podemos hacer cosas</a:t>
            </a:r>
          </a:p>
          <a:p>
            <a:r>
              <a:rPr lang="es-CO" sz="2400" b="1" i="1" dirty="0"/>
              <a:t>pequeñas con gran amor.</a:t>
            </a:r>
          </a:p>
          <a:p>
            <a:endParaRPr lang="es-CO" sz="1200" dirty="0"/>
          </a:p>
          <a:p>
            <a:r>
              <a:rPr lang="es-CO" sz="1200" b="1" dirty="0"/>
              <a:t>Madre Teresa de Calcuta</a:t>
            </a:r>
          </a:p>
        </p:txBody>
      </p:sp>
      <p:sp>
        <p:nvSpPr>
          <p:cNvPr id="12" name="CuadroTexto 11"/>
          <p:cNvSpPr txBox="1"/>
          <p:nvPr/>
        </p:nvSpPr>
        <p:spPr>
          <a:xfrm>
            <a:off x="3419872" y="1522255"/>
            <a:ext cx="2667718" cy="461665"/>
          </a:xfrm>
          <a:prstGeom prst="rect">
            <a:avLst/>
          </a:prstGeom>
          <a:noFill/>
        </p:spPr>
        <p:txBody>
          <a:bodyPr wrap="none" rtlCol="0">
            <a:spAutoFit/>
          </a:bodyPr>
          <a:lstStyle/>
          <a:p>
            <a:r>
              <a:rPr lang="es-CO" sz="2400" b="1" dirty="0"/>
              <a:t>PLAN </a:t>
            </a:r>
            <a:r>
              <a:rPr lang="es-CO" sz="2400" b="1"/>
              <a:t>SIGCMA 2021</a:t>
            </a:r>
            <a:endParaRPr lang="en-US" sz="2400" b="1" dirty="0"/>
          </a:p>
        </p:txBody>
      </p:sp>
      <p:pic>
        <p:nvPicPr>
          <p:cNvPr id="13" name="Imagen 12"/>
          <p:cNvPicPr>
            <a:picLocks noChangeAspect="1"/>
          </p:cNvPicPr>
          <p:nvPr/>
        </p:nvPicPr>
        <p:blipFill>
          <a:blip r:embed="rId5"/>
          <a:stretch>
            <a:fillRect/>
          </a:stretch>
        </p:blipFill>
        <p:spPr>
          <a:xfrm>
            <a:off x="5069673" y="2263336"/>
            <a:ext cx="3720938" cy="3522928"/>
          </a:xfrm>
          <a:prstGeom prst="rect">
            <a:avLst/>
          </a:prstGeom>
        </p:spPr>
      </p:pic>
    </p:spTree>
    <p:extLst>
      <p:ext uri="{BB962C8B-B14F-4D97-AF65-F5344CB8AC3E}">
        <p14:creationId xmlns:p14="http://schemas.microsoft.com/office/powerpoint/2010/main" val="104631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2417253" y="1854458"/>
            <a:ext cx="5616624" cy="3139321"/>
          </a:xfrm>
          <a:prstGeom prst="rect">
            <a:avLst/>
          </a:prstGeom>
        </p:spPr>
        <p:txBody>
          <a:bodyPr wrap="square">
            <a:spAutoFit/>
          </a:bodyPr>
          <a:lstStyle/>
          <a:p>
            <a:pPr lvl="3" algn="just">
              <a:spcAft>
                <a:spcPts val="0"/>
              </a:spcAft>
            </a:pPr>
            <a:r>
              <a:rPr lang="es-CO"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4. Objetivo General</a:t>
            </a:r>
            <a:endParaRPr lang="en-US"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hangingPunct="0">
              <a:spcAft>
                <a:spcPts val="0"/>
              </a:spcAft>
              <a:tabLst>
                <a:tab pos="2610485" algn="l"/>
              </a:tabLst>
            </a:pPr>
            <a:r>
              <a:rPr lang="es-MX" dirty="0">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a:p>
            <a:pPr algn="just" hangingPunct="0">
              <a:spcAft>
                <a:spcPts val="0"/>
              </a:spcAft>
              <a:tabLst>
                <a:tab pos="2610485" algn="l"/>
              </a:tabLst>
            </a:pPr>
            <a:r>
              <a:rPr lang="es-MX" dirty="0">
                <a:latin typeface="Arial" panose="020B0604020202020204" pitchFamily="34" charset="0"/>
                <a:ea typeface="Times New Roman" panose="02020603050405020304" pitchFamily="18" charset="0"/>
                <a:cs typeface="Arial" panose="020B0604020202020204" pitchFamily="34" charset="0"/>
              </a:rPr>
              <a:t>Aumentar el número de despachos que cumplan los requisitos y criterios de las normas técnicas de calidad y ambiental, por medio del mejoramiento continuo del Sistema Integrado de Gestión y Control de la Calidad y del Medio Ambiente - SIGCMA, para fortalecer y mejorar la calidad de la administración y el servicio de justicia, por medio de la armonización y coordinación de los esfuerzos de los distintos órganos que la integran.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582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34044938"/>
              </p:ext>
            </p:extLst>
          </p:nvPr>
        </p:nvGraphicFramePr>
        <p:xfrm>
          <a:off x="845840" y="1270605"/>
          <a:ext cx="8244408" cy="5029200"/>
        </p:xfrm>
        <a:graphic>
          <a:graphicData uri="http://schemas.openxmlformats.org/drawingml/2006/table">
            <a:tbl>
              <a:tblPr firstRow="1" bandRow="1">
                <a:tableStyleId>{5C22544A-7EE6-4342-B048-85BDC9FD1C3A}</a:tableStyleId>
              </a:tblPr>
              <a:tblGrid>
                <a:gridCol w="4122204">
                  <a:extLst>
                    <a:ext uri="{9D8B030D-6E8A-4147-A177-3AD203B41FA5}">
                      <a16:colId xmlns:a16="http://schemas.microsoft.com/office/drawing/2014/main" val="971522304"/>
                    </a:ext>
                  </a:extLst>
                </a:gridCol>
                <a:gridCol w="4122204">
                  <a:extLst>
                    <a:ext uri="{9D8B030D-6E8A-4147-A177-3AD203B41FA5}">
                      <a16:colId xmlns:a16="http://schemas.microsoft.com/office/drawing/2014/main" val="2014359487"/>
                    </a:ext>
                  </a:extLst>
                </a:gridCol>
              </a:tblGrid>
              <a:tr h="370840">
                <a:tc gridSpan="2">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s-CO" sz="1800" b="1" kern="1200" dirty="0">
                          <a:solidFill>
                            <a:schemeClr val="accent6">
                              <a:lumMod val="75000"/>
                            </a:schemeClr>
                          </a:solidFill>
                          <a:effectLst/>
                          <a:latin typeface="+mn-lt"/>
                          <a:ea typeface="+mn-ea"/>
                          <a:cs typeface="+mn-cs"/>
                        </a:rPr>
                        <a:t>5.</a:t>
                      </a:r>
                      <a:r>
                        <a:rPr lang="es-CO" sz="1800" b="1" kern="1200" baseline="0" dirty="0">
                          <a:solidFill>
                            <a:schemeClr val="accent6">
                              <a:lumMod val="75000"/>
                            </a:schemeClr>
                          </a:solidFill>
                          <a:effectLst/>
                          <a:latin typeface="+mn-lt"/>
                          <a:ea typeface="+mn-ea"/>
                          <a:cs typeface="+mn-cs"/>
                        </a:rPr>
                        <a:t> </a:t>
                      </a:r>
                      <a:r>
                        <a:rPr lang="es-CO" sz="1800" b="1" kern="1200" dirty="0">
                          <a:solidFill>
                            <a:schemeClr val="accent6">
                              <a:lumMod val="75000"/>
                            </a:schemeClr>
                          </a:solidFill>
                          <a:effectLst/>
                          <a:latin typeface="+mn-lt"/>
                          <a:ea typeface="+mn-ea"/>
                          <a:cs typeface="+mn-cs"/>
                        </a:rPr>
                        <a:t>Objetivos Específicos</a:t>
                      </a:r>
                      <a:endParaRPr lang="en-US" sz="1800" b="1" kern="1200" dirty="0">
                        <a:solidFill>
                          <a:schemeClr val="accent6">
                            <a:lumMod val="75000"/>
                          </a:schemeClr>
                        </a:solidFill>
                        <a:effectLst/>
                        <a:latin typeface="+mn-lt"/>
                        <a:ea typeface="+mn-ea"/>
                        <a:cs typeface="+mn-cs"/>
                      </a:endParaRPr>
                    </a:p>
                    <a:p>
                      <a:pPr algn="ctr"/>
                      <a:endParaRPr lang="en-US" dirty="0"/>
                    </a:p>
                  </a:txBody>
                  <a:tcPr/>
                </a:tc>
                <a:tc hMerge="1">
                  <a:txBody>
                    <a:bodyPr/>
                    <a:lstStyle/>
                    <a:p>
                      <a:endParaRPr lang="en-US" dirty="0"/>
                    </a:p>
                  </a:txBody>
                  <a:tcPr/>
                </a:tc>
                <a:extLst>
                  <a:ext uri="{0D108BD9-81ED-4DB2-BD59-A6C34878D82A}">
                    <a16:rowId xmlns:a16="http://schemas.microsoft.com/office/drawing/2014/main" val="2736677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Garantizar el acceso a la Justicia, reconociendo al usuario como razón de ser de la misma.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Mejorar continuamente el Sistema Integrado de Gestión y Control de la Calidad y del Medio Ambiente “SIGCMA”. </a:t>
                      </a:r>
                      <a:endParaRPr lang="en-US" sz="1200" dirty="0">
                        <a:effectLst/>
                      </a:endParaRPr>
                    </a:p>
                    <a:p>
                      <a:endParaRPr lang="en-US" sz="1200" dirty="0"/>
                    </a:p>
                  </a:txBody>
                  <a:tcPr/>
                </a:tc>
                <a:extLst>
                  <a:ext uri="{0D108BD9-81ED-4DB2-BD59-A6C34878D82A}">
                    <a16:rowId xmlns:a16="http://schemas.microsoft.com/office/drawing/2014/main" val="3268301591"/>
                  </a:ext>
                </a:extLst>
              </a:tr>
              <a:tr h="370840">
                <a:tc>
                  <a:txBody>
                    <a:bodyPr/>
                    <a:lstStyle/>
                    <a:p>
                      <a:r>
                        <a:rPr lang="es-ES" sz="1200" kern="1200" dirty="0">
                          <a:solidFill>
                            <a:schemeClr val="dk1"/>
                          </a:solidFill>
                          <a:effectLst/>
                          <a:latin typeface="+mn-lt"/>
                          <a:ea typeface="+mn-ea"/>
                          <a:cs typeface="+mn-cs"/>
                        </a:rPr>
                        <a:t>Avanzar hacia el enfoque sistémico integral de la Rama Judicial, por medio de la armonización y coordinación de los esfuerzos de los distintos órganos que la integran</a:t>
                      </a:r>
                      <a:endParaRPr lang="en-US" sz="1200" dirty="0"/>
                    </a:p>
                  </a:txBody>
                  <a:tcPr/>
                </a:tc>
                <a:tc>
                  <a:txBody>
                    <a:bodyPr/>
                    <a:lstStyle/>
                    <a:p>
                      <a:pPr lvl="0"/>
                      <a:r>
                        <a:rPr lang="es-ES" sz="1200" kern="1200" dirty="0">
                          <a:solidFill>
                            <a:schemeClr val="dk1"/>
                          </a:solidFill>
                          <a:effectLst/>
                          <a:latin typeface="+mn-lt"/>
                          <a:ea typeface="+mn-ea"/>
                          <a:cs typeface="+mn-cs"/>
                        </a:rPr>
                        <a:t>Fortalecer continuamente las competencias y el liderazgo del talento humano de la organización. </a:t>
                      </a:r>
                      <a:endParaRPr lang="en-US" sz="1200" dirty="0">
                        <a:effectLst/>
                      </a:endParaRPr>
                    </a:p>
                  </a:txBody>
                  <a:tcPr/>
                </a:tc>
                <a:extLst>
                  <a:ext uri="{0D108BD9-81ED-4DB2-BD59-A6C34878D82A}">
                    <a16:rowId xmlns:a16="http://schemas.microsoft.com/office/drawing/2014/main" val="2505695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Cumplir los requisitos de los usuarios de conformidad con la Constitución y la Ley.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Reconocer la importancia del talento humano y de la gestión del conocimiento en la Administración de Justicia. </a:t>
                      </a:r>
                      <a:endParaRPr lang="en-US" sz="1200" dirty="0">
                        <a:effectLst/>
                      </a:endParaRPr>
                    </a:p>
                    <a:p>
                      <a:endParaRPr lang="en-US" sz="1200" dirty="0"/>
                    </a:p>
                  </a:txBody>
                  <a:tcPr/>
                </a:tc>
                <a:extLst>
                  <a:ext uri="{0D108BD9-81ED-4DB2-BD59-A6C34878D82A}">
                    <a16:rowId xmlns:a16="http://schemas.microsoft.com/office/drawing/2014/main" val="25843732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Incrementar los niveles de satisfacción del usuario, estableciendo metas que respondan a las necesidades y expectativas de los usuarios internos y externos, a partir del fortalecimiento de las estrategias de planeación, gestión eficaz y eficiente de los procesos.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Aprovechar eficientemente los recursos naturales utilizados por la entidad, en especial el uso del papel, el agua y la energía, y gestionar de manera racional los residuos sólidos. </a:t>
                      </a:r>
                      <a:endParaRPr lang="en-US" sz="1200" dirty="0">
                        <a:effectLst/>
                      </a:endParaRPr>
                    </a:p>
                    <a:p>
                      <a:endParaRPr lang="en-US" sz="1200" dirty="0"/>
                    </a:p>
                  </a:txBody>
                  <a:tcPr/>
                </a:tc>
                <a:extLst>
                  <a:ext uri="{0D108BD9-81ED-4DB2-BD59-A6C34878D82A}">
                    <a16:rowId xmlns:a16="http://schemas.microsoft.com/office/drawing/2014/main" val="212975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Fomentar la cultura organizacional de calidad, control y medio ambiente, orientada a la responsabilidad social y ética del servidor judicial.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Prevenir la contaminación ambiental potencial generada por las actividades administrativas y judiciales.  </a:t>
                      </a:r>
                      <a:endParaRPr lang="en-US" sz="1200" dirty="0">
                        <a:effectLst/>
                      </a:endParaRPr>
                    </a:p>
                    <a:p>
                      <a:endParaRPr lang="en-US" sz="1200" dirty="0"/>
                    </a:p>
                  </a:txBody>
                  <a:tcPr/>
                </a:tc>
                <a:extLst>
                  <a:ext uri="{0D108BD9-81ED-4DB2-BD59-A6C34878D82A}">
                    <a16:rowId xmlns:a16="http://schemas.microsoft.com/office/drawing/2014/main" val="394685681"/>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Garantizar el oportuno y eficaz cumplimiento de la legislación ambiental aplicable a las actividades administrativas y laborales.</a:t>
                      </a:r>
                      <a:endParaRPr lang="en-US" sz="1200" dirty="0">
                        <a:effectLst/>
                      </a:endParaRPr>
                    </a:p>
                    <a:p>
                      <a:pPr algn="ctr"/>
                      <a:endParaRPr lang="en-US" sz="1200" dirty="0"/>
                    </a:p>
                  </a:txBody>
                  <a:tcPr/>
                </a:tc>
                <a:tc hMerge="1">
                  <a:txBody>
                    <a:bodyPr/>
                    <a:lstStyle/>
                    <a:p>
                      <a:endParaRPr lang="en-US" sz="1000" dirty="0"/>
                    </a:p>
                  </a:txBody>
                  <a:tcPr/>
                </a:tc>
                <a:extLst>
                  <a:ext uri="{0D108BD9-81ED-4DB2-BD59-A6C34878D82A}">
                    <a16:rowId xmlns:a16="http://schemas.microsoft.com/office/drawing/2014/main" val="2018003191"/>
                  </a:ext>
                </a:extLst>
              </a:tr>
            </a:tbl>
          </a:graphicData>
        </a:graphic>
      </p:graphicFrame>
    </p:spTree>
    <p:extLst>
      <p:ext uri="{BB962C8B-B14F-4D97-AF65-F5344CB8AC3E}">
        <p14:creationId xmlns:p14="http://schemas.microsoft.com/office/powerpoint/2010/main" val="34305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621179694"/>
              </p:ext>
            </p:extLst>
          </p:nvPr>
        </p:nvGraphicFramePr>
        <p:xfrm>
          <a:off x="827586" y="1437744"/>
          <a:ext cx="8316418" cy="5359307"/>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PSAA14-10160 y PSAA-</a:t>
                      </a:r>
                      <a:r>
                        <a:rPr lang="es-ES_tradnl" sz="1400" baseline="0" dirty="0"/>
                        <a:t> 1</a:t>
                      </a:r>
                      <a:r>
                        <a:rPr lang="es-ES_tradnl" sz="1400" dirty="0"/>
                        <a:t>0161, la norma NTC 6256:2018 y la GTC 286:2018</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260165">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50173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000" dirty="0"/>
                        <a:t>Actualizar el Manual de Calidad con base en las Estructuras</a:t>
                      </a:r>
                      <a:r>
                        <a:rPr lang="es-CO" sz="1000" baseline="0" dirty="0"/>
                        <a:t> de Alto Nivel, la  </a:t>
                      </a:r>
                      <a:r>
                        <a:rPr lang="es-ES_tradnl" sz="1000" dirty="0"/>
                        <a:t>NTC 6256 :2018 y GTC 286:2018 norma</a:t>
                      </a:r>
                      <a:r>
                        <a:rPr lang="es-ES_tradnl" sz="1000" baseline="0" dirty="0"/>
                        <a:t> NTC ISO 14001:2015.</a:t>
                      </a:r>
                      <a:endParaRPr lang="es-E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a:txBody>
                    <a:bodyPr/>
                    <a:lstStyle/>
                    <a:p>
                      <a:r>
                        <a:rPr lang="es-CO" sz="1000" dirty="0"/>
                        <a:t>Profesional</a:t>
                      </a:r>
                      <a:r>
                        <a:rPr lang="es-CO" sz="1000" baseline="0" dirty="0"/>
                        <a:t> Universitario UDAE-SIGCMA</a:t>
                      </a:r>
                      <a:endParaRPr lang="en-US" sz="1000" dirty="0"/>
                    </a:p>
                  </a:txBody>
                  <a:tcPr/>
                </a:tc>
                <a:tc hMerge="1">
                  <a:txBody>
                    <a:bodyPr/>
                    <a:lstStyle/>
                    <a:p>
                      <a:endParaRPr lang="en-US"/>
                    </a:p>
                  </a:txBody>
                  <a:tcPr/>
                </a:tc>
                <a:extLst>
                  <a:ext uri="{0D108BD9-81ED-4DB2-BD59-A6C34878D82A}">
                    <a16:rowId xmlns:a16="http://schemas.microsoft.com/office/drawing/2014/main" val="4149173166"/>
                  </a:ext>
                </a:extLst>
              </a:tr>
              <a:tr h="576064">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000" dirty="0"/>
                        <a:t>Revisión</a:t>
                      </a:r>
                      <a:r>
                        <a:rPr lang="es-ES" sz="1000" baseline="0" dirty="0"/>
                        <a:t> del Proyecto de Manual de Calidad, socialización en los Comités del SIGCMA y presentación en el CSJ para aprobación.</a:t>
                      </a:r>
                      <a:endParaRPr lang="es-E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a:txBody>
                    <a:bodyPr/>
                    <a:lstStyle/>
                    <a:p>
                      <a:r>
                        <a:rPr lang="es-CO" sz="1000" dirty="0"/>
                        <a:t>Coordinador Nacional del SIGCMA.</a:t>
                      </a:r>
                      <a:endParaRPr lang="en-US" sz="1000" dirty="0"/>
                    </a:p>
                  </a:txBody>
                  <a:tcPr/>
                </a:tc>
                <a:tc hMerge="1">
                  <a:txBody>
                    <a:bodyPr/>
                    <a:lstStyle/>
                    <a:p>
                      <a:endParaRPr lang="en-US"/>
                    </a:p>
                  </a:txBody>
                  <a:tcPr/>
                </a:tc>
                <a:extLst>
                  <a:ext uri="{0D108BD9-81ED-4DB2-BD59-A6C34878D82A}">
                    <a16:rowId xmlns:a16="http://schemas.microsoft.com/office/drawing/2014/main" val="2990431561"/>
                  </a:ext>
                </a:extLst>
              </a:tr>
              <a:tr h="127423">
                <a:tc gridSpan="2">
                  <a:txBody>
                    <a:bodyPr/>
                    <a:lstStyle/>
                    <a:p>
                      <a:pPr algn="just"/>
                      <a:r>
                        <a:rPr lang="es-CO" sz="1000" dirty="0"/>
                        <a:t>Actualización de las</a:t>
                      </a:r>
                      <a:r>
                        <a:rPr lang="es-CO" sz="1000" baseline="0" dirty="0"/>
                        <a:t> caracterizaciones y procedimiento faltantes.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r>
                        <a:rPr lang="es-CO" sz="1000" dirty="0"/>
                        <a:t>Profesional</a:t>
                      </a:r>
                      <a:r>
                        <a:rPr lang="es-CO" sz="1000" baseline="0" dirty="0"/>
                        <a:t> de Enlace y Líder de Proceso.</a:t>
                      </a:r>
                      <a:endParaRPr lang="en-US" sz="1000" dirty="0"/>
                    </a:p>
                  </a:txBody>
                  <a:tcPr/>
                </a:tc>
                <a:tc h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Revisión y ajustes de</a:t>
                      </a:r>
                      <a:r>
                        <a:rPr lang="es-CO" sz="1000" baseline="0" dirty="0"/>
                        <a:t> caracterizaciones y procedimientos y presentación en los Comités del SIGCMA para aprobación.</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Profesional</a:t>
                      </a:r>
                      <a:r>
                        <a:rPr lang="es-CO" sz="1000" baseline="0" dirty="0"/>
                        <a:t> de Enlace y Líder de Proceso + Coordinador Nacional del SIGCMA.</a:t>
                      </a:r>
                      <a:endParaRPr lang="en-US" sz="1000" dirty="0"/>
                    </a:p>
                  </a:txBody>
                  <a:tcPr/>
                </a:tc>
                <a:tc hMerge="1">
                  <a:txBody>
                    <a:bodyPr/>
                    <a:lstStyle/>
                    <a:p>
                      <a:endParaRPr lang="en-US"/>
                    </a:p>
                  </a:txBody>
                  <a:tcPr/>
                </a:tc>
                <a:extLst>
                  <a:ext uri="{0D108BD9-81ED-4DB2-BD59-A6C34878D82A}">
                    <a16:rowId xmlns:a16="http://schemas.microsoft.com/office/drawing/2014/main" val="505907219"/>
                  </a:ext>
                </a:extLst>
              </a:tr>
            </a:tbl>
          </a:graphicData>
        </a:graphic>
      </p:graphicFrame>
    </p:spTree>
    <p:extLst>
      <p:ext uri="{BB962C8B-B14F-4D97-AF65-F5344CB8AC3E}">
        <p14:creationId xmlns:p14="http://schemas.microsoft.com/office/powerpoint/2010/main" val="338433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737258961"/>
              </p:ext>
            </p:extLst>
          </p:nvPr>
        </p:nvGraphicFramePr>
        <p:xfrm>
          <a:off x="827586" y="1397000"/>
          <a:ext cx="8316420" cy="5383624"/>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728192">
                  <a:extLst>
                    <a:ext uri="{9D8B030D-6E8A-4147-A177-3AD203B41FA5}">
                      <a16:colId xmlns:a16="http://schemas.microsoft.com/office/drawing/2014/main" val="352399886"/>
                    </a:ext>
                  </a:extLst>
                </a:gridCol>
                <a:gridCol w="432048">
                  <a:extLst>
                    <a:ext uri="{9D8B030D-6E8A-4147-A177-3AD203B41FA5}">
                      <a16:colId xmlns:a16="http://schemas.microsoft.com/office/drawing/2014/main" val="1854212608"/>
                    </a:ext>
                  </a:extLst>
                </a:gridCol>
                <a:gridCol w="576068">
                  <a:extLst>
                    <a:ext uri="{9D8B030D-6E8A-4147-A177-3AD203B41FA5}">
                      <a16:colId xmlns:a16="http://schemas.microsoft.com/office/drawing/2014/main" val="4012080556"/>
                    </a:ext>
                  </a:extLst>
                </a:gridCol>
                <a:gridCol w="576061">
                  <a:extLst>
                    <a:ext uri="{9D8B030D-6E8A-4147-A177-3AD203B41FA5}">
                      <a16:colId xmlns:a16="http://schemas.microsoft.com/office/drawing/2014/main" val="3751192473"/>
                    </a:ext>
                  </a:extLst>
                </a:gridCol>
                <a:gridCol w="503722">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7">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7">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3">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4">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a:txBody>
                    <a:bodyPr/>
                    <a:lstStyle/>
                    <a:p>
                      <a:r>
                        <a:rPr lang="es-CO" b="1" dirty="0"/>
                        <a:t>3T</a:t>
                      </a:r>
                      <a:endParaRPr lang="en-US" b="1" dirty="0"/>
                    </a:p>
                  </a:txBody>
                  <a:tcPr>
                    <a:solidFill>
                      <a:schemeClr val="accent6"/>
                    </a:solidFill>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100" baseline="0" dirty="0"/>
                        <a:t>Socializar, hacer seguimiento a la ejecución del Plan de Mejoramiento de acuerdo con los hallazgos de auditorías internas 2020.</a:t>
                      </a:r>
                      <a:endParaRPr lang="en-US" sz="1100" dirty="0"/>
                    </a:p>
                  </a:txBody>
                  <a:tcPr/>
                </a:tc>
                <a:tc hMerge="1">
                  <a:txBody>
                    <a:bodyPr/>
                    <a:lstStyle/>
                    <a:p>
                      <a:endParaRPr lang="en-US"/>
                    </a:p>
                  </a:txBody>
                  <a:tcPr/>
                </a:tc>
                <a:tc>
                  <a:txBody>
                    <a:bodyPr/>
                    <a:lstStyle/>
                    <a:p>
                      <a:endParaRPr lang="en-US" sz="1200" dirty="0"/>
                    </a:p>
                  </a:txBody>
                  <a:tcPr>
                    <a:solidFill>
                      <a:schemeClr val="bg1">
                        <a:lumMod val="50000"/>
                      </a:schemeClr>
                    </a:solidFill>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rowSpan="4" gridSpan="2">
                  <a:txBody>
                    <a:bodyPr/>
                    <a:lstStyle/>
                    <a:p>
                      <a:endParaRPr lang="es-CO" sz="1200" dirty="0"/>
                    </a:p>
                    <a:p>
                      <a:endParaRPr lang="es-CO" sz="1200" dirty="0"/>
                    </a:p>
                    <a:p>
                      <a:endParaRPr lang="es-CO" sz="1200" dirty="0"/>
                    </a:p>
                    <a:p>
                      <a:r>
                        <a:rPr lang="es-CO" sz="1200" dirty="0"/>
                        <a:t>Coordinador</a:t>
                      </a:r>
                      <a:r>
                        <a:rPr lang="es-CO" sz="1200" baseline="0" dirty="0"/>
                        <a:t> Nacional del SIGCMA, Grupo SIGCMA, Líderes de Proceso y Profesionales de Enlace.</a:t>
                      </a:r>
                      <a:endParaRPr lang="en-US" sz="1200" dirty="0"/>
                    </a:p>
                  </a:txBody>
                  <a:tcPr/>
                </a:tc>
                <a:tc rowSpan="4" hMerge="1">
                  <a:txBody>
                    <a:bodyPr/>
                    <a:lstStyle/>
                    <a:p>
                      <a:endParaRPr lang="en-US"/>
                    </a:p>
                  </a:txBody>
                  <a:tcPr/>
                </a:tc>
                <a:extLst>
                  <a:ext uri="{0D108BD9-81ED-4DB2-BD59-A6C34878D82A}">
                    <a16:rowId xmlns:a16="http://schemas.microsoft.com/office/drawing/2014/main" val="4149173166"/>
                  </a:ext>
                </a:extLst>
              </a:tr>
              <a:tr h="478461">
                <a:tc gridSpan="2">
                  <a:txBody>
                    <a:bodyPr/>
                    <a:lstStyle/>
                    <a:p>
                      <a:pPr algn="just"/>
                      <a:r>
                        <a:rPr lang="es-CO" sz="1100" dirty="0"/>
                        <a:t>Verificación</a:t>
                      </a:r>
                      <a:r>
                        <a:rPr lang="es-CO" sz="1100" baseline="0" dirty="0"/>
                        <a:t> del cierre de los hallazgos con base en el Plan de Mejora de las auditorías internas 2020.</a:t>
                      </a:r>
                      <a:endParaRPr lang="en-US" sz="1100" dirty="0"/>
                    </a:p>
                  </a:txBody>
                  <a:tcPr/>
                </a:tc>
                <a:tc hMerge="1">
                  <a:txBody>
                    <a:bodyPr/>
                    <a:lstStyle/>
                    <a:p>
                      <a:endParaRPr lang="en-US"/>
                    </a:p>
                  </a:txBody>
                  <a:tcPr/>
                </a:tc>
                <a:tc>
                  <a:txBody>
                    <a:bodyPr/>
                    <a:lstStyle/>
                    <a:p>
                      <a:endParaRPr lang="en-US" sz="1200" dirty="0"/>
                    </a:p>
                  </a:txBody>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100" dirty="0"/>
                        <a:t>Coordinar</a:t>
                      </a:r>
                      <a:r>
                        <a:rPr lang="es-CO" sz="1100" baseline="0" dirty="0"/>
                        <a:t> la elaboración y ejecución del Plan de Mejoramiento de acuerdo con los hallazgos de auditorías externas 2020</a:t>
                      </a:r>
                      <a:endParaRPr lang="en-US" sz="1100" dirty="0"/>
                    </a:p>
                  </a:txBody>
                  <a:tcPr/>
                </a:tc>
                <a:tc hMerge="1">
                  <a:txBody>
                    <a:bodyPr/>
                    <a:lstStyle/>
                    <a:p>
                      <a:endParaRPr lang="en-US"/>
                    </a:p>
                  </a:txBody>
                  <a:tcPr/>
                </a:tc>
                <a:tc>
                  <a:txBody>
                    <a:bodyPr/>
                    <a:lstStyle/>
                    <a:p>
                      <a:endParaRPr lang="en-US" sz="1200" dirty="0"/>
                    </a:p>
                  </a:txBody>
                  <a:tcPr>
                    <a:solidFill>
                      <a:schemeClr val="bg1">
                        <a:lumMod val="50000"/>
                      </a:schemeClr>
                    </a:solidFill>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100" dirty="0"/>
                        <a:t>Verificación</a:t>
                      </a:r>
                      <a:r>
                        <a:rPr lang="es-CO" sz="1100" baseline="0" dirty="0"/>
                        <a:t> del cierre de los hallazgos con base en el Plan de Mejora de las auditorías externas 2020.</a:t>
                      </a:r>
                      <a:endParaRPr lang="en-US" sz="1100" dirty="0"/>
                    </a:p>
                  </a:txBody>
                  <a:tcPr/>
                </a:tc>
                <a:tc hMerge="1">
                  <a:txBody>
                    <a:bodyPr/>
                    <a:lstStyle/>
                    <a:p>
                      <a:endParaRPr lang="en-US"/>
                    </a:p>
                  </a:txBody>
                  <a:tcPr/>
                </a:tc>
                <a:tc>
                  <a:txBody>
                    <a:bodyPr/>
                    <a:lstStyle/>
                    <a:p>
                      <a:endParaRPr lang="en-US" sz="1200" dirty="0"/>
                    </a:p>
                  </a:txBody>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1879920728"/>
                  </a:ext>
                </a:extLst>
              </a:tr>
            </a:tbl>
          </a:graphicData>
        </a:graphic>
      </p:graphicFrame>
    </p:spTree>
    <p:extLst>
      <p:ext uri="{BB962C8B-B14F-4D97-AF65-F5344CB8AC3E}">
        <p14:creationId xmlns:p14="http://schemas.microsoft.com/office/powerpoint/2010/main" val="26987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675708040"/>
              </p:ext>
            </p:extLst>
          </p:nvPr>
        </p:nvGraphicFramePr>
        <p:xfrm>
          <a:off x="827586" y="1397000"/>
          <a:ext cx="8316418" cy="533188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100" dirty="0"/>
                        <a:t>Elaboración de Caracterizaciones, Procesos y Procedimientos y Formatos del Proceso de Gestión Administrativa, Compra Pública.</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rowSpan="2" gridSpan="2">
                  <a:txBody>
                    <a:bodyPr/>
                    <a:lstStyle/>
                    <a:p>
                      <a:endParaRPr lang="es-CO" sz="1100" dirty="0"/>
                    </a:p>
                    <a:p>
                      <a:r>
                        <a:rPr lang="es-CO" sz="1100" dirty="0"/>
                        <a:t>Coordinador Nacional del SIGCMA, Líderes de  los Procesos de Gestión Administrativas y Compras Públicas.</a:t>
                      </a:r>
                      <a:endParaRPr lang="en-US" sz="1100" dirty="0"/>
                    </a:p>
                  </a:txBody>
                  <a:tcPr/>
                </a:tc>
                <a:tc rowSpan="2"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100" dirty="0"/>
                        <a:t>Revisión,</a:t>
                      </a:r>
                      <a:r>
                        <a:rPr lang="es-CO" sz="1100" baseline="0" dirty="0"/>
                        <a:t> ajustes, socialización y aprobación en los Comités del SIGCMA.</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100" dirty="0"/>
                        <a:t>Elaboración</a:t>
                      </a:r>
                      <a:r>
                        <a:rPr lang="es-CO" sz="1100" baseline="0" dirty="0"/>
                        <a:t> de la Ficha Técnica de Indicadores de todos los procesos.</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a:txBody>
                    <a:bodyPr/>
                    <a:lstStyle/>
                    <a:p>
                      <a:r>
                        <a:rPr lang="es-CO" sz="1100" dirty="0"/>
                        <a:t>Profesionales</a:t>
                      </a:r>
                      <a:r>
                        <a:rPr lang="es-CO" sz="1100" baseline="0" dirty="0"/>
                        <a:t> de Enlace – Líderes de Proceso.</a:t>
                      </a:r>
                      <a:endParaRPr lang="en-US" sz="1100" dirty="0"/>
                    </a:p>
                  </a:txBody>
                  <a:tcPr/>
                </a:tc>
                <a:tc h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100" dirty="0"/>
                        <a:t>Revisión,</a:t>
                      </a:r>
                      <a:r>
                        <a:rPr lang="es-CO" sz="1100" baseline="0" dirty="0"/>
                        <a:t> socialización y aprobación de las fichas técnicas de indicadores de todos los procesos.</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a:txBody>
                    <a:bodyPr/>
                    <a:lstStyle/>
                    <a:p>
                      <a:r>
                        <a:rPr lang="es-CO" sz="1100" dirty="0"/>
                        <a:t>Coordinador</a:t>
                      </a:r>
                      <a:r>
                        <a:rPr lang="es-CO" sz="1100" baseline="0" dirty="0"/>
                        <a:t> Nacional del SIGCMA, Lideres de Procesos y Profesionales de Enlace.</a:t>
                      </a:r>
                      <a:endParaRPr lang="en-US" sz="1100" dirty="0"/>
                    </a:p>
                  </a:txBody>
                  <a:tcPr/>
                </a:tc>
                <a:tc hMerge="1">
                  <a:txBody>
                    <a:bodyPr/>
                    <a:lstStyle/>
                    <a:p>
                      <a:endParaRPr lang="en-US"/>
                    </a:p>
                  </a:txBody>
                  <a:tcPr/>
                </a:tc>
                <a:extLst>
                  <a:ext uri="{0D108BD9-81ED-4DB2-BD59-A6C34878D82A}">
                    <a16:rowId xmlns:a16="http://schemas.microsoft.com/office/drawing/2014/main" val="1879920728"/>
                  </a:ext>
                </a:extLst>
              </a:tr>
            </a:tbl>
          </a:graphicData>
        </a:graphic>
      </p:graphicFrame>
    </p:spTree>
    <p:extLst>
      <p:ext uri="{BB962C8B-B14F-4D97-AF65-F5344CB8AC3E}">
        <p14:creationId xmlns:p14="http://schemas.microsoft.com/office/powerpoint/2010/main" val="58910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572710401"/>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Actualización</a:t>
                      </a:r>
                      <a:r>
                        <a:rPr lang="es-CO" sz="1000" baseline="0" dirty="0"/>
                        <a:t> de los Mapas de Riesgos de todos los procesos a la metodología 5x5: Metodología del DAFP</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3" gridSpan="2">
                  <a:txBody>
                    <a:bodyPr/>
                    <a:lstStyle/>
                    <a:p>
                      <a:endParaRPr lang="es-CO" sz="1000" dirty="0"/>
                    </a:p>
                    <a:p>
                      <a:endParaRPr lang="es-CO" sz="1000" dirty="0"/>
                    </a:p>
                    <a:p>
                      <a:endParaRPr lang="es-CO" sz="1000" dirty="0"/>
                    </a:p>
                    <a:p>
                      <a:r>
                        <a:rPr lang="es-CO" sz="1000" dirty="0"/>
                        <a:t>Profesionales de Enlace,</a:t>
                      </a:r>
                      <a:r>
                        <a:rPr lang="es-CO" sz="1000" baseline="0" dirty="0"/>
                        <a:t> Líderes de Proceso, </a:t>
                      </a:r>
                      <a:r>
                        <a:rPr lang="es-CO" sz="1000" dirty="0"/>
                        <a:t>Coordinación Nacional del SIGCMA.</a:t>
                      </a:r>
                      <a:endParaRPr lang="en-US" sz="1000" dirty="0"/>
                    </a:p>
                  </a:txBody>
                  <a:tcPr/>
                </a:tc>
                <a:tc rowSpan="3"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Revisión, socialización</a:t>
                      </a:r>
                      <a:r>
                        <a:rPr lang="es-CO" sz="1000" baseline="0" dirty="0"/>
                        <a:t> y aprobación de los Mapas de Riesgos de todos los procesos a la metodología 5x5: Metodología del DAFP</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Revisión</a:t>
                      </a:r>
                      <a:r>
                        <a:rPr lang="es-CO" sz="1000" baseline="0" dirty="0"/>
                        <a:t> del WEB SITE del SIGCMA – Evaluación y ajustes.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Actualización</a:t>
                      </a:r>
                      <a:r>
                        <a:rPr lang="es-CO" sz="1000" baseline="0" dirty="0"/>
                        <a:t> del WEB SITE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2" gridSpan="2">
                  <a:txBody>
                    <a:bodyPr/>
                    <a:lstStyle/>
                    <a:p>
                      <a:endParaRPr lang="es-CO" sz="1000" dirty="0"/>
                    </a:p>
                    <a:p>
                      <a:r>
                        <a:rPr lang="es-CO" sz="1000" dirty="0"/>
                        <a:t>Coordinación Nacional del SIGCMA</a:t>
                      </a:r>
                      <a:endParaRPr lang="en-US" sz="1000" dirty="0"/>
                    </a:p>
                  </a:txBody>
                  <a:tcPr/>
                </a:tc>
                <a:tc rowSpan="2" h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baseline="0" dirty="0"/>
                        <a:t>Subir todos los documentos aprobados al WEB SITE.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794623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081602307"/>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100" dirty="0"/>
                        <a:t>Revisión de actas de los Comités del SIGCMA a nivel nacional</a:t>
                      </a:r>
                      <a:r>
                        <a:rPr lang="es-CO" sz="1100" baseline="0" dirty="0"/>
                        <a:t> en lo Administrativo y Judicial.</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a:txBody>
                    <a:bodyPr/>
                    <a:lstStyle/>
                    <a:p>
                      <a:pPr algn="just"/>
                      <a:r>
                        <a:rPr lang="es-CO" sz="1100" dirty="0"/>
                        <a:t>Profesionales de Enlace, Lideres de Proceso, Coordinación</a:t>
                      </a:r>
                      <a:r>
                        <a:rPr lang="es-CO" sz="1100" baseline="0" dirty="0"/>
                        <a:t> Nacional del SIGCMA.</a:t>
                      </a:r>
                      <a:endParaRPr lang="en-US" sz="1100" dirty="0"/>
                    </a:p>
                  </a:txBody>
                  <a:tcPr/>
                </a:tc>
                <a:tc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100" dirty="0"/>
                        <a:t>Elaboración del Plan Padrinos versión 2021/</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rowSpan="4" gridSpan="2">
                  <a:txBody>
                    <a:bodyPr/>
                    <a:lstStyle/>
                    <a:p>
                      <a:pPr algn="just"/>
                      <a:endParaRPr lang="es-CO" sz="1100" dirty="0"/>
                    </a:p>
                    <a:p>
                      <a:pPr algn="just"/>
                      <a:r>
                        <a:rPr lang="es-CO" sz="1100" dirty="0"/>
                        <a:t>Profesionales</a:t>
                      </a:r>
                      <a:r>
                        <a:rPr lang="es-CO" sz="1100" baseline="0" dirty="0"/>
                        <a:t> de Enlace, Profesionales  de </a:t>
                      </a:r>
                      <a:r>
                        <a:rPr lang="es-CO" sz="1100" baseline="0" dirty="0" err="1"/>
                        <a:t>Paloquemao</a:t>
                      </a:r>
                      <a:r>
                        <a:rPr lang="es-CO" sz="1100" baseline="0" dirty="0"/>
                        <a:t>, Juez Coordinadora de </a:t>
                      </a:r>
                      <a:r>
                        <a:rPr lang="es-CO" sz="1100" baseline="0" dirty="0" err="1"/>
                        <a:t>Paloquemao</a:t>
                      </a:r>
                      <a:r>
                        <a:rPr lang="es-CO" sz="1100" baseline="0" dirty="0"/>
                        <a:t>, Coordinador Nacional del SIGCMA.</a:t>
                      </a:r>
                      <a:endParaRPr lang="en-US" sz="1100" dirty="0"/>
                    </a:p>
                  </a:txBody>
                  <a:tcPr/>
                </a:tc>
                <a:tc rowSpan="4" h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100" dirty="0"/>
                        <a:t>Ejecución del Plan Padrinos 2021/</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100" dirty="0"/>
                        <a:t>Evaluación del Plan Padrinos 2021/</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100" dirty="0"/>
                        <a:t>Sensibilización y</a:t>
                      </a:r>
                      <a:r>
                        <a:rPr lang="es-CO" sz="1100" baseline="0" dirty="0"/>
                        <a:t> preparación para auditorías externas </a:t>
                      </a:r>
                      <a:r>
                        <a:rPr lang="es-CO" sz="1100" baseline="0" dirty="0" err="1"/>
                        <a:t>Paloquemao</a:t>
                      </a:r>
                      <a:r>
                        <a:rPr lang="es-CO" sz="1100" baseline="0" dirty="0"/>
                        <a:t>: Conferencias con expertos en Modelos y Sistemas de Gestión de Calidad.</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205709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419648519"/>
              </p:ext>
            </p:extLst>
          </p:nvPr>
        </p:nvGraphicFramePr>
        <p:xfrm>
          <a:off x="827586" y="1397000"/>
          <a:ext cx="8316418" cy="52709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Preparación para las Auditorías Internas</a:t>
                      </a:r>
                      <a:r>
                        <a:rPr lang="es-CO" sz="1000" baseline="0" dirty="0"/>
                        <a:t> y Externas del SIGCMA 2021.</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r>
                        <a:rPr lang="es-CO" sz="1000" dirty="0"/>
                        <a:t>Coordinación Nacional del SIGCMA</a:t>
                      </a:r>
                      <a:endParaRPr lang="en-US" sz="1000" dirty="0"/>
                    </a:p>
                  </a:txBody>
                  <a:tcPr/>
                </a:tc>
                <a:tc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Elaboración</a:t>
                      </a:r>
                      <a:r>
                        <a:rPr lang="es-CO" sz="1000" baseline="0" dirty="0"/>
                        <a:t> de la Plataforma del SIGCMA en los Despachos Judiciales (por especialidades) que se ampliaran en el 2021.</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4" gridSpan="2">
                  <a:txBody>
                    <a:bodyPr/>
                    <a:lstStyle/>
                    <a:p>
                      <a:endParaRPr lang="es-CO" sz="1000" dirty="0"/>
                    </a:p>
                    <a:p>
                      <a:endParaRPr lang="es-CO" sz="1000" dirty="0"/>
                    </a:p>
                    <a:p>
                      <a:r>
                        <a:rPr lang="es-CO" sz="1000" dirty="0"/>
                        <a:t>Profesionales de Enlace, Líderes de Proceso, Coordinación Nacional del SIGCMA.</a:t>
                      </a:r>
                      <a:endParaRPr lang="en-US" sz="1000" dirty="0"/>
                    </a:p>
                  </a:txBody>
                  <a:tcPr/>
                </a:tc>
                <a:tc rowSpan="4" h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Revisión y ajustes de los Documentos.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Conformación de los Comités del SIGCMA en los Despachos Judiciales que se ampliaran en el 2021.</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Aprobación de la</a:t>
                      </a:r>
                      <a:r>
                        <a:rPr lang="es-CO" sz="1000" baseline="0" dirty="0"/>
                        <a:t> Plataforma Estratégica de los Documentos por parte del respectivo Comité.</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205333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4067263386"/>
              </p:ext>
            </p:extLst>
          </p:nvPr>
        </p:nvGraphicFramePr>
        <p:xfrm>
          <a:off x="827586" y="1397000"/>
          <a:ext cx="8316418" cy="52709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Preparación</a:t>
                      </a:r>
                      <a:r>
                        <a:rPr lang="es-CO" sz="1000" baseline="0" dirty="0"/>
                        <a:t> de los Despachos Judiciales objeto de ampliación para las Auditorías Internas y Externas.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rowSpan="2" gridSpan="2">
                  <a:txBody>
                    <a:bodyPr/>
                    <a:lstStyle/>
                    <a:p>
                      <a:r>
                        <a:rPr lang="es-CO" sz="1000" dirty="0"/>
                        <a:t>Profesionales</a:t>
                      </a:r>
                      <a:r>
                        <a:rPr lang="es-CO" sz="1000" baseline="0" dirty="0"/>
                        <a:t> de Enlace, Lideres, Coordinador Nacional del SIGCMA.</a:t>
                      </a:r>
                      <a:endParaRPr lang="en-US" sz="1000" dirty="0"/>
                    </a:p>
                  </a:txBody>
                  <a:tcPr/>
                </a:tc>
                <a:tc rowSpan="2"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Simulacr</a:t>
                      </a:r>
                      <a:r>
                        <a:rPr lang="es-CO" sz="1000" baseline="0" dirty="0"/>
                        <a:t>o sustentación auditorías externas, para la ampliación.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Elaboración del Plan de Auditorías Internas, socialización y aprobación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endParaRPr lang="es-CO" sz="1000" dirty="0"/>
                    </a:p>
                    <a:p>
                      <a:r>
                        <a:rPr lang="es-CO" sz="1000" dirty="0"/>
                        <a:t>Coordinación</a:t>
                      </a:r>
                      <a:r>
                        <a:rPr lang="es-CO" sz="1000" baseline="0" dirty="0"/>
                        <a:t> Nacional del SIGCMA.</a:t>
                      </a:r>
                      <a:endParaRPr lang="en-US" sz="1000" dirty="0"/>
                    </a:p>
                  </a:txBody>
                  <a:tcPr/>
                </a:tc>
                <a:tc rowSpan="3" h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Procesos contractuales para la realización de las Auditorias Externas</a:t>
                      </a:r>
                      <a:r>
                        <a:rPr lang="es-CO" sz="1000" baseline="0" dirty="0"/>
                        <a:t> y ejecución del mismo.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Concertación</a:t>
                      </a:r>
                      <a:r>
                        <a:rPr lang="es-CO" sz="1000" baseline="0" dirty="0"/>
                        <a:t> y ejecución de las Auditorías Externas de Calidad.</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285468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340522438"/>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Capacitación</a:t>
                      </a:r>
                      <a:r>
                        <a:rPr lang="es-CO" sz="1000" baseline="0" dirty="0"/>
                        <a:t> para la articulación de la nueva imagen corporativa del ICONTEC en los documentos del SIGCMA.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2" gridSpan="2">
                  <a:txBody>
                    <a:bodyPr/>
                    <a:lstStyle/>
                    <a:p>
                      <a:r>
                        <a:rPr lang="es-CO" sz="1000" dirty="0"/>
                        <a:t>Profesionales</a:t>
                      </a:r>
                      <a:r>
                        <a:rPr lang="es-CO" sz="1000" baseline="0" dirty="0"/>
                        <a:t> de Enlace, Lideres, Coordinador Nacional del SIGCMA.</a:t>
                      </a:r>
                      <a:endParaRPr lang="en-US" sz="1000" dirty="0"/>
                    </a:p>
                  </a:txBody>
                  <a:tcPr/>
                </a:tc>
                <a:tc rowSpan="2"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Acompañamiento</a:t>
                      </a:r>
                      <a:r>
                        <a:rPr lang="es-CO" sz="1000" baseline="0" dirty="0"/>
                        <a:t> para la a</a:t>
                      </a:r>
                      <a:r>
                        <a:rPr lang="es-CO" sz="1000" dirty="0"/>
                        <a:t>ctualización de los documentos</a:t>
                      </a:r>
                      <a:r>
                        <a:rPr lang="es-CO" sz="1000" baseline="0" dirty="0"/>
                        <a:t> con la nueva imagen corporativa del ICONTEC.</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Revisión</a:t>
                      </a:r>
                      <a:r>
                        <a:rPr lang="es-CO" sz="1000" baseline="0" dirty="0"/>
                        <a:t> de los documentos.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3" gridSpan="2">
                  <a:txBody>
                    <a:bodyPr/>
                    <a:lstStyle/>
                    <a:p>
                      <a:endParaRPr lang="es-CO" sz="1000" dirty="0"/>
                    </a:p>
                    <a:p>
                      <a:endParaRPr lang="es-CO" sz="1000" dirty="0"/>
                    </a:p>
                    <a:p>
                      <a:endParaRPr lang="es-CO" sz="1000" dirty="0"/>
                    </a:p>
                    <a:p>
                      <a:r>
                        <a:rPr lang="es-CO" sz="1000" dirty="0"/>
                        <a:t>Coordinación</a:t>
                      </a:r>
                      <a:r>
                        <a:rPr lang="es-CO" sz="1000" baseline="0" dirty="0"/>
                        <a:t> Nacional del SIGCMA.</a:t>
                      </a:r>
                      <a:endParaRPr lang="en-US" sz="1000" dirty="0"/>
                    </a:p>
                  </a:txBody>
                  <a:tcPr/>
                </a:tc>
                <a:tc rowSpan="3" h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Articulación</a:t>
                      </a:r>
                      <a:r>
                        <a:rPr lang="es-CO" sz="1000" baseline="0" dirty="0"/>
                        <a:t> de los documentos e imagen corporativa con las políticas Institucionales.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Actualización</a:t>
                      </a:r>
                      <a:r>
                        <a:rPr lang="es-CO" sz="1000" baseline="0" dirty="0"/>
                        <a:t> del WEB SITE con la documentación actualizada.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243654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1" name="CuadroTexto 10"/>
          <p:cNvSpPr txBox="1"/>
          <p:nvPr/>
        </p:nvSpPr>
        <p:spPr>
          <a:xfrm>
            <a:off x="1024766" y="1673782"/>
            <a:ext cx="7435858" cy="4170372"/>
          </a:xfrm>
          <a:prstGeom prst="rect">
            <a:avLst/>
          </a:prstGeom>
          <a:noFill/>
        </p:spPr>
        <p:txBody>
          <a:bodyPr wrap="square" rtlCol="0">
            <a:spAutoFit/>
          </a:bodyPr>
          <a:lstStyle/>
          <a:p>
            <a:pPr algn="ctr"/>
            <a:r>
              <a:rPr lang="es-MX" sz="2800" b="1" dirty="0"/>
              <a:t>PLAN SIGCMA   2021</a:t>
            </a:r>
          </a:p>
          <a:p>
            <a:pPr algn="ctr"/>
            <a:endParaRPr lang="es-MX" sz="2300" b="1" dirty="0"/>
          </a:p>
          <a:p>
            <a:pPr algn="ctr"/>
            <a:r>
              <a:rPr lang="es-MX" sz="2300" b="1" dirty="0"/>
              <a:t>LEMA:</a:t>
            </a:r>
            <a:endParaRPr lang="es-CO" sz="2300" b="1" dirty="0"/>
          </a:p>
          <a:p>
            <a:pPr algn="ctr"/>
            <a:endParaRPr lang="es-CO" sz="2300" b="1" dirty="0"/>
          </a:p>
          <a:p>
            <a:pPr algn="ctr"/>
            <a:r>
              <a:rPr lang="es-CO" sz="2300" b="1" dirty="0"/>
              <a:t>“</a:t>
            </a:r>
            <a:r>
              <a:rPr lang="es-CO" sz="2400" b="1" i="1" dirty="0"/>
              <a:t>Consolidándonos como una Organización Inteligente comprometidos con el medio ambiente, </a:t>
            </a:r>
          </a:p>
          <a:p>
            <a:pPr algn="ctr"/>
            <a:r>
              <a:rPr lang="es-CO" sz="2400" b="1" i="1" dirty="0"/>
              <a:t>donde el capital humano constituye el activo más importante.</a:t>
            </a:r>
            <a:r>
              <a:rPr lang="es-CO" sz="2300" b="1" dirty="0"/>
              <a:t>”</a:t>
            </a:r>
            <a:endParaRPr lang="es-CO" sz="2300" dirty="0"/>
          </a:p>
          <a:p>
            <a:endParaRPr lang="es-CO" dirty="0"/>
          </a:p>
          <a:p>
            <a:endParaRPr lang="en-US" dirty="0"/>
          </a:p>
          <a:p>
            <a:endParaRPr lang="es-CO" dirty="0"/>
          </a:p>
          <a:p>
            <a:endParaRPr lang="en-US" dirty="0"/>
          </a:p>
        </p:txBody>
      </p:sp>
    </p:spTree>
    <p:extLst>
      <p:ext uri="{BB962C8B-B14F-4D97-AF65-F5344CB8AC3E}">
        <p14:creationId xmlns:p14="http://schemas.microsoft.com/office/powerpoint/2010/main" val="38598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633628972"/>
              </p:ext>
            </p:extLst>
          </p:nvPr>
        </p:nvGraphicFramePr>
        <p:xfrm>
          <a:off x="827586" y="1397000"/>
          <a:ext cx="8316418" cy="54995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Implementar la Norma Técnica de Calidad NTC 6256 y Guía Técnica de Calidad GTC 286.</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dirty="0"/>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4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100" dirty="0"/>
                        <a:t>Proceso contractual. </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4" gridSpan="2">
                  <a:txBody>
                    <a:bodyPr/>
                    <a:lstStyle/>
                    <a:p>
                      <a:endParaRPr lang="es-CO" sz="1100" dirty="0"/>
                    </a:p>
                    <a:p>
                      <a:endParaRPr lang="es-CO" sz="1100" dirty="0"/>
                    </a:p>
                    <a:p>
                      <a:pPr algn="just"/>
                      <a:endParaRPr lang="es-CO" sz="1100" dirty="0"/>
                    </a:p>
                    <a:p>
                      <a:pPr algn="just"/>
                      <a:endParaRPr lang="es-CO" sz="1100" dirty="0"/>
                    </a:p>
                    <a:p>
                      <a:pPr marL="0" marR="0" indent="0" algn="just" defTabSz="914400" rtl="0" eaLnBrk="1" fontAlgn="auto" latinLnBrk="0" hangingPunct="1">
                        <a:lnSpc>
                          <a:spcPct val="100000"/>
                        </a:lnSpc>
                        <a:spcBef>
                          <a:spcPts val="0"/>
                        </a:spcBef>
                        <a:spcAft>
                          <a:spcPts val="0"/>
                        </a:spcAft>
                        <a:buClrTx/>
                        <a:buSzTx/>
                        <a:buFontTx/>
                        <a:buNone/>
                        <a:tabLst/>
                        <a:defRPr/>
                      </a:pPr>
                      <a:r>
                        <a:rPr lang="es-CO" sz="1100" dirty="0"/>
                        <a:t>Contratista,</a:t>
                      </a:r>
                      <a:r>
                        <a:rPr lang="es-CO" sz="1100" baseline="0" dirty="0"/>
                        <a:t> Profesionales de Enlace, Lideres de Proceso, </a:t>
                      </a:r>
                      <a:r>
                        <a:rPr lang="es-CO" sz="1100" dirty="0"/>
                        <a:t>Coordinación Nacional del SIGCMA.</a:t>
                      </a:r>
                      <a:endParaRPr lang="en-US" sz="1100" dirty="0"/>
                    </a:p>
                    <a:p>
                      <a:endParaRPr lang="en-US" sz="1100" dirty="0"/>
                    </a:p>
                  </a:txBody>
                  <a:tcPr/>
                </a:tc>
                <a:tc rowSpan="4"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100" dirty="0"/>
                        <a:t>Evaluación del Proceso</a:t>
                      </a:r>
                      <a:r>
                        <a:rPr lang="es-CO" sz="1100" baseline="0" dirty="0"/>
                        <a:t> realizado en el 2020 y prospectiva 2021, continuación del proceso iniciado.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100" dirty="0"/>
                        <a:t>Preparación de</a:t>
                      </a:r>
                      <a:r>
                        <a:rPr lang="es-CO" sz="1100" baseline="0" dirty="0"/>
                        <a:t> los Consejos y Direcciones Seccionales para la implementación de la </a:t>
                      </a:r>
                      <a:r>
                        <a:rPr lang="es-CO" sz="1100" dirty="0"/>
                        <a:t>NTC 6256:2018 y Guía Técnica de Calidad GTC 286:2018</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100" dirty="0"/>
                        <a:t>Implementación de la NTC 6256:2018 y Guía Técnica de Calidad GTC 286:2018 en los Consejos y</a:t>
                      </a:r>
                      <a:r>
                        <a:rPr lang="es-CO" sz="1100" baseline="0" dirty="0"/>
                        <a:t> Direcciones Seccionales.</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100" dirty="0"/>
                    </a:p>
                  </a:txBody>
                  <a:tcPr/>
                </a:tc>
                <a:tc hMerge="1" vMerge="1">
                  <a:txBody>
                    <a:bodyPr/>
                    <a:lstStyle/>
                    <a:p>
                      <a:endParaRPr lang="en-US"/>
                    </a:p>
                  </a:txBody>
                  <a:tcPr/>
                </a:tc>
                <a:extLst>
                  <a:ext uri="{0D108BD9-81ED-4DB2-BD59-A6C34878D82A}">
                    <a16:rowId xmlns:a16="http://schemas.microsoft.com/office/drawing/2014/main" val="1879920728"/>
                  </a:ext>
                </a:extLst>
              </a:tr>
            </a:tbl>
          </a:graphicData>
        </a:graphic>
      </p:graphicFrame>
    </p:spTree>
    <p:extLst>
      <p:ext uri="{BB962C8B-B14F-4D97-AF65-F5344CB8AC3E}">
        <p14:creationId xmlns:p14="http://schemas.microsoft.com/office/powerpoint/2010/main" val="164675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199478598"/>
              </p:ext>
            </p:extLst>
          </p:nvPr>
        </p:nvGraphicFramePr>
        <p:xfrm>
          <a:off x="827582" y="1250362"/>
          <a:ext cx="8316418" cy="5638800"/>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292950">
                <a:tc>
                  <a:txBody>
                    <a:bodyPr/>
                    <a:lstStyle/>
                    <a:p>
                      <a:r>
                        <a:rPr lang="es-CO" sz="1400" dirty="0"/>
                        <a:t>ESTRATEGIA:</a:t>
                      </a:r>
                      <a:endParaRPr lang="en-US" sz="1400" dirty="0"/>
                    </a:p>
                  </a:txBody>
                  <a:tcPr/>
                </a:tc>
                <a:tc gridSpan="8">
                  <a:txBody>
                    <a:bodyPr/>
                    <a:lstStyle/>
                    <a:p>
                      <a:pPr lvl="0"/>
                      <a:r>
                        <a:rPr lang="es-CO" sz="1400" dirty="0"/>
                        <a:t>Implementar la Norma Técnica de Calidad NTC 6256 y Guía Técnica de Calidad GTC 286.</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1113209">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dirty="0"/>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703079">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351540">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351540">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59684">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Sensibilización,</a:t>
                      </a:r>
                      <a:r>
                        <a:rPr lang="es-CO" sz="1000" baseline="0" dirty="0"/>
                        <a:t> capacitación y p</a:t>
                      </a:r>
                      <a:r>
                        <a:rPr lang="es-CO" sz="1000" dirty="0"/>
                        <a:t>reparación para las Auditorias Internas y Externas de</a:t>
                      </a:r>
                      <a:r>
                        <a:rPr lang="es-CO" sz="1000" baseline="0" dirty="0"/>
                        <a:t> la </a:t>
                      </a:r>
                      <a:r>
                        <a:rPr lang="es-CO" sz="1000" dirty="0"/>
                        <a:t>NTC 6256 y Guía Técnica de Calidad GTC 286 en las Unidades Misionales del CSJ, en la DEAJ, los Consejos Seccionales de la Judicatura y</a:t>
                      </a:r>
                      <a:r>
                        <a:rPr lang="es-CO" sz="1000" baseline="0" dirty="0"/>
                        <a:t> las Direcciones Seccionales de Administración Judicial y Despachos Judiciales  Certificados por especialidades.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Contratista,</a:t>
                      </a:r>
                      <a:r>
                        <a:rPr lang="es-CO" sz="1000" baseline="0" dirty="0"/>
                        <a:t> Profesionales de Enlace, Lideres de Proceso, </a:t>
                      </a:r>
                      <a:r>
                        <a:rPr lang="es-CO" sz="1000" dirty="0"/>
                        <a:t>Coordinación Nacional del SIGCMA.</a:t>
                      </a:r>
                      <a:endParaRPr lang="en-US" sz="1000" dirty="0"/>
                    </a:p>
                    <a:p>
                      <a:endParaRPr lang="en-US" sz="1000" dirty="0"/>
                    </a:p>
                  </a:txBody>
                  <a:tcPr/>
                </a:tc>
                <a:tc rowSpan="3" hMerge="1">
                  <a:txBody>
                    <a:bodyPr/>
                    <a:lstStyle/>
                    <a:p>
                      <a:endParaRPr lang="en-US"/>
                    </a:p>
                  </a:txBody>
                  <a:tcPr/>
                </a:tc>
                <a:extLst>
                  <a:ext uri="{0D108BD9-81ED-4DB2-BD59-A6C34878D82A}">
                    <a16:rowId xmlns:a16="http://schemas.microsoft.com/office/drawing/2014/main" val="4149173166"/>
                  </a:ext>
                </a:extLst>
              </a:tr>
              <a:tr h="1113209">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Realización de las Auditorías</a:t>
                      </a:r>
                      <a:r>
                        <a:rPr lang="es-CO" sz="1000" baseline="0" dirty="0"/>
                        <a:t> Internas y Externas </a:t>
                      </a:r>
                      <a:r>
                        <a:rPr lang="es-CO" sz="1000" dirty="0"/>
                        <a:t>NTC 6256:2018 y Guía Técnica de Calidad GTC 286:2018 en las Unidades Misionales del CSJ, en la DEAJ, los Consejos Seccionales de la Judicatura y</a:t>
                      </a:r>
                      <a:r>
                        <a:rPr lang="es-CO" sz="1000" baseline="0" dirty="0"/>
                        <a:t> las Direcciones Seccionales de Administración Judicial y Despachos Judiciales  Certificados por especialidades.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234360">
                <a:tc gridSpan="2">
                  <a:txBody>
                    <a:bodyPr/>
                    <a:lstStyle/>
                    <a:p>
                      <a:r>
                        <a:rPr lang="es-CO" sz="1000" dirty="0"/>
                        <a:t>Evaluación el Proceso/ Plan de Mejora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bl>
          </a:graphicData>
        </a:graphic>
      </p:graphicFrame>
    </p:spTree>
    <p:extLst>
      <p:ext uri="{BB962C8B-B14F-4D97-AF65-F5344CB8AC3E}">
        <p14:creationId xmlns:p14="http://schemas.microsoft.com/office/powerpoint/2010/main" val="233714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997197378"/>
              </p:ext>
            </p:extLst>
          </p:nvPr>
        </p:nvGraphicFramePr>
        <p:xfrm>
          <a:off x="827586" y="1397000"/>
          <a:ext cx="8316418" cy="4846320"/>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de competencias en las Estructuras de Alto Nivel, la Norma y la Guía Técnica de Calidad de la Rama Judicial; el MIPG para los servidores Judiciales.</a:t>
                      </a:r>
                      <a:endParaRPr lang="es-ES" sz="1100" dirty="0"/>
                    </a:p>
                    <a:p>
                      <a:pPr lvl="0"/>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580555">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Levantamiento de información de los servidores judiciales que van a realizar el proceso de formación.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r>
                        <a:rPr lang="es-CO" sz="1000" dirty="0"/>
                        <a:t>Coordinación Nacional del</a:t>
                      </a:r>
                      <a:r>
                        <a:rPr lang="es-CO" sz="1000" baseline="0" dirty="0"/>
                        <a:t> SIGCMA</a:t>
                      </a:r>
                      <a:endParaRPr lang="en-US" sz="1000" dirty="0"/>
                    </a:p>
                  </a:txBody>
                  <a:tcPr/>
                </a:tc>
                <a:tc rowSpan="3"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Realización</a:t>
                      </a:r>
                      <a:r>
                        <a:rPr lang="es-CO" sz="1000" baseline="0" dirty="0"/>
                        <a:t> procesos contractuales.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Elaboración</a:t>
                      </a:r>
                      <a:r>
                        <a:rPr lang="es-CO" sz="1000" baseline="0" dirty="0"/>
                        <a:t> de la estructura Curricular, de acuerdo con los intereses del CSJ.</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bl>
          </a:graphicData>
        </a:graphic>
      </p:graphicFrame>
    </p:spTree>
    <p:extLst>
      <p:ext uri="{BB962C8B-B14F-4D97-AF65-F5344CB8AC3E}">
        <p14:creationId xmlns:p14="http://schemas.microsoft.com/office/powerpoint/2010/main" val="111031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534300822"/>
              </p:ext>
            </p:extLst>
          </p:nvPr>
        </p:nvGraphicFramePr>
        <p:xfrm>
          <a:off x="827586" y="1397000"/>
          <a:ext cx="8316418" cy="5166360"/>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573418">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de competencias</a:t>
                      </a:r>
                      <a:r>
                        <a:rPr lang="es-CO" sz="1100" baseline="0" dirty="0"/>
                        <a:t> </a:t>
                      </a:r>
                      <a:r>
                        <a:rPr lang="es-CO" sz="1100" dirty="0"/>
                        <a:t>en las Estructuras de Alto Nivel, la Norma y la Guía Técnica de Calidad de la Rama Judicial; el MIPG para los servidores Judiciales.</a:t>
                      </a:r>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1382085">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705746">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35287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35287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382279">
                <a:tc gridSpan="2">
                  <a:txBody>
                    <a:bodyPr/>
                    <a:lstStyle/>
                    <a:p>
                      <a:pPr algn="just"/>
                      <a:r>
                        <a:rPr lang="es-CO" sz="1000" dirty="0"/>
                        <a:t>Concertación</a:t>
                      </a:r>
                      <a:r>
                        <a:rPr lang="es-CO" sz="1000" baseline="0" dirty="0"/>
                        <a:t> de la Estructura Curricular, medios y mediaciones con el contratista.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endParaRPr lang="es-CO" sz="1000" dirty="0"/>
                    </a:p>
                    <a:p>
                      <a:endParaRPr lang="es-CO" sz="1000" dirty="0"/>
                    </a:p>
                    <a:p>
                      <a:endParaRPr lang="es-CO" sz="1000" dirty="0"/>
                    </a:p>
                    <a:p>
                      <a:endParaRPr lang="es-CO" sz="1000" dirty="0"/>
                    </a:p>
                    <a:p>
                      <a:endParaRPr lang="es-CO" sz="1000" dirty="0"/>
                    </a:p>
                    <a:p>
                      <a:r>
                        <a:rPr lang="es-CO" sz="1000" dirty="0"/>
                        <a:t>Coordinación Nacional del SIGCMA, Contratista.</a:t>
                      </a:r>
                      <a:endParaRPr lang="en-US" sz="1000" dirty="0"/>
                    </a:p>
                  </a:txBody>
                  <a:tcPr/>
                </a:tc>
                <a:tc rowSpan="5" hMerge="1">
                  <a:txBody>
                    <a:bodyPr/>
                    <a:lstStyle/>
                    <a:p>
                      <a:endParaRPr lang="en-US"/>
                    </a:p>
                  </a:txBody>
                  <a:tcPr/>
                </a:tc>
                <a:extLst>
                  <a:ext uri="{0D108BD9-81ED-4DB2-BD59-A6C34878D82A}">
                    <a16:rowId xmlns:a16="http://schemas.microsoft.com/office/drawing/2014/main" val="4149173166"/>
                  </a:ext>
                </a:extLst>
              </a:tr>
              <a:tr h="382279">
                <a:tc gridSpan="2">
                  <a:txBody>
                    <a:bodyPr/>
                    <a:lstStyle/>
                    <a:p>
                      <a:pPr algn="just"/>
                      <a:r>
                        <a:rPr lang="es-CO" sz="1000" dirty="0"/>
                        <a:t>Remisión de Listados de Servidores Judiciales que realizaran el proceso de formación.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382279">
                <a:tc gridSpan="2">
                  <a:txBody>
                    <a:bodyPr/>
                    <a:lstStyle/>
                    <a:p>
                      <a:pPr algn="just"/>
                      <a:r>
                        <a:rPr lang="es-CO" sz="1000" dirty="0"/>
                        <a:t>Iniciación del proceso de formación: capacitación de los entornos virtuales.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235249">
                <a:tc gridSpan="2">
                  <a:txBody>
                    <a:bodyPr/>
                    <a:lstStyle/>
                    <a:p>
                      <a:pPr algn="just"/>
                      <a:r>
                        <a:rPr lang="es-CO" sz="1000" dirty="0"/>
                        <a:t>Desarrollo</a:t>
                      </a:r>
                      <a:r>
                        <a:rPr lang="es-CO" sz="1000" baseline="0" dirty="0"/>
                        <a:t> del proceso formativo.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235249">
                <a:tc gridSpan="2">
                  <a:txBody>
                    <a:bodyPr/>
                    <a:lstStyle/>
                    <a:p>
                      <a:pPr algn="just"/>
                      <a:r>
                        <a:rPr lang="es-CO" sz="1000" dirty="0"/>
                        <a:t>Finalización del proceso</a:t>
                      </a:r>
                      <a:r>
                        <a:rPr lang="es-CO" sz="1000" baseline="0" dirty="0"/>
                        <a:t> formativo.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85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216079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549506663"/>
              </p:ext>
            </p:extLst>
          </p:nvPr>
        </p:nvGraphicFramePr>
        <p:xfrm>
          <a:off x="827586" y="1397000"/>
          <a:ext cx="8316418" cy="5379720"/>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en competencias de las Estructuras de Alto Nivel, la Norma y la Guía Técnica de Calidad de la Rama Judicial; el MIPG para los servidores Judiciales.</a:t>
                      </a:r>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r>
                        <a:rPr lang="es-CO" sz="1100" dirty="0"/>
                        <a:t>Evaluación</a:t>
                      </a:r>
                      <a:r>
                        <a:rPr lang="es-CO" sz="1100" baseline="0" dirty="0"/>
                        <a:t> del proceso formativo.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rowSpan="3" gridSpan="2">
                  <a:txBody>
                    <a:bodyPr/>
                    <a:lstStyle/>
                    <a:p>
                      <a:endParaRPr lang="es-CO" sz="1100" dirty="0"/>
                    </a:p>
                    <a:p>
                      <a:r>
                        <a:rPr lang="es-CO" sz="1100" dirty="0"/>
                        <a:t>Coordinación Nacional del SIGCMA, Contratista.</a:t>
                      </a:r>
                      <a:endParaRPr lang="en-US" sz="1100" dirty="0"/>
                    </a:p>
                  </a:txBody>
                  <a:tcPr/>
                </a:tc>
                <a:tc rowSpan="3" hMerge="1">
                  <a:txBody>
                    <a:bodyPr/>
                    <a:lstStyle/>
                    <a:p>
                      <a:endParaRPr lang="en-US"/>
                    </a:p>
                  </a:txBody>
                  <a:tcPr/>
                </a:tc>
                <a:extLst>
                  <a:ext uri="{0D108BD9-81ED-4DB2-BD59-A6C34878D82A}">
                    <a16:rowId xmlns:a16="http://schemas.microsoft.com/office/drawing/2014/main" val="4149173166"/>
                  </a:ext>
                </a:extLst>
              </a:tr>
              <a:tr h="127423">
                <a:tc gridSpan="2">
                  <a:txBody>
                    <a:bodyPr/>
                    <a:lstStyle/>
                    <a:p>
                      <a:r>
                        <a:rPr lang="es-CO" sz="1100" dirty="0"/>
                        <a:t>Plan de Mejora del proceso formativo.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r>
                        <a:rPr lang="es-CO" sz="1100" dirty="0"/>
                        <a:t>Expedición</a:t>
                      </a:r>
                      <a:r>
                        <a:rPr lang="es-CO" sz="1100" baseline="0" dirty="0"/>
                        <a:t> de certificados.</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r>
                        <a:rPr lang="es-CO" sz="1100" dirty="0"/>
                        <a:t>Formación</a:t>
                      </a:r>
                      <a:r>
                        <a:rPr lang="es-CO" sz="1100" baseline="0" dirty="0"/>
                        <a:t> de competencias en el MIPG</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rowSpan="3" gridSpan="2">
                  <a:txBody>
                    <a:bodyPr/>
                    <a:lstStyle/>
                    <a:p>
                      <a:endParaRPr lang="es-CO" sz="1100" dirty="0"/>
                    </a:p>
                    <a:p>
                      <a:endParaRPr lang="es-CO" sz="1100" dirty="0"/>
                    </a:p>
                    <a:p>
                      <a:r>
                        <a:rPr lang="es-CO" sz="1100" dirty="0"/>
                        <a:t>Coordinación Nacional del SIGCMA.</a:t>
                      </a:r>
                      <a:endParaRPr lang="en-US" sz="1100" dirty="0"/>
                    </a:p>
                  </a:txBody>
                  <a:tcPr/>
                </a:tc>
                <a:tc rowSpan="3" hMerge="1">
                  <a:txBody>
                    <a:bodyPr/>
                    <a:lstStyle/>
                    <a:p>
                      <a:endParaRPr lang="en-US"/>
                    </a:p>
                  </a:txBody>
                  <a:tcPr/>
                </a:tc>
                <a:extLst>
                  <a:ext uri="{0D108BD9-81ED-4DB2-BD59-A6C34878D82A}">
                    <a16:rowId xmlns:a16="http://schemas.microsoft.com/office/drawing/2014/main" val="2964208417"/>
                  </a:ext>
                </a:extLst>
              </a:tr>
              <a:tr h="127423">
                <a:tc gridSpan="2">
                  <a:txBody>
                    <a:bodyPr/>
                    <a:lstStyle/>
                    <a:p>
                      <a:r>
                        <a:rPr lang="es-CO" sz="1100" dirty="0"/>
                        <a:t>Formación de</a:t>
                      </a:r>
                      <a:r>
                        <a:rPr lang="es-CO" sz="1100" baseline="0" dirty="0"/>
                        <a:t> competencias en Riesgos matriz 5x5: DAFP.</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3658833957"/>
                  </a:ext>
                </a:extLst>
              </a:tr>
              <a:tr h="127423">
                <a:tc gridSpan="2">
                  <a:txBody>
                    <a:bodyPr/>
                    <a:lstStyle/>
                    <a:p>
                      <a:r>
                        <a:rPr lang="es-CO" sz="1100" dirty="0"/>
                        <a:t>Formación</a:t>
                      </a:r>
                      <a:r>
                        <a:rPr lang="es-CO" sz="1100" baseline="0" dirty="0"/>
                        <a:t> de competencias en Indicadores de Gestión.</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a16="http://schemas.microsoft.com/office/drawing/2014/main" val="524058801"/>
                  </a:ext>
                </a:extLst>
              </a:tr>
            </a:tbl>
          </a:graphicData>
        </a:graphic>
      </p:graphicFrame>
    </p:spTree>
    <p:extLst>
      <p:ext uri="{BB962C8B-B14F-4D97-AF65-F5344CB8AC3E}">
        <p14:creationId xmlns:p14="http://schemas.microsoft.com/office/powerpoint/2010/main" val="262766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240507607"/>
              </p:ext>
            </p:extLst>
          </p:nvPr>
        </p:nvGraphicFramePr>
        <p:xfrm>
          <a:off x="827586" y="1397000"/>
          <a:ext cx="8316418" cy="51185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900" dirty="0"/>
                        <a:t>Socialización del proceso</a:t>
                      </a:r>
                      <a:r>
                        <a:rPr lang="es-CO" sz="900" baseline="0" dirty="0"/>
                        <a:t> realizado en el 2019.</a:t>
                      </a:r>
                      <a:endParaRPr lang="en-US" sz="900" dirty="0"/>
                    </a:p>
                  </a:txBody>
                  <a:tcPr/>
                </a:tc>
                <a:tc hMerge="1">
                  <a:txBody>
                    <a:bodyPr/>
                    <a:lstStyle/>
                    <a:p>
                      <a:endParaRPr lang="en-US"/>
                    </a:p>
                  </a:txBody>
                  <a:tcPr/>
                </a:tc>
                <a:tc>
                  <a:txBody>
                    <a:bodyPr/>
                    <a:lstStyle/>
                    <a:p>
                      <a:endParaRPr lang="en-US" sz="900" dirty="0"/>
                    </a:p>
                  </a:txBody>
                  <a:tcPr>
                    <a:solidFill>
                      <a:schemeClr val="bg1">
                        <a:lumMod val="50000"/>
                      </a:schemeClr>
                    </a:solidFill>
                  </a:tcPr>
                </a:tc>
                <a:tc>
                  <a:txBody>
                    <a:bodyPr/>
                    <a:lstStyle/>
                    <a:p>
                      <a:endParaRPr lang="en-US" sz="900" dirty="0"/>
                    </a:p>
                  </a:txBody>
                  <a:tcPr>
                    <a:solidFill>
                      <a:schemeClr val="bg1">
                        <a:lumMod val="50000"/>
                      </a:schemeClr>
                    </a:solidFill>
                  </a:tcPr>
                </a:tc>
                <a:tc gridSpan="2">
                  <a:txBody>
                    <a:bodyPr/>
                    <a:lstStyle/>
                    <a:p>
                      <a:endParaRPr lang="en-US" sz="900" dirty="0"/>
                    </a:p>
                  </a:txBody>
                  <a:tcPr/>
                </a:tc>
                <a:tc hMerge="1">
                  <a:txBody>
                    <a:bodyPr/>
                    <a:lstStyle/>
                    <a:p>
                      <a:endParaRPr lang="en-US"/>
                    </a:p>
                  </a:txBody>
                  <a:tcPr/>
                </a:tc>
                <a:tc>
                  <a:txBody>
                    <a:bodyPr/>
                    <a:lstStyle/>
                    <a:p>
                      <a:endParaRPr lang="en-US" sz="900" dirty="0"/>
                    </a:p>
                  </a:txBody>
                  <a:tcPr/>
                </a:tc>
                <a:tc rowSpan="2" gridSpan="2">
                  <a:txBody>
                    <a:bodyPr/>
                    <a:lstStyle/>
                    <a:p>
                      <a:r>
                        <a:rPr lang="es-CO" sz="900" dirty="0"/>
                        <a:t>Coordinación</a:t>
                      </a:r>
                      <a:r>
                        <a:rPr lang="es-CO" sz="900" baseline="0" dirty="0"/>
                        <a:t> Nacional del SIGMA</a:t>
                      </a:r>
                      <a:endParaRPr lang="en-US" sz="900" dirty="0"/>
                    </a:p>
                  </a:txBody>
                  <a:tcPr/>
                </a:tc>
                <a:tc rowSpan="2" hMerge="1">
                  <a:txBody>
                    <a:bodyPr/>
                    <a:lstStyle/>
                    <a:p>
                      <a:endParaRPr lang="en-US"/>
                    </a:p>
                  </a:txBody>
                  <a:tcPr/>
                </a:tc>
                <a:extLst>
                  <a:ext uri="{0D108BD9-81ED-4DB2-BD59-A6C34878D82A}">
                    <a16:rowId xmlns:a16="http://schemas.microsoft.com/office/drawing/2014/main" val="4149173166"/>
                  </a:ext>
                </a:extLst>
              </a:tr>
              <a:tr h="226629">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900" dirty="0"/>
                        <a:t>Procesos contractuales</a:t>
                      </a:r>
                      <a:r>
                        <a:rPr lang="en-US" sz="900" dirty="0"/>
                        <a:t>.</a:t>
                      </a:r>
                    </a:p>
                  </a:txBody>
                  <a:tcPr/>
                </a:tc>
                <a:tc hMerge="1">
                  <a:txBody>
                    <a:bodyPr/>
                    <a:lstStyle/>
                    <a:p>
                      <a:endParaRPr lang="en-US"/>
                    </a:p>
                  </a:txBody>
                  <a:tcPr/>
                </a:tc>
                <a:tc>
                  <a:txBody>
                    <a:bodyPr/>
                    <a:lstStyle/>
                    <a:p>
                      <a:endParaRPr lang="en-US" sz="900" dirty="0"/>
                    </a:p>
                  </a:txBody>
                  <a:tcPr>
                    <a:solidFill>
                      <a:schemeClr val="bg1">
                        <a:lumMod val="50000"/>
                      </a:schemeClr>
                    </a:solidFill>
                  </a:tcPr>
                </a:tc>
                <a:tc>
                  <a:txBody>
                    <a:bodyPr/>
                    <a:lstStyle/>
                    <a:p>
                      <a:endParaRPr lang="en-US" sz="900" dirty="0"/>
                    </a:p>
                  </a:txBody>
                  <a:tcPr>
                    <a:solidFill>
                      <a:schemeClr val="bg1">
                        <a:lumMod val="50000"/>
                      </a:schemeClr>
                    </a:solidFill>
                  </a:tcPr>
                </a:tc>
                <a:tc gridSpan="2">
                  <a:txBody>
                    <a:bodyPr/>
                    <a:lstStyle/>
                    <a:p>
                      <a:endParaRPr lang="en-US" sz="900" dirty="0"/>
                    </a:p>
                  </a:txBody>
                  <a:tcPr>
                    <a:solidFill>
                      <a:schemeClr val="bg1">
                        <a:lumMod val="75000"/>
                      </a:schemeClr>
                    </a:solidFill>
                  </a:tcPr>
                </a:tc>
                <a:tc hMerge="1">
                  <a:txBody>
                    <a:bodyPr/>
                    <a:lstStyle/>
                    <a:p>
                      <a:endParaRPr lang="en-US"/>
                    </a:p>
                  </a:txBody>
                  <a:tcPr/>
                </a:tc>
                <a:tc>
                  <a:txBody>
                    <a:bodyPr/>
                    <a:lstStyle/>
                    <a:p>
                      <a:endParaRPr lang="en-US" sz="900" dirty="0"/>
                    </a:p>
                  </a:txBody>
                  <a:tcPr>
                    <a:solidFill>
                      <a:schemeClr val="bg1">
                        <a:lumMod val="75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2062334244"/>
                  </a:ext>
                </a:extLst>
              </a:tr>
              <a:tr h="127423">
                <a:tc gridSpan="2">
                  <a:txBody>
                    <a:bodyPr/>
                    <a:lstStyle/>
                    <a:p>
                      <a:pPr algn="just"/>
                      <a:r>
                        <a:rPr lang="es-CO" sz="900" dirty="0"/>
                        <a:t>Actualización</a:t>
                      </a:r>
                      <a:r>
                        <a:rPr lang="es-CO" sz="900" baseline="0" dirty="0"/>
                        <a:t> de la </a:t>
                      </a:r>
                      <a:r>
                        <a:rPr kumimoji="0" lang="es-ES_tradnl" sz="900" b="0" i="0" u="none" strike="noStrike" kern="0" cap="none" spc="0" normalizeH="0" baseline="0" noProof="0" dirty="0">
                          <a:ln>
                            <a:noFill/>
                          </a:ln>
                          <a:solidFill>
                            <a:sysClr val="windowText" lastClr="000000"/>
                          </a:solidFill>
                          <a:effectLst/>
                          <a:uLnTx/>
                          <a:uFillTx/>
                        </a:rPr>
                        <a:t>NTC 6256:2018y Guía Técnica de Calidad GTC 286:286  con base en los desarrollo en materia Ambiental ,Seguridad y Salud en el trabajo y el MIPG.</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900" dirty="0"/>
                        <a:t>Coordinación</a:t>
                      </a:r>
                      <a:r>
                        <a:rPr lang="es-CO" sz="900" baseline="0" dirty="0"/>
                        <a:t> Nacional del SIGMA, ICONTEC.</a:t>
                      </a:r>
                      <a:endParaRPr lang="en-US" sz="900" dirty="0"/>
                    </a:p>
                    <a:p>
                      <a:endParaRPr lang="en-US" sz="900" dirty="0"/>
                    </a:p>
                  </a:txBody>
                  <a:tcPr/>
                </a:tc>
                <a:tc rowSpan="3" h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900" dirty="0"/>
                        <a:t>Elaboración,</a:t>
                      </a:r>
                      <a:r>
                        <a:rPr lang="es-CO" sz="900" baseline="0" dirty="0"/>
                        <a:t> capacitación e implementación de: Plan de Emergencias, Riesgos Ambientales.</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900" dirty="0"/>
                        <a:t>Actualización y socialización  de toda la plataforma con base en las indicaciones dadas en la Auditoría Externa.</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bl>
          </a:graphicData>
        </a:graphic>
      </p:graphicFrame>
    </p:spTree>
    <p:extLst>
      <p:ext uri="{BB962C8B-B14F-4D97-AF65-F5344CB8AC3E}">
        <p14:creationId xmlns:p14="http://schemas.microsoft.com/office/powerpoint/2010/main" val="137834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116285451"/>
              </p:ext>
            </p:extLst>
          </p:nvPr>
        </p:nvGraphicFramePr>
        <p:xfrm>
          <a:off x="827582" y="1007815"/>
          <a:ext cx="8316418" cy="572812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Capacitación especifica de</a:t>
                      </a:r>
                      <a:r>
                        <a:rPr lang="es-CO" sz="1000" baseline="0" dirty="0"/>
                        <a:t> Auditores en Gestión Ambiental con base en las normatividad ambiental y teniendo en cuenta las No Conformidades de la Auditoría Externa al Sistema de Gestión Ambiental</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a:t>
                      </a:r>
                      <a:r>
                        <a:rPr lang="es-CO" sz="1000" baseline="0" dirty="0"/>
                        <a:t> Nacional del SIGCMA, ICONTEC, Profesional SGA</a:t>
                      </a:r>
                      <a:endParaRPr lang="en-US" sz="1000" dirty="0"/>
                    </a:p>
                    <a:p>
                      <a:endParaRPr lang="en-US" sz="1000" dirty="0"/>
                    </a:p>
                  </a:txBody>
                  <a:tcPr/>
                </a:tc>
                <a:tc rowSpan="5"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Elaboración y capacitación</a:t>
                      </a:r>
                      <a:r>
                        <a:rPr lang="es-CO" sz="1000" baseline="0" dirty="0"/>
                        <a:t> del Plan de Emergencias e incorporación de nuevos brigadistas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Actualización de Riesgos Ambientales con base en los conceptos con</a:t>
                      </a:r>
                      <a:r>
                        <a:rPr lang="es-CO" sz="1000" baseline="0" dirty="0"/>
                        <a:t> base en las Normas en materia Ambiental y Seguridad y Salud en el Trabajo.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Implementación del Plan de Emergencias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Evaluación, 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bl>
          </a:graphicData>
        </a:graphic>
      </p:graphicFrame>
    </p:spTree>
    <p:extLst>
      <p:ext uri="{BB962C8B-B14F-4D97-AF65-F5344CB8AC3E}">
        <p14:creationId xmlns:p14="http://schemas.microsoft.com/office/powerpoint/2010/main" val="351378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4270864686"/>
              </p:ext>
            </p:extLst>
          </p:nvPr>
        </p:nvGraphicFramePr>
        <p:xfrm>
          <a:off x="827586" y="1397000"/>
          <a:ext cx="8316418" cy="539284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Elaboración</a:t>
                      </a:r>
                      <a:r>
                        <a:rPr lang="es-CO" sz="1000" baseline="0" dirty="0"/>
                        <a:t> del Plan de Auditoria del SGA.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8"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a:t>
                      </a:r>
                      <a:r>
                        <a:rPr lang="es-CO" sz="1000" baseline="0" dirty="0"/>
                        <a:t> Nacional del SIGMA, ICONTEC.</a:t>
                      </a:r>
                      <a:endParaRPr lang="en-US" sz="1000" dirty="0"/>
                    </a:p>
                    <a:p>
                      <a:endParaRPr lang="en-US" sz="1000" dirty="0"/>
                    </a:p>
                  </a:txBody>
                  <a:tcPr/>
                </a:tc>
                <a:tc rowSpan="8"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Selección de Auditores de SGA, con base en las recomendaciones</a:t>
                      </a:r>
                      <a:r>
                        <a:rPr lang="es-CO" sz="1000" baseline="0" dirty="0"/>
                        <a:t> de a Auditoría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Auditoría</a:t>
                      </a:r>
                      <a:r>
                        <a:rPr lang="es-CO" sz="1000" baseline="0" dirty="0"/>
                        <a:t> Interna del SGA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Preparación para la Auditoría</a:t>
                      </a:r>
                      <a:r>
                        <a:rPr lang="es-CO" sz="1000" baseline="0" dirty="0"/>
                        <a:t>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Simulacro Auditoría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r h="127423">
                <a:tc gridSpan="2">
                  <a:txBody>
                    <a:bodyPr/>
                    <a:lstStyle/>
                    <a:p>
                      <a:pPr algn="just"/>
                      <a:r>
                        <a:rPr lang="es-CO" sz="1000" dirty="0"/>
                        <a:t>Concertación Auditoría Externa- Plan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3987327649"/>
                  </a:ext>
                </a:extLst>
              </a:tr>
              <a:tr h="127423">
                <a:tc gridSpan="2">
                  <a:txBody>
                    <a:bodyPr/>
                    <a:lstStyle/>
                    <a:p>
                      <a:pPr algn="just"/>
                      <a:r>
                        <a:rPr lang="es-CO" sz="1000" dirty="0"/>
                        <a:t>Auditoría Externa</a:t>
                      </a:r>
                      <a:r>
                        <a:rPr lang="es-CO" sz="1000" baseline="0" dirty="0"/>
                        <a:t> del SGA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4162639675"/>
                  </a:ext>
                </a:extLst>
              </a:tr>
              <a:tr h="127423">
                <a:tc gridSpan="2">
                  <a:txBody>
                    <a:bodyPr/>
                    <a:lstStyle/>
                    <a:p>
                      <a:pPr algn="just"/>
                      <a:r>
                        <a:rPr lang="es-CO" sz="1000" dirty="0"/>
                        <a:t>Evaluación y 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3489348261"/>
                  </a:ext>
                </a:extLst>
              </a:tr>
            </a:tbl>
          </a:graphicData>
        </a:graphic>
      </p:graphicFrame>
    </p:spTree>
    <p:extLst>
      <p:ext uri="{BB962C8B-B14F-4D97-AF65-F5344CB8AC3E}">
        <p14:creationId xmlns:p14="http://schemas.microsoft.com/office/powerpoint/2010/main" val="74174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791692819"/>
              </p:ext>
            </p:extLst>
          </p:nvPr>
        </p:nvGraphicFramePr>
        <p:xfrm>
          <a:off x="827586" y="1397000"/>
          <a:ext cx="8316418" cy="524044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Software de Gestión Integrado de calidad y ambiental para la Rama Judicial</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Adquirir un Software Integrado de gestión y control de la calidad y medio ambiente que integre los procesos, procedimientos de los sistemas de Gestión de las Altas Cortes y los Despachos Judiciales articulados al SIGCMA y que articule el Sistema de Gestión Ambiental y que sea interoperable con las plataformas existentes en la Rama Judicial.</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Elaboración de la propuesta</a:t>
                      </a:r>
                      <a:r>
                        <a:rPr lang="es-CO" sz="1000" baseline="0" dirty="0"/>
                        <a:t> y arquitectura del software.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r>
                        <a:rPr lang="es-CO" sz="1000" dirty="0"/>
                        <a:t>Coordinación Nacional</a:t>
                      </a:r>
                      <a:r>
                        <a:rPr lang="es-CO" sz="1000" baseline="0" dirty="0"/>
                        <a:t> del SIGCMA, Partes Interesadas Internas.</a:t>
                      </a:r>
                      <a:endParaRPr lang="en-US" sz="1000" dirty="0"/>
                    </a:p>
                  </a:txBody>
                  <a:tcPr/>
                </a:tc>
                <a:tc rowSpan="3"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Socialización de la misma con las partes interesadas internas.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Procesos contractuales.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Ejecución de las fases de acuerdo con el cronograma y la planeación del proceso.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 Nacional</a:t>
                      </a:r>
                      <a:r>
                        <a:rPr lang="es-CO" sz="1000" baseline="0" dirty="0"/>
                        <a:t> del SIGCMA, Coordinación Ambiental, Partes Interesadas Internas, Externas.</a:t>
                      </a:r>
                      <a:endParaRPr lang="en-US" sz="1000" dirty="0"/>
                    </a:p>
                    <a:p>
                      <a:endParaRPr lang="en-US" sz="1000" dirty="0"/>
                    </a:p>
                  </a:txBody>
                  <a:tcPr/>
                </a:tc>
                <a:tc rowSpan="3" h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Seguimiento y evaluación</a:t>
                      </a:r>
                      <a:r>
                        <a:rPr lang="es-CO" sz="1000" baseline="0" dirty="0"/>
                        <a:t> del desarrollo e implementación del software de acuerdo con las fases establecidas.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r h="127423">
                <a:tc gridSpan="2">
                  <a:txBody>
                    <a:bodyPr/>
                    <a:lstStyle/>
                    <a:p>
                      <a:pPr algn="just"/>
                      <a:r>
                        <a:rPr lang="es-CO" sz="1000" dirty="0"/>
                        <a:t>Acompañamiento y sensibilización permanente para la sostenibilidad</a:t>
                      </a:r>
                      <a:r>
                        <a:rPr lang="es-CO" sz="1000" baseline="0" dirty="0"/>
                        <a:t> del SGA.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392216022"/>
                  </a:ext>
                </a:extLst>
              </a:tr>
            </a:tbl>
          </a:graphicData>
        </a:graphic>
      </p:graphicFrame>
    </p:spTree>
    <p:extLst>
      <p:ext uri="{BB962C8B-B14F-4D97-AF65-F5344CB8AC3E}">
        <p14:creationId xmlns:p14="http://schemas.microsoft.com/office/powerpoint/2010/main" val="3417095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815490341"/>
              </p:ext>
            </p:extLst>
          </p:nvPr>
        </p:nvGraphicFramePr>
        <p:xfrm>
          <a:off x="827586" y="1397000"/>
          <a:ext cx="8316418" cy="5149003"/>
        </p:xfrm>
        <a:graphic>
          <a:graphicData uri="http://schemas.openxmlformats.org/drawingml/2006/table">
            <a:tbl>
              <a:tblPr firstRow="1" bandRow="1">
                <a:tableStyleId>{5C22544A-7EE6-4342-B048-85BDC9FD1C3A}</a:tableStyleId>
              </a:tblPr>
              <a:tblGrid>
                <a:gridCol w="1728190">
                  <a:extLst>
                    <a:ext uri="{9D8B030D-6E8A-4147-A177-3AD203B41FA5}">
                      <a16:colId xmlns:a16="http://schemas.microsoft.com/office/drawing/2014/main" val="1897807403"/>
                    </a:ext>
                  </a:extLst>
                </a:gridCol>
                <a:gridCol w="1043949">
                  <a:extLst>
                    <a:ext uri="{9D8B030D-6E8A-4147-A177-3AD203B41FA5}">
                      <a16:colId xmlns:a16="http://schemas.microsoft.com/office/drawing/2014/main" val="352399886"/>
                    </a:ext>
                  </a:extLst>
                </a:gridCol>
                <a:gridCol w="693035">
                  <a:extLst>
                    <a:ext uri="{9D8B030D-6E8A-4147-A177-3AD203B41FA5}">
                      <a16:colId xmlns:a16="http://schemas.microsoft.com/office/drawing/2014/main" val="1854212608"/>
                    </a:ext>
                  </a:extLst>
                </a:gridCol>
                <a:gridCol w="693035">
                  <a:extLst>
                    <a:ext uri="{9D8B030D-6E8A-4147-A177-3AD203B41FA5}">
                      <a16:colId xmlns:a16="http://schemas.microsoft.com/office/drawing/2014/main" val="4012080556"/>
                    </a:ext>
                  </a:extLst>
                </a:gridCol>
                <a:gridCol w="306287">
                  <a:extLst>
                    <a:ext uri="{9D8B030D-6E8A-4147-A177-3AD203B41FA5}">
                      <a16:colId xmlns:a16="http://schemas.microsoft.com/office/drawing/2014/main" val="2596029096"/>
                    </a:ext>
                  </a:extLst>
                </a:gridCol>
                <a:gridCol w="386748">
                  <a:extLst>
                    <a:ext uri="{9D8B030D-6E8A-4147-A177-3AD203B41FA5}">
                      <a16:colId xmlns:a16="http://schemas.microsoft.com/office/drawing/2014/main" val="3751192473"/>
                    </a:ext>
                  </a:extLst>
                </a:gridCol>
                <a:gridCol w="693035">
                  <a:extLst>
                    <a:ext uri="{9D8B030D-6E8A-4147-A177-3AD203B41FA5}">
                      <a16:colId xmlns:a16="http://schemas.microsoft.com/office/drawing/2014/main" val="415176157"/>
                    </a:ext>
                  </a:extLst>
                </a:gridCol>
                <a:gridCol w="288370">
                  <a:extLst>
                    <a:ext uri="{9D8B030D-6E8A-4147-A177-3AD203B41FA5}">
                      <a16:colId xmlns:a16="http://schemas.microsoft.com/office/drawing/2014/main" val="1758657074"/>
                    </a:ext>
                  </a:extLst>
                </a:gridCol>
                <a:gridCol w="2483769">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400" dirty="0"/>
                        <a:t>Gestión Administrativa.</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Atender oportunamente Los</a:t>
                      </a:r>
                      <a:r>
                        <a:rPr lang="es-ES" sz="1400" baseline="0" dirty="0"/>
                        <a:t> procesos de gestión administrativa relacionadas con el SIGCMA.</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Elaboración del Informa de Revisión por la Dirección.</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 Nacional del SIGCMA</a:t>
                      </a:r>
                      <a:endParaRPr lang="en-US" sz="1000" dirty="0"/>
                    </a:p>
                    <a:p>
                      <a:endParaRPr lang="en-US" sz="1000" dirty="0"/>
                    </a:p>
                  </a:txBody>
                  <a:tcPr/>
                </a:tc>
                <a:tc hMerge="1">
                  <a:txBody>
                    <a:bodyPr/>
                    <a:lstStyle/>
                    <a:p>
                      <a:endParaRPr lang="en-US"/>
                    </a:p>
                  </a:txBody>
                  <a:tcPr/>
                </a:tc>
                <a:extLst>
                  <a:ext uri="{0D108BD9-81ED-4DB2-BD59-A6C34878D82A}">
                    <a16:rowId xmlns:a16="http://schemas.microsoft.com/office/drawing/2014/main" val="1702130470"/>
                  </a:ext>
                </a:extLst>
              </a:tr>
              <a:tr h="127423">
                <a:tc gridSpan="2">
                  <a:txBody>
                    <a:bodyPr/>
                    <a:lstStyle/>
                    <a:p>
                      <a:pPr algn="just"/>
                      <a:r>
                        <a:rPr lang="es-CO" sz="1000" dirty="0"/>
                        <a:t>Elaboración del Plan de Choque</a:t>
                      </a:r>
                      <a:r>
                        <a:rPr lang="es-CO" sz="1000" baseline="0" dirty="0"/>
                        <a:t> de las </a:t>
                      </a:r>
                      <a:r>
                        <a:rPr lang="es-CO" sz="1000" baseline="0" dirty="0" err="1"/>
                        <a:t>PQRs</a:t>
                      </a:r>
                      <a:r>
                        <a:rPr lang="es-CO" sz="1000" baseline="0" dirty="0"/>
                        <a:t>.</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2" gridSpan="2">
                  <a:txBody>
                    <a:bodyPr/>
                    <a:lstStyle/>
                    <a:p>
                      <a:r>
                        <a:rPr lang="es-CO" sz="1000" dirty="0"/>
                        <a:t>Coordinación Nacional del SIGCMA-CENDOJ</a:t>
                      </a:r>
                      <a:endParaRPr lang="en-US" sz="1000" dirty="0"/>
                    </a:p>
                  </a:txBody>
                  <a:tcPr/>
                </a:tc>
                <a:tc rowSpan="2"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Ejecución</a:t>
                      </a:r>
                      <a:r>
                        <a:rPr lang="es-CO" sz="1000" baseline="0" dirty="0"/>
                        <a:t> del Plan de Choque de las </a:t>
                      </a:r>
                      <a:r>
                        <a:rPr lang="es-CO" sz="1000" baseline="0" dirty="0" err="1"/>
                        <a:t>PQRs</a:t>
                      </a:r>
                      <a:r>
                        <a:rPr lang="es-CO" sz="1000" baseline="0" dirty="0"/>
                        <a:t>.</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Seguimiento y evaluación de los procesos contractuales de acuerdo con los proyectos descritos.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endParaRPr lang="es-CO" sz="1000" dirty="0"/>
                    </a:p>
                    <a:p>
                      <a:endParaRPr lang="es-CO" sz="1000" dirty="0"/>
                    </a:p>
                    <a:p>
                      <a:endParaRPr lang="es-CO" sz="1000" dirty="0"/>
                    </a:p>
                    <a:p>
                      <a:endParaRPr lang="es-CO" sz="1000" dirty="0"/>
                    </a:p>
                    <a:p>
                      <a:r>
                        <a:rPr lang="es-CO" sz="1000" dirty="0"/>
                        <a:t>Coordinación Nacional del SIGCMA</a:t>
                      </a:r>
                      <a:endParaRPr lang="en-US" sz="1000" dirty="0"/>
                    </a:p>
                  </a:txBody>
                  <a:tcPr/>
                </a:tc>
                <a:tc rowSpan="5" h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Convocatorias y</a:t>
                      </a:r>
                      <a:r>
                        <a:rPr lang="es-CO" sz="1000" baseline="0" dirty="0"/>
                        <a:t> realización de los Comités del SIGCMA en lo Administrativo y Judicial.</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127423">
                <a:tc gridSpan="2">
                  <a:txBody>
                    <a:bodyPr/>
                    <a:lstStyle/>
                    <a:p>
                      <a:pPr algn="just"/>
                      <a:r>
                        <a:rPr lang="es-CO" sz="1000" dirty="0"/>
                        <a:t>Elaboración,</a:t>
                      </a:r>
                      <a:r>
                        <a:rPr lang="es-CO" sz="1000" baseline="0" dirty="0"/>
                        <a:t> revisión, aprobación y socialización de las actas de los Comités del SIGCMA.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r h="127423">
                <a:tc gridSpan="2">
                  <a:txBody>
                    <a:bodyPr/>
                    <a:lstStyle/>
                    <a:p>
                      <a:pPr algn="just"/>
                      <a:r>
                        <a:rPr lang="es-CO" sz="1000" dirty="0"/>
                        <a:t>Elaboración de respuestas a solicitudes.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608203575"/>
                  </a:ext>
                </a:extLst>
              </a:tr>
              <a:tr h="127423">
                <a:tc gridSpan="2">
                  <a:txBody>
                    <a:bodyPr/>
                    <a:lstStyle/>
                    <a:p>
                      <a:pPr algn="just"/>
                      <a:r>
                        <a:rPr lang="es-CO" sz="1000" dirty="0"/>
                        <a:t>Elaboración de Documentos e Informes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3034817770"/>
                  </a:ext>
                </a:extLst>
              </a:tr>
            </a:tbl>
          </a:graphicData>
        </a:graphic>
      </p:graphicFrame>
    </p:spTree>
    <p:extLst>
      <p:ext uri="{BB962C8B-B14F-4D97-AF65-F5344CB8AC3E}">
        <p14:creationId xmlns:p14="http://schemas.microsoft.com/office/powerpoint/2010/main" val="233816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2178552" y="1598414"/>
            <a:ext cx="2477473" cy="2586990"/>
          </a:xfrm>
          <a:prstGeom prst="rect">
            <a:avLst/>
          </a:prstGeom>
          <a:noFill/>
          <a:ln>
            <a:noFill/>
          </a:ln>
        </p:spPr>
      </p:pic>
      <p:pic>
        <p:nvPicPr>
          <p:cNvPr id="14" name="Imagen 13" descr="https://www.eadic.com/wp-content/uploads/2018/10/iso14001.jpg"/>
          <p:cNvPicPr/>
          <p:nvPr/>
        </p:nvPicPr>
        <p:blipFill>
          <a:blip r:embed="rId6">
            <a:extLst>
              <a:ext uri="{28A0092B-C50C-407E-A947-70E740481C1C}">
                <a14:useLocalDpi xmlns:a14="http://schemas.microsoft.com/office/drawing/2010/main" val="0"/>
              </a:ext>
            </a:extLst>
          </a:blip>
          <a:srcRect/>
          <a:stretch>
            <a:fillRect/>
          </a:stretch>
        </p:blipFill>
        <p:spPr bwMode="auto">
          <a:xfrm>
            <a:off x="4656025" y="1600200"/>
            <a:ext cx="2582830" cy="2585204"/>
          </a:xfrm>
          <a:prstGeom prst="rect">
            <a:avLst/>
          </a:prstGeom>
          <a:noFill/>
          <a:ln>
            <a:noFill/>
          </a:ln>
        </p:spPr>
      </p:pic>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2172519" y="4202549"/>
            <a:ext cx="5066336" cy="2214880"/>
          </a:xfrm>
          <a:prstGeom prst="rect">
            <a:avLst/>
          </a:prstGeom>
          <a:noFill/>
          <a:ln>
            <a:noFill/>
          </a:ln>
        </p:spPr>
      </p:pic>
      <p:sp>
        <p:nvSpPr>
          <p:cNvPr id="16" name="CuadroTexto 15"/>
          <p:cNvSpPr txBox="1"/>
          <p:nvPr/>
        </p:nvSpPr>
        <p:spPr>
          <a:xfrm>
            <a:off x="2104116" y="6408812"/>
            <a:ext cx="5134739" cy="677108"/>
          </a:xfrm>
          <a:prstGeom prst="rect">
            <a:avLst/>
          </a:prstGeom>
          <a:noFill/>
        </p:spPr>
        <p:txBody>
          <a:bodyPr wrap="none" rtlCol="0">
            <a:spAutoFit/>
          </a:bodyPr>
          <a:lstStyle/>
          <a:p>
            <a:r>
              <a:rPr lang="es-CO" sz="1000" b="1" i="1" dirty="0"/>
              <a:t>Consolidándonos como una Organización Inteligente comprometidos con el medio ambiente, </a:t>
            </a:r>
          </a:p>
          <a:p>
            <a:r>
              <a:rPr lang="es-CO" sz="1000" b="1" i="1" dirty="0"/>
              <a:t>donde el capital humano constituye el activo más importante.</a:t>
            </a:r>
            <a:endParaRPr lang="en-US" sz="1000" dirty="0"/>
          </a:p>
          <a:p>
            <a:endParaRPr lang="en-US" dirty="0"/>
          </a:p>
        </p:txBody>
      </p:sp>
    </p:spTree>
    <p:extLst>
      <p:ext uri="{BB962C8B-B14F-4D97-AF65-F5344CB8AC3E}">
        <p14:creationId xmlns:p14="http://schemas.microsoft.com/office/powerpoint/2010/main" val="28262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4171290843"/>
              </p:ext>
            </p:extLst>
          </p:nvPr>
        </p:nvGraphicFramePr>
        <p:xfrm>
          <a:off x="899592" y="1371013"/>
          <a:ext cx="8244410" cy="4981363"/>
        </p:xfrm>
        <a:graphic>
          <a:graphicData uri="http://schemas.openxmlformats.org/drawingml/2006/table">
            <a:tbl>
              <a:tblPr firstRow="1" bandRow="1">
                <a:tableStyleId>{5C22544A-7EE6-4342-B048-85BDC9FD1C3A}</a:tableStyleId>
              </a:tblPr>
              <a:tblGrid>
                <a:gridCol w="1713227">
                  <a:extLst>
                    <a:ext uri="{9D8B030D-6E8A-4147-A177-3AD203B41FA5}">
                      <a16:colId xmlns:a16="http://schemas.microsoft.com/office/drawing/2014/main" val="1897807403"/>
                    </a:ext>
                  </a:extLst>
                </a:gridCol>
                <a:gridCol w="1034910">
                  <a:extLst>
                    <a:ext uri="{9D8B030D-6E8A-4147-A177-3AD203B41FA5}">
                      <a16:colId xmlns:a16="http://schemas.microsoft.com/office/drawing/2014/main" val="352399886"/>
                    </a:ext>
                  </a:extLst>
                </a:gridCol>
                <a:gridCol w="687034">
                  <a:extLst>
                    <a:ext uri="{9D8B030D-6E8A-4147-A177-3AD203B41FA5}">
                      <a16:colId xmlns:a16="http://schemas.microsoft.com/office/drawing/2014/main" val="1854212608"/>
                    </a:ext>
                  </a:extLst>
                </a:gridCol>
                <a:gridCol w="687034">
                  <a:extLst>
                    <a:ext uri="{9D8B030D-6E8A-4147-A177-3AD203B41FA5}">
                      <a16:colId xmlns:a16="http://schemas.microsoft.com/office/drawing/2014/main" val="4012080556"/>
                    </a:ext>
                  </a:extLst>
                </a:gridCol>
                <a:gridCol w="303635">
                  <a:extLst>
                    <a:ext uri="{9D8B030D-6E8A-4147-A177-3AD203B41FA5}">
                      <a16:colId xmlns:a16="http://schemas.microsoft.com/office/drawing/2014/main" val="2596029096"/>
                    </a:ext>
                  </a:extLst>
                </a:gridCol>
                <a:gridCol w="383399">
                  <a:extLst>
                    <a:ext uri="{9D8B030D-6E8A-4147-A177-3AD203B41FA5}">
                      <a16:colId xmlns:a16="http://schemas.microsoft.com/office/drawing/2014/main" val="3751192473"/>
                    </a:ext>
                  </a:extLst>
                </a:gridCol>
                <a:gridCol w="687034">
                  <a:extLst>
                    <a:ext uri="{9D8B030D-6E8A-4147-A177-3AD203B41FA5}">
                      <a16:colId xmlns:a16="http://schemas.microsoft.com/office/drawing/2014/main" val="415176157"/>
                    </a:ext>
                  </a:extLst>
                </a:gridCol>
                <a:gridCol w="285873">
                  <a:extLst>
                    <a:ext uri="{9D8B030D-6E8A-4147-A177-3AD203B41FA5}">
                      <a16:colId xmlns:a16="http://schemas.microsoft.com/office/drawing/2014/main" val="1758657074"/>
                    </a:ext>
                  </a:extLst>
                </a:gridCol>
                <a:gridCol w="2462264">
                  <a:extLst>
                    <a:ext uri="{9D8B030D-6E8A-4147-A177-3AD203B41FA5}">
                      <a16:colId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400" dirty="0"/>
                        <a:t>Formación</a:t>
                      </a:r>
                      <a:r>
                        <a:rPr lang="es-ES" sz="1400" baseline="0" dirty="0"/>
                        <a:t> en Competencias Especificas, Socialización y Divulgación del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Lograr, a través de los diferentes espacios formativos,</a:t>
                      </a:r>
                      <a:r>
                        <a:rPr lang="es-ES" sz="1400" baseline="0" dirty="0"/>
                        <a:t> la socialización, divulgación y  posicionamiento del SIGCMA.</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a16="http://schemas.microsoft.com/office/drawing/2014/main" val="2350056574"/>
                  </a:ext>
                </a:extLst>
              </a:tr>
              <a:tr h="127423">
                <a:tc gridSpan="2">
                  <a:txBody>
                    <a:bodyPr/>
                    <a:lstStyle/>
                    <a:p>
                      <a:pPr algn="just"/>
                      <a:r>
                        <a:rPr lang="es-CO" sz="1000" dirty="0"/>
                        <a:t>Ceremonia</a:t>
                      </a:r>
                      <a:r>
                        <a:rPr lang="es-CO" sz="1000" baseline="0" dirty="0"/>
                        <a:t> de entrega de los certificados de formación en modelos y sistemas de gestión de calidad realizados en el 2019.</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6" gridSpan="2">
                  <a:txBody>
                    <a:bodyPr/>
                    <a:lstStyle/>
                    <a:p>
                      <a:endParaRPr lang="es-CO" sz="1100" dirty="0"/>
                    </a:p>
                    <a:p>
                      <a:endParaRPr lang="es-CO" sz="1100" dirty="0"/>
                    </a:p>
                    <a:p>
                      <a:endParaRPr lang="es-CO" sz="1100" dirty="0"/>
                    </a:p>
                    <a:p>
                      <a:endParaRPr lang="es-CO" sz="1100" dirty="0"/>
                    </a:p>
                    <a:p>
                      <a:endParaRPr lang="es-CO" sz="1100" dirty="0"/>
                    </a:p>
                    <a:p>
                      <a:endParaRPr lang="es-CO" sz="1100" dirty="0"/>
                    </a:p>
                    <a:p>
                      <a:endParaRPr lang="es-CO" sz="1100" dirty="0"/>
                    </a:p>
                    <a:p>
                      <a:endParaRPr lang="es-CO" sz="1100" dirty="0"/>
                    </a:p>
                    <a:p>
                      <a:r>
                        <a:rPr lang="es-CO" sz="1100" dirty="0"/>
                        <a:t>Coordinación Nacional del SIGCMA.</a:t>
                      </a:r>
                      <a:endParaRPr lang="en-US" sz="1100" dirty="0"/>
                    </a:p>
                  </a:txBody>
                  <a:tcPr/>
                </a:tc>
                <a:tc rowSpan="6" hMerge="1">
                  <a:txBody>
                    <a:bodyPr/>
                    <a:lstStyle/>
                    <a:p>
                      <a:endParaRPr lang="en-US"/>
                    </a:p>
                  </a:txBody>
                  <a:tcPr/>
                </a:tc>
                <a:extLst>
                  <a:ext uri="{0D108BD9-81ED-4DB2-BD59-A6C34878D82A}">
                    <a16:rowId xmlns:a16="http://schemas.microsoft.com/office/drawing/2014/main" val="4149173166"/>
                  </a:ext>
                </a:extLst>
              </a:tr>
              <a:tr h="127423">
                <a:tc gridSpan="2">
                  <a:txBody>
                    <a:bodyPr/>
                    <a:lstStyle/>
                    <a:p>
                      <a:pPr algn="just"/>
                      <a:r>
                        <a:rPr lang="es-CO" sz="1000" dirty="0"/>
                        <a:t>Formación a través de las </a:t>
                      </a:r>
                      <a:r>
                        <a:rPr lang="es-CO" sz="1000" dirty="0" err="1"/>
                        <a:t>TICs</a:t>
                      </a:r>
                      <a:r>
                        <a:rPr lang="es-CO" sz="1000" dirty="0"/>
                        <a:t>, en competencias de</a:t>
                      </a:r>
                      <a:r>
                        <a:rPr lang="es-CO" sz="1000" baseline="0" dirty="0"/>
                        <a:t>  los modelos y sistemas de gestión y los sistemas de gestión ambiental y MIPG.</a:t>
                      </a:r>
                      <a:endParaRPr lang="en-US" sz="10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884021144"/>
                  </a:ext>
                </a:extLst>
              </a:tr>
              <a:tr h="127423">
                <a:tc gridSpan="2">
                  <a:txBody>
                    <a:bodyPr/>
                    <a:lstStyle/>
                    <a:p>
                      <a:pPr algn="just"/>
                      <a:r>
                        <a:rPr lang="es-CO" sz="1000" dirty="0"/>
                        <a:t>Realización</a:t>
                      </a:r>
                      <a:r>
                        <a:rPr lang="es-CO" sz="1000" baseline="0" dirty="0"/>
                        <a:t> del Conversatorio Nacional del SIGCMA.</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505907219"/>
                  </a:ext>
                </a:extLst>
              </a:tr>
              <a:tr h="127423">
                <a:tc gridSpan="2">
                  <a:txBody>
                    <a:bodyPr/>
                    <a:lstStyle/>
                    <a:p>
                      <a:pPr algn="just"/>
                      <a:r>
                        <a:rPr lang="es-CO" sz="1000" dirty="0"/>
                        <a:t>Evaluación</a:t>
                      </a:r>
                      <a:r>
                        <a:rPr lang="es-CO" sz="1000" baseline="0" dirty="0"/>
                        <a:t> de los procesos realizados.</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879920728"/>
                  </a:ext>
                </a:extLst>
              </a:tr>
              <a:tr h="217853">
                <a:tc gridSpan="2">
                  <a:txBody>
                    <a:bodyPr/>
                    <a:lstStyle/>
                    <a:p>
                      <a:pPr algn="just"/>
                      <a:r>
                        <a:rPr lang="es-CO" sz="1000" dirty="0"/>
                        <a:t>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1964911738"/>
                  </a:ext>
                </a:extLst>
              </a:tr>
              <a:tr h="217853">
                <a:tc gridSpan="2">
                  <a:txBody>
                    <a:bodyPr/>
                    <a:lstStyle/>
                    <a:p>
                      <a:pPr algn="just"/>
                      <a:r>
                        <a:rPr lang="es-CO" sz="1000" dirty="0"/>
                        <a:t>Elaboración</a:t>
                      </a:r>
                      <a:r>
                        <a:rPr lang="es-CO" sz="1000" baseline="0" dirty="0"/>
                        <a:t> del Plan de actualización de los Acuerdos PSAA14-10160 Y PSAA14-10161 de 2014.</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a16="http://schemas.microsoft.com/office/drawing/2014/main" val="4284411988"/>
                  </a:ext>
                </a:extLst>
              </a:tr>
            </a:tbl>
          </a:graphicData>
        </a:graphic>
      </p:graphicFrame>
    </p:spTree>
    <p:extLst>
      <p:ext uri="{BB962C8B-B14F-4D97-AF65-F5344CB8AC3E}">
        <p14:creationId xmlns:p14="http://schemas.microsoft.com/office/powerpoint/2010/main" val="1200670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4266482881"/>
              </p:ext>
            </p:extLst>
          </p:nvPr>
        </p:nvGraphicFramePr>
        <p:xfrm>
          <a:off x="899592" y="1294712"/>
          <a:ext cx="8244410" cy="1409915"/>
        </p:xfrm>
        <a:graphic>
          <a:graphicData uri="http://schemas.openxmlformats.org/drawingml/2006/table">
            <a:tbl>
              <a:tblPr firstRow="1" bandRow="1">
                <a:tableStyleId>{5C22544A-7EE6-4342-B048-85BDC9FD1C3A}</a:tableStyleId>
              </a:tblPr>
              <a:tblGrid>
                <a:gridCol w="1713227">
                  <a:extLst>
                    <a:ext uri="{9D8B030D-6E8A-4147-A177-3AD203B41FA5}">
                      <a16:colId xmlns:a16="http://schemas.microsoft.com/office/drawing/2014/main" val="1897807403"/>
                    </a:ext>
                  </a:extLst>
                </a:gridCol>
                <a:gridCol w="6531183">
                  <a:extLst>
                    <a:ext uri="{9D8B030D-6E8A-4147-A177-3AD203B41FA5}">
                      <a16:colId xmlns:a16="http://schemas.microsoft.com/office/drawing/2014/main" val="352399886"/>
                    </a:ext>
                  </a:extLst>
                </a:gridCol>
              </a:tblGrid>
              <a:tr h="659268">
                <a:tc>
                  <a:txBody>
                    <a:bodyPr/>
                    <a:lstStyle/>
                    <a:p>
                      <a:r>
                        <a:rPr lang="es-CO" sz="1400" dirty="0"/>
                        <a:t>ESTRATEGIA:</a:t>
                      </a:r>
                      <a:endParaRPr lang="en-US" sz="1400" dirty="0"/>
                    </a:p>
                  </a:txBody>
                  <a:tcPr/>
                </a:tc>
                <a:tc>
                  <a:txBody>
                    <a:bodyPr/>
                    <a:lstStyle/>
                    <a:p>
                      <a:pPr lvl="0"/>
                      <a:r>
                        <a:rPr lang="es-ES" sz="1400" dirty="0"/>
                        <a:t>Formación</a:t>
                      </a:r>
                      <a:r>
                        <a:rPr lang="es-ES" sz="1400" baseline="0" dirty="0"/>
                        <a:t> en Competencias Especificas, Socialización y Divulgación del SIGCMA.</a:t>
                      </a:r>
                      <a:endParaRPr lang="es-ES" sz="1400" dirty="0"/>
                    </a:p>
                  </a:txBody>
                  <a:tcPr/>
                </a:tc>
                <a:extLst>
                  <a:ext uri="{0D108BD9-81ED-4DB2-BD59-A6C34878D82A}">
                    <a16:rowId xmlns:a16="http://schemas.microsoft.com/office/drawing/2014/main" val="2700360329"/>
                  </a:ext>
                </a:extLst>
              </a:tr>
              <a:tr h="750647">
                <a:tc>
                  <a:txBody>
                    <a:bodyPr/>
                    <a:lstStyle/>
                    <a:p>
                      <a:r>
                        <a:rPr lang="es-CO" sz="1400" dirty="0"/>
                        <a:t>OBJETIVO:</a:t>
                      </a:r>
                      <a:endParaRPr lang="en-US" sz="1400" dirty="0"/>
                    </a:p>
                  </a:txBody>
                  <a:tcPr>
                    <a:solidFill>
                      <a:schemeClr val="accent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Lograr, a través de los diferentes espacios formativos,</a:t>
                      </a:r>
                      <a:r>
                        <a:rPr lang="es-ES" sz="1400" baseline="0" dirty="0"/>
                        <a:t> la socialización, divulgación y  posicionamiento del SIGCMA.</a:t>
                      </a:r>
                      <a:endParaRPr lang="es-ES" sz="1400" dirty="0"/>
                    </a:p>
                  </a:txBody>
                  <a:tcPr>
                    <a:solidFill>
                      <a:schemeClr val="accent1"/>
                    </a:solidFill>
                  </a:tcPr>
                </a:tc>
                <a:extLst>
                  <a:ext uri="{0D108BD9-81ED-4DB2-BD59-A6C34878D82A}">
                    <a16:rowId xmlns:a16="http://schemas.microsoft.com/office/drawing/2014/main" val="2285908079"/>
                  </a:ext>
                </a:extLst>
              </a:tr>
            </a:tbl>
          </a:graphicData>
        </a:graphic>
      </p:graphicFrame>
      <p:graphicFrame>
        <p:nvGraphicFramePr>
          <p:cNvPr id="11" name="Tabla 10">
            <a:extLst>
              <a:ext uri="{FF2B5EF4-FFF2-40B4-BE49-F238E27FC236}">
                <a16:creationId xmlns:a16="http://schemas.microsoft.com/office/drawing/2014/main" id="{A3318E38-ACBF-44D3-8C19-1DB4EF2D93ED}"/>
              </a:ext>
            </a:extLst>
          </p:cNvPr>
          <p:cNvGraphicFramePr>
            <a:graphicFrameLocks noGrp="1"/>
          </p:cNvGraphicFramePr>
          <p:nvPr>
            <p:extLst>
              <p:ext uri="{D42A27DB-BD31-4B8C-83A1-F6EECF244321}">
                <p14:modId xmlns:p14="http://schemas.microsoft.com/office/powerpoint/2010/main" val="1167958600"/>
              </p:ext>
            </p:extLst>
          </p:nvPr>
        </p:nvGraphicFramePr>
        <p:xfrm>
          <a:off x="899594" y="2728734"/>
          <a:ext cx="8244406" cy="3989154"/>
        </p:xfrm>
        <a:graphic>
          <a:graphicData uri="http://schemas.openxmlformats.org/drawingml/2006/table">
            <a:tbl>
              <a:tblPr firstRow="1" firstCol="1" bandRow="1">
                <a:tableStyleId>{5C22544A-7EE6-4342-B048-85BDC9FD1C3A}</a:tableStyleId>
              </a:tblPr>
              <a:tblGrid>
                <a:gridCol w="1152128">
                  <a:extLst>
                    <a:ext uri="{9D8B030D-6E8A-4147-A177-3AD203B41FA5}">
                      <a16:colId xmlns:a16="http://schemas.microsoft.com/office/drawing/2014/main" val="2955989140"/>
                    </a:ext>
                  </a:extLst>
                </a:gridCol>
                <a:gridCol w="2548982">
                  <a:extLst>
                    <a:ext uri="{9D8B030D-6E8A-4147-A177-3AD203B41FA5}">
                      <a16:colId xmlns:a16="http://schemas.microsoft.com/office/drawing/2014/main" val="4233987606"/>
                    </a:ext>
                  </a:extLst>
                </a:gridCol>
                <a:gridCol w="1491874">
                  <a:extLst>
                    <a:ext uri="{9D8B030D-6E8A-4147-A177-3AD203B41FA5}">
                      <a16:colId xmlns:a16="http://schemas.microsoft.com/office/drawing/2014/main" val="3196579557"/>
                    </a:ext>
                  </a:extLst>
                </a:gridCol>
                <a:gridCol w="1525711">
                  <a:extLst>
                    <a:ext uri="{9D8B030D-6E8A-4147-A177-3AD203B41FA5}">
                      <a16:colId xmlns:a16="http://schemas.microsoft.com/office/drawing/2014/main" val="2530600156"/>
                    </a:ext>
                  </a:extLst>
                </a:gridCol>
                <a:gridCol w="1525711">
                  <a:extLst>
                    <a:ext uri="{9D8B030D-6E8A-4147-A177-3AD203B41FA5}">
                      <a16:colId xmlns:a16="http://schemas.microsoft.com/office/drawing/2014/main" val="2258674513"/>
                    </a:ext>
                  </a:extLst>
                </a:gridCol>
              </a:tblGrid>
              <a:tr h="837670">
                <a:tc>
                  <a:txBody>
                    <a:bodyPr/>
                    <a:lstStyle/>
                    <a:p>
                      <a:pPr algn="ctr">
                        <a:lnSpc>
                          <a:spcPct val="107000"/>
                        </a:lnSpc>
                        <a:spcAft>
                          <a:spcPts val="800"/>
                        </a:spcAft>
                      </a:pPr>
                      <a:r>
                        <a:rPr lang="es-CO" sz="1000" dirty="0">
                          <a:effectLst/>
                        </a:rPr>
                        <a:t> </a:t>
                      </a:r>
                    </a:p>
                    <a:p>
                      <a:pPr algn="ctr">
                        <a:lnSpc>
                          <a:spcPct val="107000"/>
                        </a:lnSpc>
                        <a:spcAft>
                          <a:spcPts val="800"/>
                        </a:spcAft>
                      </a:pPr>
                      <a:r>
                        <a:rPr lang="es-CO" sz="1000" dirty="0">
                          <a:effectLst/>
                        </a:rPr>
                        <a:t> No.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 </a:t>
                      </a:r>
                    </a:p>
                    <a:p>
                      <a:pPr algn="ctr">
                        <a:lnSpc>
                          <a:spcPct val="107000"/>
                        </a:lnSpc>
                        <a:spcAft>
                          <a:spcPts val="800"/>
                        </a:spcAft>
                      </a:pPr>
                      <a:r>
                        <a:rPr lang="es-CO" sz="1000" dirty="0">
                          <a:effectLst/>
                        </a:rPr>
                        <a:t> ACTIVIDAD</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PARTICIPANTES: LIDERES DE PROCESO Y PROFESIONALES DE ENLACE DESPACHOS JUDICIALES CERTIFICADOS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 </a:t>
                      </a:r>
                    </a:p>
                    <a:p>
                      <a:pPr algn="ctr">
                        <a:lnSpc>
                          <a:spcPct val="107000"/>
                        </a:lnSpc>
                        <a:spcAft>
                          <a:spcPts val="800"/>
                        </a:spcAft>
                      </a:pPr>
                      <a:r>
                        <a:rPr lang="es-CO" sz="1000" dirty="0">
                          <a:effectLst/>
                        </a:rPr>
                        <a:t> CIUDAD</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 </a:t>
                      </a:r>
                    </a:p>
                    <a:p>
                      <a:pPr algn="ctr">
                        <a:lnSpc>
                          <a:spcPct val="107000"/>
                        </a:lnSpc>
                        <a:spcAft>
                          <a:spcPts val="800"/>
                        </a:spcAft>
                      </a:pPr>
                      <a:r>
                        <a:rPr lang="es-CO" sz="1000" dirty="0">
                          <a:effectLst/>
                        </a:rPr>
                        <a:t> FECHA PROBABLE DEL EVENTO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4270209050"/>
                  </a:ext>
                </a:extLst>
              </a:tr>
              <a:tr h="0">
                <a:tc rowSpan="2">
                  <a:txBody>
                    <a:bodyPr/>
                    <a:lstStyle/>
                    <a:p>
                      <a:pPr algn="ctr">
                        <a:lnSpc>
                          <a:spcPct val="107000"/>
                        </a:lnSpc>
                        <a:spcAft>
                          <a:spcPts val="800"/>
                        </a:spcAft>
                      </a:pPr>
                      <a:r>
                        <a:rPr lang="es-CO" sz="1000" dirty="0">
                          <a:effectLst/>
                        </a:rPr>
                        <a:t> </a:t>
                      </a:r>
                    </a:p>
                    <a:p>
                      <a:pPr algn="ctr">
                        <a:lnSpc>
                          <a:spcPct val="107000"/>
                        </a:lnSpc>
                        <a:spcAft>
                          <a:spcPts val="800"/>
                        </a:spcAft>
                      </a:pPr>
                      <a:r>
                        <a:rPr lang="es-CO" sz="1000" dirty="0">
                          <a:effectLst/>
                        </a:rPr>
                        <a:t> </a:t>
                      </a:r>
                    </a:p>
                    <a:p>
                      <a:pPr algn="ctr">
                        <a:lnSpc>
                          <a:spcPct val="107000"/>
                        </a:lnSpc>
                        <a:spcAft>
                          <a:spcPts val="800"/>
                        </a:spcAft>
                      </a:pPr>
                      <a:r>
                        <a:rPr lang="es-CO" sz="1000" dirty="0">
                          <a:effectLst/>
                        </a:rPr>
                        <a:t> </a:t>
                      </a:r>
                    </a:p>
                    <a:p>
                      <a:pPr algn="ctr">
                        <a:lnSpc>
                          <a:spcPct val="107000"/>
                        </a:lnSpc>
                        <a:spcAft>
                          <a:spcPts val="800"/>
                        </a:spcAft>
                      </a:pPr>
                      <a:r>
                        <a:rPr lang="es-CO" sz="1000" dirty="0">
                          <a:effectLst/>
                        </a:rPr>
                        <a: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just">
                        <a:lnSpc>
                          <a:spcPct val="107000"/>
                        </a:lnSpc>
                        <a:spcAft>
                          <a:spcPts val="800"/>
                        </a:spcAft>
                      </a:pPr>
                      <a:r>
                        <a:rPr lang="es-CO" sz="1000" dirty="0">
                          <a:effectLst/>
                        </a:rPr>
                        <a:t>Entrega de certificados ICONTEC Ciclo 2020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Lideres de Proceso de Dependencias Administrativas y Judiciales certificadas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Bogota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Abril de 2021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4259840097"/>
                  </a:ext>
                </a:extLst>
              </a:tr>
              <a:tr h="441699">
                <a:tc vMerge="1">
                  <a:txBody>
                    <a:bodyPr/>
                    <a:lstStyle/>
                    <a:p>
                      <a:endParaRPr lang="es-CO"/>
                    </a:p>
                  </a:txBody>
                  <a:tcPr/>
                </a:tc>
                <a:tc>
                  <a:txBody>
                    <a:bodyPr/>
                    <a:lstStyle/>
                    <a:p>
                      <a:pPr algn="just">
                        <a:lnSpc>
                          <a:spcPct val="107000"/>
                        </a:lnSpc>
                        <a:spcAft>
                          <a:spcPts val="800"/>
                        </a:spcAft>
                      </a:pPr>
                      <a:r>
                        <a:rPr lang="es-CO" sz="1000" dirty="0">
                          <a:effectLst/>
                        </a:rPr>
                        <a:t>Entrega certificados Diplomados realizados en el Ciclo 2020-ICONTEC</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Servidores Judiciales que cursaron y aprobaron los Diplomados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Bogota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Abril de 2021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353328843"/>
                  </a:ext>
                </a:extLst>
              </a:tr>
              <a:tr h="607806">
                <a:tc>
                  <a:txBody>
                    <a:bodyPr/>
                    <a:lstStyle/>
                    <a:p>
                      <a:pPr algn="ctr">
                        <a:lnSpc>
                          <a:spcPct val="107000"/>
                        </a:lnSpc>
                        <a:spcAft>
                          <a:spcPts val="800"/>
                        </a:spcAft>
                      </a:pPr>
                      <a:r>
                        <a:rPr lang="es-CO" sz="10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just">
                        <a:lnSpc>
                          <a:spcPct val="107000"/>
                        </a:lnSpc>
                        <a:spcAft>
                          <a:spcPts val="800"/>
                        </a:spcAft>
                      </a:pPr>
                      <a:r>
                        <a:rPr lang="es-CO" sz="1000" dirty="0">
                          <a:effectLst/>
                        </a:rPr>
                        <a:t>Formación, normalización y estandarización de la Plataforma Estratégica del SIGCMA despachos Judiciales Penales Certificados.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350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Cartagena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Junio 30, Julio 1, 2, y 3 de 2021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2743695783"/>
                  </a:ext>
                </a:extLst>
              </a:tr>
              <a:tr h="720080">
                <a:tc>
                  <a:txBody>
                    <a:bodyPr/>
                    <a:lstStyle/>
                    <a:p>
                      <a:pPr algn="ctr">
                        <a:lnSpc>
                          <a:spcPct val="107000"/>
                        </a:lnSpc>
                        <a:spcAft>
                          <a:spcPts val="80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just">
                        <a:lnSpc>
                          <a:spcPct val="107000"/>
                        </a:lnSpc>
                        <a:spcAft>
                          <a:spcPts val="800"/>
                        </a:spcAft>
                      </a:pPr>
                      <a:r>
                        <a:rPr lang="es-CO" sz="1000" dirty="0">
                          <a:effectLst/>
                        </a:rPr>
                        <a:t>Formación, normalización y estandarización de la Plataforma Estratégica del SIGCMA despachos Judiciales Jurisdicción de lo Contencioso Administrativo.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a:effectLst/>
                        </a:rPr>
                        <a:t>350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Santa Martha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3,4,5 y 6 de agosto de 2021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314253890"/>
                  </a:ext>
                </a:extLst>
              </a:tr>
              <a:tr h="696600">
                <a:tc>
                  <a:txBody>
                    <a:bodyPr/>
                    <a:lstStyle/>
                    <a:p>
                      <a:pPr algn="ctr">
                        <a:lnSpc>
                          <a:spcPct val="107000"/>
                        </a:lnSpc>
                        <a:spcAft>
                          <a:spcPts val="80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just">
                        <a:lnSpc>
                          <a:spcPct val="107000"/>
                        </a:lnSpc>
                        <a:spcAft>
                          <a:spcPts val="800"/>
                        </a:spcAft>
                      </a:pPr>
                      <a:r>
                        <a:rPr lang="es-CO" sz="1000" dirty="0">
                          <a:effectLst/>
                        </a:rPr>
                        <a:t>Líderes de Proceso del Nivel Central y Lideres de Proceso y Profesionales del Nivel Seccional: Auditorías Externas.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a:effectLst/>
                        </a:rPr>
                        <a:t>350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Cartagena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000" dirty="0">
                          <a:effectLst/>
                        </a:rPr>
                        <a:t>11, 12 13 y 14, de agosto de 2021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1467054143"/>
                  </a:ext>
                </a:extLst>
              </a:tr>
            </a:tbl>
          </a:graphicData>
        </a:graphic>
      </p:graphicFrame>
    </p:spTree>
    <p:extLst>
      <p:ext uri="{BB962C8B-B14F-4D97-AF65-F5344CB8AC3E}">
        <p14:creationId xmlns:p14="http://schemas.microsoft.com/office/powerpoint/2010/main" val="2060210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094747840"/>
              </p:ext>
            </p:extLst>
          </p:nvPr>
        </p:nvGraphicFramePr>
        <p:xfrm>
          <a:off x="870929" y="1270605"/>
          <a:ext cx="8244410" cy="973243"/>
        </p:xfrm>
        <a:graphic>
          <a:graphicData uri="http://schemas.openxmlformats.org/drawingml/2006/table">
            <a:tbl>
              <a:tblPr firstRow="1" bandRow="1">
                <a:tableStyleId>{5C22544A-7EE6-4342-B048-85BDC9FD1C3A}</a:tableStyleId>
              </a:tblPr>
              <a:tblGrid>
                <a:gridCol w="1713227">
                  <a:extLst>
                    <a:ext uri="{9D8B030D-6E8A-4147-A177-3AD203B41FA5}">
                      <a16:colId xmlns:a16="http://schemas.microsoft.com/office/drawing/2014/main" val="1897807403"/>
                    </a:ext>
                  </a:extLst>
                </a:gridCol>
                <a:gridCol w="6531183">
                  <a:extLst>
                    <a:ext uri="{9D8B030D-6E8A-4147-A177-3AD203B41FA5}">
                      <a16:colId xmlns:a16="http://schemas.microsoft.com/office/drawing/2014/main" val="352399886"/>
                    </a:ext>
                  </a:extLst>
                </a:gridCol>
              </a:tblGrid>
              <a:tr h="455083">
                <a:tc>
                  <a:txBody>
                    <a:bodyPr/>
                    <a:lstStyle/>
                    <a:p>
                      <a:r>
                        <a:rPr lang="es-CO" sz="1400" dirty="0"/>
                        <a:t>ESTRATEGIA:</a:t>
                      </a:r>
                      <a:endParaRPr lang="en-US" sz="1400" dirty="0"/>
                    </a:p>
                  </a:txBody>
                  <a:tcPr/>
                </a:tc>
                <a:tc>
                  <a:txBody>
                    <a:bodyPr/>
                    <a:lstStyle/>
                    <a:p>
                      <a:pPr lvl="0"/>
                      <a:r>
                        <a:rPr lang="es-ES" sz="1400" dirty="0"/>
                        <a:t>Formación</a:t>
                      </a:r>
                      <a:r>
                        <a:rPr lang="es-ES" sz="1400" baseline="0" dirty="0"/>
                        <a:t> en Competencias Especificas, Socialización y Divulgación del SIGCMA.</a:t>
                      </a:r>
                      <a:endParaRPr lang="es-ES" sz="1400" dirty="0"/>
                    </a:p>
                  </a:txBody>
                  <a:tcPr/>
                </a:tc>
                <a:extLst>
                  <a:ext uri="{0D108BD9-81ED-4DB2-BD59-A6C34878D82A}">
                    <a16:rowId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Lograr, a través de los diferentes espacios formativos,</a:t>
                      </a:r>
                      <a:r>
                        <a:rPr lang="es-ES" sz="1400" baseline="0" dirty="0"/>
                        <a:t> la socialización, divulgación y  posicionamiento del SIGCMA.</a:t>
                      </a:r>
                      <a:endParaRPr lang="es-ES" sz="1400" dirty="0"/>
                    </a:p>
                  </a:txBody>
                  <a:tcPr>
                    <a:solidFill>
                      <a:schemeClr val="accent1"/>
                    </a:solidFill>
                  </a:tcPr>
                </a:tc>
                <a:extLst>
                  <a:ext uri="{0D108BD9-81ED-4DB2-BD59-A6C34878D82A}">
                    <a16:rowId xmlns:a16="http://schemas.microsoft.com/office/drawing/2014/main" val="2285908079"/>
                  </a:ext>
                </a:extLst>
              </a:tr>
            </a:tbl>
          </a:graphicData>
        </a:graphic>
      </p:graphicFrame>
      <p:graphicFrame>
        <p:nvGraphicFramePr>
          <p:cNvPr id="15" name="Tabla 14">
            <a:extLst>
              <a:ext uri="{FF2B5EF4-FFF2-40B4-BE49-F238E27FC236}">
                <a16:creationId xmlns:a16="http://schemas.microsoft.com/office/drawing/2014/main" id="{00C88362-FEAE-4421-B3A5-A7B5131C1E7C}"/>
              </a:ext>
            </a:extLst>
          </p:cNvPr>
          <p:cNvGraphicFramePr>
            <a:graphicFrameLocks noGrp="1"/>
          </p:cNvGraphicFramePr>
          <p:nvPr>
            <p:extLst>
              <p:ext uri="{D42A27DB-BD31-4B8C-83A1-F6EECF244321}">
                <p14:modId xmlns:p14="http://schemas.microsoft.com/office/powerpoint/2010/main" val="4013450746"/>
              </p:ext>
            </p:extLst>
          </p:nvPr>
        </p:nvGraphicFramePr>
        <p:xfrm>
          <a:off x="870929" y="2268446"/>
          <a:ext cx="8244409" cy="4522670"/>
        </p:xfrm>
        <a:graphic>
          <a:graphicData uri="http://schemas.openxmlformats.org/drawingml/2006/table">
            <a:tbl>
              <a:tblPr firstRow="1" firstCol="1" bandRow="1">
                <a:tableStyleId>{5C22544A-7EE6-4342-B048-85BDC9FD1C3A}</a:tableStyleId>
              </a:tblPr>
              <a:tblGrid>
                <a:gridCol w="749695">
                  <a:extLst>
                    <a:ext uri="{9D8B030D-6E8A-4147-A177-3AD203B41FA5}">
                      <a16:colId xmlns:a16="http://schemas.microsoft.com/office/drawing/2014/main" val="3743926847"/>
                    </a:ext>
                  </a:extLst>
                </a:gridCol>
                <a:gridCol w="2562674">
                  <a:extLst>
                    <a:ext uri="{9D8B030D-6E8A-4147-A177-3AD203B41FA5}">
                      <a16:colId xmlns:a16="http://schemas.microsoft.com/office/drawing/2014/main" val="3806442867"/>
                    </a:ext>
                  </a:extLst>
                </a:gridCol>
                <a:gridCol w="1584470">
                  <a:extLst>
                    <a:ext uri="{9D8B030D-6E8A-4147-A177-3AD203B41FA5}">
                      <a16:colId xmlns:a16="http://schemas.microsoft.com/office/drawing/2014/main" val="710162163"/>
                    </a:ext>
                  </a:extLst>
                </a:gridCol>
                <a:gridCol w="1454532">
                  <a:extLst>
                    <a:ext uri="{9D8B030D-6E8A-4147-A177-3AD203B41FA5}">
                      <a16:colId xmlns:a16="http://schemas.microsoft.com/office/drawing/2014/main" val="3100657704"/>
                    </a:ext>
                  </a:extLst>
                </a:gridCol>
                <a:gridCol w="1893038">
                  <a:extLst>
                    <a:ext uri="{9D8B030D-6E8A-4147-A177-3AD203B41FA5}">
                      <a16:colId xmlns:a16="http://schemas.microsoft.com/office/drawing/2014/main" val="2653019200"/>
                    </a:ext>
                  </a:extLst>
                </a:gridCol>
              </a:tblGrid>
              <a:tr h="1156679">
                <a:tc>
                  <a:txBody>
                    <a:bodyPr/>
                    <a:lstStyle/>
                    <a:p>
                      <a:pPr algn="ctr">
                        <a:lnSpc>
                          <a:spcPct val="107000"/>
                        </a:lnSpc>
                        <a:spcAft>
                          <a:spcPts val="800"/>
                        </a:spcAft>
                      </a:pPr>
                      <a:r>
                        <a:rPr lang="es-CO" sz="1200" dirty="0">
                          <a:effectLst/>
                        </a:rPr>
                        <a:t>  </a:t>
                      </a:r>
                    </a:p>
                    <a:p>
                      <a:pPr algn="ctr">
                        <a:lnSpc>
                          <a:spcPct val="107000"/>
                        </a:lnSpc>
                        <a:spcAft>
                          <a:spcPts val="800"/>
                        </a:spcAft>
                      </a:pPr>
                      <a:r>
                        <a:rPr lang="es-CO" sz="1200" dirty="0">
                          <a:effectLst/>
                        </a:rPr>
                        <a:t>No.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200" dirty="0">
                          <a:effectLst/>
                        </a:rPr>
                        <a:t> </a:t>
                      </a:r>
                    </a:p>
                    <a:p>
                      <a:pPr algn="ctr">
                        <a:lnSpc>
                          <a:spcPct val="107000"/>
                        </a:lnSpc>
                        <a:spcAft>
                          <a:spcPts val="800"/>
                        </a:spcAft>
                      </a:pPr>
                      <a:r>
                        <a:rPr lang="es-CO" sz="1200" dirty="0">
                          <a:effectLst/>
                        </a:rPr>
                        <a:t>ACTIVIDAD</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200" dirty="0">
                          <a:effectLst/>
                        </a:rPr>
                        <a:t>PARTICIPANTES: LIDERES DE PROCESO Y PROFESIONALES DE ENLACE DESPACHOS JUDICIALES CERTIFICADOS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200" dirty="0">
                          <a:effectLst/>
                        </a:rPr>
                        <a:t>  </a:t>
                      </a:r>
                    </a:p>
                    <a:p>
                      <a:pPr algn="ctr">
                        <a:lnSpc>
                          <a:spcPct val="107000"/>
                        </a:lnSpc>
                        <a:spcAft>
                          <a:spcPts val="800"/>
                        </a:spcAft>
                      </a:pPr>
                      <a:r>
                        <a:rPr lang="es-CO" sz="1200" dirty="0">
                          <a:effectLst/>
                        </a:rPr>
                        <a:t>CIUDAD</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tc>
                  <a:txBody>
                    <a:bodyPr/>
                    <a:lstStyle/>
                    <a:p>
                      <a:pPr algn="ctr">
                        <a:lnSpc>
                          <a:spcPct val="107000"/>
                        </a:lnSpc>
                        <a:spcAft>
                          <a:spcPts val="800"/>
                        </a:spcAft>
                      </a:pPr>
                      <a:r>
                        <a:rPr lang="es-CO" sz="1200" dirty="0">
                          <a:effectLst/>
                        </a:rPr>
                        <a:t> </a:t>
                      </a:r>
                    </a:p>
                    <a:p>
                      <a:pPr algn="ctr">
                        <a:lnSpc>
                          <a:spcPct val="107000"/>
                        </a:lnSpc>
                        <a:spcAft>
                          <a:spcPts val="800"/>
                        </a:spcAft>
                      </a:pPr>
                      <a:r>
                        <a:rPr lang="es-CO" sz="1200" dirty="0">
                          <a:effectLst/>
                        </a:rPr>
                        <a:t>FECHA PROBABLE DEL EVENTO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84" marR="48284" marT="0" marB="0"/>
                </a:tc>
                <a:extLst>
                  <a:ext uri="{0D108BD9-81ED-4DB2-BD59-A6C34878D82A}">
                    <a16:rowId xmlns:a16="http://schemas.microsoft.com/office/drawing/2014/main" val="3403247355"/>
                  </a:ext>
                </a:extLst>
              </a:tr>
              <a:tr h="988247">
                <a:tc>
                  <a:txBody>
                    <a:bodyPr/>
                    <a:lstStyle/>
                    <a:p>
                      <a:pPr algn="ctr">
                        <a:lnSpc>
                          <a:spcPct val="107000"/>
                        </a:lnSpc>
                        <a:spcAft>
                          <a:spcPts val="800"/>
                        </a:spcAft>
                      </a:pPr>
                      <a:r>
                        <a:rPr lang="es-CO" sz="1200" dirty="0">
                          <a:effectLst/>
                        </a:rPr>
                        <a:t>5.</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CO" sz="1200" dirty="0">
                          <a:effectLst/>
                        </a:rPr>
                        <a:t>Formación, normalización y estandarización de la Plataforma Estratégica del SIGCMA despachos Judiciales certificados Restitución de Tierras.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150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Santa Martha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24, 25, 26 y 27 de agosto de 2021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7453251"/>
                  </a:ext>
                </a:extLst>
              </a:tr>
              <a:tr h="988247">
                <a:tc>
                  <a:txBody>
                    <a:bodyPr/>
                    <a:lstStyle/>
                    <a:p>
                      <a:pPr algn="ctr">
                        <a:lnSpc>
                          <a:spcPct val="107000"/>
                        </a:lnSpc>
                        <a:spcAft>
                          <a:spcPts val="800"/>
                        </a:spcAft>
                      </a:pPr>
                      <a:r>
                        <a:rPr lang="es-CO" sz="1200">
                          <a:effectLst/>
                        </a:rPr>
                        <a:t>6.</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CO" sz="1200" dirty="0">
                          <a:effectLst/>
                        </a:rPr>
                        <a:t>Formación, normalización y estandarización de la Plataforma Estratégica del SIGCMA despachos Judiciales certificados Juzgados Civiles.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150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Cartagena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1, 2, 3 y 4 de septiembre de 2021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9248230"/>
                  </a:ext>
                </a:extLst>
              </a:tr>
              <a:tr h="988247">
                <a:tc>
                  <a:txBody>
                    <a:bodyPr/>
                    <a:lstStyle/>
                    <a:p>
                      <a:pPr algn="ctr">
                        <a:lnSpc>
                          <a:spcPct val="107000"/>
                        </a:lnSpc>
                        <a:spcAft>
                          <a:spcPts val="800"/>
                        </a:spcAft>
                      </a:pPr>
                      <a:r>
                        <a:rPr lang="es-CO" sz="1200">
                          <a:effectLst/>
                        </a:rPr>
                        <a:t>7.</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49580" indent="-449580" algn="l">
                        <a:lnSpc>
                          <a:spcPct val="107000"/>
                        </a:lnSpc>
                        <a:spcAft>
                          <a:spcPts val="800"/>
                        </a:spcAft>
                      </a:pPr>
                      <a:r>
                        <a:rPr lang="es-CO" sz="1200" dirty="0">
                          <a:effectLst/>
                        </a:rPr>
                        <a:t>Formación, normalización y estandarización de la Plataforma Estratégica del Sistema de Gestión Ambiental.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250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Pereira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15, 16, 17 y 18 de septiembre de 2021.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3209521"/>
                  </a:ext>
                </a:extLst>
              </a:tr>
              <a:tr h="392323">
                <a:tc>
                  <a:txBody>
                    <a:bodyPr/>
                    <a:lstStyle/>
                    <a:p>
                      <a:pPr algn="ctr">
                        <a:lnSpc>
                          <a:spcPct val="107000"/>
                        </a:lnSpc>
                        <a:spcAft>
                          <a:spcPts val="800"/>
                        </a:spcAft>
                      </a:pPr>
                      <a:r>
                        <a:rPr lang="es-CO" sz="1200">
                          <a:effectLst/>
                        </a:rPr>
                        <a:t>8.</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CO" sz="1200">
                          <a:effectLst/>
                        </a:rPr>
                        <a:t>Evento Nacional del SIGCMA</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a:effectLst/>
                        </a:rPr>
                        <a:t>1200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a:effectLst/>
                        </a:rPr>
                        <a:t>Santa Marta</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200" dirty="0">
                          <a:effectLst/>
                        </a:rPr>
                        <a:t>10,11,12 y 13 de noviembre de 2021.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1558263"/>
                  </a:ext>
                </a:extLst>
              </a:tr>
            </a:tbl>
          </a:graphicData>
        </a:graphic>
      </p:graphicFrame>
    </p:spTree>
    <p:extLst>
      <p:ext uri="{BB962C8B-B14F-4D97-AF65-F5344CB8AC3E}">
        <p14:creationId xmlns:p14="http://schemas.microsoft.com/office/powerpoint/2010/main" val="3342236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1" name="Objeto 10"/>
          <p:cNvGraphicFramePr>
            <a:graphicFrameLocks noChangeAspect="1"/>
          </p:cNvGraphicFramePr>
          <p:nvPr/>
        </p:nvGraphicFramePr>
        <p:xfrm>
          <a:off x="1352797" y="1707516"/>
          <a:ext cx="7230494" cy="3746571"/>
        </p:xfrm>
        <a:graphic>
          <a:graphicData uri="http://schemas.openxmlformats.org/presentationml/2006/ole">
            <mc:AlternateContent xmlns:mc="http://schemas.openxmlformats.org/markup-compatibility/2006">
              <mc:Choice xmlns:v="urn:schemas-microsoft-com:vml" Requires="v">
                <p:oleObj name="Imagen de mapa de bits" r:id="rId5" imgW="32918400" imgH="18516600" progId="Paint.Picture">
                  <p:embed/>
                </p:oleObj>
              </mc:Choice>
              <mc:Fallback>
                <p:oleObj name="Imagen de mapa de bits" r:id="rId5" imgW="32918400" imgH="18516600" progId="Paint.Picture">
                  <p:embed/>
                  <p:pic>
                    <p:nvPicPr>
                      <p:cNvPr id="11" name="Objeto 10"/>
                      <p:cNvPicPr/>
                      <p:nvPr/>
                    </p:nvPicPr>
                    <p:blipFill>
                      <a:blip r:embed="rId6"/>
                      <a:stretch>
                        <a:fillRect/>
                      </a:stretch>
                    </p:blipFill>
                    <p:spPr>
                      <a:xfrm>
                        <a:off x="1352797" y="1707516"/>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26127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215094" y="2166698"/>
            <a:ext cx="4469989" cy="21258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MX" sz="2400" dirty="0"/>
              <a:t>Los objetivos estratégicos del Plan orientan en forma clara el desarrollo de los proyectos y acciones de los servidores de la Rama.  En torno a los objetivos se deben definir métricas que permitan realizar el seguimiento y evaluación del impacto del Plan al final del cuatrienio. </a:t>
            </a:r>
            <a:endParaRPr lang="es-ES" sz="2400" dirty="0">
              <a:latin typeface="Arial" panose="020B0604020202020204" pitchFamily="34" charset="0"/>
              <a:cs typeface="Arial" panose="020B0604020202020204" pitchFamily="34" charset="0"/>
            </a:endParaRPr>
          </a:p>
        </p:txBody>
      </p:sp>
      <p:sp>
        <p:nvSpPr>
          <p:cNvPr id="3" name="Rectángulo 2"/>
          <p:cNvSpPr/>
          <p:nvPr/>
        </p:nvSpPr>
        <p:spPr>
          <a:xfrm>
            <a:off x="1133884" y="1490174"/>
            <a:ext cx="4572000" cy="388696"/>
          </a:xfrm>
          <a:prstGeom prst="rect">
            <a:avLst/>
          </a:prstGeom>
        </p:spPr>
        <p:txBody>
          <a:bodyPr>
            <a:spAutoFit/>
          </a:bodyPr>
          <a:lstStyle/>
          <a:p>
            <a:pPr lvl="0">
              <a:lnSpc>
                <a:spcPct val="107000"/>
              </a:lnSpc>
              <a:spcBef>
                <a:spcPts val="1200"/>
              </a:spcBef>
            </a:pPr>
            <a:r>
              <a:rPr lang="es-MX" b="1" kern="0" dirty="0">
                <a:solidFill>
                  <a:srgbClr val="C45911"/>
                </a:solidFill>
                <a:latin typeface="Arial" panose="020B0604020202020204" pitchFamily="34" charset="0"/>
                <a:ea typeface="Times New Roman" panose="02020603050405020304" pitchFamily="18" charset="0"/>
                <a:cs typeface="Times New Roman" panose="02020603050405020304" pitchFamily="18" charset="0"/>
              </a:rPr>
              <a:t>1. OBJETIVOS ESTRATÉGICOS:</a:t>
            </a:r>
            <a:endParaRPr lang="en-US" b="1" kern="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0D99897D-D47E-B649-8739-E58CA6263509}"/>
              </a:ext>
            </a:extLst>
          </p:cNvPr>
          <p:cNvPicPr/>
          <p:nvPr/>
        </p:nvPicPr>
        <p:blipFill rotWithShape="1">
          <a:blip r:embed="rId5" cstate="print">
            <a:extLst>
              <a:ext uri="{28A0092B-C50C-407E-A947-70E740481C1C}">
                <a14:useLocalDpi xmlns:a14="http://schemas.microsoft.com/office/drawing/2010/main" val="0"/>
              </a:ext>
            </a:extLst>
          </a:blip>
          <a:srcRect t="25341"/>
          <a:stretch/>
        </p:blipFill>
        <p:spPr>
          <a:xfrm>
            <a:off x="6258531" y="2526383"/>
            <a:ext cx="2202093" cy="2270769"/>
          </a:xfrm>
          <a:prstGeom prst="rect">
            <a:avLst/>
          </a:prstGeom>
        </p:spPr>
      </p:pic>
    </p:spTree>
    <p:extLst>
      <p:ext uri="{BB962C8B-B14F-4D97-AF65-F5344CB8AC3E}">
        <p14:creationId xmlns:p14="http://schemas.microsoft.com/office/powerpoint/2010/main" val="30506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3" name="Diagrama 2"/>
          <p:cNvGraphicFramePr/>
          <p:nvPr/>
        </p:nvGraphicFramePr>
        <p:xfrm>
          <a:off x="899592" y="1547602"/>
          <a:ext cx="7997560" cy="4977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
            <a:extLst>
              <a:ext uri="{FF2B5EF4-FFF2-40B4-BE49-F238E27FC236}">
                <a16:creationId xmlns:a16="http://schemas.microsoft.com/office/drawing/2014/main" id="{0D99897D-D47E-B649-8739-E58CA6263509}"/>
              </a:ext>
            </a:extLst>
          </p:cNvPr>
          <p:cNvPicPr/>
          <p:nvPr/>
        </p:nvPicPr>
        <p:blipFill rotWithShape="1">
          <a:blip r:embed="rId10" cstate="print">
            <a:extLst>
              <a:ext uri="{28A0092B-C50C-407E-A947-70E740481C1C}">
                <a14:useLocalDpi xmlns:a14="http://schemas.microsoft.com/office/drawing/2010/main" val="0"/>
              </a:ext>
            </a:extLst>
          </a:blip>
          <a:srcRect t="25341"/>
          <a:stretch/>
        </p:blipFill>
        <p:spPr>
          <a:xfrm>
            <a:off x="4284190" y="3284984"/>
            <a:ext cx="1301637" cy="1656184"/>
          </a:xfrm>
          <a:prstGeom prst="rect">
            <a:avLst/>
          </a:prstGeom>
        </p:spPr>
      </p:pic>
    </p:spTree>
    <p:extLst>
      <p:ext uri="{BB962C8B-B14F-4D97-AF65-F5344CB8AC3E}">
        <p14:creationId xmlns:p14="http://schemas.microsoft.com/office/powerpoint/2010/main" val="25295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3" name="Rectángulo 2"/>
          <p:cNvSpPr/>
          <p:nvPr/>
        </p:nvSpPr>
        <p:spPr>
          <a:xfrm>
            <a:off x="1157770" y="1547603"/>
            <a:ext cx="7302854" cy="1135311"/>
          </a:xfrm>
          <a:prstGeom prst="rect">
            <a:avLst/>
          </a:prstGeom>
        </p:spPr>
        <p:txBody>
          <a:bodyPr wrap="square">
            <a:spAutoFit/>
          </a:bodyPr>
          <a:lstStyle/>
          <a:p>
            <a:pPr lvl="0">
              <a:lnSpc>
                <a:spcPct val="107000"/>
              </a:lnSpc>
              <a:spcBef>
                <a:spcPts val="1200"/>
              </a:spcBef>
              <a:spcAft>
                <a:spcPts val="0"/>
              </a:spcAft>
            </a:pPr>
            <a:r>
              <a:rPr lang="es-MX" b="1" kern="0" dirty="0">
                <a:solidFill>
                  <a:srgbClr val="C45911"/>
                </a:solidFill>
                <a:latin typeface="Arial" panose="020B0604020202020204" pitchFamily="34" charset="0"/>
                <a:ea typeface="Times New Roman" panose="02020603050405020304" pitchFamily="18" charset="0"/>
                <a:cs typeface="Times New Roman" panose="02020603050405020304" pitchFamily="18" charset="0"/>
              </a:rPr>
              <a:t>2. FORMULACIÓN DE LOS PILARES ESTRATÉGICOS DEL PLAN SECTORIAL DE DESARROLLO 2019-2022:</a:t>
            </a:r>
          </a:p>
          <a:p>
            <a:pPr lvl="0">
              <a:lnSpc>
                <a:spcPct val="107000"/>
              </a:lnSpc>
              <a:spcBef>
                <a:spcPts val="1200"/>
              </a:spcBef>
              <a:spcAft>
                <a:spcPts val="0"/>
              </a:spcAft>
            </a:pPr>
            <a:endParaRPr lang="en-US" b="1"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547664" y="2348880"/>
            <a:ext cx="6768752" cy="4146776"/>
          </a:xfrm>
          <a:prstGeom prst="rect">
            <a:avLst/>
          </a:prstGeom>
        </p:spPr>
        <p:txBody>
          <a:bodyPr wrap="square">
            <a:spAutoFit/>
          </a:bodyPr>
          <a:lstStyle/>
          <a:p>
            <a:pPr algn="just">
              <a:lnSpc>
                <a:spcPct val="107000"/>
              </a:lnSpc>
              <a:spcAft>
                <a:spcPts val="800"/>
              </a:spcAft>
            </a:pPr>
            <a:r>
              <a:rPr lang="es-ES" sz="2000" dirty="0">
                <a:latin typeface="Arial" panose="020B0604020202020204" pitchFamily="34" charset="0"/>
                <a:ea typeface="Calibri" panose="020F0502020204030204" pitchFamily="34" charset="0"/>
                <a:cs typeface="Times New Roman" panose="02020603050405020304" pitchFamily="18" charset="0"/>
              </a:rPr>
              <a:t>Como parte del proceso de planeación estratégica de la Rama Judicial se ajustaron y definieron los siguientes pilares estratégicos que en su conjunto propenden por el logro de los objetivos estratégicos planteados. En otras palabras, corresponde a la definición de las orientaciones o directrices que regirán el destino de la Rama, a fin de alcanzar los objetivos propuestos y la visión de futuro que nos hemos planteado.</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latin typeface="Arial" panose="020B0604020202020204" pitchFamily="34" charset="0"/>
                <a:ea typeface="Calibri" panose="020F0502020204030204" pitchFamily="34" charset="0"/>
                <a:cs typeface="Times New Roman" panose="02020603050405020304" pitchFamily="18" charset="0"/>
              </a:rPr>
              <a:t>Se han definido siete grandes pilares estratégicos que orientarán el quehacer de los programas, proyectos y actividades a desarrollar durante los próximos cuatro años en la Rama Judicial:</a:t>
            </a:r>
            <a:endParaRPr lang="en-US" sz="20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572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11" name="Imagen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1592590"/>
            <a:ext cx="7925552" cy="5265410"/>
          </a:xfrm>
          <a:prstGeom prst="rect">
            <a:avLst/>
          </a:prstGeom>
          <a:noFill/>
          <a:ln>
            <a:noFill/>
          </a:ln>
        </p:spPr>
      </p:pic>
    </p:spTree>
    <p:extLst>
      <p:ext uri="{BB962C8B-B14F-4D97-AF65-F5344CB8AC3E}">
        <p14:creationId xmlns:p14="http://schemas.microsoft.com/office/powerpoint/2010/main" val="27828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943075" y="1855380"/>
            <a:ext cx="7925552" cy="303448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ü"/>
            </a:pPr>
            <a:r>
              <a:rPr lang="es-ES" dirty="0">
                <a:latin typeface="Arial" panose="020B0604020202020204" pitchFamily="34" charset="0"/>
                <a:ea typeface="Calibri" panose="020F0502020204030204" pitchFamily="34" charset="0"/>
                <a:cs typeface="Arial" panose="020B0604020202020204" pitchFamily="34" charset="0"/>
              </a:rPr>
              <a:t>Desde este pilar estratégico se busca establecer, documentar, implantar, mantener y mejorar el Sistema Integrado de Gestión y Control de la Calidad y del Medio Ambiente -“SIGCMA” en todas las dependencias del nivel central y seccional y en los despachos judiciales, a través de los proyectos de inversión aprobados y de acuerdo con las directrices dadas a partir de los Acuerdos PSAA14- 10160 y 10161 de 2014, la NTC 6256:2018, GTC 286:2018 con objetivos y metas orientadas a la satisfacción de los usuarios del sistema judicial, así como la preservación del medio ambiente y la generación de controles efectivos, que permitan el cumplimiento de la misión institucional de la Rama Judicial.</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35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371815" y="1628800"/>
            <a:ext cx="2732479" cy="367216"/>
          </a:xfrm>
          <a:prstGeom prst="rect">
            <a:avLst/>
          </a:prstGeom>
        </p:spPr>
        <p:txBody>
          <a:bodyPr wrap="none">
            <a:spAutoFit/>
          </a:bodyPr>
          <a:lstStyle/>
          <a:p>
            <a:pPr lvl="2" algn="just">
              <a:lnSpc>
                <a:spcPct val="107000"/>
              </a:lnSpc>
              <a:spcBef>
                <a:spcPts val="200"/>
              </a:spcBef>
              <a:spcAft>
                <a:spcPts val="0"/>
              </a:spcAft>
            </a:pPr>
            <a:r>
              <a:rPr lang="es-MX" b="1" cap="all"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3. Propósito</a:t>
            </a:r>
            <a:endParaRPr lang="en-US" b="1" cap="all"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971600" y="2132856"/>
            <a:ext cx="8064896" cy="4047647"/>
          </a:xfrm>
          <a:prstGeom prst="rect">
            <a:avLst/>
          </a:prstGeom>
        </p:spPr>
        <p:txBody>
          <a:bodyPr wrap="square">
            <a:spAutoFit/>
          </a:bodyPr>
          <a:lstStyle/>
          <a:p>
            <a:pPr algn="just">
              <a:lnSpc>
                <a:spcPct val="107000"/>
              </a:lnSpc>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Asegurar la calidad de la administración y servicio de Justicia en la Rama en todo el país, por medio de la implementación </a:t>
            </a: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de la gestión de la calidad en todas las fases de la administración de justicia, orientada al desempeño del aparato de justicia con mayor productividad y competitividad, a través de la generación de herramientas de gestión que propendan por una mejora continua.</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dirty="0">
                <a:latin typeface="Arial" panose="020B0604020202020204" pitchFamily="34" charset="0"/>
                <a:ea typeface="Calibri" panose="020F0502020204030204" pitchFamily="34" charset="0"/>
                <a:cs typeface="Arial" panose="020B0604020202020204" pitchFamily="34" charset="0"/>
              </a:rPr>
              <a:t>Por esta razón, el Plan Sectorial de Desarrollo de la Rama Judicial 2019-2022 plantea como uno de sus ejes o pilares el fortalecimiento de la calidad de la Justicia y atención al ciudadano, donde el Consejo Superior de la Judicatura se propone avanzar en el número de despachos que cumplan los requisitos y criterios de las normas técnicas de calidad y ambiental acercando a las Altas Cortes y demás despachos judiciales que han demostrado su interés en la implementación y adopción del SIGCMA.</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273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11103</TotalTime>
  <Words>5333</Words>
  <Application>Microsoft Office PowerPoint</Application>
  <PresentationFormat>Presentación en pantalla (4:3)</PresentationFormat>
  <Paragraphs>734</Paragraphs>
  <Slides>33</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39" baseType="lpstr">
      <vt:lpstr>Arial</vt:lpstr>
      <vt:lpstr>Calibri</vt:lpstr>
      <vt:lpstr>Palatino Linotype</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379</cp:revision>
  <dcterms:created xsi:type="dcterms:W3CDTF">2012-11-20T17:02:50Z</dcterms:created>
  <dcterms:modified xsi:type="dcterms:W3CDTF">2021-02-04T12:23:06Z</dcterms:modified>
</cp:coreProperties>
</file>