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5"/>
  </p:notesMasterIdLst>
  <p:sldIdLst>
    <p:sldId id="381" r:id="rId2"/>
    <p:sldId id="383" r:id="rId3"/>
    <p:sldId id="382" r:id="rId4"/>
    <p:sldId id="384" r:id="rId5"/>
    <p:sldId id="385" r:id="rId6"/>
    <p:sldId id="386" r:id="rId7"/>
    <p:sldId id="387" r:id="rId8"/>
    <p:sldId id="388" r:id="rId9"/>
    <p:sldId id="389" r:id="rId10"/>
    <p:sldId id="390" r:id="rId11"/>
    <p:sldId id="391" r:id="rId12"/>
    <p:sldId id="392" r:id="rId13"/>
    <p:sldId id="393" r:id="rId1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WES. Espinosa Santamaria" initials="WWES" lastIdx="2" clrIdx="0">
    <p:extLst>
      <p:ext uri="{19B8F6BF-5375-455C-9EA6-DF929625EA0E}">
        <p15:presenceInfo xmlns:p15="http://schemas.microsoft.com/office/powerpoint/2012/main" userId="S-1-5-21-2255506183-343154469-1802859287-1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2" autoAdjust="0"/>
    <p:restoredTop sz="85341" autoAdjust="0"/>
  </p:normalViewPr>
  <p:slideViewPr>
    <p:cSldViewPr>
      <p:cViewPr varScale="1">
        <p:scale>
          <a:sx n="79" d="100"/>
          <a:sy n="79" d="100"/>
        </p:scale>
        <p:origin x="1746" y="78"/>
      </p:cViewPr>
      <p:guideLst>
        <p:guide orient="horz" pos="2160"/>
        <p:guide pos="2880"/>
      </p:guideLst>
    </p:cSldViewPr>
  </p:slideViewPr>
  <p:outlineViewPr>
    <p:cViewPr>
      <p:scale>
        <a:sx n="33" d="100"/>
        <a:sy n="33" d="100"/>
      </p:scale>
      <p:origin x="0" y="-405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25T18:01:13.582" idx="1">
    <p:pos x="10" y="10"/>
    <p:text/>
    <p:extLst>
      <p:ext uri="{C676402C-5697-4E1C-873F-D02D1690AC5C}">
        <p15:threadingInfo xmlns:p15="http://schemas.microsoft.com/office/powerpoint/2012/main" timeZoneBias="300"/>
      </p:ext>
    </p:extLst>
  </p:cm>
  <p:cm authorId="1" dt="2019-06-25T18:01:31.997" idx="2">
    <p:pos x="146" y="146"/>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779802-7E2C-47D3-83BA-D318FE293392}" type="datetimeFigureOut">
              <a:rPr lang="es-CO" smtClean="0"/>
              <a:t>26/06/2019</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444176-138A-4932-A9AE-096DB0A4F50D}" type="slidenum">
              <a:rPr lang="es-CO" smtClean="0"/>
              <a:t>‹Nº›</a:t>
            </a:fld>
            <a:endParaRPr lang="es-CO"/>
          </a:p>
        </p:txBody>
      </p:sp>
    </p:spTree>
    <p:extLst>
      <p:ext uri="{BB962C8B-B14F-4D97-AF65-F5344CB8AC3E}">
        <p14:creationId xmlns:p14="http://schemas.microsoft.com/office/powerpoint/2010/main" val="172321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6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26/06/2019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110540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26/06/2019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300990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26/06/2019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189096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26/06/2019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55576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26/06/2019</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41187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26/06/2019</a:t>
            </a:fld>
            <a:endParaRPr lang="es-CO"/>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297824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26/06/2019</a:t>
            </a:fld>
            <a:endParaRPr lang="es-CO"/>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149518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26/06/2019</a:t>
            </a:fld>
            <a:endParaRPr lang="es-CO"/>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320293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26/06/2019</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213156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26/06/2019</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308484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descr="fondo"/>
          <p:cNvPicPr/>
          <p:nvPr userDrawn="1"/>
        </p:nvPicPr>
        <p:blipFill rotWithShape="1">
          <a:blip r:embed="rId13">
            <a:extLst>
              <a:ext uri="{28A0092B-C50C-407E-A947-70E740481C1C}">
                <a14:useLocalDpi xmlns:a14="http://schemas.microsoft.com/office/drawing/2010/main" val="0"/>
              </a:ext>
            </a:extLst>
          </a:blip>
          <a:srcRect l="20651" t="44485" b="1"/>
          <a:stretch/>
        </p:blipFill>
        <p:spPr bwMode="auto">
          <a:xfrm>
            <a:off x="845840" y="0"/>
            <a:ext cx="8298161" cy="6885384"/>
          </a:xfrm>
          <a:prstGeom prst="rect">
            <a:avLst/>
          </a:prstGeom>
          <a:noFill/>
        </p:spPr>
      </p:pic>
      <p:sp>
        <p:nvSpPr>
          <p:cNvPr id="8" name="7 Rectángulo"/>
          <p:cNvSpPr/>
          <p:nvPr userDrawn="1"/>
        </p:nvSpPr>
        <p:spPr>
          <a:xfrm>
            <a:off x="0" y="0"/>
            <a:ext cx="84584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493693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3600400"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pic>
        <p:nvPicPr>
          <p:cNvPr id="4" name="Imagen 3"/>
          <p:cNvPicPr>
            <a:picLocks noChangeAspect="1"/>
          </p:cNvPicPr>
          <p:nvPr/>
        </p:nvPicPr>
        <p:blipFill>
          <a:blip r:embed="rId5"/>
          <a:stretch>
            <a:fillRect/>
          </a:stretch>
        </p:blipFill>
        <p:spPr>
          <a:xfrm>
            <a:off x="899592" y="1384953"/>
            <a:ext cx="4209517" cy="4697347"/>
          </a:xfrm>
          <a:prstGeom prst="rect">
            <a:avLst/>
          </a:prstGeom>
        </p:spPr>
      </p:pic>
      <p:sp>
        <p:nvSpPr>
          <p:cNvPr id="11" name="CuadroTexto 10"/>
          <p:cNvSpPr txBox="1"/>
          <p:nvPr/>
        </p:nvSpPr>
        <p:spPr>
          <a:xfrm>
            <a:off x="5182271" y="2636912"/>
            <a:ext cx="3757503" cy="1938992"/>
          </a:xfrm>
          <a:prstGeom prst="rect">
            <a:avLst/>
          </a:prstGeom>
          <a:noFill/>
        </p:spPr>
        <p:txBody>
          <a:bodyPr wrap="none" rtlCol="0">
            <a:spAutoFit/>
          </a:bodyPr>
          <a:lstStyle/>
          <a:p>
            <a:r>
              <a:rPr lang="es-CO" sz="2400" b="1" i="1" dirty="0" smtClean="0"/>
              <a:t>No siempre podemos hacer </a:t>
            </a:r>
          </a:p>
          <a:p>
            <a:r>
              <a:rPr lang="es-CO" sz="2400" b="1" i="1" dirty="0"/>
              <a:t>g</a:t>
            </a:r>
            <a:r>
              <a:rPr lang="es-CO" sz="2400" b="1" i="1" dirty="0" smtClean="0"/>
              <a:t>randes cosas, pero sí</a:t>
            </a:r>
          </a:p>
          <a:p>
            <a:r>
              <a:rPr lang="es-CO" sz="2400" b="1" i="1" dirty="0"/>
              <a:t>p</a:t>
            </a:r>
            <a:r>
              <a:rPr lang="es-CO" sz="2400" b="1" i="1" dirty="0" smtClean="0"/>
              <a:t>odemos hacer cosas</a:t>
            </a:r>
          </a:p>
          <a:p>
            <a:r>
              <a:rPr lang="es-CO" sz="2400" b="1" i="1" dirty="0"/>
              <a:t>p</a:t>
            </a:r>
            <a:r>
              <a:rPr lang="es-CO" sz="2400" b="1" i="1" dirty="0" smtClean="0"/>
              <a:t>equeñas con gran amor.</a:t>
            </a:r>
          </a:p>
          <a:p>
            <a:endParaRPr lang="es-CO" sz="1200" dirty="0" smtClean="0"/>
          </a:p>
          <a:p>
            <a:r>
              <a:rPr lang="es-CO" sz="1200" b="1" dirty="0" smtClean="0"/>
              <a:t>Madre Teresa de Calcuta</a:t>
            </a:r>
            <a:endParaRPr lang="es-CO" sz="1200" b="1" dirty="0"/>
          </a:p>
        </p:txBody>
      </p:sp>
    </p:spTree>
    <p:extLst>
      <p:ext uri="{BB962C8B-B14F-4D97-AF65-F5344CB8AC3E}">
        <p14:creationId xmlns:p14="http://schemas.microsoft.com/office/powerpoint/2010/main" val="1046311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Tree>
    <p:extLst>
      <p:ext uri="{BB962C8B-B14F-4D97-AF65-F5344CB8AC3E}">
        <p14:creationId xmlns:p14="http://schemas.microsoft.com/office/powerpoint/2010/main" val="2118824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Tree>
    <p:extLst>
      <p:ext uri="{BB962C8B-B14F-4D97-AF65-F5344CB8AC3E}">
        <p14:creationId xmlns:p14="http://schemas.microsoft.com/office/powerpoint/2010/main" val="1694304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Tree>
    <p:extLst>
      <p:ext uri="{BB962C8B-B14F-4D97-AF65-F5344CB8AC3E}">
        <p14:creationId xmlns:p14="http://schemas.microsoft.com/office/powerpoint/2010/main" val="684678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Tree>
    <p:extLst>
      <p:ext uri="{BB962C8B-B14F-4D97-AF65-F5344CB8AC3E}">
        <p14:creationId xmlns:p14="http://schemas.microsoft.com/office/powerpoint/2010/main" val="3552406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 name="Rectángulo 3"/>
          <p:cNvSpPr/>
          <p:nvPr/>
        </p:nvSpPr>
        <p:spPr>
          <a:xfrm>
            <a:off x="2688634" y="1316937"/>
            <a:ext cx="4572000" cy="5262979"/>
          </a:xfrm>
          <a:prstGeom prst="rect">
            <a:avLst/>
          </a:prstGeom>
        </p:spPr>
        <p:txBody>
          <a:bodyPr>
            <a:spAutoFit/>
          </a:bodyPr>
          <a:lstStyle/>
          <a:p>
            <a:pPr algn="ctr"/>
            <a:r>
              <a:rPr lang="es-CO" sz="1400" dirty="0">
                <a:solidFill>
                  <a:srgbClr val="3E4D5C"/>
                </a:solidFill>
                <a:latin typeface="Oswald"/>
              </a:rPr>
              <a:t>Preguntas importantes de la vida</a:t>
            </a:r>
          </a:p>
          <a:p>
            <a:pPr algn="ctr"/>
            <a:r>
              <a:rPr lang="es-CO" sz="1400" dirty="0">
                <a:solidFill>
                  <a:srgbClr val="3E4D5C"/>
                </a:solidFill>
                <a:latin typeface="Open Sans"/>
              </a:rPr>
              <a:t>¿El día más bello? Hoy.</a:t>
            </a:r>
            <a:br>
              <a:rPr lang="es-CO" sz="1400" dirty="0">
                <a:solidFill>
                  <a:srgbClr val="3E4D5C"/>
                </a:solidFill>
                <a:latin typeface="Open Sans"/>
              </a:rPr>
            </a:br>
            <a:r>
              <a:rPr lang="es-CO" sz="1400" dirty="0">
                <a:solidFill>
                  <a:srgbClr val="3E4D5C"/>
                </a:solidFill>
                <a:latin typeface="Open Sans"/>
              </a:rPr>
              <a:t>¿La cosa más fácil? Equivocarse.</a:t>
            </a:r>
            <a:br>
              <a:rPr lang="es-CO" sz="1400" dirty="0">
                <a:solidFill>
                  <a:srgbClr val="3E4D5C"/>
                </a:solidFill>
                <a:latin typeface="Open Sans"/>
              </a:rPr>
            </a:br>
            <a:r>
              <a:rPr lang="es-CO" sz="1400" dirty="0">
                <a:solidFill>
                  <a:srgbClr val="3E4D5C"/>
                </a:solidFill>
                <a:latin typeface="Open Sans"/>
              </a:rPr>
              <a:t>¿El obstáculo más grande? El miedo.</a:t>
            </a:r>
            <a:br>
              <a:rPr lang="es-CO" sz="1400" dirty="0">
                <a:solidFill>
                  <a:srgbClr val="3E4D5C"/>
                </a:solidFill>
                <a:latin typeface="Open Sans"/>
              </a:rPr>
            </a:br>
            <a:r>
              <a:rPr lang="es-CO" sz="1400" dirty="0">
                <a:solidFill>
                  <a:srgbClr val="3E4D5C"/>
                </a:solidFill>
                <a:latin typeface="Open Sans"/>
              </a:rPr>
              <a:t>¿El mayor error? Abandonarse.</a:t>
            </a:r>
            <a:br>
              <a:rPr lang="es-CO" sz="1400" dirty="0">
                <a:solidFill>
                  <a:srgbClr val="3E4D5C"/>
                </a:solidFill>
                <a:latin typeface="Open Sans"/>
              </a:rPr>
            </a:br>
            <a:r>
              <a:rPr lang="es-CO" sz="1400" dirty="0">
                <a:solidFill>
                  <a:srgbClr val="3E4D5C"/>
                </a:solidFill>
                <a:latin typeface="Open Sans"/>
              </a:rPr>
              <a:t>¿La raíz de todos los males? El egoísmo</a:t>
            </a:r>
            <a:br>
              <a:rPr lang="es-CO" sz="1400" dirty="0">
                <a:solidFill>
                  <a:srgbClr val="3E4D5C"/>
                </a:solidFill>
                <a:latin typeface="Open Sans"/>
              </a:rPr>
            </a:br>
            <a:r>
              <a:rPr lang="es-CO" sz="1400" dirty="0">
                <a:solidFill>
                  <a:srgbClr val="3E4D5C"/>
                </a:solidFill>
                <a:latin typeface="Open Sans"/>
              </a:rPr>
              <a:t>¿La distracción más bella? El trabajo.</a:t>
            </a:r>
            <a:br>
              <a:rPr lang="es-CO" sz="1400" dirty="0">
                <a:solidFill>
                  <a:srgbClr val="3E4D5C"/>
                </a:solidFill>
                <a:latin typeface="Open Sans"/>
              </a:rPr>
            </a:br>
            <a:r>
              <a:rPr lang="es-CO" sz="1400" dirty="0">
                <a:solidFill>
                  <a:srgbClr val="3E4D5C"/>
                </a:solidFill>
                <a:latin typeface="Open Sans"/>
              </a:rPr>
              <a:t>¿La peor derrota? El desaliento.</a:t>
            </a:r>
            <a:br>
              <a:rPr lang="es-CO" sz="1400" dirty="0">
                <a:solidFill>
                  <a:srgbClr val="3E4D5C"/>
                </a:solidFill>
                <a:latin typeface="Open Sans"/>
              </a:rPr>
            </a:br>
            <a:r>
              <a:rPr lang="es-CO" sz="1400" dirty="0">
                <a:solidFill>
                  <a:srgbClr val="3E4D5C"/>
                </a:solidFill>
                <a:latin typeface="Open Sans"/>
              </a:rPr>
              <a:t>¿Los mejores profesores? Los niños.</a:t>
            </a:r>
            <a:br>
              <a:rPr lang="es-CO" sz="1400" dirty="0">
                <a:solidFill>
                  <a:srgbClr val="3E4D5C"/>
                </a:solidFill>
                <a:latin typeface="Open Sans"/>
              </a:rPr>
            </a:br>
            <a:r>
              <a:rPr lang="es-CO" sz="1400" dirty="0">
                <a:solidFill>
                  <a:srgbClr val="3E4D5C"/>
                </a:solidFill>
                <a:latin typeface="Open Sans"/>
              </a:rPr>
              <a:t>¿La primera necesidad? Comunicarse.</a:t>
            </a:r>
            <a:br>
              <a:rPr lang="es-CO" sz="1400" dirty="0">
                <a:solidFill>
                  <a:srgbClr val="3E4D5C"/>
                </a:solidFill>
                <a:latin typeface="Open Sans"/>
              </a:rPr>
            </a:br>
            <a:r>
              <a:rPr lang="es-CO" sz="1400" dirty="0">
                <a:solidFill>
                  <a:srgbClr val="3E4D5C"/>
                </a:solidFill>
                <a:latin typeface="Open Sans"/>
              </a:rPr>
              <a:t>¿Lo que hace más feliz? Ser útil a los demás.</a:t>
            </a:r>
            <a:br>
              <a:rPr lang="es-CO" sz="1400" dirty="0">
                <a:solidFill>
                  <a:srgbClr val="3E4D5C"/>
                </a:solidFill>
                <a:latin typeface="Open Sans"/>
              </a:rPr>
            </a:br>
            <a:r>
              <a:rPr lang="es-CO" sz="1400" dirty="0">
                <a:solidFill>
                  <a:srgbClr val="3E4D5C"/>
                </a:solidFill>
                <a:latin typeface="Open Sans"/>
              </a:rPr>
              <a:t>¿El misterio más grande? La muerte.</a:t>
            </a:r>
            <a:br>
              <a:rPr lang="es-CO" sz="1400" dirty="0">
                <a:solidFill>
                  <a:srgbClr val="3E4D5C"/>
                </a:solidFill>
                <a:latin typeface="Open Sans"/>
              </a:rPr>
            </a:br>
            <a:r>
              <a:rPr lang="es-CO" sz="1400" dirty="0">
                <a:solidFill>
                  <a:srgbClr val="3E4D5C"/>
                </a:solidFill>
                <a:latin typeface="Open Sans"/>
              </a:rPr>
              <a:t>¿El peor defecto? El mal humor.</a:t>
            </a:r>
            <a:br>
              <a:rPr lang="es-CO" sz="1400" dirty="0">
                <a:solidFill>
                  <a:srgbClr val="3E4D5C"/>
                </a:solidFill>
                <a:latin typeface="Open Sans"/>
              </a:rPr>
            </a:br>
            <a:r>
              <a:rPr lang="es-CO" sz="1400" dirty="0">
                <a:solidFill>
                  <a:srgbClr val="3E4D5C"/>
                </a:solidFill>
                <a:latin typeface="Open Sans"/>
              </a:rPr>
              <a:t>¿La persona más peligrosa? La mentirosa.</a:t>
            </a:r>
            <a:br>
              <a:rPr lang="es-CO" sz="1400" dirty="0">
                <a:solidFill>
                  <a:srgbClr val="3E4D5C"/>
                </a:solidFill>
                <a:latin typeface="Open Sans"/>
              </a:rPr>
            </a:br>
            <a:r>
              <a:rPr lang="es-CO" sz="1400" dirty="0">
                <a:solidFill>
                  <a:srgbClr val="3E4D5C"/>
                </a:solidFill>
                <a:latin typeface="Open Sans"/>
              </a:rPr>
              <a:t>¿El sentimiento más ruin? El rencor.</a:t>
            </a:r>
            <a:br>
              <a:rPr lang="es-CO" sz="1400" dirty="0">
                <a:solidFill>
                  <a:srgbClr val="3E4D5C"/>
                </a:solidFill>
                <a:latin typeface="Open Sans"/>
              </a:rPr>
            </a:br>
            <a:r>
              <a:rPr lang="es-CO" sz="1400" dirty="0">
                <a:solidFill>
                  <a:srgbClr val="3E4D5C"/>
                </a:solidFill>
                <a:latin typeface="Open Sans"/>
              </a:rPr>
              <a:t>¿Lo más imprescindible? El hogar.</a:t>
            </a:r>
            <a:br>
              <a:rPr lang="es-CO" sz="1400" dirty="0">
                <a:solidFill>
                  <a:srgbClr val="3E4D5C"/>
                </a:solidFill>
                <a:latin typeface="Open Sans"/>
              </a:rPr>
            </a:br>
            <a:r>
              <a:rPr lang="es-CO" sz="1400" dirty="0">
                <a:solidFill>
                  <a:srgbClr val="3E4D5C"/>
                </a:solidFill>
                <a:latin typeface="Open Sans"/>
              </a:rPr>
              <a:t>¿La ruta más rápida? El camino recto.</a:t>
            </a:r>
            <a:br>
              <a:rPr lang="es-CO" sz="1400" dirty="0">
                <a:solidFill>
                  <a:srgbClr val="3E4D5C"/>
                </a:solidFill>
                <a:latin typeface="Open Sans"/>
              </a:rPr>
            </a:br>
            <a:r>
              <a:rPr lang="es-CO" sz="1400" dirty="0">
                <a:solidFill>
                  <a:srgbClr val="3E4D5C"/>
                </a:solidFill>
                <a:latin typeface="Open Sans"/>
              </a:rPr>
              <a:t>¿El regalo más bello? El perdón.</a:t>
            </a:r>
            <a:br>
              <a:rPr lang="es-CO" sz="1400" dirty="0">
                <a:solidFill>
                  <a:srgbClr val="3E4D5C"/>
                </a:solidFill>
                <a:latin typeface="Open Sans"/>
              </a:rPr>
            </a:br>
            <a:r>
              <a:rPr lang="es-CO" sz="1400" dirty="0">
                <a:solidFill>
                  <a:srgbClr val="3E4D5C"/>
                </a:solidFill>
                <a:latin typeface="Open Sans"/>
              </a:rPr>
              <a:t>¿La sensación más grande? La paz interior.</a:t>
            </a:r>
            <a:br>
              <a:rPr lang="es-CO" sz="1400" dirty="0">
                <a:solidFill>
                  <a:srgbClr val="3E4D5C"/>
                </a:solidFill>
                <a:latin typeface="Open Sans"/>
              </a:rPr>
            </a:br>
            <a:r>
              <a:rPr lang="es-CO" sz="1400" dirty="0">
                <a:solidFill>
                  <a:srgbClr val="3E4D5C"/>
                </a:solidFill>
                <a:latin typeface="Open Sans"/>
              </a:rPr>
              <a:t>¿El resguardo más eficaz? El optimismo.</a:t>
            </a:r>
            <a:br>
              <a:rPr lang="es-CO" sz="1400" dirty="0">
                <a:solidFill>
                  <a:srgbClr val="3E4D5C"/>
                </a:solidFill>
                <a:latin typeface="Open Sans"/>
              </a:rPr>
            </a:br>
            <a:r>
              <a:rPr lang="es-CO" sz="1400" dirty="0">
                <a:solidFill>
                  <a:srgbClr val="3E4D5C"/>
                </a:solidFill>
                <a:latin typeface="Open Sans"/>
              </a:rPr>
              <a:t>¿La mayor satisfacción? El deber cumplido.</a:t>
            </a:r>
            <a:br>
              <a:rPr lang="es-CO" sz="1400" dirty="0">
                <a:solidFill>
                  <a:srgbClr val="3E4D5C"/>
                </a:solidFill>
                <a:latin typeface="Open Sans"/>
              </a:rPr>
            </a:br>
            <a:r>
              <a:rPr lang="es-CO" sz="1400" dirty="0">
                <a:solidFill>
                  <a:srgbClr val="3E4D5C"/>
                </a:solidFill>
                <a:latin typeface="Open Sans"/>
              </a:rPr>
              <a:t>¿La fuerza más potente del mundo? La fe.</a:t>
            </a:r>
            <a:br>
              <a:rPr lang="es-CO" sz="1400" dirty="0">
                <a:solidFill>
                  <a:srgbClr val="3E4D5C"/>
                </a:solidFill>
                <a:latin typeface="Open Sans"/>
              </a:rPr>
            </a:br>
            <a:r>
              <a:rPr lang="es-CO" sz="1400" dirty="0">
                <a:solidFill>
                  <a:srgbClr val="3E4D5C"/>
                </a:solidFill>
                <a:latin typeface="Open Sans"/>
              </a:rPr>
              <a:t>¿Las personas más necesarias? Los padres.</a:t>
            </a:r>
            <a:br>
              <a:rPr lang="es-CO" sz="1400" dirty="0">
                <a:solidFill>
                  <a:srgbClr val="3E4D5C"/>
                </a:solidFill>
                <a:latin typeface="Open Sans"/>
              </a:rPr>
            </a:br>
            <a:r>
              <a:rPr lang="es-CO" sz="1400" dirty="0">
                <a:solidFill>
                  <a:srgbClr val="3E4D5C"/>
                </a:solidFill>
                <a:latin typeface="Open Sans"/>
              </a:rPr>
              <a:t>¿La cosa más bella de todas? El amor</a:t>
            </a:r>
            <a:endParaRPr lang="es-CO" sz="1400" b="0" i="0" dirty="0">
              <a:solidFill>
                <a:srgbClr val="3E4D5C"/>
              </a:solidFill>
              <a:effectLst/>
              <a:latin typeface="Open Sans"/>
            </a:endParaRPr>
          </a:p>
        </p:txBody>
      </p:sp>
    </p:spTree>
    <p:extLst>
      <p:ext uri="{BB962C8B-B14F-4D97-AF65-F5344CB8AC3E}">
        <p14:creationId xmlns:p14="http://schemas.microsoft.com/office/powerpoint/2010/main" val="3909015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 name="CuadroTexto 3"/>
          <p:cNvSpPr txBox="1"/>
          <p:nvPr/>
        </p:nvSpPr>
        <p:spPr>
          <a:xfrm>
            <a:off x="899592" y="1249725"/>
            <a:ext cx="7848872" cy="6463308"/>
          </a:xfrm>
          <a:prstGeom prst="rect">
            <a:avLst/>
          </a:prstGeom>
          <a:noFill/>
        </p:spPr>
        <p:txBody>
          <a:bodyPr wrap="square" rtlCol="0">
            <a:spAutoFit/>
          </a:bodyPr>
          <a:lstStyle/>
          <a:p>
            <a:r>
              <a:rPr lang="es-CO" b="1" dirty="0" smtClean="0"/>
              <a:t>Fase previa:</a:t>
            </a:r>
          </a:p>
          <a:p>
            <a:endParaRPr lang="es-CO" dirty="0"/>
          </a:p>
          <a:p>
            <a:pPr marL="285750" indent="-285750">
              <a:buFont typeface="Wingdings" panose="05000000000000000000" pitchFamily="2" charset="2"/>
              <a:buChar char="ü"/>
            </a:pPr>
            <a:r>
              <a:rPr lang="es-CO" dirty="0" smtClean="0"/>
              <a:t>Tener presente que es una Auditoria Externa de certificación, seguimiento y/o recertificación.</a:t>
            </a:r>
          </a:p>
          <a:p>
            <a:pPr marL="285750" indent="-285750">
              <a:buFont typeface="Wingdings" panose="05000000000000000000" pitchFamily="2" charset="2"/>
              <a:buChar char="ü"/>
            </a:pPr>
            <a:r>
              <a:rPr lang="es-CO" dirty="0" smtClean="0"/>
              <a:t>Se debe revisar:</a:t>
            </a:r>
          </a:p>
          <a:p>
            <a:r>
              <a:rPr lang="es-CO" dirty="0"/>
              <a:t> </a:t>
            </a:r>
            <a:r>
              <a:rPr lang="es-CO" dirty="0" smtClean="0"/>
              <a:t>     a) Informe de Auditoría Externa del año inmediatamente anterior, según sea el     </a:t>
            </a:r>
          </a:p>
          <a:p>
            <a:r>
              <a:rPr lang="es-CO" dirty="0" smtClean="0"/>
              <a:t>           caso;</a:t>
            </a:r>
          </a:p>
          <a:p>
            <a:r>
              <a:rPr lang="es-CO" dirty="0" smtClean="0"/>
              <a:t>       b) Informes de Auditoria Interna de los dos (2) últimos años;</a:t>
            </a:r>
          </a:p>
          <a:p>
            <a:endParaRPr lang="es-CO" dirty="0"/>
          </a:p>
          <a:p>
            <a:r>
              <a:rPr lang="es-CO" b="1" dirty="0" smtClean="0"/>
              <a:t>Con base en lo anterior:</a:t>
            </a:r>
          </a:p>
          <a:p>
            <a:endParaRPr lang="es-CO" dirty="0" smtClean="0"/>
          </a:p>
          <a:p>
            <a:pPr marL="285750" indent="-285750">
              <a:buFont typeface="Wingdings" panose="05000000000000000000" pitchFamily="2" charset="2"/>
              <a:buChar char="ü"/>
            </a:pPr>
            <a:r>
              <a:rPr lang="es-CO" dirty="0"/>
              <a:t> </a:t>
            </a:r>
            <a:r>
              <a:rPr lang="es-CO" dirty="0" smtClean="0"/>
              <a:t>Si quedaron No Conformidades (mayores o menores) debe revisar el Plan de Mejoramiento respectivo y por ende el cumplimiento del mismo- el Auditor interno en la Auditoría debe revisar el Plan de Mejora y cerrar la No Conformidad, si es menor; si es mayor se deja constancia en el informe para que el Auditor Externo la cierre si es externa, si es interna la cierra el auditor interno. El Líder del proceso debe asegurarse de que se cierren las No Conformidades, con el respetivo Plan de Mejora y las evidencias.</a:t>
            </a:r>
          </a:p>
          <a:p>
            <a:pPr marL="285750" indent="-285750">
              <a:buFont typeface="Wingdings" panose="05000000000000000000" pitchFamily="2" charset="2"/>
              <a:buChar char="ü"/>
            </a:pPr>
            <a:r>
              <a:rPr lang="es-CO" dirty="0" smtClean="0"/>
              <a:t>Si no se cierra y es una menor se convierte en mayor y es mayor se ratifica, lo cual es perjudicial para le Entidad –preferible que no pase esto!!!</a:t>
            </a:r>
          </a:p>
          <a:p>
            <a:endParaRPr lang="es-CO" dirty="0" smtClean="0"/>
          </a:p>
          <a:p>
            <a:pPr marL="285750" indent="-285750">
              <a:buFont typeface="Wingdings" panose="05000000000000000000" pitchFamily="2" charset="2"/>
              <a:buChar char="ü"/>
            </a:pPr>
            <a:endParaRPr lang="es-CO" dirty="0" smtClean="0"/>
          </a:p>
          <a:p>
            <a:endParaRPr lang="es-CO" dirty="0"/>
          </a:p>
        </p:txBody>
      </p:sp>
    </p:spTree>
    <p:extLst>
      <p:ext uri="{BB962C8B-B14F-4D97-AF65-F5344CB8AC3E}">
        <p14:creationId xmlns:p14="http://schemas.microsoft.com/office/powerpoint/2010/main" val="3179274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 name="CuadroTexto 3"/>
          <p:cNvSpPr txBox="1"/>
          <p:nvPr/>
        </p:nvSpPr>
        <p:spPr>
          <a:xfrm>
            <a:off x="937852" y="1316937"/>
            <a:ext cx="7704856" cy="6801862"/>
          </a:xfrm>
          <a:prstGeom prst="rect">
            <a:avLst/>
          </a:prstGeom>
          <a:noFill/>
        </p:spPr>
        <p:txBody>
          <a:bodyPr wrap="square" rtlCol="0">
            <a:spAutoFit/>
          </a:bodyPr>
          <a:lstStyle/>
          <a:p>
            <a:r>
              <a:rPr lang="es-CO" dirty="0" smtClean="0"/>
              <a:t>Una vez realizado el ejercicio anterior se prepara la Auditoria, para ello es importante tener a la mano los siguientes documentos:</a:t>
            </a:r>
          </a:p>
          <a:p>
            <a:pPr marL="400050" indent="-400050">
              <a:buAutoNum type="romanUcPeriod"/>
            </a:pPr>
            <a:r>
              <a:rPr lang="es-CO" b="1" dirty="0" smtClean="0"/>
              <a:t>Plataforma Estratégica:</a:t>
            </a:r>
          </a:p>
          <a:p>
            <a:pPr marL="742950" lvl="1" indent="-285750">
              <a:buFont typeface="Wingdings" panose="05000000000000000000" pitchFamily="2" charset="2"/>
              <a:buChar char="Ø"/>
            </a:pPr>
            <a:r>
              <a:rPr lang="es-CO" dirty="0" smtClean="0"/>
              <a:t>Plan Nacional de Desarrollo;</a:t>
            </a:r>
          </a:p>
          <a:p>
            <a:pPr marL="742950" lvl="1" indent="-285750">
              <a:buFont typeface="Wingdings" panose="05000000000000000000" pitchFamily="2" charset="2"/>
              <a:buChar char="Ø"/>
            </a:pPr>
            <a:r>
              <a:rPr lang="es-CO" dirty="0" smtClean="0"/>
              <a:t>Plan Sectorial de Desarrollo 2019-2022;</a:t>
            </a:r>
          </a:p>
          <a:p>
            <a:pPr marL="742950" lvl="1" indent="-285750">
              <a:buFont typeface="Wingdings" panose="05000000000000000000" pitchFamily="2" charset="2"/>
              <a:buChar char="Ø"/>
            </a:pPr>
            <a:r>
              <a:rPr lang="es-CO" dirty="0" smtClean="0"/>
              <a:t>Plan Decenal de la Justicia 2017-2027;</a:t>
            </a:r>
          </a:p>
          <a:p>
            <a:pPr marL="742950" lvl="1" indent="-285750">
              <a:buFont typeface="Wingdings" panose="05000000000000000000" pitchFamily="2" charset="2"/>
              <a:buChar char="Ø"/>
            </a:pPr>
            <a:r>
              <a:rPr lang="es-CO" dirty="0" smtClean="0"/>
              <a:t>Plan SIGCMA 2019-2022;</a:t>
            </a:r>
          </a:p>
          <a:p>
            <a:pPr marL="742950" lvl="1" indent="-285750">
              <a:buFont typeface="Wingdings" panose="05000000000000000000" pitchFamily="2" charset="2"/>
              <a:buChar char="Ø"/>
            </a:pPr>
            <a:r>
              <a:rPr lang="es-CO" dirty="0" smtClean="0"/>
              <a:t>Manual de Gestión de Calidad</a:t>
            </a:r>
          </a:p>
          <a:p>
            <a:pPr marL="742950" lvl="1" indent="-285750">
              <a:buFont typeface="Wingdings" panose="05000000000000000000" pitchFamily="2" charset="2"/>
              <a:buChar char="Ø"/>
            </a:pPr>
            <a:r>
              <a:rPr lang="es-CO" dirty="0" smtClean="0"/>
              <a:t>Guía para la Administración del Riesgo-DAFP 2018;</a:t>
            </a:r>
          </a:p>
          <a:p>
            <a:pPr marL="742950" lvl="1" indent="-285750">
              <a:buFont typeface="Wingdings" panose="05000000000000000000" pitchFamily="2" charset="2"/>
              <a:buChar char="Ø"/>
            </a:pPr>
            <a:r>
              <a:rPr lang="es-CO" dirty="0" smtClean="0"/>
              <a:t>MIPG;</a:t>
            </a:r>
          </a:p>
          <a:p>
            <a:pPr marL="742950" lvl="1" indent="-285750">
              <a:buFont typeface="Wingdings" panose="05000000000000000000" pitchFamily="2" charset="2"/>
              <a:buChar char="Ø"/>
            </a:pPr>
            <a:r>
              <a:rPr lang="es-CO" dirty="0" smtClean="0"/>
              <a:t>Contexto de la Organización: Nacional, Regional, Local: según sea el caso;</a:t>
            </a:r>
          </a:p>
          <a:p>
            <a:pPr marL="742950" lvl="1" indent="-285750">
              <a:buFont typeface="Wingdings" panose="05000000000000000000" pitchFamily="2" charset="2"/>
              <a:buChar char="Ø"/>
            </a:pPr>
            <a:r>
              <a:rPr lang="es-CO" dirty="0" smtClean="0"/>
              <a:t>Matriz de Contexto Organizacional;</a:t>
            </a:r>
          </a:p>
          <a:p>
            <a:pPr marL="742950" lvl="1" indent="-285750">
              <a:buFont typeface="Wingdings" panose="05000000000000000000" pitchFamily="2" charset="2"/>
              <a:buChar char="Ø"/>
            </a:pPr>
            <a:r>
              <a:rPr lang="es-CO" dirty="0" smtClean="0"/>
              <a:t>Matriz de planeación para abordar riesgos y oportunidades;</a:t>
            </a:r>
          </a:p>
          <a:p>
            <a:pPr marL="742950" lvl="1" indent="-285750">
              <a:buFont typeface="Wingdings" panose="05000000000000000000" pitchFamily="2" charset="2"/>
              <a:buChar char="Ø"/>
            </a:pPr>
            <a:r>
              <a:rPr lang="es-CO" dirty="0" smtClean="0"/>
              <a:t>Matriz articulación Pilares Estratégicos vs Objetivos de Calidad;</a:t>
            </a:r>
          </a:p>
          <a:p>
            <a:pPr marL="742950" lvl="1" indent="-285750">
              <a:buFont typeface="Wingdings" panose="05000000000000000000" pitchFamily="2" charset="2"/>
              <a:buChar char="Ø"/>
            </a:pPr>
            <a:r>
              <a:rPr lang="es-CO" dirty="0" smtClean="0"/>
              <a:t>Plan de Competencias;</a:t>
            </a:r>
          </a:p>
          <a:p>
            <a:pPr marL="742950" lvl="1" indent="-285750">
              <a:buFont typeface="Wingdings" panose="05000000000000000000" pitchFamily="2" charset="2"/>
              <a:buChar char="Ø"/>
            </a:pPr>
            <a:r>
              <a:rPr lang="es-CO" dirty="0" smtClean="0"/>
              <a:t>Plan de Comunicaciones.</a:t>
            </a:r>
          </a:p>
          <a:p>
            <a:pPr lvl="1"/>
            <a:endParaRPr lang="es-CO" dirty="0"/>
          </a:p>
          <a:p>
            <a:pPr lvl="1"/>
            <a:r>
              <a:rPr lang="es-CO" sz="1100" b="1" dirty="0" smtClean="0"/>
              <a:t>NOTA: Esta información se encuentra parcialmente en el micro sitio: SIGCMA, estará disponible toda a partir del 8 de julio.</a:t>
            </a:r>
          </a:p>
          <a:p>
            <a:pPr marL="742950" lvl="1" indent="-285750">
              <a:buFont typeface="Wingdings" panose="05000000000000000000" pitchFamily="2" charset="2"/>
              <a:buChar char="Ø"/>
            </a:pPr>
            <a:endParaRPr lang="es-CO" dirty="0" smtClean="0"/>
          </a:p>
          <a:p>
            <a:pPr marL="742950" lvl="1" indent="-285750">
              <a:buFont typeface="Wingdings" panose="05000000000000000000" pitchFamily="2" charset="2"/>
              <a:buChar char="Ø"/>
            </a:pPr>
            <a:endParaRPr lang="es-CO" dirty="0" smtClean="0"/>
          </a:p>
          <a:p>
            <a:pPr marL="742950" lvl="1" indent="-285750">
              <a:buFont typeface="Wingdings" panose="05000000000000000000" pitchFamily="2" charset="2"/>
              <a:buChar char="Ø"/>
            </a:pPr>
            <a:endParaRPr lang="es-CO" dirty="0" smtClean="0"/>
          </a:p>
          <a:p>
            <a:pPr marL="742950" lvl="1" indent="-285750">
              <a:buFont typeface="Wingdings" panose="05000000000000000000" pitchFamily="2" charset="2"/>
              <a:buChar char="Ø"/>
            </a:pPr>
            <a:endParaRPr lang="es-CO" dirty="0" smtClean="0"/>
          </a:p>
          <a:p>
            <a:endParaRPr lang="es-CO" dirty="0"/>
          </a:p>
        </p:txBody>
      </p:sp>
    </p:spTree>
    <p:extLst>
      <p:ext uri="{BB962C8B-B14F-4D97-AF65-F5344CB8AC3E}">
        <p14:creationId xmlns:p14="http://schemas.microsoft.com/office/powerpoint/2010/main" val="3946994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 name="CuadroTexto 3"/>
          <p:cNvSpPr txBox="1"/>
          <p:nvPr/>
        </p:nvSpPr>
        <p:spPr>
          <a:xfrm>
            <a:off x="899592" y="1294712"/>
            <a:ext cx="7853416" cy="4601260"/>
          </a:xfrm>
          <a:prstGeom prst="rect">
            <a:avLst/>
          </a:prstGeom>
          <a:noFill/>
        </p:spPr>
        <p:txBody>
          <a:bodyPr wrap="square" rtlCol="0">
            <a:spAutoFit/>
          </a:bodyPr>
          <a:lstStyle/>
          <a:p>
            <a:r>
              <a:rPr lang="es-CO" b="1" dirty="0" smtClean="0"/>
              <a:t>II. Informe de Revisión por la Dirección: </a:t>
            </a:r>
            <a:r>
              <a:rPr lang="es-CO" dirty="0" smtClean="0"/>
              <a:t>debe contener los siguientes elementos:</a:t>
            </a:r>
          </a:p>
          <a:p>
            <a:endParaRPr lang="es-CO" dirty="0" smtClean="0"/>
          </a:p>
          <a:p>
            <a:pPr marL="342900" indent="-342900">
              <a:buAutoNum type="alphaLcParenR"/>
            </a:pPr>
            <a:r>
              <a:rPr lang="es-CO" b="1" dirty="0" smtClean="0"/>
              <a:t>ENTRADAS: </a:t>
            </a:r>
          </a:p>
          <a:p>
            <a:endParaRPr lang="es-CO" b="1" dirty="0" smtClean="0"/>
          </a:p>
          <a:p>
            <a:pPr marL="285750" indent="-285750">
              <a:buFont typeface="Wingdings" panose="05000000000000000000" pitchFamily="2" charset="2"/>
              <a:buChar char="ü"/>
            </a:pPr>
            <a:r>
              <a:rPr lang="es-CO" sz="1700" dirty="0" smtClean="0"/>
              <a:t>El estado de las acciones de las revisiones por la dirección previas- </a:t>
            </a:r>
            <a:r>
              <a:rPr lang="es-CO" sz="1700" dirty="0" err="1" smtClean="0"/>
              <a:t>revisiòn</a:t>
            </a:r>
            <a:r>
              <a:rPr lang="es-CO" sz="1700" dirty="0" smtClean="0"/>
              <a:t> del estado del SIGCMA proceso por proceso;</a:t>
            </a:r>
          </a:p>
          <a:p>
            <a:pPr marL="285750" indent="-285750">
              <a:buFont typeface="Wingdings" panose="05000000000000000000" pitchFamily="2" charset="2"/>
              <a:buChar char="ü"/>
            </a:pPr>
            <a:r>
              <a:rPr lang="es-CO" sz="1700" dirty="0" smtClean="0"/>
              <a:t>Los cambios en las cuestiones externas e internas que sean pertinentes al SIGCMA;</a:t>
            </a:r>
          </a:p>
          <a:p>
            <a:pPr marL="285750" indent="-285750">
              <a:buFont typeface="Wingdings" panose="05000000000000000000" pitchFamily="2" charset="2"/>
              <a:buChar char="ü"/>
            </a:pPr>
            <a:r>
              <a:rPr lang="es-CO" sz="1700" dirty="0" smtClean="0"/>
              <a:t>La información sobre el desempeño y la eficacia del SIGCMA, incluidas las tendencias relativas a:</a:t>
            </a:r>
          </a:p>
          <a:p>
            <a:r>
              <a:rPr lang="es-CO" sz="1700" dirty="0"/>
              <a:t> </a:t>
            </a:r>
            <a:r>
              <a:rPr lang="es-CO" sz="1700" dirty="0" smtClean="0"/>
              <a:t>     a) La satisfacción y retroalimentación de las partes interesadas (encuestas, si                  </a:t>
            </a:r>
          </a:p>
          <a:p>
            <a:r>
              <a:rPr lang="es-CO" sz="1700" dirty="0" smtClean="0"/>
              <a:t>           hay);</a:t>
            </a:r>
          </a:p>
          <a:p>
            <a:r>
              <a:rPr lang="es-CO" sz="1700" dirty="0"/>
              <a:t> </a:t>
            </a:r>
            <a:r>
              <a:rPr lang="es-CO" sz="1700" dirty="0" smtClean="0"/>
              <a:t>     b) el grado en que se han los objetivos de calidad;</a:t>
            </a:r>
          </a:p>
          <a:p>
            <a:r>
              <a:rPr lang="es-CO" sz="1700" dirty="0"/>
              <a:t> </a:t>
            </a:r>
            <a:r>
              <a:rPr lang="es-CO" sz="1700" dirty="0" smtClean="0"/>
              <a:t>     c) el desempeño de los procesos y conformidad de los productos y servicios;</a:t>
            </a:r>
          </a:p>
          <a:p>
            <a:r>
              <a:rPr lang="es-CO" sz="1700" dirty="0"/>
              <a:t> </a:t>
            </a:r>
            <a:r>
              <a:rPr lang="es-CO" sz="1700" dirty="0" smtClean="0"/>
              <a:t>     d) las salidas no conformes y acciones correctivas;</a:t>
            </a:r>
          </a:p>
          <a:p>
            <a:r>
              <a:rPr lang="es-CO" sz="1700" dirty="0"/>
              <a:t> </a:t>
            </a:r>
            <a:r>
              <a:rPr lang="es-CO" sz="1700" dirty="0" smtClean="0"/>
              <a:t>     e) los resultados de seguimiento y medición;</a:t>
            </a:r>
          </a:p>
          <a:p>
            <a:r>
              <a:rPr lang="es-CO" sz="1700" dirty="0"/>
              <a:t> </a:t>
            </a:r>
            <a:r>
              <a:rPr lang="es-CO" sz="1700" dirty="0" smtClean="0"/>
              <a:t>     f) los resultados de las auditorias: internas y externas;</a:t>
            </a:r>
          </a:p>
          <a:p>
            <a:r>
              <a:rPr lang="es-CO" sz="1700" dirty="0"/>
              <a:t> </a:t>
            </a:r>
            <a:r>
              <a:rPr lang="es-CO" sz="1700" dirty="0" smtClean="0"/>
              <a:t>     </a:t>
            </a:r>
            <a:endParaRPr lang="es-CO" dirty="0"/>
          </a:p>
        </p:txBody>
      </p:sp>
    </p:spTree>
    <p:extLst>
      <p:ext uri="{BB962C8B-B14F-4D97-AF65-F5344CB8AC3E}">
        <p14:creationId xmlns:p14="http://schemas.microsoft.com/office/powerpoint/2010/main" val="3959984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11" name="CuadroTexto 10"/>
          <p:cNvSpPr txBox="1"/>
          <p:nvPr/>
        </p:nvSpPr>
        <p:spPr>
          <a:xfrm>
            <a:off x="1043608" y="1517143"/>
            <a:ext cx="7704856" cy="5355312"/>
          </a:xfrm>
          <a:prstGeom prst="rect">
            <a:avLst/>
          </a:prstGeom>
          <a:noFill/>
        </p:spPr>
        <p:txBody>
          <a:bodyPr wrap="square" rtlCol="0">
            <a:spAutoFit/>
          </a:bodyPr>
          <a:lstStyle/>
          <a:p>
            <a:r>
              <a:rPr lang="es-CO" dirty="0" smtClean="0"/>
              <a:t>      g</a:t>
            </a:r>
            <a:r>
              <a:rPr lang="es-CO" dirty="0"/>
              <a:t>) el desempeño de los proveedores externos;</a:t>
            </a:r>
          </a:p>
          <a:p>
            <a:r>
              <a:rPr lang="es-CO" dirty="0"/>
              <a:t>      h) la adecuación de los recursos;</a:t>
            </a:r>
          </a:p>
          <a:p>
            <a:r>
              <a:rPr lang="es-CO" dirty="0"/>
              <a:t>      i) la eficacia de las acciones para abordar riesgos y oportunidades</a:t>
            </a:r>
          </a:p>
          <a:p>
            <a:r>
              <a:rPr lang="es-CO" dirty="0"/>
              <a:t>      j) las oportunidades de mejora</a:t>
            </a:r>
          </a:p>
          <a:p>
            <a:endParaRPr lang="es-CO" dirty="0" smtClean="0"/>
          </a:p>
          <a:p>
            <a:r>
              <a:rPr lang="es-CO" dirty="0" smtClean="0"/>
              <a:t>b) </a:t>
            </a:r>
            <a:r>
              <a:rPr lang="es-CO" b="1" dirty="0" smtClean="0"/>
              <a:t>SALIDAS</a:t>
            </a:r>
            <a:r>
              <a:rPr lang="es-CO" dirty="0" smtClean="0"/>
              <a:t>: deben incluir las decisiones y acciones relacionadas con:</a:t>
            </a:r>
          </a:p>
          <a:p>
            <a:endParaRPr lang="es-CO" dirty="0"/>
          </a:p>
          <a:p>
            <a:pPr marL="285750" indent="-285750">
              <a:buFont typeface="Wingdings" panose="05000000000000000000" pitchFamily="2" charset="2"/>
              <a:buChar char="ü"/>
            </a:pPr>
            <a:r>
              <a:rPr lang="es-CO" dirty="0" smtClean="0"/>
              <a:t>Las oportunidades de mejora;</a:t>
            </a:r>
          </a:p>
          <a:p>
            <a:pPr marL="285750" indent="-285750">
              <a:buFont typeface="Wingdings" panose="05000000000000000000" pitchFamily="2" charset="2"/>
              <a:buChar char="ü"/>
            </a:pPr>
            <a:r>
              <a:rPr lang="es-CO" dirty="0" smtClean="0"/>
              <a:t>Cualquier necesidad de cambio en el SIGCMA;</a:t>
            </a:r>
          </a:p>
          <a:p>
            <a:pPr marL="285750" indent="-285750">
              <a:buFont typeface="Wingdings" panose="05000000000000000000" pitchFamily="2" charset="2"/>
              <a:buChar char="ü"/>
            </a:pPr>
            <a:r>
              <a:rPr lang="es-CO" dirty="0" smtClean="0"/>
              <a:t>Las necesidades de recursos.</a:t>
            </a:r>
          </a:p>
          <a:p>
            <a:endParaRPr lang="es-CO" dirty="0" smtClean="0"/>
          </a:p>
          <a:p>
            <a:r>
              <a:rPr lang="es-CO" b="1" dirty="0" smtClean="0"/>
              <a:t>NOTA 1:</a:t>
            </a:r>
            <a:r>
              <a:rPr lang="es-CO" dirty="0" smtClean="0"/>
              <a:t> El informe de Revisión por la Dirección debe quedar documentado y, debe quedar en acta del Comité del SIGCMA y en la respectiva sesión del CSJ: Nacional y/ Seccional, según sea el caso; en los Despachos Judiciales certificados en el Comité del SIGCMA respectivo y el informe debe remitirse al Consejo Seccional de la Judicatura.</a:t>
            </a:r>
          </a:p>
          <a:p>
            <a:r>
              <a:rPr lang="es-CO" dirty="0" smtClean="0"/>
              <a:t>NOTA 2: El modelo de Informe Nacional  estará disponible en el micro sitio.</a:t>
            </a:r>
          </a:p>
          <a:p>
            <a:pPr marL="285750" indent="-285750">
              <a:buFont typeface="Wingdings" panose="05000000000000000000" pitchFamily="2" charset="2"/>
              <a:buChar char="ü"/>
            </a:pPr>
            <a:endParaRPr lang="es-CO" dirty="0" smtClean="0"/>
          </a:p>
          <a:p>
            <a:r>
              <a:rPr lang="es-CO" dirty="0" smtClean="0"/>
              <a:t> </a:t>
            </a:r>
            <a:endParaRPr lang="es-CO" dirty="0"/>
          </a:p>
        </p:txBody>
      </p:sp>
    </p:spTree>
    <p:extLst>
      <p:ext uri="{BB962C8B-B14F-4D97-AF65-F5344CB8AC3E}">
        <p14:creationId xmlns:p14="http://schemas.microsoft.com/office/powerpoint/2010/main" val="2263127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 name="CuadroTexto 3"/>
          <p:cNvSpPr txBox="1"/>
          <p:nvPr/>
        </p:nvSpPr>
        <p:spPr>
          <a:xfrm>
            <a:off x="939088" y="1294712"/>
            <a:ext cx="7985904" cy="5386090"/>
          </a:xfrm>
          <a:prstGeom prst="rect">
            <a:avLst/>
          </a:prstGeom>
          <a:noFill/>
        </p:spPr>
        <p:txBody>
          <a:bodyPr wrap="square" rtlCol="0">
            <a:spAutoFit/>
          </a:bodyPr>
          <a:lstStyle/>
          <a:p>
            <a:r>
              <a:rPr lang="es-CO" b="1" dirty="0" smtClean="0"/>
              <a:t>IV.  DOCUMENTACIÒN NECESARIA: </a:t>
            </a:r>
            <a:r>
              <a:rPr lang="es-CO" dirty="0" smtClean="0"/>
              <a:t>Tenga a la mano los siguientes documentos con el respectivo seguimiento: Trimestral, semestral o anual según sea el caso:</a:t>
            </a:r>
          </a:p>
          <a:p>
            <a:endParaRPr lang="es-CO" dirty="0"/>
          </a:p>
          <a:p>
            <a:pPr marL="285750" indent="-285750">
              <a:buFont typeface="Wingdings" panose="05000000000000000000" pitchFamily="2" charset="2"/>
              <a:buChar char="ü"/>
            </a:pPr>
            <a:r>
              <a:rPr lang="es-CO" dirty="0" smtClean="0"/>
              <a:t>Plan Operativo: 2018: Con resultados:</a:t>
            </a:r>
          </a:p>
          <a:p>
            <a:pPr marL="285750" indent="-285750">
              <a:buFont typeface="Wingdings" panose="05000000000000000000" pitchFamily="2" charset="2"/>
              <a:buChar char="ü"/>
            </a:pPr>
            <a:r>
              <a:rPr lang="es-CO" dirty="0" smtClean="0"/>
              <a:t>Plan Operativo 2019; con el seguimiento y la medición que lleva a 2019:</a:t>
            </a:r>
          </a:p>
          <a:p>
            <a:pPr marL="285750" indent="-285750">
              <a:buFont typeface="Wingdings" panose="05000000000000000000" pitchFamily="2" charset="2"/>
              <a:buChar char="ü"/>
            </a:pPr>
            <a:r>
              <a:rPr lang="es-CO" dirty="0" smtClean="0"/>
              <a:t> Plan de Comunicaciones Especifico: Consejos Seccionales, Direcciones Ejecutivas Seccionales de Administración Judicial; Despachos Judiciales con el respectivo seguimiento y evaluación y, hacer énfasis en las estrategias que se han venido implementando-deben estar documentadas;</a:t>
            </a:r>
          </a:p>
          <a:p>
            <a:pPr marL="285750" indent="-285750">
              <a:buFont typeface="Wingdings" panose="05000000000000000000" pitchFamily="2" charset="2"/>
              <a:buChar char="ü"/>
            </a:pPr>
            <a:r>
              <a:rPr lang="es-CO" dirty="0" smtClean="0"/>
              <a:t>Plan de Competencias Especifico: </a:t>
            </a:r>
            <a:r>
              <a:rPr lang="es-CO" dirty="0"/>
              <a:t>hacer énfasis en las estrategias que se han venido implementando-deben estar </a:t>
            </a:r>
            <a:r>
              <a:rPr lang="es-CO" dirty="0" smtClean="0"/>
              <a:t>documentadas;</a:t>
            </a:r>
          </a:p>
          <a:p>
            <a:pPr marL="285750" indent="-285750">
              <a:buFont typeface="Wingdings" panose="05000000000000000000" pitchFamily="2" charset="2"/>
              <a:buChar char="ü"/>
            </a:pPr>
            <a:r>
              <a:rPr lang="es-CO" dirty="0" smtClean="0"/>
              <a:t>Documentos de Evaluación del SIGCMA: actas de Comités, </a:t>
            </a:r>
          </a:p>
          <a:p>
            <a:pPr marL="285750" indent="-285750">
              <a:buFont typeface="Wingdings" panose="05000000000000000000" pitchFamily="2" charset="2"/>
              <a:buChar char="ü"/>
            </a:pPr>
            <a:r>
              <a:rPr lang="es-CO" dirty="0" smtClean="0"/>
              <a:t>Estrategias para la toma de conciencia del SIGCMA (7.3)</a:t>
            </a:r>
          </a:p>
          <a:p>
            <a:pPr marL="285750" indent="-285750">
              <a:buFont typeface="Wingdings" panose="05000000000000000000" pitchFamily="2" charset="2"/>
              <a:buChar char="ü"/>
            </a:pPr>
            <a:r>
              <a:rPr lang="es-CO" dirty="0" smtClean="0"/>
              <a:t>Documentos de cada proceso:</a:t>
            </a:r>
          </a:p>
          <a:p>
            <a:r>
              <a:rPr lang="es-CO" dirty="0"/>
              <a:t> </a:t>
            </a:r>
            <a:r>
              <a:rPr lang="es-CO" dirty="0" smtClean="0"/>
              <a:t>     a) Caracterización;</a:t>
            </a:r>
          </a:p>
          <a:p>
            <a:r>
              <a:rPr lang="es-CO" dirty="0"/>
              <a:t> </a:t>
            </a:r>
            <a:r>
              <a:rPr lang="es-CO" dirty="0" smtClean="0"/>
              <a:t>     b) Procedimientos;</a:t>
            </a:r>
          </a:p>
          <a:p>
            <a:r>
              <a:rPr lang="es-CO" dirty="0"/>
              <a:t> </a:t>
            </a:r>
            <a:r>
              <a:rPr lang="es-CO" dirty="0" smtClean="0"/>
              <a:t>     c) Instrumentos: Formatos.</a:t>
            </a:r>
          </a:p>
          <a:p>
            <a:r>
              <a:rPr lang="es-CO" dirty="0" smtClean="0"/>
              <a:t> </a:t>
            </a:r>
          </a:p>
          <a:p>
            <a:r>
              <a:rPr lang="es-CO" sz="1000" dirty="0" smtClean="0"/>
              <a:t>NOTA: En el micro sitio se encuentran los que ya están actualizados, los que aun no están hay una acción de mejora en el SIGCMA que va hasta el 31 de diciembre de 2019.</a:t>
            </a:r>
            <a:endParaRPr lang="es-CO" sz="1000" dirty="0"/>
          </a:p>
        </p:txBody>
      </p:sp>
    </p:spTree>
    <p:extLst>
      <p:ext uri="{BB962C8B-B14F-4D97-AF65-F5344CB8AC3E}">
        <p14:creationId xmlns:p14="http://schemas.microsoft.com/office/powerpoint/2010/main" val="3381213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 name="CuadroTexto 3"/>
          <p:cNvSpPr txBox="1"/>
          <p:nvPr/>
        </p:nvSpPr>
        <p:spPr>
          <a:xfrm>
            <a:off x="962528" y="1294712"/>
            <a:ext cx="7887704" cy="5355312"/>
          </a:xfrm>
          <a:prstGeom prst="rect">
            <a:avLst/>
          </a:prstGeom>
          <a:noFill/>
        </p:spPr>
        <p:txBody>
          <a:bodyPr wrap="square" rtlCol="0">
            <a:spAutoFit/>
          </a:bodyPr>
          <a:lstStyle/>
          <a:p>
            <a:r>
              <a:rPr lang="es-CO" b="1" dirty="0" smtClean="0"/>
              <a:t>V. SIMULACRO: </a:t>
            </a:r>
            <a:r>
              <a:rPr lang="es-CO" dirty="0" smtClean="0"/>
              <a:t>con base en lo anterior realiza un simulacro de la auditoria, para ello puede utilizar diferentes medios y mediaciones:</a:t>
            </a:r>
          </a:p>
          <a:p>
            <a:endParaRPr lang="es-CO" dirty="0"/>
          </a:p>
          <a:p>
            <a:pPr marL="285750" indent="-285750">
              <a:buFont typeface="Wingdings" panose="05000000000000000000" pitchFamily="2" charset="2"/>
              <a:buChar char="ü"/>
            </a:pPr>
            <a:r>
              <a:rPr lang="es-CO" dirty="0" smtClean="0"/>
              <a:t>Presentación en </a:t>
            </a:r>
            <a:r>
              <a:rPr lang="es-CO" dirty="0" err="1" smtClean="0"/>
              <a:t>Powert</a:t>
            </a:r>
            <a:r>
              <a:rPr lang="es-CO" dirty="0" smtClean="0"/>
              <a:t> Point, </a:t>
            </a:r>
            <a:r>
              <a:rPr lang="es-CO" dirty="0" err="1" smtClean="0"/>
              <a:t>Prezy</a:t>
            </a:r>
            <a:r>
              <a:rPr lang="es-CO" dirty="0" smtClean="0"/>
              <a:t>, etc.</a:t>
            </a:r>
          </a:p>
          <a:p>
            <a:pPr marL="285750" indent="-285750">
              <a:buFont typeface="Wingdings" panose="05000000000000000000" pitchFamily="2" charset="2"/>
              <a:buChar char="ü"/>
            </a:pPr>
            <a:r>
              <a:rPr lang="es-CO" dirty="0" smtClean="0"/>
              <a:t>Videos de la realidad Contextual, etc.</a:t>
            </a:r>
          </a:p>
          <a:p>
            <a:pPr marL="285750" indent="-285750">
              <a:buFont typeface="Wingdings" panose="05000000000000000000" pitchFamily="2" charset="2"/>
              <a:buChar char="ü"/>
            </a:pPr>
            <a:r>
              <a:rPr lang="es-CO" dirty="0" smtClean="0"/>
              <a:t>Hacer el ejercicio de la Auditoría teniendo a la mano todas las evidencias.</a:t>
            </a:r>
          </a:p>
          <a:p>
            <a:pPr marL="285750" indent="-285750">
              <a:buFont typeface="Wingdings" panose="05000000000000000000" pitchFamily="2" charset="2"/>
              <a:buChar char="ü"/>
            </a:pPr>
            <a:r>
              <a:rPr lang="es-CO" dirty="0" smtClean="0"/>
              <a:t>Adecué un espacio agradable para el desarrollo de la </a:t>
            </a:r>
            <a:r>
              <a:rPr lang="es-CO" dirty="0" err="1" smtClean="0"/>
              <a:t>auditorìa</a:t>
            </a:r>
            <a:r>
              <a:rPr lang="es-CO" dirty="0" smtClean="0"/>
              <a:t>.</a:t>
            </a:r>
          </a:p>
          <a:p>
            <a:pPr marL="285750" indent="-285750">
              <a:buFont typeface="Wingdings" panose="05000000000000000000" pitchFamily="2" charset="2"/>
              <a:buChar char="ü"/>
            </a:pPr>
            <a:endParaRPr lang="es-CO" dirty="0"/>
          </a:p>
          <a:p>
            <a:r>
              <a:rPr lang="es-CO" dirty="0" smtClean="0"/>
              <a:t>NOTA: Para este proceso es fundamental que cada servidor judicial se empodere del proceso que realiza. </a:t>
            </a:r>
          </a:p>
          <a:p>
            <a:endParaRPr lang="es-CO" dirty="0"/>
          </a:p>
          <a:p>
            <a:r>
              <a:rPr lang="es-CO" dirty="0" smtClean="0"/>
              <a:t>Recuerde que en el esquema de la Auditoría establecido en la Norma NTC ISO 19011:2018: Directrices para auditoría de sistemas de gestión, el auditor puede preguntarle a cualquier servidor judicial, se acerca al puesto de trabajo y le puede preguntar, por ejemplo sobre: </a:t>
            </a:r>
          </a:p>
          <a:p>
            <a:pPr marL="742950" lvl="1" indent="-285750">
              <a:buFont typeface="Wingdings" panose="05000000000000000000" pitchFamily="2" charset="2"/>
              <a:buChar char="Ø"/>
            </a:pPr>
            <a:r>
              <a:rPr lang="es-CO" dirty="0" smtClean="0"/>
              <a:t>La misión, </a:t>
            </a:r>
          </a:p>
          <a:p>
            <a:pPr marL="742950" lvl="1" indent="-285750">
              <a:buFont typeface="Wingdings" panose="05000000000000000000" pitchFamily="2" charset="2"/>
              <a:buChar char="Ø"/>
            </a:pPr>
            <a:r>
              <a:rPr lang="es-CO" dirty="0" smtClean="0"/>
              <a:t>visión, </a:t>
            </a:r>
          </a:p>
          <a:p>
            <a:pPr marL="742950" lvl="1" indent="-285750">
              <a:buFont typeface="Wingdings" panose="05000000000000000000" pitchFamily="2" charset="2"/>
              <a:buChar char="Ø"/>
            </a:pPr>
            <a:r>
              <a:rPr lang="es-CO" dirty="0" smtClean="0"/>
              <a:t>política de Calidad, </a:t>
            </a:r>
          </a:p>
          <a:p>
            <a:pPr marL="742950" lvl="1" indent="-285750">
              <a:buFont typeface="Wingdings" panose="05000000000000000000" pitchFamily="2" charset="2"/>
              <a:buChar char="Ø"/>
            </a:pPr>
            <a:r>
              <a:rPr lang="es-CO" dirty="0" smtClean="0"/>
              <a:t>Objetivos de Calidad, etc.</a:t>
            </a:r>
            <a:endParaRPr lang="es-CO" dirty="0"/>
          </a:p>
        </p:txBody>
      </p:sp>
    </p:spTree>
    <p:extLst>
      <p:ext uri="{BB962C8B-B14F-4D97-AF65-F5344CB8AC3E}">
        <p14:creationId xmlns:p14="http://schemas.microsoft.com/office/powerpoint/2010/main" val="364685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 name="CuadroTexto 3"/>
          <p:cNvSpPr txBox="1"/>
          <p:nvPr/>
        </p:nvSpPr>
        <p:spPr>
          <a:xfrm>
            <a:off x="891616" y="1295743"/>
            <a:ext cx="8005536" cy="2585323"/>
          </a:xfrm>
          <a:prstGeom prst="rect">
            <a:avLst/>
          </a:prstGeom>
          <a:noFill/>
        </p:spPr>
        <p:txBody>
          <a:bodyPr wrap="square" rtlCol="0">
            <a:spAutoFit/>
          </a:bodyPr>
          <a:lstStyle/>
          <a:p>
            <a:r>
              <a:rPr lang="es-CO" dirty="0" smtClean="0"/>
              <a:t>VI. </a:t>
            </a:r>
            <a:r>
              <a:rPr lang="es-CO" b="1" dirty="0" smtClean="0"/>
              <a:t>PLAN DE AUDITORIA EXTERNA: </a:t>
            </a:r>
            <a:r>
              <a:rPr lang="es-CO" dirty="0" smtClean="0"/>
              <a:t>una vez sea remitido el Plan de Auditoria Externa y publicado en el micro sitio:</a:t>
            </a:r>
          </a:p>
          <a:p>
            <a:endParaRPr lang="es-CO" dirty="0"/>
          </a:p>
          <a:p>
            <a:pPr marL="285750" indent="-285750">
              <a:buFont typeface="Wingdings" panose="05000000000000000000" pitchFamily="2" charset="2"/>
              <a:buChar char="ü"/>
            </a:pPr>
            <a:r>
              <a:rPr lang="es-CO" dirty="0" smtClean="0"/>
              <a:t> Comuníquese con el Auditor Externo;</a:t>
            </a:r>
          </a:p>
          <a:p>
            <a:pPr marL="285750" indent="-285750">
              <a:buFont typeface="Wingdings" panose="05000000000000000000" pitchFamily="2" charset="2"/>
              <a:buChar char="ü"/>
            </a:pPr>
            <a:r>
              <a:rPr lang="es-CO" dirty="0"/>
              <a:t> </a:t>
            </a:r>
            <a:r>
              <a:rPr lang="es-CO" dirty="0" smtClean="0"/>
              <a:t>Tengan en cuenta la logística necesaria para: </a:t>
            </a:r>
          </a:p>
          <a:p>
            <a:r>
              <a:rPr lang="es-CO" dirty="0"/>
              <a:t> </a:t>
            </a:r>
            <a:r>
              <a:rPr lang="es-CO" dirty="0" smtClean="0"/>
              <a:t>n recibir al Auditor en el aeropuerto o en el lugar que corresponda, según sea el </a:t>
            </a:r>
          </a:p>
          <a:p>
            <a:r>
              <a:rPr lang="es-CO" dirty="0" smtClean="0"/>
              <a:t>     caso;</a:t>
            </a:r>
          </a:p>
          <a:p>
            <a:pPr marL="285750" indent="-285750">
              <a:buFont typeface="Wingdings" panose="05000000000000000000" pitchFamily="2" charset="2"/>
              <a:buChar char="ü"/>
            </a:pPr>
            <a:endParaRPr lang="es-CO" dirty="0" smtClean="0"/>
          </a:p>
          <a:p>
            <a:endParaRPr lang="es-CO" dirty="0"/>
          </a:p>
        </p:txBody>
      </p:sp>
    </p:spTree>
    <p:extLst>
      <p:ext uri="{BB962C8B-B14F-4D97-AF65-F5344CB8AC3E}">
        <p14:creationId xmlns:p14="http://schemas.microsoft.com/office/powerpoint/2010/main" val="2503484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7673</TotalTime>
  <Words>1110</Words>
  <Application>Microsoft Office PowerPoint</Application>
  <PresentationFormat>Presentación en pantalla (4:3)</PresentationFormat>
  <Paragraphs>144</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Open Sans</vt:lpstr>
      <vt:lpstr>Oswald</vt:lpstr>
      <vt:lpstr>Palatino Linotype</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Cpq01</dc:creator>
  <cp:lastModifiedBy>William WES. Espinosa Santamaria</cp:lastModifiedBy>
  <cp:revision>216</cp:revision>
  <dcterms:created xsi:type="dcterms:W3CDTF">2012-11-20T17:02:50Z</dcterms:created>
  <dcterms:modified xsi:type="dcterms:W3CDTF">2019-06-26T13:02:03Z</dcterms:modified>
</cp:coreProperties>
</file>