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165" r:id="rId2"/>
    <p:sldId id="394" r:id="rId3"/>
    <p:sldId id="395" r:id="rId4"/>
    <p:sldId id="396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66" r:id="rId18"/>
    <p:sldId id="4164" r:id="rId19"/>
    <p:sldId id="337" r:id="rId20"/>
    <p:sldId id="338" r:id="rId21"/>
    <p:sldId id="339" r:id="rId22"/>
    <p:sldId id="334" r:id="rId23"/>
    <p:sldId id="480" r:id="rId24"/>
    <p:sldId id="1476" r:id="rId25"/>
    <p:sldId id="1483" r:id="rId26"/>
    <p:sldId id="4158" r:id="rId27"/>
    <p:sldId id="4159" r:id="rId28"/>
    <p:sldId id="416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37C8D-32DF-434C-A531-6366C8FD4FE9}" type="doc">
      <dgm:prSet loTypeId="urn:microsoft.com/office/officeart/2005/8/layout/vList6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82B32D91-FD92-4586-BBC2-61D7FCC5AC7A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Fuente</a:t>
          </a:r>
        </a:p>
      </dgm:t>
    </dgm:pt>
    <dgm:pt modelId="{758C260D-E5FA-443A-9F2C-86BEDB219321}" type="parTrans" cxnId="{609AE03B-C04F-4AD4-AB8D-C6082E2CFBDD}">
      <dgm:prSet/>
      <dgm:spPr/>
      <dgm:t>
        <a:bodyPr/>
        <a:lstStyle/>
        <a:p>
          <a:endParaRPr lang="es-CO"/>
        </a:p>
      </dgm:t>
    </dgm:pt>
    <dgm:pt modelId="{85946614-B8BC-4DEB-A38D-6D3D52EF3A89}" type="sibTrans" cxnId="{609AE03B-C04F-4AD4-AB8D-C6082E2CFBDD}">
      <dgm:prSet/>
      <dgm:spPr/>
      <dgm:t>
        <a:bodyPr/>
        <a:lstStyle/>
        <a:p>
          <a:endParaRPr lang="es-CO"/>
        </a:p>
      </dgm:t>
    </dgm:pt>
    <dgm:pt modelId="{79195186-F5D7-4CAC-B7EA-3D4976D89E2D}">
      <dgm:prSet phldrT="[Texto]"/>
      <dgm:spPr/>
      <dgm:t>
        <a:bodyPr anchor="ctr" anchorCtr="0"/>
        <a:lstStyle/>
        <a:p>
          <a:pPr algn="just"/>
          <a:r>
            <a:rPr lang="es-CO" dirty="0"/>
            <a:t>Aquello que tiene el potencial intrínseco para hacer daño o generar oportunidades</a:t>
          </a:r>
        </a:p>
      </dgm:t>
    </dgm:pt>
    <dgm:pt modelId="{DC9623B8-DF10-4F87-95E3-B9FA24E292F6}" type="parTrans" cxnId="{CE701F13-F1C0-4A52-B2B5-C7DC57439226}">
      <dgm:prSet/>
      <dgm:spPr/>
      <dgm:t>
        <a:bodyPr/>
        <a:lstStyle/>
        <a:p>
          <a:endParaRPr lang="es-CO"/>
        </a:p>
      </dgm:t>
    </dgm:pt>
    <dgm:pt modelId="{9EB28BEE-7319-4750-8BB8-1F9FF6D2D7E0}" type="sibTrans" cxnId="{CE701F13-F1C0-4A52-B2B5-C7DC57439226}">
      <dgm:prSet/>
      <dgm:spPr/>
      <dgm:t>
        <a:bodyPr/>
        <a:lstStyle/>
        <a:p>
          <a:endParaRPr lang="es-CO"/>
        </a:p>
      </dgm:t>
    </dgm:pt>
    <dgm:pt modelId="{C1250BAC-E26D-4C14-BE7B-FEE3406270E1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Evento / Incidente</a:t>
          </a:r>
        </a:p>
      </dgm:t>
    </dgm:pt>
    <dgm:pt modelId="{8DE29494-3679-46A0-9E00-39C1430C59F9}" type="parTrans" cxnId="{E72718AD-0491-42A2-ACAC-794378EBDDFD}">
      <dgm:prSet/>
      <dgm:spPr/>
      <dgm:t>
        <a:bodyPr/>
        <a:lstStyle/>
        <a:p>
          <a:endParaRPr lang="es-CO"/>
        </a:p>
      </dgm:t>
    </dgm:pt>
    <dgm:pt modelId="{F59BA5CC-2FA7-40A1-A9E4-F66D77339608}" type="sibTrans" cxnId="{E72718AD-0491-42A2-ACAC-794378EBDDFD}">
      <dgm:prSet/>
      <dgm:spPr/>
      <dgm:t>
        <a:bodyPr/>
        <a:lstStyle/>
        <a:p>
          <a:endParaRPr lang="es-CO"/>
        </a:p>
      </dgm:t>
    </dgm:pt>
    <dgm:pt modelId="{B0691C3E-8635-406F-AA0B-E1BA9C233950}">
      <dgm:prSet phldrT="[Texto]"/>
      <dgm:spPr/>
      <dgm:t>
        <a:bodyPr anchor="ctr" anchorCtr="0"/>
        <a:lstStyle/>
        <a:p>
          <a:pPr algn="just"/>
          <a:r>
            <a:rPr lang="es-CO" dirty="0"/>
            <a:t>Aquello que ocurre, de manera que la fuente de riesgo genera un impacto</a:t>
          </a:r>
        </a:p>
      </dgm:t>
    </dgm:pt>
    <dgm:pt modelId="{CBA7A71E-006A-4342-9CE4-ADC0D3010BEA}" type="parTrans" cxnId="{5BE52451-1C7A-4967-980B-1D79921EE844}">
      <dgm:prSet/>
      <dgm:spPr/>
      <dgm:t>
        <a:bodyPr/>
        <a:lstStyle/>
        <a:p>
          <a:endParaRPr lang="es-CO"/>
        </a:p>
      </dgm:t>
    </dgm:pt>
    <dgm:pt modelId="{9EF9B6CB-7D21-483B-8787-7AE4375C559B}" type="sibTrans" cxnId="{5BE52451-1C7A-4967-980B-1D79921EE844}">
      <dgm:prSet/>
      <dgm:spPr/>
      <dgm:t>
        <a:bodyPr/>
        <a:lstStyle/>
        <a:p>
          <a:endParaRPr lang="es-CO"/>
        </a:p>
      </dgm:t>
    </dgm:pt>
    <dgm:pt modelId="{641B17A8-9418-47FF-9115-F7E14032CDB7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Consecuencia</a:t>
          </a:r>
        </a:p>
      </dgm:t>
    </dgm:pt>
    <dgm:pt modelId="{982D1947-71F0-4795-94A4-7F40B8B22745}" type="parTrans" cxnId="{98F591B8-856B-4BA3-B677-7B424780FB08}">
      <dgm:prSet/>
      <dgm:spPr/>
      <dgm:t>
        <a:bodyPr/>
        <a:lstStyle/>
        <a:p>
          <a:endParaRPr lang="es-CO"/>
        </a:p>
      </dgm:t>
    </dgm:pt>
    <dgm:pt modelId="{5235E78B-B124-460C-A828-599510445128}" type="sibTrans" cxnId="{98F591B8-856B-4BA3-B677-7B424780FB08}">
      <dgm:prSet/>
      <dgm:spPr/>
      <dgm:t>
        <a:bodyPr/>
        <a:lstStyle/>
        <a:p>
          <a:endParaRPr lang="es-CO"/>
        </a:p>
      </dgm:t>
    </dgm:pt>
    <dgm:pt modelId="{3F59A810-120D-4A7B-9389-9AEBD2893AA0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Causa</a:t>
          </a:r>
        </a:p>
      </dgm:t>
    </dgm:pt>
    <dgm:pt modelId="{3CA5570D-175F-457D-8247-18144C8A1AA8}" type="parTrans" cxnId="{1A86DE35-535D-4EF5-84D2-65CF67AEEE76}">
      <dgm:prSet/>
      <dgm:spPr/>
      <dgm:t>
        <a:bodyPr/>
        <a:lstStyle/>
        <a:p>
          <a:endParaRPr lang="es-CO"/>
        </a:p>
      </dgm:t>
    </dgm:pt>
    <dgm:pt modelId="{679CAADC-A0A2-41AD-B830-560C8AA3A742}" type="sibTrans" cxnId="{1A86DE35-535D-4EF5-84D2-65CF67AEEE76}">
      <dgm:prSet/>
      <dgm:spPr/>
      <dgm:t>
        <a:bodyPr/>
        <a:lstStyle/>
        <a:p>
          <a:endParaRPr lang="es-CO"/>
        </a:p>
      </dgm:t>
    </dgm:pt>
    <dgm:pt modelId="{11FC697A-AD64-4AF9-9A94-6DB5B32A5740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Controles</a:t>
          </a:r>
        </a:p>
      </dgm:t>
    </dgm:pt>
    <dgm:pt modelId="{E7A96719-663F-447B-A93D-1F50B704593B}" type="parTrans" cxnId="{A7DBD0F8-65B2-4CD4-A2D0-C468D093A529}">
      <dgm:prSet/>
      <dgm:spPr/>
      <dgm:t>
        <a:bodyPr/>
        <a:lstStyle/>
        <a:p>
          <a:endParaRPr lang="es-CO"/>
        </a:p>
      </dgm:t>
    </dgm:pt>
    <dgm:pt modelId="{89BD702C-F979-4EAB-B21D-3D9444AA4600}" type="sibTrans" cxnId="{A7DBD0F8-65B2-4CD4-A2D0-C468D093A529}">
      <dgm:prSet/>
      <dgm:spPr/>
      <dgm:t>
        <a:bodyPr/>
        <a:lstStyle/>
        <a:p>
          <a:endParaRPr lang="es-CO"/>
        </a:p>
      </dgm:t>
    </dgm:pt>
    <dgm:pt modelId="{71FEC7A4-8694-44BE-AC53-0E51BE59330B}">
      <dgm:prSet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Cuando  / Donde</a:t>
          </a:r>
        </a:p>
      </dgm:t>
    </dgm:pt>
    <dgm:pt modelId="{A0AF1962-C5C4-4F7F-B872-7130F4983E2C}" type="parTrans" cxnId="{5DD0DFB7-C7EA-4433-8924-4E2C243F0F70}">
      <dgm:prSet/>
      <dgm:spPr/>
      <dgm:t>
        <a:bodyPr/>
        <a:lstStyle/>
        <a:p>
          <a:endParaRPr lang="es-CO"/>
        </a:p>
      </dgm:t>
    </dgm:pt>
    <dgm:pt modelId="{5A18D644-3174-4AE2-8189-BDD1A20017CE}" type="sibTrans" cxnId="{5DD0DFB7-C7EA-4433-8924-4E2C243F0F70}">
      <dgm:prSet/>
      <dgm:spPr/>
      <dgm:t>
        <a:bodyPr/>
        <a:lstStyle/>
        <a:p>
          <a:endParaRPr lang="es-CO"/>
        </a:p>
      </dgm:t>
    </dgm:pt>
    <dgm:pt modelId="{A3BE329E-1E14-41C4-9E48-95CE2F4398FD}">
      <dgm:prSet/>
      <dgm:spPr/>
      <dgm:t>
        <a:bodyPr anchor="ctr" anchorCtr="0"/>
        <a:lstStyle/>
        <a:p>
          <a:pPr algn="just"/>
          <a:r>
            <a:rPr lang="es-CO" dirty="0"/>
            <a:t>Un resultado o impacto sobre un grupo de partes involucradas y recursos</a:t>
          </a:r>
        </a:p>
      </dgm:t>
    </dgm:pt>
    <dgm:pt modelId="{F5A3D6AB-CB58-433C-90D2-B390E38E2FBF}" type="parTrans" cxnId="{CBADE539-0AE8-406A-BFD2-D0B42C78C183}">
      <dgm:prSet/>
      <dgm:spPr/>
      <dgm:t>
        <a:bodyPr/>
        <a:lstStyle/>
        <a:p>
          <a:endParaRPr lang="es-CO"/>
        </a:p>
      </dgm:t>
    </dgm:pt>
    <dgm:pt modelId="{BF55A8A8-F872-471C-B581-9B877BD9989D}" type="sibTrans" cxnId="{CBADE539-0AE8-406A-BFD2-D0B42C78C183}">
      <dgm:prSet/>
      <dgm:spPr/>
      <dgm:t>
        <a:bodyPr/>
        <a:lstStyle/>
        <a:p>
          <a:endParaRPr lang="es-CO"/>
        </a:p>
      </dgm:t>
    </dgm:pt>
    <dgm:pt modelId="{2E8051E0-82E3-455A-A637-FD35DF0BA1B9}">
      <dgm:prSet/>
      <dgm:spPr/>
      <dgm:t>
        <a:bodyPr anchor="ctr" anchorCtr="0"/>
        <a:lstStyle/>
        <a:p>
          <a:pPr algn="just"/>
          <a:r>
            <a:rPr lang="es-CO" dirty="0"/>
            <a:t>El qué y por qué de la presencia del peligro o evento que ocurre</a:t>
          </a:r>
        </a:p>
      </dgm:t>
    </dgm:pt>
    <dgm:pt modelId="{068D289C-7202-452A-9446-D9919B26F9FA}" type="parTrans" cxnId="{5E9BCD79-3180-4E73-B3AE-0C71E0484BF6}">
      <dgm:prSet/>
      <dgm:spPr/>
      <dgm:t>
        <a:bodyPr/>
        <a:lstStyle/>
        <a:p>
          <a:endParaRPr lang="es-CO"/>
        </a:p>
      </dgm:t>
    </dgm:pt>
    <dgm:pt modelId="{1C8B44FD-BC14-4015-BE01-8E927033664B}" type="sibTrans" cxnId="{5E9BCD79-3180-4E73-B3AE-0C71E0484BF6}">
      <dgm:prSet/>
      <dgm:spPr/>
      <dgm:t>
        <a:bodyPr/>
        <a:lstStyle/>
        <a:p>
          <a:endParaRPr lang="es-CO"/>
        </a:p>
      </dgm:t>
    </dgm:pt>
    <dgm:pt modelId="{EF88EA40-7CBC-4B41-A432-174997221BF7}">
      <dgm:prSet/>
      <dgm:spPr/>
      <dgm:t>
        <a:bodyPr anchor="ctr" anchorCtr="0"/>
        <a:lstStyle/>
        <a:p>
          <a:pPr algn="just"/>
          <a:r>
            <a:rPr lang="es-CO" dirty="0"/>
            <a:t>Controles establecidos y su nivel de eficacia</a:t>
          </a:r>
        </a:p>
      </dgm:t>
    </dgm:pt>
    <dgm:pt modelId="{31FFCD76-1489-4CB1-BE51-EE8AF6609F8A}" type="parTrans" cxnId="{EABD84EB-0E04-4711-ABDE-381C4C02030D}">
      <dgm:prSet/>
      <dgm:spPr/>
      <dgm:t>
        <a:bodyPr/>
        <a:lstStyle/>
        <a:p>
          <a:endParaRPr lang="es-CO"/>
        </a:p>
      </dgm:t>
    </dgm:pt>
    <dgm:pt modelId="{E2FD6A7B-87B0-4406-9A56-BD0CCE57397D}" type="sibTrans" cxnId="{EABD84EB-0E04-4711-ABDE-381C4C02030D}">
      <dgm:prSet/>
      <dgm:spPr/>
      <dgm:t>
        <a:bodyPr/>
        <a:lstStyle/>
        <a:p>
          <a:endParaRPr lang="es-CO"/>
        </a:p>
      </dgm:t>
    </dgm:pt>
    <dgm:pt modelId="{031B2976-6FCB-4463-A8FC-16581B3D495B}">
      <dgm:prSet/>
      <dgm:spPr/>
      <dgm:t>
        <a:bodyPr anchor="ctr" anchorCtr="0"/>
        <a:lstStyle/>
        <a:p>
          <a:pPr algn="just"/>
          <a:r>
            <a:rPr lang="es-CO" dirty="0"/>
            <a:t>Cuando puede ocurrir el riesgo y dónde puede ocurrir</a:t>
          </a:r>
        </a:p>
      </dgm:t>
    </dgm:pt>
    <dgm:pt modelId="{0842CC77-932A-4B53-81CD-3950F21EE5A8}" type="parTrans" cxnId="{A989E27D-BAA0-4CD4-A5F4-1D1AF4EB79CC}">
      <dgm:prSet/>
      <dgm:spPr/>
      <dgm:t>
        <a:bodyPr/>
        <a:lstStyle/>
        <a:p>
          <a:endParaRPr lang="es-CO"/>
        </a:p>
      </dgm:t>
    </dgm:pt>
    <dgm:pt modelId="{20EDA60D-F9E5-4FCD-9249-BF0976388951}" type="sibTrans" cxnId="{A989E27D-BAA0-4CD4-A5F4-1D1AF4EB79CC}">
      <dgm:prSet/>
      <dgm:spPr/>
      <dgm:t>
        <a:bodyPr/>
        <a:lstStyle/>
        <a:p>
          <a:endParaRPr lang="es-CO"/>
        </a:p>
      </dgm:t>
    </dgm:pt>
    <dgm:pt modelId="{9794461E-C662-4535-B5CB-C341C048E8DD}" type="pres">
      <dgm:prSet presAssocID="{C1337C8D-32DF-434C-A531-6366C8FD4FE9}" presName="Name0" presStyleCnt="0">
        <dgm:presLayoutVars>
          <dgm:dir/>
          <dgm:animLvl val="lvl"/>
          <dgm:resizeHandles/>
        </dgm:presLayoutVars>
      </dgm:prSet>
      <dgm:spPr/>
    </dgm:pt>
    <dgm:pt modelId="{901F961A-46F4-4CF8-989F-734AF199BDFE}" type="pres">
      <dgm:prSet presAssocID="{82B32D91-FD92-4586-BBC2-61D7FCC5AC7A}" presName="linNode" presStyleCnt="0"/>
      <dgm:spPr/>
    </dgm:pt>
    <dgm:pt modelId="{DFEB96B8-C3DE-4B4C-A7D8-265ABF669ECC}" type="pres">
      <dgm:prSet presAssocID="{82B32D91-FD92-4586-BBC2-61D7FCC5AC7A}" presName="parentShp" presStyleLbl="node1" presStyleIdx="0" presStyleCnt="6" custScaleX="72477">
        <dgm:presLayoutVars>
          <dgm:bulletEnabled val="1"/>
        </dgm:presLayoutVars>
      </dgm:prSet>
      <dgm:spPr/>
    </dgm:pt>
    <dgm:pt modelId="{23C0010D-33DF-4732-95E8-9AEF293AF238}" type="pres">
      <dgm:prSet presAssocID="{82B32D91-FD92-4586-BBC2-61D7FCC5AC7A}" presName="childShp" presStyleLbl="bgAccFollowNode1" presStyleIdx="0" presStyleCnt="6" custScaleX="118349">
        <dgm:presLayoutVars>
          <dgm:bulletEnabled val="1"/>
        </dgm:presLayoutVars>
      </dgm:prSet>
      <dgm:spPr/>
    </dgm:pt>
    <dgm:pt modelId="{19584C9D-0460-43E7-A009-18359EBC3E3B}" type="pres">
      <dgm:prSet presAssocID="{85946614-B8BC-4DEB-A38D-6D3D52EF3A89}" presName="spacing" presStyleCnt="0"/>
      <dgm:spPr/>
    </dgm:pt>
    <dgm:pt modelId="{144FC545-FC14-417A-B8F5-9682019FF38C}" type="pres">
      <dgm:prSet presAssocID="{C1250BAC-E26D-4C14-BE7B-FEE3406270E1}" presName="linNode" presStyleCnt="0"/>
      <dgm:spPr/>
    </dgm:pt>
    <dgm:pt modelId="{2F367717-5EEA-4B6B-A598-A0C7A21A2A92}" type="pres">
      <dgm:prSet presAssocID="{C1250BAC-E26D-4C14-BE7B-FEE3406270E1}" presName="parentShp" presStyleLbl="node1" presStyleIdx="1" presStyleCnt="6" custScaleX="77236">
        <dgm:presLayoutVars>
          <dgm:bulletEnabled val="1"/>
        </dgm:presLayoutVars>
      </dgm:prSet>
      <dgm:spPr/>
    </dgm:pt>
    <dgm:pt modelId="{DD2B668B-6A73-4DB5-BA7C-F44EC90BC237}" type="pres">
      <dgm:prSet presAssocID="{C1250BAC-E26D-4C14-BE7B-FEE3406270E1}" presName="childShp" presStyleLbl="bgAccFollowNode1" presStyleIdx="1" presStyleCnt="6" custScaleX="123241">
        <dgm:presLayoutVars>
          <dgm:bulletEnabled val="1"/>
        </dgm:presLayoutVars>
      </dgm:prSet>
      <dgm:spPr/>
    </dgm:pt>
    <dgm:pt modelId="{25D8BF72-DA7C-429A-8675-7C00BFE28077}" type="pres">
      <dgm:prSet presAssocID="{F59BA5CC-2FA7-40A1-A9E4-F66D77339608}" presName="spacing" presStyleCnt="0"/>
      <dgm:spPr/>
    </dgm:pt>
    <dgm:pt modelId="{209F4E4E-A98F-452E-ABD4-6B4AA58E0FFB}" type="pres">
      <dgm:prSet presAssocID="{641B17A8-9418-47FF-9115-F7E14032CDB7}" presName="linNode" presStyleCnt="0"/>
      <dgm:spPr/>
    </dgm:pt>
    <dgm:pt modelId="{E99D988F-BEDF-4F58-A042-FE570A3B6436}" type="pres">
      <dgm:prSet presAssocID="{641B17A8-9418-47FF-9115-F7E14032CDB7}" presName="parentShp" presStyleLbl="node1" presStyleIdx="2" presStyleCnt="6" custScaleX="76066">
        <dgm:presLayoutVars>
          <dgm:bulletEnabled val="1"/>
        </dgm:presLayoutVars>
      </dgm:prSet>
      <dgm:spPr/>
    </dgm:pt>
    <dgm:pt modelId="{0B619722-4035-4C63-9FCB-C7B4046ED955}" type="pres">
      <dgm:prSet presAssocID="{641B17A8-9418-47FF-9115-F7E14032CDB7}" presName="childShp" presStyleLbl="bgAccFollowNode1" presStyleIdx="2" presStyleCnt="6" custScaleX="120749">
        <dgm:presLayoutVars>
          <dgm:bulletEnabled val="1"/>
        </dgm:presLayoutVars>
      </dgm:prSet>
      <dgm:spPr/>
    </dgm:pt>
    <dgm:pt modelId="{C6FDC1D5-D6C9-4347-A9D5-AA73382F6A49}" type="pres">
      <dgm:prSet presAssocID="{5235E78B-B124-460C-A828-599510445128}" presName="spacing" presStyleCnt="0"/>
      <dgm:spPr/>
    </dgm:pt>
    <dgm:pt modelId="{E4A517A5-0C4F-410F-8EC6-3A6440390628}" type="pres">
      <dgm:prSet presAssocID="{3F59A810-120D-4A7B-9389-9AEBD2893AA0}" presName="linNode" presStyleCnt="0"/>
      <dgm:spPr/>
    </dgm:pt>
    <dgm:pt modelId="{C916E460-182B-4E0B-9B34-34CABF8CB4FE}" type="pres">
      <dgm:prSet presAssocID="{3F59A810-120D-4A7B-9389-9AEBD2893AA0}" presName="parentShp" presStyleLbl="node1" presStyleIdx="3" presStyleCnt="6" custScaleX="74312">
        <dgm:presLayoutVars>
          <dgm:bulletEnabled val="1"/>
        </dgm:presLayoutVars>
      </dgm:prSet>
      <dgm:spPr/>
    </dgm:pt>
    <dgm:pt modelId="{9970D9B0-C722-432E-A155-207DADA46E4A}" type="pres">
      <dgm:prSet presAssocID="{3F59A810-120D-4A7B-9389-9AEBD2893AA0}" presName="childShp" presStyleLbl="bgAccFollowNode1" presStyleIdx="3" presStyleCnt="6" custScaleX="117125">
        <dgm:presLayoutVars>
          <dgm:bulletEnabled val="1"/>
        </dgm:presLayoutVars>
      </dgm:prSet>
      <dgm:spPr/>
    </dgm:pt>
    <dgm:pt modelId="{E5418D86-79C2-429C-AE59-56C84F6D7EAD}" type="pres">
      <dgm:prSet presAssocID="{679CAADC-A0A2-41AD-B830-560C8AA3A742}" presName="spacing" presStyleCnt="0"/>
      <dgm:spPr/>
    </dgm:pt>
    <dgm:pt modelId="{7B211DC7-DDE1-4D01-86C3-9D5C267A1AF9}" type="pres">
      <dgm:prSet presAssocID="{11FC697A-AD64-4AF9-9A94-6DB5B32A5740}" presName="linNode" presStyleCnt="0"/>
      <dgm:spPr/>
    </dgm:pt>
    <dgm:pt modelId="{80AB714E-FEAF-423B-A6EE-9ADE10029BDF}" type="pres">
      <dgm:prSet presAssocID="{11FC697A-AD64-4AF9-9A94-6DB5B32A5740}" presName="parentShp" presStyleLbl="node1" presStyleIdx="4" presStyleCnt="6" custScaleX="74312">
        <dgm:presLayoutVars>
          <dgm:bulletEnabled val="1"/>
        </dgm:presLayoutVars>
      </dgm:prSet>
      <dgm:spPr/>
    </dgm:pt>
    <dgm:pt modelId="{29CFD3B6-2F42-42AA-9374-5ED7F76BCAD8}" type="pres">
      <dgm:prSet presAssocID="{11FC697A-AD64-4AF9-9A94-6DB5B32A5740}" presName="childShp" presStyleLbl="bgAccFollowNode1" presStyleIdx="4" presStyleCnt="6" custScaleX="117125">
        <dgm:presLayoutVars>
          <dgm:bulletEnabled val="1"/>
        </dgm:presLayoutVars>
      </dgm:prSet>
      <dgm:spPr/>
    </dgm:pt>
    <dgm:pt modelId="{7A20243C-2932-4675-A049-DD0170F804DD}" type="pres">
      <dgm:prSet presAssocID="{89BD702C-F979-4EAB-B21D-3D9444AA4600}" presName="spacing" presStyleCnt="0"/>
      <dgm:spPr/>
    </dgm:pt>
    <dgm:pt modelId="{66163114-8FAF-4B04-A59B-E1D643C42D6B}" type="pres">
      <dgm:prSet presAssocID="{71FEC7A4-8694-44BE-AC53-0E51BE59330B}" presName="linNode" presStyleCnt="0"/>
      <dgm:spPr/>
    </dgm:pt>
    <dgm:pt modelId="{086A3A76-3F83-46CD-BF2A-CD9FCCA36E1C}" type="pres">
      <dgm:prSet presAssocID="{71FEC7A4-8694-44BE-AC53-0E51BE59330B}" presName="parentShp" presStyleLbl="node1" presStyleIdx="5" presStyleCnt="6" custScaleX="74312">
        <dgm:presLayoutVars>
          <dgm:bulletEnabled val="1"/>
        </dgm:presLayoutVars>
      </dgm:prSet>
      <dgm:spPr/>
    </dgm:pt>
    <dgm:pt modelId="{7900625A-5B1D-43CF-BBA3-F005B0C7A042}" type="pres">
      <dgm:prSet presAssocID="{71FEC7A4-8694-44BE-AC53-0E51BE59330B}" presName="childShp" presStyleLbl="bgAccFollowNode1" presStyleIdx="5" presStyleCnt="6" custScaleX="117125">
        <dgm:presLayoutVars>
          <dgm:bulletEnabled val="1"/>
        </dgm:presLayoutVars>
      </dgm:prSet>
      <dgm:spPr/>
    </dgm:pt>
  </dgm:ptLst>
  <dgm:cxnLst>
    <dgm:cxn modelId="{CE701F13-F1C0-4A52-B2B5-C7DC57439226}" srcId="{82B32D91-FD92-4586-BBC2-61D7FCC5AC7A}" destId="{79195186-F5D7-4CAC-B7EA-3D4976D89E2D}" srcOrd="0" destOrd="0" parTransId="{DC9623B8-DF10-4F87-95E3-B9FA24E292F6}" sibTransId="{9EB28BEE-7319-4750-8BB8-1F9FF6D2D7E0}"/>
    <dgm:cxn modelId="{1A86DE35-535D-4EF5-84D2-65CF67AEEE76}" srcId="{C1337C8D-32DF-434C-A531-6366C8FD4FE9}" destId="{3F59A810-120D-4A7B-9389-9AEBD2893AA0}" srcOrd="3" destOrd="0" parTransId="{3CA5570D-175F-457D-8247-18144C8A1AA8}" sibTransId="{679CAADC-A0A2-41AD-B830-560C8AA3A742}"/>
    <dgm:cxn modelId="{CBADE539-0AE8-406A-BFD2-D0B42C78C183}" srcId="{641B17A8-9418-47FF-9115-F7E14032CDB7}" destId="{A3BE329E-1E14-41C4-9E48-95CE2F4398FD}" srcOrd="0" destOrd="0" parTransId="{F5A3D6AB-CB58-433C-90D2-B390E38E2FBF}" sibTransId="{BF55A8A8-F872-471C-B581-9B877BD9989D}"/>
    <dgm:cxn modelId="{609AE03B-C04F-4AD4-AB8D-C6082E2CFBDD}" srcId="{C1337C8D-32DF-434C-A531-6366C8FD4FE9}" destId="{82B32D91-FD92-4586-BBC2-61D7FCC5AC7A}" srcOrd="0" destOrd="0" parTransId="{758C260D-E5FA-443A-9F2C-86BEDB219321}" sibTransId="{85946614-B8BC-4DEB-A38D-6D3D52EF3A89}"/>
    <dgm:cxn modelId="{8F51C55D-6ADC-43EA-8543-6D12206DDF62}" type="presOf" srcId="{031B2976-6FCB-4463-A8FC-16581B3D495B}" destId="{7900625A-5B1D-43CF-BBA3-F005B0C7A042}" srcOrd="0" destOrd="0" presId="urn:microsoft.com/office/officeart/2005/8/layout/vList6"/>
    <dgm:cxn modelId="{5BE52451-1C7A-4967-980B-1D79921EE844}" srcId="{C1250BAC-E26D-4C14-BE7B-FEE3406270E1}" destId="{B0691C3E-8635-406F-AA0B-E1BA9C233950}" srcOrd="0" destOrd="0" parTransId="{CBA7A71E-006A-4342-9CE4-ADC0D3010BEA}" sibTransId="{9EF9B6CB-7D21-483B-8787-7AE4375C559B}"/>
    <dgm:cxn modelId="{1D9DF052-FECA-4E52-B9C0-EAC54D47FC18}" type="presOf" srcId="{82B32D91-FD92-4586-BBC2-61D7FCC5AC7A}" destId="{DFEB96B8-C3DE-4B4C-A7D8-265ABF669ECC}" srcOrd="0" destOrd="0" presId="urn:microsoft.com/office/officeart/2005/8/layout/vList6"/>
    <dgm:cxn modelId="{DDC20A56-F35E-47F2-9FD6-79CDC86F95EB}" type="presOf" srcId="{A3BE329E-1E14-41C4-9E48-95CE2F4398FD}" destId="{0B619722-4035-4C63-9FCB-C7B4046ED955}" srcOrd="0" destOrd="0" presId="urn:microsoft.com/office/officeart/2005/8/layout/vList6"/>
    <dgm:cxn modelId="{5E9BCD79-3180-4E73-B3AE-0C71E0484BF6}" srcId="{3F59A810-120D-4A7B-9389-9AEBD2893AA0}" destId="{2E8051E0-82E3-455A-A637-FD35DF0BA1B9}" srcOrd="0" destOrd="0" parTransId="{068D289C-7202-452A-9446-D9919B26F9FA}" sibTransId="{1C8B44FD-BC14-4015-BE01-8E927033664B}"/>
    <dgm:cxn modelId="{A989E27D-BAA0-4CD4-A5F4-1D1AF4EB79CC}" srcId="{71FEC7A4-8694-44BE-AC53-0E51BE59330B}" destId="{031B2976-6FCB-4463-A8FC-16581B3D495B}" srcOrd="0" destOrd="0" parTransId="{0842CC77-932A-4B53-81CD-3950F21EE5A8}" sibTransId="{20EDA60D-F9E5-4FCD-9249-BF0976388951}"/>
    <dgm:cxn modelId="{DAE4948C-F5A2-47AA-AB97-88B157AF110F}" type="presOf" srcId="{71FEC7A4-8694-44BE-AC53-0E51BE59330B}" destId="{086A3A76-3F83-46CD-BF2A-CD9FCCA36E1C}" srcOrd="0" destOrd="0" presId="urn:microsoft.com/office/officeart/2005/8/layout/vList6"/>
    <dgm:cxn modelId="{EBA6F092-CA05-4A02-A533-195928C903A5}" type="presOf" srcId="{EF88EA40-7CBC-4B41-A432-174997221BF7}" destId="{29CFD3B6-2F42-42AA-9374-5ED7F76BCAD8}" srcOrd="0" destOrd="0" presId="urn:microsoft.com/office/officeart/2005/8/layout/vList6"/>
    <dgm:cxn modelId="{458214A6-3C0D-45F4-8C7E-6893BBDCA95C}" type="presOf" srcId="{C1337C8D-32DF-434C-A531-6366C8FD4FE9}" destId="{9794461E-C662-4535-B5CB-C341C048E8DD}" srcOrd="0" destOrd="0" presId="urn:microsoft.com/office/officeart/2005/8/layout/vList6"/>
    <dgm:cxn modelId="{1E9BC9AA-CE68-43C6-B868-AABAA5302B72}" type="presOf" srcId="{3F59A810-120D-4A7B-9389-9AEBD2893AA0}" destId="{C916E460-182B-4E0B-9B34-34CABF8CB4FE}" srcOrd="0" destOrd="0" presId="urn:microsoft.com/office/officeart/2005/8/layout/vList6"/>
    <dgm:cxn modelId="{E72718AD-0491-42A2-ACAC-794378EBDDFD}" srcId="{C1337C8D-32DF-434C-A531-6366C8FD4FE9}" destId="{C1250BAC-E26D-4C14-BE7B-FEE3406270E1}" srcOrd="1" destOrd="0" parTransId="{8DE29494-3679-46A0-9E00-39C1430C59F9}" sibTransId="{F59BA5CC-2FA7-40A1-A9E4-F66D77339608}"/>
    <dgm:cxn modelId="{0D2ECEB2-B4D5-4DCF-A0CC-7D911734A409}" type="presOf" srcId="{B0691C3E-8635-406F-AA0B-E1BA9C233950}" destId="{DD2B668B-6A73-4DB5-BA7C-F44EC90BC237}" srcOrd="0" destOrd="0" presId="urn:microsoft.com/office/officeart/2005/8/layout/vList6"/>
    <dgm:cxn modelId="{5DD0DFB7-C7EA-4433-8924-4E2C243F0F70}" srcId="{C1337C8D-32DF-434C-A531-6366C8FD4FE9}" destId="{71FEC7A4-8694-44BE-AC53-0E51BE59330B}" srcOrd="5" destOrd="0" parTransId="{A0AF1962-C5C4-4F7F-B872-7130F4983E2C}" sibTransId="{5A18D644-3174-4AE2-8189-BDD1A20017CE}"/>
    <dgm:cxn modelId="{98F591B8-856B-4BA3-B677-7B424780FB08}" srcId="{C1337C8D-32DF-434C-A531-6366C8FD4FE9}" destId="{641B17A8-9418-47FF-9115-F7E14032CDB7}" srcOrd="2" destOrd="0" parTransId="{982D1947-71F0-4795-94A4-7F40B8B22745}" sibTransId="{5235E78B-B124-460C-A828-599510445128}"/>
    <dgm:cxn modelId="{797BBABD-68A2-4E5C-9B70-A49E392D3AF0}" type="presOf" srcId="{79195186-F5D7-4CAC-B7EA-3D4976D89E2D}" destId="{23C0010D-33DF-4732-95E8-9AEF293AF238}" srcOrd="0" destOrd="0" presId="urn:microsoft.com/office/officeart/2005/8/layout/vList6"/>
    <dgm:cxn modelId="{E0F3A4D1-726E-4D84-B898-71DB612F68B2}" type="presOf" srcId="{2E8051E0-82E3-455A-A637-FD35DF0BA1B9}" destId="{9970D9B0-C722-432E-A155-207DADA46E4A}" srcOrd="0" destOrd="0" presId="urn:microsoft.com/office/officeart/2005/8/layout/vList6"/>
    <dgm:cxn modelId="{660D18E3-2FCD-47ED-AD31-E4B72055FE1A}" type="presOf" srcId="{641B17A8-9418-47FF-9115-F7E14032CDB7}" destId="{E99D988F-BEDF-4F58-A042-FE570A3B6436}" srcOrd="0" destOrd="0" presId="urn:microsoft.com/office/officeart/2005/8/layout/vList6"/>
    <dgm:cxn modelId="{B7DEC6E9-C0B8-4C0A-AC65-CCB117B85439}" type="presOf" srcId="{C1250BAC-E26D-4C14-BE7B-FEE3406270E1}" destId="{2F367717-5EEA-4B6B-A598-A0C7A21A2A92}" srcOrd="0" destOrd="0" presId="urn:microsoft.com/office/officeart/2005/8/layout/vList6"/>
    <dgm:cxn modelId="{EABD84EB-0E04-4711-ABDE-381C4C02030D}" srcId="{11FC697A-AD64-4AF9-9A94-6DB5B32A5740}" destId="{EF88EA40-7CBC-4B41-A432-174997221BF7}" srcOrd="0" destOrd="0" parTransId="{31FFCD76-1489-4CB1-BE51-EE8AF6609F8A}" sibTransId="{E2FD6A7B-87B0-4406-9A56-BD0CCE57397D}"/>
    <dgm:cxn modelId="{3EA6A6F7-2F6D-435D-81A2-7360EA0E6858}" type="presOf" srcId="{11FC697A-AD64-4AF9-9A94-6DB5B32A5740}" destId="{80AB714E-FEAF-423B-A6EE-9ADE10029BDF}" srcOrd="0" destOrd="0" presId="urn:microsoft.com/office/officeart/2005/8/layout/vList6"/>
    <dgm:cxn modelId="{A7DBD0F8-65B2-4CD4-A2D0-C468D093A529}" srcId="{C1337C8D-32DF-434C-A531-6366C8FD4FE9}" destId="{11FC697A-AD64-4AF9-9A94-6DB5B32A5740}" srcOrd="4" destOrd="0" parTransId="{E7A96719-663F-447B-A93D-1F50B704593B}" sibTransId="{89BD702C-F979-4EAB-B21D-3D9444AA4600}"/>
    <dgm:cxn modelId="{01A31102-86AC-47AD-857F-74F8E8B299E7}" type="presParOf" srcId="{9794461E-C662-4535-B5CB-C341C048E8DD}" destId="{901F961A-46F4-4CF8-989F-734AF199BDFE}" srcOrd="0" destOrd="0" presId="urn:microsoft.com/office/officeart/2005/8/layout/vList6"/>
    <dgm:cxn modelId="{AA8ECA8E-CC80-4408-A87D-ED311E639318}" type="presParOf" srcId="{901F961A-46F4-4CF8-989F-734AF199BDFE}" destId="{DFEB96B8-C3DE-4B4C-A7D8-265ABF669ECC}" srcOrd="0" destOrd="0" presId="urn:microsoft.com/office/officeart/2005/8/layout/vList6"/>
    <dgm:cxn modelId="{AFEC4927-F21E-429D-8363-EA44A4A026BB}" type="presParOf" srcId="{901F961A-46F4-4CF8-989F-734AF199BDFE}" destId="{23C0010D-33DF-4732-95E8-9AEF293AF238}" srcOrd="1" destOrd="0" presId="urn:microsoft.com/office/officeart/2005/8/layout/vList6"/>
    <dgm:cxn modelId="{163BD7F8-F4F5-4150-B61F-8814D73D76D7}" type="presParOf" srcId="{9794461E-C662-4535-B5CB-C341C048E8DD}" destId="{19584C9D-0460-43E7-A009-18359EBC3E3B}" srcOrd="1" destOrd="0" presId="urn:microsoft.com/office/officeart/2005/8/layout/vList6"/>
    <dgm:cxn modelId="{F16C3954-F6CF-4D45-8E5C-3F66D243A1C3}" type="presParOf" srcId="{9794461E-C662-4535-B5CB-C341C048E8DD}" destId="{144FC545-FC14-417A-B8F5-9682019FF38C}" srcOrd="2" destOrd="0" presId="urn:microsoft.com/office/officeart/2005/8/layout/vList6"/>
    <dgm:cxn modelId="{C4FCC600-3E62-4E1A-8959-E9E15FA00529}" type="presParOf" srcId="{144FC545-FC14-417A-B8F5-9682019FF38C}" destId="{2F367717-5EEA-4B6B-A598-A0C7A21A2A92}" srcOrd="0" destOrd="0" presId="urn:microsoft.com/office/officeart/2005/8/layout/vList6"/>
    <dgm:cxn modelId="{F49AAE2C-00A6-4064-83C8-26AF968171D3}" type="presParOf" srcId="{144FC545-FC14-417A-B8F5-9682019FF38C}" destId="{DD2B668B-6A73-4DB5-BA7C-F44EC90BC237}" srcOrd="1" destOrd="0" presId="urn:microsoft.com/office/officeart/2005/8/layout/vList6"/>
    <dgm:cxn modelId="{C2B2DBD7-D489-4F38-9E09-82CE91A48480}" type="presParOf" srcId="{9794461E-C662-4535-B5CB-C341C048E8DD}" destId="{25D8BF72-DA7C-429A-8675-7C00BFE28077}" srcOrd="3" destOrd="0" presId="urn:microsoft.com/office/officeart/2005/8/layout/vList6"/>
    <dgm:cxn modelId="{DB3D5278-7656-4957-AFFA-CD38DBC202F8}" type="presParOf" srcId="{9794461E-C662-4535-B5CB-C341C048E8DD}" destId="{209F4E4E-A98F-452E-ABD4-6B4AA58E0FFB}" srcOrd="4" destOrd="0" presId="urn:microsoft.com/office/officeart/2005/8/layout/vList6"/>
    <dgm:cxn modelId="{F4A87077-990D-49B3-8F60-104EF0B37791}" type="presParOf" srcId="{209F4E4E-A98F-452E-ABD4-6B4AA58E0FFB}" destId="{E99D988F-BEDF-4F58-A042-FE570A3B6436}" srcOrd="0" destOrd="0" presId="urn:microsoft.com/office/officeart/2005/8/layout/vList6"/>
    <dgm:cxn modelId="{484F1024-ECC8-40A1-922E-029C45B33475}" type="presParOf" srcId="{209F4E4E-A98F-452E-ABD4-6B4AA58E0FFB}" destId="{0B619722-4035-4C63-9FCB-C7B4046ED955}" srcOrd="1" destOrd="0" presId="urn:microsoft.com/office/officeart/2005/8/layout/vList6"/>
    <dgm:cxn modelId="{3066FA72-F649-4F03-A427-C6CFB153F16D}" type="presParOf" srcId="{9794461E-C662-4535-B5CB-C341C048E8DD}" destId="{C6FDC1D5-D6C9-4347-A9D5-AA73382F6A49}" srcOrd="5" destOrd="0" presId="urn:microsoft.com/office/officeart/2005/8/layout/vList6"/>
    <dgm:cxn modelId="{248DAF1D-1044-456D-9DDC-D67BB2CBBBC5}" type="presParOf" srcId="{9794461E-C662-4535-B5CB-C341C048E8DD}" destId="{E4A517A5-0C4F-410F-8EC6-3A6440390628}" srcOrd="6" destOrd="0" presId="urn:microsoft.com/office/officeart/2005/8/layout/vList6"/>
    <dgm:cxn modelId="{B0587BAA-E9EB-4767-AA8C-9D94669A7ED6}" type="presParOf" srcId="{E4A517A5-0C4F-410F-8EC6-3A6440390628}" destId="{C916E460-182B-4E0B-9B34-34CABF8CB4FE}" srcOrd="0" destOrd="0" presId="urn:microsoft.com/office/officeart/2005/8/layout/vList6"/>
    <dgm:cxn modelId="{7C485987-CAD7-4040-9C58-39B0AC1C9699}" type="presParOf" srcId="{E4A517A5-0C4F-410F-8EC6-3A6440390628}" destId="{9970D9B0-C722-432E-A155-207DADA46E4A}" srcOrd="1" destOrd="0" presId="urn:microsoft.com/office/officeart/2005/8/layout/vList6"/>
    <dgm:cxn modelId="{FF1C45BB-2D80-48FE-8475-60930B808AE5}" type="presParOf" srcId="{9794461E-C662-4535-B5CB-C341C048E8DD}" destId="{E5418D86-79C2-429C-AE59-56C84F6D7EAD}" srcOrd="7" destOrd="0" presId="urn:microsoft.com/office/officeart/2005/8/layout/vList6"/>
    <dgm:cxn modelId="{0A5EE7F0-3913-4806-9DE3-714398A9F733}" type="presParOf" srcId="{9794461E-C662-4535-B5CB-C341C048E8DD}" destId="{7B211DC7-DDE1-4D01-86C3-9D5C267A1AF9}" srcOrd="8" destOrd="0" presId="urn:microsoft.com/office/officeart/2005/8/layout/vList6"/>
    <dgm:cxn modelId="{D8B5004A-797E-4E94-910F-11A3266418AA}" type="presParOf" srcId="{7B211DC7-DDE1-4D01-86C3-9D5C267A1AF9}" destId="{80AB714E-FEAF-423B-A6EE-9ADE10029BDF}" srcOrd="0" destOrd="0" presId="urn:microsoft.com/office/officeart/2005/8/layout/vList6"/>
    <dgm:cxn modelId="{AE6BDE6F-73A8-4D8D-A924-3C8E9498D0A8}" type="presParOf" srcId="{7B211DC7-DDE1-4D01-86C3-9D5C267A1AF9}" destId="{29CFD3B6-2F42-42AA-9374-5ED7F76BCAD8}" srcOrd="1" destOrd="0" presId="urn:microsoft.com/office/officeart/2005/8/layout/vList6"/>
    <dgm:cxn modelId="{3D61AD68-E8EA-40B6-A523-A467463CB620}" type="presParOf" srcId="{9794461E-C662-4535-B5CB-C341C048E8DD}" destId="{7A20243C-2932-4675-A049-DD0170F804DD}" srcOrd="9" destOrd="0" presId="urn:microsoft.com/office/officeart/2005/8/layout/vList6"/>
    <dgm:cxn modelId="{CD9A7CCF-EB60-4790-9DC1-A3433755268F}" type="presParOf" srcId="{9794461E-C662-4535-B5CB-C341C048E8DD}" destId="{66163114-8FAF-4B04-A59B-E1D643C42D6B}" srcOrd="10" destOrd="0" presId="urn:microsoft.com/office/officeart/2005/8/layout/vList6"/>
    <dgm:cxn modelId="{D0AEB4B8-8FDD-45E8-87A2-FAC341E7229A}" type="presParOf" srcId="{66163114-8FAF-4B04-A59B-E1D643C42D6B}" destId="{086A3A76-3F83-46CD-BF2A-CD9FCCA36E1C}" srcOrd="0" destOrd="0" presId="urn:microsoft.com/office/officeart/2005/8/layout/vList6"/>
    <dgm:cxn modelId="{321D095D-9960-46C3-A54A-E515B0471CB8}" type="presParOf" srcId="{66163114-8FAF-4B04-A59B-E1D643C42D6B}" destId="{7900625A-5B1D-43CF-BBA3-F005B0C7A0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0AA77-1898-4FE9-8798-1C77B813386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</dgm:pt>
    <dgm:pt modelId="{F5CF22CA-AA05-417F-8D89-5DC209A171EB}">
      <dgm:prSet phldrT="[Text]" custT="1"/>
      <dgm:spPr>
        <a:solidFill>
          <a:schemeClr val="tx2"/>
        </a:solidFill>
        <a:ln w="6350">
          <a:solidFill>
            <a:schemeClr val="bg1"/>
          </a:solidFill>
        </a:ln>
      </dgm:spPr>
      <dgm:t>
        <a:bodyPr tIns="457200" bIns="91440" anchor="b" anchorCtr="0"/>
        <a:lstStyle/>
        <a:p>
          <a:r>
            <a:rPr lang="en-US" sz="1200" b="1" dirty="0">
              <a:solidFill>
                <a:srgbClr val="FFC000"/>
              </a:solidFill>
            </a:rPr>
            <a:t>ENTORNO</a:t>
          </a:r>
        </a:p>
      </dgm:t>
    </dgm:pt>
    <dgm:pt modelId="{B24D76BC-091D-46E3-95A6-27CDFDB64474}" type="parTrans" cxnId="{CDAF1BB5-5971-4149-9387-29FA98E64DF5}">
      <dgm:prSet/>
      <dgm:spPr/>
      <dgm:t>
        <a:bodyPr/>
        <a:lstStyle/>
        <a:p>
          <a:endParaRPr lang="en-US" sz="1200"/>
        </a:p>
      </dgm:t>
    </dgm:pt>
    <dgm:pt modelId="{B7816E19-641B-4521-9D4A-DD34E6715A9C}" type="sibTrans" cxnId="{CDAF1BB5-5971-4149-9387-29FA98E64DF5}">
      <dgm:prSet/>
      <dgm:spPr/>
      <dgm:t>
        <a:bodyPr/>
        <a:lstStyle/>
        <a:p>
          <a:endParaRPr lang="en-US" sz="1200"/>
        </a:p>
      </dgm:t>
    </dgm:pt>
    <dgm:pt modelId="{6ECAB874-4AEC-4976-BFEF-D2DDCFFB48DB}">
      <dgm:prSet phldrT="[Text]" custT="1"/>
      <dgm:spPr>
        <a:solidFill>
          <a:schemeClr val="accent5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b="1" dirty="0">
              <a:solidFill>
                <a:srgbClr val="FFC000"/>
              </a:solidFill>
            </a:rPr>
            <a:t>RIESGOS</a:t>
          </a:r>
        </a:p>
      </dgm:t>
    </dgm:pt>
    <dgm:pt modelId="{B1A72E13-34A4-4607-8D21-4B325897B9DC}" type="parTrans" cxnId="{30624DFB-5691-4243-BD55-E76B5EFFF0F9}">
      <dgm:prSet/>
      <dgm:spPr/>
      <dgm:t>
        <a:bodyPr/>
        <a:lstStyle/>
        <a:p>
          <a:endParaRPr lang="en-US" sz="1200"/>
        </a:p>
      </dgm:t>
    </dgm:pt>
    <dgm:pt modelId="{F9439EDD-648E-484C-8334-B80F3B796436}" type="sibTrans" cxnId="{30624DFB-5691-4243-BD55-E76B5EFFF0F9}">
      <dgm:prSet/>
      <dgm:spPr/>
      <dgm:t>
        <a:bodyPr/>
        <a:lstStyle/>
        <a:p>
          <a:endParaRPr lang="en-US" sz="1200"/>
        </a:p>
      </dgm:t>
    </dgm:pt>
    <dgm:pt modelId="{FE5AEA80-EEA4-425C-A2BF-C2EC3DE82944}">
      <dgm:prSet phldrT="[Text]" custT="1"/>
      <dgm:spPr>
        <a:solidFill>
          <a:schemeClr val="accent3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b="1" dirty="0">
              <a:solidFill>
                <a:srgbClr val="FFC000"/>
              </a:solidFill>
            </a:rPr>
            <a:t>ESTRATEGIA</a:t>
          </a:r>
        </a:p>
      </dgm:t>
    </dgm:pt>
    <dgm:pt modelId="{42608AFF-4881-4973-9004-680AD29B6B49}" type="sibTrans" cxnId="{FE65646B-64ED-45EC-A2C6-B4136DD21955}">
      <dgm:prSet/>
      <dgm:spPr/>
      <dgm:t>
        <a:bodyPr/>
        <a:lstStyle/>
        <a:p>
          <a:endParaRPr lang="en-US" sz="1200"/>
        </a:p>
      </dgm:t>
    </dgm:pt>
    <dgm:pt modelId="{6AD28A7E-6C93-4913-814B-476920260918}" type="parTrans" cxnId="{FE65646B-64ED-45EC-A2C6-B4136DD21955}">
      <dgm:prSet/>
      <dgm:spPr/>
      <dgm:t>
        <a:bodyPr/>
        <a:lstStyle/>
        <a:p>
          <a:endParaRPr lang="en-US" sz="1200"/>
        </a:p>
      </dgm:t>
    </dgm:pt>
    <dgm:pt modelId="{D4A936FC-2570-496B-AA38-40C3605001CC}">
      <dgm:prSet phldrT="[Text]" custT="1"/>
      <dgm:spPr>
        <a:solidFill>
          <a:schemeClr val="accent1"/>
        </a:solidFill>
        <a:ln w="6350">
          <a:solidFill>
            <a:schemeClr val="bg1"/>
          </a:solidFill>
        </a:ln>
      </dgm:spPr>
      <dgm:t>
        <a:bodyPr bIns="91440" anchor="b" anchorCtr="0"/>
        <a:lstStyle/>
        <a:p>
          <a:r>
            <a:rPr lang="en-US" sz="1200" b="1" dirty="0">
              <a:solidFill>
                <a:srgbClr val="FFC000"/>
              </a:solidFill>
            </a:rPr>
            <a:t>CICLO DE VIDA Y CADENA DE VALOR</a:t>
          </a:r>
        </a:p>
      </dgm:t>
    </dgm:pt>
    <dgm:pt modelId="{D6CA8AD3-0894-4415-8ED3-9D332A1C3D92}" type="parTrans" cxnId="{CB4F2AAF-189D-4F68-AE26-45FA4483C9D3}">
      <dgm:prSet/>
      <dgm:spPr/>
      <dgm:t>
        <a:bodyPr/>
        <a:lstStyle/>
        <a:p>
          <a:endParaRPr lang="en-US"/>
        </a:p>
      </dgm:t>
    </dgm:pt>
    <dgm:pt modelId="{325EEFCF-A725-4020-88B3-C6B03DE1471B}" type="sibTrans" cxnId="{CB4F2AAF-189D-4F68-AE26-45FA4483C9D3}">
      <dgm:prSet/>
      <dgm:spPr/>
      <dgm:t>
        <a:bodyPr/>
        <a:lstStyle/>
        <a:p>
          <a:endParaRPr lang="en-US"/>
        </a:p>
      </dgm:t>
    </dgm:pt>
    <dgm:pt modelId="{B17C045F-CEDC-45E8-AF47-23396402DAE4}" type="pres">
      <dgm:prSet presAssocID="{9AB0AA77-1898-4FE9-8798-1C77B813386C}" presName="Name0" presStyleCnt="0">
        <dgm:presLayoutVars>
          <dgm:dir/>
          <dgm:animLvl val="lvl"/>
          <dgm:resizeHandles val="exact"/>
        </dgm:presLayoutVars>
      </dgm:prSet>
      <dgm:spPr/>
    </dgm:pt>
    <dgm:pt modelId="{B0677A24-2EDC-436B-9948-D349CFF942E2}" type="pres">
      <dgm:prSet presAssocID="{F5CF22CA-AA05-417F-8D89-5DC209A171EB}" presName="Name8" presStyleCnt="0"/>
      <dgm:spPr/>
    </dgm:pt>
    <dgm:pt modelId="{ECF623A0-DEA5-4327-AAA2-FE30DA796F53}" type="pres">
      <dgm:prSet presAssocID="{F5CF22CA-AA05-417F-8D89-5DC209A171EB}" presName="level" presStyleLbl="node1" presStyleIdx="0" presStyleCnt="4" custScaleY="157956">
        <dgm:presLayoutVars>
          <dgm:chMax val="1"/>
          <dgm:bulletEnabled val="1"/>
        </dgm:presLayoutVars>
      </dgm:prSet>
      <dgm:spPr/>
    </dgm:pt>
    <dgm:pt modelId="{05F7C707-B930-4D0F-AD40-422CC764CDB1}" type="pres">
      <dgm:prSet presAssocID="{F5CF22CA-AA05-417F-8D89-5DC209A171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AC7E4F-46D4-4EF1-AFBB-CA8402D668D6}" type="pres">
      <dgm:prSet presAssocID="{6ECAB874-4AEC-4976-BFEF-D2DDCFFB48DB}" presName="Name8" presStyleCnt="0"/>
      <dgm:spPr/>
    </dgm:pt>
    <dgm:pt modelId="{3B4D60DC-3880-4788-95C0-C5331C7B8E49}" type="pres">
      <dgm:prSet presAssocID="{6ECAB874-4AEC-4976-BFEF-D2DDCFFB48DB}" presName="level" presStyleLbl="node1" presStyleIdx="1" presStyleCnt="4">
        <dgm:presLayoutVars>
          <dgm:chMax val="1"/>
          <dgm:bulletEnabled val="1"/>
        </dgm:presLayoutVars>
      </dgm:prSet>
      <dgm:spPr/>
    </dgm:pt>
    <dgm:pt modelId="{A7EB5071-B632-476B-8029-40FE41DF5B7B}" type="pres">
      <dgm:prSet presAssocID="{6ECAB874-4AEC-4976-BFEF-D2DDCFFB48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6D63C1-9902-48DD-98BB-AC7100A56A48}" type="pres">
      <dgm:prSet presAssocID="{FE5AEA80-EEA4-425C-A2BF-C2EC3DE82944}" presName="Name8" presStyleCnt="0"/>
      <dgm:spPr/>
    </dgm:pt>
    <dgm:pt modelId="{58F179C7-16A8-432B-BA8B-1B820D98D9A2}" type="pres">
      <dgm:prSet presAssocID="{FE5AEA80-EEA4-425C-A2BF-C2EC3DE82944}" presName="level" presStyleLbl="node1" presStyleIdx="2" presStyleCnt="4">
        <dgm:presLayoutVars>
          <dgm:chMax val="1"/>
          <dgm:bulletEnabled val="1"/>
        </dgm:presLayoutVars>
      </dgm:prSet>
      <dgm:spPr/>
    </dgm:pt>
    <dgm:pt modelId="{A71E63FD-05AD-4CE9-8DA0-97D40EB93279}" type="pres">
      <dgm:prSet presAssocID="{FE5AEA80-EEA4-425C-A2BF-C2EC3DE8294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8705749-BCA6-4C77-83F2-F7A74A93FFC6}" type="pres">
      <dgm:prSet presAssocID="{D4A936FC-2570-496B-AA38-40C3605001CC}" presName="Name8" presStyleCnt="0"/>
      <dgm:spPr/>
    </dgm:pt>
    <dgm:pt modelId="{4C93577F-86B3-4437-AC53-27DFCA2D946A}" type="pres">
      <dgm:prSet presAssocID="{D4A936FC-2570-496B-AA38-40C3605001CC}" presName="level" presStyleLbl="node1" presStyleIdx="3" presStyleCnt="4" custLinFactNeighborY="7541">
        <dgm:presLayoutVars>
          <dgm:chMax val="1"/>
          <dgm:bulletEnabled val="1"/>
        </dgm:presLayoutVars>
      </dgm:prSet>
      <dgm:spPr/>
    </dgm:pt>
    <dgm:pt modelId="{2BB7DDF4-8BB1-4DDF-90F3-9410843E50B9}" type="pres">
      <dgm:prSet presAssocID="{D4A936FC-2570-496B-AA38-40C3605001C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F83232-070A-400A-B1BA-21CFBEE42034}" type="presOf" srcId="{D4A936FC-2570-496B-AA38-40C3605001CC}" destId="{2BB7DDF4-8BB1-4DDF-90F3-9410843E50B9}" srcOrd="1" destOrd="0" presId="urn:microsoft.com/office/officeart/2005/8/layout/pyramid1"/>
    <dgm:cxn modelId="{CBE54634-BB8B-41C6-B79B-D32986CB21B5}" type="presOf" srcId="{D4A936FC-2570-496B-AA38-40C3605001CC}" destId="{4C93577F-86B3-4437-AC53-27DFCA2D946A}" srcOrd="0" destOrd="0" presId="urn:microsoft.com/office/officeart/2005/8/layout/pyramid1"/>
    <dgm:cxn modelId="{518E8C3F-2893-46E4-B71E-F9EA8543F0A0}" type="presOf" srcId="{6ECAB874-4AEC-4976-BFEF-D2DDCFFB48DB}" destId="{3B4D60DC-3880-4788-95C0-C5331C7B8E49}" srcOrd="0" destOrd="0" presId="urn:microsoft.com/office/officeart/2005/8/layout/pyramid1"/>
    <dgm:cxn modelId="{4332105D-1574-4A11-A9F9-0E5811F94AEF}" type="presOf" srcId="{F5CF22CA-AA05-417F-8D89-5DC209A171EB}" destId="{ECF623A0-DEA5-4327-AAA2-FE30DA796F53}" srcOrd="0" destOrd="0" presId="urn:microsoft.com/office/officeart/2005/8/layout/pyramid1"/>
    <dgm:cxn modelId="{3B314D6A-72E2-49FC-B91F-4A20873D46FA}" type="presOf" srcId="{F5CF22CA-AA05-417F-8D89-5DC209A171EB}" destId="{05F7C707-B930-4D0F-AD40-422CC764CDB1}" srcOrd="1" destOrd="0" presId="urn:microsoft.com/office/officeart/2005/8/layout/pyramid1"/>
    <dgm:cxn modelId="{FE65646B-64ED-45EC-A2C6-B4136DD21955}" srcId="{9AB0AA77-1898-4FE9-8798-1C77B813386C}" destId="{FE5AEA80-EEA4-425C-A2BF-C2EC3DE82944}" srcOrd="2" destOrd="0" parTransId="{6AD28A7E-6C93-4913-814B-476920260918}" sibTransId="{42608AFF-4881-4973-9004-680AD29B6B49}"/>
    <dgm:cxn modelId="{7F1AF58A-DEEE-4AF2-8282-FD61378F244A}" type="presOf" srcId="{FE5AEA80-EEA4-425C-A2BF-C2EC3DE82944}" destId="{58F179C7-16A8-432B-BA8B-1B820D98D9A2}" srcOrd="0" destOrd="0" presId="urn:microsoft.com/office/officeart/2005/8/layout/pyramid1"/>
    <dgm:cxn modelId="{C762449F-37F4-4841-85B2-B728EABBF790}" type="presOf" srcId="{6ECAB874-4AEC-4976-BFEF-D2DDCFFB48DB}" destId="{A7EB5071-B632-476B-8029-40FE41DF5B7B}" srcOrd="1" destOrd="0" presId="urn:microsoft.com/office/officeart/2005/8/layout/pyramid1"/>
    <dgm:cxn modelId="{CB4F2AAF-189D-4F68-AE26-45FA4483C9D3}" srcId="{9AB0AA77-1898-4FE9-8798-1C77B813386C}" destId="{D4A936FC-2570-496B-AA38-40C3605001CC}" srcOrd="3" destOrd="0" parTransId="{D6CA8AD3-0894-4415-8ED3-9D332A1C3D92}" sibTransId="{325EEFCF-A725-4020-88B3-C6B03DE1471B}"/>
    <dgm:cxn modelId="{CDAF1BB5-5971-4149-9387-29FA98E64DF5}" srcId="{9AB0AA77-1898-4FE9-8798-1C77B813386C}" destId="{F5CF22CA-AA05-417F-8D89-5DC209A171EB}" srcOrd="0" destOrd="0" parTransId="{B24D76BC-091D-46E3-95A6-27CDFDB64474}" sibTransId="{B7816E19-641B-4521-9D4A-DD34E6715A9C}"/>
    <dgm:cxn modelId="{DF2B3CD3-1ED5-45C7-9312-1B93B0097836}" type="presOf" srcId="{FE5AEA80-EEA4-425C-A2BF-C2EC3DE82944}" destId="{A71E63FD-05AD-4CE9-8DA0-97D40EB93279}" srcOrd="1" destOrd="0" presId="urn:microsoft.com/office/officeart/2005/8/layout/pyramid1"/>
    <dgm:cxn modelId="{E1314EF2-5DA8-45BF-A821-DE0ABD589116}" type="presOf" srcId="{9AB0AA77-1898-4FE9-8798-1C77B813386C}" destId="{B17C045F-CEDC-45E8-AF47-23396402DAE4}" srcOrd="0" destOrd="0" presId="urn:microsoft.com/office/officeart/2005/8/layout/pyramid1"/>
    <dgm:cxn modelId="{30624DFB-5691-4243-BD55-E76B5EFFF0F9}" srcId="{9AB0AA77-1898-4FE9-8798-1C77B813386C}" destId="{6ECAB874-4AEC-4976-BFEF-D2DDCFFB48DB}" srcOrd="1" destOrd="0" parTransId="{B1A72E13-34A4-4607-8D21-4B325897B9DC}" sibTransId="{F9439EDD-648E-484C-8334-B80F3B796436}"/>
    <dgm:cxn modelId="{D25C64DF-29B5-4894-A988-1A26F37E76A6}" type="presParOf" srcId="{B17C045F-CEDC-45E8-AF47-23396402DAE4}" destId="{B0677A24-2EDC-436B-9948-D349CFF942E2}" srcOrd="0" destOrd="0" presId="urn:microsoft.com/office/officeart/2005/8/layout/pyramid1"/>
    <dgm:cxn modelId="{B49C1BC5-1AAC-4376-B79D-94E6C6C431C6}" type="presParOf" srcId="{B0677A24-2EDC-436B-9948-D349CFF942E2}" destId="{ECF623A0-DEA5-4327-AAA2-FE30DA796F53}" srcOrd="0" destOrd="0" presId="urn:microsoft.com/office/officeart/2005/8/layout/pyramid1"/>
    <dgm:cxn modelId="{B67EC853-41CC-4CA8-9159-5D1AB0FBD807}" type="presParOf" srcId="{B0677A24-2EDC-436B-9948-D349CFF942E2}" destId="{05F7C707-B930-4D0F-AD40-422CC764CDB1}" srcOrd="1" destOrd="0" presId="urn:microsoft.com/office/officeart/2005/8/layout/pyramid1"/>
    <dgm:cxn modelId="{8F2D7D99-7EE5-4CBE-9F65-F1A894C6C873}" type="presParOf" srcId="{B17C045F-CEDC-45E8-AF47-23396402DAE4}" destId="{C4AC7E4F-46D4-4EF1-AFBB-CA8402D668D6}" srcOrd="1" destOrd="0" presId="urn:microsoft.com/office/officeart/2005/8/layout/pyramid1"/>
    <dgm:cxn modelId="{99F08A3E-1217-4EEA-8936-D68FADB0F489}" type="presParOf" srcId="{C4AC7E4F-46D4-4EF1-AFBB-CA8402D668D6}" destId="{3B4D60DC-3880-4788-95C0-C5331C7B8E49}" srcOrd="0" destOrd="0" presId="urn:microsoft.com/office/officeart/2005/8/layout/pyramid1"/>
    <dgm:cxn modelId="{C6A189E2-89CC-4FD6-A19C-A5847DAEEB20}" type="presParOf" srcId="{C4AC7E4F-46D4-4EF1-AFBB-CA8402D668D6}" destId="{A7EB5071-B632-476B-8029-40FE41DF5B7B}" srcOrd="1" destOrd="0" presId="urn:microsoft.com/office/officeart/2005/8/layout/pyramid1"/>
    <dgm:cxn modelId="{C1F063B0-88A6-4FAE-A791-29D33776EFD9}" type="presParOf" srcId="{B17C045F-CEDC-45E8-AF47-23396402DAE4}" destId="{9F6D63C1-9902-48DD-98BB-AC7100A56A48}" srcOrd="2" destOrd="0" presId="urn:microsoft.com/office/officeart/2005/8/layout/pyramid1"/>
    <dgm:cxn modelId="{D7480C69-7FE4-476C-B51F-3ADB3AF1B6DA}" type="presParOf" srcId="{9F6D63C1-9902-48DD-98BB-AC7100A56A48}" destId="{58F179C7-16A8-432B-BA8B-1B820D98D9A2}" srcOrd="0" destOrd="0" presId="urn:microsoft.com/office/officeart/2005/8/layout/pyramid1"/>
    <dgm:cxn modelId="{42D4E1BE-481C-41F3-BC63-B2DCEE98C3A5}" type="presParOf" srcId="{9F6D63C1-9902-48DD-98BB-AC7100A56A48}" destId="{A71E63FD-05AD-4CE9-8DA0-97D40EB93279}" srcOrd="1" destOrd="0" presId="urn:microsoft.com/office/officeart/2005/8/layout/pyramid1"/>
    <dgm:cxn modelId="{04000FC1-743B-4699-BB03-6933E3FDEFE0}" type="presParOf" srcId="{B17C045F-CEDC-45E8-AF47-23396402DAE4}" destId="{C8705749-BCA6-4C77-83F2-F7A74A93FFC6}" srcOrd="3" destOrd="0" presId="urn:microsoft.com/office/officeart/2005/8/layout/pyramid1"/>
    <dgm:cxn modelId="{07815D78-7A3F-496A-8C5D-E312CDF20722}" type="presParOf" srcId="{C8705749-BCA6-4C77-83F2-F7A74A93FFC6}" destId="{4C93577F-86B3-4437-AC53-27DFCA2D946A}" srcOrd="0" destOrd="0" presId="urn:microsoft.com/office/officeart/2005/8/layout/pyramid1"/>
    <dgm:cxn modelId="{81B06E96-BC69-4109-B3D8-687EAADD6976}" type="presParOf" srcId="{C8705749-BCA6-4C77-83F2-F7A74A93FFC6}" destId="{2BB7DDF4-8BB1-4DDF-90F3-9410843E50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010D-33DF-4732-95E8-9AEF293AF238}">
      <dsp:nvSpPr>
        <dsp:cNvPr id="0" name=""/>
        <dsp:cNvSpPr/>
      </dsp:nvSpPr>
      <dsp:spPr>
        <a:xfrm>
          <a:off x="2277053" y="562"/>
          <a:ext cx="5567994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Aquello que tiene el potencial intrínseco para hacer daño o generar oportunidades</a:t>
          </a:r>
        </a:p>
      </dsp:txBody>
      <dsp:txXfrm>
        <a:off x="2277053" y="89166"/>
        <a:ext cx="5302184" cy="531621"/>
      </dsp:txXfrm>
    </dsp:sp>
    <dsp:sp modelId="{DFEB96B8-C3DE-4B4C-A7D8-265ABF669ECC}">
      <dsp:nvSpPr>
        <dsp:cNvPr id="0" name=""/>
        <dsp:cNvSpPr/>
      </dsp:nvSpPr>
      <dsp:spPr>
        <a:xfrm>
          <a:off x="3824" y="562"/>
          <a:ext cx="2273228" cy="7088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chemeClr val="tx1"/>
              </a:solidFill>
            </a:rPr>
            <a:t>Fuente</a:t>
          </a:r>
        </a:p>
      </dsp:txBody>
      <dsp:txXfrm>
        <a:off x="38426" y="35164"/>
        <a:ext cx="2204024" cy="639624"/>
      </dsp:txXfrm>
    </dsp:sp>
    <dsp:sp modelId="{DD2B668B-6A73-4DB5-BA7C-F44EC90BC237}">
      <dsp:nvSpPr>
        <dsp:cNvPr id="0" name=""/>
        <dsp:cNvSpPr/>
      </dsp:nvSpPr>
      <dsp:spPr>
        <a:xfrm>
          <a:off x="2314152" y="780274"/>
          <a:ext cx="5531763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Aquello que ocurre, de manera que la fuente de riesgo genera un impacto</a:t>
          </a:r>
        </a:p>
      </dsp:txBody>
      <dsp:txXfrm>
        <a:off x="2314152" y="868878"/>
        <a:ext cx="5265953" cy="531621"/>
      </dsp:txXfrm>
    </dsp:sp>
    <dsp:sp modelId="{2F367717-5EEA-4B6B-A598-A0C7A21A2A92}">
      <dsp:nvSpPr>
        <dsp:cNvPr id="0" name=""/>
        <dsp:cNvSpPr/>
      </dsp:nvSpPr>
      <dsp:spPr>
        <a:xfrm>
          <a:off x="2956" y="780274"/>
          <a:ext cx="2311196" cy="7088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chemeClr val="tx1"/>
              </a:solidFill>
            </a:rPr>
            <a:t>Evento / Incidente</a:t>
          </a:r>
        </a:p>
      </dsp:txBody>
      <dsp:txXfrm>
        <a:off x="37558" y="814876"/>
        <a:ext cx="2241992" cy="639624"/>
      </dsp:txXfrm>
    </dsp:sp>
    <dsp:sp modelId="{0B619722-4035-4C63-9FCB-C7B4046ED955}">
      <dsp:nvSpPr>
        <dsp:cNvPr id="0" name=""/>
        <dsp:cNvSpPr/>
      </dsp:nvSpPr>
      <dsp:spPr>
        <a:xfrm>
          <a:off x="2321975" y="1559985"/>
          <a:ext cx="5525418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Un resultado o impacto sobre un grupo de partes involucradas y recursos</a:t>
          </a:r>
        </a:p>
      </dsp:txBody>
      <dsp:txXfrm>
        <a:off x="2321975" y="1648589"/>
        <a:ext cx="5259608" cy="531621"/>
      </dsp:txXfrm>
    </dsp:sp>
    <dsp:sp modelId="{E99D988F-BEDF-4F58-A042-FE570A3B6436}">
      <dsp:nvSpPr>
        <dsp:cNvPr id="0" name=""/>
        <dsp:cNvSpPr/>
      </dsp:nvSpPr>
      <dsp:spPr>
        <a:xfrm>
          <a:off x="1478" y="1559985"/>
          <a:ext cx="2320496" cy="7088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chemeClr val="tx1"/>
              </a:solidFill>
            </a:rPr>
            <a:t>Consecuencia</a:t>
          </a:r>
        </a:p>
      </dsp:txBody>
      <dsp:txXfrm>
        <a:off x="36080" y="1594587"/>
        <a:ext cx="2251292" cy="639624"/>
      </dsp:txXfrm>
    </dsp:sp>
    <dsp:sp modelId="{9970D9B0-C722-432E-A155-207DADA46E4A}">
      <dsp:nvSpPr>
        <dsp:cNvPr id="0" name=""/>
        <dsp:cNvSpPr/>
      </dsp:nvSpPr>
      <dsp:spPr>
        <a:xfrm>
          <a:off x="2333069" y="2339697"/>
          <a:ext cx="5515794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El qué y por qué de la presencia del peligro o evento que ocurre</a:t>
          </a:r>
        </a:p>
      </dsp:txBody>
      <dsp:txXfrm>
        <a:off x="2333069" y="2428301"/>
        <a:ext cx="5249984" cy="531621"/>
      </dsp:txXfrm>
    </dsp:sp>
    <dsp:sp modelId="{C916E460-182B-4E0B-9B34-34CABF8CB4FE}">
      <dsp:nvSpPr>
        <dsp:cNvPr id="0" name=""/>
        <dsp:cNvSpPr/>
      </dsp:nvSpPr>
      <dsp:spPr>
        <a:xfrm>
          <a:off x="7" y="2339697"/>
          <a:ext cx="2333061" cy="7088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chemeClr val="tx1"/>
              </a:solidFill>
            </a:rPr>
            <a:t>Causa</a:t>
          </a:r>
        </a:p>
      </dsp:txBody>
      <dsp:txXfrm>
        <a:off x="34609" y="2374299"/>
        <a:ext cx="2263857" cy="639624"/>
      </dsp:txXfrm>
    </dsp:sp>
    <dsp:sp modelId="{29CFD3B6-2F42-42AA-9374-5ED7F76BCAD8}">
      <dsp:nvSpPr>
        <dsp:cNvPr id="0" name=""/>
        <dsp:cNvSpPr/>
      </dsp:nvSpPr>
      <dsp:spPr>
        <a:xfrm>
          <a:off x="2333069" y="3119409"/>
          <a:ext cx="5515794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Controles establecidos y su nivel de eficacia</a:t>
          </a:r>
        </a:p>
      </dsp:txBody>
      <dsp:txXfrm>
        <a:off x="2333069" y="3208013"/>
        <a:ext cx="5249984" cy="531621"/>
      </dsp:txXfrm>
    </dsp:sp>
    <dsp:sp modelId="{80AB714E-FEAF-423B-A6EE-9ADE10029BDF}">
      <dsp:nvSpPr>
        <dsp:cNvPr id="0" name=""/>
        <dsp:cNvSpPr/>
      </dsp:nvSpPr>
      <dsp:spPr>
        <a:xfrm>
          <a:off x="7" y="3119409"/>
          <a:ext cx="2333061" cy="7088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chemeClr val="tx1"/>
              </a:solidFill>
            </a:rPr>
            <a:t>Controles</a:t>
          </a:r>
        </a:p>
      </dsp:txBody>
      <dsp:txXfrm>
        <a:off x="34609" y="3154011"/>
        <a:ext cx="2263857" cy="639624"/>
      </dsp:txXfrm>
    </dsp:sp>
    <dsp:sp modelId="{7900625A-5B1D-43CF-BBA3-F005B0C7A042}">
      <dsp:nvSpPr>
        <dsp:cNvPr id="0" name=""/>
        <dsp:cNvSpPr/>
      </dsp:nvSpPr>
      <dsp:spPr>
        <a:xfrm>
          <a:off x="2333069" y="3899120"/>
          <a:ext cx="5515794" cy="708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kern="1200" dirty="0"/>
            <a:t>Cuando puede ocurrir el riesgo y dónde puede ocurrir</a:t>
          </a:r>
        </a:p>
      </dsp:txBody>
      <dsp:txXfrm>
        <a:off x="2333069" y="3987724"/>
        <a:ext cx="5249984" cy="531621"/>
      </dsp:txXfrm>
    </dsp:sp>
    <dsp:sp modelId="{086A3A76-3F83-46CD-BF2A-CD9FCCA36E1C}">
      <dsp:nvSpPr>
        <dsp:cNvPr id="0" name=""/>
        <dsp:cNvSpPr/>
      </dsp:nvSpPr>
      <dsp:spPr>
        <a:xfrm>
          <a:off x="7" y="3899120"/>
          <a:ext cx="2333061" cy="70882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b="1" kern="1200" dirty="0">
              <a:solidFill>
                <a:schemeClr val="tx1"/>
              </a:solidFill>
            </a:rPr>
            <a:t>Cuando  / Donde</a:t>
          </a:r>
        </a:p>
      </dsp:txBody>
      <dsp:txXfrm>
        <a:off x="34609" y="3933722"/>
        <a:ext cx="2263857" cy="639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23A0-DEA5-4327-AAA2-FE30DA796F53}">
      <dsp:nvSpPr>
        <dsp:cNvPr id="0" name=""/>
        <dsp:cNvSpPr/>
      </dsp:nvSpPr>
      <dsp:spPr>
        <a:xfrm>
          <a:off x="1008287" y="0"/>
          <a:ext cx="1061767" cy="841902"/>
        </a:xfrm>
        <a:prstGeom prst="trapezoid">
          <a:avLst>
            <a:gd name="adj" fmla="val 63058"/>
          </a:avLst>
        </a:prstGeom>
        <a:solidFill>
          <a:schemeClr val="tx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45720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C000"/>
              </a:solidFill>
            </a:rPr>
            <a:t>ENTORNO</a:t>
          </a:r>
        </a:p>
      </dsp:txBody>
      <dsp:txXfrm>
        <a:off x="1008287" y="0"/>
        <a:ext cx="1061767" cy="841902"/>
      </dsp:txXfrm>
    </dsp:sp>
    <dsp:sp modelId="{3B4D60DC-3880-4788-95C0-C5331C7B8E49}">
      <dsp:nvSpPr>
        <dsp:cNvPr id="0" name=""/>
        <dsp:cNvSpPr/>
      </dsp:nvSpPr>
      <dsp:spPr>
        <a:xfrm>
          <a:off x="672191" y="841902"/>
          <a:ext cx="1733958" cy="532998"/>
        </a:xfrm>
        <a:prstGeom prst="trapezoid">
          <a:avLst>
            <a:gd name="adj" fmla="val 63058"/>
          </a:avLst>
        </a:prstGeom>
        <a:solidFill>
          <a:schemeClr val="accent5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C000"/>
              </a:solidFill>
            </a:rPr>
            <a:t>RIESGOS</a:t>
          </a:r>
        </a:p>
      </dsp:txBody>
      <dsp:txXfrm>
        <a:off x="975634" y="841902"/>
        <a:ext cx="1127073" cy="532998"/>
      </dsp:txXfrm>
    </dsp:sp>
    <dsp:sp modelId="{58F179C7-16A8-432B-BA8B-1B820D98D9A2}">
      <dsp:nvSpPr>
        <dsp:cNvPr id="0" name=""/>
        <dsp:cNvSpPr/>
      </dsp:nvSpPr>
      <dsp:spPr>
        <a:xfrm>
          <a:off x="336095" y="1374901"/>
          <a:ext cx="2406150" cy="532998"/>
        </a:xfrm>
        <a:prstGeom prst="trapezoid">
          <a:avLst>
            <a:gd name="adj" fmla="val 63058"/>
          </a:avLst>
        </a:prstGeom>
        <a:solidFill>
          <a:schemeClr val="accent3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C000"/>
              </a:solidFill>
            </a:rPr>
            <a:t>ESTRATEGIA</a:t>
          </a:r>
        </a:p>
      </dsp:txBody>
      <dsp:txXfrm>
        <a:off x="757172" y="1374901"/>
        <a:ext cx="1563997" cy="532998"/>
      </dsp:txXfrm>
    </dsp:sp>
    <dsp:sp modelId="{4C93577F-86B3-4437-AC53-27DFCA2D946A}">
      <dsp:nvSpPr>
        <dsp:cNvPr id="0" name=""/>
        <dsp:cNvSpPr/>
      </dsp:nvSpPr>
      <dsp:spPr>
        <a:xfrm>
          <a:off x="0" y="1907899"/>
          <a:ext cx="3078342" cy="532998"/>
        </a:xfrm>
        <a:prstGeom prst="trapezoid">
          <a:avLst>
            <a:gd name="adj" fmla="val 63058"/>
          </a:avLst>
        </a:prstGeom>
        <a:solidFill>
          <a:schemeClr val="accent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914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C000"/>
              </a:solidFill>
            </a:rPr>
            <a:t>CICLO DE VIDA Y CADENA DE VALOR</a:t>
          </a:r>
        </a:p>
      </dsp:txBody>
      <dsp:txXfrm>
        <a:off x="538709" y="1907899"/>
        <a:ext cx="2000922" cy="53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6512-54D0-402C-A78F-09B1F6AD7CCB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22FE-4900-4CB3-87E4-B862847758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80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3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7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606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18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030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72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17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8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9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18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25C-BF4E-4DCC-88EE-4317837F5BB1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C4CA-F95A-4B59-8B75-90A49D3B60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4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hyperlink" Target="http://www.youexec.com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45E72DD-92ED-4469-8807-3156E61D378B}"/>
              </a:ext>
            </a:extLst>
          </p:cNvPr>
          <p:cNvSpPr txBox="1"/>
          <p:nvPr/>
        </p:nvSpPr>
        <p:spPr>
          <a:xfrm>
            <a:off x="1430323" y="989901"/>
            <a:ext cx="6283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/>
              <a:t>Pensamiento Basado en Riesgos</a:t>
            </a:r>
          </a:p>
          <a:p>
            <a:endParaRPr lang="es-CO" sz="4400" dirty="0"/>
          </a:p>
          <a:p>
            <a:r>
              <a:rPr lang="es-CO" sz="4400" dirty="0"/>
              <a:t>José Pinzón</a:t>
            </a:r>
          </a:p>
          <a:p>
            <a:r>
              <a:rPr lang="es-CO" sz="4400" dirty="0"/>
              <a:t>Líder Técnico de Educación</a:t>
            </a:r>
          </a:p>
          <a:p>
            <a:r>
              <a:rPr lang="es-CO" sz="4400" dirty="0"/>
              <a:t>ICONTEC</a:t>
            </a:r>
          </a:p>
        </p:txBody>
      </p:sp>
    </p:spTree>
    <p:extLst>
      <p:ext uri="{BB962C8B-B14F-4D97-AF65-F5344CB8AC3E}">
        <p14:creationId xmlns:p14="http://schemas.microsoft.com/office/powerpoint/2010/main" val="258697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069160"/>
          </a:xfrm>
        </p:spPr>
        <p:txBody>
          <a:bodyPr>
            <a:noAutofit/>
          </a:bodyPr>
          <a:lstStyle/>
          <a:p>
            <a:endParaRPr lang="es-CO" sz="1400" dirty="0"/>
          </a:p>
          <a:p>
            <a:pPr marL="0" indent="0">
              <a:buNone/>
            </a:pPr>
            <a:r>
              <a:rPr lang="en-US" sz="1400" b="1" dirty="0"/>
              <a:t>a) Value creation and protection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Risk management creates and protects value. It contributes to the achievement of objectives,  encourages innovation and improves performance.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s-CO" sz="1400" b="1" dirty="0"/>
              <a:t>b) </a:t>
            </a:r>
            <a:r>
              <a:rPr lang="es-CO" sz="1400" b="1" dirty="0" err="1"/>
              <a:t>Integrated</a:t>
            </a:r>
            <a:r>
              <a:rPr lang="es-CO" sz="1400" b="1" dirty="0"/>
              <a:t> </a:t>
            </a:r>
            <a:r>
              <a:rPr lang="es-CO" sz="1400" dirty="0"/>
              <a:t> </a:t>
            </a:r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Risk management is an integral part of all organizational activities, including decision making. It is  not a stand-alone activity that is separate from the activities and processes of the organization. Everyone in an organization has responsibility for managing risk. Risk management improves decision making at all levels.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s-CO" sz="1400" b="1" dirty="0"/>
              <a:t>c) </a:t>
            </a:r>
            <a:r>
              <a:rPr lang="es-CO" sz="1400" b="1" dirty="0" err="1"/>
              <a:t>Structured</a:t>
            </a:r>
            <a:r>
              <a:rPr lang="es-CO" sz="1400" b="1" dirty="0"/>
              <a:t> </a:t>
            </a:r>
            <a:r>
              <a:rPr lang="es-CO" sz="1400" dirty="0"/>
              <a:t> </a:t>
            </a:r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A systematic and structured approach to risk management contributes to efficiency and to consistent, comparable, and reliable results.  </a:t>
            </a:r>
          </a:p>
          <a:p>
            <a:pPr marL="0" indent="0">
              <a:buNone/>
            </a:pPr>
            <a:r>
              <a:rPr lang="es-CO" sz="1400" b="1" dirty="0"/>
              <a:t>d) </a:t>
            </a:r>
            <a:r>
              <a:rPr lang="es-CO" sz="1400" b="1" dirty="0" err="1"/>
              <a:t>Customized</a:t>
            </a:r>
            <a:r>
              <a:rPr lang="es-CO" sz="1400" b="1" dirty="0"/>
              <a:t> </a:t>
            </a:r>
            <a:r>
              <a:rPr lang="es-CO" sz="1400" dirty="0"/>
              <a:t> </a:t>
            </a:r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The risk management framework and processes should be customized to the organization's external 191 and internal context and related to its objectives. </a:t>
            </a:r>
          </a:p>
          <a:p>
            <a:pPr marL="0" indent="0">
              <a:buNone/>
            </a:pP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s-CO" sz="1400" b="1" dirty="0"/>
              <a:t>e) Inclusive </a:t>
            </a:r>
            <a:endParaRPr lang="es-CO" sz="1400" dirty="0"/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Appropriate and timely involvement of stakeholders enables their knowledge, views and perceptions  to be considered. This results in improved awareness and informed risk management and decision  making. </a:t>
            </a:r>
          </a:p>
        </p:txBody>
      </p:sp>
    </p:spTree>
    <p:extLst>
      <p:ext uri="{BB962C8B-B14F-4D97-AF65-F5344CB8AC3E}">
        <p14:creationId xmlns:p14="http://schemas.microsoft.com/office/powerpoint/2010/main" val="85136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 dirty="0"/>
              <a:t>f) Dynamic and responsive </a:t>
            </a:r>
            <a:r>
              <a:rPr lang="en-US" sz="1400" dirty="0"/>
              <a:t>197 </a:t>
            </a:r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Risks may emerge, change or disappear as a result of changes and events in an organization’s internal  and external context. Risk management anticipates, detects, acknowledges and responds to </a:t>
            </a:r>
            <a:r>
              <a:rPr lang="en-US" sz="1400"/>
              <a:t>those changes </a:t>
            </a:r>
            <a:r>
              <a:rPr lang="en-US" sz="1400" dirty="0"/>
              <a:t>and events in a timely manner.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s-CO" sz="1400" b="1" dirty="0"/>
              <a:t>g) </a:t>
            </a:r>
            <a:r>
              <a:rPr lang="es-CO" sz="1400" b="1" dirty="0" err="1"/>
              <a:t>Best</a:t>
            </a:r>
            <a:r>
              <a:rPr lang="es-CO" sz="1400" b="1" dirty="0"/>
              <a:t> </a:t>
            </a:r>
            <a:r>
              <a:rPr lang="es-CO" sz="1400" b="1" dirty="0" err="1"/>
              <a:t>available</a:t>
            </a:r>
            <a:r>
              <a:rPr lang="es-CO" sz="1400" b="1" dirty="0"/>
              <a:t> </a:t>
            </a:r>
            <a:r>
              <a:rPr lang="es-CO" sz="1400" b="1" dirty="0" err="1"/>
              <a:t>information</a:t>
            </a:r>
            <a:r>
              <a:rPr lang="es-CO" sz="1400" b="1" dirty="0"/>
              <a:t> </a:t>
            </a:r>
            <a:r>
              <a:rPr lang="es-CO" sz="1400" dirty="0"/>
              <a:t>201 </a:t>
            </a:r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The inputs to risk management are based on historical and current information as well as future 202 expectations, taking into account any limitations and uncertainties associated with the information.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h) Human and cultural factors </a:t>
            </a:r>
            <a:r>
              <a:rPr lang="en-US" sz="1400" dirty="0"/>
              <a:t>204 </a:t>
            </a:r>
          </a:p>
          <a:p>
            <a:endParaRPr lang="es-CO" sz="1400" dirty="0"/>
          </a:p>
          <a:p>
            <a:pPr marL="0" indent="0">
              <a:buNone/>
            </a:pPr>
            <a:r>
              <a:rPr lang="en-US" sz="1400" dirty="0"/>
              <a:t>Human </a:t>
            </a:r>
            <a:r>
              <a:rPr lang="en-US" sz="1400" dirty="0" err="1"/>
              <a:t>behaviour</a:t>
            </a:r>
            <a:r>
              <a:rPr lang="en-US" sz="1400" dirty="0"/>
              <a:t> and culture significantly influence all aspects of risk management at each level and.</a:t>
            </a:r>
          </a:p>
          <a:p>
            <a:pPr marL="0" indent="0">
              <a:buNone/>
            </a:pPr>
            <a:endParaRPr lang="es-CO" sz="1400" dirty="0"/>
          </a:p>
          <a:p>
            <a:pPr marL="400050" indent="-400050">
              <a:buAutoNum type="romanLcParenR"/>
            </a:pPr>
            <a:r>
              <a:rPr lang="es-CO" sz="1400" b="1" dirty="0" err="1"/>
              <a:t>Continual</a:t>
            </a:r>
            <a:r>
              <a:rPr lang="es-CO" sz="1400" b="1" dirty="0"/>
              <a:t> </a:t>
            </a:r>
            <a:r>
              <a:rPr lang="es-CO" sz="1400" b="1" dirty="0" err="1"/>
              <a:t>improvement</a:t>
            </a:r>
            <a:r>
              <a:rPr lang="es-CO" sz="1400" b="1" dirty="0"/>
              <a:t> </a:t>
            </a:r>
            <a:endParaRPr lang="es-CO" sz="1400" dirty="0"/>
          </a:p>
          <a:p>
            <a:pPr marL="0" indent="0">
              <a:buNone/>
            </a:pPr>
            <a:endParaRPr lang="es-CO" sz="1400" dirty="0"/>
          </a:p>
          <a:p>
            <a:pPr marL="0" indent="0">
              <a:buNone/>
            </a:pPr>
            <a:r>
              <a:rPr lang="en-US" sz="1400" dirty="0"/>
              <a:t>Risk management improves organizational performance through increasing awareness and  developing capabilities based on continuous learning and experience. These activities support  organizational learning and resilience. </a:t>
            </a:r>
            <a:endParaRPr lang="es-CO" sz="1400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485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MARCO DE REFERENCIA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0B1CCD-CCFF-4153-9C64-FD6A137AA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14" y="1560352"/>
            <a:ext cx="4770357" cy="46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2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Términos y definiciones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s-CO" sz="2000" b="1" dirty="0"/>
              <a:t>Marco de referencia para la gestión del riesgo. </a:t>
            </a:r>
            <a:r>
              <a:rPr lang="es-CO" sz="2000" dirty="0"/>
              <a:t>Conjunto de componentes que brindan las bases y las disposiciones de la organización para diseñar, implementar, monitorear, revisar y mejorar continuamente la gestión del riesgo a través de toda la organización</a:t>
            </a:r>
            <a:r>
              <a:rPr lang="es-CO" sz="1800" dirty="0"/>
              <a:t>.</a:t>
            </a:r>
          </a:p>
          <a:p>
            <a:pPr algn="just">
              <a:defRPr/>
            </a:pPr>
            <a:r>
              <a:rPr lang="es-CO" sz="1800" dirty="0"/>
              <a:t>Nota 1: Las bases incluyen la política, los objetivos, el comando y el compromiso para gestionar el riesgo. </a:t>
            </a:r>
          </a:p>
          <a:p>
            <a:pPr algn="just">
              <a:defRPr/>
            </a:pPr>
            <a:r>
              <a:rPr lang="es-CO" sz="1800" dirty="0"/>
              <a:t>Nota 2: Las disposiciones de la organización incluyen planes, relaciones, rendición de cuentas (</a:t>
            </a:r>
            <a:r>
              <a:rPr lang="es-CO" sz="1800" i="1" dirty="0" err="1"/>
              <a:t>Accountability</a:t>
            </a:r>
            <a:r>
              <a:rPr lang="es-CO" sz="1800" dirty="0"/>
              <a:t>), recursos, procesos y actividades.</a:t>
            </a:r>
          </a:p>
          <a:p>
            <a:pPr algn="just">
              <a:defRPr/>
            </a:pPr>
            <a:r>
              <a:rPr lang="es-CO" sz="1800" dirty="0"/>
              <a:t>Nota 3: El marco de referencia para la gestión del riesgo está incluido en las políticas y prácticas estratégicas y operacionales globales de la organización.</a:t>
            </a: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357FAF-A704-47F7-88DE-0A42E2A326C1}" type="slidenum">
              <a:rPr lang="en-US" smtClean="0">
                <a:ea typeface="MS PGothic" pitchFamily="34" charset="-128"/>
              </a:rPr>
              <a:pPr/>
              <a:t>14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309730" y="1254815"/>
            <a:ext cx="2247158" cy="1751462"/>
            <a:chOff x="4651512" y="2239617"/>
            <a:chExt cx="2996211" cy="233528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512" y="2239617"/>
              <a:ext cx="2996211" cy="2335282"/>
            </a:xfrm>
            <a:prstGeom prst="round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115337" y="2239617"/>
              <a:ext cx="241775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Liderazgo y compromiso </a:t>
              </a:r>
            </a:p>
          </p:txBody>
        </p:sp>
      </p:grpSp>
      <p:sp>
        <p:nvSpPr>
          <p:cNvPr id="8" name="Rectángulo redondeado 7"/>
          <p:cNvSpPr/>
          <p:nvPr/>
        </p:nvSpPr>
        <p:spPr>
          <a:xfrm>
            <a:off x="3508969" y="3225429"/>
            <a:ext cx="1848678" cy="752708"/>
          </a:xfrm>
          <a:prstGeom prst="round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Adaptando e implementando todos los componentes del marco de referencia para gestionar el riesgo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4311504" y="3047612"/>
            <a:ext cx="228668" cy="13648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1" name="Rectángulo redondeado 10"/>
          <p:cNvSpPr/>
          <p:nvPr/>
        </p:nvSpPr>
        <p:spPr bwMode="auto">
          <a:xfrm>
            <a:off x="752356" y="4563357"/>
            <a:ext cx="1797987" cy="786383"/>
          </a:xfrm>
          <a:prstGeom prst="round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es-CO" sz="97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Definir política y plan de acción para gestionar el riesgo</a:t>
            </a: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2609977" y="4563356"/>
            <a:ext cx="1797987" cy="786383"/>
          </a:xfrm>
          <a:prstGeom prst="round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es-CO" sz="97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Asignar recursos para gestionar los riesgos</a:t>
            </a:r>
          </a:p>
        </p:txBody>
      </p:sp>
      <p:sp>
        <p:nvSpPr>
          <p:cNvPr id="13" name="Rectángulo redondeado 12"/>
          <p:cNvSpPr/>
          <p:nvPr/>
        </p:nvSpPr>
        <p:spPr bwMode="auto">
          <a:xfrm>
            <a:off x="4481080" y="4563355"/>
            <a:ext cx="1797987" cy="786383"/>
          </a:xfrm>
          <a:prstGeom prst="round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es-CO" sz="97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Asignar responsabilidad y autoridad para rendir cuentas sobre el resultado del riesgo</a:t>
            </a: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6338701" y="4563354"/>
            <a:ext cx="1797987" cy="786383"/>
          </a:xfrm>
          <a:prstGeom prst="round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es-CO" sz="97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Tomar decisiones sobre los resultados de la gestión del riesgo</a:t>
            </a:r>
          </a:p>
        </p:txBody>
      </p:sp>
      <p:cxnSp>
        <p:nvCxnSpPr>
          <p:cNvPr id="16" name="Conector curvado 15"/>
          <p:cNvCxnSpPr>
            <a:stCxn id="8" idx="2"/>
            <a:endCxn id="11" idx="0"/>
          </p:cNvCxnSpPr>
          <p:nvPr/>
        </p:nvCxnSpPr>
        <p:spPr>
          <a:xfrm rot="5400000">
            <a:off x="2749719" y="2879765"/>
            <a:ext cx="585218" cy="27819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curvado 17"/>
          <p:cNvCxnSpPr>
            <a:stCxn id="8" idx="2"/>
            <a:endCxn id="14" idx="0"/>
          </p:cNvCxnSpPr>
          <p:nvPr/>
        </p:nvCxnSpPr>
        <p:spPr>
          <a:xfrm rot="16200000" flipH="1">
            <a:off x="5542896" y="2868553"/>
            <a:ext cx="585215" cy="280438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/>
          <p:cNvCxnSpPr>
            <a:stCxn id="8" idx="2"/>
            <a:endCxn id="12" idx="0"/>
          </p:cNvCxnSpPr>
          <p:nvPr/>
        </p:nvCxnSpPr>
        <p:spPr>
          <a:xfrm rot="5400000">
            <a:off x="3678533" y="3808577"/>
            <a:ext cx="585217" cy="92433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21"/>
          <p:cNvCxnSpPr>
            <a:stCxn id="8" idx="2"/>
            <a:endCxn id="13" idx="0"/>
          </p:cNvCxnSpPr>
          <p:nvPr/>
        </p:nvCxnSpPr>
        <p:spPr>
          <a:xfrm rot="16200000" flipH="1">
            <a:off x="4614082" y="3797363"/>
            <a:ext cx="585216" cy="9467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00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CRITERIOS DEL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Los criterios para tener en cuenta en la gestión del riesgo parten de las políticas y estrategias organizacionales y en primera instancia se enfocan hacia aquellas cuestiones que son relevantes e importantes para la organización y así direccionar la implementación del proceso de gestión del riesgo.</a:t>
            </a:r>
          </a:p>
          <a:p>
            <a:pPr marL="0" indent="0">
              <a:buNone/>
            </a:pPr>
            <a:r>
              <a:rPr lang="es-CO" dirty="0"/>
              <a:t>Por ejemplo: Rentabilidad, imagen , calidad del producto o servicio, competencia del personal etc..</a:t>
            </a:r>
          </a:p>
        </p:txBody>
      </p:sp>
    </p:spTree>
    <p:extLst>
      <p:ext uri="{BB962C8B-B14F-4D97-AF65-F5344CB8AC3E}">
        <p14:creationId xmlns:p14="http://schemas.microsoft.com/office/powerpoint/2010/main" val="372394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306F413-F820-4A81-A97F-FBA71899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91" y="1368717"/>
            <a:ext cx="4264819" cy="39504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295CD-807A-4ECC-BB2B-D87CFA1BD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9F30A-DDB3-4050-AA16-2B7175FAD8E2}" type="slidenum">
              <a:rPr lang="nl-NL" altLang="nl-NL" smtClean="0"/>
              <a:pPr/>
              <a:t>17</a:t>
            </a:fld>
            <a:endParaRPr lang="nl-NL" altLang="nl-NL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7CE686C-5E9B-4D4F-B590-CA27C8F9D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3974" y="1060016"/>
            <a:ext cx="5543550" cy="341784"/>
          </a:xfrm>
          <a:noFill/>
        </p:spPr>
        <p:txBody>
          <a:bodyPr/>
          <a:lstStyle/>
          <a:p>
            <a:pPr eaLnBrk="1" hangingPunct="1"/>
            <a:r>
              <a:rPr lang="es-ES" sz="1800" dirty="0"/>
              <a:t>Proceso de gestión de riesgos ISO 31000:2018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CA03E-5FBE-43C9-BB60-9BCE72A5DAF5}"/>
              </a:ext>
            </a:extLst>
          </p:cNvPr>
          <p:cNvSpPr txBox="1"/>
          <p:nvPr/>
        </p:nvSpPr>
        <p:spPr>
          <a:xfrm rot="16200000">
            <a:off x="2439739" y="3076072"/>
            <a:ext cx="215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sz="1350" dirty="0"/>
              <a:t>COMUNICACIÓN Y CONSULTA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593D4-CCF1-4A7A-9A0B-1036AF3E77BD}"/>
              </a:ext>
            </a:extLst>
          </p:cNvPr>
          <p:cNvSpPr txBox="1"/>
          <p:nvPr/>
        </p:nvSpPr>
        <p:spPr>
          <a:xfrm>
            <a:off x="3902609" y="2012413"/>
            <a:ext cx="1338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sz="900" dirty="0"/>
              <a:t>Alcance, Contexto</a:t>
            </a:r>
            <a:r>
              <a:rPr lang="es-ES" sz="1350" dirty="0"/>
              <a:t>, Criterios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E97C5-2F55-4885-9AA4-A7C5BF3698F6}"/>
              </a:ext>
            </a:extLst>
          </p:cNvPr>
          <p:cNvSpPr txBox="1"/>
          <p:nvPr/>
        </p:nvSpPr>
        <p:spPr>
          <a:xfrm>
            <a:off x="3815917" y="4060168"/>
            <a:ext cx="1497758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0854B-FDAF-449B-A229-99F61E4063ED}"/>
              </a:ext>
            </a:extLst>
          </p:cNvPr>
          <p:cNvSpPr txBox="1"/>
          <p:nvPr/>
        </p:nvSpPr>
        <p:spPr>
          <a:xfrm rot="5400000">
            <a:off x="4553863" y="3062154"/>
            <a:ext cx="2150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sz="1350" dirty="0"/>
              <a:t>SEGUIMIENTO Y REVISIÓN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1863E-F3EB-44A8-BE9C-F5FED7EEEB5B}"/>
              </a:ext>
            </a:extLst>
          </p:cNvPr>
          <p:cNvSpPr txBox="1"/>
          <p:nvPr/>
        </p:nvSpPr>
        <p:spPr>
          <a:xfrm>
            <a:off x="3474813" y="4571401"/>
            <a:ext cx="23218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sz="1350" dirty="0"/>
              <a:t>REGISTRO E INFORMES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6C142-9FF7-4223-BB0C-9FE7E1486566}"/>
              </a:ext>
            </a:extLst>
          </p:cNvPr>
          <p:cNvSpPr txBox="1"/>
          <p:nvPr/>
        </p:nvSpPr>
        <p:spPr>
          <a:xfrm>
            <a:off x="4220141" y="3551901"/>
            <a:ext cx="7594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52C7B-9FE4-44E6-BE25-68B40751B43F}"/>
              </a:ext>
            </a:extLst>
          </p:cNvPr>
          <p:cNvSpPr txBox="1"/>
          <p:nvPr/>
        </p:nvSpPr>
        <p:spPr>
          <a:xfrm>
            <a:off x="4201020" y="2687804"/>
            <a:ext cx="7785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</a:t>
            </a:r>
            <a:r>
              <a:rPr lang="es-E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CDF02-161A-4C0F-A4DB-39A6DE80B92A}"/>
              </a:ext>
            </a:extLst>
          </p:cNvPr>
          <p:cNvSpPr txBox="1"/>
          <p:nvPr/>
        </p:nvSpPr>
        <p:spPr>
          <a:xfrm>
            <a:off x="3843969" y="2418945"/>
            <a:ext cx="13387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sz="1350" dirty="0"/>
              <a:t>Valoración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C11FE-C204-4F40-905D-83F82FC33DBF}"/>
              </a:ext>
            </a:extLst>
          </p:cNvPr>
          <p:cNvSpPr txBox="1"/>
          <p:nvPr/>
        </p:nvSpPr>
        <p:spPr>
          <a:xfrm>
            <a:off x="4247367" y="3119852"/>
            <a:ext cx="64511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</a:t>
            </a:r>
          </a:p>
        </p:txBody>
      </p:sp>
    </p:spTree>
    <p:extLst>
      <p:ext uri="{BB962C8B-B14F-4D97-AF65-F5344CB8AC3E}">
        <p14:creationId xmlns:p14="http://schemas.microsoft.com/office/powerpoint/2010/main" val="269218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B095B-7240-42C5-A2B0-2B50874E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controles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F84E4F1-5E6B-4EB3-BA9B-6FB0C4E445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02298"/>
            <a:ext cx="8129456" cy="39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100" dirty="0"/>
              <a:t>Evaluación de riesgos - probabilidad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7AAC30AA-2BB5-4035-A9A5-84A9137F15F9}" type="slidenum">
              <a:rPr lang="nl-NL" altLang="nl-NL" sz="750">
                <a:solidFill>
                  <a:srgbClr val="00638F"/>
                </a:solidFill>
              </a:rPr>
              <a:pPr algn="r"/>
              <a:t>19</a:t>
            </a:fld>
            <a:endParaRPr lang="nl-NL" altLang="nl-NL" sz="750">
              <a:solidFill>
                <a:srgbClr val="00638F"/>
              </a:solidFill>
            </a:endParaRPr>
          </a:p>
        </p:txBody>
      </p:sp>
      <p:graphicFrame>
        <p:nvGraphicFramePr>
          <p:cNvPr id="66972" name="Group 412"/>
          <p:cNvGraphicFramePr>
            <a:graphicFrameLocks noGrp="1"/>
          </p:cNvGraphicFramePr>
          <p:nvPr>
            <p:ph sz="half" idx="4294967295"/>
          </p:nvPr>
        </p:nvGraphicFramePr>
        <p:xfrm>
          <a:off x="1925706" y="2441274"/>
          <a:ext cx="5130570" cy="1851822"/>
        </p:xfrm>
        <a:graphic>
          <a:graphicData uri="http://schemas.openxmlformats.org/drawingml/2006/table">
            <a:tbl>
              <a:tblPr/>
              <a:tblGrid>
                <a:gridCol w="1984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Categorías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probabilidad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riesgos negativos (‘riesgos’)</a:t>
                      </a:r>
                    </a:p>
                  </a:txBody>
                  <a:tcPr marL="68580" marR="68580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Cuantificación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Categorías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probabilidad</a:t>
                      </a:r>
                      <a:b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es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charset="0"/>
                          <a:ea typeface="ＭＳ Ｐゴシック" charset="0"/>
                        </a:rPr>
                        <a:t>riesgos positivos (‘oportunidades’)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1. Pequeña</a:t>
                      </a:r>
                    </a:p>
                  </a:txBody>
                  <a:tcPr marL="68580" marR="68580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&lt; 1 %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1. Pequeña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2. Limitada</a:t>
                      </a:r>
                    </a:p>
                  </a:txBody>
                  <a:tcPr marL="68580" marR="68580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1 – 10 %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2. Limitada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3. Razonable</a:t>
                      </a:r>
                    </a:p>
                  </a:txBody>
                  <a:tcPr marL="68580" marR="68580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10 – 33 %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3. Razonable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4. Significativa</a:t>
                      </a:r>
                    </a:p>
                  </a:txBody>
                  <a:tcPr marL="68580" marR="68580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33 – 66 %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4. Significativa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5. Muy significativa</a:t>
                      </a:r>
                    </a:p>
                  </a:txBody>
                  <a:tcPr marL="68580" marR="68580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&gt; 66 %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rPr>
                        <a:t>5. Muy significativa</a:t>
                      </a: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1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isk_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28" y="1327373"/>
            <a:ext cx="1026114" cy="76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33111" y="3527731"/>
            <a:ext cx="172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b="1" dirty="0">
                <a:solidFill>
                  <a:srgbClr val="C00000"/>
                </a:solidFill>
                <a:cs typeface="Arial" panose="020B0604020202020204" pitchFamily="34" charset="0"/>
              </a:rPr>
              <a:t>Incertidumbre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D54E11F5-7D83-4DA4-93D0-29C9EE78BD9D}"/>
              </a:ext>
            </a:extLst>
          </p:cNvPr>
          <p:cNvGrpSpPr/>
          <p:nvPr/>
        </p:nvGrpSpPr>
        <p:grpSpPr>
          <a:xfrm>
            <a:off x="906730" y="2444476"/>
            <a:ext cx="7621436" cy="919926"/>
            <a:chOff x="-667442" y="2259291"/>
            <a:chExt cx="10161915" cy="1226567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79713" y="2666674"/>
              <a:ext cx="127214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b="1">
                  <a:solidFill>
                    <a:srgbClr val="C00000"/>
                  </a:solidFill>
                  <a:cs typeface="Arial" panose="020B0604020202020204" pitchFamily="34" charset="0"/>
                </a:rPr>
                <a:t>Evento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527781" y="2636912"/>
              <a:ext cx="2332263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b="1" dirty="0">
                  <a:solidFill>
                    <a:srgbClr val="C00000"/>
                  </a:solidFill>
                  <a:cs typeface="Arial" panose="020B0604020202020204" pitchFamily="34" charset="0"/>
                </a:rPr>
                <a:t>Consecuencia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131840" y="2924175"/>
              <a:ext cx="120463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 sz="135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846158" y="2655890"/>
              <a:ext cx="164831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b="1" dirty="0">
                  <a:solidFill>
                    <a:srgbClr val="C00000"/>
                  </a:solidFill>
                  <a:cs typeface="Arial" panose="020B0604020202020204" pitchFamily="34" charset="0"/>
                </a:rPr>
                <a:t>Objetivos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6851085" y="2924175"/>
              <a:ext cx="100806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 sz="135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6995077" y="2259291"/>
              <a:ext cx="575371" cy="80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sz="33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7036352" y="2685640"/>
              <a:ext cx="434307" cy="80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sz="33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-667442" y="2655889"/>
              <a:ext cx="1169551" cy="49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b="1" dirty="0">
                  <a:solidFill>
                    <a:srgbClr val="C00000"/>
                  </a:solidFill>
                  <a:cs typeface="Arial" panose="020B0604020202020204" pitchFamily="34" charset="0"/>
                </a:rPr>
                <a:t>Causa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718974" y="2924175"/>
              <a:ext cx="118835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 sz="135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25" y="4844718"/>
            <a:ext cx="1224700" cy="814982"/>
          </a:xfrm>
          <a:prstGeom prst="round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2" y="4927510"/>
            <a:ext cx="1451742" cy="812975"/>
          </a:xfrm>
          <a:prstGeom prst="round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4844719"/>
            <a:ext cx="1109502" cy="827859"/>
          </a:xfrm>
          <a:prstGeom prst="roundRect">
            <a:avLst/>
          </a:prstGeom>
        </p:spPr>
      </p:pic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1411098" y="1156051"/>
            <a:ext cx="6099572" cy="370412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>
                <a:latin typeface="Arial" panose="020B0604020202020204" pitchFamily="34" charset="0"/>
                <a:cs typeface="Arial" panose="020B0604020202020204" pitchFamily="34" charset="0"/>
              </a:rPr>
              <a:t>Concepto de riesgo (ISO 31000)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78B5D889-40D7-472C-8755-5264BA67D305}"/>
              </a:ext>
            </a:extLst>
          </p:cNvPr>
          <p:cNvSpPr txBox="1"/>
          <p:nvPr/>
        </p:nvSpPr>
        <p:spPr>
          <a:xfrm>
            <a:off x="1536309" y="2039783"/>
            <a:ext cx="56797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de la incertidumbre en los objetivos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192" y="4874185"/>
            <a:ext cx="1715062" cy="756048"/>
          </a:xfrm>
          <a:prstGeom prst="ellipse">
            <a:avLst/>
          </a:prstGeom>
        </p:spPr>
      </p:pic>
      <p:sp>
        <p:nvSpPr>
          <p:cNvPr id="31" name="Rectángulo redondeado 30"/>
          <p:cNvSpPr/>
          <p:nvPr/>
        </p:nvSpPr>
        <p:spPr>
          <a:xfrm>
            <a:off x="7151053" y="4248022"/>
            <a:ext cx="1490903" cy="6261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900" b="1" i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Transportar el crudo (petróleo) a través de oleoductos</a:t>
            </a:r>
          </a:p>
        </p:txBody>
      </p:sp>
      <p:cxnSp>
        <p:nvCxnSpPr>
          <p:cNvPr id="33" name="Conector recto de flecha 32"/>
          <p:cNvCxnSpPr>
            <a:stCxn id="17" idx="2"/>
            <a:endCxn id="31" idx="0"/>
          </p:cNvCxnSpPr>
          <p:nvPr/>
        </p:nvCxnSpPr>
        <p:spPr>
          <a:xfrm flipH="1">
            <a:off x="7896505" y="3111256"/>
            <a:ext cx="13545" cy="113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4092008" y="4154616"/>
            <a:ext cx="1026114" cy="6261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900" b="1" i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Posibilidad de ocurrencia de un evento</a:t>
            </a:r>
          </a:p>
        </p:txBody>
      </p:sp>
      <p:cxnSp>
        <p:nvCxnSpPr>
          <p:cNvPr id="36" name="Conector recto de flecha 35"/>
          <p:cNvCxnSpPr>
            <a:stCxn id="7" idx="0"/>
            <a:endCxn id="17" idx="2"/>
          </p:cNvCxnSpPr>
          <p:nvPr/>
        </p:nvCxnSpPr>
        <p:spPr>
          <a:xfrm flipV="1">
            <a:off x="4594884" y="3111258"/>
            <a:ext cx="3315164" cy="4164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7" idx="0"/>
            <a:endCxn id="21" idx="2"/>
          </p:cNvCxnSpPr>
          <p:nvPr/>
        </p:nvCxnSpPr>
        <p:spPr>
          <a:xfrm flipH="1" flipV="1">
            <a:off x="1345312" y="3111257"/>
            <a:ext cx="3249572" cy="41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7" idx="0"/>
            <a:endCxn id="15" idx="2"/>
          </p:cNvCxnSpPr>
          <p:nvPr/>
        </p:nvCxnSpPr>
        <p:spPr>
          <a:xfrm flipV="1">
            <a:off x="4594884" y="3097023"/>
            <a:ext cx="1082862" cy="4307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7" idx="0"/>
            <a:endCxn id="14" idx="2"/>
          </p:cNvCxnSpPr>
          <p:nvPr/>
        </p:nvCxnSpPr>
        <p:spPr>
          <a:xfrm flipH="1" flipV="1">
            <a:off x="3369150" y="3119346"/>
            <a:ext cx="1225734" cy="4083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7" idx="2"/>
            <a:endCxn id="34" idx="0"/>
          </p:cNvCxnSpPr>
          <p:nvPr/>
        </p:nvCxnSpPr>
        <p:spPr>
          <a:xfrm>
            <a:off x="4594886" y="3897065"/>
            <a:ext cx="10181" cy="25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92" y="4968311"/>
            <a:ext cx="1298299" cy="731375"/>
          </a:xfrm>
          <a:prstGeom prst="roundRect">
            <a:avLst/>
          </a:prstGeom>
        </p:spPr>
      </p:pic>
      <p:sp>
        <p:nvSpPr>
          <p:cNvPr id="49" name="Rectángulo redondeado 48"/>
          <p:cNvSpPr/>
          <p:nvPr/>
        </p:nvSpPr>
        <p:spPr>
          <a:xfrm>
            <a:off x="2265704" y="4154616"/>
            <a:ext cx="1451742" cy="6261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900" b="1" i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Ocurrencia o cambio de un conjunto particular de circunstancias</a:t>
            </a:r>
          </a:p>
        </p:txBody>
      </p:sp>
      <p:cxnSp>
        <p:nvCxnSpPr>
          <p:cNvPr id="51" name="Conector recto de flecha 50"/>
          <p:cNvCxnSpPr>
            <a:stCxn id="14" idx="2"/>
          </p:cNvCxnSpPr>
          <p:nvPr/>
        </p:nvCxnSpPr>
        <p:spPr>
          <a:xfrm flipH="1">
            <a:off x="3346066" y="3119346"/>
            <a:ext cx="23084" cy="1035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5617324" y="4156736"/>
            <a:ext cx="1067252" cy="6261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900" b="1" i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Resultado de un evento que afecta a los objetivos</a:t>
            </a:r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6092684" y="3088171"/>
            <a:ext cx="0" cy="106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redondeado 56"/>
          <p:cNvSpPr/>
          <p:nvPr/>
        </p:nvSpPr>
        <p:spPr>
          <a:xfrm>
            <a:off x="298173" y="4154613"/>
            <a:ext cx="1775195" cy="7195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i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Todos aquellos factores internos y externos</a:t>
            </a:r>
          </a:p>
          <a:p>
            <a:pPr algn="ctr"/>
            <a:r>
              <a:rPr lang="es-CO" sz="825" b="1" i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que solos o en combinación con otros, pueden producir la materialización de un riesgo</a:t>
            </a:r>
          </a:p>
        </p:txBody>
      </p:sp>
      <p:cxnSp>
        <p:nvCxnSpPr>
          <p:cNvPr id="59" name="Conector recto de flecha 58"/>
          <p:cNvCxnSpPr>
            <a:stCxn id="21" idx="2"/>
          </p:cNvCxnSpPr>
          <p:nvPr/>
        </p:nvCxnSpPr>
        <p:spPr>
          <a:xfrm flipH="1">
            <a:off x="1322830" y="3111257"/>
            <a:ext cx="22482" cy="1043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DCFF-5A5A-40F6-9F20-656B5627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544" y="1143000"/>
            <a:ext cx="5543550" cy="341784"/>
          </a:xfrm>
        </p:spPr>
        <p:txBody>
          <a:bodyPr>
            <a:normAutofit fontScale="90000"/>
          </a:bodyPr>
          <a:lstStyle/>
          <a:p>
            <a:r>
              <a:rPr lang="es-ES" sz="2100" dirty="0"/>
              <a:t>Matriz de riesgo (‘riesgos negativos’)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1BC69-2A82-4368-B0B4-1E30B50C0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9F30A-DDB3-4050-AA16-2B7175FAD8E2}" type="slidenum">
              <a:rPr lang="nl-NL" altLang="nl-NL" smtClean="0"/>
              <a:pPr/>
              <a:t>20</a:t>
            </a:fld>
            <a:endParaRPr lang="nl-NL" alt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1C1DF-42C5-4731-A7A5-82E80A8BD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90" y="1700809"/>
            <a:ext cx="3896045" cy="32747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CEF1F9-168A-47A3-B30A-AED98A924FD6}"/>
              </a:ext>
            </a:extLst>
          </p:cNvPr>
          <p:cNvCxnSpPr>
            <a:cxnSpLocks/>
          </p:cNvCxnSpPr>
          <p:nvPr/>
        </p:nvCxnSpPr>
        <p:spPr>
          <a:xfrm>
            <a:off x="2843809" y="5116049"/>
            <a:ext cx="1611511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A1991-E767-496C-8030-7FD05E1C5E35}"/>
              </a:ext>
            </a:extLst>
          </p:cNvPr>
          <p:cNvSpPr txBox="1"/>
          <p:nvPr/>
        </p:nvSpPr>
        <p:spPr>
          <a:xfrm>
            <a:off x="5598115" y="4975563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2"/>
                </a:solidFill>
              </a:rPr>
              <a:t>Impacto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35AE65-71CB-4756-B9C0-9BC475409DDD}"/>
              </a:ext>
            </a:extLst>
          </p:cNvPr>
          <p:cNvCxnSpPr>
            <a:cxnSpLocks/>
          </p:cNvCxnSpPr>
          <p:nvPr/>
        </p:nvCxnSpPr>
        <p:spPr>
          <a:xfrm flipV="1">
            <a:off x="2411760" y="2996952"/>
            <a:ext cx="0" cy="1728192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44E255-2893-4E2F-8D14-D7B4D6FDA812}"/>
              </a:ext>
            </a:extLst>
          </p:cNvPr>
          <p:cNvSpPr txBox="1"/>
          <p:nvPr/>
        </p:nvSpPr>
        <p:spPr>
          <a:xfrm rot="16200000">
            <a:off x="1689266" y="2125204"/>
            <a:ext cx="13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2"/>
                </a:solidFill>
              </a:rPr>
              <a:t>Probabilidad</a:t>
            </a:r>
          </a:p>
        </p:txBody>
      </p:sp>
    </p:spTree>
    <p:extLst>
      <p:ext uri="{BB962C8B-B14F-4D97-AF65-F5344CB8AC3E}">
        <p14:creationId xmlns:p14="http://schemas.microsoft.com/office/powerpoint/2010/main" val="96301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DCFF-5A5A-40F6-9F20-656B5627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100"/>
              <a:t>Matriz de riesgo (‘riesgos positivos’)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1BC69-2A82-4368-B0B4-1E30B50C0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9F30A-DDB3-4050-AA16-2B7175FAD8E2}" type="slidenum">
              <a:rPr lang="nl-NL" altLang="nl-NL" smtClean="0"/>
              <a:pPr/>
              <a:t>21</a:t>
            </a:fld>
            <a:endParaRPr lang="nl-NL" altLang="nl-N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CEF1F9-168A-47A3-B30A-AED98A924FD6}"/>
              </a:ext>
            </a:extLst>
          </p:cNvPr>
          <p:cNvCxnSpPr>
            <a:cxnSpLocks/>
          </p:cNvCxnSpPr>
          <p:nvPr/>
        </p:nvCxnSpPr>
        <p:spPr>
          <a:xfrm>
            <a:off x="2843809" y="5116049"/>
            <a:ext cx="1611511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A1991-E767-496C-8030-7FD05E1C5E35}"/>
              </a:ext>
            </a:extLst>
          </p:cNvPr>
          <p:cNvSpPr txBox="1"/>
          <p:nvPr/>
        </p:nvSpPr>
        <p:spPr>
          <a:xfrm>
            <a:off x="5598115" y="4975563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2"/>
                </a:solidFill>
              </a:rPr>
              <a:t>Impacto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35AE65-71CB-4756-B9C0-9BC475409DDD}"/>
              </a:ext>
            </a:extLst>
          </p:cNvPr>
          <p:cNvCxnSpPr>
            <a:cxnSpLocks/>
          </p:cNvCxnSpPr>
          <p:nvPr/>
        </p:nvCxnSpPr>
        <p:spPr>
          <a:xfrm flipV="1">
            <a:off x="2411760" y="2996952"/>
            <a:ext cx="0" cy="1728192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44E255-2893-4E2F-8D14-D7B4D6FDA812}"/>
              </a:ext>
            </a:extLst>
          </p:cNvPr>
          <p:cNvSpPr txBox="1"/>
          <p:nvPr/>
        </p:nvSpPr>
        <p:spPr>
          <a:xfrm rot="16200000">
            <a:off x="1689266" y="2125204"/>
            <a:ext cx="13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accent2"/>
                </a:solidFill>
              </a:rPr>
              <a:t>Probabilidad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04125-9B6E-4F12-B09F-B1A51DBF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17548" y="1330837"/>
            <a:ext cx="3091206" cy="39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E7D280-27FF-4993-AB6B-B9F2813AD142}"/>
              </a:ext>
            </a:extLst>
          </p:cNvPr>
          <p:cNvGraphicFramePr>
            <a:graphicFrameLocks noGrp="1"/>
          </p:cNvGraphicFramePr>
          <p:nvPr/>
        </p:nvGraphicFramePr>
        <p:xfrm>
          <a:off x="1815929" y="1362235"/>
          <a:ext cx="5552563" cy="4515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13">
                  <a:extLst>
                    <a:ext uri="{9D8B030D-6E8A-4147-A177-3AD203B41FA5}">
                      <a16:colId xmlns:a16="http://schemas.microsoft.com/office/drawing/2014/main" val="21758868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749341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2124027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84129108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3474074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24353732"/>
                    </a:ext>
                  </a:extLst>
                </a:gridCol>
                <a:gridCol w="412793">
                  <a:extLst>
                    <a:ext uri="{9D8B030D-6E8A-4147-A177-3AD203B41FA5}">
                      <a16:colId xmlns:a16="http://schemas.microsoft.com/office/drawing/2014/main" val="1309382741"/>
                    </a:ext>
                  </a:extLst>
                </a:gridCol>
                <a:gridCol w="454673">
                  <a:extLst>
                    <a:ext uri="{9D8B030D-6E8A-4147-A177-3AD203B41FA5}">
                      <a16:colId xmlns:a16="http://schemas.microsoft.com/office/drawing/2014/main" val="1796569421"/>
                    </a:ext>
                  </a:extLst>
                </a:gridCol>
                <a:gridCol w="508916">
                  <a:extLst>
                    <a:ext uri="{9D8B030D-6E8A-4147-A177-3AD203B41FA5}">
                      <a16:colId xmlns:a16="http://schemas.microsoft.com/office/drawing/2014/main" val="1449222525"/>
                    </a:ext>
                  </a:extLst>
                </a:gridCol>
                <a:gridCol w="508916">
                  <a:extLst>
                    <a:ext uri="{9D8B030D-6E8A-4147-A177-3AD203B41FA5}">
                      <a16:colId xmlns:a16="http://schemas.microsoft.com/office/drawing/2014/main" val="4020084671"/>
                    </a:ext>
                  </a:extLst>
                </a:gridCol>
                <a:gridCol w="454673">
                  <a:extLst>
                    <a:ext uri="{9D8B030D-6E8A-4147-A177-3AD203B41FA5}">
                      <a16:colId xmlns:a16="http://schemas.microsoft.com/office/drawing/2014/main" val="3922785418"/>
                    </a:ext>
                  </a:extLst>
                </a:gridCol>
                <a:gridCol w="456521">
                  <a:extLst>
                    <a:ext uri="{9D8B030D-6E8A-4147-A177-3AD203B41FA5}">
                      <a16:colId xmlns:a16="http://schemas.microsoft.com/office/drawing/2014/main" val="2464438812"/>
                    </a:ext>
                  </a:extLst>
                </a:gridCol>
              </a:tblGrid>
              <a:tr h="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IMPACTO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PROBABILIDAD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IMPACTO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90727"/>
                  </a:ext>
                </a:extLst>
              </a:tr>
              <a:tr h="308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Pequeña (1)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Muy significativa (5)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47883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Limitada (2)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Significativa (4)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54074"/>
                  </a:ext>
                </a:extLst>
              </a:tr>
              <a:tr h="39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Razonable (3)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Razonable (3)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77702"/>
                  </a:ext>
                </a:extLst>
              </a:tr>
              <a:tr h="33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Significativa (4)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Limitada (2)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25625"/>
                  </a:ext>
                </a:extLst>
              </a:tr>
              <a:tr h="362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Muy significativa (5)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Pequeña (H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88709"/>
                  </a:ext>
                </a:extLst>
              </a:tr>
              <a:tr h="337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1.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2.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3.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4.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5.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4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4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1.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2.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3.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4.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5.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17899"/>
                  </a:ext>
                </a:extLst>
              </a:tr>
              <a:tr h="336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Utilidades limitadas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razonables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Utilidades significativas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muy significativas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Utilidades extremadamente grandes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RESULTADOS FINANCIEROS en $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limitado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razonable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significativo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muy significativo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desastroso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62061"/>
                  </a:ext>
                </a:extLst>
              </a:tr>
              <a:tr h="67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limitado en la satisfacción y mejor imagen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razonable en la satisfacción y mejor imagen, servicio adicional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significativo en la satisfacción y mejor imagen, nuevos clientes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significativo en la satisfacción y mejor imagen, muchos clientes nuevos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máximo en la satisfacción y en la imagen, aumento masivo de clientes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SATISFACCIÓN DEL CLIENTE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Número limitado de quejas, impacto en la satisfacción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Número razonable de quejas, impacto en la satisfacción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Quejas, pérdida de clientes, impacto significativo en la satisfacción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grande de clientes, impacto muy significativo en la satisfacción, daño a la imagen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masiva de clientes, daño extremo a la reputación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3499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limitadas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razonables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significativas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muy significativas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extremadamente significativas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RESPONSABILIDAD SOCIAL CORPORATIVA (</a:t>
                      </a:r>
                      <a:r>
                        <a:rPr lang="es-ES" sz="500" dirty="0" err="1">
                          <a:solidFill>
                            <a:schemeClr val="bg1"/>
                          </a:solidFill>
                        </a:rPr>
                        <a:t>RSC</a:t>
                      </a:r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) Medio ambiente, salud y seguridad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limitado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razonable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significativo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muy significativo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desastroso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0345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limitado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razonable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significativo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muy significativo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extremadamente significativo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INNOVACIÓN Y CRECIMIENTO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limitada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razonable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significativa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muy significativa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desastrosa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39133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limitado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razonable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significativo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muy significativo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extremadamente significativo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EXCELENCIA OPERACIONAL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limitada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razonable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significativa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muy significativa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desastrosa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672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04F1B-EAFF-4718-97F5-E17E8084B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A7B09-CAE4-48F1-B449-4E7A780CEA82}" type="slidenum">
              <a:rPr lang="nl-NL" altLang="nl-NL" smtClean="0"/>
              <a:pPr/>
              <a:t>22</a:t>
            </a:fld>
            <a:endParaRPr lang="nl-NL" alt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C67D5CD-52D8-438B-B295-9F3278D4C60C}"/>
              </a:ext>
            </a:extLst>
          </p:cNvPr>
          <p:cNvSpPr txBox="1">
            <a:spLocks/>
          </p:cNvSpPr>
          <p:nvPr/>
        </p:nvSpPr>
        <p:spPr>
          <a:xfrm>
            <a:off x="1706351" y="1011865"/>
            <a:ext cx="6020805" cy="2631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pitchFamily="-48" charset="-128"/>
                <a:cs typeface="ＭＳ Ｐゴシック" pitchFamily="-4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9pPr>
          </a:lstStyle>
          <a:p>
            <a:r>
              <a:rPr lang="es-ES" sz="1500" dirty="0"/>
              <a:t>Riesgos y oportunidades (incluye estrategia de la </a:t>
            </a:r>
            <a:r>
              <a:rPr lang="es-ES" sz="1500" dirty="0" err="1"/>
              <a:t>HLS</a:t>
            </a:r>
            <a:r>
              <a:rPr lang="es-ES" sz="1500" dirty="0"/>
              <a:t>)</a:t>
            </a:r>
          </a:p>
        </p:txBody>
      </p:sp>
      <p:sp>
        <p:nvSpPr>
          <p:cNvPr id="5" name="Tekstvak 18">
            <a:extLst>
              <a:ext uri="{FF2B5EF4-FFF2-40B4-BE49-F238E27FC236}">
                <a16:creationId xmlns:a16="http://schemas.microsoft.com/office/drawing/2014/main" id="{87B48F02-CB1A-4852-95A9-8DD66517D12E}"/>
              </a:ext>
            </a:extLst>
          </p:cNvPr>
          <p:cNvSpPr txBox="1"/>
          <p:nvPr/>
        </p:nvSpPr>
        <p:spPr>
          <a:xfrm rot="19395876">
            <a:off x="1753017" y="4636315"/>
            <a:ext cx="238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Oportunidades</a:t>
            </a:r>
          </a:p>
        </p:txBody>
      </p:sp>
      <p:sp>
        <p:nvSpPr>
          <p:cNvPr id="6" name="Tekstvak 19">
            <a:extLst>
              <a:ext uri="{FF2B5EF4-FFF2-40B4-BE49-F238E27FC236}">
                <a16:creationId xmlns:a16="http://schemas.microsoft.com/office/drawing/2014/main" id="{C69722DC-054A-4593-BAE1-B19C1F790329}"/>
              </a:ext>
            </a:extLst>
          </p:cNvPr>
          <p:cNvSpPr txBox="1"/>
          <p:nvPr/>
        </p:nvSpPr>
        <p:spPr>
          <a:xfrm rot="2271782">
            <a:off x="5527869" y="4589797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Riesgos</a:t>
            </a:r>
          </a:p>
        </p:txBody>
      </p:sp>
      <p:sp>
        <p:nvSpPr>
          <p:cNvPr id="7" name="Ovaal 24">
            <a:extLst>
              <a:ext uri="{FF2B5EF4-FFF2-40B4-BE49-F238E27FC236}">
                <a16:creationId xmlns:a16="http://schemas.microsoft.com/office/drawing/2014/main" id="{52CB7005-794F-4D4A-93F5-B7A7BD5F6D9E}"/>
              </a:ext>
            </a:extLst>
          </p:cNvPr>
          <p:cNvSpPr/>
          <p:nvPr/>
        </p:nvSpPr>
        <p:spPr>
          <a:xfrm>
            <a:off x="2962050" y="1612219"/>
            <a:ext cx="961878" cy="736661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accent4"/>
                </a:solidFill>
              </a:rPr>
              <a:t>Alinear</a:t>
            </a:r>
          </a:p>
        </p:txBody>
      </p:sp>
      <p:sp>
        <p:nvSpPr>
          <p:cNvPr id="8" name="Ovaal 25">
            <a:extLst>
              <a:ext uri="{FF2B5EF4-FFF2-40B4-BE49-F238E27FC236}">
                <a16:creationId xmlns:a16="http://schemas.microsoft.com/office/drawing/2014/main" id="{09DA6FEA-DA19-48B4-878B-FAAD8DFEF83A}"/>
              </a:ext>
            </a:extLst>
          </p:cNvPr>
          <p:cNvSpPr/>
          <p:nvPr/>
        </p:nvSpPr>
        <p:spPr>
          <a:xfrm>
            <a:off x="1925707" y="1604814"/>
            <a:ext cx="1035598" cy="736445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accent4"/>
                </a:solidFill>
              </a:rPr>
              <a:t>Lanzar</a:t>
            </a:r>
          </a:p>
        </p:txBody>
      </p:sp>
      <p:sp>
        <p:nvSpPr>
          <p:cNvPr id="9" name="Ovaal 26">
            <a:extLst>
              <a:ext uri="{FF2B5EF4-FFF2-40B4-BE49-F238E27FC236}">
                <a16:creationId xmlns:a16="http://schemas.microsoft.com/office/drawing/2014/main" id="{6506A5B6-C9A5-4ADE-BF96-A1639BB8B728}"/>
              </a:ext>
            </a:extLst>
          </p:cNvPr>
          <p:cNvSpPr/>
          <p:nvPr/>
        </p:nvSpPr>
        <p:spPr>
          <a:xfrm>
            <a:off x="3018394" y="2456892"/>
            <a:ext cx="959540" cy="64807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accent4"/>
                </a:solidFill>
              </a:rPr>
              <a:t>Tomar</a:t>
            </a:r>
          </a:p>
        </p:txBody>
      </p:sp>
      <p:sp>
        <p:nvSpPr>
          <p:cNvPr id="10" name="Ovaal 27">
            <a:extLst>
              <a:ext uri="{FF2B5EF4-FFF2-40B4-BE49-F238E27FC236}">
                <a16:creationId xmlns:a16="http://schemas.microsoft.com/office/drawing/2014/main" id="{17FD1A60-D58E-4201-B101-7709983DD028}"/>
              </a:ext>
            </a:extLst>
          </p:cNvPr>
          <p:cNvSpPr/>
          <p:nvPr/>
        </p:nvSpPr>
        <p:spPr>
          <a:xfrm>
            <a:off x="1951326" y="2456892"/>
            <a:ext cx="1026115" cy="64807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accent4"/>
                </a:solidFill>
              </a:rPr>
              <a:t>Enfrentar</a:t>
            </a:r>
          </a:p>
        </p:txBody>
      </p:sp>
      <p:sp>
        <p:nvSpPr>
          <p:cNvPr id="11" name="Ovaal 20">
            <a:extLst>
              <a:ext uri="{FF2B5EF4-FFF2-40B4-BE49-F238E27FC236}">
                <a16:creationId xmlns:a16="http://schemas.microsoft.com/office/drawing/2014/main" id="{F7CBF11F-205F-4C22-951C-C1AA948F17C6}"/>
              </a:ext>
            </a:extLst>
          </p:cNvPr>
          <p:cNvSpPr/>
          <p:nvPr/>
        </p:nvSpPr>
        <p:spPr>
          <a:xfrm>
            <a:off x="6331539" y="1667323"/>
            <a:ext cx="994767" cy="659330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accent4"/>
                </a:solidFill>
              </a:rPr>
              <a:t>Terminar</a:t>
            </a:r>
          </a:p>
        </p:txBody>
      </p:sp>
      <p:sp>
        <p:nvSpPr>
          <p:cNvPr id="12" name="Ovaal 21">
            <a:extLst>
              <a:ext uri="{FF2B5EF4-FFF2-40B4-BE49-F238E27FC236}">
                <a16:creationId xmlns:a16="http://schemas.microsoft.com/office/drawing/2014/main" id="{4AB569E2-27E0-4487-9899-23AF071738C4}"/>
              </a:ext>
            </a:extLst>
          </p:cNvPr>
          <p:cNvSpPr/>
          <p:nvPr/>
        </p:nvSpPr>
        <p:spPr>
          <a:xfrm>
            <a:off x="5069141" y="1660021"/>
            <a:ext cx="994767" cy="659330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>
                <a:solidFill>
                  <a:schemeClr val="accent4"/>
                </a:solidFill>
              </a:rPr>
              <a:t>Transferir</a:t>
            </a:r>
          </a:p>
        </p:txBody>
      </p:sp>
      <p:sp>
        <p:nvSpPr>
          <p:cNvPr id="13" name="Ovaal 22">
            <a:extLst>
              <a:ext uri="{FF2B5EF4-FFF2-40B4-BE49-F238E27FC236}">
                <a16:creationId xmlns:a16="http://schemas.microsoft.com/office/drawing/2014/main" id="{51527008-481D-4C8E-8224-5B49F3A53ECB}"/>
              </a:ext>
            </a:extLst>
          </p:cNvPr>
          <p:cNvSpPr/>
          <p:nvPr/>
        </p:nvSpPr>
        <p:spPr>
          <a:xfrm>
            <a:off x="6320748" y="2402886"/>
            <a:ext cx="967433" cy="64807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>
                <a:solidFill>
                  <a:schemeClr val="accent4"/>
                </a:solidFill>
              </a:rPr>
              <a:t>Tratar</a:t>
            </a:r>
          </a:p>
        </p:txBody>
      </p:sp>
      <p:sp>
        <p:nvSpPr>
          <p:cNvPr id="14" name="Ovaal 23">
            <a:extLst>
              <a:ext uri="{FF2B5EF4-FFF2-40B4-BE49-F238E27FC236}">
                <a16:creationId xmlns:a16="http://schemas.microsoft.com/office/drawing/2014/main" id="{1329B540-5164-497B-9F52-C14FDF031195}"/>
              </a:ext>
            </a:extLst>
          </p:cNvPr>
          <p:cNvSpPr/>
          <p:nvPr/>
        </p:nvSpPr>
        <p:spPr>
          <a:xfrm>
            <a:off x="5079588" y="2408964"/>
            <a:ext cx="994767" cy="670591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>
                <a:solidFill>
                  <a:schemeClr val="accent4"/>
                </a:solidFill>
              </a:rPr>
              <a:t>Tolerar</a:t>
            </a:r>
          </a:p>
        </p:txBody>
      </p:sp>
      <p:sp>
        <p:nvSpPr>
          <p:cNvPr id="15" name="Ovaal 5">
            <a:extLst>
              <a:ext uri="{FF2B5EF4-FFF2-40B4-BE49-F238E27FC236}">
                <a16:creationId xmlns:a16="http://schemas.microsoft.com/office/drawing/2014/main" id="{073FA86D-6D8A-4438-A7C7-DDB163C1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14" y="1538790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6" name="Ovaal 6">
            <a:extLst>
              <a:ext uri="{FF2B5EF4-FFF2-40B4-BE49-F238E27FC236}">
                <a16:creationId xmlns:a16="http://schemas.microsoft.com/office/drawing/2014/main" id="{62F08852-124E-4A60-9F56-D751482C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1856538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7" name="Ovaal 7">
            <a:extLst>
              <a:ext uri="{FF2B5EF4-FFF2-40B4-BE49-F238E27FC236}">
                <a16:creationId xmlns:a16="http://schemas.microsoft.com/office/drawing/2014/main" id="{8BF0A294-1065-4338-A8DC-D120990E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746" y="2186862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8" name="Ovaal 8">
            <a:extLst>
              <a:ext uri="{FF2B5EF4-FFF2-40B4-BE49-F238E27FC236}">
                <a16:creationId xmlns:a16="http://schemas.microsoft.com/office/drawing/2014/main" id="{321C83EE-69B3-4F17-83AF-EBF3D204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00" y="1538790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9" name="Ovaal 14">
            <a:extLst>
              <a:ext uri="{FF2B5EF4-FFF2-40B4-BE49-F238E27FC236}">
                <a16:creationId xmlns:a16="http://schemas.microsoft.com/office/drawing/2014/main" id="{AD13E4DD-574D-4C34-A564-240D991A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14" y="2186862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0" name="Ovaal 15">
            <a:extLst>
              <a:ext uri="{FF2B5EF4-FFF2-40B4-BE49-F238E27FC236}">
                <a16:creationId xmlns:a16="http://schemas.microsoft.com/office/drawing/2014/main" id="{FB1CECF7-858C-456A-911F-095D9E22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692" y="2888940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1" name="Ovaal 16">
            <a:extLst>
              <a:ext uri="{FF2B5EF4-FFF2-40B4-BE49-F238E27FC236}">
                <a16:creationId xmlns:a16="http://schemas.microsoft.com/office/drawing/2014/main" id="{F868AA9C-C6FC-4265-A16C-ADB3BDF0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276" y="2564904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2" name="Ovaal 9">
            <a:extLst>
              <a:ext uri="{FF2B5EF4-FFF2-40B4-BE49-F238E27FC236}">
                <a16:creationId xmlns:a16="http://schemas.microsoft.com/office/drawing/2014/main" id="{6BBFA2CE-8997-43A5-B59E-78670991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802" y="1856538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3" name="Ovaal 10">
            <a:extLst>
              <a:ext uri="{FF2B5EF4-FFF2-40B4-BE49-F238E27FC236}">
                <a16:creationId xmlns:a16="http://schemas.microsoft.com/office/drawing/2014/main" id="{D49C1222-EB9B-41E0-A622-B0C4F09A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230" y="1856538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4" name="Ovaal 11">
            <a:extLst>
              <a:ext uri="{FF2B5EF4-FFF2-40B4-BE49-F238E27FC236}">
                <a16:creationId xmlns:a16="http://schemas.microsoft.com/office/drawing/2014/main" id="{584B2F40-6DCD-471D-AC62-BBD3D53DA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618910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5" name="Ovaal 12">
            <a:extLst>
              <a:ext uri="{FF2B5EF4-FFF2-40B4-BE49-F238E27FC236}">
                <a16:creationId xmlns:a16="http://schemas.microsoft.com/office/drawing/2014/main" id="{0A0961FE-A5AA-48E6-A1A7-382D70F9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538790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6" name="Ovaal 13">
            <a:extLst>
              <a:ext uri="{FF2B5EF4-FFF2-40B4-BE49-F238E27FC236}">
                <a16:creationId xmlns:a16="http://schemas.microsoft.com/office/drawing/2014/main" id="{7761ADAE-B482-4633-80BB-74406988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910" y="2186862"/>
            <a:ext cx="190500" cy="1143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B71641B-2607-42F6-9E0D-B98EDB385CA5}"/>
              </a:ext>
            </a:extLst>
          </p:cNvPr>
          <p:cNvGraphicFramePr>
            <a:graphicFrameLocks noGrp="1"/>
          </p:cNvGraphicFramePr>
          <p:nvPr/>
        </p:nvGraphicFramePr>
        <p:xfrm>
          <a:off x="1815929" y="1362235"/>
          <a:ext cx="5552563" cy="4515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13">
                  <a:extLst>
                    <a:ext uri="{9D8B030D-6E8A-4147-A177-3AD203B41FA5}">
                      <a16:colId xmlns:a16="http://schemas.microsoft.com/office/drawing/2014/main" val="21758868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749341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21240270"/>
                    </a:ext>
                  </a:extLst>
                </a:gridCol>
                <a:gridCol w="486054">
                  <a:extLst>
                    <a:ext uri="{9D8B030D-6E8A-4147-A177-3AD203B41FA5}">
                      <a16:colId xmlns:a16="http://schemas.microsoft.com/office/drawing/2014/main" val="284129108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3474074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24353732"/>
                    </a:ext>
                  </a:extLst>
                </a:gridCol>
                <a:gridCol w="412793">
                  <a:extLst>
                    <a:ext uri="{9D8B030D-6E8A-4147-A177-3AD203B41FA5}">
                      <a16:colId xmlns:a16="http://schemas.microsoft.com/office/drawing/2014/main" val="1309382741"/>
                    </a:ext>
                  </a:extLst>
                </a:gridCol>
                <a:gridCol w="454673">
                  <a:extLst>
                    <a:ext uri="{9D8B030D-6E8A-4147-A177-3AD203B41FA5}">
                      <a16:colId xmlns:a16="http://schemas.microsoft.com/office/drawing/2014/main" val="1796569421"/>
                    </a:ext>
                  </a:extLst>
                </a:gridCol>
                <a:gridCol w="508916">
                  <a:extLst>
                    <a:ext uri="{9D8B030D-6E8A-4147-A177-3AD203B41FA5}">
                      <a16:colId xmlns:a16="http://schemas.microsoft.com/office/drawing/2014/main" val="1449222525"/>
                    </a:ext>
                  </a:extLst>
                </a:gridCol>
                <a:gridCol w="508916">
                  <a:extLst>
                    <a:ext uri="{9D8B030D-6E8A-4147-A177-3AD203B41FA5}">
                      <a16:colId xmlns:a16="http://schemas.microsoft.com/office/drawing/2014/main" val="4020084671"/>
                    </a:ext>
                  </a:extLst>
                </a:gridCol>
                <a:gridCol w="454673">
                  <a:extLst>
                    <a:ext uri="{9D8B030D-6E8A-4147-A177-3AD203B41FA5}">
                      <a16:colId xmlns:a16="http://schemas.microsoft.com/office/drawing/2014/main" val="3922785418"/>
                    </a:ext>
                  </a:extLst>
                </a:gridCol>
                <a:gridCol w="456521">
                  <a:extLst>
                    <a:ext uri="{9D8B030D-6E8A-4147-A177-3AD203B41FA5}">
                      <a16:colId xmlns:a16="http://schemas.microsoft.com/office/drawing/2014/main" val="2464438812"/>
                    </a:ext>
                  </a:extLst>
                </a:gridCol>
              </a:tblGrid>
              <a:tr h="84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IMPACTO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PROBABILIDAD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IMPACTO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90727"/>
                  </a:ext>
                </a:extLst>
              </a:tr>
              <a:tr h="308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Pequeña (1)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Muy significativa (5)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47883"/>
                  </a:ext>
                </a:extLst>
              </a:tr>
              <a:tr h="302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Limitada (2)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Significativa (4)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54074"/>
                  </a:ext>
                </a:extLst>
              </a:tr>
              <a:tr h="392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Razonable (3)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Razonable (3)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4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77702"/>
                  </a:ext>
                </a:extLst>
              </a:tr>
              <a:tr h="333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Significativa (4)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Limitada (2)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25625"/>
                  </a:ext>
                </a:extLst>
              </a:tr>
              <a:tr h="362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Muy significativa (5)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Pequeña (H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E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 </a:t>
                      </a:r>
                    </a:p>
                  </a:txBody>
                  <a:tcPr marL="1028" marR="102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88709"/>
                  </a:ext>
                </a:extLst>
              </a:tr>
              <a:tr h="337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1.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2.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3.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4.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5.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b="1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4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4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1.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2.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3.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4.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5.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17899"/>
                  </a:ext>
                </a:extLst>
              </a:tr>
              <a:tr h="336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Utilidades limitadas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razonables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Utilidades significativas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muy significativas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Utilidades extremadamente grandes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RESULTADOS FINANCIEROS en $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limitado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razonable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significativo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muy significativo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Pérdida/daño financiero desastroso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62061"/>
                  </a:ext>
                </a:extLst>
              </a:tr>
              <a:tr h="67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limitado en la satisfacción y mejor imagen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razonable en la satisfacción y mejor imagen, servicio adicional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significativo en la satisfacción y mejor imagen, nuevos clientes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significativo en la satisfacción y mejor imagen, muchos clientes nuevos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Aumento máximo en la satisfacción y en la imagen, aumento masivo de clientes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SATISFACCIÓN DEL CLIENTE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Número limitado de quejas, impacto en la satisfacción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Número razonable de quejas, impacto en la satisfacción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Quejas, pérdida de clientes, impacto significativo en la satisfacción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grande de clientes, impacto muy significativo en la satisfacción, daño a la imagen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masiva de clientes, daño extremo a la reputación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3499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limitadas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razonables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significativas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muy significativas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Utilidades extremadamente significativas de los objetivos de RSC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RESPONSABILIDAD SOCIAL CORPORATIVA (</a:t>
                      </a:r>
                      <a:r>
                        <a:rPr lang="es-ES" sz="500" dirty="0" err="1">
                          <a:solidFill>
                            <a:schemeClr val="bg1"/>
                          </a:solidFill>
                        </a:rPr>
                        <a:t>RSC</a:t>
                      </a:r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) Medio ambiente, salud y seguridad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limitado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razonable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significativo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muy significativo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Daño desastroso a los objetivos de </a:t>
                      </a:r>
                      <a:r>
                        <a:rPr lang="es-ES" sz="500" dirty="0" err="1"/>
                        <a:t>RSC</a:t>
                      </a:r>
                      <a:r>
                        <a:rPr lang="es-ES" sz="500" dirty="0"/>
                        <a:t> (triple P)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0345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limitado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razonable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significativo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muy significativo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extremadamente significativo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INNOVACIÓN Y CRECIMIENTO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limitada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razonable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significativa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muy significativa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desastrosa de innovación y crecimiento de la organización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39133"/>
                  </a:ext>
                </a:extLst>
              </a:tr>
              <a:tr h="50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limitado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razonable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significativo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muy significativo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Aumento extremadamente significativo de la eficiencia y mejoramiento de la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500" dirty="0">
                          <a:solidFill>
                            <a:schemeClr val="bg1"/>
                          </a:solidFill>
                        </a:rPr>
                        <a:t>EXCELENCIA OPERACIONAL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limitada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razonable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significativa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/>
                        <a:t>Pérdida muy significativa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 dirty="0"/>
                        <a:t>Pérdida desastrosa de eficiencia y calidad</a:t>
                      </a:r>
                    </a:p>
                  </a:txBody>
                  <a:tcPr marL="1028" marR="1028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672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04F1B-EAFF-4718-97F5-E17E8084B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A7B09-CAE4-48F1-B449-4E7A780CEA82}" type="slidenum">
              <a:rPr lang="nl-NL" altLang="nl-NL" smtClean="0"/>
              <a:pPr/>
              <a:t>23</a:t>
            </a:fld>
            <a:endParaRPr lang="nl-NL" alt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C67D5CD-52D8-438B-B295-9F3278D4C60C}"/>
              </a:ext>
            </a:extLst>
          </p:cNvPr>
          <p:cNvSpPr txBox="1">
            <a:spLocks/>
          </p:cNvSpPr>
          <p:nvPr/>
        </p:nvSpPr>
        <p:spPr>
          <a:xfrm>
            <a:off x="1683543" y="978693"/>
            <a:ext cx="6317457" cy="34407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ＭＳ Ｐゴシック" pitchFamily="-48" charset="-128"/>
                <a:cs typeface="ＭＳ Ｐゴシック" pitchFamily="-48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itchFamily="-48" charset="0"/>
                <a:ea typeface="ＭＳ Ｐゴシック" pitchFamily="-48" charset="-128"/>
                <a:cs typeface="ＭＳ Ｐゴシック" pitchFamily="-48" charset="-128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38F"/>
                </a:solidFill>
                <a:latin typeface="Arial" pitchFamily="-48" charset="0"/>
              </a:defRPr>
            </a:lvl9pPr>
          </a:lstStyle>
          <a:p>
            <a:r>
              <a:rPr lang="es-ES" sz="1500" dirty="0"/>
              <a:t>Riesgos y oportunidades (incluye estrategia de la </a:t>
            </a:r>
            <a:r>
              <a:rPr lang="es-ES" sz="1500" dirty="0" err="1"/>
              <a:t>HLS</a:t>
            </a:r>
            <a:r>
              <a:rPr lang="es-ES" sz="1500" dirty="0"/>
              <a:t>)</a:t>
            </a:r>
          </a:p>
        </p:txBody>
      </p:sp>
      <p:sp>
        <p:nvSpPr>
          <p:cNvPr id="5" name="Tekstvak 18">
            <a:extLst>
              <a:ext uri="{FF2B5EF4-FFF2-40B4-BE49-F238E27FC236}">
                <a16:creationId xmlns:a16="http://schemas.microsoft.com/office/drawing/2014/main" id="{87B48F02-CB1A-4852-95A9-8DD66517D12E}"/>
              </a:ext>
            </a:extLst>
          </p:cNvPr>
          <p:cNvSpPr txBox="1"/>
          <p:nvPr/>
        </p:nvSpPr>
        <p:spPr>
          <a:xfrm rot="19695143">
            <a:off x="1756234" y="4647624"/>
            <a:ext cx="234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8000"/>
                </a:solidFill>
              </a:rPr>
              <a:t>Oportunidades</a:t>
            </a:r>
          </a:p>
        </p:txBody>
      </p:sp>
      <p:sp>
        <p:nvSpPr>
          <p:cNvPr id="6" name="Tekstvak 19">
            <a:extLst>
              <a:ext uri="{FF2B5EF4-FFF2-40B4-BE49-F238E27FC236}">
                <a16:creationId xmlns:a16="http://schemas.microsoft.com/office/drawing/2014/main" id="{C69722DC-054A-4593-BAE1-B19C1F790329}"/>
              </a:ext>
            </a:extLst>
          </p:cNvPr>
          <p:cNvSpPr txBox="1"/>
          <p:nvPr/>
        </p:nvSpPr>
        <p:spPr>
          <a:xfrm rot="2044691">
            <a:off x="5527869" y="4589797"/>
            <a:ext cx="1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rgbClr val="FF0000"/>
                </a:solidFill>
              </a:rPr>
              <a:t>Riesgos</a:t>
            </a:r>
          </a:p>
        </p:txBody>
      </p:sp>
      <p:sp>
        <p:nvSpPr>
          <p:cNvPr id="15" name="Ovaal 5">
            <a:extLst>
              <a:ext uri="{FF2B5EF4-FFF2-40B4-BE49-F238E27FC236}">
                <a16:creationId xmlns:a16="http://schemas.microsoft.com/office/drawing/2014/main" id="{073FA86D-6D8A-4438-A7C7-DDB163C1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14" y="1538790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6" name="Ovaal 6">
            <a:extLst>
              <a:ext uri="{FF2B5EF4-FFF2-40B4-BE49-F238E27FC236}">
                <a16:creationId xmlns:a16="http://schemas.microsoft.com/office/drawing/2014/main" id="{62F08852-124E-4A60-9F56-D751482C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1862826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7" name="Ovaal 7">
            <a:extLst>
              <a:ext uri="{FF2B5EF4-FFF2-40B4-BE49-F238E27FC236}">
                <a16:creationId xmlns:a16="http://schemas.microsoft.com/office/drawing/2014/main" id="{8BF0A294-1065-4338-A8DC-D120990E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222" y="2180574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8" name="Ovaal 8">
            <a:extLst>
              <a:ext uri="{FF2B5EF4-FFF2-40B4-BE49-F238E27FC236}">
                <a16:creationId xmlns:a16="http://schemas.microsoft.com/office/drawing/2014/main" id="{321C83EE-69B3-4F17-83AF-EBF3D204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1592796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19" name="Ovaal 14">
            <a:extLst>
              <a:ext uri="{FF2B5EF4-FFF2-40B4-BE49-F238E27FC236}">
                <a16:creationId xmlns:a16="http://schemas.microsoft.com/office/drawing/2014/main" id="{AD13E4DD-574D-4C34-A564-240D991A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14" y="2186862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0" name="Ovaal 15">
            <a:extLst>
              <a:ext uri="{FF2B5EF4-FFF2-40B4-BE49-F238E27FC236}">
                <a16:creationId xmlns:a16="http://schemas.microsoft.com/office/drawing/2014/main" id="{FB1CECF7-858C-456A-911F-095D9E22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516" y="2922230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1" name="Ovaal 16">
            <a:extLst>
              <a:ext uri="{FF2B5EF4-FFF2-40B4-BE49-F238E27FC236}">
                <a16:creationId xmlns:a16="http://schemas.microsoft.com/office/drawing/2014/main" id="{F868AA9C-C6FC-4265-A16C-ADB3BDF0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00" y="2564904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2" name="Ovaal 9">
            <a:extLst>
              <a:ext uri="{FF2B5EF4-FFF2-40B4-BE49-F238E27FC236}">
                <a16:creationId xmlns:a16="http://schemas.microsoft.com/office/drawing/2014/main" id="{6BBFA2CE-8997-43A5-B59E-78670991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038" y="1958262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3" name="Ovaal 10">
            <a:extLst>
              <a:ext uri="{FF2B5EF4-FFF2-40B4-BE49-F238E27FC236}">
                <a16:creationId xmlns:a16="http://schemas.microsoft.com/office/drawing/2014/main" id="{D49C1222-EB9B-41E0-A622-B0C4F09A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230" y="1808820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4" name="Ovaal 11">
            <a:extLst>
              <a:ext uri="{FF2B5EF4-FFF2-40B4-BE49-F238E27FC236}">
                <a16:creationId xmlns:a16="http://schemas.microsoft.com/office/drawing/2014/main" id="{584B2F40-6DCD-471D-AC62-BBD3D53DA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350" y="2612622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5" name="Ovaal 12">
            <a:extLst>
              <a:ext uri="{FF2B5EF4-FFF2-40B4-BE49-F238E27FC236}">
                <a16:creationId xmlns:a16="http://schemas.microsoft.com/office/drawing/2014/main" id="{0A0961FE-A5AA-48E6-A1A7-382D70F9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538790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6" name="Ovaal 13">
            <a:extLst>
              <a:ext uri="{FF2B5EF4-FFF2-40B4-BE49-F238E27FC236}">
                <a16:creationId xmlns:a16="http://schemas.microsoft.com/office/drawing/2014/main" id="{7761ADAE-B482-4633-80BB-74406988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434" y="2186862"/>
            <a:ext cx="190500" cy="1143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8" name="Ovaal 9">
            <a:extLst>
              <a:ext uri="{FF2B5EF4-FFF2-40B4-BE49-F238E27FC236}">
                <a16:creationId xmlns:a16="http://schemas.microsoft.com/office/drawing/2014/main" id="{99598B6B-3633-4243-9FD8-7F4DF244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272" y="2240868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29" name="Ovaal 9">
            <a:extLst>
              <a:ext uri="{FF2B5EF4-FFF2-40B4-BE49-F238E27FC236}">
                <a16:creationId xmlns:a16="http://schemas.microsoft.com/office/drawing/2014/main" id="{FE6B41A6-0694-41A4-9A33-F46444AA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338" y="2072562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30" name="Ovaal 9">
            <a:extLst>
              <a:ext uri="{FF2B5EF4-FFF2-40B4-BE49-F238E27FC236}">
                <a16:creationId xmlns:a16="http://schemas.microsoft.com/office/drawing/2014/main" id="{ED72F59B-4BA7-455D-8952-377374E9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632" y="2726922"/>
            <a:ext cx="190500" cy="114300"/>
          </a:xfrm>
          <a:prstGeom prst="ellipse">
            <a:avLst/>
          </a:prstGeom>
          <a:solidFill>
            <a:schemeClr val="tx1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31" name="Ovaal 12">
            <a:extLst>
              <a:ext uri="{FF2B5EF4-FFF2-40B4-BE49-F238E27FC236}">
                <a16:creationId xmlns:a16="http://schemas.microsoft.com/office/drawing/2014/main" id="{D5883F87-68E4-47A7-90A0-F3035A98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58" y="2192732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32" name="Ovaal 12">
            <a:extLst>
              <a:ext uri="{FF2B5EF4-FFF2-40B4-BE49-F238E27FC236}">
                <a16:creationId xmlns:a16="http://schemas.microsoft.com/office/drawing/2014/main" id="{C367C59A-0CF6-4FDD-ACB0-ACD843235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578" y="2564904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33" name="Ovaal 12">
            <a:extLst>
              <a:ext uri="{FF2B5EF4-FFF2-40B4-BE49-F238E27FC236}">
                <a16:creationId xmlns:a16="http://schemas.microsoft.com/office/drawing/2014/main" id="{DD35603F-BDD1-419A-95D4-58E43A755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692" y="2564904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  <p:sp>
        <p:nvSpPr>
          <p:cNvPr id="34" name="Ovaal 12">
            <a:extLst>
              <a:ext uri="{FF2B5EF4-FFF2-40B4-BE49-F238E27FC236}">
                <a16:creationId xmlns:a16="http://schemas.microsoft.com/office/drawing/2014/main" id="{E51C2F71-2545-42F1-8FD6-EEF68159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278" y="1538790"/>
            <a:ext cx="190500" cy="114300"/>
          </a:xfrm>
          <a:prstGeom prst="ellipse">
            <a:avLst/>
          </a:prstGeom>
          <a:solidFill>
            <a:srgbClr val="8064A2"/>
          </a:solidFill>
          <a:ln w="9525">
            <a:solidFill>
              <a:srgbClr val="ABCDE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3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Rectángulo"/>
          <p:cNvSpPr>
            <a:spLocks noChangeArrowheads="1"/>
          </p:cNvSpPr>
          <p:nvPr/>
        </p:nvSpPr>
        <p:spPr bwMode="auto">
          <a:xfrm>
            <a:off x="1419486" y="944725"/>
            <a:ext cx="639075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C00000"/>
                </a:solidFill>
                <a:latin typeface="Arial" charset="0"/>
              </a:rPr>
              <a:t>5. Gestión de Programa de Auditoria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s-CO" sz="18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650" dirty="0">
                <a:solidFill>
                  <a:srgbClr val="3B40FF"/>
                </a:solidFill>
                <a:latin typeface="Arial" charset="0"/>
              </a:rPr>
              <a:t>5.3 </a:t>
            </a:r>
            <a:r>
              <a:rPr lang="es-CO" altLang="es-CO" sz="1650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es-CO" altLang="es-CO" sz="16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Determinación y evaluación de los riesgos y oportunidades del programa de auditorías del Programa de Auditorias </a:t>
            </a: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871663" y="2511029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CO" altLang="es-CO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9 Rectángulo"/>
          <p:cNvSpPr>
            <a:spLocks noChangeArrowheads="1"/>
          </p:cNvSpPr>
          <p:nvPr/>
        </p:nvSpPr>
        <p:spPr bwMode="auto">
          <a:xfrm>
            <a:off x="1556147" y="2406603"/>
            <a:ext cx="44398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tx1"/>
                </a:solidFill>
                <a:latin typeface="Arial" charset="0"/>
              </a:rPr>
              <a:t>Existen riesgos y oportunidades asociados al contexto del auditado que pueden ser asociados con el programa de auditoría y pueden afectar el logro de sus objetivos</a:t>
            </a:r>
          </a:p>
        </p:txBody>
      </p:sp>
      <p:sp>
        <p:nvSpPr>
          <p:cNvPr id="17413" name="11 Rectángulo"/>
          <p:cNvSpPr>
            <a:spLocks noChangeArrowheads="1"/>
          </p:cNvSpPr>
          <p:nvPr/>
        </p:nvSpPr>
        <p:spPr bwMode="auto">
          <a:xfrm>
            <a:off x="1421607" y="4277916"/>
            <a:ext cx="57426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tx1"/>
                </a:solidFill>
                <a:latin typeface="Arial" charset="0"/>
              </a:rPr>
              <a:t>Asociados a la </a:t>
            </a:r>
            <a:r>
              <a:rPr lang="es-CO" altLang="es-CO" sz="1800" dirty="0" err="1">
                <a:solidFill>
                  <a:schemeClr val="tx1"/>
                </a:solidFill>
                <a:latin typeface="Arial" charset="0"/>
              </a:rPr>
              <a:t>planeación,recursos,,selección</a:t>
            </a:r>
            <a:r>
              <a:rPr lang="es-CO" altLang="es-CO" sz="1800" dirty="0">
                <a:solidFill>
                  <a:schemeClr val="tx1"/>
                </a:solidFill>
                <a:latin typeface="Arial" charset="0"/>
              </a:rPr>
              <a:t> del equipo </a:t>
            </a:r>
            <a:r>
              <a:rPr lang="es-CO" altLang="es-CO" sz="1800" dirty="0" err="1">
                <a:solidFill>
                  <a:schemeClr val="tx1"/>
                </a:solidFill>
                <a:latin typeface="Arial" charset="0"/>
              </a:rPr>
              <a:t>auditor,comunicación,implementación</a:t>
            </a:r>
            <a:r>
              <a:rPr lang="es-CO" altLang="es-CO" sz="1800" dirty="0">
                <a:solidFill>
                  <a:schemeClr val="tx1"/>
                </a:solidFill>
                <a:latin typeface="Arial" charset="0"/>
              </a:rPr>
              <a:t>, control de la información </a:t>
            </a:r>
            <a:r>
              <a:rPr lang="es-CO" altLang="es-CO" sz="1800" dirty="0" err="1">
                <a:solidFill>
                  <a:schemeClr val="tx1"/>
                </a:solidFill>
                <a:latin typeface="Arial" charset="0"/>
              </a:rPr>
              <a:t>documentada,seguimiento,medición</a:t>
            </a:r>
            <a:r>
              <a:rPr lang="es-CO" altLang="es-CO" sz="1800" dirty="0">
                <a:solidFill>
                  <a:schemeClr val="tx1"/>
                </a:solidFill>
                <a:latin typeface="Arial" charset="0"/>
              </a:rPr>
              <a:t> y mejora del programa de auditorías</a:t>
            </a:r>
          </a:p>
        </p:txBody>
      </p:sp>
      <p:sp>
        <p:nvSpPr>
          <p:cNvPr id="17414" name="5 Explosión 1"/>
          <p:cNvSpPr>
            <a:spLocks/>
          </p:cNvSpPr>
          <p:nvPr/>
        </p:nvSpPr>
        <p:spPr bwMode="auto">
          <a:xfrm>
            <a:off x="5658480" y="2287225"/>
            <a:ext cx="2362200" cy="1076325"/>
          </a:xfrm>
          <a:custGeom>
            <a:avLst/>
            <a:gdLst>
              <a:gd name="T0" fmla="*/ 2147483647 w 27781"/>
              <a:gd name="T1" fmla="*/ 906343623 h 27166"/>
              <a:gd name="T2" fmla="*/ 2147483647 w 27781"/>
              <a:gd name="T3" fmla="*/ 92213073 h 27166"/>
              <a:gd name="T4" fmla="*/ 2147483647 w 27781"/>
              <a:gd name="T5" fmla="*/ 1039722237 h 27166"/>
              <a:gd name="T6" fmla="*/ 2147483647 w 27781"/>
              <a:gd name="T7" fmla="*/ 650361160 h 27166"/>
              <a:gd name="T8" fmla="*/ 2147483647 w 27781"/>
              <a:gd name="T9" fmla="*/ 1451950196 h 27166"/>
              <a:gd name="T10" fmla="*/ 2147483647 w 27781"/>
              <a:gd name="T11" fmla="*/ 1491639855 h 27166"/>
              <a:gd name="T12" fmla="*/ 2147483647 w 27781"/>
              <a:gd name="T13" fmla="*/ 1969083562 h 27166"/>
              <a:gd name="T14" fmla="*/ 2147483647 w 27781"/>
              <a:gd name="T15" fmla="*/ 2147483647 h 27166"/>
              <a:gd name="T16" fmla="*/ 2147483647 w 27781"/>
              <a:gd name="T17" fmla="*/ 2147483647 h 27166"/>
              <a:gd name="T18" fmla="*/ 2147483647 w 27781"/>
              <a:gd name="T19" fmla="*/ 2147483647 h 27166"/>
              <a:gd name="T20" fmla="*/ 2147483647 w 27781"/>
              <a:gd name="T21" fmla="*/ 2147483647 h 27166"/>
              <a:gd name="T22" fmla="*/ 2147483647 w 27781"/>
              <a:gd name="T23" fmla="*/ 2147483647 h 27166"/>
              <a:gd name="T24" fmla="*/ 2147483647 w 27781"/>
              <a:gd name="T25" fmla="*/ 2147483647 h 27166"/>
              <a:gd name="T26" fmla="*/ 2147483647 w 27781"/>
              <a:gd name="T27" fmla="*/ 2147483647 h 27166"/>
              <a:gd name="T28" fmla="*/ 2147483647 w 27781"/>
              <a:gd name="T29" fmla="*/ 2147483647 h 27166"/>
              <a:gd name="T30" fmla="*/ 2147483647 w 27781"/>
              <a:gd name="T31" fmla="*/ 2147483647 h 27166"/>
              <a:gd name="T32" fmla="*/ 2147483647 w 27781"/>
              <a:gd name="T33" fmla="*/ 2147483647 h 27166"/>
              <a:gd name="T34" fmla="*/ 2147483647 w 27781"/>
              <a:gd name="T35" fmla="*/ 2147483647 h 27166"/>
              <a:gd name="T36" fmla="*/ 1874990064 w 27781"/>
              <a:gd name="T37" fmla="*/ 2147483647 h 27166"/>
              <a:gd name="T38" fmla="*/ 2147483647 w 27781"/>
              <a:gd name="T39" fmla="*/ 2143918003 h 27166"/>
              <a:gd name="T40" fmla="*/ 0 w 27781"/>
              <a:gd name="T41" fmla="*/ 1528968197 h 27166"/>
              <a:gd name="T42" fmla="*/ 2147483647 w 27781"/>
              <a:gd name="T43" fmla="*/ 1360917649 h 27166"/>
              <a:gd name="T44" fmla="*/ 2147483647 w 27781"/>
              <a:gd name="T45" fmla="*/ 662754600 h 27166"/>
              <a:gd name="T46" fmla="*/ 2147483647 w 27781"/>
              <a:gd name="T47" fmla="*/ 1000032948 h 27166"/>
              <a:gd name="T48" fmla="*/ 2147483647 w 27781"/>
              <a:gd name="T49" fmla="*/ 0 h 27166"/>
              <a:gd name="T50" fmla="*/ 2147483647 w 27781"/>
              <a:gd name="T51" fmla="*/ 906343623 h 2716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781"/>
              <a:gd name="T79" fmla="*/ 0 h 27166"/>
              <a:gd name="T80" fmla="*/ 27781 w 27781"/>
              <a:gd name="T81" fmla="*/ 27166 h 2716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781" h="27166">
                <a:moveTo>
                  <a:pt x="13419" y="6143"/>
                </a:moveTo>
                <a:lnTo>
                  <a:pt x="18398" y="625"/>
                </a:lnTo>
                <a:cubicBezTo>
                  <a:pt x="18276" y="2400"/>
                  <a:pt x="18117" y="5272"/>
                  <a:pt x="17995" y="7047"/>
                </a:cubicBezTo>
                <a:lnTo>
                  <a:pt x="23094" y="4408"/>
                </a:lnTo>
                <a:cubicBezTo>
                  <a:pt x="23085" y="5246"/>
                  <a:pt x="20982" y="9003"/>
                  <a:pt x="20973" y="9841"/>
                </a:cubicBezTo>
                <a:lnTo>
                  <a:pt x="26545" y="10110"/>
                </a:lnTo>
                <a:lnTo>
                  <a:pt x="22453" y="13346"/>
                </a:lnTo>
                <a:lnTo>
                  <a:pt x="27781" y="17284"/>
                </a:lnTo>
                <a:lnTo>
                  <a:pt x="21611" y="17077"/>
                </a:lnTo>
                <a:cubicBezTo>
                  <a:pt x="21783" y="18748"/>
                  <a:pt x="21954" y="20418"/>
                  <a:pt x="22126" y="22089"/>
                </a:cubicBezTo>
                <a:lnTo>
                  <a:pt x="17645" y="19281"/>
                </a:lnTo>
                <a:cubicBezTo>
                  <a:pt x="17646" y="21588"/>
                  <a:pt x="17646" y="23895"/>
                  <a:pt x="17647" y="26202"/>
                </a:cubicBezTo>
                <a:lnTo>
                  <a:pt x="14229" y="20679"/>
                </a:lnTo>
                <a:cubicBezTo>
                  <a:pt x="14137" y="20808"/>
                  <a:pt x="13685" y="21052"/>
                  <a:pt x="13593" y="21181"/>
                </a:cubicBezTo>
                <a:lnTo>
                  <a:pt x="10580" y="27166"/>
                </a:lnTo>
                <a:cubicBezTo>
                  <a:pt x="10323" y="25175"/>
                  <a:pt x="10304" y="23132"/>
                  <a:pt x="10047" y="21141"/>
                </a:cubicBezTo>
                <a:lnTo>
                  <a:pt x="5495" y="23408"/>
                </a:lnTo>
                <a:lnTo>
                  <a:pt x="6849" y="18417"/>
                </a:lnTo>
                <a:lnTo>
                  <a:pt x="1287" y="18356"/>
                </a:lnTo>
                <a:lnTo>
                  <a:pt x="4976" y="14531"/>
                </a:lnTo>
                <a:lnTo>
                  <a:pt x="0" y="10363"/>
                </a:lnTo>
                <a:lnTo>
                  <a:pt x="4660" y="9224"/>
                </a:lnTo>
                <a:lnTo>
                  <a:pt x="1732" y="4492"/>
                </a:lnTo>
                <a:lnTo>
                  <a:pt x="9213" y="6778"/>
                </a:lnTo>
                <a:cubicBezTo>
                  <a:pt x="9205" y="4519"/>
                  <a:pt x="9198" y="2259"/>
                  <a:pt x="9190" y="0"/>
                </a:cubicBezTo>
                <a:lnTo>
                  <a:pt x="13419" y="6143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s-CO" sz="240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s-CO" sz="1800" dirty="0">
                <a:solidFill>
                  <a:schemeClr val="tx1"/>
                </a:solidFill>
                <a:latin typeface="Arial" charset="0"/>
              </a:rPr>
              <a:t>         Nuevo !</a:t>
            </a:r>
            <a:endParaRPr lang="es-CO" altLang="es-CO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5" name="19 Abrir llave"/>
          <p:cNvSpPr>
            <a:spLocks/>
          </p:cNvSpPr>
          <p:nvPr/>
        </p:nvSpPr>
        <p:spPr bwMode="auto">
          <a:xfrm>
            <a:off x="5922170" y="1679972"/>
            <a:ext cx="73819" cy="371475"/>
          </a:xfrm>
          <a:prstGeom prst="leftBrace">
            <a:avLst>
              <a:gd name="adj1" fmla="val 40351"/>
              <a:gd name="adj2" fmla="val 51139"/>
            </a:avLst>
          </a:prstGeom>
          <a:solidFill>
            <a:srgbClr val="667633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735325" y="3212976"/>
            <a:ext cx="3984689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3928" y="3834045"/>
            <a:ext cx="3984689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5325" y="4374105"/>
            <a:ext cx="3984689" cy="0"/>
          </a:xfrm>
          <a:prstGeom prst="line">
            <a:avLst/>
          </a:prstGeom>
          <a:ln w="635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21" y="956712"/>
            <a:ext cx="5829300" cy="6131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ENFOQUES QUE UN AUDITOR DEBERÍA CONSIDERAR SEGÚN LA ISO 19011:2018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49696" y="2803356"/>
            <a:ext cx="2009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err="1"/>
              <a:t>Entender</a:t>
            </a:r>
            <a:r>
              <a:rPr lang="en-US" sz="1200" dirty="0"/>
              <a:t> el </a:t>
            </a:r>
            <a:r>
              <a:rPr lang="en-US" sz="1200" dirty="0" err="1"/>
              <a:t>Contexto</a:t>
            </a:r>
            <a:r>
              <a:rPr lang="en-US" sz="1200" dirty="0"/>
              <a:t> del </a:t>
            </a:r>
            <a:r>
              <a:rPr lang="en-US" sz="1200" dirty="0" err="1"/>
              <a:t>auditado</a:t>
            </a:r>
            <a:r>
              <a:rPr lang="en-US" sz="1200" dirty="0"/>
              <a:t> y </a:t>
            </a:r>
            <a:r>
              <a:rPr lang="en-US" sz="1200" dirty="0" err="1"/>
              <a:t>sus</a:t>
            </a:r>
            <a:r>
              <a:rPr lang="en-US" sz="1200" dirty="0"/>
              <a:t> </a:t>
            </a:r>
            <a:r>
              <a:rPr lang="en-US" sz="1200" dirty="0" err="1"/>
              <a:t>riesgos</a:t>
            </a:r>
            <a:r>
              <a:rPr lang="en-US" sz="12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1333" y="3255892"/>
            <a:ext cx="239868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 err="1"/>
              <a:t>Priorizar</a:t>
            </a:r>
            <a:r>
              <a:rPr lang="en-US" sz="1050" dirty="0"/>
              <a:t> las </a:t>
            </a:r>
            <a:r>
              <a:rPr lang="en-US" sz="1050" dirty="0" err="1"/>
              <a:t>cuestiones</a:t>
            </a:r>
            <a:r>
              <a:rPr lang="en-US" sz="1050" dirty="0"/>
              <a:t> </a:t>
            </a:r>
            <a:r>
              <a:rPr lang="en-US" sz="1050" dirty="0" err="1"/>
              <a:t>internas</a:t>
            </a:r>
            <a:r>
              <a:rPr lang="en-US" sz="1050" dirty="0"/>
              <a:t> y </a:t>
            </a:r>
            <a:r>
              <a:rPr lang="en-US" sz="1050" dirty="0" err="1"/>
              <a:t>externas</a:t>
            </a:r>
            <a:r>
              <a:rPr lang="en-US" sz="1050" dirty="0"/>
              <a:t> </a:t>
            </a:r>
            <a:r>
              <a:rPr lang="en-US" sz="1050" dirty="0" err="1"/>
              <a:t>así</a:t>
            </a:r>
            <a:r>
              <a:rPr lang="en-US" sz="1050" dirty="0"/>
              <a:t> </a:t>
            </a:r>
            <a:r>
              <a:rPr lang="en-US" sz="1050" dirty="0" err="1"/>
              <a:t>como</a:t>
            </a:r>
            <a:r>
              <a:rPr lang="en-US" sz="1050" dirty="0"/>
              <a:t> las </a:t>
            </a:r>
            <a:r>
              <a:rPr lang="en-US" sz="1050" dirty="0" err="1"/>
              <a:t>partes</a:t>
            </a:r>
            <a:r>
              <a:rPr lang="en-US" sz="1050" dirty="0"/>
              <a:t> </a:t>
            </a:r>
            <a:r>
              <a:rPr lang="en-US" sz="1050" dirty="0" err="1"/>
              <a:t>interesadas</a:t>
            </a:r>
            <a:r>
              <a:rPr lang="en-US" sz="1050" dirty="0"/>
              <a:t> </a:t>
            </a:r>
            <a:r>
              <a:rPr lang="en-US" sz="1050" dirty="0" err="1"/>
              <a:t>relevantes</a:t>
            </a:r>
            <a:r>
              <a:rPr lang="en-US" sz="1050" dirty="0"/>
              <a:t> y </a:t>
            </a:r>
            <a:r>
              <a:rPr lang="en-US" sz="1050" dirty="0" err="1"/>
              <a:t>su</a:t>
            </a:r>
            <a:r>
              <a:rPr lang="en-US" sz="1050" dirty="0"/>
              <a:t> </a:t>
            </a:r>
            <a:r>
              <a:rPr lang="en-US" sz="1050" dirty="0" err="1"/>
              <a:t>impacto</a:t>
            </a:r>
            <a:r>
              <a:rPr lang="en-US" sz="1050" dirty="0"/>
              <a:t> </a:t>
            </a:r>
            <a:r>
              <a:rPr lang="en-US" sz="1050" dirty="0" err="1"/>
              <a:t>en</a:t>
            </a:r>
            <a:r>
              <a:rPr lang="en-US" sz="1050" dirty="0"/>
              <a:t> la </a:t>
            </a:r>
            <a:r>
              <a:rPr lang="en-US" sz="1050" dirty="0" err="1"/>
              <a:t>organización</a:t>
            </a:r>
            <a:r>
              <a:rPr lang="en-US" sz="105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333" y="3978010"/>
            <a:ext cx="2009799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 err="1"/>
              <a:t>Entender</a:t>
            </a:r>
            <a:r>
              <a:rPr lang="en-US" sz="1050" dirty="0"/>
              <a:t> la </a:t>
            </a:r>
            <a:r>
              <a:rPr lang="en-US" sz="1050" dirty="0" err="1"/>
              <a:t>dirección</a:t>
            </a:r>
            <a:r>
              <a:rPr lang="en-US" sz="1050" dirty="0"/>
              <a:t> </a:t>
            </a:r>
            <a:r>
              <a:rPr lang="en-US" sz="1050" dirty="0" err="1"/>
              <a:t>estratégica</a:t>
            </a:r>
            <a:r>
              <a:rPr lang="en-US" sz="1050" dirty="0"/>
              <a:t> de la </a:t>
            </a:r>
            <a:r>
              <a:rPr lang="en-US" sz="1050" dirty="0" err="1"/>
              <a:t>organización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5321335" y="4527909"/>
            <a:ext cx="213131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 err="1"/>
              <a:t>Conocer</a:t>
            </a:r>
            <a:r>
              <a:rPr lang="en-US" sz="1050" dirty="0"/>
              <a:t> el </a:t>
            </a:r>
            <a:r>
              <a:rPr lang="en-US" sz="1050" dirty="0" err="1"/>
              <a:t>ciclo</a:t>
            </a:r>
            <a:r>
              <a:rPr lang="en-US" sz="1050" dirty="0"/>
              <a:t> de </a:t>
            </a:r>
            <a:r>
              <a:rPr lang="en-US" sz="1050" dirty="0" err="1"/>
              <a:t>vida</a:t>
            </a:r>
            <a:r>
              <a:rPr lang="en-US" sz="1050" dirty="0"/>
              <a:t> del </a:t>
            </a:r>
            <a:r>
              <a:rPr lang="en-US" sz="1050" dirty="0" err="1"/>
              <a:t>producto</a:t>
            </a:r>
            <a:r>
              <a:rPr lang="en-US" sz="1050" dirty="0"/>
              <a:t> o </a:t>
            </a:r>
            <a:r>
              <a:rPr lang="en-US" sz="1050" dirty="0" err="1"/>
              <a:t>servicio</a:t>
            </a:r>
            <a:endParaRPr lang="en-US" sz="1050" dirty="0"/>
          </a:p>
        </p:txBody>
      </p:sp>
      <p:graphicFrame>
        <p:nvGraphicFramePr>
          <p:cNvPr id="14" name="Content Placeholder 5"/>
          <p:cNvGraphicFramePr>
            <a:graphicFrameLocks/>
          </p:cNvGraphicFramePr>
          <p:nvPr/>
        </p:nvGraphicFramePr>
        <p:xfrm>
          <a:off x="1979712" y="2446264"/>
          <a:ext cx="3078342" cy="244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330349" y="2796920"/>
            <a:ext cx="38985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575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0349" y="3281749"/>
            <a:ext cx="38985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575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0349" y="3753717"/>
            <a:ext cx="38985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575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61745" y="4322009"/>
            <a:ext cx="38985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575" dirty="0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22" name="Picture 21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590" y="5417341"/>
            <a:ext cx="474349" cy="4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C96F-3740-4D6A-9658-86855A80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0969B-E75F-4E98-83CB-DE2BE2A6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CE1C0F-8B4F-4042-819C-213A5DD4CF55}"/>
              </a:ext>
            </a:extLst>
          </p:cNvPr>
          <p:cNvSpPr/>
          <p:nvPr/>
        </p:nvSpPr>
        <p:spPr>
          <a:xfrm>
            <a:off x="2286000" y="297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IWA 31</a:t>
            </a:r>
          </a:p>
          <a:p>
            <a:pPr algn="ctr"/>
            <a:r>
              <a:rPr lang="en-US" sz="1350" b="1" dirty="0"/>
              <a:t>Risk management – Guidelines on using ISO 31000 in management systems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659722-AC8F-426F-9132-B5961F62C504}"/>
              </a:ext>
            </a:extLst>
          </p:cNvPr>
          <p:cNvSpPr txBox="1"/>
          <p:nvPr/>
        </p:nvSpPr>
        <p:spPr>
          <a:xfrm>
            <a:off x="3903784" y="2239401"/>
            <a:ext cx="14205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300" dirty="0">
                <a:solidFill>
                  <a:schemeClr val="accent5"/>
                </a:solidFill>
              </a:rPr>
              <a:t>IWA 31</a:t>
            </a:r>
          </a:p>
        </p:txBody>
      </p:sp>
    </p:spTree>
    <p:extLst>
      <p:ext uri="{BB962C8B-B14F-4D97-AF65-F5344CB8AC3E}">
        <p14:creationId xmlns:p14="http://schemas.microsoft.com/office/powerpoint/2010/main" val="188422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76">
            <a:extLst>
              <a:ext uri="{FF2B5EF4-FFF2-40B4-BE49-F238E27FC236}">
                <a16:creationId xmlns:a16="http://schemas.microsoft.com/office/drawing/2014/main" id="{3077177D-E851-4403-8F66-C50180A09779}"/>
              </a:ext>
            </a:extLst>
          </p:cNvPr>
          <p:cNvSpPr/>
          <p:nvPr/>
        </p:nvSpPr>
        <p:spPr bwMode="auto">
          <a:xfrm>
            <a:off x="1143001" y="2137683"/>
            <a:ext cx="2896289" cy="3100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s-CO" sz="1562" b="1" dirty="0">
                <a:solidFill>
                  <a:schemeClr val="bg1"/>
                </a:solidFill>
              </a:rPr>
              <a:t>IWA 31</a:t>
            </a:r>
          </a:p>
          <a:p>
            <a:pPr algn="ctr"/>
            <a:r>
              <a:rPr lang="en-US" sz="1050" b="1" dirty="0"/>
              <a:t>Risk management – Guidelines on using ISO 31000 in management </a:t>
            </a:r>
            <a:r>
              <a:rPr lang="es-CO" sz="1050" b="1" dirty="0" err="1"/>
              <a:t>systems</a:t>
            </a:r>
            <a:r>
              <a:rPr lang="es-CO" sz="1050" b="1" dirty="0">
                <a:solidFill>
                  <a:schemeClr val="bg1"/>
                </a:solidFill>
              </a:rPr>
              <a:t> </a:t>
            </a:r>
            <a:endParaRPr sz="105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E0DAC4B-1470-4709-ACF1-B46B0DF9D931}"/>
              </a:ext>
            </a:extLst>
          </p:cNvPr>
          <p:cNvSpPr/>
          <p:nvPr/>
        </p:nvSpPr>
        <p:spPr>
          <a:xfrm>
            <a:off x="3543742" y="2288453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>
                <a:latin typeface="Arial" pitchFamily="34" charset="0"/>
              </a:rPr>
              <a:t>Referencias normativas</a:t>
            </a:r>
            <a:endParaRPr lang="es-ES" sz="12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8E1140-F188-4AC3-AF5F-EB482809B0E1}"/>
              </a:ext>
            </a:extLst>
          </p:cNvPr>
          <p:cNvSpPr/>
          <p:nvPr/>
        </p:nvSpPr>
        <p:spPr>
          <a:xfrm>
            <a:off x="3049584" y="1937606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>
                <a:latin typeface="Arial" pitchFamily="34" charset="0"/>
              </a:rPr>
              <a:t>Alcance</a:t>
            </a:r>
            <a:endParaRPr lang="es-ES" sz="12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681C9B4-BC12-49E7-B8DD-779BE7C12D17}"/>
              </a:ext>
            </a:extLst>
          </p:cNvPr>
          <p:cNvSpPr/>
          <p:nvPr/>
        </p:nvSpPr>
        <p:spPr>
          <a:xfrm>
            <a:off x="3855333" y="2707568"/>
            <a:ext cx="1898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 err="1">
                <a:latin typeface="Arial" pitchFamily="34" charset="0"/>
              </a:rPr>
              <a:t>Terminos</a:t>
            </a:r>
            <a:r>
              <a:rPr lang="es-CO" sz="1200" dirty="0">
                <a:latin typeface="Arial" pitchFamily="34" charset="0"/>
              </a:rPr>
              <a:t> y definiciones</a:t>
            </a:r>
            <a:endParaRPr lang="es-ES" sz="1200" dirty="0"/>
          </a:p>
        </p:txBody>
      </p:sp>
      <p:sp>
        <p:nvSpPr>
          <p:cNvPr id="38" name="3 CuadroTexto"/>
          <p:cNvSpPr txBox="1">
            <a:spLocks noChangeArrowheads="1"/>
          </p:cNvSpPr>
          <p:nvPr/>
        </p:nvSpPr>
        <p:spPr bwMode="auto">
          <a:xfrm>
            <a:off x="1920901" y="918977"/>
            <a:ext cx="5394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9468E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b="1" dirty="0">
                <a:solidFill>
                  <a:srgbClr val="C00000"/>
                </a:solidFill>
                <a:latin typeface="Arial" charset="0"/>
              </a:rPr>
              <a:t>IWA 31 Guía para el uso de ISO 31000 en los sistemas de gestión.</a:t>
            </a:r>
          </a:p>
        </p:txBody>
      </p:sp>
      <p:sp>
        <p:nvSpPr>
          <p:cNvPr id="41" name="Rectángulo 15">
            <a:extLst>
              <a:ext uri="{FF2B5EF4-FFF2-40B4-BE49-F238E27FC236}">
                <a16:creationId xmlns:a16="http://schemas.microsoft.com/office/drawing/2014/main" id="{2E0DAC4B-1470-4709-ACF1-B46B0DF9D931}"/>
              </a:ext>
            </a:extLst>
          </p:cNvPr>
          <p:cNvSpPr/>
          <p:nvPr/>
        </p:nvSpPr>
        <p:spPr>
          <a:xfrm>
            <a:off x="4039289" y="3312331"/>
            <a:ext cx="3667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>
                <a:latin typeface="Arial" pitchFamily="34" charset="0"/>
              </a:rPr>
              <a:t>Estructura de las normas de sistemas de gestión </a:t>
            </a:r>
          </a:p>
          <a:p>
            <a:r>
              <a:rPr lang="es-CO" sz="1200" dirty="0">
                <a:latin typeface="Arial" pitchFamily="34" charset="0"/>
              </a:rPr>
              <a:t>   para usuarios de la ISO 31000</a:t>
            </a:r>
            <a:endParaRPr lang="es-ES" sz="1200" dirty="0"/>
          </a:p>
        </p:txBody>
      </p:sp>
      <p:sp>
        <p:nvSpPr>
          <p:cNvPr id="43" name="Rectángulo 15">
            <a:extLst>
              <a:ext uri="{FF2B5EF4-FFF2-40B4-BE49-F238E27FC236}">
                <a16:creationId xmlns:a16="http://schemas.microsoft.com/office/drawing/2014/main" id="{2E0DAC4B-1470-4709-ACF1-B46B0DF9D931}"/>
              </a:ext>
            </a:extLst>
          </p:cNvPr>
          <p:cNvSpPr/>
          <p:nvPr/>
        </p:nvSpPr>
        <p:spPr>
          <a:xfrm>
            <a:off x="4039289" y="3814437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>
                <a:latin typeface="Arial" pitchFamily="34" charset="0"/>
              </a:rPr>
              <a:t>Diferencia en terminología entre ISO 31000 y  otras</a:t>
            </a:r>
          </a:p>
          <a:p>
            <a:r>
              <a:rPr lang="es-CO" sz="1200" dirty="0">
                <a:latin typeface="Arial" pitchFamily="34" charset="0"/>
              </a:rPr>
              <a:t> normas (HLS)</a:t>
            </a:r>
            <a:endParaRPr lang="es-ES" sz="1200" dirty="0"/>
          </a:p>
        </p:txBody>
      </p:sp>
      <p:sp>
        <p:nvSpPr>
          <p:cNvPr id="10" name="Rectángulo 15">
            <a:extLst>
              <a:ext uri="{FF2B5EF4-FFF2-40B4-BE49-F238E27FC236}">
                <a16:creationId xmlns:a16="http://schemas.microsoft.com/office/drawing/2014/main" id="{76D932A6-084D-4A4B-B9FE-5951E7471B83}"/>
              </a:ext>
            </a:extLst>
          </p:cNvPr>
          <p:cNvSpPr/>
          <p:nvPr/>
        </p:nvSpPr>
        <p:spPr>
          <a:xfrm>
            <a:off x="3413856" y="4923688"/>
            <a:ext cx="4007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>
                <a:latin typeface="Arial" pitchFamily="34" charset="0"/>
              </a:rPr>
              <a:t>Sistemas de gestión integrados y uso de la ISO 31000</a:t>
            </a:r>
            <a:endParaRPr lang="es-ES" sz="1200" dirty="0"/>
          </a:p>
        </p:txBody>
      </p:sp>
      <p:sp>
        <p:nvSpPr>
          <p:cNvPr id="11" name="Rectángulo 15">
            <a:extLst>
              <a:ext uri="{FF2B5EF4-FFF2-40B4-BE49-F238E27FC236}">
                <a16:creationId xmlns:a16="http://schemas.microsoft.com/office/drawing/2014/main" id="{DD53449B-80A7-44DD-BE5D-EC301B11C44C}"/>
              </a:ext>
            </a:extLst>
          </p:cNvPr>
          <p:cNvSpPr/>
          <p:nvPr/>
        </p:nvSpPr>
        <p:spPr>
          <a:xfrm>
            <a:off x="3825089" y="4409220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152" indent="-107152">
              <a:buFont typeface="Wingdings" charset="2"/>
              <a:buChar char="ü"/>
            </a:pPr>
            <a:r>
              <a:rPr lang="es-CO" sz="1200" dirty="0" err="1">
                <a:latin typeface="Arial" pitchFamily="34" charset="0"/>
              </a:rPr>
              <a:t>Guia</a:t>
            </a:r>
            <a:r>
              <a:rPr lang="es-CO" sz="1200" dirty="0">
                <a:latin typeface="Arial" pitchFamily="34" charset="0"/>
              </a:rPr>
              <a:t> de ISO 31000 para usuarios de normas de</a:t>
            </a:r>
          </a:p>
          <a:p>
            <a:r>
              <a:rPr lang="es-CO" sz="1200" dirty="0">
                <a:latin typeface="Arial" pitchFamily="34" charset="0"/>
              </a:rPr>
              <a:t> sistemas de gestión.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040327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F2E2B-601F-4057-9BEF-503D77A3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2" y="184558"/>
            <a:ext cx="7608815" cy="855677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accent4"/>
                </a:solidFill>
              </a:rPr>
              <a:t>Relación entre HLS e ISO 31000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6C08871-A5B3-423B-AA1E-D5D9AF4E4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431131"/>
            <a:ext cx="6272454" cy="40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2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Términos y definiciones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052515"/>
            <a:ext cx="7772400" cy="52568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s-CO" b="1" dirty="0"/>
              <a:t>Riesgo: </a:t>
            </a:r>
            <a:r>
              <a:rPr lang="es-CO" dirty="0"/>
              <a:t>efecto de la incertidumbre sobre los objetivos</a:t>
            </a:r>
          </a:p>
          <a:p>
            <a:pPr marL="457200" indent="-457200">
              <a:defRPr/>
            </a:pPr>
            <a:endParaRPr lang="es-CO" dirty="0"/>
          </a:p>
          <a:p>
            <a:pPr marL="0" indent="0" algn="just">
              <a:buNone/>
              <a:defRPr/>
            </a:pPr>
            <a:r>
              <a:rPr lang="es-CO" sz="1900" dirty="0"/>
              <a:t>Nota 1: Un efecto es una desviación de aquello que se espera, sea positivo, negativo o ambos.</a:t>
            </a:r>
          </a:p>
          <a:p>
            <a:pPr marL="0" indent="0" algn="just">
              <a:buNone/>
              <a:defRPr/>
            </a:pPr>
            <a:r>
              <a:rPr lang="es-CO" sz="1900" dirty="0"/>
              <a:t>Nota 2: Los objetivos pueden tener aspectos diferentes (por ejemplo financieros, salud y seguridad, y metas ambientales) y se pueden aplicar en niveles diferentes (estratégico, en toda la organización, en proyectos, productos y procesos).</a:t>
            </a:r>
          </a:p>
          <a:p>
            <a:pPr marL="0" indent="0" algn="just">
              <a:buNone/>
              <a:defRPr/>
            </a:pPr>
            <a:r>
              <a:rPr lang="es-CO" sz="1900" dirty="0"/>
              <a:t>Nota 3: A menudo el riesgo está caracterizado por la referencia a los eventos potenciales y las consecuencias o a una combinación de ellos.</a:t>
            </a:r>
          </a:p>
          <a:p>
            <a:pPr marL="0" indent="0" algn="just">
              <a:buNone/>
              <a:defRPr/>
            </a:pPr>
            <a:r>
              <a:rPr lang="es-CO" sz="1900" dirty="0"/>
              <a:t>Nota 4: Con frecuencia, el riesgo se expresa en términos de una combinación de las consecuencias de un evento (incluyendo los cambios en las circunstancias) y en la posibilidad de que suceda.</a:t>
            </a:r>
          </a:p>
          <a:p>
            <a:pPr marL="0" indent="0" algn="just">
              <a:buNone/>
              <a:defRPr/>
            </a:pPr>
            <a:r>
              <a:rPr lang="es-CO" sz="1900" dirty="0"/>
              <a:t>Nota 5: Incertidumbre es el estado, incluso parcial, de deficiencia de información relacionada con la comprensión o el conocimiento de un evento, su consecuencia o posibilidad</a:t>
            </a: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913E21-B180-4655-93E7-4275C575600E}" type="slidenum">
              <a:rPr lang="en-US" smtClean="0">
                <a:ea typeface="MS PGothic" pitchFamily="34" charset="-128"/>
              </a:rPr>
              <a:pPr/>
              <a:t>3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riesgo: Componentes</a:t>
            </a:r>
          </a:p>
        </p:txBody>
      </p:sp>
      <p:sp>
        <p:nvSpPr>
          <p:cNvPr id="46083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B5E436-1C43-45BB-8E59-0441C5A733E2}" type="slidenum">
              <a:rPr lang="en-US" smtClean="0">
                <a:ea typeface="MS PGothic" pitchFamily="34" charset="-128"/>
              </a:rPr>
              <a:pPr/>
              <a:t>4</a:t>
            </a:fld>
            <a:endParaRPr lang="en-US">
              <a:ea typeface="MS PGothic" pitchFamily="34" charset="-128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83568" y="1052736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31000:2018</a:t>
            </a:r>
          </a:p>
        </p:txBody>
      </p:sp>
      <p:sp>
        <p:nvSpPr>
          <p:cNvPr id="6147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FC0E2-F8B3-4906-8044-3E3991A1F8B2}" type="slidenum">
              <a:rPr lang="en-US" smtClean="0">
                <a:ea typeface="MS PGothic" pitchFamily="34" charset="-128"/>
              </a:rPr>
              <a:pPr/>
              <a:t>5</a:t>
            </a:fld>
            <a:endParaRPr lang="en-US">
              <a:ea typeface="MS PGothic" pitchFamily="34" charset="-128"/>
            </a:endParaRPr>
          </a:p>
        </p:txBody>
      </p:sp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323850" y="622300"/>
            <a:ext cx="8280400" cy="5327650"/>
            <a:chOff x="467544" y="836712"/>
            <a:chExt cx="8136185" cy="4823817"/>
          </a:xfrm>
        </p:grpSpPr>
        <p:pic>
          <p:nvPicPr>
            <p:cNvPr id="73732" name="Picture 4" descr="dado,dados,industrias,metáforas,montajes,negocios,oportunidades,posibilidades,riesgos,signos de interrogación,símbolos,símbolos de dól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484784"/>
              <a:ext cx="3095625" cy="309562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3740" name="Picture 12" descr="aguas infestadas con tiburones,correr riesgos,cuerdas,empresas,hombres,hombres de negocios,metáforas,personas,riesgo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2564904"/>
              <a:ext cx="3095625" cy="309562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3742" name="Picture 14" descr="arriesgarse,azar,buceadores,deportes,discapacitados,gente,hombres de negocios,metáforas,ocio,piscinas,riesgos,saltos,sexo masculino,trampolines,varó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836712"/>
              <a:ext cx="3095625" cy="309562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C2A79B-6C71-4389-82BA-53F9193E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96" y="1132513"/>
            <a:ext cx="8442423" cy="53240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1741188-6324-483A-AFAA-AA19FB367A50}"/>
              </a:ext>
            </a:extLst>
          </p:cNvPr>
          <p:cNvSpPr txBox="1"/>
          <p:nvPr/>
        </p:nvSpPr>
        <p:spPr>
          <a:xfrm>
            <a:off x="1349594" y="310393"/>
            <a:ext cx="677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rgbClr val="FF0000"/>
                </a:solidFill>
              </a:rPr>
              <a:t>ESQUEMA GENERAL DE GESTIÓN DEL RIESGO</a:t>
            </a:r>
          </a:p>
        </p:txBody>
      </p:sp>
    </p:spTree>
    <p:extLst>
      <p:ext uri="{BB962C8B-B14F-4D97-AF65-F5344CB8AC3E}">
        <p14:creationId xmlns:p14="http://schemas.microsoft.com/office/powerpoint/2010/main" val="96831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Principios de la gestión del riesgo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17777" r="20778" b="3218"/>
          <a:stretch/>
        </p:blipFill>
        <p:spPr>
          <a:xfrm>
            <a:off x="2087210" y="1859253"/>
            <a:ext cx="3683764" cy="3697357"/>
          </a:xfrm>
          <a:prstGeom prst="ellipse">
            <a:avLst/>
          </a:prstGeom>
        </p:spPr>
      </p:pic>
      <p:sp>
        <p:nvSpPr>
          <p:cNvPr id="2" name="Llamada de nube 1"/>
          <p:cNvSpPr/>
          <p:nvPr/>
        </p:nvSpPr>
        <p:spPr>
          <a:xfrm>
            <a:off x="5148178" y="774189"/>
            <a:ext cx="1451113" cy="814379"/>
          </a:xfrm>
          <a:prstGeom prst="cloudCallout">
            <a:avLst>
              <a:gd name="adj1" fmla="val -71666"/>
              <a:gd name="adj2" fmla="val 12083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 err="1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Sistemas,procesos</a:t>
            </a:r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 y actividades</a:t>
            </a:r>
          </a:p>
        </p:txBody>
      </p:sp>
      <p:sp>
        <p:nvSpPr>
          <p:cNvPr id="6" name="Llamada de nube 5"/>
          <p:cNvSpPr/>
          <p:nvPr/>
        </p:nvSpPr>
        <p:spPr>
          <a:xfrm>
            <a:off x="6458340" y="2263589"/>
            <a:ext cx="1966547" cy="814379"/>
          </a:xfrm>
          <a:prstGeom prst="cloudCallout">
            <a:avLst>
              <a:gd name="adj1" fmla="val -91529"/>
              <a:gd name="adj2" fmla="val 5492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Marco de </a:t>
            </a:r>
            <a:r>
              <a:rPr lang="es-CO" sz="825" b="1" dirty="0" err="1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referencia,procesos</a:t>
            </a:r>
            <a:endParaRPr lang="es-CO" sz="825" b="1" dirty="0"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6458340" y="3572734"/>
            <a:ext cx="1451113" cy="814379"/>
          </a:xfrm>
          <a:prstGeom prst="cloudCallout">
            <a:avLst>
              <a:gd name="adj1" fmla="val -115502"/>
              <a:gd name="adj2" fmla="val 4150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Contexto y entorno</a:t>
            </a:r>
          </a:p>
        </p:txBody>
      </p:sp>
      <p:sp>
        <p:nvSpPr>
          <p:cNvPr id="10" name="Llamada de nube 9"/>
          <p:cNvSpPr/>
          <p:nvPr/>
        </p:nvSpPr>
        <p:spPr>
          <a:xfrm>
            <a:off x="5873735" y="5064987"/>
            <a:ext cx="1451113" cy="814379"/>
          </a:xfrm>
          <a:prstGeom prst="cloudCallout">
            <a:avLst>
              <a:gd name="adj1" fmla="val -131940"/>
              <a:gd name="adj2" fmla="val -2928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partes interesadas, comunicación y consulta </a:t>
            </a:r>
          </a:p>
        </p:txBody>
      </p:sp>
      <p:sp>
        <p:nvSpPr>
          <p:cNvPr id="11" name="Llamada de nube 10"/>
          <p:cNvSpPr/>
          <p:nvPr/>
        </p:nvSpPr>
        <p:spPr>
          <a:xfrm>
            <a:off x="563764" y="4917856"/>
            <a:ext cx="1451113" cy="814379"/>
          </a:xfrm>
          <a:prstGeom prst="cloudCallout">
            <a:avLst>
              <a:gd name="adj1" fmla="val 142718"/>
              <a:gd name="adj2" fmla="val -243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cambios en contexto, criterios y  procesos</a:t>
            </a:r>
          </a:p>
        </p:txBody>
      </p:sp>
      <p:sp>
        <p:nvSpPr>
          <p:cNvPr id="12" name="Llamada de nube 11"/>
          <p:cNvSpPr/>
          <p:nvPr/>
        </p:nvSpPr>
        <p:spPr>
          <a:xfrm>
            <a:off x="196608" y="4156092"/>
            <a:ext cx="1451113" cy="814379"/>
          </a:xfrm>
          <a:prstGeom prst="cloudCallout">
            <a:avLst>
              <a:gd name="adj1" fmla="val 142718"/>
              <a:gd name="adj2" fmla="val -243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Data,  sistemas de información</a:t>
            </a:r>
          </a:p>
        </p:txBody>
      </p:sp>
      <p:sp>
        <p:nvSpPr>
          <p:cNvPr id="13" name="Llamada de nube 12"/>
          <p:cNvSpPr/>
          <p:nvPr/>
        </p:nvSpPr>
        <p:spPr>
          <a:xfrm>
            <a:off x="171746" y="2670779"/>
            <a:ext cx="1451113" cy="814379"/>
          </a:xfrm>
          <a:prstGeom prst="cloudCallout">
            <a:avLst>
              <a:gd name="adj1" fmla="val 142718"/>
              <a:gd name="adj2" fmla="val -243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Cultura del riesgo</a:t>
            </a:r>
          </a:p>
        </p:txBody>
      </p:sp>
      <p:sp>
        <p:nvSpPr>
          <p:cNvPr id="14" name="Llamada de nube 13"/>
          <p:cNvSpPr/>
          <p:nvPr/>
        </p:nvSpPr>
        <p:spPr>
          <a:xfrm>
            <a:off x="563764" y="1515697"/>
            <a:ext cx="1451113" cy="814379"/>
          </a:xfrm>
          <a:prstGeom prst="cloudCallout">
            <a:avLst>
              <a:gd name="adj1" fmla="val 142718"/>
              <a:gd name="adj2" fmla="val -2433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es-CO" sz="825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mejora continua, cambio</a:t>
            </a:r>
          </a:p>
        </p:txBody>
      </p:sp>
    </p:spTree>
    <p:extLst>
      <p:ext uri="{BB962C8B-B14F-4D97-AF65-F5344CB8AC3E}">
        <p14:creationId xmlns:p14="http://schemas.microsoft.com/office/powerpoint/2010/main" val="134459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 la gestión del riesgo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7847012" cy="4104456"/>
          </a:xfrm>
        </p:spPr>
        <p:txBody>
          <a:bodyPr>
            <a:normAutofit lnSpcReduction="10000"/>
          </a:bodyPr>
          <a:lstStyle/>
          <a:p>
            <a:pPr marL="268288" indent="-268288" algn="just"/>
            <a:r>
              <a:rPr lang="es-CO" sz="2000" dirty="0"/>
              <a:t>Crea y protege el valor.</a:t>
            </a:r>
          </a:p>
          <a:p>
            <a:pPr marL="268288" indent="-268288" algn="just"/>
            <a:r>
              <a:rPr lang="es-CO" sz="2000" dirty="0"/>
              <a:t>Es una parte integral de todos los procesos de la organización.</a:t>
            </a:r>
          </a:p>
          <a:p>
            <a:pPr marL="268288" indent="-268288" algn="just"/>
            <a:r>
              <a:rPr lang="es-CO" sz="2000" dirty="0"/>
              <a:t>Es parte de la toma de decisiones. </a:t>
            </a:r>
          </a:p>
          <a:p>
            <a:pPr marL="268288" indent="-268288" algn="just"/>
            <a:r>
              <a:rPr lang="es-CO" sz="2000" dirty="0"/>
              <a:t>Aborda explícitamente la incertidumbre. </a:t>
            </a:r>
          </a:p>
          <a:p>
            <a:pPr marL="268288" indent="-268288" algn="just"/>
            <a:r>
              <a:rPr lang="es-CO" sz="2000" dirty="0"/>
              <a:t>Sistemática, estructurada y oportuna. </a:t>
            </a:r>
          </a:p>
          <a:p>
            <a:pPr marL="268288" indent="-268288" algn="just"/>
            <a:r>
              <a:rPr lang="es-CO" sz="2000" dirty="0"/>
              <a:t>Se basa en la mejor información disponible. </a:t>
            </a:r>
          </a:p>
          <a:p>
            <a:pPr marL="268288" indent="-268288" algn="just"/>
            <a:r>
              <a:rPr lang="es-CO" sz="2000" dirty="0"/>
              <a:t>Está adaptada a la organización.</a:t>
            </a:r>
          </a:p>
          <a:p>
            <a:pPr marL="268288" indent="-268288" algn="just"/>
            <a:r>
              <a:rPr lang="es-CO" sz="2000" dirty="0"/>
              <a:t>Toma en consideración los factores humanos y culturales. </a:t>
            </a:r>
          </a:p>
          <a:p>
            <a:pPr marL="268288" indent="-268288" algn="just"/>
            <a:r>
              <a:rPr lang="es-CO" sz="2000" dirty="0"/>
              <a:t>Transparente e inclusiva. </a:t>
            </a:r>
          </a:p>
          <a:p>
            <a:pPr marL="268288" indent="-268288" algn="just"/>
            <a:r>
              <a:rPr lang="es-CO" sz="2000" dirty="0"/>
              <a:t>Dinámica, reiterativa y receptiva al cambio.</a:t>
            </a:r>
          </a:p>
          <a:p>
            <a:pPr marL="268288" indent="-268288" algn="just"/>
            <a:r>
              <a:rPr lang="es-CO" sz="2000" dirty="0"/>
              <a:t>Facilita la mejora continua de la organización.</a:t>
            </a: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0681A-AAC4-4D6F-85A3-2A5DE11D0EBF}" type="slidenum">
              <a:rPr lang="en-US" smtClean="0">
                <a:ea typeface="MS PGothic" pitchFamily="34" charset="-128"/>
              </a:rPr>
              <a:pPr/>
              <a:t>9</a:t>
            </a:fld>
            <a:endParaRPr lang="en-US">
              <a:ea typeface="MS PGothic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2632</Words>
  <Application>Microsoft Office PowerPoint</Application>
  <PresentationFormat>Presentación en pantalla (4:3)</PresentationFormat>
  <Paragraphs>496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Términos y definiciones</vt:lpstr>
      <vt:lpstr>Identificación del riesgo: Componentes</vt:lpstr>
      <vt:lpstr>ISO 31000:2018</vt:lpstr>
      <vt:lpstr>Presentación de PowerPoint</vt:lpstr>
      <vt:lpstr> Principios de la gestión del riesgo</vt:lpstr>
      <vt:lpstr>Presentación de PowerPoint</vt:lpstr>
      <vt:lpstr>Principios de la gestión del riesgo</vt:lpstr>
      <vt:lpstr>Presentación de PowerPoint</vt:lpstr>
      <vt:lpstr>Presentación de PowerPoint</vt:lpstr>
      <vt:lpstr>3. MARCO DE REFERENCIA</vt:lpstr>
      <vt:lpstr>Presentación de PowerPoint</vt:lpstr>
      <vt:lpstr>Términos y definiciones</vt:lpstr>
      <vt:lpstr>Presentación de PowerPoint</vt:lpstr>
      <vt:lpstr>CRITERIOS DEL RIESGO</vt:lpstr>
      <vt:lpstr>Proceso de gestión de riesgos ISO 31000:2018</vt:lpstr>
      <vt:lpstr>controles</vt:lpstr>
      <vt:lpstr>Evaluación de riesgos - probabilidad</vt:lpstr>
      <vt:lpstr>Matriz de riesgo (‘riesgos negativos’)</vt:lpstr>
      <vt:lpstr>Matriz de riesgo (‘riesgos positivos’)</vt:lpstr>
      <vt:lpstr>Presentación de PowerPoint</vt:lpstr>
      <vt:lpstr>Presentación de PowerPoint</vt:lpstr>
      <vt:lpstr>Presentación de PowerPoint</vt:lpstr>
      <vt:lpstr>ENFOQUES QUE UN AUDITOR DEBERÍA CONSIDERAR SEGÚN LA ISO 19011:2018</vt:lpstr>
      <vt:lpstr>Presentación de PowerPoint</vt:lpstr>
      <vt:lpstr>Presentación de PowerPoint</vt:lpstr>
      <vt:lpstr>Relación entre HLS e ISO 31000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marin</dc:creator>
  <cp:lastModifiedBy>Jose Pinzón</cp:lastModifiedBy>
  <cp:revision>25</cp:revision>
  <dcterms:created xsi:type="dcterms:W3CDTF">2020-04-15T15:49:02Z</dcterms:created>
  <dcterms:modified xsi:type="dcterms:W3CDTF">2021-05-10T12:05:22Z</dcterms:modified>
</cp:coreProperties>
</file>