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39"/>
  </p:notesMasterIdLst>
  <p:sldIdLst>
    <p:sldId id="440" r:id="rId5"/>
    <p:sldId id="311" r:id="rId6"/>
    <p:sldId id="3367" r:id="rId7"/>
    <p:sldId id="796" r:id="rId8"/>
    <p:sldId id="788" r:id="rId9"/>
    <p:sldId id="789" r:id="rId10"/>
    <p:sldId id="790" r:id="rId11"/>
    <p:sldId id="797" r:id="rId12"/>
    <p:sldId id="791" r:id="rId13"/>
    <p:sldId id="795" r:id="rId14"/>
    <p:sldId id="792" r:id="rId15"/>
    <p:sldId id="3372" r:id="rId16"/>
    <p:sldId id="3373" r:id="rId17"/>
    <p:sldId id="3374" r:id="rId18"/>
    <p:sldId id="3375" r:id="rId19"/>
    <p:sldId id="3376" r:id="rId20"/>
    <p:sldId id="3377" r:id="rId21"/>
    <p:sldId id="3378" r:id="rId22"/>
    <p:sldId id="3379" r:id="rId23"/>
    <p:sldId id="3381" r:id="rId24"/>
    <p:sldId id="3382" r:id="rId25"/>
    <p:sldId id="3380" r:id="rId26"/>
    <p:sldId id="3384" r:id="rId27"/>
    <p:sldId id="3385" r:id="rId28"/>
    <p:sldId id="3386" r:id="rId29"/>
    <p:sldId id="3387" r:id="rId30"/>
    <p:sldId id="3388" r:id="rId31"/>
    <p:sldId id="3390" r:id="rId32"/>
    <p:sldId id="3383" r:id="rId33"/>
    <p:sldId id="3389" r:id="rId34"/>
    <p:sldId id="794" r:id="rId35"/>
    <p:sldId id="389" r:id="rId36"/>
    <p:sldId id="309" r:id="rId37"/>
    <p:sldId id="310" r:id="rId38"/>
  </p:sldIdLst>
  <p:sldSz cx="12192000" cy="6858000"/>
  <p:notesSz cx="6858000" cy="9144000"/>
  <p:defaultTextStyle>
    <a:defPPr>
      <a:defRPr lang="es-C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A00"/>
    <a:srgbClr val="00BF7C"/>
    <a:srgbClr val="00337F"/>
    <a:srgbClr val="009DDC"/>
    <a:srgbClr val="FF3B70"/>
    <a:srgbClr val="8C44A6"/>
    <a:srgbClr val="0073A7"/>
    <a:srgbClr val="2CB7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82" autoAdjust="0"/>
    <p:restoredTop sz="94743" autoAdjust="0"/>
  </p:normalViewPr>
  <p:slideViewPr>
    <p:cSldViewPr snapToGrid="0">
      <p:cViewPr varScale="1">
        <p:scale>
          <a:sx n="72" d="100"/>
          <a:sy n="72" d="100"/>
        </p:scale>
        <p:origin x="522" y="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41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1C4725-A471-4D5B-AF01-22240413EFD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CO"/>
        </a:p>
      </dgm:t>
    </dgm:pt>
    <dgm:pt modelId="{F7C5488B-DB61-48FF-9D4A-2208624633A4}">
      <dgm:prSet phldrT="[Texto]"/>
      <dgm:spPr>
        <a:solidFill>
          <a:srgbClr val="62B5E5"/>
        </a:solidFill>
      </dgm:spPr>
      <dgm:t>
        <a:bodyPr/>
        <a:lstStyle/>
        <a:p>
          <a:r>
            <a:rPr lang="es-CO" b="1">
              <a:solidFill>
                <a:schemeClr val="tx2"/>
              </a:solidFill>
            </a:rPr>
            <a:t>Calificación</a:t>
          </a:r>
          <a:br>
            <a:rPr lang="es-CO" b="1">
              <a:solidFill>
                <a:schemeClr val="tx2"/>
              </a:solidFill>
            </a:rPr>
          </a:br>
          <a:r>
            <a:rPr lang="es-CO" b="1">
              <a:solidFill>
                <a:schemeClr val="tx2"/>
              </a:solidFill>
            </a:rPr>
            <a:t>de 100%</a:t>
          </a:r>
        </a:p>
      </dgm:t>
    </dgm:pt>
    <dgm:pt modelId="{530C5736-6004-442C-A7AD-C3CF662F9A3C}" type="parTrans" cxnId="{73CE48F2-088F-4EDB-92EE-AD791A063E14}">
      <dgm:prSet/>
      <dgm:spPr/>
      <dgm:t>
        <a:bodyPr/>
        <a:lstStyle/>
        <a:p>
          <a:endParaRPr lang="es-CO"/>
        </a:p>
      </dgm:t>
    </dgm:pt>
    <dgm:pt modelId="{AFDCC48B-EFA0-42B0-AA9E-7EBB81C4271F}" type="sibTrans" cxnId="{73CE48F2-088F-4EDB-92EE-AD791A063E14}">
      <dgm:prSet/>
      <dgm:spPr/>
      <dgm:t>
        <a:bodyPr/>
        <a:lstStyle/>
        <a:p>
          <a:endParaRPr lang="es-CO"/>
        </a:p>
      </dgm:t>
    </dgm:pt>
    <dgm:pt modelId="{A36F39C0-1899-49C2-80B8-79C93E0759F9}">
      <dgm:prSet phldrT="[Texto]"/>
      <dgm:spPr>
        <a:noFill/>
        <a:ln>
          <a:noFill/>
        </a:ln>
      </dgm:spPr>
      <dgm:t>
        <a:bodyPr/>
        <a:lstStyle/>
        <a:p>
          <a:pPr algn="l"/>
          <a:r>
            <a:rPr lang="es-MX" dirty="0"/>
            <a:t>La Organización </a:t>
          </a:r>
          <a:r>
            <a:rPr lang="es-MX" b="1" dirty="0"/>
            <a:t>XXX</a:t>
          </a:r>
          <a:r>
            <a:rPr lang="es-MX" dirty="0"/>
            <a:t> ha obtenido un puntaje de 100 % sobre un total posible de 100%, correspondiendo a la categoría</a:t>
          </a:r>
        </a:p>
        <a:p>
          <a:pPr algn="ctr"/>
          <a:r>
            <a:rPr lang="es-MX" dirty="0"/>
            <a:t> </a:t>
          </a:r>
          <a:r>
            <a:rPr lang="es-MX" b="1" dirty="0">
              <a:solidFill>
                <a:schemeClr val="tx2"/>
              </a:solidFill>
            </a:rPr>
            <a:t>"Cumple Totalmente”</a:t>
          </a:r>
          <a:endParaRPr lang="es-CO" b="1" dirty="0">
            <a:solidFill>
              <a:schemeClr val="tx2"/>
            </a:solidFill>
          </a:endParaRPr>
        </a:p>
      </dgm:t>
    </dgm:pt>
    <dgm:pt modelId="{7869DFE5-3907-4B78-B664-7710DFFED04F}" type="parTrans" cxnId="{E1D6DCCE-5423-4472-8623-E1EEB8F939F6}">
      <dgm:prSet/>
      <dgm:spPr/>
      <dgm:t>
        <a:bodyPr/>
        <a:lstStyle/>
        <a:p>
          <a:endParaRPr lang="es-CO"/>
        </a:p>
      </dgm:t>
    </dgm:pt>
    <dgm:pt modelId="{33E5E415-1D8B-440E-B6C9-A153E5418510}" type="sibTrans" cxnId="{E1D6DCCE-5423-4472-8623-E1EEB8F939F6}">
      <dgm:prSet/>
      <dgm:spPr/>
      <dgm:t>
        <a:bodyPr/>
        <a:lstStyle/>
        <a:p>
          <a:endParaRPr lang="es-CO"/>
        </a:p>
      </dgm:t>
    </dgm:pt>
    <dgm:pt modelId="{5DB26F39-8383-41E5-916B-515A7C6A9262}">
      <dgm:prSet phldrT="[Texto]"/>
      <dgm:spPr>
        <a:solidFill>
          <a:srgbClr val="62B5E5"/>
        </a:solidFill>
      </dgm:spPr>
      <dgm:t>
        <a:bodyPr/>
        <a:lstStyle/>
        <a:p>
          <a:r>
            <a:rPr lang="es-CO" b="1">
              <a:solidFill>
                <a:schemeClr val="tx2"/>
              </a:solidFill>
            </a:rPr>
            <a:t>Calificación entre el 85% y el 99%</a:t>
          </a:r>
        </a:p>
      </dgm:t>
    </dgm:pt>
    <dgm:pt modelId="{8B791056-958D-42D6-9A70-9FA65B174908}" type="parTrans" cxnId="{3AE17AF3-C5A6-4245-A08E-972A131DE9E0}">
      <dgm:prSet/>
      <dgm:spPr/>
      <dgm:t>
        <a:bodyPr/>
        <a:lstStyle/>
        <a:p>
          <a:endParaRPr lang="es-CO"/>
        </a:p>
      </dgm:t>
    </dgm:pt>
    <dgm:pt modelId="{58A17FFB-5988-43E8-AA1D-FC2FA789959E}" type="sibTrans" cxnId="{3AE17AF3-C5A6-4245-A08E-972A131DE9E0}">
      <dgm:prSet/>
      <dgm:spPr/>
      <dgm:t>
        <a:bodyPr/>
        <a:lstStyle/>
        <a:p>
          <a:endParaRPr lang="es-CO"/>
        </a:p>
      </dgm:t>
    </dgm:pt>
    <dgm:pt modelId="{FC61AE4C-26C6-41ED-879C-17992EF29ABD}">
      <dgm:prSet phldrT="[Texto]"/>
      <dgm:spPr>
        <a:solidFill>
          <a:srgbClr val="62B5E5"/>
        </a:solidFill>
      </dgm:spPr>
      <dgm:t>
        <a:bodyPr/>
        <a:lstStyle/>
        <a:p>
          <a:r>
            <a:rPr lang="es-CO" b="1" dirty="0">
              <a:solidFill>
                <a:schemeClr val="tx2"/>
              </a:solidFill>
            </a:rPr>
            <a:t>Calificación entre</a:t>
          </a:r>
          <a:br>
            <a:rPr lang="es-CO" b="1" dirty="0">
              <a:solidFill>
                <a:schemeClr val="tx2"/>
              </a:solidFill>
            </a:rPr>
          </a:br>
          <a:r>
            <a:rPr lang="es-CO" b="1" dirty="0">
              <a:solidFill>
                <a:schemeClr val="tx2"/>
              </a:solidFill>
            </a:rPr>
            <a:t>el 70% y el 84%</a:t>
          </a:r>
        </a:p>
      </dgm:t>
    </dgm:pt>
    <dgm:pt modelId="{3E526D7A-FEC6-4E88-BC89-973ED6361615}" type="parTrans" cxnId="{77833A6A-3769-4B68-B015-FF4F8B951A86}">
      <dgm:prSet/>
      <dgm:spPr/>
      <dgm:t>
        <a:bodyPr/>
        <a:lstStyle/>
        <a:p>
          <a:endParaRPr lang="es-CO"/>
        </a:p>
      </dgm:t>
    </dgm:pt>
    <dgm:pt modelId="{50BE0D8F-CAAE-4CA5-89FE-635EF84FCE86}" type="sibTrans" cxnId="{77833A6A-3769-4B68-B015-FF4F8B951A86}">
      <dgm:prSet/>
      <dgm:spPr/>
      <dgm:t>
        <a:bodyPr/>
        <a:lstStyle/>
        <a:p>
          <a:endParaRPr lang="es-CO"/>
        </a:p>
      </dgm:t>
    </dgm:pt>
    <dgm:pt modelId="{FF4CED96-B8D6-4114-B194-703CA9CC9894}">
      <dgm:prSet phldrT="[Texto]" custT="1"/>
      <dgm:spPr>
        <a:noFill/>
        <a:ln>
          <a:noFill/>
        </a:ln>
      </dgm:spPr>
      <dgm:t>
        <a:bodyPr/>
        <a:lstStyle/>
        <a:p>
          <a:pPr algn="l"/>
          <a:r>
            <a:rPr lang="es-MX" sz="700" kern="1200" dirty="0"/>
            <a:t>La Organización </a:t>
          </a:r>
          <a:r>
            <a:rPr lang="es-MX" sz="700" b="1" kern="1200" dirty="0"/>
            <a:t>XXX</a:t>
          </a:r>
          <a:r>
            <a:rPr lang="es-MX" sz="700" kern="1200" dirty="0"/>
            <a:t> ha obtenido un puntaje de </a:t>
          </a:r>
          <a:r>
            <a:rPr lang="es-MX" sz="700" b="1" kern="1200" dirty="0"/>
            <a:t>XY</a:t>
          </a:r>
          <a:r>
            <a:rPr lang="es-MX" sz="700" kern="1200" dirty="0"/>
            <a:t>% sobre un total posible de 100%, correspondiendo a la categoría</a:t>
          </a:r>
        </a:p>
        <a:p>
          <a:pPr algn="l"/>
          <a:endParaRPr lang="es-MX" sz="700" kern="1200" dirty="0"/>
        </a:p>
        <a:p>
          <a:pPr algn="ctr"/>
          <a:r>
            <a:rPr lang="es-MX" sz="700" b="1" kern="1200" dirty="0">
              <a:latin typeface="+mn-lt"/>
            </a:rPr>
            <a:t> </a:t>
          </a:r>
          <a:r>
            <a:rPr lang="es-MX" sz="700" b="1" kern="1200" dirty="0">
              <a:solidFill>
                <a:schemeClr val="tx2"/>
              </a:solidFill>
              <a:latin typeface="+mn-lt"/>
            </a:rPr>
            <a:t>"</a:t>
          </a:r>
          <a:r>
            <a:rPr lang="es-MX" sz="700" b="1" kern="1200" dirty="0">
              <a:solidFill>
                <a:srgbClr val="003087"/>
              </a:solidFill>
              <a:latin typeface="+mn-lt"/>
              <a:ea typeface="+mn-ea"/>
              <a:cs typeface="+mn-cs"/>
            </a:rPr>
            <a:t>Cumple parcialmente”</a:t>
          </a:r>
          <a:endParaRPr lang="es-CO" sz="700" b="1" kern="1200" dirty="0">
            <a:solidFill>
              <a:srgbClr val="003087"/>
            </a:solidFill>
            <a:latin typeface="+mn-lt"/>
            <a:ea typeface="+mn-ea"/>
            <a:cs typeface="+mn-cs"/>
          </a:endParaRPr>
        </a:p>
      </dgm:t>
    </dgm:pt>
    <dgm:pt modelId="{B291E45F-722D-4F18-9464-F1273A9AF8B1}" type="parTrans" cxnId="{AD1811CF-A881-48BC-B59E-88856B73A5FE}">
      <dgm:prSet/>
      <dgm:spPr/>
      <dgm:t>
        <a:bodyPr/>
        <a:lstStyle/>
        <a:p>
          <a:endParaRPr lang="es-CO"/>
        </a:p>
      </dgm:t>
    </dgm:pt>
    <dgm:pt modelId="{99342ED9-F933-4ED3-A807-62FF38A20052}" type="sibTrans" cxnId="{AD1811CF-A881-48BC-B59E-88856B73A5FE}">
      <dgm:prSet/>
      <dgm:spPr/>
      <dgm:t>
        <a:bodyPr/>
        <a:lstStyle/>
        <a:p>
          <a:endParaRPr lang="es-CO"/>
        </a:p>
      </dgm:t>
    </dgm:pt>
    <dgm:pt modelId="{4541CD34-C630-44F5-B5F5-CCE176DE26D2}">
      <dgm:prSet phldrT="[Texto]"/>
      <dgm:spPr>
        <a:solidFill>
          <a:srgbClr val="62B5E5"/>
        </a:solidFill>
      </dgm:spPr>
      <dgm:t>
        <a:bodyPr/>
        <a:lstStyle/>
        <a:p>
          <a:r>
            <a:rPr lang="es-CO" b="1" dirty="0">
              <a:solidFill>
                <a:schemeClr val="tx2"/>
              </a:solidFill>
            </a:rPr>
            <a:t>Calificación</a:t>
          </a:r>
          <a:br>
            <a:rPr lang="es-CO" b="1" dirty="0">
              <a:solidFill>
                <a:schemeClr val="tx2"/>
              </a:solidFill>
            </a:rPr>
          </a:br>
          <a:r>
            <a:rPr lang="es-CO" b="1" dirty="0">
              <a:solidFill>
                <a:schemeClr val="tx2"/>
              </a:solidFill>
            </a:rPr>
            <a:t>menor al 70%</a:t>
          </a:r>
        </a:p>
      </dgm:t>
    </dgm:pt>
    <dgm:pt modelId="{844805CF-AF0C-4E3C-94E3-0D479D0B25D1}" type="parTrans" cxnId="{6741F9DC-85BD-44DC-ACCA-17D506C85E9C}">
      <dgm:prSet/>
      <dgm:spPr/>
      <dgm:t>
        <a:bodyPr/>
        <a:lstStyle/>
        <a:p>
          <a:endParaRPr lang="es-CO"/>
        </a:p>
      </dgm:t>
    </dgm:pt>
    <dgm:pt modelId="{B45E6260-9192-4E9E-86AD-D09EEC6ADF9C}" type="sibTrans" cxnId="{6741F9DC-85BD-44DC-ACCA-17D506C85E9C}">
      <dgm:prSet/>
      <dgm:spPr/>
      <dgm:t>
        <a:bodyPr/>
        <a:lstStyle/>
        <a:p>
          <a:endParaRPr lang="es-CO"/>
        </a:p>
      </dgm:t>
    </dgm:pt>
    <dgm:pt modelId="{31F64899-DE44-45BB-8398-857455BB42BB}">
      <dgm:prSet phldrT="[Texto]"/>
      <dgm:spPr>
        <a:noFill/>
        <a:ln>
          <a:noFill/>
        </a:ln>
      </dgm:spPr>
      <dgm:t>
        <a:bodyPr anchor="t" anchorCtr="0"/>
        <a:lstStyle/>
        <a:p>
          <a:pPr algn="l"/>
          <a:r>
            <a:rPr lang="es-CO" dirty="0"/>
            <a:t>La Organización </a:t>
          </a:r>
          <a:r>
            <a:rPr lang="es-CO" b="1" dirty="0"/>
            <a:t>XXX</a:t>
          </a:r>
          <a:r>
            <a:rPr lang="es-CO" dirty="0"/>
            <a:t> ha obtenido un puntaje de </a:t>
          </a:r>
          <a:r>
            <a:rPr lang="es-CO" b="1" dirty="0"/>
            <a:t>XY</a:t>
          </a:r>
          <a:r>
            <a:rPr lang="es-CO" dirty="0"/>
            <a:t>% sobre un total posible de 100%, correspondiendo a la categoría: </a:t>
          </a:r>
        </a:p>
        <a:p>
          <a:pPr algn="ctr"/>
          <a:r>
            <a:rPr lang="es-CO" b="1" dirty="0">
              <a:solidFill>
                <a:schemeClr val="tx2"/>
              </a:solidFill>
            </a:rPr>
            <a:t>"En proceso”</a:t>
          </a:r>
        </a:p>
      </dgm:t>
    </dgm:pt>
    <dgm:pt modelId="{07B676AB-601A-4C3B-918D-7A19B7E54F25}" type="parTrans" cxnId="{40A52822-5583-4FED-BCF1-6434ED9E19CD}">
      <dgm:prSet/>
      <dgm:spPr/>
      <dgm:t>
        <a:bodyPr/>
        <a:lstStyle/>
        <a:p>
          <a:endParaRPr lang="es-CO"/>
        </a:p>
      </dgm:t>
    </dgm:pt>
    <dgm:pt modelId="{DB1D0CC7-136F-4D22-95DC-84DD35C495D3}" type="sibTrans" cxnId="{40A52822-5583-4FED-BCF1-6434ED9E19CD}">
      <dgm:prSet/>
      <dgm:spPr/>
      <dgm:t>
        <a:bodyPr/>
        <a:lstStyle/>
        <a:p>
          <a:endParaRPr lang="es-CO"/>
        </a:p>
      </dgm:t>
    </dgm:pt>
    <dgm:pt modelId="{861E6FDA-F3E0-4222-A118-63C395C31C0F}">
      <dgm:prSet phldrT="[Texto]"/>
      <dgm:spPr>
        <a:noFill/>
        <a:ln>
          <a:noFill/>
        </a:ln>
      </dgm:spPr>
      <dgm:t>
        <a:bodyPr anchor="t" anchorCtr="0"/>
        <a:lstStyle/>
        <a:p>
          <a:pPr algn="l"/>
          <a:r>
            <a:rPr lang="es-CO"/>
            <a:t>La Organización no cumple y la recomendación del equipo evaluador será la de no otorgar el certificado</a:t>
          </a:r>
        </a:p>
      </dgm:t>
    </dgm:pt>
    <dgm:pt modelId="{84E9AE59-19E7-4B3C-B803-7926E774183F}" type="parTrans" cxnId="{3FC55BA2-DA90-4CE0-9AA7-2840B04BF9D8}">
      <dgm:prSet/>
      <dgm:spPr/>
      <dgm:t>
        <a:bodyPr/>
        <a:lstStyle/>
        <a:p>
          <a:endParaRPr lang="es-CO"/>
        </a:p>
      </dgm:t>
    </dgm:pt>
    <dgm:pt modelId="{97DD15CD-4AE8-4FAC-AA28-6EBEAA430EBE}" type="sibTrans" cxnId="{3FC55BA2-DA90-4CE0-9AA7-2840B04BF9D8}">
      <dgm:prSet/>
      <dgm:spPr/>
      <dgm:t>
        <a:bodyPr/>
        <a:lstStyle/>
        <a:p>
          <a:endParaRPr lang="es-CO"/>
        </a:p>
      </dgm:t>
    </dgm:pt>
    <dgm:pt modelId="{ADAB7A7A-759F-4355-AA5C-10315BFB858B}" type="pres">
      <dgm:prSet presAssocID="{2B1C4725-A471-4D5B-AF01-22240413EFDF}" presName="theList" presStyleCnt="0">
        <dgm:presLayoutVars>
          <dgm:dir/>
          <dgm:animLvl val="lvl"/>
          <dgm:resizeHandles val="exact"/>
        </dgm:presLayoutVars>
      </dgm:prSet>
      <dgm:spPr/>
    </dgm:pt>
    <dgm:pt modelId="{5460DCEC-C50B-424F-BFED-C7D1943059ED}" type="pres">
      <dgm:prSet presAssocID="{F7C5488B-DB61-48FF-9D4A-2208624633A4}" presName="compNode" presStyleCnt="0"/>
      <dgm:spPr/>
    </dgm:pt>
    <dgm:pt modelId="{7D947231-BDB4-480D-8448-AE563A1B7CC9}" type="pres">
      <dgm:prSet presAssocID="{F7C5488B-DB61-48FF-9D4A-2208624633A4}" presName="aNode" presStyleLbl="bgShp" presStyleIdx="0" presStyleCnt="4" custLinFactNeighborX="-1325" custLinFactNeighborY="376"/>
      <dgm:spPr/>
    </dgm:pt>
    <dgm:pt modelId="{D5F935EF-A017-4E89-B35B-14D976FD5D68}" type="pres">
      <dgm:prSet presAssocID="{F7C5488B-DB61-48FF-9D4A-2208624633A4}" presName="textNode" presStyleLbl="bgShp" presStyleIdx="0" presStyleCnt="4"/>
      <dgm:spPr/>
    </dgm:pt>
    <dgm:pt modelId="{05AE81FB-DC61-4270-894E-038CFE2A0D57}" type="pres">
      <dgm:prSet presAssocID="{F7C5488B-DB61-48FF-9D4A-2208624633A4}" presName="compChildNode" presStyleCnt="0"/>
      <dgm:spPr/>
    </dgm:pt>
    <dgm:pt modelId="{11141527-FFD4-4EFE-8332-09AB1C6CF9BB}" type="pres">
      <dgm:prSet presAssocID="{F7C5488B-DB61-48FF-9D4A-2208624633A4}" presName="theInnerList" presStyleCnt="0"/>
      <dgm:spPr/>
    </dgm:pt>
    <dgm:pt modelId="{203573DB-0312-4EBA-86D4-C34FF50E5ECD}" type="pres">
      <dgm:prSet presAssocID="{A36F39C0-1899-49C2-80B8-79C93E0759F9}" presName="childNode" presStyleLbl="node1" presStyleIdx="0" presStyleCnt="4">
        <dgm:presLayoutVars>
          <dgm:bulletEnabled val="1"/>
        </dgm:presLayoutVars>
      </dgm:prSet>
      <dgm:spPr/>
    </dgm:pt>
    <dgm:pt modelId="{CA6BF3FE-04B8-4BFB-BA0F-C3A7E8870FC7}" type="pres">
      <dgm:prSet presAssocID="{F7C5488B-DB61-48FF-9D4A-2208624633A4}" presName="aSpace" presStyleCnt="0"/>
      <dgm:spPr/>
    </dgm:pt>
    <dgm:pt modelId="{1F61C681-9B95-47B5-9E07-D57C1A6D7EBF}" type="pres">
      <dgm:prSet presAssocID="{5DB26F39-8383-41E5-916B-515A7C6A9262}" presName="compNode" presStyleCnt="0"/>
      <dgm:spPr/>
    </dgm:pt>
    <dgm:pt modelId="{B33CB645-F512-43AE-9754-76B8B8005F77}" type="pres">
      <dgm:prSet presAssocID="{5DB26F39-8383-41E5-916B-515A7C6A9262}" presName="aNode" presStyleLbl="bgShp" presStyleIdx="1" presStyleCnt="4"/>
      <dgm:spPr/>
    </dgm:pt>
    <dgm:pt modelId="{8A34A9BF-D752-4680-88B3-7784E954E1B5}" type="pres">
      <dgm:prSet presAssocID="{5DB26F39-8383-41E5-916B-515A7C6A9262}" presName="textNode" presStyleLbl="bgShp" presStyleIdx="1" presStyleCnt="4"/>
      <dgm:spPr/>
    </dgm:pt>
    <dgm:pt modelId="{BD75397B-9598-4C8B-A75C-5CA45E57FA00}" type="pres">
      <dgm:prSet presAssocID="{5DB26F39-8383-41E5-916B-515A7C6A9262}" presName="compChildNode" presStyleCnt="0"/>
      <dgm:spPr/>
    </dgm:pt>
    <dgm:pt modelId="{C6EAFB7B-8054-4068-9F32-FC8B594556E5}" type="pres">
      <dgm:prSet presAssocID="{5DB26F39-8383-41E5-916B-515A7C6A9262}" presName="theInnerList" presStyleCnt="0"/>
      <dgm:spPr/>
    </dgm:pt>
    <dgm:pt modelId="{22EC6FBF-E842-4968-B225-40CF561A1B9C}" type="pres">
      <dgm:prSet presAssocID="{FF4CED96-B8D6-4114-B194-703CA9CC9894}" presName="childNode" presStyleLbl="node1" presStyleIdx="1" presStyleCnt="4" custScaleX="106410">
        <dgm:presLayoutVars>
          <dgm:bulletEnabled val="1"/>
        </dgm:presLayoutVars>
      </dgm:prSet>
      <dgm:spPr/>
    </dgm:pt>
    <dgm:pt modelId="{A20B7CD4-9C8C-4130-A55A-9EB4041F6A7D}" type="pres">
      <dgm:prSet presAssocID="{5DB26F39-8383-41E5-916B-515A7C6A9262}" presName="aSpace" presStyleCnt="0"/>
      <dgm:spPr/>
    </dgm:pt>
    <dgm:pt modelId="{5612C324-7981-470B-BCF0-F6FDDDBA58AA}" type="pres">
      <dgm:prSet presAssocID="{FC61AE4C-26C6-41ED-879C-17992EF29ABD}" presName="compNode" presStyleCnt="0"/>
      <dgm:spPr/>
    </dgm:pt>
    <dgm:pt modelId="{FA31A5DC-7A68-4655-8778-771E66FEEEF5}" type="pres">
      <dgm:prSet presAssocID="{FC61AE4C-26C6-41ED-879C-17992EF29ABD}" presName="aNode" presStyleLbl="bgShp" presStyleIdx="2" presStyleCnt="4"/>
      <dgm:spPr/>
    </dgm:pt>
    <dgm:pt modelId="{97E56FFD-D49B-41D3-949B-D8CB6DAF9346}" type="pres">
      <dgm:prSet presAssocID="{FC61AE4C-26C6-41ED-879C-17992EF29ABD}" presName="textNode" presStyleLbl="bgShp" presStyleIdx="2" presStyleCnt="4"/>
      <dgm:spPr/>
    </dgm:pt>
    <dgm:pt modelId="{C7141982-026E-4532-AC22-27A8E6F74EA0}" type="pres">
      <dgm:prSet presAssocID="{FC61AE4C-26C6-41ED-879C-17992EF29ABD}" presName="compChildNode" presStyleCnt="0"/>
      <dgm:spPr/>
    </dgm:pt>
    <dgm:pt modelId="{E2077AFF-E09A-4682-8CD4-2FC531956DB7}" type="pres">
      <dgm:prSet presAssocID="{FC61AE4C-26C6-41ED-879C-17992EF29ABD}" presName="theInnerList" presStyleCnt="0"/>
      <dgm:spPr/>
    </dgm:pt>
    <dgm:pt modelId="{FB67F98D-76F7-4375-B05A-5B191C2CDAAD}" type="pres">
      <dgm:prSet presAssocID="{31F64899-DE44-45BB-8398-857455BB42BB}" presName="childNode" presStyleLbl="node1" presStyleIdx="2" presStyleCnt="4" custScaleY="86474">
        <dgm:presLayoutVars>
          <dgm:bulletEnabled val="1"/>
        </dgm:presLayoutVars>
      </dgm:prSet>
      <dgm:spPr/>
    </dgm:pt>
    <dgm:pt modelId="{BF3E812B-3A40-4E07-B49F-45DF8C46E881}" type="pres">
      <dgm:prSet presAssocID="{FC61AE4C-26C6-41ED-879C-17992EF29ABD}" presName="aSpace" presStyleCnt="0"/>
      <dgm:spPr/>
    </dgm:pt>
    <dgm:pt modelId="{F3C13283-C0B7-433B-805D-6F5920228EB0}" type="pres">
      <dgm:prSet presAssocID="{4541CD34-C630-44F5-B5F5-CCE176DE26D2}" presName="compNode" presStyleCnt="0"/>
      <dgm:spPr/>
    </dgm:pt>
    <dgm:pt modelId="{87B459B7-435B-4B9D-B804-0225FCE92DE7}" type="pres">
      <dgm:prSet presAssocID="{4541CD34-C630-44F5-B5F5-CCE176DE26D2}" presName="aNode" presStyleLbl="bgShp" presStyleIdx="3" presStyleCnt="4"/>
      <dgm:spPr/>
    </dgm:pt>
    <dgm:pt modelId="{81970825-4AD1-4CF7-BCF8-BF3BFD0B0A21}" type="pres">
      <dgm:prSet presAssocID="{4541CD34-C630-44F5-B5F5-CCE176DE26D2}" presName="textNode" presStyleLbl="bgShp" presStyleIdx="3" presStyleCnt="4"/>
      <dgm:spPr/>
    </dgm:pt>
    <dgm:pt modelId="{A3843C72-B4C1-4DF9-92CA-B7E3CBADCBED}" type="pres">
      <dgm:prSet presAssocID="{4541CD34-C630-44F5-B5F5-CCE176DE26D2}" presName="compChildNode" presStyleCnt="0"/>
      <dgm:spPr/>
    </dgm:pt>
    <dgm:pt modelId="{3D81D06B-62F5-41A3-A7C5-14DCE95876EC}" type="pres">
      <dgm:prSet presAssocID="{4541CD34-C630-44F5-B5F5-CCE176DE26D2}" presName="theInnerList" presStyleCnt="0"/>
      <dgm:spPr/>
    </dgm:pt>
    <dgm:pt modelId="{164EAC53-282C-4F38-BF28-D3305B724E73}" type="pres">
      <dgm:prSet presAssocID="{861E6FDA-F3E0-4222-A118-63C395C31C0F}" presName="childNode" presStyleLbl="node1" presStyleIdx="3" presStyleCnt="4" custScaleY="86474">
        <dgm:presLayoutVars>
          <dgm:bulletEnabled val="1"/>
        </dgm:presLayoutVars>
      </dgm:prSet>
      <dgm:spPr/>
    </dgm:pt>
  </dgm:ptLst>
  <dgm:cxnLst>
    <dgm:cxn modelId="{40A52822-5583-4FED-BCF1-6434ED9E19CD}" srcId="{FC61AE4C-26C6-41ED-879C-17992EF29ABD}" destId="{31F64899-DE44-45BB-8398-857455BB42BB}" srcOrd="0" destOrd="0" parTransId="{07B676AB-601A-4C3B-918D-7A19B7E54F25}" sibTransId="{DB1D0CC7-136F-4D22-95DC-84DD35C495D3}"/>
    <dgm:cxn modelId="{0FC56329-D6D1-4B8C-9F32-2E362E3B79F1}" type="presOf" srcId="{FF4CED96-B8D6-4114-B194-703CA9CC9894}" destId="{22EC6FBF-E842-4968-B225-40CF561A1B9C}" srcOrd="0" destOrd="0" presId="urn:microsoft.com/office/officeart/2005/8/layout/lProcess2"/>
    <dgm:cxn modelId="{AC571738-2BA2-44E8-94AD-F7961E458968}" type="presOf" srcId="{FC61AE4C-26C6-41ED-879C-17992EF29ABD}" destId="{97E56FFD-D49B-41D3-949B-D8CB6DAF9346}" srcOrd="1" destOrd="0" presId="urn:microsoft.com/office/officeart/2005/8/layout/lProcess2"/>
    <dgm:cxn modelId="{D9110F40-B29F-48B2-8A37-EBC1F27F2458}" type="presOf" srcId="{5DB26F39-8383-41E5-916B-515A7C6A9262}" destId="{8A34A9BF-D752-4680-88B3-7784E954E1B5}" srcOrd="1" destOrd="0" presId="urn:microsoft.com/office/officeart/2005/8/layout/lProcess2"/>
    <dgm:cxn modelId="{92B48D5E-101C-491D-8194-DCC7403E3344}" type="presOf" srcId="{5DB26F39-8383-41E5-916B-515A7C6A9262}" destId="{B33CB645-F512-43AE-9754-76B8B8005F77}" srcOrd="0" destOrd="0" presId="urn:microsoft.com/office/officeart/2005/8/layout/lProcess2"/>
    <dgm:cxn modelId="{8C2D6360-018C-4FE9-990C-2284E5D84751}" type="presOf" srcId="{F7C5488B-DB61-48FF-9D4A-2208624633A4}" destId="{7D947231-BDB4-480D-8448-AE563A1B7CC9}" srcOrd="0" destOrd="0" presId="urn:microsoft.com/office/officeart/2005/8/layout/lProcess2"/>
    <dgm:cxn modelId="{77833A6A-3769-4B68-B015-FF4F8B951A86}" srcId="{2B1C4725-A471-4D5B-AF01-22240413EFDF}" destId="{FC61AE4C-26C6-41ED-879C-17992EF29ABD}" srcOrd="2" destOrd="0" parTransId="{3E526D7A-FEC6-4E88-BC89-973ED6361615}" sibTransId="{50BE0D8F-CAAE-4CA5-89FE-635EF84FCE86}"/>
    <dgm:cxn modelId="{A5A02D4F-1587-4E4A-97DB-A250864F7562}" type="presOf" srcId="{31F64899-DE44-45BB-8398-857455BB42BB}" destId="{FB67F98D-76F7-4375-B05A-5B191C2CDAAD}" srcOrd="0" destOrd="0" presId="urn:microsoft.com/office/officeart/2005/8/layout/lProcess2"/>
    <dgm:cxn modelId="{D40DDE8A-CB6E-463D-9374-4FC3A0C25696}" type="presOf" srcId="{A36F39C0-1899-49C2-80B8-79C93E0759F9}" destId="{203573DB-0312-4EBA-86D4-C34FF50E5ECD}" srcOrd="0" destOrd="0" presId="urn:microsoft.com/office/officeart/2005/8/layout/lProcess2"/>
    <dgm:cxn modelId="{3FC55BA2-DA90-4CE0-9AA7-2840B04BF9D8}" srcId="{4541CD34-C630-44F5-B5F5-CCE176DE26D2}" destId="{861E6FDA-F3E0-4222-A118-63C395C31C0F}" srcOrd="0" destOrd="0" parTransId="{84E9AE59-19E7-4B3C-B803-7926E774183F}" sibTransId="{97DD15CD-4AE8-4FAC-AA28-6EBEAA430EBE}"/>
    <dgm:cxn modelId="{0314E6BF-A03E-48AD-92A4-5C47EF4AB775}" type="presOf" srcId="{FC61AE4C-26C6-41ED-879C-17992EF29ABD}" destId="{FA31A5DC-7A68-4655-8778-771E66FEEEF5}" srcOrd="0" destOrd="0" presId="urn:microsoft.com/office/officeart/2005/8/layout/lProcess2"/>
    <dgm:cxn modelId="{9BA551C0-F51E-4C20-8E56-FD72B4381759}" type="presOf" srcId="{4541CD34-C630-44F5-B5F5-CCE176DE26D2}" destId="{81970825-4AD1-4CF7-BCF8-BF3BFD0B0A21}" srcOrd="1" destOrd="0" presId="urn:microsoft.com/office/officeart/2005/8/layout/lProcess2"/>
    <dgm:cxn modelId="{964961C5-1A8F-4078-B71C-427C16C7F7DF}" type="presOf" srcId="{4541CD34-C630-44F5-B5F5-CCE176DE26D2}" destId="{87B459B7-435B-4B9D-B804-0225FCE92DE7}" srcOrd="0" destOrd="0" presId="urn:microsoft.com/office/officeart/2005/8/layout/lProcess2"/>
    <dgm:cxn modelId="{E1D6DCCE-5423-4472-8623-E1EEB8F939F6}" srcId="{F7C5488B-DB61-48FF-9D4A-2208624633A4}" destId="{A36F39C0-1899-49C2-80B8-79C93E0759F9}" srcOrd="0" destOrd="0" parTransId="{7869DFE5-3907-4B78-B664-7710DFFED04F}" sibTransId="{33E5E415-1D8B-440E-B6C9-A153E5418510}"/>
    <dgm:cxn modelId="{AD1811CF-A881-48BC-B59E-88856B73A5FE}" srcId="{5DB26F39-8383-41E5-916B-515A7C6A9262}" destId="{FF4CED96-B8D6-4114-B194-703CA9CC9894}" srcOrd="0" destOrd="0" parTransId="{B291E45F-722D-4F18-9464-F1273A9AF8B1}" sibTransId="{99342ED9-F933-4ED3-A807-62FF38A20052}"/>
    <dgm:cxn modelId="{68B6BCD7-18E9-4A9A-BB88-962A372DC2EA}" type="presOf" srcId="{F7C5488B-DB61-48FF-9D4A-2208624633A4}" destId="{D5F935EF-A017-4E89-B35B-14D976FD5D68}" srcOrd="1" destOrd="0" presId="urn:microsoft.com/office/officeart/2005/8/layout/lProcess2"/>
    <dgm:cxn modelId="{6741F9DC-85BD-44DC-ACCA-17D506C85E9C}" srcId="{2B1C4725-A471-4D5B-AF01-22240413EFDF}" destId="{4541CD34-C630-44F5-B5F5-CCE176DE26D2}" srcOrd="3" destOrd="0" parTransId="{844805CF-AF0C-4E3C-94E3-0D479D0B25D1}" sibTransId="{B45E6260-9192-4E9E-86AD-D09EEC6ADF9C}"/>
    <dgm:cxn modelId="{79EF57E9-6C11-439C-86FC-0FC7C108C551}" type="presOf" srcId="{2B1C4725-A471-4D5B-AF01-22240413EFDF}" destId="{ADAB7A7A-759F-4355-AA5C-10315BFB858B}" srcOrd="0" destOrd="0" presId="urn:microsoft.com/office/officeart/2005/8/layout/lProcess2"/>
    <dgm:cxn modelId="{73CE48F2-088F-4EDB-92EE-AD791A063E14}" srcId="{2B1C4725-A471-4D5B-AF01-22240413EFDF}" destId="{F7C5488B-DB61-48FF-9D4A-2208624633A4}" srcOrd="0" destOrd="0" parTransId="{530C5736-6004-442C-A7AD-C3CF662F9A3C}" sibTransId="{AFDCC48B-EFA0-42B0-AA9E-7EBB81C4271F}"/>
    <dgm:cxn modelId="{3AE17AF3-C5A6-4245-A08E-972A131DE9E0}" srcId="{2B1C4725-A471-4D5B-AF01-22240413EFDF}" destId="{5DB26F39-8383-41E5-916B-515A7C6A9262}" srcOrd="1" destOrd="0" parTransId="{8B791056-958D-42D6-9A70-9FA65B174908}" sibTransId="{58A17FFB-5988-43E8-AA1D-FC2FA789959E}"/>
    <dgm:cxn modelId="{52518BFC-6AB3-47F6-B32D-CBBF9CF5FAA6}" type="presOf" srcId="{861E6FDA-F3E0-4222-A118-63C395C31C0F}" destId="{164EAC53-282C-4F38-BF28-D3305B724E73}" srcOrd="0" destOrd="0" presId="urn:microsoft.com/office/officeart/2005/8/layout/lProcess2"/>
    <dgm:cxn modelId="{7AEFAB73-64FE-4BAE-B75F-3BA2C13DFF8E}" type="presParOf" srcId="{ADAB7A7A-759F-4355-AA5C-10315BFB858B}" destId="{5460DCEC-C50B-424F-BFED-C7D1943059ED}" srcOrd="0" destOrd="0" presId="urn:microsoft.com/office/officeart/2005/8/layout/lProcess2"/>
    <dgm:cxn modelId="{BFDA0969-F886-4A37-A255-08EFCBEA388B}" type="presParOf" srcId="{5460DCEC-C50B-424F-BFED-C7D1943059ED}" destId="{7D947231-BDB4-480D-8448-AE563A1B7CC9}" srcOrd="0" destOrd="0" presId="urn:microsoft.com/office/officeart/2005/8/layout/lProcess2"/>
    <dgm:cxn modelId="{05B3FCD7-DFFF-428E-A0DE-85EC42894F54}" type="presParOf" srcId="{5460DCEC-C50B-424F-BFED-C7D1943059ED}" destId="{D5F935EF-A017-4E89-B35B-14D976FD5D68}" srcOrd="1" destOrd="0" presId="urn:microsoft.com/office/officeart/2005/8/layout/lProcess2"/>
    <dgm:cxn modelId="{CC27127D-290E-4136-81F7-0714026FCD6D}" type="presParOf" srcId="{5460DCEC-C50B-424F-BFED-C7D1943059ED}" destId="{05AE81FB-DC61-4270-894E-038CFE2A0D57}" srcOrd="2" destOrd="0" presId="urn:microsoft.com/office/officeart/2005/8/layout/lProcess2"/>
    <dgm:cxn modelId="{3416D62D-645B-4744-AB1C-DAE680B0AC49}" type="presParOf" srcId="{05AE81FB-DC61-4270-894E-038CFE2A0D57}" destId="{11141527-FFD4-4EFE-8332-09AB1C6CF9BB}" srcOrd="0" destOrd="0" presId="urn:microsoft.com/office/officeart/2005/8/layout/lProcess2"/>
    <dgm:cxn modelId="{98D2BCD5-D0B9-4BA1-B4C0-4A48EB4C501E}" type="presParOf" srcId="{11141527-FFD4-4EFE-8332-09AB1C6CF9BB}" destId="{203573DB-0312-4EBA-86D4-C34FF50E5ECD}" srcOrd="0" destOrd="0" presId="urn:microsoft.com/office/officeart/2005/8/layout/lProcess2"/>
    <dgm:cxn modelId="{240A7555-C275-460C-BF77-D0766A7E3F75}" type="presParOf" srcId="{ADAB7A7A-759F-4355-AA5C-10315BFB858B}" destId="{CA6BF3FE-04B8-4BFB-BA0F-C3A7E8870FC7}" srcOrd="1" destOrd="0" presId="urn:microsoft.com/office/officeart/2005/8/layout/lProcess2"/>
    <dgm:cxn modelId="{EB911EDD-F69D-4286-A30D-3BC4F92B7D4C}" type="presParOf" srcId="{ADAB7A7A-759F-4355-AA5C-10315BFB858B}" destId="{1F61C681-9B95-47B5-9E07-D57C1A6D7EBF}" srcOrd="2" destOrd="0" presId="urn:microsoft.com/office/officeart/2005/8/layout/lProcess2"/>
    <dgm:cxn modelId="{A4936D62-E9F0-4F3B-9CB4-314D1238A2F4}" type="presParOf" srcId="{1F61C681-9B95-47B5-9E07-D57C1A6D7EBF}" destId="{B33CB645-F512-43AE-9754-76B8B8005F77}" srcOrd="0" destOrd="0" presId="urn:microsoft.com/office/officeart/2005/8/layout/lProcess2"/>
    <dgm:cxn modelId="{F87C795B-DCB5-428B-A74D-9C6E49DC8B5D}" type="presParOf" srcId="{1F61C681-9B95-47B5-9E07-D57C1A6D7EBF}" destId="{8A34A9BF-D752-4680-88B3-7784E954E1B5}" srcOrd="1" destOrd="0" presId="urn:microsoft.com/office/officeart/2005/8/layout/lProcess2"/>
    <dgm:cxn modelId="{BEF53D0B-02E1-4E97-B095-60F1C245A6FD}" type="presParOf" srcId="{1F61C681-9B95-47B5-9E07-D57C1A6D7EBF}" destId="{BD75397B-9598-4C8B-A75C-5CA45E57FA00}" srcOrd="2" destOrd="0" presId="urn:microsoft.com/office/officeart/2005/8/layout/lProcess2"/>
    <dgm:cxn modelId="{1C845D11-7161-4349-8E89-0278E7DAE057}" type="presParOf" srcId="{BD75397B-9598-4C8B-A75C-5CA45E57FA00}" destId="{C6EAFB7B-8054-4068-9F32-FC8B594556E5}" srcOrd="0" destOrd="0" presId="urn:microsoft.com/office/officeart/2005/8/layout/lProcess2"/>
    <dgm:cxn modelId="{B7388D04-44D1-4F2D-A933-28B4579B21AF}" type="presParOf" srcId="{C6EAFB7B-8054-4068-9F32-FC8B594556E5}" destId="{22EC6FBF-E842-4968-B225-40CF561A1B9C}" srcOrd="0" destOrd="0" presId="urn:microsoft.com/office/officeart/2005/8/layout/lProcess2"/>
    <dgm:cxn modelId="{405A57C9-93DA-4CD3-A548-6D79FD4AB6B0}" type="presParOf" srcId="{ADAB7A7A-759F-4355-AA5C-10315BFB858B}" destId="{A20B7CD4-9C8C-4130-A55A-9EB4041F6A7D}" srcOrd="3" destOrd="0" presId="urn:microsoft.com/office/officeart/2005/8/layout/lProcess2"/>
    <dgm:cxn modelId="{0E07577B-3723-40CD-A77E-E0D8D4008D49}" type="presParOf" srcId="{ADAB7A7A-759F-4355-AA5C-10315BFB858B}" destId="{5612C324-7981-470B-BCF0-F6FDDDBA58AA}" srcOrd="4" destOrd="0" presId="urn:microsoft.com/office/officeart/2005/8/layout/lProcess2"/>
    <dgm:cxn modelId="{1192B977-E59F-4550-A15E-8C3A8FCFA57F}" type="presParOf" srcId="{5612C324-7981-470B-BCF0-F6FDDDBA58AA}" destId="{FA31A5DC-7A68-4655-8778-771E66FEEEF5}" srcOrd="0" destOrd="0" presId="urn:microsoft.com/office/officeart/2005/8/layout/lProcess2"/>
    <dgm:cxn modelId="{8C2177F4-46AF-4C21-B25E-7F9DC4CE1316}" type="presParOf" srcId="{5612C324-7981-470B-BCF0-F6FDDDBA58AA}" destId="{97E56FFD-D49B-41D3-949B-D8CB6DAF9346}" srcOrd="1" destOrd="0" presId="urn:microsoft.com/office/officeart/2005/8/layout/lProcess2"/>
    <dgm:cxn modelId="{4567F1D0-03E8-40F8-8210-3D18BEEDF417}" type="presParOf" srcId="{5612C324-7981-470B-BCF0-F6FDDDBA58AA}" destId="{C7141982-026E-4532-AC22-27A8E6F74EA0}" srcOrd="2" destOrd="0" presId="urn:microsoft.com/office/officeart/2005/8/layout/lProcess2"/>
    <dgm:cxn modelId="{3D080BED-18A5-4FE5-BE2F-C10814E9E4CF}" type="presParOf" srcId="{C7141982-026E-4532-AC22-27A8E6F74EA0}" destId="{E2077AFF-E09A-4682-8CD4-2FC531956DB7}" srcOrd="0" destOrd="0" presId="urn:microsoft.com/office/officeart/2005/8/layout/lProcess2"/>
    <dgm:cxn modelId="{36DF4173-BA6F-4077-AE65-CD30074445FD}" type="presParOf" srcId="{E2077AFF-E09A-4682-8CD4-2FC531956DB7}" destId="{FB67F98D-76F7-4375-B05A-5B191C2CDAAD}" srcOrd="0" destOrd="0" presId="urn:microsoft.com/office/officeart/2005/8/layout/lProcess2"/>
    <dgm:cxn modelId="{2990B26D-2AB9-4549-A6ED-3097493DABE1}" type="presParOf" srcId="{ADAB7A7A-759F-4355-AA5C-10315BFB858B}" destId="{BF3E812B-3A40-4E07-B49F-45DF8C46E881}" srcOrd="5" destOrd="0" presId="urn:microsoft.com/office/officeart/2005/8/layout/lProcess2"/>
    <dgm:cxn modelId="{2097C93E-C04C-4FE5-9ACB-694C02886F3E}" type="presParOf" srcId="{ADAB7A7A-759F-4355-AA5C-10315BFB858B}" destId="{F3C13283-C0B7-433B-805D-6F5920228EB0}" srcOrd="6" destOrd="0" presId="urn:microsoft.com/office/officeart/2005/8/layout/lProcess2"/>
    <dgm:cxn modelId="{B5365191-ACB4-43D2-A10B-77015BBF6C8F}" type="presParOf" srcId="{F3C13283-C0B7-433B-805D-6F5920228EB0}" destId="{87B459B7-435B-4B9D-B804-0225FCE92DE7}" srcOrd="0" destOrd="0" presId="urn:microsoft.com/office/officeart/2005/8/layout/lProcess2"/>
    <dgm:cxn modelId="{D570F07D-D578-4A40-82A0-93413BE8D1EE}" type="presParOf" srcId="{F3C13283-C0B7-433B-805D-6F5920228EB0}" destId="{81970825-4AD1-4CF7-BCF8-BF3BFD0B0A21}" srcOrd="1" destOrd="0" presId="urn:microsoft.com/office/officeart/2005/8/layout/lProcess2"/>
    <dgm:cxn modelId="{1E225B0D-4924-42FE-8C28-BE2BA61F1C3B}" type="presParOf" srcId="{F3C13283-C0B7-433B-805D-6F5920228EB0}" destId="{A3843C72-B4C1-4DF9-92CA-B7E3CBADCBED}" srcOrd="2" destOrd="0" presId="urn:microsoft.com/office/officeart/2005/8/layout/lProcess2"/>
    <dgm:cxn modelId="{D0473C9C-A42C-42E4-A951-9B7AD3E917FE}" type="presParOf" srcId="{A3843C72-B4C1-4DF9-92CA-B7E3CBADCBED}" destId="{3D81D06B-62F5-41A3-A7C5-14DCE95876EC}" srcOrd="0" destOrd="0" presId="urn:microsoft.com/office/officeart/2005/8/layout/lProcess2"/>
    <dgm:cxn modelId="{474C5E5D-CB58-4C82-B023-E42F92D7BDF8}" type="presParOf" srcId="{3D81D06B-62F5-41A3-A7C5-14DCE95876EC}" destId="{164EAC53-282C-4F38-BF28-D3305B724E73}" srcOrd="0" destOrd="0" presId="urn:microsoft.com/office/officeart/2005/8/layout/lProcess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47231-BDB4-480D-8448-AE563A1B7CC9}">
      <dsp:nvSpPr>
        <dsp:cNvPr id="0" name=""/>
        <dsp:cNvSpPr/>
      </dsp:nvSpPr>
      <dsp:spPr>
        <a:xfrm>
          <a:off x="0" y="0"/>
          <a:ext cx="2588414" cy="3356033"/>
        </a:xfrm>
        <a:prstGeom prst="roundRect">
          <a:avLst>
            <a:gd name="adj" fmla="val 10000"/>
          </a:avLst>
        </a:prstGeom>
        <a:solidFill>
          <a:srgbClr val="62B5E5"/>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CO" sz="2200" b="1" kern="1200">
              <a:solidFill>
                <a:schemeClr val="tx2"/>
              </a:solidFill>
            </a:rPr>
            <a:t>Calificación</a:t>
          </a:r>
          <a:br>
            <a:rPr lang="es-CO" sz="2200" b="1" kern="1200">
              <a:solidFill>
                <a:schemeClr val="tx2"/>
              </a:solidFill>
            </a:rPr>
          </a:br>
          <a:r>
            <a:rPr lang="es-CO" sz="2200" b="1" kern="1200">
              <a:solidFill>
                <a:schemeClr val="tx2"/>
              </a:solidFill>
            </a:rPr>
            <a:t>de 100%</a:t>
          </a:r>
        </a:p>
      </dsp:txBody>
      <dsp:txXfrm>
        <a:off x="0" y="0"/>
        <a:ext cx="2588414" cy="1006809"/>
      </dsp:txXfrm>
    </dsp:sp>
    <dsp:sp modelId="{203573DB-0312-4EBA-86D4-C34FF50E5ECD}">
      <dsp:nvSpPr>
        <dsp:cNvPr id="0" name=""/>
        <dsp:cNvSpPr/>
      </dsp:nvSpPr>
      <dsp:spPr>
        <a:xfrm>
          <a:off x="261479" y="1006809"/>
          <a:ext cx="2070731" cy="2181421"/>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s-MX" sz="1400" kern="1200" dirty="0"/>
            <a:t>La Organización </a:t>
          </a:r>
          <a:r>
            <a:rPr lang="es-MX" sz="1400" b="1" kern="1200" dirty="0"/>
            <a:t>XXX</a:t>
          </a:r>
          <a:r>
            <a:rPr lang="es-MX" sz="1400" kern="1200" dirty="0"/>
            <a:t> ha obtenido un puntaje de 100 % sobre un total posible de 100%, correspondiendo a la categoría</a:t>
          </a:r>
        </a:p>
        <a:p>
          <a:pPr marL="0" lvl="0" indent="0" algn="ctr" defTabSz="622300">
            <a:lnSpc>
              <a:spcPct val="90000"/>
            </a:lnSpc>
            <a:spcBef>
              <a:spcPct val="0"/>
            </a:spcBef>
            <a:spcAft>
              <a:spcPct val="35000"/>
            </a:spcAft>
            <a:buNone/>
          </a:pPr>
          <a:r>
            <a:rPr lang="es-MX" sz="1400" kern="1200" dirty="0"/>
            <a:t> </a:t>
          </a:r>
          <a:r>
            <a:rPr lang="es-MX" sz="1400" b="1" kern="1200" dirty="0">
              <a:solidFill>
                <a:schemeClr val="tx2"/>
              </a:solidFill>
            </a:rPr>
            <a:t>"Cumple Totalmente”</a:t>
          </a:r>
          <a:endParaRPr lang="es-CO" sz="1400" b="1" kern="1200" dirty="0">
            <a:solidFill>
              <a:schemeClr val="tx2"/>
            </a:solidFill>
          </a:endParaRPr>
        </a:p>
      </dsp:txBody>
      <dsp:txXfrm>
        <a:off x="322129" y="1067459"/>
        <a:ext cx="1949431" cy="2060121"/>
      </dsp:txXfrm>
    </dsp:sp>
    <dsp:sp modelId="{B33CB645-F512-43AE-9754-76B8B8005F77}">
      <dsp:nvSpPr>
        <dsp:cNvPr id="0" name=""/>
        <dsp:cNvSpPr/>
      </dsp:nvSpPr>
      <dsp:spPr>
        <a:xfrm>
          <a:off x="2785183" y="0"/>
          <a:ext cx="2588414" cy="3356033"/>
        </a:xfrm>
        <a:prstGeom prst="roundRect">
          <a:avLst>
            <a:gd name="adj" fmla="val 10000"/>
          </a:avLst>
        </a:prstGeom>
        <a:solidFill>
          <a:srgbClr val="62B5E5"/>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CO" sz="2200" b="1" kern="1200">
              <a:solidFill>
                <a:schemeClr val="tx2"/>
              </a:solidFill>
            </a:rPr>
            <a:t>Calificación entre el 85% y el 99%</a:t>
          </a:r>
        </a:p>
      </dsp:txBody>
      <dsp:txXfrm>
        <a:off x="2785183" y="0"/>
        <a:ext cx="2588414" cy="1006809"/>
      </dsp:txXfrm>
    </dsp:sp>
    <dsp:sp modelId="{22EC6FBF-E842-4968-B225-40CF561A1B9C}">
      <dsp:nvSpPr>
        <dsp:cNvPr id="0" name=""/>
        <dsp:cNvSpPr/>
      </dsp:nvSpPr>
      <dsp:spPr>
        <a:xfrm>
          <a:off x="2977657" y="1006809"/>
          <a:ext cx="2203465" cy="2181421"/>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marL="0" lvl="0" indent="0" algn="l" defTabSz="311150">
            <a:lnSpc>
              <a:spcPct val="90000"/>
            </a:lnSpc>
            <a:spcBef>
              <a:spcPct val="0"/>
            </a:spcBef>
            <a:spcAft>
              <a:spcPct val="35000"/>
            </a:spcAft>
            <a:buNone/>
          </a:pPr>
          <a:r>
            <a:rPr lang="es-MX" sz="700" kern="1200" dirty="0"/>
            <a:t>La Organización </a:t>
          </a:r>
          <a:r>
            <a:rPr lang="es-MX" sz="700" b="1" kern="1200" dirty="0"/>
            <a:t>XXX</a:t>
          </a:r>
          <a:r>
            <a:rPr lang="es-MX" sz="700" kern="1200" dirty="0"/>
            <a:t> ha obtenido un puntaje de </a:t>
          </a:r>
          <a:r>
            <a:rPr lang="es-MX" sz="700" b="1" kern="1200" dirty="0"/>
            <a:t>XY</a:t>
          </a:r>
          <a:r>
            <a:rPr lang="es-MX" sz="700" kern="1200" dirty="0"/>
            <a:t>% sobre un total posible de 100%, correspondiendo a la categoría</a:t>
          </a:r>
        </a:p>
        <a:p>
          <a:pPr marL="0" lvl="0" indent="0" algn="l" defTabSz="311150">
            <a:lnSpc>
              <a:spcPct val="90000"/>
            </a:lnSpc>
            <a:spcBef>
              <a:spcPct val="0"/>
            </a:spcBef>
            <a:spcAft>
              <a:spcPct val="35000"/>
            </a:spcAft>
            <a:buNone/>
          </a:pPr>
          <a:endParaRPr lang="es-MX" sz="700" kern="1200" dirty="0"/>
        </a:p>
        <a:p>
          <a:pPr marL="0" lvl="0" indent="0" algn="ctr" defTabSz="311150">
            <a:lnSpc>
              <a:spcPct val="90000"/>
            </a:lnSpc>
            <a:spcBef>
              <a:spcPct val="0"/>
            </a:spcBef>
            <a:spcAft>
              <a:spcPct val="35000"/>
            </a:spcAft>
            <a:buNone/>
          </a:pPr>
          <a:r>
            <a:rPr lang="es-MX" sz="700" b="1" kern="1200" dirty="0">
              <a:latin typeface="+mn-lt"/>
            </a:rPr>
            <a:t> </a:t>
          </a:r>
          <a:r>
            <a:rPr lang="es-MX" sz="700" b="1" kern="1200" dirty="0">
              <a:solidFill>
                <a:schemeClr val="tx2"/>
              </a:solidFill>
              <a:latin typeface="+mn-lt"/>
            </a:rPr>
            <a:t>"</a:t>
          </a:r>
          <a:r>
            <a:rPr lang="es-MX" sz="700" b="1" kern="1200" dirty="0">
              <a:solidFill>
                <a:srgbClr val="003087"/>
              </a:solidFill>
              <a:latin typeface="+mn-lt"/>
              <a:ea typeface="+mn-ea"/>
              <a:cs typeface="+mn-cs"/>
            </a:rPr>
            <a:t>Cumple parcialmente”</a:t>
          </a:r>
          <a:endParaRPr lang="es-CO" sz="700" b="1" kern="1200" dirty="0">
            <a:solidFill>
              <a:srgbClr val="003087"/>
            </a:solidFill>
            <a:latin typeface="+mn-lt"/>
            <a:ea typeface="+mn-ea"/>
            <a:cs typeface="+mn-cs"/>
          </a:endParaRPr>
        </a:p>
      </dsp:txBody>
      <dsp:txXfrm>
        <a:off x="3041549" y="1070701"/>
        <a:ext cx="2075681" cy="2053637"/>
      </dsp:txXfrm>
    </dsp:sp>
    <dsp:sp modelId="{FA31A5DC-7A68-4655-8778-771E66FEEEF5}">
      <dsp:nvSpPr>
        <dsp:cNvPr id="0" name=""/>
        <dsp:cNvSpPr/>
      </dsp:nvSpPr>
      <dsp:spPr>
        <a:xfrm>
          <a:off x="5567728" y="0"/>
          <a:ext cx="2588414" cy="3356033"/>
        </a:xfrm>
        <a:prstGeom prst="roundRect">
          <a:avLst>
            <a:gd name="adj" fmla="val 10000"/>
          </a:avLst>
        </a:prstGeom>
        <a:solidFill>
          <a:srgbClr val="62B5E5"/>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CO" sz="2200" b="1" kern="1200" dirty="0">
              <a:solidFill>
                <a:schemeClr val="tx2"/>
              </a:solidFill>
            </a:rPr>
            <a:t>Calificación entre</a:t>
          </a:r>
          <a:br>
            <a:rPr lang="es-CO" sz="2200" b="1" kern="1200" dirty="0">
              <a:solidFill>
                <a:schemeClr val="tx2"/>
              </a:solidFill>
            </a:rPr>
          </a:br>
          <a:r>
            <a:rPr lang="es-CO" sz="2200" b="1" kern="1200" dirty="0">
              <a:solidFill>
                <a:schemeClr val="tx2"/>
              </a:solidFill>
            </a:rPr>
            <a:t>el 70% y el 84%</a:t>
          </a:r>
        </a:p>
      </dsp:txBody>
      <dsp:txXfrm>
        <a:off x="5567728" y="0"/>
        <a:ext cx="2588414" cy="1006809"/>
      </dsp:txXfrm>
    </dsp:sp>
    <dsp:sp modelId="{FB67F98D-76F7-4375-B05A-5B191C2CDAAD}">
      <dsp:nvSpPr>
        <dsp:cNvPr id="0" name=""/>
        <dsp:cNvSpPr/>
      </dsp:nvSpPr>
      <dsp:spPr>
        <a:xfrm>
          <a:off x="5826569" y="1154339"/>
          <a:ext cx="2070731" cy="1886362"/>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t" anchorCtr="0">
          <a:noAutofit/>
        </a:bodyPr>
        <a:lstStyle/>
        <a:p>
          <a:pPr marL="0" lvl="0" indent="0" algn="l" defTabSz="622300">
            <a:lnSpc>
              <a:spcPct val="90000"/>
            </a:lnSpc>
            <a:spcBef>
              <a:spcPct val="0"/>
            </a:spcBef>
            <a:spcAft>
              <a:spcPct val="35000"/>
            </a:spcAft>
            <a:buNone/>
          </a:pPr>
          <a:r>
            <a:rPr lang="es-CO" sz="1400" kern="1200" dirty="0"/>
            <a:t>La Organización </a:t>
          </a:r>
          <a:r>
            <a:rPr lang="es-CO" sz="1400" b="1" kern="1200" dirty="0"/>
            <a:t>XXX</a:t>
          </a:r>
          <a:r>
            <a:rPr lang="es-CO" sz="1400" kern="1200" dirty="0"/>
            <a:t> ha obtenido un puntaje de </a:t>
          </a:r>
          <a:r>
            <a:rPr lang="es-CO" sz="1400" b="1" kern="1200" dirty="0"/>
            <a:t>XY</a:t>
          </a:r>
          <a:r>
            <a:rPr lang="es-CO" sz="1400" kern="1200" dirty="0"/>
            <a:t>% sobre un total posible de 100%, correspondiendo a la categoría: </a:t>
          </a:r>
        </a:p>
        <a:p>
          <a:pPr marL="0" lvl="0" indent="0" algn="ctr" defTabSz="622300">
            <a:lnSpc>
              <a:spcPct val="90000"/>
            </a:lnSpc>
            <a:spcBef>
              <a:spcPct val="0"/>
            </a:spcBef>
            <a:spcAft>
              <a:spcPct val="35000"/>
            </a:spcAft>
            <a:buNone/>
          </a:pPr>
          <a:r>
            <a:rPr lang="es-CO" sz="1400" b="1" kern="1200" dirty="0">
              <a:solidFill>
                <a:schemeClr val="tx2"/>
              </a:solidFill>
            </a:rPr>
            <a:t>"En proceso”</a:t>
          </a:r>
        </a:p>
      </dsp:txBody>
      <dsp:txXfrm>
        <a:off x="5881819" y="1209589"/>
        <a:ext cx="1960231" cy="1775862"/>
      </dsp:txXfrm>
    </dsp:sp>
    <dsp:sp modelId="{87B459B7-435B-4B9D-B804-0225FCE92DE7}">
      <dsp:nvSpPr>
        <dsp:cNvPr id="0" name=""/>
        <dsp:cNvSpPr/>
      </dsp:nvSpPr>
      <dsp:spPr>
        <a:xfrm>
          <a:off x="8350273" y="0"/>
          <a:ext cx="2588414" cy="3356033"/>
        </a:xfrm>
        <a:prstGeom prst="roundRect">
          <a:avLst>
            <a:gd name="adj" fmla="val 10000"/>
          </a:avLst>
        </a:prstGeom>
        <a:solidFill>
          <a:srgbClr val="62B5E5"/>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CO" sz="2200" b="1" kern="1200" dirty="0">
              <a:solidFill>
                <a:schemeClr val="tx2"/>
              </a:solidFill>
            </a:rPr>
            <a:t>Calificación</a:t>
          </a:r>
          <a:br>
            <a:rPr lang="es-CO" sz="2200" b="1" kern="1200" dirty="0">
              <a:solidFill>
                <a:schemeClr val="tx2"/>
              </a:solidFill>
            </a:rPr>
          </a:br>
          <a:r>
            <a:rPr lang="es-CO" sz="2200" b="1" kern="1200" dirty="0">
              <a:solidFill>
                <a:schemeClr val="tx2"/>
              </a:solidFill>
            </a:rPr>
            <a:t>menor al 70%</a:t>
          </a:r>
        </a:p>
      </dsp:txBody>
      <dsp:txXfrm>
        <a:off x="8350273" y="0"/>
        <a:ext cx="2588414" cy="1006809"/>
      </dsp:txXfrm>
    </dsp:sp>
    <dsp:sp modelId="{164EAC53-282C-4F38-BF28-D3305B724E73}">
      <dsp:nvSpPr>
        <dsp:cNvPr id="0" name=""/>
        <dsp:cNvSpPr/>
      </dsp:nvSpPr>
      <dsp:spPr>
        <a:xfrm>
          <a:off x="8609115" y="1154339"/>
          <a:ext cx="2070731" cy="1886362"/>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t" anchorCtr="0">
          <a:noAutofit/>
        </a:bodyPr>
        <a:lstStyle/>
        <a:p>
          <a:pPr marL="0" lvl="0" indent="0" algn="l" defTabSz="622300">
            <a:lnSpc>
              <a:spcPct val="90000"/>
            </a:lnSpc>
            <a:spcBef>
              <a:spcPct val="0"/>
            </a:spcBef>
            <a:spcAft>
              <a:spcPct val="35000"/>
            </a:spcAft>
            <a:buNone/>
          </a:pPr>
          <a:r>
            <a:rPr lang="es-CO" sz="1400" kern="1200"/>
            <a:t>La Organización no cumple y la recomendación del equipo evaluador será la de no otorgar el certificado</a:t>
          </a:r>
        </a:p>
      </dsp:txBody>
      <dsp:txXfrm>
        <a:off x="8664365" y="1209589"/>
        <a:ext cx="1960231" cy="177586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C848518-6676-48FC-B58C-A4ABEBE5DF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CO" dirty="0"/>
          </a:p>
        </p:txBody>
      </p:sp>
      <p:sp>
        <p:nvSpPr>
          <p:cNvPr id="3" name="Marcador de fecha 2">
            <a:extLst>
              <a:ext uri="{FF2B5EF4-FFF2-40B4-BE49-F238E27FC236}">
                <a16:creationId xmlns:a16="http://schemas.microsoft.com/office/drawing/2014/main" id="{C46689A1-37EF-401F-83CA-6102075E43D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41DE945-4CC5-4DB0-8D7E-5FF1C530ECA1}" type="datetimeFigureOut">
              <a:rPr lang="es-CO"/>
              <a:pPr>
                <a:defRPr/>
              </a:pPr>
              <a:t>26/07/2021</a:t>
            </a:fld>
            <a:endParaRPr lang="es-CO" dirty="0"/>
          </a:p>
        </p:txBody>
      </p:sp>
      <p:sp>
        <p:nvSpPr>
          <p:cNvPr id="4" name="Marcador de imagen de diapositiva 3">
            <a:extLst>
              <a:ext uri="{FF2B5EF4-FFF2-40B4-BE49-F238E27FC236}">
                <a16:creationId xmlns:a16="http://schemas.microsoft.com/office/drawing/2014/main" id="{12CA9276-B820-40AE-B645-AD18FDCD5D3C}"/>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s-CO" noProof="0" dirty="0"/>
          </a:p>
        </p:txBody>
      </p:sp>
      <p:sp>
        <p:nvSpPr>
          <p:cNvPr id="5" name="Marcador de notas 4">
            <a:extLst>
              <a:ext uri="{FF2B5EF4-FFF2-40B4-BE49-F238E27FC236}">
                <a16:creationId xmlns:a16="http://schemas.microsoft.com/office/drawing/2014/main" id="{E29599C5-39B5-4C66-8F13-83DF76F969B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O" noProof="0"/>
          </a:p>
        </p:txBody>
      </p:sp>
      <p:sp>
        <p:nvSpPr>
          <p:cNvPr id="6" name="Marcador de pie de página 5">
            <a:extLst>
              <a:ext uri="{FF2B5EF4-FFF2-40B4-BE49-F238E27FC236}">
                <a16:creationId xmlns:a16="http://schemas.microsoft.com/office/drawing/2014/main" id="{E6DF5390-06A5-419B-BACE-C36624BBAD7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CO" dirty="0"/>
          </a:p>
        </p:txBody>
      </p:sp>
      <p:sp>
        <p:nvSpPr>
          <p:cNvPr id="7" name="Marcador de número de diapositiva 6">
            <a:extLst>
              <a:ext uri="{FF2B5EF4-FFF2-40B4-BE49-F238E27FC236}">
                <a16:creationId xmlns:a16="http://schemas.microsoft.com/office/drawing/2014/main" id="{2AB67E1E-0F42-4A0A-A985-28B721B1CEDC}"/>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7A15EF43-D586-4967-900B-F0353FAFD7B7}" type="slidenum">
              <a:rPr lang="es-CO"/>
              <a:pPr>
                <a:defRPr/>
              </a:pPr>
              <a:t>‹Nº›</a:t>
            </a:fld>
            <a:endParaRPr lang="es-CO"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Al</a:t>
            </a:r>
            <a:r>
              <a:rPr lang="es-CO" baseline="0" dirty="0"/>
              <a:t> final del curso se debe realizar un juego, utilizando herramientas TIC que permita interactuar con los participantes realizando preguntas según lo abordado en el curso. Se pueden utilizar herramientas como </a:t>
            </a:r>
            <a:r>
              <a:rPr lang="es-CO" baseline="0" dirty="0" err="1"/>
              <a:t>Kahoot</a:t>
            </a:r>
            <a:r>
              <a:rPr lang="es-CO" baseline="0" dirty="0"/>
              <a:t>, </a:t>
            </a:r>
            <a:r>
              <a:rPr lang="es-CO" baseline="0" dirty="0" err="1"/>
              <a:t>Quiziz</a:t>
            </a:r>
            <a:r>
              <a:rPr lang="es-CO" baseline="0" dirty="0"/>
              <a:t>, </a:t>
            </a:r>
            <a:r>
              <a:rPr lang="es-CO" baseline="0" dirty="0" err="1"/>
              <a:t>Mentimeter</a:t>
            </a:r>
            <a:r>
              <a:rPr lang="es-CO" baseline="0" dirty="0"/>
              <a:t>, </a:t>
            </a:r>
            <a:r>
              <a:rPr lang="es-CO" baseline="0" dirty="0" err="1"/>
              <a:t>socrative</a:t>
            </a:r>
            <a:r>
              <a:rPr lang="es-CO" baseline="0" dirty="0"/>
              <a:t>  entre otras.</a:t>
            </a:r>
          </a:p>
          <a:p>
            <a:endParaRPr lang="es-CO" baseline="0" dirty="0"/>
          </a:p>
          <a:p>
            <a:r>
              <a:rPr lang="es-CO" baseline="0" dirty="0"/>
              <a:t>Link de ejemplo </a:t>
            </a:r>
            <a:r>
              <a:rPr lang="es-CO" baseline="0" dirty="0" err="1"/>
              <a:t>Kahoot</a:t>
            </a:r>
            <a:r>
              <a:rPr lang="es-CO" baseline="0" dirty="0"/>
              <a:t>: https://create.kahoot.it/share/copasst/2ef98d39-943d-485b-8af1-df09ba26ff61</a:t>
            </a:r>
          </a:p>
          <a:p>
            <a:endParaRPr lang="es-CO" baseline="0" dirty="0"/>
          </a:p>
        </p:txBody>
      </p:sp>
      <p:sp>
        <p:nvSpPr>
          <p:cNvPr id="4" name="Marcador de número de diapositiva 3"/>
          <p:cNvSpPr>
            <a:spLocks noGrp="1"/>
          </p:cNvSpPr>
          <p:nvPr>
            <p:ph type="sldNum" sz="quarter" idx="10"/>
          </p:nvPr>
        </p:nvSpPr>
        <p:spPr/>
        <p:txBody>
          <a:bodyPr/>
          <a:lstStyle/>
          <a:p>
            <a:fld id="{D557BA79-FB48-45EC-9502-835338D4DA0A}" type="slidenum">
              <a:rPr lang="es-CO" smtClean="0"/>
              <a:t>32</a:t>
            </a:fld>
            <a:endParaRPr lang="es-CO"/>
          </a:p>
        </p:txBody>
      </p:sp>
    </p:spTree>
    <p:extLst>
      <p:ext uri="{BB962C8B-B14F-4D97-AF65-F5344CB8AC3E}">
        <p14:creationId xmlns:p14="http://schemas.microsoft.com/office/powerpoint/2010/main" val="4285810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BAF735F-EE0F-46C4-A1E4-70347409EC93}"/>
              </a:ext>
            </a:extLst>
          </p:cNvPr>
          <p:cNvSpPr/>
          <p:nvPr userDrawn="1"/>
        </p:nvSpPr>
        <p:spPr>
          <a:xfrm>
            <a:off x="0" y="0"/>
            <a:ext cx="12192000" cy="6858000"/>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dirty="0"/>
          </a:p>
        </p:txBody>
      </p:sp>
      <p:sp>
        <p:nvSpPr>
          <p:cNvPr id="3" name="CuadroTexto 2">
            <a:extLst>
              <a:ext uri="{FF2B5EF4-FFF2-40B4-BE49-F238E27FC236}">
                <a16:creationId xmlns:a16="http://schemas.microsoft.com/office/drawing/2014/main" id="{0117938A-C32D-46D3-8DE0-54E38F2B07A6}"/>
              </a:ext>
            </a:extLst>
          </p:cNvPr>
          <p:cNvSpPr txBox="1"/>
          <p:nvPr userDrawn="1"/>
        </p:nvSpPr>
        <p:spPr>
          <a:xfrm>
            <a:off x="9567863" y="6294438"/>
            <a:ext cx="2122487" cy="254000"/>
          </a:xfrm>
          <a:prstGeom prst="rect">
            <a:avLst/>
          </a:prstGeom>
          <a:noFill/>
        </p:spPr>
        <p:txBody>
          <a:bodyPr>
            <a:spAutoFit/>
          </a:bodyPr>
          <a:lstStyle/>
          <a:p>
            <a:pPr algn="r" eaLnBrk="1" fontAlgn="auto" hangingPunct="1">
              <a:spcBef>
                <a:spcPts val="0"/>
              </a:spcBef>
              <a:spcAft>
                <a:spcPts val="0"/>
              </a:spcAft>
              <a:defRPr/>
            </a:pPr>
            <a:r>
              <a:rPr lang="es-ES_tradnl" sz="1050" baseline="30000" dirty="0">
                <a:solidFill>
                  <a:schemeClr val="bg1"/>
                </a:solidFill>
                <a:latin typeface="+mn-lt"/>
              </a:rPr>
              <a:t>© </a:t>
            </a:r>
            <a:r>
              <a:rPr lang="es-CO" sz="1050" dirty="0">
                <a:solidFill>
                  <a:schemeClr val="bg1"/>
                </a:solidFill>
                <a:latin typeface="+mn-lt"/>
              </a:rPr>
              <a:t>Icontec. Derechos reservados.</a:t>
            </a:r>
          </a:p>
        </p:txBody>
      </p:sp>
      <p:pic>
        <p:nvPicPr>
          <p:cNvPr id="4" name="Gráfico 6">
            <a:extLst>
              <a:ext uri="{FF2B5EF4-FFF2-40B4-BE49-F238E27FC236}">
                <a16:creationId xmlns:a16="http://schemas.microsoft.com/office/drawing/2014/main" id="{FF5F9ED2-1EC8-4FA4-BE00-9C5261E928B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1650" y="6100763"/>
            <a:ext cx="130333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7984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3" name="Gráfico 4">
            <a:extLst>
              <a:ext uri="{FF2B5EF4-FFF2-40B4-BE49-F238E27FC236}">
                <a16:creationId xmlns:a16="http://schemas.microsoft.com/office/drawing/2014/main" id="{280D9181-B19A-4467-A45D-0EB0F6087B4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60388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2"/>
          <p:cNvSpPr>
            <a:spLocks noGrp="1"/>
          </p:cNvSpPr>
          <p:nvPr>
            <p:ph type="title"/>
          </p:nvPr>
        </p:nvSpPr>
        <p:spPr>
          <a:xfrm>
            <a:off x="514349" y="669473"/>
            <a:ext cx="4514851" cy="1021217"/>
          </a:xfrm>
          <a:prstGeom prst="rect">
            <a:avLst/>
          </a:prstGeom>
        </p:spPr>
        <p:txBody>
          <a:bodyPr/>
          <a:lstStyle>
            <a:lvl1pPr>
              <a:defRPr lang="es-ES" sz="4000" b="1" kern="1200" spc="-150" dirty="0" smtClean="0">
                <a:solidFill>
                  <a:schemeClr val="bg1"/>
                </a:solidFill>
                <a:latin typeface="Arial" panose="020B0604020202020204" pitchFamily="34" charset="0"/>
                <a:ea typeface="+mn-ea"/>
                <a:cs typeface="Arial" panose="020B0604020202020204" pitchFamily="34" charset="0"/>
              </a:defRPr>
            </a:lvl1pPr>
          </a:lstStyle>
          <a:p>
            <a:r>
              <a:rPr lang="es-ES"/>
              <a:t>Haga clic para modificar el estilo de título del patrón</a:t>
            </a:r>
            <a:endParaRPr lang="es-CO" dirty="0"/>
          </a:p>
        </p:txBody>
      </p:sp>
    </p:spTree>
    <p:extLst>
      <p:ext uri="{BB962C8B-B14F-4D97-AF65-F5344CB8AC3E}">
        <p14:creationId xmlns:p14="http://schemas.microsoft.com/office/powerpoint/2010/main" val="2707893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269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Diapositiva de títul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3FF8743-C463-4D57-8340-7F3E4DCF7B2A}"/>
              </a:ext>
            </a:extLst>
          </p:cNvPr>
          <p:cNvSpPr/>
          <p:nvPr userDrawn="1"/>
        </p:nvSpPr>
        <p:spPr>
          <a:xfrm>
            <a:off x="0" y="-11113"/>
            <a:ext cx="12192000" cy="2689226"/>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dirty="0"/>
          </a:p>
        </p:txBody>
      </p:sp>
      <p:sp>
        <p:nvSpPr>
          <p:cNvPr id="8" name="Título 2"/>
          <p:cNvSpPr>
            <a:spLocks noGrp="1"/>
          </p:cNvSpPr>
          <p:nvPr>
            <p:ph type="title"/>
          </p:nvPr>
        </p:nvSpPr>
        <p:spPr>
          <a:xfrm>
            <a:off x="400497" y="669471"/>
            <a:ext cx="4514851" cy="563336"/>
          </a:xfrm>
          <a:prstGeom prst="rect">
            <a:avLst/>
          </a:prstGeom>
        </p:spPr>
        <p:txBody>
          <a:bodyPr/>
          <a:lstStyle>
            <a:lvl1pPr>
              <a:defRPr lang="es-ES" sz="4000" b="1" kern="1200" spc="-150" dirty="0" smtClean="0">
                <a:solidFill>
                  <a:schemeClr val="bg1"/>
                </a:solidFill>
                <a:latin typeface="Arial" panose="020B0604020202020204" pitchFamily="34" charset="0"/>
                <a:ea typeface="+mn-ea"/>
                <a:cs typeface="Arial" panose="020B0604020202020204" pitchFamily="34" charset="0"/>
              </a:defRPr>
            </a:lvl1pPr>
          </a:lstStyle>
          <a:p>
            <a:r>
              <a:rPr lang="es-ES"/>
              <a:t>Haga clic para modificar el estilo de título del patrón</a:t>
            </a:r>
            <a:endParaRPr lang="es-CO" dirty="0"/>
          </a:p>
        </p:txBody>
      </p:sp>
    </p:spTree>
    <p:extLst>
      <p:ext uri="{BB962C8B-B14F-4D97-AF65-F5344CB8AC3E}">
        <p14:creationId xmlns:p14="http://schemas.microsoft.com/office/powerpoint/2010/main" val="1936658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2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8"/>
            <a:ext cx="10363200" cy="1470025"/>
          </a:xfrm>
          <a:prstGeom prst="rect">
            <a:avLst/>
          </a:prstGeom>
        </p:spPr>
        <p:txBody>
          <a:bodyPr/>
          <a:lstStyle>
            <a:lvl1pPr>
              <a:defRPr b="1">
                <a:solidFill>
                  <a:srgbClr val="002060"/>
                </a:solidFill>
              </a:defRPr>
            </a:lvl1pPr>
          </a:lstStyle>
          <a:p>
            <a:r>
              <a:rPr lang="es-ES"/>
              <a:t>Haga clic para modificar el estilo de título del patrón</a:t>
            </a:r>
            <a:endParaRPr lang="es-CO"/>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Tree>
    <p:extLst>
      <p:ext uri="{BB962C8B-B14F-4D97-AF65-F5344CB8AC3E}">
        <p14:creationId xmlns:p14="http://schemas.microsoft.com/office/powerpoint/2010/main" val="39262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5 CuadroTexto">
            <a:extLst>
              <a:ext uri="{FF2B5EF4-FFF2-40B4-BE49-F238E27FC236}">
                <a16:creationId xmlns:a16="http://schemas.microsoft.com/office/drawing/2014/main" id="{CA2AE8AE-C576-4BE4-BF3C-0598FFE13EA6}"/>
              </a:ext>
            </a:extLst>
          </p:cNvPr>
          <p:cNvSpPr txBox="1">
            <a:spLocks noChangeArrowheads="1"/>
          </p:cNvSpPr>
          <p:nvPr userDrawn="1"/>
        </p:nvSpPr>
        <p:spPr bwMode="auto">
          <a:xfrm>
            <a:off x="1103313" y="5229225"/>
            <a:ext cx="1055687" cy="369888"/>
          </a:xfrm>
          <a:prstGeom prst="rect">
            <a:avLst/>
          </a:prstGeom>
          <a:noFill/>
          <a:ln>
            <a:noFill/>
          </a:ln>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CO" altLang="es-CO" sz="900" dirty="0">
                <a:solidFill>
                  <a:schemeClr val="bg1"/>
                </a:solidFill>
                <a:latin typeface="Calibri" pitchFamily="34" charset="0"/>
              </a:rPr>
              <a:t>ES-P-GM-01-A-006</a:t>
            </a:r>
          </a:p>
          <a:p>
            <a:pPr eaLnBrk="1" fontAlgn="auto" hangingPunct="1">
              <a:spcBef>
                <a:spcPts val="0"/>
              </a:spcBef>
              <a:spcAft>
                <a:spcPts val="0"/>
              </a:spcAft>
              <a:defRPr/>
            </a:pPr>
            <a:r>
              <a:rPr lang="es-CO" altLang="es-CO" sz="900" dirty="0">
                <a:solidFill>
                  <a:schemeClr val="bg1"/>
                </a:solidFill>
                <a:latin typeface="Calibri" pitchFamily="34" charset="0"/>
              </a:rPr>
              <a:t>Versión 2</a:t>
            </a:r>
          </a:p>
        </p:txBody>
      </p:sp>
      <p:sp>
        <p:nvSpPr>
          <p:cNvPr id="2" name="1 Título"/>
          <p:cNvSpPr>
            <a:spLocks noGrp="1"/>
          </p:cNvSpPr>
          <p:nvPr>
            <p:ph type="title"/>
          </p:nvPr>
        </p:nvSpPr>
        <p:spPr>
          <a:xfrm>
            <a:off x="609600" y="274638"/>
            <a:ext cx="10972800" cy="1143000"/>
          </a:xfrm>
          <a:prstGeom prst="rect">
            <a:avLst/>
          </a:prstGeom>
        </p:spPr>
        <p:txBody>
          <a:bodyPr/>
          <a:lstStyle>
            <a:lvl1pPr>
              <a:defRPr b="1">
                <a:solidFill>
                  <a:srgbClr val="002060"/>
                </a:solidFill>
              </a:defRPr>
            </a:lvl1pPr>
          </a:lstStyle>
          <a:p>
            <a:r>
              <a:rPr lang="es-ES"/>
              <a:t>Haga clic para modificar el estilo de título del patrón</a:t>
            </a:r>
            <a:endParaRPr lang="es-CO"/>
          </a:p>
        </p:txBody>
      </p:sp>
      <p:sp>
        <p:nvSpPr>
          <p:cNvPr id="3" name="2 Marcador de contenido"/>
          <p:cNvSpPr>
            <a:spLocks noGrp="1"/>
          </p:cNvSpPr>
          <p:nvPr>
            <p:ph idx="1"/>
          </p:nvPr>
        </p:nvSpPr>
        <p:spPr>
          <a:xfrm>
            <a:off x="609600" y="1600203"/>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357248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a:prstGeom prst="rect">
            <a:avLst/>
          </a:prstGeom>
        </p:spPr>
        <p:txBody>
          <a:bodyPr anchor="t"/>
          <a:lstStyle>
            <a:lvl1pPr algn="l">
              <a:defRPr sz="4000" b="1" cap="all">
                <a:solidFill>
                  <a:srgbClr val="002060"/>
                </a:solidFill>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Tree>
    <p:extLst>
      <p:ext uri="{BB962C8B-B14F-4D97-AF65-F5344CB8AC3E}">
        <p14:creationId xmlns:p14="http://schemas.microsoft.com/office/powerpoint/2010/main" val="1578072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b="1">
                <a:solidFill>
                  <a:srgbClr val="002060"/>
                </a:solidFill>
              </a:defRPr>
            </a:lvl1pPr>
          </a:lstStyle>
          <a:p>
            <a:r>
              <a:rPr lang="es-ES"/>
              <a:t>Haga clic para modificar el estilo de título del patrón</a:t>
            </a:r>
            <a:endParaRPr lang="es-CO"/>
          </a:p>
        </p:txBody>
      </p:sp>
      <p:sp>
        <p:nvSpPr>
          <p:cNvPr id="3" name="2 Marcador de contenido"/>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89255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b="1">
                <a:solidFill>
                  <a:srgbClr val="002060"/>
                </a:solidFill>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809603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b="1">
                <a:solidFill>
                  <a:srgbClr val="002060"/>
                </a:solidFill>
              </a:defRPr>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753766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a:prstGeom prst="rect">
            <a:avLst/>
          </a:prstGeom>
        </p:spPr>
        <p:txBody>
          <a:bodyPr anchor="b"/>
          <a:lstStyle>
            <a:lvl1pPr algn="l">
              <a:defRPr sz="2000" b="1">
                <a:solidFill>
                  <a:srgbClr val="002060"/>
                </a:solidFill>
              </a:defRPr>
            </a:lvl1pPr>
          </a:lstStyle>
          <a:p>
            <a:r>
              <a:rPr lang="es-ES"/>
              <a:t>Haga clic para modificar el estilo de título del patrón</a:t>
            </a:r>
            <a:endParaRPr lang="es-CO"/>
          </a:p>
        </p:txBody>
      </p:sp>
      <p:sp>
        <p:nvSpPr>
          <p:cNvPr id="3" name="2 Marcador de contenido"/>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3212186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2" name="Imagen 4" descr="Imagen que contiene persona, mesa, interior, pared&#10;&#10;Descripción generada con confianza muy alta">
            <a:extLst>
              <a:ext uri="{FF2B5EF4-FFF2-40B4-BE49-F238E27FC236}">
                <a16:creationId xmlns:a16="http://schemas.microsoft.com/office/drawing/2014/main" id="{E6C0648E-A69A-42B7-BCAF-7144B7FE1E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 t="4846" b="1088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rma libre: forma 2">
            <a:extLst>
              <a:ext uri="{FF2B5EF4-FFF2-40B4-BE49-F238E27FC236}">
                <a16:creationId xmlns:a16="http://schemas.microsoft.com/office/drawing/2014/main" id="{B2B62E16-634B-4D5D-8602-1864B8E8C33A}"/>
              </a:ext>
            </a:extLst>
          </p:cNvPr>
          <p:cNvSpPr/>
          <p:nvPr userDrawn="1"/>
        </p:nvSpPr>
        <p:spPr>
          <a:xfrm>
            <a:off x="0" y="1836738"/>
            <a:ext cx="5029200" cy="5021262"/>
          </a:xfrm>
          <a:custGeom>
            <a:avLst/>
            <a:gdLst>
              <a:gd name="connsiteX0" fmla="*/ 1424668 w 5029200"/>
              <a:gd name="connsiteY0" fmla="*/ 0 h 5021040"/>
              <a:gd name="connsiteX1" fmla="*/ 5029200 w 5029200"/>
              <a:gd name="connsiteY1" fmla="*/ 3604532 h 5021040"/>
              <a:gd name="connsiteX2" fmla="*/ 4745938 w 5029200"/>
              <a:gd name="connsiteY2" fmla="*/ 5007579 h 5021040"/>
              <a:gd name="connsiteX3" fmla="*/ 4739453 w 5029200"/>
              <a:gd name="connsiteY3" fmla="*/ 5021040 h 5021040"/>
              <a:gd name="connsiteX4" fmla="*/ 0 w 5029200"/>
              <a:gd name="connsiteY4" fmla="*/ 5021040 h 5021040"/>
              <a:gd name="connsiteX5" fmla="*/ 0 w 5029200"/>
              <a:gd name="connsiteY5" fmla="*/ 293037 h 5021040"/>
              <a:gd name="connsiteX6" fmla="*/ 21622 w 5029200"/>
              <a:gd name="connsiteY6" fmla="*/ 283262 h 5021040"/>
              <a:gd name="connsiteX7" fmla="*/ 1424668 w 5029200"/>
              <a:gd name="connsiteY7" fmla="*/ 0 h 502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5021040">
                <a:moveTo>
                  <a:pt x="1424668" y="0"/>
                </a:moveTo>
                <a:cubicBezTo>
                  <a:pt x="3415396" y="0"/>
                  <a:pt x="5029200" y="1613804"/>
                  <a:pt x="5029200" y="3604532"/>
                </a:cubicBezTo>
                <a:cubicBezTo>
                  <a:pt x="5029200" y="4102214"/>
                  <a:pt x="4928337" y="4576339"/>
                  <a:pt x="4745938" y="5007579"/>
                </a:cubicBezTo>
                <a:lnTo>
                  <a:pt x="4739453" y="5021040"/>
                </a:lnTo>
                <a:lnTo>
                  <a:pt x="0" y="5021040"/>
                </a:lnTo>
                <a:lnTo>
                  <a:pt x="0" y="293037"/>
                </a:lnTo>
                <a:lnTo>
                  <a:pt x="21622" y="283262"/>
                </a:lnTo>
                <a:cubicBezTo>
                  <a:pt x="452862" y="100863"/>
                  <a:pt x="926986" y="0"/>
                  <a:pt x="14246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CO" dirty="0"/>
              <a:t>v</a:t>
            </a:r>
          </a:p>
        </p:txBody>
      </p:sp>
      <p:sp>
        <p:nvSpPr>
          <p:cNvPr id="4" name="CuadroTexto 3">
            <a:extLst>
              <a:ext uri="{FF2B5EF4-FFF2-40B4-BE49-F238E27FC236}">
                <a16:creationId xmlns:a16="http://schemas.microsoft.com/office/drawing/2014/main" id="{D08B363E-7D8D-49E1-9E68-4132043A38CF}"/>
              </a:ext>
            </a:extLst>
          </p:cNvPr>
          <p:cNvSpPr txBox="1"/>
          <p:nvPr userDrawn="1"/>
        </p:nvSpPr>
        <p:spPr>
          <a:xfrm>
            <a:off x="9567863" y="6294438"/>
            <a:ext cx="2122487" cy="254000"/>
          </a:xfrm>
          <a:prstGeom prst="rect">
            <a:avLst/>
          </a:prstGeom>
          <a:noFill/>
        </p:spPr>
        <p:txBody>
          <a:bodyPr>
            <a:spAutoFit/>
          </a:bodyPr>
          <a:lstStyle/>
          <a:p>
            <a:pPr algn="r" eaLnBrk="1" fontAlgn="auto" hangingPunct="1">
              <a:spcBef>
                <a:spcPts val="0"/>
              </a:spcBef>
              <a:spcAft>
                <a:spcPts val="0"/>
              </a:spcAft>
              <a:defRPr/>
            </a:pPr>
            <a:r>
              <a:rPr lang="es-ES_tradnl" sz="1050" baseline="30000" dirty="0">
                <a:solidFill>
                  <a:schemeClr val="bg1"/>
                </a:solidFill>
                <a:latin typeface="+mn-lt"/>
              </a:rPr>
              <a:t>© </a:t>
            </a:r>
            <a:r>
              <a:rPr lang="es-CO" sz="1050" dirty="0">
                <a:solidFill>
                  <a:schemeClr val="bg1"/>
                </a:solidFill>
                <a:latin typeface="+mn-lt"/>
              </a:rPr>
              <a:t>Icontec. Derechos reservados.</a:t>
            </a:r>
          </a:p>
        </p:txBody>
      </p:sp>
      <p:pic>
        <p:nvPicPr>
          <p:cNvPr id="5" name="Gráfico 7">
            <a:extLst>
              <a:ext uri="{FF2B5EF4-FFF2-40B4-BE49-F238E27FC236}">
                <a16:creationId xmlns:a16="http://schemas.microsoft.com/office/drawing/2014/main" id="{196892C9-475A-4EC3-BB7F-FFC8064FF28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1650" y="6100763"/>
            <a:ext cx="130333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4954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solidFill>
                  <a:srgbClr val="002060"/>
                </a:solidFill>
              </a:defRPr>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2389717" y="612775"/>
            <a:ext cx="73152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894745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b="1">
                <a:solidFill>
                  <a:srgbClr val="002060"/>
                </a:solidFill>
              </a:defRPr>
            </a:lvl1pPr>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609600" y="1600203"/>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722165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1"/>
            <a:ext cx="2743200" cy="5851525"/>
          </a:xfrm>
          <a:prstGeom prst="rect">
            <a:avLst/>
          </a:prstGeom>
        </p:spPr>
        <p:txBody>
          <a:bodyPr vert="eaVert"/>
          <a:lstStyle>
            <a:lvl1pPr>
              <a:defRPr>
                <a:solidFill>
                  <a:srgbClr val="002060"/>
                </a:solidFill>
              </a:defRPr>
            </a:lvl1pPr>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609600" y="274641"/>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4431466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solidFill>
                  <a:srgbClr val="002060"/>
                </a:solidFill>
              </a:defRPr>
            </a:lvl1pPr>
          </a:lstStyle>
          <a:p>
            <a:r>
              <a:rPr lang="en-US"/>
              <a:t>Click to edit Master title style</a:t>
            </a:r>
            <a:endParaRPr lang="en-US" dirty="0"/>
          </a:p>
        </p:txBody>
      </p:sp>
      <p:sp>
        <p:nvSpPr>
          <p:cNvPr id="3" name="Text Placeholder 4"/>
          <p:cNvSpPr>
            <a:spLocks noGrp="1"/>
          </p:cNvSpPr>
          <p:nvPr>
            <p:ph type="body" sz="quarter" idx="10"/>
          </p:nvPr>
        </p:nvSpPr>
        <p:spPr>
          <a:xfrm>
            <a:off x="914400" y="933450"/>
            <a:ext cx="10363200" cy="406400"/>
          </a:xfrm>
          <a:prstGeom prst="rect">
            <a:avLst/>
          </a:prstGeom>
        </p:spPr>
        <p:txBody>
          <a:bodyPr>
            <a:normAutofit/>
          </a:bodyPr>
          <a:lstStyle>
            <a:lvl1pPr marL="0" indent="0" algn="ctr">
              <a:lnSpc>
                <a:spcPct val="86000"/>
              </a:lnSpc>
              <a:spcBef>
                <a:spcPts val="0"/>
              </a:spcBef>
              <a:buNone/>
              <a:defRPr sz="1350" baseline="0"/>
            </a:lvl1pPr>
          </a:lstStyle>
          <a:p>
            <a:pPr lvl="0"/>
            <a:r>
              <a:rPr lang="es-ES"/>
              <a:t>Haga clic para modificar el estilo de texto del patrón</a:t>
            </a:r>
          </a:p>
        </p:txBody>
      </p:sp>
    </p:spTree>
    <p:extLst>
      <p:ext uri="{BB962C8B-B14F-4D97-AF65-F5344CB8AC3E}">
        <p14:creationId xmlns:p14="http://schemas.microsoft.com/office/powerpoint/2010/main" val="866174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solidFill>
                  <a:srgbClr val="002060"/>
                </a:solidFill>
              </a:defRPr>
            </a:lvl1pPr>
          </a:lstStyle>
          <a:p>
            <a:r>
              <a:rPr lang="en-US"/>
              <a:t>Click to edit Master title style</a:t>
            </a:r>
            <a:endParaRPr lang="en-US" dirty="0"/>
          </a:p>
        </p:txBody>
      </p:sp>
      <p:sp>
        <p:nvSpPr>
          <p:cNvPr id="3" name="Text Placeholder 4"/>
          <p:cNvSpPr>
            <a:spLocks noGrp="1"/>
          </p:cNvSpPr>
          <p:nvPr>
            <p:ph type="body" sz="quarter" idx="10"/>
          </p:nvPr>
        </p:nvSpPr>
        <p:spPr>
          <a:xfrm>
            <a:off x="914400" y="933450"/>
            <a:ext cx="10363200" cy="406400"/>
          </a:xfrm>
          <a:prstGeom prst="rect">
            <a:avLst/>
          </a:prstGeom>
        </p:spPr>
        <p:txBody>
          <a:bodyPr/>
          <a:lstStyle>
            <a:lvl1pPr marL="0" indent="0" algn="ctr">
              <a:lnSpc>
                <a:spcPct val="86000"/>
              </a:lnSpc>
              <a:spcBef>
                <a:spcPts val="0"/>
              </a:spcBef>
              <a:buNone/>
              <a:defRPr sz="1350" baseline="0"/>
            </a:lvl1pPr>
          </a:lstStyle>
          <a:p>
            <a:pPr lvl="0"/>
            <a:r>
              <a:rPr lang="es-ES"/>
              <a:t>Haga clic para modificar el estilo de texto del patrón</a:t>
            </a:r>
          </a:p>
        </p:txBody>
      </p:sp>
    </p:spTree>
    <p:extLst>
      <p:ext uri="{BB962C8B-B14F-4D97-AF65-F5344CB8AC3E}">
        <p14:creationId xmlns:p14="http://schemas.microsoft.com/office/powerpoint/2010/main" val="3610866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752011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24417" y="188913"/>
            <a:ext cx="10972800" cy="1079500"/>
          </a:xfrm>
          <a:prstGeom prst="rect">
            <a:avLst/>
          </a:prstGeom>
        </p:spPr>
        <p:txBody>
          <a:bodyPr/>
          <a:lstStyle>
            <a:lvl1pPr>
              <a:defRPr b="1">
                <a:solidFill>
                  <a:srgbClr val="002060"/>
                </a:solidFill>
              </a:defRPr>
            </a:lvl1pPr>
          </a:lstStyle>
          <a:p>
            <a:r>
              <a:rPr lang="es-ES"/>
              <a:t>Haga clic para modificar el estilo de título del patrón</a:t>
            </a:r>
            <a:endParaRPr lang="es-CO"/>
          </a:p>
        </p:txBody>
      </p:sp>
      <p:sp>
        <p:nvSpPr>
          <p:cNvPr id="3" name="2 Marcador de contenido"/>
          <p:cNvSpPr>
            <a:spLocks noGrp="1"/>
          </p:cNvSpPr>
          <p:nvPr>
            <p:ph sz="half" idx="1"/>
          </p:nvPr>
        </p:nvSpPr>
        <p:spPr>
          <a:xfrm>
            <a:off x="609600" y="1600203"/>
            <a:ext cx="5384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quarter" idx="2"/>
          </p:nvPr>
        </p:nvSpPr>
        <p:spPr>
          <a:xfrm>
            <a:off x="6197600" y="1600200"/>
            <a:ext cx="5384800" cy="21859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contenido"/>
          <p:cNvSpPr>
            <a:spLocks noGrp="1"/>
          </p:cNvSpPr>
          <p:nvPr>
            <p:ph sz="quarter" idx="3"/>
          </p:nvPr>
        </p:nvSpPr>
        <p:spPr>
          <a:xfrm>
            <a:off x="6197600" y="3938591"/>
            <a:ext cx="5384800" cy="21875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808786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624417" y="188913"/>
            <a:ext cx="10972800" cy="1079500"/>
          </a:xfrm>
          <a:prstGeom prst="rect">
            <a:avLst/>
          </a:prstGeom>
        </p:spPr>
        <p:txBody>
          <a:bodyPr/>
          <a:lstStyle>
            <a:lvl1pPr>
              <a:defRPr b="1">
                <a:solidFill>
                  <a:srgbClr val="002060"/>
                </a:solidFill>
              </a:defRPr>
            </a:lvl1pPr>
          </a:lstStyle>
          <a:p>
            <a:r>
              <a:rPr lang="es-ES"/>
              <a:t>Haga clic para modificar el estilo de título del patrón</a:t>
            </a:r>
            <a:endParaRPr lang="es-CO"/>
          </a:p>
        </p:txBody>
      </p:sp>
      <p:sp>
        <p:nvSpPr>
          <p:cNvPr id="3" name="2 Marcador de contenido"/>
          <p:cNvSpPr>
            <a:spLocks noGrp="1"/>
          </p:cNvSpPr>
          <p:nvPr>
            <p:ph sz="quarter" idx="1"/>
          </p:nvPr>
        </p:nvSpPr>
        <p:spPr>
          <a:xfrm>
            <a:off x="609600" y="1600200"/>
            <a:ext cx="5384800" cy="21859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quarter" idx="2"/>
          </p:nvPr>
        </p:nvSpPr>
        <p:spPr>
          <a:xfrm>
            <a:off x="6197600" y="1600200"/>
            <a:ext cx="5384800" cy="21859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contenido"/>
          <p:cNvSpPr>
            <a:spLocks noGrp="1"/>
          </p:cNvSpPr>
          <p:nvPr>
            <p:ph sz="quarter" idx="3"/>
          </p:nvPr>
        </p:nvSpPr>
        <p:spPr>
          <a:xfrm>
            <a:off x="609600" y="3938591"/>
            <a:ext cx="5384800" cy="21875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contenido"/>
          <p:cNvSpPr>
            <a:spLocks noGrp="1"/>
          </p:cNvSpPr>
          <p:nvPr>
            <p:ph sz="quarter" idx="4"/>
          </p:nvPr>
        </p:nvSpPr>
        <p:spPr>
          <a:xfrm>
            <a:off x="6197600" y="3938591"/>
            <a:ext cx="5384800" cy="21875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631625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3348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Diapositiva de títul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8D34BC48-9DB6-4221-9A4F-72404E364FB8}"/>
              </a:ext>
            </a:extLst>
          </p:cNvPr>
          <p:cNvSpPr/>
          <p:nvPr userDrawn="1"/>
        </p:nvSpPr>
        <p:spPr>
          <a:xfrm>
            <a:off x="0" y="-11113"/>
            <a:ext cx="12192000" cy="2689226"/>
          </a:xfrm>
          <a:prstGeom prst="rect">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dirty="0">
              <a:solidFill>
                <a:prstClr val="white"/>
              </a:solidFill>
            </a:endParaRPr>
          </a:p>
        </p:txBody>
      </p:sp>
      <p:sp>
        <p:nvSpPr>
          <p:cNvPr id="12" name="Título 2"/>
          <p:cNvSpPr>
            <a:spLocks noGrp="1"/>
          </p:cNvSpPr>
          <p:nvPr>
            <p:ph type="title"/>
          </p:nvPr>
        </p:nvSpPr>
        <p:spPr>
          <a:xfrm>
            <a:off x="400497" y="669471"/>
            <a:ext cx="4514850" cy="563336"/>
          </a:xfrm>
          <a:prstGeom prst="rect">
            <a:avLst/>
          </a:prstGeom>
        </p:spPr>
        <p:txBody>
          <a:bodyPr/>
          <a:lstStyle>
            <a:lvl1pPr>
              <a:defRPr lang="es-ES" sz="4000" b="1" kern="1200" spc="-150" dirty="0" smtClean="0">
                <a:solidFill>
                  <a:schemeClr val="bg1"/>
                </a:solidFill>
                <a:latin typeface="Arial" panose="020B0604020202020204" pitchFamily="34" charset="0"/>
                <a:ea typeface="+mn-ea"/>
                <a:cs typeface="Arial" panose="020B0604020202020204" pitchFamily="34" charset="0"/>
              </a:defRPr>
            </a:lvl1pPr>
          </a:lstStyle>
          <a:p>
            <a:r>
              <a:rPr lang="es-ES"/>
              <a:t>Haga clic para modificar el estilo de título del patrón</a:t>
            </a:r>
            <a:endParaRPr lang="es-CO"/>
          </a:p>
        </p:txBody>
      </p:sp>
    </p:spTree>
    <p:extLst>
      <p:ext uri="{BB962C8B-B14F-4D97-AF65-F5344CB8AC3E}">
        <p14:creationId xmlns:p14="http://schemas.microsoft.com/office/powerpoint/2010/main" val="862005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Diapositiva de título">
    <p:spTree>
      <p:nvGrpSpPr>
        <p:cNvPr id="1" name=""/>
        <p:cNvGrpSpPr/>
        <p:nvPr/>
      </p:nvGrpSpPr>
      <p:grpSpPr>
        <a:xfrm>
          <a:off x="0" y="0"/>
          <a:ext cx="0" cy="0"/>
          <a:chOff x="0" y="0"/>
          <a:chExt cx="0" cy="0"/>
        </a:xfrm>
      </p:grpSpPr>
      <p:pic>
        <p:nvPicPr>
          <p:cNvPr id="3" name="Imagen 4">
            <a:extLst>
              <a:ext uri="{FF2B5EF4-FFF2-40B4-BE49-F238E27FC236}">
                <a16:creationId xmlns:a16="http://schemas.microsoft.com/office/drawing/2014/main" id="{C8F398FE-DF7C-44C1-A1E1-1A509FFAC4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2979" b="2599"/>
          <a:stretch>
            <a:fillRect/>
          </a:stretch>
        </p:blipFill>
        <p:spPr bwMode="auto">
          <a:xfrm>
            <a:off x="0" y="-11113"/>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a:extLst>
              <a:ext uri="{FF2B5EF4-FFF2-40B4-BE49-F238E27FC236}">
                <a16:creationId xmlns:a16="http://schemas.microsoft.com/office/drawing/2014/main" id="{CEEE0B79-C4C9-4002-95EA-5AC75CD7EB31}"/>
              </a:ext>
            </a:extLst>
          </p:cNvPr>
          <p:cNvSpPr/>
          <p:nvPr userDrawn="1"/>
        </p:nvSpPr>
        <p:spPr>
          <a:xfrm>
            <a:off x="0" y="-11113"/>
            <a:ext cx="12192000" cy="2689226"/>
          </a:xfrm>
          <a:prstGeom prst="rect">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dirty="0"/>
          </a:p>
        </p:txBody>
      </p:sp>
      <p:sp>
        <p:nvSpPr>
          <p:cNvPr id="5" name="CuadroTexto 4">
            <a:extLst>
              <a:ext uri="{FF2B5EF4-FFF2-40B4-BE49-F238E27FC236}">
                <a16:creationId xmlns:a16="http://schemas.microsoft.com/office/drawing/2014/main" id="{01E48D76-84F4-45E1-AB9F-6BEB4BBF6D65}"/>
              </a:ext>
            </a:extLst>
          </p:cNvPr>
          <p:cNvSpPr txBox="1"/>
          <p:nvPr userDrawn="1"/>
        </p:nvSpPr>
        <p:spPr>
          <a:xfrm>
            <a:off x="9567863" y="6294438"/>
            <a:ext cx="2122487" cy="254000"/>
          </a:xfrm>
          <a:prstGeom prst="rect">
            <a:avLst/>
          </a:prstGeom>
          <a:noFill/>
        </p:spPr>
        <p:txBody>
          <a:bodyPr>
            <a:spAutoFit/>
          </a:bodyPr>
          <a:lstStyle/>
          <a:p>
            <a:pPr algn="r" eaLnBrk="1" fontAlgn="auto" hangingPunct="1">
              <a:spcBef>
                <a:spcPts val="0"/>
              </a:spcBef>
              <a:spcAft>
                <a:spcPts val="0"/>
              </a:spcAft>
              <a:defRPr/>
            </a:pPr>
            <a:r>
              <a:rPr lang="es-ES_tradnl" sz="1050" baseline="30000" dirty="0">
                <a:solidFill>
                  <a:srgbClr val="0085CA"/>
                </a:solidFill>
                <a:latin typeface="+mn-lt"/>
              </a:rPr>
              <a:t>© </a:t>
            </a:r>
            <a:r>
              <a:rPr lang="es-CO" sz="1050" dirty="0">
                <a:solidFill>
                  <a:srgbClr val="0085CA"/>
                </a:solidFill>
                <a:latin typeface="+mn-lt"/>
              </a:rPr>
              <a:t>Icontec. Derechos reservados.</a:t>
            </a:r>
          </a:p>
        </p:txBody>
      </p:sp>
      <p:pic>
        <p:nvPicPr>
          <p:cNvPr id="6" name="Gráfico 7">
            <a:extLst>
              <a:ext uri="{FF2B5EF4-FFF2-40B4-BE49-F238E27FC236}">
                <a16:creationId xmlns:a16="http://schemas.microsoft.com/office/drawing/2014/main" id="{E4A17582-4D95-4AE6-BABD-582D882C621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1650" y="6100763"/>
            <a:ext cx="130333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ítulo 2"/>
          <p:cNvSpPr>
            <a:spLocks noGrp="1"/>
          </p:cNvSpPr>
          <p:nvPr>
            <p:ph type="title"/>
          </p:nvPr>
        </p:nvSpPr>
        <p:spPr>
          <a:xfrm>
            <a:off x="400497" y="669471"/>
            <a:ext cx="4514851" cy="563336"/>
          </a:xfrm>
          <a:prstGeom prst="rect">
            <a:avLst/>
          </a:prstGeom>
        </p:spPr>
        <p:txBody>
          <a:bodyPr/>
          <a:lstStyle>
            <a:lvl1pPr>
              <a:defRPr lang="es-ES" sz="4000" b="1" kern="1200" spc="-150" dirty="0" smtClean="0">
                <a:solidFill>
                  <a:schemeClr val="bg1"/>
                </a:solidFill>
                <a:latin typeface="Arial" panose="020B0604020202020204" pitchFamily="34" charset="0"/>
                <a:ea typeface="+mn-ea"/>
                <a:cs typeface="Arial" panose="020B0604020202020204" pitchFamily="34" charset="0"/>
              </a:defRPr>
            </a:lvl1pPr>
          </a:lstStyle>
          <a:p>
            <a:r>
              <a:rPr lang="es-ES"/>
              <a:t>Haga clic para modificar el estilo de título del patrón</a:t>
            </a:r>
            <a:endParaRPr lang="es-CO" dirty="0"/>
          </a:p>
        </p:txBody>
      </p:sp>
    </p:spTree>
    <p:extLst>
      <p:ext uri="{BB962C8B-B14F-4D97-AF65-F5344CB8AC3E}">
        <p14:creationId xmlns:p14="http://schemas.microsoft.com/office/powerpoint/2010/main" val="3290734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Diapositiva de título">
    <p:spTree>
      <p:nvGrpSpPr>
        <p:cNvPr id="1" name=""/>
        <p:cNvGrpSpPr/>
        <p:nvPr/>
      </p:nvGrpSpPr>
      <p:grpSpPr>
        <a:xfrm>
          <a:off x="0" y="0"/>
          <a:ext cx="0" cy="0"/>
          <a:chOff x="0" y="0"/>
          <a:chExt cx="0" cy="0"/>
        </a:xfrm>
      </p:grpSpPr>
      <p:pic>
        <p:nvPicPr>
          <p:cNvPr id="3" name="Imagen 4" descr="Imagen que contiene persona, hombre, mesa, exterior&#10;&#10;Descripción generada con confianza muy alta">
            <a:extLst>
              <a:ext uri="{FF2B5EF4-FFF2-40B4-BE49-F238E27FC236}">
                <a16:creationId xmlns:a16="http://schemas.microsoft.com/office/drawing/2014/main" id="{FC442B54-85DC-412A-A6E8-17936DD898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2827" r="-2"/>
          <a:stretch>
            <a:fillRect/>
          </a:stretch>
        </p:blipFill>
        <p:spPr bwMode="auto">
          <a:xfrm>
            <a:off x="0" y="-17463"/>
            <a:ext cx="897255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a:extLst>
              <a:ext uri="{FF2B5EF4-FFF2-40B4-BE49-F238E27FC236}">
                <a16:creationId xmlns:a16="http://schemas.microsoft.com/office/drawing/2014/main" id="{C96D8BA5-DD3A-47F5-9E1B-E37601555C0C}"/>
              </a:ext>
            </a:extLst>
          </p:cNvPr>
          <p:cNvSpPr/>
          <p:nvPr userDrawn="1"/>
        </p:nvSpPr>
        <p:spPr>
          <a:xfrm>
            <a:off x="8229600" y="-17463"/>
            <a:ext cx="3962400" cy="6892926"/>
          </a:xfrm>
          <a:prstGeom prst="rect">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dirty="0"/>
          </a:p>
        </p:txBody>
      </p:sp>
      <p:sp>
        <p:nvSpPr>
          <p:cNvPr id="5" name="CuadroTexto 4">
            <a:extLst>
              <a:ext uri="{FF2B5EF4-FFF2-40B4-BE49-F238E27FC236}">
                <a16:creationId xmlns:a16="http://schemas.microsoft.com/office/drawing/2014/main" id="{14B1E2B9-4B34-4BA0-93B9-271FDF0EAF7A}"/>
              </a:ext>
            </a:extLst>
          </p:cNvPr>
          <p:cNvSpPr txBox="1"/>
          <p:nvPr userDrawn="1"/>
        </p:nvSpPr>
        <p:spPr>
          <a:xfrm>
            <a:off x="9555163" y="6294438"/>
            <a:ext cx="2122487" cy="254000"/>
          </a:xfrm>
          <a:prstGeom prst="rect">
            <a:avLst/>
          </a:prstGeom>
          <a:noFill/>
        </p:spPr>
        <p:txBody>
          <a:bodyPr>
            <a:spAutoFit/>
          </a:bodyPr>
          <a:lstStyle/>
          <a:p>
            <a:pPr algn="r" eaLnBrk="1" fontAlgn="auto" hangingPunct="1">
              <a:spcBef>
                <a:spcPts val="0"/>
              </a:spcBef>
              <a:spcAft>
                <a:spcPts val="0"/>
              </a:spcAft>
              <a:defRPr/>
            </a:pPr>
            <a:r>
              <a:rPr lang="es-ES_tradnl" sz="1050" baseline="30000" dirty="0">
                <a:solidFill>
                  <a:schemeClr val="bg1"/>
                </a:solidFill>
                <a:latin typeface="+mn-lt"/>
              </a:rPr>
              <a:t>© </a:t>
            </a:r>
            <a:r>
              <a:rPr lang="es-CO" sz="1050" dirty="0">
                <a:solidFill>
                  <a:schemeClr val="bg1"/>
                </a:solidFill>
                <a:latin typeface="+mn-lt"/>
              </a:rPr>
              <a:t>Icontec. Derechos reservados.</a:t>
            </a:r>
          </a:p>
        </p:txBody>
      </p:sp>
      <p:pic>
        <p:nvPicPr>
          <p:cNvPr id="6" name="Gráfico 7">
            <a:extLst>
              <a:ext uri="{FF2B5EF4-FFF2-40B4-BE49-F238E27FC236}">
                <a16:creationId xmlns:a16="http://schemas.microsoft.com/office/drawing/2014/main" id="{A0DA9F08-2242-4453-8890-E5171DF8E00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1650" y="6100763"/>
            <a:ext cx="130333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ítulo 2"/>
          <p:cNvSpPr>
            <a:spLocks noGrp="1"/>
          </p:cNvSpPr>
          <p:nvPr>
            <p:ph type="title"/>
          </p:nvPr>
        </p:nvSpPr>
        <p:spPr>
          <a:xfrm>
            <a:off x="8548759" y="674611"/>
            <a:ext cx="3055527" cy="563336"/>
          </a:xfrm>
          <a:prstGeom prst="rect">
            <a:avLst/>
          </a:prstGeom>
        </p:spPr>
        <p:txBody>
          <a:bodyPr/>
          <a:lstStyle>
            <a:lvl1pPr>
              <a:defRPr lang="es-ES" sz="4000" b="1" kern="1200" spc="-150" dirty="0" smtClean="0">
                <a:solidFill>
                  <a:schemeClr val="bg1"/>
                </a:solidFill>
                <a:latin typeface="Arial" panose="020B0604020202020204" pitchFamily="34" charset="0"/>
                <a:ea typeface="+mn-ea"/>
                <a:cs typeface="Arial" panose="020B0604020202020204" pitchFamily="34" charset="0"/>
              </a:defRPr>
            </a:lvl1pPr>
          </a:lstStyle>
          <a:p>
            <a:r>
              <a:rPr lang="es-ES"/>
              <a:t>Haga clic para modificar el estilo de título del patrón</a:t>
            </a:r>
            <a:endParaRPr lang="es-CO" dirty="0"/>
          </a:p>
        </p:txBody>
      </p:sp>
    </p:spTree>
    <p:extLst>
      <p:ext uri="{BB962C8B-B14F-4D97-AF65-F5344CB8AC3E}">
        <p14:creationId xmlns:p14="http://schemas.microsoft.com/office/powerpoint/2010/main" val="521227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apositiva de títul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9C09BEF7-170D-4644-AD15-0E06AC247BDF}"/>
              </a:ext>
            </a:extLst>
          </p:cNvPr>
          <p:cNvSpPr/>
          <p:nvPr userDrawn="1"/>
        </p:nvSpPr>
        <p:spPr>
          <a:xfrm>
            <a:off x="0" y="0"/>
            <a:ext cx="12192000" cy="6858000"/>
          </a:xfrm>
          <a:prstGeom prst="rect">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dirty="0"/>
          </a:p>
        </p:txBody>
      </p:sp>
      <p:sp>
        <p:nvSpPr>
          <p:cNvPr id="4" name="Forma libre: forma 3">
            <a:extLst>
              <a:ext uri="{FF2B5EF4-FFF2-40B4-BE49-F238E27FC236}">
                <a16:creationId xmlns:a16="http://schemas.microsoft.com/office/drawing/2014/main" id="{214E758E-F1CA-498D-89F4-791341E88CD4}"/>
              </a:ext>
            </a:extLst>
          </p:cNvPr>
          <p:cNvSpPr/>
          <p:nvPr userDrawn="1"/>
        </p:nvSpPr>
        <p:spPr>
          <a:xfrm>
            <a:off x="0" y="0"/>
            <a:ext cx="6049963" cy="4873625"/>
          </a:xfrm>
          <a:custGeom>
            <a:avLst/>
            <a:gdLst>
              <a:gd name="connsiteX0" fmla="*/ 0 w 6049735"/>
              <a:gd name="connsiteY0" fmla="*/ 0 h 4874072"/>
              <a:gd name="connsiteX1" fmla="*/ 5815337 w 6049735"/>
              <a:gd name="connsiteY1" fmla="*/ 0 h 4874072"/>
              <a:gd name="connsiteX2" fmla="*/ 5887683 w 6049735"/>
              <a:gd name="connsiteY2" fmla="*/ 197663 h 4874072"/>
              <a:gd name="connsiteX3" fmla="*/ 6049735 w 6049735"/>
              <a:gd name="connsiteY3" fmla="*/ 1269540 h 4874072"/>
              <a:gd name="connsiteX4" fmla="*/ 2445203 w 6049735"/>
              <a:gd name="connsiteY4" fmla="*/ 4874072 h 4874072"/>
              <a:gd name="connsiteX5" fmla="*/ 152386 w 6049735"/>
              <a:gd name="connsiteY5" fmla="*/ 4050972 h 4874072"/>
              <a:gd name="connsiteX6" fmla="*/ 0 w 6049735"/>
              <a:gd name="connsiteY6" fmla="*/ 3912475 h 48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9735" h="4874072">
                <a:moveTo>
                  <a:pt x="0" y="0"/>
                </a:moveTo>
                <a:lnTo>
                  <a:pt x="5815337" y="0"/>
                </a:lnTo>
                <a:lnTo>
                  <a:pt x="5887683" y="197663"/>
                </a:lnTo>
                <a:cubicBezTo>
                  <a:pt x="5993000" y="536268"/>
                  <a:pt x="6049735" y="896279"/>
                  <a:pt x="6049735" y="1269540"/>
                </a:cubicBezTo>
                <a:cubicBezTo>
                  <a:pt x="6049735" y="3260268"/>
                  <a:pt x="4435931" y="4874072"/>
                  <a:pt x="2445203" y="4874072"/>
                </a:cubicBezTo>
                <a:cubicBezTo>
                  <a:pt x="1574260" y="4874072"/>
                  <a:pt x="775462" y="4565180"/>
                  <a:pt x="152386" y="4050972"/>
                </a:cubicBezTo>
                <a:lnTo>
                  <a:pt x="0" y="39124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CO" dirty="0"/>
              <a:t>v</a:t>
            </a:r>
          </a:p>
        </p:txBody>
      </p:sp>
      <p:sp>
        <p:nvSpPr>
          <p:cNvPr id="5" name="CuadroTexto 4">
            <a:extLst>
              <a:ext uri="{FF2B5EF4-FFF2-40B4-BE49-F238E27FC236}">
                <a16:creationId xmlns:a16="http://schemas.microsoft.com/office/drawing/2014/main" id="{98B066E3-8A00-4F44-AFFD-7D29D85E5121}"/>
              </a:ext>
            </a:extLst>
          </p:cNvPr>
          <p:cNvSpPr txBox="1"/>
          <p:nvPr userDrawn="1"/>
        </p:nvSpPr>
        <p:spPr>
          <a:xfrm>
            <a:off x="9567863" y="6294438"/>
            <a:ext cx="2122487" cy="254000"/>
          </a:xfrm>
          <a:prstGeom prst="rect">
            <a:avLst/>
          </a:prstGeom>
          <a:noFill/>
        </p:spPr>
        <p:txBody>
          <a:bodyPr>
            <a:spAutoFit/>
          </a:bodyPr>
          <a:lstStyle/>
          <a:p>
            <a:pPr algn="r" eaLnBrk="1" fontAlgn="auto" hangingPunct="1">
              <a:spcBef>
                <a:spcPts val="0"/>
              </a:spcBef>
              <a:spcAft>
                <a:spcPts val="0"/>
              </a:spcAft>
              <a:defRPr/>
            </a:pPr>
            <a:r>
              <a:rPr lang="es-ES_tradnl" sz="1050" baseline="30000" dirty="0">
                <a:solidFill>
                  <a:schemeClr val="bg1"/>
                </a:solidFill>
                <a:latin typeface="+mn-lt"/>
              </a:rPr>
              <a:t>© </a:t>
            </a:r>
            <a:r>
              <a:rPr lang="es-CO" sz="1050" dirty="0">
                <a:solidFill>
                  <a:schemeClr val="bg1"/>
                </a:solidFill>
                <a:latin typeface="+mn-lt"/>
              </a:rPr>
              <a:t>Icontec. Derechos reservados.</a:t>
            </a:r>
          </a:p>
        </p:txBody>
      </p:sp>
      <p:pic>
        <p:nvPicPr>
          <p:cNvPr id="6" name="Gráfico 7">
            <a:extLst>
              <a:ext uri="{FF2B5EF4-FFF2-40B4-BE49-F238E27FC236}">
                <a16:creationId xmlns:a16="http://schemas.microsoft.com/office/drawing/2014/main" id="{4043FA6E-5D7D-4F18-9897-3236F30C36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1650" y="6100763"/>
            <a:ext cx="130333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502102" y="655918"/>
            <a:ext cx="5270903" cy="1174911"/>
          </a:xfrm>
          <a:prstGeom prst="rect">
            <a:avLst/>
          </a:prstGeom>
        </p:spPr>
        <p:txBody>
          <a:bodyPr/>
          <a:lstStyle>
            <a:lvl1pPr>
              <a:defRPr/>
            </a:lvl1pPr>
          </a:lstStyle>
          <a:p>
            <a:r>
              <a:rPr lang="es-ES"/>
              <a:t>Haga clic para modificar el estilo de título del patrón</a:t>
            </a:r>
            <a:endParaRPr lang="es-CO" dirty="0"/>
          </a:p>
        </p:txBody>
      </p:sp>
    </p:spTree>
    <p:extLst>
      <p:ext uri="{BB962C8B-B14F-4D97-AF65-F5344CB8AC3E}">
        <p14:creationId xmlns:p14="http://schemas.microsoft.com/office/powerpoint/2010/main" val="4105106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Diapositiva de título">
    <p:spTree>
      <p:nvGrpSpPr>
        <p:cNvPr id="1" name=""/>
        <p:cNvGrpSpPr/>
        <p:nvPr/>
      </p:nvGrpSpPr>
      <p:grpSpPr>
        <a:xfrm>
          <a:off x="0" y="0"/>
          <a:ext cx="0" cy="0"/>
          <a:chOff x="0" y="0"/>
          <a:chExt cx="0" cy="0"/>
        </a:xfrm>
      </p:grpSpPr>
      <p:pic>
        <p:nvPicPr>
          <p:cNvPr id="2" name="Imagen 4">
            <a:extLst>
              <a:ext uri="{FF2B5EF4-FFF2-40B4-BE49-F238E27FC236}">
                <a16:creationId xmlns:a16="http://schemas.microsoft.com/office/drawing/2014/main" id="{9E6B7091-97AE-4857-B681-68CAC0E1A7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0716" t="5534" r="14288" b="19464"/>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rma libre: forma 2">
            <a:extLst>
              <a:ext uri="{FF2B5EF4-FFF2-40B4-BE49-F238E27FC236}">
                <a16:creationId xmlns:a16="http://schemas.microsoft.com/office/drawing/2014/main" id="{9A734D7E-D9E5-4FCF-94CA-51CAC217A33A}"/>
              </a:ext>
            </a:extLst>
          </p:cNvPr>
          <p:cNvSpPr/>
          <p:nvPr userDrawn="1"/>
        </p:nvSpPr>
        <p:spPr>
          <a:xfrm>
            <a:off x="0" y="1836738"/>
            <a:ext cx="5029200" cy="5021262"/>
          </a:xfrm>
          <a:custGeom>
            <a:avLst/>
            <a:gdLst>
              <a:gd name="connsiteX0" fmla="*/ 1424669 w 5029201"/>
              <a:gd name="connsiteY0" fmla="*/ 0 h 5021040"/>
              <a:gd name="connsiteX1" fmla="*/ 5029201 w 5029201"/>
              <a:gd name="connsiteY1" fmla="*/ 3604532 h 5021040"/>
              <a:gd name="connsiteX2" fmla="*/ 4745939 w 5029201"/>
              <a:gd name="connsiteY2" fmla="*/ 5007579 h 5021040"/>
              <a:gd name="connsiteX3" fmla="*/ 4739455 w 5029201"/>
              <a:gd name="connsiteY3" fmla="*/ 5021040 h 5021040"/>
              <a:gd name="connsiteX4" fmla="*/ 0 w 5029201"/>
              <a:gd name="connsiteY4" fmla="*/ 5021040 h 5021040"/>
              <a:gd name="connsiteX5" fmla="*/ 0 w 5029201"/>
              <a:gd name="connsiteY5" fmla="*/ 293038 h 5021040"/>
              <a:gd name="connsiteX6" fmla="*/ 21623 w 5029201"/>
              <a:gd name="connsiteY6" fmla="*/ 283262 h 5021040"/>
              <a:gd name="connsiteX7" fmla="*/ 1424669 w 5029201"/>
              <a:gd name="connsiteY7" fmla="*/ 0 h 502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1" h="5021040">
                <a:moveTo>
                  <a:pt x="1424669" y="0"/>
                </a:moveTo>
                <a:cubicBezTo>
                  <a:pt x="3415397" y="0"/>
                  <a:pt x="5029201" y="1613804"/>
                  <a:pt x="5029201" y="3604532"/>
                </a:cubicBezTo>
                <a:cubicBezTo>
                  <a:pt x="5029201" y="4102214"/>
                  <a:pt x="4928339" y="4576339"/>
                  <a:pt x="4745939" y="5007579"/>
                </a:cubicBezTo>
                <a:lnTo>
                  <a:pt x="4739455" y="5021040"/>
                </a:lnTo>
                <a:lnTo>
                  <a:pt x="0" y="5021040"/>
                </a:lnTo>
                <a:lnTo>
                  <a:pt x="0" y="293038"/>
                </a:lnTo>
                <a:lnTo>
                  <a:pt x="21623" y="283262"/>
                </a:lnTo>
                <a:cubicBezTo>
                  <a:pt x="452863" y="100863"/>
                  <a:pt x="926987" y="0"/>
                  <a:pt x="1424669" y="0"/>
                </a:cubicBezTo>
                <a:close/>
              </a:path>
            </a:pathLst>
          </a:cu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dirty="0"/>
          </a:p>
        </p:txBody>
      </p:sp>
      <p:sp>
        <p:nvSpPr>
          <p:cNvPr id="4" name="CuadroTexto 3">
            <a:extLst>
              <a:ext uri="{FF2B5EF4-FFF2-40B4-BE49-F238E27FC236}">
                <a16:creationId xmlns:a16="http://schemas.microsoft.com/office/drawing/2014/main" id="{B21FCADA-F140-4C30-9C47-8C8FB8A50C06}"/>
              </a:ext>
            </a:extLst>
          </p:cNvPr>
          <p:cNvSpPr txBox="1"/>
          <p:nvPr userDrawn="1"/>
        </p:nvSpPr>
        <p:spPr>
          <a:xfrm>
            <a:off x="9567863" y="6294438"/>
            <a:ext cx="2122487" cy="254000"/>
          </a:xfrm>
          <a:prstGeom prst="rect">
            <a:avLst/>
          </a:prstGeom>
          <a:noFill/>
        </p:spPr>
        <p:txBody>
          <a:bodyPr>
            <a:spAutoFit/>
          </a:bodyPr>
          <a:lstStyle/>
          <a:p>
            <a:pPr eaLnBrk="1" fontAlgn="auto" hangingPunct="1">
              <a:spcBef>
                <a:spcPts val="0"/>
              </a:spcBef>
              <a:spcAft>
                <a:spcPts val="0"/>
              </a:spcAft>
              <a:defRPr/>
            </a:pPr>
            <a:r>
              <a:rPr lang="es-ES_tradnl" sz="1050" baseline="30000" dirty="0">
                <a:solidFill>
                  <a:srgbClr val="2474AE"/>
                </a:solidFill>
                <a:latin typeface="+mn-lt"/>
              </a:rPr>
              <a:t>© </a:t>
            </a:r>
            <a:r>
              <a:rPr lang="es-CO" sz="1050" dirty="0">
                <a:solidFill>
                  <a:srgbClr val="2474AE"/>
                </a:solidFill>
                <a:latin typeface="+mn-lt"/>
              </a:rPr>
              <a:t>Icontec. Derechos reservados.</a:t>
            </a:r>
          </a:p>
        </p:txBody>
      </p:sp>
      <p:pic>
        <p:nvPicPr>
          <p:cNvPr id="5" name="Gráfico 7">
            <a:extLst>
              <a:ext uri="{FF2B5EF4-FFF2-40B4-BE49-F238E27FC236}">
                <a16:creationId xmlns:a16="http://schemas.microsoft.com/office/drawing/2014/main" id="{A732E6AF-BE3C-4C67-B5CD-B38D408AE1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1650" y="6100763"/>
            <a:ext cx="130333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2370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Diapositiva de título">
    <p:spTree>
      <p:nvGrpSpPr>
        <p:cNvPr id="1" name=""/>
        <p:cNvGrpSpPr/>
        <p:nvPr/>
      </p:nvGrpSpPr>
      <p:grpSpPr>
        <a:xfrm>
          <a:off x="0" y="0"/>
          <a:ext cx="0" cy="0"/>
          <a:chOff x="0" y="0"/>
          <a:chExt cx="0" cy="0"/>
        </a:xfrm>
      </p:grpSpPr>
      <p:pic>
        <p:nvPicPr>
          <p:cNvPr id="2" name="Imagen 4">
            <a:extLst>
              <a:ext uri="{FF2B5EF4-FFF2-40B4-BE49-F238E27FC236}">
                <a16:creationId xmlns:a16="http://schemas.microsoft.com/office/drawing/2014/main" id="{3EE307A7-1F59-41C4-9476-2C6610F5DC8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2827" r="2"/>
          <a:stretch>
            <a:fillRect/>
          </a:stretch>
        </p:blipFill>
        <p:spPr bwMode="auto">
          <a:xfrm>
            <a:off x="0" y="-12700"/>
            <a:ext cx="897255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8516EC1C-FAB4-4E79-928E-4955CE154769}"/>
              </a:ext>
            </a:extLst>
          </p:cNvPr>
          <p:cNvSpPr/>
          <p:nvPr userDrawn="1"/>
        </p:nvSpPr>
        <p:spPr>
          <a:xfrm>
            <a:off x="8229600" y="-12700"/>
            <a:ext cx="3962400" cy="6888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dirty="0"/>
          </a:p>
        </p:txBody>
      </p:sp>
      <p:sp>
        <p:nvSpPr>
          <p:cNvPr id="4" name="CuadroTexto 3">
            <a:extLst>
              <a:ext uri="{FF2B5EF4-FFF2-40B4-BE49-F238E27FC236}">
                <a16:creationId xmlns:a16="http://schemas.microsoft.com/office/drawing/2014/main" id="{68540B57-1B19-4E1A-A024-40C2CE01F8FC}"/>
              </a:ext>
            </a:extLst>
          </p:cNvPr>
          <p:cNvSpPr txBox="1"/>
          <p:nvPr userDrawn="1"/>
        </p:nvSpPr>
        <p:spPr>
          <a:xfrm>
            <a:off x="9898063" y="6265863"/>
            <a:ext cx="2122487" cy="254000"/>
          </a:xfrm>
          <a:prstGeom prst="rect">
            <a:avLst/>
          </a:prstGeom>
          <a:noFill/>
        </p:spPr>
        <p:txBody>
          <a:bodyPr>
            <a:spAutoFit/>
          </a:bodyPr>
          <a:lstStyle/>
          <a:p>
            <a:pPr eaLnBrk="1" fontAlgn="auto" hangingPunct="1">
              <a:spcBef>
                <a:spcPts val="0"/>
              </a:spcBef>
              <a:spcAft>
                <a:spcPts val="0"/>
              </a:spcAft>
              <a:defRPr/>
            </a:pPr>
            <a:r>
              <a:rPr lang="es-ES_tradnl" sz="1050" baseline="30000" dirty="0">
                <a:solidFill>
                  <a:srgbClr val="0085CA"/>
                </a:solidFill>
                <a:latin typeface="+mn-lt"/>
              </a:rPr>
              <a:t>© </a:t>
            </a:r>
            <a:r>
              <a:rPr lang="es-CO" sz="1050" dirty="0">
                <a:solidFill>
                  <a:srgbClr val="0085CA"/>
                </a:solidFill>
                <a:latin typeface="+mn-lt"/>
              </a:rPr>
              <a:t>Icontec. Derechos reservados</a:t>
            </a:r>
            <a:r>
              <a:rPr lang="es-CO" sz="1050" dirty="0">
                <a:solidFill>
                  <a:schemeClr val="bg1"/>
                </a:solidFill>
                <a:latin typeface="+mn-lt"/>
              </a:rPr>
              <a:t>.</a:t>
            </a:r>
          </a:p>
        </p:txBody>
      </p:sp>
      <p:pic>
        <p:nvPicPr>
          <p:cNvPr id="5" name="Gráfico 7">
            <a:extLst>
              <a:ext uri="{FF2B5EF4-FFF2-40B4-BE49-F238E27FC236}">
                <a16:creationId xmlns:a16="http://schemas.microsoft.com/office/drawing/2014/main" id="{3958649A-FDB6-4BE0-A8E1-B9D1FE8CCF0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1650" y="6100763"/>
            <a:ext cx="130333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a:extLst>
              <a:ext uri="{FF2B5EF4-FFF2-40B4-BE49-F238E27FC236}">
                <a16:creationId xmlns:a16="http://schemas.microsoft.com/office/drawing/2014/main" id="{F8FBE477-DAF7-438E-90C2-A3D8EC3FB6EB}"/>
              </a:ext>
            </a:extLst>
          </p:cNvPr>
          <p:cNvSpPr txBox="1"/>
          <p:nvPr userDrawn="1"/>
        </p:nvSpPr>
        <p:spPr>
          <a:xfrm>
            <a:off x="8548688" y="531813"/>
            <a:ext cx="3211512" cy="708025"/>
          </a:xfrm>
          <a:prstGeom prst="rect">
            <a:avLst/>
          </a:prstGeom>
          <a:noFill/>
        </p:spPr>
        <p:txBody>
          <a:bodyPr>
            <a:spAutoFit/>
          </a:bodyPr>
          <a:lstStyle/>
          <a:p>
            <a:pPr eaLnBrk="1" fontAlgn="auto" hangingPunct="1">
              <a:spcBef>
                <a:spcPts val="0"/>
              </a:spcBef>
              <a:spcAft>
                <a:spcPts val="0"/>
              </a:spcAft>
              <a:defRPr/>
            </a:pPr>
            <a:r>
              <a:rPr lang="es-CO" sz="4000" b="1" spc="-150" dirty="0">
                <a:solidFill>
                  <a:srgbClr val="0085CA"/>
                </a:solidFill>
                <a:cs typeface="Arial" panose="020B0604020202020204" pitchFamily="34" charset="0"/>
              </a:rPr>
              <a:t>Título</a:t>
            </a:r>
            <a:endParaRPr lang="es-CO" sz="4000" dirty="0">
              <a:solidFill>
                <a:srgbClr val="0085CA"/>
              </a:solidFill>
              <a:latin typeface="+mn-lt"/>
            </a:endParaRPr>
          </a:p>
        </p:txBody>
      </p:sp>
    </p:spTree>
    <p:extLst>
      <p:ext uri="{BB962C8B-B14F-4D97-AF65-F5344CB8AC3E}">
        <p14:creationId xmlns:p14="http://schemas.microsoft.com/office/powerpoint/2010/main" val="201668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Diapositiva de títul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9AA4512C-5D50-498E-A177-44F17C45C48F}"/>
              </a:ext>
            </a:extLst>
          </p:cNvPr>
          <p:cNvSpPr/>
          <p:nvPr userDrawn="1"/>
        </p:nvSpPr>
        <p:spPr>
          <a:xfrm>
            <a:off x="0" y="-11113"/>
            <a:ext cx="3962400" cy="6869113"/>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dirty="0"/>
          </a:p>
        </p:txBody>
      </p:sp>
      <p:pic>
        <p:nvPicPr>
          <p:cNvPr id="4" name="Gráfico 5">
            <a:extLst>
              <a:ext uri="{FF2B5EF4-FFF2-40B4-BE49-F238E27FC236}">
                <a16:creationId xmlns:a16="http://schemas.microsoft.com/office/drawing/2014/main" id="{D1BE7CBF-245A-43DF-A029-2A21A9E0540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1650" y="6100763"/>
            <a:ext cx="130333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ítulo 2"/>
          <p:cNvSpPr>
            <a:spLocks noGrp="1"/>
          </p:cNvSpPr>
          <p:nvPr>
            <p:ph type="title"/>
          </p:nvPr>
        </p:nvSpPr>
        <p:spPr>
          <a:xfrm>
            <a:off x="412294" y="669471"/>
            <a:ext cx="3055527" cy="563336"/>
          </a:xfrm>
          <a:prstGeom prst="rect">
            <a:avLst/>
          </a:prstGeom>
        </p:spPr>
        <p:txBody>
          <a:bodyPr/>
          <a:lstStyle>
            <a:lvl1pPr>
              <a:defRPr lang="es-ES" sz="4000" b="1" kern="1200" spc="-150" dirty="0" smtClean="0">
                <a:solidFill>
                  <a:schemeClr val="bg1"/>
                </a:solidFill>
                <a:latin typeface="Arial" panose="020B0604020202020204" pitchFamily="34" charset="0"/>
                <a:ea typeface="+mn-ea"/>
                <a:cs typeface="Arial" panose="020B0604020202020204" pitchFamily="34" charset="0"/>
              </a:defRPr>
            </a:lvl1pPr>
          </a:lstStyle>
          <a:p>
            <a:r>
              <a:rPr lang="es-ES"/>
              <a:t>Haga clic para modificar el estilo de título del patrón</a:t>
            </a:r>
            <a:endParaRPr lang="es-CO" dirty="0"/>
          </a:p>
        </p:txBody>
      </p:sp>
    </p:spTree>
    <p:extLst>
      <p:ext uri="{BB962C8B-B14F-4D97-AF65-F5344CB8AC3E}">
        <p14:creationId xmlns:p14="http://schemas.microsoft.com/office/powerpoint/2010/main" val="2270473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Diapositiva de títul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3438E540-7046-4D64-AA5E-8523AFD7E323}"/>
              </a:ext>
            </a:extLst>
          </p:cNvPr>
          <p:cNvSpPr/>
          <p:nvPr userDrawn="1"/>
        </p:nvSpPr>
        <p:spPr>
          <a:xfrm>
            <a:off x="0" y="-11113"/>
            <a:ext cx="3962400" cy="6869113"/>
          </a:xfrm>
          <a:prstGeom prst="rect">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dirty="0"/>
          </a:p>
        </p:txBody>
      </p:sp>
      <p:pic>
        <p:nvPicPr>
          <p:cNvPr id="4" name="Gráfico 5">
            <a:extLst>
              <a:ext uri="{FF2B5EF4-FFF2-40B4-BE49-F238E27FC236}">
                <a16:creationId xmlns:a16="http://schemas.microsoft.com/office/drawing/2014/main" id="{57289191-654D-46C4-8281-F1492E4ACA8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1650" y="6100763"/>
            <a:ext cx="130333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ítulo 2"/>
          <p:cNvSpPr>
            <a:spLocks noGrp="1"/>
          </p:cNvSpPr>
          <p:nvPr>
            <p:ph type="title"/>
          </p:nvPr>
        </p:nvSpPr>
        <p:spPr>
          <a:xfrm>
            <a:off x="412294" y="669471"/>
            <a:ext cx="3055527" cy="563336"/>
          </a:xfrm>
          <a:prstGeom prst="rect">
            <a:avLst/>
          </a:prstGeom>
        </p:spPr>
        <p:txBody>
          <a:bodyPr/>
          <a:lstStyle>
            <a:lvl1pPr>
              <a:defRPr lang="es-ES" sz="4000" b="1" kern="1200" spc="-150" dirty="0" smtClean="0">
                <a:solidFill>
                  <a:schemeClr val="bg1"/>
                </a:solidFill>
                <a:latin typeface="Arial" panose="020B0604020202020204" pitchFamily="34" charset="0"/>
                <a:ea typeface="+mn-ea"/>
                <a:cs typeface="Arial" panose="020B0604020202020204" pitchFamily="34" charset="0"/>
              </a:defRPr>
            </a:lvl1pPr>
          </a:lstStyle>
          <a:p>
            <a:r>
              <a:rPr lang="es-ES"/>
              <a:t>Haga clic para modificar el estilo de título del patrón</a:t>
            </a:r>
            <a:endParaRPr lang="es-CO" dirty="0"/>
          </a:p>
        </p:txBody>
      </p:sp>
    </p:spTree>
    <p:extLst>
      <p:ext uri="{BB962C8B-B14F-4D97-AF65-F5344CB8AC3E}">
        <p14:creationId xmlns:p14="http://schemas.microsoft.com/office/powerpoint/2010/main" val="2892112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B2BF2D9-3D2A-4BA1-A8B7-E351A44223AA}"/>
              </a:ext>
            </a:extLst>
          </p:cNvPr>
          <p:cNvSpPr txBox="1"/>
          <p:nvPr userDrawn="1"/>
        </p:nvSpPr>
        <p:spPr>
          <a:xfrm>
            <a:off x="9575800" y="6286500"/>
            <a:ext cx="2122488" cy="254000"/>
          </a:xfrm>
          <a:prstGeom prst="rect">
            <a:avLst/>
          </a:prstGeom>
          <a:noFill/>
        </p:spPr>
        <p:txBody>
          <a:bodyPr>
            <a:spAutoFit/>
          </a:bodyPr>
          <a:lstStyle/>
          <a:p>
            <a:pPr algn="r" eaLnBrk="1" fontAlgn="auto" hangingPunct="1">
              <a:spcBef>
                <a:spcPts val="0"/>
              </a:spcBef>
              <a:spcAft>
                <a:spcPts val="0"/>
              </a:spcAft>
              <a:defRPr/>
            </a:pPr>
            <a:r>
              <a:rPr lang="es-ES_tradnl" sz="1050" baseline="30000" dirty="0">
                <a:solidFill>
                  <a:srgbClr val="0085CA"/>
                </a:solidFill>
                <a:latin typeface="+mn-lt"/>
              </a:rPr>
              <a:t>© </a:t>
            </a:r>
            <a:r>
              <a:rPr lang="es-CO" sz="1050" dirty="0">
                <a:solidFill>
                  <a:srgbClr val="0085CA"/>
                </a:solidFill>
                <a:latin typeface="+mn-lt"/>
              </a:rPr>
              <a:t>Icontec. Derechos reservados.</a:t>
            </a:r>
          </a:p>
        </p:txBody>
      </p:sp>
      <p:pic>
        <p:nvPicPr>
          <p:cNvPr id="1027" name="Gráfico 4">
            <a:extLst>
              <a:ext uri="{FF2B5EF4-FFF2-40B4-BE49-F238E27FC236}">
                <a16:creationId xmlns:a16="http://schemas.microsoft.com/office/drawing/2014/main" id="{8EBB14FE-2BCC-4A29-B334-D0A05CE8A0B0}"/>
              </a:ext>
            </a:extLst>
          </p:cNvPr>
          <p:cNvPicPr>
            <a:picLocks noChangeAspect="1" noChangeArrowheads="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493713" y="6092825"/>
            <a:ext cx="13017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60" r:id="rId11"/>
    <p:sldLayoutId id="2147483786" r:id="rId12"/>
    <p:sldLayoutId id="2147483761" r:id="rId13"/>
    <p:sldLayoutId id="2147483787" r:id="rId14"/>
    <p:sldLayoutId id="2147483762" r:id="rId15"/>
    <p:sldLayoutId id="2147483763" r:id="rId16"/>
    <p:sldLayoutId id="2147483764" r:id="rId17"/>
    <p:sldLayoutId id="2147483765" r:id="rId18"/>
    <p:sldLayoutId id="2147483766" r:id="rId19"/>
    <p:sldLayoutId id="2147483767" r:id="rId20"/>
    <p:sldLayoutId id="2147483768" r:id="rId21"/>
    <p:sldLayoutId id="2147483769" r:id="rId22"/>
    <p:sldLayoutId id="2147483770" r:id="rId23"/>
    <p:sldLayoutId id="2147483771" r:id="rId24"/>
    <p:sldLayoutId id="2147483772" r:id="rId25"/>
    <p:sldLayoutId id="2147483773" r:id="rId26"/>
    <p:sldLayoutId id="2147483774" r:id="rId27"/>
    <p:sldLayoutId id="2147483775" r:id="rId28"/>
    <p:sldLayoutId id="2147483788" r:id="rId29"/>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2pPr>
      <a:lvl3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3pPr>
      <a:lvl4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4pPr>
      <a:lvl5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5pPr>
      <a:lvl6pPr marL="457200" algn="l" defTabSz="685800" rtl="0" fontAlgn="base">
        <a:lnSpc>
          <a:spcPct val="90000"/>
        </a:lnSpc>
        <a:spcBef>
          <a:spcPct val="0"/>
        </a:spcBef>
        <a:spcAft>
          <a:spcPct val="0"/>
        </a:spcAft>
        <a:defRPr sz="3300">
          <a:solidFill>
            <a:schemeClr val="tx1"/>
          </a:solidFill>
          <a:latin typeface="Arial" panose="020B0604020202020204" pitchFamily="34" charset="0"/>
        </a:defRPr>
      </a:lvl6pPr>
      <a:lvl7pPr marL="914400" algn="l" defTabSz="685800" rtl="0" fontAlgn="base">
        <a:lnSpc>
          <a:spcPct val="90000"/>
        </a:lnSpc>
        <a:spcBef>
          <a:spcPct val="0"/>
        </a:spcBef>
        <a:spcAft>
          <a:spcPct val="0"/>
        </a:spcAft>
        <a:defRPr sz="3300">
          <a:solidFill>
            <a:schemeClr val="tx1"/>
          </a:solidFill>
          <a:latin typeface="Arial" panose="020B0604020202020204" pitchFamily="34" charset="0"/>
        </a:defRPr>
      </a:lvl7pPr>
      <a:lvl8pPr marL="1371600" algn="l" defTabSz="685800" rtl="0" fontAlgn="base">
        <a:lnSpc>
          <a:spcPct val="90000"/>
        </a:lnSpc>
        <a:spcBef>
          <a:spcPct val="0"/>
        </a:spcBef>
        <a:spcAft>
          <a:spcPct val="0"/>
        </a:spcAft>
        <a:defRPr sz="3300">
          <a:solidFill>
            <a:schemeClr val="tx1"/>
          </a:solidFill>
          <a:latin typeface="Arial" panose="020B0604020202020204" pitchFamily="34" charset="0"/>
        </a:defRPr>
      </a:lvl8pPr>
      <a:lvl9pPr marL="1828800" algn="l" defTabSz="685800" rtl="0" fontAlgn="base">
        <a:lnSpc>
          <a:spcPct val="90000"/>
        </a:lnSpc>
        <a:spcBef>
          <a:spcPct val="0"/>
        </a:spcBef>
        <a:spcAft>
          <a:spcPct val="0"/>
        </a:spcAft>
        <a:defRPr sz="3300">
          <a:solidFill>
            <a:schemeClr val="tx1"/>
          </a:solidFill>
          <a:latin typeface="Arial" panose="020B060402020202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1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1.xml"/><Relationship Id="rId4" Type="http://schemas.openxmlformats.org/officeDocument/2006/relationships/image" Target="../media/image13.sv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1.xml"/><Relationship Id="rId5" Type="http://schemas.openxmlformats.org/officeDocument/2006/relationships/image" Target="../media/image50.png"/><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1.xml"/><Relationship Id="rId5" Type="http://schemas.openxmlformats.org/officeDocument/2006/relationships/image" Target="../media/image54.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1.xml"/><Relationship Id="rId5" Type="http://schemas.openxmlformats.org/officeDocument/2006/relationships/image" Target="../media/image58.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1.xml"/><Relationship Id="rId5" Type="http://schemas.openxmlformats.org/officeDocument/2006/relationships/image" Target="../media/image62.png"/><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1.xml"/><Relationship Id="rId5" Type="http://schemas.openxmlformats.org/officeDocument/2006/relationships/image" Target="../media/image66.png"/><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2.png"/><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78E43A3-5116-4EBC-9808-7474930A37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1428" t="33238" r="9228" b="33238"/>
          <a:stretch/>
        </p:blipFill>
        <p:spPr>
          <a:xfrm>
            <a:off x="-1" y="0"/>
            <a:ext cx="12192001" cy="6858000"/>
          </a:xfrm>
          <a:prstGeom prst="rect">
            <a:avLst/>
          </a:prstGeom>
        </p:spPr>
      </p:pic>
      <p:pic>
        <p:nvPicPr>
          <p:cNvPr id="7" name="Gráfico 6">
            <a:extLst>
              <a:ext uri="{FF2B5EF4-FFF2-40B4-BE49-F238E27FC236}">
                <a16:creationId xmlns:a16="http://schemas.microsoft.com/office/drawing/2014/main" id="{8B82D4E6-F118-4A47-A96E-0F9ECAAE56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03992" y="2482156"/>
            <a:ext cx="7275683" cy="2659927"/>
          </a:xfrm>
          <a:prstGeom prst="rect">
            <a:avLst/>
          </a:prstGeom>
        </p:spPr>
      </p:pic>
    </p:spTree>
    <p:extLst>
      <p:ext uri="{BB962C8B-B14F-4D97-AF65-F5344CB8AC3E}">
        <p14:creationId xmlns:p14="http://schemas.microsoft.com/office/powerpoint/2010/main" val="371900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6677ED-7366-483A-ABBD-C769559499FA}"/>
              </a:ext>
            </a:extLst>
          </p:cNvPr>
          <p:cNvSpPr>
            <a:spLocks noGrp="1"/>
          </p:cNvSpPr>
          <p:nvPr>
            <p:ph type="title"/>
          </p:nvPr>
        </p:nvSpPr>
        <p:spPr>
          <a:xfrm>
            <a:off x="172278" y="457203"/>
            <a:ext cx="10972800" cy="1143000"/>
          </a:xfrm>
        </p:spPr>
        <p:txBody>
          <a:bodyPr/>
          <a:lstStyle/>
          <a:p>
            <a:r>
              <a:rPr lang="es-MX" sz="3200" dirty="0">
                <a:solidFill>
                  <a:srgbClr val="1A3359"/>
                </a:solidFill>
                <a:latin typeface="Catamaran" charset="0"/>
                <a:cs typeface="+mn-cs"/>
              </a:rPr>
              <a:t>Revisión de las correcciones y propuesta de acciones correctivas </a:t>
            </a:r>
            <a:br>
              <a:rPr lang="es-MX" sz="3600" b="0" i="0" u="none" strike="noStrike" baseline="0" dirty="0">
                <a:solidFill>
                  <a:srgbClr val="000000"/>
                </a:solidFill>
                <a:latin typeface="Catamaran"/>
              </a:rPr>
            </a:br>
            <a:endParaRPr lang="es-CO" dirty="0"/>
          </a:p>
        </p:txBody>
      </p:sp>
      <p:sp>
        <p:nvSpPr>
          <p:cNvPr id="3" name="Marcador de contenido 2">
            <a:extLst>
              <a:ext uri="{FF2B5EF4-FFF2-40B4-BE49-F238E27FC236}">
                <a16:creationId xmlns:a16="http://schemas.microsoft.com/office/drawing/2014/main" id="{A0B71D44-D63A-4FA2-AFDC-A1743E142978}"/>
              </a:ext>
            </a:extLst>
          </p:cNvPr>
          <p:cNvSpPr>
            <a:spLocks noGrp="1"/>
          </p:cNvSpPr>
          <p:nvPr>
            <p:ph idx="1"/>
          </p:nvPr>
        </p:nvSpPr>
        <p:spPr>
          <a:xfrm>
            <a:off x="437321" y="1295403"/>
            <a:ext cx="10972800" cy="4525963"/>
          </a:xfrm>
        </p:spPr>
        <p:txBody>
          <a:bodyPr/>
          <a:lstStyle/>
          <a:p>
            <a:pPr marL="0" indent="0" algn="l">
              <a:buNone/>
            </a:pPr>
            <a:endParaRPr lang="es-CO" sz="1800" b="0" i="0" u="none" strike="noStrike" baseline="0" dirty="0">
              <a:solidFill>
                <a:srgbClr val="000000"/>
              </a:solidFill>
              <a:latin typeface="Catamaran"/>
            </a:endParaRPr>
          </a:p>
          <a:p>
            <a:pPr marL="0" indent="0">
              <a:buNone/>
            </a:pPr>
            <a:r>
              <a:rPr lang="es-MX" sz="1800" dirty="0">
                <a:solidFill>
                  <a:srgbClr val="7C878E"/>
                </a:solidFill>
                <a:latin typeface="Arial" panose="020B0604020202020204" pitchFamily="34" charset="0"/>
                <a:cs typeface="Arial" panose="020B0604020202020204" pitchFamily="34" charset="0"/>
              </a:rPr>
              <a:t>El profesional de certificación luego de haber recibido la propuesta de las correcciones y sus evidencias de implementación, el análisis de causas y la propuesta de acciones correctivas debe, en un lapso de máximo diez (10) días calendario, verificar la adecuación de éstas y formular las observaciones, si es del caso y proponer que la organización modifique el plan de acción, antes de su aprobación. </a:t>
            </a:r>
          </a:p>
          <a:p>
            <a:pPr marL="0" indent="0">
              <a:buNone/>
            </a:pPr>
            <a:endParaRPr lang="es-MX" sz="1800" dirty="0">
              <a:solidFill>
                <a:srgbClr val="7C878E"/>
              </a:solidFill>
              <a:latin typeface="Arial" panose="020B0604020202020204" pitchFamily="34" charset="0"/>
              <a:cs typeface="Arial" panose="020B0604020202020204" pitchFamily="34" charset="0"/>
            </a:endParaRPr>
          </a:p>
          <a:p>
            <a:pPr marL="0" indent="0">
              <a:buNone/>
            </a:pPr>
            <a:r>
              <a:rPr lang="es-MX" sz="1800" dirty="0">
                <a:solidFill>
                  <a:srgbClr val="7C878E"/>
                </a:solidFill>
                <a:latin typeface="Arial" panose="020B0604020202020204" pitchFamily="34" charset="0"/>
                <a:cs typeface="Arial" panose="020B0604020202020204" pitchFamily="34" charset="0"/>
              </a:rPr>
              <a:t>Si transcurrido este lapso, el profesional de certificación no ha recibido la propuesta de plan de acción, (correcciones, análisis de causas y acciones correctivas), debe comunicar esta circunstancia al Representante de la organización, por correo electrónico, informándole que no es posible el otorgamiento del certificado. </a:t>
            </a:r>
          </a:p>
          <a:p>
            <a:pPr marL="0" indent="0">
              <a:buNone/>
            </a:pPr>
            <a:endParaRPr lang="es-MX" sz="1800" dirty="0">
              <a:solidFill>
                <a:srgbClr val="7C878E"/>
              </a:solidFill>
              <a:latin typeface="Arial" panose="020B0604020202020204" pitchFamily="34" charset="0"/>
              <a:cs typeface="Arial" panose="020B0604020202020204" pitchFamily="34" charset="0"/>
            </a:endParaRPr>
          </a:p>
          <a:p>
            <a:pPr marL="0" indent="0">
              <a:buNone/>
            </a:pPr>
            <a:r>
              <a:rPr lang="es-MX" sz="1800" dirty="0">
                <a:solidFill>
                  <a:srgbClr val="7C878E"/>
                </a:solidFill>
                <a:latin typeface="Arial" panose="020B0604020202020204" pitchFamily="34" charset="0"/>
                <a:cs typeface="Arial" panose="020B0604020202020204" pitchFamily="34" charset="0"/>
              </a:rPr>
              <a:t>En el informe de auditoría sólo deben registrarse las correcciones, causas y acciones correctivas finalmente aprobadas por el auditor líder. </a:t>
            </a:r>
            <a:endParaRPr lang="es-CO" sz="1800" dirty="0">
              <a:solidFill>
                <a:srgbClr val="7C878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3406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FEDDCE-5096-46DE-B333-40DB788F401A}"/>
              </a:ext>
            </a:extLst>
          </p:cNvPr>
          <p:cNvSpPr>
            <a:spLocks noGrp="1"/>
          </p:cNvSpPr>
          <p:nvPr>
            <p:ph type="title"/>
          </p:nvPr>
        </p:nvSpPr>
        <p:spPr/>
        <p:txBody>
          <a:bodyPr/>
          <a:lstStyle/>
          <a:p>
            <a:r>
              <a:rPr lang="es-CO" sz="3200" dirty="0">
                <a:solidFill>
                  <a:srgbClr val="1A3359"/>
                </a:solidFill>
                <a:latin typeface="Catamaran" charset="0"/>
                <a:cs typeface="+mn-cs"/>
              </a:rPr>
              <a:t>Otras Evaluaciones </a:t>
            </a:r>
          </a:p>
        </p:txBody>
      </p:sp>
      <p:sp>
        <p:nvSpPr>
          <p:cNvPr id="3" name="Marcador de contenido 2">
            <a:extLst>
              <a:ext uri="{FF2B5EF4-FFF2-40B4-BE49-F238E27FC236}">
                <a16:creationId xmlns:a16="http://schemas.microsoft.com/office/drawing/2014/main" id="{0CC498BD-1946-4EF3-8386-8AD8891582A0}"/>
              </a:ext>
            </a:extLst>
          </p:cNvPr>
          <p:cNvSpPr>
            <a:spLocks noGrp="1"/>
          </p:cNvSpPr>
          <p:nvPr>
            <p:ph idx="1"/>
          </p:nvPr>
        </p:nvSpPr>
        <p:spPr>
          <a:xfrm>
            <a:off x="371060" y="1166018"/>
            <a:ext cx="10972800" cy="4525963"/>
          </a:xfrm>
        </p:spPr>
        <p:txBody>
          <a:bodyPr/>
          <a:lstStyle/>
          <a:p>
            <a:pPr marL="0" indent="0" algn="just" defTabSz="914400">
              <a:lnSpc>
                <a:spcPct val="100000"/>
              </a:lnSpc>
              <a:spcBef>
                <a:spcPct val="0"/>
              </a:spcBef>
              <a:buFontTx/>
              <a:buChar char="•"/>
            </a:pPr>
            <a:r>
              <a:rPr lang="es-CO" sz="1600" b="1" dirty="0">
                <a:solidFill>
                  <a:srgbClr val="0085CA"/>
                </a:solidFill>
                <a:latin typeface="Arial" panose="020B0604020202020204" pitchFamily="34" charset="0"/>
                <a:cs typeface="Arial" panose="020B0604020202020204" pitchFamily="34" charset="0"/>
              </a:rPr>
              <a:t>Evaluaciones complementarias </a:t>
            </a:r>
          </a:p>
          <a:p>
            <a:pPr marL="0" indent="0" algn="just" defTabSz="914400">
              <a:lnSpc>
                <a:spcPct val="100000"/>
              </a:lnSpc>
              <a:spcBef>
                <a:spcPct val="0"/>
              </a:spcBef>
              <a:buNone/>
            </a:pPr>
            <a:r>
              <a:rPr lang="es-ES" sz="1800" dirty="0">
                <a:solidFill>
                  <a:srgbClr val="7C878E"/>
                </a:solidFill>
                <a:latin typeface="Arial" panose="020B0604020202020204" pitchFamily="34" charset="0"/>
                <a:cs typeface="Arial" panose="020B0604020202020204" pitchFamily="34" charset="0"/>
              </a:rPr>
              <a:t>En caso que el cliente quisiera poder mejorar el resultado del nivel de cumplimiento de la evaluación de validación, se puede permitir realizar una evaluación complementaria en un tiempo no mayor a 15 días calendario de la notificación del resultado de la evaluación por parte del evaluador para que el cliente pueda proponer e implementar un cierre de las brechas detectadas. Este tiempo será adicional al tiempo asignado inicialmente para la validación, razón por la cual, tendrá un valor adicional según el tiempo de la evaluación complementaria.</a:t>
            </a:r>
          </a:p>
          <a:p>
            <a:pPr marL="0" indent="0" algn="just" defTabSz="914400">
              <a:lnSpc>
                <a:spcPct val="100000"/>
              </a:lnSpc>
              <a:spcBef>
                <a:spcPct val="0"/>
              </a:spcBef>
              <a:buFontTx/>
              <a:buChar char="•"/>
            </a:pPr>
            <a:endParaRPr lang="es-ES" sz="1800" dirty="0">
              <a:solidFill>
                <a:srgbClr val="7C878E"/>
              </a:solidFill>
              <a:latin typeface="Arial" panose="020B0604020202020204" pitchFamily="34" charset="0"/>
              <a:cs typeface="Arial" panose="020B0604020202020204" pitchFamily="34" charset="0"/>
            </a:endParaRPr>
          </a:p>
          <a:p>
            <a:pPr marL="0" indent="0" algn="just" defTabSz="914400">
              <a:lnSpc>
                <a:spcPct val="100000"/>
              </a:lnSpc>
              <a:spcBef>
                <a:spcPct val="0"/>
              </a:spcBef>
              <a:buFontTx/>
              <a:buChar char="•"/>
            </a:pPr>
            <a:r>
              <a:rPr lang="es-CO" sz="1600" b="1" dirty="0">
                <a:solidFill>
                  <a:srgbClr val="0085CA"/>
                </a:solidFill>
                <a:latin typeface="Arial" panose="020B0604020202020204" pitchFamily="34" charset="0"/>
                <a:cs typeface="Arial" panose="020B0604020202020204" pitchFamily="34" charset="0"/>
              </a:rPr>
              <a:t>Evaluación extraordinaria </a:t>
            </a:r>
          </a:p>
          <a:p>
            <a:pPr marL="0" indent="0" algn="just">
              <a:lnSpc>
                <a:spcPct val="100000"/>
              </a:lnSpc>
              <a:buNone/>
            </a:pPr>
            <a:r>
              <a:rPr lang="es-MX" sz="1800" dirty="0">
                <a:solidFill>
                  <a:srgbClr val="7C878E"/>
                </a:solidFill>
                <a:latin typeface="Arial" panose="020B0604020202020204" pitchFamily="34" charset="0"/>
                <a:cs typeface="Arial" panose="020B0604020202020204" pitchFamily="34" charset="0"/>
              </a:rPr>
              <a:t>La evaluación extraordinaria es aplicable únicamente para el servicio de Certificación de Operaciones </a:t>
            </a:r>
            <a:r>
              <a:rPr lang="es-MX" sz="1800" dirty="0" err="1">
                <a:solidFill>
                  <a:srgbClr val="7C878E"/>
                </a:solidFill>
                <a:latin typeface="Arial" panose="020B0604020202020204" pitchFamily="34" charset="0"/>
                <a:cs typeface="Arial" panose="020B0604020202020204" pitchFamily="34" charset="0"/>
              </a:rPr>
              <a:t>Biosegura</a:t>
            </a:r>
            <a:r>
              <a:rPr lang="es-MX" sz="1800" dirty="0">
                <a:solidFill>
                  <a:srgbClr val="7C878E"/>
                </a:solidFill>
                <a:latin typeface="Arial" panose="020B0604020202020204" pitchFamily="34" charset="0"/>
                <a:cs typeface="Arial" panose="020B0604020202020204" pitchFamily="34" charset="0"/>
              </a:rPr>
              <a:t>, la cual podrá contar con una duración por sede seleccionada de 0,5 días o como hayan sido definidas en la guía de cotización del servicio. Esta actividad debe ser programada entre el (4) cuarto y (8) octavo mes después de otorgado el certificado y se realizará de forma presencial, proporcional al número de sedes de acuerdo con la estimación de condiciones para la cotización del servicio. </a:t>
            </a:r>
            <a:endParaRPr lang="es-CO" sz="1800" dirty="0">
              <a:solidFill>
                <a:srgbClr val="7C878E"/>
              </a:solidFill>
              <a:latin typeface="Arial" panose="020B0604020202020204" pitchFamily="34" charset="0"/>
              <a:cs typeface="Arial" panose="020B0604020202020204" pitchFamily="34" charset="0"/>
            </a:endParaRPr>
          </a:p>
          <a:p>
            <a:endParaRPr lang="es-CO" dirty="0"/>
          </a:p>
        </p:txBody>
      </p:sp>
    </p:spTree>
    <p:extLst>
      <p:ext uri="{BB962C8B-B14F-4D97-AF65-F5344CB8AC3E}">
        <p14:creationId xmlns:p14="http://schemas.microsoft.com/office/powerpoint/2010/main" val="3745150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3F8C035-D410-41A3-809E-2A3EDC582907}"/>
              </a:ext>
            </a:extLst>
          </p:cNvPr>
          <p:cNvSpPr txBox="1"/>
          <p:nvPr/>
        </p:nvSpPr>
        <p:spPr>
          <a:xfrm>
            <a:off x="1241257" y="2873001"/>
            <a:ext cx="9709485" cy="2677656"/>
          </a:xfrm>
          <a:prstGeom prst="rect">
            <a:avLst/>
          </a:prstGeom>
          <a:noFill/>
        </p:spPr>
        <p:txBody>
          <a:bodyPr wrap="square" rtlCol="0">
            <a:spAutoFit/>
          </a:bodyPr>
          <a:lstStyle/>
          <a:p>
            <a:pPr algn="ctr"/>
            <a:r>
              <a:rPr lang="es-CO" sz="2800" b="1" dirty="0">
                <a:solidFill>
                  <a:schemeClr val="tx1">
                    <a:lumMod val="50000"/>
                    <a:lumOff val="50000"/>
                  </a:schemeClr>
                </a:solidFill>
              </a:rPr>
              <a:t>RESOLUCIÓN NÚMERO 777 DEL 02 DE JUNIO DE 2021</a:t>
            </a:r>
          </a:p>
          <a:p>
            <a:pPr algn="ctr"/>
            <a:endParaRPr lang="es-CO" sz="2800" b="1" dirty="0">
              <a:solidFill>
                <a:schemeClr val="tx1">
                  <a:lumMod val="50000"/>
                  <a:lumOff val="50000"/>
                </a:schemeClr>
              </a:solidFill>
            </a:endParaRPr>
          </a:p>
          <a:p>
            <a:pPr algn="ctr"/>
            <a:r>
              <a:rPr lang="es-CO" sz="2800" b="1" dirty="0">
                <a:solidFill>
                  <a:schemeClr val="tx1">
                    <a:lumMod val="50000"/>
                    <a:lumOff val="50000"/>
                  </a:schemeClr>
                </a:solidFill>
              </a:rPr>
              <a:t>ANEXO TÉCNICO</a:t>
            </a:r>
          </a:p>
          <a:p>
            <a:pPr algn="ctr"/>
            <a:endParaRPr lang="es-CO" sz="2800" b="1" dirty="0">
              <a:solidFill>
                <a:schemeClr val="tx1">
                  <a:lumMod val="50000"/>
                  <a:lumOff val="50000"/>
                </a:schemeClr>
              </a:solidFill>
            </a:endParaRPr>
          </a:p>
          <a:p>
            <a:pPr algn="ctr"/>
            <a:r>
              <a:rPr lang="es-CO" sz="2800" b="1" dirty="0">
                <a:solidFill>
                  <a:schemeClr val="tx1">
                    <a:lumMod val="50000"/>
                    <a:lumOff val="50000"/>
                  </a:schemeClr>
                </a:solidFill>
              </a:rPr>
              <a:t>PROTOCOLO DE BIOSEGURIDAD PARA LA PREVENCIÓN DE LA TRANSMISIÓN DE COVID-19</a:t>
            </a:r>
          </a:p>
        </p:txBody>
      </p:sp>
    </p:spTree>
    <p:extLst>
      <p:ext uri="{BB962C8B-B14F-4D97-AF65-F5344CB8AC3E}">
        <p14:creationId xmlns:p14="http://schemas.microsoft.com/office/powerpoint/2010/main" val="1731234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155CD3A-8156-4DB2-BEF3-29E9A5874D0A}"/>
              </a:ext>
            </a:extLst>
          </p:cNvPr>
          <p:cNvSpPr txBox="1"/>
          <p:nvPr/>
        </p:nvSpPr>
        <p:spPr>
          <a:xfrm>
            <a:off x="1261309" y="277867"/>
            <a:ext cx="9709485" cy="369332"/>
          </a:xfrm>
          <a:prstGeom prst="rect">
            <a:avLst/>
          </a:prstGeom>
          <a:noFill/>
        </p:spPr>
        <p:txBody>
          <a:bodyPr wrap="square" rtlCol="0">
            <a:spAutoFit/>
          </a:bodyPr>
          <a:lstStyle/>
          <a:p>
            <a:pPr algn="ctr"/>
            <a:r>
              <a:rPr lang="es-CO" b="1" dirty="0">
                <a:solidFill>
                  <a:schemeClr val="tx1">
                    <a:lumMod val="50000"/>
                    <a:lumOff val="50000"/>
                  </a:schemeClr>
                </a:solidFill>
              </a:rPr>
              <a:t>3. MEDIDAS DE BIOSEGURIDAD Y AUTOCUIDADO PARA TODOS LOS SECTORES </a:t>
            </a:r>
          </a:p>
        </p:txBody>
      </p:sp>
      <p:pic>
        <p:nvPicPr>
          <p:cNvPr id="3" name="Imagen 2">
            <a:extLst>
              <a:ext uri="{FF2B5EF4-FFF2-40B4-BE49-F238E27FC236}">
                <a16:creationId xmlns:a16="http://schemas.microsoft.com/office/drawing/2014/main" id="{DB1DFD1C-7976-444A-AA5F-1351032A6193}"/>
              </a:ext>
            </a:extLst>
          </p:cNvPr>
          <p:cNvPicPr>
            <a:picLocks noChangeAspect="1"/>
          </p:cNvPicPr>
          <p:nvPr/>
        </p:nvPicPr>
        <p:blipFill>
          <a:blip r:embed="rId2"/>
          <a:stretch>
            <a:fillRect/>
          </a:stretch>
        </p:blipFill>
        <p:spPr>
          <a:xfrm>
            <a:off x="690935" y="1419009"/>
            <a:ext cx="1876425" cy="1876425"/>
          </a:xfrm>
          <a:prstGeom prst="rect">
            <a:avLst/>
          </a:prstGeom>
        </p:spPr>
      </p:pic>
      <p:pic>
        <p:nvPicPr>
          <p:cNvPr id="4" name="Imagen 3">
            <a:extLst>
              <a:ext uri="{FF2B5EF4-FFF2-40B4-BE49-F238E27FC236}">
                <a16:creationId xmlns:a16="http://schemas.microsoft.com/office/drawing/2014/main" id="{3A770F22-F2DB-43A0-9284-AEACF17FFF76}"/>
              </a:ext>
            </a:extLst>
          </p:cNvPr>
          <p:cNvPicPr>
            <a:picLocks noChangeAspect="1"/>
          </p:cNvPicPr>
          <p:nvPr/>
        </p:nvPicPr>
        <p:blipFill>
          <a:blip r:embed="rId3"/>
          <a:stretch>
            <a:fillRect/>
          </a:stretch>
        </p:blipFill>
        <p:spPr>
          <a:xfrm>
            <a:off x="3219245" y="4670956"/>
            <a:ext cx="2324668" cy="1301814"/>
          </a:xfrm>
          <a:prstGeom prst="rect">
            <a:avLst/>
          </a:prstGeom>
        </p:spPr>
      </p:pic>
      <p:pic>
        <p:nvPicPr>
          <p:cNvPr id="5" name="Imagen 4">
            <a:extLst>
              <a:ext uri="{FF2B5EF4-FFF2-40B4-BE49-F238E27FC236}">
                <a16:creationId xmlns:a16="http://schemas.microsoft.com/office/drawing/2014/main" id="{27C4C979-2129-48FC-B8F0-4E6EAFF9A2E1}"/>
              </a:ext>
            </a:extLst>
          </p:cNvPr>
          <p:cNvPicPr>
            <a:picLocks noChangeAspect="1"/>
          </p:cNvPicPr>
          <p:nvPr/>
        </p:nvPicPr>
        <p:blipFill>
          <a:blip r:embed="rId4"/>
          <a:stretch>
            <a:fillRect/>
          </a:stretch>
        </p:blipFill>
        <p:spPr>
          <a:xfrm>
            <a:off x="8278421" y="1270533"/>
            <a:ext cx="2362200" cy="1943100"/>
          </a:xfrm>
          <a:prstGeom prst="rect">
            <a:avLst/>
          </a:prstGeom>
        </p:spPr>
      </p:pic>
      <p:pic>
        <p:nvPicPr>
          <p:cNvPr id="6" name="Imagen 5">
            <a:extLst>
              <a:ext uri="{FF2B5EF4-FFF2-40B4-BE49-F238E27FC236}">
                <a16:creationId xmlns:a16="http://schemas.microsoft.com/office/drawing/2014/main" id="{B156046F-EF65-41A5-870B-F49B0E78B084}"/>
              </a:ext>
            </a:extLst>
          </p:cNvPr>
          <p:cNvPicPr>
            <a:picLocks noChangeAspect="1"/>
          </p:cNvPicPr>
          <p:nvPr/>
        </p:nvPicPr>
        <p:blipFill>
          <a:blip r:embed="rId5"/>
          <a:stretch>
            <a:fillRect/>
          </a:stretch>
        </p:blipFill>
        <p:spPr>
          <a:xfrm>
            <a:off x="4033421" y="1480084"/>
            <a:ext cx="2857500" cy="1600200"/>
          </a:xfrm>
          <a:prstGeom prst="rect">
            <a:avLst/>
          </a:prstGeom>
        </p:spPr>
      </p:pic>
      <p:pic>
        <p:nvPicPr>
          <p:cNvPr id="7" name="Imagen 6">
            <a:extLst>
              <a:ext uri="{FF2B5EF4-FFF2-40B4-BE49-F238E27FC236}">
                <a16:creationId xmlns:a16="http://schemas.microsoft.com/office/drawing/2014/main" id="{02FE8268-0793-4DA3-B846-CD91EF298C66}"/>
              </a:ext>
            </a:extLst>
          </p:cNvPr>
          <p:cNvPicPr>
            <a:picLocks noChangeAspect="1"/>
          </p:cNvPicPr>
          <p:nvPr/>
        </p:nvPicPr>
        <p:blipFill>
          <a:blip r:embed="rId6"/>
          <a:stretch>
            <a:fillRect/>
          </a:stretch>
        </p:blipFill>
        <p:spPr>
          <a:xfrm>
            <a:off x="9197883" y="4006317"/>
            <a:ext cx="2524125" cy="1809750"/>
          </a:xfrm>
          <a:prstGeom prst="rect">
            <a:avLst/>
          </a:prstGeom>
        </p:spPr>
      </p:pic>
      <p:pic>
        <p:nvPicPr>
          <p:cNvPr id="8" name="Imagen 7">
            <a:extLst>
              <a:ext uri="{FF2B5EF4-FFF2-40B4-BE49-F238E27FC236}">
                <a16:creationId xmlns:a16="http://schemas.microsoft.com/office/drawing/2014/main" id="{21FC85A0-4B79-4485-867E-30137D53CD35}"/>
              </a:ext>
            </a:extLst>
          </p:cNvPr>
          <p:cNvPicPr>
            <a:picLocks noChangeAspect="1"/>
          </p:cNvPicPr>
          <p:nvPr/>
        </p:nvPicPr>
        <p:blipFill>
          <a:blip r:embed="rId7"/>
          <a:stretch>
            <a:fillRect/>
          </a:stretch>
        </p:blipFill>
        <p:spPr>
          <a:xfrm>
            <a:off x="6133003" y="3732744"/>
            <a:ext cx="2428875" cy="1876425"/>
          </a:xfrm>
          <a:prstGeom prst="rect">
            <a:avLst/>
          </a:prstGeom>
        </p:spPr>
      </p:pic>
      <p:pic>
        <p:nvPicPr>
          <p:cNvPr id="9" name="Imagen 8">
            <a:extLst>
              <a:ext uri="{FF2B5EF4-FFF2-40B4-BE49-F238E27FC236}">
                <a16:creationId xmlns:a16="http://schemas.microsoft.com/office/drawing/2014/main" id="{F1013766-DD85-4AF9-BED8-1CE2FFFBB7E4}"/>
              </a:ext>
            </a:extLst>
          </p:cNvPr>
          <p:cNvPicPr>
            <a:picLocks noChangeAspect="1"/>
          </p:cNvPicPr>
          <p:nvPr/>
        </p:nvPicPr>
        <p:blipFill rotWithShape="1">
          <a:blip r:embed="rId8"/>
          <a:srcRect l="10759"/>
          <a:stretch/>
        </p:blipFill>
        <p:spPr>
          <a:xfrm>
            <a:off x="106779" y="3913718"/>
            <a:ext cx="2694572" cy="1514475"/>
          </a:xfrm>
          <a:prstGeom prst="rect">
            <a:avLst/>
          </a:prstGeom>
        </p:spPr>
      </p:pic>
      <p:sp>
        <p:nvSpPr>
          <p:cNvPr id="10" name="CuadroTexto 9">
            <a:extLst>
              <a:ext uri="{FF2B5EF4-FFF2-40B4-BE49-F238E27FC236}">
                <a16:creationId xmlns:a16="http://schemas.microsoft.com/office/drawing/2014/main" id="{14C236F5-1BCD-4244-BD14-55D6E4479EBA}"/>
              </a:ext>
            </a:extLst>
          </p:cNvPr>
          <p:cNvSpPr txBox="1"/>
          <p:nvPr/>
        </p:nvSpPr>
        <p:spPr>
          <a:xfrm>
            <a:off x="572100" y="1134535"/>
            <a:ext cx="2201779" cy="369332"/>
          </a:xfrm>
          <a:prstGeom prst="rect">
            <a:avLst/>
          </a:prstGeom>
          <a:noFill/>
        </p:spPr>
        <p:txBody>
          <a:bodyPr wrap="square" rtlCol="0">
            <a:spAutoFit/>
          </a:bodyPr>
          <a:lstStyle/>
          <a:p>
            <a:pPr algn="ctr"/>
            <a:r>
              <a:rPr lang="es-CO" dirty="0"/>
              <a:t>Autocuidado</a:t>
            </a:r>
          </a:p>
        </p:txBody>
      </p:sp>
      <p:sp>
        <p:nvSpPr>
          <p:cNvPr id="11" name="CuadroTexto 10">
            <a:extLst>
              <a:ext uri="{FF2B5EF4-FFF2-40B4-BE49-F238E27FC236}">
                <a16:creationId xmlns:a16="http://schemas.microsoft.com/office/drawing/2014/main" id="{8B1E0157-26F6-4460-AC43-656D49D877A9}"/>
              </a:ext>
            </a:extLst>
          </p:cNvPr>
          <p:cNvSpPr txBox="1"/>
          <p:nvPr/>
        </p:nvSpPr>
        <p:spPr>
          <a:xfrm>
            <a:off x="2773879" y="4136404"/>
            <a:ext cx="3058263" cy="369332"/>
          </a:xfrm>
          <a:prstGeom prst="rect">
            <a:avLst/>
          </a:prstGeom>
          <a:noFill/>
        </p:spPr>
        <p:txBody>
          <a:bodyPr wrap="square" rtlCol="0">
            <a:spAutoFit/>
          </a:bodyPr>
          <a:lstStyle/>
          <a:p>
            <a:pPr algn="ctr"/>
            <a:r>
              <a:rPr lang="es-CO" dirty="0"/>
              <a:t>Lavado e higiene de manos</a:t>
            </a:r>
          </a:p>
        </p:txBody>
      </p:sp>
      <p:sp>
        <p:nvSpPr>
          <p:cNvPr id="12" name="CuadroTexto 11">
            <a:extLst>
              <a:ext uri="{FF2B5EF4-FFF2-40B4-BE49-F238E27FC236}">
                <a16:creationId xmlns:a16="http://schemas.microsoft.com/office/drawing/2014/main" id="{DF1291A4-B212-4DAE-902C-14104591AEC2}"/>
              </a:ext>
            </a:extLst>
          </p:cNvPr>
          <p:cNvSpPr txBox="1"/>
          <p:nvPr/>
        </p:nvSpPr>
        <p:spPr>
          <a:xfrm>
            <a:off x="178576" y="3667264"/>
            <a:ext cx="3058263" cy="369332"/>
          </a:xfrm>
          <a:prstGeom prst="rect">
            <a:avLst/>
          </a:prstGeom>
          <a:noFill/>
        </p:spPr>
        <p:txBody>
          <a:bodyPr wrap="square" rtlCol="0">
            <a:spAutoFit/>
          </a:bodyPr>
          <a:lstStyle/>
          <a:p>
            <a:pPr algn="ctr"/>
            <a:r>
              <a:rPr lang="es-CO" dirty="0"/>
              <a:t>Limpieza y desinfección </a:t>
            </a:r>
          </a:p>
        </p:txBody>
      </p:sp>
      <p:sp>
        <p:nvSpPr>
          <p:cNvPr id="13" name="CuadroTexto 12">
            <a:extLst>
              <a:ext uri="{FF2B5EF4-FFF2-40B4-BE49-F238E27FC236}">
                <a16:creationId xmlns:a16="http://schemas.microsoft.com/office/drawing/2014/main" id="{B9AB99CB-BC1F-4150-9330-CA49AF918191}"/>
              </a:ext>
            </a:extLst>
          </p:cNvPr>
          <p:cNvSpPr txBox="1"/>
          <p:nvPr/>
        </p:nvSpPr>
        <p:spPr>
          <a:xfrm>
            <a:off x="3954860" y="1060936"/>
            <a:ext cx="3058263" cy="369332"/>
          </a:xfrm>
          <a:prstGeom prst="rect">
            <a:avLst/>
          </a:prstGeom>
          <a:noFill/>
        </p:spPr>
        <p:txBody>
          <a:bodyPr wrap="square" rtlCol="0">
            <a:spAutoFit/>
          </a:bodyPr>
          <a:lstStyle/>
          <a:p>
            <a:pPr algn="ctr"/>
            <a:r>
              <a:rPr lang="es-CO" dirty="0"/>
              <a:t>Distanciamiento físico</a:t>
            </a:r>
          </a:p>
        </p:txBody>
      </p:sp>
      <p:sp>
        <p:nvSpPr>
          <p:cNvPr id="14" name="CuadroTexto 13">
            <a:extLst>
              <a:ext uri="{FF2B5EF4-FFF2-40B4-BE49-F238E27FC236}">
                <a16:creationId xmlns:a16="http://schemas.microsoft.com/office/drawing/2014/main" id="{3F01F984-08AF-4863-AC1D-863C27B7501F}"/>
              </a:ext>
            </a:extLst>
          </p:cNvPr>
          <p:cNvSpPr txBox="1"/>
          <p:nvPr/>
        </p:nvSpPr>
        <p:spPr>
          <a:xfrm>
            <a:off x="7930389" y="872403"/>
            <a:ext cx="3058263" cy="369332"/>
          </a:xfrm>
          <a:prstGeom prst="rect">
            <a:avLst/>
          </a:prstGeom>
          <a:noFill/>
        </p:spPr>
        <p:txBody>
          <a:bodyPr wrap="square" rtlCol="0">
            <a:spAutoFit/>
          </a:bodyPr>
          <a:lstStyle/>
          <a:p>
            <a:pPr algn="ctr"/>
            <a:r>
              <a:rPr lang="es-CO" dirty="0"/>
              <a:t>Cuidado de la salud mental</a:t>
            </a:r>
          </a:p>
        </p:txBody>
      </p:sp>
      <p:sp>
        <p:nvSpPr>
          <p:cNvPr id="15" name="CuadroTexto 14">
            <a:extLst>
              <a:ext uri="{FF2B5EF4-FFF2-40B4-BE49-F238E27FC236}">
                <a16:creationId xmlns:a16="http://schemas.microsoft.com/office/drawing/2014/main" id="{808FB668-B856-467A-A3F5-94530382CDEE}"/>
              </a:ext>
            </a:extLst>
          </p:cNvPr>
          <p:cNvSpPr txBox="1"/>
          <p:nvPr/>
        </p:nvSpPr>
        <p:spPr>
          <a:xfrm>
            <a:off x="8930813" y="3563832"/>
            <a:ext cx="3058263" cy="369332"/>
          </a:xfrm>
          <a:prstGeom prst="rect">
            <a:avLst/>
          </a:prstGeom>
          <a:noFill/>
        </p:spPr>
        <p:txBody>
          <a:bodyPr wrap="square" rtlCol="0">
            <a:spAutoFit/>
          </a:bodyPr>
          <a:lstStyle/>
          <a:p>
            <a:pPr algn="ctr"/>
            <a:r>
              <a:rPr lang="es-CO" dirty="0"/>
              <a:t>Ventilación adecuada</a:t>
            </a:r>
          </a:p>
        </p:txBody>
      </p:sp>
    </p:spTree>
    <p:extLst>
      <p:ext uri="{BB962C8B-B14F-4D97-AF65-F5344CB8AC3E}">
        <p14:creationId xmlns:p14="http://schemas.microsoft.com/office/powerpoint/2010/main" val="323871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401B135-1935-4B1B-A6D7-225700CEE619}"/>
              </a:ext>
            </a:extLst>
          </p:cNvPr>
          <p:cNvSpPr txBox="1"/>
          <p:nvPr/>
        </p:nvSpPr>
        <p:spPr>
          <a:xfrm>
            <a:off x="1241257" y="470372"/>
            <a:ext cx="9709485" cy="369332"/>
          </a:xfrm>
          <a:prstGeom prst="rect">
            <a:avLst/>
          </a:prstGeom>
          <a:noFill/>
        </p:spPr>
        <p:txBody>
          <a:bodyPr wrap="square" rtlCol="0">
            <a:spAutoFit/>
          </a:bodyPr>
          <a:lstStyle/>
          <a:p>
            <a:pPr algn="ctr"/>
            <a:r>
              <a:rPr lang="es-CO" b="1" dirty="0">
                <a:solidFill>
                  <a:schemeClr val="tx1">
                    <a:lumMod val="50000"/>
                    <a:lumOff val="50000"/>
                  </a:schemeClr>
                </a:solidFill>
              </a:rPr>
              <a:t>3.1.2 Lavado e higiene de manos </a:t>
            </a:r>
          </a:p>
        </p:txBody>
      </p:sp>
      <p:pic>
        <p:nvPicPr>
          <p:cNvPr id="3" name="Imagen 2">
            <a:extLst>
              <a:ext uri="{FF2B5EF4-FFF2-40B4-BE49-F238E27FC236}">
                <a16:creationId xmlns:a16="http://schemas.microsoft.com/office/drawing/2014/main" id="{2A0986DB-EE24-42BE-9702-5DC2A789162E}"/>
              </a:ext>
            </a:extLst>
          </p:cNvPr>
          <p:cNvPicPr>
            <a:picLocks noChangeAspect="1"/>
          </p:cNvPicPr>
          <p:nvPr/>
        </p:nvPicPr>
        <p:blipFill>
          <a:blip r:embed="rId2"/>
          <a:stretch>
            <a:fillRect/>
          </a:stretch>
        </p:blipFill>
        <p:spPr>
          <a:xfrm>
            <a:off x="1241257" y="2441660"/>
            <a:ext cx="2143125" cy="2143125"/>
          </a:xfrm>
          <a:prstGeom prst="rect">
            <a:avLst/>
          </a:prstGeom>
        </p:spPr>
      </p:pic>
      <p:pic>
        <p:nvPicPr>
          <p:cNvPr id="4" name="Imagen 3">
            <a:extLst>
              <a:ext uri="{FF2B5EF4-FFF2-40B4-BE49-F238E27FC236}">
                <a16:creationId xmlns:a16="http://schemas.microsoft.com/office/drawing/2014/main" id="{E1A808E5-70CB-4D2B-98BB-06F051EBBBF1}"/>
              </a:ext>
            </a:extLst>
          </p:cNvPr>
          <p:cNvPicPr>
            <a:picLocks noChangeAspect="1"/>
          </p:cNvPicPr>
          <p:nvPr/>
        </p:nvPicPr>
        <p:blipFill>
          <a:blip r:embed="rId3"/>
          <a:stretch>
            <a:fillRect/>
          </a:stretch>
        </p:blipFill>
        <p:spPr>
          <a:xfrm>
            <a:off x="5024437" y="2357437"/>
            <a:ext cx="2143125" cy="2143125"/>
          </a:xfrm>
          <a:prstGeom prst="rect">
            <a:avLst/>
          </a:prstGeom>
        </p:spPr>
      </p:pic>
      <p:pic>
        <p:nvPicPr>
          <p:cNvPr id="5" name="Imagen 4">
            <a:extLst>
              <a:ext uri="{FF2B5EF4-FFF2-40B4-BE49-F238E27FC236}">
                <a16:creationId xmlns:a16="http://schemas.microsoft.com/office/drawing/2014/main" id="{76BF7433-03A4-46F1-A7FF-4F31EA95DD11}"/>
              </a:ext>
            </a:extLst>
          </p:cNvPr>
          <p:cNvPicPr>
            <a:picLocks noChangeAspect="1"/>
          </p:cNvPicPr>
          <p:nvPr/>
        </p:nvPicPr>
        <p:blipFill>
          <a:blip r:embed="rId4"/>
          <a:stretch>
            <a:fillRect/>
          </a:stretch>
        </p:blipFill>
        <p:spPr>
          <a:xfrm>
            <a:off x="8744701" y="2557461"/>
            <a:ext cx="2619375" cy="1743075"/>
          </a:xfrm>
          <a:prstGeom prst="rect">
            <a:avLst/>
          </a:prstGeom>
        </p:spPr>
      </p:pic>
      <p:sp>
        <p:nvSpPr>
          <p:cNvPr id="6" name="CuadroTexto 5">
            <a:extLst>
              <a:ext uri="{FF2B5EF4-FFF2-40B4-BE49-F238E27FC236}">
                <a16:creationId xmlns:a16="http://schemas.microsoft.com/office/drawing/2014/main" id="{94F0CD02-1250-44A8-AA17-ABCC4E26A849}"/>
              </a:ext>
            </a:extLst>
          </p:cNvPr>
          <p:cNvSpPr txBox="1"/>
          <p:nvPr/>
        </p:nvSpPr>
        <p:spPr>
          <a:xfrm>
            <a:off x="1241257" y="1626885"/>
            <a:ext cx="2201779" cy="646331"/>
          </a:xfrm>
          <a:prstGeom prst="rect">
            <a:avLst/>
          </a:prstGeom>
          <a:noFill/>
        </p:spPr>
        <p:txBody>
          <a:bodyPr wrap="square" rtlCol="0">
            <a:spAutoFit/>
          </a:bodyPr>
          <a:lstStyle/>
          <a:p>
            <a:pPr algn="ctr"/>
            <a:r>
              <a:rPr lang="es-CO" dirty="0"/>
              <a:t>Protocolo de lavado de manos</a:t>
            </a:r>
          </a:p>
        </p:txBody>
      </p:sp>
      <p:sp>
        <p:nvSpPr>
          <p:cNvPr id="7" name="CuadroTexto 6">
            <a:extLst>
              <a:ext uri="{FF2B5EF4-FFF2-40B4-BE49-F238E27FC236}">
                <a16:creationId xmlns:a16="http://schemas.microsoft.com/office/drawing/2014/main" id="{6F2FA747-352A-417C-B794-878CF6BB1795}"/>
              </a:ext>
            </a:extLst>
          </p:cNvPr>
          <p:cNvSpPr txBox="1"/>
          <p:nvPr/>
        </p:nvSpPr>
        <p:spPr>
          <a:xfrm>
            <a:off x="4995109" y="1617475"/>
            <a:ext cx="2201779" cy="646331"/>
          </a:xfrm>
          <a:prstGeom prst="rect">
            <a:avLst/>
          </a:prstGeom>
          <a:noFill/>
        </p:spPr>
        <p:txBody>
          <a:bodyPr wrap="square" rtlCol="0">
            <a:spAutoFit/>
          </a:bodyPr>
          <a:lstStyle/>
          <a:p>
            <a:pPr algn="ctr"/>
            <a:r>
              <a:rPr lang="es-CO" dirty="0"/>
              <a:t>Uso de Alcohol </a:t>
            </a:r>
            <a:r>
              <a:rPr lang="es-CO" dirty="0" err="1"/>
              <a:t>glicerinado</a:t>
            </a:r>
            <a:endParaRPr lang="es-CO" dirty="0"/>
          </a:p>
        </p:txBody>
      </p:sp>
      <p:sp>
        <p:nvSpPr>
          <p:cNvPr id="8" name="CuadroTexto 7">
            <a:extLst>
              <a:ext uri="{FF2B5EF4-FFF2-40B4-BE49-F238E27FC236}">
                <a16:creationId xmlns:a16="http://schemas.microsoft.com/office/drawing/2014/main" id="{3957F465-2113-4D1D-BCD0-0A86D56AFFF7}"/>
              </a:ext>
            </a:extLst>
          </p:cNvPr>
          <p:cNvSpPr txBox="1"/>
          <p:nvPr/>
        </p:nvSpPr>
        <p:spPr>
          <a:xfrm>
            <a:off x="8296650" y="2088550"/>
            <a:ext cx="3515476" cy="369332"/>
          </a:xfrm>
          <a:prstGeom prst="rect">
            <a:avLst/>
          </a:prstGeom>
          <a:noFill/>
        </p:spPr>
        <p:txBody>
          <a:bodyPr wrap="square" rtlCol="0">
            <a:spAutoFit/>
          </a:bodyPr>
          <a:lstStyle/>
          <a:p>
            <a:pPr algn="ctr"/>
            <a:r>
              <a:rPr lang="es-CO" dirty="0"/>
              <a:t>Zona de lavado de manos</a:t>
            </a:r>
          </a:p>
        </p:txBody>
      </p:sp>
    </p:spTree>
    <p:extLst>
      <p:ext uri="{BB962C8B-B14F-4D97-AF65-F5344CB8AC3E}">
        <p14:creationId xmlns:p14="http://schemas.microsoft.com/office/powerpoint/2010/main" val="3928394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67B3436-EA7C-4628-BD65-B02929196BCA}"/>
              </a:ext>
            </a:extLst>
          </p:cNvPr>
          <p:cNvSpPr txBox="1"/>
          <p:nvPr/>
        </p:nvSpPr>
        <p:spPr>
          <a:xfrm>
            <a:off x="1241257" y="542561"/>
            <a:ext cx="9709485" cy="369332"/>
          </a:xfrm>
          <a:prstGeom prst="rect">
            <a:avLst/>
          </a:prstGeom>
          <a:noFill/>
        </p:spPr>
        <p:txBody>
          <a:bodyPr wrap="square" rtlCol="0">
            <a:spAutoFit/>
          </a:bodyPr>
          <a:lstStyle/>
          <a:p>
            <a:pPr algn="ctr"/>
            <a:r>
              <a:rPr lang="es-CO" b="1" dirty="0">
                <a:solidFill>
                  <a:schemeClr val="tx1">
                    <a:lumMod val="50000"/>
                    <a:lumOff val="50000"/>
                  </a:schemeClr>
                </a:solidFill>
              </a:rPr>
              <a:t>3.1.3 Distanciamiento físico </a:t>
            </a:r>
          </a:p>
        </p:txBody>
      </p:sp>
      <p:pic>
        <p:nvPicPr>
          <p:cNvPr id="4" name="Imagen 3">
            <a:extLst>
              <a:ext uri="{FF2B5EF4-FFF2-40B4-BE49-F238E27FC236}">
                <a16:creationId xmlns:a16="http://schemas.microsoft.com/office/drawing/2014/main" id="{FF93328B-509D-49E5-AC34-D42010C3688D}"/>
              </a:ext>
            </a:extLst>
          </p:cNvPr>
          <p:cNvPicPr>
            <a:picLocks noChangeAspect="1"/>
          </p:cNvPicPr>
          <p:nvPr/>
        </p:nvPicPr>
        <p:blipFill>
          <a:blip r:embed="rId2"/>
          <a:stretch>
            <a:fillRect/>
          </a:stretch>
        </p:blipFill>
        <p:spPr>
          <a:xfrm>
            <a:off x="8424362" y="1429247"/>
            <a:ext cx="2600325" cy="1752600"/>
          </a:xfrm>
          <a:prstGeom prst="rect">
            <a:avLst/>
          </a:prstGeom>
        </p:spPr>
      </p:pic>
      <p:pic>
        <p:nvPicPr>
          <p:cNvPr id="5" name="Imagen 4">
            <a:extLst>
              <a:ext uri="{FF2B5EF4-FFF2-40B4-BE49-F238E27FC236}">
                <a16:creationId xmlns:a16="http://schemas.microsoft.com/office/drawing/2014/main" id="{F88D663F-9303-4A99-BCF9-7E9A76BF9837}"/>
              </a:ext>
            </a:extLst>
          </p:cNvPr>
          <p:cNvPicPr>
            <a:picLocks noChangeAspect="1"/>
          </p:cNvPicPr>
          <p:nvPr/>
        </p:nvPicPr>
        <p:blipFill>
          <a:blip r:embed="rId3"/>
          <a:stretch>
            <a:fillRect/>
          </a:stretch>
        </p:blipFill>
        <p:spPr>
          <a:xfrm>
            <a:off x="8531393" y="3613993"/>
            <a:ext cx="2638425" cy="1733550"/>
          </a:xfrm>
          <a:prstGeom prst="rect">
            <a:avLst/>
          </a:prstGeom>
        </p:spPr>
      </p:pic>
      <p:pic>
        <p:nvPicPr>
          <p:cNvPr id="6" name="Imagen 5">
            <a:extLst>
              <a:ext uri="{FF2B5EF4-FFF2-40B4-BE49-F238E27FC236}">
                <a16:creationId xmlns:a16="http://schemas.microsoft.com/office/drawing/2014/main" id="{F0853114-B66E-4A02-A71F-02D051523EA9}"/>
              </a:ext>
            </a:extLst>
          </p:cNvPr>
          <p:cNvPicPr>
            <a:picLocks noChangeAspect="1"/>
          </p:cNvPicPr>
          <p:nvPr/>
        </p:nvPicPr>
        <p:blipFill>
          <a:blip r:embed="rId4"/>
          <a:stretch>
            <a:fillRect/>
          </a:stretch>
        </p:blipFill>
        <p:spPr>
          <a:xfrm>
            <a:off x="4895849" y="2811371"/>
            <a:ext cx="2400300" cy="1905000"/>
          </a:xfrm>
          <a:prstGeom prst="rect">
            <a:avLst/>
          </a:prstGeom>
          <a:solidFill>
            <a:schemeClr val="accent2"/>
          </a:solidFill>
          <a:ln>
            <a:solidFill>
              <a:schemeClr val="accent1"/>
            </a:solidFill>
          </a:ln>
        </p:spPr>
      </p:pic>
      <p:pic>
        <p:nvPicPr>
          <p:cNvPr id="7" name="Imagen 6">
            <a:extLst>
              <a:ext uri="{FF2B5EF4-FFF2-40B4-BE49-F238E27FC236}">
                <a16:creationId xmlns:a16="http://schemas.microsoft.com/office/drawing/2014/main" id="{D8326EA4-B6E8-46A0-9099-25EEEF86FDD8}"/>
              </a:ext>
            </a:extLst>
          </p:cNvPr>
          <p:cNvPicPr>
            <a:picLocks noChangeAspect="1"/>
          </p:cNvPicPr>
          <p:nvPr/>
        </p:nvPicPr>
        <p:blipFill>
          <a:blip r:embed="rId5"/>
          <a:stretch>
            <a:fillRect/>
          </a:stretch>
        </p:blipFill>
        <p:spPr>
          <a:xfrm>
            <a:off x="937584" y="2868521"/>
            <a:ext cx="2466975" cy="1847850"/>
          </a:xfrm>
          <a:prstGeom prst="rect">
            <a:avLst/>
          </a:prstGeom>
        </p:spPr>
      </p:pic>
      <p:pic>
        <p:nvPicPr>
          <p:cNvPr id="8" name="Imagen 7">
            <a:extLst>
              <a:ext uri="{FF2B5EF4-FFF2-40B4-BE49-F238E27FC236}">
                <a16:creationId xmlns:a16="http://schemas.microsoft.com/office/drawing/2014/main" id="{00073AE2-F4D6-4673-9810-398DBC914FBE}"/>
              </a:ext>
            </a:extLst>
          </p:cNvPr>
          <p:cNvPicPr>
            <a:picLocks noChangeAspect="1"/>
          </p:cNvPicPr>
          <p:nvPr/>
        </p:nvPicPr>
        <p:blipFill rotWithShape="1">
          <a:blip r:embed="rId6"/>
          <a:srcRect t="18222" b="7056"/>
          <a:stretch/>
        </p:blipFill>
        <p:spPr>
          <a:xfrm>
            <a:off x="1241257" y="1510457"/>
            <a:ext cx="1738995" cy="1299410"/>
          </a:xfrm>
          <a:prstGeom prst="rect">
            <a:avLst/>
          </a:prstGeom>
        </p:spPr>
      </p:pic>
      <p:sp>
        <p:nvSpPr>
          <p:cNvPr id="9" name="Flecha: a la derecha 8">
            <a:extLst>
              <a:ext uri="{FF2B5EF4-FFF2-40B4-BE49-F238E27FC236}">
                <a16:creationId xmlns:a16="http://schemas.microsoft.com/office/drawing/2014/main" id="{7E5ACEFA-7E28-444F-961E-00DD302A56D5}"/>
              </a:ext>
            </a:extLst>
          </p:cNvPr>
          <p:cNvSpPr/>
          <p:nvPr/>
        </p:nvSpPr>
        <p:spPr>
          <a:xfrm>
            <a:off x="3753853" y="3613993"/>
            <a:ext cx="1022684" cy="609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Flecha: a la derecha 9">
            <a:extLst>
              <a:ext uri="{FF2B5EF4-FFF2-40B4-BE49-F238E27FC236}">
                <a16:creationId xmlns:a16="http://schemas.microsoft.com/office/drawing/2014/main" id="{4DC13FD8-8818-47D0-A450-B33AC9E8D68B}"/>
              </a:ext>
            </a:extLst>
          </p:cNvPr>
          <p:cNvSpPr/>
          <p:nvPr/>
        </p:nvSpPr>
        <p:spPr>
          <a:xfrm>
            <a:off x="7433007" y="3381636"/>
            <a:ext cx="1022684" cy="609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682963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2C0804F-46E6-416D-8136-47B4B7990D03}"/>
              </a:ext>
            </a:extLst>
          </p:cNvPr>
          <p:cNvSpPr txBox="1"/>
          <p:nvPr/>
        </p:nvSpPr>
        <p:spPr>
          <a:xfrm>
            <a:off x="1241257" y="542561"/>
            <a:ext cx="9709485" cy="369332"/>
          </a:xfrm>
          <a:prstGeom prst="rect">
            <a:avLst/>
          </a:prstGeom>
          <a:noFill/>
        </p:spPr>
        <p:txBody>
          <a:bodyPr wrap="square" rtlCol="0">
            <a:spAutoFit/>
          </a:bodyPr>
          <a:lstStyle/>
          <a:p>
            <a:pPr algn="ctr"/>
            <a:r>
              <a:rPr lang="es-CO" b="1" dirty="0">
                <a:solidFill>
                  <a:schemeClr val="tx1">
                    <a:lumMod val="50000"/>
                    <a:lumOff val="50000"/>
                  </a:schemeClr>
                </a:solidFill>
              </a:rPr>
              <a:t>3.1.4 Uso de tapabocas</a:t>
            </a:r>
          </a:p>
        </p:txBody>
      </p:sp>
      <p:pic>
        <p:nvPicPr>
          <p:cNvPr id="4" name="Imagen 3">
            <a:extLst>
              <a:ext uri="{FF2B5EF4-FFF2-40B4-BE49-F238E27FC236}">
                <a16:creationId xmlns:a16="http://schemas.microsoft.com/office/drawing/2014/main" id="{C49544A0-FD77-43C4-8905-D9495A9E292A}"/>
              </a:ext>
            </a:extLst>
          </p:cNvPr>
          <p:cNvPicPr>
            <a:picLocks noChangeAspect="1"/>
          </p:cNvPicPr>
          <p:nvPr/>
        </p:nvPicPr>
        <p:blipFill>
          <a:blip r:embed="rId2"/>
          <a:stretch>
            <a:fillRect/>
          </a:stretch>
        </p:blipFill>
        <p:spPr>
          <a:xfrm>
            <a:off x="1573128" y="1409700"/>
            <a:ext cx="2019300" cy="2019300"/>
          </a:xfrm>
          <a:prstGeom prst="rect">
            <a:avLst/>
          </a:prstGeom>
        </p:spPr>
      </p:pic>
      <p:pic>
        <p:nvPicPr>
          <p:cNvPr id="5" name="Imagen 4">
            <a:extLst>
              <a:ext uri="{FF2B5EF4-FFF2-40B4-BE49-F238E27FC236}">
                <a16:creationId xmlns:a16="http://schemas.microsoft.com/office/drawing/2014/main" id="{03E1A4EC-16A2-4963-B0A5-B9422CF16D9D}"/>
              </a:ext>
            </a:extLst>
          </p:cNvPr>
          <p:cNvPicPr>
            <a:picLocks noChangeAspect="1"/>
          </p:cNvPicPr>
          <p:nvPr/>
        </p:nvPicPr>
        <p:blipFill>
          <a:blip r:embed="rId3"/>
          <a:stretch>
            <a:fillRect/>
          </a:stretch>
        </p:blipFill>
        <p:spPr>
          <a:xfrm>
            <a:off x="1573128" y="3560343"/>
            <a:ext cx="2019300" cy="2019300"/>
          </a:xfrm>
          <a:prstGeom prst="rect">
            <a:avLst/>
          </a:prstGeom>
        </p:spPr>
      </p:pic>
      <p:pic>
        <p:nvPicPr>
          <p:cNvPr id="6" name="Imagen 5">
            <a:extLst>
              <a:ext uri="{FF2B5EF4-FFF2-40B4-BE49-F238E27FC236}">
                <a16:creationId xmlns:a16="http://schemas.microsoft.com/office/drawing/2014/main" id="{7DE1685D-7FDE-4088-AF12-A9FF84D9B3FE}"/>
              </a:ext>
            </a:extLst>
          </p:cNvPr>
          <p:cNvPicPr>
            <a:picLocks noChangeAspect="1"/>
          </p:cNvPicPr>
          <p:nvPr/>
        </p:nvPicPr>
        <p:blipFill>
          <a:blip r:embed="rId4"/>
          <a:stretch>
            <a:fillRect/>
          </a:stretch>
        </p:blipFill>
        <p:spPr>
          <a:xfrm>
            <a:off x="8159916" y="1609224"/>
            <a:ext cx="2962275" cy="1543050"/>
          </a:xfrm>
          <a:prstGeom prst="rect">
            <a:avLst/>
          </a:prstGeom>
        </p:spPr>
      </p:pic>
      <p:pic>
        <p:nvPicPr>
          <p:cNvPr id="7" name="Imagen 6">
            <a:extLst>
              <a:ext uri="{FF2B5EF4-FFF2-40B4-BE49-F238E27FC236}">
                <a16:creationId xmlns:a16="http://schemas.microsoft.com/office/drawing/2014/main" id="{60403B2C-1DC0-426B-9553-7AF5C02A089E}"/>
              </a:ext>
            </a:extLst>
          </p:cNvPr>
          <p:cNvPicPr>
            <a:picLocks noChangeAspect="1"/>
          </p:cNvPicPr>
          <p:nvPr/>
        </p:nvPicPr>
        <p:blipFill>
          <a:blip r:embed="rId5"/>
          <a:stretch>
            <a:fillRect/>
          </a:stretch>
        </p:blipFill>
        <p:spPr>
          <a:xfrm>
            <a:off x="8331365" y="3660105"/>
            <a:ext cx="2619375" cy="1743075"/>
          </a:xfrm>
          <a:prstGeom prst="rect">
            <a:avLst/>
          </a:prstGeom>
        </p:spPr>
      </p:pic>
      <p:sp>
        <p:nvSpPr>
          <p:cNvPr id="8" name="Elipse 7">
            <a:extLst>
              <a:ext uri="{FF2B5EF4-FFF2-40B4-BE49-F238E27FC236}">
                <a16:creationId xmlns:a16="http://schemas.microsoft.com/office/drawing/2014/main" id="{24FEA660-76C9-4347-88A3-2AC7278D8B3E}"/>
              </a:ext>
            </a:extLst>
          </p:cNvPr>
          <p:cNvSpPr/>
          <p:nvPr/>
        </p:nvSpPr>
        <p:spPr>
          <a:xfrm>
            <a:off x="4724399" y="1609224"/>
            <a:ext cx="2743200" cy="181977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O" dirty="0"/>
              <a:t>USO OBLIGATORIO DEL TAPABOCAS</a:t>
            </a:r>
          </a:p>
        </p:txBody>
      </p:sp>
      <p:sp>
        <p:nvSpPr>
          <p:cNvPr id="10" name="Elipse 9">
            <a:extLst>
              <a:ext uri="{FF2B5EF4-FFF2-40B4-BE49-F238E27FC236}">
                <a16:creationId xmlns:a16="http://schemas.microsoft.com/office/drawing/2014/main" id="{3054A21B-898A-4707-A46D-FB444F176023}"/>
              </a:ext>
            </a:extLst>
          </p:cNvPr>
          <p:cNvSpPr/>
          <p:nvPr/>
        </p:nvSpPr>
        <p:spPr>
          <a:xfrm>
            <a:off x="4724399" y="3660105"/>
            <a:ext cx="2743200" cy="181977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O" dirty="0"/>
              <a:t>USO CORRECTO DEL TAPABOCAS</a:t>
            </a:r>
          </a:p>
        </p:txBody>
      </p:sp>
    </p:spTree>
    <p:extLst>
      <p:ext uri="{BB962C8B-B14F-4D97-AF65-F5344CB8AC3E}">
        <p14:creationId xmlns:p14="http://schemas.microsoft.com/office/powerpoint/2010/main" val="1910593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FB20EA8-1093-4F8F-81BD-2B9E65863598}"/>
              </a:ext>
            </a:extLst>
          </p:cNvPr>
          <p:cNvSpPr txBox="1"/>
          <p:nvPr/>
        </p:nvSpPr>
        <p:spPr>
          <a:xfrm>
            <a:off x="1241257" y="542561"/>
            <a:ext cx="9709485" cy="369332"/>
          </a:xfrm>
          <a:prstGeom prst="rect">
            <a:avLst/>
          </a:prstGeom>
          <a:noFill/>
        </p:spPr>
        <p:txBody>
          <a:bodyPr wrap="square" rtlCol="0">
            <a:spAutoFit/>
          </a:bodyPr>
          <a:lstStyle/>
          <a:p>
            <a:pPr algn="ctr"/>
            <a:r>
              <a:rPr lang="es-CO" b="1" dirty="0">
                <a:solidFill>
                  <a:schemeClr val="tx1">
                    <a:lumMod val="50000"/>
                    <a:lumOff val="50000"/>
                  </a:schemeClr>
                </a:solidFill>
              </a:rPr>
              <a:t>3.1.3 Ventilación</a:t>
            </a:r>
          </a:p>
        </p:txBody>
      </p:sp>
      <p:pic>
        <p:nvPicPr>
          <p:cNvPr id="3" name="Imagen 2">
            <a:extLst>
              <a:ext uri="{FF2B5EF4-FFF2-40B4-BE49-F238E27FC236}">
                <a16:creationId xmlns:a16="http://schemas.microsoft.com/office/drawing/2014/main" id="{8205417C-DA57-406D-9E56-594DDF1B66BD}"/>
              </a:ext>
            </a:extLst>
          </p:cNvPr>
          <p:cNvPicPr>
            <a:picLocks noChangeAspect="1"/>
          </p:cNvPicPr>
          <p:nvPr/>
        </p:nvPicPr>
        <p:blipFill>
          <a:blip r:embed="rId2"/>
          <a:stretch>
            <a:fillRect/>
          </a:stretch>
        </p:blipFill>
        <p:spPr>
          <a:xfrm>
            <a:off x="7075361" y="3079196"/>
            <a:ext cx="4128044" cy="2737072"/>
          </a:xfrm>
          <a:prstGeom prst="rect">
            <a:avLst/>
          </a:prstGeom>
        </p:spPr>
      </p:pic>
      <p:pic>
        <p:nvPicPr>
          <p:cNvPr id="4" name="Imagen 3">
            <a:extLst>
              <a:ext uri="{FF2B5EF4-FFF2-40B4-BE49-F238E27FC236}">
                <a16:creationId xmlns:a16="http://schemas.microsoft.com/office/drawing/2014/main" id="{7F6E367B-F7ED-499A-AAC1-65552154AFB5}"/>
              </a:ext>
            </a:extLst>
          </p:cNvPr>
          <p:cNvPicPr>
            <a:picLocks noChangeAspect="1"/>
          </p:cNvPicPr>
          <p:nvPr/>
        </p:nvPicPr>
        <p:blipFill>
          <a:blip r:embed="rId3"/>
          <a:stretch>
            <a:fillRect/>
          </a:stretch>
        </p:blipFill>
        <p:spPr>
          <a:xfrm>
            <a:off x="7418170" y="1041732"/>
            <a:ext cx="3785235" cy="1892618"/>
          </a:xfrm>
          <a:prstGeom prst="rect">
            <a:avLst/>
          </a:prstGeom>
        </p:spPr>
      </p:pic>
      <p:sp>
        <p:nvSpPr>
          <p:cNvPr id="5" name="CuadroTexto 4">
            <a:extLst>
              <a:ext uri="{FF2B5EF4-FFF2-40B4-BE49-F238E27FC236}">
                <a16:creationId xmlns:a16="http://schemas.microsoft.com/office/drawing/2014/main" id="{DE4DBDFA-76E6-4EB1-80ED-89B94EFF2775}"/>
              </a:ext>
            </a:extLst>
          </p:cNvPr>
          <p:cNvSpPr txBox="1"/>
          <p:nvPr/>
        </p:nvSpPr>
        <p:spPr>
          <a:xfrm>
            <a:off x="4747288" y="4798017"/>
            <a:ext cx="2697421" cy="584775"/>
          </a:xfrm>
          <a:prstGeom prst="rect">
            <a:avLst/>
          </a:prstGeom>
          <a:noFill/>
        </p:spPr>
        <p:txBody>
          <a:bodyPr wrap="square" rtlCol="0">
            <a:spAutoFit/>
          </a:bodyPr>
          <a:lstStyle/>
          <a:p>
            <a:pPr algn="ctr"/>
            <a:r>
              <a:rPr lang="es-CO" sz="3200" b="1" spc="-150" dirty="0">
                <a:solidFill>
                  <a:srgbClr val="0085CA"/>
                </a:solidFill>
                <a:latin typeface="Arial" panose="020B0604020202020204" pitchFamily="34" charset="0"/>
                <a:cs typeface="Arial" panose="020B0604020202020204" pitchFamily="34" charset="0"/>
              </a:rPr>
              <a:t>Natural </a:t>
            </a:r>
          </a:p>
        </p:txBody>
      </p:sp>
      <p:sp>
        <p:nvSpPr>
          <p:cNvPr id="6" name="CuadroTexto 5">
            <a:extLst>
              <a:ext uri="{FF2B5EF4-FFF2-40B4-BE49-F238E27FC236}">
                <a16:creationId xmlns:a16="http://schemas.microsoft.com/office/drawing/2014/main" id="{53066C58-0F20-4476-BFDC-1E4A38E69999}"/>
              </a:ext>
            </a:extLst>
          </p:cNvPr>
          <p:cNvSpPr txBox="1"/>
          <p:nvPr/>
        </p:nvSpPr>
        <p:spPr>
          <a:xfrm>
            <a:off x="4606540" y="2169116"/>
            <a:ext cx="2697421" cy="584775"/>
          </a:xfrm>
          <a:prstGeom prst="rect">
            <a:avLst/>
          </a:prstGeom>
          <a:noFill/>
        </p:spPr>
        <p:txBody>
          <a:bodyPr wrap="square" rtlCol="0">
            <a:spAutoFit/>
          </a:bodyPr>
          <a:lstStyle/>
          <a:p>
            <a:pPr algn="ctr"/>
            <a:r>
              <a:rPr lang="es-CO" sz="3200" b="1" spc="-150" dirty="0">
                <a:solidFill>
                  <a:srgbClr val="0085CA"/>
                </a:solidFill>
                <a:latin typeface="Arial" panose="020B0604020202020204" pitchFamily="34" charset="0"/>
                <a:cs typeface="Arial" panose="020B0604020202020204" pitchFamily="34" charset="0"/>
              </a:rPr>
              <a:t>Mecánica</a:t>
            </a:r>
          </a:p>
        </p:txBody>
      </p:sp>
      <p:pic>
        <p:nvPicPr>
          <p:cNvPr id="8" name="Imagen 7">
            <a:extLst>
              <a:ext uri="{FF2B5EF4-FFF2-40B4-BE49-F238E27FC236}">
                <a16:creationId xmlns:a16="http://schemas.microsoft.com/office/drawing/2014/main" id="{C8BA4199-915D-41C1-8575-44A9F37D2D01}"/>
              </a:ext>
            </a:extLst>
          </p:cNvPr>
          <p:cNvPicPr>
            <a:picLocks noChangeAspect="1"/>
          </p:cNvPicPr>
          <p:nvPr/>
        </p:nvPicPr>
        <p:blipFill>
          <a:blip r:embed="rId4"/>
          <a:stretch>
            <a:fillRect/>
          </a:stretch>
        </p:blipFill>
        <p:spPr>
          <a:xfrm>
            <a:off x="1215599" y="2675337"/>
            <a:ext cx="3390941" cy="1892618"/>
          </a:xfrm>
          <a:prstGeom prst="rect">
            <a:avLst/>
          </a:prstGeom>
        </p:spPr>
      </p:pic>
    </p:spTree>
    <p:extLst>
      <p:ext uri="{BB962C8B-B14F-4D97-AF65-F5344CB8AC3E}">
        <p14:creationId xmlns:p14="http://schemas.microsoft.com/office/powerpoint/2010/main" val="1261282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EADF13D5-CE89-4AE1-B252-1D405715A598}"/>
              </a:ext>
            </a:extLst>
          </p:cNvPr>
          <p:cNvGraphicFramePr>
            <a:graphicFrameLocks noGrp="1"/>
          </p:cNvGraphicFramePr>
          <p:nvPr/>
        </p:nvGraphicFramePr>
        <p:xfrm>
          <a:off x="1455821" y="986590"/>
          <a:ext cx="9444790" cy="4568190"/>
        </p:xfrm>
        <a:graphic>
          <a:graphicData uri="http://schemas.openxmlformats.org/drawingml/2006/table">
            <a:tbl>
              <a:tblPr>
                <a:tableStyleId>{2D5ABB26-0587-4C30-8999-92F81FD0307C}</a:tableStyleId>
              </a:tblPr>
              <a:tblGrid>
                <a:gridCol w="9444790">
                  <a:extLst>
                    <a:ext uri="{9D8B030D-6E8A-4147-A177-3AD203B41FA5}">
                      <a16:colId xmlns:a16="http://schemas.microsoft.com/office/drawing/2014/main" val="2072336539"/>
                    </a:ext>
                  </a:extLst>
                </a:gridCol>
              </a:tblGrid>
              <a:tr h="143853">
                <a:tc>
                  <a:txBody>
                    <a:bodyPr/>
                    <a:lstStyle/>
                    <a:p>
                      <a:pPr algn="l" fontAlgn="ctr"/>
                      <a:r>
                        <a:rPr lang="es-CO" sz="1600" b="1" u="none" strike="noStrike" dirty="0">
                          <a:solidFill>
                            <a:srgbClr val="00B0F0"/>
                          </a:solidFill>
                          <a:effectLst/>
                        </a:rPr>
                        <a:t>3.1.5.8. En los lugares cerrados se deben tener en cuenta las siguientes condiciones de ventilación y distanciamiento:</a:t>
                      </a:r>
                    </a:p>
                    <a:p>
                      <a:pPr algn="l" fontAlgn="ctr"/>
                      <a:endParaRPr lang="es-CO" sz="12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30010591"/>
                  </a:ext>
                </a:extLst>
              </a:tr>
              <a:tr h="396154">
                <a:tc>
                  <a:txBody>
                    <a:bodyPr/>
                    <a:lstStyle/>
                    <a:p>
                      <a:pPr algn="l" fontAlgn="ctr"/>
                      <a:r>
                        <a:rPr lang="es-CO" sz="1200" u="none" strike="noStrike" dirty="0">
                          <a:solidFill>
                            <a:srgbClr val="080808"/>
                          </a:solidFill>
                          <a:effectLst/>
                        </a:rPr>
                        <a:t>a. En lugares cálidos. además de la ventilación natural con puertas y ventanas abiertas pueden usarse ventiladores sin recirculación de aire.</a:t>
                      </a:r>
                      <a:br>
                        <a:rPr lang="es-CO" sz="1200" u="none" strike="noStrike" dirty="0">
                          <a:solidFill>
                            <a:srgbClr val="080808"/>
                          </a:solidFill>
                          <a:effectLst/>
                        </a:rPr>
                      </a:br>
                      <a:endParaRPr lang="es-CO" sz="1200" b="0" i="0" u="none" strike="noStrike" dirty="0">
                        <a:solidFill>
                          <a:srgbClr val="080808"/>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660276543"/>
                  </a:ext>
                </a:extLst>
              </a:tr>
              <a:tr h="1190225">
                <a:tc>
                  <a:txBody>
                    <a:bodyPr/>
                    <a:lstStyle/>
                    <a:p>
                      <a:pPr algn="l" fontAlgn="ctr"/>
                      <a:r>
                        <a:rPr lang="es-CO" sz="1200" u="none" strike="noStrike" dirty="0">
                          <a:solidFill>
                            <a:srgbClr val="080808"/>
                          </a:solidFill>
                          <a:effectLst/>
                        </a:rPr>
                        <a:t>b. En los entornos cerrados con aire acondicionado se debe revisar si existe recirculación de aire. La recirculación en el contexto actual puede favorecer el transporte de aerosoles con la presencia del virus. Los filtros de partículas y el equipo de desinfección en corrientes de aire recirculado pueden reducir este riesgo, pero no son eficaces para eliminar el riesgo de transmisión. En el caso de unidades centrales de tratamiento de aire a nivel de edificio o que prestan servicio a varias zonas, se debe evitar la recirculación y, si es posible, el sistema debe funcionar con un 100% de aire exterior. Las calificaciones de los filtros por métodos de prueba, como la Norma 52.2 de ASHRAE (ASHRAE, 2017} dan una indicación del rendimiento en función del tamaño de las partículas y deben utilizarse para elegir los filtros adecuados. Adicionalmente, se puede complementar la ventilación existente con purificadores de aire portátiles que incluyan sistemas de filtración mecánica para capturar las </a:t>
                      </a:r>
                      <a:r>
                        <a:rPr lang="es-CO" sz="1200" u="none" strike="noStrike" dirty="0" err="1">
                          <a:solidFill>
                            <a:srgbClr val="080808"/>
                          </a:solidFill>
                          <a:effectLst/>
                        </a:rPr>
                        <a:t>microgotículas</a:t>
                      </a:r>
                      <a:r>
                        <a:rPr lang="es-CO" sz="1200" u="none" strike="noStrike" dirty="0">
                          <a:solidFill>
                            <a:srgbClr val="080808"/>
                          </a:solidFill>
                          <a:effectLst/>
                        </a:rPr>
                        <a:t> en el aire.</a:t>
                      </a:r>
                    </a:p>
                    <a:p>
                      <a:pPr algn="l" fontAlgn="ctr"/>
                      <a:endParaRPr lang="es-CO" sz="1200" b="0" i="0" u="none" strike="noStrike" dirty="0">
                        <a:solidFill>
                          <a:srgbClr val="080808"/>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206631955"/>
                  </a:ext>
                </a:extLst>
              </a:tr>
              <a:tr h="528205">
                <a:tc>
                  <a:txBody>
                    <a:bodyPr/>
                    <a:lstStyle/>
                    <a:p>
                      <a:pPr algn="l" fontAlgn="ctr"/>
                      <a:r>
                        <a:rPr lang="es-CO" sz="1200" u="none" strike="noStrike" dirty="0">
                          <a:solidFill>
                            <a:srgbClr val="080808"/>
                          </a:solidFill>
                          <a:effectLst/>
                        </a:rPr>
                        <a:t>c. Garantizar la correcta circulación del aire, en caso de requerir sistema de ventilación artificial, se recomienda que el sistema trabaje en el modo de máxima renovación de aire y mínima recirculación y en lo posible garantice por lo menos 4 renovaciones del volumen ventilado  cada hora. Además, que se inspeccione periódicamente, que los filtros utilizados se cambien de acuerdo con las recomendaciones del fabricante y los sistemas de conductos se limpian periódicamente</a:t>
                      </a:r>
                    </a:p>
                    <a:p>
                      <a:pPr algn="l" fontAlgn="ctr"/>
                      <a:endParaRPr lang="es-CO" sz="1200" b="0" i="0" u="none" strike="noStrike" dirty="0">
                        <a:solidFill>
                          <a:srgbClr val="080808"/>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89674172"/>
                  </a:ext>
                </a:extLst>
              </a:tr>
              <a:tr h="406977">
                <a:tc>
                  <a:txBody>
                    <a:bodyPr/>
                    <a:lstStyle/>
                    <a:p>
                      <a:pPr algn="l" fontAlgn="ctr"/>
                      <a:r>
                        <a:rPr lang="es-CO" sz="1200" u="none" strike="noStrike" dirty="0">
                          <a:solidFill>
                            <a:srgbClr val="080808"/>
                          </a:solidFill>
                          <a:effectLst/>
                        </a:rPr>
                        <a:t>d. Tomar medidas para favorecer la circulación y recambio de aire en espacios cerrados o con escasa ventilación. Se recomienda un flujo mínimo de aire equivalente a 4 veces el volumen del espacio a ventilar cada hora.</a:t>
                      </a:r>
                    </a:p>
                    <a:p>
                      <a:pPr algn="l" fontAlgn="ctr"/>
                      <a:endParaRPr lang="es-CO" sz="1200" b="0" i="0" u="none" strike="noStrike" dirty="0">
                        <a:solidFill>
                          <a:srgbClr val="080808"/>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725980540"/>
                  </a:ext>
                </a:extLst>
              </a:tr>
              <a:tr h="143853">
                <a:tc>
                  <a:txBody>
                    <a:bodyPr/>
                    <a:lstStyle/>
                    <a:p>
                      <a:pPr algn="l" fontAlgn="ctr"/>
                      <a:r>
                        <a:rPr lang="es-CO" sz="1200" u="none" strike="noStrike" dirty="0">
                          <a:solidFill>
                            <a:srgbClr val="080808"/>
                          </a:solidFill>
                          <a:effectLst/>
                        </a:rPr>
                        <a:t>e. No se recomienda permanecer por largos períodos de tiempo en espacios cerrados sin adecuada ventilación.</a:t>
                      </a:r>
                      <a:endParaRPr lang="es-CO" sz="1200" b="0" i="0" u="none" strike="noStrike" dirty="0">
                        <a:solidFill>
                          <a:srgbClr val="080808"/>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21777593"/>
                  </a:ext>
                </a:extLst>
              </a:tr>
            </a:tbl>
          </a:graphicData>
        </a:graphic>
      </p:graphicFrame>
    </p:spTree>
    <p:extLst>
      <p:ext uri="{BB962C8B-B14F-4D97-AF65-F5344CB8AC3E}">
        <p14:creationId xmlns:p14="http://schemas.microsoft.com/office/powerpoint/2010/main" val="2680900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FB20EA8-1093-4F8F-81BD-2B9E65863598}"/>
              </a:ext>
            </a:extLst>
          </p:cNvPr>
          <p:cNvSpPr txBox="1"/>
          <p:nvPr/>
        </p:nvSpPr>
        <p:spPr>
          <a:xfrm>
            <a:off x="1241257" y="542561"/>
            <a:ext cx="9709485" cy="369332"/>
          </a:xfrm>
          <a:prstGeom prst="rect">
            <a:avLst/>
          </a:prstGeom>
          <a:noFill/>
        </p:spPr>
        <p:txBody>
          <a:bodyPr wrap="square" rtlCol="0">
            <a:spAutoFit/>
          </a:bodyPr>
          <a:lstStyle/>
          <a:p>
            <a:pPr algn="ctr"/>
            <a:r>
              <a:rPr lang="es-CO" b="1" dirty="0">
                <a:solidFill>
                  <a:schemeClr val="tx1">
                    <a:lumMod val="50000"/>
                    <a:lumOff val="50000"/>
                  </a:schemeClr>
                </a:solidFill>
              </a:rPr>
              <a:t>3.1.6. Limpieza y desinfección </a:t>
            </a:r>
          </a:p>
        </p:txBody>
      </p:sp>
      <p:pic>
        <p:nvPicPr>
          <p:cNvPr id="7" name="Imagen 6">
            <a:extLst>
              <a:ext uri="{FF2B5EF4-FFF2-40B4-BE49-F238E27FC236}">
                <a16:creationId xmlns:a16="http://schemas.microsoft.com/office/drawing/2014/main" id="{ECC10887-F43C-427D-B3F2-7DA827846AAD}"/>
              </a:ext>
            </a:extLst>
          </p:cNvPr>
          <p:cNvPicPr>
            <a:picLocks noChangeAspect="1"/>
          </p:cNvPicPr>
          <p:nvPr/>
        </p:nvPicPr>
        <p:blipFill>
          <a:blip r:embed="rId2"/>
          <a:stretch>
            <a:fillRect/>
          </a:stretch>
        </p:blipFill>
        <p:spPr>
          <a:xfrm>
            <a:off x="7958137" y="2604837"/>
            <a:ext cx="2219325" cy="2057400"/>
          </a:xfrm>
          <a:prstGeom prst="rect">
            <a:avLst/>
          </a:prstGeom>
        </p:spPr>
      </p:pic>
      <p:sp>
        <p:nvSpPr>
          <p:cNvPr id="9" name="CuadroTexto 8">
            <a:extLst>
              <a:ext uri="{FF2B5EF4-FFF2-40B4-BE49-F238E27FC236}">
                <a16:creationId xmlns:a16="http://schemas.microsoft.com/office/drawing/2014/main" id="{B92B23CA-0C49-475B-9BB6-1B58C9D84822}"/>
              </a:ext>
            </a:extLst>
          </p:cNvPr>
          <p:cNvSpPr txBox="1"/>
          <p:nvPr/>
        </p:nvSpPr>
        <p:spPr>
          <a:xfrm>
            <a:off x="7659477" y="1681507"/>
            <a:ext cx="2816643" cy="923330"/>
          </a:xfrm>
          <a:prstGeom prst="rect">
            <a:avLst/>
          </a:prstGeom>
          <a:noFill/>
        </p:spPr>
        <p:txBody>
          <a:bodyPr wrap="square" rtlCol="0">
            <a:spAutoFit/>
          </a:bodyPr>
          <a:lstStyle/>
          <a:p>
            <a:pPr algn="ctr"/>
            <a:r>
              <a:rPr lang="es-CO" dirty="0"/>
              <a:t>Empresas especializadas de limpieza y desinfección </a:t>
            </a:r>
          </a:p>
        </p:txBody>
      </p:sp>
      <p:pic>
        <p:nvPicPr>
          <p:cNvPr id="10" name="Imagen 9">
            <a:extLst>
              <a:ext uri="{FF2B5EF4-FFF2-40B4-BE49-F238E27FC236}">
                <a16:creationId xmlns:a16="http://schemas.microsoft.com/office/drawing/2014/main" id="{74EB7E70-9984-4482-A301-44D517FCA91C}"/>
              </a:ext>
            </a:extLst>
          </p:cNvPr>
          <p:cNvPicPr>
            <a:picLocks noChangeAspect="1"/>
          </p:cNvPicPr>
          <p:nvPr/>
        </p:nvPicPr>
        <p:blipFill>
          <a:blip r:embed="rId3"/>
          <a:stretch>
            <a:fillRect/>
          </a:stretch>
        </p:blipFill>
        <p:spPr>
          <a:xfrm>
            <a:off x="4405751" y="2526632"/>
            <a:ext cx="2857500" cy="2140367"/>
          </a:xfrm>
          <a:prstGeom prst="rect">
            <a:avLst/>
          </a:prstGeom>
        </p:spPr>
      </p:pic>
      <p:pic>
        <p:nvPicPr>
          <p:cNvPr id="11" name="Imagen 10">
            <a:extLst>
              <a:ext uri="{FF2B5EF4-FFF2-40B4-BE49-F238E27FC236}">
                <a16:creationId xmlns:a16="http://schemas.microsoft.com/office/drawing/2014/main" id="{6AF88960-CA33-4300-9967-517F9868DDD5}"/>
              </a:ext>
            </a:extLst>
          </p:cNvPr>
          <p:cNvPicPr>
            <a:picLocks noChangeAspect="1"/>
          </p:cNvPicPr>
          <p:nvPr/>
        </p:nvPicPr>
        <p:blipFill>
          <a:blip r:embed="rId4"/>
          <a:stretch>
            <a:fillRect/>
          </a:stretch>
        </p:blipFill>
        <p:spPr>
          <a:xfrm>
            <a:off x="853365" y="2796715"/>
            <a:ext cx="2857500" cy="1600200"/>
          </a:xfrm>
          <a:prstGeom prst="rect">
            <a:avLst/>
          </a:prstGeom>
        </p:spPr>
      </p:pic>
      <p:sp>
        <p:nvSpPr>
          <p:cNvPr id="12" name="CuadroTexto 11">
            <a:extLst>
              <a:ext uri="{FF2B5EF4-FFF2-40B4-BE49-F238E27FC236}">
                <a16:creationId xmlns:a16="http://schemas.microsoft.com/office/drawing/2014/main" id="{83E8DB64-2E0F-4C47-B835-FCA80396A4C7}"/>
              </a:ext>
            </a:extLst>
          </p:cNvPr>
          <p:cNvSpPr txBox="1"/>
          <p:nvPr/>
        </p:nvSpPr>
        <p:spPr>
          <a:xfrm>
            <a:off x="4319337" y="2076453"/>
            <a:ext cx="2816643" cy="369332"/>
          </a:xfrm>
          <a:prstGeom prst="rect">
            <a:avLst/>
          </a:prstGeom>
          <a:noFill/>
        </p:spPr>
        <p:txBody>
          <a:bodyPr wrap="square" rtlCol="0">
            <a:spAutoFit/>
          </a:bodyPr>
          <a:lstStyle/>
          <a:p>
            <a:pPr algn="ctr"/>
            <a:r>
              <a:rPr lang="es-CO" dirty="0"/>
              <a:t>Insumos químicos </a:t>
            </a:r>
          </a:p>
        </p:txBody>
      </p:sp>
      <p:sp>
        <p:nvSpPr>
          <p:cNvPr id="13" name="CuadroTexto 12">
            <a:extLst>
              <a:ext uri="{FF2B5EF4-FFF2-40B4-BE49-F238E27FC236}">
                <a16:creationId xmlns:a16="http://schemas.microsoft.com/office/drawing/2014/main" id="{21545A15-9236-4D9F-8FF1-0D95C34CE31B}"/>
              </a:ext>
            </a:extLst>
          </p:cNvPr>
          <p:cNvSpPr txBox="1"/>
          <p:nvPr/>
        </p:nvSpPr>
        <p:spPr>
          <a:xfrm>
            <a:off x="979198" y="2261119"/>
            <a:ext cx="2816643" cy="369332"/>
          </a:xfrm>
          <a:prstGeom prst="rect">
            <a:avLst/>
          </a:prstGeom>
          <a:noFill/>
        </p:spPr>
        <p:txBody>
          <a:bodyPr wrap="square" rtlCol="0">
            <a:spAutoFit/>
          </a:bodyPr>
          <a:lstStyle/>
          <a:p>
            <a:pPr algn="ctr"/>
            <a:r>
              <a:rPr lang="es-CO" dirty="0"/>
              <a:t>Limpieza y desinfección</a:t>
            </a:r>
          </a:p>
        </p:txBody>
      </p:sp>
    </p:spTree>
    <p:extLst>
      <p:ext uri="{BB962C8B-B14F-4D97-AF65-F5344CB8AC3E}">
        <p14:creationId xmlns:p14="http://schemas.microsoft.com/office/powerpoint/2010/main" val="1384124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agen que contiene persona, mesa, interior, pared&#10;&#10;Descripción generada con confianza muy alta">
            <a:extLst>
              <a:ext uri="{FF2B5EF4-FFF2-40B4-BE49-F238E27FC236}">
                <a16:creationId xmlns:a16="http://schemas.microsoft.com/office/drawing/2014/main" id="{EDE1068C-54C9-478D-8DB7-B5BAD229CA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t="4846" b="10883"/>
          <a:stretch/>
        </p:blipFill>
        <p:spPr>
          <a:xfrm>
            <a:off x="0" y="0"/>
            <a:ext cx="12192000" cy="6858000"/>
          </a:xfrm>
          <a:prstGeom prst="rect">
            <a:avLst/>
          </a:prstGeom>
        </p:spPr>
      </p:pic>
      <p:sp>
        <p:nvSpPr>
          <p:cNvPr id="3" name="Forma libre: forma 2">
            <a:extLst>
              <a:ext uri="{FF2B5EF4-FFF2-40B4-BE49-F238E27FC236}">
                <a16:creationId xmlns:a16="http://schemas.microsoft.com/office/drawing/2014/main" id="{FF06BFF6-D353-47C3-AF39-F82593FA73B8}"/>
              </a:ext>
            </a:extLst>
          </p:cNvPr>
          <p:cNvSpPr/>
          <p:nvPr/>
        </p:nvSpPr>
        <p:spPr>
          <a:xfrm>
            <a:off x="-57329" y="1298713"/>
            <a:ext cx="6096001" cy="5559287"/>
          </a:xfrm>
          <a:custGeom>
            <a:avLst/>
            <a:gdLst>
              <a:gd name="connsiteX0" fmla="*/ 1424668 w 5029200"/>
              <a:gd name="connsiteY0" fmla="*/ 0 h 5021040"/>
              <a:gd name="connsiteX1" fmla="*/ 5029200 w 5029200"/>
              <a:gd name="connsiteY1" fmla="*/ 3604532 h 5021040"/>
              <a:gd name="connsiteX2" fmla="*/ 4745938 w 5029200"/>
              <a:gd name="connsiteY2" fmla="*/ 5007579 h 5021040"/>
              <a:gd name="connsiteX3" fmla="*/ 4739453 w 5029200"/>
              <a:gd name="connsiteY3" fmla="*/ 5021040 h 5021040"/>
              <a:gd name="connsiteX4" fmla="*/ 0 w 5029200"/>
              <a:gd name="connsiteY4" fmla="*/ 5021040 h 5021040"/>
              <a:gd name="connsiteX5" fmla="*/ 0 w 5029200"/>
              <a:gd name="connsiteY5" fmla="*/ 293037 h 5021040"/>
              <a:gd name="connsiteX6" fmla="*/ 21622 w 5029200"/>
              <a:gd name="connsiteY6" fmla="*/ 283262 h 5021040"/>
              <a:gd name="connsiteX7" fmla="*/ 1424668 w 5029200"/>
              <a:gd name="connsiteY7" fmla="*/ 0 h 502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5021040">
                <a:moveTo>
                  <a:pt x="1424668" y="0"/>
                </a:moveTo>
                <a:cubicBezTo>
                  <a:pt x="3415396" y="0"/>
                  <a:pt x="5029200" y="1613804"/>
                  <a:pt x="5029200" y="3604532"/>
                </a:cubicBezTo>
                <a:cubicBezTo>
                  <a:pt x="5029200" y="4102214"/>
                  <a:pt x="4928337" y="4576339"/>
                  <a:pt x="4745938" y="5007579"/>
                </a:cubicBezTo>
                <a:lnTo>
                  <a:pt x="4739453" y="5021040"/>
                </a:lnTo>
                <a:lnTo>
                  <a:pt x="0" y="5021040"/>
                </a:lnTo>
                <a:lnTo>
                  <a:pt x="0" y="293037"/>
                </a:lnTo>
                <a:lnTo>
                  <a:pt x="21622" y="283262"/>
                </a:lnTo>
                <a:cubicBezTo>
                  <a:pt x="452862" y="100863"/>
                  <a:pt x="926986" y="0"/>
                  <a:pt x="14246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v</a:t>
            </a:r>
          </a:p>
        </p:txBody>
      </p:sp>
      <p:sp>
        <p:nvSpPr>
          <p:cNvPr id="4" name="CuadroTexto 3">
            <a:extLst>
              <a:ext uri="{FF2B5EF4-FFF2-40B4-BE49-F238E27FC236}">
                <a16:creationId xmlns:a16="http://schemas.microsoft.com/office/drawing/2014/main" id="{3311661A-89B9-46CB-9A1F-33CBB1CF54CC}"/>
              </a:ext>
            </a:extLst>
          </p:cNvPr>
          <p:cNvSpPr txBox="1"/>
          <p:nvPr/>
        </p:nvSpPr>
        <p:spPr>
          <a:xfrm>
            <a:off x="9567186" y="6295085"/>
            <a:ext cx="2122714"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_tradnl" sz="1050" b="0" i="0" u="none" strike="noStrike" kern="1200" baseline="30000" dirty="0">
                <a:solidFill>
                  <a:schemeClr val="bg1"/>
                </a:solidFill>
                <a:latin typeface="+mn-lt"/>
                <a:ea typeface="+mn-ea"/>
                <a:cs typeface="+mn-cs"/>
              </a:rPr>
              <a:t>© </a:t>
            </a:r>
            <a:r>
              <a:rPr lang="es-CO" sz="1050" dirty="0">
                <a:solidFill>
                  <a:schemeClr val="bg1"/>
                </a:solidFill>
              </a:rPr>
              <a:t>Icontec. Derechos reservados.</a:t>
            </a:r>
          </a:p>
        </p:txBody>
      </p:sp>
      <p:pic>
        <p:nvPicPr>
          <p:cNvPr id="5" name="Gráfico 4">
            <a:extLst>
              <a:ext uri="{FF2B5EF4-FFF2-40B4-BE49-F238E27FC236}">
                <a16:creationId xmlns:a16="http://schemas.microsoft.com/office/drawing/2014/main" id="{4F167C54-692F-4421-994B-5F2A60CE97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100" y="6100525"/>
            <a:ext cx="1302205" cy="389120"/>
          </a:xfrm>
          <a:prstGeom prst="rect">
            <a:avLst/>
          </a:prstGeom>
        </p:spPr>
      </p:pic>
      <p:sp>
        <p:nvSpPr>
          <p:cNvPr id="6" name="CuadroTexto 5">
            <a:extLst>
              <a:ext uri="{FF2B5EF4-FFF2-40B4-BE49-F238E27FC236}">
                <a16:creationId xmlns:a16="http://schemas.microsoft.com/office/drawing/2014/main" id="{918A2EB4-585D-4E66-8ADB-2C2E9CDB5C03}"/>
              </a:ext>
            </a:extLst>
          </p:cNvPr>
          <p:cNvSpPr txBox="1"/>
          <p:nvPr/>
        </p:nvSpPr>
        <p:spPr>
          <a:xfrm>
            <a:off x="337873" y="2797222"/>
            <a:ext cx="4558979" cy="461665"/>
          </a:xfrm>
          <a:prstGeom prst="rect">
            <a:avLst/>
          </a:prstGeom>
          <a:noFill/>
        </p:spPr>
        <p:txBody>
          <a:bodyPr wrap="square" rtlCol="0">
            <a:spAutoFit/>
          </a:bodyPr>
          <a:lstStyle/>
          <a:p>
            <a:pPr algn="just"/>
            <a:r>
              <a:rPr lang="es-CO" sz="1200" b="1" spc="300" dirty="0">
                <a:solidFill>
                  <a:schemeClr val="tx2"/>
                </a:solidFill>
                <a:latin typeface="Arial" panose="020B0604020202020204" pitchFamily="34" charset="0"/>
                <a:cs typeface="Arial" panose="020B0604020202020204" pitchFamily="34" charset="0"/>
              </a:rPr>
              <a:t>MINISTERIO DE SALUD Y PROTECCIÓN SOCIAL </a:t>
            </a:r>
            <a:endParaRPr lang="es-CO" sz="1200" spc="300" dirty="0">
              <a:solidFill>
                <a:schemeClr val="tx2"/>
              </a:solidFill>
            </a:endParaRPr>
          </a:p>
        </p:txBody>
      </p:sp>
      <p:sp>
        <p:nvSpPr>
          <p:cNvPr id="8" name="CuadroTexto 7">
            <a:extLst>
              <a:ext uri="{FF2B5EF4-FFF2-40B4-BE49-F238E27FC236}">
                <a16:creationId xmlns:a16="http://schemas.microsoft.com/office/drawing/2014/main" id="{FE62114D-A3E1-40FC-A0C0-B81599B9D2FF}"/>
              </a:ext>
            </a:extLst>
          </p:cNvPr>
          <p:cNvSpPr txBox="1"/>
          <p:nvPr/>
        </p:nvSpPr>
        <p:spPr>
          <a:xfrm>
            <a:off x="299277" y="3772770"/>
            <a:ext cx="5497444" cy="1569660"/>
          </a:xfrm>
          <a:prstGeom prst="rect">
            <a:avLst/>
          </a:prstGeom>
          <a:noFill/>
        </p:spPr>
        <p:txBody>
          <a:bodyPr wrap="square" rtlCol="0">
            <a:spAutoFit/>
          </a:bodyPr>
          <a:lstStyle/>
          <a:p>
            <a:pPr algn="just"/>
            <a:r>
              <a:rPr lang="es-CO" sz="3200" b="1" i="1" dirty="0">
                <a:solidFill>
                  <a:schemeClr val="tx1">
                    <a:lumMod val="50000"/>
                    <a:lumOff val="50000"/>
                  </a:schemeClr>
                </a:solidFill>
              </a:rPr>
              <a:t>RESOLUCIÓN </a:t>
            </a:r>
          </a:p>
          <a:p>
            <a:pPr algn="just"/>
            <a:r>
              <a:rPr lang="es-CO" sz="3200" b="1" i="1" dirty="0">
                <a:solidFill>
                  <a:schemeClr val="tx1">
                    <a:lumMod val="50000"/>
                    <a:lumOff val="50000"/>
                  </a:schemeClr>
                </a:solidFill>
              </a:rPr>
              <a:t>NÚMERO 777 DEL 02 DE JUNIO DE 2021</a:t>
            </a:r>
          </a:p>
        </p:txBody>
      </p:sp>
    </p:spTree>
    <p:extLst>
      <p:ext uri="{BB962C8B-B14F-4D97-AF65-F5344CB8AC3E}">
        <p14:creationId xmlns:p14="http://schemas.microsoft.com/office/powerpoint/2010/main" val="4044933225"/>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FB20EA8-1093-4F8F-81BD-2B9E65863598}"/>
              </a:ext>
            </a:extLst>
          </p:cNvPr>
          <p:cNvSpPr txBox="1"/>
          <p:nvPr/>
        </p:nvSpPr>
        <p:spPr>
          <a:xfrm>
            <a:off x="3528009" y="1021223"/>
            <a:ext cx="3944354" cy="369332"/>
          </a:xfrm>
          <a:prstGeom prst="rect">
            <a:avLst/>
          </a:prstGeom>
          <a:noFill/>
        </p:spPr>
        <p:txBody>
          <a:bodyPr wrap="square" rtlCol="0">
            <a:spAutoFit/>
          </a:bodyPr>
          <a:lstStyle/>
          <a:p>
            <a:pPr algn="ctr"/>
            <a:r>
              <a:rPr lang="es-CO" b="1" dirty="0">
                <a:solidFill>
                  <a:schemeClr val="tx1">
                    <a:lumMod val="50000"/>
                    <a:lumOff val="50000"/>
                  </a:schemeClr>
                </a:solidFill>
              </a:rPr>
              <a:t>3.1.7. Manejo de residuos</a:t>
            </a:r>
          </a:p>
        </p:txBody>
      </p:sp>
      <p:pic>
        <p:nvPicPr>
          <p:cNvPr id="3" name="Imagen 2">
            <a:extLst>
              <a:ext uri="{FF2B5EF4-FFF2-40B4-BE49-F238E27FC236}">
                <a16:creationId xmlns:a16="http://schemas.microsoft.com/office/drawing/2014/main" id="{E77E2FD5-D148-494A-8F4F-4941D7AE5A9B}"/>
              </a:ext>
            </a:extLst>
          </p:cNvPr>
          <p:cNvPicPr>
            <a:picLocks noChangeAspect="1"/>
          </p:cNvPicPr>
          <p:nvPr/>
        </p:nvPicPr>
        <p:blipFill>
          <a:blip r:embed="rId2"/>
          <a:stretch>
            <a:fillRect/>
          </a:stretch>
        </p:blipFill>
        <p:spPr>
          <a:xfrm>
            <a:off x="2729671" y="2729719"/>
            <a:ext cx="2466975" cy="1847850"/>
          </a:xfrm>
          <a:prstGeom prst="rect">
            <a:avLst/>
          </a:prstGeom>
        </p:spPr>
      </p:pic>
      <p:pic>
        <p:nvPicPr>
          <p:cNvPr id="4" name="Imagen 3">
            <a:extLst>
              <a:ext uri="{FF2B5EF4-FFF2-40B4-BE49-F238E27FC236}">
                <a16:creationId xmlns:a16="http://schemas.microsoft.com/office/drawing/2014/main" id="{FF6C4529-0C9F-4A5B-AADF-571A1F35F7C3}"/>
              </a:ext>
            </a:extLst>
          </p:cNvPr>
          <p:cNvPicPr>
            <a:picLocks noChangeAspect="1"/>
          </p:cNvPicPr>
          <p:nvPr/>
        </p:nvPicPr>
        <p:blipFill>
          <a:blip r:embed="rId3"/>
          <a:stretch>
            <a:fillRect/>
          </a:stretch>
        </p:blipFill>
        <p:spPr>
          <a:xfrm>
            <a:off x="5500186" y="2220382"/>
            <a:ext cx="4412539" cy="2357187"/>
          </a:xfrm>
          <a:prstGeom prst="rect">
            <a:avLst/>
          </a:prstGeom>
        </p:spPr>
      </p:pic>
    </p:spTree>
    <p:extLst>
      <p:ext uri="{BB962C8B-B14F-4D97-AF65-F5344CB8AC3E}">
        <p14:creationId xmlns:p14="http://schemas.microsoft.com/office/powerpoint/2010/main" val="2623623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FB20EA8-1093-4F8F-81BD-2B9E65863598}"/>
              </a:ext>
            </a:extLst>
          </p:cNvPr>
          <p:cNvSpPr txBox="1"/>
          <p:nvPr/>
        </p:nvSpPr>
        <p:spPr>
          <a:xfrm>
            <a:off x="2631989" y="835871"/>
            <a:ext cx="6091881" cy="369332"/>
          </a:xfrm>
          <a:prstGeom prst="rect">
            <a:avLst/>
          </a:prstGeom>
          <a:noFill/>
        </p:spPr>
        <p:txBody>
          <a:bodyPr wrap="square" rtlCol="0">
            <a:spAutoFit/>
          </a:bodyPr>
          <a:lstStyle/>
          <a:p>
            <a:pPr algn="ctr"/>
            <a:r>
              <a:rPr lang="es-CO" b="1" dirty="0">
                <a:solidFill>
                  <a:schemeClr val="tx1">
                    <a:lumMod val="50000"/>
                    <a:lumOff val="50000"/>
                  </a:schemeClr>
                </a:solidFill>
              </a:rPr>
              <a:t>3.1.7. Comunicación del riesgo y cuidado de la salud</a:t>
            </a:r>
          </a:p>
        </p:txBody>
      </p:sp>
      <p:pic>
        <p:nvPicPr>
          <p:cNvPr id="6" name="Imagen 5">
            <a:extLst>
              <a:ext uri="{FF2B5EF4-FFF2-40B4-BE49-F238E27FC236}">
                <a16:creationId xmlns:a16="http://schemas.microsoft.com/office/drawing/2014/main" id="{8C67B574-376B-42BE-8BB4-17DD6DC5BB76}"/>
              </a:ext>
            </a:extLst>
          </p:cNvPr>
          <p:cNvPicPr>
            <a:picLocks noChangeAspect="1"/>
          </p:cNvPicPr>
          <p:nvPr/>
        </p:nvPicPr>
        <p:blipFill>
          <a:blip r:embed="rId2"/>
          <a:stretch>
            <a:fillRect/>
          </a:stretch>
        </p:blipFill>
        <p:spPr>
          <a:xfrm>
            <a:off x="7684874" y="1928849"/>
            <a:ext cx="3535062" cy="1648977"/>
          </a:xfrm>
          <a:prstGeom prst="rect">
            <a:avLst/>
          </a:prstGeom>
        </p:spPr>
      </p:pic>
      <p:sp>
        <p:nvSpPr>
          <p:cNvPr id="8" name="CuadroTexto 7">
            <a:extLst>
              <a:ext uri="{FF2B5EF4-FFF2-40B4-BE49-F238E27FC236}">
                <a16:creationId xmlns:a16="http://schemas.microsoft.com/office/drawing/2014/main" id="{24F1C3CB-93C4-409D-8524-320DB109A4A7}"/>
              </a:ext>
            </a:extLst>
          </p:cNvPr>
          <p:cNvSpPr txBox="1"/>
          <p:nvPr/>
        </p:nvSpPr>
        <p:spPr>
          <a:xfrm>
            <a:off x="752735" y="1928849"/>
            <a:ext cx="6098058" cy="2308324"/>
          </a:xfrm>
          <a:prstGeom prst="rect">
            <a:avLst/>
          </a:prstGeom>
          <a:noFill/>
        </p:spPr>
        <p:txBody>
          <a:bodyPr wrap="square">
            <a:spAutoFit/>
          </a:bodyPr>
          <a:lstStyle/>
          <a:p>
            <a:r>
              <a:rPr lang="es-CO" dirty="0"/>
              <a:t>3.1.8.1. Acciones de información, educación y comunicación para el desarrollo de todas las actividades que eviten el contagio, contenidas en esta resolución y las especificas según la actividad y la información sobre generalidades y directrices dadas por el Ministerio de Salud y Protección Social en relación con los síntomas y signos relacionados con COVID-19, en el territorio nacional, así como en el departamento o municipio.</a:t>
            </a:r>
          </a:p>
        </p:txBody>
      </p:sp>
      <p:pic>
        <p:nvPicPr>
          <p:cNvPr id="11" name="Imagen 10">
            <a:extLst>
              <a:ext uri="{FF2B5EF4-FFF2-40B4-BE49-F238E27FC236}">
                <a16:creationId xmlns:a16="http://schemas.microsoft.com/office/drawing/2014/main" id="{5ECADF64-2006-41D9-92AF-A909D4DC7E7B}"/>
              </a:ext>
            </a:extLst>
          </p:cNvPr>
          <p:cNvPicPr>
            <a:picLocks noChangeAspect="1"/>
          </p:cNvPicPr>
          <p:nvPr/>
        </p:nvPicPr>
        <p:blipFill>
          <a:blip r:embed="rId3"/>
          <a:stretch>
            <a:fillRect/>
          </a:stretch>
        </p:blipFill>
        <p:spPr>
          <a:xfrm>
            <a:off x="7239132" y="4174279"/>
            <a:ext cx="2466975" cy="1847850"/>
          </a:xfrm>
          <a:prstGeom prst="rect">
            <a:avLst/>
          </a:prstGeom>
        </p:spPr>
      </p:pic>
    </p:spTree>
    <p:extLst>
      <p:ext uri="{BB962C8B-B14F-4D97-AF65-F5344CB8AC3E}">
        <p14:creationId xmlns:p14="http://schemas.microsoft.com/office/powerpoint/2010/main" val="381954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81986FE-D523-4366-A967-205F21124512}"/>
              </a:ext>
            </a:extLst>
          </p:cNvPr>
          <p:cNvSpPr txBox="1"/>
          <p:nvPr/>
        </p:nvSpPr>
        <p:spPr>
          <a:xfrm>
            <a:off x="2631989" y="835871"/>
            <a:ext cx="2298357" cy="646331"/>
          </a:xfrm>
          <a:prstGeom prst="rect">
            <a:avLst/>
          </a:prstGeom>
          <a:noFill/>
        </p:spPr>
        <p:txBody>
          <a:bodyPr wrap="square" rtlCol="0">
            <a:spAutoFit/>
          </a:bodyPr>
          <a:lstStyle/>
          <a:p>
            <a:pPr algn="ctr"/>
            <a:r>
              <a:rPr lang="es-CO" b="1" dirty="0">
                <a:solidFill>
                  <a:schemeClr val="tx1">
                    <a:lumMod val="50000"/>
                    <a:lumOff val="50000"/>
                  </a:schemeClr>
                </a:solidFill>
              </a:rPr>
              <a:t>4. Sector Educación </a:t>
            </a:r>
          </a:p>
        </p:txBody>
      </p:sp>
      <p:sp>
        <p:nvSpPr>
          <p:cNvPr id="3" name="CuadroTexto 2">
            <a:extLst>
              <a:ext uri="{FF2B5EF4-FFF2-40B4-BE49-F238E27FC236}">
                <a16:creationId xmlns:a16="http://schemas.microsoft.com/office/drawing/2014/main" id="{FF83121C-D03E-44BD-A41D-A4CA20A4FD28}"/>
              </a:ext>
            </a:extLst>
          </p:cNvPr>
          <p:cNvSpPr txBox="1"/>
          <p:nvPr/>
        </p:nvSpPr>
        <p:spPr>
          <a:xfrm>
            <a:off x="7261656" y="835601"/>
            <a:ext cx="2298357" cy="369332"/>
          </a:xfrm>
          <a:prstGeom prst="rect">
            <a:avLst/>
          </a:prstGeom>
          <a:noFill/>
        </p:spPr>
        <p:txBody>
          <a:bodyPr wrap="square" rtlCol="0">
            <a:spAutoFit/>
          </a:bodyPr>
          <a:lstStyle/>
          <a:p>
            <a:pPr algn="ctr"/>
            <a:r>
              <a:rPr lang="es-CO" b="1" dirty="0">
                <a:solidFill>
                  <a:schemeClr val="tx1">
                    <a:lumMod val="50000"/>
                    <a:lumOff val="50000"/>
                  </a:schemeClr>
                </a:solidFill>
              </a:rPr>
              <a:t>5. Sector Deporte </a:t>
            </a:r>
          </a:p>
        </p:txBody>
      </p:sp>
      <p:pic>
        <p:nvPicPr>
          <p:cNvPr id="4" name="Imagen 3">
            <a:extLst>
              <a:ext uri="{FF2B5EF4-FFF2-40B4-BE49-F238E27FC236}">
                <a16:creationId xmlns:a16="http://schemas.microsoft.com/office/drawing/2014/main" id="{32AE542F-8B5F-46DD-9CFE-8429B2DB291F}"/>
              </a:ext>
            </a:extLst>
          </p:cNvPr>
          <p:cNvPicPr>
            <a:picLocks noChangeAspect="1"/>
          </p:cNvPicPr>
          <p:nvPr/>
        </p:nvPicPr>
        <p:blipFill>
          <a:blip r:embed="rId2"/>
          <a:stretch>
            <a:fillRect/>
          </a:stretch>
        </p:blipFill>
        <p:spPr>
          <a:xfrm>
            <a:off x="1760709" y="1923020"/>
            <a:ext cx="3629025" cy="1257300"/>
          </a:xfrm>
          <a:prstGeom prst="rect">
            <a:avLst/>
          </a:prstGeom>
        </p:spPr>
      </p:pic>
      <p:pic>
        <p:nvPicPr>
          <p:cNvPr id="5" name="Imagen 4">
            <a:extLst>
              <a:ext uri="{FF2B5EF4-FFF2-40B4-BE49-F238E27FC236}">
                <a16:creationId xmlns:a16="http://schemas.microsoft.com/office/drawing/2014/main" id="{8DF112C5-0221-4A92-84C2-AFDAC08D5E2D}"/>
              </a:ext>
            </a:extLst>
          </p:cNvPr>
          <p:cNvPicPr>
            <a:picLocks noChangeAspect="1"/>
          </p:cNvPicPr>
          <p:nvPr/>
        </p:nvPicPr>
        <p:blipFill>
          <a:blip r:embed="rId3"/>
          <a:stretch>
            <a:fillRect/>
          </a:stretch>
        </p:blipFill>
        <p:spPr>
          <a:xfrm>
            <a:off x="2155996" y="3677681"/>
            <a:ext cx="2838450" cy="1609725"/>
          </a:xfrm>
          <a:prstGeom prst="rect">
            <a:avLst/>
          </a:prstGeom>
        </p:spPr>
      </p:pic>
      <p:pic>
        <p:nvPicPr>
          <p:cNvPr id="9218" name="Picture 2" descr="Crear empresa, una manera de ayudar al sector deporte en Colombia">
            <a:extLst>
              <a:ext uri="{FF2B5EF4-FFF2-40B4-BE49-F238E27FC236}">
                <a16:creationId xmlns:a16="http://schemas.microsoft.com/office/drawing/2014/main" id="{87F59E66-70A1-4E6A-BEC1-4AC1E389F8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2571" y="1714500"/>
            <a:ext cx="26765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1A8EFA45-9638-40C4-9C3E-F5DBF898325D}"/>
              </a:ext>
            </a:extLst>
          </p:cNvPr>
          <p:cNvPicPr>
            <a:picLocks noChangeAspect="1"/>
          </p:cNvPicPr>
          <p:nvPr/>
        </p:nvPicPr>
        <p:blipFill>
          <a:blip r:embed="rId5"/>
          <a:stretch>
            <a:fillRect/>
          </a:stretch>
        </p:blipFill>
        <p:spPr>
          <a:xfrm>
            <a:off x="6958271" y="3938567"/>
            <a:ext cx="2790825" cy="1638300"/>
          </a:xfrm>
          <a:prstGeom prst="rect">
            <a:avLst/>
          </a:prstGeom>
        </p:spPr>
      </p:pic>
    </p:spTree>
    <p:extLst>
      <p:ext uri="{BB962C8B-B14F-4D97-AF65-F5344CB8AC3E}">
        <p14:creationId xmlns:p14="http://schemas.microsoft.com/office/powerpoint/2010/main" val="3273694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81986FE-D523-4366-A967-205F21124512}"/>
              </a:ext>
            </a:extLst>
          </p:cNvPr>
          <p:cNvSpPr txBox="1"/>
          <p:nvPr/>
        </p:nvSpPr>
        <p:spPr>
          <a:xfrm>
            <a:off x="2631989" y="835871"/>
            <a:ext cx="2298357" cy="369332"/>
          </a:xfrm>
          <a:prstGeom prst="rect">
            <a:avLst/>
          </a:prstGeom>
          <a:noFill/>
        </p:spPr>
        <p:txBody>
          <a:bodyPr wrap="square" rtlCol="0">
            <a:spAutoFit/>
          </a:bodyPr>
          <a:lstStyle/>
          <a:p>
            <a:pPr algn="ctr"/>
            <a:r>
              <a:rPr lang="es-CO" b="1" dirty="0">
                <a:solidFill>
                  <a:schemeClr val="tx1">
                    <a:lumMod val="50000"/>
                    <a:lumOff val="50000"/>
                  </a:schemeClr>
                </a:solidFill>
              </a:rPr>
              <a:t>6. Sector Laboral </a:t>
            </a:r>
          </a:p>
        </p:txBody>
      </p:sp>
      <p:sp>
        <p:nvSpPr>
          <p:cNvPr id="3" name="CuadroTexto 2">
            <a:extLst>
              <a:ext uri="{FF2B5EF4-FFF2-40B4-BE49-F238E27FC236}">
                <a16:creationId xmlns:a16="http://schemas.microsoft.com/office/drawing/2014/main" id="{FF83121C-D03E-44BD-A41D-A4CA20A4FD28}"/>
              </a:ext>
            </a:extLst>
          </p:cNvPr>
          <p:cNvSpPr txBox="1"/>
          <p:nvPr/>
        </p:nvSpPr>
        <p:spPr>
          <a:xfrm>
            <a:off x="7261656" y="835601"/>
            <a:ext cx="2298357" cy="646331"/>
          </a:xfrm>
          <a:prstGeom prst="rect">
            <a:avLst/>
          </a:prstGeom>
          <a:noFill/>
        </p:spPr>
        <p:txBody>
          <a:bodyPr wrap="square" rtlCol="0">
            <a:spAutoFit/>
          </a:bodyPr>
          <a:lstStyle/>
          <a:p>
            <a:pPr algn="ctr"/>
            <a:r>
              <a:rPr lang="es-CO" b="1" dirty="0">
                <a:solidFill>
                  <a:schemeClr val="tx1">
                    <a:lumMod val="50000"/>
                    <a:lumOff val="50000"/>
                  </a:schemeClr>
                </a:solidFill>
              </a:rPr>
              <a:t>7. Bares y Discotecas </a:t>
            </a:r>
          </a:p>
        </p:txBody>
      </p:sp>
      <p:pic>
        <p:nvPicPr>
          <p:cNvPr id="4" name="Imagen 3">
            <a:extLst>
              <a:ext uri="{FF2B5EF4-FFF2-40B4-BE49-F238E27FC236}">
                <a16:creationId xmlns:a16="http://schemas.microsoft.com/office/drawing/2014/main" id="{4FF56110-8167-48B1-8875-F91171B11671}"/>
              </a:ext>
            </a:extLst>
          </p:cNvPr>
          <p:cNvPicPr>
            <a:picLocks noChangeAspect="1"/>
          </p:cNvPicPr>
          <p:nvPr/>
        </p:nvPicPr>
        <p:blipFill>
          <a:blip r:embed="rId2"/>
          <a:stretch>
            <a:fillRect/>
          </a:stretch>
        </p:blipFill>
        <p:spPr>
          <a:xfrm>
            <a:off x="2485767" y="1657350"/>
            <a:ext cx="2590800" cy="1771650"/>
          </a:xfrm>
          <a:prstGeom prst="rect">
            <a:avLst/>
          </a:prstGeom>
        </p:spPr>
      </p:pic>
      <p:pic>
        <p:nvPicPr>
          <p:cNvPr id="5" name="Imagen 4">
            <a:extLst>
              <a:ext uri="{FF2B5EF4-FFF2-40B4-BE49-F238E27FC236}">
                <a16:creationId xmlns:a16="http://schemas.microsoft.com/office/drawing/2014/main" id="{C52C6D91-EEE3-41A5-8AC2-1B233A4F7AD3}"/>
              </a:ext>
            </a:extLst>
          </p:cNvPr>
          <p:cNvPicPr>
            <a:picLocks noChangeAspect="1"/>
          </p:cNvPicPr>
          <p:nvPr/>
        </p:nvPicPr>
        <p:blipFill>
          <a:blip r:embed="rId3"/>
          <a:stretch>
            <a:fillRect/>
          </a:stretch>
        </p:blipFill>
        <p:spPr>
          <a:xfrm>
            <a:off x="2090479" y="3976044"/>
            <a:ext cx="3381375" cy="1352550"/>
          </a:xfrm>
          <a:prstGeom prst="rect">
            <a:avLst/>
          </a:prstGeom>
        </p:spPr>
      </p:pic>
      <p:pic>
        <p:nvPicPr>
          <p:cNvPr id="6" name="Imagen 5">
            <a:extLst>
              <a:ext uri="{FF2B5EF4-FFF2-40B4-BE49-F238E27FC236}">
                <a16:creationId xmlns:a16="http://schemas.microsoft.com/office/drawing/2014/main" id="{0EB40C02-85EB-4B42-8392-CB8E77F32E82}"/>
              </a:ext>
            </a:extLst>
          </p:cNvPr>
          <p:cNvPicPr>
            <a:picLocks noChangeAspect="1"/>
          </p:cNvPicPr>
          <p:nvPr/>
        </p:nvPicPr>
        <p:blipFill>
          <a:blip r:embed="rId4"/>
          <a:stretch>
            <a:fillRect/>
          </a:stretch>
        </p:blipFill>
        <p:spPr>
          <a:xfrm>
            <a:off x="7115435" y="1876425"/>
            <a:ext cx="2943225" cy="1552575"/>
          </a:xfrm>
          <a:prstGeom prst="rect">
            <a:avLst/>
          </a:prstGeom>
        </p:spPr>
      </p:pic>
      <p:pic>
        <p:nvPicPr>
          <p:cNvPr id="7" name="Imagen 6">
            <a:extLst>
              <a:ext uri="{FF2B5EF4-FFF2-40B4-BE49-F238E27FC236}">
                <a16:creationId xmlns:a16="http://schemas.microsoft.com/office/drawing/2014/main" id="{23346790-6D7E-4267-B760-974001093B48}"/>
              </a:ext>
            </a:extLst>
          </p:cNvPr>
          <p:cNvPicPr>
            <a:picLocks noChangeAspect="1"/>
          </p:cNvPicPr>
          <p:nvPr/>
        </p:nvPicPr>
        <p:blipFill>
          <a:blip r:embed="rId5"/>
          <a:stretch>
            <a:fillRect/>
          </a:stretch>
        </p:blipFill>
        <p:spPr>
          <a:xfrm>
            <a:off x="7158297" y="3976044"/>
            <a:ext cx="2857500" cy="1600200"/>
          </a:xfrm>
          <a:prstGeom prst="rect">
            <a:avLst/>
          </a:prstGeom>
        </p:spPr>
      </p:pic>
    </p:spTree>
    <p:extLst>
      <p:ext uri="{BB962C8B-B14F-4D97-AF65-F5344CB8AC3E}">
        <p14:creationId xmlns:p14="http://schemas.microsoft.com/office/powerpoint/2010/main" val="3819631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81986FE-D523-4366-A967-205F21124512}"/>
              </a:ext>
            </a:extLst>
          </p:cNvPr>
          <p:cNvSpPr txBox="1"/>
          <p:nvPr/>
        </p:nvSpPr>
        <p:spPr>
          <a:xfrm>
            <a:off x="2101677" y="637590"/>
            <a:ext cx="2990335" cy="646331"/>
          </a:xfrm>
          <a:prstGeom prst="rect">
            <a:avLst/>
          </a:prstGeom>
          <a:noFill/>
        </p:spPr>
        <p:txBody>
          <a:bodyPr wrap="square" rtlCol="0">
            <a:spAutoFit/>
          </a:bodyPr>
          <a:lstStyle/>
          <a:p>
            <a:pPr algn="ctr"/>
            <a:r>
              <a:rPr lang="es-CO" b="1" dirty="0">
                <a:solidFill>
                  <a:schemeClr val="tx1">
                    <a:lumMod val="50000"/>
                    <a:lumOff val="50000"/>
                  </a:schemeClr>
                </a:solidFill>
              </a:rPr>
              <a:t>8. Eventos Públicos y Privados</a:t>
            </a:r>
          </a:p>
        </p:txBody>
      </p:sp>
      <p:sp>
        <p:nvSpPr>
          <p:cNvPr id="3" name="CuadroTexto 2">
            <a:extLst>
              <a:ext uri="{FF2B5EF4-FFF2-40B4-BE49-F238E27FC236}">
                <a16:creationId xmlns:a16="http://schemas.microsoft.com/office/drawing/2014/main" id="{FF83121C-D03E-44BD-A41D-A4CA20A4FD28}"/>
              </a:ext>
            </a:extLst>
          </p:cNvPr>
          <p:cNvSpPr txBox="1"/>
          <p:nvPr/>
        </p:nvSpPr>
        <p:spPr>
          <a:xfrm>
            <a:off x="7261654" y="813679"/>
            <a:ext cx="2298357" cy="646331"/>
          </a:xfrm>
          <a:prstGeom prst="rect">
            <a:avLst/>
          </a:prstGeom>
          <a:noFill/>
        </p:spPr>
        <p:txBody>
          <a:bodyPr wrap="square" rtlCol="0">
            <a:spAutoFit/>
          </a:bodyPr>
          <a:lstStyle/>
          <a:p>
            <a:pPr algn="ctr"/>
            <a:r>
              <a:rPr lang="es-CO" b="1" dirty="0">
                <a:solidFill>
                  <a:schemeClr val="tx1">
                    <a:lumMod val="50000"/>
                    <a:lumOff val="50000"/>
                  </a:schemeClr>
                </a:solidFill>
              </a:rPr>
              <a:t>9. Servicios de Alojamiento</a:t>
            </a:r>
          </a:p>
        </p:txBody>
      </p:sp>
      <p:pic>
        <p:nvPicPr>
          <p:cNvPr id="4" name="Imagen 3">
            <a:extLst>
              <a:ext uri="{FF2B5EF4-FFF2-40B4-BE49-F238E27FC236}">
                <a16:creationId xmlns:a16="http://schemas.microsoft.com/office/drawing/2014/main" id="{DE960CA7-B1DE-4A80-B04B-A1454D8AC741}"/>
              </a:ext>
            </a:extLst>
          </p:cNvPr>
          <p:cNvPicPr>
            <a:picLocks noChangeAspect="1"/>
          </p:cNvPicPr>
          <p:nvPr/>
        </p:nvPicPr>
        <p:blipFill>
          <a:blip r:embed="rId2"/>
          <a:stretch>
            <a:fillRect/>
          </a:stretch>
        </p:blipFill>
        <p:spPr>
          <a:xfrm>
            <a:off x="2263346" y="1714500"/>
            <a:ext cx="2667000" cy="1714500"/>
          </a:xfrm>
          <a:prstGeom prst="rect">
            <a:avLst/>
          </a:prstGeom>
        </p:spPr>
      </p:pic>
      <p:pic>
        <p:nvPicPr>
          <p:cNvPr id="5" name="Imagen 4">
            <a:extLst>
              <a:ext uri="{FF2B5EF4-FFF2-40B4-BE49-F238E27FC236}">
                <a16:creationId xmlns:a16="http://schemas.microsoft.com/office/drawing/2014/main" id="{ABAEB07A-00E9-47DA-A405-441989A640A8}"/>
              </a:ext>
            </a:extLst>
          </p:cNvPr>
          <p:cNvPicPr>
            <a:picLocks noChangeAspect="1"/>
          </p:cNvPicPr>
          <p:nvPr/>
        </p:nvPicPr>
        <p:blipFill>
          <a:blip r:embed="rId3"/>
          <a:stretch>
            <a:fillRect/>
          </a:stretch>
        </p:blipFill>
        <p:spPr>
          <a:xfrm>
            <a:off x="2287158" y="3904348"/>
            <a:ext cx="2619375" cy="1743075"/>
          </a:xfrm>
          <a:prstGeom prst="rect">
            <a:avLst/>
          </a:prstGeom>
        </p:spPr>
      </p:pic>
      <p:pic>
        <p:nvPicPr>
          <p:cNvPr id="6" name="Imagen 5">
            <a:extLst>
              <a:ext uri="{FF2B5EF4-FFF2-40B4-BE49-F238E27FC236}">
                <a16:creationId xmlns:a16="http://schemas.microsoft.com/office/drawing/2014/main" id="{0A400B95-C836-4F46-89E5-2CC416D6A970}"/>
              </a:ext>
            </a:extLst>
          </p:cNvPr>
          <p:cNvPicPr>
            <a:picLocks noChangeAspect="1"/>
          </p:cNvPicPr>
          <p:nvPr/>
        </p:nvPicPr>
        <p:blipFill>
          <a:blip r:embed="rId4"/>
          <a:stretch>
            <a:fillRect/>
          </a:stretch>
        </p:blipFill>
        <p:spPr>
          <a:xfrm>
            <a:off x="6920171" y="1895475"/>
            <a:ext cx="2981325" cy="1533525"/>
          </a:xfrm>
          <a:prstGeom prst="rect">
            <a:avLst/>
          </a:prstGeom>
        </p:spPr>
      </p:pic>
      <p:pic>
        <p:nvPicPr>
          <p:cNvPr id="7" name="Imagen 6">
            <a:extLst>
              <a:ext uri="{FF2B5EF4-FFF2-40B4-BE49-F238E27FC236}">
                <a16:creationId xmlns:a16="http://schemas.microsoft.com/office/drawing/2014/main" id="{3E6C154D-8E5A-49B3-8B47-0CA834F5B850}"/>
              </a:ext>
            </a:extLst>
          </p:cNvPr>
          <p:cNvPicPr>
            <a:picLocks noChangeAspect="1"/>
          </p:cNvPicPr>
          <p:nvPr/>
        </p:nvPicPr>
        <p:blipFill>
          <a:blip r:embed="rId5"/>
          <a:stretch>
            <a:fillRect/>
          </a:stretch>
        </p:blipFill>
        <p:spPr>
          <a:xfrm>
            <a:off x="6982083" y="4120955"/>
            <a:ext cx="2857500" cy="1600200"/>
          </a:xfrm>
          <a:prstGeom prst="rect">
            <a:avLst/>
          </a:prstGeom>
        </p:spPr>
      </p:pic>
    </p:spTree>
    <p:extLst>
      <p:ext uri="{BB962C8B-B14F-4D97-AF65-F5344CB8AC3E}">
        <p14:creationId xmlns:p14="http://schemas.microsoft.com/office/powerpoint/2010/main" val="505414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81986FE-D523-4366-A967-205F21124512}"/>
              </a:ext>
            </a:extLst>
          </p:cNvPr>
          <p:cNvSpPr txBox="1"/>
          <p:nvPr/>
        </p:nvSpPr>
        <p:spPr>
          <a:xfrm>
            <a:off x="2631989" y="835871"/>
            <a:ext cx="2298357" cy="369332"/>
          </a:xfrm>
          <a:prstGeom prst="rect">
            <a:avLst/>
          </a:prstGeom>
          <a:noFill/>
        </p:spPr>
        <p:txBody>
          <a:bodyPr wrap="square" rtlCol="0">
            <a:spAutoFit/>
          </a:bodyPr>
          <a:lstStyle/>
          <a:p>
            <a:pPr algn="ctr"/>
            <a:r>
              <a:rPr lang="es-CO" b="1" dirty="0">
                <a:solidFill>
                  <a:schemeClr val="tx1">
                    <a:lumMod val="50000"/>
                    <a:lumOff val="50000"/>
                  </a:schemeClr>
                </a:solidFill>
              </a:rPr>
              <a:t>10. Playas</a:t>
            </a:r>
          </a:p>
        </p:txBody>
      </p:sp>
      <p:sp>
        <p:nvSpPr>
          <p:cNvPr id="3" name="CuadroTexto 2">
            <a:extLst>
              <a:ext uri="{FF2B5EF4-FFF2-40B4-BE49-F238E27FC236}">
                <a16:creationId xmlns:a16="http://schemas.microsoft.com/office/drawing/2014/main" id="{FF83121C-D03E-44BD-A41D-A4CA20A4FD28}"/>
              </a:ext>
            </a:extLst>
          </p:cNvPr>
          <p:cNvSpPr txBox="1"/>
          <p:nvPr/>
        </p:nvSpPr>
        <p:spPr>
          <a:xfrm>
            <a:off x="7261656" y="835601"/>
            <a:ext cx="3130376" cy="369332"/>
          </a:xfrm>
          <a:prstGeom prst="rect">
            <a:avLst/>
          </a:prstGeom>
          <a:noFill/>
        </p:spPr>
        <p:txBody>
          <a:bodyPr wrap="square" rtlCol="0">
            <a:spAutoFit/>
          </a:bodyPr>
          <a:lstStyle/>
          <a:p>
            <a:pPr algn="ctr"/>
            <a:r>
              <a:rPr lang="es-CO" b="1" dirty="0">
                <a:solidFill>
                  <a:schemeClr val="tx1">
                    <a:lumMod val="50000"/>
                    <a:lumOff val="50000"/>
                  </a:schemeClr>
                </a:solidFill>
              </a:rPr>
              <a:t>11. Espacio Público</a:t>
            </a:r>
          </a:p>
        </p:txBody>
      </p:sp>
      <p:pic>
        <p:nvPicPr>
          <p:cNvPr id="4" name="Imagen 3">
            <a:extLst>
              <a:ext uri="{FF2B5EF4-FFF2-40B4-BE49-F238E27FC236}">
                <a16:creationId xmlns:a16="http://schemas.microsoft.com/office/drawing/2014/main" id="{D1BDD1B7-7248-4EF7-A35D-0D1AC8C12F8E}"/>
              </a:ext>
            </a:extLst>
          </p:cNvPr>
          <p:cNvPicPr>
            <a:picLocks noChangeAspect="1"/>
          </p:cNvPicPr>
          <p:nvPr/>
        </p:nvPicPr>
        <p:blipFill>
          <a:blip r:embed="rId2"/>
          <a:stretch>
            <a:fillRect/>
          </a:stretch>
        </p:blipFill>
        <p:spPr>
          <a:xfrm>
            <a:off x="2352417" y="1590932"/>
            <a:ext cx="2857500" cy="1600200"/>
          </a:xfrm>
          <a:prstGeom prst="rect">
            <a:avLst/>
          </a:prstGeom>
        </p:spPr>
      </p:pic>
      <p:pic>
        <p:nvPicPr>
          <p:cNvPr id="5" name="Imagen 4">
            <a:extLst>
              <a:ext uri="{FF2B5EF4-FFF2-40B4-BE49-F238E27FC236}">
                <a16:creationId xmlns:a16="http://schemas.microsoft.com/office/drawing/2014/main" id="{2C40BE43-25EC-4A0E-8733-1E5B7A16CFF9}"/>
              </a:ext>
            </a:extLst>
          </p:cNvPr>
          <p:cNvPicPr>
            <a:picLocks noChangeAspect="1"/>
          </p:cNvPicPr>
          <p:nvPr/>
        </p:nvPicPr>
        <p:blipFill>
          <a:blip r:embed="rId3"/>
          <a:stretch>
            <a:fillRect/>
          </a:stretch>
        </p:blipFill>
        <p:spPr>
          <a:xfrm>
            <a:off x="2352417" y="3839862"/>
            <a:ext cx="2857500" cy="1600200"/>
          </a:xfrm>
          <a:prstGeom prst="rect">
            <a:avLst/>
          </a:prstGeom>
        </p:spPr>
      </p:pic>
      <p:pic>
        <p:nvPicPr>
          <p:cNvPr id="6" name="Imagen 5">
            <a:extLst>
              <a:ext uri="{FF2B5EF4-FFF2-40B4-BE49-F238E27FC236}">
                <a16:creationId xmlns:a16="http://schemas.microsoft.com/office/drawing/2014/main" id="{EEB60305-4187-47EC-A279-71B2327FB984}"/>
              </a:ext>
            </a:extLst>
          </p:cNvPr>
          <p:cNvPicPr>
            <a:picLocks noChangeAspect="1"/>
          </p:cNvPicPr>
          <p:nvPr/>
        </p:nvPicPr>
        <p:blipFill>
          <a:blip r:embed="rId4"/>
          <a:stretch>
            <a:fillRect/>
          </a:stretch>
        </p:blipFill>
        <p:spPr>
          <a:xfrm>
            <a:off x="7326656" y="1532237"/>
            <a:ext cx="3000375" cy="1524000"/>
          </a:xfrm>
          <a:prstGeom prst="rect">
            <a:avLst/>
          </a:prstGeom>
        </p:spPr>
      </p:pic>
      <p:pic>
        <p:nvPicPr>
          <p:cNvPr id="7" name="Imagen 6">
            <a:extLst>
              <a:ext uri="{FF2B5EF4-FFF2-40B4-BE49-F238E27FC236}">
                <a16:creationId xmlns:a16="http://schemas.microsoft.com/office/drawing/2014/main" id="{5ADF508C-3D9F-4FEC-9383-892574487D82}"/>
              </a:ext>
            </a:extLst>
          </p:cNvPr>
          <p:cNvPicPr>
            <a:picLocks noChangeAspect="1"/>
          </p:cNvPicPr>
          <p:nvPr/>
        </p:nvPicPr>
        <p:blipFill>
          <a:blip r:embed="rId5"/>
          <a:stretch>
            <a:fillRect/>
          </a:stretch>
        </p:blipFill>
        <p:spPr>
          <a:xfrm>
            <a:off x="7593355" y="3582687"/>
            <a:ext cx="2466975" cy="1857375"/>
          </a:xfrm>
          <a:prstGeom prst="rect">
            <a:avLst/>
          </a:prstGeom>
        </p:spPr>
      </p:pic>
    </p:spTree>
    <p:extLst>
      <p:ext uri="{BB962C8B-B14F-4D97-AF65-F5344CB8AC3E}">
        <p14:creationId xmlns:p14="http://schemas.microsoft.com/office/powerpoint/2010/main" val="3753811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81986FE-D523-4366-A967-205F21124512}"/>
              </a:ext>
            </a:extLst>
          </p:cNvPr>
          <p:cNvSpPr txBox="1"/>
          <p:nvPr/>
        </p:nvSpPr>
        <p:spPr>
          <a:xfrm>
            <a:off x="2471350" y="835601"/>
            <a:ext cx="2298357" cy="369332"/>
          </a:xfrm>
          <a:prstGeom prst="rect">
            <a:avLst/>
          </a:prstGeom>
          <a:noFill/>
        </p:spPr>
        <p:txBody>
          <a:bodyPr wrap="square" rtlCol="0">
            <a:spAutoFit/>
          </a:bodyPr>
          <a:lstStyle/>
          <a:p>
            <a:pPr algn="ctr"/>
            <a:r>
              <a:rPr lang="es-CO" b="1" dirty="0">
                <a:solidFill>
                  <a:schemeClr val="tx1">
                    <a:lumMod val="50000"/>
                    <a:lumOff val="50000"/>
                  </a:schemeClr>
                </a:solidFill>
              </a:rPr>
              <a:t>12. Sector Agro</a:t>
            </a:r>
          </a:p>
        </p:txBody>
      </p:sp>
      <p:sp>
        <p:nvSpPr>
          <p:cNvPr id="3" name="CuadroTexto 2">
            <a:extLst>
              <a:ext uri="{FF2B5EF4-FFF2-40B4-BE49-F238E27FC236}">
                <a16:creationId xmlns:a16="http://schemas.microsoft.com/office/drawing/2014/main" id="{FF83121C-D03E-44BD-A41D-A4CA20A4FD28}"/>
              </a:ext>
            </a:extLst>
          </p:cNvPr>
          <p:cNvSpPr txBox="1"/>
          <p:nvPr/>
        </p:nvSpPr>
        <p:spPr>
          <a:xfrm>
            <a:off x="7261656" y="835601"/>
            <a:ext cx="2298357" cy="646331"/>
          </a:xfrm>
          <a:prstGeom prst="rect">
            <a:avLst/>
          </a:prstGeom>
          <a:noFill/>
        </p:spPr>
        <p:txBody>
          <a:bodyPr wrap="square" rtlCol="0">
            <a:spAutoFit/>
          </a:bodyPr>
          <a:lstStyle/>
          <a:p>
            <a:pPr algn="ctr"/>
            <a:r>
              <a:rPr lang="es-CO" b="1" dirty="0">
                <a:solidFill>
                  <a:schemeClr val="tx1">
                    <a:lumMod val="50000"/>
                    <a:lumOff val="50000"/>
                  </a:schemeClr>
                </a:solidFill>
              </a:rPr>
              <a:t>13. Sector Transporte Aéreo</a:t>
            </a:r>
          </a:p>
        </p:txBody>
      </p:sp>
      <p:pic>
        <p:nvPicPr>
          <p:cNvPr id="4" name="Imagen 3">
            <a:extLst>
              <a:ext uri="{FF2B5EF4-FFF2-40B4-BE49-F238E27FC236}">
                <a16:creationId xmlns:a16="http://schemas.microsoft.com/office/drawing/2014/main" id="{E306F85B-7DA8-4510-811E-B12A971E1A32}"/>
              </a:ext>
            </a:extLst>
          </p:cNvPr>
          <p:cNvPicPr>
            <a:picLocks noChangeAspect="1"/>
          </p:cNvPicPr>
          <p:nvPr/>
        </p:nvPicPr>
        <p:blipFill>
          <a:blip r:embed="rId2"/>
          <a:stretch>
            <a:fillRect/>
          </a:stretch>
        </p:blipFill>
        <p:spPr>
          <a:xfrm>
            <a:off x="2321269" y="1813814"/>
            <a:ext cx="2952750" cy="1543050"/>
          </a:xfrm>
          <a:prstGeom prst="rect">
            <a:avLst/>
          </a:prstGeom>
        </p:spPr>
      </p:pic>
      <p:pic>
        <p:nvPicPr>
          <p:cNvPr id="5" name="Imagen 4">
            <a:extLst>
              <a:ext uri="{FF2B5EF4-FFF2-40B4-BE49-F238E27FC236}">
                <a16:creationId xmlns:a16="http://schemas.microsoft.com/office/drawing/2014/main" id="{E5B43C90-4459-474E-BD65-F2E19E20B88A}"/>
              </a:ext>
            </a:extLst>
          </p:cNvPr>
          <p:cNvPicPr>
            <a:picLocks noChangeAspect="1"/>
          </p:cNvPicPr>
          <p:nvPr/>
        </p:nvPicPr>
        <p:blipFill>
          <a:blip r:embed="rId3"/>
          <a:stretch>
            <a:fillRect/>
          </a:stretch>
        </p:blipFill>
        <p:spPr>
          <a:xfrm>
            <a:off x="2416519" y="3632114"/>
            <a:ext cx="2762250" cy="1657350"/>
          </a:xfrm>
          <a:prstGeom prst="rect">
            <a:avLst/>
          </a:prstGeom>
        </p:spPr>
      </p:pic>
      <p:pic>
        <p:nvPicPr>
          <p:cNvPr id="6" name="Imagen 5">
            <a:extLst>
              <a:ext uri="{FF2B5EF4-FFF2-40B4-BE49-F238E27FC236}">
                <a16:creationId xmlns:a16="http://schemas.microsoft.com/office/drawing/2014/main" id="{A13CC76D-F52C-4293-9105-16F97F61208E}"/>
              </a:ext>
            </a:extLst>
          </p:cNvPr>
          <p:cNvPicPr>
            <a:picLocks noChangeAspect="1"/>
          </p:cNvPicPr>
          <p:nvPr/>
        </p:nvPicPr>
        <p:blipFill>
          <a:blip r:embed="rId4"/>
          <a:stretch>
            <a:fillRect/>
          </a:stretch>
        </p:blipFill>
        <p:spPr>
          <a:xfrm>
            <a:off x="7127145" y="1857375"/>
            <a:ext cx="2905125" cy="1571625"/>
          </a:xfrm>
          <a:prstGeom prst="rect">
            <a:avLst/>
          </a:prstGeom>
        </p:spPr>
      </p:pic>
      <p:pic>
        <p:nvPicPr>
          <p:cNvPr id="7" name="Imagen 6">
            <a:extLst>
              <a:ext uri="{FF2B5EF4-FFF2-40B4-BE49-F238E27FC236}">
                <a16:creationId xmlns:a16="http://schemas.microsoft.com/office/drawing/2014/main" id="{DB73A17F-E8F5-4A62-885A-872A717B60D1}"/>
              </a:ext>
            </a:extLst>
          </p:cNvPr>
          <p:cNvPicPr>
            <a:picLocks noChangeAspect="1"/>
          </p:cNvPicPr>
          <p:nvPr/>
        </p:nvPicPr>
        <p:blipFill>
          <a:blip r:embed="rId5"/>
          <a:stretch>
            <a:fillRect/>
          </a:stretch>
        </p:blipFill>
        <p:spPr>
          <a:xfrm>
            <a:off x="7127145" y="3804443"/>
            <a:ext cx="2857500" cy="1600200"/>
          </a:xfrm>
          <a:prstGeom prst="rect">
            <a:avLst/>
          </a:prstGeom>
        </p:spPr>
      </p:pic>
    </p:spTree>
    <p:extLst>
      <p:ext uri="{BB962C8B-B14F-4D97-AF65-F5344CB8AC3E}">
        <p14:creationId xmlns:p14="http://schemas.microsoft.com/office/powerpoint/2010/main" val="613561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81986FE-D523-4366-A967-205F21124512}"/>
              </a:ext>
            </a:extLst>
          </p:cNvPr>
          <p:cNvSpPr txBox="1"/>
          <p:nvPr/>
        </p:nvSpPr>
        <p:spPr>
          <a:xfrm>
            <a:off x="3385749" y="897385"/>
            <a:ext cx="4596715" cy="369332"/>
          </a:xfrm>
          <a:prstGeom prst="rect">
            <a:avLst/>
          </a:prstGeom>
          <a:noFill/>
        </p:spPr>
        <p:txBody>
          <a:bodyPr wrap="square" rtlCol="0">
            <a:spAutoFit/>
          </a:bodyPr>
          <a:lstStyle/>
          <a:p>
            <a:pPr algn="ctr"/>
            <a:r>
              <a:rPr lang="es-CO" b="1" dirty="0">
                <a:solidFill>
                  <a:schemeClr val="tx1">
                    <a:lumMod val="50000"/>
                    <a:lumOff val="50000"/>
                  </a:schemeClr>
                </a:solidFill>
              </a:rPr>
              <a:t>14. Sector Transporte Terrestre</a:t>
            </a:r>
          </a:p>
        </p:txBody>
      </p:sp>
      <p:pic>
        <p:nvPicPr>
          <p:cNvPr id="5" name="Imagen 4">
            <a:extLst>
              <a:ext uri="{FF2B5EF4-FFF2-40B4-BE49-F238E27FC236}">
                <a16:creationId xmlns:a16="http://schemas.microsoft.com/office/drawing/2014/main" id="{C796ABA7-E68A-40CB-8576-2378A4099E8B}"/>
              </a:ext>
            </a:extLst>
          </p:cNvPr>
          <p:cNvPicPr>
            <a:picLocks noChangeAspect="1"/>
          </p:cNvPicPr>
          <p:nvPr/>
        </p:nvPicPr>
        <p:blipFill>
          <a:blip r:embed="rId2"/>
          <a:stretch>
            <a:fillRect/>
          </a:stretch>
        </p:blipFill>
        <p:spPr>
          <a:xfrm>
            <a:off x="2286001" y="2014778"/>
            <a:ext cx="3101288" cy="2063766"/>
          </a:xfrm>
          <a:prstGeom prst="rect">
            <a:avLst/>
          </a:prstGeom>
        </p:spPr>
      </p:pic>
      <p:pic>
        <p:nvPicPr>
          <p:cNvPr id="6" name="Imagen 5">
            <a:extLst>
              <a:ext uri="{FF2B5EF4-FFF2-40B4-BE49-F238E27FC236}">
                <a16:creationId xmlns:a16="http://schemas.microsoft.com/office/drawing/2014/main" id="{A3EE1694-1CAC-4CF4-B61F-FE0CDC102E5C}"/>
              </a:ext>
            </a:extLst>
          </p:cNvPr>
          <p:cNvPicPr>
            <a:picLocks noChangeAspect="1"/>
          </p:cNvPicPr>
          <p:nvPr/>
        </p:nvPicPr>
        <p:blipFill>
          <a:blip r:embed="rId3"/>
          <a:stretch>
            <a:fillRect/>
          </a:stretch>
        </p:blipFill>
        <p:spPr>
          <a:xfrm>
            <a:off x="5881172" y="2031141"/>
            <a:ext cx="3373396" cy="2031041"/>
          </a:xfrm>
          <a:prstGeom prst="rect">
            <a:avLst/>
          </a:prstGeom>
        </p:spPr>
      </p:pic>
    </p:spTree>
    <p:extLst>
      <p:ext uri="{BB962C8B-B14F-4D97-AF65-F5344CB8AC3E}">
        <p14:creationId xmlns:p14="http://schemas.microsoft.com/office/powerpoint/2010/main" val="4035089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F24628D-F533-409F-A72C-B6D2921923C7}"/>
              </a:ext>
            </a:extLst>
          </p:cNvPr>
          <p:cNvPicPr>
            <a:picLocks noChangeAspect="1"/>
          </p:cNvPicPr>
          <p:nvPr/>
        </p:nvPicPr>
        <p:blipFill rotWithShape="1">
          <a:blip r:embed="rId2"/>
          <a:srcRect l="53513" t="33108" r="8278" b="4824"/>
          <a:stretch/>
        </p:blipFill>
        <p:spPr>
          <a:xfrm>
            <a:off x="1202723" y="1329915"/>
            <a:ext cx="4217772" cy="2651491"/>
          </a:xfrm>
          <a:prstGeom prst="rect">
            <a:avLst/>
          </a:prstGeom>
        </p:spPr>
      </p:pic>
      <p:pic>
        <p:nvPicPr>
          <p:cNvPr id="5" name="Imagen 4">
            <a:extLst>
              <a:ext uri="{FF2B5EF4-FFF2-40B4-BE49-F238E27FC236}">
                <a16:creationId xmlns:a16="http://schemas.microsoft.com/office/drawing/2014/main" id="{770D523B-1CC9-4BEF-98A4-D9CFE2011CB9}"/>
              </a:ext>
            </a:extLst>
          </p:cNvPr>
          <p:cNvPicPr>
            <a:picLocks noChangeAspect="1"/>
          </p:cNvPicPr>
          <p:nvPr/>
        </p:nvPicPr>
        <p:blipFill rotWithShape="1">
          <a:blip r:embed="rId3"/>
          <a:srcRect l="48750" t="27871" b="3253"/>
          <a:stretch/>
        </p:blipFill>
        <p:spPr>
          <a:xfrm>
            <a:off x="5869460" y="1329915"/>
            <a:ext cx="5214550" cy="2712116"/>
          </a:xfrm>
          <a:prstGeom prst="rect">
            <a:avLst/>
          </a:prstGeom>
        </p:spPr>
      </p:pic>
      <p:sp>
        <p:nvSpPr>
          <p:cNvPr id="6" name="CuadroTexto 5">
            <a:extLst>
              <a:ext uri="{FF2B5EF4-FFF2-40B4-BE49-F238E27FC236}">
                <a16:creationId xmlns:a16="http://schemas.microsoft.com/office/drawing/2014/main" id="{C6D2069B-45CF-44BC-B6F7-129877F96EA0}"/>
              </a:ext>
            </a:extLst>
          </p:cNvPr>
          <p:cNvSpPr txBox="1"/>
          <p:nvPr/>
        </p:nvSpPr>
        <p:spPr>
          <a:xfrm>
            <a:off x="3311609" y="625537"/>
            <a:ext cx="4596715" cy="369332"/>
          </a:xfrm>
          <a:prstGeom prst="rect">
            <a:avLst/>
          </a:prstGeom>
          <a:noFill/>
        </p:spPr>
        <p:txBody>
          <a:bodyPr wrap="square" rtlCol="0">
            <a:spAutoFit/>
          </a:bodyPr>
          <a:lstStyle/>
          <a:p>
            <a:pPr algn="ctr"/>
            <a:r>
              <a:rPr lang="es-CO" b="1" dirty="0">
                <a:solidFill>
                  <a:schemeClr val="tx1">
                    <a:lumMod val="50000"/>
                    <a:lumOff val="50000"/>
                  </a:schemeClr>
                </a:solidFill>
              </a:rPr>
              <a:t>VALIDACIÓN DE PROTOCOLOS </a:t>
            </a:r>
          </a:p>
        </p:txBody>
      </p:sp>
      <p:sp>
        <p:nvSpPr>
          <p:cNvPr id="7" name="CuadroTexto 6">
            <a:extLst>
              <a:ext uri="{FF2B5EF4-FFF2-40B4-BE49-F238E27FC236}">
                <a16:creationId xmlns:a16="http://schemas.microsoft.com/office/drawing/2014/main" id="{EBA791F5-A654-4D8C-ADBD-1D1A465F549B}"/>
              </a:ext>
            </a:extLst>
          </p:cNvPr>
          <p:cNvSpPr txBox="1"/>
          <p:nvPr/>
        </p:nvSpPr>
        <p:spPr>
          <a:xfrm>
            <a:off x="2261283" y="4899305"/>
            <a:ext cx="7426413" cy="1477328"/>
          </a:xfrm>
          <a:prstGeom prst="rect">
            <a:avLst/>
          </a:prstGeom>
          <a:noFill/>
        </p:spPr>
        <p:txBody>
          <a:bodyPr wrap="square" rtlCol="0">
            <a:spAutoFit/>
          </a:bodyPr>
          <a:lstStyle/>
          <a:p>
            <a:pPr marL="285750" indent="-285750">
              <a:buFont typeface="Arial" panose="020B0604020202020204" pitchFamily="34" charset="0"/>
              <a:buChar char="•"/>
            </a:pPr>
            <a:r>
              <a:rPr lang="es-CO" b="1" dirty="0">
                <a:solidFill>
                  <a:schemeClr val="accent5"/>
                </a:solidFill>
              </a:rPr>
              <a:t>Se deberá evaluar los capítulos aplicables, asignados en el memorando de notificación de servicio. </a:t>
            </a:r>
          </a:p>
          <a:p>
            <a:pPr marL="285750" indent="-285750">
              <a:buFont typeface="Arial" panose="020B0604020202020204" pitchFamily="34" charset="0"/>
              <a:buChar char="•"/>
            </a:pPr>
            <a:endParaRPr lang="es-CO" b="1" dirty="0">
              <a:solidFill>
                <a:schemeClr val="accent5"/>
              </a:solidFill>
            </a:endParaRPr>
          </a:p>
          <a:p>
            <a:pPr marL="285750" indent="-285750">
              <a:buFont typeface="Arial" panose="020B0604020202020204" pitchFamily="34" charset="0"/>
              <a:buChar char="•"/>
            </a:pPr>
            <a:r>
              <a:rPr lang="es-CO" b="1" dirty="0">
                <a:solidFill>
                  <a:schemeClr val="accent5"/>
                </a:solidFill>
              </a:rPr>
              <a:t>Los capítulos no asignados, indicar NO APLICA. </a:t>
            </a:r>
          </a:p>
          <a:p>
            <a:pPr algn="ctr"/>
            <a:r>
              <a:rPr lang="es-CO" b="1" dirty="0">
                <a:solidFill>
                  <a:schemeClr val="accent5"/>
                </a:solidFill>
              </a:rPr>
              <a:t> </a:t>
            </a:r>
          </a:p>
        </p:txBody>
      </p:sp>
    </p:spTree>
    <p:extLst>
      <p:ext uri="{BB962C8B-B14F-4D97-AF65-F5344CB8AC3E}">
        <p14:creationId xmlns:p14="http://schemas.microsoft.com/office/powerpoint/2010/main" val="2745830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4A725B2-E3E4-4EC3-BA1B-6145B28136FD}"/>
              </a:ext>
            </a:extLst>
          </p:cNvPr>
          <p:cNvSpPr txBox="1"/>
          <p:nvPr/>
        </p:nvSpPr>
        <p:spPr>
          <a:xfrm>
            <a:off x="3484603" y="980704"/>
            <a:ext cx="4596715" cy="369332"/>
          </a:xfrm>
          <a:prstGeom prst="rect">
            <a:avLst/>
          </a:prstGeom>
          <a:noFill/>
        </p:spPr>
        <p:txBody>
          <a:bodyPr wrap="square" rtlCol="0">
            <a:spAutoFit/>
          </a:bodyPr>
          <a:lstStyle/>
          <a:p>
            <a:pPr algn="ctr"/>
            <a:r>
              <a:rPr lang="es-CO" b="1" dirty="0">
                <a:solidFill>
                  <a:schemeClr val="tx1">
                    <a:lumMod val="50000"/>
                    <a:lumOff val="50000"/>
                  </a:schemeClr>
                </a:solidFill>
              </a:rPr>
              <a:t>CIRCULAR INFORMATIVA </a:t>
            </a:r>
          </a:p>
        </p:txBody>
      </p:sp>
      <p:sp>
        <p:nvSpPr>
          <p:cNvPr id="8" name="CuadroTexto 7">
            <a:extLst>
              <a:ext uri="{FF2B5EF4-FFF2-40B4-BE49-F238E27FC236}">
                <a16:creationId xmlns:a16="http://schemas.microsoft.com/office/drawing/2014/main" id="{35449DE7-21AD-48D8-BBAF-94FFBBB9F7FC}"/>
              </a:ext>
            </a:extLst>
          </p:cNvPr>
          <p:cNvSpPr txBox="1"/>
          <p:nvPr/>
        </p:nvSpPr>
        <p:spPr>
          <a:xfrm>
            <a:off x="1705231" y="1609528"/>
            <a:ext cx="8155460" cy="3343608"/>
          </a:xfrm>
          <a:prstGeom prst="rect">
            <a:avLst/>
          </a:prstGeom>
          <a:noFill/>
        </p:spPr>
        <p:txBody>
          <a:bodyPr wrap="square">
            <a:spAutoFit/>
          </a:bodyPr>
          <a:lstStyle/>
          <a:p>
            <a:pPr marL="63500">
              <a:lnSpc>
                <a:spcPct val="115000"/>
              </a:lnSpc>
              <a:spcBef>
                <a:spcPts val="630"/>
              </a:spcBef>
              <a:spcAft>
                <a:spcPts val="0"/>
              </a:spcAft>
            </a:pPr>
            <a:r>
              <a:rPr lang="es-ES" sz="1400" dirty="0">
                <a:effectLst/>
                <a:latin typeface="Catamaran" panose="00000500000000000000" pitchFamily="2" charset="0"/>
                <a:ea typeface="Tahoma" panose="020B0604030504040204" pitchFamily="34" charset="0"/>
              </a:rPr>
              <a:t> </a:t>
            </a:r>
            <a:endParaRPr lang="es-CO" sz="1400" dirty="0">
              <a:effectLst/>
              <a:latin typeface="Tahoma" panose="020B0604030504040204" pitchFamily="34" charset="0"/>
              <a:ea typeface="Tahoma" panose="020B0604030504040204" pitchFamily="34" charset="0"/>
            </a:endParaRPr>
          </a:p>
          <a:p>
            <a:pPr marL="342900" marR="71120" lvl="0" indent="-342900" algn="just">
              <a:lnSpc>
                <a:spcPct val="115000"/>
              </a:lnSpc>
              <a:spcBef>
                <a:spcPts val="50"/>
              </a:spcBef>
              <a:spcAft>
                <a:spcPts val="0"/>
              </a:spcAft>
              <a:buSzPts val="1100"/>
              <a:buFont typeface="Symbol" panose="05050102010706020507" pitchFamily="18" charset="2"/>
              <a:buChar char=""/>
              <a:tabLst>
                <a:tab pos="521335" algn="l"/>
              </a:tabLst>
            </a:pPr>
            <a:r>
              <a:rPr lang="es-ES" sz="1400" dirty="0">
                <a:effectLst/>
                <a:latin typeface="Catamaran" panose="00000500000000000000" pitchFamily="2" charset="0"/>
                <a:ea typeface="Symbol" panose="05050102010706020507" pitchFamily="18" charset="2"/>
                <a:cs typeface="Symbol" panose="05050102010706020507" pitchFamily="18" charset="2"/>
              </a:rPr>
              <a:t>Se</a:t>
            </a:r>
            <a:r>
              <a:rPr lang="es-ES" sz="1400" spc="-90" dirty="0">
                <a:effectLst/>
                <a:latin typeface="Catamaran" panose="00000500000000000000" pitchFamily="2" charset="0"/>
                <a:ea typeface="Symbol" panose="05050102010706020507" pitchFamily="18" charset="2"/>
                <a:cs typeface="Symbol" panose="05050102010706020507" pitchFamily="18" charset="2"/>
              </a:rPr>
              <a:t> </a:t>
            </a:r>
            <a:r>
              <a:rPr lang="es-ES" sz="1400" dirty="0">
                <a:effectLst/>
                <a:latin typeface="Catamaran" panose="00000500000000000000" pitchFamily="2" charset="0"/>
                <a:ea typeface="Symbol" panose="05050102010706020507" pitchFamily="18" charset="2"/>
                <a:cs typeface="Symbol" panose="05050102010706020507" pitchFamily="18" charset="2"/>
              </a:rPr>
              <a:t>deberá</a:t>
            </a:r>
            <a:r>
              <a:rPr lang="es-ES" sz="1400" spc="-120" dirty="0">
                <a:effectLst/>
                <a:latin typeface="Catamaran" panose="00000500000000000000" pitchFamily="2" charset="0"/>
                <a:ea typeface="Symbol" panose="05050102010706020507" pitchFamily="18" charset="2"/>
                <a:cs typeface="Symbol" panose="05050102010706020507" pitchFamily="18" charset="2"/>
              </a:rPr>
              <a:t> </a:t>
            </a:r>
            <a:r>
              <a:rPr lang="es-ES" sz="1400" dirty="0">
                <a:effectLst/>
                <a:latin typeface="Catamaran" panose="00000500000000000000" pitchFamily="2" charset="0"/>
                <a:ea typeface="Symbol" panose="05050102010706020507" pitchFamily="18" charset="2"/>
                <a:cs typeface="Symbol" panose="05050102010706020507" pitchFamily="18" charset="2"/>
              </a:rPr>
              <a:t>verificar</a:t>
            </a:r>
            <a:r>
              <a:rPr lang="es-ES" sz="1400" spc="-110" dirty="0">
                <a:effectLst/>
                <a:latin typeface="Catamaran" panose="00000500000000000000" pitchFamily="2" charset="0"/>
                <a:ea typeface="Symbol" panose="05050102010706020507" pitchFamily="18" charset="2"/>
                <a:cs typeface="Symbol" panose="05050102010706020507" pitchFamily="18" charset="2"/>
              </a:rPr>
              <a:t> en </a:t>
            </a:r>
            <a:r>
              <a:rPr lang="es-ES" sz="1400" dirty="0">
                <a:effectLst/>
                <a:latin typeface="Catamaran" panose="00000500000000000000" pitchFamily="2" charset="0"/>
                <a:ea typeface="Symbol" panose="05050102010706020507" pitchFamily="18" charset="2"/>
                <a:cs typeface="Symbol" panose="05050102010706020507" pitchFamily="18" charset="2"/>
              </a:rPr>
              <a:t>todas</a:t>
            </a:r>
            <a:r>
              <a:rPr lang="es-ES" sz="1400" spc="-110" dirty="0">
                <a:effectLst/>
                <a:latin typeface="Catamaran" panose="00000500000000000000" pitchFamily="2" charset="0"/>
                <a:ea typeface="Symbol" panose="05050102010706020507" pitchFamily="18" charset="2"/>
                <a:cs typeface="Symbol" panose="05050102010706020507" pitchFamily="18" charset="2"/>
              </a:rPr>
              <a:t> </a:t>
            </a:r>
            <a:r>
              <a:rPr lang="es-ES" sz="1400" dirty="0">
                <a:effectLst/>
                <a:latin typeface="Catamaran" panose="00000500000000000000" pitchFamily="2" charset="0"/>
                <a:ea typeface="Symbol" panose="05050102010706020507" pitchFamily="18" charset="2"/>
                <a:cs typeface="Symbol" panose="05050102010706020507" pitchFamily="18" charset="2"/>
              </a:rPr>
              <a:t>las evaluaciones de los servicios bioseguridad programadas por ICONTEC el</a:t>
            </a:r>
            <a:r>
              <a:rPr lang="es-ES" sz="1400" spc="-115" dirty="0">
                <a:effectLst/>
                <a:latin typeface="Catamaran" panose="00000500000000000000" pitchFamily="2" charset="0"/>
                <a:ea typeface="Symbol" panose="05050102010706020507" pitchFamily="18" charset="2"/>
                <a:cs typeface="Symbol" panose="05050102010706020507" pitchFamily="18" charset="2"/>
              </a:rPr>
              <a:t> </a:t>
            </a:r>
            <a:r>
              <a:rPr lang="es-ES" sz="1400" dirty="0">
                <a:effectLst/>
                <a:latin typeface="Catamaran" panose="00000500000000000000" pitchFamily="2" charset="0"/>
                <a:ea typeface="Symbol" panose="05050102010706020507" pitchFamily="18" charset="2"/>
                <a:cs typeface="Symbol" panose="05050102010706020507" pitchFamily="18" charset="2"/>
              </a:rPr>
              <a:t>cumplimiento</a:t>
            </a:r>
            <a:r>
              <a:rPr lang="es-ES" sz="1400" spc="-315" dirty="0">
                <a:effectLst/>
                <a:latin typeface="Catamaran" panose="00000500000000000000" pitchFamily="2" charset="0"/>
                <a:ea typeface="Symbol" panose="05050102010706020507" pitchFamily="18" charset="2"/>
                <a:cs typeface="Symbol" panose="05050102010706020507" pitchFamily="18" charset="2"/>
              </a:rPr>
              <a:t> </a:t>
            </a:r>
            <a:r>
              <a:rPr lang="es-ES" sz="1400" spc="-5" dirty="0">
                <a:effectLst/>
                <a:latin typeface="Catamaran" panose="00000500000000000000" pitchFamily="2" charset="0"/>
                <a:ea typeface="Symbol" panose="05050102010706020507" pitchFamily="18" charset="2"/>
                <a:cs typeface="Symbol" panose="05050102010706020507" pitchFamily="18" charset="2"/>
              </a:rPr>
              <a:t>de</a:t>
            </a:r>
            <a:r>
              <a:rPr lang="es-ES" sz="1400" spc="-25" dirty="0">
                <a:effectLst/>
                <a:latin typeface="Catamaran" panose="00000500000000000000" pitchFamily="2" charset="0"/>
                <a:ea typeface="Symbol" panose="05050102010706020507" pitchFamily="18" charset="2"/>
                <a:cs typeface="Symbol" panose="05050102010706020507" pitchFamily="18" charset="2"/>
              </a:rPr>
              <a:t> </a:t>
            </a:r>
            <a:r>
              <a:rPr lang="es-ES" sz="1400" dirty="0">
                <a:effectLst/>
                <a:latin typeface="Catamaran" panose="00000500000000000000" pitchFamily="2" charset="0"/>
                <a:ea typeface="Symbol" panose="05050102010706020507" pitchFamily="18" charset="2"/>
                <a:cs typeface="Symbol" panose="05050102010706020507" pitchFamily="18" charset="2"/>
              </a:rPr>
              <a:t>los</a:t>
            </a:r>
            <a:r>
              <a:rPr lang="es-ES" sz="1400" spc="-40" dirty="0">
                <a:effectLst/>
                <a:latin typeface="Catamaran" panose="00000500000000000000" pitchFamily="2" charset="0"/>
                <a:ea typeface="Symbol" panose="05050102010706020507" pitchFamily="18" charset="2"/>
                <a:cs typeface="Symbol" panose="05050102010706020507" pitchFamily="18" charset="2"/>
              </a:rPr>
              <a:t> </a:t>
            </a:r>
            <a:r>
              <a:rPr lang="es-ES" sz="1400" spc="-5" dirty="0">
                <a:effectLst/>
                <a:latin typeface="Catamaran" panose="00000500000000000000" pitchFamily="2" charset="0"/>
                <a:ea typeface="Symbol" panose="05050102010706020507" pitchFamily="18" charset="2"/>
                <a:cs typeface="Symbol" panose="05050102010706020507" pitchFamily="18" charset="2"/>
              </a:rPr>
              <a:t>requisitos</a:t>
            </a:r>
            <a:r>
              <a:rPr lang="es-ES" sz="1400" spc="-40" dirty="0">
                <a:effectLst/>
                <a:latin typeface="Catamaran" panose="00000500000000000000" pitchFamily="2" charset="0"/>
                <a:ea typeface="Symbol" panose="05050102010706020507" pitchFamily="18" charset="2"/>
                <a:cs typeface="Symbol" panose="05050102010706020507" pitchFamily="18" charset="2"/>
              </a:rPr>
              <a:t> </a:t>
            </a:r>
            <a:r>
              <a:rPr lang="es-ES" sz="1400" spc="-5" dirty="0">
                <a:effectLst/>
                <a:latin typeface="Catamaran" panose="00000500000000000000" pitchFamily="2" charset="0"/>
                <a:ea typeface="Symbol" panose="05050102010706020507" pitchFamily="18" charset="2"/>
                <a:cs typeface="Symbol" panose="05050102010706020507" pitchFamily="18" charset="2"/>
              </a:rPr>
              <a:t>del</a:t>
            </a:r>
            <a:r>
              <a:rPr lang="es-ES" sz="1400" spc="-40" dirty="0">
                <a:effectLst/>
                <a:latin typeface="Catamaran" panose="00000500000000000000" pitchFamily="2" charset="0"/>
                <a:ea typeface="Symbol" panose="05050102010706020507" pitchFamily="18" charset="2"/>
                <a:cs typeface="Symbol" panose="05050102010706020507" pitchFamily="18" charset="2"/>
              </a:rPr>
              <a:t> </a:t>
            </a:r>
            <a:r>
              <a:rPr lang="es-ES" sz="1400" spc="-5" dirty="0">
                <a:effectLst/>
                <a:latin typeface="Catamaran" panose="00000500000000000000" pitchFamily="2" charset="0"/>
                <a:ea typeface="Symbol" panose="05050102010706020507" pitchFamily="18" charset="2"/>
                <a:cs typeface="Symbol" panose="05050102010706020507" pitchFamily="18" charset="2"/>
              </a:rPr>
              <a:t>anexo</a:t>
            </a:r>
            <a:r>
              <a:rPr lang="es-ES" sz="1400" spc="-25" dirty="0">
                <a:effectLst/>
                <a:latin typeface="Catamaran" panose="00000500000000000000" pitchFamily="2" charset="0"/>
                <a:ea typeface="Symbol" panose="05050102010706020507" pitchFamily="18" charset="2"/>
                <a:cs typeface="Symbol" panose="05050102010706020507" pitchFamily="18" charset="2"/>
              </a:rPr>
              <a:t> </a:t>
            </a:r>
            <a:r>
              <a:rPr lang="es-ES" sz="1400" spc="-5" dirty="0">
                <a:effectLst/>
                <a:latin typeface="Catamaran" panose="00000500000000000000" pitchFamily="2" charset="0"/>
                <a:ea typeface="Symbol" panose="05050102010706020507" pitchFamily="18" charset="2"/>
                <a:cs typeface="Symbol" panose="05050102010706020507" pitchFamily="18" charset="2"/>
              </a:rPr>
              <a:t>técnico</a:t>
            </a:r>
            <a:r>
              <a:rPr lang="es-ES" sz="1400" spc="-25" dirty="0">
                <a:effectLst/>
                <a:latin typeface="Catamaran" panose="00000500000000000000" pitchFamily="2" charset="0"/>
                <a:ea typeface="Symbol" panose="05050102010706020507" pitchFamily="18" charset="2"/>
                <a:cs typeface="Symbol" panose="05050102010706020507" pitchFamily="18" charset="2"/>
              </a:rPr>
              <a:t> </a:t>
            </a:r>
            <a:r>
              <a:rPr lang="es-ES" sz="1400" dirty="0">
                <a:effectLst/>
                <a:latin typeface="Catamaran" panose="00000500000000000000" pitchFamily="2" charset="0"/>
                <a:ea typeface="Symbol" panose="05050102010706020507" pitchFamily="18" charset="2"/>
                <a:cs typeface="Symbol" panose="05050102010706020507" pitchFamily="18" charset="2"/>
              </a:rPr>
              <a:t>de</a:t>
            </a:r>
            <a:r>
              <a:rPr lang="es-ES" sz="1400" spc="5" dirty="0">
                <a:effectLst/>
                <a:latin typeface="Catamaran" panose="00000500000000000000" pitchFamily="2" charset="0"/>
                <a:ea typeface="Symbol" panose="05050102010706020507" pitchFamily="18" charset="2"/>
                <a:cs typeface="Symbol" panose="05050102010706020507" pitchFamily="18" charset="2"/>
              </a:rPr>
              <a:t> </a:t>
            </a:r>
            <a:r>
              <a:rPr lang="es-ES" sz="1400" dirty="0">
                <a:effectLst/>
                <a:latin typeface="Catamaran" panose="00000500000000000000" pitchFamily="2" charset="0"/>
                <a:ea typeface="Symbol" panose="05050102010706020507" pitchFamily="18" charset="2"/>
                <a:cs typeface="Symbol" panose="05050102010706020507" pitchFamily="18" charset="2"/>
              </a:rPr>
              <a:t>la</a:t>
            </a:r>
            <a:r>
              <a:rPr lang="es-ES" sz="1400" spc="-40" dirty="0">
                <a:effectLst/>
                <a:latin typeface="Catamaran" panose="00000500000000000000" pitchFamily="2" charset="0"/>
                <a:ea typeface="Symbol" panose="05050102010706020507" pitchFamily="18" charset="2"/>
                <a:cs typeface="Symbol" panose="05050102010706020507" pitchFamily="18" charset="2"/>
              </a:rPr>
              <a:t> </a:t>
            </a:r>
            <a:r>
              <a:rPr lang="es-ES" sz="1400" dirty="0">
                <a:effectLst/>
                <a:latin typeface="Catamaran" panose="00000500000000000000" pitchFamily="2" charset="0"/>
                <a:ea typeface="Symbol" panose="05050102010706020507" pitchFamily="18" charset="2"/>
                <a:cs typeface="Symbol" panose="05050102010706020507" pitchFamily="18" charset="2"/>
              </a:rPr>
              <a:t>Resolución</a:t>
            </a:r>
            <a:r>
              <a:rPr lang="es-ES" sz="1400" spc="-55" dirty="0">
                <a:effectLst/>
                <a:latin typeface="Catamaran" panose="00000500000000000000" pitchFamily="2" charset="0"/>
                <a:ea typeface="Symbol" panose="05050102010706020507" pitchFamily="18" charset="2"/>
                <a:cs typeface="Symbol" panose="05050102010706020507" pitchFamily="18" charset="2"/>
              </a:rPr>
              <a:t> 777 </a:t>
            </a:r>
            <a:r>
              <a:rPr lang="es-ES" sz="1400" dirty="0">
                <a:effectLst/>
                <a:latin typeface="Catamaran" panose="00000500000000000000" pitchFamily="2" charset="0"/>
                <a:ea typeface="Symbol" panose="05050102010706020507" pitchFamily="18" charset="2"/>
                <a:cs typeface="Symbol" panose="05050102010706020507" pitchFamily="18" charset="2"/>
              </a:rPr>
              <a:t>de</a:t>
            </a:r>
            <a:r>
              <a:rPr lang="es-ES" sz="1400" spc="-20" dirty="0">
                <a:effectLst/>
                <a:latin typeface="Catamaran" panose="00000500000000000000" pitchFamily="2" charset="0"/>
                <a:ea typeface="Symbol" panose="05050102010706020507" pitchFamily="18" charset="2"/>
                <a:cs typeface="Symbol" panose="05050102010706020507" pitchFamily="18" charset="2"/>
              </a:rPr>
              <a:t> </a:t>
            </a:r>
            <a:r>
              <a:rPr lang="es-ES" sz="1400" dirty="0">
                <a:effectLst/>
                <a:latin typeface="Catamaran" panose="00000500000000000000" pitchFamily="2" charset="0"/>
                <a:ea typeface="Symbol" panose="05050102010706020507" pitchFamily="18" charset="2"/>
                <a:cs typeface="Symbol" panose="05050102010706020507" pitchFamily="18" charset="2"/>
              </a:rPr>
              <a:t>2021, </a:t>
            </a:r>
            <a:r>
              <a:rPr lang="es-ES" sz="1400" spc="-5" dirty="0">
                <a:effectLst/>
                <a:latin typeface="Catamaran" panose="00000500000000000000" pitchFamily="2" charset="0"/>
                <a:ea typeface="Symbol" panose="05050102010706020507" pitchFamily="18" charset="2"/>
                <a:cs typeface="Symbol" panose="05050102010706020507" pitchFamily="18" charset="2"/>
              </a:rPr>
              <a:t>y</a:t>
            </a:r>
            <a:r>
              <a:rPr lang="es-ES" sz="1400" spc="-80" dirty="0">
                <a:effectLst/>
                <a:latin typeface="Catamaran" panose="00000500000000000000" pitchFamily="2" charset="0"/>
                <a:ea typeface="Symbol" panose="05050102010706020507" pitchFamily="18" charset="2"/>
                <a:cs typeface="Symbol" panose="05050102010706020507" pitchFamily="18" charset="2"/>
              </a:rPr>
              <a:t> </a:t>
            </a:r>
            <a:r>
              <a:rPr lang="es-ES" sz="1400" spc="-5" dirty="0">
                <a:effectLst/>
                <a:latin typeface="Catamaran" panose="00000500000000000000" pitchFamily="2" charset="0"/>
                <a:ea typeface="Symbol" panose="05050102010706020507" pitchFamily="18" charset="2"/>
                <a:cs typeface="Symbol" panose="05050102010706020507" pitchFamily="18" charset="2"/>
              </a:rPr>
              <a:t>en</a:t>
            </a:r>
            <a:r>
              <a:rPr lang="es-ES" sz="1400" spc="-55" dirty="0">
                <a:effectLst/>
                <a:latin typeface="Catamaran" panose="00000500000000000000" pitchFamily="2" charset="0"/>
                <a:ea typeface="Symbol" panose="05050102010706020507" pitchFamily="18" charset="2"/>
                <a:cs typeface="Symbol" panose="05050102010706020507" pitchFamily="18" charset="2"/>
              </a:rPr>
              <a:t> </a:t>
            </a:r>
            <a:r>
              <a:rPr lang="es-ES" sz="1400" spc="-5" dirty="0">
                <a:effectLst/>
                <a:latin typeface="Catamaran" panose="00000500000000000000" pitchFamily="2" charset="0"/>
                <a:ea typeface="Symbol" panose="05050102010706020507" pitchFamily="18" charset="2"/>
                <a:cs typeface="Symbol" panose="05050102010706020507" pitchFamily="18" charset="2"/>
              </a:rPr>
              <a:t>consecuencia</a:t>
            </a:r>
            <a:r>
              <a:rPr lang="es-ES" sz="1400" spc="-45" dirty="0">
                <a:effectLst/>
                <a:latin typeface="Catamaran" panose="00000500000000000000" pitchFamily="2" charset="0"/>
                <a:ea typeface="Symbol" panose="05050102010706020507" pitchFamily="18" charset="2"/>
                <a:cs typeface="Symbol" panose="05050102010706020507" pitchFamily="18" charset="2"/>
              </a:rPr>
              <a:t> </a:t>
            </a:r>
            <a:r>
              <a:rPr lang="es-ES" sz="1400" spc="-5" dirty="0">
                <a:effectLst/>
                <a:latin typeface="Catamaran" panose="00000500000000000000" pitchFamily="2" charset="0"/>
                <a:ea typeface="Symbol" panose="05050102010706020507" pitchFamily="18" charset="2"/>
                <a:cs typeface="Symbol" panose="05050102010706020507" pitchFamily="18" charset="2"/>
              </a:rPr>
              <a:t>teniendo</a:t>
            </a:r>
            <a:r>
              <a:rPr lang="es-ES" sz="1400" spc="-25" dirty="0">
                <a:effectLst/>
                <a:latin typeface="Catamaran" panose="00000500000000000000" pitchFamily="2" charset="0"/>
                <a:ea typeface="Symbol" panose="05050102010706020507" pitchFamily="18" charset="2"/>
                <a:cs typeface="Symbol" panose="05050102010706020507" pitchFamily="18" charset="2"/>
              </a:rPr>
              <a:t> </a:t>
            </a:r>
            <a:r>
              <a:rPr lang="es-ES" sz="1400" spc="-5" dirty="0">
                <a:effectLst/>
                <a:latin typeface="Catamaran" panose="00000500000000000000" pitchFamily="2" charset="0"/>
                <a:ea typeface="Symbol" panose="05050102010706020507" pitchFamily="18" charset="2"/>
                <a:cs typeface="Symbol" panose="05050102010706020507" pitchFamily="18" charset="2"/>
              </a:rPr>
              <a:t>en</a:t>
            </a:r>
            <a:r>
              <a:rPr lang="es-ES" sz="1400" spc="-55" dirty="0">
                <a:effectLst/>
                <a:latin typeface="Catamaran" panose="00000500000000000000" pitchFamily="2" charset="0"/>
                <a:ea typeface="Symbol" panose="05050102010706020507" pitchFamily="18" charset="2"/>
                <a:cs typeface="Symbol" panose="05050102010706020507" pitchFamily="18" charset="2"/>
              </a:rPr>
              <a:t> </a:t>
            </a:r>
            <a:r>
              <a:rPr lang="es-ES" sz="1400" spc="-5" dirty="0">
                <a:effectLst/>
                <a:latin typeface="Catamaran" panose="00000500000000000000" pitchFamily="2" charset="0"/>
                <a:ea typeface="Symbol" panose="05050102010706020507" pitchFamily="18" charset="2"/>
                <a:cs typeface="Symbol" panose="05050102010706020507" pitchFamily="18" charset="2"/>
              </a:rPr>
              <a:t>cuenta</a:t>
            </a:r>
            <a:r>
              <a:rPr lang="es-ES" sz="1400" spc="-75" dirty="0">
                <a:effectLst/>
                <a:latin typeface="Catamaran" panose="00000500000000000000" pitchFamily="2" charset="0"/>
                <a:ea typeface="Symbol" panose="05050102010706020507" pitchFamily="18" charset="2"/>
                <a:cs typeface="Symbol" panose="05050102010706020507" pitchFamily="18" charset="2"/>
              </a:rPr>
              <a:t> </a:t>
            </a:r>
            <a:r>
              <a:rPr lang="es-ES" sz="1400" spc="-5" dirty="0">
                <a:effectLst/>
                <a:latin typeface="Catamaran" panose="00000500000000000000" pitchFamily="2" charset="0"/>
                <a:ea typeface="Symbol" panose="05050102010706020507" pitchFamily="18" charset="2"/>
                <a:cs typeface="Symbol" panose="05050102010706020507" pitchFamily="18" charset="2"/>
              </a:rPr>
              <a:t>el</a:t>
            </a:r>
            <a:r>
              <a:rPr lang="es-ES" sz="1400" spc="-35" dirty="0">
                <a:effectLst/>
                <a:latin typeface="Catamaran" panose="00000500000000000000" pitchFamily="2" charset="0"/>
                <a:ea typeface="Symbol" panose="05050102010706020507" pitchFamily="18" charset="2"/>
                <a:cs typeface="Symbol" panose="05050102010706020507" pitchFamily="18" charset="2"/>
              </a:rPr>
              <a:t> </a:t>
            </a:r>
            <a:r>
              <a:rPr lang="es-ES" sz="1400" spc="-5" dirty="0">
                <a:effectLst/>
                <a:latin typeface="Catamaran" panose="00000500000000000000" pitchFamily="2" charset="0"/>
                <a:ea typeface="Symbol" panose="05050102010706020507" pitchFamily="18" charset="2"/>
                <a:cs typeface="Symbol" panose="05050102010706020507" pitchFamily="18" charset="2"/>
              </a:rPr>
              <a:t>resultado,</a:t>
            </a:r>
            <a:r>
              <a:rPr lang="es-ES" sz="1400" spc="-55" dirty="0">
                <a:effectLst/>
                <a:latin typeface="Catamaran" panose="00000500000000000000" pitchFamily="2" charset="0"/>
                <a:ea typeface="Symbol" panose="05050102010706020507" pitchFamily="18" charset="2"/>
                <a:cs typeface="Symbol" panose="05050102010706020507" pitchFamily="18" charset="2"/>
              </a:rPr>
              <a:t> </a:t>
            </a:r>
            <a:r>
              <a:rPr lang="es-ES" sz="1400" spc="-5" dirty="0">
                <a:effectLst/>
                <a:latin typeface="Catamaran" panose="00000500000000000000" pitchFamily="2" charset="0"/>
                <a:ea typeface="Symbol" panose="05050102010706020507" pitchFamily="18" charset="2"/>
                <a:cs typeface="Symbol" panose="05050102010706020507" pitchFamily="18" charset="2"/>
              </a:rPr>
              <a:t>se</a:t>
            </a:r>
            <a:r>
              <a:rPr lang="es-ES" sz="1400" spc="-25" dirty="0">
                <a:effectLst/>
                <a:latin typeface="Catamaran" panose="00000500000000000000" pitchFamily="2" charset="0"/>
                <a:ea typeface="Symbol" panose="05050102010706020507" pitchFamily="18" charset="2"/>
                <a:cs typeface="Symbol" panose="05050102010706020507" pitchFamily="18" charset="2"/>
              </a:rPr>
              <a:t> </a:t>
            </a:r>
            <a:r>
              <a:rPr lang="es-ES" sz="1400" spc="-5" dirty="0">
                <a:effectLst/>
                <a:latin typeface="Catamaran" panose="00000500000000000000" pitchFamily="2" charset="0"/>
                <a:ea typeface="Symbol" panose="05050102010706020507" pitchFamily="18" charset="2"/>
                <a:cs typeface="Symbol" panose="05050102010706020507" pitchFamily="18" charset="2"/>
              </a:rPr>
              <a:t>procederá</a:t>
            </a:r>
            <a:r>
              <a:rPr lang="es-ES" sz="1400" spc="-315" dirty="0">
                <a:effectLst/>
                <a:latin typeface="Catamaran" panose="00000500000000000000" pitchFamily="2" charset="0"/>
                <a:ea typeface="Symbol" panose="05050102010706020507" pitchFamily="18" charset="2"/>
                <a:cs typeface="Symbol" panose="05050102010706020507" pitchFamily="18" charset="2"/>
              </a:rPr>
              <a:t> </a:t>
            </a:r>
            <a:r>
              <a:rPr lang="es-ES" sz="1400" spc="-5" dirty="0">
                <a:effectLst/>
                <a:latin typeface="Catamaran" panose="00000500000000000000" pitchFamily="2" charset="0"/>
                <a:ea typeface="Symbol" panose="05050102010706020507" pitchFamily="18" charset="2"/>
                <a:cs typeface="Symbol" panose="05050102010706020507" pitchFamily="18" charset="2"/>
              </a:rPr>
              <a:t>a</a:t>
            </a:r>
            <a:r>
              <a:rPr lang="es-ES" sz="1400" spc="-50" dirty="0">
                <a:effectLst/>
                <a:latin typeface="Catamaran" panose="00000500000000000000" pitchFamily="2" charset="0"/>
                <a:ea typeface="Symbol" panose="05050102010706020507" pitchFamily="18" charset="2"/>
                <a:cs typeface="Symbol" panose="05050102010706020507" pitchFamily="18" charset="2"/>
              </a:rPr>
              <a:t> </a:t>
            </a:r>
            <a:r>
              <a:rPr lang="es-ES" sz="1400" spc="-5" dirty="0">
                <a:effectLst/>
                <a:latin typeface="Catamaran" panose="00000500000000000000" pitchFamily="2" charset="0"/>
                <a:ea typeface="Symbol" panose="05050102010706020507" pitchFamily="18" charset="2"/>
                <a:cs typeface="Symbol" panose="05050102010706020507" pitchFamily="18" charset="2"/>
              </a:rPr>
              <a:t>actualizar</a:t>
            </a:r>
            <a:r>
              <a:rPr lang="es-ES" sz="1400" spc="-45" dirty="0">
                <a:effectLst/>
                <a:latin typeface="Catamaran" panose="00000500000000000000" pitchFamily="2" charset="0"/>
                <a:ea typeface="Symbol" panose="05050102010706020507" pitchFamily="18" charset="2"/>
                <a:cs typeface="Symbol" panose="05050102010706020507" pitchFamily="18" charset="2"/>
              </a:rPr>
              <a:t> </a:t>
            </a:r>
            <a:r>
              <a:rPr lang="es-ES" sz="1400" spc="-5" dirty="0">
                <a:effectLst/>
                <a:latin typeface="Catamaran" panose="00000500000000000000" pitchFamily="2" charset="0"/>
                <a:ea typeface="Symbol" panose="05050102010706020507" pitchFamily="18" charset="2"/>
                <a:cs typeface="Symbol" panose="05050102010706020507" pitchFamily="18" charset="2"/>
              </a:rPr>
              <a:t>los</a:t>
            </a:r>
            <a:r>
              <a:rPr lang="es-ES" sz="1400" spc="-75" dirty="0">
                <a:effectLst/>
                <a:latin typeface="Catamaran" panose="00000500000000000000" pitchFamily="2" charset="0"/>
                <a:ea typeface="Symbol" panose="05050102010706020507" pitchFamily="18" charset="2"/>
                <a:cs typeface="Symbol" panose="05050102010706020507" pitchFamily="18" charset="2"/>
              </a:rPr>
              <a:t> </a:t>
            </a:r>
            <a:r>
              <a:rPr lang="es-ES" sz="1400" dirty="0">
                <a:effectLst/>
                <a:latin typeface="Catamaran" panose="00000500000000000000" pitchFamily="2" charset="0"/>
                <a:ea typeface="Symbol" panose="05050102010706020507" pitchFamily="18" charset="2"/>
                <a:cs typeface="Symbol" panose="05050102010706020507" pitchFamily="18" charset="2"/>
              </a:rPr>
              <a:t>certificados</a:t>
            </a:r>
            <a:r>
              <a:rPr lang="es-ES" sz="1400" spc="-45" dirty="0">
                <a:effectLst/>
                <a:latin typeface="Catamaran" panose="00000500000000000000" pitchFamily="2" charset="0"/>
                <a:ea typeface="Symbol" panose="05050102010706020507" pitchFamily="18" charset="2"/>
                <a:cs typeface="Symbol" panose="05050102010706020507" pitchFamily="18" charset="2"/>
              </a:rPr>
              <a:t> </a:t>
            </a:r>
            <a:r>
              <a:rPr lang="es-ES" sz="1400" dirty="0">
                <a:effectLst/>
                <a:latin typeface="Catamaran" panose="00000500000000000000" pitchFamily="2" charset="0"/>
                <a:ea typeface="Symbol" panose="05050102010706020507" pitchFamily="18" charset="2"/>
                <a:cs typeface="Symbol" panose="05050102010706020507" pitchFamily="18" charset="2"/>
              </a:rPr>
              <a:t>de</a:t>
            </a:r>
            <a:r>
              <a:rPr lang="es-ES" sz="1400" spc="-55" dirty="0">
                <a:effectLst/>
                <a:latin typeface="Catamaran" panose="00000500000000000000" pitchFamily="2" charset="0"/>
                <a:ea typeface="Symbol" panose="05050102010706020507" pitchFamily="18" charset="2"/>
                <a:cs typeface="Symbol" panose="05050102010706020507" pitchFamily="18" charset="2"/>
              </a:rPr>
              <a:t> </a:t>
            </a:r>
            <a:r>
              <a:rPr lang="es-ES" sz="1400" dirty="0">
                <a:effectLst/>
                <a:latin typeface="Catamaran" panose="00000500000000000000" pitchFamily="2" charset="0"/>
                <a:ea typeface="Symbol" panose="05050102010706020507" pitchFamily="18" charset="2"/>
                <a:cs typeface="Symbol" panose="05050102010706020507" pitchFamily="18" charset="2"/>
              </a:rPr>
              <a:t>las</a:t>
            </a:r>
            <a:r>
              <a:rPr lang="es-ES" sz="1400" spc="-80" dirty="0">
                <a:effectLst/>
                <a:latin typeface="Catamaran" panose="00000500000000000000" pitchFamily="2" charset="0"/>
                <a:ea typeface="Symbol" panose="05050102010706020507" pitchFamily="18" charset="2"/>
                <a:cs typeface="Symbol" panose="05050102010706020507" pitchFamily="18" charset="2"/>
              </a:rPr>
              <a:t> </a:t>
            </a:r>
            <a:r>
              <a:rPr lang="es-ES" sz="1400" dirty="0">
                <a:effectLst/>
                <a:latin typeface="Catamaran" panose="00000500000000000000" pitchFamily="2" charset="0"/>
                <a:ea typeface="Symbol" panose="05050102010706020507" pitchFamily="18" charset="2"/>
                <a:cs typeface="Symbol" panose="05050102010706020507" pitchFamily="18" charset="2"/>
              </a:rPr>
              <a:t>organizaciones</a:t>
            </a:r>
            <a:r>
              <a:rPr lang="es-ES" sz="1400" spc="-40" dirty="0">
                <a:effectLst/>
                <a:latin typeface="Catamaran" panose="00000500000000000000" pitchFamily="2" charset="0"/>
                <a:ea typeface="Symbol" panose="05050102010706020507" pitchFamily="18" charset="2"/>
                <a:cs typeface="Symbol" panose="05050102010706020507" pitchFamily="18" charset="2"/>
              </a:rPr>
              <a:t> </a:t>
            </a:r>
            <a:r>
              <a:rPr lang="es-ES" sz="1400" dirty="0">
                <a:effectLst/>
                <a:latin typeface="Catamaran" panose="00000500000000000000" pitchFamily="2" charset="0"/>
                <a:ea typeface="Symbol" panose="05050102010706020507" pitchFamily="18" charset="2"/>
                <a:cs typeface="Symbol" panose="05050102010706020507" pitchFamily="18" charset="2"/>
              </a:rPr>
              <a:t>con</a:t>
            </a:r>
            <a:r>
              <a:rPr lang="es-ES" sz="1400" spc="-60" dirty="0">
                <a:effectLst/>
                <a:latin typeface="Catamaran" panose="00000500000000000000" pitchFamily="2" charset="0"/>
                <a:ea typeface="Symbol" panose="05050102010706020507" pitchFamily="18" charset="2"/>
                <a:cs typeface="Symbol" panose="05050102010706020507" pitchFamily="18" charset="2"/>
              </a:rPr>
              <a:t> </a:t>
            </a:r>
            <a:r>
              <a:rPr lang="es-ES" sz="1400" dirty="0">
                <a:effectLst/>
                <a:latin typeface="Catamaran" panose="00000500000000000000" pitchFamily="2" charset="0"/>
                <a:ea typeface="Symbol" panose="05050102010706020507" pitchFamily="18" charset="2"/>
                <a:cs typeface="Symbol" panose="05050102010706020507" pitchFamily="18" charset="2"/>
              </a:rPr>
              <a:t>la</a:t>
            </a:r>
            <a:r>
              <a:rPr lang="es-ES" sz="1400" spc="-40" dirty="0">
                <a:effectLst/>
                <a:latin typeface="Catamaran" panose="00000500000000000000" pitchFamily="2" charset="0"/>
                <a:ea typeface="Symbol" panose="05050102010706020507" pitchFamily="18" charset="2"/>
                <a:cs typeface="Symbol" panose="05050102010706020507" pitchFamily="18" charset="2"/>
              </a:rPr>
              <a:t> </a:t>
            </a:r>
            <a:r>
              <a:rPr lang="es-ES" sz="1400" dirty="0">
                <a:effectLst/>
                <a:latin typeface="Catamaran" panose="00000500000000000000" pitchFamily="2" charset="0"/>
                <a:ea typeface="Symbol" panose="05050102010706020507" pitchFamily="18" charset="2"/>
                <a:cs typeface="Symbol" panose="05050102010706020507" pitchFamily="18" charset="2"/>
              </a:rPr>
              <a:t>inclusión</a:t>
            </a:r>
            <a:r>
              <a:rPr lang="es-ES" sz="1400" spc="-60" dirty="0">
                <a:effectLst/>
                <a:latin typeface="Catamaran" panose="00000500000000000000" pitchFamily="2" charset="0"/>
                <a:ea typeface="Symbol" panose="05050102010706020507" pitchFamily="18" charset="2"/>
                <a:cs typeface="Symbol" panose="05050102010706020507" pitchFamily="18" charset="2"/>
              </a:rPr>
              <a:t> </a:t>
            </a:r>
            <a:r>
              <a:rPr lang="es-ES" sz="1400" dirty="0">
                <a:effectLst/>
                <a:latin typeface="Catamaran" panose="00000500000000000000" pitchFamily="2" charset="0"/>
                <a:ea typeface="Symbol" panose="05050102010706020507" pitchFamily="18" charset="2"/>
                <a:cs typeface="Symbol" panose="05050102010706020507" pitchFamily="18" charset="2"/>
              </a:rPr>
              <a:t>de</a:t>
            </a:r>
            <a:r>
              <a:rPr lang="es-ES" sz="1400" spc="-20" dirty="0">
                <a:effectLst/>
                <a:latin typeface="Catamaran" panose="00000500000000000000" pitchFamily="2" charset="0"/>
                <a:ea typeface="Symbol" panose="05050102010706020507" pitchFamily="18" charset="2"/>
                <a:cs typeface="Symbol" panose="05050102010706020507" pitchFamily="18" charset="2"/>
              </a:rPr>
              <a:t> </a:t>
            </a:r>
            <a:r>
              <a:rPr lang="es-ES" sz="1400" dirty="0">
                <a:effectLst/>
                <a:latin typeface="Catamaran" panose="00000500000000000000" pitchFamily="2" charset="0"/>
                <a:ea typeface="Symbol" panose="05050102010706020507" pitchFamily="18" charset="2"/>
                <a:cs typeface="Symbol" panose="05050102010706020507" pitchFamily="18" charset="2"/>
              </a:rPr>
              <a:t>la</a:t>
            </a:r>
            <a:r>
              <a:rPr lang="es-ES" sz="1400" spc="-85" dirty="0">
                <a:effectLst/>
                <a:latin typeface="Catamaran" panose="00000500000000000000" pitchFamily="2" charset="0"/>
                <a:ea typeface="Symbol" panose="05050102010706020507" pitchFamily="18" charset="2"/>
                <a:cs typeface="Symbol" panose="05050102010706020507" pitchFamily="18" charset="2"/>
              </a:rPr>
              <a:t> </a:t>
            </a:r>
            <a:r>
              <a:rPr lang="es-ES" sz="1400" dirty="0">
                <a:effectLst/>
                <a:latin typeface="Catamaran" panose="00000500000000000000" pitchFamily="2" charset="0"/>
                <a:ea typeface="Symbol" panose="05050102010706020507" pitchFamily="18" charset="2"/>
                <a:cs typeface="Symbol" panose="05050102010706020507" pitchFamily="18" charset="2"/>
              </a:rPr>
              <a:t>Resolución</a:t>
            </a:r>
            <a:r>
              <a:rPr lang="es-ES" sz="1400" spc="-55" dirty="0">
                <a:effectLst/>
                <a:latin typeface="Catamaran" panose="00000500000000000000" pitchFamily="2" charset="0"/>
                <a:ea typeface="Symbol" panose="05050102010706020507" pitchFamily="18" charset="2"/>
                <a:cs typeface="Symbol" panose="05050102010706020507" pitchFamily="18" charset="2"/>
              </a:rPr>
              <a:t> </a:t>
            </a:r>
            <a:r>
              <a:rPr lang="es-ES" sz="1400" dirty="0">
                <a:effectLst/>
                <a:latin typeface="Catamaran" panose="00000500000000000000" pitchFamily="2" charset="0"/>
                <a:ea typeface="Symbol" panose="05050102010706020507" pitchFamily="18" charset="2"/>
                <a:cs typeface="Symbol" panose="05050102010706020507" pitchFamily="18" charset="2"/>
              </a:rPr>
              <a:t>777</a:t>
            </a:r>
            <a:r>
              <a:rPr lang="es-ES" sz="1400" spc="-55" dirty="0">
                <a:effectLst/>
                <a:latin typeface="Catamaran" panose="00000500000000000000" pitchFamily="2" charset="0"/>
                <a:ea typeface="Symbol" panose="05050102010706020507" pitchFamily="18" charset="2"/>
                <a:cs typeface="Symbol" panose="05050102010706020507" pitchFamily="18" charset="2"/>
              </a:rPr>
              <a:t> </a:t>
            </a:r>
            <a:r>
              <a:rPr lang="es-ES" sz="1400" dirty="0">
                <a:effectLst/>
                <a:latin typeface="Catamaran" panose="00000500000000000000" pitchFamily="2" charset="0"/>
                <a:ea typeface="Symbol" panose="05050102010706020507" pitchFamily="18" charset="2"/>
                <a:cs typeface="Symbol" panose="05050102010706020507" pitchFamily="18" charset="2"/>
              </a:rPr>
              <a:t>de</a:t>
            </a:r>
            <a:r>
              <a:rPr lang="es-ES" sz="1400" spc="-315" dirty="0">
                <a:effectLst/>
                <a:latin typeface="Catamaran" panose="00000500000000000000" pitchFamily="2" charset="0"/>
                <a:ea typeface="Symbol" panose="05050102010706020507" pitchFamily="18" charset="2"/>
                <a:cs typeface="Symbol" panose="05050102010706020507" pitchFamily="18" charset="2"/>
              </a:rPr>
              <a:t> </a:t>
            </a:r>
            <a:r>
              <a:rPr lang="es-ES" sz="1400" dirty="0">
                <a:effectLst/>
                <a:latin typeface="Catamaran" panose="00000500000000000000" pitchFamily="2" charset="0"/>
                <a:ea typeface="Symbol" panose="05050102010706020507" pitchFamily="18" charset="2"/>
                <a:cs typeface="Symbol" panose="05050102010706020507" pitchFamily="18" charset="2"/>
              </a:rPr>
              <a:t>2021.</a:t>
            </a:r>
            <a:r>
              <a:rPr lang="es-ES" sz="1400" spc="-15" dirty="0">
                <a:effectLst/>
                <a:latin typeface="Catamaran" panose="00000500000000000000" pitchFamily="2" charset="0"/>
                <a:ea typeface="Symbol" panose="05050102010706020507" pitchFamily="18" charset="2"/>
                <a:cs typeface="Symbol" panose="05050102010706020507" pitchFamily="18" charset="2"/>
              </a:rPr>
              <a:t> </a:t>
            </a:r>
            <a:endParaRPr lang="es-CO" sz="1400" dirty="0">
              <a:effectLst/>
              <a:latin typeface="Tahoma" panose="020B0604030504040204" pitchFamily="34" charset="0"/>
              <a:ea typeface="Symbol" panose="05050102010706020507" pitchFamily="18" charset="2"/>
              <a:cs typeface="Symbol" panose="05050102010706020507" pitchFamily="18" charset="2"/>
            </a:endParaRPr>
          </a:p>
          <a:p>
            <a:pPr marL="520700" marR="71120" indent="-229235" algn="just">
              <a:lnSpc>
                <a:spcPct val="115000"/>
              </a:lnSpc>
              <a:spcBef>
                <a:spcPts val="50"/>
              </a:spcBef>
              <a:spcAft>
                <a:spcPts val="0"/>
              </a:spcAft>
              <a:tabLst>
                <a:tab pos="521335" algn="l"/>
              </a:tabLst>
            </a:pPr>
            <a:r>
              <a:rPr lang="es-ES" sz="1400" dirty="0">
                <a:effectLst/>
                <a:latin typeface="Catamaran" panose="00000500000000000000" pitchFamily="2" charset="0"/>
                <a:ea typeface="Tahoma" panose="020B0604030504040204" pitchFamily="34" charset="0"/>
              </a:rPr>
              <a:t> </a:t>
            </a:r>
            <a:endParaRPr lang="es-CO" sz="1400" dirty="0">
              <a:effectLst/>
              <a:latin typeface="Tahoma" panose="020B0604030504040204" pitchFamily="34" charset="0"/>
              <a:ea typeface="Tahoma" panose="020B0604030504040204" pitchFamily="34" charset="0"/>
            </a:endParaRPr>
          </a:p>
          <a:p>
            <a:pPr marL="342900" marR="71120" lvl="0" indent="-342900" algn="just">
              <a:lnSpc>
                <a:spcPct val="115000"/>
              </a:lnSpc>
              <a:spcBef>
                <a:spcPts val="50"/>
              </a:spcBef>
              <a:spcAft>
                <a:spcPts val="0"/>
              </a:spcAft>
              <a:buSzPts val="1100"/>
              <a:buFont typeface="Symbol" panose="05050102010706020507" pitchFamily="18" charset="2"/>
              <a:buChar char=""/>
              <a:tabLst>
                <a:tab pos="521335" algn="l"/>
              </a:tabLst>
            </a:pPr>
            <a:r>
              <a:rPr lang="es-ES" sz="1400" dirty="0">
                <a:effectLst/>
                <a:latin typeface="Catamaran" panose="00000500000000000000" pitchFamily="2" charset="0"/>
                <a:ea typeface="Symbol" panose="05050102010706020507" pitchFamily="18" charset="2"/>
                <a:cs typeface="Symbol" panose="05050102010706020507" pitchFamily="18" charset="2"/>
              </a:rPr>
              <a:t>Tener en cuenta que el Artículo 9 de la Resolución 777 de 2021, indica la vigencia y derogatoria de las resoluciones de bioseguridad; por lo cual en la mayoría de los casos quedará como único criterio de evaluación de bioseguridad la Resolución 777 de 2021. Los casos donde se mantengan vigentes otras resoluciones de bioseguridad serán notificados a través del área de operaciones. </a:t>
            </a:r>
            <a:endParaRPr lang="es-CO" sz="1400" dirty="0">
              <a:effectLst/>
              <a:latin typeface="Tahoma" panose="020B0604030504040204" pitchFamily="34" charset="0"/>
              <a:ea typeface="Symbol" panose="05050102010706020507" pitchFamily="18" charset="2"/>
              <a:cs typeface="Symbol" panose="05050102010706020507" pitchFamily="18" charset="2"/>
            </a:endParaRPr>
          </a:p>
          <a:p>
            <a:pPr marL="873125" indent="-229235" algn="just">
              <a:lnSpc>
                <a:spcPct val="115000"/>
              </a:lnSpc>
            </a:pPr>
            <a:r>
              <a:rPr lang="es-ES" sz="1400" dirty="0">
                <a:effectLst/>
                <a:latin typeface="Catamaran" panose="00000500000000000000" pitchFamily="2" charset="0"/>
                <a:ea typeface="Tahoma" panose="020B0604030504040204" pitchFamily="34" charset="0"/>
              </a:rPr>
              <a:t> </a:t>
            </a:r>
            <a:endParaRPr lang="es-CO" sz="1400" dirty="0">
              <a:effectLst/>
              <a:latin typeface="Tahoma" panose="020B0604030504040204" pitchFamily="34" charset="0"/>
              <a:ea typeface="Tahoma" panose="020B0604030504040204" pitchFamily="34" charset="0"/>
            </a:endParaRPr>
          </a:p>
          <a:p>
            <a:pPr marL="342900" marR="70485" lvl="0" indent="-342900" algn="just">
              <a:lnSpc>
                <a:spcPct val="115000"/>
              </a:lnSpc>
              <a:spcBef>
                <a:spcPts val="15"/>
              </a:spcBef>
              <a:spcAft>
                <a:spcPts val="0"/>
              </a:spcAft>
              <a:buSzPts val="1100"/>
              <a:buFont typeface="Symbol" panose="05050102010706020507" pitchFamily="18" charset="2"/>
              <a:buChar char=""/>
              <a:tabLst>
                <a:tab pos="521335" algn="l"/>
              </a:tabLst>
            </a:pPr>
            <a:r>
              <a:rPr lang="es-ES" sz="1400" spc="-5" dirty="0">
                <a:effectLst/>
                <a:latin typeface="Catamaran" panose="00000500000000000000" pitchFamily="2" charset="0"/>
                <a:ea typeface="Symbol" panose="05050102010706020507" pitchFamily="18" charset="2"/>
                <a:cs typeface="Symbol" panose="05050102010706020507" pitchFamily="18" charset="2"/>
              </a:rPr>
              <a:t>Para</a:t>
            </a:r>
            <a:r>
              <a:rPr lang="es-ES" sz="1400" spc="-40" dirty="0">
                <a:effectLst/>
                <a:latin typeface="Catamaran" panose="00000500000000000000" pitchFamily="2" charset="0"/>
                <a:ea typeface="Symbol" panose="05050102010706020507" pitchFamily="18" charset="2"/>
                <a:cs typeface="Symbol" panose="05050102010706020507" pitchFamily="18" charset="2"/>
              </a:rPr>
              <a:t> </a:t>
            </a:r>
            <a:r>
              <a:rPr lang="es-ES" sz="1400" spc="-5" dirty="0">
                <a:effectLst/>
                <a:latin typeface="Catamaran" panose="00000500000000000000" pitchFamily="2" charset="0"/>
                <a:ea typeface="Symbol" panose="05050102010706020507" pitchFamily="18" charset="2"/>
                <a:cs typeface="Symbol" panose="05050102010706020507" pitchFamily="18" charset="2"/>
              </a:rPr>
              <a:t>las</a:t>
            </a:r>
            <a:r>
              <a:rPr lang="es-ES" sz="1400" spc="-45" dirty="0">
                <a:effectLst/>
                <a:latin typeface="Catamaran" panose="00000500000000000000" pitchFamily="2" charset="0"/>
                <a:ea typeface="Symbol" panose="05050102010706020507" pitchFamily="18" charset="2"/>
                <a:cs typeface="Symbol" panose="05050102010706020507" pitchFamily="18" charset="2"/>
              </a:rPr>
              <a:t> </a:t>
            </a:r>
            <a:r>
              <a:rPr lang="es-ES" sz="1400" spc="-5" dirty="0">
                <a:effectLst/>
                <a:latin typeface="Catamaran" panose="00000500000000000000" pitchFamily="2" charset="0"/>
                <a:ea typeface="Symbol" panose="05050102010706020507" pitchFamily="18" charset="2"/>
                <a:cs typeface="Symbol" panose="05050102010706020507" pitchFamily="18" charset="2"/>
              </a:rPr>
              <a:t>evaluaciones</a:t>
            </a:r>
            <a:r>
              <a:rPr lang="es-ES" sz="1400" spc="-75" dirty="0">
                <a:effectLst/>
                <a:latin typeface="Catamaran" panose="00000500000000000000" pitchFamily="2" charset="0"/>
                <a:ea typeface="Symbol" panose="05050102010706020507" pitchFamily="18" charset="2"/>
                <a:cs typeface="Symbol" panose="05050102010706020507" pitchFamily="18" charset="2"/>
              </a:rPr>
              <a:t> </a:t>
            </a:r>
            <a:r>
              <a:rPr lang="es-ES" sz="1400" spc="-5" dirty="0">
                <a:effectLst/>
                <a:latin typeface="Catamaran" panose="00000500000000000000" pitchFamily="2" charset="0"/>
                <a:ea typeface="Symbol" panose="05050102010706020507" pitchFamily="18" charset="2"/>
                <a:cs typeface="Symbol" panose="05050102010706020507" pitchFamily="18" charset="2"/>
              </a:rPr>
              <a:t>extraordinarias</a:t>
            </a:r>
            <a:r>
              <a:rPr lang="es-ES" sz="1400" spc="-40" dirty="0">
                <a:effectLst/>
                <a:latin typeface="Catamaran" panose="00000500000000000000" pitchFamily="2" charset="0"/>
                <a:ea typeface="Symbol" panose="05050102010706020507" pitchFamily="18" charset="2"/>
                <a:cs typeface="Symbol" panose="05050102010706020507" pitchFamily="18" charset="2"/>
              </a:rPr>
              <a:t> </a:t>
            </a:r>
            <a:r>
              <a:rPr lang="es-ES" sz="1400" dirty="0">
                <a:effectLst/>
                <a:latin typeface="Catamaran" panose="00000500000000000000" pitchFamily="2" charset="0"/>
                <a:ea typeface="Symbol" panose="05050102010706020507" pitchFamily="18" charset="2"/>
                <a:cs typeface="Symbol" panose="05050102010706020507" pitchFamily="18" charset="2"/>
              </a:rPr>
              <a:t>programadas,</a:t>
            </a:r>
            <a:r>
              <a:rPr lang="es-ES" sz="1400" spc="-50" dirty="0">
                <a:effectLst/>
                <a:latin typeface="Catamaran" panose="00000500000000000000" pitchFamily="2" charset="0"/>
                <a:ea typeface="Symbol" panose="05050102010706020507" pitchFamily="18" charset="2"/>
                <a:cs typeface="Symbol" panose="05050102010706020507" pitchFamily="18" charset="2"/>
              </a:rPr>
              <a:t> </a:t>
            </a:r>
            <a:r>
              <a:rPr lang="es-ES" sz="1400" dirty="0">
                <a:effectLst/>
                <a:latin typeface="Catamaran" panose="00000500000000000000" pitchFamily="2" charset="0"/>
                <a:ea typeface="Symbol" panose="05050102010706020507" pitchFamily="18" charset="2"/>
                <a:cs typeface="Symbol" panose="05050102010706020507" pitchFamily="18" charset="2"/>
              </a:rPr>
              <a:t>se</a:t>
            </a:r>
            <a:r>
              <a:rPr lang="es-ES" sz="1400" spc="-20" dirty="0">
                <a:effectLst/>
                <a:latin typeface="Catamaran" panose="00000500000000000000" pitchFamily="2" charset="0"/>
                <a:ea typeface="Symbol" panose="05050102010706020507" pitchFamily="18" charset="2"/>
                <a:cs typeface="Symbol" panose="05050102010706020507" pitchFamily="18" charset="2"/>
              </a:rPr>
              <a:t> </a:t>
            </a:r>
            <a:r>
              <a:rPr lang="es-ES" sz="1400" dirty="0">
                <a:effectLst/>
                <a:latin typeface="Catamaran" panose="00000500000000000000" pitchFamily="2" charset="0"/>
                <a:ea typeface="Symbol" panose="05050102010706020507" pitchFamily="18" charset="2"/>
                <a:cs typeface="Symbol" panose="05050102010706020507" pitchFamily="18" charset="2"/>
              </a:rPr>
              <a:t>debe</a:t>
            </a:r>
            <a:r>
              <a:rPr lang="es-ES" sz="1400" spc="-15" dirty="0">
                <a:effectLst/>
                <a:latin typeface="Catamaran" panose="00000500000000000000" pitchFamily="2" charset="0"/>
                <a:ea typeface="Symbol" panose="05050102010706020507" pitchFamily="18" charset="2"/>
                <a:cs typeface="Symbol" panose="05050102010706020507" pitchFamily="18" charset="2"/>
              </a:rPr>
              <a:t> </a:t>
            </a:r>
            <a:r>
              <a:rPr lang="es-ES" sz="1400" dirty="0">
                <a:effectLst/>
                <a:latin typeface="Catamaran" panose="00000500000000000000" pitchFamily="2" charset="0"/>
                <a:ea typeface="Symbol" panose="05050102010706020507" pitchFamily="18" charset="2"/>
                <a:cs typeface="Symbol" panose="05050102010706020507" pitchFamily="18" charset="2"/>
              </a:rPr>
              <a:t>diligenciar</a:t>
            </a:r>
            <a:r>
              <a:rPr lang="es-ES" sz="1400" spc="-40" dirty="0">
                <a:effectLst/>
                <a:latin typeface="Catamaran" panose="00000500000000000000" pitchFamily="2" charset="0"/>
                <a:ea typeface="Symbol" panose="05050102010706020507" pitchFamily="18" charset="2"/>
                <a:cs typeface="Symbol" panose="05050102010706020507" pitchFamily="18" charset="2"/>
              </a:rPr>
              <a:t> a través de la herramienta de validación de protocolos la lista de chequeo de la “Resolución 777 de 2021 - Extraordinarias”.</a:t>
            </a:r>
            <a:r>
              <a:rPr lang="es-ES" sz="1400" spc="-30" dirty="0">
                <a:effectLst/>
                <a:latin typeface="Catamaran" panose="00000500000000000000" pitchFamily="2" charset="0"/>
                <a:ea typeface="Symbol" panose="05050102010706020507" pitchFamily="18" charset="2"/>
                <a:cs typeface="Symbol" panose="05050102010706020507" pitchFamily="18" charset="2"/>
              </a:rPr>
              <a:t> </a:t>
            </a:r>
            <a:endParaRPr lang="es-CO" sz="1400"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472850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06FD818-52E1-48CB-8E40-FE49FB8A8FD7}"/>
              </a:ext>
            </a:extLst>
          </p:cNvPr>
          <p:cNvPicPr>
            <a:picLocks noChangeAspect="1"/>
          </p:cNvPicPr>
          <p:nvPr/>
        </p:nvPicPr>
        <p:blipFill rotWithShape="1">
          <a:blip r:embed="rId2"/>
          <a:srcRect t="7018"/>
          <a:stretch/>
        </p:blipFill>
        <p:spPr>
          <a:xfrm>
            <a:off x="2398645" y="144378"/>
            <a:ext cx="6858000" cy="6376737"/>
          </a:xfrm>
          <a:prstGeom prst="rect">
            <a:avLst/>
          </a:prstGeom>
        </p:spPr>
      </p:pic>
    </p:spTree>
    <p:extLst>
      <p:ext uri="{BB962C8B-B14F-4D97-AF65-F5344CB8AC3E}">
        <p14:creationId xmlns:p14="http://schemas.microsoft.com/office/powerpoint/2010/main" val="794768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4A725B2-E3E4-4EC3-BA1B-6145B28136FD}"/>
              </a:ext>
            </a:extLst>
          </p:cNvPr>
          <p:cNvSpPr txBox="1"/>
          <p:nvPr/>
        </p:nvSpPr>
        <p:spPr>
          <a:xfrm>
            <a:off x="3441354" y="721212"/>
            <a:ext cx="4596715" cy="369332"/>
          </a:xfrm>
          <a:prstGeom prst="rect">
            <a:avLst/>
          </a:prstGeom>
          <a:noFill/>
        </p:spPr>
        <p:txBody>
          <a:bodyPr wrap="square" rtlCol="0">
            <a:spAutoFit/>
          </a:bodyPr>
          <a:lstStyle/>
          <a:p>
            <a:pPr algn="ctr"/>
            <a:r>
              <a:rPr lang="es-CO" b="1" dirty="0">
                <a:solidFill>
                  <a:schemeClr val="tx1">
                    <a:lumMod val="50000"/>
                    <a:lumOff val="50000"/>
                  </a:schemeClr>
                </a:solidFill>
              </a:rPr>
              <a:t>CIRCULAR INFORMATIVA </a:t>
            </a:r>
          </a:p>
        </p:txBody>
      </p:sp>
      <p:sp>
        <p:nvSpPr>
          <p:cNvPr id="8" name="CuadroTexto 7">
            <a:extLst>
              <a:ext uri="{FF2B5EF4-FFF2-40B4-BE49-F238E27FC236}">
                <a16:creationId xmlns:a16="http://schemas.microsoft.com/office/drawing/2014/main" id="{35449DE7-21AD-48D8-BBAF-94FFBBB9F7FC}"/>
              </a:ext>
            </a:extLst>
          </p:cNvPr>
          <p:cNvSpPr txBox="1"/>
          <p:nvPr/>
        </p:nvSpPr>
        <p:spPr>
          <a:xfrm>
            <a:off x="1309815" y="1510674"/>
            <a:ext cx="8859795" cy="3800656"/>
          </a:xfrm>
          <a:prstGeom prst="rect">
            <a:avLst/>
          </a:prstGeom>
          <a:noFill/>
        </p:spPr>
        <p:txBody>
          <a:bodyPr wrap="square">
            <a:spAutoFit/>
          </a:bodyPr>
          <a:lstStyle/>
          <a:p>
            <a:pPr marL="63500">
              <a:lnSpc>
                <a:spcPct val="115000"/>
              </a:lnSpc>
              <a:spcBef>
                <a:spcPts val="630"/>
              </a:spcBef>
              <a:spcAft>
                <a:spcPts val="0"/>
              </a:spcAft>
            </a:pPr>
            <a:r>
              <a:rPr lang="es-ES" sz="1400" dirty="0">
                <a:effectLst/>
                <a:latin typeface="Catamaran" panose="00000500000000000000" pitchFamily="2" charset="0"/>
                <a:ea typeface="Tahoma" panose="020B0604030504040204" pitchFamily="34" charset="0"/>
              </a:rPr>
              <a:t> </a:t>
            </a:r>
            <a:r>
              <a:rPr lang="es-ES" sz="1400" spc="-5" dirty="0">
                <a:effectLst/>
                <a:latin typeface="Catamaran" panose="00000500000000000000" pitchFamily="2" charset="0"/>
                <a:ea typeface="Symbol" panose="05050102010706020507" pitchFamily="18" charset="2"/>
                <a:cs typeface="Symbol" panose="05050102010706020507" pitchFamily="18" charset="2"/>
              </a:rPr>
              <a:t>Para</a:t>
            </a:r>
            <a:r>
              <a:rPr lang="es-ES" sz="1400" spc="-40" dirty="0">
                <a:effectLst/>
                <a:latin typeface="Catamaran" panose="00000500000000000000" pitchFamily="2" charset="0"/>
                <a:ea typeface="Symbol" panose="05050102010706020507" pitchFamily="18" charset="2"/>
                <a:cs typeface="Symbol" panose="05050102010706020507" pitchFamily="18" charset="2"/>
              </a:rPr>
              <a:t> </a:t>
            </a:r>
            <a:r>
              <a:rPr lang="es-ES" sz="1400" spc="-5" dirty="0">
                <a:effectLst/>
                <a:latin typeface="Catamaran" panose="00000500000000000000" pitchFamily="2" charset="0"/>
                <a:ea typeface="Symbol" panose="05050102010706020507" pitchFamily="18" charset="2"/>
                <a:cs typeface="Symbol" panose="05050102010706020507" pitchFamily="18" charset="2"/>
              </a:rPr>
              <a:t>las</a:t>
            </a:r>
            <a:r>
              <a:rPr lang="es-ES" sz="1400" spc="-45" dirty="0">
                <a:effectLst/>
                <a:latin typeface="Catamaran" panose="00000500000000000000" pitchFamily="2" charset="0"/>
                <a:ea typeface="Symbol" panose="05050102010706020507" pitchFamily="18" charset="2"/>
                <a:cs typeface="Symbol" panose="05050102010706020507" pitchFamily="18" charset="2"/>
              </a:rPr>
              <a:t> </a:t>
            </a:r>
            <a:r>
              <a:rPr lang="es-ES" sz="1400" spc="-5" dirty="0">
                <a:effectLst/>
                <a:latin typeface="Catamaran" panose="00000500000000000000" pitchFamily="2" charset="0"/>
                <a:ea typeface="Symbol" panose="05050102010706020507" pitchFamily="18" charset="2"/>
                <a:cs typeface="Symbol" panose="05050102010706020507" pitchFamily="18" charset="2"/>
              </a:rPr>
              <a:t>evaluaciones</a:t>
            </a:r>
            <a:r>
              <a:rPr lang="es-ES" sz="1400" spc="-75" dirty="0">
                <a:effectLst/>
                <a:latin typeface="Catamaran" panose="00000500000000000000" pitchFamily="2" charset="0"/>
                <a:ea typeface="Symbol" panose="05050102010706020507" pitchFamily="18" charset="2"/>
                <a:cs typeface="Symbol" panose="05050102010706020507" pitchFamily="18" charset="2"/>
              </a:rPr>
              <a:t> </a:t>
            </a:r>
            <a:r>
              <a:rPr lang="es-ES" sz="1400" spc="-5" dirty="0">
                <a:effectLst/>
                <a:latin typeface="Catamaran" panose="00000500000000000000" pitchFamily="2" charset="0"/>
                <a:ea typeface="Symbol" panose="05050102010706020507" pitchFamily="18" charset="2"/>
                <a:cs typeface="Symbol" panose="05050102010706020507" pitchFamily="18" charset="2"/>
              </a:rPr>
              <a:t>de seguimiento</a:t>
            </a:r>
            <a:r>
              <a:rPr lang="es-ES" sz="1400" spc="-40" dirty="0">
                <a:effectLst/>
                <a:latin typeface="Catamaran" panose="00000500000000000000" pitchFamily="2" charset="0"/>
                <a:ea typeface="Symbol" panose="05050102010706020507" pitchFamily="18" charset="2"/>
                <a:cs typeface="Symbol" panose="05050102010706020507" pitchFamily="18" charset="2"/>
              </a:rPr>
              <a:t> </a:t>
            </a:r>
            <a:r>
              <a:rPr lang="es-ES" sz="1400" dirty="0">
                <a:effectLst/>
                <a:latin typeface="Catamaran" panose="00000500000000000000" pitchFamily="2" charset="0"/>
                <a:ea typeface="Symbol" panose="05050102010706020507" pitchFamily="18" charset="2"/>
                <a:cs typeface="Symbol" panose="05050102010706020507" pitchFamily="18" charset="2"/>
              </a:rPr>
              <a:t>programadas,</a:t>
            </a:r>
            <a:r>
              <a:rPr lang="es-ES" sz="1400" spc="-50" dirty="0">
                <a:effectLst/>
                <a:latin typeface="Catamaran" panose="00000500000000000000" pitchFamily="2" charset="0"/>
                <a:ea typeface="Symbol" panose="05050102010706020507" pitchFamily="18" charset="2"/>
                <a:cs typeface="Symbol" panose="05050102010706020507" pitchFamily="18" charset="2"/>
              </a:rPr>
              <a:t> </a:t>
            </a:r>
            <a:r>
              <a:rPr lang="es-ES" sz="1400" dirty="0">
                <a:effectLst/>
                <a:latin typeface="Catamaran" panose="00000500000000000000" pitchFamily="2" charset="0"/>
                <a:ea typeface="Symbol" panose="05050102010706020507" pitchFamily="18" charset="2"/>
                <a:cs typeface="Symbol" panose="05050102010706020507" pitchFamily="18" charset="2"/>
              </a:rPr>
              <a:t>se</a:t>
            </a:r>
            <a:r>
              <a:rPr lang="es-ES" sz="1400" spc="-20" dirty="0">
                <a:effectLst/>
                <a:latin typeface="Catamaran" panose="00000500000000000000" pitchFamily="2" charset="0"/>
                <a:ea typeface="Symbol" panose="05050102010706020507" pitchFamily="18" charset="2"/>
                <a:cs typeface="Symbol" panose="05050102010706020507" pitchFamily="18" charset="2"/>
              </a:rPr>
              <a:t> </a:t>
            </a:r>
            <a:r>
              <a:rPr lang="es-ES" sz="1400" dirty="0">
                <a:effectLst/>
                <a:latin typeface="Catamaran" panose="00000500000000000000" pitchFamily="2" charset="0"/>
                <a:ea typeface="Symbol" panose="05050102010706020507" pitchFamily="18" charset="2"/>
                <a:cs typeface="Symbol" panose="05050102010706020507" pitchFamily="18" charset="2"/>
              </a:rPr>
              <a:t>debe</a:t>
            </a:r>
            <a:r>
              <a:rPr lang="es-ES" sz="1400" spc="-15" dirty="0">
                <a:effectLst/>
                <a:latin typeface="Catamaran" panose="00000500000000000000" pitchFamily="2" charset="0"/>
                <a:ea typeface="Symbol" panose="05050102010706020507" pitchFamily="18" charset="2"/>
                <a:cs typeface="Symbol" panose="05050102010706020507" pitchFamily="18" charset="2"/>
              </a:rPr>
              <a:t> </a:t>
            </a:r>
            <a:r>
              <a:rPr lang="es-ES" sz="1400" dirty="0">
                <a:effectLst/>
                <a:latin typeface="Catamaran" panose="00000500000000000000" pitchFamily="2" charset="0"/>
                <a:ea typeface="Symbol" panose="05050102010706020507" pitchFamily="18" charset="2"/>
                <a:cs typeface="Symbol" panose="05050102010706020507" pitchFamily="18" charset="2"/>
              </a:rPr>
              <a:t>diligenciar</a:t>
            </a:r>
            <a:r>
              <a:rPr lang="es-ES" sz="1400" spc="-40" dirty="0">
                <a:effectLst/>
                <a:latin typeface="Catamaran" panose="00000500000000000000" pitchFamily="2" charset="0"/>
                <a:ea typeface="Symbol" panose="05050102010706020507" pitchFamily="18" charset="2"/>
                <a:cs typeface="Symbol" panose="05050102010706020507" pitchFamily="18" charset="2"/>
              </a:rPr>
              <a:t> a través de la herramienta de validación de protocolos la lista de chequeo de la “Resolución 777 de 2021 – Seguimientos + Capitulo aplicable”.</a:t>
            </a:r>
            <a:r>
              <a:rPr lang="es-ES" sz="1400" spc="-30" dirty="0">
                <a:effectLst/>
                <a:latin typeface="Catamaran" panose="00000500000000000000" pitchFamily="2" charset="0"/>
                <a:ea typeface="Symbol" panose="05050102010706020507" pitchFamily="18" charset="2"/>
                <a:cs typeface="Symbol" panose="05050102010706020507" pitchFamily="18" charset="2"/>
              </a:rPr>
              <a:t> </a:t>
            </a:r>
            <a:endParaRPr lang="es-CO" sz="1400" dirty="0">
              <a:effectLst/>
              <a:latin typeface="Tahoma" panose="020B0604030504040204" pitchFamily="34" charset="0"/>
              <a:ea typeface="Symbol" panose="05050102010706020507" pitchFamily="18" charset="2"/>
              <a:cs typeface="Symbol" panose="05050102010706020507" pitchFamily="18" charset="2"/>
            </a:endParaRPr>
          </a:p>
          <a:p>
            <a:pPr marL="873125" indent="-229235" algn="just">
              <a:lnSpc>
                <a:spcPct val="115000"/>
              </a:lnSpc>
            </a:pPr>
            <a:r>
              <a:rPr lang="es-ES" sz="1400" spc="-5" dirty="0">
                <a:effectLst/>
                <a:latin typeface="Catamaran" panose="00000500000000000000" pitchFamily="2" charset="0"/>
                <a:ea typeface="Tahoma" panose="020B0604030504040204" pitchFamily="34" charset="0"/>
              </a:rPr>
              <a:t> </a:t>
            </a:r>
            <a:endParaRPr lang="es-CO" sz="1400" dirty="0">
              <a:effectLst/>
              <a:latin typeface="Tahoma" panose="020B0604030504040204" pitchFamily="34" charset="0"/>
              <a:ea typeface="Tahoma" panose="020B0604030504040204" pitchFamily="34" charset="0"/>
            </a:endParaRPr>
          </a:p>
          <a:p>
            <a:pPr marL="342900" marR="70485" lvl="0" indent="-342900" algn="just">
              <a:lnSpc>
                <a:spcPct val="115000"/>
              </a:lnSpc>
              <a:spcBef>
                <a:spcPts val="15"/>
              </a:spcBef>
              <a:spcAft>
                <a:spcPts val="0"/>
              </a:spcAft>
              <a:buSzPts val="1100"/>
              <a:buFont typeface="Symbol" panose="05050102010706020507" pitchFamily="18" charset="2"/>
              <a:buChar char=""/>
              <a:tabLst>
                <a:tab pos="521335" algn="l"/>
              </a:tabLst>
            </a:pPr>
            <a:r>
              <a:rPr lang="es-ES" sz="1400" spc="-5" dirty="0">
                <a:effectLst/>
                <a:latin typeface="Catamaran" panose="00000500000000000000" pitchFamily="2" charset="0"/>
                <a:ea typeface="Symbol" panose="05050102010706020507" pitchFamily="18" charset="2"/>
                <a:cs typeface="Symbol" panose="05050102010706020507" pitchFamily="18" charset="2"/>
              </a:rPr>
              <a:t>En el memorando de notificación de servicios se deberá indicar las palabras:</a:t>
            </a:r>
            <a:endParaRPr lang="es-CO" sz="1400" dirty="0">
              <a:effectLst/>
              <a:latin typeface="Tahoma" panose="020B0604030504040204" pitchFamily="34" charset="0"/>
              <a:ea typeface="Symbol" panose="05050102010706020507" pitchFamily="18" charset="2"/>
              <a:cs typeface="Symbol" panose="05050102010706020507" pitchFamily="18" charset="2"/>
            </a:endParaRPr>
          </a:p>
          <a:p>
            <a:pPr marL="342900" marR="70485" lvl="0" indent="-342900" algn="just">
              <a:lnSpc>
                <a:spcPct val="115000"/>
              </a:lnSpc>
              <a:spcBef>
                <a:spcPts val="15"/>
              </a:spcBef>
              <a:spcAft>
                <a:spcPts val="0"/>
              </a:spcAft>
              <a:buFont typeface="Tahoma" panose="020B0604030504040204" pitchFamily="34" charset="0"/>
              <a:buChar char="-"/>
              <a:tabLst>
                <a:tab pos="521335" algn="l"/>
              </a:tabLst>
            </a:pPr>
            <a:r>
              <a:rPr lang="es-ES" sz="1400" spc="-5" dirty="0">
                <a:effectLst/>
                <a:latin typeface="Catamaran" panose="00000500000000000000" pitchFamily="2" charset="0"/>
                <a:ea typeface="Tahoma" panose="020B0604030504040204" pitchFamily="34" charset="0"/>
              </a:rPr>
              <a:t>Actualización Resolución 777 de 2021+Extraordinaria</a:t>
            </a:r>
            <a:endParaRPr lang="es-CO" sz="1400" dirty="0">
              <a:effectLst/>
              <a:latin typeface="Tahoma" panose="020B0604030504040204" pitchFamily="34" charset="0"/>
              <a:ea typeface="Tahoma" panose="020B0604030504040204" pitchFamily="34" charset="0"/>
            </a:endParaRPr>
          </a:p>
          <a:p>
            <a:pPr marL="342900" marR="70485" lvl="0" indent="-342900" algn="just">
              <a:lnSpc>
                <a:spcPct val="115000"/>
              </a:lnSpc>
              <a:spcBef>
                <a:spcPts val="15"/>
              </a:spcBef>
              <a:spcAft>
                <a:spcPts val="0"/>
              </a:spcAft>
              <a:buFont typeface="Tahoma" panose="020B0604030504040204" pitchFamily="34" charset="0"/>
              <a:buChar char="-"/>
              <a:tabLst>
                <a:tab pos="521335" algn="l"/>
              </a:tabLst>
            </a:pPr>
            <a:r>
              <a:rPr lang="es-ES" sz="1400" spc="-5" dirty="0">
                <a:effectLst/>
                <a:latin typeface="Catamaran" panose="00000500000000000000" pitchFamily="2" charset="0"/>
                <a:ea typeface="Tahoma" panose="020B0604030504040204" pitchFamily="34" charset="0"/>
              </a:rPr>
              <a:t>Actualización Resolución 777 de 2021 + Seguimiento</a:t>
            </a:r>
            <a:endParaRPr lang="es-CO" sz="1400" dirty="0">
              <a:effectLst/>
              <a:latin typeface="Tahoma" panose="020B0604030504040204" pitchFamily="34" charset="0"/>
              <a:ea typeface="Tahoma" panose="020B0604030504040204" pitchFamily="34" charset="0"/>
            </a:endParaRPr>
          </a:p>
          <a:p>
            <a:pPr marL="342900" marR="70485" lvl="0" indent="-342900" algn="just">
              <a:lnSpc>
                <a:spcPct val="115000"/>
              </a:lnSpc>
              <a:spcBef>
                <a:spcPts val="15"/>
              </a:spcBef>
              <a:spcAft>
                <a:spcPts val="0"/>
              </a:spcAft>
              <a:buFont typeface="Tahoma" panose="020B0604030504040204" pitchFamily="34" charset="0"/>
              <a:buChar char="-"/>
              <a:tabLst>
                <a:tab pos="521335" algn="l"/>
              </a:tabLst>
            </a:pPr>
            <a:r>
              <a:rPr lang="es-ES" sz="1400" spc="-5" dirty="0">
                <a:effectLst/>
                <a:latin typeface="Catamaran" panose="00000500000000000000" pitchFamily="2" charset="0"/>
                <a:ea typeface="Tahoma" panose="020B0604030504040204" pitchFamily="34" charset="0"/>
              </a:rPr>
              <a:t>Otorgamiento Resolución 777 de 2021 </a:t>
            </a:r>
            <a:endParaRPr lang="es-CO" sz="1400" dirty="0">
              <a:effectLst/>
              <a:latin typeface="Tahoma" panose="020B0604030504040204" pitchFamily="34" charset="0"/>
              <a:ea typeface="Tahoma" panose="020B0604030504040204" pitchFamily="34" charset="0"/>
            </a:endParaRPr>
          </a:p>
          <a:p>
            <a:pPr marL="342900" marR="70485" lvl="0" indent="-342900" algn="just">
              <a:lnSpc>
                <a:spcPct val="115000"/>
              </a:lnSpc>
              <a:spcBef>
                <a:spcPts val="15"/>
              </a:spcBef>
              <a:spcAft>
                <a:spcPts val="0"/>
              </a:spcAft>
              <a:buFont typeface="Tahoma" panose="020B0604030504040204" pitchFamily="34" charset="0"/>
              <a:buChar char="-"/>
              <a:tabLst>
                <a:tab pos="521335" algn="l"/>
              </a:tabLst>
            </a:pPr>
            <a:r>
              <a:rPr lang="es-ES" sz="1400" spc="-5" dirty="0">
                <a:effectLst/>
                <a:latin typeface="Catamaran" panose="00000500000000000000" pitchFamily="2" charset="0"/>
                <a:ea typeface="Tahoma" panose="020B0604030504040204" pitchFamily="34" charset="0"/>
              </a:rPr>
              <a:t>Casos especiales se incluirá la resolución adicional aplicable. </a:t>
            </a:r>
            <a:endParaRPr lang="es-CO" sz="1400" dirty="0">
              <a:effectLst/>
              <a:latin typeface="Tahoma" panose="020B0604030504040204" pitchFamily="34" charset="0"/>
              <a:ea typeface="Tahoma" panose="020B0604030504040204" pitchFamily="34" charset="0"/>
            </a:endParaRPr>
          </a:p>
          <a:p>
            <a:pPr marR="70485">
              <a:lnSpc>
                <a:spcPct val="115000"/>
              </a:lnSpc>
              <a:spcBef>
                <a:spcPts val="15"/>
              </a:spcBef>
              <a:spcAft>
                <a:spcPts val="0"/>
              </a:spcAft>
              <a:tabLst>
                <a:tab pos="521335" algn="l"/>
              </a:tabLst>
            </a:pPr>
            <a:r>
              <a:rPr lang="es-ES" sz="1400" spc="-5" dirty="0">
                <a:effectLst/>
                <a:latin typeface="Catamaran" panose="00000500000000000000" pitchFamily="2" charset="0"/>
                <a:ea typeface="Tahoma" panose="020B0604030504040204" pitchFamily="34" charset="0"/>
              </a:rPr>
              <a:t> </a:t>
            </a:r>
            <a:endParaRPr lang="es-CO" sz="1400" dirty="0">
              <a:effectLst/>
              <a:latin typeface="Tahoma" panose="020B0604030504040204" pitchFamily="34" charset="0"/>
              <a:ea typeface="Tahoma" panose="020B0604030504040204" pitchFamily="34" charset="0"/>
            </a:endParaRPr>
          </a:p>
          <a:p>
            <a:pPr marR="70485" algn="just">
              <a:lnSpc>
                <a:spcPct val="115000"/>
              </a:lnSpc>
              <a:spcBef>
                <a:spcPts val="15"/>
              </a:spcBef>
              <a:spcAft>
                <a:spcPts val="0"/>
              </a:spcAft>
              <a:tabLst>
                <a:tab pos="521335" algn="l"/>
              </a:tabLst>
            </a:pPr>
            <a:r>
              <a:rPr lang="es-ES" sz="1400" spc="-5" dirty="0">
                <a:effectLst/>
                <a:latin typeface="Catamaran" panose="00000500000000000000" pitchFamily="2" charset="0"/>
                <a:ea typeface="Tahoma" panose="020B0604030504040204" pitchFamily="34" charset="0"/>
              </a:rPr>
              <a:t>Si al momento</a:t>
            </a:r>
            <a:r>
              <a:rPr lang="es-ES" sz="1400" dirty="0">
                <a:effectLst/>
                <a:latin typeface="Catamaran" panose="00000500000000000000" pitchFamily="2" charset="0"/>
                <a:ea typeface="Tahoma" panose="020B0604030504040204" pitchFamily="34" charset="0"/>
              </a:rPr>
              <a:t> de recibir este comunicado usted se encuentra atendiendo una evaluación extraordinario o de seguimiento programada con anticipación por ICONTEC, le solicitamos por favor atender el servicio sin novedades en el manteniendo de las condiciones de bioseguridad para la verificación de las resoluciones ya programadas, en tal sentido después del 15 de junio ICONTEC le estará contactando a las organizaciones para realizar una actividad complementaria (extraordinaria) de verificación de la Resolución 777 de 2021 con el fin de actualizar  los certificados de los servicios de bioseguridad.</a:t>
            </a:r>
            <a:endParaRPr lang="es-CO" sz="1400"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589635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2C6068-2395-401B-BFCD-1700A90758D3}"/>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B08EA27F-0F29-4228-8AD0-0509EB2D3895}"/>
              </a:ext>
            </a:extLst>
          </p:cNvPr>
          <p:cNvSpPr>
            <a:spLocks noGrp="1"/>
          </p:cNvSpPr>
          <p:nvPr>
            <p:ph idx="1"/>
          </p:nvPr>
        </p:nvSpPr>
        <p:spPr/>
        <p:txBody>
          <a:bodyPr/>
          <a:lstStyle/>
          <a:p>
            <a:pPr algn="just"/>
            <a:r>
              <a:rPr lang="es-MX" sz="1800" dirty="0">
                <a:solidFill>
                  <a:srgbClr val="7C878E"/>
                </a:solidFill>
                <a:latin typeface="Arial" panose="020B0604020202020204" pitchFamily="34" charset="0"/>
                <a:cs typeface="Arial" panose="020B0604020202020204" pitchFamily="34" charset="0"/>
              </a:rPr>
              <a:t>Los métodos que se utilizan para recolectar la información incluyen: entrevistas, observación de procesos e instalaciones, análisis de datos, revisión de registros y documentos. </a:t>
            </a:r>
          </a:p>
          <a:p>
            <a:pPr algn="just"/>
            <a:endParaRPr lang="es-MX" sz="1800" dirty="0">
              <a:solidFill>
                <a:srgbClr val="7C878E"/>
              </a:solidFill>
              <a:latin typeface="Arial" panose="020B0604020202020204" pitchFamily="34" charset="0"/>
              <a:cs typeface="Arial" panose="020B0604020202020204" pitchFamily="34" charset="0"/>
            </a:endParaRPr>
          </a:p>
          <a:p>
            <a:pPr algn="just"/>
            <a:r>
              <a:rPr lang="es-MX" sz="1800" dirty="0">
                <a:solidFill>
                  <a:srgbClr val="7C878E"/>
                </a:solidFill>
                <a:latin typeface="Arial" panose="020B0604020202020204" pitchFamily="34" charset="0"/>
                <a:cs typeface="Arial" panose="020B0604020202020204" pitchFamily="34" charset="0"/>
              </a:rPr>
              <a:t>La información se recolecta en las áreas de trabajo y comprende la información pertinente a los objetivos, criterios y alcance de la evaluación. La evidencia de la evaluación en sitio se basa en la información disponible el día de la visita. Esto incluye la información verificable proveniente de entrevistas a las personas que desarrollan actividades dentro del centro de trabajo independientemente de su vínculo contractual (trabajadores o contratistas), la observación de actividades, del ambiente de trabajo y de las condiciones circundantes. </a:t>
            </a:r>
          </a:p>
          <a:p>
            <a:pPr algn="just"/>
            <a:r>
              <a:rPr lang="es-MX" sz="1800" dirty="0">
                <a:solidFill>
                  <a:srgbClr val="7C878E"/>
                </a:solidFill>
                <a:latin typeface="Arial" panose="020B0604020202020204" pitchFamily="34" charset="0"/>
                <a:cs typeface="Arial" panose="020B0604020202020204" pitchFamily="34" charset="0"/>
              </a:rPr>
              <a:t>Durante la evaluación se debe priorizar las entrevistas a desarrollar de acuerdo con los controles operacionales establecidos en el protocolo especifico, así como los mecanismos de monitoreo y medición asociados.</a:t>
            </a:r>
            <a:endParaRPr lang="es-CO" sz="1800" dirty="0">
              <a:solidFill>
                <a:srgbClr val="7C878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5736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Que aprendí</a:t>
            </a:r>
            <a:br>
              <a:rPr lang="es-CO" dirty="0"/>
            </a:br>
            <a:r>
              <a:rPr lang="es-CO" dirty="0"/>
              <a:t>hoy?</a:t>
            </a:r>
          </a:p>
        </p:txBody>
      </p:sp>
      <p:sp>
        <p:nvSpPr>
          <p:cNvPr id="3" name="Freeform 8"/>
          <p:cNvSpPr>
            <a:spLocks/>
          </p:cNvSpPr>
          <p:nvPr/>
        </p:nvSpPr>
        <p:spPr bwMode="auto">
          <a:xfrm>
            <a:off x="8056300" y="173897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 name="Group 2"/>
          <p:cNvGrpSpPr/>
          <p:nvPr/>
        </p:nvGrpSpPr>
        <p:grpSpPr>
          <a:xfrm>
            <a:off x="5582976" y="1504021"/>
            <a:ext cx="5403849" cy="5332413"/>
            <a:chOff x="6623499" y="2513013"/>
            <a:chExt cx="5403849" cy="5332413"/>
          </a:xfrm>
        </p:grpSpPr>
        <p:sp>
          <p:nvSpPr>
            <p:cNvPr id="5" name="Freeform 10"/>
            <p:cNvSpPr>
              <a:spLocks/>
            </p:cNvSpPr>
            <p:nvPr/>
          </p:nvSpPr>
          <p:spPr bwMode="auto">
            <a:xfrm>
              <a:off x="8733286" y="2698750"/>
              <a:ext cx="765175" cy="1036638"/>
            </a:xfrm>
            <a:custGeom>
              <a:avLst/>
              <a:gdLst>
                <a:gd name="T0" fmla="*/ 0 w 282"/>
                <a:gd name="T1" fmla="*/ 259 h 382"/>
                <a:gd name="T2" fmla="*/ 17 w 282"/>
                <a:gd name="T3" fmla="*/ 306 h 382"/>
                <a:gd name="T4" fmla="*/ 68 w 282"/>
                <a:gd name="T5" fmla="*/ 370 h 382"/>
                <a:gd name="T6" fmla="*/ 191 w 282"/>
                <a:gd name="T7" fmla="*/ 354 h 382"/>
                <a:gd name="T8" fmla="*/ 238 w 282"/>
                <a:gd name="T9" fmla="*/ 302 h 382"/>
                <a:gd name="T10" fmla="*/ 253 w 282"/>
                <a:gd name="T11" fmla="*/ 269 h 382"/>
                <a:gd name="T12" fmla="*/ 258 w 282"/>
                <a:gd name="T13" fmla="*/ 251 h 382"/>
                <a:gd name="T14" fmla="*/ 262 w 282"/>
                <a:gd name="T15" fmla="*/ 257 h 382"/>
                <a:gd name="T16" fmla="*/ 280 w 282"/>
                <a:gd name="T17" fmla="*/ 236 h 382"/>
                <a:gd name="T18" fmla="*/ 282 w 282"/>
                <a:gd name="T19" fmla="*/ 184 h 382"/>
                <a:gd name="T20" fmla="*/ 258 w 282"/>
                <a:gd name="T21" fmla="*/ 193 h 382"/>
                <a:gd name="T22" fmla="*/ 246 w 282"/>
                <a:gd name="T23" fmla="*/ 152 h 382"/>
                <a:gd name="T24" fmla="*/ 231 w 282"/>
                <a:gd name="T25" fmla="*/ 108 h 382"/>
                <a:gd name="T26" fmla="*/ 214 w 282"/>
                <a:gd name="T27" fmla="*/ 76 h 382"/>
                <a:gd name="T28" fmla="*/ 201 w 282"/>
                <a:gd name="T29" fmla="*/ 33 h 382"/>
                <a:gd name="T30" fmla="*/ 205 w 282"/>
                <a:gd name="T31" fmla="*/ 53 h 382"/>
                <a:gd name="T32" fmla="*/ 211 w 282"/>
                <a:gd name="T33" fmla="*/ 102 h 382"/>
                <a:gd name="T34" fmla="*/ 209 w 282"/>
                <a:gd name="T35" fmla="*/ 103 h 382"/>
                <a:gd name="T36" fmla="*/ 194 w 282"/>
                <a:gd name="T37" fmla="*/ 56 h 382"/>
                <a:gd name="T38" fmla="*/ 186 w 282"/>
                <a:gd name="T39" fmla="*/ 33 h 382"/>
                <a:gd name="T40" fmla="*/ 185 w 282"/>
                <a:gd name="T41" fmla="*/ 29 h 382"/>
                <a:gd name="T42" fmla="*/ 181 w 282"/>
                <a:gd name="T43" fmla="*/ 17 h 382"/>
                <a:gd name="T44" fmla="*/ 179 w 282"/>
                <a:gd name="T45" fmla="*/ 13 h 382"/>
                <a:gd name="T46" fmla="*/ 174 w 282"/>
                <a:gd name="T47" fmla="*/ 11 h 382"/>
                <a:gd name="T48" fmla="*/ 164 w 282"/>
                <a:gd name="T49" fmla="*/ 7 h 382"/>
                <a:gd name="T50" fmla="*/ 163 w 282"/>
                <a:gd name="T51" fmla="*/ 6 h 382"/>
                <a:gd name="T52" fmla="*/ 145 w 282"/>
                <a:gd name="T53" fmla="*/ 11 h 382"/>
                <a:gd name="T54" fmla="*/ 134 w 282"/>
                <a:gd name="T55" fmla="*/ 18 h 382"/>
                <a:gd name="T56" fmla="*/ 134 w 282"/>
                <a:gd name="T57" fmla="*/ 18 h 382"/>
                <a:gd name="T58" fmla="*/ 133 w 282"/>
                <a:gd name="T59" fmla="*/ 19 h 382"/>
                <a:gd name="T60" fmla="*/ 125 w 282"/>
                <a:gd name="T61" fmla="*/ 27 h 382"/>
                <a:gd name="T62" fmla="*/ 115 w 282"/>
                <a:gd name="T63" fmla="*/ 38 h 382"/>
                <a:gd name="T64" fmla="*/ 107 w 282"/>
                <a:gd name="T65" fmla="*/ 53 h 382"/>
                <a:gd name="T66" fmla="*/ 80 w 282"/>
                <a:gd name="T67" fmla="*/ 140 h 382"/>
                <a:gd name="T68" fmla="*/ 70 w 282"/>
                <a:gd name="T69" fmla="*/ 192 h 382"/>
                <a:gd name="T70" fmla="*/ 69 w 282"/>
                <a:gd name="T71" fmla="*/ 192 h 382"/>
                <a:gd name="T72" fmla="*/ 73 w 282"/>
                <a:gd name="T73" fmla="*/ 139 h 382"/>
                <a:gd name="T74" fmla="*/ 94 w 282"/>
                <a:gd name="T75" fmla="*/ 46 h 382"/>
                <a:gd name="T76" fmla="*/ 104 w 282"/>
                <a:gd name="T77" fmla="*/ 30 h 382"/>
                <a:gd name="T78" fmla="*/ 116 w 282"/>
                <a:gd name="T79" fmla="*/ 17 h 382"/>
                <a:gd name="T80" fmla="*/ 125 w 282"/>
                <a:gd name="T81" fmla="*/ 10 h 382"/>
                <a:gd name="T82" fmla="*/ 126 w 282"/>
                <a:gd name="T83" fmla="*/ 9 h 382"/>
                <a:gd name="T84" fmla="*/ 127 w 282"/>
                <a:gd name="T85" fmla="*/ 8 h 382"/>
                <a:gd name="T86" fmla="*/ 142 w 282"/>
                <a:gd name="T87" fmla="*/ 2 h 382"/>
                <a:gd name="T88" fmla="*/ 140 w 282"/>
                <a:gd name="T89" fmla="*/ 1 h 382"/>
                <a:gd name="T90" fmla="*/ 32 w 282"/>
                <a:gd name="T91" fmla="*/ 96 h 382"/>
                <a:gd name="T92" fmla="*/ 8 w 282"/>
                <a:gd name="T93" fmla="*/ 245 h 382"/>
                <a:gd name="T94" fmla="*/ 26 w 282"/>
                <a:gd name="T95" fmla="*/ 30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 h="382">
                  <a:moveTo>
                    <a:pt x="26" y="303"/>
                  </a:moveTo>
                  <a:cubicBezTo>
                    <a:pt x="15" y="292"/>
                    <a:pt x="6" y="275"/>
                    <a:pt x="0" y="259"/>
                  </a:cubicBezTo>
                  <a:cubicBezTo>
                    <a:pt x="2" y="263"/>
                    <a:pt x="3" y="266"/>
                    <a:pt x="4" y="270"/>
                  </a:cubicBezTo>
                  <a:cubicBezTo>
                    <a:pt x="8" y="282"/>
                    <a:pt x="10" y="295"/>
                    <a:pt x="17" y="306"/>
                  </a:cubicBezTo>
                  <a:cubicBezTo>
                    <a:pt x="24" y="319"/>
                    <a:pt x="32" y="331"/>
                    <a:pt x="41" y="343"/>
                  </a:cubicBezTo>
                  <a:cubicBezTo>
                    <a:pt x="49" y="353"/>
                    <a:pt x="56" y="364"/>
                    <a:pt x="68" y="370"/>
                  </a:cubicBezTo>
                  <a:cubicBezTo>
                    <a:pt x="82" y="377"/>
                    <a:pt x="101" y="382"/>
                    <a:pt x="118" y="381"/>
                  </a:cubicBezTo>
                  <a:cubicBezTo>
                    <a:pt x="143" y="379"/>
                    <a:pt x="169" y="366"/>
                    <a:pt x="191" y="354"/>
                  </a:cubicBezTo>
                  <a:cubicBezTo>
                    <a:pt x="200" y="349"/>
                    <a:pt x="209" y="344"/>
                    <a:pt x="216" y="336"/>
                  </a:cubicBezTo>
                  <a:cubicBezTo>
                    <a:pt x="225" y="326"/>
                    <a:pt x="232" y="314"/>
                    <a:pt x="238" y="302"/>
                  </a:cubicBezTo>
                  <a:cubicBezTo>
                    <a:pt x="244" y="291"/>
                    <a:pt x="248" y="280"/>
                    <a:pt x="253" y="269"/>
                  </a:cubicBezTo>
                  <a:cubicBezTo>
                    <a:pt x="253" y="269"/>
                    <a:pt x="253" y="269"/>
                    <a:pt x="253" y="269"/>
                  </a:cubicBezTo>
                  <a:cubicBezTo>
                    <a:pt x="253" y="268"/>
                    <a:pt x="253" y="268"/>
                    <a:pt x="253" y="267"/>
                  </a:cubicBezTo>
                  <a:cubicBezTo>
                    <a:pt x="255" y="262"/>
                    <a:pt x="257" y="257"/>
                    <a:pt x="258" y="251"/>
                  </a:cubicBezTo>
                  <a:cubicBezTo>
                    <a:pt x="259" y="248"/>
                    <a:pt x="264" y="249"/>
                    <a:pt x="264" y="252"/>
                  </a:cubicBezTo>
                  <a:cubicBezTo>
                    <a:pt x="263" y="254"/>
                    <a:pt x="263" y="255"/>
                    <a:pt x="262" y="257"/>
                  </a:cubicBezTo>
                  <a:cubicBezTo>
                    <a:pt x="266" y="255"/>
                    <a:pt x="270" y="253"/>
                    <a:pt x="273" y="250"/>
                  </a:cubicBezTo>
                  <a:cubicBezTo>
                    <a:pt x="277" y="246"/>
                    <a:pt x="279" y="241"/>
                    <a:pt x="280" y="236"/>
                  </a:cubicBezTo>
                  <a:cubicBezTo>
                    <a:pt x="282" y="224"/>
                    <a:pt x="282" y="211"/>
                    <a:pt x="282" y="199"/>
                  </a:cubicBezTo>
                  <a:cubicBezTo>
                    <a:pt x="282" y="194"/>
                    <a:pt x="282" y="189"/>
                    <a:pt x="282" y="184"/>
                  </a:cubicBezTo>
                  <a:cubicBezTo>
                    <a:pt x="282" y="178"/>
                    <a:pt x="280" y="161"/>
                    <a:pt x="271" y="170"/>
                  </a:cubicBezTo>
                  <a:cubicBezTo>
                    <a:pt x="265" y="176"/>
                    <a:pt x="261" y="185"/>
                    <a:pt x="258" y="193"/>
                  </a:cubicBezTo>
                  <a:cubicBezTo>
                    <a:pt x="257" y="196"/>
                    <a:pt x="254" y="196"/>
                    <a:pt x="253" y="193"/>
                  </a:cubicBezTo>
                  <a:cubicBezTo>
                    <a:pt x="252" y="179"/>
                    <a:pt x="249" y="166"/>
                    <a:pt x="246" y="152"/>
                  </a:cubicBezTo>
                  <a:cubicBezTo>
                    <a:pt x="245" y="143"/>
                    <a:pt x="244" y="134"/>
                    <a:pt x="241" y="125"/>
                  </a:cubicBezTo>
                  <a:cubicBezTo>
                    <a:pt x="239" y="119"/>
                    <a:pt x="235" y="113"/>
                    <a:pt x="231" y="108"/>
                  </a:cubicBezTo>
                  <a:cubicBezTo>
                    <a:pt x="226" y="101"/>
                    <a:pt x="219" y="94"/>
                    <a:pt x="214" y="86"/>
                  </a:cubicBezTo>
                  <a:cubicBezTo>
                    <a:pt x="213" y="84"/>
                    <a:pt x="214" y="78"/>
                    <a:pt x="214" y="76"/>
                  </a:cubicBezTo>
                  <a:cubicBezTo>
                    <a:pt x="214" y="68"/>
                    <a:pt x="213" y="60"/>
                    <a:pt x="211" y="52"/>
                  </a:cubicBezTo>
                  <a:cubicBezTo>
                    <a:pt x="208" y="45"/>
                    <a:pt x="205" y="38"/>
                    <a:pt x="201" y="33"/>
                  </a:cubicBezTo>
                  <a:cubicBezTo>
                    <a:pt x="202" y="35"/>
                    <a:pt x="202" y="37"/>
                    <a:pt x="203" y="40"/>
                  </a:cubicBezTo>
                  <a:cubicBezTo>
                    <a:pt x="204" y="44"/>
                    <a:pt x="205" y="48"/>
                    <a:pt x="205" y="53"/>
                  </a:cubicBezTo>
                  <a:cubicBezTo>
                    <a:pt x="207" y="62"/>
                    <a:pt x="208" y="71"/>
                    <a:pt x="209" y="80"/>
                  </a:cubicBezTo>
                  <a:cubicBezTo>
                    <a:pt x="209" y="89"/>
                    <a:pt x="210" y="96"/>
                    <a:pt x="211" y="102"/>
                  </a:cubicBezTo>
                  <a:cubicBezTo>
                    <a:pt x="211" y="108"/>
                    <a:pt x="212" y="111"/>
                    <a:pt x="212" y="111"/>
                  </a:cubicBezTo>
                  <a:cubicBezTo>
                    <a:pt x="212" y="111"/>
                    <a:pt x="211" y="108"/>
                    <a:pt x="209" y="103"/>
                  </a:cubicBezTo>
                  <a:cubicBezTo>
                    <a:pt x="207" y="97"/>
                    <a:pt x="204" y="90"/>
                    <a:pt x="202" y="81"/>
                  </a:cubicBezTo>
                  <a:cubicBezTo>
                    <a:pt x="199" y="73"/>
                    <a:pt x="196" y="64"/>
                    <a:pt x="194" y="56"/>
                  </a:cubicBezTo>
                  <a:cubicBezTo>
                    <a:pt x="193" y="51"/>
                    <a:pt x="191" y="47"/>
                    <a:pt x="190" y="44"/>
                  </a:cubicBezTo>
                  <a:cubicBezTo>
                    <a:pt x="189" y="40"/>
                    <a:pt x="187" y="36"/>
                    <a:pt x="186" y="33"/>
                  </a:cubicBezTo>
                  <a:cubicBezTo>
                    <a:pt x="186" y="31"/>
                    <a:pt x="186" y="31"/>
                    <a:pt x="186" y="31"/>
                  </a:cubicBezTo>
                  <a:cubicBezTo>
                    <a:pt x="185" y="29"/>
                    <a:pt x="185" y="29"/>
                    <a:pt x="185" y="29"/>
                  </a:cubicBezTo>
                  <a:cubicBezTo>
                    <a:pt x="185" y="27"/>
                    <a:pt x="184" y="26"/>
                    <a:pt x="184" y="24"/>
                  </a:cubicBezTo>
                  <a:cubicBezTo>
                    <a:pt x="183" y="22"/>
                    <a:pt x="182" y="19"/>
                    <a:pt x="181" y="17"/>
                  </a:cubicBezTo>
                  <a:cubicBezTo>
                    <a:pt x="180" y="16"/>
                    <a:pt x="180" y="15"/>
                    <a:pt x="179" y="14"/>
                  </a:cubicBezTo>
                  <a:cubicBezTo>
                    <a:pt x="179" y="14"/>
                    <a:pt x="179" y="14"/>
                    <a:pt x="179" y="13"/>
                  </a:cubicBezTo>
                  <a:cubicBezTo>
                    <a:pt x="178" y="13"/>
                    <a:pt x="176" y="12"/>
                    <a:pt x="175" y="12"/>
                  </a:cubicBezTo>
                  <a:cubicBezTo>
                    <a:pt x="174" y="12"/>
                    <a:pt x="174" y="11"/>
                    <a:pt x="174" y="11"/>
                  </a:cubicBezTo>
                  <a:cubicBezTo>
                    <a:pt x="171" y="10"/>
                    <a:pt x="167" y="8"/>
                    <a:pt x="164" y="7"/>
                  </a:cubicBezTo>
                  <a:cubicBezTo>
                    <a:pt x="164" y="7"/>
                    <a:pt x="164" y="7"/>
                    <a:pt x="164" y="7"/>
                  </a:cubicBezTo>
                  <a:cubicBezTo>
                    <a:pt x="164" y="7"/>
                    <a:pt x="164" y="7"/>
                    <a:pt x="164" y="7"/>
                  </a:cubicBezTo>
                  <a:cubicBezTo>
                    <a:pt x="163" y="6"/>
                    <a:pt x="163" y="6"/>
                    <a:pt x="163" y="6"/>
                  </a:cubicBezTo>
                  <a:cubicBezTo>
                    <a:pt x="162" y="6"/>
                    <a:pt x="162" y="6"/>
                    <a:pt x="161" y="6"/>
                  </a:cubicBezTo>
                  <a:cubicBezTo>
                    <a:pt x="157" y="6"/>
                    <a:pt x="152" y="8"/>
                    <a:pt x="145" y="11"/>
                  </a:cubicBezTo>
                  <a:cubicBezTo>
                    <a:pt x="142" y="13"/>
                    <a:pt x="139" y="15"/>
                    <a:pt x="135" y="17"/>
                  </a:cubicBezTo>
                  <a:cubicBezTo>
                    <a:pt x="134" y="18"/>
                    <a:pt x="134" y="18"/>
                    <a:pt x="134" y="18"/>
                  </a:cubicBezTo>
                  <a:cubicBezTo>
                    <a:pt x="134" y="18"/>
                    <a:pt x="134" y="18"/>
                    <a:pt x="134" y="18"/>
                  </a:cubicBezTo>
                  <a:cubicBezTo>
                    <a:pt x="134" y="18"/>
                    <a:pt x="134" y="18"/>
                    <a:pt x="134" y="18"/>
                  </a:cubicBezTo>
                  <a:cubicBezTo>
                    <a:pt x="134" y="18"/>
                    <a:pt x="134" y="18"/>
                    <a:pt x="134" y="18"/>
                  </a:cubicBezTo>
                  <a:cubicBezTo>
                    <a:pt x="133" y="19"/>
                    <a:pt x="133" y="19"/>
                    <a:pt x="133" y="19"/>
                  </a:cubicBezTo>
                  <a:cubicBezTo>
                    <a:pt x="132" y="20"/>
                    <a:pt x="131" y="21"/>
                    <a:pt x="131" y="22"/>
                  </a:cubicBezTo>
                  <a:cubicBezTo>
                    <a:pt x="129" y="23"/>
                    <a:pt x="127" y="25"/>
                    <a:pt x="125" y="27"/>
                  </a:cubicBezTo>
                  <a:cubicBezTo>
                    <a:pt x="123" y="29"/>
                    <a:pt x="122" y="31"/>
                    <a:pt x="120" y="32"/>
                  </a:cubicBezTo>
                  <a:cubicBezTo>
                    <a:pt x="119" y="34"/>
                    <a:pt x="117" y="36"/>
                    <a:pt x="115" y="38"/>
                  </a:cubicBezTo>
                  <a:cubicBezTo>
                    <a:pt x="114" y="41"/>
                    <a:pt x="112" y="43"/>
                    <a:pt x="111" y="45"/>
                  </a:cubicBezTo>
                  <a:cubicBezTo>
                    <a:pt x="109" y="47"/>
                    <a:pt x="108" y="50"/>
                    <a:pt x="107" y="53"/>
                  </a:cubicBezTo>
                  <a:cubicBezTo>
                    <a:pt x="101" y="63"/>
                    <a:pt x="95" y="76"/>
                    <a:pt x="91" y="92"/>
                  </a:cubicBezTo>
                  <a:cubicBezTo>
                    <a:pt x="86" y="107"/>
                    <a:pt x="83" y="124"/>
                    <a:pt x="80" y="140"/>
                  </a:cubicBezTo>
                  <a:cubicBezTo>
                    <a:pt x="77" y="155"/>
                    <a:pt x="75" y="169"/>
                    <a:pt x="72" y="180"/>
                  </a:cubicBezTo>
                  <a:cubicBezTo>
                    <a:pt x="71" y="185"/>
                    <a:pt x="70" y="189"/>
                    <a:pt x="70" y="192"/>
                  </a:cubicBezTo>
                  <a:cubicBezTo>
                    <a:pt x="69" y="195"/>
                    <a:pt x="68" y="196"/>
                    <a:pt x="68" y="196"/>
                  </a:cubicBezTo>
                  <a:cubicBezTo>
                    <a:pt x="68" y="196"/>
                    <a:pt x="69" y="195"/>
                    <a:pt x="69" y="192"/>
                  </a:cubicBezTo>
                  <a:cubicBezTo>
                    <a:pt x="69" y="189"/>
                    <a:pt x="70" y="185"/>
                    <a:pt x="70" y="179"/>
                  </a:cubicBezTo>
                  <a:cubicBezTo>
                    <a:pt x="71" y="169"/>
                    <a:pt x="72" y="155"/>
                    <a:pt x="73" y="139"/>
                  </a:cubicBezTo>
                  <a:cubicBezTo>
                    <a:pt x="74" y="123"/>
                    <a:pt x="76" y="105"/>
                    <a:pt x="79" y="89"/>
                  </a:cubicBezTo>
                  <a:cubicBezTo>
                    <a:pt x="82" y="72"/>
                    <a:pt x="88" y="57"/>
                    <a:pt x="94" y="46"/>
                  </a:cubicBezTo>
                  <a:cubicBezTo>
                    <a:pt x="96" y="43"/>
                    <a:pt x="97" y="40"/>
                    <a:pt x="99" y="38"/>
                  </a:cubicBezTo>
                  <a:cubicBezTo>
                    <a:pt x="101" y="35"/>
                    <a:pt x="103" y="33"/>
                    <a:pt x="104" y="30"/>
                  </a:cubicBezTo>
                  <a:cubicBezTo>
                    <a:pt x="106" y="28"/>
                    <a:pt x="108" y="25"/>
                    <a:pt x="110" y="23"/>
                  </a:cubicBezTo>
                  <a:cubicBezTo>
                    <a:pt x="112" y="21"/>
                    <a:pt x="114" y="19"/>
                    <a:pt x="116" y="17"/>
                  </a:cubicBezTo>
                  <a:cubicBezTo>
                    <a:pt x="118" y="15"/>
                    <a:pt x="120" y="14"/>
                    <a:pt x="122" y="12"/>
                  </a:cubicBezTo>
                  <a:cubicBezTo>
                    <a:pt x="123" y="11"/>
                    <a:pt x="124" y="11"/>
                    <a:pt x="125" y="10"/>
                  </a:cubicBezTo>
                  <a:cubicBezTo>
                    <a:pt x="126" y="9"/>
                    <a:pt x="126" y="9"/>
                    <a:pt x="126" y="9"/>
                  </a:cubicBezTo>
                  <a:cubicBezTo>
                    <a:pt x="126" y="9"/>
                    <a:pt x="126" y="9"/>
                    <a:pt x="126" y="9"/>
                  </a:cubicBezTo>
                  <a:cubicBezTo>
                    <a:pt x="127" y="9"/>
                    <a:pt x="127" y="9"/>
                    <a:pt x="127" y="9"/>
                  </a:cubicBezTo>
                  <a:cubicBezTo>
                    <a:pt x="127" y="8"/>
                    <a:pt x="127" y="8"/>
                    <a:pt x="127" y="8"/>
                  </a:cubicBezTo>
                  <a:cubicBezTo>
                    <a:pt x="128" y="8"/>
                    <a:pt x="128" y="8"/>
                    <a:pt x="129" y="7"/>
                  </a:cubicBezTo>
                  <a:cubicBezTo>
                    <a:pt x="133" y="5"/>
                    <a:pt x="138" y="3"/>
                    <a:pt x="142" y="2"/>
                  </a:cubicBezTo>
                  <a:cubicBezTo>
                    <a:pt x="142" y="1"/>
                    <a:pt x="143" y="1"/>
                    <a:pt x="144" y="1"/>
                  </a:cubicBezTo>
                  <a:cubicBezTo>
                    <a:pt x="143" y="1"/>
                    <a:pt x="141" y="1"/>
                    <a:pt x="140" y="1"/>
                  </a:cubicBezTo>
                  <a:cubicBezTo>
                    <a:pt x="127" y="0"/>
                    <a:pt x="115" y="10"/>
                    <a:pt x="104" y="16"/>
                  </a:cubicBezTo>
                  <a:cubicBezTo>
                    <a:pt x="72" y="35"/>
                    <a:pt x="48" y="62"/>
                    <a:pt x="32" y="96"/>
                  </a:cubicBezTo>
                  <a:cubicBezTo>
                    <a:pt x="19" y="123"/>
                    <a:pt x="11" y="152"/>
                    <a:pt x="8" y="182"/>
                  </a:cubicBezTo>
                  <a:cubicBezTo>
                    <a:pt x="5" y="203"/>
                    <a:pt x="3" y="225"/>
                    <a:pt x="8" y="245"/>
                  </a:cubicBezTo>
                  <a:cubicBezTo>
                    <a:pt x="13" y="264"/>
                    <a:pt x="20" y="283"/>
                    <a:pt x="30" y="300"/>
                  </a:cubicBezTo>
                  <a:cubicBezTo>
                    <a:pt x="32" y="302"/>
                    <a:pt x="29" y="305"/>
                    <a:pt x="26" y="3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 name="Group 87"/>
            <p:cNvGrpSpPr/>
            <p:nvPr/>
          </p:nvGrpSpPr>
          <p:grpSpPr>
            <a:xfrm>
              <a:off x="6623499" y="2513013"/>
              <a:ext cx="5403849" cy="5332413"/>
              <a:chOff x="6353176" y="2513013"/>
              <a:chExt cx="5403849" cy="5332413"/>
            </a:xfrm>
          </p:grpSpPr>
          <p:sp>
            <p:nvSpPr>
              <p:cNvPr id="7" name="Freeform 5"/>
              <p:cNvSpPr>
                <a:spLocks noEditPoints="1"/>
              </p:cNvSpPr>
              <p:nvPr/>
            </p:nvSpPr>
            <p:spPr bwMode="auto">
              <a:xfrm>
                <a:off x="6969125" y="2513013"/>
                <a:ext cx="4192587" cy="5332413"/>
              </a:xfrm>
              <a:custGeom>
                <a:avLst/>
                <a:gdLst>
                  <a:gd name="T0" fmla="*/ 167 w 1544"/>
                  <a:gd name="T1" fmla="*/ 1179 h 1967"/>
                  <a:gd name="T2" fmla="*/ 301 w 1544"/>
                  <a:gd name="T3" fmla="*/ 1229 h 1967"/>
                  <a:gd name="T4" fmla="*/ 366 w 1544"/>
                  <a:gd name="T5" fmla="*/ 1127 h 1967"/>
                  <a:gd name="T6" fmla="*/ 415 w 1544"/>
                  <a:gd name="T7" fmla="*/ 1091 h 1967"/>
                  <a:gd name="T8" fmla="*/ 313 w 1544"/>
                  <a:gd name="T9" fmla="*/ 1618 h 1967"/>
                  <a:gd name="T10" fmla="*/ 382 w 1544"/>
                  <a:gd name="T11" fmla="*/ 1967 h 1967"/>
                  <a:gd name="T12" fmla="*/ 1041 w 1544"/>
                  <a:gd name="T13" fmla="*/ 1715 h 1967"/>
                  <a:gd name="T14" fmla="*/ 1027 w 1544"/>
                  <a:gd name="T15" fmla="*/ 1402 h 1967"/>
                  <a:gd name="T16" fmla="*/ 972 w 1544"/>
                  <a:gd name="T17" fmla="*/ 1219 h 1967"/>
                  <a:gd name="T18" fmla="*/ 1059 w 1544"/>
                  <a:gd name="T19" fmla="*/ 1104 h 1967"/>
                  <a:gd name="T20" fmla="*/ 1230 w 1544"/>
                  <a:gd name="T21" fmla="*/ 1230 h 1967"/>
                  <a:gd name="T22" fmla="*/ 1541 w 1544"/>
                  <a:gd name="T23" fmla="*/ 859 h 1967"/>
                  <a:gd name="T24" fmla="*/ 1341 w 1544"/>
                  <a:gd name="T25" fmla="*/ 827 h 1967"/>
                  <a:gd name="T26" fmla="*/ 1256 w 1544"/>
                  <a:gd name="T27" fmla="*/ 945 h 1967"/>
                  <a:gd name="T28" fmla="*/ 1194 w 1544"/>
                  <a:gd name="T29" fmla="*/ 960 h 1967"/>
                  <a:gd name="T30" fmla="*/ 1121 w 1544"/>
                  <a:gd name="T31" fmla="*/ 813 h 1967"/>
                  <a:gd name="T32" fmla="*/ 1098 w 1544"/>
                  <a:gd name="T33" fmla="*/ 722 h 1967"/>
                  <a:gd name="T34" fmla="*/ 1017 w 1544"/>
                  <a:gd name="T35" fmla="*/ 572 h 1967"/>
                  <a:gd name="T36" fmla="*/ 835 w 1544"/>
                  <a:gd name="T37" fmla="*/ 307 h 1967"/>
                  <a:gd name="T38" fmla="*/ 723 w 1544"/>
                  <a:gd name="T39" fmla="*/ 25 h 1967"/>
                  <a:gd name="T40" fmla="*/ 515 w 1544"/>
                  <a:gd name="T41" fmla="*/ 169 h 1967"/>
                  <a:gd name="T42" fmla="*/ 526 w 1544"/>
                  <a:gd name="T43" fmla="*/ 320 h 1967"/>
                  <a:gd name="T44" fmla="*/ 529 w 1544"/>
                  <a:gd name="T45" fmla="*/ 304 h 1967"/>
                  <a:gd name="T46" fmla="*/ 537 w 1544"/>
                  <a:gd name="T47" fmla="*/ 348 h 1967"/>
                  <a:gd name="T48" fmla="*/ 548 w 1544"/>
                  <a:gd name="T49" fmla="*/ 351 h 1967"/>
                  <a:gd name="T50" fmla="*/ 576 w 1544"/>
                  <a:gd name="T51" fmla="*/ 401 h 1967"/>
                  <a:gd name="T52" fmla="*/ 451 w 1544"/>
                  <a:gd name="T53" fmla="*/ 547 h 1967"/>
                  <a:gd name="T54" fmla="*/ 284 w 1544"/>
                  <a:gd name="T55" fmla="*/ 621 h 1967"/>
                  <a:gd name="T56" fmla="*/ 256 w 1544"/>
                  <a:gd name="T57" fmla="*/ 715 h 1967"/>
                  <a:gd name="T58" fmla="*/ 242 w 1544"/>
                  <a:gd name="T59" fmla="*/ 898 h 1967"/>
                  <a:gd name="T60" fmla="*/ 194 w 1544"/>
                  <a:gd name="T61" fmla="*/ 884 h 1967"/>
                  <a:gd name="T62" fmla="*/ 113 w 1544"/>
                  <a:gd name="T63" fmla="*/ 753 h 1967"/>
                  <a:gd name="T64" fmla="*/ 2 w 1544"/>
                  <a:gd name="T65" fmla="*/ 864 h 1967"/>
                  <a:gd name="T66" fmla="*/ 576 w 1544"/>
                  <a:gd name="T67" fmla="*/ 372 h 1967"/>
                  <a:gd name="T68" fmla="*/ 694 w 1544"/>
                  <a:gd name="T69" fmla="*/ 70 h 1967"/>
                  <a:gd name="T70" fmla="*/ 675 w 1544"/>
                  <a:gd name="T71" fmla="*/ 79 h 1967"/>
                  <a:gd name="T72" fmla="*/ 629 w 1544"/>
                  <a:gd name="T73" fmla="*/ 158 h 1967"/>
                  <a:gd name="T74" fmla="*/ 630 w 1544"/>
                  <a:gd name="T75" fmla="*/ 209 h 1967"/>
                  <a:gd name="T76" fmla="*/ 681 w 1544"/>
                  <a:gd name="T77" fmla="*/ 91 h 1967"/>
                  <a:gd name="T78" fmla="*/ 695 w 1544"/>
                  <a:gd name="T79" fmla="*/ 80 h 1967"/>
                  <a:gd name="T80" fmla="*/ 725 w 1544"/>
                  <a:gd name="T81" fmla="*/ 81 h 1967"/>
                  <a:gd name="T82" fmla="*/ 736 w 1544"/>
                  <a:gd name="T83" fmla="*/ 102 h 1967"/>
                  <a:gd name="T84" fmla="*/ 759 w 1544"/>
                  <a:gd name="T85" fmla="*/ 149 h 1967"/>
                  <a:gd name="T86" fmla="*/ 781 w 1544"/>
                  <a:gd name="T87" fmla="*/ 177 h 1967"/>
                  <a:gd name="T88" fmla="*/ 832 w 1544"/>
                  <a:gd name="T89" fmla="*/ 268 h 1967"/>
                  <a:gd name="T90" fmla="*/ 803 w 1544"/>
                  <a:gd name="T91" fmla="*/ 338 h 1967"/>
                  <a:gd name="T92" fmla="*/ 591 w 1544"/>
                  <a:gd name="T93" fmla="*/ 412 h 1967"/>
                  <a:gd name="T94" fmla="*/ 652 w 1544"/>
                  <a:gd name="T95" fmla="*/ 454 h 1967"/>
                  <a:gd name="T96" fmla="*/ 761 w 1544"/>
                  <a:gd name="T97" fmla="*/ 572 h 1967"/>
                  <a:gd name="T98" fmla="*/ 683 w 1544"/>
                  <a:gd name="T99" fmla="*/ 684 h 1967"/>
                  <a:gd name="T100" fmla="*/ 570 w 1544"/>
                  <a:gd name="T101" fmla="*/ 491 h 1967"/>
                  <a:gd name="T102" fmla="*/ 681 w 1544"/>
                  <a:gd name="T103" fmla="*/ 704 h 1967"/>
                  <a:gd name="T104" fmla="*/ 764 w 1544"/>
                  <a:gd name="T105" fmla="*/ 582 h 1967"/>
                  <a:gd name="T106" fmla="*/ 764 w 1544"/>
                  <a:gd name="T107" fmla="*/ 1411 h 1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44" h="1967">
                    <a:moveTo>
                      <a:pt x="10" y="886"/>
                    </a:moveTo>
                    <a:cubicBezTo>
                      <a:pt x="18" y="902"/>
                      <a:pt x="27" y="918"/>
                      <a:pt x="34" y="934"/>
                    </a:cubicBezTo>
                    <a:cubicBezTo>
                      <a:pt x="41" y="951"/>
                      <a:pt x="48" y="967"/>
                      <a:pt x="59" y="982"/>
                    </a:cubicBezTo>
                    <a:cubicBezTo>
                      <a:pt x="68" y="996"/>
                      <a:pt x="78" y="1008"/>
                      <a:pt x="87" y="1021"/>
                    </a:cubicBezTo>
                    <a:cubicBezTo>
                      <a:pt x="96" y="1035"/>
                      <a:pt x="105" y="1050"/>
                      <a:pt x="114" y="1065"/>
                    </a:cubicBezTo>
                    <a:cubicBezTo>
                      <a:pt x="132" y="1096"/>
                      <a:pt x="149" y="1127"/>
                      <a:pt x="167" y="1158"/>
                    </a:cubicBezTo>
                    <a:cubicBezTo>
                      <a:pt x="167" y="1165"/>
                      <a:pt x="166" y="1172"/>
                      <a:pt x="167" y="1179"/>
                    </a:cubicBezTo>
                    <a:cubicBezTo>
                      <a:pt x="167" y="1184"/>
                      <a:pt x="167" y="1190"/>
                      <a:pt x="170" y="1193"/>
                    </a:cubicBezTo>
                    <a:cubicBezTo>
                      <a:pt x="174" y="1199"/>
                      <a:pt x="179" y="1204"/>
                      <a:pt x="184" y="1209"/>
                    </a:cubicBezTo>
                    <a:cubicBezTo>
                      <a:pt x="198" y="1224"/>
                      <a:pt x="215" y="1237"/>
                      <a:pt x="235" y="1244"/>
                    </a:cubicBezTo>
                    <a:cubicBezTo>
                      <a:pt x="251" y="1249"/>
                      <a:pt x="263" y="1243"/>
                      <a:pt x="276" y="1236"/>
                    </a:cubicBezTo>
                    <a:cubicBezTo>
                      <a:pt x="276" y="1236"/>
                      <a:pt x="277" y="1236"/>
                      <a:pt x="278" y="1236"/>
                    </a:cubicBezTo>
                    <a:cubicBezTo>
                      <a:pt x="282" y="1237"/>
                      <a:pt x="286" y="1238"/>
                      <a:pt x="290" y="1237"/>
                    </a:cubicBezTo>
                    <a:cubicBezTo>
                      <a:pt x="294" y="1236"/>
                      <a:pt x="298" y="1231"/>
                      <a:pt x="301" y="1229"/>
                    </a:cubicBezTo>
                    <a:cubicBezTo>
                      <a:pt x="306" y="1225"/>
                      <a:pt x="309" y="1220"/>
                      <a:pt x="313" y="1215"/>
                    </a:cubicBezTo>
                    <a:cubicBezTo>
                      <a:pt x="317" y="1210"/>
                      <a:pt x="320" y="1205"/>
                      <a:pt x="324" y="1199"/>
                    </a:cubicBezTo>
                    <a:cubicBezTo>
                      <a:pt x="327" y="1194"/>
                      <a:pt x="331" y="1190"/>
                      <a:pt x="335" y="1185"/>
                    </a:cubicBezTo>
                    <a:cubicBezTo>
                      <a:pt x="339" y="1180"/>
                      <a:pt x="341" y="1175"/>
                      <a:pt x="343" y="1169"/>
                    </a:cubicBezTo>
                    <a:cubicBezTo>
                      <a:pt x="344" y="1167"/>
                      <a:pt x="346" y="1166"/>
                      <a:pt x="348" y="1164"/>
                    </a:cubicBezTo>
                    <a:cubicBezTo>
                      <a:pt x="352" y="1159"/>
                      <a:pt x="356" y="1154"/>
                      <a:pt x="359" y="1149"/>
                    </a:cubicBezTo>
                    <a:cubicBezTo>
                      <a:pt x="362" y="1142"/>
                      <a:pt x="364" y="1135"/>
                      <a:pt x="366" y="1127"/>
                    </a:cubicBezTo>
                    <a:cubicBezTo>
                      <a:pt x="368" y="1119"/>
                      <a:pt x="370" y="1111"/>
                      <a:pt x="374" y="1104"/>
                    </a:cubicBezTo>
                    <a:cubicBezTo>
                      <a:pt x="377" y="1098"/>
                      <a:pt x="384" y="1095"/>
                      <a:pt x="387" y="1088"/>
                    </a:cubicBezTo>
                    <a:cubicBezTo>
                      <a:pt x="390" y="1083"/>
                      <a:pt x="387" y="1075"/>
                      <a:pt x="388" y="1069"/>
                    </a:cubicBezTo>
                    <a:cubicBezTo>
                      <a:pt x="389" y="1062"/>
                      <a:pt x="391" y="1055"/>
                      <a:pt x="392" y="1048"/>
                    </a:cubicBezTo>
                    <a:cubicBezTo>
                      <a:pt x="393" y="1048"/>
                      <a:pt x="393" y="1047"/>
                      <a:pt x="394" y="1046"/>
                    </a:cubicBezTo>
                    <a:cubicBezTo>
                      <a:pt x="399" y="1057"/>
                      <a:pt x="404" y="1067"/>
                      <a:pt x="409" y="1078"/>
                    </a:cubicBezTo>
                    <a:cubicBezTo>
                      <a:pt x="411" y="1082"/>
                      <a:pt x="413" y="1086"/>
                      <a:pt x="415" y="1091"/>
                    </a:cubicBezTo>
                    <a:cubicBezTo>
                      <a:pt x="415" y="1092"/>
                      <a:pt x="415" y="1094"/>
                      <a:pt x="415" y="1095"/>
                    </a:cubicBezTo>
                    <a:cubicBezTo>
                      <a:pt x="416" y="1105"/>
                      <a:pt x="418" y="1114"/>
                      <a:pt x="420" y="1123"/>
                    </a:cubicBezTo>
                    <a:cubicBezTo>
                      <a:pt x="424" y="1146"/>
                      <a:pt x="427" y="1169"/>
                      <a:pt x="428" y="1192"/>
                    </a:cubicBezTo>
                    <a:cubicBezTo>
                      <a:pt x="428" y="1193"/>
                      <a:pt x="428" y="1194"/>
                      <a:pt x="428" y="1195"/>
                    </a:cubicBezTo>
                    <a:cubicBezTo>
                      <a:pt x="424" y="1230"/>
                      <a:pt x="415" y="1265"/>
                      <a:pt x="404" y="1299"/>
                    </a:cubicBezTo>
                    <a:cubicBezTo>
                      <a:pt x="393" y="1336"/>
                      <a:pt x="380" y="1373"/>
                      <a:pt x="368" y="1410"/>
                    </a:cubicBezTo>
                    <a:cubicBezTo>
                      <a:pt x="347" y="1478"/>
                      <a:pt x="323" y="1547"/>
                      <a:pt x="313" y="1618"/>
                    </a:cubicBezTo>
                    <a:cubicBezTo>
                      <a:pt x="312" y="1626"/>
                      <a:pt x="311" y="1634"/>
                      <a:pt x="311" y="1643"/>
                    </a:cubicBezTo>
                    <a:cubicBezTo>
                      <a:pt x="311" y="1644"/>
                      <a:pt x="311" y="1645"/>
                      <a:pt x="312" y="1645"/>
                    </a:cubicBezTo>
                    <a:cubicBezTo>
                      <a:pt x="328" y="1652"/>
                      <a:pt x="343" y="1661"/>
                      <a:pt x="359" y="1667"/>
                    </a:cubicBezTo>
                    <a:cubicBezTo>
                      <a:pt x="359" y="1667"/>
                      <a:pt x="359" y="1667"/>
                      <a:pt x="359" y="1667"/>
                    </a:cubicBezTo>
                    <a:cubicBezTo>
                      <a:pt x="359" y="1690"/>
                      <a:pt x="360" y="1712"/>
                      <a:pt x="361" y="1735"/>
                    </a:cubicBezTo>
                    <a:cubicBezTo>
                      <a:pt x="362" y="1760"/>
                      <a:pt x="365" y="1784"/>
                      <a:pt x="368" y="1809"/>
                    </a:cubicBezTo>
                    <a:cubicBezTo>
                      <a:pt x="375" y="1862"/>
                      <a:pt x="379" y="1914"/>
                      <a:pt x="382" y="1967"/>
                    </a:cubicBezTo>
                    <a:cubicBezTo>
                      <a:pt x="1016" y="1967"/>
                      <a:pt x="1016" y="1967"/>
                      <a:pt x="1016" y="1967"/>
                    </a:cubicBezTo>
                    <a:cubicBezTo>
                      <a:pt x="1016" y="1967"/>
                      <a:pt x="1016" y="1967"/>
                      <a:pt x="1016" y="1966"/>
                    </a:cubicBezTo>
                    <a:cubicBezTo>
                      <a:pt x="1018" y="1953"/>
                      <a:pt x="1021" y="1941"/>
                      <a:pt x="1023" y="1928"/>
                    </a:cubicBezTo>
                    <a:cubicBezTo>
                      <a:pt x="1024" y="1918"/>
                      <a:pt x="1024" y="1909"/>
                      <a:pt x="1024" y="1900"/>
                    </a:cubicBezTo>
                    <a:cubicBezTo>
                      <a:pt x="1026" y="1890"/>
                      <a:pt x="1028" y="1880"/>
                      <a:pt x="1030" y="1869"/>
                    </a:cubicBezTo>
                    <a:cubicBezTo>
                      <a:pt x="1034" y="1846"/>
                      <a:pt x="1037" y="1822"/>
                      <a:pt x="1039" y="1797"/>
                    </a:cubicBezTo>
                    <a:cubicBezTo>
                      <a:pt x="1041" y="1770"/>
                      <a:pt x="1041" y="1743"/>
                      <a:pt x="1041" y="1715"/>
                    </a:cubicBezTo>
                    <a:cubicBezTo>
                      <a:pt x="1041" y="1701"/>
                      <a:pt x="1040" y="1687"/>
                      <a:pt x="1039" y="1673"/>
                    </a:cubicBezTo>
                    <a:cubicBezTo>
                      <a:pt x="1043" y="1670"/>
                      <a:pt x="1046" y="1668"/>
                      <a:pt x="1050" y="1665"/>
                    </a:cubicBezTo>
                    <a:cubicBezTo>
                      <a:pt x="1056" y="1660"/>
                      <a:pt x="1062" y="1655"/>
                      <a:pt x="1069" y="1651"/>
                    </a:cubicBezTo>
                    <a:cubicBezTo>
                      <a:pt x="1074" y="1648"/>
                      <a:pt x="1080" y="1644"/>
                      <a:pt x="1084" y="1639"/>
                    </a:cubicBezTo>
                    <a:cubicBezTo>
                      <a:pt x="1086" y="1636"/>
                      <a:pt x="1086" y="1633"/>
                      <a:pt x="1085" y="1629"/>
                    </a:cubicBezTo>
                    <a:cubicBezTo>
                      <a:pt x="1079" y="1593"/>
                      <a:pt x="1068" y="1558"/>
                      <a:pt x="1058" y="1523"/>
                    </a:cubicBezTo>
                    <a:cubicBezTo>
                      <a:pt x="1048" y="1483"/>
                      <a:pt x="1037" y="1443"/>
                      <a:pt x="1027" y="1402"/>
                    </a:cubicBezTo>
                    <a:cubicBezTo>
                      <a:pt x="1025" y="1395"/>
                      <a:pt x="1024" y="1388"/>
                      <a:pt x="1022" y="1382"/>
                    </a:cubicBezTo>
                    <a:cubicBezTo>
                      <a:pt x="1019" y="1365"/>
                      <a:pt x="1012" y="1348"/>
                      <a:pt x="1006" y="1332"/>
                    </a:cubicBezTo>
                    <a:cubicBezTo>
                      <a:pt x="1000" y="1315"/>
                      <a:pt x="996" y="1298"/>
                      <a:pt x="991" y="1281"/>
                    </a:cubicBezTo>
                    <a:cubicBezTo>
                      <a:pt x="988" y="1272"/>
                      <a:pt x="985" y="1263"/>
                      <a:pt x="982" y="1254"/>
                    </a:cubicBezTo>
                    <a:cubicBezTo>
                      <a:pt x="979" y="1245"/>
                      <a:pt x="976" y="1236"/>
                      <a:pt x="975" y="1227"/>
                    </a:cubicBezTo>
                    <a:cubicBezTo>
                      <a:pt x="975" y="1226"/>
                      <a:pt x="974" y="1225"/>
                      <a:pt x="973" y="1225"/>
                    </a:cubicBezTo>
                    <a:cubicBezTo>
                      <a:pt x="973" y="1223"/>
                      <a:pt x="973" y="1221"/>
                      <a:pt x="972" y="1219"/>
                    </a:cubicBezTo>
                    <a:cubicBezTo>
                      <a:pt x="969" y="1201"/>
                      <a:pt x="966" y="1184"/>
                      <a:pt x="963" y="1166"/>
                    </a:cubicBezTo>
                    <a:cubicBezTo>
                      <a:pt x="960" y="1154"/>
                      <a:pt x="957" y="1142"/>
                      <a:pt x="955" y="1130"/>
                    </a:cubicBezTo>
                    <a:cubicBezTo>
                      <a:pt x="959" y="1107"/>
                      <a:pt x="964" y="1084"/>
                      <a:pt x="968" y="1060"/>
                    </a:cubicBezTo>
                    <a:cubicBezTo>
                      <a:pt x="977" y="1037"/>
                      <a:pt x="985" y="1014"/>
                      <a:pt x="991" y="990"/>
                    </a:cubicBezTo>
                    <a:cubicBezTo>
                      <a:pt x="999" y="998"/>
                      <a:pt x="1002" y="1011"/>
                      <a:pt x="1006" y="1021"/>
                    </a:cubicBezTo>
                    <a:cubicBezTo>
                      <a:pt x="1011" y="1036"/>
                      <a:pt x="1021" y="1046"/>
                      <a:pt x="1032" y="1057"/>
                    </a:cubicBezTo>
                    <a:cubicBezTo>
                      <a:pt x="1044" y="1071"/>
                      <a:pt x="1049" y="1089"/>
                      <a:pt x="1059" y="1104"/>
                    </a:cubicBezTo>
                    <a:cubicBezTo>
                      <a:pt x="1068" y="1116"/>
                      <a:pt x="1078" y="1128"/>
                      <a:pt x="1088" y="1138"/>
                    </a:cubicBezTo>
                    <a:cubicBezTo>
                      <a:pt x="1099" y="1149"/>
                      <a:pt x="1110" y="1160"/>
                      <a:pt x="1122" y="1170"/>
                    </a:cubicBezTo>
                    <a:cubicBezTo>
                      <a:pt x="1128" y="1176"/>
                      <a:pt x="1135" y="1181"/>
                      <a:pt x="1141" y="1187"/>
                    </a:cubicBezTo>
                    <a:cubicBezTo>
                      <a:pt x="1146" y="1192"/>
                      <a:pt x="1151" y="1198"/>
                      <a:pt x="1157" y="1202"/>
                    </a:cubicBezTo>
                    <a:cubicBezTo>
                      <a:pt x="1169" y="1211"/>
                      <a:pt x="1183" y="1216"/>
                      <a:pt x="1197" y="1221"/>
                    </a:cubicBezTo>
                    <a:cubicBezTo>
                      <a:pt x="1204" y="1223"/>
                      <a:pt x="1210" y="1225"/>
                      <a:pt x="1217" y="1227"/>
                    </a:cubicBezTo>
                    <a:cubicBezTo>
                      <a:pt x="1221" y="1228"/>
                      <a:pt x="1226" y="1231"/>
                      <a:pt x="1230" y="1230"/>
                    </a:cubicBezTo>
                    <a:cubicBezTo>
                      <a:pt x="1240" y="1227"/>
                      <a:pt x="1248" y="1218"/>
                      <a:pt x="1254" y="1210"/>
                    </a:cubicBezTo>
                    <a:cubicBezTo>
                      <a:pt x="1259" y="1203"/>
                      <a:pt x="1265" y="1196"/>
                      <a:pt x="1270" y="1189"/>
                    </a:cubicBezTo>
                    <a:cubicBezTo>
                      <a:pt x="1285" y="1170"/>
                      <a:pt x="1300" y="1150"/>
                      <a:pt x="1316" y="1131"/>
                    </a:cubicBezTo>
                    <a:cubicBezTo>
                      <a:pt x="1344" y="1096"/>
                      <a:pt x="1377" y="1066"/>
                      <a:pt x="1403" y="1031"/>
                    </a:cubicBezTo>
                    <a:cubicBezTo>
                      <a:pt x="1432" y="992"/>
                      <a:pt x="1471" y="963"/>
                      <a:pt x="1501" y="925"/>
                    </a:cubicBezTo>
                    <a:cubicBezTo>
                      <a:pt x="1515" y="907"/>
                      <a:pt x="1528" y="889"/>
                      <a:pt x="1541" y="870"/>
                    </a:cubicBezTo>
                    <a:cubicBezTo>
                      <a:pt x="1544" y="865"/>
                      <a:pt x="1544" y="864"/>
                      <a:pt x="1541" y="859"/>
                    </a:cubicBezTo>
                    <a:cubicBezTo>
                      <a:pt x="1534" y="847"/>
                      <a:pt x="1526" y="836"/>
                      <a:pt x="1517" y="826"/>
                    </a:cubicBezTo>
                    <a:cubicBezTo>
                      <a:pt x="1500" y="810"/>
                      <a:pt x="1481" y="796"/>
                      <a:pt x="1463" y="781"/>
                    </a:cubicBezTo>
                    <a:cubicBezTo>
                      <a:pt x="1455" y="774"/>
                      <a:pt x="1446" y="767"/>
                      <a:pt x="1437" y="760"/>
                    </a:cubicBezTo>
                    <a:cubicBezTo>
                      <a:pt x="1432" y="756"/>
                      <a:pt x="1426" y="751"/>
                      <a:pt x="1420" y="750"/>
                    </a:cubicBezTo>
                    <a:cubicBezTo>
                      <a:pt x="1411" y="747"/>
                      <a:pt x="1404" y="751"/>
                      <a:pt x="1399" y="758"/>
                    </a:cubicBezTo>
                    <a:cubicBezTo>
                      <a:pt x="1394" y="765"/>
                      <a:pt x="1388" y="772"/>
                      <a:pt x="1383" y="778"/>
                    </a:cubicBezTo>
                    <a:cubicBezTo>
                      <a:pt x="1369" y="795"/>
                      <a:pt x="1356" y="811"/>
                      <a:pt x="1341" y="827"/>
                    </a:cubicBezTo>
                    <a:cubicBezTo>
                      <a:pt x="1337" y="832"/>
                      <a:pt x="1332" y="837"/>
                      <a:pt x="1328" y="843"/>
                    </a:cubicBezTo>
                    <a:cubicBezTo>
                      <a:pt x="1323" y="851"/>
                      <a:pt x="1321" y="861"/>
                      <a:pt x="1317" y="869"/>
                    </a:cubicBezTo>
                    <a:cubicBezTo>
                      <a:pt x="1312" y="877"/>
                      <a:pt x="1305" y="882"/>
                      <a:pt x="1298" y="887"/>
                    </a:cubicBezTo>
                    <a:cubicBezTo>
                      <a:pt x="1293" y="891"/>
                      <a:pt x="1290" y="897"/>
                      <a:pt x="1287" y="902"/>
                    </a:cubicBezTo>
                    <a:cubicBezTo>
                      <a:pt x="1282" y="910"/>
                      <a:pt x="1278" y="917"/>
                      <a:pt x="1273" y="925"/>
                    </a:cubicBezTo>
                    <a:cubicBezTo>
                      <a:pt x="1268" y="931"/>
                      <a:pt x="1262" y="936"/>
                      <a:pt x="1257" y="942"/>
                    </a:cubicBezTo>
                    <a:cubicBezTo>
                      <a:pt x="1257" y="943"/>
                      <a:pt x="1256" y="944"/>
                      <a:pt x="1256" y="945"/>
                    </a:cubicBezTo>
                    <a:cubicBezTo>
                      <a:pt x="1253" y="946"/>
                      <a:pt x="1251" y="948"/>
                      <a:pt x="1249" y="949"/>
                    </a:cubicBezTo>
                    <a:cubicBezTo>
                      <a:pt x="1239" y="956"/>
                      <a:pt x="1236" y="964"/>
                      <a:pt x="1231" y="974"/>
                    </a:cubicBezTo>
                    <a:cubicBezTo>
                      <a:pt x="1227" y="982"/>
                      <a:pt x="1219" y="987"/>
                      <a:pt x="1213" y="992"/>
                    </a:cubicBezTo>
                    <a:cubicBezTo>
                      <a:pt x="1212" y="994"/>
                      <a:pt x="1210" y="995"/>
                      <a:pt x="1209" y="997"/>
                    </a:cubicBezTo>
                    <a:cubicBezTo>
                      <a:pt x="1209" y="992"/>
                      <a:pt x="1208" y="988"/>
                      <a:pt x="1207" y="985"/>
                    </a:cubicBezTo>
                    <a:cubicBezTo>
                      <a:pt x="1205" y="980"/>
                      <a:pt x="1201" y="977"/>
                      <a:pt x="1198" y="973"/>
                    </a:cubicBezTo>
                    <a:cubicBezTo>
                      <a:pt x="1196" y="969"/>
                      <a:pt x="1194" y="964"/>
                      <a:pt x="1194" y="960"/>
                    </a:cubicBezTo>
                    <a:cubicBezTo>
                      <a:pt x="1195" y="955"/>
                      <a:pt x="1195" y="950"/>
                      <a:pt x="1194" y="945"/>
                    </a:cubicBezTo>
                    <a:cubicBezTo>
                      <a:pt x="1191" y="938"/>
                      <a:pt x="1185" y="933"/>
                      <a:pt x="1180" y="927"/>
                    </a:cubicBezTo>
                    <a:cubicBezTo>
                      <a:pt x="1174" y="920"/>
                      <a:pt x="1168" y="913"/>
                      <a:pt x="1163" y="906"/>
                    </a:cubicBezTo>
                    <a:cubicBezTo>
                      <a:pt x="1155" y="896"/>
                      <a:pt x="1148" y="888"/>
                      <a:pt x="1142" y="878"/>
                    </a:cubicBezTo>
                    <a:cubicBezTo>
                      <a:pt x="1138" y="871"/>
                      <a:pt x="1138" y="865"/>
                      <a:pt x="1138" y="857"/>
                    </a:cubicBezTo>
                    <a:cubicBezTo>
                      <a:pt x="1138" y="852"/>
                      <a:pt x="1137" y="848"/>
                      <a:pt x="1135" y="843"/>
                    </a:cubicBezTo>
                    <a:cubicBezTo>
                      <a:pt x="1129" y="833"/>
                      <a:pt x="1124" y="824"/>
                      <a:pt x="1121" y="813"/>
                    </a:cubicBezTo>
                    <a:cubicBezTo>
                      <a:pt x="1121" y="811"/>
                      <a:pt x="1120" y="806"/>
                      <a:pt x="1119" y="802"/>
                    </a:cubicBezTo>
                    <a:cubicBezTo>
                      <a:pt x="1119" y="800"/>
                      <a:pt x="1120" y="797"/>
                      <a:pt x="1120" y="794"/>
                    </a:cubicBezTo>
                    <a:cubicBezTo>
                      <a:pt x="1121" y="787"/>
                      <a:pt x="1123" y="781"/>
                      <a:pt x="1122" y="774"/>
                    </a:cubicBezTo>
                    <a:cubicBezTo>
                      <a:pt x="1122" y="770"/>
                      <a:pt x="1119" y="765"/>
                      <a:pt x="1117" y="761"/>
                    </a:cubicBezTo>
                    <a:cubicBezTo>
                      <a:pt x="1113" y="754"/>
                      <a:pt x="1108" y="748"/>
                      <a:pt x="1105" y="741"/>
                    </a:cubicBezTo>
                    <a:cubicBezTo>
                      <a:pt x="1104" y="738"/>
                      <a:pt x="1103" y="734"/>
                      <a:pt x="1101" y="730"/>
                    </a:cubicBezTo>
                    <a:cubicBezTo>
                      <a:pt x="1101" y="728"/>
                      <a:pt x="1099" y="725"/>
                      <a:pt x="1098" y="722"/>
                    </a:cubicBezTo>
                    <a:cubicBezTo>
                      <a:pt x="1099" y="717"/>
                      <a:pt x="1099" y="712"/>
                      <a:pt x="1098" y="708"/>
                    </a:cubicBezTo>
                    <a:cubicBezTo>
                      <a:pt x="1097" y="696"/>
                      <a:pt x="1093" y="685"/>
                      <a:pt x="1089" y="674"/>
                    </a:cubicBezTo>
                    <a:cubicBezTo>
                      <a:pt x="1085" y="663"/>
                      <a:pt x="1082" y="651"/>
                      <a:pt x="1077" y="641"/>
                    </a:cubicBezTo>
                    <a:cubicBezTo>
                      <a:pt x="1070" y="627"/>
                      <a:pt x="1060" y="615"/>
                      <a:pt x="1051" y="604"/>
                    </a:cubicBezTo>
                    <a:cubicBezTo>
                      <a:pt x="1046" y="598"/>
                      <a:pt x="1041" y="592"/>
                      <a:pt x="1037" y="585"/>
                    </a:cubicBezTo>
                    <a:cubicBezTo>
                      <a:pt x="1035" y="581"/>
                      <a:pt x="1033" y="578"/>
                      <a:pt x="1029" y="576"/>
                    </a:cubicBezTo>
                    <a:cubicBezTo>
                      <a:pt x="1026" y="575"/>
                      <a:pt x="1021" y="573"/>
                      <a:pt x="1017" y="572"/>
                    </a:cubicBezTo>
                    <a:cubicBezTo>
                      <a:pt x="1014" y="569"/>
                      <a:pt x="1008" y="568"/>
                      <a:pt x="1004" y="567"/>
                    </a:cubicBezTo>
                    <a:cubicBezTo>
                      <a:pt x="996" y="565"/>
                      <a:pt x="988" y="563"/>
                      <a:pt x="980" y="562"/>
                    </a:cubicBezTo>
                    <a:cubicBezTo>
                      <a:pt x="961" y="559"/>
                      <a:pt x="942" y="557"/>
                      <a:pt x="923" y="554"/>
                    </a:cubicBezTo>
                    <a:cubicBezTo>
                      <a:pt x="904" y="552"/>
                      <a:pt x="884" y="548"/>
                      <a:pt x="865" y="543"/>
                    </a:cubicBezTo>
                    <a:cubicBezTo>
                      <a:pt x="864" y="521"/>
                      <a:pt x="855" y="432"/>
                      <a:pt x="849" y="404"/>
                    </a:cubicBezTo>
                    <a:cubicBezTo>
                      <a:pt x="843" y="376"/>
                      <a:pt x="826" y="323"/>
                      <a:pt x="826" y="323"/>
                    </a:cubicBezTo>
                    <a:cubicBezTo>
                      <a:pt x="830" y="319"/>
                      <a:pt x="833" y="314"/>
                      <a:pt x="835" y="307"/>
                    </a:cubicBezTo>
                    <a:cubicBezTo>
                      <a:pt x="838" y="292"/>
                      <a:pt x="837" y="276"/>
                      <a:pt x="837" y="260"/>
                    </a:cubicBezTo>
                    <a:cubicBezTo>
                      <a:pt x="837" y="254"/>
                      <a:pt x="837" y="239"/>
                      <a:pt x="832" y="234"/>
                    </a:cubicBezTo>
                    <a:cubicBezTo>
                      <a:pt x="834" y="210"/>
                      <a:pt x="832" y="185"/>
                      <a:pt x="826" y="162"/>
                    </a:cubicBezTo>
                    <a:cubicBezTo>
                      <a:pt x="818" y="132"/>
                      <a:pt x="802" y="105"/>
                      <a:pt x="789" y="77"/>
                    </a:cubicBezTo>
                    <a:cubicBezTo>
                      <a:pt x="779" y="58"/>
                      <a:pt x="760" y="43"/>
                      <a:pt x="740" y="39"/>
                    </a:cubicBezTo>
                    <a:cubicBezTo>
                      <a:pt x="739" y="39"/>
                      <a:pt x="738" y="38"/>
                      <a:pt x="737" y="37"/>
                    </a:cubicBezTo>
                    <a:cubicBezTo>
                      <a:pt x="732" y="33"/>
                      <a:pt x="728" y="29"/>
                      <a:pt x="723" y="25"/>
                    </a:cubicBezTo>
                    <a:cubicBezTo>
                      <a:pt x="711" y="16"/>
                      <a:pt x="699" y="10"/>
                      <a:pt x="684" y="7"/>
                    </a:cubicBezTo>
                    <a:cubicBezTo>
                      <a:pt x="657" y="0"/>
                      <a:pt x="631" y="6"/>
                      <a:pt x="607" y="20"/>
                    </a:cubicBezTo>
                    <a:cubicBezTo>
                      <a:pt x="599" y="25"/>
                      <a:pt x="589" y="30"/>
                      <a:pt x="582" y="36"/>
                    </a:cubicBezTo>
                    <a:cubicBezTo>
                      <a:pt x="572" y="44"/>
                      <a:pt x="564" y="53"/>
                      <a:pt x="557" y="63"/>
                    </a:cubicBezTo>
                    <a:cubicBezTo>
                      <a:pt x="545" y="79"/>
                      <a:pt x="533" y="97"/>
                      <a:pt x="523" y="114"/>
                    </a:cubicBezTo>
                    <a:cubicBezTo>
                      <a:pt x="519" y="120"/>
                      <a:pt x="519" y="128"/>
                      <a:pt x="518" y="134"/>
                    </a:cubicBezTo>
                    <a:cubicBezTo>
                      <a:pt x="517" y="146"/>
                      <a:pt x="516" y="157"/>
                      <a:pt x="515" y="169"/>
                    </a:cubicBezTo>
                    <a:cubicBezTo>
                      <a:pt x="514" y="181"/>
                      <a:pt x="512" y="193"/>
                      <a:pt x="513" y="205"/>
                    </a:cubicBezTo>
                    <a:cubicBezTo>
                      <a:pt x="514" y="217"/>
                      <a:pt x="516" y="228"/>
                      <a:pt x="518" y="240"/>
                    </a:cubicBezTo>
                    <a:cubicBezTo>
                      <a:pt x="519" y="246"/>
                      <a:pt x="520" y="253"/>
                      <a:pt x="521" y="259"/>
                    </a:cubicBezTo>
                    <a:cubicBezTo>
                      <a:pt x="521" y="278"/>
                      <a:pt x="521" y="294"/>
                      <a:pt x="523" y="306"/>
                    </a:cubicBezTo>
                    <a:cubicBezTo>
                      <a:pt x="523" y="308"/>
                      <a:pt x="524" y="309"/>
                      <a:pt x="524" y="310"/>
                    </a:cubicBezTo>
                    <a:cubicBezTo>
                      <a:pt x="524" y="312"/>
                      <a:pt x="524" y="313"/>
                      <a:pt x="525" y="314"/>
                    </a:cubicBezTo>
                    <a:cubicBezTo>
                      <a:pt x="525" y="317"/>
                      <a:pt x="526" y="319"/>
                      <a:pt x="526" y="320"/>
                    </a:cubicBezTo>
                    <a:cubicBezTo>
                      <a:pt x="527" y="324"/>
                      <a:pt x="527" y="326"/>
                      <a:pt x="527" y="326"/>
                    </a:cubicBezTo>
                    <a:cubicBezTo>
                      <a:pt x="527" y="326"/>
                      <a:pt x="527" y="324"/>
                      <a:pt x="527" y="320"/>
                    </a:cubicBezTo>
                    <a:cubicBezTo>
                      <a:pt x="526" y="319"/>
                      <a:pt x="526" y="317"/>
                      <a:pt x="526" y="314"/>
                    </a:cubicBezTo>
                    <a:cubicBezTo>
                      <a:pt x="526" y="313"/>
                      <a:pt x="526" y="312"/>
                      <a:pt x="526" y="310"/>
                    </a:cubicBezTo>
                    <a:cubicBezTo>
                      <a:pt x="525" y="309"/>
                      <a:pt x="525" y="307"/>
                      <a:pt x="525" y="306"/>
                    </a:cubicBezTo>
                    <a:cubicBezTo>
                      <a:pt x="525" y="300"/>
                      <a:pt x="525" y="292"/>
                      <a:pt x="526" y="284"/>
                    </a:cubicBezTo>
                    <a:cubicBezTo>
                      <a:pt x="527" y="291"/>
                      <a:pt x="528" y="298"/>
                      <a:pt x="529" y="304"/>
                    </a:cubicBezTo>
                    <a:cubicBezTo>
                      <a:pt x="529" y="312"/>
                      <a:pt x="530" y="320"/>
                      <a:pt x="530" y="327"/>
                    </a:cubicBezTo>
                    <a:cubicBezTo>
                      <a:pt x="530" y="331"/>
                      <a:pt x="531" y="334"/>
                      <a:pt x="531" y="338"/>
                    </a:cubicBezTo>
                    <a:cubicBezTo>
                      <a:pt x="531" y="342"/>
                      <a:pt x="532" y="345"/>
                      <a:pt x="532" y="349"/>
                    </a:cubicBezTo>
                    <a:cubicBezTo>
                      <a:pt x="533" y="355"/>
                      <a:pt x="534" y="361"/>
                      <a:pt x="535" y="366"/>
                    </a:cubicBezTo>
                    <a:cubicBezTo>
                      <a:pt x="537" y="376"/>
                      <a:pt x="538" y="382"/>
                      <a:pt x="538" y="382"/>
                    </a:cubicBezTo>
                    <a:cubicBezTo>
                      <a:pt x="538" y="382"/>
                      <a:pt x="538" y="376"/>
                      <a:pt x="537" y="366"/>
                    </a:cubicBezTo>
                    <a:cubicBezTo>
                      <a:pt x="536" y="361"/>
                      <a:pt x="537" y="355"/>
                      <a:pt x="537" y="348"/>
                    </a:cubicBezTo>
                    <a:cubicBezTo>
                      <a:pt x="537" y="345"/>
                      <a:pt x="536" y="342"/>
                      <a:pt x="537" y="338"/>
                    </a:cubicBezTo>
                    <a:cubicBezTo>
                      <a:pt x="537" y="334"/>
                      <a:pt x="537" y="331"/>
                      <a:pt x="537" y="327"/>
                    </a:cubicBezTo>
                    <a:cubicBezTo>
                      <a:pt x="537" y="320"/>
                      <a:pt x="538" y="314"/>
                      <a:pt x="539" y="307"/>
                    </a:cubicBezTo>
                    <a:cubicBezTo>
                      <a:pt x="539" y="312"/>
                      <a:pt x="540" y="316"/>
                      <a:pt x="541" y="321"/>
                    </a:cubicBezTo>
                    <a:cubicBezTo>
                      <a:pt x="542" y="324"/>
                      <a:pt x="542" y="328"/>
                      <a:pt x="543" y="331"/>
                    </a:cubicBezTo>
                    <a:cubicBezTo>
                      <a:pt x="544" y="335"/>
                      <a:pt x="545" y="338"/>
                      <a:pt x="546" y="342"/>
                    </a:cubicBezTo>
                    <a:cubicBezTo>
                      <a:pt x="546" y="345"/>
                      <a:pt x="547" y="348"/>
                      <a:pt x="548" y="351"/>
                    </a:cubicBezTo>
                    <a:cubicBezTo>
                      <a:pt x="549" y="353"/>
                      <a:pt x="550" y="356"/>
                      <a:pt x="551" y="358"/>
                    </a:cubicBezTo>
                    <a:cubicBezTo>
                      <a:pt x="554" y="367"/>
                      <a:pt x="556" y="373"/>
                      <a:pt x="556" y="373"/>
                    </a:cubicBezTo>
                    <a:cubicBezTo>
                      <a:pt x="556" y="373"/>
                      <a:pt x="555" y="367"/>
                      <a:pt x="553" y="358"/>
                    </a:cubicBezTo>
                    <a:cubicBezTo>
                      <a:pt x="552" y="355"/>
                      <a:pt x="552" y="353"/>
                      <a:pt x="551" y="350"/>
                    </a:cubicBezTo>
                    <a:cubicBezTo>
                      <a:pt x="551" y="349"/>
                      <a:pt x="551" y="348"/>
                      <a:pt x="551" y="348"/>
                    </a:cubicBezTo>
                    <a:cubicBezTo>
                      <a:pt x="554" y="357"/>
                      <a:pt x="556" y="366"/>
                      <a:pt x="561" y="375"/>
                    </a:cubicBezTo>
                    <a:cubicBezTo>
                      <a:pt x="565" y="384"/>
                      <a:pt x="571" y="392"/>
                      <a:pt x="576" y="401"/>
                    </a:cubicBezTo>
                    <a:cubicBezTo>
                      <a:pt x="577" y="409"/>
                      <a:pt x="579" y="430"/>
                      <a:pt x="574" y="465"/>
                    </a:cubicBezTo>
                    <a:cubicBezTo>
                      <a:pt x="573" y="466"/>
                      <a:pt x="572" y="466"/>
                      <a:pt x="571" y="467"/>
                    </a:cubicBezTo>
                    <a:cubicBezTo>
                      <a:pt x="560" y="477"/>
                      <a:pt x="549" y="486"/>
                      <a:pt x="538" y="494"/>
                    </a:cubicBezTo>
                    <a:cubicBezTo>
                      <a:pt x="530" y="501"/>
                      <a:pt x="522" y="508"/>
                      <a:pt x="515" y="515"/>
                    </a:cubicBezTo>
                    <a:cubicBezTo>
                      <a:pt x="509" y="518"/>
                      <a:pt x="504" y="521"/>
                      <a:pt x="498" y="525"/>
                    </a:cubicBezTo>
                    <a:cubicBezTo>
                      <a:pt x="492" y="529"/>
                      <a:pt x="485" y="533"/>
                      <a:pt x="478" y="537"/>
                    </a:cubicBezTo>
                    <a:cubicBezTo>
                      <a:pt x="469" y="541"/>
                      <a:pt x="460" y="544"/>
                      <a:pt x="451" y="547"/>
                    </a:cubicBezTo>
                    <a:cubicBezTo>
                      <a:pt x="410" y="561"/>
                      <a:pt x="368" y="570"/>
                      <a:pt x="325" y="573"/>
                    </a:cubicBezTo>
                    <a:cubicBezTo>
                      <a:pt x="324" y="573"/>
                      <a:pt x="323" y="574"/>
                      <a:pt x="323" y="575"/>
                    </a:cubicBezTo>
                    <a:cubicBezTo>
                      <a:pt x="322" y="576"/>
                      <a:pt x="322" y="576"/>
                      <a:pt x="322" y="577"/>
                    </a:cubicBezTo>
                    <a:cubicBezTo>
                      <a:pt x="317" y="577"/>
                      <a:pt x="311" y="579"/>
                      <a:pt x="306" y="581"/>
                    </a:cubicBezTo>
                    <a:cubicBezTo>
                      <a:pt x="299" y="585"/>
                      <a:pt x="296" y="592"/>
                      <a:pt x="294" y="599"/>
                    </a:cubicBezTo>
                    <a:cubicBezTo>
                      <a:pt x="294" y="599"/>
                      <a:pt x="294" y="600"/>
                      <a:pt x="294" y="601"/>
                    </a:cubicBezTo>
                    <a:cubicBezTo>
                      <a:pt x="294" y="608"/>
                      <a:pt x="287" y="614"/>
                      <a:pt x="284" y="621"/>
                    </a:cubicBezTo>
                    <a:cubicBezTo>
                      <a:pt x="281" y="626"/>
                      <a:pt x="281" y="631"/>
                      <a:pt x="282" y="637"/>
                    </a:cubicBezTo>
                    <a:cubicBezTo>
                      <a:pt x="281" y="637"/>
                      <a:pt x="281" y="638"/>
                      <a:pt x="281" y="639"/>
                    </a:cubicBezTo>
                    <a:cubicBezTo>
                      <a:pt x="281" y="640"/>
                      <a:pt x="281" y="641"/>
                      <a:pt x="281" y="641"/>
                    </a:cubicBezTo>
                    <a:cubicBezTo>
                      <a:pt x="281" y="647"/>
                      <a:pt x="279" y="653"/>
                      <a:pt x="277" y="659"/>
                    </a:cubicBezTo>
                    <a:cubicBezTo>
                      <a:pt x="274" y="665"/>
                      <a:pt x="272" y="672"/>
                      <a:pt x="270" y="679"/>
                    </a:cubicBezTo>
                    <a:cubicBezTo>
                      <a:pt x="266" y="689"/>
                      <a:pt x="258" y="701"/>
                      <a:pt x="257" y="713"/>
                    </a:cubicBezTo>
                    <a:cubicBezTo>
                      <a:pt x="257" y="713"/>
                      <a:pt x="256" y="714"/>
                      <a:pt x="256" y="715"/>
                    </a:cubicBezTo>
                    <a:cubicBezTo>
                      <a:pt x="257" y="731"/>
                      <a:pt x="253" y="747"/>
                      <a:pt x="249" y="763"/>
                    </a:cubicBezTo>
                    <a:cubicBezTo>
                      <a:pt x="246" y="779"/>
                      <a:pt x="241" y="794"/>
                      <a:pt x="234" y="810"/>
                    </a:cubicBezTo>
                    <a:cubicBezTo>
                      <a:pt x="232" y="816"/>
                      <a:pt x="229" y="822"/>
                      <a:pt x="230" y="828"/>
                    </a:cubicBezTo>
                    <a:cubicBezTo>
                      <a:pt x="230" y="832"/>
                      <a:pt x="231" y="835"/>
                      <a:pt x="233" y="838"/>
                    </a:cubicBezTo>
                    <a:cubicBezTo>
                      <a:pt x="233" y="843"/>
                      <a:pt x="233" y="849"/>
                      <a:pt x="233" y="854"/>
                    </a:cubicBezTo>
                    <a:cubicBezTo>
                      <a:pt x="232" y="862"/>
                      <a:pt x="230" y="870"/>
                      <a:pt x="231" y="877"/>
                    </a:cubicBezTo>
                    <a:cubicBezTo>
                      <a:pt x="233" y="884"/>
                      <a:pt x="238" y="891"/>
                      <a:pt x="242" y="898"/>
                    </a:cubicBezTo>
                    <a:cubicBezTo>
                      <a:pt x="240" y="907"/>
                      <a:pt x="239" y="916"/>
                      <a:pt x="241" y="925"/>
                    </a:cubicBezTo>
                    <a:cubicBezTo>
                      <a:pt x="243" y="932"/>
                      <a:pt x="239" y="941"/>
                      <a:pt x="238" y="947"/>
                    </a:cubicBezTo>
                    <a:cubicBezTo>
                      <a:pt x="237" y="950"/>
                      <a:pt x="235" y="956"/>
                      <a:pt x="233" y="959"/>
                    </a:cubicBezTo>
                    <a:cubicBezTo>
                      <a:pt x="230" y="954"/>
                      <a:pt x="228" y="950"/>
                      <a:pt x="224" y="946"/>
                    </a:cubicBezTo>
                    <a:cubicBezTo>
                      <a:pt x="218" y="937"/>
                      <a:pt x="208" y="930"/>
                      <a:pt x="203" y="920"/>
                    </a:cubicBezTo>
                    <a:cubicBezTo>
                      <a:pt x="199" y="911"/>
                      <a:pt x="198" y="902"/>
                      <a:pt x="193" y="894"/>
                    </a:cubicBezTo>
                    <a:cubicBezTo>
                      <a:pt x="193" y="890"/>
                      <a:pt x="194" y="887"/>
                      <a:pt x="194" y="884"/>
                    </a:cubicBezTo>
                    <a:cubicBezTo>
                      <a:pt x="194" y="877"/>
                      <a:pt x="192" y="872"/>
                      <a:pt x="189" y="867"/>
                    </a:cubicBezTo>
                    <a:cubicBezTo>
                      <a:pt x="184" y="858"/>
                      <a:pt x="182" y="850"/>
                      <a:pt x="178" y="841"/>
                    </a:cubicBezTo>
                    <a:cubicBezTo>
                      <a:pt x="172" y="823"/>
                      <a:pt x="159" y="809"/>
                      <a:pt x="150" y="793"/>
                    </a:cubicBezTo>
                    <a:cubicBezTo>
                      <a:pt x="146" y="786"/>
                      <a:pt x="142" y="778"/>
                      <a:pt x="139" y="770"/>
                    </a:cubicBezTo>
                    <a:cubicBezTo>
                      <a:pt x="137" y="765"/>
                      <a:pt x="136" y="758"/>
                      <a:pt x="132" y="755"/>
                    </a:cubicBezTo>
                    <a:cubicBezTo>
                      <a:pt x="129" y="753"/>
                      <a:pt x="124" y="748"/>
                      <a:pt x="120" y="750"/>
                    </a:cubicBezTo>
                    <a:cubicBezTo>
                      <a:pt x="118" y="751"/>
                      <a:pt x="115" y="752"/>
                      <a:pt x="113" y="753"/>
                    </a:cubicBezTo>
                    <a:cubicBezTo>
                      <a:pt x="103" y="758"/>
                      <a:pt x="92" y="763"/>
                      <a:pt x="83" y="769"/>
                    </a:cubicBezTo>
                    <a:cubicBezTo>
                      <a:pt x="73" y="774"/>
                      <a:pt x="65" y="779"/>
                      <a:pt x="58" y="787"/>
                    </a:cubicBezTo>
                    <a:cubicBezTo>
                      <a:pt x="45" y="801"/>
                      <a:pt x="34" y="816"/>
                      <a:pt x="24" y="831"/>
                    </a:cubicBezTo>
                    <a:cubicBezTo>
                      <a:pt x="19" y="839"/>
                      <a:pt x="14" y="847"/>
                      <a:pt x="9" y="854"/>
                    </a:cubicBezTo>
                    <a:cubicBezTo>
                      <a:pt x="7" y="857"/>
                      <a:pt x="6" y="859"/>
                      <a:pt x="4" y="862"/>
                    </a:cubicBezTo>
                    <a:cubicBezTo>
                      <a:pt x="3" y="863"/>
                      <a:pt x="3" y="863"/>
                      <a:pt x="3" y="864"/>
                    </a:cubicBezTo>
                    <a:cubicBezTo>
                      <a:pt x="2" y="864"/>
                      <a:pt x="2" y="864"/>
                      <a:pt x="2" y="864"/>
                    </a:cubicBezTo>
                    <a:cubicBezTo>
                      <a:pt x="2" y="864"/>
                      <a:pt x="2" y="864"/>
                      <a:pt x="2" y="864"/>
                    </a:cubicBezTo>
                    <a:cubicBezTo>
                      <a:pt x="0" y="866"/>
                      <a:pt x="2" y="870"/>
                      <a:pt x="3" y="872"/>
                    </a:cubicBezTo>
                    <a:cubicBezTo>
                      <a:pt x="5" y="877"/>
                      <a:pt x="8" y="882"/>
                      <a:pt x="10" y="886"/>
                    </a:cubicBezTo>
                    <a:close/>
                    <a:moveTo>
                      <a:pt x="567" y="375"/>
                    </a:moveTo>
                    <a:cubicBezTo>
                      <a:pt x="560" y="364"/>
                      <a:pt x="558" y="351"/>
                      <a:pt x="554" y="339"/>
                    </a:cubicBezTo>
                    <a:cubicBezTo>
                      <a:pt x="553" y="335"/>
                      <a:pt x="552" y="332"/>
                      <a:pt x="550" y="328"/>
                    </a:cubicBezTo>
                    <a:cubicBezTo>
                      <a:pt x="556" y="344"/>
                      <a:pt x="565" y="361"/>
                      <a:pt x="576" y="372"/>
                    </a:cubicBezTo>
                    <a:cubicBezTo>
                      <a:pt x="579" y="374"/>
                      <a:pt x="582" y="371"/>
                      <a:pt x="580" y="369"/>
                    </a:cubicBezTo>
                    <a:cubicBezTo>
                      <a:pt x="570" y="352"/>
                      <a:pt x="563" y="333"/>
                      <a:pt x="558" y="314"/>
                    </a:cubicBezTo>
                    <a:cubicBezTo>
                      <a:pt x="553" y="294"/>
                      <a:pt x="555" y="272"/>
                      <a:pt x="558" y="251"/>
                    </a:cubicBezTo>
                    <a:cubicBezTo>
                      <a:pt x="561" y="221"/>
                      <a:pt x="569" y="192"/>
                      <a:pt x="582" y="165"/>
                    </a:cubicBezTo>
                    <a:cubicBezTo>
                      <a:pt x="598" y="131"/>
                      <a:pt x="622" y="104"/>
                      <a:pt x="654" y="85"/>
                    </a:cubicBezTo>
                    <a:cubicBezTo>
                      <a:pt x="665" y="79"/>
                      <a:pt x="677" y="69"/>
                      <a:pt x="690" y="70"/>
                    </a:cubicBezTo>
                    <a:cubicBezTo>
                      <a:pt x="691" y="70"/>
                      <a:pt x="693" y="70"/>
                      <a:pt x="694" y="70"/>
                    </a:cubicBezTo>
                    <a:cubicBezTo>
                      <a:pt x="693" y="70"/>
                      <a:pt x="692" y="70"/>
                      <a:pt x="692" y="71"/>
                    </a:cubicBezTo>
                    <a:cubicBezTo>
                      <a:pt x="688" y="72"/>
                      <a:pt x="683" y="74"/>
                      <a:pt x="679" y="76"/>
                    </a:cubicBezTo>
                    <a:cubicBezTo>
                      <a:pt x="678" y="77"/>
                      <a:pt x="678" y="77"/>
                      <a:pt x="677" y="77"/>
                    </a:cubicBezTo>
                    <a:cubicBezTo>
                      <a:pt x="677" y="78"/>
                      <a:pt x="677" y="78"/>
                      <a:pt x="677" y="78"/>
                    </a:cubicBezTo>
                    <a:cubicBezTo>
                      <a:pt x="676" y="78"/>
                      <a:pt x="676" y="78"/>
                      <a:pt x="676" y="78"/>
                    </a:cubicBezTo>
                    <a:cubicBezTo>
                      <a:pt x="676" y="78"/>
                      <a:pt x="676" y="78"/>
                      <a:pt x="676" y="78"/>
                    </a:cubicBezTo>
                    <a:cubicBezTo>
                      <a:pt x="675" y="79"/>
                      <a:pt x="675" y="79"/>
                      <a:pt x="675" y="79"/>
                    </a:cubicBezTo>
                    <a:cubicBezTo>
                      <a:pt x="674" y="80"/>
                      <a:pt x="673" y="80"/>
                      <a:pt x="672" y="81"/>
                    </a:cubicBezTo>
                    <a:cubicBezTo>
                      <a:pt x="670" y="83"/>
                      <a:pt x="668" y="84"/>
                      <a:pt x="666" y="86"/>
                    </a:cubicBezTo>
                    <a:cubicBezTo>
                      <a:pt x="664" y="88"/>
                      <a:pt x="662" y="90"/>
                      <a:pt x="660" y="92"/>
                    </a:cubicBezTo>
                    <a:cubicBezTo>
                      <a:pt x="658" y="94"/>
                      <a:pt x="656" y="97"/>
                      <a:pt x="654" y="99"/>
                    </a:cubicBezTo>
                    <a:cubicBezTo>
                      <a:pt x="653" y="102"/>
                      <a:pt x="651" y="104"/>
                      <a:pt x="649" y="107"/>
                    </a:cubicBezTo>
                    <a:cubicBezTo>
                      <a:pt x="647" y="109"/>
                      <a:pt x="646" y="112"/>
                      <a:pt x="644" y="115"/>
                    </a:cubicBezTo>
                    <a:cubicBezTo>
                      <a:pt x="638" y="126"/>
                      <a:pt x="632" y="141"/>
                      <a:pt x="629" y="158"/>
                    </a:cubicBezTo>
                    <a:cubicBezTo>
                      <a:pt x="626" y="174"/>
                      <a:pt x="624" y="192"/>
                      <a:pt x="623" y="208"/>
                    </a:cubicBezTo>
                    <a:cubicBezTo>
                      <a:pt x="622" y="224"/>
                      <a:pt x="621" y="238"/>
                      <a:pt x="620" y="248"/>
                    </a:cubicBezTo>
                    <a:cubicBezTo>
                      <a:pt x="620" y="254"/>
                      <a:pt x="619" y="258"/>
                      <a:pt x="619" y="261"/>
                    </a:cubicBezTo>
                    <a:cubicBezTo>
                      <a:pt x="619" y="264"/>
                      <a:pt x="618" y="265"/>
                      <a:pt x="618" y="265"/>
                    </a:cubicBezTo>
                    <a:cubicBezTo>
                      <a:pt x="618" y="265"/>
                      <a:pt x="619" y="264"/>
                      <a:pt x="620" y="261"/>
                    </a:cubicBezTo>
                    <a:cubicBezTo>
                      <a:pt x="620" y="258"/>
                      <a:pt x="621" y="254"/>
                      <a:pt x="622" y="249"/>
                    </a:cubicBezTo>
                    <a:cubicBezTo>
                      <a:pt x="625" y="238"/>
                      <a:pt x="627" y="224"/>
                      <a:pt x="630" y="209"/>
                    </a:cubicBezTo>
                    <a:cubicBezTo>
                      <a:pt x="633" y="193"/>
                      <a:pt x="636" y="176"/>
                      <a:pt x="641" y="161"/>
                    </a:cubicBezTo>
                    <a:cubicBezTo>
                      <a:pt x="645" y="145"/>
                      <a:pt x="651" y="132"/>
                      <a:pt x="657" y="122"/>
                    </a:cubicBezTo>
                    <a:cubicBezTo>
                      <a:pt x="658" y="119"/>
                      <a:pt x="659" y="116"/>
                      <a:pt x="661" y="114"/>
                    </a:cubicBezTo>
                    <a:cubicBezTo>
                      <a:pt x="662" y="112"/>
                      <a:pt x="664" y="110"/>
                      <a:pt x="665" y="107"/>
                    </a:cubicBezTo>
                    <a:cubicBezTo>
                      <a:pt x="667" y="105"/>
                      <a:pt x="669" y="103"/>
                      <a:pt x="670" y="101"/>
                    </a:cubicBezTo>
                    <a:cubicBezTo>
                      <a:pt x="672" y="100"/>
                      <a:pt x="673" y="98"/>
                      <a:pt x="675" y="96"/>
                    </a:cubicBezTo>
                    <a:cubicBezTo>
                      <a:pt x="677" y="94"/>
                      <a:pt x="679" y="92"/>
                      <a:pt x="681" y="91"/>
                    </a:cubicBezTo>
                    <a:cubicBezTo>
                      <a:pt x="681" y="90"/>
                      <a:pt x="682" y="89"/>
                      <a:pt x="683" y="88"/>
                    </a:cubicBezTo>
                    <a:cubicBezTo>
                      <a:pt x="684" y="87"/>
                      <a:pt x="684" y="87"/>
                      <a:pt x="684" y="87"/>
                    </a:cubicBezTo>
                    <a:cubicBezTo>
                      <a:pt x="684" y="87"/>
                      <a:pt x="684" y="87"/>
                      <a:pt x="684" y="87"/>
                    </a:cubicBezTo>
                    <a:cubicBezTo>
                      <a:pt x="684" y="87"/>
                      <a:pt x="684" y="87"/>
                      <a:pt x="684" y="87"/>
                    </a:cubicBezTo>
                    <a:cubicBezTo>
                      <a:pt x="684" y="87"/>
                      <a:pt x="684" y="87"/>
                      <a:pt x="684" y="87"/>
                    </a:cubicBezTo>
                    <a:cubicBezTo>
                      <a:pt x="685" y="86"/>
                      <a:pt x="685" y="86"/>
                      <a:pt x="685" y="86"/>
                    </a:cubicBezTo>
                    <a:cubicBezTo>
                      <a:pt x="689" y="84"/>
                      <a:pt x="692" y="82"/>
                      <a:pt x="695" y="80"/>
                    </a:cubicBezTo>
                    <a:cubicBezTo>
                      <a:pt x="702" y="77"/>
                      <a:pt x="707" y="75"/>
                      <a:pt x="711" y="75"/>
                    </a:cubicBezTo>
                    <a:cubicBezTo>
                      <a:pt x="712" y="75"/>
                      <a:pt x="712" y="75"/>
                      <a:pt x="713" y="75"/>
                    </a:cubicBezTo>
                    <a:cubicBezTo>
                      <a:pt x="713" y="75"/>
                      <a:pt x="713" y="75"/>
                      <a:pt x="714" y="76"/>
                    </a:cubicBezTo>
                    <a:cubicBezTo>
                      <a:pt x="714" y="76"/>
                      <a:pt x="714" y="76"/>
                      <a:pt x="714" y="76"/>
                    </a:cubicBezTo>
                    <a:cubicBezTo>
                      <a:pt x="714" y="76"/>
                      <a:pt x="714" y="76"/>
                      <a:pt x="714" y="76"/>
                    </a:cubicBezTo>
                    <a:cubicBezTo>
                      <a:pt x="717" y="77"/>
                      <a:pt x="721" y="79"/>
                      <a:pt x="724" y="80"/>
                    </a:cubicBezTo>
                    <a:cubicBezTo>
                      <a:pt x="724" y="80"/>
                      <a:pt x="724" y="81"/>
                      <a:pt x="725" y="81"/>
                    </a:cubicBezTo>
                    <a:cubicBezTo>
                      <a:pt x="726" y="81"/>
                      <a:pt x="728" y="82"/>
                      <a:pt x="729" y="82"/>
                    </a:cubicBezTo>
                    <a:cubicBezTo>
                      <a:pt x="729" y="83"/>
                      <a:pt x="729" y="83"/>
                      <a:pt x="729" y="83"/>
                    </a:cubicBezTo>
                    <a:cubicBezTo>
                      <a:pt x="730" y="84"/>
                      <a:pt x="730" y="85"/>
                      <a:pt x="731" y="86"/>
                    </a:cubicBezTo>
                    <a:cubicBezTo>
                      <a:pt x="732" y="88"/>
                      <a:pt x="733" y="91"/>
                      <a:pt x="734" y="93"/>
                    </a:cubicBezTo>
                    <a:cubicBezTo>
                      <a:pt x="734" y="95"/>
                      <a:pt x="735" y="96"/>
                      <a:pt x="735" y="98"/>
                    </a:cubicBezTo>
                    <a:cubicBezTo>
                      <a:pt x="736" y="100"/>
                      <a:pt x="736" y="100"/>
                      <a:pt x="736" y="100"/>
                    </a:cubicBezTo>
                    <a:cubicBezTo>
                      <a:pt x="736" y="102"/>
                      <a:pt x="736" y="102"/>
                      <a:pt x="736" y="102"/>
                    </a:cubicBezTo>
                    <a:cubicBezTo>
                      <a:pt x="737" y="105"/>
                      <a:pt x="739" y="109"/>
                      <a:pt x="740" y="113"/>
                    </a:cubicBezTo>
                    <a:cubicBezTo>
                      <a:pt x="741" y="116"/>
                      <a:pt x="743" y="120"/>
                      <a:pt x="744" y="125"/>
                    </a:cubicBezTo>
                    <a:cubicBezTo>
                      <a:pt x="746" y="133"/>
                      <a:pt x="749" y="142"/>
                      <a:pt x="752" y="150"/>
                    </a:cubicBezTo>
                    <a:cubicBezTo>
                      <a:pt x="754" y="159"/>
                      <a:pt x="757" y="166"/>
                      <a:pt x="759" y="172"/>
                    </a:cubicBezTo>
                    <a:cubicBezTo>
                      <a:pt x="761" y="177"/>
                      <a:pt x="762" y="180"/>
                      <a:pt x="762" y="180"/>
                    </a:cubicBezTo>
                    <a:cubicBezTo>
                      <a:pt x="762" y="180"/>
                      <a:pt x="761" y="177"/>
                      <a:pt x="761" y="171"/>
                    </a:cubicBezTo>
                    <a:cubicBezTo>
                      <a:pt x="760" y="165"/>
                      <a:pt x="759" y="158"/>
                      <a:pt x="759" y="149"/>
                    </a:cubicBezTo>
                    <a:cubicBezTo>
                      <a:pt x="758" y="140"/>
                      <a:pt x="757" y="131"/>
                      <a:pt x="755" y="122"/>
                    </a:cubicBezTo>
                    <a:cubicBezTo>
                      <a:pt x="755" y="117"/>
                      <a:pt x="754" y="113"/>
                      <a:pt x="753" y="109"/>
                    </a:cubicBezTo>
                    <a:cubicBezTo>
                      <a:pt x="752" y="106"/>
                      <a:pt x="752" y="104"/>
                      <a:pt x="751" y="102"/>
                    </a:cubicBezTo>
                    <a:cubicBezTo>
                      <a:pt x="755" y="107"/>
                      <a:pt x="758" y="114"/>
                      <a:pt x="761" y="121"/>
                    </a:cubicBezTo>
                    <a:cubicBezTo>
                      <a:pt x="763" y="129"/>
                      <a:pt x="764" y="137"/>
                      <a:pt x="764" y="145"/>
                    </a:cubicBezTo>
                    <a:cubicBezTo>
                      <a:pt x="764" y="147"/>
                      <a:pt x="763" y="153"/>
                      <a:pt x="764" y="155"/>
                    </a:cubicBezTo>
                    <a:cubicBezTo>
                      <a:pt x="769" y="163"/>
                      <a:pt x="776" y="170"/>
                      <a:pt x="781" y="177"/>
                    </a:cubicBezTo>
                    <a:cubicBezTo>
                      <a:pt x="785" y="182"/>
                      <a:pt x="789" y="188"/>
                      <a:pt x="791" y="194"/>
                    </a:cubicBezTo>
                    <a:cubicBezTo>
                      <a:pt x="794" y="203"/>
                      <a:pt x="795" y="212"/>
                      <a:pt x="796" y="221"/>
                    </a:cubicBezTo>
                    <a:cubicBezTo>
                      <a:pt x="799" y="235"/>
                      <a:pt x="802" y="248"/>
                      <a:pt x="803" y="262"/>
                    </a:cubicBezTo>
                    <a:cubicBezTo>
                      <a:pt x="804" y="265"/>
                      <a:pt x="807" y="265"/>
                      <a:pt x="808" y="262"/>
                    </a:cubicBezTo>
                    <a:cubicBezTo>
                      <a:pt x="811" y="254"/>
                      <a:pt x="815" y="245"/>
                      <a:pt x="821" y="239"/>
                    </a:cubicBezTo>
                    <a:cubicBezTo>
                      <a:pt x="830" y="230"/>
                      <a:pt x="832" y="247"/>
                      <a:pt x="832" y="253"/>
                    </a:cubicBezTo>
                    <a:cubicBezTo>
                      <a:pt x="832" y="258"/>
                      <a:pt x="832" y="263"/>
                      <a:pt x="832" y="268"/>
                    </a:cubicBezTo>
                    <a:cubicBezTo>
                      <a:pt x="832" y="280"/>
                      <a:pt x="832" y="293"/>
                      <a:pt x="830" y="305"/>
                    </a:cubicBezTo>
                    <a:cubicBezTo>
                      <a:pt x="829" y="310"/>
                      <a:pt x="827" y="315"/>
                      <a:pt x="823" y="319"/>
                    </a:cubicBezTo>
                    <a:cubicBezTo>
                      <a:pt x="820" y="322"/>
                      <a:pt x="816" y="324"/>
                      <a:pt x="812" y="326"/>
                    </a:cubicBezTo>
                    <a:cubicBezTo>
                      <a:pt x="813" y="324"/>
                      <a:pt x="813" y="323"/>
                      <a:pt x="814" y="321"/>
                    </a:cubicBezTo>
                    <a:cubicBezTo>
                      <a:pt x="814" y="318"/>
                      <a:pt x="809" y="317"/>
                      <a:pt x="808" y="320"/>
                    </a:cubicBezTo>
                    <a:cubicBezTo>
                      <a:pt x="807" y="326"/>
                      <a:pt x="805" y="331"/>
                      <a:pt x="803" y="336"/>
                    </a:cubicBezTo>
                    <a:cubicBezTo>
                      <a:pt x="803" y="337"/>
                      <a:pt x="803" y="337"/>
                      <a:pt x="803" y="338"/>
                    </a:cubicBezTo>
                    <a:cubicBezTo>
                      <a:pt x="803" y="338"/>
                      <a:pt x="803" y="338"/>
                      <a:pt x="803" y="338"/>
                    </a:cubicBezTo>
                    <a:cubicBezTo>
                      <a:pt x="798" y="349"/>
                      <a:pt x="794" y="360"/>
                      <a:pt x="788" y="371"/>
                    </a:cubicBezTo>
                    <a:cubicBezTo>
                      <a:pt x="782" y="383"/>
                      <a:pt x="775" y="395"/>
                      <a:pt x="766" y="405"/>
                    </a:cubicBezTo>
                    <a:cubicBezTo>
                      <a:pt x="759" y="413"/>
                      <a:pt x="750" y="418"/>
                      <a:pt x="741" y="423"/>
                    </a:cubicBezTo>
                    <a:cubicBezTo>
                      <a:pt x="719" y="435"/>
                      <a:pt x="693" y="448"/>
                      <a:pt x="668" y="450"/>
                    </a:cubicBezTo>
                    <a:cubicBezTo>
                      <a:pt x="651" y="451"/>
                      <a:pt x="632" y="446"/>
                      <a:pt x="618" y="439"/>
                    </a:cubicBezTo>
                    <a:cubicBezTo>
                      <a:pt x="606" y="433"/>
                      <a:pt x="599" y="422"/>
                      <a:pt x="591" y="412"/>
                    </a:cubicBezTo>
                    <a:cubicBezTo>
                      <a:pt x="582" y="400"/>
                      <a:pt x="574" y="388"/>
                      <a:pt x="567" y="375"/>
                    </a:cubicBezTo>
                    <a:close/>
                    <a:moveTo>
                      <a:pt x="580" y="439"/>
                    </a:moveTo>
                    <a:cubicBezTo>
                      <a:pt x="582" y="425"/>
                      <a:pt x="582" y="414"/>
                      <a:pt x="581" y="408"/>
                    </a:cubicBezTo>
                    <a:cubicBezTo>
                      <a:pt x="582" y="409"/>
                      <a:pt x="583" y="411"/>
                      <a:pt x="585" y="412"/>
                    </a:cubicBezTo>
                    <a:cubicBezTo>
                      <a:pt x="589" y="418"/>
                      <a:pt x="594" y="425"/>
                      <a:pt x="600" y="431"/>
                    </a:cubicBezTo>
                    <a:cubicBezTo>
                      <a:pt x="608" y="439"/>
                      <a:pt x="608" y="439"/>
                      <a:pt x="608" y="439"/>
                    </a:cubicBezTo>
                    <a:cubicBezTo>
                      <a:pt x="620" y="448"/>
                      <a:pt x="637" y="452"/>
                      <a:pt x="652" y="454"/>
                    </a:cubicBezTo>
                    <a:cubicBezTo>
                      <a:pt x="677" y="457"/>
                      <a:pt x="702" y="448"/>
                      <a:pt x="724" y="437"/>
                    </a:cubicBezTo>
                    <a:cubicBezTo>
                      <a:pt x="739" y="431"/>
                      <a:pt x="752" y="424"/>
                      <a:pt x="763" y="414"/>
                    </a:cubicBezTo>
                    <a:cubicBezTo>
                      <a:pt x="763" y="420"/>
                      <a:pt x="763" y="429"/>
                      <a:pt x="763" y="436"/>
                    </a:cubicBezTo>
                    <a:cubicBezTo>
                      <a:pt x="764" y="447"/>
                      <a:pt x="767" y="489"/>
                      <a:pt x="767" y="489"/>
                    </a:cubicBezTo>
                    <a:cubicBezTo>
                      <a:pt x="764" y="499"/>
                      <a:pt x="763" y="511"/>
                      <a:pt x="762" y="522"/>
                    </a:cubicBezTo>
                    <a:cubicBezTo>
                      <a:pt x="761" y="537"/>
                      <a:pt x="761" y="553"/>
                      <a:pt x="762" y="569"/>
                    </a:cubicBezTo>
                    <a:cubicBezTo>
                      <a:pt x="762" y="571"/>
                      <a:pt x="762" y="570"/>
                      <a:pt x="761" y="572"/>
                    </a:cubicBezTo>
                    <a:cubicBezTo>
                      <a:pt x="760" y="576"/>
                      <a:pt x="759" y="580"/>
                      <a:pt x="757" y="584"/>
                    </a:cubicBezTo>
                    <a:cubicBezTo>
                      <a:pt x="753" y="597"/>
                      <a:pt x="748" y="609"/>
                      <a:pt x="741" y="620"/>
                    </a:cubicBezTo>
                    <a:cubicBezTo>
                      <a:pt x="732" y="634"/>
                      <a:pt x="718" y="643"/>
                      <a:pt x="704" y="652"/>
                    </a:cubicBezTo>
                    <a:cubicBezTo>
                      <a:pt x="700" y="654"/>
                      <a:pt x="694" y="656"/>
                      <a:pt x="691" y="660"/>
                    </a:cubicBezTo>
                    <a:cubicBezTo>
                      <a:pt x="689" y="662"/>
                      <a:pt x="689" y="668"/>
                      <a:pt x="688" y="671"/>
                    </a:cubicBezTo>
                    <a:cubicBezTo>
                      <a:pt x="687" y="677"/>
                      <a:pt x="685" y="683"/>
                      <a:pt x="684" y="690"/>
                    </a:cubicBezTo>
                    <a:cubicBezTo>
                      <a:pt x="683" y="688"/>
                      <a:pt x="683" y="686"/>
                      <a:pt x="683" y="684"/>
                    </a:cubicBezTo>
                    <a:cubicBezTo>
                      <a:pt x="682" y="679"/>
                      <a:pt x="682" y="672"/>
                      <a:pt x="680" y="668"/>
                    </a:cubicBezTo>
                    <a:cubicBezTo>
                      <a:pt x="671" y="648"/>
                      <a:pt x="659" y="631"/>
                      <a:pt x="646" y="614"/>
                    </a:cubicBezTo>
                    <a:cubicBezTo>
                      <a:pt x="627" y="592"/>
                      <a:pt x="611" y="567"/>
                      <a:pt x="596" y="542"/>
                    </a:cubicBezTo>
                    <a:cubicBezTo>
                      <a:pt x="585" y="522"/>
                      <a:pt x="580" y="510"/>
                      <a:pt x="575" y="488"/>
                    </a:cubicBezTo>
                    <a:cubicBezTo>
                      <a:pt x="575" y="488"/>
                      <a:pt x="578" y="458"/>
                      <a:pt x="580" y="439"/>
                    </a:cubicBezTo>
                    <a:close/>
                    <a:moveTo>
                      <a:pt x="569" y="536"/>
                    </a:moveTo>
                    <a:cubicBezTo>
                      <a:pt x="571" y="523"/>
                      <a:pt x="570" y="504"/>
                      <a:pt x="570" y="491"/>
                    </a:cubicBezTo>
                    <a:cubicBezTo>
                      <a:pt x="582" y="536"/>
                      <a:pt x="609" y="576"/>
                      <a:pt x="638" y="613"/>
                    </a:cubicBezTo>
                    <a:cubicBezTo>
                      <a:pt x="646" y="623"/>
                      <a:pt x="655" y="632"/>
                      <a:pt x="662" y="644"/>
                    </a:cubicBezTo>
                    <a:cubicBezTo>
                      <a:pt x="667" y="652"/>
                      <a:pt x="671" y="661"/>
                      <a:pt x="675" y="670"/>
                    </a:cubicBezTo>
                    <a:cubicBezTo>
                      <a:pt x="676" y="671"/>
                      <a:pt x="676" y="670"/>
                      <a:pt x="676" y="670"/>
                    </a:cubicBezTo>
                    <a:cubicBezTo>
                      <a:pt x="676" y="671"/>
                      <a:pt x="676" y="672"/>
                      <a:pt x="676" y="673"/>
                    </a:cubicBezTo>
                    <a:cubicBezTo>
                      <a:pt x="677" y="677"/>
                      <a:pt x="677" y="681"/>
                      <a:pt x="678" y="685"/>
                    </a:cubicBezTo>
                    <a:cubicBezTo>
                      <a:pt x="679" y="692"/>
                      <a:pt x="680" y="698"/>
                      <a:pt x="681" y="704"/>
                    </a:cubicBezTo>
                    <a:cubicBezTo>
                      <a:pt x="681" y="707"/>
                      <a:pt x="685" y="707"/>
                      <a:pt x="686" y="704"/>
                    </a:cubicBezTo>
                    <a:cubicBezTo>
                      <a:pt x="689" y="691"/>
                      <a:pt x="692" y="677"/>
                      <a:pt x="695" y="663"/>
                    </a:cubicBezTo>
                    <a:cubicBezTo>
                      <a:pt x="695" y="663"/>
                      <a:pt x="696" y="663"/>
                      <a:pt x="696" y="663"/>
                    </a:cubicBezTo>
                    <a:cubicBezTo>
                      <a:pt x="698" y="662"/>
                      <a:pt x="700" y="661"/>
                      <a:pt x="702" y="659"/>
                    </a:cubicBezTo>
                    <a:cubicBezTo>
                      <a:pt x="709" y="655"/>
                      <a:pt x="715" y="651"/>
                      <a:pt x="722" y="646"/>
                    </a:cubicBezTo>
                    <a:cubicBezTo>
                      <a:pt x="733" y="637"/>
                      <a:pt x="742" y="628"/>
                      <a:pt x="749" y="616"/>
                    </a:cubicBezTo>
                    <a:cubicBezTo>
                      <a:pt x="755" y="605"/>
                      <a:pt x="760" y="594"/>
                      <a:pt x="764" y="582"/>
                    </a:cubicBezTo>
                    <a:cubicBezTo>
                      <a:pt x="764" y="580"/>
                      <a:pt x="765" y="579"/>
                      <a:pt x="765" y="577"/>
                    </a:cubicBezTo>
                    <a:cubicBezTo>
                      <a:pt x="769" y="600"/>
                      <a:pt x="783" y="689"/>
                      <a:pt x="788" y="719"/>
                    </a:cubicBezTo>
                    <a:cubicBezTo>
                      <a:pt x="793" y="755"/>
                      <a:pt x="818" y="856"/>
                      <a:pt x="810" y="947"/>
                    </a:cubicBezTo>
                    <a:cubicBezTo>
                      <a:pt x="802" y="1039"/>
                      <a:pt x="800" y="1201"/>
                      <a:pt x="798" y="1243"/>
                    </a:cubicBezTo>
                    <a:cubicBezTo>
                      <a:pt x="796" y="1284"/>
                      <a:pt x="798" y="1360"/>
                      <a:pt x="798" y="1360"/>
                    </a:cubicBezTo>
                    <a:cubicBezTo>
                      <a:pt x="802" y="1396"/>
                      <a:pt x="802" y="1396"/>
                      <a:pt x="802" y="1396"/>
                    </a:cubicBezTo>
                    <a:cubicBezTo>
                      <a:pt x="802" y="1396"/>
                      <a:pt x="795" y="1405"/>
                      <a:pt x="764" y="1411"/>
                    </a:cubicBezTo>
                    <a:cubicBezTo>
                      <a:pt x="733" y="1416"/>
                      <a:pt x="680" y="1417"/>
                      <a:pt x="654" y="1411"/>
                    </a:cubicBezTo>
                    <a:cubicBezTo>
                      <a:pt x="628" y="1404"/>
                      <a:pt x="617" y="1403"/>
                      <a:pt x="617" y="1403"/>
                    </a:cubicBezTo>
                    <a:cubicBezTo>
                      <a:pt x="617" y="1403"/>
                      <a:pt x="615" y="1273"/>
                      <a:pt x="617" y="1236"/>
                    </a:cubicBezTo>
                    <a:cubicBezTo>
                      <a:pt x="618" y="1198"/>
                      <a:pt x="602" y="1044"/>
                      <a:pt x="592" y="989"/>
                    </a:cubicBezTo>
                    <a:cubicBezTo>
                      <a:pt x="582" y="935"/>
                      <a:pt x="566" y="756"/>
                      <a:pt x="569" y="686"/>
                    </a:cubicBezTo>
                    <a:cubicBezTo>
                      <a:pt x="573" y="616"/>
                      <a:pt x="567" y="555"/>
                      <a:pt x="569" y="53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8" name="Group 86"/>
              <p:cNvGrpSpPr/>
              <p:nvPr/>
            </p:nvGrpSpPr>
            <p:grpSpPr>
              <a:xfrm>
                <a:off x="6353176" y="3617913"/>
                <a:ext cx="5403849" cy="4227513"/>
                <a:chOff x="6353176" y="3617913"/>
                <a:chExt cx="5403849" cy="4227513"/>
              </a:xfrm>
            </p:grpSpPr>
            <p:sp>
              <p:nvSpPr>
                <p:cNvPr id="9" name="Freeform 6"/>
                <p:cNvSpPr>
                  <a:spLocks noEditPoints="1"/>
                </p:cNvSpPr>
                <p:nvPr/>
              </p:nvSpPr>
              <p:spPr bwMode="auto">
                <a:xfrm>
                  <a:off x="6353176" y="4087813"/>
                  <a:ext cx="5403849" cy="620713"/>
                </a:xfrm>
                <a:custGeom>
                  <a:avLst/>
                  <a:gdLst>
                    <a:gd name="T0" fmla="*/ 253 w 1990"/>
                    <a:gd name="T1" fmla="*/ 93 h 229"/>
                    <a:gd name="T2" fmla="*/ 172 w 1990"/>
                    <a:gd name="T3" fmla="*/ 66 h 229"/>
                    <a:gd name="T4" fmla="*/ 157 w 1990"/>
                    <a:gd name="T5" fmla="*/ 47 h 229"/>
                    <a:gd name="T6" fmla="*/ 134 w 1990"/>
                    <a:gd name="T7" fmla="*/ 74 h 229"/>
                    <a:gd name="T8" fmla="*/ 37 w 1990"/>
                    <a:gd name="T9" fmla="*/ 8 h 229"/>
                    <a:gd name="T10" fmla="*/ 26 w 1990"/>
                    <a:gd name="T11" fmla="*/ 40 h 229"/>
                    <a:gd name="T12" fmla="*/ 172 w 1990"/>
                    <a:gd name="T13" fmla="*/ 155 h 229"/>
                    <a:gd name="T14" fmla="*/ 266 w 1990"/>
                    <a:gd name="T15" fmla="*/ 227 h 229"/>
                    <a:gd name="T16" fmla="*/ 342 w 1990"/>
                    <a:gd name="T17" fmla="*/ 171 h 229"/>
                    <a:gd name="T18" fmla="*/ 78 w 1990"/>
                    <a:gd name="T19" fmla="*/ 27 h 229"/>
                    <a:gd name="T20" fmla="*/ 52 w 1990"/>
                    <a:gd name="T21" fmla="*/ 11 h 229"/>
                    <a:gd name="T22" fmla="*/ 223 w 1990"/>
                    <a:gd name="T23" fmla="*/ 179 h 229"/>
                    <a:gd name="T24" fmla="*/ 101 w 1990"/>
                    <a:gd name="T25" fmla="*/ 104 h 229"/>
                    <a:gd name="T26" fmla="*/ 23 w 1990"/>
                    <a:gd name="T27" fmla="*/ 31 h 229"/>
                    <a:gd name="T28" fmla="*/ 40 w 1990"/>
                    <a:gd name="T29" fmla="*/ 22 h 229"/>
                    <a:gd name="T30" fmla="*/ 108 w 1990"/>
                    <a:gd name="T31" fmla="*/ 100 h 229"/>
                    <a:gd name="T32" fmla="*/ 102 w 1990"/>
                    <a:gd name="T33" fmla="*/ 85 h 229"/>
                    <a:gd name="T34" fmla="*/ 58 w 1990"/>
                    <a:gd name="T35" fmla="*/ 24 h 229"/>
                    <a:gd name="T36" fmla="*/ 140 w 1990"/>
                    <a:gd name="T37" fmla="*/ 86 h 229"/>
                    <a:gd name="T38" fmla="*/ 204 w 1990"/>
                    <a:gd name="T39" fmla="*/ 143 h 229"/>
                    <a:gd name="T40" fmla="*/ 129 w 1990"/>
                    <a:gd name="T41" fmla="*/ 48 h 229"/>
                    <a:gd name="T42" fmla="*/ 165 w 1990"/>
                    <a:gd name="T43" fmla="*/ 75 h 229"/>
                    <a:gd name="T44" fmla="*/ 209 w 1990"/>
                    <a:gd name="T45" fmla="*/ 111 h 229"/>
                    <a:gd name="T46" fmla="*/ 266 w 1990"/>
                    <a:gd name="T47" fmla="*/ 108 h 229"/>
                    <a:gd name="T48" fmla="*/ 273 w 1990"/>
                    <a:gd name="T49" fmla="*/ 105 h 229"/>
                    <a:gd name="T50" fmla="*/ 208 w 1990"/>
                    <a:gd name="T51" fmla="*/ 97 h 229"/>
                    <a:gd name="T52" fmla="*/ 174 w 1990"/>
                    <a:gd name="T53" fmla="*/ 54 h 229"/>
                    <a:gd name="T54" fmla="*/ 244 w 1990"/>
                    <a:gd name="T55" fmla="*/ 93 h 229"/>
                    <a:gd name="T56" fmla="*/ 251 w 1990"/>
                    <a:gd name="T57" fmla="*/ 98 h 229"/>
                    <a:gd name="T58" fmla="*/ 326 w 1990"/>
                    <a:gd name="T59" fmla="*/ 146 h 229"/>
                    <a:gd name="T60" fmla="*/ 1948 w 1990"/>
                    <a:gd name="T61" fmla="*/ 9 h 229"/>
                    <a:gd name="T62" fmla="*/ 1850 w 1990"/>
                    <a:gd name="T63" fmla="*/ 75 h 229"/>
                    <a:gd name="T64" fmla="*/ 1828 w 1990"/>
                    <a:gd name="T65" fmla="*/ 47 h 229"/>
                    <a:gd name="T66" fmla="*/ 1812 w 1990"/>
                    <a:gd name="T67" fmla="*/ 67 h 229"/>
                    <a:gd name="T68" fmla="*/ 1732 w 1990"/>
                    <a:gd name="T69" fmla="*/ 95 h 229"/>
                    <a:gd name="T70" fmla="*/ 1645 w 1990"/>
                    <a:gd name="T71" fmla="*/ 167 h 229"/>
                    <a:gd name="T72" fmla="*/ 1717 w 1990"/>
                    <a:gd name="T73" fmla="*/ 225 h 229"/>
                    <a:gd name="T74" fmla="*/ 1784 w 1990"/>
                    <a:gd name="T75" fmla="*/ 174 h 229"/>
                    <a:gd name="T76" fmla="*/ 1909 w 1990"/>
                    <a:gd name="T77" fmla="*/ 88 h 229"/>
                    <a:gd name="T78" fmla="*/ 1975 w 1990"/>
                    <a:gd name="T79" fmla="*/ 4 h 229"/>
                    <a:gd name="T80" fmla="*/ 1940 w 1990"/>
                    <a:gd name="T81" fmla="*/ 15 h 229"/>
                    <a:gd name="T82" fmla="*/ 1916 w 1990"/>
                    <a:gd name="T83" fmla="*/ 19 h 229"/>
                    <a:gd name="T84" fmla="*/ 1907 w 1990"/>
                    <a:gd name="T85" fmla="*/ 83 h 229"/>
                    <a:gd name="T86" fmla="*/ 1791 w 1990"/>
                    <a:gd name="T87" fmla="*/ 165 h 229"/>
                    <a:gd name="T88" fmla="*/ 1681 w 1990"/>
                    <a:gd name="T89" fmla="*/ 189 h 229"/>
                    <a:gd name="T90" fmla="*/ 1687 w 1990"/>
                    <a:gd name="T91" fmla="*/ 114 h 229"/>
                    <a:gd name="T92" fmla="*/ 1745 w 1990"/>
                    <a:gd name="T93" fmla="*/ 99 h 229"/>
                    <a:gd name="T94" fmla="*/ 1749 w 1990"/>
                    <a:gd name="T95" fmla="*/ 88 h 229"/>
                    <a:gd name="T96" fmla="*/ 1802 w 1990"/>
                    <a:gd name="T97" fmla="*/ 72 h 229"/>
                    <a:gd name="T98" fmla="*/ 1772 w 1990"/>
                    <a:gd name="T99" fmla="*/ 99 h 229"/>
                    <a:gd name="T100" fmla="*/ 1677 w 1990"/>
                    <a:gd name="T101" fmla="*/ 134 h 229"/>
                    <a:gd name="T102" fmla="*/ 1748 w 1990"/>
                    <a:gd name="T103" fmla="*/ 109 h 229"/>
                    <a:gd name="T104" fmla="*/ 1796 w 1990"/>
                    <a:gd name="T105" fmla="*/ 93 h 229"/>
                    <a:gd name="T106" fmla="*/ 1829 w 1990"/>
                    <a:gd name="T107" fmla="*/ 58 h 229"/>
                    <a:gd name="T108" fmla="*/ 1846 w 1990"/>
                    <a:gd name="T109" fmla="*/ 71 h 229"/>
                    <a:gd name="T110" fmla="*/ 1788 w 1990"/>
                    <a:gd name="T111" fmla="*/ 136 h 229"/>
                    <a:gd name="T112" fmla="*/ 1817 w 1990"/>
                    <a:gd name="T113" fmla="*/ 121 h 229"/>
                    <a:gd name="T114" fmla="*/ 1915 w 1990"/>
                    <a:gd name="T115" fmla="*/ 29 h 229"/>
                    <a:gd name="T116" fmla="*/ 1901 w 1990"/>
                    <a:gd name="T117" fmla="*/ 67 h 229"/>
                    <a:gd name="T118" fmla="*/ 1860 w 1990"/>
                    <a:gd name="T119" fmla="*/ 114 h 229"/>
                    <a:gd name="T120" fmla="*/ 1934 w 1990"/>
                    <a:gd name="T121" fmla="*/ 43 h 229"/>
                    <a:gd name="T122" fmla="*/ 1964 w 1990"/>
                    <a:gd name="T123" fmla="*/ 2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0" h="229">
                      <a:moveTo>
                        <a:pt x="331" y="143"/>
                      </a:moveTo>
                      <a:cubicBezTo>
                        <a:pt x="325" y="131"/>
                        <a:pt x="316" y="121"/>
                        <a:pt x="306" y="113"/>
                      </a:cubicBezTo>
                      <a:cubicBezTo>
                        <a:pt x="296" y="105"/>
                        <a:pt x="285" y="98"/>
                        <a:pt x="274" y="94"/>
                      </a:cubicBezTo>
                      <a:cubicBezTo>
                        <a:pt x="267" y="93"/>
                        <a:pt x="259" y="94"/>
                        <a:pt x="253" y="93"/>
                      </a:cubicBezTo>
                      <a:cubicBezTo>
                        <a:pt x="247" y="88"/>
                        <a:pt x="240" y="84"/>
                        <a:pt x="235" y="79"/>
                      </a:cubicBezTo>
                      <a:cubicBezTo>
                        <a:pt x="228" y="74"/>
                        <a:pt x="223" y="66"/>
                        <a:pt x="218" y="59"/>
                      </a:cubicBezTo>
                      <a:cubicBezTo>
                        <a:pt x="209" y="48"/>
                        <a:pt x="197" y="38"/>
                        <a:pt x="182" y="40"/>
                      </a:cubicBezTo>
                      <a:cubicBezTo>
                        <a:pt x="169" y="41"/>
                        <a:pt x="167" y="55"/>
                        <a:pt x="172" y="66"/>
                      </a:cubicBezTo>
                      <a:cubicBezTo>
                        <a:pt x="176" y="75"/>
                        <a:pt x="185" y="81"/>
                        <a:pt x="192" y="88"/>
                      </a:cubicBezTo>
                      <a:cubicBezTo>
                        <a:pt x="190" y="87"/>
                        <a:pt x="188" y="87"/>
                        <a:pt x="186" y="87"/>
                      </a:cubicBezTo>
                      <a:cubicBezTo>
                        <a:pt x="182" y="81"/>
                        <a:pt x="177" y="78"/>
                        <a:pt x="171" y="74"/>
                      </a:cubicBezTo>
                      <a:cubicBezTo>
                        <a:pt x="162" y="68"/>
                        <a:pt x="161" y="56"/>
                        <a:pt x="157" y="47"/>
                      </a:cubicBezTo>
                      <a:cubicBezTo>
                        <a:pt x="153" y="38"/>
                        <a:pt x="146" y="32"/>
                        <a:pt x="137" y="29"/>
                      </a:cubicBezTo>
                      <a:cubicBezTo>
                        <a:pt x="131" y="27"/>
                        <a:pt x="123" y="27"/>
                        <a:pt x="121" y="35"/>
                      </a:cubicBezTo>
                      <a:cubicBezTo>
                        <a:pt x="119" y="42"/>
                        <a:pt x="126" y="52"/>
                        <a:pt x="129" y="59"/>
                      </a:cubicBezTo>
                      <a:cubicBezTo>
                        <a:pt x="131" y="63"/>
                        <a:pt x="132" y="69"/>
                        <a:pt x="134" y="74"/>
                      </a:cubicBezTo>
                      <a:cubicBezTo>
                        <a:pt x="127" y="69"/>
                        <a:pt x="121" y="63"/>
                        <a:pt x="116" y="57"/>
                      </a:cubicBezTo>
                      <a:cubicBezTo>
                        <a:pt x="106" y="47"/>
                        <a:pt x="95" y="38"/>
                        <a:pt x="86" y="27"/>
                      </a:cubicBezTo>
                      <a:cubicBezTo>
                        <a:pt x="77" y="19"/>
                        <a:pt x="69" y="7"/>
                        <a:pt x="57" y="6"/>
                      </a:cubicBezTo>
                      <a:cubicBezTo>
                        <a:pt x="52" y="5"/>
                        <a:pt x="41" y="3"/>
                        <a:pt x="37" y="8"/>
                      </a:cubicBezTo>
                      <a:cubicBezTo>
                        <a:pt x="30" y="3"/>
                        <a:pt x="23" y="0"/>
                        <a:pt x="15" y="1"/>
                      </a:cubicBezTo>
                      <a:cubicBezTo>
                        <a:pt x="10" y="2"/>
                        <a:pt x="6" y="3"/>
                        <a:pt x="3" y="7"/>
                      </a:cubicBezTo>
                      <a:cubicBezTo>
                        <a:pt x="0" y="12"/>
                        <a:pt x="6" y="19"/>
                        <a:pt x="8" y="22"/>
                      </a:cubicBezTo>
                      <a:cubicBezTo>
                        <a:pt x="14" y="29"/>
                        <a:pt x="20" y="34"/>
                        <a:pt x="26" y="40"/>
                      </a:cubicBezTo>
                      <a:cubicBezTo>
                        <a:pt x="32" y="47"/>
                        <a:pt x="38" y="54"/>
                        <a:pt x="45" y="59"/>
                      </a:cubicBezTo>
                      <a:cubicBezTo>
                        <a:pt x="61" y="71"/>
                        <a:pt x="75" y="86"/>
                        <a:pt x="89" y="100"/>
                      </a:cubicBezTo>
                      <a:cubicBezTo>
                        <a:pt x="100" y="113"/>
                        <a:pt x="116" y="118"/>
                        <a:pt x="131" y="124"/>
                      </a:cubicBezTo>
                      <a:cubicBezTo>
                        <a:pt x="147" y="132"/>
                        <a:pt x="159" y="144"/>
                        <a:pt x="172" y="155"/>
                      </a:cubicBezTo>
                      <a:cubicBezTo>
                        <a:pt x="186" y="166"/>
                        <a:pt x="201" y="172"/>
                        <a:pt x="216" y="181"/>
                      </a:cubicBezTo>
                      <a:cubicBezTo>
                        <a:pt x="223" y="185"/>
                        <a:pt x="231" y="188"/>
                        <a:pt x="238" y="193"/>
                      </a:cubicBezTo>
                      <a:cubicBezTo>
                        <a:pt x="245" y="198"/>
                        <a:pt x="252" y="207"/>
                        <a:pt x="257" y="214"/>
                      </a:cubicBezTo>
                      <a:cubicBezTo>
                        <a:pt x="260" y="218"/>
                        <a:pt x="263" y="223"/>
                        <a:pt x="266" y="227"/>
                      </a:cubicBezTo>
                      <a:cubicBezTo>
                        <a:pt x="267" y="229"/>
                        <a:pt x="270" y="228"/>
                        <a:pt x="271" y="227"/>
                      </a:cubicBezTo>
                      <a:cubicBezTo>
                        <a:pt x="280" y="215"/>
                        <a:pt x="289" y="203"/>
                        <a:pt x="302" y="195"/>
                      </a:cubicBezTo>
                      <a:cubicBezTo>
                        <a:pt x="314" y="187"/>
                        <a:pt x="328" y="181"/>
                        <a:pt x="341" y="174"/>
                      </a:cubicBezTo>
                      <a:cubicBezTo>
                        <a:pt x="343" y="174"/>
                        <a:pt x="343" y="172"/>
                        <a:pt x="342" y="171"/>
                      </a:cubicBezTo>
                      <a:cubicBezTo>
                        <a:pt x="338" y="162"/>
                        <a:pt x="335" y="152"/>
                        <a:pt x="331" y="143"/>
                      </a:cubicBezTo>
                      <a:close/>
                      <a:moveTo>
                        <a:pt x="52" y="11"/>
                      </a:moveTo>
                      <a:cubicBezTo>
                        <a:pt x="58" y="11"/>
                        <a:pt x="62" y="12"/>
                        <a:pt x="66" y="15"/>
                      </a:cubicBezTo>
                      <a:cubicBezTo>
                        <a:pt x="71" y="19"/>
                        <a:pt x="74" y="23"/>
                        <a:pt x="78" y="27"/>
                      </a:cubicBezTo>
                      <a:cubicBezTo>
                        <a:pt x="73" y="24"/>
                        <a:pt x="68" y="21"/>
                        <a:pt x="63" y="19"/>
                      </a:cubicBezTo>
                      <a:cubicBezTo>
                        <a:pt x="60" y="19"/>
                        <a:pt x="54" y="18"/>
                        <a:pt x="50" y="18"/>
                      </a:cubicBezTo>
                      <a:cubicBezTo>
                        <a:pt x="47" y="16"/>
                        <a:pt x="44" y="13"/>
                        <a:pt x="41" y="11"/>
                      </a:cubicBezTo>
                      <a:cubicBezTo>
                        <a:pt x="42" y="9"/>
                        <a:pt x="51" y="10"/>
                        <a:pt x="52" y="11"/>
                      </a:cubicBezTo>
                      <a:close/>
                      <a:moveTo>
                        <a:pt x="298" y="192"/>
                      </a:moveTo>
                      <a:cubicBezTo>
                        <a:pt x="286" y="199"/>
                        <a:pt x="277" y="210"/>
                        <a:pt x="269" y="221"/>
                      </a:cubicBezTo>
                      <a:cubicBezTo>
                        <a:pt x="261" y="210"/>
                        <a:pt x="253" y="198"/>
                        <a:pt x="242" y="189"/>
                      </a:cubicBezTo>
                      <a:cubicBezTo>
                        <a:pt x="236" y="185"/>
                        <a:pt x="229" y="182"/>
                        <a:pt x="223" y="179"/>
                      </a:cubicBezTo>
                      <a:cubicBezTo>
                        <a:pt x="215" y="174"/>
                        <a:pt x="207" y="170"/>
                        <a:pt x="199" y="166"/>
                      </a:cubicBezTo>
                      <a:cubicBezTo>
                        <a:pt x="184" y="160"/>
                        <a:pt x="173" y="148"/>
                        <a:pt x="161" y="138"/>
                      </a:cubicBezTo>
                      <a:cubicBezTo>
                        <a:pt x="148" y="128"/>
                        <a:pt x="135" y="121"/>
                        <a:pt x="120" y="114"/>
                      </a:cubicBezTo>
                      <a:cubicBezTo>
                        <a:pt x="114" y="111"/>
                        <a:pt x="107" y="108"/>
                        <a:pt x="101" y="104"/>
                      </a:cubicBezTo>
                      <a:cubicBezTo>
                        <a:pt x="93" y="99"/>
                        <a:pt x="87" y="91"/>
                        <a:pt x="81" y="85"/>
                      </a:cubicBezTo>
                      <a:cubicBezTo>
                        <a:pt x="75" y="78"/>
                        <a:pt x="68" y="72"/>
                        <a:pt x="61" y="65"/>
                      </a:cubicBezTo>
                      <a:cubicBezTo>
                        <a:pt x="54" y="59"/>
                        <a:pt x="47" y="54"/>
                        <a:pt x="40" y="48"/>
                      </a:cubicBezTo>
                      <a:cubicBezTo>
                        <a:pt x="34" y="42"/>
                        <a:pt x="29" y="36"/>
                        <a:pt x="23" y="31"/>
                      </a:cubicBezTo>
                      <a:cubicBezTo>
                        <a:pt x="20" y="28"/>
                        <a:pt x="3" y="13"/>
                        <a:pt x="9" y="9"/>
                      </a:cubicBezTo>
                      <a:cubicBezTo>
                        <a:pt x="15" y="4"/>
                        <a:pt x="25" y="6"/>
                        <a:pt x="30" y="10"/>
                      </a:cubicBezTo>
                      <a:cubicBezTo>
                        <a:pt x="35" y="13"/>
                        <a:pt x="39" y="16"/>
                        <a:pt x="43" y="20"/>
                      </a:cubicBezTo>
                      <a:cubicBezTo>
                        <a:pt x="42" y="20"/>
                        <a:pt x="41" y="21"/>
                        <a:pt x="40" y="22"/>
                      </a:cubicBezTo>
                      <a:cubicBezTo>
                        <a:pt x="36" y="30"/>
                        <a:pt x="45" y="37"/>
                        <a:pt x="49" y="42"/>
                      </a:cubicBezTo>
                      <a:cubicBezTo>
                        <a:pt x="57" y="48"/>
                        <a:pt x="65" y="55"/>
                        <a:pt x="72" y="62"/>
                      </a:cubicBezTo>
                      <a:cubicBezTo>
                        <a:pt x="81" y="70"/>
                        <a:pt x="89" y="77"/>
                        <a:pt x="96" y="86"/>
                      </a:cubicBezTo>
                      <a:cubicBezTo>
                        <a:pt x="101" y="90"/>
                        <a:pt x="104" y="95"/>
                        <a:pt x="108" y="100"/>
                      </a:cubicBezTo>
                      <a:cubicBezTo>
                        <a:pt x="112" y="106"/>
                        <a:pt x="119" y="108"/>
                        <a:pt x="124" y="113"/>
                      </a:cubicBezTo>
                      <a:cubicBezTo>
                        <a:pt x="127" y="115"/>
                        <a:pt x="130" y="112"/>
                        <a:pt x="128" y="109"/>
                      </a:cubicBezTo>
                      <a:cubicBezTo>
                        <a:pt x="124" y="106"/>
                        <a:pt x="119" y="103"/>
                        <a:pt x="115" y="100"/>
                      </a:cubicBezTo>
                      <a:cubicBezTo>
                        <a:pt x="110" y="95"/>
                        <a:pt x="106" y="90"/>
                        <a:pt x="102" y="85"/>
                      </a:cubicBezTo>
                      <a:cubicBezTo>
                        <a:pt x="97" y="78"/>
                        <a:pt x="90" y="72"/>
                        <a:pt x="84" y="66"/>
                      </a:cubicBezTo>
                      <a:cubicBezTo>
                        <a:pt x="76" y="59"/>
                        <a:pt x="69" y="52"/>
                        <a:pt x="61" y="45"/>
                      </a:cubicBezTo>
                      <a:cubicBezTo>
                        <a:pt x="56" y="40"/>
                        <a:pt x="47" y="35"/>
                        <a:pt x="44" y="27"/>
                      </a:cubicBezTo>
                      <a:cubicBezTo>
                        <a:pt x="43" y="23"/>
                        <a:pt x="55" y="24"/>
                        <a:pt x="58" y="24"/>
                      </a:cubicBezTo>
                      <a:cubicBezTo>
                        <a:pt x="62" y="24"/>
                        <a:pt x="66" y="26"/>
                        <a:pt x="70" y="28"/>
                      </a:cubicBezTo>
                      <a:cubicBezTo>
                        <a:pt x="79" y="33"/>
                        <a:pt x="88" y="40"/>
                        <a:pt x="96" y="47"/>
                      </a:cubicBezTo>
                      <a:cubicBezTo>
                        <a:pt x="110" y="59"/>
                        <a:pt x="123" y="73"/>
                        <a:pt x="139" y="84"/>
                      </a:cubicBezTo>
                      <a:cubicBezTo>
                        <a:pt x="139" y="85"/>
                        <a:pt x="139" y="86"/>
                        <a:pt x="140" y="86"/>
                      </a:cubicBezTo>
                      <a:cubicBezTo>
                        <a:pt x="147" y="98"/>
                        <a:pt x="157" y="108"/>
                        <a:pt x="166" y="118"/>
                      </a:cubicBezTo>
                      <a:cubicBezTo>
                        <a:pt x="171" y="123"/>
                        <a:pt x="176" y="127"/>
                        <a:pt x="182" y="131"/>
                      </a:cubicBezTo>
                      <a:cubicBezTo>
                        <a:pt x="187" y="135"/>
                        <a:pt x="197" y="138"/>
                        <a:pt x="199" y="144"/>
                      </a:cubicBezTo>
                      <a:cubicBezTo>
                        <a:pt x="201" y="147"/>
                        <a:pt x="206" y="146"/>
                        <a:pt x="204" y="143"/>
                      </a:cubicBezTo>
                      <a:cubicBezTo>
                        <a:pt x="201" y="134"/>
                        <a:pt x="190" y="131"/>
                        <a:pt x="183" y="126"/>
                      </a:cubicBezTo>
                      <a:cubicBezTo>
                        <a:pt x="173" y="118"/>
                        <a:pt x="164" y="109"/>
                        <a:pt x="156" y="99"/>
                      </a:cubicBezTo>
                      <a:cubicBezTo>
                        <a:pt x="148" y="90"/>
                        <a:pt x="142" y="82"/>
                        <a:pt x="139" y="71"/>
                      </a:cubicBezTo>
                      <a:cubicBezTo>
                        <a:pt x="137" y="63"/>
                        <a:pt x="132" y="55"/>
                        <a:pt x="129" y="48"/>
                      </a:cubicBezTo>
                      <a:cubicBezTo>
                        <a:pt x="128" y="45"/>
                        <a:pt x="127" y="41"/>
                        <a:pt x="126" y="38"/>
                      </a:cubicBezTo>
                      <a:cubicBezTo>
                        <a:pt x="126" y="32"/>
                        <a:pt x="131" y="32"/>
                        <a:pt x="136" y="34"/>
                      </a:cubicBezTo>
                      <a:cubicBezTo>
                        <a:pt x="146" y="36"/>
                        <a:pt x="151" y="46"/>
                        <a:pt x="155" y="55"/>
                      </a:cubicBezTo>
                      <a:cubicBezTo>
                        <a:pt x="158" y="62"/>
                        <a:pt x="159" y="69"/>
                        <a:pt x="165" y="75"/>
                      </a:cubicBezTo>
                      <a:cubicBezTo>
                        <a:pt x="171" y="82"/>
                        <a:pt x="181" y="85"/>
                        <a:pt x="184" y="95"/>
                      </a:cubicBezTo>
                      <a:cubicBezTo>
                        <a:pt x="184" y="99"/>
                        <a:pt x="189" y="97"/>
                        <a:pt x="189" y="94"/>
                      </a:cubicBezTo>
                      <a:cubicBezTo>
                        <a:pt x="188" y="93"/>
                        <a:pt x="188" y="93"/>
                        <a:pt x="188" y="92"/>
                      </a:cubicBezTo>
                      <a:cubicBezTo>
                        <a:pt x="198" y="94"/>
                        <a:pt x="208" y="101"/>
                        <a:pt x="209" y="111"/>
                      </a:cubicBezTo>
                      <a:cubicBezTo>
                        <a:pt x="210" y="115"/>
                        <a:pt x="215" y="115"/>
                        <a:pt x="214" y="111"/>
                      </a:cubicBezTo>
                      <a:cubicBezTo>
                        <a:pt x="214" y="108"/>
                        <a:pt x="213" y="106"/>
                        <a:pt x="212" y="103"/>
                      </a:cubicBezTo>
                      <a:cubicBezTo>
                        <a:pt x="219" y="105"/>
                        <a:pt x="226" y="107"/>
                        <a:pt x="234" y="107"/>
                      </a:cubicBezTo>
                      <a:cubicBezTo>
                        <a:pt x="245" y="108"/>
                        <a:pt x="256" y="106"/>
                        <a:pt x="266" y="108"/>
                      </a:cubicBezTo>
                      <a:cubicBezTo>
                        <a:pt x="275" y="110"/>
                        <a:pt x="283" y="116"/>
                        <a:pt x="290" y="121"/>
                      </a:cubicBezTo>
                      <a:cubicBezTo>
                        <a:pt x="295" y="124"/>
                        <a:pt x="300" y="130"/>
                        <a:pt x="303" y="135"/>
                      </a:cubicBezTo>
                      <a:cubicBezTo>
                        <a:pt x="304" y="138"/>
                        <a:pt x="309" y="135"/>
                        <a:pt x="307" y="132"/>
                      </a:cubicBezTo>
                      <a:cubicBezTo>
                        <a:pt x="301" y="120"/>
                        <a:pt x="286" y="110"/>
                        <a:pt x="273" y="105"/>
                      </a:cubicBezTo>
                      <a:cubicBezTo>
                        <a:pt x="263" y="101"/>
                        <a:pt x="253" y="103"/>
                        <a:pt x="242" y="102"/>
                      </a:cubicBezTo>
                      <a:cubicBezTo>
                        <a:pt x="232" y="102"/>
                        <a:pt x="222" y="101"/>
                        <a:pt x="212" y="98"/>
                      </a:cubicBezTo>
                      <a:cubicBezTo>
                        <a:pt x="212" y="98"/>
                        <a:pt x="212" y="98"/>
                        <a:pt x="212" y="98"/>
                      </a:cubicBezTo>
                      <a:cubicBezTo>
                        <a:pt x="211" y="97"/>
                        <a:pt x="210" y="97"/>
                        <a:pt x="208" y="97"/>
                      </a:cubicBezTo>
                      <a:cubicBezTo>
                        <a:pt x="208" y="97"/>
                        <a:pt x="208" y="97"/>
                        <a:pt x="208" y="97"/>
                      </a:cubicBezTo>
                      <a:cubicBezTo>
                        <a:pt x="206" y="95"/>
                        <a:pt x="204" y="94"/>
                        <a:pt x="203" y="93"/>
                      </a:cubicBezTo>
                      <a:cubicBezTo>
                        <a:pt x="197" y="85"/>
                        <a:pt x="190" y="78"/>
                        <a:pt x="183" y="72"/>
                      </a:cubicBezTo>
                      <a:cubicBezTo>
                        <a:pt x="178" y="67"/>
                        <a:pt x="175" y="61"/>
                        <a:pt x="174" y="54"/>
                      </a:cubicBezTo>
                      <a:cubicBezTo>
                        <a:pt x="174" y="44"/>
                        <a:pt x="185" y="43"/>
                        <a:pt x="192" y="45"/>
                      </a:cubicBezTo>
                      <a:cubicBezTo>
                        <a:pt x="205" y="49"/>
                        <a:pt x="213" y="61"/>
                        <a:pt x="220" y="71"/>
                      </a:cubicBezTo>
                      <a:cubicBezTo>
                        <a:pt x="225" y="77"/>
                        <a:pt x="229" y="81"/>
                        <a:pt x="234" y="86"/>
                      </a:cubicBezTo>
                      <a:cubicBezTo>
                        <a:pt x="237" y="88"/>
                        <a:pt x="241" y="91"/>
                        <a:pt x="244" y="93"/>
                      </a:cubicBezTo>
                      <a:cubicBezTo>
                        <a:pt x="238" y="93"/>
                        <a:pt x="231" y="92"/>
                        <a:pt x="226" y="90"/>
                      </a:cubicBezTo>
                      <a:cubicBezTo>
                        <a:pt x="223" y="89"/>
                        <a:pt x="221" y="93"/>
                        <a:pt x="224" y="94"/>
                      </a:cubicBezTo>
                      <a:cubicBezTo>
                        <a:pt x="229" y="97"/>
                        <a:pt x="234" y="97"/>
                        <a:pt x="240" y="97"/>
                      </a:cubicBezTo>
                      <a:cubicBezTo>
                        <a:pt x="243" y="98"/>
                        <a:pt x="247" y="98"/>
                        <a:pt x="251" y="98"/>
                      </a:cubicBezTo>
                      <a:cubicBezTo>
                        <a:pt x="251" y="99"/>
                        <a:pt x="252" y="99"/>
                        <a:pt x="253" y="98"/>
                      </a:cubicBezTo>
                      <a:cubicBezTo>
                        <a:pt x="257" y="99"/>
                        <a:pt x="261" y="99"/>
                        <a:pt x="265" y="99"/>
                      </a:cubicBezTo>
                      <a:cubicBezTo>
                        <a:pt x="278" y="99"/>
                        <a:pt x="289" y="107"/>
                        <a:pt x="299" y="114"/>
                      </a:cubicBezTo>
                      <a:cubicBezTo>
                        <a:pt x="311" y="122"/>
                        <a:pt x="320" y="133"/>
                        <a:pt x="326" y="146"/>
                      </a:cubicBezTo>
                      <a:cubicBezTo>
                        <a:pt x="330" y="154"/>
                        <a:pt x="333" y="163"/>
                        <a:pt x="337" y="171"/>
                      </a:cubicBezTo>
                      <a:cubicBezTo>
                        <a:pt x="323" y="177"/>
                        <a:pt x="310" y="184"/>
                        <a:pt x="298" y="192"/>
                      </a:cubicBezTo>
                      <a:close/>
                      <a:moveTo>
                        <a:pt x="1975" y="4"/>
                      </a:moveTo>
                      <a:cubicBezTo>
                        <a:pt x="1965" y="0"/>
                        <a:pt x="1956" y="4"/>
                        <a:pt x="1948" y="9"/>
                      </a:cubicBezTo>
                      <a:cubicBezTo>
                        <a:pt x="1944" y="5"/>
                        <a:pt x="1934" y="6"/>
                        <a:pt x="1929" y="7"/>
                      </a:cubicBezTo>
                      <a:cubicBezTo>
                        <a:pt x="1916" y="8"/>
                        <a:pt x="1908" y="19"/>
                        <a:pt x="1901" y="27"/>
                      </a:cubicBezTo>
                      <a:cubicBezTo>
                        <a:pt x="1891" y="38"/>
                        <a:pt x="1880" y="47"/>
                        <a:pt x="1869" y="57"/>
                      </a:cubicBezTo>
                      <a:cubicBezTo>
                        <a:pt x="1864" y="63"/>
                        <a:pt x="1857" y="70"/>
                        <a:pt x="1850" y="75"/>
                      </a:cubicBezTo>
                      <a:cubicBezTo>
                        <a:pt x="1852" y="70"/>
                        <a:pt x="1853" y="66"/>
                        <a:pt x="1855" y="61"/>
                      </a:cubicBezTo>
                      <a:cubicBezTo>
                        <a:pt x="1859" y="54"/>
                        <a:pt x="1864" y="45"/>
                        <a:pt x="1863" y="36"/>
                      </a:cubicBezTo>
                      <a:cubicBezTo>
                        <a:pt x="1863" y="29"/>
                        <a:pt x="1855" y="28"/>
                        <a:pt x="1849" y="30"/>
                      </a:cubicBezTo>
                      <a:cubicBezTo>
                        <a:pt x="1840" y="32"/>
                        <a:pt x="1833" y="39"/>
                        <a:pt x="1828" y="47"/>
                      </a:cubicBezTo>
                      <a:cubicBezTo>
                        <a:pt x="1823" y="56"/>
                        <a:pt x="1823" y="67"/>
                        <a:pt x="1815" y="74"/>
                      </a:cubicBezTo>
                      <a:cubicBezTo>
                        <a:pt x="1809" y="79"/>
                        <a:pt x="1803" y="82"/>
                        <a:pt x="1799" y="88"/>
                      </a:cubicBezTo>
                      <a:cubicBezTo>
                        <a:pt x="1797" y="88"/>
                        <a:pt x="1795" y="89"/>
                        <a:pt x="1792" y="89"/>
                      </a:cubicBezTo>
                      <a:cubicBezTo>
                        <a:pt x="1799" y="82"/>
                        <a:pt x="1808" y="76"/>
                        <a:pt x="1812" y="67"/>
                      </a:cubicBezTo>
                      <a:cubicBezTo>
                        <a:pt x="1818" y="57"/>
                        <a:pt x="1815" y="42"/>
                        <a:pt x="1802" y="41"/>
                      </a:cubicBezTo>
                      <a:cubicBezTo>
                        <a:pt x="1787" y="39"/>
                        <a:pt x="1775" y="49"/>
                        <a:pt x="1767" y="60"/>
                      </a:cubicBezTo>
                      <a:cubicBezTo>
                        <a:pt x="1762" y="67"/>
                        <a:pt x="1757" y="74"/>
                        <a:pt x="1751" y="79"/>
                      </a:cubicBezTo>
                      <a:cubicBezTo>
                        <a:pt x="1745" y="85"/>
                        <a:pt x="1738" y="89"/>
                        <a:pt x="1732" y="95"/>
                      </a:cubicBezTo>
                      <a:cubicBezTo>
                        <a:pt x="1726" y="95"/>
                        <a:pt x="1720" y="94"/>
                        <a:pt x="1714" y="95"/>
                      </a:cubicBezTo>
                      <a:cubicBezTo>
                        <a:pt x="1702" y="97"/>
                        <a:pt x="1692" y="104"/>
                        <a:pt x="1683" y="111"/>
                      </a:cubicBezTo>
                      <a:cubicBezTo>
                        <a:pt x="1672" y="118"/>
                        <a:pt x="1663" y="128"/>
                        <a:pt x="1657" y="139"/>
                      </a:cubicBezTo>
                      <a:cubicBezTo>
                        <a:pt x="1651" y="148"/>
                        <a:pt x="1649" y="158"/>
                        <a:pt x="1645" y="167"/>
                      </a:cubicBezTo>
                      <a:cubicBezTo>
                        <a:pt x="1644" y="169"/>
                        <a:pt x="1644" y="171"/>
                        <a:pt x="1646" y="171"/>
                      </a:cubicBezTo>
                      <a:cubicBezTo>
                        <a:pt x="1652" y="172"/>
                        <a:pt x="1656" y="177"/>
                        <a:pt x="1661" y="180"/>
                      </a:cubicBezTo>
                      <a:cubicBezTo>
                        <a:pt x="1668" y="185"/>
                        <a:pt x="1674" y="190"/>
                        <a:pt x="1681" y="196"/>
                      </a:cubicBezTo>
                      <a:cubicBezTo>
                        <a:pt x="1693" y="205"/>
                        <a:pt x="1705" y="215"/>
                        <a:pt x="1717" y="225"/>
                      </a:cubicBezTo>
                      <a:cubicBezTo>
                        <a:pt x="1718" y="226"/>
                        <a:pt x="1720" y="226"/>
                        <a:pt x="1721" y="224"/>
                      </a:cubicBezTo>
                      <a:cubicBezTo>
                        <a:pt x="1726" y="216"/>
                        <a:pt x="1732" y="209"/>
                        <a:pt x="1739" y="202"/>
                      </a:cubicBezTo>
                      <a:cubicBezTo>
                        <a:pt x="1745" y="195"/>
                        <a:pt x="1752" y="191"/>
                        <a:pt x="1760" y="187"/>
                      </a:cubicBezTo>
                      <a:cubicBezTo>
                        <a:pt x="1768" y="182"/>
                        <a:pt x="1776" y="177"/>
                        <a:pt x="1784" y="174"/>
                      </a:cubicBezTo>
                      <a:cubicBezTo>
                        <a:pt x="1792" y="170"/>
                        <a:pt x="1800" y="166"/>
                        <a:pt x="1807" y="160"/>
                      </a:cubicBezTo>
                      <a:cubicBezTo>
                        <a:pt x="1820" y="150"/>
                        <a:pt x="1832" y="138"/>
                        <a:pt x="1847" y="129"/>
                      </a:cubicBezTo>
                      <a:cubicBezTo>
                        <a:pt x="1861" y="121"/>
                        <a:pt x="1877" y="118"/>
                        <a:pt x="1890" y="107"/>
                      </a:cubicBezTo>
                      <a:cubicBezTo>
                        <a:pt x="1897" y="102"/>
                        <a:pt x="1903" y="95"/>
                        <a:pt x="1909" y="88"/>
                      </a:cubicBezTo>
                      <a:cubicBezTo>
                        <a:pt x="1916" y="81"/>
                        <a:pt x="1923" y="74"/>
                        <a:pt x="1931" y="67"/>
                      </a:cubicBezTo>
                      <a:cubicBezTo>
                        <a:pt x="1937" y="61"/>
                        <a:pt x="1945" y="56"/>
                        <a:pt x="1951" y="50"/>
                      </a:cubicBezTo>
                      <a:cubicBezTo>
                        <a:pt x="1958" y="43"/>
                        <a:pt x="1964" y="36"/>
                        <a:pt x="1971" y="30"/>
                      </a:cubicBezTo>
                      <a:cubicBezTo>
                        <a:pt x="1977" y="23"/>
                        <a:pt x="1990" y="9"/>
                        <a:pt x="1975" y="4"/>
                      </a:cubicBezTo>
                      <a:close/>
                      <a:moveTo>
                        <a:pt x="1916" y="19"/>
                      </a:moveTo>
                      <a:cubicBezTo>
                        <a:pt x="1920" y="15"/>
                        <a:pt x="1925" y="12"/>
                        <a:pt x="1931" y="12"/>
                      </a:cubicBezTo>
                      <a:cubicBezTo>
                        <a:pt x="1933" y="12"/>
                        <a:pt x="1943" y="11"/>
                        <a:pt x="1944" y="12"/>
                      </a:cubicBezTo>
                      <a:cubicBezTo>
                        <a:pt x="1943" y="13"/>
                        <a:pt x="1942" y="14"/>
                        <a:pt x="1940" y="15"/>
                      </a:cubicBezTo>
                      <a:cubicBezTo>
                        <a:pt x="1939" y="17"/>
                        <a:pt x="1937" y="18"/>
                        <a:pt x="1935" y="20"/>
                      </a:cubicBezTo>
                      <a:cubicBezTo>
                        <a:pt x="1930" y="19"/>
                        <a:pt x="1926" y="20"/>
                        <a:pt x="1923" y="20"/>
                      </a:cubicBezTo>
                      <a:cubicBezTo>
                        <a:pt x="1917" y="22"/>
                        <a:pt x="1911" y="25"/>
                        <a:pt x="1906" y="29"/>
                      </a:cubicBezTo>
                      <a:cubicBezTo>
                        <a:pt x="1909" y="25"/>
                        <a:pt x="1912" y="22"/>
                        <a:pt x="1916" y="19"/>
                      </a:cubicBezTo>
                      <a:close/>
                      <a:moveTo>
                        <a:pt x="1964" y="29"/>
                      </a:moveTo>
                      <a:cubicBezTo>
                        <a:pt x="1958" y="35"/>
                        <a:pt x="1952" y="41"/>
                        <a:pt x="1946" y="48"/>
                      </a:cubicBezTo>
                      <a:cubicBezTo>
                        <a:pt x="1940" y="53"/>
                        <a:pt x="1933" y="58"/>
                        <a:pt x="1927" y="64"/>
                      </a:cubicBezTo>
                      <a:cubicBezTo>
                        <a:pt x="1920" y="70"/>
                        <a:pt x="1913" y="76"/>
                        <a:pt x="1907" y="83"/>
                      </a:cubicBezTo>
                      <a:cubicBezTo>
                        <a:pt x="1901" y="89"/>
                        <a:pt x="1895" y="95"/>
                        <a:pt x="1889" y="101"/>
                      </a:cubicBezTo>
                      <a:cubicBezTo>
                        <a:pt x="1883" y="107"/>
                        <a:pt x="1875" y="111"/>
                        <a:pt x="1868" y="114"/>
                      </a:cubicBezTo>
                      <a:cubicBezTo>
                        <a:pt x="1854" y="120"/>
                        <a:pt x="1841" y="126"/>
                        <a:pt x="1829" y="135"/>
                      </a:cubicBezTo>
                      <a:cubicBezTo>
                        <a:pt x="1816" y="145"/>
                        <a:pt x="1805" y="157"/>
                        <a:pt x="1791" y="165"/>
                      </a:cubicBezTo>
                      <a:cubicBezTo>
                        <a:pt x="1784" y="168"/>
                        <a:pt x="1776" y="171"/>
                        <a:pt x="1769" y="175"/>
                      </a:cubicBezTo>
                      <a:cubicBezTo>
                        <a:pt x="1762" y="180"/>
                        <a:pt x="1754" y="184"/>
                        <a:pt x="1747" y="188"/>
                      </a:cubicBezTo>
                      <a:cubicBezTo>
                        <a:pt x="1735" y="195"/>
                        <a:pt x="1726" y="208"/>
                        <a:pt x="1718" y="219"/>
                      </a:cubicBezTo>
                      <a:cubicBezTo>
                        <a:pt x="1706" y="209"/>
                        <a:pt x="1693" y="199"/>
                        <a:pt x="1681" y="189"/>
                      </a:cubicBezTo>
                      <a:cubicBezTo>
                        <a:pt x="1675" y="184"/>
                        <a:pt x="1669" y="179"/>
                        <a:pt x="1662" y="175"/>
                      </a:cubicBezTo>
                      <a:cubicBezTo>
                        <a:pt x="1659" y="172"/>
                        <a:pt x="1655" y="168"/>
                        <a:pt x="1650" y="167"/>
                      </a:cubicBezTo>
                      <a:cubicBezTo>
                        <a:pt x="1653" y="159"/>
                        <a:pt x="1656" y="151"/>
                        <a:pt x="1660" y="144"/>
                      </a:cubicBezTo>
                      <a:cubicBezTo>
                        <a:pt x="1666" y="132"/>
                        <a:pt x="1676" y="122"/>
                        <a:pt x="1687" y="114"/>
                      </a:cubicBezTo>
                      <a:cubicBezTo>
                        <a:pt x="1696" y="108"/>
                        <a:pt x="1707" y="100"/>
                        <a:pt x="1720" y="100"/>
                      </a:cubicBezTo>
                      <a:cubicBezTo>
                        <a:pt x="1724" y="100"/>
                        <a:pt x="1728" y="100"/>
                        <a:pt x="1732" y="100"/>
                      </a:cubicBezTo>
                      <a:cubicBezTo>
                        <a:pt x="1733" y="100"/>
                        <a:pt x="1733" y="100"/>
                        <a:pt x="1734" y="100"/>
                      </a:cubicBezTo>
                      <a:cubicBezTo>
                        <a:pt x="1737" y="99"/>
                        <a:pt x="1741" y="99"/>
                        <a:pt x="1745" y="99"/>
                      </a:cubicBezTo>
                      <a:cubicBezTo>
                        <a:pt x="1750" y="98"/>
                        <a:pt x="1756" y="98"/>
                        <a:pt x="1761" y="96"/>
                      </a:cubicBezTo>
                      <a:cubicBezTo>
                        <a:pt x="1764" y="94"/>
                        <a:pt x="1761" y="90"/>
                        <a:pt x="1758" y="91"/>
                      </a:cubicBezTo>
                      <a:cubicBezTo>
                        <a:pt x="1753" y="94"/>
                        <a:pt x="1747" y="94"/>
                        <a:pt x="1741" y="94"/>
                      </a:cubicBezTo>
                      <a:cubicBezTo>
                        <a:pt x="1743" y="92"/>
                        <a:pt x="1746" y="90"/>
                        <a:pt x="1749" y="88"/>
                      </a:cubicBezTo>
                      <a:cubicBezTo>
                        <a:pt x="1754" y="84"/>
                        <a:pt x="1759" y="79"/>
                        <a:pt x="1763" y="74"/>
                      </a:cubicBezTo>
                      <a:cubicBezTo>
                        <a:pt x="1772" y="63"/>
                        <a:pt x="1778" y="52"/>
                        <a:pt x="1792" y="47"/>
                      </a:cubicBezTo>
                      <a:cubicBezTo>
                        <a:pt x="1799" y="44"/>
                        <a:pt x="1808" y="46"/>
                        <a:pt x="1810" y="53"/>
                      </a:cubicBezTo>
                      <a:cubicBezTo>
                        <a:pt x="1812" y="60"/>
                        <a:pt x="1807" y="67"/>
                        <a:pt x="1802" y="72"/>
                      </a:cubicBezTo>
                      <a:cubicBezTo>
                        <a:pt x="1796" y="79"/>
                        <a:pt x="1787" y="85"/>
                        <a:pt x="1782" y="94"/>
                      </a:cubicBezTo>
                      <a:cubicBezTo>
                        <a:pt x="1780" y="95"/>
                        <a:pt x="1778" y="97"/>
                        <a:pt x="1777" y="98"/>
                      </a:cubicBezTo>
                      <a:cubicBezTo>
                        <a:pt x="1777" y="98"/>
                        <a:pt x="1776" y="98"/>
                        <a:pt x="1776" y="98"/>
                      </a:cubicBezTo>
                      <a:cubicBezTo>
                        <a:pt x="1775" y="98"/>
                        <a:pt x="1774" y="98"/>
                        <a:pt x="1772" y="99"/>
                      </a:cubicBezTo>
                      <a:cubicBezTo>
                        <a:pt x="1772" y="99"/>
                        <a:pt x="1772" y="99"/>
                        <a:pt x="1772" y="99"/>
                      </a:cubicBezTo>
                      <a:cubicBezTo>
                        <a:pt x="1762" y="102"/>
                        <a:pt x="1752" y="104"/>
                        <a:pt x="1742" y="104"/>
                      </a:cubicBezTo>
                      <a:cubicBezTo>
                        <a:pt x="1732" y="104"/>
                        <a:pt x="1721" y="103"/>
                        <a:pt x="1711" y="106"/>
                      </a:cubicBezTo>
                      <a:cubicBezTo>
                        <a:pt x="1699" y="111"/>
                        <a:pt x="1683" y="121"/>
                        <a:pt x="1677" y="134"/>
                      </a:cubicBezTo>
                      <a:cubicBezTo>
                        <a:pt x="1676" y="137"/>
                        <a:pt x="1680" y="139"/>
                        <a:pt x="1682" y="136"/>
                      </a:cubicBezTo>
                      <a:cubicBezTo>
                        <a:pt x="1684" y="131"/>
                        <a:pt x="1689" y="127"/>
                        <a:pt x="1693" y="123"/>
                      </a:cubicBezTo>
                      <a:cubicBezTo>
                        <a:pt x="1700" y="117"/>
                        <a:pt x="1710" y="112"/>
                        <a:pt x="1719" y="109"/>
                      </a:cubicBezTo>
                      <a:cubicBezTo>
                        <a:pt x="1728" y="107"/>
                        <a:pt x="1739" y="109"/>
                        <a:pt x="1748" y="109"/>
                      </a:cubicBezTo>
                      <a:cubicBezTo>
                        <a:pt x="1757" y="108"/>
                        <a:pt x="1765" y="107"/>
                        <a:pt x="1773" y="105"/>
                      </a:cubicBezTo>
                      <a:cubicBezTo>
                        <a:pt x="1772" y="107"/>
                        <a:pt x="1771" y="110"/>
                        <a:pt x="1770" y="113"/>
                      </a:cubicBezTo>
                      <a:cubicBezTo>
                        <a:pt x="1770" y="116"/>
                        <a:pt x="1775" y="116"/>
                        <a:pt x="1775" y="113"/>
                      </a:cubicBezTo>
                      <a:cubicBezTo>
                        <a:pt x="1777" y="102"/>
                        <a:pt x="1787" y="95"/>
                        <a:pt x="1796" y="93"/>
                      </a:cubicBezTo>
                      <a:cubicBezTo>
                        <a:pt x="1796" y="94"/>
                        <a:pt x="1796" y="95"/>
                        <a:pt x="1796" y="95"/>
                      </a:cubicBezTo>
                      <a:cubicBezTo>
                        <a:pt x="1795" y="99"/>
                        <a:pt x="1800" y="100"/>
                        <a:pt x="1801" y="97"/>
                      </a:cubicBezTo>
                      <a:cubicBezTo>
                        <a:pt x="1803" y="87"/>
                        <a:pt x="1812" y="83"/>
                        <a:pt x="1819" y="78"/>
                      </a:cubicBezTo>
                      <a:cubicBezTo>
                        <a:pt x="1825" y="72"/>
                        <a:pt x="1827" y="65"/>
                        <a:pt x="1829" y="58"/>
                      </a:cubicBezTo>
                      <a:cubicBezTo>
                        <a:pt x="1833" y="48"/>
                        <a:pt x="1838" y="39"/>
                        <a:pt x="1848" y="35"/>
                      </a:cubicBezTo>
                      <a:cubicBezTo>
                        <a:pt x="1850" y="34"/>
                        <a:pt x="1856" y="33"/>
                        <a:pt x="1858" y="36"/>
                      </a:cubicBezTo>
                      <a:cubicBezTo>
                        <a:pt x="1860" y="39"/>
                        <a:pt x="1857" y="45"/>
                        <a:pt x="1856" y="48"/>
                      </a:cubicBezTo>
                      <a:cubicBezTo>
                        <a:pt x="1853" y="55"/>
                        <a:pt x="1848" y="63"/>
                        <a:pt x="1846" y="71"/>
                      </a:cubicBezTo>
                      <a:cubicBezTo>
                        <a:pt x="1844" y="75"/>
                        <a:pt x="1843" y="80"/>
                        <a:pt x="1841" y="84"/>
                      </a:cubicBezTo>
                      <a:cubicBezTo>
                        <a:pt x="1838" y="89"/>
                        <a:pt x="1834" y="94"/>
                        <a:pt x="1830" y="99"/>
                      </a:cubicBezTo>
                      <a:cubicBezTo>
                        <a:pt x="1822" y="109"/>
                        <a:pt x="1813" y="118"/>
                        <a:pt x="1803" y="126"/>
                      </a:cubicBezTo>
                      <a:cubicBezTo>
                        <a:pt x="1798" y="130"/>
                        <a:pt x="1793" y="133"/>
                        <a:pt x="1788" y="136"/>
                      </a:cubicBezTo>
                      <a:cubicBezTo>
                        <a:pt x="1784" y="138"/>
                        <a:pt x="1782" y="140"/>
                        <a:pt x="1780" y="144"/>
                      </a:cubicBezTo>
                      <a:cubicBezTo>
                        <a:pt x="1779" y="147"/>
                        <a:pt x="1784" y="148"/>
                        <a:pt x="1785" y="145"/>
                      </a:cubicBezTo>
                      <a:cubicBezTo>
                        <a:pt x="1787" y="140"/>
                        <a:pt x="1796" y="137"/>
                        <a:pt x="1801" y="134"/>
                      </a:cubicBezTo>
                      <a:cubicBezTo>
                        <a:pt x="1806" y="130"/>
                        <a:pt x="1812" y="125"/>
                        <a:pt x="1817" y="121"/>
                      </a:cubicBezTo>
                      <a:cubicBezTo>
                        <a:pt x="1827" y="111"/>
                        <a:pt x="1836" y="100"/>
                        <a:pt x="1844" y="89"/>
                      </a:cubicBezTo>
                      <a:cubicBezTo>
                        <a:pt x="1845" y="88"/>
                        <a:pt x="1846" y="87"/>
                        <a:pt x="1846" y="85"/>
                      </a:cubicBezTo>
                      <a:cubicBezTo>
                        <a:pt x="1862" y="75"/>
                        <a:pt x="1875" y="61"/>
                        <a:pt x="1889" y="48"/>
                      </a:cubicBezTo>
                      <a:cubicBezTo>
                        <a:pt x="1897" y="41"/>
                        <a:pt x="1905" y="34"/>
                        <a:pt x="1915" y="29"/>
                      </a:cubicBezTo>
                      <a:cubicBezTo>
                        <a:pt x="1919" y="27"/>
                        <a:pt x="1923" y="26"/>
                        <a:pt x="1927" y="25"/>
                      </a:cubicBezTo>
                      <a:cubicBezTo>
                        <a:pt x="1930" y="25"/>
                        <a:pt x="1941" y="24"/>
                        <a:pt x="1940" y="29"/>
                      </a:cubicBezTo>
                      <a:cubicBezTo>
                        <a:pt x="1939" y="35"/>
                        <a:pt x="1928" y="42"/>
                        <a:pt x="1923" y="46"/>
                      </a:cubicBezTo>
                      <a:cubicBezTo>
                        <a:pt x="1916" y="53"/>
                        <a:pt x="1908" y="60"/>
                        <a:pt x="1901" y="67"/>
                      </a:cubicBezTo>
                      <a:cubicBezTo>
                        <a:pt x="1894" y="73"/>
                        <a:pt x="1888" y="79"/>
                        <a:pt x="1882" y="86"/>
                      </a:cubicBezTo>
                      <a:cubicBezTo>
                        <a:pt x="1878" y="91"/>
                        <a:pt x="1875" y="96"/>
                        <a:pt x="1870" y="101"/>
                      </a:cubicBezTo>
                      <a:cubicBezTo>
                        <a:pt x="1866" y="105"/>
                        <a:pt x="1861" y="107"/>
                        <a:pt x="1857" y="111"/>
                      </a:cubicBezTo>
                      <a:cubicBezTo>
                        <a:pt x="1854" y="113"/>
                        <a:pt x="1858" y="117"/>
                        <a:pt x="1860" y="114"/>
                      </a:cubicBezTo>
                      <a:cubicBezTo>
                        <a:pt x="1865" y="110"/>
                        <a:pt x="1871" y="108"/>
                        <a:pt x="1875" y="103"/>
                      </a:cubicBezTo>
                      <a:cubicBezTo>
                        <a:pt x="1880" y="98"/>
                        <a:pt x="1883" y="93"/>
                        <a:pt x="1887" y="88"/>
                      </a:cubicBezTo>
                      <a:cubicBezTo>
                        <a:pt x="1894" y="79"/>
                        <a:pt x="1903" y="72"/>
                        <a:pt x="1911" y="64"/>
                      </a:cubicBezTo>
                      <a:cubicBezTo>
                        <a:pt x="1919" y="57"/>
                        <a:pt x="1926" y="50"/>
                        <a:pt x="1934" y="43"/>
                      </a:cubicBezTo>
                      <a:cubicBezTo>
                        <a:pt x="1939" y="39"/>
                        <a:pt x="1948" y="31"/>
                        <a:pt x="1944" y="24"/>
                      </a:cubicBezTo>
                      <a:cubicBezTo>
                        <a:pt x="1944" y="23"/>
                        <a:pt x="1942" y="22"/>
                        <a:pt x="1941" y="21"/>
                      </a:cubicBezTo>
                      <a:cubicBezTo>
                        <a:pt x="1951" y="13"/>
                        <a:pt x="1961" y="3"/>
                        <a:pt x="1974" y="9"/>
                      </a:cubicBezTo>
                      <a:cubicBezTo>
                        <a:pt x="1982" y="13"/>
                        <a:pt x="1967" y="26"/>
                        <a:pt x="1964"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noEditPoints="1"/>
                </p:cNvSpPr>
                <p:nvPr/>
              </p:nvSpPr>
              <p:spPr bwMode="auto">
                <a:xfrm>
                  <a:off x="6361113" y="4095750"/>
                  <a:ext cx="5373687" cy="590550"/>
                </a:xfrm>
                <a:custGeom>
                  <a:avLst/>
                  <a:gdLst>
                    <a:gd name="T0" fmla="*/ 295 w 1979"/>
                    <a:gd name="T1" fmla="*/ 189 h 218"/>
                    <a:gd name="T2" fmla="*/ 220 w 1979"/>
                    <a:gd name="T3" fmla="*/ 176 h 218"/>
                    <a:gd name="T4" fmla="*/ 117 w 1979"/>
                    <a:gd name="T5" fmla="*/ 111 h 218"/>
                    <a:gd name="T6" fmla="*/ 58 w 1979"/>
                    <a:gd name="T7" fmla="*/ 62 h 218"/>
                    <a:gd name="T8" fmla="*/ 6 w 1979"/>
                    <a:gd name="T9" fmla="*/ 6 h 218"/>
                    <a:gd name="T10" fmla="*/ 37 w 1979"/>
                    <a:gd name="T11" fmla="*/ 19 h 218"/>
                    <a:gd name="T12" fmla="*/ 93 w 1979"/>
                    <a:gd name="T13" fmla="*/ 83 h 218"/>
                    <a:gd name="T14" fmla="*/ 125 w 1979"/>
                    <a:gd name="T15" fmla="*/ 106 h 218"/>
                    <a:gd name="T16" fmla="*/ 81 w 1979"/>
                    <a:gd name="T17" fmla="*/ 63 h 218"/>
                    <a:gd name="T18" fmla="*/ 55 w 1979"/>
                    <a:gd name="T19" fmla="*/ 21 h 218"/>
                    <a:gd name="T20" fmla="*/ 136 w 1979"/>
                    <a:gd name="T21" fmla="*/ 81 h 218"/>
                    <a:gd name="T22" fmla="*/ 179 w 1979"/>
                    <a:gd name="T23" fmla="*/ 128 h 218"/>
                    <a:gd name="T24" fmla="*/ 180 w 1979"/>
                    <a:gd name="T25" fmla="*/ 123 h 218"/>
                    <a:gd name="T26" fmla="*/ 126 w 1979"/>
                    <a:gd name="T27" fmla="*/ 45 h 218"/>
                    <a:gd name="T28" fmla="*/ 152 w 1979"/>
                    <a:gd name="T29" fmla="*/ 52 h 218"/>
                    <a:gd name="T30" fmla="*/ 186 w 1979"/>
                    <a:gd name="T31" fmla="*/ 91 h 218"/>
                    <a:gd name="T32" fmla="*/ 211 w 1979"/>
                    <a:gd name="T33" fmla="*/ 108 h 218"/>
                    <a:gd name="T34" fmla="*/ 263 w 1979"/>
                    <a:gd name="T35" fmla="*/ 105 h 218"/>
                    <a:gd name="T36" fmla="*/ 304 w 1979"/>
                    <a:gd name="T37" fmla="*/ 129 h 218"/>
                    <a:gd name="T38" fmla="*/ 209 w 1979"/>
                    <a:gd name="T39" fmla="*/ 95 h 218"/>
                    <a:gd name="T40" fmla="*/ 205 w 1979"/>
                    <a:gd name="T41" fmla="*/ 94 h 218"/>
                    <a:gd name="T42" fmla="*/ 171 w 1979"/>
                    <a:gd name="T43" fmla="*/ 51 h 218"/>
                    <a:gd name="T44" fmla="*/ 231 w 1979"/>
                    <a:gd name="T45" fmla="*/ 83 h 218"/>
                    <a:gd name="T46" fmla="*/ 221 w 1979"/>
                    <a:gd name="T47" fmla="*/ 91 h 218"/>
                    <a:gd name="T48" fmla="*/ 250 w 1979"/>
                    <a:gd name="T49" fmla="*/ 95 h 218"/>
                    <a:gd name="T50" fmla="*/ 323 w 1979"/>
                    <a:gd name="T51" fmla="*/ 143 h 218"/>
                    <a:gd name="T52" fmla="*/ 63 w 1979"/>
                    <a:gd name="T53" fmla="*/ 12 h 218"/>
                    <a:gd name="T54" fmla="*/ 47 w 1979"/>
                    <a:gd name="T55" fmla="*/ 15 h 218"/>
                    <a:gd name="T56" fmla="*/ 1938 w 1979"/>
                    <a:gd name="T57" fmla="*/ 18 h 218"/>
                    <a:gd name="T58" fmla="*/ 1908 w 1979"/>
                    <a:gd name="T59" fmla="*/ 61 h 218"/>
                    <a:gd name="T60" fmla="*/ 1857 w 1979"/>
                    <a:gd name="T61" fmla="*/ 111 h 218"/>
                    <a:gd name="T62" fmla="*/ 1879 w 1979"/>
                    <a:gd name="T63" fmla="*/ 83 h 218"/>
                    <a:gd name="T64" fmla="*/ 1937 w 1979"/>
                    <a:gd name="T65" fmla="*/ 26 h 218"/>
                    <a:gd name="T66" fmla="*/ 1886 w 1979"/>
                    <a:gd name="T67" fmla="*/ 45 h 218"/>
                    <a:gd name="T68" fmla="*/ 1814 w 1979"/>
                    <a:gd name="T69" fmla="*/ 118 h 218"/>
                    <a:gd name="T70" fmla="*/ 1777 w 1979"/>
                    <a:gd name="T71" fmla="*/ 141 h 218"/>
                    <a:gd name="T72" fmla="*/ 1827 w 1979"/>
                    <a:gd name="T73" fmla="*/ 96 h 218"/>
                    <a:gd name="T74" fmla="*/ 1853 w 1979"/>
                    <a:gd name="T75" fmla="*/ 45 h 218"/>
                    <a:gd name="T76" fmla="*/ 1826 w 1979"/>
                    <a:gd name="T77" fmla="*/ 55 h 218"/>
                    <a:gd name="T78" fmla="*/ 1793 w 1979"/>
                    <a:gd name="T79" fmla="*/ 92 h 218"/>
                    <a:gd name="T80" fmla="*/ 1767 w 1979"/>
                    <a:gd name="T81" fmla="*/ 110 h 218"/>
                    <a:gd name="T82" fmla="*/ 1716 w 1979"/>
                    <a:gd name="T83" fmla="*/ 106 h 218"/>
                    <a:gd name="T84" fmla="*/ 1674 w 1979"/>
                    <a:gd name="T85" fmla="*/ 131 h 218"/>
                    <a:gd name="T86" fmla="*/ 1769 w 1979"/>
                    <a:gd name="T87" fmla="*/ 96 h 218"/>
                    <a:gd name="T88" fmla="*/ 1774 w 1979"/>
                    <a:gd name="T89" fmla="*/ 95 h 218"/>
                    <a:gd name="T90" fmla="*/ 1807 w 1979"/>
                    <a:gd name="T91" fmla="*/ 50 h 218"/>
                    <a:gd name="T92" fmla="*/ 1746 w 1979"/>
                    <a:gd name="T93" fmla="*/ 85 h 218"/>
                    <a:gd name="T94" fmla="*/ 1758 w 1979"/>
                    <a:gd name="T95" fmla="*/ 93 h 218"/>
                    <a:gd name="T96" fmla="*/ 1729 w 1979"/>
                    <a:gd name="T97" fmla="*/ 97 h 218"/>
                    <a:gd name="T98" fmla="*/ 1657 w 1979"/>
                    <a:gd name="T99" fmla="*/ 141 h 218"/>
                    <a:gd name="T100" fmla="*/ 1678 w 1979"/>
                    <a:gd name="T101" fmla="*/ 186 h 218"/>
                    <a:gd name="T102" fmla="*/ 1766 w 1979"/>
                    <a:gd name="T103" fmla="*/ 172 h 218"/>
                    <a:gd name="T104" fmla="*/ 1865 w 1979"/>
                    <a:gd name="T105" fmla="*/ 111 h 218"/>
                    <a:gd name="T106" fmla="*/ 1924 w 1979"/>
                    <a:gd name="T107" fmla="*/ 61 h 218"/>
                    <a:gd name="T108" fmla="*/ 1971 w 1979"/>
                    <a:gd name="T109" fmla="*/ 6 h 218"/>
                    <a:gd name="T110" fmla="*/ 1941 w 1979"/>
                    <a:gd name="T111" fmla="*/ 9 h 218"/>
                    <a:gd name="T112" fmla="*/ 1903 w 1979"/>
                    <a:gd name="T113" fmla="*/ 2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79" h="218">
                      <a:moveTo>
                        <a:pt x="323" y="143"/>
                      </a:moveTo>
                      <a:cubicBezTo>
                        <a:pt x="327" y="151"/>
                        <a:pt x="330" y="160"/>
                        <a:pt x="334" y="168"/>
                      </a:cubicBezTo>
                      <a:cubicBezTo>
                        <a:pt x="320" y="174"/>
                        <a:pt x="307" y="181"/>
                        <a:pt x="295" y="189"/>
                      </a:cubicBezTo>
                      <a:cubicBezTo>
                        <a:pt x="283" y="196"/>
                        <a:pt x="274" y="207"/>
                        <a:pt x="266" y="218"/>
                      </a:cubicBezTo>
                      <a:cubicBezTo>
                        <a:pt x="258" y="207"/>
                        <a:pt x="250" y="195"/>
                        <a:pt x="239" y="186"/>
                      </a:cubicBezTo>
                      <a:cubicBezTo>
                        <a:pt x="233" y="182"/>
                        <a:pt x="226" y="179"/>
                        <a:pt x="220" y="176"/>
                      </a:cubicBezTo>
                      <a:cubicBezTo>
                        <a:pt x="212" y="171"/>
                        <a:pt x="204" y="167"/>
                        <a:pt x="196" y="163"/>
                      </a:cubicBezTo>
                      <a:cubicBezTo>
                        <a:pt x="181" y="157"/>
                        <a:pt x="170" y="145"/>
                        <a:pt x="158" y="135"/>
                      </a:cubicBezTo>
                      <a:cubicBezTo>
                        <a:pt x="145" y="125"/>
                        <a:pt x="132" y="118"/>
                        <a:pt x="117" y="111"/>
                      </a:cubicBezTo>
                      <a:cubicBezTo>
                        <a:pt x="111" y="108"/>
                        <a:pt x="104" y="105"/>
                        <a:pt x="98" y="101"/>
                      </a:cubicBezTo>
                      <a:cubicBezTo>
                        <a:pt x="90" y="96"/>
                        <a:pt x="84" y="88"/>
                        <a:pt x="78" y="82"/>
                      </a:cubicBezTo>
                      <a:cubicBezTo>
                        <a:pt x="72" y="75"/>
                        <a:pt x="65" y="69"/>
                        <a:pt x="58" y="62"/>
                      </a:cubicBezTo>
                      <a:cubicBezTo>
                        <a:pt x="51" y="56"/>
                        <a:pt x="44" y="51"/>
                        <a:pt x="37" y="45"/>
                      </a:cubicBezTo>
                      <a:cubicBezTo>
                        <a:pt x="31" y="39"/>
                        <a:pt x="26" y="33"/>
                        <a:pt x="20" y="28"/>
                      </a:cubicBezTo>
                      <a:cubicBezTo>
                        <a:pt x="17" y="25"/>
                        <a:pt x="0" y="10"/>
                        <a:pt x="6" y="6"/>
                      </a:cubicBezTo>
                      <a:cubicBezTo>
                        <a:pt x="12" y="1"/>
                        <a:pt x="22" y="3"/>
                        <a:pt x="27" y="7"/>
                      </a:cubicBezTo>
                      <a:cubicBezTo>
                        <a:pt x="32" y="10"/>
                        <a:pt x="36" y="13"/>
                        <a:pt x="40" y="17"/>
                      </a:cubicBezTo>
                      <a:cubicBezTo>
                        <a:pt x="39" y="17"/>
                        <a:pt x="38" y="18"/>
                        <a:pt x="37" y="19"/>
                      </a:cubicBezTo>
                      <a:cubicBezTo>
                        <a:pt x="33" y="27"/>
                        <a:pt x="42" y="34"/>
                        <a:pt x="46" y="39"/>
                      </a:cubicBezTo>
                      <a:cubicBezTo>
                        <a:pt x="54" y="45"/>
                        <a:pt x="62" y="52"/>
                        <a:pt x="69" y="59"/>
                      </a:cubicBezTo>
                      <a:cubicBezTo>
                        <a:pt x="78" y="67"/>
                        <a:pt x="86" y="74"/>
                        <a:pt x="93" y="83"/>
                      </a:cubicBezTo>
                      <a:cubicBezTo>
                        <a:pt x="98" y="87"/>
                        <a:pt x="101" y="92"/>
                        <a:pt x="105" y="97"/>
                      </a:cubicBezTo>
                      <a:cubicBezTo>
                        <a:pt x="109" y="103"/>
                        <a:pt x="116" y="105"/>
                        <a:pt x="121" y="110"/>
                      </a:cubicBezTo>
                      <a:cubicBezTo>
                        <a:pt x="124" y="112"/>
                        <a:pt x="127" y="109"/>
                        <a:pt x="125" y="106"/>
                      </a:cubicBezTo>
                      <a:cubicBezTo>
                        <a:pt x="121" y="103"/>
                        <a:pt x="116" y="100"/>
                        <a:pt x="112" y="97"/>
                      </a:cubicBezTo>
                      <a:cubicBezTo>
                        <a:pt x="107" y="92"/>
                        <a:pt x="103" y="87"/>
                        <a:pt x="99" y="82"/>
                      </a:cubicBezTo>
                      <a:cubicBezTo>
                        <a:pt x="94" y="75"/>
                        <a:pt x="87" y="69"/>
                        <a:pt x="81" y="63"/>
                      </a:cubicBezTo>
                      <a:cubicBezTo>
                        <a:pt x="73" y="56"/>
                        <a:pt x="66" y="49"/>
                        <a:pt x="58" y="42"/>
                      </a:cubicBezTo>
                      <a:cubicBezTo>
                        <a:pt x="53" y="37"/>
                        <a:pt x="44" y="32"/>
                        <a:pt x="41" y="24"/>
                      </a:cubicBezTo>
                      <a:cubicBezTo>
                        <a:pt x="40" y="20"/>
                        <a:pt x="52" y="21"/>
                        <a:pt x="55" y="21"/>
                      </a:cubicBezTo>
                      <a:cubicBezTo>
                        <a:pt x="59" y="21"/>
                        <a:pt x="63" y="23"/>
                        <a:pt x="67" y="25"/>
                      </a:cubicBezTo>
                      <a:cubicBezTo>
                        <a:pt x="76" y="30"/>
                        <a:pt x="85" y="37"/>
                        <a:pt x="93" y="44"/>
                      </a:cubicBezTo>
                      <a:cubicBezTo>
                        <a:pt x="107" y="56"/>
                        <a:pt x="120" y="70"/>
                        <a:pt x="136" y="81"/>
                      </a:cubicBezTo>
                      <a:cubicBezTo>
                        <a:pt x="136" y="82"/>
                        <a:pt x="136" y="83"/>
                        <a:pt x="137" y="83"/>
                      </a:cubicBezTo>
                      <a:cubicBezTo>
                        <a:pt x="144" y="95"/>
                        <a:pt x="154" y="105"/>
                        <a:pt x="163" y="115"/>
                      </a:cubicBezTo>
                      <a:cubicBezTo>
                        <a:pt x="168" y="120"/>
                        <a:pt x="173" y="124"/>
                        <a:pt x="179" y="128"/>
                      </a:cubicBezTo>
                      <a:cubicBezTo>
                        <a:pt x="184" y="132"/>
                        <a:pt x="194" y="135"/>
                        <a:pt x="196" y="141"/>
                      </a:cubicBezTo>
                      <a:cubicBezTo>
                        <a:pt x="198" y="144"/>
                        <a:pt x="203" y="143"/>
                        <a:pt x="201" y="140"/>
                      </a:cubicBezTo>
                      <a:cubicBezTo>
                        <a:pt x="198" y="131"/>
                        <a:pt x="187" y="128"/>
                        <a:pt x="180" y="123"/>
                      </a:cubicBezTo>
                      <a:cubicBezTo>
                        <a:pt x="170" y="115"/>
                        <a:pt x="161" y="106"/>
                        <a:pt x="153" y="96"/>
                      </a:cubicBezTo>
                      <a:cubicBezTo>
                        <a:pt x="145" y="87"/>
                        <a:pt x="139" y="79"/>
                        <a:pt x="136" y="68"/>
                      </a:cubicBezTo>
                      <a:cubicBezTo>
                        <a:pt x="134" y="60"/>
                        <a:pt x="129" y="52"/>
                        <a:pt x="126" y="45"/>
                      </a:cubicBezTo>
                      <a:cubicBezTo>
                        <a:pt x="125" y="42"/>
                        <a:pt x="124" y="38"/>
                        <a:pt x="123" y="35"/>
                      </a:cubicBezTo>
                      <a:cubicBezTo>
                        <a:pt x="123" y="29"/>
                        <a:pt x="128" y="29"/>
                        <a:pt x="133" y="31"/>
                      </a:cubicBezTo>
                      <a:cubicBezTo>
                        <a:pt x="143" y="33"/>
                        <a:pt x="148" y="43"/>
                        <a:pt x="152" y="52"/>
                      </a:cubicBezTo>
                      <a:cubicBezTo>
                        <a:pt x="155" y="59"/>
                        <a:pt x="156" y="66"/>
                        <a:pt x="162" y="72"/>
                      </a:cubicBezTo>
                      <a:cubicBezTo>
                        <a:pt x="168" y="79"/>
                        <a:pt x="178" y="82"/>
                        <a:pt x="181" y="92"/>
                      </a:cubicBezTo>
                      <a:cubicBezTo>
                        <a:pt x="181" y="96"/>
                        <a:pt x="186" y="94"/>
                        <a:pt x="186" y="91"/>
                      </a:cubicBezTo>
                      <a:cubicBezTo>
                        <a:pt x="185" y="90"/>
                        <a:pt x="185" y="90"/>
                        <a:pt x="185" y="89"/>
                      </a:cubicBezTo>
                      <a:cubicBezTo>
                        <a:pt x="195" y="91"/>
                        <a:pt x="205" y="98"/>
                        <a:pt x="206" y="108"/>
                      </a:cubicBezTo>
                      <a:cubicBezTo>
                        <a:pt x="207" y="112"/>
                        <a:pt x="212" y="112"/>
                        <a:pt x="211" y="108"/>
                      </a:cubicBezTo>
                      <a:cubicBezTo>
                        <a:pt x="211" y="105"/>
                        <a:pt x="210" y="103"/>
                        <a:pt x="209" y="100"/>
                      </a:cubicBezTo>
                      <a:cubicBezTo>
                        <a:pt x="216" y="102"/>
                        <a:pt x="223" y="104"/>
                        <a:pt x="231" y="104"/>
                      </a:cubicBezTo>
                      <a:cubicBezTo>
                        <a:pt x="242" y="105"/>
                        <a:pt x="253" y="103"/>
                        <a:pt x="263" y="105"/>
                      </a:cubicBezTo>
                      <a:cubicBezTo>
                        <a:pt x="272" y="107"/>
                        <a:pt x="280" y="113"/>
                        <a:pt x="287" y="118"/>
                      </a:cubicBezTo>
                      <a:cubicBezTo>
                        <a:pt x="292" y="121"/>
                        <a:pt x="297" y="127"/>
                        <a:pt x="300" y="132"/>
                      </a:cubicBezTo>
                      <a:cubicBezTo>
                        <a:pt x="301" y="135"/>
                        <a:pt x="306" y="132"/>
                        <a:pt x="304" y="129"/>
                      </a:cubicBezTo>
                      <a:cubicBezTo>
                        <a:pt x="298" y="117"/>
                        <a:pt x="283" y="107"/>
                        <a:pt x="270" y="102"/>
                      </a:cubicBezTo>
                      <a:cubicBezTo>
                        <a:pt x="260" y="98"/>
                        <a:pt x="250" y="100"/>
                        <a:pt x="239" y="99"/>
                      </a:cubicBezTo>
                      <a:cubicBezTo>
                        <a:pt x="229" y="99"/>
                        <a:pt x="219" y="98"/>
                        <a:pt x="209" y="95"/>
                      </a:cubicBezTo>
                      <a:cubicBezTo>
                        <a:pt x="209" y="95"/>
                        <a:pt x="209" y="95"/>
                        <a:pt x="209" y="95"/>
                      </a:cubicBezTo>
                      <a:cubicBezTo>
                        <a:pt x="208" y="94"/>
                        <a:pt x="207" y="94"/>
                        <a:pt x="205" y="94"/>
                      </a:cubicBezTo>
                      <a:cubicBezTo>
                        <a:pt x="205" y="94"/>
                        <a:pt x="205" y="94"/>
                        <a:pt x="205" y="94"/>
                      </a:cubicBezTo>
                      <a:cubicBezTo>
                        <a:pt x="203" y="92"/>
                        <a:pt x="201" y="91"/>
                        <a:pt x="200" y="90"/>
                      </a:cubicBezTo>
                      <a:cubicBezTo>
                        <a:pt x="194" y="82"/>
                        <a:pt x="187" y="75"/>
                        <a:pt x="180" y="69"/>
                      </a:cubicBezTo>
                      <a:cubicBezTo>
                        <a:pt x="175" y="64"/>
                        <a:pt x="172" y="58"/>
                        <a:pt x="171" y="51"/>
                      </a:cubicBezTo>
                      <a:cubicBezTo>
                        <a:pt x="171" y="41"/>
                        <a:pt x="182" y="40"/>
                        <a:pt x="189" y="42"/>
                      </a:cubicBezTo>
                      <a:cubicBezTo>
                        <a:pt x="202" y="46"/>
                        <a:pt x="210" y="58"/>
                        <a:pt x="217" y="68"/>
                      </a:cubicBezTo>
                      <a:cubicBezTo>
                        <a:pt x="222" y="74"/>
                        <a:pt x="226" y="78"/>
                        <a:pt x="231" y="83"/>
                      </a:cubicBezTo>
                      <a:cubicBezTo>
                        <a:pt x="234" y="85"/>
                        <a:pt x="238" y="88"/>
                        <a:pt x="241" y="90"/>
                      </a:cubicBezTo>
                      <a:cubicBezTo>
                        <a:pt x="235" y="90"/>
                        <a:pt x="228" y="89"/>
                        <a:pt x="223" y="87"/>
                      </a:cubicBezTo>
                      <a:cubicBezTo>
                        <a:pt x="220" y="86"/>
                        <a:pt x="218" y="90"/>
                        <a:pt x="221" y="91"/>
                      </a:cubicBezTo>
                      <a:cubicBezTo>
                        <a:pt x="226" y="94"/>
                        <a:pt x="231" y="94"/>
                        <a:pt x="237" y="94"/>
                      </a:cubicBezTo>
                      <a:cubicBezTo>
                        <a:pt x="240" y="95"/>
                        <a:pt x="244" y="95"/>
                        <a:pt x="248" y="95"/>
                      </a:cubicBezTo>
                      <a:cubicBezTo>
                        <a:pt x="248" y="96"/>
                        <a:pt x="249" y="96"/>
                        <a:pt x="250" y="95"/>
                      </a:cubicBezTo>
                      <a:cubicBezTo>
                        <a:pt x="254" y="96"/>
                        <a:pt x="258" y="96"/>
                        <a:pt x="262" y="96"/>
                      </a:cubicBezTo>
                      <a:cubicBezTo>
                        <a:pt x="275" y="96"/>
                        <a:pt x="286" y="104"/>
                        <a:pt x="296" y="111"/>
                      </a:cubicBezTo>
                      <a:cubicBezTo>
                        <a:pt x="308" y="119"/>
                        <a:pt x="317" y="130"/>
                        <a:pt x="323" y="143"/>
                      </a:cubicBezTo>
                      <a:close/>
                      <a:moveTo>
                        <a:pt x="60" y="16"/>
                      </a:moveTo>
                      <a:cubicBezTo>
                        <a:pt x="65" y="18"/>
                        <a:pt x="70" y="21"/>
                        <a:pt x="75" y="24"/>
                      </a:cubicBezTo>
                      <a:cubicBezTo>
                        <a:pt x="71" y="20"/>
                        <a:pt x="68" y="16"/>
                        <a:pt x="63" y="12"/>
                      </a:cubicBezTo>
                      <a:cubicBezTo>
                        <a:pt x="59" y="9"/>
                        <a:pt x="55" y="8"/>
                        <a:pt x="49" y="8"/>
                      </a:cubicBezTo>
                      <a:cubicBezTo>
                        <a:pt x="48" y="7"/>
                        <a:pt x="39" y="6"/>
                        <a:pt x="38" y="8"/>
                      </a:cubicBezTo>
                      <a:cubicBezTo>
                        <a:pt x="41" y="10"/>
                        <a:pt x="44" y="13"/>
                        <a:pt x="47" y="15"/>
                      </a:cubicBezTo>
                      <a:cubicBezTo>
                        <a:pt x="51" y="15"/>
                        <a:pt x="57" y="16"/>
                        <a:pt x="60" y="16"/>
                      </a:cubicBezTo>
                      <a:close/>
                      <a:moveTo>
                        <a:pt x="1971" y="6"/>
                      </a:moveTo>
                      <a:cubicBezTo>
                        <a:pt x="1958" y="0"/>
                        <a:pt x="1948" y="10"/>
                        <a:pt x="1938" y="18"/>
                      </a:cubicBezTo>
                      <a:cubicBezTo>
                        <a:pt x="1939" y="19"/>
                        <a:pt x="1941" y="20"/>
                        <a:pt x="1941" y="21"/>
                      </a:cubicBezTo>
                      <a:cubicBezTo>
                        <a:pt x="1945" y="28"/>
                        <a:pt x="1936" y="36"/>
                        <a:pt x="1931" y="40"/>
                      </a:cubicBezTo>
                      <a:cubicBezTo>
                        <a:pt x="1923" y="47"/>
                        <a:pt x="1916" y="54"/>
                        <a:pt x="1908" y="61"/>
                      </a:cubicBezTo>
                      <a:cubicBezTo>
                        <a:pt x="1900" y="69"/>
                        <a:pt x="1891" y="76"/>
                        <a:pt x="1884" y="85"/>
                      </a:cubicBezTo>
                      <a:cubicBezTo>
                        <a:pt x="1880" y="90"/>
                        <a:pt x="1877" y="95"/>
                        <a:pt x="1872" y="100"/>
                      </a:cubicBezTo>
                      <a:cubicBezTo>
                        <a:pt x="1868" y="105"/>
                        <a:pt x="1862" y="107"/>
                        <a:pt x="1857" y="111"/>
                      </a:cubicBezTo>
                      <a:cubicBezTo>
                        <a:pt x="1855" y="114"/>
                        <a:pt x="1851" y="110"/>
                        <a:pt x="1854" y="108"/>
                      </a:cubicBezTo>
                      <a:cubicBezTo>
                        <a:pt x="1858" y="104"/>
                        <a:pt x="1863" y="102"/>
                        <a:pt x="1867" y="98"/>
                      </a:cubicBezTo>
                      <a:cubicBezTo>
                        <a:pt x="1872" y="93"/>
                        <a:pt x="1875" y="88"/>
                        <a:pt x="1879" y="83"/>
                      </a:cubicBezTo>
                      <a:cubicBezTo>
                        <a:pt x="1885" y="76"/>
                        <a:pt x="1891" y="70"/>
                        <a:pt x="1898" y="64"/>
                      </a:cubicBezTo>
                      <a:cubicBezTo>
                        <a:pt x="1905" y="57"/>
                        <a:pt x="1913" y="50"/>
                        <a:pt x="1920" y="43"/>
                      </a:cubicBezTo>
                      <a:cubicBezTo>
                        <a:pt x="1925" y="39"/>
                        <a:pt x="1936" y="32"/>
                        <a:pt x="1937" y="26"/>
                      </a:cubicBezTo>
                      <a:cubicBezTo>
                        <a:pt x="1938" y="21"/>
                        <a:pt x="1927" y="22"/>
                        <a:pt x="1924" y="22"/>
                      </a:cubicBezTo>
                      <a:cubicBezTo>
                        <a:pt x="1920" y="23"/>
                        <a:pt x="1916" y="24"/>
                        <a:pt x="1912" y="26"/>
                      </a:cubicBezTo>
                      <a:cubicBezTo>
                        <a:pt x="1902" y="31"/>
                        <a:pt x="1894" y="38"/>
                        <a:pt x="1886" y="45"/>
                      </a:cubicBezTo>
                      <a:cubicBezTo>
                        <a:pt x="1872" y="58"/>
                        <a:pt x="1859" y="72"/>
                        <a:pt x="1843" y="82"/>
                      </a:cubicBezTo>
                      <a:cubicBezTo>
                        <a:pt x="1843" y="84"/>
                        <a:pt x="1842" y="85"/>
                        <a:pt x="1841" y="86"/>
                      </a:cubicBezTo>
                      <a:cubicBezTo>
                        <a:pt x="1833" y="97"/>
                        <a:pt x="1824" y="108"/>
                        <a:pt x="1814" y="118"/>
                      </a:cubicBezTo>
                      <a:cubicBezTo>
                        <a:pt x="1809" y="122"/>
                        <a:pt x="1803" y="127"/>
                        <a:pt x="1798" y="131"/>
                      </a:cubicBezTo>
                      <a:cubicBezTo>
                        <a:pt x="1793" y="134"/>
                        <a:pt x="1784" y="137"/>
                        <a:pt x="1782" y="142"/>
                      </a:cubicBezTo>
                      <a:cubicBezTo>
                        <a:pt x="1781" y="145"/>
                        <a:pt x="1776" y="144"/>
                        <a:pt x="1777" y="141"/>
                      </a:cubicBezTo>
                      <a:cubicBezTo>
                        <a:pt x="1779" y="137"/>
                        <a:pt x="1781" y="135"/>
                        <a:pt x="1785" y="133"/>
                      </a:cubicBezTo>
                      <a:cubicBezTo>
                        <a:pt x="1790" y="130"/>
                        <a:pt x="1795" y="127"/>
                        <a:pt x="1800" y="123"/>
                      </a:cubicBezTo>
                      <a:cubicBezTo>
                        <a:pt x="1810" y="115"/>
                        <a:pt x="1819" y="106"/>
                        <a:pt x="1827" y="96"/>
                      </a:cubicBezTo>
                      <a:cubicBezTo>
                        <a:pt x="1831" y="91"/>
                        <a:pt x="1835" y="86"/>
                        <a:pt x="1838" y="81"/>
                      </a:cubicBezTo>
                      <a:cubicBezTo>
                        <a:pt x="1840" y="77"/>
                        <a:pt x="1841" y="72"/>
                        <a:pt x="1843" y="68"/>
                      </a:cubicBezTo>
                      <a:cubicBezTo>
                        <a:pt x="1845" y="60"/>
                        <a:pt x="1850" y="52"/>
                        <a:pt x="1853" y="45"/>
                      </a:cubicBezTo>
                      <a:cubicBezTo>
                        <a:pt x="1854" y="42"/>
                        <a:pt x="1857" y="36"/>
                        <a:pt x="1855" y="33"/>
                      </a:cubicBezTo>
                      <a:cubicBezTo>
                        <a:pt x="1853" y="30"/>
                        <a:pt x="1847" y="31"/>
                        <a:pt x="1845" y="32"/>
                      </a:cubicBezTo>
                      <a:cubicBezTo>
                        <a:pt x="1835" y="36"/>
                        <a:pt x="1830" y="45"/>
                        <a:pt x="1826" y="55"/>
                      </a:cubicBezTo>
                      <a:cubicBezTo>
                        <a:pt x="1824" y="62"/>
                        <a:pt x="1822" y="69"/>
                        <a:pt x="1816" y="75"/>
                      </a:cubicBezTo>
                      <a:cubicBezTo>
                        <a:pt x="1809" y="80"/>
                        <a:pt x="1800" y="84"/>
                        <a:pt x="1798" y="94"/>
                      </a:cubicBezTo>
                      <a:cubicBezTo>
                        <a:pt x="1797" y="97"/>
                        <a:pt x="1792" y="96"/>
                        <a:pt x="1793" y="92"/>
                      </a:cubicBezTo>
                      <a:cubicBezTo>
                        <a:pt x="1793" y="92"/>
                        <a:pt x="1793" y="91"/>
                        <a:pt x="1793" y="90"/>
                      </a:cubicBezTo>
                      <a:cubicBezTo>
                        <a:pt x="1784" y="92"/>
                        <a:pt x="1774" y="99"/>
                        <a:pt x="1772" y="110"/>
                      </a:cubicBezTo>
                      <a:cubicBezTo>
                        <a:pt x="1772" y="113"/>
                        <a:pt x="1767" y="113"/>
                        <a:pt x="1767" y="110"/>
                      </a:cubicBezTo>
                      <a:cubicBezTo>
                        <a:pt x="1768" y="107"/>
                        <a:pt x="1769" y="104"/>
                        <a:pt x="1770" y="102"/>
                      </a:cubicBezTo>
                      <a:cubicBezTo>
                        <a:pt x="1762" y="104"/>
                        <a:pt x="1754" y="105"/>
                        <a:pt x="1745" y="106"/>
                      </a:cubicBezTo>
                      <a:cubicBezTo>
                        <a:pt x="1736" y="106"/>
                        <a:pt x="1725" y="104"/>
                        <a:pt x="1716" y="106"/>
                      </a:cubicBezTo>
                      <a:cubicBezTo>
                        <a:pt x="1707" y="109"/>
                        <a:pt x="1697" y="114"/>
                        <a:pt x="1690" y="120"/>
                      </a:cubicBezTo>
                      <a:cubicBezTo>
                        <a:pt x="1686" y="124"/>
                        <a:pt x="1681" y="128"/>
                        <a:pt x="1679" y="133"/>
                      </a:cubicBezTo>
                      <a:cubicBezTo>
                        <a:pt x="1677" y="136"/>
                        <a:pt x="1673" y="134"/>
                        <a:pt x="1674" y="131"/>
                      </a:cubicBezTo>
                      <a:cubicBezTo>
                        <a:pt x="1680" y="118"/>
                        <a:pt x="1696" y="108"/>
                        <a:pt x="1708" y="103"/>
                      </a:cubicBezTo>
                      <a:cubicBezTo>
                        <a:pt x="1718" y="100"/>
                        <a:pt x="1729" y="101"/>
                        <a:pt x="1739" y="101"/>
                      </a:cubicBezTo>
                      <a:cubicBezTo>
                        <a:pt x="1749" y="101"/>
                        <a:pt x="1759" y="99"/>
                        <a:pt x="1769" y="96"/>
                      </a:cubicBezTo>
                      <a:cubicBezTo>
                        <a:pt x="1769" y="96"/>
                        <a:pt x="1769" y="96"/>
                        <a:pt x="1769" y="96"/>
                      </a:cubicBezTo>
                      <a:cubicBezTo>
                        <a:pt x="1771" y="95"/>
                        <a:pt x="1772" y="95"/>
                        <a:pt x="1773" y="95"/>
                      </a:cubicBezTo>
                      <a:cubicBezTo>
                        <a:pt x="1773" y="95"/>
                        <a:pt x="1774" y="95"/>
                        <a:pt x="1774" y="95"/>
                      </a:cubicBezTo>
                      <a:cubicBezTo>
                        <a:pt x="1775" y="94"/>
                        <a:pt x="1777" y="92"/>
                        <a:pt x="1779" y="91"/>
                      </a:cubicBezTo>
                      <a:cubicBezTo>
                        <a:pt x="1784" y="82"/>
                        <a:pt x="1793" y="76"/>
                        <a:pt x="1799" y="69"/>
                      </a:cubicBezTo>
                      <a:cubicBezTo>
                        <a:pt x="1804" y="64"/>
                        <a:pt x="1809" y="57"/>
                        <a:pt x="1807" y="50"/>
                      </a:cubicBezTo>
                      <a:cubicBezTo>
                        <a:pt x="1805" y="43"/>
                        <a:pt x="1796" y="41"/>
                        <a:pt x="1789" y="44"/>
                      </a:cubicBezTo>
                      <a:cubicBezTo>
                        <a:pt x="1775" y="49"/>
                        <a:pt x="1769" y="60"/>
                        <a:pt x="1760" y="71"/>
                      </a:cubicBezTo>
                      <a:cubicBezTo>
                        <a:pt x="1756" y="76"/>
                        <a:pt x="1751" y="81"/>
                        <a:pt x="1746" y="85"/>
                      </a:cubicBezTo>
                      <a:cubicBezTo>
                        <a:pt x="1743" y="87"/>
                        <a:pt x="1740" y="89"/>
                        <a:pt x="1738" y="91"/>
                      </a:cubicBezTo>
                      <a:cubicBezTo>
                        <a:pt x="1744" y="91"/>
                        <a:pt x="1750" y="91"/>
                        <a:pt x="1755" y="88"/>
                      </a:cubicBezTo>
                      <a:cubicBezTo>
                        <a:pt x="1758" y="87"/>
                        <a:pt x="1761" y="91"/>
                        <a:pt x="1758" y="93"/>
                      </a:cubicBezTo>
                      <a:cubicBezTo>
                        <a:pt x="1753" y="95"/>
                        <a:pt x="1747" y="95"/>
                        <a:pt x="1742" y="96"/>
                      </a:cubicBezTo>
                      <a:cubicBezTo>
                        <a:pt x="1738" y="96"/>
                        <a:pt x="1734" y="96"/>
                        <a:pt x="1731" y="97"/>
                      </a:cubicBezTo>
                      <a:cubicBezTo>
                        <a:pt x="1730" y="97"/>
                        <a:pt x="1730" y="97"/>
                        <a:pt x="1729" y="97"/>
                      </a:cubicBezTo>
                      <a:cubicBezTo>
                        <a:pt x="1725" y="97"/>
                        <a:pt x="1721" y="97"/>
                        <a:pt x="1717" y="97"/>
                      </a:cubicBezTo>
                      <a:cubicBezTo>
                        <a:pt x="1704" y="97"/>
                        <a:pt x="1693" y="105"/>
                        <a:pt x="1684" y="111"/>
                      </a:cubicBezTo>
                      <a:cubicBezTo>
                        <a:pt x="1673" y="119"/>
                        <a:pt x="1663" y="129"/>
                        <a:pt x="1657" y="141"/>
                      </a:cubicBezTo>
                      <a:cubicBezTo>
                        <a:pt x="1653" y="148"/>
                        <a:pt x="1650" y="156"/>
                        <a:pt x="1647" y="164"/>
                      </a:cubicBezTo>
                      <a:cubicBezTo>
                        <a:pt x="1652" y="165"/>
                        <a:pt x="1656" y="169"/>
                        <a:pt x="1659" y="172"/>
                      </a:cubicBezTo>
                      <a:cubicBezTo>
                        <a:pt x="1666" y="176"/>
                        <a:pt x="1672" y="181"/>
                        <a:pt x="1678" y="186"/>
                      </a:cubicBezTo>
                      <a:cubicBezTo>
                        <a:pt x="1690" y="196"/>
                        <a:pt x="1703" y="206"/>
                        <a:pt x="1715" y="216"/>
                      </a:cubicBezTo>
                      <a:cubicBezTo>
                        <a:pt x="1723" y="205"/>
                        <a:pt x="1732" y="192"/>
                        <a:pt x="1744" y="185"/>
                      </a:cubicBezTo>
                      <a:cubicBezTo>
                        <a:pt x="1751" y="181"/>
                        <a:pt x="1759" y="177"/>
                        <a:pt x="1766" y="172"/>
                      </a:cubicBezTo>
                      <a:cubicBezTo>
                        <a:pt x="1773" y="168"/>
                        <a:pt x="1781" y="165"/>
                        <a:pt x="1788" y="162"/>
                      </a:cubicBezTo>
                      <a:cubicBezTo>
                        <a:pt x="1802" y="154"/>
                        <a:pt x="1813" y="142"/>
                        <a:pt x="1826" y="132"/>
                      </a:cubicBezTo>
                      <a:cubicBezTo>
                        <a:pt x="1838" y="123"/>
                        <a:pt x="1851" y="117"/>
                        <a:pt x="1865" y="111"/>
                      </a:cubicBezTo>
                      <a:cubicBezTo>
                        <a:pt x="1872" y="108"/>
                        <a:pt x="1880" y="104"/>
                        <a:pt x="1886" y="98"/>
                      </a:cubicBezTo>
                      <a:cubicBezTo>
                        <a:pt x="1892" y="92"/>
                        <a:pt x="1898" y="86"/>
                        <a:pt x="1904" y="80"/>
                      </a:cubicBezTo>
                      <a:cubicBezTo>
                        <a:pt x="1910" y="73"/>
                        <a:pt x="1917" y="67"/>
                        <a:pt x="1924" y="61"/>
                      </a:cubicBezTo>
                      <a:cubicBezTo>
                        <a:pt x="1930" y="55"/>
                        <a:pt x="1937" y="50"/>
                        <a:pt x="1943" y="45"/>
                      </a:cubicBezTo>
                      <a:cubicBezTo>
                        <a:pt x="1949" y="38"/>
                        <a:pt x="1955" y="32"/>
                        <a:pt x="1961" y="26"/>
                      </a:cubicBezTo>
                      <a:cubicBezTo>
                        <a:pt x="1964" y="23"/>
                        <a:pt x="1979" y="10"/>
                        <a:pt x="1971" y="6"/>
                      </a:cubicBezTo>
                      <a:close/>
                      <a:moveTo>
                        <a:pt x="1932" y="17"/>
                      </a:moveTo>
                      <a:cubicBezTo>
                        <a:pt x="1934" y="15"/>
                        <a:pt x="1936" y="14"/>
                        <a:pt x="1937" y="12"/>
                      </a:cubicBezTo>
                      <a:cubicBezTo>
                        <a:pt x="1939" y="11"/>
                        <a:pt x="1940" y="10"/>
                        <a:pt x="1941" y="9"/>
                      </a:cubicBezTo>
                      <a:cubicBezTo>
                        <a:pt x="1940" y="8"/>
                        <a:pt x="1930" y="9"/>
                        <a:pt x="1928" y="9"/>
                      </a:cubicBezTo>
                      <a:cubicBezTo>
                        <a:pt x="1922" y="9"/>
                        <a:pt x="1917" y="12"/>
                        <a:pt x="1913" y="16"/>
                      </a:cubicBezTo>
                      <a:cubicBezTo>
                        <a:pt x="1909" y="19"/>
                        <a:pt x="1906" y="22"/>
                        <a:pt x="1903" y="26"/>
                      </a:cubicBezTo>
                      <a:cubicBezTo>
                        <a:pt x="1908" y="22"/>
                        <a:pt x="1914" y="19"/>
                        <a:pt x="1920" y="17"/>
                      </a:cubicBezTo>
                      <a:cubicBezTo>
                        <a:pt x="1923" y="17"/>
                        <a:pt x="1927" y="16"/>
                        <a:pt x="1932"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p:nvSpPr>
              <p:spPr bwMode="auto">
                <a:xfrm>
                  <a:off x="8529638" y="3617913"/>
                  <a:ext cx="522287" cy="765175"/>
                </a:xfrm>
                <a:custGeom>
                  <a:avLst/>
                  <a:gdLst>
                    <a:gd name="T0" fmla="*/ 182 w 192"/>
                    <a:gd name="T1" fmla="*/ 176 h 282"/>
                    <a:gd name="T2" fmla="*/ 186 w 192"/>
                    <a:gd name="T3" fmla="*/ 164 h 282"/>
                    <a:gd name="T4" fmla="*/ 187 w 192"/>
                    <a:gd name="T5" fmla="*/ 161 h 282"/>
                    <a:gd name="T6" fmla="*/ 187 w 192"/>
                    <a:gd name="T7" fmla="*/ 114 h 282"/>
                    <a:gd name="T8" fmla="*/ 192 w 192"/>
                    <a:gd name="T9" fmla="*/ 81 h 282"/>
                    <a:gd name="T10" fmla="*/ 188 w 192"/>
                    <a:gd name="T11" fmla="*/ 28 h 282"/>
                    <a:gd name="T12" fmla="*/ 188 w 192"/>
                    <a:gd name="T13" fmla="*/ 6 h 282"/>
                    <a:gd name="T14" fmla="*/ 149 w 192"/>
                    <a:gd name="T15" fmla="*/ 29 h 282"/>
                    <a:gd name="T16" fmla="*/ 77 w 192"/>
                    <a:gd name="T17" fmla="*/ 46 h 282"/>
                    <a:gd name="T18" fmla="*/ 33 w 192"/>
                    <a:gd name="T19" fmla="*/ 31 h 282"/>
                    <a:gd name="T20" fmla="*/ 25 w 192"/>
                    <a:gd name="T21" fmla="*/ 23 h 282"/>
                    <a:gd name="T22" fmla="*/ 10 w 192"/>
                    <a:gd name="T23" fmla="*/ 4 h 282"/>
                    <a:gd name="T24" fmla="*/ 6 w 192"/>
                    <a:gd name="T25" fmla="*/ 0 h 282"/>
                    <a:gd name="T26" fmla="*/ 5 w 192"/>
                    <a:gd name="T27" fmla="*/ 31 h 282"/>
                    <a:gd name="T28" fmla="*/ 0 w 192"/>
                    <a:gd name="T29" fmla="*/ 80 h 282"/>
                    <a:gd name="T30" fmla="*/ 21 w 192"/>
                    <a:gd name="T31" fmla="*/ 134 h 282"/>
                    <a:gd name="T32" fmla="*/ 71 w 192"/>
                    <a:gd name="T33" fmla="*/ 206 h 282"/>
                    <a:gd name="T34" fmla="*/ 105 w 192"/>
                    <a:gd name="T35" fmla="*/ 260 h 282"/>
                    <a:gd name="T36" fmla="*/ 108 w 192"/>
                    <a:gd name="T37" fmla="*/ 276 h 282"/>
                    <a:gd name="T38" fmla="*/ 109 w 192"/>
                    <a:gd name="T39" fmla="*/ 282 h 282"/>
                    <a:gd name="T40" fmla="*/ 113 w 192"/>
                    <a:gd name="T41" fmla="*/ 263 h 282"/>
                    <a:gd name="T42" fmla="*/ 116 w 192"/>
                    <a:gd name="T43" fmla="*/ 252 h 282"/>
                    <a:gd name="T44" fmla="*/ 129 w 192"/>
                    <a:gd name="T45" fmla="*/ 244 h 282"/>
                    <a:gd name="T46" fmla="*/ 166 w 192"/>
                    <a:gd name="T47" fmla="*/ 212 h 282"/>
                    <a:gd name="T48" fmla="*/ 182 w 192"/>
                    <a:gd name="T49" fmla="*/ 17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282">
                      <a:moveTo>
                        <a:pt x="182" y="176"/>
                      </a:moveTo>
                      <a:cubicBezTo>
                        <a:pt x="184" y="172"/>
                        <a:pt x="185" y="168"/>
                        <a:pt x="186" y="164"/>
                      </a:cubicBezTo>
                      <a:cubicBezTo>
                        <a:pt x="187" y="162"/>
                        <a:pt x="187" y="163"/>
                        <a:pt x="187" y="161"/>
                      </a:cubicBezTo>
                      <a:cubicBezTo>
                        <a:pt x="186" y="145"/>
                        <a:pt x="186" y="129"/>
                        <a:pt x="187" y="114"/>
                      </a:cubicBezTo>
                      <a:cubicBezTo>
                        <a:pt x="188" y="103"/>
                        <a:pt x="189" y="91"/>
                        <a:pt x="192" y="81"/>
                      </a:cubicBezTo>
                      <a:cubicBezTo>
                        <a:pt x="192" y="81"/>
                        <a:pt x="189" y="39"/>
                        <a:pt x="188" y="28"/>
                      </a:cubicBezTo>
                      <a:cubicBezTo>
                        <a:pt x="188" y="21"/>
                        <a:pt x="188" y="12"/>
                        <a:pt x="188" y="6"/>
                      </a:cubicBezTo>
                      <a:cubicBezTo>
                        <a:pt x="177" y="16"/>
                        <a:pt x="164" y="23"/>
                        <a:pt x="149" y="29"/>
                      </a:cubicBezTo>
                      <a:cubicBezTo>
                        <a:pt x="127" y="40"/>
                        <a:pt x="102" y="49"/>
                        <a:pt x="77" y="46"/>
                      </a:cubicBezTo>
                      <a:cubicBezTo>
                        <a:pt x="62" y="44"/>
                        <a:pt x="45" y="40"/>
                        <a:pt x="33" y="31"/>
                      </a:cubicBezTo>
                      <a:cubicBezTo>
                        <a:pt x="25" y="23"/>
                        <a:pt x="25" y="23"/>
                        <a:pt x="25" y="23"/>
                      </a:cubicBezTo>
                      <a:cubicBezTo>
                        <a:pt x="19" y="17"/>
                        <a:pt x="14" y="10"/>
                        <a:pt x="10" y="4"/>
                      </a:cubicBezTo>
                      <a:cubicBezTo>
                        <a:pt x="8" y="3"/>
                        <a:pt x="7" y="1"/>
                        <a:pt x="6" y="0"/>
                      </a:cubicBezTo>
                      <a:cubicBezTo>
                        <a:pt x="7" y="6"/>
                        <a:pt x="7" y="17"/>
                        <a:pt x="5" y="31"/>
                      </a:cubicBezTo>
                      <a:cubicBezTo>
                        <a:pt x="3" y="50"/>
                        <a:pt x="0" y="80"/>
                        <a:pt x="0" y="80"/>
                      </a:cubicBezTo>
                      <a:cubicBezTo>
                        <a:pt x="5" y="102"/>
                        <a:pt x="10" y="114"/>
                        <a:pt x="21" y="134"/>
                      </a:cubicBezTo>
                      <a:cubicBezTo>
                        <a:pt x="36" y="159"/>
                        <a:pt x="52" y="184"/>
                        <a:pt x="71" y="206"/>
                      </a:cubicBezTo>
                      <a:cubicBezTo>
                        <a:pt x="84" y="223"/>
                        <a:pt x="96" y="240"/>
                        <a:pt x="105" y="260"/>
                      </a:cubicBezTo>
                      <a:cubicBezTo>
                        <a:pt x="107" y="264"/>
                        <a:pt x="107" y="271"/>
                        <a:pt x="108" y="276"/>
                      </a:cubicBezTo>
                      <a:cubicBezTo>
                        <a:pt x="108" y="278"/>
                        <a:pt x="108" y="280"/>
                        <a:pt x="109" y="282"/>
                      </a:cubicBezTo>
                      <a:cubicBezTo>
                        <a:pt x="110" y="275"/>
                        <a:pt x="112" y="269"/>
                        <a:pt x="113" y="263"/>
                      </a:cubicBezTo>
                      <a:cubicBezTo>
                        <a:pt x="114" y="260"/>
                        <a:pt x="114" y="254"/>
                        <a:pt x="116" y="252"/>
                      </a:cubicBezTo>
                      <a:cubicBezTo>
                        <a:pt x="119" y="248"/>
                        <a:pt x="125" y="246"/>
                        <a:pt x="129" y="244"/>
                      </a:cubicBezTo>
                      <a:cubicBezTo>
                        <a:pt x="143" y="235"/>
                        <a:pt x="157" y="226"/>
                        <a:pt x="166" y="212"/>
                      </a:cubicBezTo>
                      <a:cubicBezTo>
                        <a:pt x="173" y="201"/>
                        <a:pt x="178" y="189"/>
                        <a:pt x="182" y="1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8505825" y="3808413"/>
                  <a:ext cx="684212" cy="2546350"/>
                </a:xfrm>
                <a:custGeom>
                  <a:avLst/>
                  <a:gdLst>
                    <a:gd name="T0" fmla="*/ 244 w 252"/>
                    <a:gd name="T1" fmla="*/ 469 h 939"/>
                    <a:gd name="T2" fmla="*/ 222 w 252"/>
                    <a:gd name="T3" fmla="*/ 241 h 939"/>
                    <a:gd name="T4" fmla="*/ 198 w 252"/>
                    <a:gd name="T5" fmla="*/ 93 h 939"/>
                    <a:gd name="T6" fmla="*/ 198 w 252"/>
                    <a:gd name="T7" fmla="*/ 46 h 939"/>
                    <a:gd name="T8" fmla="*/ 196 w 252"/>
                    <a:gd name="T9" fmla="*/ 45 h 939"/>
                    <a:gd name="T10" fmla="*/ 196 w 252"/>
                    <a:gd name="T11" fmla="*/ 91 h 939"/>
                    <a:gd name="T12" fmla="*/ 195 w 252"/>
                    <a:gd name="T13" fmla="*/ 94 h 939"/>
                    <a:gd name="T14" fmla="*/ 191 w 252"/>
                    <a:gd name="T15" fmla="*/ 106 h 939"/>
                    <a:gd name="T16" fmla="*/ 175 w 252"/>
                    <a:gd name="T17" fmla="*/ 142 h 939"/>
                    <a:gd name="T18" fmla="*/ 138 w 252"/>
                    <a:gd name="T19" fmla="*/ 174 h 939"/>
                    <a:gd name="T20" fmla="*/ 125 w 252"/>
                    <a:gd name="T21" fmla="*/ 182 h 939"/>
                    <a:gd name="T22" fmla="*/ 122 w 252"/>
                    <a:gd name="T23" fmla="*/ 193 h 939"/>
                    <a:gd name="T24" fmla="*/ 118 w 252"/>
                    <a:gd name="T25" fmla="*/ 212 h 939"/>
                    <a:gd name="T26" fmla="*/ 117 w 252"/>
                    <a:gd name="T27" fmla="*/ 206 h 939"/>
                    <a:gd name="T28" fmla="*/ 114 w 252"/>
                    <a:gd name="T29" fmla="*/ 190 h 939"/>
                    <a:gd name="T30" fmla="*/ 80 w 252"/>
                    <a:gd name="T31" fmla="*/ 136 h 939"/>
                    <a:gd name="T32" fmla="*/ 30 w 252"/>
                    <a:gd name="T33" fmla="*/ 64 h 939"/>
                    <a:gd name="T34" fmla="*/ 6 w 252"/>
                    <a:gd name="T35" fmla="*/ 0 h 939"/>
                    <a:gd name="T36" fmla="*/ 6 w 252"/>
                    <a:gd name="T37" fmla="*/ 0 h 939"/>
                    <a:gd name="T38" fmla="*/ 3 w 252"/>
                    <a:gd name="T39" fmla="*/ 0 h 939"/>
                    <a:gd name="T40" fmla="*/ 3 w 252"/>
                    <a:gd name="T41" fmla="*/ 58 h 939"/>
                    <a:gd name="T42" fmla="*/ 3 w 252"/>
                    <a:gd name="T43" fmla="*/ 208 h 939"/>
                    <a:gd name="T44" fmla="*/ 26 w 252"/>
                    <a:gd name="T45" fmla="*/ 511 h 939"/>
                    <a:gd name="T46" fmla="*/ 51 w 252"/>
                    <a:gd name="T47" fmla="*/ 758 h 939"/>
                    <a:gd name="T48" fmla="*/ 51 w 252"/>
                    <a:gd name="T49" fmla="*/ 925 h 939"/>
                    <a:gd name="T50" fmla="*/ 88 w 252"/>
                    <a:gd name="T51" fmla="*/ 933 h 939"/>
                    <a:gd name="T52" fmla="*/ 198 w 252"/>
                    <a:gd name="T53" fmla="*/ 933 h 939"/>
                    <a:gd name="T54" fmla="*/ 236 w 252"/>
                    <a:gd name="T55" fmla="*/ 918 h 939"/>
                    <a:gd name="T56" fmla="*/ 232 w 252"/>
                    <a:gd name="T57" fmla="*/ 882 h 939"/>
                    <a:gd name="T58" fmla="*/ 232 w 252"/>
                    <a:gd name="T59" fmla="*/ 765 h 939"/>
                    <a:gd name="T60" fmla="*/ 244 w 252"/>
                    <a:gd name="T61" fmla="*/ 469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2" h="939">
                      <a:moveTo>
                        <a:pt x="244" y="469"/>
                      </a:moveTo>
                      <a:cubicBezTo>
                        <a:pt x="252" y="378"/>
                        <a:pt x="227" y="277"/>
                        <a:pt x="222" y="241"/>
                      </a:cubicBezTo>
                      <a:cubicBezTo>
                        <a:pt x="217" y="206"/>
                        <a:pt x="198" y="93"/>
                        <a:pt x="198" y="93"/>
                      </a:cubicBezTo>
                      <a:cubicBezTo>
                        <a:pt x="198" y="93"/>
                        <a:pt x="198" y="69"/>
                        <a:pt x="198" y="46"/>
                      </a:cubicBezTo>
                      <a:cubicBezTo>
                        <a:pt x="198" y="46"/>
                        <a:pt x="198" y="46"/>
                        <a:pt x="196" y="45"/>
                      </a:cubicBezTo>
                      <a:cubicBezTo>
                        <a:pt x="195" y="60"/>
                        <a:pt x="195" y="75"/>
                        <a:pt x="196" y="91"/>
                      </a:cubicBezTo>
                      <a:cubicBezTo>
                        <a:pt x="196" y="93"/>
                        <a:pt x="196" y="92"/>
                        <a:pt x="195" y="94"/>
                      </a:cubicBezTo>
                      <a:cubicBezTo>
                        <a:pt x="194" y="98"/>
                        <a:pt x="193" y="102"/>
                        <a:pt x="191" y="106"/>
                      </a:cubicBezTo>
                      <a:cubicBezTo>
                        <a:pt x="187" y="119"/>
                        <a:pt x="182" y="131"/>
                        <a:pt x="175" y="142"/>
                      </a:cubicBezTo>
                      <a:cubicBezTo>
                        <a:pt x="166" y="156"/>
                        <a:pt x="152" y="165"/>
                        <a:pt x="138" y="174"/>
                      </a:cubicBezTo>
                      <a:cubicBezTo>
                        <a:pt x="134" y="176"/>
                        <a:pt x="128" y="178"/>
                        <a:pt x="125" y="182"/>
                      </a:cubicBezTo>
                      <a:cubicBezTo>
                        <a:pt x="123" y="184"/>
                        <a:pt x="123" y="190"/>
                        <a:pt x="122" y="193"/>
                      </a:cubicBezTo>
                      <a:cubicBezTo>
                        <a:pt x="121" y="199"/>
                        <a:pt x="119" y="205"/>
                        <a:pt x="118" y="212"/>
                      </a:cubicBezTo>
                      <a:cubicBezTo>
                        <a:pt x="117" y="210"/>
                        <a:pt x="117" y="208"/>
                        <a:pt x="117" y="206"/>
                      </a:cubicBezTo>
                      <a:cubicBezTo>
                        <a:pt x="116" y="201"/>
                        <a:pt x="116" y="194"/>
                        <a:pt x="114" y="190"/>
                      </a:cubicBezTo>
                      <a:cubicBezTo>
                        <a:pt x="105" y="170"/>
                        <a:pt x="93" y="153"/>
                        <a:pt x="80" y="136"/>
                      </a:cubicBezTo>
                      <a:cubicBezTo>
                        <a:pt x="61" y="114"/>
                        <a:pt x="45" y="89"/>
                        <a:pt x="30" y="64"/>
                      </a:cubicBezTo>
                      <a:cubicBezTo>
                        <a:pt x="19" y="44"/>
                        <a:pt x="11" y="22"/>
                        <a:pt x="6" y="0"/>
                      </a:cubicBezTo>
                      <a:cubicBezTo>
                        <a:pt x="6" y="0"/>
                        <a:pt x="6" y="0"/>
                        <a:pt x="6" y="0"/>
                      </a:cubicBezTo>
                      <a:cubicBezTo>
                        <a:pt x="4" y="0"/>
                        <a:pt x="3" y="0"/>
                        <a:pt x="3" y="0"/>
                      </a:cubicBezTo>
                      <a:cubicBezTo>
                        <a:pt x="3" y="0"/>
                        <a:pt x="5" y="38"/>
                        <a:pt x="3" y="58"/>
                      </a:cubicBezTo>
                      <a:cubicBezTo>
                        <a:pt x="1" y="77"/>
                        <a:pt x="7" y="138"/>
                        <a:pt x="3" y="208"/>
                      </a:cubicBezTo>
                      <a:cubicBezTo>
                        <a:pt x="0" y="278"/>
                        <a:pt x="16" y="457"/>
                        <a:pt x="26" y="511"/>
                      </a:cubicBezTo>
                      <a:cubicBezTo>
                        <a:pt x="36" y="566"/>
                        <a:pt x="52" y="720"/>
                        <a:pt x="51" y="758"/>
                      </a:cubicBezTo>
                      <a:cubicBezTo>
                        <a:pt x="49" y="795"/>
                        <a:pt x="51" y="925"/>
                        <a:pt x="51" y="925"/>
                      </a:cubicBezTo>
                      <a:cubicBezTo>
                        <a:pt x="51" y="925"/>
                        <a:pt x="62" y="926"/>
                        <a:pt x="88" y="933"/>
                      </a:cubicBezTo>
                      <a:cubicBezTo>
                        <a:pt x="114" y="939"/>
                        <a:pt x="167" y="938"/>
                        <a:pt x="198" y="933"/>
                      </a:cubicBezTo>
                      <a:cubicBezTo>
                        <a:pt x="229" y="927"/>
                        <a:pt x="236" y="918"/>
                        <a:pt x="236" y="918"/>
                      </a:cubicBezTo>
                      <a:cubicBezTo>
                        <a:pt x="232" y="882"/>
                        <a:pt x="232" y="882"/>
                        <a:pt x="232" y="882"/>
                      </a:cubicBezTo>
                      <a:cubicBezTo>
                        <a:pt x="232" y="882"/>
                        <a:pt x="230" y="806"/>
                        <a:pt x="232" y="765"/>
                      </a:cubicBezTo>
                      <a:cubicBezTo>
                        <a:pt x="234" y="723"/>
                        <a:pt x="236" y="561"/>
                        <a:pt x="244" y="4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p:nvSpPr>
              <p:spPr bwMode="auto">
                <a:xfrm>
                  <a:off x="8509000" y="3843338"/>
                  <a:ext cx="654050" cy="2500313"/>
                </a:xfrm>
                <a:custGeom>
                  <a:avLst/>
                  <a:gdLst>
                    <a:gd name="T0" fmla="*/ 128 w 241"/>
                    <a:gd name="T1" fmla="*/ 172 h 922"/>
                    <a:gd name="T2" fmla="*/ 135 w 241"/>
                    <a:gd name="T3" fmla="*/ 168 h 922"/>
                    <a:gd name="T4" fmla="*/ 182 w 241"/>
                    <a:gd name="T5" fmla="*/ 125 h 922"/>
                    <a:gd name="T6" fmla="*/ 198 w 241"/>
                    <a:gd name="T7" fmla="*/ 86 h 922"/>
                    <a:gd name="T8" fmla="*/ 195 w 241"/>
                    <a:gd name="T9" fmla="*/ 159 h 922"/>
                    <a:gd name="T10" fmla="*/ 21 w 241"/>
                    <a:gd name="T11" fmla="*/ 112 h 922"/>
                    <a:gd name="T12" fmla="*/ 65 w 241"/>
                    <a:gd name="T13" fmla="*/ 114 h 922"/>
                    <a:gd name="T14" fmla="*/ 2 w 241"/>
                    <a:gd name="T15" fmla="*/ 45 h 922"/>
                    <a:gd name="T16" fmla="*/ 2 w 241"/>
                    <a:gd name="T17" fmla="*/ 242 h 922"/>
                    <a:gd name="T18" fmla="*/ 21 w 241"/>
                    <a:gd name="T19" fmla="*/ 112 h 922"/>
                    <a:gd name="T20" fmla="*/ 103 w 241"/>
                    <a:gd name="T21" fmla="*/ 691 h 922"/>
                    <a:gd name="T22" fmla="*/ 159 w 241"/>
                    <a:gd name="T23" fmla="*/ 658 h 922"/>
                    <a:gd name="T24" fmla="*/ 60 w 241"/>
                    <a:gd name="T25" fmla="*/ 594 h 922"/>
                    <a:gd name="T26" fmla="*/ 50 w 241"/>
                    <a:gd name="T27" fmla="*/ 562 h 922"/>
                    <a:gd name="T28" fmla="*/ 194 w 241"/>
                    <a:gd name="T29" fmla="*/ 526 h 922"/>
                    <a:gd name="T30" fmla="*/ 46 w 241"/>
                    <a:gd name="T31" fmla="*/ 501 h 922"/>
                    <a:gd name="T32" fmla="*/ 15 w 241"/>
                    <a:gd name="T33" fmla="*/ 422 h 922"/>
                    <a:gd name="T34" fmla="*/ 49 w 241"/>
                    <a:gd name="T35" fmla="*/ 726 h 922"/>
                    <a:gd name="T36" fmla="*/ 218 w 241"/>
                    <a:gd name="T37" fmla="*/ 210 h 922"/>
                    <a:gd name="T38" fmla="*/ 174 w 241"/>
                    <a:gd name="T39" fmla="*/ 181 h 922"/>
                    <a:gd name="T40" fmla="*/ 49 w 241"/>
                    <a:gd name="T41" fmla="*/ 760 h 922"/>
                    <a:gd name="T42" fmla="*/ 74 w 241"/>
                    <a:gd name="T43" fmla="*/ 783 h 922"/>
                    <a:gd name="T44" fmla="*/ 99 w 241"/>
                    <a:gd name="T45" fmla="*/ 776 h 922"/>
                    <a:gd name="T46" fmla="*/ 70 w 241"/>
                    <a:gd name="T47" fmla="*/ 894 h 922"/>
                    <a:gd name="T48" fmla="*/ 50 w 241"/>
                    <a:gd name="T49" fmla="*/ 912 h 922"/>
                    <a:gd name="T50" fmla="*/ 103 w 241"/>
                    <a:gd name="T51" fmla="*/ 922 h 922"/>
                    <a:gd name="T52" fmla="*/ 68 w 241"/>
                    <a:gd name="T53" fmla="*/ 825 h 922"/>
                    <a:gd name="T54" fmla="*/ 49 w 241"/>
                    <a:gd name="T55" fmla="*/ 851 h 922"/>
                    <a:gd name="T56" fmla="*/ 122 w 241"/>
                    <a:gd name="T57" fmla="*/ 837 h 922"/>
                    <a:gd name="T58" fmla="*/ 231 w 241"/>
                    <a:gd name="T59" fmla="*/ 752 h 922"/>
                    <a:gd name="T60" fmla="*/ 227 w 241"/>
                    <a:gd name="T61" fmla="*/ 522 h 922"/>
                    <a:gd name="T62" fmla="*/ 169 w 241"/>
                    <a:gd name="T63" fmla="*/ 594 h 922"/>
                    <a:gd name="T64" fmla="*/ 208 w 241"/>
                    <a:gd name="T65" fmla="*/ 634 h 922"/>
                    <a:gd name="T66" fmla="*/ 153 w 241"/>
                    <a:gd name="T67" fmla="*/ 716 h 922"/>
                    <a:gd name="T68" fmla="*/ 199 w 241"/>
                    <a:gd name="T69" fmla="*/ 742 h 922"/>
                    <a:gd name="T70" fmla="*/ 122 w 241"/>
                    <a:gd name="T71" fmla="*/ 807 h 922"/>
                    <a:gd name="T72" fmla="*/ 197 w 241"/>
                    <a:gd name="T73" fmla="*/ 803 h 922"/>
                    <a:gd name="T74" fmla="*/ 155 w 241"/>
                    <a:gd name="T75" fmla="*/ 881 h 922"/>
                    <a:gd name="T76" fmla="*/ 210 w 241"/>
                    <a:gd name="T77" fmla="*/ 917 h 922"/>
                    <a:gd name="T78" fmla="*/ 231 w 241"/>
                    <a:gd name="T79" fmla="*/ 869 h 922"/>
                    <a:gd name="T80" fmla="*/ 50 w 241"/>
                    <a:gd name="T81" fmla="*/ 743 h 922"/>
                    <a:gd name="T82" fmla="*/ 49 w 241"/>
                    <a:gd name="T83" fmla="*/ 751 h 922"/>
                    <a:gd name="T84" fmla="*/ 174 w 241"/>
                    <a:gd name="T85" fmla="*/ 74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1" h="922">
                      <a:moveTo>
                        <a:pt x="153" y="167"/>
                      </a:moveTo>
                      <a:cubicBezTo>
                        <a:pt x="144" y="169"/>
                        <a:pt x="128" y="172"/>
                        <a:pt x="128" y="172"/>
                      </a:cubicBezTo>
                      <a:cubicBezTo>
                        <a:pt x="128" y="172"/>
                        <a:pt x="129" y="172"/>
                        <a:pt x="129" y="172"/>
                      </a:cubicBezTo>
                      <a:cubicBezTo>
                        <a:pt x="131" y="171"/>
                        <a:pt x="133" y="170"/>
                        <a:pt x="135" y="168"/>
                      </a:cubicBezTo>
                      <a:cubicBezTo>
                        <a:pt x="142" y="164"/>
                        <a:pt x="148" y="160"/>
                        <a:pt x="155" y="155"/>
                      </a:cubicBezTo>
                      <a:cubicBezTo>
                        <a:pt x="166" y="146"/>
                        <a:pt x="175" y="137"/>
                        <a:pt x="182" y="125"/>
                      </a:cubicBezTo>
                      <a:cubicBezTo>
                        <a:pt x="188" y="114"/>
                        <a:pt x="193" y="103"/>
                        <a:pt x="197" y="91"/>
                      </a:cubicBezTo>
                      <a:cubicBezTo>
                        <a:pt x="197" y="89"/>
                        <a:pt x="198" y="88"/>
                        <a:pt x="198" y="86"/>
                      </a:cubicBezTo>
                      <a:cubicBezTo>
                        <a:pt x="201" y="99"/>
                        <a:pt x="206" y="135"/>
                        <a:pt x="211" y="168"/>
                      </a:cubicBezTo>
                      <a:cubicBezTo>
                        <a:pt x="207" y="164"/>
                        <a:pt x="201" y="160"/>
                        <a:pt x="195" y="159"/>
                      </a:cubicBezTo>
                      <a:cubicBezTo>
                        <a:pt x="182" y="156"/>
                        <a:pt x="162" y="164"/>
                        <a:pt x="153" y="167"/>
                      </a:cubicBezTo>
                      <a:close/>
                      <a:moveTo>
                        <a:pt x="21" y="112"/>
                      </a:moveTo>
                      <a:cubicBezTo>
                        <a:pt x="15" y="94"/>
                        <a:pt x="30" y="89"/>
                        <a:pt x="38" y="94"/>
                      </a:cubicBezTo>
                      <a:cubicBezTo>
                        <a:pt x="42" y="97"/>
                        <a:pt x="53" y="105"/>
                        <a:pt x="65" y="114"/>
                      </a:cubicBezTo>
                      <a:cubicBezTo>
                        <a:pt x="39" y="80"/>
                        <a:pt x="15" y="42"/>
                        <a:pt x="3" y="0"/>
                      </a:cubicBezTo>
                      <a:cubicBezTo>
                        <a:pt x="3" y="13"/>
                        <a:pt x="4" y="32"/>
                        <a:pt x="2" y="45"/>
                      </a:cubicBezTo>
                      <a:cubicBezTo>
                        <a:pt x="0" y="64"/>
                        <a:pt x="6" y="125"/>
                        <a:pt x="2" y="195"/>
                      </a:cubicBezTo>
                      <a:cubicBezTo>
                        <a:pt x="2" y="208"/>
                        <a:pt x="2" y="224"/>
                        <a:pt x="2" y="242"/>
                      </a:cubicBezTo>
                      <a:cubicBezTo>
                        <a:pt x="7" y="222"/>
                        <a:pt x="14" y="199"/>
                        <a:pt x="17" y="182"/>
                      </a:cubicBezTo>
                      <a:cubicBezTo>
                        <a:pt x="22" y="155"/>
                        <a:pt x="28" y="130"/>
                        <a:pt x="21" y="112"/>
                      </a:cubicBezTo>
                      <a:close/>
                      <a:moveTo>
                        <a:pt x="98" y="719"/>
                      </a:moveTo>
                      <a:cubicBezTo>
                        <a:pt x="108" y="716"/>
                        <a:pt x="108" y="707"/>
                        <a:pt x="103" y="691"/>
                      </a:cubicBezTo>
                      <a:cubicBezTo>
                        <a:pt x="98" y="676"/>
                        <a:pt x="82" y="665"/>
                        <a:pt x="90" y="662"/>
                      </a:cubicBezTo>
                      <a:cubicBezTo>
                        <a:pt x="98" y="658"/>
                        <a:pt x="159" y="658"/>
                        <a:pt x="159" y="658"/>
                      </a:cubicBezTo>
                      <a:cubicBezTo>
                        <a:pt x="159" y="658"/>
                        <a:pt x="79" y="636"/>
                        <a:pt x="68" y="625"/>
                      </a:cubicBezTo>
                      <a:cubicBezTo>
                        <a:pt x="56" y="615"/>
                        <a:pt x="52" y="601"/>
                        <a:pt x="60" y="594"/>
                      </a:cubicBezTo>
                      <a:cubicBezTo>
                        <a:pt x="68" y="588"/>
                        <a:pt x="95" y="584"/>
                        <a:pt x="102" y="583"/>
                      </a:cubicBezTo>
                      <a:cubicBezTo>
                        <a:pt x="108" y="581"/>
                        <a:pt x="63" y="572"/>
                        <a:pt x="50" y="562"/>
                      </a:cubicBezTo>
                      <a:cubicBezTo>
                        <a:pt x="37" y="551"/>
                        <a:pt x="56" y="551"/>
                        <a:pt x="86" y="548"/>
                      </a:cubicBezTo>
                      <a:cubicBezTo>
                        <a:pt x="116" y="544"/>
                        <a:pt x="175" y="533"/>
                        <a:pt x="194" y="526"/>
                      </a:cubicBezTo>
                      <a:cubicBezTo>
                        <a:pt x="212" y="518"/>
                        <a:pt x="181" y="522"/>
                        <a:pt x="161" y="519"/>
                      </a:cubicBezTo>
                      <a:cubicBezTo>
                        <a:pt x="142" y="516"/>
                        <a:pt x="65" y="520"/>
                        <a:pt x="46" y="501"/>
                      </a:cubicBezTo>
                      <a:cubicBezTo>
                        <a:pt x="26" y="481"/>
                        <a:pt x="19" y="427"/>
                        <a:pt x="19" y="427"/>
                      </a:cubicBezTo>
                      <a:cubicBezTo>
                        <a:pt x="19" y="427"/>
                        <a:pt x="17" y="425"/>
                        <a:pt x="15" y="422"/>
                      </a:cubicBezTo>
                      <a:cubicBezTo>
                        <a:pt x="18" y="455"/>
                        <a:pt x="22" y="482"/>
                        <a:pt x="25" y="498"/>
                      </a:cubicBezTo>
                      <a:cubicBezTo>
                        <a:pt x="34" y="546"/>
                        <a:pt x="47" y="671"/>
                        <a:pt x="49" y="726"/>
                      </a:cubicBezTo>
                      <a:cubicBezTo>
                        <a:pt x="61" y="724"/>
                        <a:pt x="89" y="721"/>
                        <a:pt x="98" y="719"/>
                      </a:cubicBezTo>
                      <a:close/>
                      <a:moveTo>
                        <a:pt x="218" y="210"/>
                      </a:moveTo>
                      <a:cubicBezTo>
                        <a:pt x="216" y="200"/>
                        <a:pt x="215" y="189"/>
                        <a:pt x="213" y="177"/>
                      </a:cubicBezTo>
                      <a:cubicBezTo>
                        <a:pt x="201" y="178"/>
                        <a:pt x="179" y="179"/>
                        <a:pt x="174" y="181"/>
                      </a:cubicBezTo>
                      <a:cubicBezTo>
                        <a:pt x="168" y="183"/>
                        <a:pt x="204" y="200"/>
                        <a:pt x="218" y="210"/>
                      </a:cubicBezTo>
                      <a:close/>
                      <a:moveTo>
                        <a:pt x="49" y="760"/>
                      </a:moveTo>
                      <a:cubicBezTo>
                        <a:pt x="49" y="767"/>
                        <a:pt x="49" y="776"/>
                        <a:pt x="49" y="786"/>
                      </a:cubicBezTo>
                      <a:cubicBezTo>
                        <a:pt x="55" y="783"/>
                        <a:pt x="64" y="782"/>
                        <a:pt x="74" y="783"/>
                      </a:cubicBezTo>
                      <a:cubicBezTo>
                        <a:pt x="92" y="786"/>
                        <a:pt x="147" y="781"/>
                        <a:pt x="147" y="781"/>
                      </a:cubicBezTo>
                      <a:cubicBezTo>
                        <a:pt x="147" y="781"/>
                        <a:pt x="116" y="777"/>
                        <a:pt x="99" y="776"/>
                      </a:cubicBezTo>
                      <a:cubicBezTo>
                        <a:pt x="86" y="775"/>
                        <a:pt x="62" y="767"/>
                        <a:pt x="49" y="760"/>
                      </a:cubicBezTo>
                      <a:close/>
                      <a:moveTo>
                        <a:pt x="70" y="894"/>
                      </a:moveTo>
                      <a:cubicBezTo>
                        <a:pt x="61" y="890"/>
                        <a:pt x="54" y="879"/>
                        <a:pt x="49" y="869"/>
                      </a:cubicBezTo>
                      <a:cubicBezTo>
                        <a:pt x="49" y="893"/>
                        <a:pt x="50" y="912"/>
                        <a:pt x="50" y="912"/>
                      </a:cubicBezTo>
                      <a:cubicBezTo>
                        <a:pt x="50" y="912"/>
                        <a:pt x="61" y="913"/>
                        <a:pt x="87" y="920"/>
                      </a:cubicBezTo>
                      <a:cubicBezTo>
                        <a:pt x="92" y="921"/>
                        <a:pt x="97" y="921"/>
                        <a:pt x="103" y="922"/>
                      </a:cubicBezTo>
                      <a:cubicBezTo>
                        <a:pt x="93" y="912"/>
                        <a:pt x="79" y="897"/>
                        <a:pt x="70" y="894"/>
                      </a:cubicBezTo>
                      <a:close/>
                      <a:moveTo>
                        <a:pt x="68" y="825"/>
                      </a:moveTo>
                      <a:cubicBezTo>
                        <a:pt x="61" y="823"/>
                        <a:pt x="54" y="817"/>
                        <a:pt x="49" y="810"/>
                      </a:cubicBezTo>
                      <a:cubicBezTo>
                        <a:pt x="49" y="824"/>
                        <a:pt x="49" y="838"/>
                        <a:pt x="49" y="851"/>
                      </a:cubicBezTo>
                      <a:cubicBezTo>
                        <a:pt x="54" y="849"/>
                        <a:pt x="63" y="849"/>
                        <a:pt x="69" y="847"/>
                      </a:cubicBezTo>
                      <a:cubicBezTo>
                        <a:pt x="78" y="844"/>
                        <a:pt x="117" y="842"/>
                        <a:pt x="122" y="837"/>
                      </a:cubicBezTo>
                      <a:cubicBezTo>
                        <a:pt x="127" y="831"/>
                        <a:pt x="79" y="829"/>
                        <a:pt x="68" y="825"/>
                      </a:cubicBezTo>
                      <a:close/>
                      <a:moveTo>
                        <a:pt x="231" y="752"/>
                      </a:moveTo>
                      <a:cubicBezTo>
                        <a:pt x="233" y="715"/>
                        <a:pt x="235" y="579"/>
                        <a:pt x="241" y="486"/>
                      </a:cubicBezTo>
                      <a:cubicBezTo>
                        <a:pt x="235" y="500"/>
                        <a:pt x="228" y="513"/>
                        <a:pt x="227" y="522"/>
                      </a:cubicBezTo>
                      <a:cubicBezTo>
                        <a:pt x="226" y="535"/>
                        <a:pt x="218" y="544"/>
                        <a:pt x="213" y="564"/>
                      </a:cubicBezTo>
                      <a:cubicBezTo>
                        <a:pt x="208" y="585"/>
                        <a:pt x="169" y="594"/>
                        <a:pt x="169" y="594"/>
                      </a:cubicBezTo>
                      <a:cubicBezTo>
                        <a:pt x="169" y="594"/>
                        <a:pt x="212" y="585"/>
                        <a:pt x="212" y="599"/>
                      </a:cubicBezTo>
                      <a:cubicBezTo>
                        <a:pt x="212" y="614"/>
                        <a:pt x="208" y="625"/>
                        <a:pt x="208" y="634"/>
                      </a:cubicBezTo>
                      <a:cubicBezTo>
                        <a:pt x="208" y="643"/>
                        <a:pt x="205" y="668"/>
                        <a:pt x="201" y="678"/>
                      </a:cubicBezTo>
                      <a:cubicBezTo>
                        <a:pt x="197" y="689"/>
                        <a:pt x="153" y="716"/>
                        <a:pt x="153" y="716"/>
                      </a:cubicBezTo>
                      <a:cubicBezTo>
                        <a:pt x="153" y="716"/>
                        <a:pt x="191" y="710"/>
                        <a:pt x="197" y="706"/>
                      </a:cubicBezTo>
                      <a:cubicBezTo>
                        <a:pt x="204" y="702"/>
                        <a:pt x="200" y="729"/>
                        <a:pt x="199" y="742"/>
                      </a:cubicBezTo>
                      <a:cubicBezTo>
                        <a:pt x="197" y="755"/>
                        <a:pt x="197" y="768"/>
                        <a:pt x="194" y="774"/>
                      </a:cubicBezTo>
                      <a:cubicBezTo>
                        <a:pt x="190" y="781"/>
                        <a:pt x="122" y="807"/>
                        <a:pt x="122" y="807"/>
                      </a:cubicBezTo>
                      <a:cubicBezTo>
                        <a:pt x="122" y="807"/>
                        <a:pt x="140" y="803"/>
                        <a:pt x="159" y="799"/>
                      </a:cubicBezTo>
                      <a:cubicBezTo>
                        <a:pt x="177" y="795"/>
                        <a:pt x="195" y="794"/>
                        <a:pt x="197" y="803"/>
                      </a:cubicBezTo>
                      <a:cubicBezTo>
                        <a:pt x="200" y="812"/>
                        <a:pt x="203" y="847"/>
                        <a:pt x="200" y="857"/>
                      </a:cubicBezTo>
                      <a:cubicBezTo>
                        <a:pt x="197" y="868"/>
                        <a:pt x="155" y="881"/>
                        <a:pt x="155" y="881"/>
                      </a:cubicBezTo>
                      <a:cubicBezTo>
                        <a:pt x="155" y="881"/>
                        <a:pt x="201" y="878"/>
                        <a:pt x="206" y="887"/>
                      </a:cubicBezTo>
                      <a:cubicBezTo>
                        <a:pt x="210" y="894"/>
                        <a:pt x="211" y="907"/>
                        <a:pt x="210" y="917"/>
                      </a:cubicBezTo>
                      <a:cubicBezTo>
                        <a:pt x="230" y="912"/>
                        <a:pt x="235" y="905"/>
                        <a:pt x="235" y="905"/>
                      </a:cubicBezTo>
                      <a:cubicBezTo>
                        <a:pt x="231" y="869"/>
                        <a:pt x="231" y="869"/>
                        <a:pt x="231" y="869"/>
                      </a:cubicBezTo>
                      <a:cubicBezTo>
                        <a:pt x="231" y="869"/>
                        <a:pt x="229" y="793"/>
                        <a:pt x="231" y="752"/>
                      </a:cubicBezTo>
                      <a:close/>
                      <a:moveTo>
                        <a:pt x="50" y="743"/>
                      </a:moveTo>
                      <a:cubicBezTo>
                        <a:pt x="50" y="744"/>
                        <a:pt x="50" y="744"/>
                        <a:pt x="50" y="745"/>
                      </a:cubicBezTo>
                      <a:cubicBezTo>
                        <a:pt x="50" y="746"/>
                        <a:pt x="50" y="749"/>
                        <a:pt x="49" y="751"/>
                      </a:cubicBezTo>
                      <a:cubicBezTo>
                        <a:pt x="66" y="750"/>
                        <a:pt x="103" y="754"/>
                        <a:pt x="116" y="751"/>
                      </a:cubicBezTo>
                      <a:cubicBezTo>
                        <a:pt x="133" y="747"/>
                        <a:pt x="155" y="751"/>
                        <a:pt x="174" y="742"/>
                      </a:cubicBezTo>
                      <a:cubicBezTo>
                        <a:pt x="192" y="734"/>
                        <a:pt x="82" y="742"/>
                        <a:pt x="50" y="743"/>
                      </a:cubicBezTo>
                      <a:close/>
                    </a:path>
                  </a:pathLst>
                </a:custGeom>
                <a:solidFill>
                  <a:srgbClr val="A6A8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p:nvSpPr>
              <p:spPr bwMode="auto">
                <a:xfrm>
                  <a:off x="9101138" y="4141788"/>
                  <a:ext cx="303212" cy="1673225"/>
                </a:xfrm>
                <a:custGeom>
                  <a:avLst/>
                  <a:gdLst>
                    <a:gd name="T0" fmla="*/ 23 w 112"/>
                    <a:gd name="T1" fmla="*/ 609 h 617"/>
                    <a:gd name="T2" fmla="*/ 37 w 112"/>
                    <a:gd name="T3" fmla="*/ 561 h 617"/>
                    <a:gd name="T4" fmla="*/ 82 w 112"/>
                    <a:gd name="T5" fmla="*/ 414 h 617"/>
                    <a:gd name="T6" fmla="*/ 109 w 112"/>
                    <a:gd name="T7" fmla="*/ 232 h 617"/>
                    <a:gd name="T8" fmla="*/ 111 w 112"/>
                    <a:gd name="T9" fmla="*/ 57 h 617"/>
                    <a:gd name="T10" fmla="*/ 44 w 112"/>
                    <a:gd name="T11" fmla="*/ 15 h 617"/>
                    <a:gd name="T12" fmla="*/ 3 w 112"/>
                    <a:gd name="T13" fmla="*/ 0 h 617"/>
                    <a:gd name="T14" fmla="*/ 6 w 112"/>
                    <a:gd name="T15" fmla="*/ 44 h 617"/>
                    <a:gd name="T16" fmla="*/ 29 w 112"/>
                    <a:gd name="T17" fmla="*/ 215 h 617"/>
                    <a:gd name="T18" fmla="*/ 33 w 112"/>
                    <a:gd name="T19" fmla="*/ 367 h 617"/>
                    <a:gd name="T20" fmla="*/ 23 w 112"/>
                    <a:gd name="T21" fmla="*/ 60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617">
                      <a:moveTo>
                        <a:pt x="23" y="609"/>
                      </a:moveTo>
                      <a:cubicBezTo>
                        <a:pt x="24" y="617"/>
                        <a:pt x="29" y="592"/>
                        <a:pt x="37" y="561"/>
                      </a:cubicBezTo>
                      <a:cubicBezTo>
                        <a:pt x="46" y="530"/>
                        <a:pt x="67" y="476"/>
                        <a:pt x="82" y="414"/>
                      </a:cubicBezTo>
                      <a:cubicBezTo>
                        <a:pt x="98" y="352"/>
                        <a:pt x="106" y="266"/>
                        <a:pt x="109" y="232"/>
                      </a:cubicBezTo>
                      <a:cubicBezTo>
                        <a:pt x="112" y="199"/>
                        <a:pt x="111" y="62"/>
                        <a:pt x="111" y="57"/>
                      </a:cubicBezTo>
                      <a:cubicBezTo>
                        <a:pt x="111" y="52"/>
                        <a:pt x="44" y="15"/>
                        <a:pt x="44" y="15"/>
                      </a:cubicBezTo>
                      <a:cubicBezTo>
                        <a:pt x="44" y="15"/>
                        <a:pt x="5" y="0"/>
                        <a:pt x="3" y="0"/>
                      </a:cubicBezTo>
                      <a:cubicBezTo>
                        <a:pt x="0" y="0"/>
                        <a:pt x="5" y="25"/>
                        <a:pt x="6" y="44"/>
                      </a:cubicBezTo>
                      <a:cubicBezTo>
                        <a:pt x="7" y="63"/>
                        <a:pt x="23" y="181"/>
                        <a:pt x="29" y="215"/>
                      </a:cubicBezTo>
                      <a:cubicBezTo>
                        <a:pt x="35" y="250"/>
                        <a:pt x="37" y="333"/>
                        <a:pt x="33" y="367"/>
                      </a:cubicBezTo>
                      <a:cubicBezTo>
                        <a:pt x="29" y="401"/>
                        <a:pt x="23" y="601"/>
                        <a:pt x="23" y="609"/>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8624888" y="6523038"/>
                  <a:ext cx="571500" cy="338138"/>
                </a:xfrm>
                <a:custGeom>
                  <a:avLst/>
                  <a:gdLst>
                    <a:gd name="T0" fmla="*/ 163 w 210"/>
                    <a:gd name="T1" fmla="*/ 4 h 125"/>
                    <a:gd name="T2" fmla="*/ 86 w 210"/>
                    <a:gd name="T3" fmla="*/ 13 h 125"/>
                    <a:gd name="T4" fmla="*/ 27 w 210"/>
                    <a:gd name="T5" fmla="*/ 34 h 125"/>
                    <a:gd name="T6" fmla="*/ 0 w 210"/>
                    <a:gd name="T7" fmla="*/ 34 h 125"/>
                    <a:gd name="T8" fmla="*/ 4 w 210"/>
                    <a:gd name="T9" fmla="*/ 68 h 125"/>
                    <a:gd name="T10" fmla="*/ 106 w 210"/>
                    <a:gd name="T11" fmla="*/ 86 h 125"/>
                    <a:gd name="T12" fmla="*/ 200 w 210"/>
                    <a:gd name="T13" fmla="*/ 113 h 125"/>
                    <a:gd name="T14" fmla="*/ 153 w 210"/>
                    <a:gd name="T15" fmla="*/ 64 h 125"/>
                    <a:gd name="T16" fmla="*/ 99 w 210"/>
                    <a:gd name="T17" fmla="*/ 51 h 125"/>
                    <a:gd name="T18" fmla="*/ 161 w 210"/>
                    <a:gd name="T19" fmla="*/ 29 h 125"/>
                    <a:gd name="T20" fmla="*/ 163 w 210"/>
                    <a:gd name="T21" fmla="*/ 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0" h="125">
                      <a:moveTo>
                        <a:pt x="163" y="4"/>
                      </a:moveTo>
                      <a:cubicBezTo>
                        <a:pt x="139" y="3"/>
                        <a:pt x="117" y="0"/>
                        <a:pt x="86" y="13"/>
                      </a:cubicBezTo>
                      <a:cubicBezTo>
                        <a:pt x="55" y="26"/>
                        <a:pt x="42" y="34"/>
                        <a:pt x="27" y="34"/>
                      </a:cubicBezTo>
                      <a:cubicBezTo>
                        <a:pt x="13" y="34"/>
                        <a:pt x="0" y="34"/>
                        <a:pt x="0" y="34"/>
                      </a:cubicBezTo>
                      <a:cubicBezTo>
                        <a:pt x="4" y="68"/>
                        <a:pt x="4" y="68"/>
                        <a:pt x="4" y="68"/>
                      </a:cubicBezTo>
                      <a:cubicBezTo>
                        <a:pt x="4" y="68"/>
                        <a:pt x="56" y="69"/>
                        <a:pt x="106" y="86"/>
                      </a:cubicBezTo>
                      <a:cubicBezTo>
                        <a:pt x="157" y="103"/>
                        <a:pt x="210" y="125"/>
                        <a:pt x="200" y="113"/>
                      </a:cubicBezTo>
                      <a:cubicBezTo>
                        <a:pt x="189" y="101"/>
                        <a:pt x="176" y="71"/>
                        <a:pt x="153" y="64"/>
                      </a:cubicBezTo>
                      <a:cubicBezTo>
                        <a:pt x="130" y="56"/>
                        <a:pt x="99" y="51"/>
                        <a:pt x="99" y="51"/>
                      </a:cubicBezTo>
                      <a:cubicBezTo>
                        <a:pt x="99" y="51"/>
                        <a:pt x="148" y="40"/>
                        <a:pt x="161" y="29"/>
                      </a:cubicBezTo>
                      <a:cubicBezTo>
                        <a:pt x="174" y="17"/>
                        <a:pt x="188" y="5"/>
                        <a:pt x="163" y="4"/>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9147175" y="6067425"/>
                  <a:ext cx="608012" cy="1095375"/>
                </a:xfrm>
                <a:custGeom>
                  <a:avLst/>
                  <a:gdLst>
                    <a:gd name="T0" fmla="*/ 60 w 224"/>
                    <a:gd name="T1" fmla="*/ 376 h 404"/>
                    <a:gd name="T2" fmla="*/ 154 w 224"/>
                    <a:gd name="T3" fmla="*/ 386 h 404"/>
                    <a:gd name="T4" fmla="*/ 224 w 224"/>
                    <a:gd name="T5" fmla="*/ 368 h 404"/>
                    <a:gd name="T6" fmla="*/ 141 w 224"/>
                    <a:gd name="T7" fmla="*/ 335 h 404"/>
                    <a:gd name="T8" fmla="*/ 60 w 224"/>
                    <a:gd name="T9" fmla="*/ 220 h 404"/>
                    <a:gd name="T10" fmla="*/ 22 w 224"/>
                    <a:gd name="T11" fmla="*/ 85 h 404"/>
                    <a:gd name="T12" fmla="*/ 0 w 224"/>
                    <a:gd name="T13" fmla="*/ 0 h 404"/>
                    <a:gd name="T14" fmla="*/ 10 w 224"/>
                    <a:gd name="T15" fmla="*/ 171 h 404"/>
                    <a:gd name="T16" fmla="*/ 60 w 224"/>
                    <a:gd name="T17" fmla="*/ 376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404">
                      <a:moveTo>
                        <a:pt x="60" y="376"/>
                      </a:moveTo>
                      <a:cubicBezTo>
                        <a:pt x="88" y="404"/>
                        <a:pt x="127" y="396"/>
                        <a:pt x="154" y="386"/>
                      </a:cubicBezTo>
                      <a:cubicBezTo>
                        <a:pt x="181" y="376"/>
                        <a:pt x="224" y="368"/>
                        <a:pt x="224" y="368"/>
                      </a:cubicBezTo>
                      <a:cubicBezTo>
                        <a:pt x="224" y="368"/>
                        <a:pt x="156" y="352"/>
                        <a:pt x="141" y="335"/>
                      </a:cubicBezTo>
                      <a:cubicBezTo>
                        <a:pt x="127" y="319"/>
                        <a:pt x="74" y="250"/>
                        <a:pt x="60" y="220"/>
                      </a:cubicBezTo>
                      <a:cubicBezTo>
                        <a:pt x="45" y="190"/>
                        <a:pt x="30" y="111"/>
                        <a:pt x="22" y="85"/>
                      </a:cubicBezTo>
                      <a:cubicBezTo>
                        <a:pt x="14" y="59"/>
                        <a:pt x="0" y="0"/>
                        <a:pt x="0" y="0"/>
                      </a:cubicBezTo>
                      <a:cubicBezTo>
                        <a:pt x="0" y="0"/>
                        <a:pt x="4" y="119"/>
                        <a:pt x="10" y="171"/>
                      </a:cubicBezTo>
                      <a:cubicBezTo>
                        <a:pt x="17" y="223"/>
                        <a:pt x="31" y="347"/>
                        <a:pt x="60" y="376"/>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8115300" y="7094538"/>
                  <a:ext cx="1633537" cy="750888"/>
                </a:xfrm>
                <a:custGeom>
                  <a:avLst/>
                  <a:gdLst>
                    <a:gd name="T0" fmla="*/ 594 w 602"/>
                    <a:gd name="T1" fmla="*/ 20 h 277"/>
                    <a:gd name="T2" fmla="*/ 541 w 602"/>
                    <a:gd name="T3" fmla="*/ 8 h 277"/>
                    <a:gd name="T4" fmla="*/ 433 w 602"/>
                    <a:gd name="T5" fmla="*/ 38 h 277"/>
                    <a:gd name="T6" fmla="*/ 293 w 602"/>
                    <a:gd name="T7" fmla="*/ 26 h 277"/>
                    <a:gd name="T8" fmla="*/ 193 w 602"/>
                    <a:gd name="T9" fmla="*/ 8 h 277"/>
                    <a:gd name="T10" fmla="*/ 331 w 602"/>
                    <a:gd name="T11" fmla="*/ 79 h 277"/>
                    <a:gd name="T12" fmla="*/ 446 w 602"/>
                    <a:gd name="T13" fmla="*/ 138 h 277"/>
                    <a:gd name="T14" fmla="*/ 294 w 602"/>
                    <a:gd name="T15" fmla="*/ 95 h 277"/>
                    <a:gd name="T16" fmla="*/ 125 w 602"/>
                    <a:gd name="T17" fmla="*/ 28 h 277"/>
                    <a:gd name="T18" fmla="*/ 88 w 602"/>
                    <a:gd name="T19" fmla="*/ 25 h 277"/>
                    <a:gd name="T20" fmla="*/ 307 w 602"/>
                    <a:gd name="T21" fmla="*/ 125 h 277"/>
                    <a:gd name="T22" fmla="*/ 380 w 602"/>
                    <a:gd name="T23" fmla="*/ 165 h 277"/>
                    <a:gd name="T24" fmla="*/ 201 w 602"/>
                    <a:gd name="T25" fmla="*/ 90 h 277"/>
                    <a:gd name="T26" fmla="*/ 90 w 602"/>
                    <a:gd name="T27" fmla="*/ 45 h 277"/>
                    <a:gd name="T28" fmla="*/ 327 w 602"/>
                    <a:gd name="T29" fmla="*/ 173 h 277"/>
                    <a:gd name="T30" fmla="*/ 441 w 602"/>
                    <a:gd name="T31" fmla="*/ 261 h 277"/>
                    <a:gd name="T32" fmla="*/ 280 w 602"/>
                    <a:gd name="T33" fmla="*/ 196 h 277"/>
                    <a:gd name="T34" fmla="*/ 206 w 602"/>
                    <a:gd name="T35" fmla="*/ 144 h 277"/>
                    <a:gd name="T36" fmla="*/ 75 w 602"/>
                    <a:gd name="T37" fmla="*/ 67 h 277"/>
                    <a:gd name="T38" fmla="*/ 9 w 602"/>
                    <a:gd name="T39" fmla="*/ 51 h 277"/>
                    <a:gd name="T40" fmla="*/ 165 w 602"/>
                    <a:gd name="T41" fmla="*/ 184 h 277"/>
                    <a:gd name="T42" fmla="*/ 308 w 602"/>
                    <a:gd name="T43" fmla="*/ 277 h 277"/>
                    <a:gd name="T44" fmla="*/ 581 w 602"/>
                    <a:gd name="T45" fmla="*/ 277 h 277"/>
                    <a:gd name="T46" fmla="*/ 600 w 602"/>
                    <a:gd name="T47" fmla="*/ 118 h 277"/>
                    <a:gd name="T48" fmla="*/ 594 w 602"/>
                    <a:gd name="T49" fmla="*/ 2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2" h="277">
                      <a:moveTo>
                        <a:pt x="594" y="20"/>
                      </a:moveTo>
                      <a:cubicBezTo>
                        <a:pt x="590" y="10"/>
                        <a:pt x="555" y="0"/>
                        <a:pt x="541" y="8"/>
                      </a:cubicBezTo>
                      <a:cubicBezTo>
                        <a:pt x="526" y="16"/>
                        <a:pt x="468" y="33"/>
                        <a:pt x="433" y="38"/>
                      </a:cubicBezTo>
                      <a:cubicBezTo>
                        <a:pt x="398" y="43"/>
                        <a:pt x="337" y="33"/>
                        <a:pt x="293" y="26"/>
                      </a:cubicBezTo>
                      <a:cubicBezTo>
                        <a:pt x="249" y="20"/>
                        <a:pt x="180" y="0"/>
                        <a:pt x="193" y="8"/>
                      </a:cubicBezTo>
                      <a:cubicBezTo>
                        <a:pt x="206" y="16"/>
                        <a:pt x="297" y="61"/>
                        <a:pt x="331" y="79"/>
                      </a:cubicBezTo>
                      <a:cubicBezTo>
                        <a:pt x="364" y="98"/>
                        <a:pt x="466" y="138"/>
                        <a:pt x="446" y="138"/>
                      </a:cubicBezTo>
                      <a:cubicBezTo>
                        <a:pt x="427" y="138"/>
                        <a:pt x="349" y="122"/>
                        <a:pt x="294" y="95"/>
                      </a:cubicBezTo>
                      <a:cubicBezTo>
                        <a:pt x="240" y="68"/>
                        <a:pt x="139" y="29"/>
                        <a:pt x="125" y="28"/>
                      </a:cubicBezTo>
                      <a:cubicBezTo>
                        <a:pt x="110" y="26"/>
                        <a:pt x="88" y="25"/>
                        <a:pt x="88" y="25"/>
                      </a:cubicBezTo>
                      <a:cubicBezTo>
                        <a:pt x="88" y="25"/>
                        <a:pt x="265" y="104"/>
                        <a:pt x="307" y="125"/>
                      </a:cubicBezTo>
                      <a:cubicBezTo>
                        <a:pt x="350" y="146"/>
                        <a:pt x="397" y="166"/>
                        <a:pt x="380" y="165"/>
                      </a:cubicBezTo>
                      <a:cubicBezTo>
                        <a:pt x="363" y="164"/>
                        <a:pt x="252" y="111"/>
                        <a:pt x="201" y="90"/>
                      </a:cubicBezTo>
                      <a:cubicBezTo>
                        <a:pt x="151" y="69"/>
                        <a:pt x="90" y="45"/>
                        <a:pt x="90" y="45"/>
                      </a:cubicBezTo>
                      <a:cubicBezTo>
                        <a:pt x="90" y="45"/>
                        <a:pt x="288" y="149"/>
                        <a:pt x="327" y="173"/>
                      </a:cubicBezTo>
                      <a:cubicBezTo>
                        <a:pt x="366" y="196"/>
                        <a:pt x="464" y="261"/>
                        <a:pt x="441" y="261"/>
                      </a:cubicBezTo>
                      <a:cubicBezTo>
                        <a:pt x="418" y="261"/>
                        <a:pt x="326" y="225"/>
                        <a:pt x="280" y="196"/>
                      </a:cubicBezTo>
                      <a:cubicBezTo>
                        <a:pt x="235" y="168"/>
                        <a:pt x="206" y="144"/>
                        <a:pt x="206" y="144"/>
                      </a:cubicBezTo>
                      <a:cubicBezTo>
                        <a:pt x="173" y="122"/>
                        <a:pt x="107" y="76"/>
                        <a:pt x="75" y="67"/>
                      </a:cubicBezTo>
                      <a:cubicBezTo>
                        <a:pt x="44" y="57"/>
                        <a:pt x="0" y="35"/>
                        <a:pt x="9" y="51"/>
                      </a:cubicBezTo>
                      <a:cubicBezTo>
                        <a:pt x="18" y="67"/>
                        <a:pt x="125" y="152"/>
                        <a:pt x="165" y="184"/>
                      </a:cubicBezTo>
                      <a:cubicBezTo>
                        <a:pt x="203" y="215"/>
                        <a:pt x="262" y="253"/>
                        <a:pt x="308" y="277"/>
                      </a:cubicBezTo>
                      <a:cubicBezTo>
                        <a:pt x="581" y="277"/>
                        <a:pt x="581" y="277"/>
                        <a:pt x="581" y="277"/>
                      </a:cubicBezTo>
                      <a:cubicBezTo>
                        <a:pt x="590" y="224"/>
                        <a:pt x="599" y="150"/>
                        <a:pt x="600" y="118"/>
                      </a:cubicBezTo>
                      <a:cubicBezTo>
                        <a:pt x="602" y="81"/>
                        <a:pt x="598" y="30"/>
                        <a:pt x="594" y="20"/>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9732963" y="5103813"/>
                  <a:ext cx="396875" cy="93663"/>
                </a:xfrm>
                <a:custGeom>
                  <a:avLst/>
                  <a:gdLst>
                    <a:gd name="T0" fmla="*/ 128 w 146"/>
                    <a:gd name="T1" fmla="*/ 32 h 34"/>
                    <a:gd name="T2" fmla="*/ 140 w 146"/>
                    <a:gd name="T3" fmla="*/ 24 h 34"/>
                    <a:gd name="T4" fmla="*/ 48 w 146"/>
                    <a:gd name="T5" fmla="*/ 7 h 34"/>
                    <a:gd name="T6" fmla="*/ 0 w 146"/>
                    <a:gd name="T7" fmla="*/ 10 h 34"/>
                    <a:gd name="T8" fmla="*/ 43 w 146"/>
                    <a:gd name="T9" fmla="*/ 31 h 34"/>
                    <a:gd name="T10" fmla="*/ 128 w 146"/>
                    <a:gd name="T11" fmla="*/ 32 h 34"/>
                  </a:gdLst>
                  <a:ahLst/>
                  <a:cxnLst>
                    <a:cxn ang="0">
                      <a:pos x="T0" y="T1"/>
                    </a:cxn>
                    <a:cxn ang="0">
                      <a:pos x="T2" y="T3"/>
                    </a:cxn>
                    <a:cxn ang="0">
                      <a:pos x="T4" y="T5"/>
                    </a:cxn>
                    <a:cxn ang="0">
                      <a:pos x="T6" y="T7"/>
                    </a:cxn>
                    <a:cxn ang="0">
                      <a:pos x="T8" y="T9"/>
                    </a:cxn>
                    <a:cxn ang="0">
                      <a:pos x="T10" y="T11"/>
                    </a:cxn>
                  </a:cxnLst>
                  <a:rect l="0" t="0" r="r" b="b"/>
                  <a:pathLst>
                    <a:path w="146" h="34">
                      <a:moveTo>
                        <a:pt x="128" y="32"/>
                      </a:moveTo>
                      <a:cubicBezTo>
                        <a:pt x="128" y="32"/>
                        <a:pt x="134" y="27"/>
                        <a:pt x="140" y="24"/>
                      </a:cubicBezTo>
                      <a:cubicBezTo>
                        <a:pt x="146" y="22"/>
                        <a:pt x="78" y="14"/>
                        <a:pt x="48" y="7"/>
                      </a:cubicBezTo>
                      <a:cubicBezTo>
                        <a:pt x="18" y="0"/>
                        <a:pt x="0" y="1"/>
                        <a:pt x="0" y="10"/>
                      </a:cubicBezTo>
                      <a:cubicBezTo>
                        <a:pt x="1" y="18"/>
                        <a:pt x="24" y="29"/>
                        <a:pt x="43" y="31"/>
                      </a:cubicBezTo>
                      <a:cubicBezTo>
                        <a:pt x="62" y="34"/>
                        <a:pt x="114" y="32"/>
                        <a:pt x="128" y="32"/>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9404350" y="5251450"/>
                  <a:ext cx="514350" cy="1800225"/>
                </a:xfrm>
                <a:custGeom>
                  <a:avLst/>
                  <a:gdLst>
                    <a:gd name="T0" fmla="*/ 64 w 189"/>
                    <a:gd name="T1" fmla="*/ 196 h 664"/>
                    <a:gd name="T2" fmla="*/ 0 w 189"/>
                    <a:gd name="T3" fmla="*/ 140 h 664"/>
                    <a:gd name="T4" fmla="*/ 57 w 189"/>
                    <a:gd name="T5" fmla="*/ 227 h 664"/>
                    <a:gd name="T6" fmla="*/ 121 w 189"/>
                    <a:gd name="T7" fmla="*/ 403 h 664"/>
                    <a:gd name="T8" fmla="*/ 158 w 189"/>
                    <a:gd name="T9" fmla="*/ 596 h 664"/>
                    <a:gd name="T10" fmla="*/ 136 w 189"/>
                    <a:gd name="T11" fmla="*/ 662 h 664"/>
                    <a:gd name="T12" fmla="*/ 142 w 189"/>
                    <a:gd name="T13" fmla="*/ 664 h 664"/>
                    <a:gd name="T14" fmla="*/ 142 w 189"/>
                    <a:gd name="T15" fmla="*/ 663 h 664"/>
                    <a:gd name="T16" fmla="*/ 153 w 189"/>
                    <a:gd name="T17" fmla="*/ 655 h 664"/>
                    <a:gd name="T18" fmla="*/ 172 w 189"/>
                    <a:gd name="T19" fmla="*/ 641 h 664"/>
                    <a:gd name="T20" fmla="*/ 187 w 189"/>
                    <a:gd name="T21" fmla="*/ 629 h 664"/>
                    <a:gd name="T22" fmla="*/ 188 w 189"/>
                    <a:gd name="T23" fmla="*/ 619 h 664"/>
                    <a:gd name="T24" fmla="*/ 161 w 189"/>
                    <a:gd name="T25" fmla="*/ 513 h 664"/>
                    <a:gd name="T26" fmla="*/ 130 w 189"/>
                    <a:gd name="T27" fmla="*/ 392 h 664"/>
                    <a:gd name="T28" fmla="*/ 125 w 189"/>
                    <a:gd name="T29" fmla="*/ 372 h 664"/>
                    <a:gd name="T30" fmla="*/ 109 w 189"/>
                    <a:gd name="T31" fmla="*/ 322 h 664"/>
                    <a:gd name="T32" fmla="*/ 94 w 189"/>
                    <a:gd name="T33" fmla="*/ 271 h 664"/>
                    <a:gd name="T34" fmla="*/ 85 w 189"/>
                    <a:gd name="T35" fmla="*/ 244 h 664"/>
                    <a:gd name="T36" fmla="*/ 78 w 189"/>
                    <a:gd name="T37" fmla="*/ 217 h 664"/>
                    <a:gd name="T38" fmla="*/ 76 w 189"/>
                    <a:gd name="T39" fmla="*/ 215 h 664"/>
                    <a:gd name="T40" fmla="*/ 75 w 189"/>
                    <a:gd name="T41" fmla="*/ 209 h 664"/>
                    <a:gd name="T42" fmla="*/ 66 w 189"/>
                    <a:gd name="T43" fmla="*/ 156 h 664"/>
                    <a:gd name="T44" fmla="*/ 58 w 189"/>
                    <a:gd name="T45" fmla="*/ 120 h 664"/>
                    <a:gd name="T46" fmla="*/ 71 w 189"/>
                    <a:gd name="T47" fmla="*/ 50 h 664"/>
                    <a:gd name="T48" fmla="*/ 80 w 189"/>
                    <a:gd name="T49" fmla="*/ 27 h 664"/>
                    <a:gd name="T50" fmla="*/ 61 w 189"/>
                    <a:gd name="T51" fmla="*/ 62 h 664"/>
                    <a:gd name="T52" fmla="*/ 40 w 189"/>
                    <a:gd name="T53" fmla="*/ 84 h 664"/>
                    <a:gd name="T54" fmla="*/ 18 w 189"/>
                    <a:gd name="T55" fmla="*/ 14 h 664"/>
                    <a:gd name="T56" fmla="*/ 32 w 189"/>
                    <a:gd name="T57" fmla="*/ 115 h 664"/>
                    <a:gd name="T58" fmla="*/ 64 w 189"/>
                    <a:gd name="T59" fmla="*/ 196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 h="664">
                      <a:moveTo>
                        <a:pt x="64" y="196"/>
                      </a:moveTo>
                      <a:cubicBezTo>
                        <a:pt x="59" y="193"/>
                        <a:pt x="0" y="140"/>
                        <a:pt x="0" y="140"/>
                      </a:cubicBezTo>
                      <a:cubicBezTo>
                        <a:pt x="0" y="140"/>
                        <a:pt x="36" y="201"/>
                        <a:pt x="57" y="227"/>
                      </a:cubicBezTo>
                      <a:cubicBezTo>
                        <a:pt x="77" y="253"/>
                        <a:pt x="105" y="342"/>
                        <a:pt x="121" y="403"/>
                      </a:cubicBezTo>
                      <a:cubicBezTo>
                        <a:pt x="138" y="464"/>
                        <a:pt x="159" y="566"/>
                        <a:pt x="158" y="596"/>
                      </a:cubicBezTo>
                      <a:cubicBezTo>
                        <a:pt x="156" y="626"/>
                        <a:pt x="136" y="662"/>
                        <a:pt x="136" y="662"/>
                      </a:cubicBezTo>
                      <a:cubicBezTo>
                        <a:pt x="136" y="662"/>
                        <a:pt x="138" y="663"/>
                        <a:pt x="142" y="664"/>
                      </a:cubicBezTo>
                      <a:cubicBezTo>
                        <a:pt x="142" y="663"/>
                        <a:pt x="142" y="663"/>
                        <a:pt x="142" y="663"/>
                      </a:cubicBezTo>
                      <a:cubicBezTo>
                        <a:pt x="146" y="660"/>
                        <a:pt x="149" y="658"/>
                        <a:pt x="153" y="655"/>
                      </a:cubicBezTo>
                      <a:cubicBezTo>
                        <a:pt x="159" y="650"/>
                        <a:pt x="165" y="645"/>
                        <a:pt x="172" y="641"/>
                      </a:cubicBezTo>
                      <a:cubicBezTo>
                        <a:pt x="177" y="638"/>
                        <a:pt x="183" y="634"/>
                        <a:pt x="187" y="629"/>
                      </a:cubicBezTo>
                      <a:cubicBezTo>
                        <a:pt x="189" y="626"/>
                        <a:pt x="189" y="623"/>
                        <a:pt x="188" y="619"/>
                      </a:cubicBezTo>
                      <a:cubicBezTo>
                        <a:pt x="182" y="583"/>
                        <a:pt x="171" y="548"/>
                        <a:pt x="161" y="513"/>
                      </a:cubicBezTo>
                      <a:cubicBezTo>
                        <a:pt x="151" y="473"/>
                        <a:pt x="140" y="433"/>
                        <a:pt x="130" y="392"/>
                      </a:cubicBezTo>
                      <a:cubicBezTo>
                        <a:pt x="128" y="385"/>
                        <a:pt x="127" y="378"/>
                        <a:pt x="125" y="372"/>
                      </a:cubicBezTo>
                      <a:cubicBezTo>
                        <a:pt x="122" y="355"/>
                        <a:pt x="115" y="338"/>
                        <a:pt x="109" y="322"/>
                      </a:cubicBezTo>
                      <a:cubicBezTo>
                        <a:pt x="103" y="305"/>
                        <a:pt x="99" y="288"/>
                        <a:pt x="94" y="271"/>
                      </a:cubicBezTo>
                      <a:cubicBezTo>
                        <a:pt x="91" y="262"/>
                        <a:pt x="88" y="253"/>
                        <a:pt x="85" y="244"/>
                      </a:cubicBezTo>
                      <a:cubicBezTo>
                        <a:pt x="82" y="235"/>
                        <a:pt x="79" y="226"/>
                        <a:pt x="78" y="217"/>
                      </a:cubicBezTo>
                      <a:cubicBezTo>
                        <a:pt x="78" y="216"/>
                        <a:pt x="77" y="215"/>
                        <a:pt x="76" y="215"/>
                      </a:cubicBezTo>
                      <a:cubicBezTo>
                        <a:pt x="76" y="213"/>
                        <a:pt x="76" y="211"/>
                        <a:pt x="75" y="209"/>
                      </a:cubicBezTo>
                      <a:cubicBezTo>
                        <a:pt x="72" y="191"/>
                        <a:pt x="69" y="174"/>
                        <a:pt x="66" y="156"/>
                      </a:cubicBezTo>
                      <a:cubicBezTo>
                        <a:pt x="63" y="144"/>
                        <a:pt x="60" y="132"/>
                        <a:pt x="58" y="120"/>
                      </a:cubicBezTo>
                      <a:cubicBezTo>
                        <a:pt x="62" y="97"/>
                        <a:pt x="67" y="74"/>
                        <a:pt x="71" y="50"/>
                      </a:cubicBezTo>
                      <a:cubicBezTo>
                        <a:pt x="74" y="43"/>
                        <a:pt x="77" y="35"/>
                        <a:pt x="80" y="27"/>
                      </a:cubicBezTo>
                      <a:cubicBezTo>
                        <a:pt x="74" y="38"/>
                        <a:pt x="66" y="52"/>
                        <a:pt x="61" y="62"/>
                      </a:cubicBezTo>
                      <a:cubicBezTo>
                        <a:pt x="50" y="83"/>
                        <a:pt x="46" y="101"/>
                        <a:pt x="40" y="84"/>
                      </a:cubicBezTo>
                      <a:cubicBezTo>
                        <a:pt x="33" y="67"/>
                        <a:pt x="20" y="0"/>
                        <a:pt x="18" y="14"/>
                      </a:cubicBezTo>
                      <a:cubicBezTo>
                        <a:pt x="15" y="29"/>
                        <a:pt x="27" y="89"/>
                        <a:pt x="32" y="115"/>
                      </a:cubicBezTo>
                      <a:cubicBezTo>
                        <a:pt x="37" y="141"/>
                        <a:pt x="70" y="198"/>
                        <a:pt x="64" y="196"/>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8196263" y="7380288"/>
                  <a:ext cx="492125" cy="465138"/>
                </a:xfrm>
                <a:custGeom>
                  <a:avLst/>
                  <a:gdLst>
                    <a:gd name="T0" fmla="*/ 0 w 181"/>
                    <a:gd name="T1" fmla="*/ 0 h 172"/>
                    <a:gd name="T2" fmla="*/ 79 w 181"/>
                    <a:gd name="T3" fmla="*/ 129 h 172"/>
                    <a:gd name="T4" fmla="*/ 129 w 181"/>
                    <a:gd name="T5" fmla="*/ 172 h 172"/>
                    <a:gd name="T6" fmla="*/ 181 w 181"/>
                    <a:gd name="T7" fmla="*/ 172 h 172"/>
                    <a:gd name="T8" fmla="*/ 122 w 181"/>
                    <a:gd name="T9" fmla="*/ 125 h 172"/>
                    <a:gd name="T10" fmla="*/ 0 w 181"/>
                    <a:gd name="T11" fmla="*/ 0 h 172"/>
                  </a:gdLst>
                  <a:ahLst/>
                  <a:cxnLst>
                    <a:cxn ang="0">
                      <a:pos x="T0" y="T1"/>
                    </a:cxn>
                    <a:cxn ang="0">
                      <a:pos x="T2" y="T3"/>
                    </a:cxn>
                    <a:cxn ang="0">
                      <a:pos x="T4" y="T5"/>
                    </a:cxn>
                    <a:cxn ang="0">
                      <a:pos x="T6" y="T7"/>
                    </a:cxn>
                    <a:cxn ang="0">
                      <a:pos x="T8" y="T9"/>
                    </a:cxn>
                    <a:cxn ang="0">
                      <a:pos x="T10" y="T11"/>
                    </a:cxn>
                  </a:cxnLst>
                  <a:rect l="0" t="0" r="r" b="b"/>
                  <a:pathLst>
                    <a:path w="181" h="172">
                      <a:moveTo>
                        <a:pt x="0" y="0"/>
                      </a:moveTo>
                      <a:cubicBezTo>
                        <a:pt x="0" y="0"/>
                        <a:pt x="12" y="59"/>
                        <a:pt x="79" y="129"/>
                      </a:cubicBezTo>
                      <a:cubicBezTo>
                        <a:pt x="94" y="145"/>
                        <a:pt x="112" y="159"/>
                        <a:pt x="129" y="172"/>
                      </a:cubicBezTo>
                      <a:cubicBezTo>
                        <a:pt x="181" y="172"/>
                        <a:pt x="181" y="172"/>
                        <a:pt x="181" y="172"/>
                      </a:cubicBezTo>
                      <a:cubicBezTo>
                        <a:pt x="158" y="155"/>
                        <a:pt x="136" y="138"/>
                        <a:pt x="122" y="125"/>
                      </a:cubicBezTo>
                      <a:cubicBezTo>
                        <a:pt x="77" y="85"/>
                        <a:pt x="0" y="0"/>
                        <a:pt x="0" y="0"/>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p:cNvSpPr>
                <p:nvPr/>
              </p:nvSpPr>
              <p:spPr bwMode="auto">
                <a:xfrm>
                  <a:off x="8016875" y="5972175"/>
                  <a:ext cx="247650" cy="217488"/>
                </a:xfrm>
                <a:custGeom>
                  <a:avLst/>
                  <a:gdLst>
                    <a:gd name="T0" fmla="*/ 0 w 91"/>
                    <a:gd name="T1" fmla="*/ 80 h 80"/>
                    <a:gd name="T2" fmla="*/ 66 w 91"/>
                    <a:gd name="T3" fmla="*/ 74 h 80"/>
                    <a:gd name="T4" fmla="*/ 91 w 91"/>
                    <a:gd name="T5" fmla="*/ 0 h 80"/>
                    <a:gd name="T6" fmla="*/ 56 w 91"/>
                    <a:gd name="T7" fmla="*/ 1 h 80"/>
                    <a:gd name="T8" fmla="*/ 65 w 91"/>
                    <a:gd name="T9" fmla="*/ 11 h 80"/>
                    <a:gd name="T10" fmla="*/ 44 w 91"/>
                    <a:gd name="T11" fmla="*/ 48 h 80"/>
                    <a:gd name="T12" fmla="*/ 0 w 91"/>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91" h="80">
                      <a:moveTo>
                        <a:pt x="0" y="80"/>
                      </a:moveTo>
                      <a:cubicBezTo>
                        <a:pt x="0" y="80"/>
                        <a:pt x="61" y="75"/>
                        <a:pt x="66" y="74"/>
                      </a:cubicBezTo>
                      <a:cubicBezTo>
                        <a:pt x="71" y="72"/>
                        <a:pt x="91" y="0"/>
                        <a:pt x="91" y="0"/>
                      </a:cubicBezTo>
                      <a:cubicBezTo>
                        <a:pt x="56" y="1"/>
                        <a:pt x="56" y="1"/>
                        <a:pt x="56" y="1"/>
                      </a:cubicBezTo>
                      <a:cubicBezTo>
                        <a:pt x="56" y="1"/>
                        <a:pt x="63" y="6"/>
                        <a:pt x="65" y="11"/>
                      </a:cubicBezTo>
                      <a:cubicBezTo>
                        <a:pt x="66" y="17"/>
                        <a:pt x="54" y="35"/>
                        <a:pt x="44" y="48"/>
                      </a:cubicBezTo>
                      <a:cubicBezTo>
                        <a:pt x="34" y="61"/>
                        <a:pt x="0" y="80"/>
                        <a:pt x="0" y="80"/>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p:cNvSpPr>
                <p:nvPr/>
              </p:nvSpPr>
              <p:spPr bwMode="auto">
                <a:xfrm>
                  <a:off x="8413750" y="5595938"/>
                  <a:ext cx="161925" cy="762000"/>
                </a:xfrm>
                <a:custGeom>
                  <a:avLst/>
                  <a:gdLst>
                    <a:gd name="T0" fmla="*/ 15 w 60"/>
                    <a:gd name="T1" fmla="*/ 263 h 281"/>
                    <a:gd name="T2" fmla="*/ 57 w 60"/>
                    <a:gd name="T3" fmla="*/ 150 h 281"/>
                    <a:gd name="T4" fmla="*/ 52 w 60"/>
                    <a:gd name="T5" fmla="*/ 79 h 281"/>
                    <a:gd name="T6" fmla="*/ 0 w 60"/>
                    <a:gd name="T7" fmla="*/ 0 h 281"/>
                    <a:gd name="T8" fmla="*/ 28 w 60"/>
                    <a:gd name="T9" fmla="*/ 104 h 281"/>
                    <a:gd name="T10" fmla="*/ 15 w 60"/>
                    <a:gd name="T11" fmla="*/ 185 h 281"/>
                    <a:gd name="T12" fmla="*/ 15 w 60"/>
                    <a:gd name="T13" fmla="*/ 263 h 281"/>
                  </a:gdLst>
                  <a:ahLst/>
                  <a:cxnLst>
                    <a:cxn ang="0">
                      <a:pos x="T0" y="T1"/>
                    </a:cxn>
                    <a:cxn ang="0">
                      <a:pos x="T2" y="T3"/>
                    </a:cxn>
                    <a:cxn ang="0">
                      <a:pos x="T4" y="T5"/>
                    </a:cxn>
                    <a:cxn ang="0">
                      <a:pos x="T6" y="T7"/>
                    </a:cxn>
                    <a:cxn ang="0">
                      <a:pos x="T8" y="T9"/>
                    </a:cxn>
                    <a:cxn ang="0">
                      <a:pos x="T10" y="T11"/>
                    </a:cxn>
                    <a:cxn ang="0">
                      <a:pos x="T12" y="T13"/>
                    </a:cxn>
                  </a:cxnLst>
                  <a:rect l="0" t="0" r="r" b="b"/>
                  <a:pathLst>
                    <a:path w="60" h="281">
                      <a:moveTo>
                        <a:pt x="15" y="263"/>
                      </a:moveTo>
                      <a:cubicBezTo>
                        <a:pt x="21" y="245"/>
                        <a:pt x="55" y="180"/>
                        <a:pt x="57" y="150"/>
                      </a:cubicBezTo>
                      <a:cubicBezTo>
                        <a:pt x="60" y="121"/>
                        <a:pt x="60" y="95"/>
                        <a:pt x="52" y="79"/>
                      </a:cubicBezTo>
                      <a:cubicBezTo>
                        <a:pt x="44" y="64"/>
                        <a:pt x="0" y="0"/>
                        <a:pt x="0" y="0"/>
                      </a:cubicBezTo>
                      <a:cubicBezTo>
                        <a:pt x="0" y="0"/>
                        <a:pt x="28" y="87"/>
                        <a:pt x="28" y="104"/>
                      </a:cubicBezTo>
                      <a:cubicBezTo>
                        <a:pt x="28" y="121"/>
                        <a:pt x="20" y="145"/>
                        <a:pt x="15" y="185"/>
                      </a:cubicBezTo>
                      <a:cubicBezTo>
                        <a:pt x="9" y="226"/>
                        <a:pt x="8" y="281"/>
                        <a:pt x="15" y="263"/>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p:cNvSpPr>
                <p:nvPr/>
              </p:nvSpPr>
              <p:spPr bwMode="auto">
                <a:xfrm>
                  <a:off x="7813675" y="6251575"/>
                  <a:ext cx="798512" cy="876300"/>
                </a:xfrm>
                <a:custGeom>
                  <a:avLst/>
                  <a:gdLst>
                    <a:gd name="T0" fmla="*/ 31 w 294"/>
                    <a:gd name="T1" fmla="*/ 271 h 323"/>
                    <a:gd name="T2" fmla="*/ 0 w 294"/>
                    <a:gd name="T3" fmla="*/ 263 h 323"/>
                    <a:gd name="T4" fmla="*/ 0 w 294"/>
                    <a:gd name="T5" fmla="*/ 264 h 323"/>
                    <a:gd name="T6" fmla="*/ 1 w 294"/>
                    <a:gd name="T7" fmla="*/ 266 h 323"/>
                    <a:gd name="T8" fmla="*/ 48 w 294"/>
                    <a:gd name="T9" fmla="*/ 288 h 323"/>
                    <a:gd name="T10" fmla="*/ 48 w 294"/>
                    <a:gd name="T11" fmla="*/ 288 h 323"/>
                    <a:gd name="T12" fmla="*/ 48 w 294"/>
                    <a:gd name="T13" fmla="*/ 289 h 323"/>
                    <a:gd name="T14" fmla="*/ 52 w 294"/>
                    <a:gd name="T15" fmla="*/ 291 h 323"/>
                    <a:gd name="T16" fmla="*/ 211 w 294"/>
                    <a:gd name="T17" fmla="*/ 322 h 323"/>
                    <a:gd name="T18" fmla="*/ 270 w 294"/>
                    <a:gd name="T19" fmla="*/ 298 h 323"/>
                    <a:gd name="T20" fmla="*/ 288 w 294"/>
                    <a:gd name="T21" fmla="*/ 258 h 323"/>
                    <a:gd name="T22" fmla="*/ 294 w 294"/>
                    <a:gd name="T23" fmla="*/ 107 h 323"/>
                    <a:gd name="T24" fmla="*/ 275 w 294"/>
                    <a:gd name="T25" fmla="*/ 260 h 323"/>
                    <a:gd name="T26" fmla="*/ 205 w 294"/>
                    <a:gd name="T27" fmla="*/ 303 h 323"/>
                    <a:gd name="T28" fmla="*/ 121 w 294"/>
                    <a:gd name="T29" fmla="*/ 265 h 323"/>
                    <a:gd name="T30" fmla="*/ 104 w 294"/>
                    <a:gd name="T31" fmla="*/ 129 h 323"/>
                    <a:gd name="T32" fmla="*/ 98 w 294"/>
                    <a:gd name="T33" fmla="*/ 29 h 323"/>
                    <a:gd name="T34" fmla="*/ 79 w 294"/>
                    <a:gd name="T35" fmla="*/ 0 h 323"/>
                    <a:gd name="T36" fmla="*/ 65 w 294"/>
                    <a:gd name="T37" fmla="*/ 91 h 323"/>
                    <a:gd name="T38" fmla="*/ 50 w 294"/>
                    <a:gd name="T39" fmla="*/ 238 h 323"/>
                    <a:gd name="T40" fmla="*/ 31 w 294"/>
                    <a:gd name="T41" fmla="*/ 27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4" h="323">
                      <a:moveTo>
                        <a:pt x="31" y="271"/>
                      </a:moveTo>
                      <a:cubicBezTo>
                        <a:pt x="28" y="271"/>
                        <a:pt x="11" y="266"/>
                        <a:pt x="0" y="263"/>
                      </a:cubicBezTo>
                      <a:cubicBezTo>
                        <a:pt x="0" y="263"/>
                        <a:pt x="0" y="264"/>
                        <a:pt x="0" y="264"/>
                      </a:cubicBezTo>
                      <a:cubicBezTo>
                        <a:pt x="0" y="265"/>
                        <a:pt x="0" y="266"/>
                        <a:pt x="1" y="266"/>
                      </a:cubicBezTo>
                      <a:cubicBezTo>
                        <a:pt x="17" y="273"/>
                        <a:pt x="32" y="282"/>
                        <a:pt x="48" y="288"/>
                      </a:cubicBezTo>
                      <a:cubicBezTo>
                        <a:pt x="48" y="288"/>
                        <a:pt x="48" y="288"/>
                        <a:pt x="48" y="288"/>
                      </a:cubicBezTo>
                      <a:cubicBezTo>
                        <a:pt x="48" y="289"/>
                        <a:pt x="48" y="289"/>
                        <a:pt x="48" y="289"/>
                      </a:cubicBezTo>
                      <a:cubicBezTo>
                        <a:pt x="50" y="290"/>
                        <a:pt x="51" y="290"/>
                        <a:pt x="52" y="291"/>
                      </a:cubicBezTo>
                      <a:cubicBezTo>
                        <a:pt x="60" y="293"/>
                        <a:pt x="186" y="321"/>
                        <a:pt x="211" y="322"/>
                      </a:cubicBezTo>
                      <a:cubicBezTo>
                        <a:pt x="235" y="323"/>
                        <a:pt x="259" y="311"/>
                        <a:pt x="270" y="298"/>
                      </a:cubicBezTo>
                      <a:cubicBezTo>
                        <a:pt x="281" y="285"/>
                        <a:pt x="288" y="265"/>
                        <a:pt x="288" y="258"/>
                      </a:cubicBezTo>
                      <a:cubicBezTo>
                        <a:pt x="288" y="251"/>
                        <a:pt x="294" y="107"/>
                        <a:pt x="294" y="107"/>
                      </a:cubicBezTo>
                      <a:cubicBezTo>
                        <a:pt x="294" y="107"/>
                        <a:pt x="282" y="244"/>
                        <a:pt x="275" y="260"/>
                      </a:cubicBezTo>
                      <a:cubicBezTo>
                        <a:pt x="269" y="277"/>
                        <a:pt x="214" y="303"/>
                        <a:pt x="205" y="303"/>
                      </a:cubicBezTo>
                      <a:cubicBezTo>
                        <a:pt x="197" y="303"/>
                        <a:pt x="129" y="273"/>
                        <a:pt x="121" y="265"/>
                      </a:cubicBezTo>
                      <a:cubicBezTo>
                        <a:pt x="113" y="256"/>
                        <a:pt x="104" y="157"/>
                        <a:pt x="104" y="129"/>
                      </a:cubicBezTo>
                      <a:cubicBezTo>
                        <a:pt x="104" y="101"/>
                        <a:pt x="105" y="48"/>
                        <a:pt x="98" y="29"/>
                      </a:cubicBezTo>
                      <a:cubicBezTo>
                        <a:pt x="91" y="10"/>
                        <a:pt x="79" y="0"/>
                        <a:pt x="79" y="0"/>
                      </a:cubicBezTo>
                      <a:cubicBezTo>
                        <a:pt x="77" y="6"/>
                        <a:pt x="64" y="61"/>
                        <a:pt x="65" y="91"/>
                      </a:cubicBezTo>
                      <a:cubicBezTo>
                        <a:pt x="65" y="121"/>
                        <a:pt x="54" y="209"/>
                        <a:pt x="50" y="238"/>
                      </a:cubicBezTo>
                      <a:cubicBezTo>
                        <a:pt x="46" y="267"/>
                        <a:pt x="36" y="271"/>
                        <a:pt x="31" y="271"/>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p:cNvSpPr>
                <p:nvPr/>
              </p:nvSpPr>
              <p:spPr bwMode="auto">
                <a:xfrm>
                  <a:off x="8628063" y="6826250"/>
                  <a:ext cx="600075" cy="260350"/>
                </a:xfrm>
                <a:custGeom>
                  <a:avLst/>
                  <a:gdLst>
                    <a:gd name="T0" fmla="*/ 146 w 221"/>
                    <a:gd name="T1" fmla="*/ 53 h 96"/>
                    <a:gd name="T2" fmla="*/ 204 w 221"/>
                    <a:gd name="T3" fmla="*/ 26 h 96"/>
                    <a:gd name="T4" fmla="*/ 179 w 221"/>
                    <a:gd name="T5" fmla="*/ 22 h 96"/>
                    <a:gd name="T6" fmla="*/ 104 w 221"/>
                    <a:gd name="T7" fmla="*/ 15 h 96"/>
                    <a:gd name="T8" fmla="*/ 4 w 221"/>
                    <a:gd name="T9" fmla="*/ 0 h 96"/>
                    <a:gd name="T10" fmla="*/ 0 w 221"/>
                    <a:gd name="T11" fmla="*/ 23 h 96"/>
                    <a:gd name="T12" fmla="*/ 50 w 221"/>
                    <a:gd name="T13" fmla="*/ 40 h 96"/>
                    <a:gd name="T14" fmla="*/ 102 w 221"/>
                    <a:gd name="T15" fmla="*/ 72 h 96"/>
                    <a:gd name="T16" fmla="*/ 196 w 221"/>
                    <a:gd name="T17" fmla="*/ 92 h 96"/>
                    <a:gd name="T18" fmla="*/ 188 w 221"/>
                    <a:gd name="T19" fmla="*/ 72 h 96"/>
                    <a:gd name="T20" fmla="*/ 146 w 221"/>
                    <a:gd name="T21" fmla="*/ 5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 h="96">
                      <a:moveTo>
                        <a:pt x="146" y="53"/>
                      </a:moveTo>
                      <a:cubicBezTo>
                        <a:pt x="159" y="51"/>
                        <a:pt x="187" y="35"/>
                        <a:pt x="204" y="26"/>
                      </a:cubicBezTo>
                      <a:cubicBezTo>
                        <a:pt x="221" y="16"/>
                        <a:pt x="197" y="22"/>
                        <a:pt x="179" y="22"/>
                      </a:cubicBezTo>
                      <a:cubicBezTo>
                        <a:pt x="161" y="22"/>
                        <a:pt x="135" y="23"/>
                        <a:pt x="104" y="15"/>
                      </a:cubicBezTo>
                      <a:cubicBezTo>
                        <a:pt x="73" y="7"/>
                        <a:pt x="4" y="0"/>
                        <a:pt x="4" y="0"/>
                      </a:cubicBezTo>
                      <a:cubicBezTo>
                        <a:pt x="0" y="23"/>
                        <a:pt x="0" y="23"/>
                        <a:pt x="0" y="23"/>
                      </a:cubicBezTo>
                      <a:cubicBezTo>
                        <a:pt x="0" y="23"/>
                        <a:pt x="26" y="28"/>
                        <a:pt x="50" y="40"/>
                      </a:cubicBezTo>
                      <a:cubicBezTo>
                        <a:pt x="73" y="51"/>
                        <a:pt x="80" y="64"/>
                        <a:pt x="102" y="72"/>
                      </a:cubicBezTo>
                      <a:cubicBezTo>
                        <a:pt x="124" y="80"/>
                        <a:pt x="177" y="88"/>
                        <a:pt x="196" y="92"/>
                      </a:cubicBezTo>
                      <a:cubicBezTo>
                        <a:pt x="216" y="96"/>
                        <a:pt x="199" y="80"/>
                        <a:pt x="188" y="72"/>
                      </a:cubicBezTo>
                      <a:cubicBezTo>
                        <a:pt x="178" y="64"/>
                        <a:pt x="133" y="54"/>
                        <a:pt x="146" y="53"/>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p:nvSpPr>
              <p:spPr bwMode="auto">
                <a:xfrm>
                  <a:off x="8032750" y="7510463"/>
                  <a:ext cx="239712" cy="334963"/>
                </a:xfrm>
                <a:custGeom>
                  <a:avLst/>
                  <a:gdLst>
                    <a:gd name="T0" fmla="*/ 4 w 88"/>
                    <a:gd name="T1" fmla="*/ 0 h 124"/>
                    <a:gd name="T2" fmla="*/ 10 w 88"/>
                    <a:gd name="T3" fmla="*/ 98 h 124"/>
                    <a:gd name="T4" fmla="*/ 14 w 88"/>
                    <a:gd name="T5" fmla="*/ 124 h 124"/>
                    <a:gd name="T6" fmla="*/ 88 w 88"/>
                    <a:gd name="T7" fmla="*/ 124 h 124"/>
                    <a:gd name="T8" fmla="*/ 4 w 88"/>
                    <a:gd name="T9" fmla="*/ 0 h 124"/>
                  </a:gdLst>
                  <a:ahLst/>
                  <a:cxnLst>
                    <a:cxn ang="0">
                      <a:pos x="T0" y="T1"/>
                    </a:cxn>
                    <a:cxn ang="0">
                      <a:pos x="T2" y="T3"/>
                    </a:cxn>
                    <a:cxn ang="0">
                      <a:pos x="T4" y="T5"/>
                    </a:cxn>
                    <a:cxn ang="0">
                      <a:pos x="T6" y="T7"/>
                    </a:cxn>
                    <a:cxn ang="0">
                      <a:pos x="T8" y="T9"/>
                    </a:cxn>
                  </a:cxnLst>
                  <a:rect l="0" t="0" r="r" b="b"/>
                  <a:pathLst>
                    <a:path w="88" h="124">
                      <a:moveTo>
                        <a:pt x="4" y="0"/>
                      </a:moveTo>
                      <a:cubicBezTo>
                        <a:pt x="4" y="0"/>
                        <a:pt x="0" y="55"/>
                        <a:pt x="10" y="98"/>
                      </a:cubicBezTo>
                      <a:cubicBezTo>
                        <a:pt x="11" y="106"/>
                        <a:pt x="13" y="114"/>
                        <a:pt x="14" y="124"/>
                      </a:cubicBezTo>
                      <a:cubicBezTo>
                        <a:pt x="88" y="124"/>
                        <a:pt x="88" y="124"/>
                        <a:pt x="88" y="124"/>
                      </a:cubicBezTo>
                      <a:cubicBezTo>
                        <a:pt x="56" y="88"/>
                        <a:pt x="4" y="0"/>
                        <a:pt x="4" y="0"/>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p:nvSpPr>
              <p:spPr bwMode="auto">
                <a:xfrm>
                  <a:off x="7783513" y="5451475"/>
                  <a:ext cx="76200" cy="352425"/>
                </a:xfrm>
                <a:custGeom>
                  <a:avLst/>
                  <a:gdLst>
                    <a:gd name="T0" fmla="*/ 26 w 28"/>
                    <a:gd name="T1" fmla="*/ 59 h 130"/>
                    <a:gd name="T2" fmla="*/ 0 w 28"/>
                    <a:gd name="T3" fmla="*/ 0 h 130"/>
                    <a:gd name="T4" fmla="*/ 6 w 28"/>
                    <a:gd name="T5" fmla="*/ 65 h 130"/>
                    <a:gd name="T6" fmla="*/ 0 w 28"/>
                    <a:gd name="T7" fmla="*/ 130 h 130"/>
                    <a:gd name="T8" fmla="*/ 26 w 28"/>
                    <a:gd name="T9" fmla="*/ 59 h 130"/>
                  </a:gdLst>
                  <a:ahLst/>
                  <a:cxnLst>
                    <a:cxn ang="0">
                      <a:pos x="T0" y="T1"/>
                    </a:cxn>
                    <a:cxn ang="0">
                      <a:pos x="T2" y="T3"/>
                    </a:cxn>
                    <a:cxn ang="0">
                      <a:pos x="T4" y="T5"/>
                    </a:cxn>
                    <a:cxn ang="0">
                      <a:pos x="T6" y="T7"/>
                    </a:cxn>
                    <a:cxn ang="0">
                      <a:pos x="T8" y="T9"/>
                    </a:cxn>
                  </a:cxnLst>
                  <a:rect l="0" t="0" r="r" b="b"/>
                  <a:pathLst>
                    <a:path w="28" h="130">
                      <a:moveTo>
                        <a:pt x="26" y="59"/>
                      </a:moveTo>
                      <a:cubicBezTo>
                        <a:pt x="25" y="36"/>
                        <a:pt x="0" y="0"/>
                        <a:pt x="0" y="0"/>
                      </a:cubicBezTo>
                      <a:cubicBezTo>
                        <a:pt x="0" y="0"/>
                        <a:pt x="3" y="44"/>
                        <a:pt x="6" y="65"/>
                      </a:cubicBezTo>
                      <a:cubicBezTo>
                        <a:pt x="8" y="85"/>
                        <a:pt x="0" y="130"/>
                        <a:pt x="0" y="130"/>
                      </a:cubicBezTo>
                      <a:cubicBezTo>
                        <a:pt x="0" y="130"/>
                        <a:pt x="28" y="81"/>
                        <a:pt x="26" y="59"/>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p:cNvSpPr>
                <p:nvPr/>
              </p:nvSpPr>
              <p:spPr bwMode="auto">
                <a:xfrm>
                  <a:off x="8670925" y="6362700"/>
                  <a:ext cx="473075" cy="173038"/>
                </a:xfrm>
                <a:custGeom>
                  <a:avLst/>
                  <a:gdLst>
                    <a:gd name="T0" fmla="*/ 62 w 174"/>
                    <a:gd name="T1" fmla="*/ 40 h 64"/>
                    <a:gd name="T2" fmla="*/ 118 w 174"/>
                    <a:gd name="T3" fmla="*/ 45 h 64"/>
                    <a:gd name="T4" fmla="*/ 174 w 174"/>
                    <a:gd name="T5" fmla="*/ 64 h 64"/>
                    <a:gd name="T6" fmla="*/ 152 w 174"/>
                    <a:gd name="T7" fmla="*/ 33 h 64"/>
                    <a:gd name="T8" fmla="*/ 157 w 174"/>
                    <a:gd name="T9" fmla="*/ 9 h 64"/>
                    <a:gd name="T10" fmla="*/ 114 w 174"/>
                    <a:gd name="T11" fmla="*/ 3 h 64"/>
                    <a:gd name="T12" fmla="*/ 36 w 174"/>
                    <a:gd name="T13" fmla="*/ 15 h 64"/>
                    <a:gd name="T14" fmla="*/ 3 w 174"/>
                    <a:gd name="T15" fmla="*/ 29 h 64"/>
                    <a:gd name="T16" fmla="*/ 62 w 174"/>
                    <a:gd name="T17" fmla="*/ 4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64">
                      <a:moveTo>
                        <a:pt x="62" y="40"/>
                      </a:moveTo>
                      <a:cubicBezTo>
                        <a:pt x="62" y="40"/>
                        <a:pt x="88" y="45"/>
                        <a:pt x="118" y="45"/>
                      </a:cubicBezTo>
                      <a:cubicBezTo>
                        <a:pt x="148" y="45"/>
                        <a:pt x="174" y="64"/>
                        <a:pt x="174" y="64"/>
                      </a:cubicBezTo>
                      <a:cubicBezTo>
                        <a:pt x="174" y="64"/>
                        <a:pt x="158" y="40"/>
                        <a:pt x="152" y="33"/>
                      </a:cubicBezTo>
                      <a:cubicBezTo>
                        <a:pt x="145" y="27"/>
                        <a:pt x="149" y="18"/>
                        <a:pt x="157" y="9"/>
                      </a:cubicBezTo>
                      <a:cubicBezTo>
                        <a:pt x="165" y="0"/>
                        <a:pt x="132" y="3"/>
                        <a:pt x="114" y="3"/>
                      </a:cubicBezTo>
                      <a:cubicBezTo>
                        <a:pt x="96" y="3"/>
                        <a:pt x="60" y="10"/>
                        <a:pt x="36" y="15"/>
                      </a:cubicBezTo>
                      <a:cubicBezTo>
                        <a:pt x="13" y="20"/>
                        <a:pt x="5" y="23"/>
                        <a:pt x="3" y="29"/>
                      </a:cubicBezTo>
                      <a:cubicBezTo>
                        <a:pt x="0" y="36"/>
                        <a:pt x="34" y="37"/>
                        <a:pt x="62" y="40"/>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p:nvSpPr>
              <p:spPr bwMode="auto">
                <a:xfrm>
                  <a:off x="7867650" y="4011613"/>
                  <a:ext cx="519112" cy="1266825"/>
                </a:xfrm>
                <a:custGeom>
                  <a:avLst/>
                  <a:gdLst>
                    <a:gd name="T0" fmla="*/ 20 w 191"/>
                    <a:gd name="T1" fmla="*/ 287 h 467"/>
                    <a:gd name="T2" fmla="*/ 43 w 191"/>
                    <a:gd name="T3" fmla="*/ 270 h 467"/>
                    <a:gd name="T4" fmla="*/ 49 w 191"/>
                    <a:gd name="T5" fmla="*/ 151 h 467"/>
                    <a:gd name="T6" fmla="*/ 74 w 191"/>
                    <a:gd name="T7" fmla="*/ 271 h 467"/>
                    <a:gd name="T8" fmla="*/ 109 w 191"/>
                    <a:gd name="T9" fmla="*/ 387 h 467"/>
                    <a:gd name="T10" fmla="*/ 188 w 191"/>
                    <a:gd name="T11" fmla="*/ 455 h 467"/>
                    <a:gd name="T12" fmla="*/ 141 w 191"/>
                    <a:gd name="T13" fmla="*/ 251 h 467"/>
                    <a:gd name="T14" fmla="*/ 116 w 191"/>
                    <a:gd name="T15" fmla="*/ 111 h 467"/>
                    <a:gd name="T16" fmla="*/ 164 w 191"/>
                    <a:gd name="T17" fmla="*/ 68 h 467"/>
                    <a:gd name="T18" fmla="*/ 125 w 191"/>
                    <a:gd name="T19" fmla="*/ 51 h 467"/>
                    <a:gd name="T20" fmla="*/ 147 w 191"/>
                    <a:gd name="T21" fmla="*/ 0 h 467"/>
                    <a:gd name="T22" fmla="*/ 103 w 191"/>
                    <a:gd name="T23" fmla="*/ 20 h 467"/>
                    <a:gd name="T24" fmla="*/ 39 w 191"/>
                    <a:gd name="T25" fmla="*/ 39 h 467"/>
                    <a:gd name="T26" fmla="*/ 1 w 191"/>
                    <a:gd name="T27" fmla="*/ 71 h 467"/>
                    <a:gd name="T28" fmla="*/ 1 w 191"/>
                    <a:gd name="T29" fmla="*/ 156 h 467"/>
                    <a:gd name="T30" fmla="*/ 20 w 191"/>
                    <a:gd name="T31" fmla="*/ 287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1" h="467">
                      <a:moveTo>
                        <a:pt x="20" y="287"/>
                      </a:moveTo>
                      <a:cubicBezTo>
                        <a:pt x="26" y="305"/>
                        <a:pt x="39" y="302"/>
                        <a:pt x="43" y="270"/>
                      </a:cubicBezTo>
                      <a:cubicBezTo>
                        <a:pt x="47" y="238"/>
                        <a:pt x="49" y="151"/>
                        <a:pt x="49" y="151"/>
                      </a:cubicBezTo>
                      <a:cubicBezTo>
                        <a:pt x="49" y="151"/>
                        <a:pt x="68" y="241"/>
                        <a:pt x="74" y="271"/>
                      </a:cubicBezTo>
                      <a:cubicBezTo>
                        <a:pt x="80" y="300"/>
                        <a:pt x="96" y="367"/>
                        <a:pt x="109" y="387"/>
                      </a:cubicBezTo>
                      <a:cubicBezTo>
                        <a:pt x="123" y="407"/>
                        <a:pt x="185" y="467"/>
                        <a:pt x="188" y="455"/>
                      </a:cubicBezTo>
                      <a:cubicBezTo>
                        <a:pt x="191" y="443"/>
                        <a:pt x="151" y="295"/>
                        <a:pt x="141" y="251"/>
                      </a:cubicBezTo>
                      <a:cubicBezTo>
                        <a:pt x="132" y="207"/>
                        <a:pt x="115" y="117"/>
                        <a:pt x="116" y="111"/>
                      </a:cubicBezTo>
                      <a:cubicBezTo>
                        <a:pt x="118" y="105"/>
                        <a:pt x="164" y="68"/>
                        <a:pt x="164" y="68"/>
                      </a:cubicBezTo>
                      <a:cubicBezTo>
                        <a:pt x="164" y="68"/>
                        <a:pt x="122" y="51"/>
                        <a:pt x="125" y="51"/>
                      </a:cubicBezTo>
                      <a:cubicBezTo>
                        <a:pt x="128" y="51"/>
                        <a:pt x="147" y="0"/>
                        <a:pt x="147" y="0"/>
                      </a:cubicBezTo>
                      <a:cubicBezTo>
                        <a:pt x="147" y="0"/>
                        <a:pt x="120" y="13"/>
                        <a:pt x="103" y="20"/>
                      </a:cubicBezTo>
                      <a:cubicBezTo>
                        <a:pt x="85" y="28"/>
                        <a:pt x="57" y="34"/>
                        <a:pt x="39" y="39"/>
                      </a:cubicBezTo>
                      <a:cubicBezTo>
                        <a:pt x="22" y="44"/>
                        <a:pt x="1" y="58"/>
                        <a:pt x="1" y="71"/>
                      </a:cubicBezTo>
                      <a:cubicBezTo>
                        <a:pt x="0" y="84"/>
                        <a:pt x="1" y="127"/>
                        <a:pt x="1" y="156"/>
                      </a:cubicBezTo>
                      <a:cubicBezTo>
                        <a:pt x="2" y="184"/>
                        <a:pt x="14" y="269"/>
                        <a:pt x="20" y="287"/>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p:cNvSpPr>
                <p:nvPr/>
              </p:nvSpPr>
              <p:spPr bwMode="auto">
                <a:xfrm>
                  <a:off x="9051925" y="3843338"/>
                  <a:ext cx="706437" cy="1274763"/>
                </a:xfrm>
                <a:custGeom>
                  <a:avLst/>
                  <a:gdLst>
                    <a:gd name="T0" fmla="*/ 14 w 260"/>
                    <a:gd name="T1" fmla="*/ 47 h 470"/>
                    <a:gd name="T2" fmla="*/ 61 w 260"/>
                    <a:gd name="T3" fmla="*/ 71 h 470"/>
                    <a:gd name="T4" fmla="*/ 116 w 260"/>
                    <a:gd name="T5" fmla="*/ 98 h 470"/>
                    <a:gd name="T6" fmla="*/ 93 w 260"/>
                    <a:gd name="T7" fmla="*/ 134 h 470"/>
                    <a:gd name="T8" fmla="*/ 140 w 260"/>
                    <a:gd name="T9" fmla="*/ 110 h 470"/>
                    <a:gd name="T10" fmla="*/ 105 w 260"/>
                    <a:gd name="T11" fmla="*/ 68 h 470"/>
                    <a:gd name="T12" fmla="*/ 200 w 260"/>
                    <a:gd name="T13" fmla="*/ 89 h 470"/>
                    <a:gd name="T14" fmla="*/ 245 w 260"/>
                    <a:gd name="T15" fmla="*/ 159 h 470"/>
                    <a:gd name="T16" fmla="*/ 233 w 260"/>
                    <a:gd name="T17" fmla="*/ 216 h 470"/>
                    <a:gd name="T18" fmla="*/ 216 w 260"/>
                    <a:gd name="T19" fmla="*/ 265 h 470"/>
                    <a:gd name="T20" fmla="*/ 141 w 260"/>
                    <a:gd name="T21" fmla="*/ 335 h 470"/>
                    <a:gd name="T22" fmla="*/ 198 w 260"/>
                    <a:gd name="T23" fmla="*/ 315 h 470"/>
                    <a:gd name="T24" fmla="*/ 199 w 260"/>
                    <a:gd name="T25" fmla="*/ 342 h 470"/>
                    <a:gd name="T26" fmla="*/ 135 w 260"/>
                    <a:gd name="T27" fmla="*/ 447 h 470"/>
                    <a:gd name="T28" fmla="*/ 199 w 260"/>
                    <a:gd name="T29" fmla="*/ 408 h 470"/>
                    <a:gd name="T30" fmla="*/ 233 w 260"/>
                    <a:gd name="T31" fmla="*/ 380 h 470"/>
                    <a:gd name="T32" fmla="*/ 228 w 260"/>
                    <a:gd name="T33" fmla="*/ 470 h 470"/>
                    <a:gd name="T34" fmla="*/ 245 w 260"/>
                    <a:gd name="T35" fmla="*/ 377 h 470"/>
                    <a:gd name="T36" fmla="*/ 255 w 260"/>
                    <a:gd name="T37" fmla="*/ 301 h 470"/>
                    <a:gd name="T38" fmla="*/ 253 w 260"/>
                    <a:gd name="T39" fmla="*/ 278 h 470"/>
                    <a:gd name="T40" fmla="*/ 259 w 260"/>
                    <a:gd name="T41" fmla="*/ 209 h 470"/>
                    <a:gd name="T42" fmla="*/ 253 w 260"/>
                    <a:gd name="T43" fmla="*/ 135 h 470"/>
                    <a:gd name="T44" fmla="*/ 231 w 260"/>
                    <a:gd name="T45" fmla="*/ 75 h 470"/>
                    <a:gd name="T46" fmla="*/ 213 w 260"/>
                    <a:gd name="T47" fmla="*/ 71 h 470"/>
                    <a:gd name="T48" fmla="*/ 156 w 260"/>
                    <a:gd name="T49" fmla="*/ 63 h 470"/>
                    <a:gd name="T50" fmla="*/ 74 w 260"/>
                    <a:gd name="T51" fmla="*/ 45 h 470"/>
                    <a:gd name="T52" fmla="*/ 38 w 260"/>
                    <a:gd name="T53" fmla="*/ 27 h 470"/>
                    <a:gd name="T54" fmla="*/ 23 w 260"/>
                    <a:gd name="T55" fmla="*/ 15 h 470"/>
                    <a:gd name="T56" fmla="*/ 19 w 260"/>
                    <a:gd name="T57" fmla="*/ 9 h 470"/>
                    <a:gd name="T58" fmla="*/ 11 w 260"/>
                    <a:gd name="T59" fmla="*/ 0 h 470"/>
                    <a:gd name="T60" fmla="*/ 1 w 260"/>
                    <a:gd name="T61" fmla="*/ 2 h 470"/>
                    <a:gd name="T62" fmla="*/ 14 w 260"/>
                    <a:gd name="T63" fmla="*/ 47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0" h="470">
                      <a:moveTo>
                        <a:pt x="14" y="47"/>
                      </a:moveTo>
                      <a:cubicBezTo>
                        <a:pt x="28" y="58"/>
                        <a:pt x="47" y="65"/>
                        <a:pt x="61" y="71"/>
                      </a:cubicBezTo>
                      <a:cubicBezTo>
                        <a:pt x="76" y="77"/>
                        <a:pt x="108" y="88"/>
                        <a:pt x="116" y="98"/>
                      </a:cubicBezTo>
                      <a:cubicBezTo>
                        <a:pt x="124" y="107"/>
                        <a:pt x="93" y="134"/>
                        <a:pt x="93" y="134"/>
                      </a:cubicBezTo>
                      <a:cubicBezTo>
                        <a:pt x="93" y="134"/>
                        <a:pt x="136" y="114"/>
                        <a:pt x="140" y="110"/>
                      </a:cubicBezTo>
                      <a:cubicBezTo>
                        <a:pt x="144" y="106"/>
                        <a:pt x="105" y="68"/>
                        <a:pt x="105" y="68"/>
                      </a:cubicBezTo>
                      <a:cubicBezTo>
                        <a:pt x="105" y="68"/>
                        <a:pt x="184" y="82"/>
                        <a:pt x="200" y="89"/>
                      </a:cubicBezTo>
                      <a:cubicBezTo>
                        <a:pt x="215" y="96"/>
                        <a:pt x="244" y="141"/>
                        <a:pt x="245" y="159"/>
                      </a:cubicBezTo>
                      <a:cubicBezTo>
                        <a:pt x="245" y="177"/>
                        <a:pt x="232" y="208"/>
                        <a:pt x="233" y="216"/>
                      </a:cubicBezTo>
                      <a:cubicBezTo>
                        <a:pt x="235" y="224"/>
                        <a:pt x="231" y="246"/>
                        <a:pt x="216" y="265"/>
                      </a:cubicBezTo>
                      <a:cubicBezTo>
                        <a:pt x="201" y="284"/>
                        <a:pt x="141" y="335"/>
                        <a:pt x="141" y="335"/>
                      </a:cubicBezTo>
                      <a:cubicBezTo>
                        <a:pt x="141" y="335"/>
                        <a:pt x="184" y="322"/>
                        <a:pt x="198" y="315"/>
                      </a:cubicBezTo>
                      <a:cubicBezTo>
                        <a:pt x="212" y="307"/>
                        <a:pt x="202" y="323"/>
                        <a:pt x="199" y="342"/>
                      </a:cubicBezTo>
                      <a:cubicBezTo>
                        <a:pt x="195" y="361"/>
                        <a:pt x="143" y="437"/>
                        <a:pt x="135" y="447"/>
                      </a:cubicBezTo>
                      <a:cubicBezTo>
                        <a:pt x="126" y="457"/>
                        <a:pt x="183" y="424"/>
                        <a:pt x="199" y="408"/>
                      </a:cubicBezTo>
                      <a:cubicBezTo>
                        <a:pt x="214" y="392"/>
                        <a:pt x="232" y="374"/>
                        <a:pt x="233" y="380"/>
                      </a:cubicBezTo>
                      <a:cubicBezTo>
                        <a:pt x="235" y="385"/>
                        <a:pt x="228" y="470"/>
                        <a:pt x="228" y="470"/>
                      </a:cubicBezTo>
                      <a:cubicBezTo>
                        <a:pt x="228" y="470"/>
                        <a:pt x="243" y="401"/>
                        <a:pt x="245" y="377"/>
                      </a:cubicBezTo>
                      <a:cubicBezTo>
                        <a:pt x="246" y="353"/>
                        <a:pt x="253" y="304"/>
                        <a:pt x="255" y="301"/>
                      </a:cubicBezTo>
                      <a:cubicBezTo>
                        <a:pt x="257" y="297"/>
                        <a:pt x="257" y="286"/>
                        <a:pt x="253" y="278"/>
                      </a:cubicBezTo>
                      <a:cubicBezTo>
                        <a:pt x="250" y="271"/>
                        <a:pt x="259" y="230"/>
                        <a:pt x="259" y="209"/>
                      </a:cubicBezTo>
                      <a:cubicBezTo>
                        <a:pt x="259" y="189"/>
                        <a:pt x="260" y="153"/>
                        <a:pt x="253" y="135"/>
                      </a:cubicBezTo>
                      <a:cubicBezTo>
                        <a:pt x="248" y="121"/>
                        <a:pt x="236" y="89"/>
                        <a:pt x="231" y="75"/>
                      </a:cubicBezTo>
                      <a:cubicBezTo>
                        <a:pt x="225" y="73"/>
                        <a:pt x="219" y="72"/>
                        <a:pt x="213" y="71"/>
                      </a:cubicBezTo>
                      <a:cubicBezTo>
                        <a:pt x="194" y="68"/>
                        <a:pt x="175" y="66"/>
                        <a:pt x="156" y="63"/>
                      </a:cubicBezTo>
                      <a:cubicBezTo>
                        <a:pt x="128" y="59"/>
                        <a:pt x="101" y="54"/>
                        <a:pt x="74" y="45"/>
                      </a:cubicBezTo>
                      <a:cubicBezTo>
                        <a:pt x="61" y="41"/>
                        <a:pt x="49" y="35"/>
                        <a:pt x="38" y="27"/>
                      </a:cubicBezTo>
                      <a:cubicBezTo>
                        <a:pt x="34" y="25"/>
                        <a:pt x="28" y="17"/>
                        <a:pt x="23" y="15"/>
                      </a:cubicBezTo>
                      <a:cubicBezTo>
                        <a:pt x="22" y="13"/>
                        <a:pt x="20" y="11"/>
                        <a:pt x="19" y="9"/>
                      </a:cubicBezTo>
                      <a:cubicBezTo>
                        <a:pt x="17" y="6"/>
                        <a:pt x="13" y="3"/>
                        <a:pt x="11" y="0"/>
                      </a:cubicBezTo>
                      <a:cubicBezTo>
                        <a:pt x="5" y="1"/>
                        <a:pt x="1" y="2"/>
                        <a:pt x="1" y="2"/>
                      </a:cubicBezTo>
                      <a:cubicBezTo>
                        <a:pt x="1" y="2"/>
                        <a:pt x="0" y="36"/>
                        <a:pt x="14" y="47"/>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7607300" y="4095750"/>
                  <a:ext cx="298450" cy="631825"/>
                </a:xfrm>
                <a:custGeom>
                  <a:avLst/>
                  <a:gdLst>
                    <a:gd name="T0" fmla="*/ 66 w 110"/>
                    <a:gd name="T1" fmla="*/ 217 h 233"/>
                    <a:gd name="T2" fmla="*/ 54 w 110"/>
                    <a:gd name="T3" fmla="*/ 198 h 233"/>
                    <a:gd name="T4" fmla="*/ 40 w 110"/>
                    <a:gd name="T5" fmla="*/ 160 h 233"/>
                    <a:gd name="T6" fmla="*/ 65 w 110"/>
                    <a:gd name="T7" fmla="*/ 197 h 233"/>
                    <a:gd name="T8" fmla="*/ 104 w 110"/>
                    <a:gd name="T9" fmla="*/ 230 h 233"/>
                    <a:gd name="T10" fmla="*/ 90 w 110"/>
                    <a:gd name="T11" fmla="*/ 194 h 233"/>
                    <a:gd name="T12" fmla="*/ 55 w 110"/>
                    <a:gd name="T13" fmla="*/ 123 h 233"/>
                    <a:gd name="T14" fmla="*/ 49 w 110"/>
                    <a:gd name="T15" fmla="*/ 72 h 233"/>
                    <a:gd name="T16" fmla="*/ 85 w 110"/>
                    <a:gd name="T17" fmla="*/ 149 h 233"/>
                    <a:gd name="T18" fmla="*/ 71 w 110"/>
                    <a:gd name="T19" fmla="*/ 96 h 233"/>
                    <a:gd name="T20" fmla="*/ 58 w 110"/>
                    <a:gd name="T21" fmla="*/ 45 h 233"/>
                    <a:gd name="T22" fmla="*/ 78 w 110"/>
                    <a:gd name="T23" fmla="*/ 78 h 233"/>
                    <a:gd name="T24" fmla="*/ 83 w 110"/>
                    <a:gd name="T25" fmla="*/ 66 h 233"/>
                    <a:gd name="T26" fmla="*/ 69 w 110"/>
                    <a:gd name="T27" fmla="*/ 17 h 233"/>
                    <a:gd name="T28" fmla="*/ 66 w 110"/>
                    <a:gd name="T29" fmla="*/ 0 h 233"/>
                    <a:gd name="T30" fmla="*/ 59 w 110"/>
                    <a:gd name="T31" fmla="*/ 15 h 233"/>
                    <a:gd name="T32" fmla="*/ 59 w 110"/>
                    <a:gd name="T33" fmla="*/ 17 h 233"/>
                    <a:gd name="T34" fmla="*/ 49 w 110"/>
                    <a:gd name="T35" fmla="*/ 37 h 233"/>
                    <a:gd name="T36" fmla="*/ 47 w 110"/>
                    <a:gd name="T37" fmla="*/ 53 h 233"/>
                    <a:gd name="T38" fmla="*/ 46 w 110"/>
                    <a:gd name="T39" fmla="*/ 55 h 233"/>
                    <a:gd name="T40" fmla="*/ 46 w 110"/>
                    <a:gd name="T41" fmla="*/ 57 h 233"/>
                    <a:gd name="T42" fmla="*/ 42 w 110"/>
                    <a:gd name="T43" fmla="*/ 75 h 233"/>
                    <a:gd name="T44" fmla="*/ 35 w 110"/>
                    <a:gd name="T45" fmla="*/ 95 h 233"/>
                    <a:gd name="T46" fmla="*/ 22 w 110"/>
                    <a:gd name="T47" fmla="*/ 129 h 233"/>
                    <a:gd name="T48" fmla="*/ 21 w 110"/>
                    <a:gd name="T49" fmla="*/ 131 h 233"/>
                    <a:gd name="T50" fmla="*/ 14 w 110"/>
                    <a:gd name="T51" fmla="*/ 179 h 233"/>
                    <a:gd name="T52" fmla="*/ 0 w 110"/>
                    <a:gd name="T53" fmla="*/ 224 h 233"/>
                    <a:gd name="T54" fmla="*/ 27 w 110"/>
                    <a:gd name="T55" fmla="*/ 213 h 233"/>
                    <a:gd name="T56" fmla="*/ 66 w 110"/>
                    <a:gd name="T57" fmla="*/ 21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233">
                      <a:moveTo>
                        <a:pt x="66" y="217"/>
                      </a:moveTo>
                      <a:cubicBezTo>
                        <a:pt x="71" y="217"/>
                        <a:pt x="59" y="209"/>
                        <a:pt x="54" y="198"/>
                      </a:cubicBezTo>
                      <a:cubicBezTo>
                        <a:pt x="50" y="186"/>
                        <a:pt x="40" y="160"/>
                        <a:pt x="40" y="160"/>
                      </a:cubicBezTo>
                      <a:cubicBezTo>
                        <a:pt x="40" y="160"/>
                        <a:pt x="58" y="189"/>
                        <a:pt x="65" y="197"/>
                      </a:cubicBezTo>
                      <a:cubicBezTo>
                        <a:pt x="73" y="204"/>
                        <a:pt x="99" y="228"/>
                        <a:pt x="104" y="230"/>
                      </a:cubicBezTo>
                      <a:cubicBezTo>
                        <a:pt x="110" y="233"/>
                        <a:pt x="98" y="205"/>
                        <a:pt x="90" y="194"/>
                      </a:cubicBezTo>
                      <a:cubicBezTo>
                        <a:pt x="83" y="183"/>
                        <a:pt x="59" y="141"/>
                        <a:pt x="55" y="123"/>
                      </a:cubicBezTo>
                      <a:cubicBezTo>
                        <a:pt x="51" y="105"/>
                        <a:pt x="49" y="72"/>
                        <a:pt x="49" y="72"/>
                      </a:cubicBezTo>
                      <a:cubicBezTo>
                        <a:pt x="49" y="72"/>
                        <a:pt x="75" y="138"/>
                        <a:pt x="85" y="149"/>
                      </a:cubicBezTo>
                      <a:cubicBezTo>
                        <a:pt x="96" y="160"/>
                        <a:pt x="78" y="109"/>
                        <a:pt x="71" y="96"/>
                      </a:cubicBezTo>
                      <a:cubicBezTo>
                        <a:pt x="65" y="83"/>
                        <a:pt x="58" y="45"/>
                        <a:pt x="58" y="45"/>
                      </a:cubicBezTo>
                      <a:cubicBezTo>
                        <a:pt x="58" y="45"/>
                        <a:pt x="74" y="69"/>
                        <a:pt x="78" y="78"/>
                      </a:cubicBezTo>
                      <a:cubicBezTo>
                        <a:pt x="81" y="88"/>
                        <a:pt x="84" y="77"/>
                        <a:pt x="83" y="66"/>
                      </a:cubicBezTo>
                      <a:cubicBezTo>
                        <a:pt x="82" y="56"/>
                        <a:pt x="76" y="31"/>
                        <a:pt x="69" y="17"/>
                      </a:cubicBezTo>
                      <a:cubicBezTo>
                        <a:pt x="66" y="11"/>
                        <a:pt x="66" y="5"/>
                        <a:pt x="66" y="0"/>
                      </a:cubicBezTo>
                      <a:cubicBezTo>
                        <a:pt x="63" y="4"/>
                        <a:pt x="61" y="10"/>
                        <a:pt x="59" y="15"/>
                      </a:cubicBezTo>
                      <a:cubicBezTo>
                        <a:pt x="59" y="15"/>
                        <a:pt x="59" y="16"/>
                        <a:pt x="59" y="17"/>
                      </a:cubicBezTo>
                      <a:cubicBezTo>
                        <a:pt x="59" y="24"/>
                        <a:pt x="52" y="30"/>
                        <a:pt x="49" y="37"/>
                      </a:cubicBezTo>
                      <a:cubicBezTo>
                        <a:pt x="46" y="42"/>
                        <a:pt x="46" y="47"/>
                        <a:pt x="47" y="53"/>
                      </a:cubicBezTo>
                      <a:cubicBezTo>
                        <a:pt x="46" y="53"/>
                        <a:pt x="46" y="54"/>
                        <a:pt x="46" y="55"/>
                      </a:cubicBezTo>
                      <a:cubicBezTo>
                        <a:pt x="46" y="56"/>
                        <a:pt x="46" y="57"/>
                        <a:pt x="46" y="57"/>
                      </a:cubicBezTo>
                      <a:cubicBezTo>
                        <a:pt x="46" y="63"/>
                        <a:pt x="44" y="69"/>
                        <a:pt x="42" y="75"/>
                      </a:cubicBezTo>
                      <a:cubicBezTo>
                        <a:pt x="39" y="81"/>
                        <a:pt x="37" y="88"/>
                        <a:pt x="35" y="95"/>
                      </a:cubicBezTo>
                      <a:cubicBezTo>
                        <a:pt x="31" y="105"/>
                        <a:pt x="23" y="117"/>
                        <a:pt x="22" y="129"/>
                      </a:cubicBezTo>
                      <a:cubicBezTo>
                        <a:pt x="22" y="129"/>
                        <a:pt x="21" y="130"/>
                        <a:pt x="21" y="131"/>
                      </a:cubicBezTo>
                      <a:cubicBezTo>
                        <a:pt x="22" y="147"/>
                        <a:pt x="18" y="163"/>
                        <a:pt x="14" y="179"/>
                      </a:cubicBezTo>
                      <a:cubicBezTo>
                        <a:pt x="11" y="195"/>
                        <a:pt x="6" y="209"/>
                        <a:pt x="0" y="224"/>
                      </a:cubicBezTo>
                      <a:cubicBezTo>
                        <a:pt x="7" y="220"/>
                        <a:pt x="16" y="216"/>
                        <a:pt x="27" y="213"/>
                      </a:cubicBezTo>
                      <a:cubicBezTo>
                        <a:pt x="44" y="209"/>
                        <a:pt x="61" y="217"/>
                        <a:pt x="66" y="217"/>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8201025" y="3884613"/>
                  <a:ext cx="446087" cy="1981200"/>
                </a:xfrm>
                <a:custGeom>
                  <a:avLst/>
                  <a:gdLst>
                    <a:gd name="T0" fmla="*/ 3 w 164"/>
                    <a:gd name="T1" fmla="*/ 161 h 731"/>
                    <a:gd name="T2" fmla="*/ 54 w 164"/>
                    <a:gd name="T3" fmla="*/ 411 h 731"/>
                    <a:gd name="T4" fmla="*/ 113 w 164"/>
                    <a:gd name="T5" fmla="*/ 579 h 731"/>
                    <a:gd name="T6" fmla="*/ 151 w 164"/>
                    <a:gd name="T7" fmla="*/ 670 h 731"/>
                    <a:gd name="T8" fmla="*/ 163 w 164"/>
                    <a:gd name="T9" fmla="*/ 731 h 731"/>
                    <a:gd name="T10" fmla="*/ 163 w 164"/>
                    <a:gd name="T11" fmla="*/ 730 h 731"/>
                    <a:gd name="T12" fmla="*/ 138 w 164"/>
                    <a:gd name="T13" fmla="*/ 483 h 731"/>
                    <a:gd name="T14" fmla="*/ 115 w 164"/>
                    <a:gd name="T15" fmla="*/ 180 h 731"/>
                    <a:gd name="T16" fmla="*/ 115 w 164"/>
                    <a:gd name="T17" fmla="*/ 30 h 731"/>
                    <a:gd name="T18" fmla="*/ 116 w 164"/>
                    <a:gd name="T19" fmla="*/ 0 h 731"/>
                    <a:gd name="T20" fmla="*/ 90 w 164"/>
                    <a:gd name="T21" fmla="*/ 28 h 731"/>
                    <a:gd name="T22" fmla="*/ 44 w 164"/>
                    <a:gd name="T23" fmla="*/ 93 h 731"/>
                    <a:gd name="T24" fmla="*/ 49 w 164"/>
                    <a:gd name="T25" fmla="*/ 117 h 731"/>
                    <a:gd name="T26" fmla="*/ 3 w 164"/>
                    <a:gd name="T27" fmla="*/ 161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 h="731">
                      <a:moveTo>
                        <a:pt x="3" y="161"/>
                      </a:moveTo>
                      <a:cubicBezTo>
                        <a:pt x="0" y="166"/>
                        <a:pt x="40" y="372"/>
                        <a:pt x="54" y="411"/>
                      </a:cubicBezTo>
                      <a:cubicBezTo>
                        <a:pt x="68" y="450"/>
                        <a:pt x="95" y="547"/>
                        <a:pt x="113" y="579"/>
                      </a:cubicBezTo>
                      <a:cubicBezTo>
                        <a:pt x="130" y="611"/>
                        <a:pt x="143" y="643"/>
                        <a:pt x="151" y="670"/>
                      </a:cubicBezTo>
                      <a:cubicBezTo>
                        <a:pt x="154" y="684"/>
                        <a:pt x="159" y="709"/>
                        <a:pt x="163" y="731"/>
                      </a:cubicBezTo>
                      <a:cubicBezTo>
                        <a:pt x="163" y="730"/>
                        <a:pt x="163" y="730"/>
                        <a:pt x="163" y="730"/>
                      </a:cubicBezTo>
                      <a:cubicBezTo>
                        <a:pt x="164" y="692"/>
                        <a:pt x="148" y="538"/>
                        <a:pt x="138" y="483"/>
                      </a:cubicBezTo>
                      <a:cubicBezTo>
                        <a:pt x="128" y="429"/>
                        <a:pt x="112" y="250"/>
                        <a:pt x="115" y="180"/>
                      </a:cubicBezTo>
                      <a:cubicBezTo>
                        <a:pt x="119" y="110"/>
                        <a:pt x="113" y="49"/>
                        <a:pt x="115" y="30"/>
                      </a:cubicBezTo>
                      <a:cubicBezTo>
                        <a:pt x="116" y="22"/>
                        <a:pt x="116" y="11"/>
                        <a:pt x="116" y="0"/>
                      </a:cubicBezTo>
                      <a:cubicBezTo>
                        <a:pt x="111" y="4"/>
                        <a:pt x="100" y="14"/>
                        <a:pt x="90" y="28"/>
                      </a:cubicBezTo>
                      <a:cubicBezTo>
                        <a:pt x="77" y="47"/>
                        <a:pt x="49" y="85"/>
                        <a:pt x="44" y="93"/>
                      </a:cubicBezTo>
                      <a:cubicBezTo>
                        <a:pt x="40" y="101"/>
                        <a:pt x="49" y="117"/>
                        <a:pt x="49" y="117"/>
                      </a:cubicBezTo>
                      <a:cubicBezTo>
                        <a:pt x="49" y="117"/>
                        <a:pt x="5" y="157"/>
                        <a:pt x="3" y="161"/>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p:cNvSpPr>
                <p:nvPr/>
              </p:nvSpPr>
              <p:spPr bwMode="auto">
                <a:xfrm>
                  <a:off x="7000875" y="4540250"/>
                  <a:ext cx="503237" cy="1093788"/>
                </a:xfrm>
                <a:custGeom>
                  <a:avLst/>
                  <a:gdLst>
                    <a:gd name="T0" fmla="*/ 80 w 185"/>
                    <a:gd name="T1" fmla="*/ 76 h 403"/>
                    <a:gd name="T2" fmla="*/ 98 w 185"/>
                    <a:gd name="T3" fmla="*/ 170 h 403"/>
                    <a:gd name="T4" fmla="*/ 110 w 185"/>
                    <a:gd name="T5" fmla="*/ 244 h 403"/>
                    <a:gd name="T6" fmla="*/ 117 w 185"/>
                    <a:gd name="T7" fmla="*/ 118 h 403"/>
                    <a:gd name="T8" fmla="*/ 121 w 185"/>
                    <a:gd name="T9" fmla="*/ 84 h 403"/>
                    <a:gd name="T10" fmla="*/ 144 w 185"/>
                    <a:gd name="T11" fmla="*/ 194 h 403"/>
                    <a:gd name="T12" fmla="*/ 150 w 185"/>
                    <a:gd name="T13" fmla="*/ 269 h 403"/>
                    <a:gd name="T14" fmla="*/ 151 w 185"/>
                    <a:gd name="T15" fmla="*/ 382 h 403"/>
                    <a:gd name="T16" fmla="*/ 162 w 185"/>
                    <a:gd name="T17" fmla="*/ 396 h 403"/>
                    <a:gd name="T18" fmla="*/ 170 w 185"/>
                    <a:gd name="T19" fmla="*/ 199 h 403"/>
                    <a:gd name="T20" fmla="*/ 185 w 185"/>
                    <a:gd name="T21" fmla="*/ 154 h 403"/>
                    <a:gd name="T22" fmla="*/ 181 w 185"/>
                    <a:gd name="T23" fmla="*/ 146 h 403"/>
                    <a:gd name="T24" fmla="*/ 182 w 185"/>
                    <a:gd name="T25" fmla="*/ 136 h 403"/>
                    <a:gd name="T26" fmla="*/ 177 w 185"/>
                    <a:gd name="T27" fmla="*/ 119 h 403"/>
                    <a:gd name="T28" fmla="*/ 166 w 185"/>
                    <a:gd name="T29" fmla="*/ 93 h 403"/>
                    <a:gd name="T30" fmla="*/ 138 w 185"/>
                    <a:gd name="T31" fmla="*/ 45 h 403"/>
                    <a:gd name="T32" fmla="*/ 127 w 185"/>
                    <a:gd name="T33" fmla="*/ 22 h 403"/>
                    <a:gd name="T34" fmla="*/ 120 w 185"/>
                    <a:gd name="T35" fmla="*/ 7 h 403"/>
                    <a:gd name="T36" fmla="*/ 108 w 185"/>
                    <a:gd name="T37" fmla="*/ 2 h 403"/>
                    <a:gd name="T38" fmla="*/ 101 w 185"/>
                    <a:gd name="T39" fmla="*/ 5 h 403"/>
                    <a:gd name="T40" fmla="*/ 71 w 185"/>
                    <a:gd name="T41" fmla="*/ 21 h 403"/>
                    <a:gd name="T42" fmla="*/ 46 w 185"/>
                    <a:gd name="T43" fmla="*/ 39 h 403"/>
                    <a:gd name="T44" fmla="*/ 12 w 185"/>
                    <a:gd name="T45" fmla="*/ 83 h 403"/>
                    <a:gd name="T46" fmla="*/ 0 w 185"/>
                    <a:gd name="T47" fmla="*/ 101 h 403"/>
                    <a:gd name="T48" fmla="*/ 47 w 185"/>
                    <a:gd name="T49" fmla="*/ 61 h 403"/>
                    <a:gd name="T50" fmla="*/ 80 w 185"/>
                    <a:gd name="T51" fmla="*/ 76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403">
                      <a:moveTo>
                        <a:pt x="80" y="76"/>
                      </a:moveTo>
                      <a:cubicBezTo>
                        <a:pt x="79" y="104"/>
                        <a:pt x="95" y="142"/>
                        <a:pt x="98" y="170"/>
                      </a:cubicBezTo>
                      <a:cubicBezTo>
                        <a:pt x="102" y="199"/>
                        <a:pt x="110" y="244"/>
                        <a:pt x="110" y="244"/>
                      </a:cubicBezTo>
                      <a:cubicBezTo>
                        <a:pt x="110" y="244"/>
                        <a:pt x="118" y="142"/>
                        <a:pt x="117" y="118"/>
                      </a:cubicBezTo>
                      <a:cubicBezTo>
                        <a:pt x="115" y="94"/>
                        <a:pt x="117" y="67"/>
                        <a:pt x="121" y="84"/>
                      </a:cubicBezTo>
                      <a:cubicBezTo>
                        <a:pt x="125" y="100"/>
                        <a:pt x="142" y="172"/>
                        <a:pt x="144" y="194"/>
                      </a:cubicBezTo>
                      <a:cubicBezTo>
                        <a:pt x="146" y="217"/>
                        <a:pt x="149" y="234"/>
                        <a:pt x="150" y="269"/>
                      </a:cubicBezTo>
                      <a:cubicBezTo>
                        <a:pt x="151" y="303"/>
                        <a:pt x="149" y="373"/>
                        <a:pt x="151" y="382"/>
                      </a:cubicBezTo>
                      <a:cubicBezTo>
                        <a:pt x="153" y="390"/>
                        <a:pt x="163" y="403"/>
                        <a:pt x="162" y="396"/>
                      </a:cubicBezTo>
                      <a:cubicBezTo>
                        <a:pt x="161" y="389"/>
                        <a:pt x="161" y="231"/>
                        <a:pt x="170" y="199"/>
                      </a:cubicBezTo>
                      <a:cubicBezTo>
                        <a:pt x="175" y="180"/>
                        <a:pt x="181" y="162"/>
                        <a:pt x="185" y="154"/>
                      </a:cubicBezTo>
                      <a:cubicBezTo>
                        <a:pt x="184" y="151"/>
                        <a:pt x="183" y="149"/>
                        <a:pt x="181" y="146"/>
                      </a:cubicBezTo>
                      <a:cubicBezTo>
                        <a:pt x="181" y="142"/>
                        <a:pt x="182" y="139"/>
                        <a:pt x="182" y="136"/>
                      </a:cubicBezTo>
                      <a:cubicBezTo>
                        <a:pt x="182" y="129"/>
                        <a:pt x="180" y="124"/>
                        <a:pt x="177" y="119"/>
                      </a:cubicBezTo>
                      <a:cubicBezTo>
                        <a:pt x="172" y="110"/>
                        <a:pt x="170" y="102"/>
                        <a:pt x="166" y="93"/>
                      </a:cubicBezTo>
                      <a:cubicBezTo>
                        <a:pt x="160" y="75"/>
                        <a:pt x="147" y="61"/>
                        <a:pt x="138" y="45"/>
                      </a:cubicBezTo>
                      <a:cubicBezTo>
                        <a:pt x="134" y="38"/>
                        <a:pt x="130" y="30"/>
                        <a:pt x="127" y="22"/>
                      </a:cubicBezTo>
                      <a:cubicBezTo>
                        <a:pt x="125" y="17"/>
                        <a:pt x="124" y="10"/>
                        <a:pt x="120" y="7"/>
                      </a:cubicBezTo>
                      <a:cubicBezTo>
                        <a:pt x="117" y="5"/>
                        <a:pt x="112" y="0"/>
                        <a:pt x="108" y="2"/>
                      </a:cubicBezTo>
                      <a:cubicBezTo>
                        <a:pt x="106" y="3"/>
                        <a:pt x="103" y="4"/>
                        <a:pt x="101" y="5"/>
                      </a:cubicBezTo>
                      <a:cubicBezTo>
                        <a:pt x="91" y="10"/>
                        <a:pt x="80" y="15"/>
                        <a:pt x="71" y="21"/>
                      </a:cubicBezTo>
                      <a:cubicBezTo>
                        <a:pt x="61" y="26"/>
                        <a:pt x="53" y="31"/>
                        <a:pt x="46" y="39"/>
                      </a:cubicBezTo>
                      <a:cubicBezTo>
                        <a:pt x="33" y="53"/>
                        <a:pt x="22" y="68"/>
                        <a:pt x="12" y="83"/>
                      </a:cubicBezTo>
                      <a:cubicBezTo>
                        <a:pt x="8" y="89"/>
                        <a:pt x="4" y="95"/>
                        <a:pt x="0" y="101"/>
                      </a:cubicBezTo>
                      <a:cubicBezTo>
                        <a:pt x="15" y="88"/>
                        <a:pt x="38" y="66"/>
                        <a:pt x="47" y="61"/>
                      </a:cubicBezTo>
                      <a:cubicBezTo>
                        <a:pt x="59" y="53"/>
                        <a:pt x="81" y="48"/>
                        <a:pt x="80" y="76"/>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p:cNvSpPr>
                <p:nvPr/>
              </p:nvSpPr>
              <p:spPr bwMode="auto">
                <a:xfrm>
                  <a:off x="7469188" y="4719638"/>
                  <a:ext cx="554037" cy="1057275"/>
                </a:xfrm>
                <a:custGeom>
                  <a:avLst/>
                  <a:gdLst>
                    <a:gd name="T0" fmla="*/ 16 w 204"/>
                    <a:gd name="T1" fmla="*/ 298 h 390"/>
                    <a:gd name="T2" fmla="*/ 57 w 204"/>
                    <a:gd name="T3" fmla="*/ 193 h 390"/>
                    <a:gd name="T4" fmla="*/ 59 w 204"/>
                    <a:gd name="T5" fmla="*/ 196 h 390"/>
                    <a:gd name="T6" fmla="*/ 40 w 204"/>
                    <a:gd name="T7" fmla="*/ 310 h 390"/>
                    <a:gd name="T8" fmla="*/ 59 w 204"/>
                    <a:gd name="T9" fmla="*/ 305 h 390"/>
                    <a:gd name="T10" fmla="*/ 90 w 204"/>
                    <a:gd name="T11" fmla="*/ 300 h 390"/>
                    <a:gd name="T12" fmla="*/ 38 w 204"/>
                    <a:gd name="T13" fmla="*/ 381 h 390"/>
                    <a:gd name="T14" fmla="*/ 99 w 204"/>
                    <a:gd name="T15" fmla="*/ 315 h 390"/>
                    <a:gd name="T16" fmla="*/ 61 w 204"/>
                    <a:gd name="T17" fmla="*/ 386 h 390"/>
                    <a:gd name="T18" fmla="*/ 108 w 204"/>
                    <a:gd name="T19" fmla="*/ 291 h 390"/>
                    <a:gd name="T20" fmla="*/ 98 w 204"/>
                    <a:gd name="T21" fmla="*/ 239 h 390"/>
                    <a:gd name="T22" fmla="*/ 83 w 204"/>
                    <a:gd name="T23" fmla="*/ 214 h 390"/>
                    <a:gd name="T24" fmla="*/ 135 w 204"/>
                    <a:gd name="T25" fmla="*/ 253 h 390"/>
                    <a:gd name="T26" fmla="*/ 145 w 204"/>
                    <a:gd name="T27" fmla="*/ 247 h 390"/>
                    <a:gd name="T28" fmla="*/ 186 w 204"/>
                    <a:gd name="T29" fmla="*/ 267 h 390"/>
                    <a:gd name="T30" fmla="*/ 203 w 204"/>
                    <a:gd name="T31" fmla="*/ 274 h 390"/>
                    <a:gd name="T32" fmla="*/ 182 w 204"/>
                    <a:gd name="T33" fmla="*/ 245 h 390"/>
                    <a:gd name="T34" fmla="*/ 174 w 204"/>
                    <a:gd name="T35" fmla="*/ 219 h 390"/>
                    <a:gd name="T36" fmla="*/ 161 w 204"/>
                    <a:gd name="T37" fmla="*/ 210 h 390"/>
                    <a:gd name="T38" fmla="*/ 116 w 204"/>
                    <a:gd name="T39" fmla="*/ 189 h 390"/>
                    <a:gd name="T40" fmla="*/ 76 w 204"/>
                    <a:gd name="T41" fmla="*/ 184 h 390"/>
                    <a:gd name="T42" fmla="*/ 128 w 204"/>
                    <a:gd name="T43" fmla="*/ 171 h 390"/>
                    <a:gd name="T44" fmla="*/ 116 w 204"/>
                    <a:gd name="T45" fmla="*/ 160 h 390"/>
                    <a:gd name="T46" fmla="*/ 97 w 204"/>
                    <a:gd name="T47" fmla="*/ 133 h 390"/>
                    <a:gd name="T48" fmla="*/ 148 w 204"/>
                    <a:gd name="T49" fmla="*/ 96 h 390"/>
                    <a:gd name="T50" fmla="*/ 94 w 204"/>
                    <a:gd name="T51" fmla="*/ 92 h 390"/>
                    <a:gd name="T52" fmla="*/ 162 w 204"/>
                    <a:gd name="T53" fmla="*/ 82 h 390"/>
                    <a:gd name="T54" fmla="*/ 100 w 204"/>
                    <a:gd name="T55" fmla="*/ 56 h 390"/>
                    <a:gd name="T56" fmla="*/ 70 w 204"/>
                    <a:gd name="T57" fmla="*/ 51 h 390"/>
                    <a:gd name="T58" fmla="*/ 150 w 204"/>
                    <a:gd name="T59" fmla="*/ 41 h 390"/>
                    <a:gd name="T60" fmla="*/ 133 w 204"/>
                    <a:gd name="T61" fmla="*/ 10 h 390"/>
                    <a:gd name="T62" fmla="*/ 46 w 204"/>
                    <a:gd name="T63" fmla="*/ 13 h 390"/>
                    <a:gd name="T64" fmla="*/ 49 w 204"/>
                    <a:gd name="T65" fmla="*/ 24 h 390"/>
                    <a:gd name="T66" fmla="*/ 47 w 204"/>
                    <a:gd name="T67" fmla="*/ 63 h 390"/>
                    <a:gd name="T68" fmla="*/ 57 w 204"/>
                    <a:gd name="T69" fmla="*/ 111 h 390"/>
                    <a:gd name="T70" fmla="*/ 49 w 204"/>
                    <a:gd name="T71" fmla="*/ 145 h 390"/>
                    <a:gd name="T72" fmla="*/ 19 w 204"/>
                    <a:gd name="T73" fmla="*/ 106 h 390"/>
                    <a:gd name="T74" fmla="*/ 4 w 204"/>
                    <a:gd name="T75" fmla="*/ 186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4" h="390">
                      <a:moveTo>
                        <a:pt x="1" y="275"/>
                      </a:moveTo>
                      <a:cubicBezTo>
                        <a:pt x="2" y="284"/>
                        <a:pt x="8" y="308"/>
                        <a:pt x="16" y="298"/>
                      </a:cubicBezTo>
                      <a:cubicBezTo>
                        <a:pt x="25" y="287"/>
                        <a:pt x="36" y="266"/>
                        <a:pt x="41" y="239"/>
                      </a:cubicBezTo>
                      <a:cubicBezTo>
                        <a:pt x="45" y="217"/>
                        <a:pt x="53" y="194"/>
                        <a:pt x="57" y="193"/>
                      </a:cubicBezTo>
                      <a:cubicBezTo>
                        <a:pt x="57" y="194"/>
                        <a:pt x="58" y="194"/>
                        <a:pt x="58" y="195"/>
                      </a:cubicBezTo>
                      <a:cubicBezTo>
                        <a:pt x="58" y="195"/>
                        <a:pt x="58" y="196"/>
                        <a:pt x="59" y="196"/>
                      </a:cubicBezTo>
                      <a:cubicBezTo>
                        <a:pt x="60" y="209"/>
                        <a:pt x="66" y="247"/>
                        <a:pt x="65" y="260"/>
                      </a:cubicBezTo>
                      <a:cubicBezTo>
                        <a:pt x="63" y="272"/>
                        <a:pt x="52" y="292"/>
                        <a:pt x="40" y="310"/>
                      </a:cubicBezTo>
                      <a:cubicBezTo>
                        <a:pt x="27" y="327"/>
                        <a:pt x="4" y="347"/>
                        <a:pt x="4" y="347"/>
                      </a:cubicBezTo>
                      <a:cubicBezTo>
                        <a:pt x="4" y="347"/>
                        <a:pt x="40" y="323"/>
                        <a:pt x="59" y="305"/>
                      </a:cubicBezTo>
                      <a:cubicBezTo>
                        <a:pt x="79" y="287"/>
                        <a:pt x="89" y="272"/>
                        <a:pt x="93" y="266"/>
                      </a:cubicBezTo>
                      <a:cubicBezTo>
                        <a:pt x="97" y="261"/>
                        <a:pt x="96" y="284"/>
                        <a:pt x="90" y="300"/>
                      </a:cubicBezTo>
                      <a:cubicBezTo>
                        <a:pt x="84" y="317"/>
                        <a:pt x="69" y="337"/>
                        <a:pt x="60" y="349"/>
                      </a:cubicBezTo>
                      <a:cubicBezTo>
                        <a:pt x="52" y="360"/>
                        <a:pt x="38" y="381"/>
                        <a:pt x="38" y="381"/>
                      </a:cubicBezTo>
                      <a:cubicBezTo>
                        <a:pt x="38" y="381"/>
                        <a:pt x="53" y="365"/>
                        <a:pt x="69" y="352"/>
                      </a:cubicBezTo>
                      <a:cubicBezTo>
                        <a:pt x="84" y="339"/>
                        <a:pt x="99" y="315"/>
                        <a:pt x="99" y="315"/>
                      </a:cubicBezTo>
                      <a:cubicBezTo>
                        <a:pt x="99" y="315"/>
                        <a:pt x="87" y="342"/>
                        <a:pt x="79" y="355"/>
                      </a:cubicBezTo>
                      <a:cubicBezTo>
                        <a:pt x="72" y="368"/>
                        <a:pt x="56" y="390"/>
                        <a:pt x="61" y="386"/>
                      </a:cubicBezTo>
                      <a:cubicBezTo>
                        <a:pt x="66" y="381"/>
                        <a:pt x="92" y="355"/>
                        <a:pt x="98" y="349"/>
                      </a:cubicBezTo>
                      <a:cubicBezTo>
                        <a:pt x="104" y="342"/>
                        <a:pt x="110" y="298"/>
                        <a:pt x="108" y="291"/>
                      </a:cubicBezTo>
                      <a:cubicBezTo>
                        <a:pt x="106" y="283"/>
                        <a:pt x="100" y="268"/>
                        <a:pt x="100" y="262"/>
                      </a:cubicBezTo>
                      <a:cubicBezTo>
                        <a:pt x="100" y="256"/>
                        <a:pt x="103" y="247"/>
                        <a:pt x="98" y="239"/>
                      </a:cubicBezTo>
                      <a:cubicBezTo>
                        <a:pt x="94" y="230"/>
                        <a:pt x="84" y="220"/>
                        <a:pt x="83" y="214"/>
                      </a:cubicBezTo>
                      <a:cubicBezTo>
                        <a:pt x="83" y="214"/>
                        <a:pt x="83" y="214"/>
                        <a:pt x="83" y="214"/>
                      </a:cubicBezTo>
                      <a:cubicBezTo>
                        <a:pt x="87" y="216"/>
                        <a:pt x="90" y="218"/>
                        <a:pt x="91" y="218"/>
                      </a:cubicBezTo>
                      <a:cubicBezTo>
                        <a:pt x="96" y="219"/>
                        <a:pt x="116" y="240"/>
                        <a:pt x="135" y="253"/>
                      </a:cubicBezTo>
                      <a:cubicBezTo>
                        <a:pt x="153" y="266"/>
                        <a:pt x="164" y="298"/>
                        <a:pt x="164" y="298"/>
                      </a:cubicBezTo>
                      <a:cubicBezTo>
                        <a:pt x="164" y="298"/>
                        <a:pt x="153" y="259"/>
                        <a:pt x="145" y="247"/>
                      </a:cubicBezTo>
                      <a:cubicBezTo>
                        <a:pt x="137" y="236"/>
                        <a:pt x="130" y="232"/>
                        <a:pt x="146" y="237"/>
                      </a:cubicBezTo>
                      <a:cubicBezTo>
                        <a:pt x="161" y="242"/>
                        <a:pt x="180" y="256"/>
                        <a:pt x="186" y="267"/>
                      </a:cubicBezTo>
                      <a:cubicBezTo>
                        <a:pt x="189" y="273"/>
                        <a:pt x="191" y="280"/>
                        <a:pt x="193" y="286"/>
                      </a:cubicBezTo>
                      <a:cubicBezTo>
                        <a:pt x="196" y="282"/>
                        <a:pt x="201" y="279"/>
                        <a:pt x="203" y="274"/>
                      </a:cubicBezTo>
                      <a:cubicBezTo>
                        <a:pt x="204" y="273"/>
                        <a:pt x="204" y="271"/>
                        <a:pt x="204" y="269"/>
                      </a:cubicBezTo>
                      <a:cubicBezTo>
                        <a:pt x="198" y="261"/>
                        <a:pt x="186" y="247"/>
                        <a:pt x="182" y="245"/>
                      </a:cubicBezTo>
                      <a:cubicBezTo>
                        <a:pt x="176" y="241"/>
                        <a:pt x="150" y="228"/>
                        <a:pt x="147" y="226"/>
                      </a:cubicBezTo>
                      <a:cubicBezTo>
                        <a:pt x="143" y="223"/>
                        <a:pt x="162" y="226"/>
                        <a:pt x="174" y="219"/>
                      </a:cubicBezTo>
                      <a:cubicBezTo>
                        <a:pt x="186" y="212"/>
                        <a:pt x="195" y="200"/>
                        <a:pt x="195" y="200"/>
                      </a:cubicBezTo>
                      <a:cubicBezTo>
                        <a:pt x="195" y="200"/>
                        <a:pt x="180" y="207"/>
                        <a:pt x="161" y="210"/>
                      </a:cubicBezTo>
                      <a:cubicBezTo>
                        <a:pt x="142" y="214"/>
                        <a:pt x="110" y="209"/>
                        <a:pt x="104" y="205"/>
                      </a:cubicBezTo>
                      <a:cubicBezTo>
                        <a:pt x="99" y="201"/>
                        <a:pt x="103" y="191"/>
                        <a:pt x="116" y="189"/>
                      </a:cubicBezTo>
                      <a:cubicBezTo>
                        <a:pt x="128" y="186"/>
                        <a:pt x="133" y="177"/>
                        <a:pt x="133" y="177"/>
                      </a:cubicBezTo>
                      <a:cubicBezTo>
                        <a:pt x="133" y="177"/>
                        <a:pt x="82" y="186"/>
                        <a:pt x="76" y="184"/>
                      </a:cubicBezTo>
                      <a:cubicBezTo>
                        <a:pt x="70" y="181"/>
                        <a:pt x="81" y="171"/>
                        <a:pt x="91" y="169"/>
                      </a:cubicBezTo>
                      <a:cubicBezTo>
                        <a:pt x="102" y="166"/>
                        <a:pt x="115" y="174"/>
                        <a:pt x="128" y="171"/>
                      </a:cubicBezTo>
                      <a:cubicBezTo>
                        <a:pt x="141" y="167"/>
                        <a:pt x="167" y="152"/>
                        <a:pt x="167" y="152"/>
                      </a:cubicBezTo>
                      <a:cubicBezTo>
                        <a:pt x="167" y="152"/>
                        <a:pt x="130" y="162"/>
                        <a:pt x="116" y="160"/>
                      </a:cubicBezTo>
                      <a:cubicBezTo>
                        <a:pt x="103" y="158"/>
                        <a:pt x="82" y="151"/>
                        <a:pt x="76" y="151"/>
                      </a:cubicBezTo>
                      <a:cubicBezTo>
                        <a:pt x="70" y="151"/>
                        <a:pt x="87" y="139"/>
                        <a:pt x="97" y="133"/>
                      </a:cubicBezTo>
                      <a:cubicBezTo>
                        <a:pt x="106" y="126"/>
                        <a:pt x="133" y="121"/>
                        <a:pt x="141" y="114"/>
                      </a:cubicBezTo>
                      <a:cubicBezTo>
                        <a:pt x="150" y="107"/>
                        <a:pt x="148" y="96"/>
                        <a:pt x="148" y="96"/>
                      </a:cubicBezTo>
                      <a:cubicBezTo>
                        <a:pt x="148" y="96"/>
                        <a:pt x="82" y="117"/>
                        <a:pt x="73" y="120"/>
                      </a:cubicBezTo>
                      <a:cubicBezTo>
                        <a:pt x="65" y="124"/>
                        <a:pt x="84" y="104"/>
                        <a:pt x="94" y="92"/>
                      </a:cubicBezTo>
                      <a:cubicBezTo>
                        <a:pt x="103" y="80"/>
                        <a:pt x="115" y="80"/>
                        <a:pt x="130" y="75"/>
                      </a:cubicBezTo>
                      <a:cubicBezTo>
                        <a:pt x="146" y="69"/>
                        <a:pt x="162" y="82"/>
                        <a:pt x="162" y="82"/>
                      </a:cubicBezTo>
                      <a:cubicBezTo>
                        <a:pt x="162" y="82"/>
                        <a:pt x="153" y="66"/>
                        <a:pt x="144" y="61"/>
                      </a:cubicBezTo>
                      <a:cubicBezTo>
                        <a:pt x="135" y="56"/>
                        <a:pt x="117" y="57"/>
                        <a:pt x="100" y="56"/>
                      </a:cubicBezTo>
                      <a:cubicBezTo>
                        <a:pt x="83" y="55"/>
                        <a:pt x="64" y="74"/>
                        <a:pt x="64" y="74"/>
                      </a:cubicBezTo>
                      <a:cubicBezTo>
                        <a:pt x="64" y="74"/>
                        <a:pt x="66" y="61"/>
                        <a:pt x="70" y="51"/>
                      </a:cubicBezTo>
                      <a:cubicBezTo>
                        <a:pt x="73" y="42"/>
                        <a:pt x="85" y="38"/>
                        <a:pt x="98" y="37"/>
                      </a:cubicBezTo>
                      <a:cubicBezTo>
                        <a:pt x="111" y="35"/>
                        <a:pt x="136" y="42"/>
                        <a:pt x="150" y="41"/>
                      </a:cubicBezTo>
                      <a:cubicBezTo>
                        <a:pt x="164" y="40"/>
                        <a:pt x="163" y="27"/>
                        <a:pt x="163" y="27"/>
                      </a:cubicBezTo>
                      <a:cubicBezTo>
                        <a:pt x="163" y="27"/>
                        <a:pt x="143" y="14"/>
                        <a:pt x="133" y="10"/>
                      </a:cubicBezTo>
                      <a:cubicBezTo>
                        <a:pt x="122" y="6"/>
                        <a:pt x="81" y="0"/>
                        <a:pt x="66" y="1"/>
                      </a:cubicBezTo>
                      <a:cubicBezTo>
                        <a:pt x="58" y="2"/>
                        <a:pt x="51" y="7"/>
                        <a:pt x="46" y="13"/>
                      </a:cubicBezTo>
                      <a:cubicBezTo>
                        <a:pt x="46" y="13"/>
                        <a:pt x="46" y="14"/>
                        <a:pt x="46" y="14"/>
                      </a:cubicBezTo>
                      <a:cubicBezTo>
                        <a:pt x="46" y="18"/>
                        <a:pt x="47" y="21"/>
                        <a:pt x="49" y="24"/>
                      </a:cubicBezTo>
                      <a:cubicBezTo>
                        <a:pt x="49" y="29"/>
                        <a:pt x="49" y="35"/>
                        <a:pt x="49" y="40"/>
                      </a:cubicBezTo>
                      <a:cubicBezTo>
                        <a:pt x="48" y="48"/>
                        <a:pt x="46" y="56"/>
                        <a:pt x="47" y="63"/>
                      </a:cubicBezTo>
                      <a:cubicBezTo>
                        <a:pt x="49" y="70"/>
                        <a:pt x="54" y="77"/>
                        <a:pt x="58" y="84"/>
                      </a:cubicBezTo>
                      <a:cubicBezTo>
                        <a:pt x="56" y="93"/>
                        <a:pt x="55" y="102"/>
                        <a:pt x="57" y="111"/>
                      </a:cubicBezTo>
                      <a:cubicBezTo>
                        <a:pt x="59" y="118"/>
                        <a:pt x="55" y="127"/>
                        <a:pt x="54" y="133"/>
                      </a:cubicBezTo>
                      <a:cubicBezTo>
                        <a:pt x="53" y="136"/>
                        <a:pt x="51" y="142"/>
                        <a:pt x="49" y="145"/>
                      </a:cubicBezTo>
                      <a:cubicBezTo>
                        <a:pt x="46" y="140"/>
                        <a:pt x="44" y="136"/>
                        <a:pt x="40" y="132"/>
                      </a:cubicBezTo>
                      <a:cubicBezTo>
                        <a:pt x="34" y="123"/>
                        <a:pt x="24" y="116"/>
                        <a:pt x="19" y="106"/>
                      </a:cubicBezTo>
                      <a:cubicBezTo>
                        <a:pt x="18" y="103"/>
                        <a:pt x="17" y="99"/>
                        <a:pt x="16" y="96"/>
                      </a:cubicBezTo>
                      <a:cubicBezTo>
                        <a:pt x="13" y="119"/>
                        <a:pt x="5" y="165"/>
                        <a:pt x="4" y="186"/>
                      </a:cubicBezTo>
                      <a:cubicBezTo>
                        <a:pt x="3" y="209"/>
                        <a:pt x="0" y="266"/>
                        <a:pt x="1" y="275"/>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p:cNvSpPr>
                <p:nvPr/>
              </p:nvSpPr>
              <p:spPr bwMode="auto">
                <a:xfrm>
                  <a:off x="8620125" y="6959600"/>
                  <a:ext cx="665162" cy="188913"/>
                </a:xfrm>
                <a:custGeom>
                  <a:avLst/>
                  <a:gdLst>
                    <a:gd name="T0" fmla="*/ 55 w 245"/>
                    <a:gd name="T1" fmla="*/ 54 h 70"/>
                    <a:gd name="T2" fmla="*/ 223 w 245"/>
                    <a:gd name="T3" fmla="*/ 69 h 70"/>
                    <a:gd name="T4" fmla="*/ 101 w 245"/>
                    <a:gd name="T5" fmla="*/ 35 h 70"/>
                    <a:gd name="T6" fmla="*/ 0 w 245"/>
                    <a:gd name="T7" fmla="*/ 0 h 70"/>
                    <a:gd name="T8" fmla="*/ 55 w 245"/>
                    <a:gd name="T9" fmla="*/ 54 h 70"/>
                  </a:gdLst>
                  <a:ahLst/>
                  <a:cxnLst>
                    <a:cxn ang="0">
                      <a:pos x="T0" y="T1"/>
                    </a:cxn>
                    <a:cxn ang="0">
                      <a:pos x="T2" y="T3"/>
                    </a:cxn>
                    <a:cxn ang="0">
                      <a:pos x="T4" y="T5"/>
                    </a:cxn>
                    <a:cxn ang="0">
                      <a:pos x="T6" y="T7"/>
                    </a:cxn>
                    <a:cxn ang="0">
                      <a:pos x="T8" y="T9"/>
                    </a:cxn>
                  </a:cxnLst>
                  <a:rect l="0" t="0" r="r" b="b"/>
                  <a:pathLst>
                    <a:path w="245" h="70">
                      <a:moveTo>
                        <a:pt x="55" y="54"/>
                      </a:moveTo>
                      <a:cubicBezTo>
                        <a:pt x="85" y="65"/>
                        <a:pt x="200" y="70"/>
                        <a:pt x="223" y="69"/>
                      </a:cubicBezTo>
                      <a:cubicBezTo>
                        <a:pt x="245" y="67"/>
                        <a:pt x="159" y="49"/>
                        <a:pt x="101" y="35"/>
                      </a:cubicBezTo>
                      <a:cubicBezTo>
                        <a:pt x="42" y="21"/>
                        <a:pt x="0" y="0"/>
                        <a:pt x="0" y="0"/>
                      </a:cubicBezTo>
                      <a:cubicBezTo>
                        <a:pt x="0" y="0"/>
                        <a:pt x="26" y="44"/>
                        <a:pt x="55" y="54"/>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p:cNvSpPr>
                <p:nvPr/>
              </p:nvSpPr>
              <p:spPr bwMode="auto">
                <a:xfrm>
                  <a:off x="9713913" y="4999038"/>
                  <a:ext cx="671512" cy="754063"/>
                </a:xfrm>
                <a:custGeom>
                  <a:avLst/>
                  <a:gdLst>
                    <a:gd name="T0" fmla="*/ 36 w 247"/>
                    <a:gd name="T1" fmla="*/ 1 h 278"/>
                    <a:gd name="T2" fmla="*/ 7 w 247"/>
                    <a:gd name="T3" fmla="*/ 9 h 278"/>
                    <a:gd name="T4" fmla="*/ 104 w 247"/>
                    <a:gd name="T5" fmla="*/ 36 h 278"/>
                    <a:gd name="T6" fmla="*/ 179 w 247"/>
                    <a:gd name="T7" fmla="*/ 59 h 278"/>
                    <a:gd name="T8" fmla="*/ 148 w 247"/>
                    <a:gd name="T9" fmla="*/ 78 h 278"/>
                    <a:gd name="T10" fmla="*/ 90 w 247"/>
                    <a:gd name="T11" fmla="*/ 89 h 278"/>
                    <a:gd name="T12" fmla="*/ 42 w 247"/>
                    <a:gd name="T13" fmla="*/ 93 h 278"/>
                    <a:gd name="T14" fmla="*/ 130 w 247"/>
                    <a:gd name="T15" fmla="*/ 95 h 278"/>
                    <a:gd name="T16" fmla="*/ 177 w 247"/>
                    <a:gd name="T17" fmla="*/ 87 h 278"/>
                    <a:gd name="T18" fmla="*/ 158 w 247"/>
                    <a:gd name="T19" fmla="*/ 124 h 278"/>
                    <a:gd name="T20" fmla="*/ 115 w 247"/>
                    <a:gd name="T21" fmla="*/ 203 h 278"/>
                    <a:gd name="T22" fmla="*/ 137 w 247"/>
                    <a:gd name="T23" fmla="*/ 194 h 278"/>
                    <a:gd name="T24" fmla="*/ 162 w 247"/>
                    <a:gd name="T25" fmla="*/ 151 h 278"/>
                    <a:gd name="T26" fmla="*/ 193 w 247"/>
                    <a:gd name="T27" fmla="*/ 82 h 278"/>
                    <a:gd name="T28" fmla="*/ 178 w 247"/>
                    <a:gd name="T29" fmla="*/ 131 h 278"/>
                    <a:gd name="T30" fmla="*/ 198 w 247"/>
                    <a:gd name="T31" fmla="*/ 182 h 278"/>
                    <a:gd name="T32" fmla="*/ 233 w 247"/>
                    <a:gd name="T33" fmla="*/ 270 h 278"/>
                    <a:gd name="T34" fmla="*/ 232 w 247"/>
                    <a:gd name="T35" fmla="*/ 215 h 278"/>
                    <a:gd name="T36" fmla="*/ 204 w 247"/>
                    <a:gd name="T37" fmla="*/ 140 h 278"/>
                    <a:gd name="T38" fmla="*/ 199 w 247"/>
                    <a:gd name="T39" fmla="*/ 82 h 278"/>
                    <a:gd name="T40" fmla="*/ 213 w 247"/>
                    <a:gd name="T41" fmla="*/ 105 h 278"/>
                    <a:gd name="T42" fmla="*/ 226 w 247"/>
                    <a:gd name="T43" fmla="*/ 164 h 278"/>
                    <a:gd name="T44" fmla="*/ 242 w 247"/>
                    <a:gd name="T45" fmla="*/ 210 h 278"/>
                    <a:gd name="T46" fmla="*/ 246 w 247"/>
                    <a:gd name="T47" fmla="*/ 127 h 278"/>
                    <a:gd name="T48" fmla="*/ 231 w 247"/>
                    <a:gd name="T49" fmla="*/ 62 h 278"/>
                    <a:gd name="T50" fmla="*/ 233 w 247"/>
                    <a:gd name="T51" fmla="*/ 36 h 278"/>
                    <a:gd name="T52" fmla="*/ 220 w 247"/>
                    <a:gd name="T53" fmla="*/ 57 h 278"/>
                    <a:gd name="T54" fmla="*/ 202 w 247"/>
                    <a:gd name="T55" fmla="*/ 75 h 278"/>
                    <a:gd name="T56" fmla="*/ 198 w 247"/>
                    <a:gd name="T57" fmla="*/ 80 h 278"/>
                    <a:gd name="T58" fmla="*/ 196 w 247"/>
                    <a:gd name="T59" fmla="*/ 68 h 278"/>
                    <a:gd name="T60" fmla="*/ 187 w 247"/>
                    <a:gd name="T61" fmla="*/ 56 h 278"/>
                    <a:gd name="T62" fmla="*/ 183 w 247"/>
                    <a:gd name="T63" fmla="*/ 43 h 278"/>
                    <a:gd name="T64" fmla="*/ 183 w 247"/>
                    <a:gd name="T65" fmla="*/ 29 h 278"/>
                    <a:gd name="T66" fmla="*/ 115 w 247"/>
                    <a:gd name="T67" fmla="*/ 19 h 278"/>
                    <a:gd name="T68" fmla="*/ 36 w 247"/>
                    <a:gd name="T69" fmla="*/ 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7" h="278">
                      <a:moveTo>
                        <a:pt x="36" y="1"/>
                      </a:moveTo>
                      <a:cubicBezTo>
                        <a:pt x="16" y="2"/>
                        <a:pt x="0" y="2"/>
                        <a:pt x="7" y="9"/>
                      </a:cubicBezTo>
                      <a:cubicBezTo>
                        <a:pt x="13" y="16"/>
                        <a:pt x="75" y="25"/>
                        <a:pt x="104" y="36"/>
                      </a:cubicBezTo>
                      <a:cubicBezTo>
                        <a:pt x="134" y="46"/>
                        <a:pt x="175" y="57"/>
                        <a:pt x="179" y="59"/>
                      </a:cubicBezTo>
                      <a:cubicBezTo>
                        <a:pt x="184" y="61"/>
                        <a:pt x="165" y="75"/>
                        <a:pt x="148" y="78"/>
                      </a:cubicBezTo>
                      <a:cubicBezTo>
                        <a:pt x="132" y="81"/>
                        <a:pt x="111" y="86"/>
                        <a:pt x="90" y="89"/>
                      </a:cubicBezTo>
                      <a:cubicBezTo>
                        <a:pt x="68" y="93"/>
                        <a:pt x="32" y="89"/>
                        <a:pt x="42" y="93"/>
                      </a:cubicBezTo>
                      <a:cubicBezTo>
                        <a:pt x="51" y="98"/>
                        <a:pt x="115" y="96"/>
                        <a:pt x="130" y="95"/>
                      </a:cubicBezTo>
                      <a:cubicBezTo>
                        <a:pt x="143" y="94"/>
                        <a:pt x="164" y="91"/>
                        <a:pt x="177" y="87"/>
                      </a:cubicBezTo>
                      <a:cubicBezTo>
                        <a:pt x="173" y="97"/>
                        <a:pt x="165" y="113"/>
                        <a:pt x="158" y="124"/>
                      </a:cubicBezTo>
                      <a:cubicBezTo>
                        <a:pt x="146" y="141"/>
                        <a:pt x="121" y="192"/>
                        <a:pt x="115" y="203"/>
                      </a:cubicBezTo>
                      <a:cubicBezTo>
                        <a:pt x="108" y="214"/>
                        <a:pt x="128" y="205"/>
                        <a:pt x="137" y="194"/>
                      </a:cubicBezTo>
                      <a:cubicBezTo>
                        <a:pt x="147" y="182"/>
                        <a:pt x="155" y="174"/>
                        <a:pt x="162" y="151"/>
                      </a:cubicBezTo>
                      <a:cubicBezTo>
                        <a:pt x="169" y="127"/>
                        <a:pt x="193" y="82"/>
                        <a:pt x="193" y="82"/>
                      </a:cubicBezTo>
                      <a:cubicBezTo>
                        <a:pt x="193" y="82"/>
                        <a:pt x="181" y="114"/>
                        <a:pt x="178" y="131"/>
                      </a:cubicBezTo>
                      <a:cubicBezTo>
                        <a:pt x="174" y="149"/>
                        <a:pt x="188" y="170"/>
                        <a:pt x="198" y="182"/>
                      </a:cubicBezTo>
                      <a:cubicBezTo>
                        <a:pt x="209" y="195"/>
                        <a:pt x="230" y="262"/>
                        <a:pt x="233" y="270"/>
                      </a:cubicBezTo>
                      <a:cubicBezTo>
                        <a:pt x="236" y="278"/>
                        <a:pt x="234" y="230"/>
                        <a:pt x="232" y="215"/>
                      </a:cubicBezTo>
                      <a:cubicBezTo>
                        <a:pt x="230" y="201"/>
                        <a:pt x="208" y="155"/>
                        <a:pt x="204" y="140"/>
                      </a:cubicBezTo>
                      <a:cubicBezTo>
                        <a:pt x="199" y="125"/>
                        <a:pt x="198" y="92"/>
                        <a:pt x="199" y="82"/>
                      </a:cubicBezTo>
                      <a:cubicBezTo>
                        <a:pt x="201" y="73"/>
                        <a:pt x="208" y="97"/>
                        <a:pt x="213" y="105"/>
                      </a:cubicBezTo>
                      <a:cubicBezTo>
                        <a:pt x="218" y="112"/>
                        <a:pt x="223" y="154"/>
                        <a:pt x="226" y="164"/>
                      </a:cubicBezTo>
                      <a:cubicBezTo>
                        <a:pt x="229" y="175"/>
                        <a:pt x="238" y="207"/>
                        <a:pt x="242" y="210"/>
                      </a:cubicBezTo>
                      <a:cubicBezTo>
                        <a:pt x="247" y="214"/>
                        <a:pt x="247" y="141"/>
                        <a:pt x="246" y="127"/>
                      </a:cubicBezTo>
                      <a:cubicBezTo>
                        <a:pt x="245" y="113"/>
                        <a:pt x="233" y="74"/>
                        <a:pt x="231" y="62"/>
                      </a:cubicBezTo>
                      <a:cubicBezTo>
                        <a:pt x="230" y="54"/>
                        <a:pt x="231" y="45"/>
                        <a:pt x="233" y="36"/>
                      </a:cubicBezTo>
                      <a:cubicBezTo>
                        <a:pt x="227" y="42"/>
                        <a:pt x="224" y="49"/>
                        <a:pt x="220" y="57"/>
                      </a:cubicBezTo>
                      <a:cubicBezTo>
                        <a:pt x="216" y="65"/>
                        <a:pt x="208" y="70"/>
                        <a:pt x="202" y="75"/>
                      </a:cubicBezTo>
                      <a:cubicBezTo>
                        <a:pt x="201" y="77"/>
                        <a:pt x="199" y="78"/>
                        <a:pt x="198" y="80"/>
                      </a:cubicBezTo>
                      <a:cubicBezTo>
                        <a:pt x="198" y="75"/>
                        <a:pt x="197" y="71"/>
                        <a:pt x="196" y="68"/>
                      </a:cubicBezTo>
                      <a:cubicBezTo>
                        <a:pt x="194" y="63"/>
                        <a:pt x="190" y="60"/>
                        <a:pt x="187" y="56"/>
                      </a:cubicBezTo>
                      <a:cubicBezTo>
                        <a:pt x="185" y="52"/>
                        <a:pt x="183" y="47"/>
                        <a:pt x="183" y="43"/>
                      </a:cubicBezTo>
                      <a:cubicBezTo>
                        <a:pt x="184" y="38"/>
                        <a:pt x="184" y="34"/>
                        <a:pt x="183" y="29"/>
                      </a:cubicBezTo>
                      <a:cubicBezTo>
                        <a:pt x="167" y="29"/>
                        <a:pt x="139" y="28"/>
                        <a:pt x="115" y="19"/>
                      </a:cubicBezTo>
                      <a:cubicBezTo>
                        <a:pt x="89" y="10"/>
                        <a:pt x="56" y="0"/>
                        <a:pt x="36" y="1"/>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p:cNvSpPr>
                <p:nvPr/>
              </p:nvSpPr>
              <p:spPr bwMode="auto">
                <a:xfrm>
                  <a:off x="10379075" y="4537075"/>
                  <a:ext cx="741362" cy="1074738"/>
                </a:xfrm>
                <a:custGeom>
                  <a:avLst/>
                  <a:gdLst>
                    <a:gd name="T0" fmla="*/ 1 w 273"/>
                    <a:gd name="T1" fmla="*/ 213 h 396"/>
                    <a:gd name="T2" fmla="*/ 9 w 273"/>
                    <a:gd name="T3" fmla="*/ 281 h 396"/>
                    <a:gd name="T4" fmla="*/ 16 w 273"/>
                    <a:gd name="T5" fmla="*/ 388 h 396"/>
                    <a:gd name="T6" fmla="*/ 29 w 273"/>
                    <a:gd name="T7" fmla="*/ 285 h 396"/>
                    <a:gd name="T8" fmla="*/ 35 w 273"/>
                    <a:gd name="T9" fmla="*/ 180 h 396"/>
                    <a:gd name="T10" fmla="*/ 56 w 273"/>
                    <a:gd name="T11" fmla="*/ 144 h 396"/>
                    <a:gd name="T12" fmla="*/ 50 w 273"/>
                    <a:gd name="T13" fmla="*/ 204 h 396"/>
                    <a:gd name="T14" fmla="*/ 65 w 273"/>
                    <a:gd name="T15" fmla="*/ 230 h 396"/>
                    <a:gd name="T16" fmla="*/ 86 w 273"/>
                    <a:gd name="T17" fmla="*/ 172 h 396"/>
                    <a:gd name="T18" fmla="*/ 80 w 273"/>
                    <a:gd name="T19" fmla="*/ 107 h 396"/>
                    <a:gd name="T20" fmla="*/ 98 w 273"/>
                    <a:gd name="T21" fmla="*/ 141 h 396"/>
                    <a:gd name="T22" fmla="*/ 96 w 273"/>
                    <a:gd name="T23" fmla="*/ 223 h 396"/>
                    <a:gd name="T24" fmla="*/ 119 w 273"/>
                    <a:gd name="T25" fmla="*/ 226 h 396"/>
                    <a:gd name="T26" fmla="*/ 134 w 273"/>
                    <a:gd name="T27" fmla="*/ 136 h 396"/>
                    <a:gd name="T28" fmla="*/ 131 w 273"/>
                    <a:gd name="T29" fmla="*/ 113 h 396"/>
                    <a:gd name="T30" fmla="*/ 169 w 273"/>
                    <a:gd name="T31" fmla="*/ 130 h 396"/>
                    <a:gd name="T32" fmla="*/ 207 w 273"/>
                    <a:gd name="T33" fmla="*/ 174 h 396"/>
                    <a:gd name="T34" fmla="*/ 236 w 273"/>
                    <a:gd name="T35" fmla="*/ 143 h 396"/>
                    <a:gd name="T36" fmla="*/ 266 w 273"/>
                    <a:gd name="T37" fmla="*/ 102 h 396"/>
                    <a:gd name="T38" fmla="*/ 273 w 273"/>
                    <a:gd name="T39" fmla="*/ 94 h 396"/>
                    <a:gd name="T40" fmla="*/ 261 w 273"/>
                    <a:gd name="T41" fmla="*/ 79 h 396"/>
                    <a:gd name="T42" fmla="*/ 207 w 273"/>
                    <a:gd name="T43" fmla="*/ 34 h 396"/>
                    <a:gd name="T44" fmla="*/ 181 w 273"/>
                    <a:gd name="T45" fmla="*/ 13 h 396"/>
                    <a:gd name="T46" fmla="*/ 164 w 273"/>
                    <a:gd name="T47" fmla="*/ 3 h 396"/>
                    <a:gd name="T48" fmla="*/ 143 w 273"/>
                    <a:gd name="T49" fmla="*/ 11 h 396"/>
                    <a:gd name="T50" fmla="*/ 127 w 273"/>
                    <a:gd name="T51" fmla="*/ 31 h 396"/>
                    <a:gd name="T52" fmla="*/ 85 w 273"/>
                    <a:gd name="T53" fmla="*/ 80 h 396"/>
                    <a:gd name="T54" fmla="*/ 72 w 273"/>
                    <a:gd name="T55" fmla="*/ 96 h 396"/>
                    <a:gd name="T56" fmla="*/ 61 w 273"/>
                    <a:gd name="T57" fmla="*/ 122 h 396"/>
                    <a:gd name="T58" fmla="*/ 42 w 273"/>
                    <a:gd name="T59" fmla="*/ 140 h 396"/>
                    <a:gd name="T60" fmla="*/ 31 w 273"/>
                    <a:gd name="T61" fmla="*/ 155 h 396"/>
                    <a:gd name="T62" fmla="*/ 17 w 273"/>
                    <a:gd name="T63" fmla="*/ 178 h 396"/>
                    <a:gd name="T64" fmla="*/ 1 w 273"/>
                    <a:gd name="T65" fmla="*/ 195 h 396"/>
                    <a:gd name="T66" fmla="*/ 0 w 273"/>
                    <a:gd name="T67" fmla="*/ 197 h 396"/>
                    <a:gd name="T68" fmla="*/ 1 w 273"/>
                    <a:gd name="T69" fmla="*/ 21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3" h="396">
                      <a:moveTo>
                        <a:pt x="1" y="213"/>
                      </a:moveTo>
                      <a:cubicBezTo>
                        <a:pt x="0" y="230"/>
                        <a:pt x="1" y="263"/>
                        <a:pt x="9" y="281"/>
                      </a:cubicBezTo>
                      <a:cubicBezTo>
                        <a:pt x="16" y="299"/>
                        <a:pt x="11" y="380"/>
                        <a:pt x="16" y="388"/>
                      </a:cubicBezTo>
                      <a:cubicBezTo>
                        <a:pt x="20" y="396"/>
                        <a:pt x="29" y="322"/>
                        <a:pt x="29" y="285"/>
                      </a:cubicBezTo>
                      <a:cubicBezTo>
                        <a:pt x="29" y="248"/>
                        <a:pt x="33" y="193"/>
                        <a:pt x="35" y="180"/>
                      </a:cubicBezTo>
                      <a:cubicBezTo>
                        <a:pt x="38" y="166"/>
                        <a:pt x="49" y="145"/>
                        <a:pt x="56" y="144"/>
                      </a:cubicBezTo>
                      <a:cubicBezTo>
                        <a:pt x="63" y="143"/>
                        <a:pt x="48" y="194"/>
                        <a:pt x="50" y="204"/>
                      </a:cubicBezTo>
                      <a:cubicBezTo>
                        <a:pt x="52" y="213"/>
                        <a:pt x="58" y="230"/>
                        <a:pt x="65" y="230"/>
                      </a:cubicBezTo>
                      <a:cubicBezTo>
                        <a:pt x="72" y="230"/>
                        <a:pt x="83" y="189"/>
                        <a:pt x="86" y="172"/>
                      </a:cubicBezTo>
                      <a:cubicBezTo>
                        <a:pt x="90" y="155"/>
                        <a:pt x="80" y="119"/>
                        <a:pt x="80" y="107"/>
                      </a:cubicBezTo>
                      <a:cubicBezTo>
                        <a:pt x="81" y="95"/>
                        <a:pt x="92" y="117"/>
                        <a:pt x="98" y="141"/>
                      </a:cubicBezTo>
                      <a:cubicBezTo>
                        <a:pt x="104" y="164"/>
                        <a:pt x="93" y="206"/>
                        <a:pt x="96" y="223"/>
                      </a:cubicBezTo>
                      <a:cubicBezTo>
                        <a:pt x="99" y="240"/>
                        <a:pt x="109" y="252"/>
                        <a:pt x="119" y="226"/>
                      </a:cubicBezTo>
                      <a:cubicBezTo>
                        <a:pt x="130" y="200"/>
                        <a:pt x="136" y="150"/>
                        <a:pt x="134" y="136"/>
                      </a:cubicBezTo>
                      <a:cubicBezTo>
                        <a:pt x="132" y="123"/>
                        <a:pt x="120" y="116"/>
                        <a:pt x="131" y="113"/>
                      </a:cubicBezTo>
                      <a:cubicBezTo>
                        <a:pt x="143" y="111"/>
                        <a:pt x="159" y="120"/>
                        <a:pt x="169" y="130"/>
                      </a:cubicBezTo>
                      <a:cubicBezTo>
                        <a:pt x="180" y="139"/>
                        <a:pt x="203" y="178"/>
                        <a:pt x="207" y="174"/>
                      </a:cubicBezTo>
                      <a:cubicBezTo>
                        <a:pt x="212" y="169"/>
                        <a:pt x="229" y="153"/>
                        <a:pt x="236" y="143"/>
                      </a:cubicBezTo>
                      <a:cubicBezTo>
                        <a:pt x="243" y="134"/>
                        <a:pt x="267" y="111"/>
                        <a:pt x="266" y="102"/>
                      </a:cubicBezTo>
                      <a:cubicBezTo>
                        <a:pt x="266" y="97"/>
                        <a:pt x="270" y="96"/>
                        <a:pt x="273" y="94"/>
                      </a:cubicBezTo>
                      <a:cubicBezTo>
                        <a:pt x="269" y="89"/>
                        <a:pt x="265" y="84"/>
                        <a:pt x="261" y="79"/>
                      </a:cubicBezTo>
                      <a:cubicBezTo>
                        <a:pt x="244" y="63"/>
                        <a:pt x="225" y="49"/>
                        <a:pt x="207" y="34"/>
                      </a:cubicBezTo>
                      <a:cubicBezTo>
                        <a:pt x="199" y="27"/>
                        <a:pt x="190" y="20"/>
                        <a:pt x="181" y="13"/>
                      </a:cubicBezTo>
                      <a:cubicBezTo>
                        <a:pt x="176" y="9"/>
                        <a:pt x="170" y="4"/>
                        <a:pt x="164" y="3"/>
                      </a:cubicBezTo>
                      <a:cubicBezTo>
                        <a:pt x="155" y="0"/>
                        <a:pt x="148" y="4"/>
                        <a:pt x="143" y="11"/>
                      </a:cubicBezTo>
                      <a:cubicBezTo>
                        <a:pt x="138" y="18"/>
                        <a:pt x="132" y="25"/>
                        <a:pt x="127" y="31"/>
                      </a:cubicBezTo>
                      <a:cubicBezTo>
                        <a:pt x="113" y="48"/>
                        <a:pt x="100" y="64"/>
                        <a:pt x="85" y="80"/>
                      </a:cubicBezTo>
                      <a:cubicBezTo>
                        <a:pt x="81" y="85"/>
                        <a:pt x="76" y="90"/>
                        <a:pt x="72" y="96"/>
                      </a:cubicBezTo>
                      <a:cubicBezTo>
                        <a:pt x="67" y="104"/>
                        <a:pt x="65" y="114"/>
                        <a:pt x="61" y="122"/>
                      </a:cubicBezTo>
                      <a:cubicBezTo>
                        <a:pt x="56" y="130"/>
                        <a:pt x="49" y="135"/>
                        <a:pt x="42" y="140"/>
                      </a:cubicBezTo>
                      <a:cubicBezTo>
                        <a:pt x="37" y="144"/>
                        <a:pt x="34" y="150"/>
                        <a:pt x="31" y="155"/>
                      </a:cubicBezTo>
                      <a:cubicBezTo>
                        <a:pt x="26" y="163"/>
                        <a:pt x="22" y="170"/>
                        <a:pt x="17" y="178"/>
                      </a:cubicBezTo>
                      <a:cubicBezTo>
                        <a:pt x="12" y="184"/>
                        <a:pt x="6" y="189"/>
                        <a:pt x="1" y="195"/>
                      </a:cubicBezTo>
                      <a:cubicBezTo>
                        <a:pt x="1" y="196"/>
                        <a:pt x="1" y="196"/>
                        <a:pt x="0" y="197"/>
                      </a:cubicBezTo>
                      <a:cubicBezTo>
                        <a:pt x="1" y="202"/>
                        <a:pt x="1" y="208"/>
                        <a:pt x="1" y="213"/>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7"/>
                <p:cNvSpPr>
                  <a:spLocks/>
                </p:cNvSpPr>
                <p:nvPr/>
              </p:nvSpPr>
              <p:spPr bwMode="auto">
                <a:xfrm>
                  <a:off x="9926638" y="5272088"/>
                  <a:ext cx="217487" cy="287338"/>
                </a:xfrm>
                <a:custGeom>
                  <a:avLst/>
                  <a:gdLst>
                    <a:gd name="T0" fmla="*/ 10 w 80"/>
                    <a:gd name="T1" fmla="*/ 99 h 106"/>
                    <a:gd name="T2" fmla="*/ 43 w 80"/>
                    <a:gd name="T3" fmla="*/ 35 h 106"/>
                    <a:gd name="T4" fmla="*/ 74 w 80"/>
                    <a:gd name="T5" fmla="*/ 2 h 106"/>
                    <a:gd name="T6" fmla="*/ 61 w 80"/>
                    <a:gd name="T7" fmla="*/ 5 h 106"/>
                    <a:gd name="T8" fmla="*/ 22 w 80"/>
                    <a:gd name="T9" fmla="*/ 33 h 106"/>
                    <a:gd name="T10" fmla="*/ 1 w 80"/>
                    <a:gd name="T11" fmla="*/ 79 h 106"/>
                    <a:gd name="T12" fmla="*/ 10 w 80"/>
                    <a:gd name="T13" fmla="*/ 99 h 106"/>
                  </a:gdLst>
                  <a:ahLst/>
                  <a:cxnLst>
                    <a:cxn ang="0">
                      <a:pos x="T0" y="T1"/>
                    </a:cxn>
                    <a:cxn ang="0">
                      <a:pos x="T2" y="T3"/>
                    </a:cxn>
                    <a:cxn ang="0">
                      <a:pos x="T4" y="T5"/>
                    </a:cxn>
                    <a:cxn ang="0">
                      <a:pos x="T6" y="T7"/>
                    </a:cxn>
                    <a:cxn ang="0">
                      <a:pos x="T8" y="T9"/>
                    </a:cxn>
                    <a:cxn ang="0">
                      <a:pos x="T10" y="T11"/>
                    </a:cxn>
                    <a:cxn ang="0">
                      <a:pos x="T12" y="T13"/>
                    </a:cxn>
                  </a:cxnLst>
                  <a:rect l="0" t="0" r="r" b="b"/>
                  <a:pathLst>
                    <a:path w="80" h="106">
                      <a:moveTo>
                        <a:pt x="10" y="99"/>
                      </a:moveTo>
                      <a:cubicBezTo>
                        <a:pt x="12" y="92"/>
                        <a:pt x="25" y="55"/>
                        <a:pt x="43" y="35"/>
                      </a:cubicBezTo>
                      <a:cubicBezTo>
                        <a:pt x="60" y="15"/>
                        <a:pt x="80" y="0"/>
                        <a:pt x="74" y="2"/>
                      </a:cubicBezTo>
                      <a:cubicBezTo>
                        <a:pt x="68" y="4"/>
                        <a:pt x="61" y="5"/>
                        <a:pt x="61" y="5"/>
                      </a:cubicBezTo>
                      <a:cubicBezTo>
                        <a:pt x="57" y="7"/>
                        <a:pt x="31" y="24"/>
                        <a:pt x="22" y="33"/>
                      </a:cubicBezTo>
                      <a:cubicBezTo>
                        <a:pt x="12" y="42"/>
                        <a:pt x="0" y="71"/>
                        <a:pt x="1" y="79"/>
                      </a:cubicBezTo>
                      <a:cubicBezTo>
                        <a:pt x="2" y="87"/>
                        <a:pt x="7" y="106"/>
                        <a:pt x="10" y="99"/>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8"/>
                <p:cNvSpPr>
                  <a:spLocks/>
                </p:cNvSpPr>
                <p:nvPr/>
              </p:nvSpPr>
              <p:spPr bwMode="auto">
                <a:xfrm>
                  <a:off x="9736138" y="4071938"/>
                  <a:ext cx="282575" cy="658813"/>
                </a:xfrm>
                <a:custGeom>
                  <a:avLst/>
                  <a:gdLst>
                    <a:gd name="T0" fmla="*/ 33 w 104"/>
                    <a:gd name="T1" fmla="*/ 115 h 243"/>
                    <a:gd name="T2" fmla="*/ 44 w 104"/>
                    <a:gd name="T3" fmla="*/ 70 h 243"/>
                    <a:gd name="T4" fmla="*/ 60 w 104"/>
                    <a:gd name="T5" fmla="*/ 115 h 243"/>
                    <a:gd name="T6" fmla="*/ 21 w 104"/>
                    <a:gd name="T7" fmla="*/ 196 h 243"/>
                    <a:gd name="T8" fmla="*/ 12 w 104"/>
                    <a:gd name="T9" fmla="*/ 220 h 243"/>
                    <a:gd name="T10" fmla="*/ 70 w 104"/>
                    <a:gd name="T11" fmla="*/ 146 h 243"/>
                    <a:gd name="T12" fmla="*/ 67 w 104"/>
                    <a:gd name="T13" fmla="*/ 178 h 243"/>
                    <a:gd name="T14" fmla="*/ 10 w 104"/>
                    <a:gd name="T15" fmla="*/ 242 h 243"/>
                    <a:gd name="T16" fmla="*/ 74 w 104"/>
                    <a:gd name="T17" fmla="*/ 220 h 243"/>
                    <a:gd name="T18" fmla="*/ 101 w 104"/>
                    <a:gd name="T19" fmla="*/ 216 h 243"/>
                    <a:gd name="T20" fmla="*/ 101 w 104"/>
                    <a:gd name="T21" fmla="*/ 218 h 243"/>
                    <a:gd name="T22" fmla="*/ 103 w 104"/>
                    <a:gd name="T23" fmla="*/ 199 h 243"/>
                    <a:gd name="T24" fmla="*/ 98 w 104"/>
                    <a:gd name="T25" fmla="*/ 186 h 243"/>
                    <a:gd name="T26" fmla="*/ 86 w 104"/>
                    <a:gd name="T27" fmla="*/ 166 h 243"/>
                    <a:gd name="T28" fmla="*/ 82 w 104"/>
                    <a:gd name="T29" fmla="*/ 155 h 243"/>
                    <a:gd name="T30" fmla="*/ 79 w 104"/>
                    <a:gd name="T31" fmla="*/ 147 h 243"/>
                    <a:gd name="T32" fmla="*/ 79 w 104"/>
                    <a:gd name="T33" fmla="*/ 133 h 243"/>
                    <a:gd name="T34" fmla="*/ 70 w 104"/>
                    <a:gd name="T35" fmla="*/ 99 h 243"/>
                    <a:gd name="T36" fmla="*/ 58 w 104"/>
                    <a:gd name="T37" fmla="*/ 66 h 243"/>
                    <a:gd name="T38" fmla="*/ 32 w 104"/>
                    <a:gd name="T39" fmla="*/ 29 h 243"/>
                    <a:gd name="T40" fmla="*/ 18 w 104"/>
                    <a:gd name="T41" fmla="*/ 10 h 243"/>
                    <a:gd name="T42" fmla="*/ 10 w 104"/>
                    <a:gd name="T43" fmla="*/ 1 h 243"/>
                    <a:gd name="T44" fmla="*/ 6 w 104"/>
                    <a:gd name="T45" fmla="*/ 0 h 243"/>
                    <a:gd name="T46" fmla="*/ 21 w 104"/>
                    <a:gd name="T47" fmla="*/ 25 h 243"/>
                    <a:gd name="T48" fmla="*/ 33 w 104"/>
                    <a:gd name="T49" fmla="*/ 11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243">
                      <a:moveTo>
                        <a:pt x="33" y="115"/>
                      </a:moveTo>
                      <a:cubicBezTo>
                        <a:pt x="40" y="122"/>
                        <a:pt x="41" y="74"/>
                        <a:pt x="44" y="70"/>
                      </a:cubicBezTo>
                      <a:cubicBezTo>
                        <a:pt x="48" y="66"/>
                        <a:pt x="61" y="102"/>
                        <a:pt x="60" y="115"/>
                      </a:cubicBezTo>
                      <a:cubicBezTo>
                        <a:pt x="59" y="128"/>
                        <a:pt x="30" y="183"/>
                        <a:pt x="21" y="196"/>
                      </a:cubicBezTo>
                      <a:cubicBezTo>
                        <a:pt x="12" y="209"/>
                        <a:pt x="2" y="231"/>
                        <a:pt x="12" y="220"/>
                      </a:cubicBezTo>
                      <a:cubicBezTo>
                        <a:pt x="21" y="210"/>
                        <a:pt x="62" y="155"/>
                        <a:pt x="70" y="146"/>
                      </a:cubicBezTo>
                      <a:cubicBezTo>
                        <a:pt x="78" y="137"/>
                        <a:pt x="82" y="152"/>
                        <a:pt x="67" y="178"/>
                      </a:cubicBezTo>
                      <a:cubicBezTo>
                        <a:pt x="51" y="204"/>
                        <a:pt x="0" y="243"/>
                        <a:pt x="10" y="242"/>
                      </a:cubicBezTo>
                      <a:cubicBezTo>
                        <a:pt x="19" y="241"/>
                        <a:pt x="55" y="232"/>
                        <a:pt x="74" y="220"/>
                      </a:cubicBezTo>
                      <a:cubicBezTo>
                        <a:pt x="93" y="209"/>
                        <a:pt x="102" y="209"/>
                        <a:pt x="101" y="216"/>
                      </a:cubicBezTo>
                      <a:cubicBezTo>
                        <a:pt x="101" y="217"/>
                        <a:pt x="101" y="218"/>
                        <a:pt x="101" y="218"/>
                      </a:cubicBezTo>
                      <a:cubicBezTo>
                        <a:pt x="102" y="212"/>
                        <a:pt x="104" y="206"/>
                        <a:pt x="103" y="199"/>
                      </a:cubicBezTo>
                      <a:cubicBezTo>
                        <a:pt x="103" y="195"/>
                        <a:pt x="100" y="190"/>
                        <a:pt x="98" y="186"/>
                      </a:cubicBezTo>
                      <a:cubicBezTo>
                        <a:pt x="94" y="179"/>
                        <a:pt x="89" y="173"/>
                        <a:pt x="86" y="166"/>
                      </a:cubicBezTo>
                      <a:cubicBezTo>
                        <a:pt x="85" y="163"/>
                        <a:pt x="84" y="159"/>
                        <a:pt x="82" y="155"/>
                      </a:cubicBezTo>
                      <a:cubicBezTo>
                        <a:pt x="82" y="153"/>
                        <a:pt x="80" y="150"/>
                        <a:pt x="79" y="147"/>
                      </a:cubicBezTo>
                      <a:cubicBezTo>
                        <a:pt x="80" y="142"/>
                        <a:pt x="80" y="137"/>
                        <a:pt x="79" y="133"/>
                      </a:cubicBezTo>
                      <a:cubicBezTo>
                        <a:pt x="78" y="121"/>
                        <a:pt x="74" y="110"/>
                        <a:pt x="70" y="99"/>
                      </a:cubicBezTo>
                      <a:cubicBezTo>
                        <a:pt x="66" y="88"/>
                        <a:pt x="63" y="76"/>
                        <a:pt x="58" y="66"/>
                      </a:cubicBezTo>
                      <a:cubicBezTo>
                        <a:pt x="51" y="52"/>
                        <a:pt x="41" y="40"/>
                        <a:pt x="32" y="29"/>
                      </a:cubicBezTo>
                      <a:cubicBezTo>
                        <a:pt x="27" y="23"/>
                        <a:pt x="22" y="17"/>
                        <a:pt x="18" y="10"/>
                      </a:cubicBezTo>
                      <a:cubicBezTo>
                        <a:pt x="16" y="6"/>
                        <a:pt x="14" y="3"/>
                        <a:pt x="10" y="1"/>
                      </a:cubicBezTo>
                      <a:cubicBezTo>
                        <a:pt x="9" y="1"/>
                        <a:pt x="8" y="0"/>
                        <a:pt x="6" y="0"/>
                      </a:cubicBezTo>
                      <a:cubicBezTo>
                        <a:pt x="12" y="5"/>
                        <a:pt x="20" y="15"/>
                        <a:pt x="21" y="25"/>
                      </a:cubicBezTo>
                      <a:cubicBezTo>
                        <a:pt x="23" y="41"/>
                        <a:pt x="26" y="108"/>
                        <a:pt x="33" y="115"/>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9"/>
                <p:cNvSpPr>
                  <a:spLocks/>
                </p:cNvSpPr>
                <p:nvPr/>
              </p:nvSpPr>
              <p:spPr bwMode="auto">
                <a:xfrm>
                  <a:off x="9713913" y="4862513"/>
                  <a:ext cx="454025" cy="155575"/>
                </a:xfrm>
                <a:custGeom>
                  <a:avLst/>
                  <a:gdLst>
                    <a:gd name="T0" fmla="*/ 88 w 167"/>
                    <a:gd name="T1" fmla="*/ 7 h 57"/>
                    <a:gd name="T2" fmla="*/ 39 w 167"/>
                    <a:gd name="T3" fmla="*/ 15 h 57"/>
                    <a:gd name="T4" fmla="*/ 11 w 167"/>
                    <a:gd name="T5" fmla="*/ 35 h 57"/>
                    <a:gd name="T6" fmla="*/ 88 w 167"/>
                    <a:gd name="T7" fmla="*/ 26 h 57"/>
                    <a:gd name="T8" fmla="*/ 155 w 167"/>
                    <a:gd name="T9" fmla="*/ 49 h 57"/>
                    <a:gd name="T10" fmla="*/ 167 w 167"/>
                    <a:gd name="T11" fmla="*/ 57 h 57"/>
                    <a:gd name="T12" fmla="*/ 152 w 167"/>
                    <a:gd name="T13" fmla="*/ 39 h 57"/>
                    <a:gd name="T14" fmla="*/ 131 w 167"/>
                    <a:gd name="T15" fmla="*/ 11 h 57"/>
                    <a:gd name="T16" fmla="*/ 127 w 167"/>
                    <a:gd name="T17" fmla="*/ 0 h 57"/>
                    <a:gd name="T18" fmla="*/ 124 w 167"/>
                    <a:gd name="T19" fmla="*/ 5 h 57"/>
                    <a:gd name="T20" fmla="*/ 88 w 167"/>
                    <a:gd name="T21" fmla="*/ 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57">
                      <a:moveTo>
                        <a:pt x="88" y="7"/>
                      </a:moveTo>
                      <a:cubicBezTo>
                        <a:pt x="73" y="7"/>
                        <a:pt x="57" y="4"/>
                        <a:pt x="39" y="15"/>
                      </a:cubicBezTo>
                      <a:cubicBezTo>
                        <a:pt x="20" y="26"/>
                        <a:pt x="0" y="39"/>
                        <a:pt x="11" y="35"/>
                      </a:cubicBezTo>
                      <a:cubicBezTo>
                        <a:pt x="22" y="30"/>
                        <a:pt x="64" y="20"/>
                        <a:pt x="88" y="26"/>
                      </a:cubicBezTo>
                      <a:cubicBezTo>
                        <a:pt x="111" y="32"/>
                        <a:pt x="137" y="37"/>
                        <a:pt x="155" y="49"/>
                      </a:cubicBezTo>
                      <a:cubicBezTo>
                        <a:pt x="159" y="52"/>
                        <a:pt x="163" y="54"/>
                        <a:pt x="167" y="57"/>
                      </a:cubicBezTo>
                      <a:cubicBezTo>
                        <a:pt x="162" y="51"/>
                        <a:pt x="157" y="45"/>
                        <a:pt x="152" y="39"/>
                      </a:cubicBezTo>
                      <a:cubicBezTo>
                        <a:pt x="144" y="29"/>
                        <a:pt x="137" y="21"/>
                        <a:pt x="131" y="11"/>
                      </a:cubicBezTo>
                      <a:cubicBezTo>
                        <a:pt x="129" y="7"/>
                        <a:pt x="128" y="4"/>
                        <a:pt x="127" y="0"/>
                      </a:cubicBezTo>
                      <a:cubicBezTo>
                        <a:pt x="126" y="2"/>
                        <a:pt x="125" y="4"/>
                        <a:pt x="124" y="5"/>
                      </a:cubicBezTo>
                      <a:cubicBezTo>
                        <a:pt x="118" y="10"/>
                        <a:pt x="102" y="7"/>
                        <a:pt x="88" y="7"/>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0"/>
                <p:cNvSpPr>
                  <a:spLocks/>
                </p:cNvSpPr>
                <p:nvPr/>
              </p:nvSpPr>
              <p:spPr bwMode="auto">
                <a:xfrm>
                  <a:off x="9815513" y="4689475"/>
                  <a:ext cx="227012" cy="125413"/>
                </a:xfrm>
                <a:custGeom>
                  <a:avLst/>
                  <a:gdLst>
                    <a:gd name="T0" fmla="*/ 71 w 84"/>
                    <a:gd name="T1" fmla="*/ 0 h 46"/>
                    <a:gd name="T2" fmla="*/ 59 w 84"/>
                    <a:gd name="T3" fmla="*/ 19 h 46"/>
                    <a:gd name="T4" fmla="*/ 9 w 84"/>
                    <a:gd name="T5" fmla="*/ 46 h 46"/>
                    <a:gd name="T6" fmla="*/ 68 w 84"/>
                    <a:gd name="T7" fmla="*/ 38 h 46"/>
                    <a:gd name="T8" fmla="*/ 84 w 84"/>
                    <a:gd name="T9" fmla="*/ 35 h 46"/>
                    <a:gd name="T10" fmla="*/ 73 w 84"/>
                    <a:gd name="T11" fmla="*/ 10 h 46"/>
                    <a:gd name="T12" fmla="*/ 71 w 84"/>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84" h="46">
                      <a:moveTo>
                        <a:pt x="71" y="0"/>
                      </a:moveTo>
                      <a:cubicBezTo>
                        <a:pt x="70" y="6"/>
                        <a:pt x="67" y="13"/>
                        <a:pt x="59" y="19"/>
                      </a:cubicBezTo>
                      <a:cubicBezTo>
                        <a:pt x="44" y="29"/>
                        <a:pt x="0" y="46"/>
                        <a:pt x="9" y="46"/>
                      </a:cubicBezTo>
                      <a:cubicBezTo>
                        <a:pt x="19" y="46"/>
                        <a:pt x="53" y="43"/>
                        <a:pt x="68" y="38"/>
                      </a:cubicBezTo>
                      <a:cubicBezTo>
                        <a:pt x="74" y="36"/>
                        <a:pt x="79" y="36"/>
                        <a:pt x="84" y="35"/>
                      </a:cubicBezTo>
                      <a:cubicBezTo>
                        <a:pt x="80" y="27"/>
                        <a:pt x="75" y="19"/>
                        <a:pt x="73" y="10"/>
                      </a:cubicBezTo>
                      <a:cubicBezTo>
                        <a:pt x="73" y="8"/>
                        <a:pt x="72" y="4"/>
                        <a:pt x="71" y="0"/>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41" name="Group 57"/>
          <p:cNvGrpSpPr/>
          <p:nvPr/>
        </p:nvGrpSpPr>
        <p:grpSpPr>
          <a:xfrm>
            <a:off x="6967275" y="984909"/>
            <a:ext cx="581025" cy="581025"/>
            <a:chOff x="7737475" y="1981201"/>
            <a:chExt cx="581025" cy="581025"/>
          </a:xfrm>
          <a:solidFill>
            <a:schemeClr val="accent2"/>
          </a:solidFill>
        </p:grpSpPr>
        <p:sp>
          <p:nvSpPr>
            <p:cNvPr id="42" name="Freeform 44"/>
            <p:cNvSpPr>
              <a:spLocks/>
            </p:cNvSpPr>
            <p:nvPr/>
          </p:nvSpPr>
          <p:spPr bwMode="auto">
            <a:xfrm>
              <a:off x="8220075" y="2462213"/>
              <a:ext cx="98425" cy="100013"/>
            </a:xfrm>
            <a:custGeom>
              <a:avLst/>
              <a:gdLst>
                <a:gd name="T0" fmla="*/ 27 w 33"/>
                <a:gd name="T1" fmla="*/ 6 h 33"/>
                <a:gd name="T2" fmla="*/ 27 w 33"/>
                <a:gd name="T3" fmla="*/ 27 h 33"/>
                <a:gd name="T4" fmla="*/ 6 w 33"/>
                <a:gd name="T5" fmla="*/ 27 h 33"/>
                <a:gd name="T6" fmla="*/ 6 w 33"/>
                <a:gd name="T7" fmla="*/ 6 h 33"/>
                <a:gd name="T8" fmla="*/ 27 w 33"/>
                <a:gd name="T9" fmla="*/ 6 h 33"/>
              </a:gdLst>
              <a:ahLst/>
              <a:cxnLst>
                <a:cxn ang="0">
                  <a:pos x="T0" y="T1"/>
                </a:cxn>
                <a:cxn ang="0">
                  <a:pos x="T2" y="T3"/>
                </a:cxn>
                <a:cxn ang="0">
                  <a:pos x="T4" y="T5"/>
                </a:cxn>
                <a:cxn ang="0">
                  <a:pos x="T6" y="T7"/>
                </a:cxn>
                <a:cxn ang="0">
                  <a:pos x="T8" y="T9"/>
                </a:cxn>
              </a:cxnLst>
              <a:rect l="0" t="0" r="r" b="b"/>
              <a:pathLst>
                <a:path w="33" h="33">
                  <a:moveTo>
                    <a:pt x="27" y="6"/>
                  </a:moveTo>
                  <a:cubicBezTo>
                    <a:pt x="33" y="12"/>
                    <a:pt x="33" y="21"/>
                    <a:pt x="27" y="27"/>
                  </a:cubicBezTo>
                  <a:cubicBezTo>
                    <a:pt x="21" y="33"/>
                    <a:pt x="12" y="33"/>
                    <a:pt x="6" y="27"/>
                  </a:cubicBezTo>
                  <a:cubicBezTo>
                    <a:pt x="0" y="21"/>
                    <a:pt x="0" y="12"/>
                    <a:pt x="6" y="6"/>
                  </a:cubicBezTo>
                  <a:cubicBezTo>
                    <a:pt x="12" y="0"/>
                    <a:pt x="21" y="0"/>
                    <a:pt x="2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5"/>
            <p:cNvSpPr>
              <a:spLocks/>
            </p:cNvSpPr>
            <p:nvPr/>
          </p:nvSpPr>
          <p:spPr bwMode="auto">
            <a:xfrm>
              <a:off x="7737475" y="1981201"/>
              <a:ext cx="490538" cy="490538"/>
            </a:xfrm>
            <a:custGeom>
              <a:avLst/>
              <a:gdLst>
                <a:gd name="T0" fmla="*/ 158 w 164"/>
                <a:gd name="T1" fmla="*/ 138 h 164"/>
                <a:gd name="T2" fmla="*/ 141 w 164"/>
                <a:gd name="T3" fmla="*/ 121 h 164"/>
                <a:gd name="T4" fmla="*/ 137 w 164"/>
                <a:gd name="T5" fmla="*/ 88 h 164"/>
                <a:gd name="T6" fmla="*/ 139 w 164"/>
                <a:gd name="T7" fmla="*/ 73 h 164"/>
                <a:gd name="T8" fmla="*/ 120 w 164"/>
                <a:gd name="T9" fmla="*/ 26 h 164"/>
                <a:gd name="T10" fmla="*/ 26 w 164"/>
                <a:gd name="T11" fmla="*/ 26 h 164"/>
                <a:gd name="T12" fmla="*/ 26 w 164"/>
                <a:gd name="T13" fmla="*/ 120 h 164"/>
                <a:gd name="T14" fmla="*/ 47 w 164"/>
                <a:gd name="T15" fmla="*/ 120 h 164"/>
                <a:gd name="T16" fmla="*/ 47 w 164"/>
                <a:gd name="T17" fmla="*/ 99 h 164"/>
                <a:gd name="T18" fmla="*/ 47 w 164"/>
                <a:gd name="T19" fmla="*/ 47 h 164"/>
                <a:gd name="T20" fmla="*/ 99 w 164"/>
                <a:gd name="T21" fmla="*/ 47 h 164"/>
                <a:gd name="T22" fmla="*/ 110 w 164"/>
                <a:gd name="T23" fmla="*/ 73 h 164"/>
                <a:gd name="T24" fmla="*/ 109 w 164"/>
                <a:gd name="T25" fmla="*/ 83 h 164"/>
                <a:gd name="T26" fmla="*/ 121 w 164"/>
                <a:gd name="T27" fmla="*/ 142 h 164"/>
                <a:gd name="T28" fmla="*/ 138 w 164"/>
                <a:gd name="T29" fmla="*/ 159 h 164"/>
                <a:gd name="T30" fmla="*/ 158 w 164"/>
                <a:gd name="T31" fmla="*/ 159 h 164"/>
                <a:gd name="T32" fmla="*/ 158 w 164"/>
                <a:gd name="T33" fmla="*/ 13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64">
                  <a:moveTo>
                    <a:pt x="158" y="138"/>
                  </a:moveTo>
                  <a:cubicBezTo>
                    <a:pt x="141" y="121"/>
                    <a:pt x="141" y="121"/>
                    <a:pt x="141" y="121"/>
                  </a:cubicBezTo>
                  <a:cubicBezTo>
                    <a:pt x="133" y="113"/>
                    <a:pt x="135" y="103"/>
                    <a:pt x="137" y="88"/>
                  </a:cubicBezTo>
                  <a:cubicBezTo>
                    <a:pt x="138" y="83"/>
                    <a:pt x="139" y="78"/>
                    <a:pt x="139" y="73"/>
                  </a:cubicBezTo>
                  <a:cubicBezTo>
                    <a:pt x="139" y="56"/>
                    <a:pt x="133" y="39"/>
                    <a:pt x="120" y="26"/>
                  </a:cubicBezTo>
                  <a:cubicBezTo>
                    <a:pt x="94" y="0"/>
                    <a:pt x="52" y="0"/>
                    <a:pt x="26" y="26"/>
                  </a:cubicBezTo>
                  <a:cubicBezTo>
                    <a:pt x="0" y="52"/>
                    <a:pt x="0" y="94"/>
                    <a:pt x="26" y="120"/>
                  </a:cubicBezTo>
                  <a:cubicBezTo>
                    <a:pt x="32" y="126"/>
                    <a:pt x="41" y="126"/>
                    <a:pt x="47" y="120"/>
                  </a:cubicBezTo>
                  <a:cubicBezTo>
                    <a:pt x="53" y="114"/>
                    <a:pt x="53" y="105"/>
                    <a:pt x="47" y="99"/>
                  </a:cubicBezTo>
                  <a:cubicBezTo>
                    <a:pt x="33" y="85"/>
                    <a:pt x="33" y="62"/>
                    <a:pt x="47" y="47"/>
                  </a:cubicBezTo>
                  <a:cubicBezTo>
                    <a:pt x="61" y="33"/>
                    <a:pt x="85" y="33"/>
                    <a:pt x="99" y="47"/>
                  </a:cubicBezTo>
                  <a:cubicBezTo>
                    <a:pt x="106" y="54"/>
                    <a:pt x="110" y="63"/>
                    <a:pt x="110" y="73"/>
                  </a:cubicBezTo>
                  <a:cubicBezTo>
                    <a:pt x="110" y="75"/>
                    <a:pt x="109" y="79"/>
                    <a:pt x="109" y="83"/>
                  </a:cubicBezTo>
                  <a:cubicBezTo>
                    <a:pt x="106" y="97"/>
                    <a:pt x="101" y="122"/>
                    <a:pt x="121" y="142"/>
                  </a:cubicBezTo>
                  <a:cubicBezTo>
                    <a:pt x="138" y="159"/>
                    <a:pt x="138" y="159"/>
                    <a:pt x="138" y="159"/>
                  </a:cubicBezTo>
                  <a:cubicBezTo>
                    <a:pt x="143" y="164"/>
                    <a:pt x="153" y="164"/>
                    <a:pt x="158" y="159"/>
                  </a:cubicBezTo>
                  <a:cubicBezTo>
                    <a:pt x="164" y="153"/>
                    <a:pt x="164" y="143"/>
                    <a:pt x="158"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4" name="Group 58"/>
          <p:cNvGrpSpPr/>
          <p:nvPr/>
        </p:nvGrpSpPr>
        <p:grpSpPr>
          <a:xfrm>
            <a:off x="7767375" y="519771"/>
            <a:ext cx="493713" cy="852488"/>
            <a:chOff x="8575675" y="1528763"/>
            <a:chExt cx="493713" cy="852488"/>
          </a:xfrm>
          <a:solidFill>
            <a:schemeClr val="accent3"/>
          </a:solidFill>
        </p:grpSpPr>
        <p:sp>
          <p:nvSpPr>
            <p:cNvPr id="45" name="Oval 46"/>
            <p:cNvSpPr>
              <a:spLocks noChangeArrowheads="1"/>
            </p:cNvSpPr>
            <p:nvPr/>
          </p:nvSpPr>
          <p:spPr bwMode="auto">
            <a:xfrm>
              <a:off x="8766175" y="2271713"/>
              <a:ext cx="111125" cy="1095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7"/>
            <p:cNvSpPr>
              <a:spLocks/>
            </p:cNvSpPr>
            <p:nvPr/>
          </p:nvSpPr>
          <p:spPr bwMode="auto">
            <a:xfrm>
              <a:off x="8575675" y="1528763"/>
              <a:ext cx="493713" cy="696913"/>
            </a:xfrm>
            <a:custGeom>
              <a:avLst/>
              <a:gdLst>
                <a:gd name="T0" fmla="*/ 82 w 165"/>
                <a:gd name="T1" fmla="*/ 0 h 233"/>
                <a:gd name="T2" fmla="*/ 0 w 165"/>
                <a:gd name="T3" fmla="*/ 82 h 233"/>
                <a:gd name="T4" fmla="*/ 18 w 165"/>
                <a:gd name="T5" fmla="*/ 101 h 233"/>
                <a:gd name="T6" fmla="*/ 36 w 165"/>
                <a:gd name="T7" fmla="*/ 82 h 233"/>
                <a:gd name="T8" fmla="*/ 82 w 165"/>
                <a:gd name="T9" fmla="*/ 36 h 233"/>
                <a:gd name="T10" fmla="*/ 128 w 165"/>
                <a:gd name="T11" fmla="*/ 82 h 233"/>
                <a:gd name="T12" fmla="*/ 115 w 165"/>
                <a:gd name="T13" fmla="*/ 115 h 233"/>
                <a:gd name="T14" fmla="*/ 106 w 165"/>
                <a:gd name="T15" fmla="*/ 122 h 233"/>
                <a:gd name="T16" fmla="*/ 64 w 165"/>
                <a:gd name="T17" fmla="*/ 185 h 233"/>
                <a:gd name="T18" fmla="*/ 64 w 165"/>
                <a:gd name="T19" fmla="*/ 215 h 233"/>
                <a:gd name="T20" fmla="*/ 82 w 165"/>
                <a:gd name="T21" fmla="*/ 233 h 233"/>
                <a:gd name="T22" fmla="*/ 101 w 165"/>
                <a:gd name="T23" fmla="*/ 215 h 233"/>
                <a:gd name="T24" fmla="*/ 101 w 165"/>
                <a:gd name="T25" fmla="*/ 185 h 233"/>
                <a:gd name="T26" fmla="*/ 126 w 165"/>
                <a:gd name="T27" fmla="*/ 152 h 233"/>
                <a:gd name="T28" fmla="*/ 141 w 165"/>
                <a:gd name="T29" fmla="*/ 141 h 233"/>
                <a:gd name="T30" fmla="*/ 165 w 165"/>
                <a:gd name="T31" fmla="*/ 82 h 233"/>
                <a:gd name="T32" fmla="*/ 82 w 165"/>
                <a:gd name="T3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3">
                  <a:moveTo>
                    <a:pt x="82" y="0"/>
                  </a:moveTo>
                  <a:cubicBezTo>
                    <a:pt x="37" y="0"/>
                    <a:pt x="0" y="37"/>
                    <a:pt x="0" y="82"/>
                  </a:cubicBezTo>
                  <a:cubicBezTo>
                    <a:pt x="0" y="93"/>
                    <a:pt x="8" y="101"/>
                    <a:pt x="18" y="101"/>
                  </a:cubicBezTo>
                  <a:cubicBezTo>
                    <a:pt x="28" y="101"/>
                    <a:pt x="36" y="93"/>
                    <a:pt x="36" y="82"/>
                  </a:cubicBezTo>
                  <a:cubicBezTo>
                    <a:pt x="36" y="57"/>
                    <a:pt x="57" y="36"/>
                    <a:pt x="82" y="36"/>
                  </a:cubicBezTo>
                  <a:cubicBezTo>
                    <a:pt x="108" y="36"/>
                    <a:pt x="128" y="57"/>
                    <a:pt x="128" y="82"/>
                  </a:cubicBezTo>
                  <a:cubicBezTo>
                    <a:pt x="128" y="95"/>
                    <a:pt x="124" y="106"/>
                    <a:pt x="115" y="115"/>
                  </a:cubicBezTo>
                  <a:cubicBezTo>
                    <a:pt x="113" y="117"/>
                    <a:pt x="109" y="119"/>
                    <a:pt x="106" y="122"/>
                  </a:cubicBezTo>
                  <a:cubicBezTo>
                    <a:pt x="90" y="132"/>
                    <a:pt x="64" y="150"/>
                    <a:pt x="64" y="185"/>
                  </a:cubicBezTo>
                  <a:cubicBezTo>
                    <a:pt x="64" y="215"/>
                    <a:pt x="64" y="215"/>
                    <a:pt x="64" y="215"/>
                  </a:cubicBezTo>
                  <a:cubicBezTo>
                    <a:pt x="64" y="225"/>
                    <a:pt x="72" y="233"/>
                    <a:pt x="82" y="233"/>
                  </a:cubicBezTo>
                  <a:cubicBezTo>
                    <a:pt x="93" y="233"/>
                    <a:pt x="101" y="225"/>
                    <a:pt x="101" y="215"/>
                  </a:cubicBezTo>
                  <a:cubicBezTo>
                    <a:pt x="101" y="185"/>
                    <a:pt x="101" y="185"/>
                    <a:pt x="101" y="185"/>
                  </a:cubicBezTo>
                  <a:cubicBezTo>
                    <a:pt x="101" y="171"/>
                    <a:pt x="111" y="163"/>
                    <a:pt x="126" y="152"/>
                  </a:cubicBezTo>
                  <a:cubicBezTo>
                    <a:pt x="132" y="149"/>
                    <a:pt x="137" y="145"/>
                    <a:pt x="141" y="141"/>
                  </a:cubicBezTo>
                  <a:cubicBezTo>
                    <a:pt x="157" y="125"/>
                    <a:pt x="165" y="104"/>
                    <a:pt x="165" y="82"/>
                  </a:cubicBezTo>
                  <a:cubicBezTo>
                    <a:pt x="165" y="37"/>
                    <a:pt x="128" y="0"/>
                    <a:pt x="8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 name="Group 59"/>
          <p:cNvGrpSpPr/>
          <p:nvPr/>
        </p:nvGrpSpPr>
        <p:grpSpPr>
          <a:xfrm>
            <a:off x="8518263" y="997609"/>
            <a:ext cx="577850" cy="581025"/>
            <a:chOff x="9402763" y="1981201"/>
            <a:chExt cx="577850" cy="581025"/>
          </a:xfrm>
          <a:solidFill>
            <a:schemeClr val="accent4"/>
          </a:solidFill>
        </p:grpSpPr>
        <p:sp>
          <p:nvSpPr>
            <p:cNvPr id="48" name="Freeform 48"/>
            <p:cNvSpPr>
              <a:spLocks/>
            </p:cNvSpPr>
            <p:nvPr/>
          </p:nvSpPr>
          <p:spPr bwMode="auto">
            <a:xfrm>
              <a:off x="9490075" y="1981201"/>
              <a:ext cx="490538" cy="490538"/>
            </a:xfrm>
            <a:custGeom>
              <a:avLst/>
              <a:gdLst>
                <a:gd name="T0" fmla="*/ 138 w 164"/>
                <a:gd name="T1" fmla="*/ 26 h 164"/>
                <a:gd name="T2" fmla="*/ 44 w 164"/>
                <a:gd name="T3" fmla="*/ 26 h 164"/>
                <a:gd name="T4" fmla="*/ 44 w 164"/>
                <a:gd name="T5" fmla="*/ 47 h 164"/>
                <a:gd name="T6" fmla="*/ 65 w 164"/>
                <a:gd name="T7" fmla="*/ 47 h 164"/>
                <a:gd name="T8" fmla="*/ 117 w 164"/>
                <a:gd name="T9" fmla="*/ 47 h 164"/>
                <a:gd name="T10" fmla="*/ 117 w 164"/>
                <a:gd name="T11" fmla="*/ 99 h 164"/>
                <a:gd name="T12" fmla="*/ 91 w 164"/>
                <a:gd name="T13" fmla="*/ 110 h 164"/>
                <a:gd name="T14" fmla="*/ 82 w 164"/>
                <a:gd name="T15" fmla="*/ 109 h 164"/>
                <a:gd name="T16" fmla="*/ 23 w 164"/>
                <a:gd name="T17" fmla="*/ 121 h 164"/>
                <a:gd name="T18" fmla="*/ 6 w 164"/>
                <a:gd name="T19" fmla="*/ 138 h 164"/>
                <a:gd name="T20" fmla="*/ 6 w 164"/>
                <a:gd name="T21" fmla="*/ 159 h 164"/>
                <a:gd name="T22" fmla="*/ 27 w 164"/>
                <a:gd name="T23" fmla="*/ 159 h 164"/>
                <a:gd name="T24" fmla="*/ 44 w 164"/>
                <a:gd name="T25" fmla="*/ 142 h 164"/>
                <a:gd name="T26" fmla="*/ 76 w 164"/>
                <a:gd name="T27" fmla="*/ 138 h 164"/>
                <a:gd name="T28" fmla="*/ 91 w 164"/>
                <a:gd name="T29" fmla="*/ 140 h 164"/>
                <a:gd name="T30" fmla="*/ 138 w 164"/>
                <a:gd name="T31" fmla="*/ 120 h 164"/>
                <a:gd name="T32" fmla="*/ 138 w 164"/>
                <a:gd name="T33" fmla="*/ 2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64">
                  <a:moveTo>
                    <a:pt x="138" y="26"/>
                  </a:moveTo>
                  <a:cubicBezTo>
                    <a:pt x="112" y="0"/>
                    <a:pt x="70" y="0"/>
                    <a:pt x="44" y="26"/>
                  </a:cubicBezTo>
                  <a:cubicBezTo>
                    <a:pt x="39" y="32"/>
                    <a:pt x="39" y="41"/>
                    <a:pt x="44" y="47"/>
                  </a:cubicBezTo>
                  <a:cubicBezTo>
                    <a:pt x="50" y="53"/>
                    <a:pt x="59" y="53"/>
                    <a:pt x="65" y="47"/>
                  </a:cubicBezTo>
                  <a:cubicBezTo>
                    <a:pt x="80" y="33"/>
                    <a:pt x="103" y="33"/>
                    <a:pt x="117" y="47"/>
                  </a:cubicBezTo>
                  <a:cubicBezTo>
                    <a:pt x="132" y="62"/>
                    <a:pt x="132" y="85"/>
                    <a:pt x="117" y="99"/>
                  </a:cubicBezTo>
                  <a:cubicBezTo>
                    <a:pt x="110" y="106"/>
                    <a:pt x="101" y="110"/>
                    <a:pt x="91" y="110"/>
                  </a:cubicBezTo>
                  <a:cubicBezTo>
                    <a:pt x="89" y="110"/>
                    <a:pt x="86" y="109"/>
                    <a:pt x="82" y="109"/>
                  </a:cubicBezTo>
                  <a:cubicBezTo>
                    <a:pt x="67" y="106"/>
                    <a:pt x="43" y="101"/>
                    <a:pt x="23" y="121"/>
                  </a:cubicBezTo>
                  <a:cubicBezTo>
                    <a:pt x="6" y="138"/>
                    <a:pt x="6" y="138"/>
                    <a:pt x="6" y="138"/>
                  </a:cubicBezTo>
                  <a:cubicBezTo>
                    <a:pt x="0" y="143"/>
                    <a:pt x="0" y="153"/>
                    <a:pt x="6" y="159"/>
                  </a:cubicBezTo>
                  <a:cubicBezTo>
                    <a:pt x="12" y="164"/>
                    <a:pt x="21" y="164"/>
                    <a:pt x="27" y="159"/>
                  </a:cubicBezTo>
                  <a:cubicBezTo>
                    <a:pt x="44" y="142"/>
                    <a:pt x="44" y="142"/>
                    <a:pt x="44" y="142"/>
                  </a:cubicBezTo>
                  <a:cubicBezTo>
                    <a:pt x="52" y="134"/>
                    <a:pt x="62" y="135"/>
                    <a:pt x="76" y="138"/>
                  </a:cubicBezTo>
                  <a:cubicBezTo>
                    <a:pt x="82" y="139"/>
                    <a:pt x="87" y="140"/>
                    <a:pt x="91" y="140"/>
                  </a:cubicBezTo>
                  <a:cubicBezTo>
                    <a:pt x="109" y="140"/>
                    <a:pt x="126" y="133"/>
                    <a:pt x="138" y="120"/>
                  </a:cubicBezTo>
                  <a:cubicBezTo>
                    <a:pt x="164" y="94"/>
                    <a:pt x="164" y="52"/>
                    <a:pt x="138"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9"/>
            <p:cNvSpPr>
              <a:spLocks/>
            </p:cNvSpPr>
            <p:nvPr/>
          </p:nvSpPr>
          <p:spPr bwMode="auto">
            <a:xfrm>
              <a:off x="9402763" y="2462213"/>
              <a:ext cx="96838" cy="100013"/>
            </a:xfrm>
            <a:custGeom>
              <a:avLst/>
              <a:gdLst>
                <a:gd name="T0" fmla="*/ 5 w 32"/>
                <a:gd name="T1" fmla="*/ 6 h 33"/>
                <a:gd name="T2" fmla="*/ 5 w 32"/>
                <a:gd name="T3" fmla="*/ 27 h 33"/>
                <a:gd name="T4" fmla="*/ 27 w 32"/>
                <a:gd name="T5" fmla="*/ 27 h 33"/>
                <a:gd name="T6" fmla="*/ 27 w 32"/>
                <a:gd name="T7" fmla="*/ 6 h 33"/>
                <a:gd name="T8" fmla="*/ 5 w 32"/>
                <a:gd name="T9" fmla="*/ 6 h 33"/>
              </a:gdLst>
              <a:ahLst/>
              <a:cxnLst>
                <a:cxn ang="0">
                  <a:pos x="T0" y="T1"/>
                </a:cxn>
                <a:cxn ang="0">
                  <a:pos x="T2" y="T3"/>
                </a:cxn>
                <a:cxn ang="0">
                  <a:pos x="T4" y="T5"/>
                </a:cxn>
                <a:cxn ang="0">
                  <a:pos x="T6" y="T7"/>
                </a:cxn>
                <a:cxn ang="0">
                  <a:pos x="T8" y="T9"/>
                </a:cxn>
              </a:cxnLst>
              <a:rect l="0" t="0" r="r" b="b"/>
              <a:pathLst>
                <a:path w="32" h="33">
                  <a:moveTo>
                    <a:pt x="5" y="6"/>
                  </a:moveTo>
                  <a:cubicBezTo>
                    <a:pt x="0" y="12"/>
                    <a:pt x="0" y="22"/>
                    <a:pt x="5" y="27"/>
                  </a:cubicBezTo>
                  <a:cubicBezTo>
                    <a:pt x="11" y="33"/>
                    <a:pt x="21" y="33"/>
                    <a:pt x="27" y="27"/>
                  </a:cubicBezTo>
                  <a:cubicBezTo>
                    <a:pt x="32" y="22"/>
                    <a:pt x="32" y="12"/>
                    <a:pt x="27" y="6"/>
                  </a:cubicBezTo>
                  <a:cubicBezTo>
                    <a:pt x="21" y="0"/>
                    <a:pt x="11" y="0"/>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0" name="Group 56"/>
          <p:cNvGrpSpPr/>
          <p:nvPr/>
        </p:nvGrpSpPr>
        <p:grpSpPr>
          <a:xfrm>
            <a:off x="6824400" y="1762784"/>
            <a:ext cx="541338" cy="312738"/>
            <a:chOff x="7543800" y="2746376"/>
            <a:chExt cx="541338" cy="312738"/>
          </a:xfrm>
          <a:solidFill>
            <a:schemeClr val="accent1"/>
          </a:solidFill>
        </p:grpSpPr>
        <p:sp>
          <p:nvSpPr>
            <p:cNvPr id="51" name="Oval 50"/>
            <p:cNvSpPr>
              <a:spLocks noChangeArrowheads="1"/>
            </p:cNvSpPr>
            <p:nvPr/>
          </p:nvSpPr>
          <p:spPr bwMode="auto">
            <a:xfrm>
              <a:off x="8015288" y="2867026"/>
              <a:ext cx="69850" cy="714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p:cNvSpPr>
            <p:nvPr/>
          </p:nvSpPr>
          <p:spPr bwMode="auto">
            <a:xfrm>
              <a:off x="7543800" y="2746376"/>
              <a:ext cx="442913" cy="312738"/>
            </a:xfrm>
            <a:custGeom>
              <a:avLst/>
              <a:gdLst>
                <a:gd name="T0" fmla="*/ 136 w 148"/>
                <a:gd name="T1" fmla="*/ 40 h 104"/>
                <a:gd name="T2" fmla="*/ 117 w 148"/>
                <a:gd name="T3" fmla="*/ 40 h 104"/>
                <a:gd name="T4" fmla="*/ 97 w 148"/>
                <a:gd name="T5" fmla="*/ 24 h 104"/>
                <a:gd name="T6" fmla="*/ 90 w 148"/>
                <a:gd name="T7" fmla="*/ 15 h 104"/>
                <a:gd name="T8" fmla="*/ 53 w 148"/>
                <a:gd name="T9" fmla="*/ 0 h 104"/>
                <a:gd name="T10" fmla="*/ 0 w 148"/>
                <a:gd name="T11" fmla="*/ 52 h 104"/>
                <a:gd name="T12" fmla="*/ 53 w 148"/>
                <a:gd name="T13" fmla="*/ 104 h 104"/>
                <a:gd name="T14" fmla="*/ 64 w 148"/>
                <a:gd name="T15" fmla="*/ 93 h 104"/>
                <a:gd name="T16" fmla="*/ 53 w 148"/>
                <a:gd name="T17" fmla="*/ 81 h 104"/>
                <a:gd name="T18" fmla="*/ 23 w 148"/>
                <a:gd name="T19" fmla="*/ 52 h 104"/>
                <a:gd name="T20" fmla="*/ 53 w 148"/>
                <a:gd name="T21" fmla="*/ 23 h 104"/>
                <a:gd name="T22" fmla="*/ 73 w 148"/>
                <a:gd name="T23" fmla="*/ 31 h 104"/>
                <a:gd name="T24" fmla="*/ 78 w 148"/>
                <a:gd name="T25" fmla="*/ 37 h 104"/>
                <a:gd name="T26" fmla="*/ 117 w 148"/>
                <a:gd name="T27" fmla="*/ 64 h 104"/>
                <a:gd name="T28" fmla="*/ 136 w 148"/>
                <a:gd name="T29" fmla="*/ 64 h 104"/>
                <a:gd name="T30" fmla="*/ 148 w 148"/>
                <a:gd name="T31" fmla="*/ 52 h 104"/>
                <a:gd name="T32" fmla="*/ 136 w 148"/>
                <a:gd name="T33"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104">
                  <a:moveTo>
                    <a:pt x="136" y="40"/>
                  </a:moveTo>
                  <a:cubicBezTo>
                    <a:pt x="117" y="40"/>
                    <a:pt x="117" y="40"/>
                    <a:pt x="117" y="40"/>
                  </a:cubicBezTo>
                  <a:cubicBezTo>
                    <a:pt x="108" y="40"/>
                    <a:pt x="103" y="34"/>
                    <a:pt x="97" y="24"/>
                  </a:cubicBezTo>
                  <a:cubicBezTo>
                    <a:pt x="95" y="21"/>
                    <a:pt x="92" y="18"/>
                    <a:pt x="90" y="15"/>
                  </a:cubicBezTo>
                  <a:cubicBezTo>
                    <a:pt x="80" y="5"/>
                    <a:pt x="67" y="0"/>
                    <a:pt x="53" y="0"/>
                  </a:cubicBezTo>
                  <a:cubicBezTo>
                    <a:pt x="24" y="0"/>
                    <a:pt x="0" y="23"/>
                    <a:pt x="0" y="52"/>
                  </a:cubicBezTo>
                  <a:cubicBezTo>
                    <a:pt x="0" y="81"/>
                    <a:pt x="24" y="104"/>
                    <a:pt x="53" y="104"/>
                  </a:cubicBezTo>
                  <a:cubicBezTo>
                    <a:pt x="59" y="104"/>
                    <a:pt x="64" y="99"/>
                    <a:pt x="64" y="93"/>
                  </a:cubicBezTo>
                  <a:cubicBezTo>
                    <a:pt x="64" y="86"/>
                    <a:pt x="59" y="81"/>
                    <a:pt x="53" y="81"/>
                  </a:cubicBezTo>
                  <a:cubicBezTo>
                    <a:pt x="37" y="81"/>
                    <a:pt x="23" y="68"/>
                    <a:pt x="23" y="52"/>
                  </a:cubicBezTo>
                  <a:cubicBezTo>
                    <a:pt x="23" y="36"/>
                    <a:pt x="37" y="23"/>
                    <a:pt x="53" y="23"/>
                  </a:cubicBezTo>
                  <a:cubicBezTo>
                    <a:pt x="60" y="23"/>
                    <a:pt x="68" y="26"/>
                    <a:pt x="73" y="31"/>
                  </a:cubicBezTo>
                  <a:cubicBezTo>
                    <a:pt x="74" y="32"/>
                    <a:pt x="76" y="35"/>
                    <a:pt x="78" y="37"/>
                  </a:cubicBezTo>
                  <a:cubicBezTo>
                    <a:pt x="84" y="47"/>
                    <a:pt x="95" y="64"/>
                    <a:pt x="117" y="64"/>
                  </a:cubicBezTo>
                  <a:cubicBezTo>
                    <a:pt x="136" y="64"/>
                    <a:pt x="136" y="64"/>
                    <a:pt x="136" y="64"/>
                  </a:cubicBezTo>
                  <a:cubicBezTo>
                    <a:pt x="143" y="64"/>
                    <a:pt x="148" y="58"/>
                    <a:pt x="148" y="52"/>
                  </a:cubicBezTo>
                  <a:cubicBezTo>
                    <a:pt x="148" y="46"/>
                    <a:pt x="143" y="40"/>
                    <a:pt x="136"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60"/>
          <p:cNvGrpSpPr/>
          <p:nvPr/>
        </p:nvGrpSpPr>
        <p:grpSpPr>
          <a:xfrm>
            <a:off x="8681775" y="1808821"/>
            <a:ext cx="541338" cy="314325"/>
            <a:chOff x="9490075" y="2779713"/>
            <a:chExt cx="541338" cy="314325"/>
          </a:xfrm>
          <a:solidFill>
            <a:schemeClr val="accent5"/>
          </a:solidFill>
        </p:grpSpPr>
        <p:sp>
          <p:nvSpPr>
            <p:cNvPr id="54" name="Oval 52"/>
            <p:cNvSpPr>
              <a:spLocks noChangeArrowheads="1"/>
            </p:cNvSpPr>
            <p:nvPr/>
          </p:nvSpPr>
          <p:spPr bwMode="auto">
            <a:xfrm>
              <a:off x="9490075" y="2901951"/>
              <a:ext cx="68263" cy="73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3"/>
            <p:cNvSpPr>
              <a:spLocks/>
            </p:cNvSpPr>
            <p:nvPr/>
          </p:nvSpPr>
          <p:spPr bwMode="auto">
            <a:xfrm>
              <a:off x="9588500" y="2779713"/>
              <a:ext cx="442913" cy="314325"/>
            </a:xfrm>
            <a:custGeom>
              <a:avLst/>
              <a:gdLst>
                <a:gd name="T0" fmla="*/ 11 w 148"/>
                <a:gd name="T1" fmla="*/ 64 h 105"/>
                <a:gd name="T2" fmla="*/ 30 w 148"/>
                <a:gd name="T3" fmla="*/ 64 h 105"/>
                <a:gd name="T4" fmla="*/ 51 w 148"/>
                <a:gd name="T5" fmla="*/ 80 h 105"/>
                <a:gd name="T6" fmla="*/ 58 w 148"/>
                <a:gd name="T7" fmla="*/ 90 h 105"/>
                <a:gd name="T8" fmla="*/ 95 w 148"/>
                <a:gd name="T9" fmla="*/ 105 h 105"/>
                <a:gd name="T10" fmla="*/ 148 w 148"/>
                <a:gd name="T11" fmla="*/ 53 h 105"/>
                <a:gd name="T12" fmla="*/ 95 w 148"/>
                <a:gd name="T13" fmla="*/ 0 h 105"/>
                <a:gd name="T14" fmla="*/ 84 w 148"/>
                <a:gd name="T15" fmla="*/ 12 h 105"/>
                <a:gd name="T16" fmla="*/ 95 w 148"/>
                <a:gd name="T17" fmla="*/ 24 h 105"/>
                <a:gd name="T18" fmla="*/ 124 w 148"/>
                <a:gd name="T19" fmla="*/ 53 h 105"/>
                <a:gd name="T20" fmla="*/ 95 w 148"/>
                <a:gd name="T21" fmla="*/ 82 h 105"/>
                <a:gd name="T22" fmla="*/ 75 w 148"/>
                <a:gd name="T23" fmla="*/ 73 h 105"/>
                <a:gd name="T24" fmla="*/ 70 w 148"/>
                <a:gd name="T25" fmla="*/ 67 h 105"/>
                <a:gd name="T26" fmla="*/ 30 w 148"/>
                <a:gd name="T27" fmla="*/ 41 h 105"/>
                <a:gd name="T28" fmla="*/ 11 w 148"/>
                <a:gd name="T29" fmla="*/ 41 h 105"/>
                <a:gd name="T30" fmla="*/ 0 w 148"/>
                <a:gd name="T31" fmla="*/ 53 h 105"/>
                <a:gd name="T32" fmla="*/ 11 w 148"/>
                <a:gd name="T33" fmla="*/ 6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105">
                  <a:moveTo>
                    <a:pt x="11" y="64"/>
                  </a:moveTo>
                  <a:cubicBezTo>
                    <a:pt x="30" y="64"/>
                    <a:pt x="30" y="64"/>
                    <a:pt x="30" y="64"/>
                  </a:cubicBezTo>
                  <a:cubicBezTo>
                    <a:pt x="39" y="64"/>
                    <a:pt x="44" y="71"/>
                    <a:pt x="51" y="80"/>
                  </a:cubicBezTo>
                  <a:cubicBezTo>
                    <a:pt x="53" y="84"/>
                    <a:pt x="55" y="87"/>
                    <a:pt x="58" y="90"/>
                  </a:cubicBezTo>
                  <a:cubicBezTo>
                    <a:pt x="68" y="100"/>
                    <a:pt x="81" y="105"/>
                    <a:pt x="95" y="105"/>
                  </a:cubicBezTo>
                  <a:cubicBezTo>
                    <a:pt x="124" y="105"/>
                    <a:pt x="148" y="82"/>
                    <a:pt x="148" y="53"/>
                  </a:cubicBezTo>
                  <a:cubicBezTo>
                    <a:pt x="148" y="24"/>
                    <a:pt x="124" y="0"/>
                    <a:pt x="95" y="0"/>
                  </a:cubicBezTo>
                  <a:cubicBezTo>
                    <a:pt x="89" y="0"/>
                    <a:pt x="84" y="5"/>
                    <a:pt x="84" y="12"/>
                  </a:cubicBezTo>
                  <a:cubicBezTo>
                    <a:pt x="84" y="18"/>
                    <a:pt x="89" y="24"/>
                    <a:pt x="95" y="24"/>
                  </a:cubicBezTo>
                  <a:cubicBezTo>
                    <a:pt x="111" y="24"/>
                    <a:pt x="124" y="37"/>
                    <a:pt x="124" y="53"/>
                  </a:cubicBezTo>
                  <a:cubicBezTo>
                    <a:pt x="124" y="69"/>
                    <a:pt x="111" y="82"/>
                    <a:pt x="95" y="82"/>
                  </a:cubicBezTo>
                  <a:cubicBezTo>
                    <a:pt x="87" y="82"/>
                    <a:pt x="80" y="79"/>
                    <a:pt x="75" y="73"/>
                  </a:cubicBezTo>
                  <a:cubicBezTo>
                    <a:pt x="74" y="72"/>
                    <a:pt x="72" y="70"/>
                    <a:pt x="70" y="67"/>
                  </a:cubicBezTo>
                  <a:cubicBezTo>
                    <a:pt x="64" y="57"/>
                    <a:pt x="52" y="41"/>
                    <a:pt x="30" y="41"/>
                  </a:cubicBezTo>
                  <a:cubicBezTo>
                    <a:pt x="11" y="41"/>
                    <a:pt x="11" y="41"/>
                    <a:pt x="11" y="41"/>
                  </a:cubicBezTo>
                  <a:cubicBezTo>
                    <a:pt x="5" y="41"/>
                    <a:pt x="0" y="46"/>
                    <a:pt x="0" y="53"/>
                  </a:cubicBezTo>
                  <a:cubicBezTo>
                    <a:pt x="0" y="59"/>
                    <a:pt x="5" y="64"/>
                    <a:pt x="11"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6676458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2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2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20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ppt_w</p:attrName>
                                            </p:attrNameLst>
                                          </p:cBhvr>
                                          <p:tavLst>
                                            <p:tav tm="0">
                                              <p:val>
                                                <p:fltVal val="0"/>
                                              </p:val>
                                            </p:tav>
                                            <p:tav tm="100000">
                                              <p:val>
                                                <p:strVal val="#ppt_w"/>
                                              </p:val>
                                            </p:tav>
                                          </p:tavLst>
                                        </p:anim>
                                        <p:anim calcmode="lin" valueType="num">
                                          <p:cBhvr>
                                            <p:cTn id="13" dur="500" fill="hold"/>
                                            <p:tgtEl>
                                              <p:spTgt spid="50"/>
                                            </p:tgtEl>
                                            <p:attrNameLst>
                                              <p:attrName>ppt_h</p:attrName>
                                            </p:attrNameLst>
                                          </p:cBhvr>
                                          <p:tavLst>
                                            <p:tav tm="0">
                                              <p:val>
                                                <p:fltVal val="0"/>
                                              </p:val>
                                            </p:tav>
                                            <p:tav tm="100000">
                                              <p:val>
                                                <p:strVal val="#ppt_h"/>
                                              </p:val>
                                            </p:tav>
                                          </p:tavLst>
                                        </p:anim>
                                        <p:animEffect transition="in" filter="fade">
                                          <p:cBhvr>
                                            <p:cTn id="14" dur="500"/>
                                            <p:tgtEl>
                                              <p:spTgt spid="50"/>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p:cTn id="18" dur="500" fill="hold"/>
                                            <p:tgtEl>
                                              <p:spTgt spid="41"/>
                                            </p:tgtEl>
                                            <p:attrNameLst>
                                              <p:attrName>ppt_w</p:attrName>
                                            </p:attrNameLst>
                                          </p:cBhvr>
                                          <p:tavLst>
                                            <p:tav tm="0">
                                              <p:val>
                                                <p:fltVal val="0"/>
                                              </p:val>
                                            </p:tav>
                                            <p:tav tm="100000">
                                              <p:val>
                                                <p:strVal val="#ppt_w"/>
                                              </p:val>
                                            </p:tav>
                                          </p:tavLst>
                                        </p:anim>
                                        <p:anim calcmode="lin" valueType="num">
                                          <p:cBhvr>
                                            <p:cTn id="19" dur="500" fill="hold"/>
                                            <p:tgtEl>
                                              <p:spTgt spid="41"/>
                                            </p:tgtEl>
                                            <p:attrNameLst>
                                              <p:attrName>ppt_h</p:attrName>
                                            </p:attrNameLst>
                                          </p:cBhvr>
                                          <p:tavLst>
                                            <p:tav tm="0">
                                              <p:val>
                                                <p:fltVal val="0"/>
                                              </p:val>
                                            </p:tav>
                                            <p:tav tm="100000">
                                              <p:val>
                                                <p:strVal val="#ppt_h"/>
                                              </p:val>
                                            </p:tav>
                                          </p:tavLst>
                                        </p:anim>
                                        <p:animEffect transition="in" filter="fade">
                                          <p:cBhvr>
                                            <p:cTn id="20" dur="500"/>
                                            <p:tgtEl>
                                              <p:spTgt spid="41"/>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p:cTn id="24" dur="500" fill="hold"/>
                                            <p:tgtEl>
                                              <p:spTgt spid="44"/>
                                            </p:tgtEl>
                                            <p:attrNameLst>
                                              <p:attrName>ppt_w</p:attrName>
                                            </p:attrNameLst>
                                          </p:cBhvr>
                                          <p:tavLst>
                                            <p:tav tm="0">
                                              <p:val>
                                                <p:fltVal val="0"/>
                                              </p:val>
                                            </p:tav>
                                            <p:tav tm="100000">
                                              <p:val>
                                                <p:strVal val="#ppt_w"/>
                                              </p:val>
                                            </p:tav>
                                          </p:tavLst>
                                        </p:anim>
                                        <p:anim calcmode="lin" valueType="num">
                                          <p:cBhvr>
                                            <p:cTn id="25" dur="500" fill="hold"/>
                                            <p:tgtEl>
                                              <p:spTgt spid="44"/>
                                            </p:tgtEl>
                                            <p:attrNameLst>
                                              <p:attrName>ppt_h</p:attrName>
                                            </p:attrNameLst>
                                          </p:cBhvr>
                                          <p:tavLst>
                                            <p:tav tm="0">
                                              <p:val>
                                                <p:fltVal val="0"/>
                                              </p:val>
                                            </p:tav>
                                            <p:tav tm="100000">
                                              <p:val>
                                                <p:strVal val="#ppt_h"/>
                                              </p:val>
                                            </p:tav>
                                          </p:tavLst>
                                        </p:anim>
                                        <p:animEffect transition="in" filter="fade">
                                          <p:cBhvr>
                                            <p:cTn id="26" dur="500"/>
                                            <p:tgtEl>
                                              <p:spTgt spid="44"/>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p:cTn id="30" dur="500" fill="hold"/>
                                            <p:tgtEl>
                                              <p:spTgt spid="47"/>
                                            </p:tgtEl>
                                            <p:attrNameLst>
                                              <p:attrName>ppt_w</p:attrName>
                                            </p:attrNameLst>
                                          </p:cBhvr>
                                          <p:tavLst>
                                            <p:tav tm="0">
                                              <p:val>
                                                <p:fltVal val="0"/>
                                              </p:val>
                                            </p:tav>
                                            <p:tav tm="100000">
                                              <p:val>
                                                <p:strVal val="#ppt_w"/>
                                              </p:val>
                                            </p:tav>
                                          </p:tavLst>
                                        </p:anim>
                                        <p:anim calcmode="lin" valueType="num">
                                          <p:cBhvr>
                                            <p:cTn id="31" dur="500" fill="hold"/>
                                            <p:tgtEl>
                                              <p:spTgt spid="47"/>
                                            </p:tgtEl>
                                            <p:attrNameLst>
                                              <p:attrName>ppt_h</p:attrName>
                                            </p:attrNameLst>
                                          </p:cBhvr>
                                          <p:tavLst>
                                            <p:tav tm="0">
                                              <p:val>
                                                <p:fltVal val="0"/>
                                              </p:val>
                                            </p:tav>
                                            <p:tav tm="100000">
                                              <p:val>
                                                <p:strVal val="#ppt_h"/>
                                              </p:val>
                                            </p:tav>
                                          </p:tavLst>
                                        </p:anim>
                                        <p:animEffect transition="in" filter="fade">
                                          <p:cBhvr>
                                            <p:cTn id="32" dur="500"/>
                                            <p:tgtEl>
                                              <p:spTgt spid="47"/>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p:cTn id="36" dur="500" fill="hold"/>
                                            <p:tgtEl>
                                              <p:spTgt spid="53"/>
                                            </p:tgtEl>
                                            <p:attrNameLst>
                                              <p:attrName>ppt_w</p:attrName>
                                            </p:attrNameLst>
                                          </p:cBhvr>
                                          <p:tavLst>
                                            <p:tav tm="0">
                                              <p:val>
                                                <p:fltVal val="0"/>
                                              </p:val>
                                            </p:tav>
                                            <p:tav tm="100000">
                                              <p:val>
                                                <p:strVal val="#ppt_w"/>
                                              </p:val>
                                            </p:tav>
                                          </p:tavLst>
                                        </p:anim>
                                        <p:anim calcmode="lin" valueType="num">
                                          <p:cBhvr>
                                            <p:cTn id="37" dur="500" fill="hold"/>
                                            <p:tgtEl>
                                              <p:spTgt spid="53"/>
                                            </p:tgtEl>
                                            <p:attrNameLst>
                                              <p:attrName>ppt_h</p:attrName>
                                            </p:attrNameLst>
                                          </p:cBhvr>
                                          <p:tavLst>
                                            <p:tav tm="0">
                                              <p:val>
                                                <p:fltVal val="0"/>
                                              </p:val>
                                            </p:tav>
                                            <p:tav tm="100000">
                                              <p:val>
                                                <p:strVal val="#ppt_h"/>
                                              </p:val>
                                            </p:tav>
                                          </p:tavLst>
                                        </p:anim>
                                        <p:animEffect transition="in" filter="fade">
                                          <p:cBhvr>
                                            <p:cTn id="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ppt_w</p:attrName>
                                            </p:attrNameLst>
                                          </p:cBhvr>
                                          <p:tavLst>
                                            <p:tav tm="0">
                                              <p:val>
                                                <p:fltVal val="0"/>
                                              </p:val>
                                            </p:tav>
                                            <p:tav tm="100000">
                                              <p:val>
                                                <p:strVal val="#ppt_w"/>
                                              </p:val>
                                            </p:tav>
                                          </p:tavLst>
                                        </p:anim>
                                        <p:anim calcmode="lin" valueType="num">
                                          <p:cBhvr>
                                            <p:cTn id="13" dur="500" fill="hold"/>
                                            <p:tgtEl>
                                              <p:spTgt spid="50"/>
                                            </p:tgtEl>
                                            <p:attrNameLst>
                                              <p:attrName>ppt_h</p:attrName>
                                            </p:attrNameLst>
                                          </p:cBhvr>
                                          <p:tavLst>
                                            <p:tav tm="0">
                                              <p:val>
                                                <p:fltVal val="0"/>
                                              </p:val>
                                            </p:tav>
                                            <p:tav tm="100000">
                                              <p:val>
                                                <p:strVal val="#ppt_h"/>
                                              </p:val>
                                            </p:tav>
                                          </p:tavLst>
                                        </p:anim>
                                        <p:animEffect transition="in" filter="fade">
                                          <p:cBhvr>
                                            <p:cTn id="14" dur="500"/>
                                            <p:tgtEl>
                                              <p:spTgt spid="50"/>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p:cTn id="18" dur="500" fill="hold"/>
                                            <p:tgtEl>
                                              <p:spTgt spid="41"/>
                                            </p:tgtEl>
                                            <p:attrNameLst>
                                              <p:attrName>ppt_w</p:attrName>
                                            </p:attrNameLst>
                                          </p:cBhvr>
                                          <p:tavLst>
                                            <p:tav tm="0">
                                              <p:val>
                                                <p:fltVal val="0"/>
                                              </p:val>
                                            </p:tav>
                                            <p:tav tm="100000">
                                              <p:val>
                                                <p:strVal val="#ppt_w"/>
                                              </p:val>
                                            </p:tav>
                                          </p:tavLst>
                                        </p:anim>
                                        <p:anim calcmode="lin" valueType="num">
                                          <p:cBhvr>
                                            <p:cTn id="19" dur="500" fill="hold"/>
                                            <p:tgtEl>
                                              <p:spTgt spid="41"/>
                                            </p:tgtEl>
                                            <p:attrNameLst>
                                              <p:attrName>ppt_h</p:attrName>
                                            </p:attrNameLst>
                                          </p:cBhvr>
                                          <p:tavLst>
                                            <p:tav tm="0">
                                              <p:val>
                                                <p:fltVal val="0"/>
                                              </p:val>
                                            </p:tav>
                                            <p:tav tm="100000">
                                              <p:val>
                                                <p:strVal val="#ppt_h"/>
                                              </p:val>
                                            </p:tav>
                                          </p:tavLst>
                                        </p:anim>
                                        <p:animEffect transition="in" filter="fade">
                                          <p:cBhvr>
                                            <p:cTn id="20" dur="500"/>
                                            <p:tgtEl>
                                              <p:spTgt spid="41"/>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p:cTn id="24" dur="500" fill="hold"/>
                                            <p:tgtEl>
                                              <p:spTgt spid="44"/>
                                            </p:tgtEl>
                                            <p:attrNameLst>
                                              <p:attrName>ppt_w</p:attrName>
                                            </p:attrNameLst>
                                          </p:cBhvr>
                                          <p:tavLst>
                                            <p:tav tm="0">
                                              <p:val>
                                                <p:fltVal val="0"/>
                                              </p:val>
                                            </p:tav>
                                            <p:tav tm="100000">
                                              <p:val>
                                                <p:strVal val="#ppt_w"/>
                                              </p:val>
                                            </p:tav>
                                          </p:tavLst>
                                        </p:anim>
                                        <p:anim calcmode="lin" valueType="num">
                                          <p:cBhvr>
                                            <p:cTn id="25" dur="500" fill="hold"/>
                                            <p:tgtEl>
                                              <p:spTgt spid="44"/>
                                            </p:tgtEl>
                                            <p:attrNameLst>
                                              <p:attrName>ppt_h</p:attrName>
                                            </p:attrNameLst>
                                          </p:cBhvr>
                                          <p:tavLst>
                                            <p:tav tm="0">
                                              <p:val>
                                                <p:fltVal val="0"/>
                                              </p:val>
                                            </p:tav>
                                            <p:tav tm="100000">
                                              <p:val>
                                                <p:strVal val="#ppt_h"/>
                                              </p:val>
                                            </p:tav>
                                          </p:tavLst>
                                        </p:anim>
                                        <p:animEffect transition="in" filter="fade">
                                          <p:cBhvr>
                                            <p:cTn id="26" dur="500"/>
                                            <p:tgtEl>
                                              <p:spTgt spid="44"/>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p:cTn id="30" dur="500" fill="hold"/>
                                            <p:tgtEl>
                                              <p:spTgt spid="47"/>
                                            </p:tgtEl>
                                            <p:attrNameLst>
                                              <p:attrName>ppt_w</p:attrName>
                                            </p:attrNameLst>
                                          </p:cBhvr>
                                          <p:tavLst>
                                            <p:tav tm="0">
                                              <p:val>
                                                <p:fltVal val="0"/>
                                              </p:val>
                                            </p:tav>
                                            <p:tav tm="100000">
                                              <p:val>
                                                <p:strVal val="#ppt_w"/>
                                              </p:val>
                                            </p:tav>
                                          </p:tavLst>
                                        </p:anim>
                                        <p:anim calcmode="lin" valueType="num">
                                          <p:cBhvr>
                                            <p:cTn id="31" dur="500" fill="hold"/>
                                            <p:tgtEl>
                                              <p:spTgt spid="47"/>
                                            </p:tgtEl>
                                            <p:attrNameLst>
                                              <p:attrName>ppt_h</p:attrName>
                                            </p:attrNameLst>
                                          </p:cBhvr>
                                          <p:tavLst>
                                            <p:tav tm="0">
                                              <p:val>
                                                <p:fltVal val="0"/>
                                              </p:val>
                                            </p:tav>
                                            <p:tav tm="100000">
                                              <p:val>
                                                <p:strVal val="#ppt_h"/>
                                              </p:val>
                                            </p:tav>
                                          </p:tavLst>
                                        </p:anim>
                                        <p:animEffect transition="in" filter="fade">
                                          <p:cBhvr>
                                            <p:cTn id="32" dur="500"/>
                                            <p:tgtEl>
                                              <p:spTgt spid="47"/>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p:cTn id="36" dur="500" fill="hold"/>
                                            <p:tgtEl>
                                              <p:spTgt spid="53"/>
                                            </p:tgtEl>
                                            <p:attrNameLst>
                                              <p:attrName>ppt_w</p:attrName>
                                            </p:attrNameLst>
                                          </p:cBhvr>
                                          <p:tavLst>
                                            <p:tav tm="0">
                                              <p:val>
                                                <p:fltVal val="0"/>
                                              </p:val>
                                            </p:tav>
                                            <p:tav tm="100000">
                                              <p:val>
                                                <p:strVal val="#ppt_w"/>
                                              </p:val>
                                            </p:tav>
                                          </p:tavLst>
                                        </p:anim>
                                        <p:anim calcmode="lin" valueType="num">
                                          <p:cBhvr>
                                            <p:cTn id="37" dur="500" fill="hold"/>
                                            <p:tgtEl>
                                              <p:spTgt spid="53"/>
                                            </p:tgtEl>
                                            <p:attrNameLst>
                                              <p:attrName>ppt_h</p:attrName>
                                            </p:attrNameLst>
                                          </p:cBhvr>
                                          <p:tavLst>
                                            <p:tav tm="0">
                                              <p:val>
                                                <p:fltVal val="0"/>
                                              </p:val>
                                            </p:tav>
                                            <p:tav tm="100000">
                                              <p:val>
                                                <p:strVal val="#ppt_h"/>
                                              </p:val>
                                            </p:tav>
                                          </p:tavLst>
                                        </p:anim>
                                        <p:animEffect transition="in" filter="fade">
                                          <p:cBhvr>
                                            <p:cTn id="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85C123-98DC-45E4-9D47-95E8675B6F4A}"/>
              </a:ext>
            </a:extLst>
          </p:cNvPr>
          <p:cNvSpPr>
            <a:spLocks noGrp="1"/>
          </p:cNvSpPr>
          <p:nvPr>
            <p:ph type="title"/>
          </p:nvPr>
        </p:nvSpPr>
        <p:spPr>
          <a:xfrm>
            <a:off x="400050" y="669925"/>
            <a:ext cx="4514850" cy="563563"/>
          </a:xfrm>
        </p:spPr>
        <p:txBody>
          <a:bodyPr/>
          <a:lstStyle/>
          <a:p>
            <a:pPr eaLnBrk="1" fontAlgn="auto" hangingPunct="1">
              <a:spcAft>
                <a:spcPts val="0"/>
              </a:spcAft>
              <a:defRPr/>
            </a:pPr>
            <a:r>
              <a:rPr lang="es-MX" altLang="es-CO">
                <a:solidFill>
                  <a:srgbClr val="FFFFFF"/>
                </a:solidFill>
              </a:rPr>
              <a:t>Su opinión</a:t>
            </a:r>
            <a:br>
              <a:rPr lang="es-MX" altLang="es-CO">
                <a:solidFill>
                  <a:srgbClr val="FFFFFF"/>
                </a:solidFill>
              </a:rPr>
            </a:br>
            <a:r>
              <a:rPr lang="es-MX" altLang="es-CO">
                <a:solidFill>
                  <a:srgbClr val="FFFFFF"/>
                </a:solidFill>
              </a:rPr>
              <a:t>es muy importante</a:t>
            </a:r>
            <a:endParaRPr lang="es-CO"/>
          </a:p>
        </p:txBody>
      </p:sp>
      <p:sp>
        <p:nvSpPr>
          <p:cNvPr id="117763" name="CuadroTexto 3">
            <a:extLst>
              <a:ext uri="{FF2B5EF4-FFF2-40B4-BE49-F238E27FC236}">
                <a16:creationId xmlns:a16="http://schemas.microsoft.com/office/drawing/2014/main" id="{B7CA9DEE-0D6B-4792-B7AA-F8820377E6E1}"/>
              </a:ext>
            </a:extLst>
          </p:cNvPr>
          <p:cNvSpPr txBox="1">
            <a:spLocks noChangeArrowheads="1"/>
          </p:cNvSpPr>
          <p:nvPr/>
        </p:nvSpPr>
        <p:spPr bwMode="auto">
          <a:xfrm>
            <a:off x="400050" y="3705225"/>
            <a:ext cx="61690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s-CO" altLang="es-CO" sz="1600">
                <a:solidFill>
                  <a:srgbClr val="0085CA"/>
                </a:solidFill>
                <a:cs typeface="Arial" panose="020B0604020202020204" pitchFamily="34" charset="0"/>
              </a:rPr>
              <a:t>¿Quiere darnos su opinión?</a:t>
            </a:r>
          </a:p>
          <a:p>
            <a:pPr algn="r" eaLnBrk="1" hangingPunct="1"/>
            <a:r>
              <a:rPr lang="es-CO" altLang="es-CO" sz="1600">
                <a:solidFill>
                  <a:srgbClr val="0085CA"/>
                </a:solidFill>
                <a:cs typeface="Arial" panose="020B0604020202020204" pitchFamily="34" charset="0"/>
              </a:rPr>
              <a:t>¿Presentar una oportunidad de mejora?</a:t>
            </a:r>
          </a:p>
          <a:p>
            <a:pPr algn="r" eaLnBrk="1" hangingPunct="1"/>
            <a:r>
              <a:rPr lang="es-CO" altLang="es-CO" sz="1600">
                <a:solidFill>
                  <a:srgbClr val="0085CA"/>
                </a:solidFill>
                <a:cs typeface="Arial" panose="020B0604020202020204" pitchFamily="34" charset="0"/>
              </a:rPr>
              <a:t>¿Enviar una sugerencia?</a:t>
            </a:r>
          </a:p>
        </p:txBody>
      </p:sp>
      <p:sp>
        <p:nvSpPr>
          <p:cNvPr id="117764" name="Rectángulo 5">
            <a:extLst>
              <a:ext uri="{FF2B5EF4-FFF2-40B4-BE49-F238E27FC236}">
                <a16:creationId xmlns:a16="http://schemas.microsoft.com/office/drawing/2014/main" id="{22BF6FE7-0CC6-4B9E-B17A-17E07D537A15}"/>
              </a:ext>
            </a:extLst>
          </p:cNvPr>
          <p:cNvSpPr>
            <a:spLocks noChangeArrowheads="1"/>
          </p:cNvSpPr>
          <p:nvPr/>
        </p:nvSpPr>
        <p:spPr bwMode="auto">
          <a:xfrm>
            <a:off x="6921500" y="3705225"/>
            <a:ext cx="420846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CO" altLang="es-CO" sz="3200">
                <a:solidFill>
                  <a:srgbClr val="003087"/>
                </a:solidFill>
              </a:rPr>
              <a:t>Lo invitamos a escribirnos al correo electrónico </a:t>
            </a:r>
            <a:r>
              <a:rPr lang="es-CO" altLang="es-CO" sz="3200">
                <a:solidFill>
                  <a:srgbClr val="009CDE"/>
                </a:solidFill>
              </a:rPr>
              <a:t>cliente@icontec.org</a:t>
            </a:r>
          </a:p>
        </p:txBody>
      </p:sp>
      <p:grpSp>
        <p:nvGrpSpPr>
          <p:cNvPr id="117765" name="Grupo 6">
            <a:extLst>
              <a:ext uri="{FF2B5EF4-FFF2-40B4-BE49-F238E27FC236}">
                <a16:creationId xmlns:a16="http://schemas.microsoft.com/office/drawing/2014/main" id="{EE722470-7B70-44E7-AD69-B0A1CA72AECF}"/>
              </a:ext>
            </a:extLst>
          </p:cNvPr>
          <p:cNvGrpSpPr>
            <a:grpSpLocks/>
          </p:cNvGrpSpPr>
          <p:nvPr/>
        </p:nvGrpSpPr>
        <p:grpSpPr bwMode="auto">
          <a:xfrm>
            <a:off x="9551988" y="503238"/>
            <a:ext cx="1636712" cy="1638300"/>
            <a:chOff x="9122479" y="3222090"/>
            <a:chExt cx="1638041" cy="1638041"/>
          </a:xfrm>
        </p:grpSpPr>
        <p:pic>
          <p:nvPicPr>
            <p:cNvPr id="117766" name="Gráfico 7" descr="Sobre">
              <a:extLst>
                <a:ext uri="{FF2B5EF4-FFF2-40B4-BE49-F238E27FC236}">
                  <a16:creationId xmlns:a16="http://schemas.microsoft.com/office/drawing/2014/main" id="{760DB873-B8F7-4983-823C-0182D02709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9769" y="3388751"/>
              <a:ext cx="1312340" cy="131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lipse 8">
              <a:extLst>
                <a:ext uri="{FF2B5EF4-FFF2-40B4-BE49-F238E27FC236}">
                  <a16:creationId xmlns:a16="http://schemas.microsoft.com/office/drawing/2014/main" id="{B8BFC0AF-F04A-401F-AFAC-F68E29551F18}"/>
                </a:ext>
              </a:extLst>
            </p:cNvPr>
            <p:cNvSpPr/>
            <p:nvPr/>
          </p:nvSpPr>
          <p:spPr>
            <a:xfrm>
              <a:off x="9122479" y="3222090"/>
              <a:ext cx="1638041" cy="1638041"/>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dirty="0">
                <a:solidFill>
                  <a:prstClr val="white"/>
                </a:solidFill>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71D194C-4DAA-4D51-87B0-FB72FA265417}"/>
              </a:ext>
            </a:extLst>
          </p:cNvPr>
          <p:cNvSpPr txBox="1"/>
          <p:nvPr/>
        </p:nvSpPr>
        <p:spPr>
          <a:xfrm>
            <a:off x="4211638" y="2106613"/>
            <a:ext cx="4959350" cy="1570037"/>
          </a:xfrm>
          <a:prstGeom prst="rect">
            <a:avLst/>
          </a:prstGeom>
          <a:noFill/>
        </p:spPr>
        <p:txBody>
          <a:bodyPr>
            <a:spAutoFit/>
          </a:bodyPr>
          <a:lstStyle/>
          <a:p>
            <a:pPr algn="r" eaLnBrk="1" fontAlgn="auto" hangingPunct="1">
              <a:spcBef>
                <a:spcPts val="0"/>
              </a:spcBef>
              <a:spcAft>
                <a:spcPts val="0"/>
              </a:spcAft>
              <a:defRPr/>
            </a:pPr>
            <a:r>
              <a:rPr lang="es-CO" sz="9600" b="1" spc="-150" dirty="0">
                <a:solidFill>
                  <a:schemeClr val="bg1"/>
                </a:solidFill>
                <a:cs typeface="Arial" panose="020B0604020202020204" pitchFamily="34" charset="0"/>
              </a:rPr>
              <a:t>Gracias.</a:t>
            </a:r>
          </a:p>
        </p:txBody>
      </p:sp>
      <p:grpSp>
        <p:nvGrpSpPr>
          <p:cNvPr id="118787" name="Grupo 2">
            <a:extLst>
              <a:ext uri="{FF2B5EF4-FFF2-40B4-BE49-F238E27FC236}">
                <a16:creationId xmlns:a16="http://schemas.microsoft.com/office/drawing/2014/main" id="{E71A0F5F-540F-4415-8DB7-A47B6D6FAD88}"/>
              </a:ext>
            </a:extLst>
          </p:cNvPr>
          <p:cNvGrpSpPr>
            <a:grpSpLocks/>
          </p:cNvGrpSpPr>
          <p:nvPr/>
        </p:nvGrpSpPr>
        <p:grpSpPr bwMode="auto">
          <a:xfrm>
            <a:off x="2008188" y="1981200"/>
            <a:ext cx="2024062" cy="2024063"/>
            <a:chOff x="2402986" y="2987811"/>
            <a:chExt cx="1491916" cy="1491916"/>
          </a:xfrm>
        </p:grpSpPr>
        <p:sp>
          <p:nvSpPr>
            <p:cNvPr id="4" name="Elipse 3">
              <a:extLst>
                <a:ext uri="{FF2B5EF4-FFF2-40B4-BE49-F238E27FC236}">
                  <a16:creationId xmlns:a16="http://schemas.microsoft.com/office/drawing/2014/main" id="{445032C1-EC81-4C8D-9ACB-E4328FB88DFF}"/>
                </a:ext>
              </a:extLst>
            </p:cNvPr>
            <p:cNvSpPr/>
            <p:nvPr/>
          </p:nvSpPr>
          <p:spPr>
            <a:xfrm>
              <a:off x="2402986" y="2987811"/>
              <a:ext cx="1491916" cy="1491916"/>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dirty="0"/>
            </a:p>
          </p:txBody>
        </p:sp>
        <p:pic>
          <p:nvPicPr>
            <p:cNvPr id="118790" name="Gráfico 12" descr="Señal de pulgar hacia arriba ">
              <a:extLst>
                <a:ext uri="{FF2B5EF4-FFF2-40B4-BE49-F238E27FC236}">
                  <a16:creationId xmlns:a16="http://schemas.microsoft.com/office/drawing/2014/main" id="{21D766AC-A6CB-4236-B1C3-4368116383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273" y="3109505"/>
              <a:ext cx="1185343" cy="1184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8788" name="Gráfico 16">
            <a:extLst>
              <a:ext uri="{FF2B5EF4-FFF2-40B4-BE49-F238E27FC236}">
                <a16:creationId xmlns:a16="http://schemas.microsoft.com/office/drawing/2014/main" id="{0C22296A-2494-4461-BA2F-AB24FD3DC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6725" y="5121275"/>
            <a:ext cx="20320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962E397A-44FA-4853-8FFF-694212FD7B2D}"/>
              </a:ext>
            </a:extLst>
          </p:cNvPr>
          <p:cNvPicPr>
            <a:picLocks noChangeAspect="1"/>
          </p:cNvPicPr>
          <p:nvPr/>
        </p:nvPicPr>
        <p:blipFill>
          <a:blip r:embed="rId4"/>
          <a:stretch>
            <a:fillRect/>
          </a:stretch>
        </p:blipFill>
        <p:spPr>
          <a:xfrm>
            <a:off x="525054" y="5145783"/>
            <a:ext cx="1279033" cy="645126"/>
          </a:xfrm>
          <a:prstGeom prst="rect">
            <a:avLst/>
          </a:prstGeom>
          <a:solidFill>
            <a:schemeClr val="bg1"/>
          </a:solid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2078E08-5828-483B-BB43-B5F1839A1296}"/>
              </a:ext>
            </a:extLst>
          </p:cNvPr>
          <p:cNvSpPr txBox="1"/>
          <p:nvPr/>
        </p:nvSpPr>
        <p:spPr>
          <a:xfrm>
            <a:off x="344557" y="3668403"/>
            <a:ext cx="6096000"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b="1" i="0" u="none" strike="noStrike" cap="none" normalizeH="0" baseline="0" dirty="0">
                <a:ln>
                  <a:noFill/>
                </a:ln>
                <a:solidFill>
                  <a:srgbClr val="1A3359"/>
                </a:solidFill>
                <a:effectLst/>
                <a:latin typeface="Catamaran" charset="0"/>
                <a:ea typeface="Calibri" panose="020F0502020204030204" pitchFamily="34" charset="0"/>
              </a:rPr>
              <a:t>CERTIFICACION EMPRESA BIOSEGURA</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b="1" i="0" u="none" strike="noStrike" cap="none" normalizeH="0" baseline="0" dirty="0">
                <a:ln>
                  <a:noFill/>
                </a:ln>
                <a:solidFill>
                  <a:srgbClr val="1A3359"/>
                </a:solidFill>
                <a:effectLst/>
                <a:latin typeface="Catamaran" charset="0"/>
                <a:ea typeface="Calibri" panose="020F0502020204030204" pitchFamily="34" charset="0"/>
              </a:rPr>
              <a:t> BIOSEGURA – OPERACIONES BIOSEGURAS</a:t>
            </a:r>
          </a:p>
        </p:txBody>
      </p:sp>
    </p:spTree>
    <p:extLst>
      <p:ext uri="{BB962C8B-B14F-4D97-AF65-F5344CB8AC3E}">
        <p14:creationId xmlns:p14="http://schemas.microsoft.com/office/powerpoint/2010/main" val="112909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D9095D2-96C6-48D4-AD10-547F22DFFF39}"/>
              </a:ext>
            </a:extLst>
          </p:cNvPr>
          <p:cNvPicPr/>
          <p:nvPr/>
        </p:nvPicPr>
        <p:blipFill rotWithShape="1">
          <a:blip r:embed="rId2">
            <a:extLst>
              <a:ext uri="{28A0092B-C50C-407E-A947-70E740481C1C}">
                <a14:useLocalDpi xmlns:a14="http://schemas.microsoft.com/office/drawing/2010/main" val="0"/>
              </a:ext>
            </a:extLst>
          </a:blip>
          <a:srcRect b="8924"/>
          <a:stretch/>
        </p:blipFill>
        <p:spPr bwMode="auto">
          <a:xfrm>
            <a:off x="0" y="0"/>
            <a:ext cx="11993217"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0686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F9E78E3-001F-4A79-84DE-F09CBBD2ECC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6" name="Rectangle 3">
            <a:extLst>
              <a:ext uri="{FF2B5EF4-FFF2-40B4-BE49-F238E27FC236}">
                <a16:creationId xmlns:a16="http://schemas.microsoft.com/office/drawing/2014/main" id="{8898AF2C-CFE8-41EF-92CC-D8BA932A4BC8}"/>
              </a:ext>
            </a:extLst>
          </p:cNvPr>
          <p:cNvSpPr>
            <a:spLocks noChangeArrowheads="1"/>
          </p:cNvSpPr>
          <p:nvPr/>
        </p:nvSpPr>
        <p:spPr bwMode="auto">
          <a:xfrm>
            <a:off x="410817" y="228600"/>
            <a:ext cx="8984974" cy="27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2400" b="1" i="0" u="none" strike="noStrike" cap="none" normalizeH="0" baseline="0" dirty="0">
                <a:ln>
                  <a:noFill/>
                </a:ln>
                <a:solidFill>
                  <a:srgbClr val="1A3359"/>
                </a:solidFill>
                <a:effectLst/>
                <a:latin typeface="Catamaran"/>
                <a:ea typeface="Calibri" panose="020F0502020204030204" pitchFamily="34" charset="0"/>
              </a:rPr>
              <a:t>Valor agregado para la organización</a:t>
            </a:r>
          </a:p>
          <a:p>
            <a:pPr marL="0" marR="0" lvl="0" indent="0" algn="l" defTabSz="914400" rtl="0" eaLnBrk="0" fontAlgn="base" latinLnBrk="0" hangingPunct="0">
              <a:lnSpc>
                <a:spcPct val="100000"/>
              </a:lnSpc>
              <a:spcBef>
                <a:spcPct val="0"/>
              </a:spcBef>
              <a:spcAft>
                <a:spcPct val="0"/>
              </a:spcAft>
              <a:buClrTx/>
              <a:buSzTx/>
              <a:buFontTx/>
              <a:buNone/>
              <a:tabLst/>
            </a:pPr>
            <a:endParaRPr lang="es-CO" altLang="es-CO" sz="2400" b="1" dirty="0">
              <a:solidFill>
                <a:srgbClr val="1A3359"/>
              </a:solidFill>
              <a:latin typeface="Catamaran"/>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CO" sz="1600" b="1" i="0" u="none" strike="noStrike" cap="none" normalizeH="0" baseline="0" dirty="0">
                <a:ln>
                  <a:noFill/>
                </a:ln>
                <a:solidFill>
                  <a:srgbClr val="0085CA"/>
                </a:solidFill>
                <a:effectLst/>
                <a:latin typeface="Arial" panose="020B0604020202020204" pitchFamily="34" charset="0"/>
                <a:ea typeface="Times New Roman" panose="02020603050405020304" pitchFamily="18" charset="0"/>
                <a:cs typeface="Arial" panose="020B0604020202020204" pitchFamily="34" charset="0"/>
              </a:rPr>
              <a:t>Evalúa que los protocolos cumplan los requerimientos del Gobierno </a:t>
            </a:r>
            <a:r>
              <a:rPr kumimoji="0" lang="es-ES" altLang="es-CO" sz="1600" b="0" i="0" u="none" strike="noStrike" cap="none" normalizeH="0" baseline="0" dirty="0">
                <a:ln>
                  <a:noFill/>
                </a:ln>
                <a:solidFill>
                  <a:srgbClr val="7C878E"/>
                </a:solidFill>
                <a:effectLst/>
                <a:latin typeface="Arial" panose="020B0604020202020204" pitchFamily="34" charset="0"/>
                <a:ea typeface="Times New Roman" panose="02020603050405020304" pitchFamily="18" charset="0"/>
                <a:cs typeface="Arial" panose="020B0604020202020204" pitchFamily="34" charset="0"/>
              </a:rPr>
              <a:t>y se ajusten a las buenas prácticas de bioseguridad. </a:t>
            </a:r>
            <a:r>
              <a:rPr kumimoji="0" lang="es-ES" altLang="es-CO"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s-CO" altLang="es-CO"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CO" sz="1600" b="1" i="0" u="none" strike="noStrike" cap="none" normalizeH="0" baseline="0" dirty="0">
                <a:ln>
                  <a:noFill/>
                </a:ln>
                <a:solidFill>
                  <a:srgbClr val="0085CA"/>
                </a:solidFill>
                <a:effectLst/>
                <a:latin typeface="Arial" panose="020B0604020202020204" pitchFamily="34" charset="0"/>
                <a:ea typeface="Times New Roman" panose="02020603050405020304" pitchFamily="18" charset="0"/>
                <a:cs typeface="Arial" panose="020B0604020202020204" pitchFamily="34" charset="0"/>
              </a:rPr>
              <a:t>Verifica si la organización y su cadena de suministro </a:t>
            </a:r>
            <a:r>
              <a:rPr kumimoji="0" lang="es-ES" altLang="es-CO" sz="1600" b="0" i="0" u="none" strike="noStrike" cap="none" normalizeH="0" baseline="0" dirty="0">
                <a:ln>
                  <a:noFill/>
                </a:ln>
                <a:solidFill>
                  <a:srgbClr val="7C878E"/>
                </a:solidFill>
                <a:effectLst/>
                <a:latin typeface="Arial" panose="020B0604020202020204" pitchFamily="34" charset="0"/>
                <a:ea typeface="Times New Roman" panose="02020603050405020304" pitchFamily="18" charset="0"/>
                <a:cs typeface="Arial" panose="020B0604020202020204" pitchFamily="34" charset="0"/>
              </a:rPr>
              <a:t>aplica los protocolos de bioseguridad definidos. </a:t>
            </a:r>
            <a:r>
              <a:rPr kumimoji="0" lang="es-ES" altLang="es-CO"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s-CO" altLang="es-CO"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CO" sz="1600" b="1" i="0" u="none" strike="noStrike" cap="none" normalizeH="0" baseline="0" dirty="0">
                <a:ln>
                  <a:noFill/>
                </a:ln>
                <a:solidFill>
                  <a:srgbClr val="0085CA"/>
                </a:solidFill>
                <a:effectLst/>
                <a:latin typeface="Arial" panose="020B0604020202020204" pitchFamily="34" charset="0"/>
                <a:ea typeface="Times New Roman" panose="02020603050405020304" pitchFamily="18" charset="0"/>
                <a:cs typeface="Arial" panose="020B0604020202020204" pitchFamily="34" charset="0"/>
              </a:rPr>
              <a:t>Asegura a la alta dirección </a:t>
            </a:r>
            <a:r>
              <a:rPr kumimoji="0" lang="es-ES" altLang="es-CO" sz="1600" b="0" i="0" u="none" strike="noStrike" cap="none" normalizeH="0" baseline="0" dirty="0">
                <a:ln>
                  <a:noFill/>
                </a:ln>
                <a:solidFill>
                  <a:srgbClr val="7C878E"/>
                </a:solidFill>
                <a:effectLst/>
                <a:latin typeface="Arial" panose="020B0604020202020204" pitchFamily="34" charset="0"/>
                <a:ea typeface="Times New Roman" panose="02020603050405020304" pitchFamily="18" charset="0"/>
                <a:cs typeface="Arial" panose="020B0604020202020204" pitchFamily="34" charset="0"/>
              </a:rPr>
              <a:t>frente a su responsabilidad legal. </a:t>
            </a:r>
            <a:r>
              <a:rPr kumimoji="0" lang="es-ES" altLang="es-CO"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s-CO" altLang="es-CO"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CO" sz="1600" b="1" i="0" u="none" strike="noStrike" cap="none" normalizeH="0" baseline="0" dirty="0">
                <a:ln>
                  <a:noFill/>
                </a:ln>
                <a:solidFill>
                  <a:srgbClr val="0085CA"/>
                </a:solidFill>
                <a:effectLst/>
                <a:latin typeface="Arial" panose="020B0604020202020204" pitchFamily="34" charset="0"/>
                <a:ea typeface="Times New Roman" panose="02020603050405020304" pitchFamily="18" charset="0"/>
                <a:cs typeface="Arial" panose="020B0604020202020204" pitchFamily="34" charset="0"/>
              </a:rPr>
              <a:t>Minimiza riesgos </a:t>
            </a:r>
            <a:r>
              <a:rPr kumimoji="0" lang="es-ES" altLang="es-CO" sz="1600" b="0" i="0" u="none" strike="noStrike" cap="none" normalizeH="0" baseline="0" dirty="0">
                <a:ln>
                  <a:noFill/>
                </a:ln>
                <a:solidFill>
                  <a:srgbClr val="7C878E"/>
                </a:solidFill>
                <a:effectLst/>
                <a:latin typeface="Arial" panose="020B0604020202020204" pitchFamily="34" charset="0"/>
                <a:ea typeface="Times New Roman" panose="02020603050405020304" pitchFamily="18" charset="0"/>
                <a:cs typeface="Arial" panose="020B0604020202020204" pitchFamily="34" charset="0"/>
              </a:rPr>
              <a:t>con respecto a la aprobación de los protocolos por parte de la autoridad local.</a:t>
            </a:r>
            <a:endParaRPr kumimoji="0" lang="es-CO" altLang="es-CO"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pic>
        <p:nvPicPr>
          <p:cNvPr id="8" name="Imagen 7">
            <a:extLst>
              <a:ext uri="{FF2B5EF4-FFF2-40B4-BE49-F238E27FC236}">
                <a16:creationId xmlns:a16="http://schemas.microsoft.com/office/drawing/2014/main" id="{93509FB8-3CB4-45B9-B03D-EE8AE0B08FE7}"/>
              </a:ext>
            </a:extLst>
          </p:cNvPr>
          <p:cNvPicPr/>
          <p:nvPr/>
        </p:nvPicPr>
        <p:blipFill rotWithShape="1">
          <a:blip r:embed="rId2"/>
          <a:srcRect l="29332" t="39326" r="11552" b="20546"/>
          <a:stretch/>
        </p:blipFill>
        <p:spPr bwMode="auto">
          <a:xfrm>
            <a:off x="5688177" y="3429000"/>
            <a:ext cx="5639435" cy="2534065"/>
          </a:xfrm>
          <a:prstGeom prst="rect">
            <a:avLst/>
          </a:prstGeom>
          <a:ln>
            <a:noFill/>
          </a:ln>
          <a:extLst>
            <a:ext uri="{53640926-AAD7-44D8-BBD7-CCE9431645EC}">
              <a14:shadowObscured xmlns:a14="http://schemas.microsoft.com/office/drawing/2010/main"/>
            </a:ext>
          </a:extLst>
        </p:spPr>
      </p:pic>
      <p:sp>
        <p:nvSpPr>
          <p:cNvPr id="9" name="Rectangle 5">
            <a:extLst>
              <a:ext uri="{FF2B5EF4-FFF2-40B4-BE49-F238E27FC236}">
                <a16:creationId xmlns:a16="http://schemas.microsoft.com/office/drawing/2014/main" id="{C66BD153-6D72-40D2-BF32-74B219B8DDE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cxnSp>
        <p:nvCxnSpPr>
          <p:cNvPr id="10" name="Conector recto 9">
            <a:extLst>
              <a:ext uri="{FF2B5EF4-FFF2-40B4-BE49-F238E27FC236}">
                <a16:creationId xmlns:a16="http://schemas.microsoft.com/office/drawing/2014/main" id="{638487CE-E238-4286-835A-50A673BBCC43}"/>
              </a:ext>
            </a:extLst>
          </p:cNvPr>
          <p:cNvCxnSpPr/>
          <p:nvPr/>
        </p:nvCxnSpPr>
        <p:spPr>
          <a:xfrm>
            <a:off x="720090" y="3712210"/>
            <a:ext cx="12954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6">
            <a:extLst>
              <a:ext uri="{FF2B5EF4-FFF2-40B4-BE49-F238E27FC236}">
                <a16:creationId xmlns:a16="http://schemas.microsoft.com/office/drawing/2014/main" id="{3CAF98DB-758F-4D46-A881-BD2E381CF76D}"/>
              </a:ext>
            </a:extLst>
          </p:cNvPr>
          <p:cNvSpPr>
            <a:spLocks noChangeArrowheads="1"/>
          </p:cNvSpPr>
          <p:nvPr/>
        </p:nvSpPr>
        <p:spPr bwMode="auto">
          <a:xfrm>
            <a:off x="410817" y="38681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2400" b="1" i="0" u="none" strike="noStrike" cap="none" normalizeH="0" baseline="0" dirty="0">
                <a:ln>
                  <a:noFill/>
                </a:ln>
                <a:solidFill>
                  <a:srgbClr val="1A3359"/>
                </a:solidFill>
                <a:effectLst/>
                <a:latin typeface="Catamaran" charset="0"/>
                <a:ea typeface="Calibri" panose="020F0502020204030204" pitchFamily="34" charset="0"/>
              </a:rPr>
              <a:t>Etapas del servicio</a:t>
            </a: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39978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EC9227E-BBDE-44E7-AACF-031B66305AA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6" name="Rectangle 3">
            <a:extLst>
              <a:ext uri="{FF2B5EF4-FFF2-40B4-BE49-F238E27FC236}">
                <a16:creationId xmlns:a16="http://schemas.microsoft.com/office/drawing/2014/main" id="{AF81F0C9-AB6F-4CBF-9CED-69F0F7E5ACB1}"/>
              </a:ext>
            </a:extLst>
          </p:cNvPr>
          <p:cNvSpPr>
            <a:spLocks noChangeArrowheads="1"/>
          </p:cNvSpPr>
          <p:nvPr/>
        </p:nvSpPr>
        <p:spPr bwMode="auto">
          <a:xfrm>
            <a:off x="313899" y="490309"/>
            <a:ext cx="9439701"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2800" b="1" i="0" u="none" strike="noStrike" cap="none" normalizeH="0" baseline="0" dirty="0">
                <a:ln>
                  <a:noFill/>
                </a:ln>
                <a:solidFill>
                  <a:srgbClr val="1A3359"/>
                </a:solidFill>
                <a:effectLst/>
                <a:latin typeface="Catamaran" charset="0"/>
                <a:ea typeface="Calibri" panose="020F0502020204030204" pitchFamily="34" charset="0"/>
              </a:rPr>
              <a:t>Modalidad del servicio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CO" sz="1400" b="0" i="0" u="none" strike="noStrike" cap="none" normalizeH="0" baseline="0" dirty="0">
                <a:ln>
                  <a:noFill/>
                </a:ln>
                <a:solidFill>
                  <a:srgbClr val="7C878E"/>
                </a:solidFill>
                <a:effectLst/>
                <a:latin typeface="Arial" panose="020B0604020202020204" pitchFamily="34" charset="0"/>
                <a:ea typeface="Times New Roman" panose="02020603050405020304" pitchFamily="18" charset="0"/>
                <a:cs typeface="Arial" panose="020B0604020202020204" pitchFamily="34" charset="0"/>
              </a:rPr>
              <a:t>Esta actividad se puede desarrollar en modalidad: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CO" sz="1400" b="1" i="0" u="none" strike="noStrike" cap="none" normalizeH="0" baseline="0" dirty="0">
                <a:ln>
                  <a:noFill/>
                </a:ln>
                <a:solidFill>
                  <a:srgbClr val="0085CA"/>
                </a:solidFill>
                <a:effectLst/>
                <a:ea typeface="Times New Roman" panose="02020603050405020304" pitchFamily="18" charset="0"/>
                <a:cs typeface="Arial" panose="020B0604020202020204" pitchFamily="34" charset="0"/>
              </a:rPr>
              <a:t>Remota 100%: </a:t>
            </a:r>
            <a:r>
              <a:rPr kumimoji="0" lang="es-ES" altLang="es-CO" sz="1400" b="0" i="0" u="none" strike="noStrike" cap="none" normalizeH="0" baseline="0" dirty="0">
                <a:ln>
                  <a:noFill/>
                </a:ln>
                <a:solidFill>
                  <a:srgbClr val="7C878E"/>
                </a:solidFill>
                <a:effectLst/>
                <a:ea typeface="Times New Roman" panose="02020603050405020304" pitchFamily="18" charset="0"/>
                <a:cs typeface="Arial" panose="020B0604020202020204" pitchFamily="34" charset="0"/>
              </a:rPr>
              <a:t>esta modalidad aplica para la verificación de la información de la organización de manera remota (virtual)</a:t>
            </a:r>
          </a:p>
          <a:p>
            <a:pPr marL="0" marR="0" lvl="0" indent="0" algn="l" defTabSz="914400" rtl="0" eaLnBrk="0" fontAlgn="base" latinLnBrk="0" hangingPunct="0">
              <a:lnSpc>
                <a:spcPct val="100000"/>
              </a:lnSpc>
              <a:spcBef>
                <a:spcPct val="0"/>
              </a:spcBef>
              <a:spcAft>
                <a:spcPct val="0"/>
              </a:spcAft>
              <a:buClrTx/>
              <a:buSzTx/>
              <a:buFontTx/>
              <a:buChar char="•"/>
              <a:tabLst/>
            </a:pPr>
            <a:endParaRPr lang="es-ES" altLang="es-CO" sz="1400" dirty="0">
              <a:solidFill>
                <a:srgbClr val="7C878E"/>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s-CO" altLang="es-CO"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CO" sz="1400" b="1" i="0" u="none" strike="noStrike" cap="none" normalizeH="0" baseline="0" dirty="0">
                <a:ln>
                  <a:noFill/>
                </a:ln>
                <a:solidFill>
                  <a:srgbClr val="0085CA"/>
                </a:solidFill>
                <a:effectLst/>
                <a:latin typeface="Arial" panose="020B0604020202020204" pitchFamily="34" charset="0"/>
                <a:ea typeface="Times New Roman" panose="02020603050405020304" pitchFamily="18" charset="0"/>
                <a:cs typeface="Arial" panose="020B0604020202020204" pitchFamily="34" charset="0"/>
              </a:rPr>
              <a:t>Remota y En Sitio: </a:t>
            </a:r>
            <a:r>
              <a:rPr kumimoji="0" lang="es-ES" altLang="es-CO" sz="1400" b="0" i="0" u="none" strike="noStrike" cap="none" normalizeH="0" baseline="0" dirty="0">
                <a:ln>
                  <a:noFill/>
                </a:ln>
                <a:solidFill>
                  <a:srgbClr val="7C878E"/>
                </a:solidFill>
                <a:effectLst/>
                <a:latin typeface="Arial" panose="020B0604020202020204" pitchFamily="34" charset="0"/>
                <a:ea typeface="Times New Roman" panose="02020603050405020304" pitchFamily="18" charset="0"/>
                <a:cs typeface="Arial" panose="020B0604020202020204" pitchFamily="34" charset="0"/>
              </a:rPr>
              <a:t>esta modalidad aplica para la verificación de la información de la organización en dos etapas, de manera remota (virtual) para validar la información documental y en sitio para verificar la implementación de las medidas. Se realiza bajo condiciones especiales y por solicitud del cliente.</a:t>
            </a:r>
            <a:endParaRPr kumimoji="0" lang="es-ES" altLang="es-CO" sz="2000" b="0" i="0" u="none" strike="noStrike" cap="none" normalizeH="0" baseline="0" dirty="0">
              <a:ln>
                <a:noFill/>
              </a:ln>
              <a:solidFill>
                <a:schemeClr val="tx1"/>
              </a:solidFill>
              <a:effectLst/>
              <a:latin typeface="Arial" panose="020B0604020202020204" pitchFamily="34" charset="0"/>
            </a:endParaRPr>
          </a:p>
        </p:txBody>
      </p:sp>
      <p:sp>
        <p:nvSpPr>
          <p:cNvPr id="7" name="Rectangle 5">
            <a:extLst>
              <a:ext uri="{FF2B5EF4-FFF2-40B4-BE49-F238E27FC236}">
                <a16:creationId xmlns:a16="http://schemas.microsoft.com/office/drawing/2014/main" id="{78948D96-8B5B-4E44-A342-71336D54366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cxnSp>
        <p:nvCxnSpPr>
          <p:cNvPr id="8" name="Conector recto 7">
            <a:extLst>
              <a:ext uri="{FF2B5EF4-FFF2-40B4-BE49-F238E27FC236}">
                <a16:creationId xmlns:a16="http://schemas.microsoft.com/office/drawing/2014/main" id="{BE2FAF26-E4C3-4F05-8711-B9EBECDB2604}"/>
              </a:ext>
            </a:extLst>
          </p:cNvPr>
          <p:cNvCxnSpPr/>
          <p:nvPr/>
        </p:nvCxnSpPr>
        <p:spPr>
          <a:xfrm>
            <a:off x="720090" y="8187055"/>
            <a:ext cx="12954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6">
            <a:extLst>
              <a:ext uri="{FF2B5EF4-FFF2-40B4-BE49-F238E27FC236}">
                <a16:creationId xmlns:a16="http://schemas.microsoft.com/office/drawing/2014/main" id="{D7B7B920-E459-426B-AE26-60BE6EF78184}"/>
              </a:ext>
            </a:extLst>
          </p:cNvPr>
          <p:cNvSpPr>
            <a:spLocks noChangeArrowheads="1"/>
          </p:cNvSpPr>
          <p:nvPr/>
        </p:nvSpPr>
        <p:spPr bwMode="auto">
          <a:xfrm>
            <a:off x="2288275" y="3291076"/>
            <a:ext cx="9589826"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806700" algn="ctr"/>
                <a:tab pos="5611813" algn="r"/>
              </a:tabLst>
              <a:defRPr>
                <a:solidFill>
                  <a:schemeClr val="tx1"/>
                </a:solidFill>
                <a:latin typeface="Arial" panose="020B0604020202020204" pitchFamily="34" charset="0"/>
              </a:defRPr>
            </a:lvl1pPr>
            <a:lvl2pPr>
              <a:tabLst>
                <a:tab pos="2806700" algn="ctr"/>
                <a:tab pos="5611813" algn="r"/>
              </a:tabLst>
              <a:defRPr>
                <a:solidFill>
                  <a:schemeClr val="tx1"/>
                </a:solidFill>
                <a:latin typeface="Arial" panose="020B0604020202020204" pitchFamily="34" charset="0"/>
              </a:defRPr>
            </a:lvl2pPr>
            <a:lvl3pPr>
              <a:tabLst>
                <a:tab pos="2806700" algn="ctr"/>
                <a:tab pos="5611813" algn="r"/>
              </a:tabLst>
              <a:defRPr>
                <a:solidFill>
                  <a:schemeClr val="tx1"/>
                </a:solidFill>
                <a:latin typeface="Arial" panose="020B0604020202020204" pitchFamily="34" charset="0"/>
              </a:defRPr>
            </a:lvl3pPr>
            <a:lvl4pPr>
              <a:tabLst>
                <a:tab pos="2806700" algn="ctr"/>
                <a:tab pos="5611813" algn="r"/>
              </a:tabLst>
              <a:defRPr>
                <a:solidFill>
                  <a:schemeClr val="tx1"/>
                </a:solidFill>
                <a:latin typeface="Arial" panose="020B0604020202020204" pitchFamily="34" charset="0"/>
              </a:defRPr>
            </a:lvl4pPr>
            <a:lvl5pPr>
              <a:tabLst>
                <a:tab pos="2806700" algn="ctr"/>
                <a:tab pos="5611813" algn="r"/>
              </a:tabLst>
              <a:defRPr>
                <a:solidFill>
                  <a:schemeClr val="tx1"/>
                </a:solidFill>
                <a:latin typeface="Arial" panose="020B0604020202020204" pitchFamily="34" charset="0"/>
              </a:defRPr>
            </a:lvl5pPr>
            <a:lvl6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6pPr>
            <a:lvl7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7pPr>
            <a:lvl8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8pPr>
            <a:lvl9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CO" altLang="es-CO" sz="2800" b="1" i="0" u="none" strike="noStrike" cap="none" normalizeH="0" baseline="0" dirty="0">
                <a:ln>
                  <a:noFill/>
                </a:ln>
                <a:solidFill>
                  <a:srgbClr val="1A3359"/>
                </a:solidFill>
                <a:effectLst/>
                <a:latin typeface="Catamaran" charset="0"/>
                <a:ea typeface="Calibri" panose="020F0502020204030204" pitchFamily="34" charset="0"/>
              </a:rPr>
              <a:t>Entregable del servicio</a:t>
            </a: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endParaRPr kumimoji="0" lang="es-CO" altLang="es-CO"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ES" altLang="es-CO" sz="1400" b="0" i="0" u="none" strike="noStrike" cap="none" normalizeH="0" baseline="0" dirty="0">
                <a:ln>
                  <a:noFill/>
                </a:ln>
                <a:solidFill>
                  <a:srgbClr val="7C878E"/>
                </a:solidFill>
                <a:effectLst/>
                <a:latin typeface="Arial" panose="020B0604020202020204" pitchFamily="34" charset="0"/>
                <a:ea typeface="Times New Roman" panose="02020603050405020304" pitchFamily="18" charset="0"/>
                <a:cs typeface="Arial" panose="020B0604020202020204" pitchFamily="34" charset="0"/>
              </a:rPr>
              <a:t>Como resultado del servicio prestado, ICONTEC le entregará a la organización:</a:t>
            </a: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endParaRPr kumimoji="0" lang="es-CO" altLang="es-CO"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806700" algn="ctr"/>
                <a:tab pos="5611813" algn="r"/>
              </a:tabLst>
            </a:pPr>
            <a:r>
              <a:rPr kumimoji="0" lang="es-ES" altLang="es-CO" sz="1400" b="1" i="0" u="none" strike="noStrike" cap="none" normalizeH="0" baseline="0" dirty="0">
                <a:ln>
                  <a:noFill/>
                </a:ln>
                <a:solidFill>
                  <a:srgbClr val="0085CA"/>
                </a:solidFill>
                <a:effectLst/>
                <a:latin typeface="Arial" panose="020B0604020202020204" pitchFamily="34" charset="0"/>
                <a:ea typeface="Times New Roman" panose="02020603050405020304" pitchFamily="18" charset="0"/>
                <a:cs typeface="Arial" panose="020B0604020202020204" pitchFamily="34" charset="0"/>
              </a:rPr>
              <a:t>Informe de evaluación: </a:t>
            </a:r>
            <a:r>
              <a:rPr kumimoji="0" lang="es-ES" altLang="es-CO" sz="1400" b="0" i="0" u="none" strike="noStrike" cap="none" normalizeH="0" baseline="0" dirty="0">
                <a:ln>
                  <a:noFill/>
                </a:ln>
                <a:solidFill>
                  <a:srgbClr val="7C878E"/>
                </a:solidFill>
                <a:effectLst/>
                <a:latin typeface="Arial" panose="020B0604020202020204" pitchFamily="34" charset="0"/>
                <a:ea typeface="Times New Roman" panose="02020603050405020304" pitchFamily="18" charset="0"/>
                <a:cs typeface="Arial" panose="020B0604020202020204" pitchFamily="34" charset="0"/>
              </a:rPr>
              <a:t>para la modalidad remota y remota y en sitio, se le entregará a la organización un informe con los resultados del servicio realizado, observaciones u otra información pertinente</a:t>
            </a:r>
          </a:p>
          <a:p>
            <a:pPr marL="0" marR="0" lvl="0" indent="0" algn="l" defTabSz="914400" rtl="0" eaLnBrk="0" fontAlgn="base" latinLnBrk="0" hangingPunct="0">
              <a:lnSpc>
                <a:spcPct val="100000"/>
              </a:lnSpc>
              <a:spcBef>
                <a:spcPct val="0"/>
              </a:spcBef>
              <a:spcAft>
                <a:spcPct val="0"/>
              </a:spcAft>
              <a:buClrTx/>
              <a:buSzTx/>
              <a:tabLst>
                <a:tab pos="2806700" algn="ctr"/>
                <a:tab pos="5611813" algn="r"/>
              </a:tabLst>
            </a:pPr>
            <a:endParaRPr kumimoji="0" lang="es-CO" altLang="es-CO"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806700" algn="ctr"/>
                <a:tab pos="5611813" algn="r"/>
              </a:tabLst>
            </a:pPr>
            <a:r>
              <a:rPr kumimoji="0" lang="es-ES" altLang="es-CO" sz="1400" b="1" i="0" u="none" strike="noStrike" cap="none" normalizeH="0" baseline="0" dirty="0">
                <a:ln>
                  <a:noFill/>
                </a:ln>
                <a:solidFill>
                  <a:srgbClr val="0085CA"/>
                </a:solidFill>
                <a:effectLst/>
                <a:latin typeface="Arial" panose="020B0604020202020204" pitchFamily="34" charset="0"/>
                <a:ea typeface="Times New Roman" panose="02020603050405020304" pitchFamily="18" charset="0"/>
                <a:cs typeface="Arial" panose="020B0604020202020204" pitchFamily="34" charset="0"/>
              </a:rPr>
              <a:t>Constancia*: </a:t>
            </a:r>
            <a:r>
              <a:rPr kumimoji="0" lang="es-ES" altLang="es-CO" sz="1400" b="0" i="0" u="none" strike="noStrike" cap="none" normalizeH="0" baseline="0" dirty="0">
                <a:ln>
                  <a:noFill/>
                </a:ln>
                <a:solidFill>
                  <a:srgbClr val="7C878E"/>
                </a:solidFill>
                <a:effectLst/>
                <a:latin typeface="Arial" panose="020B0604020202020204" pitchFamily="34" charset="0"/>
                <a:ea typeface="Times New Roman" panose="02020603050405020304" pitchFamily="18" charset="0"/>
                <a:cs typeface="Arial" panose="020B0604020202020204" pitchFamily="34" charset="0"/>
              </a:rPr>
              <a:t>para la modalidad remota y en sitio, se hará entrega de una constancia que demuestre las actividades desarrolladas y el resultado.</a:t>
            </a:r>
          </a:p>
          <a:p>
            <a:pPr marL="0" marR="0" lvl="0" indent="0" algn="l" defTabSz="914400" rtl="0" eaLnBrk="0" fontAlgn="base" latinLnBrk="0" hangingPunct="0">
              <a:lnSpc>
                <a:spcPct val="100000"/>
              </a:lnSpc>
              <a:spcBef>
                <a:spcPct val="0"/>
              </a:spcBef>
              <a:spcAft>
                <a:spcPct val="0"/>
              </a:spcAft>
              <a:buClrTx/>
              <a:buSzTx/>
              <a:buFontTx/>
              <a:buChar char="•"/>
              <a:tabLst>
                <a:tab pos="2806700" algn="ctr"/>
                <a:tab pos="5611813" algn="r"/>
              </a:tabLst>
            </a:pPr>
            <a:endParaRPr lang="es-ES" altLang="es-CO" sz="1400" dirty="0">
              <a:solidFill>
                <a:srgbClr val="7C878E"/>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tab pos="2806700" algn="ctr"/>
                <a:tab pos="5611813" algn="r"/>
              </a:tabLst>
            </a:pPr>
            <a:endParaRPr kumimoji="0" lang="es-CO" altLang="es-CO"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CO" altLang="es-CO" sz="1000" b="1" i="0" u="none" strike="noStrike" cap="none" normalizeH="0" baseline="0" dirty="0">
                <a:ln>
                  <a:noFill/>
                </a:ln>
                <a:solidFill>
                  <a:srgbClr val="0085CA"/>
                </a:solidFill>
                <a:effectLst/>
                <a:latin typeface="Arial" panose="020B0604020202020204" pitchFamily="34" charset="0"/>
                <a:ea typeface="Times New Roman" panose="02020603050405020304" pitchFamily="18" charset="0"/>
                <a:cs typeface="Arial" panose="020B0604020202020204" pitchFamily="34" charset="0"/>
              </a:rPr>
              <a:t>*Nota:</a:t>
            </a:r>
            <a:r>
              <a:rPr kumimoji="0" lang="es-CO" altLang="es-CO" sz="1000" b="0" i="0" u="none" strike="noStrike" cap="none" normalizeH="0" baseline="0" dirty="0">
                <a:ln>
                  <a:noFill/>
                </a:ln>
                <a:solidFill>
                  <a:srgbClr val="7C878E"/>
                </a:solidFill>
                <a:effectLst/>
                <a:latin typeface="Arial" panose="020B0604020202020204" pitchFamily="34" charset="0"/>
                <a:ea typeface="Times New Roman" panose="02020603050405020304" pitchFamily="18" charset="0"/>
                <a:cs typeface="Arial" panose="020B0604020202020204" pitchFamily="34" charset="0"/>
              </a:rPr>
              <a:t> este documento está sujeto a las disposiciones del procedimiento específico del servicio PE-PS-003 y puede variar de formato según la solicitud, el tipo de convenio si existe y el nivel de cumplimiento de la organización para la actividad. Todas las constancias tienen una vigencia de 3 meses desde la fecha de finalización del servicio.</a:t>
            </a:r>
            <a:endParaRPr kumimoji="0" lang="es-CO" altLang="es-CO"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49486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EB5C6599-1991-44BA-A1F0-4C95E9E2579E}"/>
              </a:ext>
            </a:extLst>
          </p:cNvPr>
          <p:cNvPicPr>
            <a:picLocks noGrp="1" noChangeAspect="1"/>
          </p:cNvPicPr>
          <p:nvPr>
            <p:ph idx="1"/>
          </p:nvPr>
        </p:nvPicPr>
        <p:blipFill>
          <a:blip r:embed="rId2"/>
          <a:stretch>
            <a:fillRect/>
          </a:stretch>
        </p:blipFill>
        <p:spPr>
          <a:xfrm>
            <a:off x="318051" y="220144"/>
            <a:ext cx="10866783" cy="5702093"/>
          </a:xfrm>
        </p:spPr>
      </p:pic>
      <p:sp>
        <p:nvSpPr>
          <p:cNvPr id="7" name="CuadroTexto 6">
            <a:extLst>
              <a:ext uri="{FF2B5EF4-FFF2-40B4-BE49-F238E27FC236}">
                <a16:creationId xmlns:a16="http://schemas.microsoft.com/office/drawing/2014/main" id="{E613002F-8D20-4DB3-B062-98F8DFC89120}"/>
              </a:ext>
            </a:extLst>
          </p:cNvPr>
          <p:cNvSpPr txBox="1"/>
          <p:nvPr/>
        </p:nvSpPr>
        <p:spPr>
          <a:xfrm>
            <a:off x="8348870" y="1216681"/>
            <a:ext cx="3392556" cy="2031325"/>
          </a:xfrm>
          <a:prstGeom prst="rect">
            <a:avLst/>
          </a:prstGeom>
          <a:noFill/>
        </p:spPr>
        <p:txBody>
          <a:bodyPr wrap="square">
            <a:spAutoFit/>
          </a:bodyPr>
          <a:lstStyle/>
          <a:p>
            <a:r>
              <a:rPr lang="es-MX" sz="1400" dirty="0">
                <a:solidFill>
                  <a:srgbClr val="7C878E"/>
                </a:solidFill>
                <a:cs typeface="Arial" panose="020B0604020202020204" pitchFamily="34" charset="0"/>
              </a:rPr>
              <a:t>Para el servicio de Certificación de Operaciones </a:t>
            </a:r>
            <a:r>
              <a:rPr lang="es-MX" sz="1400" dirty="0" err="1">
                <a:solidFill>
                  <a:srgbClr val="7C878E"/>
                </a:solidFill>
                <a:cs typeface="Arial" panose="020B0604020202020204" pitchFamily="34" charset="0"/>
              </a:rPr>
              <a:t>Bioseguras</a:t>
            </a:r>
            <a:r>
              <a:rPr lang="es-MX" sz="1400" dirty="0">
                <a:solidFill>
                  <a:srgbClr val="7C878E"/>
                </a:solidFill>
                <a:cs typeface="Arial" panose="020B0604020202020204" pitchFamily="34" charset="0"/>
              </a:rPr>
              <a:t> se otorgará un certificado por cada sede de la empresa con una vigencia de dos (2) años, con un seguimiento a los doce (12) meses de otorgada la certificación. Se realizará una evaluación extraordinaria entre el (4°) cuarto y el (8°) octavo mes de otorgado el certificado. </a:t>
            </a:r>
          </a:p>
        </p:txBody>
      </p:sp>
    </p:spTree>
    <p:extLst>
      <p:ext uri="{BB962C8B-B14F-4D97-AF65-F5344CB8AC3E}">
        <p14:creationId xmlns:p14="http://schemas.microsoft.com/office/powerpoint/2010/main" val="3090261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1410FD2A-ACE3-41A6-A60B-83016282A092}"/>
              </a:ext>
            </a:extLst>
          </p:cNvPr>
          <p:cNvGrpSpPr/>
          <p:nvPr/>
        </p:nvGrpSpPr>
        <p:grpSpPr>
          <a:xfrm>
            <a:off x="614570" y="2587567"/>
            <a:ext cx="10941326" cy="3356033"/>
            <a:chOff x="0" y="0"/>
            <a:chExt cx="10837995" cy="2573079"/>
          </a:xfrm>
        </p:grpSpPr>
        <p:graphicFrame>
          <p:nvGraphicFramePr>
            <p:cNvPr id="6" name="Marcador de contenido 3">
              <a:extLst>
                <a:ext uri="{FF2B5EF4-FFF2-40B4-BE49-F238E27FC236}">
                  <a16:creationId xmlns:a16="http://schemas.microsoft.com/office/drawing/2014/main" id="{C56266A6-3108-4624-B8AC-1DEF034D6BE5}"/>
                </a:ext>
              </a:extLst>
            </p:cNvPr>
            <p:cNvGraphicFramePr>
              <a:graphicFrameLocks/>
            </p:cNvGraphicFramePr>
            <p:nvPr/>
          </p:nvGraphicFramePr>
          <p:xfrm>
            <a:off x="0" y="0"/>
            <a:ext cx="10837995" cy="2573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Conector recto 6">
              <a:extLst>
                <a:ext uri="{FF2B5EF4-FFF2-40B4-BE49-F238E27FC236}">
                  <a16:creationId xmlns:a16="http://schemas.microsoft.com/office/drawing/2014/main" id="{688E1539-065A-4DFF-8FB9-350BB875CEF4}"/>
                </a:ext>
              </a:extLst>
            </p:cNvPr>
            <p:cNvCxnSpPr/>
            <p:nvPr/>
          </p:nvCxnSpPr>
          <p:spPr>
            <a:xfrm>
              <a:off x="333028" y="799960"/>
              <a:ext cx="19244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2426DE0F-9FDC-4084-BA5C-992C2ADDAC51}"/>
                </a:ext>
              </a:extLst>
            </p:cNvPr>
            <p:cNvCxnSpPr/>
            <p:nvPr/>
          </p:nvCxnSpPr>
          <p:spPr>
            <a:xfrm>
              <a:off x="2991168" y="799960"/>
              <a:ext cx="19244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AAFEA127-AA78-4FA5-9960-8AE68BAF46B7}"/>
                </a:ext>
              </a:extLst>
            </p:cNvPr>
            <p:cNvCxnSpPr/>
            <p:nvPr/>
          </p:nvCxnSpPr>
          <p:spPr>
            <a:xfrm>
              <a:off x="5819429" y="799960"/>
              <a:ext cx="19244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F33CC23F-FE33-401C-AB36-30DA2BACC6D0}"/>
                </a:ext>
              </a:extLst>
            </p:cNvPr>
            <p:cNvCxnSpPr/>
            <p:nvPr/>
          </p:nvCxnSpPr>
          <p:spPr>
            <a:xfrm>
              <a:off x="8541363" y="799960"/>
              <a:ext cx="19244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Rectangle 8">
            <a:extLst>
              <a:ext uri="{FF2B5EF4-FFF2-40B4-BE49-F238E27FC236}">
                <a16:creationId xmlns:a16="http://schemas.microsoft.com/office/drawing/2014/main" id="{48E16752-06A1-4340-9627-8FAB1AE7273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2" name="Rectangle 9">
            <a:extLst>
              <a:ext uri="{FF2B5EF4-FFF2-40B4-BE49-F238E27FC236}">
                <a16:creationId xmlns:a16="http://schemas.microsoft.com/office/drawing/2014/main" id="{C4EED3BF-EF57-41B9-9CC8-F00EB1E1C2BE}"/>
              </a:ext>
            </a:extLst>
          </p:cNvPr>
          <p:cNvSpPr>
            <a:spLocks noChangeArrowheads="1"/>
          </p:cNvSpPr>
          <p:nvPr/>
        </p:nvSpPr>
        <p:spPr bwMode="auto">
          <a:xfrm>
            <a:off x="114702" y="468374"/>
            <a:ext cx="12183143"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3200" b="1" i="0" u="none" strike="noStrike" cap="none" normalizeH="0" baseline="0" dirty="0">
                <a:ln>
                  <a:noFill/>
                </a:ln>
                <a:solidFill>
                  <a:srgbClr val="1A3359"/>
                </a:solidFill>
                <a:effectLst/>
                <a:latin typeface="Catamaran" charset="0"/>
                <a:ea typeface="Calibri" panose="020F0502020204030204" pitchFamily="34" charset="0"/>
              </a:rPr>
              <a:t>Nivel de cumplimiento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3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CO" sz="1600" b="0" i="0" u="none" strike="noStrike" cap="none" normalizeH="0" baseline="0" dirty="0">
                <a:ln>
                  <a:noFill/>
                </a:ln>
                <a:solidFill>
                  <a:srgbClr val="7C878E"/>
                </a:solidFill>
                <a:effectLst/>
                <a:latin typeface="Arial" panose="020B0604020202020204" pitchFamily="34" charset="0"/>
                <a:ea typeface="Times New Roman" panose="02020603050405020304" pitchFamily="18" charset="0"/>
                <a:cs typeface="Arial" panose="020B0604020202020204" pitchFamily="34" charset="0"/>
              </a:rPr>
              <a:t>El servicio de validación de protocolos de bioseguridad tiene los siguientes niveles de cumplimiento como resultado de la actividad*:</a:t>
            </a:r>
            <a:endParaRPr kumimoji="0" lang="es-CO" altLang="es-CO"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sp>
        <p:nvSpPr>
          <p:cNvPr id="13" name="Rectangle 10">
            <a:extLst>
              <a:ext uri="{FF2B5EF4-FFF2-40B4-BE49-F238E27FC236}">
                <a16:creationId xmlns:a16="http://schemas.microsoft.com/office/drawing/2014/main" id="{1D277D1F-C7CB-4BCD-B60D-ACE78B0EA55D}"/>
              </a:ext>
            </a:extLst>
          </p:cNvPr>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Tree>
    <p:extLst>
      <p:ext uri="{BB962C8B-B14F-4D97-AF65-F5344CB8AC3E}">
        <p14:creationId xmlns:p14="http://schemas.microsoft.com/office/powerpoint/2010/main" val="1214910269"/>
      </p:ext>
    </p:extLst>
  </p:cSld>
  <p:clrMapOvr>
    <a:masterClrMapping/>
  </p:clrMapOvr>
</p:sld>
</file>

<file path=ppt/theme/theme1.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tulo azu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Plantilla-educa-ICONTEC-2019-(16-9)" id="{96DFCD3F-9F73-4E0E-8CB7-1C7FFCC00ED1}" vid="{1EAABDDF-1534-4A54-9E35-DECA6AFD34D3}"/>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00D0334BBF3EC34FA72467FDBC9315C8" ma:contentTypeVersion="13" ma:contentTypeDescription="Crear nuevo documento." ma:contentTypeScope="" ma:versionID="29288eb1494b4fb313b5deae29915b27">
  <xsd:schema xmlns:xsd="http://www.w3.org/2001/XMLSchema" xmlns:xs="http://www.w3.org/2001/XMLSchema" xmlns:p="http://schemas.microsoft.com/office/2006/metadata/properties" xmlns:ns3="86680539-0c0e-4721-a2ff-2cf2d81cc09b" xmlns:ns4="ca0f05f7-07fb-49a6-8ba1-5824a73e13f1" targetNamespace="http://schemas.microsoft.com/office/2006/metadata/properties" ma:root="true" ma:fieldsID="df7d0f4dbe74dac34a5fdc34828e6643" ns3:_="" ns4:_="">
    <xsd:import namespace="86680539-0c0e-4721-a2ff-2cf2d81cc09b"/>
    <xsd:import namespace="ca0f05f7-07fb-49a6-8ba1-5824a73e13f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680539-0c0e-4721-a2ff-2cf2d81cc09b"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description="" ma:internalName="SharedWithDetails" ma:readOnly="true">
      <xsd:simpleType>
        <xsd:restriction base="dms:Note">
          <xsd:maxLength value="255"/>
        </xsd:restriction>
      </xsd:simpleType>
    </xsd:element>
    <xsd:element name="SharingHintHash" ma:index="10" nillable="true" ma:displayName="Hash de la sugerencia para compartir"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0f05f7-07fb-49a6-8ba1-5824a73e13f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E9C7A2-263B-458B-BB8A-397C43C6493A}">
  <ds:schemaRefs>
    <ds:schemaRef ds:uri="http://schemas.microsoft.com/sharepoint/v3/contenttype/forms"/>
  </ds:schemaRefs>
</ds:datastoreItem>
</file>

<file path=customXml/itemProps2.xml><?xml version="1.0" encoding="utf-8"?>
<ds:datastoreItem xmlns:ds="http://schemas.openxmlformats.org/officeDocument/2006/customXml" ds:itemID="{1A67D24C-230A-4C5E-A1AD-62A1A0AE8D1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B61BBE6-1315-4608-AC0B-F2EAC2173F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680539-0c0e-4721-a2ff-2cf2d81cc09b"/>
    <ds:schemaRef ds:uri="ca0f05f7-07fb-49a6-8ba1-5824a73e13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2818</TotalTime>
  <Words>2104</Words>
  <Application>Microsoft Office PowerPoint</Application>
  <PresentationFormat>Panorámica</PresentationFormat>
  <Paragraphs>146</Paragraphs>
  <Slides>34</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34</vt:i4>
      </vt:variant>
    </vt:vector>
  </HeadingPairs>
  <TitlesOfParts>
    <vt:vector size="40" baseType="lpstr">
      <vt:lpstr>Arial</vt:lpstr>
      <vt:lpstr>Calibri</vt:lpstr>
      <vt:lpstr>Catamaran</vt:lpstr>
      <vt:lpstr>Symbol</vt:lpstr>
      <vt:lpstr>Tahoma</vt:lpstr>
      <vt:lpstr>3_Tema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Revisión de las correcciones y propuesta de acciones correctivas  </vt:lpstr>
      <vt:lpstr>Otras Evaluaciones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Que aprendí hoy?</vt:lpstr>
      <vt:lpstr>Su opinión es muy importante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Pulido Casallas Sindy Nicol</dc:creator>
  <cp:lastModifiedBy>Sandra Castillo</cp:lastModifiedBy>
  <cp:revision>177</cp:revision>
  <dcterms:created xsi:type="dcterms:W3CDTF">2019-10-16T21:54:39Z</dcterms:created>
  <dcterms:modified xsi:type="dcterms:W3CDTF">2021-07-26T14:54:29Z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0x01010000D0334BBF3EC34FA72467FDBC9315C8</vt:lpwstr>
  </property>
</Properties>
</file>