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notesMasterIdLst>
    <p:notesMasterId r:id="rId38"/>
  </p:notesMasterIdLst>
  <p:sldIdLst>
    <p:sldId id="381" r:id="rId2"/>
    <p:sldId id="407" r:id="rId3"/>
    <p:sldId id="406" r:id="rId4"/>
    <p:sldId id="409" r:id="rId5"/>
    <p:sldId id="415" r:id="rId6"/>
    <p:sldId id="416" r:id="rId7"/>
    <p:sldId id="417" r:id="rId8"/>
    <p:sldId id="420" r:id="rId9"/>
    <p:sldId id="418" r:id="rId10"/>
    <p:sldId id="419" r:id="rId11"/>
    <p:sldId id="422" r:id="rId12"/>
    <p:sldId id="421" r:id="rId13"/>
    <p:sldId id="423" r:id="rId14"/>
    <p:sldId id="424" r:id="rId15"/>
    <p:sldId id="434" r:id="rId16"/>
    <p:sldId id="425" r:id="rId17"/>
    <p:sldId id="426" r:id="rId18"/>
    <p:sldId id="427" r:id="rId19"/>
    <p:sldId id="428" r:id="rId20"/>
    <p:sldId id="429" r:id="rId21"/>
    <p:sldId id="430" r:id="rId22"/>
    <p:sldId id="431" r:id="rId23"/>
    <p:sldId id="435" r:id="rId24"/>
    <p:sldId id="432" r:id="rId25"/>
    <p:sldId id="433" r:id="rId26"/>
    <p:sldId id="436" r:id="rId27"/>
    <p:sldId id="437" r:id="rId28"/>
    <p:sldId id="438" r:id="rId29"/>
    <p:sldId id="439" r:id="rId30"/>
    <p:sldId id="440" r:id="rId31"/>
    <p:sldId id="441" r:id="rId32"/>
    <p:sldId id="442" r:id="rId33"/>
    <p:sldId id="443" r:id="rId34"/>
    <p:sldId id="444" r:id="rId35"/>
    <p:sldId id="445" r:id="rId36"/>
    <p:sldId id="405" r:id="rId37"/>
  </p:sldIdLst>
  <p:sldSz cx="9144000" cy="6858000" type="screen4x3"/>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399" autoAdjust="0"/>
    <p:restoredTop sz="94270" autoAdjust="0"/>
  </p:normalViewPr>
  <p:slideViewPr>
    <p:cSldViewPr>
      <p:cViewPr varScale="1">
        <p:scale>
          <a:sx n="68" d="100"/>
          <a:sy n="68" d="100"/>
        </p:scale>
        <p:origin x="1332" y="60"/>
      </p:cViewPr>
      <p:guideLst>
        <p:guide orient="horz" pos="2160"/>
        <p:guide pos="2880"/>
      </p:guideLst>
    </p:cSldViewPr>
  </p:slideViewPr>
  <p:outlineViewPr>
    <p:cViewPr>
      <p:scale>
        <a:sx n="33" d="100"/>
        <a:sy n="33" d="100"/>
      </p:scale>
      <p:origin x="0" y="-4055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O"/>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779802-7E2C-47D3-83BA-D318FE293392}" type="datetimeFigureOut">
              <a:rPr lang="es-CO" smtClean="0"/>
              <a:t>27/07/2020</a:t>
            </a:fld>
            <a:endParaRPr lang="es-CO"/>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CO"/>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CO"/>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444176-138A-4932-A9AE-096DB0A4F50D}" type="slidenum">
              <a:rPr lang="es-CO" smtClean="0"/>
              <a:t>‹Nº›</a:t>
            </a:fld>
            <a:endParaRPr lang="es-CO"/>
          </a:p>
        </p:txBody>
      </p:sp>
    </p:spTree>
    <p:extLst>
      <p:ext uri="{BB962C8B-B14F-4D97-AF65-F5344CB8AC3E}">
        <p14:creationId xmlns:p14="http://schemas.microsoft.com/office/powerpoint/2010/main" val="1723218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0867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CO"/>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89ECB230-568F-44B2-9352-358115F320B6}" type="datetimeFigureOut">
              <a:rPr lang="es-CO" smtClean="0"/>
              <a:pPr/>
              <a:t>27/07/2020</a:t>
            </a:fld>
            <a:endParaRPr lang="es-CO"/>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CO"/>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4052E256-96E8-4890-8A4D-E0CC6264D88A}" type="slidenum">
              <a:rPr lang="es-CO" smtClean="0"/>
              <a:pPr/>
              <a:t>‹Nº›</a:t>
            </a:fld>
            <a:endParaRPr lang="es-CO"/>
          </a:p>
        </p:txBody>
      </p:sp>
    </p:spTree>
    <p:extLst>
      <p:ext uri="{BB962C8B-B14F-4D97-AF65-F5344CB8AC3E}">
        <p14:creationId xmlns:p14="http://schemas.microsoft.com/office/powerpoint/2010/main" val="1105402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a:t>Haga clic para modificar el estilo de título del patrón</a:t>
            </a:r>
            <a:endParaRPr lang="es-CO"/>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89ECB230-568F-44B2-9352-358115F320B6}" type="datetimeFigureOut">
              <a:rPr lang="es-CO" smtClean="0"/>
              <a:pPr/>
              <a:t>27/07/2020</a:t>
            </a:fld>
            <a:endParaRPr lang="es-CO"/>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CO"/>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4052E256-96E8-4890-8A4D-E0CC6264D88A}" type="slidenum">
              <a:rPr lang="es-CO" smtClean="0"/>
              <a:pPr/>
              <a:t>‹Nº›</a:t>
            </a:fld>
            <a:endParaRPr lang="es-CO"/>
          </a:p>
        </p:txBody>
      </p:sp>
    </p:spTree>
    <p:extLst>
      <p:ext uri="{BB962C8B-B14F-4D97-AF65-F5344CB8AC3E}">
        <p14:creationId xmlns:p14="http://schemas.microsoft.com/office/powerpoint/2010/main" val="3009906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CO"/>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89ECB230-568F-44B2-9352-358115F320B6}" type="datetimeFigureOut">
              <a:rPr lang="es-CO" smtClean="0"/>
              <a:pPr/>
              <a:t>27/07/2020</a:t>
            </a:fld>
            <a:endParaRPr lang="es-CO"/>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CO"/>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4052E256-96E8-4890-8A4D-E0CC6264D88A}" type="slidenum">
              <a:rPr lang="es-CO" smtClean="0"/>
              <a:pPr/>
              <a:t>‹Nº›</a:t>
            </a:fld>
            <a:endParaRPr lang="es-CO"/>
          </a:p>
        </p:txBody>
      </p:sp>
    </p:spTree>
    <p:extLst>
      <p:ext uri="{BB962C8B-B14F-4D97-AF65-F5344CB8AC3E}">
        <p14:creationId xmlns:p14="http://schemas.microsoft.com/office/powerpoint/2010/main" val="1890966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a:t>Haga clic para modificar el estilo de título del patrón</a:t>
            </a:r>
            <a:endParaRPr lang="es-CO"/>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89ECB230-568F-44B2-9352-358115F320B6}" type="datetimeFigureOut">
              <a:rPr lang="es-CO" smtClean="0"/>
              <a:pPr/>
              <a:t>27/07/2020</a:t>
            </a:fld>
            <a:endParaRPr lang="es-CO"/>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CO"/>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4052E256-96E8-4890-8A4D-E0CC6264D88A}" type="slidenum">
              <a:rPr lang="es-CO" smtClean="0"/>
              <a:pPr/>
              <a:t>‹Nº›</a:t>
            </a:fld>
            <a:endParaRPr lang="es-CO"/>
          </a:p>
        </p:txBody>
      </p:sp>
    </p:spTree>
    <p:extLst>
      <p:ext uri="{BB962C8B-B14F-4D97-AF65-F5344CB8AC3E}">
        <p14:creationId xmlns:p14="http://schemas.microsoft.com/office/powerpoint/2010/main" val="555762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CO"/>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89ECB230-568F-44B2-9352-358115F320B6}" type="datetimeFigureOut">
              <a:rPr lang="es-CO" smtClean="0"/>
              <a:pPr/>
              <a:t>27/07/2020</a:t>
            </a:fld>
            <a:endParaRPr lang="es-CO"/>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CO"/>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4052E256-96E8-4890-8A4D-E0CC6264D88A}" type="slidenum">
              <a:rPr lang="es-CO" smtClean="0"/>
              <a:pPr/>
              <a:t>‹Nº›</a:t>
            </a:fld>
            <a:endParaRPr lang="es-CO"/>
          </a:p>
        </p:txBody>
      </p:sp>
    </p:spTree>
    <p:extLst>
      <p:ext uri="{BB962C8B-B14F-4D97-AF65-F5344CB8AC3E}">
        <p14:creationId xmlns:p14="http://schemas.microsoft.com/office/powerpoint/2010/main" val="411872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a:t>Haga clic para modificar el estilo de título del patrón</a:t>
            </a:r>
            <a:endParaRPr lang="es-CO"/>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6 Marcador de fecha"/>
          <p:cNvSpPr>
            <a:spLocks noGrp="1"/>
          </p:cNvSpPr>
          <p:nvPr>
            <p:ph type="dt" sz="half" idx="10"/>
          </p:nvPr>
        </p:nvSpPr>
        <p:spPr>
          <a:xfrm>
            <a:off x="457200" y="6356350"/>
            <a:ext cx="2133600" cy="365125"/>
          </a:xfrm>
          <a:prstGeom prst="rect">
            <a:avLst/>
          </a:prstGeom>
        </p:spPr>
        <p:txBody>
          <a:bodyPr/>
          <a:lstStyle/>
          <a:p>
            <a:fld id="{89ECB230-568F-44B2-9352-358115F320B6}" type="datetimeFigureOut">
              <a:rPr lang="es-CO" smtClean="0"/>
              <a:pPr/>
              <a:t>27/07/2020</a:t>
            </a:fld>
            <a:endParaRPr lang="es-CO"/>
          </a:p>
        </p:txBody>
      </p:sp>
      <p:sp>
        <p:nvSpPr>
          <p:cNvPr id="8" name="7 Marcador de pie de página"/>
          <p:cNvSpPr>
            <a:spLocks noGrp="1"/>
          </p:cNvSpPr>
          <p:nvPr>
            <p:ph type="ftr" sz="quarter" idx="11"/>
          </p:nvPr>
        </p:nvSpPr>
        <p:spPr>
          <a:xfrm>
            <a:off x="3124200" y="6356350"/>
            <a:ext cx="2895600" cy="365125"/>
          </a:xfrm>
          <a:prstGeom prst="rect">
            <a:avLst/>
          </a:prstGeom>
        </p:spPr>
        <p:txBody>
          <a:bodyPr/>
          <a:lstStyle/>
          <a:p>
            <a:endParaRPr lang="es-CO"/>
          </a:p>
        </p:txBody>
      </p:sp>
      <p:sp>
        <p:nvSpPr>
          <p:cNvPr id="9" name="8 Marcador de número de diapositiva"/>
          <p:cNvSpPr>
            <a:spLocks noGrp="1"/>
          </p:cNvSpPr>
          <p:nvPr>
            <p:ph type="sldNum" sz="quarter" idx="12"/>
          </p:nvPr>
        </p:nvSpPr>
        <p:spPr>
          <a:xfrm>
            <a:off x="6553200" y="6356350"/>
            <a:ext cx="2133600" cy="365125"/>
          </a:xfrm>
          <a:prstGeom prst="rect">
            <a:avLst/>
          </a:prstGeom>
        </p:spPr>
        <p:txBody>
          <a:bodyPr/>
          <a:lstStyle/>
          <a:p>
            <a:fld id="{4052E256-96E8-4890-8A4D-E0CC6264D88A}" type="slidenum">
              <a:rPr lang="es-CO" smtClean="0"/>
              <a:pPr/>
              <a:t>‹Nº›</a:t>
            </a:fld>
            <a:endParaRPr lang="es-CO"/>
          </a:p>
        </p:txBody>
      </p:sp>
    </p:spTree>
    <p:extLst>
      <p:ext uri="{BB962C8B-B14F-4D97-AF65-F5344CB8AC3E}">
        <p14:creationId xmlns:p14="http://schemas.microsoft.com/office/powerpoint/2010/main" val="2978244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CO"/>
          </a:p>
        </p:txBody>
      </p:sp>
      <p:sp>
        <p:nvSpPr>
          <p:cNvPr id="3" name="2 Marcador de fecha"/>
          <p:cNvSpPr>
            <a:spLocks noGrp="1"/>
          </p:cNvSpPr>
          <p:nvPr>
            <p:ph type="dt" sz="half" idx="10"/>
          </p:nvPr>
        </p:nvSpPr>
        <p:spPr>
          <a:xfrm>
            <a:off x="457200" y="6356350"/>
            <a:ext cx="2133600" cy="365125"/>
          </a:xfrm>
          <a:prstGeom prst="rect">
            <a:avLst/>
          </a:prstGeom>
        </p:spPr>
        <p:txBody>
          <a:bodyPr/>
          <a:lstStyle/>
          <a:p>
            <a:fld id="{89ECB230-568F-44B2-9352-358115F320B6}" type="datetimeFigureOut">
              <a:rPr lang="es-CO" smtClean="0"/>
              <a:pPr/>
              <a:t>27/07/2020</a:t>
            </a:fld>
            <a:endParaRPr lang="es-CO"/>
          </a:p>
        </p:txBody>
      </p:sp>
      <p:sp>
        <p:nvSpPr>
          <p:cNvPr id="4" name="3 Marcador de pie de página"/>
          <p:cNvSpPr>
            <a:spLocks noGrp="1"/>
          </p:cNvSpPr>
          <p:nvPr>
            <p:ph type="ftr" sz="quarter" idx="11"/>
          </p:nvPr>
        </p:nvSpPr>
        <p:spPr>
          <a:xfrm>
            <a:off x="3124200" y="6356350"/>
            <a:ext cx="2895600" cy="365125"/>
          </a:xfrm>
          <a:prstGeom prst="rect">
            <a:avLst/>
          </a:prstGeom>
        </p:spPr>
        <p:txBody>
          <a:bodyPr/>
          <a:lstStyle/>
          <a:p>
            <a:endParaRPr lang="es-CO"/>
          </a:p>
        </p:txBody>
      </p:sp>
      <p:sp>
        <p:nvSpPr>
          <p:cNvPr id="5" name="4 Marcador de número de diapositiva"/>
          <p:cNvSpPr>
            <a:spLocks noGrp="1"/>
          </p:cNvSpPr>
          <p:nvPr>
            <p:ph type="sldNum" sz="quarter" idx="12"/>
          </p:nvPr>
        </p:nvSpPr>
        <p:spPr>
          <a:xfrm>
            <a:off x="6553200" y="6356350"/>
            <a:ext cx="2133600" cy="365125"/>
          </a:xfrm>
          <a:prstGeom prst="rect">
            <a:avLst/>
          </a:prstGeom>
        </p:spPr>
        <p:txBody>
          <a:bodyPr/>
          <a:lstStyle/>
          <a:p>
            <a:fld id="{4052E256-96E8-4890-8A4D-E0CC6264D88A}" type="slidenum">
              <a:rPr lang="es-CO" smtClean="0"/>
              <a:pPr/>
              <a:t>‹Nº›</a:t>
            </a:fld>
            <a:endParaRPr lang="es-CO"/>
          </a:p>
        </p:txBody>
      </p:sp>
    </p:spTree>
    <p:extLst>
      <p:ext uri="{BB962C8B-B14F-4D97-AF65-F5344CB8AC3E}">
        <p14:creationId xmlns:p14="http://schemas.microsoft.com/office/powerpoint/2010/main" val="1495184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57200" y="6356350"/>
            <a:ext cx="2133600" cy="365125"/>
          </a:xfrm>
          <a:prstGeom prst="rect">
            <a:avLst/>
          </a:prstGeom>
        </p:spPr>
        <p:txBody>
          <a:bodyPr/>
          <a:lstStyle/>
          <a:p>
            <a:fld id="{89ECB230-568F-44B2-9352-358115F320B6}" type="datetimeFigureOut">
              <a:rPr lang="es-CO" smtClean="0"/>
              <a:pPr/>
              <a:t>27/07/2020</a:t>
            </a:fld>
            <a:endParaRPr lang="es-CO"/>
          </a:p>
        </p:txBody>
      </p:sp>
      <p:sp>
        <p:nvSpPr>
          <p:cNvPr id="3" name="2 Marcador de pie de página"/>
          <p:cNvSpPr>
            <a:spLocks noGrp="1"/>
          </p:cNvSpPr>
          <p:nvPr>
            <p:ph type="ftr" sz="quarter" idx="11"/>
          </p:nvPr>
        </p:nvSpPr>
        <p:spPr>
          <a:xfrm>
            <a:off x="3124200" y="6356350"/>
            <a:ext cx="2895600" cy="365125"/>
          </a:xfrm>
          <a:prstGeom prst="rect">
            <a:avLst/>
          </a:prstGeom>
        </p:spPr>
        <p:txBody>
          <a:bodyPr/>
          <a:lstStyle/>
          <a:p>
            <a:endParaRPr lang="es-CO"/>
          </a:p>
        </p:txBody>
      </p:sp>
      <p:sp>
        <p:nvSpPr>
          <p:cNvPr id="4" name="3 Marcador de número de diapositiva"/>
          <p:cNvSpPr>
            <a:spLocks noGrp="1"/>
          </p:cNvSpPr>
          <p:nvPr>
            <p:ph type="sldNum" sz="quarter" idx="12"/>
          </p:nvPr>
        </p:nvSpPr>
        <p:spPr>
          <a:xfrm>
            <a:off x="6553200" y="6356350"/>
            <a:ext cx="2133600" cy="365125"/>
          </a:xfrm>
          <a:prstGeom prst="rect">
            <a:avLst/>
          </a:prstGeom>
        </p:spPr>
        <p:txBody>
          <a:bodyPr/>
          <a:lstStyle/>
          <a:p>
            <a:fld id="{4052E256-96E8-4890-8A4D-E0CC6264D88A}" type="slidenum">
              <a:rPr lang="es-CO" smtClean="0"/>
              <a:pPr/>
              <a:t>‹Nº›</a:t>
            </a:fld>
            <a:endParaRPr lang="es-CO"/>
          </a:p>
        </p:txBody>
      </p:sp>
    </p:spTree>
    <p:extLst>
      <p:ext uri="{BB962C8B-B14F-4D97-AF65-F5344CB8AC3E}">
        <p14:creationId xmlns:p14="http://schemas.microsoft.com/office/powerpoint/2010/main" val="3202932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a:t>Haga clic para modificar el estilo de título del patrón</a:t>
            </a:r>
            <a:endParaRPr lang="es-CO"/>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89ECB230-568F-44B2-9352-358115F320B6}" type="datetimeFigureOut">
              <a:rPr lang="es-CO" smtClean="0"/>
              <a:pPr/>
              <a:t>27/07/2020</a:t>
            </a:fld>
            <a:endParaRPr lang="es-CO"/>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CO"/>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4052E256-96E8-4890-8A4D-E0CC6264D88A}" type="slidenum">
              <a:rPr lang="es-CO" smtClean="0"/>
              <a:pPr/>
              <a:t>‹Nº›</a:t>
            </a:fld>
            <a:endParaRPr lang="es-CO"/>
          </a:p>
        </p:txBody>
      </p:sp>
    </p:spTree>
    <p:extLst>
      <p:ext uri="{BB962C8B-B14F-4D97-AF65-F5344CB8AC3E}">
        <p14:creationId xmlns:p14="http://schemas.microsoft.com/office/powerpoint/2010/main" val="2131567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a:t>Haga clic para modificar el estilo de título del patrón</a:t>
            </a:r>
            <a:endParaRPr lang="es-CO"/>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89ECB230-568F-44B2-9352-358115F320B6}" type="datetimeFigureOut">
              <a:rPr lang="es-CO" smtClean="0"/>
              <a:pPr/>
              <a:t>27/07/2020</a:t>
            </a:fld>
            <a:endParaRPr lang="es-CO"/>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CO"/>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4052E256-96E8-4890-8A4D-E0CC6264D88A}" type="slidenum">
              <a:rPr lang="es-CO" smtClean="0"/>
              <a:pPr/>
              <a:t>‹Nº›</a:t>
            </a:fld>
            <a:endParaRPr lang="es-CO"/>
          </a:p>
        </p:txBody>
      </p:sp>
    </p:spTree>
    <p:extLst>
      <p:ext uri="{BB962C8B-B14F-4D97-AF65-F5344CB8AC3E}">
        <p14:creationId xmlns:p14="http://schemas.microsoft.com/office/powerpoint/2010/main" val="3084841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6 Imagen" descr="fondo"/>
          <p:cNvPicPr/>
          <p:nvPr userDrawn="1"/>
        </p:nvPicPr>
        <p:blipFill rotWithShape="1">
          <a:blip r:embed="rId13">
            <a:extLst>
              <a:ext uri="{28A0092B-C50C-407E-A947-70E740481C1C}">
                <a14:useLocalDpi xmlns:a14="http://schemas.microsoft.com/office/drawing/2010/main" val="0"/>
              </a:ext>
            </a:extLst>
          </a:blip>
          <a:srcRect l="20651" t="44485" b="1"/>
          <a:stretch/>
        </p:blipFill>
        <p:spPr bwMode="auto">
          <a:xfrm>
            <a:off x="845840" y="0"/>
            <a:ext cx="8298161" cy="6885384"/>
          </a:xfrm>
          <a:prstGeom prst="rect">
            <a:avLst/>
          </a:prstGeom>
          <a:noFill/>
        </p:spPr>
      </p:pic>
      <p:sp>
        <p:nvSpPr>
          <p:cNvPr id="8" name="7 Rectángulo"/>
          <p:cNvSpPr/>
          <p:nvPr userDrawn="1"/>
        </p:nvSpPr>
        <p:spPr>
          <a:xfrm>
            <a:off x="0" y="0"/>
            <a:ext cx="845840" cy="6858000"/>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Tree>
    <p:extLst>
      <p:ext uri="{BB962C8B-B14F-4D97-AF65-F5344CB8AC3E}">
        <p14:creationId xmlns:p14="http://schemas.microsoft.com/office/powerpoint/2010/main" val="14936930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hyperlink" Target="mailto:coornacalidbta@cendoj.ramajudicial.gov.co" TargetMode="Externa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8.emf"/><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9.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emf"/><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3" Type="http://schemas.openxmlformats.org/officeDocument/2006/relationships/image" Target="../media/image19.png"/><Relationship Id="rId18" Type="http://schemas.openxmlformats.org/officeDocument/2006/relationships/image" Target="../media/image24.png"/><Relationship Id="rId26" Type="http://schemas.openxmlformats.org/officeDocument/2006/relationships/image" Target="../media/image32.png"/><Relationship Id="rId3" Type="http://schemas.openxmlformats.org/officeDocument/2006/relationships/image" Target="../media/image3.png"/><Relationship Id="rId21" Type="http://schemas.openxmlformats.org/officeDocument/2006/relationships/image" Target="../media/image27.png"/><Relationship Id="rId34" Type="http://schemas.openxmlformats.org/officeDocument/2006/relationships/image" Target="../media/image40.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5" Type="http://schemas.openxmlformats.org/officeDocument/2006/relationships/image" Target="../media/image31.png"/><Relationship Id="rId33" Type="http://schemas.openxmlformats.org/officeDocument/2006/relationships/image" Target="../media/image39.png"/><Relationship Id="rId2" Type="http://schemas.openxmlformats.org/officeDocument/2006/relationships/image" Target="../media/image2.png"/><Relationship Id="rId16" Type="http://schemas.openxmlformats.org/officeDocument/2006/relationships/image" Target="../media/image22.png"/><Relationship Id="rId20" Type="http://schemas.openxmlformats.org/officeDocument/2006/relationships/image" Target="../media/image26.png"/><Relationship Id="rId29"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24" Type="http://schemas.openxmlformats.org/officeDocument/2006/relationships/image" Target="../media/image30.png"/><Relationship Id="rId32" Type="http://schemas.openxmlformats.org/officeDocument/2006/relationships/image" Target="../media/image38.png"/><Relationship Id="rId5" Type="http://schemas.openxmlformats.org/officeDocument/2006/relationships/image" Target="../media/image11.png"/><Relationship Id="rId15" Type="http://schemas.openxmlformats.org/officeDocument/2006/relationships/image" Target="../media/image21.png"/><Relationship Id="rId23" Type="http://schemas.openxmlformats.org/officeDocument/2006/relationships/image" Target="../media/image29.png"/><Relationship Id="rId28" Type="http://schemas.openxmlformats.org/officeDocument/2006/relationships/image" Target="../media/image34.png"/><Relationship Id="rId10" Type="http://schemas.openxmlformats.org/officeDocument/2006/relationships/image" Target="../media/image16.png"/><Relationship Id="rId19" Type="http://schemas.openxmlformats.org/officeDocument/2006/relationships/image" Target="../media/image25.png"/><Relationship Id="rId31" Type="http://schemas.openxmlformats.org/officeDocument/2006/relationships/image" Target="../media/image37.png"/><Relationship Id="rId4" Type="http://schemas.openxmlformats.org/officeDocument/2006/relationships/image" Target="../media/image4.png"/><Relationship Id="rId9" Type="http://schemas.openxmlformats.org/officeDocument/2006/relationships/image" Target="../media/image15.png"/><Relationship Id="rId14" Type="http://schemas.openxmlformats.org/officeDocument/2006/relationships/image" Target="../media/image20.png"/><Relationship Id="rId22" Type="http://schemas.openxmlformats.org/officeDocument/2006/relationships/image" Target="../media/image28.png"/><Relationship Id="rId27" Type="http://schemas.openxmlformats.org/officeDocument/2006/relationships/image" Target="../media/image33.png"/><Relationship Id="rId30" Type="http://schemas.openxmlformats.org/officeDocument/2006/relationships/image" Target="../media/image36.png"/><Relationship Id="rId8"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1907704" y="3933056"/>
            <a:ext cx="6120680" cy="36004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12" name="Rectángulo 11"/>
          <p:cNvSpPr/>
          <p:nvPr/>
        </p:nvSpPr>
        <p:spPr>
          <a:xfrm>
            <a:off x="3347864" y="5585059"/>
            <a:ext cx="2680542" cy="338554"/>
          </a:xfrm>
          <a:prstGeom prst="rect">
            <a:avLst/>
          </a:prstGeom>
        </p:spPr>
        <p:txBody>
          <a:bodyPr wrap="none">
            <a:spAutoFit/>
          </a:bodyPr>
          <a:lstStyle/>
          <a:p>
            <a:r>
              <a:rPr lang="es-ES" sz="1600" dirty="0">
                <a:latin typeface="Arial" panose="020B0604020202020204" pitchFamily="34" charset="0"/>
                <a:cs typeface="Arial" panose="020B0604020202020204" pitchFamily="34" charset="0"/>
              </a:rPr>
              <a:t>Bogotá, 13 de julio de 2020</a:t>
            </a:r>
          </a:p>
        </p:txBody>
      </p:sp>
      <p:sp>
        <p:nvSpPr>
          <p:cNvPr id="3" name="Rectángulo 2"/>
          <p:cNvSpPr/>
          <p:nvPr/>
        </p:nvSpPr>
        <p:spPr>
          <a:xfrm>
            <a:off x="1331640" y="1666857"/>
            <a:ext cx="7565512" cy="3662541"/>
          </a:xfrm>
          <a:prstGeom prst="rect">
            <a:avLst/>
          </a:prstGeom>
        </p:spPr>
        <p:txBody>
          <a:bodyPr wrap="square">
            <a:spAutoFit/>
          </a:bodyPr>
          <a:lstStyle/>
          <a:p>
            <a:pPr algn="ctr">
              <a:spcAft>
                <a:spcPts val="0"/>
              </a:spcAft>
            </a:pPr>
            <a:r>
              <a:rPr lang="es-ES" b="1" dirty="0">
                <a:latin typeface="Arial" panose="020B0604020202020204" pitchFamily="34" charset="0"/>
                <a:ea typeface="Times New Roman" panose="02020603050405020304" pitchFamily="18" charset="0"/>
                <a:cs typeface="Arial" panose="020B0604020202020204" pitchFamily="34" charset="0"/>
              </a:rPr>
              <a:t>COMITÉ NACIONAL DE LÍDERES</a:t>
            </a:r>
            <a:endParaRPr lang="en-US" b="1" dirty="0">
              <a:latin typeface="Arial" panose="020B0604020202020204" pitchFamily="34" charset="0"/>
              <a:ea typeface="Times New Roman" panose="02020603050405020304" pitchFamily="18" charset="0"/>
              <a:cs typeface="Arial" panose="020B0604020202020204" pitchFamily="34" charset="0"/>
            </a:endParaRPr>
          </a:p>
          <a:p>
            <a:pPr algn="ctr">
              <a:spcAft>
                <a:spcPts val="0"/>
              </a:spcAft>
            </a:pPr>
            <a:r>
              <a:rPr lang="es-ES" b="1" dirty="0">
                <a:latin typeface="Arial" panose="020B0604020202020204" pitchFamily="34" charset="0"/>
                <a:ea typeface="Times New Roman" panose="02020603050405020304" pitchFamily="18" charset="0"/>
                <a:cs typeface="Arial" panose="020B0604020202020204" pitchFamily="34" charset="0"/>
              </a:rPr>
              <a:t>Y PROFESIONALES DE ENLACE</a:t>
            </a:r>
            <a:endParaRPr lang="en-US" b="1" dirty="0">
              <a:latin typeface="Arial" panose="020B0604020202020204" pitchFamily="34" charset="0"/>
              <a:ea typeface="Times New Roman" panose="02020603050405020304" pitchFamily="18" charset="0"/>
              <a:cs typeface="Arial" panose="020B0604020202020204" pitchFamily="34" charset="0"/>
            </a:endParaRPr>
          </a:p>
          <a:p>
            <a:pPr algn="ctr">
              <a:spcAft>
                <a:spcPts val="0"/>
              </a:spcAft>
            </a:pPr>
            <a:r>
              <a:rPr lang="es-ES" b="1" dirty="0">
                <a:latin typeface="Arial" panose="020B0604020202020204" pitchFamily="34" charset="0"/>
                <a:ea typeface="Times New Roman" panose="02020603050405020304" pitchFamily="18" charset="0"/>
                <a:cs typeface="Arial" panose="020B0604020202020204" pitchFamily="34" charset="0"/>
              </a:rPr>
              <a:t>SISTEMA INTEGRADO DE GESTIÓN Y CONTROL DE LA CALIDAD</a:t>
            </a:r>
            <a:endParaRPr lang="en-US" b="1" dirty="0">
              <a:latin typeface="Arial" panose="020B0604020202020204" pitchFamily="34" charset="0"/>
              <a:ea typeface="Times New Roman" panose="02020603050405020304" pitchFamily="18" charset="0"/>
              <a:cs typeface="Arial" panose="020B0604020202020204" pitchFamily="34" charset="0"/>
            </a:endParaRPr>
          </a:p>
          <a:p>
            <a:pPr algn="ctr">
              <a:spcAft>
                <a:spcPts val="0"/>
              </a:spcAft>
            </a:pPr>
            <a:r>
              <a:rPr lang="es-ES" b="1" dirty="0">
                <a:latin typeface="Arial" panose="020B0604020202020204" pitchFamily="34" charset="0"/>
                <a:ea typeface="Times New Roman" panose="02020603050405020304" pitchFamily="18" charset="0"/>
                <a:cs typeface="Arial" panose="020B0604020202020204" pitchFamily="34" charset="0"/>
              </a:rPr>
              <a:t>Y MEDIO AMBIENTE</a:t>
            </a:r>
          </a:p>
          <a:p>
            <a:pPr algn="ctr">
              <a:spcAft>
                <a:spcPts val="0"/>
              </a:spcAft>
            </a:pPr>
            <a:endParaRPr lang="es-ES" sz="1600" b="1" dirty="0">
              <a:latin typeface="Arial" panose="020B0604020202020204" pitchFamily="34" charset="0"/>
              <a:ea typeface="Times New Roman" panose="02020603050405020304" pitchFamily="18" charset="0"/>
              <a:cs typeface="Arial" panose="020B0604020202020204" pitchFamily="34" charset="0"/>
            </a:endParaRPr>
          </a:p>
          <a:p>
            <a:pPr algn="ctr">
              <a:spcAft>
                <a:spcPts val="0"/>
              </a:spcAft>
            </a:pPr>
            <a:endParaRPr lang="en-US" sz="1600" b="1" dirty="0">
              <a:latin typeface="Arial" panose="020B0604020202020204" pitchFamily="34" charset="0"/>
              <a:ea typeface="Times New Roman" panose="02020603050405020304" pitchFamily="18" charset="0"/>
              <a:cs typeface="Arial" panose="020B0604020202020204" pitchFamily="34" charset="0"/>
            </a:endParaRPr>
          </a:p>
          <a:p>
            <a:pPr>
              <a:spcAft>
                <a:spcPts val="0"/>
              </a:spcAft>
            </a:pPr>
            <a:r>
              <a:rPr lang="es-ES" sz="1600" dirty="0">
                <a:latin typeface="Arial" panose="020B0604020202020204" pitchFamily="34" charset="0"/>
                <a:ea typeface="Times New Roman" panose="02020603050405020304" pitchFamily="18" charset="0"/>
                <a:cs typeface="Arial" panose="020B0604020202020204" pitchFamily="34" charset="0"/>
              </a:rPr>
              <a:t>Fecha		: 13 de julio de 2020</a:t>
            </a:r>
          </a:p>
          <a:p>
            <a:pPr>
              <a:spcAft>
                <a:spcPts val="0"/>
              </a:spcAft>
            </a:pPr>
            <a:endParaRPr lang="en-US" sz="1600" dirty="0">
              <a:latin typeface="Arial" panose="020B0604020202020204" pitchFamily="34" charset="0"/>
              <a:ea typeface="Times New Roman" panose="02020603050405020304" pitchFamily="18" charset="0"/>
              <a:cs typeface="Arial" panose="020B0604020202020204" pitchFamily="34" charset="0"/>
            </a:endParaRPr>
          </a:p>
          <a:p>
            <a:pPr>
              <a:spcAft>
                <a:spcPts val="0"/>
              </a:spcAft>
            </a:pPr>
            <a:r>
              <a:rPr lang="es-ES" sz="1600" dirty="0">
                <a:latin typeface="Arial" panose="020B0604020202020204" pitchFamily="34" charset="0"/>
                <a:ea typeface="Times New Roman" panose="02020603050405020304" pitchFamily="18" charset="0"/>
                <a:cs typeface="Arial" panose="020B0604020202020204" pitchFamily="34" charset="0"/>
              </a:rPr>
              <a:t>Lugar/ Metodología	: Virtual- Plataforma Virtual TEAMS.</a:t>
            </a:r>
          </a:p>
          <a:p>
            <a:pPr>
              <a:spcAft>
                <a:spcPts val="0"/>
              </a:spcAft>
            </a:pPr>
            <a:endParaRPr lang="en-US" sz="1600" dirty="0">
              <a:latin typeface="Arial" panose="020B0604020202020204" pitchFamily="34" charset="0"/>
              <a:ea typeface="Times New Roman" panose="02020603050405020304" pitchFamily="18" charset="0"/>
              <a:cs typeface="Arial" panose="020B0604020202020204" pitchFamily="34" charset="0"/>
            </a:endParaRPr>
          </a:p>
          <a:p>
            <a:pPr>
              <a:spcAft>
                <a:spcPts val="0"/>
              </a:spcAft>
            </a:pPr>
            <a:r>
              <a:rPr lang="es-ES" sz="1600" dirty="0">
                <a:latin typeface="Arial" panose="020B0604020202020204" pitchFamily="34" charset="0"/>
                <a:ea typeface="Times New Roman" panose="02020603050405020304" pitchFamily="18" charset="0"/>
                <a:cs typeface="Arial" panose="020B0604020202020204" pitchFamily="34" charset="0"/>
              </a:rPr>
              <a:t>Hora		: 9:00 a.m. – 12:30 a.m.</a:t>
            </a:r>
          </a:p>
          <a:p>
            <a:pPr>
              <a:spcAft>
                <a:spcPts val="0"/>
              </a:spcAft>
            </a:pPr>
            <a:endParaRPr lang="es-ES" sz="1600" dirty="0">
              <a:effectLst/>
              <a:latin typeface="Arial" panose="020B0604020202020204" pitchFamily="34" charset="0"/>
              <a:ea typeface="Times New Roman" panose="02020603050405020304" pitchFamily="18" charset="0"/>
              <a:cs typeface="Arial" panose="020B0604020202020204" pitchFamily="34" charset="0"/>
            </a:endParaRPr>
          </a:p>
          <a:p>
            <a:pPr>
              <a:spcAft>
                <a:spcPts val="0"/>
              </a:spcAft>
            </a:pPr>
            <a:r>
              <a:rPr lang="es-ES" sz="1600" dirty="0">
                <a:latin typeface="Arial" panose="020B0604020202020204" pitchFamily="34" charset="0"/>
                <a:ea typeface="Times New Roman" panose="02020603050405020304" pitchFamily="18" charset="0"/>
                <a:cs typeface="Arial" panose="020B0604020202020204" pitchFamily="34" charset="0"/>
              </a:rPr>
              <a:t>Preside		: Doctora Martha Lucia Olano de Noguera</a:t>
            </a:r>
          </a:p>
          <a:p>
            <a:pPr>
              <a:spcAft>
                <a:spcPts val="0"/>
              </a:spcAft>
            </a:pPr>
            <a:r>
              <a:rPr lang="es-ES" sz="1600" dirty="0">
                <a:effectLst/>
                <a:latin typeface="Arial" panose="020B0604020202020204" pitchFamily="34" charset="0"/>
                <a:ea typeface="Times New Roman" panose="02020603050405020304" pitchFamily="18" charset="0"/>
                <a:cs typeface="Arial" panose="020B0604020202020204" pitchFamily="34" charset="0"/>
              </a:rPr>
              <a:t>                                  Magistrada Líder del SIGCMA</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046311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ángulo 13"/>
          <p:cNvSpPr/>
          <p:nvPr/>
        </p:nvSpPr>
        <p:spPr>
          <a:xfrm>
            <a:off x="971600" y="1256383"/>
            <a:ext cx="4440178" cy="5355312"/>
          </a:xfrm>
          <a:prstGeom prst="rect">
            <a:avLst/>
          </a:prstGeom>
        </p:spPr>
        <p:txBody>
          <a:bodyPr wrap="square">
            <a:spAutoFit/>
          </a:bodyPr>
          <a:lstStyle/>
          <a:p>
            <a:pPr algn="just"/>
            <a:r>
              <a:rPr lang="es-CO" dirty="0">
                <a:latin typeface="Arial" panose="020B0604020202020204" pitchFamily="34" charset="0"/>
                <a:ea typeface="Calibri" panose="020F0502020204030204" pitchFamily="34" charset="0"/>
                <a:cs typeface="Arial" panose="020B0604020202020204" pitchFamily="34" charset="0"/>
              </a:rPr>
              <a:t>h) es probable que los evaluadores soliciten que se les presente documentación para revisar offline, lo cual es más eficiente cuando se requiere grandes cantidades de información. </a:t>
            </a:r>
          </a:p>
          <a:p>
            <a:pPr algn="just"/>
            <a:r>
              <a:rPr lang="es-CO" dirty="0">
                <a:latin typeface="Arial" panose="020B0604020202020204" pitchFamily="34" charset="0"/>
                <a:ea typeface="Calibri" panose="020F0502020204030204" pitchFamily="34" charset="0"/>
                <a:cs typeface="Arial" panose="020B0604020202020204" pitchFamily="34" charset="0"/>
              </a:rPr>
              <a:t>i) El auditor interno o externo puede solicitar que envíe vía correo electrónico los documentos o usar sitios web para compartir archivos, para así proporcionar la documentación al auditor/evaluador.</a:t>
            </a:r>
          </a:p>
          <a:p>
            <a:pPr algn="just"/>
            <a:r>
              <a:rPr lang="es-CO" dirty="0">
                <a:latin typeface="Arial" panose="020B0604020202020204" pitchFamily="34" charset="0"/>
                <a:ea typeface="Calibri" panose="020F0502020204030204" pitchFamily="34" charset="0"/>
                <a:cs typeface="Arial" panose="020B0604020202020204" pitchFamily="34" charset="0"/>
              </a:rPr>
              <a:t>j) La información debe ser proporcionada en el tiempo solicitado por el auditor, si no se tiene debe  decirse con claridad que no se tiene </a:t>
            </a:r>
            <a:r>
              <a:rPr lang="es-CO" dirty="0">
                <a:latin typeface="Arial" panose="020B0604020202020204" pitchFamily="34" charset="0"/>
                <a:cs typeface="Arial" panose="020B0604020202020204" pitchFamily="34" charset="0"/>
              </a:rPr>
              <a:t>la documentación. </a:t>
            </a:r>
          </a:p>
          <a:p>
            <a:pPr algn="just"/>
            <a:r>
              <a:rPr lang="es-CO" dirty="0">
                <a:latin typeface="Arial" panose="020B0604020202020204" pitchFamily="34" charset="0"/>
                <a:cs typeface="Arial" panose="020B0604020202020204" pitchFamily="34" charset="0"/>
              </a:rPr>
              <a:t>k) Los auditores y auditados  tienen la obligación de gestionar de forma segura el manejo de la misma, de acuerdo con las Políticas de Confidencialidad y Privacidad de Datos</a:t>
            </a:r>
            <a:endParaRPr lang="en-US" dirty="0">
              <a:latin typeface="Arial" panose="020B0604020202020204" pitchFamily="34" charset="0"/>
              <a:cs typeface="Arial" panose="020B0604020202020204" pitchFamily="34" charset="0"/>
            </a:endParaRPr>
          </a:p>
        </p:txBody>
      </p:sp>
      <p:pic>
        <p:nvPicPr>
          <p:cNvPr id="16390" name="Picture 6" descr="Cuáles son las características cualitativas de la información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1778" y="2564904"/>
            <a:ext cx="3624718" cy="2088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8331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ángulo 3"/>
          <p:cNvSpPr/>
          <p:nvPr/>
        </p:nvSpPr>
        <p:spPr>
          <a:xfrm>
            <a:off x="971600" y="1385727"/>
            <a:ext cx="8064896" cy="6093976"/>
          </a:xfrm>
          <a:prstGeom prst="rect">
            <a:avLst/>
          </a:prstGeom>
        </p:spPr>
        <p:txBody>
          <a:bodyPr wrap="square">
            <a:spAutoFit/>
          </a:bodyPr>
          <a:lstStyle/>
          <a:p>
            <a:pPr lvl="0" algn="just" hangingPunct="0">
              <a:tabLst>
                <a:tab pos="228600" algn="l"/>
              </a:tabLst>
            </a:pPr>
            <a:r>
              <a:rPr lang="es-CO" b="1" dirty="0">
                <a:solidFill>
                  <a:srgbClr val="0070C0"/>
                </a:solidFill>
                <a:latin typeface="Arial" panose="020B0604020202020204" pitchFamily="34" charset="0"/>
                <a:ea typeface="Times New Roman" panose="02020603050405020304" pitchFamily="18" charset="0"/>
                <a:cs typeface="Arial" panose="020B0604020202020204" pitchFamily="34" charset="0"/>
              </a:rPr>
              <a:t>5.1.2. COMPONENTES DE LA AUDITORIA REMOTA:</a:t>
            </a:r>
          </a:p>
          <a:p>
            <a:pPr algn="just" hangingPunct="0">
              <a:tabLst>
                <a:tab pos="228600" algn="l"/>
              </a:tabLst>
            </a:pPr>
            <a:r>
              <a:rPr lang="es-CO" dirty="0"/>
              <a:t>Los componentes de una auditoría remota son en muchos sentidos análogos a una auditoría presencial. Sin embargo, el enfoque, las cargas y la ejecución de estas fases de auditoría difieren. Destacaremos las cosas que hay que tener en cuenta, basándose en las lecciones aprendidas  en el marco del  COVID-19.</a:t>
            </a:r>
          </a:p>
          <a:p>
            <a:endParaRPr lang="es-CO" b="1" dirty="0"/>
          </a:p>
          <a:p>
            <a:r>
              <a:rPr lang="es-CO" b="1" dirty="0">
                <a:solidFill>
                  <a:srgbClr val="0070C0"/>
                </a:solidFill>
              </a:rPr>
              <a:t>a) Planificación </a:t>
            </a:r>
          </a:p>
          <a:p>
            <a:pPr algn="just"/>
            <a:r>
              <a:rPr lang="es-CO" dirty="0"/>
              <a:t>La planificación y el alcance de las auditorías son fundamentales en cada auditoría pues: </a:t>
            </a:r>
          </a:p>
          <a:p>
            <a:pPr marL="285750" indent="-285750" algn="just">
              <a:buFont typeface="Wingdings" panose="05000000000000000000" pitchFamily="2" charset="2"/>
              <a:buChar char="ü"/>
            </a:pPr>
            <a:r>
              <a:rPr lang="es-CO" sz="1600" dirty="0"/>
              <a:t>es más difícil realizarla al momento desde una ubicación remota; </a:t>
            </a:r>
          </a:p>
          <a:p>
            <a:pPr marL="285750" indent="-285750" algn="just">
              <a:buFont typeface="Wingdings" panose="05000000000000000000" pitchFamily="2" charset="2"/>
              <a:buChar char="ü"/>
            </a:pPr>
            <a:r>
              <a:rPr lang="es-CO" sz="1600" dirty="0"/>
              <a:t>Los problemas técnicos pueden ser mas frecuentes o se pueden evidenciar mas;</a:t>
            </a:r>
          </a:p>
          <a:p>
            <a:pPr marL="285750" indent="-285750" algn="just">
              <a:buFont typeface="Wingdings" panose="05000000000000000000" pitchFamily="2" charset="2"/>
              <a:buChar char="ü"/>
            </a:pPr>
            <a:r>
              <a:rPr lang="es-CO" sz="1600" dirty="0"/>
              <a:t>la reunión de planificación de las partes interesadas es muy importante en el desarrollo de una auditoria remota, por las mismas condiciones y específicamente por las que atravesamos en el marco del COVID-19;</a:t>
            </a:r>
          </a:p>
          <a:p>
            <a:pPr marL="285750" indent="-285750" algn="just">
              <a:buFont typeface="Wingdings" panose="05000000000000000000" pitchFamily="2" charset="2"/>
              <a:buChar char="ü"/>
            </a:pPr>
            <a:r>
              <a:rPr lang="es-CO" sz="1600" dirty="0"/>
              <a:t> La reunión de planificación incluye un acuerdo sobre el alcance y la programación;</a:t>
            </a:r>
          </a:p>
          <a:p>
            <a:pPr marL="285750" indent="-285750" algn="just">
              <a:buFont typeface="Wingdings" panose="05000000000000000000" pitchFamily="2" charset="2"/>
              <a:buChar char="ü"/>
            </a:pPr>
            <a:r>
              <a:rPr lang="es-CO" sz="1600" dirty="0"/>
              <a:t>los auditores deben dar tiempo suficiente para explicar el enfoque de la auditoría remota a los auditados y para el acopio de la información;</a:t>
            </a:r>
          </a:p>
          <a:p>
            <a:pPr marL="285750" indent="-285750" algn="just">
              <a:buFont typeface="Wingdings" panose="05000000000000000000" pitchFamily="2" charset="2"/>
              <a:buChar char="ü"/>
            </a:pPr>
            <a:r>
              <a:rPr lang="es-CO" sz="1600" dirty="0"/>
              <a:t> Esto debería incluir una explicación de las similitudes y diferencias previstas entre las auditorías presenciales a las que están acostumbrados los interesados y las auditorías remotas.  </a:t>
            </a:r>
            <a:endParaRPr lang="en-US" sz="1600" dirty="0"/>
          </a:p>
          <a:p>
            <a:pPr algn="just" hangingPunct="0">
              <a:tabLst>
                <a:tab pos="228600" algn="l"/>
              </a:tabLst>
            </a:pPr>
            <a:r>
              <a:rPr lang="es-CO" sz="1600" dirty="0"/>
              <a:t> </a:t>
            </a:r>
            <a:endParaRPr lang="en-US" sz="1600" dirty="0"/>
          </a:p>
          <a:p>
            <a:pPr lvl="0" algn="just" hangingPunct="0">
              <a:tabLst>
                <a:tab pos="228600" algn="l"/>
              </a:tabLst>
            </a:pPr>
            <a:endParaRPr lang="es-CO"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lvl="0" algn="just" hangingPunct="0">
              <a:tabLst>
                <a:tab pos="228600" algn="l"/>
              </a:tabLst>
            </a:pPr>
            <a:endParaRPr lang="es-CO"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198171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ángulo 3"/>
          <p:cNvSpPr/>
          <p:nvPr/>
        </p:nvSpPr>
        <p:spPr>
          <a:xfrm>
            <a:off x="892031" y="1384187"/>
            <a:ext cx="8244408" cy="5509200"/>
          </a:xfrm>
          <a:prstGeom prst="rect">
            <a:avLst/>
          </a:prstGeom>
        </p:spPr>
        <p:txBody>
          <a:bodyPr wrap="square">
            <a:spAutoFit/>
          </a:bodyPr>
          <a:lstStyle/>
          <a:p>
            <a:pPr algn="just"/>
            <a:r>
              <a:rPr lang="es-CO" sz="1600" dirty="0"/>
              <a:t>En el proceso de planificación debe tenerse presente, de manera esencial, para el logo de los objetivos de la auditoría:</a:t>
            </a:r>
          </a:p>
          <a:p>
            <a:pPr algn="just"/>
            <a:endParaRPr lang="es-CO" sz="1600" dirty="0"/>
          </a:p>
          <a:p>
            <a:pPr marL="285750" indent="-285750" algn="just">
              <a:buFont typeface="Wingdings" panose="05000000000000000000" pitchFamily="2" charset="2"/>
              <a:buChar char="Ø"/>
            </a:pPr>
            <a:r>
              <a:rPr lang="es-CO" sz="1600" dirty="0"/>
              <a:t>el tipo de información que se requerirá;</a:t>
            </a:r>
          </a:p>
          <a:p>
            <a:pPr marL="285750" indent="-285750" algn="just">
              <a:buFont typeface="Wingdings" panose="05000000000000000000" pitchFamily="2" charset="2"/>
              <a:buChar char="Ø"/>
            </a:pPr>
            <a:r>
              <a:rPr lang="es-CO" sz="1600" dirty="0"/>
              <a:t>cómo y cuándo se compartirá la información, </a:t>
            </a:r>
          </a:p>
          <a:p>
            <a:pPr marL="285750" indent="-285750" algn="just">
              <a:buFont typeface="Wingdings" panose="05000000000000000000" pitchFamily="2" charset="2"/>
              <a:buChar char="Ø"/>
            </a:pPr>
            <a:r>
              <a:rPr lang="es-CO" sz="1600" dirty="0"/>
              <a:t>qué tecnología se utilizará (desde cámaras a drones hasta soporte de </a:t>
            </a:r>
            <a:r>
              <a:rPr lang="es-CO" sz="1600" dirty="0" err="1"/>
              <a:t>telepresencia</a:t>
            </a:r>
            <a:r>
              <a:rPr lang="es-CO" sz="1600" dirty="0"/>
              <a:t>, envío de información por e-mail, </a:t>
            </a:r>
            <a:r>
              <a:rPr lang="es-CO" sz="1600" dirty="0" err="1"/>
              <a:t>etc</a:t>
            </a:r>
            <a:r>
              <a:rPr lang="es-CO" sz="1600" dirty="0"/>
              <a:t>,);</a:t>
            </a:r>
          </a:p>
          <a:p>
            <a:pPr marL="285750" indent="-285750" algn="just">
              <a:buFont typeface="Wingdings" panose="05000000000000000000" pitchFamily="2" charset="2"/>
              <a:buChar char="Ø"/>
            </a:pPr>
            <a:r>
              <a:rPr lang="es-CO" sz="1600" dirty="0"/>
              <a:t>tiempos para el envío de la información;</a:t>
            </a:r>
          </a:p>
          <a:p>
            <a:pPr marL="285750" indent="-285750" algn="just">
              <a:buFont typeface="Wingdings" panose="05000000000000000000" pitchFamily="2" charset="2"/>
              <a:buChar char="Ø"/>
            </a:pPr>
            <a:r>
              <a:rPr lang="es-CO" sz="1600" dirty="0"/>
              <a:t>forma de remisión y presentación de la información;</a:t>
            </a:r>
          </a:p>
          <a:p>
            <a:pPr marL="285750" indent="-285750" algn="just">
              <a:buFont typeface="Wingdings" panose="05000000000000000000" pitchFamily="2" charset="2"/>
              <a:buChar char="Ø"/>
            </a:pPr>
            <a:r>
              <a:rPr lang="es-CO" sz="1600" dirty="0"/>
              <a:t> qué autorizaciones se deben obtener por adelantado para recopilar videos y fotografías fijas, y qué áreas confidenciales o restringidas deben considerarse o evitarse;  </a:t>
            </a:r>
            <a:endParaRPr lang="en-US" sz="1600" dirty="0"/>
          </a:p>
          <a:p>
            <a:pPr marL="285750" indent="-285750" algn="just">
              <a:buFont typeface="Wingdings" panose="05000000000000000000" pitchFamily="2" charset="2"/>
              <a:buChar char="Ø"/>
            </a:pPr>
            <a:r>
              <a:rPr lang="es-CO" sz="1600" dirty="0"/>
              <a:t>es importante analizar desde el principio las limitaciones de la auditoría remota y explicar que es posible que sea necesario realizar trabajos presenciales en el futuro basándose en los resultados de la auditoría remota, o una vez que se eliminen las barreras a una visita física al sitio, por ejemplo, se levanten las prohibiciones de viajes, se  modifiquen las condiciones del COVID-19, etc.  </a:t>
            </a:r>
            <a:endParaRPr lang="en-US" sz="1600" dirty="0"/>
          </a:p>
          <a:p>
            <a:pPr marL="285750" indent="-285750" algn="just">
              <a:buFont typeface="Wingdings" panose="05000000000000000000" pitchFamily="2" charset="2"/>
              <a:buChar char="Ø"/>
            </a:pPr>
            <a:r>
              <a:rPr lang="es-CO" sz="1600" dirty="0"/>
              <a:t>según el contenido y la explicación adicionales, la experiencia indica que los auditores internos deben asignar aproximadamente el doble de tiempo para una reunión de planificación de auditoría remota, en comparación con lo que se necesita para una auditoría tradicional;</a:t>
            </a:r>
          </a:p>
          <a:p>
            <a:pPr marL="285750" indent="-285750" algn="just">
              <a:buFont typeface="Wingdings" panose="05000000000000000000" pitchFamily="2" charset="2"/>
              <a:buChar char="Ø"/>
            </a:pPr>
            <a:r>
              <a:rPr lang="es-CO" sz="1600" dirty="0"/>
              <a:t>el uso de videoconferencia, así como un PowerPoint u otras guías visuales, también es útil para el desarrollo de la auditoria, así como la creación de carpetas, como se mostrara mas adelante;</a:t>
            </a:r>
            <a:endParaRPr lang="en-US" sz="1600" dirty="0"/>
          </a:p>
        </p:txBody>
      </p:sp>
    </p:spTree>
    <p:extLst>
      <p:ext uri="{BB962C8B-B14F-4D97-AF65-F5344CB8AC3E}">
        <p14:creationId xmlns:p14="http://schemas.microsoft.com/office/powerpoint/2010/main" val="414201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ángulo 3"/>
          <p:cNvSpPr/>
          <p:nvPr/>
        </p:nvSpPr>
        <p:spPr>
          <a:xfrm>
            <a:off x="899592" y="1338243"/>
            <a:ext cx="7997560" cy="6028895"/>
          </a:xfrm>
          <a:prstGeom prst="rect">
            <a:avLst/>
          </a:prstGeom>
        </p:spPr>
        <p:txBody>
          <a:bodyPr wrap="square">
            <a:spAutoFit/>
          </a:bodyPr>
          <a:lstStyle/>
          <a:p>
            <a:pPr marL="6350" indent="-6350">
              <a:lnSpc>
                <a:spcPct val="104000"/>
              </a:lnSpc>
              <a:spcAft>
                <a:spcPts val="530"/>
              </a:spcAft>
            </a:pPr>
            <a:r>
              <a:rPr lang="es-CO" sz="1600" b="1" dirty="0">
                <a:solidFill>
                  <a:srgbClr val="0070C0"/>
                </a:solidFill>
                <a:latin typeface="Arial" panose="020B0604020202020204" pitchFamily="34" charset="0"/>
                <a:ea typeface="Calibri" panose="020F0502020204030204" pitchFamily="34" charset="0"/>
                <a:cs typeface="Arial" panose="020B0604020202020204" pitchFamily="34" charset="0"/>
              </a:rPr>
              <a:t>b) Revisión de documentos </a:t>
            </a:r>
            <a:endParaRPr lang="en-US" sz="1600" b="1" dirty="0">
              <a:solidFill>
                <a:srgbClr val="0070C0"/>
              </a:solidFill>
              <a:latin typeface="Arial" panose="020B0604020202020204" pitchFamily="34" charset="0"/>
              <a:ea typeface="Calibri" panose="020F0502020204030204" pitchFamily="34" charset="0"/>
              <a:cs typeface="Arial" panose="020B0604020202020204" pitchFamily="34" charset="0"/>
            </a:endParaRPr>
          </a:p>
          <a:p>
            <a:pPr marL="6350" marR="6350" indent="-6350" algn="just">
              <a:lnSpc>
                <a:spcPct val="127000"/>
              </a:lnSpc>
              <a:spcAft>
                <a:spcPts val="1230"/>
              </a:spcAft>
            </a:pPr>
            <a:r>
              <a:rPr lang="es-CO" sz="1600" dirty="0">
                <a:latin typeface="Arial" panose="020B0604020202020204" pitchFamily="34" charset="0"/>
                <a:ea typeface="Arial" panose="020B0604020202020204" pitchFamily="34" charset="0"/>
                <a:cs typeface="Arial" panose="020B0604020202020204" pitchFamily="34" charset="0"/>
              </a:rPr>
              <a:t>Las revisiones remotas de documentos son de muchas maneras análogas a la revisión de documentos en la instalación, con un par de advertencias importantes, por ello debemos tener presente: </a:t>
            </a:r>
            <a:endParaRPr lang="en-US" sz="1600" dirty="0">
              <a:latin typeface="Arial" panose="020B0604020202020204" pitchFamily="34" charset="0"/>
              <a:ea typeface="Arial" panose="020B0604020202020204" pitchFamily="34" charset="0"/>
              <a:cs typeface="Arial" panose="020B0604020202020204" pitchFamily="34" charset="0"/>
            </a:endParaRPr>
          </a:p>
          <a:p>
            <a:pPr marL="285750" marR="6350" indent="-285750" algn="just">
              <a:lnSpc>
                <a:spcPct val="127000"/>
              </a:lnSpc>
              <a:spcAft>
                <a:spcPts val="1230"/>
              </a:spcAft>
              <a:buFont typeface="Wingdings" panose="05000000000000000000" pitchFamily="2" charset="2"/>
              <a:buChar char="ü"/>
            </a:pPr>
            <a:r>
              <a:rPr lang="es-CO" sz="1600" dirty="0">
                <a:latin typeface="Arial" panose="020B0604020202020204" pitchFamily="34" charset="0"/>
                <a:ea typeface="Arial" panose="020B0604020202020204" pitchFamily="34" charset="0"/>
                <a:cs typeface="Arial" panose="020B0604020202020204" pitchFamily="34" charset="0"/>
              </a:rPr>
              <a:t>es importante tener la información a la mano, y ojala como lo piden los requisitos de las Normas NTC ISO 9001:2015; NTC ISO 14001:2015; la </a:t>
            </a:r>
            <a:r>
              <a:rPr lang="es-CO" sz="1600" dirty="0">
                <a:latin typeface="Arial" panose="020B0604020202020204" pitchFamily="34" charset="0"/>
                <a:cs typeface="Arial" panose="020B0604020202020204" pitchFamily="34" charset="0"/>
              </a:rPr>
              <a:t>NTC 6256:2018 y GTC 286:2018 </a:t>
            </a:r>
            <a:endParaRPr lang="es-CO" sz="1600" dirty="0">
              <a:latin typeface="Arial" panose="020B0604020202020204" pitchFamily="34" charset="0"/>
              <a:ea typeface="Arial" panose="020B0604020202020204" pitchFamily="34" charset="0"/>
              <a:cs typeface="Arial" panose="020B0604020202020204" pitchFamily="34" charset="0"/>
            </a:endParaRPr>
          </a:p>
          <a:p>
            <a:pPr marL="285750" marR="6350" indent="-285750" algn="just">
              <a:lnSpc>
                <a:spcPct val="127000"/>
              </a:lnSpc>
              <a:spcAft>
                <a:spcPts val="1230"/>
              </a:spcAft>
              <a:buFont typeface="Wingdings" panose="05000000000000000000" pitchFamily="2" charset="2"/>
              <a:buChar char="ü"/>
            </a:pPr>
            <a:r>
              <a:rPr lang="es-CO" sz="1600" dirty="0">
                <a:latin typeface="Arial" panose="020B0604020202020204" pitchFamily="34" charset="0"/>
                <a:ea typeface="Arial" panose="020B0604020202020204" pitchFamily="34" charset="0"/>
                <a:cs typeface="Arial" panose="020B0604020202020204" pitchFamily="34" charset="0"/>
              </a:rPr>
              <a:t>la instalación puede tardar mucho más tiempo en preparar y cargar documentos en una plataforma de uso compartido de archivos (SharePoint, unidades compartidas, etc.) que en proporcionar acceso a una gaveta o portafolio de archivos en sitio; </a:t>
            </a:r>
          </a:p>
          <a:p>
            <a:pPr marL="285750" marR="6350" indent="-285750" algn="just">
              <a:lnSpc>
                <a:spcPct val="127000"/>
              </a:lnSpc>
              <a:spcAft>
                <a:spcPts val="1230"/>
              </a:spcAft>
              <a:buFont typeface="Wingdings" panose="05000000000000000000" pitchFamily="2" charset="2"/>
              <a:buChar char="ü"/>
            </a:pPr>
            <a:r>
              <a:rPr lang="es-CO" sz="1600" dirty="0">
                <a:latin typeface="Arial" panose="020B0604020202020204" pitchFamily="34" charset="0"/>
                <a:ea typeface="Arial" panose="020B0604020202020204" pitchFamily="34" charset="0"/>
                <a:cs typeface="Arial" panose="020B0604020202020204" pitchFamily="34" charset="0"/>
              </a:rPr>
              <a:t>dependiendo del método de documentación (registros en papel, sistema de almacenamiento de la base de datos, etc.), el personal de la instalación tendrá que tomar el tiempo necesario para convertir estos registros en un formato revisable (como PDF) y cargar los archivos;  </a:t>
            </a:r>
            <a:endParaRPr lang="en-US" sz="1600" dirty="0">
              <a:latin typeface="Arial" panose="020B0604020202020204" pitchFamily="34" charset="0"/>
              <a:ea typeface="Arial" panose="020B0604020202020204" pitchFamily="34" charset="0"/>
              <a:cs typeface="Arial" panose="020B0604020202020204" pitchFamily="34" charset="0"/>
            </a:endParaRPr>
          </a:p>
          <a:p>
            <a:pPr marL="6350" marR="6350" indent="-6350" algn="just">
              <a:lnSpc>
                <a:spcPct val="127000"/>
              </a:lnSpc>
              <a:spcAft>
                <a:spcPts val="1230"/>
              </a:spcAft>
            </a:pPr>
            <a:endParaRPr lang="es-CO" dirty="0">
              <a:solidFill>
                <a:srgbClr val="65656A"/>
              </a:solidFill>
              <a:latin typeface="Arial" panose="020B0604020202020204" pitchFamily="34" charset="0"/>
              <a:ea typeface="Arial" panose="020B0604020202020204" pitchFamily="34" charset="0"/>
            </a:endParaRPr>
          </a:p>
          <a:p>
            <a:pPr marL="6350" marR="6350" indent="-6350" algn="just">
              <a:lnSpc>
                <a:spcPct val="127000"/>
              </a:lnSpc>
              <a:spcAft>
                <a:spcPts val="1230"/>
              </a:spcAft>
            </a:pPr>
            <a:endParaRPr lang="en-US" dirty="0">
              <a:solidFill>
                <a:srgbClr val="65656A"/>
              </a:solidFill>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2350425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ángulo 3"/>
          <p:cNvSpPr/>
          <p:nvPr/>
        </p:nvSpPr>
        <p:spPr>
          <a:xfrm>
            <a:off x="899592" y="1249725"/>
            <a:ext cx="8064896" cy="5552482"/>
          </a:xfrm>
          <a:prstGeom prst="rect">
            <a:avLst/>
          </a:prstGeom>
        </p:spPr>
        <p:txBody>
          <a:bodyPr wrap="square">
            <a:spAutoFit/>
          </a:bodyPr>
          <a:lstStyle/>
          <a:p>
            <a:pPr marL="285750" marR="6350" indent="-285750" algn="just">
              <a:lnSpc>
                <a:spcPct val="127000"/>
              </a:lnSpc>
              <a:spcAft>
                <a:spcPts val="1230"/>
              </a:spcAft>
              <a:buFont typeface="Wingdings" panose="05000000000000000000" pitchFamily="2" charset="2"/>
              <a:buChar char="Ø"/>
            </a:pPr>
            <a:r>
              <a:rPr lang="es-CO" sz="1600" dirty="0">
                <a:latin typeface="Arial" panose="020B0604020202020204" pitchFamily="34" charset="0"/>
                <a:ea typeface="Arial" panose="020B0604020202020204" pitchFamily="34" charset="0"/>
              </a:rPr>
              <a:t>se debe considerar cuidadosamente la creación de estrategias eficaces para revisar los datos de forma remota; </a:t>
            </a:r>
          </a:p>
          <a:p>
            <a:pPr marL="285750" marR="6350" indent="-285750" algn="just">
              <a:lnSpc>
                <a:spcPct val="127000"/>
              </a:lnSpc>
              <a:spcAft>
                <a:spcPts val="1230"/>
              </a:spcAft>
              <a:buFont typeface="Wingdings" panose="05000000000000000000" pitchFamily="2" charset="2"/>
              <a:buChar char="Ø"/>
            </a:pPr>
            <a:r>
              <a:rPr lang="es-CO" sz="1600" dirty="0">
                <a:latin typeface="Arial" panose="020B0604020202020204" pitchFamily="34" charset="0"/>
                <a:ea typeface="Arial" panose="020B0604020202020204" pitchFamily="34" charset="0"/>
              </a:rPr>
              <a:t>por ejemplo, dependiendo del número de registros a revisar, el muestreo puede ser la mejor opción; ya sea revisando la totalidad o parte de los datos disponibles, la estrategia debe acordarse con los auditados para asegurar que proporcionen la información correcta para apoyar la estrategia de muestreo; </a:t>
            </a:r>
            <a:endParaRPr lang="en-US" sz="1600" dirty="0">
              <a:latin typeface="Arial" panose="020B0604020202020204" pitchFamily="34" charset="0"/>
              <a:ea typeface="Arial" panose="020B0604020202020204" pitchFamily="34" charset="0"/>
            </a:endParaRPr>
          </a:p>
          <a:p>
            <a:pPr marL="285750" marR="6350" indent="-285750" algn="just">
              <a:lnSpc>
                <a:spcPct val="127000"/>
              </a:lnSpc>
              <a:spcAft>
                <a:spcPts val="1230"/>
              </a:spcAft>
              <a:buFont typeface="Wingdings" panose="05000000000000000000" pitchFamily="2" charset="2"/>
              <a:buChar char="Ø"/>
            </a:pPr>
            <a:r>
              <a:rPr lang="es-CO" sz="1600" dirty="0">
                <a:latin typeface="Arial" panose="020B0604020202020204" pitchFamily="34" charset="0"/>
                <a:ea typeface="Arial" panose="020B0604020202020204" pitchFamily="34" charset="0"/>
              </a:rPr>
              <a:t>A diferencia de las revisiones de registros en sitio, las revisiones remotas no suelen permitir preguntas contemporáneas; </a:t>
            </a:r>
          </a:p>
          <a:p>
            <a:pPr marL="285750" marR="6350" indent="-285750" algn="just">
              <a:lnSpc>
                <a:spcPct val="127000"/>
              </a:lnSpc>
              <a:spcAft>
                <a:spcPts val="1230"/>
              </a:spcAft>
              <a:buFont typeface="Wingdings" panose="05000000000000000000" pitchFamily="2" charset="2"/>
              <a:buChar char="Ø"/>
            </a:pPr>
            <a:r>
              <a:rPr lang="es-CO" sz="1600" dirty="0">
                <a:latin typeface="Arial" panose="020B0604020202020204" pitchFamily="34" charset="0"/>
                <a:ea typeface="Arial" panose="020B0604020202020204" pitchFamily="34" charset="0"/>
              </a:rPr>
              <a:t>Al revisar los registros de forma remota, el auditor debe tomar notas y escribir las preguntas que se formularán durante las entrevistas remotas; </a:t>
            </a:r>
          </a:p>
          <a:p>
            <a:pPr marL="285750" marR="6350" indent="-285750" algn="just">
              <a:lnSpc>
                <a:spcPct val="127000"/>
              </a:lnSpc>
              <a:spcAft>
                <a:spcPts val="1230"/>
              </a:spcAft>
              <a:buFont typeface="Wingdings" panose="05000000000000000000" pitchFamily="2" charset="2"/>
              <a:buChar char="Ø"/>
            </a:pPr>
            <a:r>
              <a:rPr lang="es-CO" sz="1600" dirty="0">
                <a:latin typeface="Arial" panose="020B0604020202020204" pitchFamily="34" charset="0"/>
                <a:ea typeface="Arial" panose="020B0604020202020204" pitchFamily="34" charset="0"/>
              </a:rPr>
              <a:t>una forma de incorporar preguntas sincrónicas durante las revisiones remotas es establecer una videoconferencia entre el auditor y el líder o profesional encargado de implementar el programa que se está revisando;</a:t>
            </a:r>
          </a:p>
          <a:p>
            <a:pPr marL="285750" marR="6350" indent="-285750" algn="just">
              <a:lnSpc>
                <a:spcPct val="127000"/>
              </a:lnSpc>
              <a:spcAft>
                <a:spcPts val="1230"/>
              </a:spcAft>
              <a:buFont typeface="Wingdings" panose="05000000000000000000" pitchFamily="2" charset="2"/>
              <a:buChar char="Ø"/>
            </a:pPr>
            <a:r>
              <a:rPr lang="es-CO" sz="1600" dirty="0">
                <a:latin typeface="Arial" panose="020B0604020202020204" pitchFamily="34" charset="0"/>
                <a:ea typeface="Arial" panose="020B0604020202020204" pitchFamily="34" charset="0"/>
              </a:rPr>
              <a:t>esto permite compartir y revisar los documentos, y dar preguntas y respuestas en tiempo real. </a:t>
            </a:r>
            <a:endParaRPr lang="en-US" sz="1600" dirty="0">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2880866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ángulo 3"/>
          <p:cNvSpPr/>
          <p:nvPr/>
        </p:nvSpPr>
        <p:spPr>
          <a:xfrm>
            <a:off x="935596" y="1434406"/>
            <a:ext cx="7992888" cy="5248168"/>
          </a:xfrm>
          <a:prstGeom prst="rect">
            <a:avLst/>
          </a:prstGeom>
        </p:spPr>
        <p:txBody>
          <a:bodyPr wrap="square">
            <a:spAutoFit/>
          </a:bodyPr>
          <a:lstStyle/>
          <a:p>
            <a:pPr marR="2513965" algn="just">
              <a:lnSpc>
                <a:spcPct val="106000"/>
              </a:lnSpc>
              <a:spcAft>
                <a:spcPts val="1170"/>
              </a:spcAft>
            </a:pPr>
            <a:r>
              <a:rPr lang="es-CO" sz="1600" b="1" dirty="0">
                <a:latin typeface="Arial" panose="020B0604020202020204" pitchFamily="34" charset="0"/>
                <a:ea typeface="Calibri" panose="020F0502020204030204" pitchFamily="34" charset="0"/>
                <a:cs typeface="Arial" panose="020B0604020202020204" pitchFamily="34" charset="0"/>
              </a:rPr>
              <a:t>Algunos de los documentos que el  equipo auditor/evaluador puede solicitar son:</a:t>
            </a:r>
            <a:endParaRPr lang="en-US" sz="1600" dirty="0">
              <a:latin typeface="Arial" panose="020B0604020202020204" pitchFamily="34" charset="0"/>
              <a:ea typeface="Calibri" panose="020F0502020204030204" pitchFamily="34" charset="0"/>
              <a:cs typeface="Arial" panose="020B0604020202020204" pitchFamily="34" charset="0"/>
            </a:endParaRPr>
          </a:p>
          <a:p>
            <a:pPr marL="285750" marR="2513965" indent="-285750" algn="just">
              <a:buFont typeface="Wingdings" panose="05000000000000000000" pitchFamily="2" charset="2"/>
              <a:buChar char="ü"/>
            </a:pPr>
            <a:r>
              <a:rPr lang="es-CO" sz="1600" b="1" dirty="0">
                <a:latin typeface="Arial" panose="020B0604020202020204" pitchFamily="34" charset="0"/>
                <a:ea typeface="Calibri" panose="020F0502020204030204" pitchFamily="34" charset="0"/>
                <a:cs typeface="Arial" panose="020B0604020202020204" pitchFamily="34" charset="0"/>
              </a:rPr>
              <a:t> </a:t>
            </a:r>
            <a:r>
              <a:rPr lang="es-CO" sz="1600" dirty="0">
                <a:latin typeface="Arial" panose="020B0604020202020204" pitchFamily="34" charset="0"/>
                <a:ea typeface="Calibri" panose="020F0502020204030204" pitchFamily="34" charset="0"/>
                <a:cs typeface="Arial" panose="020B0604020202020204" pitchFamily="34" charset="0"/>
              </a:rPr>
              <a:t>Programa de auditoría interna e informes y registros de soporte </a:t>
            </a:r>
          </a:p>
          <a:p>
            <a:pPr marL="285750" marR="2513965" indent="-285750" algn="just">
              <a:buFont typeface="Wingdings" panose="05000000000000000000" pitchFamily="2" charset="2"/>
              <a:buChar char="ü"/>
            </a:pPr>
            <a:r>
              <a:rPr lang="es-CO" sz="1600" dirty="0">
                <a:latin typeface="Arial" panose="020B0604020202020204" pitchFamily="34" charset="0"/>
                <a:cs typeface="Arial" panose="020B0604020202020204" pitchFamily="34" charset="0"/>
              </a:rPr>
              <a:t>Actas de revisión por la alta dirección (debidamente firmadas)</a:t>
            </a:r>
          </a:p>
          <a:p>
            <a:pPr marL="285750" marR="2513965" indent="-285750" algn="just">
              <a:buFont typeface="Wingdings" panose="05000000000000000000" pitchFamily="2" charset="2"/>
              <a:buChar char="ü"/>
            </a:pPr>
            <a:r>
              <a:rPr lang="es-CO" sz="1600" dirty="0">
                <a:latin typeface="Arial" panose="020B0604020202020204" pitchFamily="34" charset="0"/>
                <a:cs typeface="Arial" panose="020B0604020202020204" pitchFamily="34" charset="0"/>
              </a:rPr>
              <a:t>Informes de quejas y reclamos y productos o servicios no conformes;</a:t>
            </a:r>
          </a:p>
          <a:p>
            <a:pPr marL="285750" marR="2513965" indent="-285750" algn="just">
              <a:buFont typeface="Wingdings" panose="05000000000000000000" pitchFamily="2" charset="2"/>
              <a:buChar char="ü"/>
            </a:pPr>
            <a:r>
              <a:rPr lang="es-CO" sz="1600" dirty="0">
                <a:latin typeface="Arial" panose="020B0604020202020204" pitchFamily="34" charset="0"/>
                <a:cs typeface="Arial" panose="020B0604020202020204" pitchFamily="34" charset="0"/>
              </a:rPr>
              <a:t>Archivos, registros o carpetas de casos de productos o servicios;</a:t>
            </a:r>
            <a:endParaRPr lang="en-US" sz="1600" dirty="0">
              <a:latin typeface="Arial" panose="020B0604020202020204" pitchFamily="34" charset="0"/>
              <a:cs typeface="Arial" panose="020B0604020202020204" pitchFamily="34" charset="0"/>
            </a:endParaRPr>
          </a:p>
          <a:p>
            <a:pPr marL="285750" marR="2513965" indent="-285750" algn="just">
              <a:buFont typeface="Wingdings" panose="05000000000000000000" pitchFamily="2" charset="2"/>
              <a:buChar char="ü"/>
            </a:pPr>
            <a:r>
              <a:rPr lang="es-CO" sz="1600" dirty="0">
                <a:latin typeface="Arial" panose="020B0604020202020204" pitchFamily="34" charset="0"/>
                <a:cs typeface="Arial" panose="020B0604020202020204" pitchFamily="34" charset="0"/>
              </a:rPr>
              <a:t>Registros de capacitación del personal;</a:t>
            </a:r>
            <a:endParaRPr lang="en-US" sz="1600" dirty="0">
              <a:latin typeface="Arial" panose="020B0604020202020204" pitchFamily="34" charset="0"/>
              <a:cs typeface="Arial" panose="020B0604020202020204" pitchFamily="34" charset="0"/>
            </a:endParaRPr>
          </a:p>
          <a:p>
            <a:pPr marL="285750" marR="2513965" indent="-285750" algn="just">
              <a:buFont typeface="Wingdings" panose="05000000000000000000" pitchFamily="2" charset="2"/>
              <a:buChar char="ü"/>
            </a:pPr>
            <a:r>
              <a:rPr lang="es-CO" sz="1600" dirty="0">
                <a:latin typeface="Arial" panose="020B0604020202020204" pitchFamily="34" charset="0"/>
                <a:cs typeface="Arial" panose="020B0604020202020204" pitchFamily="34" charset="0"/>
              </a:rPr>
              <a:t>Detalles de los cambios que afectan a su organización.</a:t>
            </a:r>
            <a:endParaRPr lang="en-US" sz="1600" dirty="0">
              <a:latin typeface="Arial" panose="020B0604020202020204" pitchFamily="34" charset="0"/>
              <a:cs typeface="Arial" panose="020B0604020202020204" pitchFamily="34" charset="0"/>
            </a:endParaRPr>
          </a:p>
          <a:p>
            <a:pPr marL="285750" marR="2513965" indent="-285750" algn="just">
              <a:buFont typeface="Wingdings" panose="05000000000000000000" pitchFamily="2" charset="2"/>
              <a:buChar char="ü"/>
            </a:pPr>
            <a:r>
              <a:rPr lang="es-CO" sz="1600" dirty="0">
                <a:latin typeface="Arial" panose="020B0604020202020204" pitchFamily="34" charset="0"/>
                <a:cs typeface="Arial" panose="020B0604020202020204" pitchFamily="34" charset="0"/>
              </a:rPr>
              <a:t>Datos de control de calidad o control de procesos;</a:t>
            </a:r>
            <a:endParaRPr lang="en-US" sz="1600" dirty="0">
              <a:latin typeface="Arial" panose="020B0604020202020204" pitchFamily="34" charset="0"/>
              <a:cs typeface="Arial" panose="020B0604020202020204" pitchFamily="34" charset="0"/>
            </a:endParaRPr>
          </a:p>
          <a:p>
            <a:pPr marL="285750" marR="2513965" indent="-285750" algn="just">
              <a:buFont typeface="Wingdings" panose="05000000000000000000" pitchFamily="2" charset="2"/>
              <a:buChar char="ü"/>
            </a:pPr>
            <a:r>
              <a:rPr lang="es-CO" sz="1600" dirty="0">
                <a:latin typeface="Arial" panose="020B0604020202020204" pitchFamily="34" charset="0"/>
                <a:cs typeface="Arial" panose="020B0604020202020204" pitchFamily="34" charset="0"/>
              </a:rPr>
              <a:t>Registros e información de equipos así como, del mantenimiento bajo los requisitos de la ISO/IEC 17025 (cuando corresponda);</a:t>
            </a:r>
            <a:endParaRPr lang="en-US" sz="1600"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ü"/>
            </a:pPr>
            <a:r>
              <a:rPr lang="es-CO" sz="1600" dirty="0">
                <a:latin typeface="Arial" panose="020B0604020202020204" pitchFamily="34" charset="0"/>
                <a:cs typeface="Arial" panose="020B0604020202020204" pitchFamily="34" charset="0"/>
              </a:rPr>
              <a:t>Información relacionada con la prestación del servicio (número de servicios prestados);</a:t>
            </a:r>
          </a:p>
          <a:p>
            <a:pPr marL="285750" indent="-285750" algn="just">
              <a:buFont typeface="Wingdings" panose="05000000000000000000" pitchFamily="2" charset="2"/>
              <a:buChar char="ü"/>
            </a:pPr>
            <a:r>
              <a:rPr lang="es-CO" sz="1600" dirty="0">
                <a:latin typeface="Arial" panose="020B0604020202020204" pitchFamily="34" charset="0"/>
                <a:cs typeface="Arial" panose="020B0604020202020204" pitchFamily="34" charset="0"/>
              </a:rPr>
              <a:t>Etc., </a:t>
            </a:r>
            <a:endParaRPr lang="en-US" dirty="0"/>
          </a:p>
          <a:p>
            <a:pPr marL="176530" indent="-186055">
              <a:lnSpc>
                <a:spcPct val="107000"/>
              </a:lnSpc>
              <a:spcAft>
                <a:spcPts val="855"/>
              </a:spcAft>
            </a:pPr>
            <a:endParaRPr lang="en-US" sz="1600" dirty="0">
              <a:solidFill>
                <a:srgbClr val="000000"/>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951107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ángulo 11"/>
          <p:cNvSpPr/>
          <p:nvPr/>
        </p:nvSpPr>
        <p:spPr>
          <a:xfrm>
            <a:off x="944394" y="1384187"/>
            <a:ext cx="7925552" cy="5440207"/>
          </a:xfrm>
          <a:prstGeom prst="rect">
            <a:avLst/>
          </a:prstGeom>
        </p:spPr>
        <p:txBody>
          <a:bodyPr wrap="square">
            <a:spAutoFit/>
          </a:bodyPr>
          <a:lstStyle/>
          <a:p>
            <a:pPr marL="6350" indent="-6350">
              <a:lnSpc>
                <a:spcPct val="104000"/>
              </a:lnSpc>
              <a:spcAft>
                <a:spcPts val="530"/>
              </a:spcAft>
            </a:pPr>
            <a:r>
              <a:rPr lang="es-CO" sz="1600" b="1" dirty="0">
                <a:solidFill>
                  <a:srgbClr val="0070C0"/>
                </a:solidFill>
                <a:latin typeface="Arial" panose="020B0604020202020204" pitchFamily="34" charset="0"/>
                <a:ea typeface="Calibri" panose="020F0502020204030204" pitchFamily="34" charset="0"/>
                <a:cs typeface="Arial" panose="020B0604020202020204" pitchFamily="34" charset="0"/>
              </a:rPr>
              <a:t>c) Reconocimiento del sitio </a:t>
            </a:r>
            <a:endParaRPr lang="en-US" sz="1600" b="1" dirty="0">
              <a:solidFill>
                <a:srgbClr val="0070C0"/>
              </a:solidFill>
              <a:latin typeface="Arial" panose="020B0604020202020204" pitchFamily="34" charset="0"/>
              <a:ea typeface="Calibri" panose="020F0502020204030204" pitchFamily="34" charset="0"/>
              <a:cs typeface="Arial" panose="020B0604020202020204" pitchFamily="34" charset="0"/>
            </a:endParaRPr>
          </a:p>
          <a:p>
            <a:pPr marL="6350" marR="6350" indent="-6350" algn="just">
              <a:lnSpc>
                <a:spcPct val="127000"/>
              </a:lnSpc>
              <a:spcAft>
                <a:spcPts val="1230"/>
              </a:spcAft>
            </a:pPr>
            <a:endParaRPr lang="es-CO" sz="1600" dirty="0">
              <a:latin typeface="Arial" panose="020B0604020202020204" pitchFamily="34" charset="0"/>
              <a:ea typeface="Arial" panose="020B0604020202020204" pitchFamily="34" charset="0"/>
              <a:cs typeface="Arial" panose="020B0604020202020204" pitchFamily="34" charset="0"/>
            </a:endParaRPr>
          </a:p>
          <a:p>
            <a:pPr marL="6350" marR="6350" indent="-6350" algn="just">
              <a:lnSpc>
                <a:spcPct val="127000"/>
              </a:lnSpc>
              <a:spcAft>
                <a:spcPts val="1230"/>
              </a:spcAft>
            </a:pPr>
            <a:r>
              <a:rPr lang="es-CO" sz="1600" dirty="0">
                <a:latin typeface="Arial" panose="020B0604020202020204" pitchFamily="34" charset="0"/>
                <a:ea typeface="Arial" panose="020B0604020202020204" pitchFamily="34" charset="0"/>
                <a:cs typeface="Arial" panose="020B0604020202020204" pitchFamily="34" charset="0"/>
              </a:rPr>
              <a:t>El reconocimiento de sitios remotos es quizás el aspecto más difícil de la auditoría remota, en virtud a que ello implica, entre otras:</a:t>
            </a:r>
          </a:p>
          <a:p>
            <a:pPr marL="285750" marR="6350" indent="-285750" algn="just">
              <a:lnSpc>
                <a:spcPct val="127000"/>
              </a:lnSpc>
              <a:spcAft>
                <a:spcPts val="1230"/>
              </a:spcAft>
              <a:buFont typeface="Wingdings" panose="05000000000000000000" pitchFamily="2" charset="2"/>
              <a:buChar char="ü"/>
            </a:pPr>
            <a:r>
              <a:rPr lang="es-CO" sz="1600" dirty="0">
                <a:latin typeface="Arial" panose="020B0604020202020204" pitchFamily="34" charset="0"/>
                <a:ea typeface="Arial" panose="020B0604020202020204" pitchFamily="34" charset="0"/>
                <a:cs typeface="Arial" panose="020B0604020202020204" pitchFamily="34" charset="0"/>
              </a:rPr>
              <a:t>que el servidor judicial que va a responder en la auditoria sea el Líder o el profesional del Enlace o, referiblemente, el servidor judicial que realiza dicho trabajo y a quien le están asignadas las funciones de respectivo proceso;</a:t>
            </a:r>
          </a:p>
          <a:p>
            <a:pPr marL="285750" marR="6350" indent="-285750" algn="just">
              <a:lnSpc>
                <a:spcPct val="127000"/>
              </a:lnSpc>
              <a:spcAft>
                <a:spcPts val="1230"/>
              </a:spcAft>
              <a:buFont typeface="Wingdings" panose="05000000000000000000" pitchFamily="2" charset="2"/>
              <a:buChar char="ü"/>
            </a:pPr>
            <a:r>
              <a:rPr lang="es-CO" sz="1600" dirty="0">
                <a:latin typeface="Arial" panose="020B0604020202020204" pitchFamily="34" charset="0"/>
                <a:ea typeface="Arial" panose="020B0604020202020204" pitchFamily="34" charset="0"/>
                <a:cs typeface="Arial" panose="020B0604020202020204" pitchFamily="34" charset="0"/>
              </a:rPr>
              <a:t>Que los auditados, en tiempos de Pandemia-COVID 19, cuenten con computador, internet, o cualquier otro medio electrónico que facilite realizar el ejercicio de auditoria;</a:t>
            </a:r>
          </a:p>
          <a:p>
            <a:pPr marL="285750" marR="6350" indent="-285750" algn="just">
              <a:lnSpc>
                <a:spcPct val="127000"/>
              </a:lnSpc>
              <a:spcAft>
                <a:spcPts val="1230"/>
              </a:spcAft>
              <a:buFont typeface="Wingdings" panose="05000000000000000000" pitchFamily="2" charset="2"/>
              <a:buChar char="ü"/>
            </a:pPr>
            <a:r>
              <a:rPr lang="es-CO" sz="1600" dirty="0">
                <a:latin typeface="Arial" panose="020B0604020202020204" pitchFamily="34" charset="0"/>
                <a:ea typeface="Arial" panose="020B0604020202020204" pitchFamily="34" charset="0"/>
                <a:cs typeface="Arial" panose="020B0604020202020204" pitchFamily="34" charset="0"/>
              </a:rPr>
              <a:t>un enfoque fundamental es contar y usar tecnología de comunicación en vivo y doble vía, incluyendo la transmisión en vivo;</a:t>
            </a:r>
          </a:p>
          <a:p>
            <a:pPr marL="285750" marR="6350" indent="-285750" algn="just">
              <a:lnSpc>
                <a:spcPct val="127000"/>
              </a:lnSpc>
              <a:spcAft>
                <a:spcPts val="1230"/>
              </a:spcAft>
              <a:buFont typeface="Wingdings" panose="05000000000000000000" pitchFamily="2" charset="2"/>
              <a:buChar char="ü"/>
            </a:pPr>
            <a:r>
              <a:rPr lang="es-CO" sz="1600" dirty="0">
                <a:latin typeface="Arial" panose="020B0604020202020204" pitchFamily="34" charset="0"/>
                <a:cs typeface="Arial" panose="020B0604020202020204" pitchFamily="34" charset="0"/>
              </a:rPr>
              <a:t>es importante contar con conexión </a:t>
            </a:r>
            <a:r>
              <a:rPr lang="es-CO" sz="1600" dirty="0" err="1">
                <a:latin typeface="Arial" panose="020B0604020202020204" pitchFamily="34" charset="0"/>
                <a:cs typeface="Arial" panose="020B0604020202020204" pitchFamily="34" charset="0"/>
              </a:rPr>
              <a:t>Wi</a:t>
            </a:r>
            <a:r>
              <a:rPr lang="es-CO" sz="1600" dirty="0">
                <a:latin typeface="Arial" panose="020B0604020202020204" pitchFamily="34" charset="0"/>
                <a:cs typeface="Arial" panose="020B0604020202020204" pitchFamily="34" charset="0"/>
              </a:rPr>
              <a:t>-Fi para el desarrollo de la auditoria remota; </a:t>
            </a:r>
          </a:p>
          <a:p>
            <a:pPr marR="6350" algn="just">
              <a:lnSpc>
                <a:spcPct val="127000"/>
              </a:lnSpc>
              <a:spcAft>
                <a:spcPts val="1230"/>
              </a:spcAft>
            </a:pPr>
            <a:endParaRPr lang="es-CO" dirty="0">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183449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Rectángulo 10"/>
          <p:cNvSpPr/>
          <p:nvPr/>
        </p:nvSpPr>
        <p:spPr>
          <a:xfrm>
            <a:off x="899592" y="1007815"/>
            <a:ext cx="8064896" cy="5374613"/>
          </a:xfrm>
          <a:prstGeom prst="rect">
            <a:avLst/>
          </a:prstGeom>
        </p:spPr>
        <p:txBody>
          <a:bodyPr wrap="square">
            <a:spAutoFit/>
          </a:bodyPr>
          <a:lstStyle/>
          <a:p>
            <a:pPr marL="6350" indent="-6350">
              <a:lnSpc>
                <a:spcPct val="104000"/>
              </a:lnSpc>
              <a:spcAft>
                <a:spcPts val="530"/>
              </a:spcAft>
            </a:pPr>
            <a:r>
              <a:rPr lang="es-CO" sz="1600" b="1" dirty="0">
                <a:solidFill>
                  <a:srgbClr val="0070C0"/>
                </a:solidFill>
                <a:latin typeface="Arial" panose="020B0604020202020204" pitchFamily="34" charset="0"/>
                <a:ea typeface="Calibri" panose="020F0502020204030204" pitchFamily="34" charset="0"/>
                <a:cs typeface="Arial" panose="020B0604020202020204" pitchFamily="34" charset="0"/>
              </a:rPr>
              <a:t>d) Entrevistas remotas </a:t>
            </a:r>
            <a:endParaRPr lang="en-US" sz="1600" b="1" dirty="0">
              <a:solidFill>
                <a:srgbClr val="0070C0"/>
              </a:solidFill>
              <a:latin typeface="Arial" panose="020B0604020202020204" pitchFamily="34" charset="0"/>
              <a:ea typeface="Calibri" panose="020F0502020204030204" pitchFamily="34" charset="0"/>
              <a:cs typeface="Arial" panose="020B0604020202020204" pitchFamily="34" charset="0"/>
            </a:endParaRPr>
          </a:p>
          <a:p>
            <a:pPr marL="285750" marR="6350" indent="-285750" algn="just">
              <a:lnSpc>
                <a:spcPct val="127000"/>
              </a:lnSpc>
              <a:spcAft>
                <a:spcPts val="1230"/>
              </a:spcAft>
              <a:buFont typeface="Wingdings" panose="05000000000000000000" pitchFamily="2" charset="2"/>
              <a:buChar char="ü"/>
            </a:pPr>
            <a:r>
              <a:rPr lang="es-CO" sz="1600" dirty="0">
                <a:latin typeface="Arial" panose="020B0604020202020204" pitchFamily="34" charset="0"/>
                <a:ea typeface="Arial" panose="020B0604020202020204" pitchFamily="34" charset="0"/>
                <a:cs typeface="Arial" panose="020B0604020202020204" pitchFamily="34" charset="0"/>
              </a:rPr>
              <a:t>las entrevistas remotas se realizan de la misma manera que las entrevistas en presenciales y se pueden realizar programando </a:t>
            </a:r>
            <a:r>
              <a:rPr lang="es-CO" sz="1600" dirty="0" err="1">
                <a:latin typeface="Arial" panose="020B0604020202020204" pitchFamily="34" charset="0"/>
                <a:ea typeface="Arial" panose="020B0604020202020204" pitchFamily="34" charset="0"/>
                <a:cs typeface="Arial" panose="020B0604020202020204" pitchFamily="34" charset="0"/>
              </a:rPr>
              <a:t>videollamadas</a:t>
            </a:r>
            <a:r>
              <a:rPr lang="es-CO" sz="1600" dirty="0">
                <a:latin typeface="Arial" panose="020B0604020202020204" pitchFamily="34" charset="0"/>
                <a:ea typeface="Arial" panose="020B0604020202020204" pitchFamily="34" charset="0"/>
                <a:cs typeface="Arial" panose="020B0604020202020204" pitchFamily="34" charset="0"/>
              </a:rPr>
              <a:t> con personas clave utilizando cualquier número de tecnologías disponibles (por ejemplo, equipos de Microsoft, Skype y Zoom, </a:t>
            </a:r>
            <a:r>
              <a:rPr lang="es-CO" sz="1600" dirty="0" err="1">
                <a:latin typeface="Arial" panose="020B0604020202020204" pitchFamily="34" charset="0"/>
                <a:ea typeface="Arial" panose="020B0604020202020204" pitchFamily="34" charset="0"/>
                <a:cs typeface="Arial" panose="020B0604020202020204" pitchFamily="34" charset="0"/>
              </a:rPr>
              <a:t>Team</a:t>
            </a:r>
            <a:r>
              <a:rPr lang="es-CO" sz="1600" dirty="0">
                <a:latin typeface="Arial" panose="020B0604020202020204" pitchFamily="34" charset="0"/>
                <a:ea typeface="Arial" panose="020B0604020202020204" pitchFamily="34" charset="0"/>
                <a:cs typeface="Arial" panose="020B0604020202020204" pitchFamily="34" charset="0"/>
              </a:rPr>
              <a:t>, </a:t>
            </a:r>
            <a:r>
              <a:rPr lang="es-CO" sz="1600" dirty="0" err="1">
                <a:latin typeface="Arial" panose="020B0604020202020204" pitchFamily="34" charset="0"/>
                <a:ea typeface="Arial" panose="020B0604020202020204" pitchFamily="34" charset="0"/>
                <a:cs typeface="Arial" panose="020B0604020202020204" pitchFamily="34" charset="0"/>
              </a:rPr>
              <a:t>etc</a:t>
            </a:r>
            <a:r>
              <a:rPr lang="es-CO" sz="1600" dirty="0">
                <a:latin typeface="Arial" panose="020B0604020202020204" pitchFamily="34" charset="0"/>
                <a:ea typeface="Arial" panose="020B0604020202020204" pitchFamily="34" charset="0"/>
                <a:cs typeface="Arial" panose="020B0604020202020204" pitchFamily="34" charset="0"/>
              </a:rPr>
              <a:t>). </a:t>
            </a:r>
          </a:p>
          <a:p>
            <a:pPr marL="285750" marR="6350" indent="-285750" algn="just">
              <a:lnSpc>
                <a:spcPct val="127000"/>
              </a:lnSpc>
              <a:spcAft>
                <a:spcPts val="1230"/>
              </a:spcAft>
              <a:buFont typeface="Wingdings" panose="05000000000000000000" pitchFamily="2" charset="2"/>
              <a:buChar char="ü"/>
            </a:pPr>
            <a:r>
              <a:rPr lang="es-CO" sz="1600" dirty="0">
                <a:latin typeface="Arial" panose="020B0604020202020204" pitchFamily="34" charset="0"/>
                <a:ea typeface="Arial" panose="020B0604020202020204" pitchFamily="34" charset="0"/>
                <a:cs typeface="Arial" panose="020B0604020202020204" pitchFamily="34" charset="0"/>
              </a:rPr>
              <a:t>planifique entrevistas de 30 a 90 minutos máximo; </a:t>
            </a:r>
          </a:p>
          <a:p>
            <a:pPr marL="285750" marR="6350" indent="-285750" algn="just">
              <a:lnSpc>
                <a:spcPct val="127000"/>
              </a:lnSpc>
              <a:spcAft>
                <a:spcPts val="1230"/>
              </a:spcAft>
              <a:buFont typeface="Wingdings" panose="05000000000000000000" pitchFamily="2" charset="2"/>
              <a:buChar char="ü"/>
            </a:pPr>
            <a:r>
              <a:rPr lang="es-CO" sz="1600" dirty="0">
                <a:latin typeface="Arial" panose="020B0604020202020204" pitchFamily="34" charset="0"/>
                <a:ea typeface="Arial" panose="020B0604020202020204" pitchFamily="34" charset="0"/>
                <a:cs typeface="Arial" panose="020B0604020202020204" pitchFamily="34" charset="0"/>
              </a:rPr>
              <a:t>se pueden realizar entrevistas más cortas de 15 minutos con el personal designado que tenga responsabilidades de implementación, y entrevistas cortas (10 minutos) con servidores judiciales seleccionados de cada proceso que tengan responsabilidades auxiliares al enfoque de la auditoría; </a:t>
            </a:r>
          </a:p>
          <a:p>
            <a:pPr marL="285750" marR="6350" indent="-285750" algn="just">
              <a:lnSpc>
                <a:spcPct val="127000"/>
              </a:lnSpc>
              <a:spcAft>
                <a:spcPts val="1230"/>
              </a:spcAft>
              <a:buFont typeface="Wingdings" panose="05000000000000000000" pitchFamily="2" charset="2"/>
              <a:buChar char="ü"/>
            </a:pPr>
            <a:r>
              <a:rPr lang="es-CO" sz="1600" dirty="0">
                <a:latin typeface="Arial" panose="020B0604020202020204" pitchFamily="34" charset="0"/>
                <a:ea typeface="Arial" panose="020B0604020202020204" pitchFamily="34" charset="0"/>
                <a:cs typeface="Arial" panose="020B0604020202020204" pitchFamily="34" charset="0"/>
              </a:rPr>
              <a:t>esto ayuda al auditor interno a adquirir conocimiento de las habilidades, fortalezas y riesgos del auditado en es las condiciones contextuales actuales de COVID-19; </a:t>
            </a:r>
          </a:p>
          <a:p>
            <a:pPr marL="285750" marR="6350" indent="-285750" algn="just">
              <a:lnSpc>
                <a:spcPct val="127000"/>
              </a:lnSpc>
              <a:spcAft>
                <a:spcPts val="1230"/>
              </a:spcAft>
              <a:buFont typeface="Wingdings" panose="05000000000000000000" pitchFamily="2" charset="2"/>
              <a:buChar char="ü"/>
            </a:pPr>
            <a:r>
              <a:rPr lang="es-CO" sz="1600" dirty="0">
                <a:latin typeface="Arial" panose="020B0604020202020204" pitchFamily="34" charset="0"/>
                <a:ea typeface="Arial" panose="020B0604020202020204" pitchFamily="34" charset="0"/>
                <a:cs typeface="Arial" panose="020B0604020202020204" pitchFamily="34" charset="0"/>
              </a:rPr>
              <a:t>Las </a:t>
            </a:r>
            <a:r>
              <a:rPr lang="es-CO" sz="1600" dirty="0" err="1">
                <a:latin typeface="Arial" panose="020B0604020202020204" pitchFamily="34" charset="0"/>
                <a:ea typeface="Arial" panose="020B0604020202020204" pitchFamily="34" charset="0"/>
                <a:cs typeface="Arial" panose="020B0604020202020204" pitchFamily="34" charset="0"/>
              </a:rPr>
              <a:t>videollamadas</a:t>
            </a:r>
            <a:r>
              <a:rPr lang="es-CO" sz="1600" dirty="0">
                <a:latin typeface="Arial" panose="020B0604020202020204" pitchFamily="34" charset="0"/>
                <a:ea typeface="Arial" panose="020B0604020202020204" pitchFamily="34" charset="0"/>
                <a:cs typeface="Arial" panose="020B0604020202020204" pitchFamily="34" charset="0"/>
              </a:rPr>
              <a:t> son preferidas sobre las llamadas de voz solamente porque las señales no verbales son una parte importante de la comunicación y a menudo se pierden sin video, amen del registro que debe dejarse del proceso.</a:t>
            </a:r>
            <a:endParaRPr lang="en-US" sz="1600" dirty="0">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9674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ángulo 3"/>
          <p:cNvSpPr/>
          <p:nvPr/>
        </p:nvSpPr>
        <p:spPr>
          <a:xfrm>
            <a:off x="827584" y="1128520"/>
            <a:ext cx="4669248" cy="5508175"/>
          </a:xfrm>
          <a:prstGeom prst="rect">
            <a:avLst/>
          </a:prstGeom>
        </p:spPr>
        <p:txBody>
          <a:bodyPr wrap="square">
            <a:spAutoFit/>
          </a:bodyPr>
          <a:lstStyle/>
          <a:p>
            <a:pPr marL="285750" marR="6350" indent="-285750" algn="just">
              <a:lnSpc>
                <a:spcPct val="127000"/>
              </a:lnSpc>
              <a:spcAft>
                <a:spcPts val="1230"/>
              </a:spcAft>
              <a:buFont typeface="Wingdings" panose="05000000000000000000" pitchFamily="2" charset="2"/>
              <a:buChar char="ü"/>
            </a:pPr>
            <a:r>
              <a:rPr lang="es-CO" sz="1500" dirty="0">
                <a:latin typeface="Arial" panose="020B0604020202020204" pitchFamily="34" charset="0"/>
                <a:ea typeface="Arial" panose="020B0604020202020204" pitchFamily="34" charset="0"/>
              </a:rPr>
              <a:t>La preparación para entrevistas remotas requiere tiempo adicional para el auditor;</a:t>
            </a:r>
          </a:p>
          <a:p>
            <a:pPr marL="285750" marR="6350" indent="-285750" algn="just">
              <a:lnSpc>
                <a:spcPct val="127000"/>
              </a:lnSpc>
              <a:spcAft>
                <a:spcPts val="1230"/>
              </a:spcAft>
              <a:buFont typeface="Wingdings" panose="05000000000000000000" pitchFamily="2" charset="2"/>
              <a:buChar char="ü"/>
            </a:pPr>
            <a:r>
              <a:rPr lang="es-CO" sz="1500" dirty="0">
                <a:latin typeface="Arial" panose="020B0604020202020204" pitchFamily="34" charset="0"/>
                <a:ea typeface="Arial" panose="020B0604020202020204" pitchFamily="34" charset="0"/>
              </a:rPr>
              <a:t>Cada auditor debe preparar una lista de preguntas y puntos sobre qué información adicional se necesita, basada en la información de la revisión documental;  </a:t>
            </a:r>
            <a:endParaRPr lang="en-US" sz="1500" dirty="0">
              <a:latin typeface="Arial" panose="020B0604020202020204" pitchFamily="34" charset="0"/>
              <a:ea typeface="Arial" panose="020B0604020202020204" pitchFamily="34" charset="0"/>
            </a:endParaRPr>
          </a:p>
          <a:p>
            <a:pPr marL="285750" marR="6350" indent="-285750" algn="just">
              <a:lnSpc>
                <a:spcPct val="127000"/>
              </a:lnSpc>
              <a:spcAft>
                <a:spcPts val="1230"/>
              </a:spcAft>
              <a:buFont typeface="Wingdings" panose="05000000000000000000" pitchFamily="2" charset="2"/>
              <a:buChar char="ü"/>
            </a:pPr>
            <a:r>
              <a:rPr lang="es-CO" sz="1500" dirty="0">
                <a:latin typeface="Arial" panose="020B0604020202020204" pitchFamily="34" charset="0"/>
                <a:ea typeface="Arial" panose="020B0604020202020204" pitchFamily="34" charset="0"/>
              </a:rPr>
              <a:t>cuando más de un auditor participa en una entrevista, se debe tener cuidado para evitar hablar sobre el entrevistador u otros auditores. Tenga en cuenta que muchas personas pueden no estar cómodas comunicándose por video, especialmente siendo auditados lo cual no hacen regularmente;</a:t>
            </a:r>
          </a:p>
          <a:p>
            <a:pPr marL="285750" marR="6350" indent="-285750" algn="just">
              <a:lnSpc>
                <a:spcPct val="127000"/>
              </a:lnSpc>
              <a:spcAft>
                <a:spcPts val="1230"/>
              </a:spcAft>
              <a:buFont typeface="Wingdings" panose="05000000000000000000" pitchFamily="2" charset="2"/>
              <a:buChar char="ü"/>
            </a:pPr>
            <a:r>
              <a:rPr lang="es-CO" sz="1500" dirty="0">
                <a:latin typeface="Arial" panose="020B0604020202020204" pitchFamily="34" charset="0"/>
                <a:ea typeface="Arial" panose="020B0604020202020204" pitchFamily="34" charset="0"/>
              </a:rPr>
              <a:t>aunque esto es inevitable, trate de establecer un tono cómodo y ser consciente de que el video por sí solo puede cambiar el lenguaje corporal o la percepción. </a:t>
            </a:r>
            <a:endParaRPr lang="en-US" sz="1500" dirty="0">
              <a:latin typeface="Arial" panose="020B0604020202020204" pitchFamily="34" charset="0"/>
              <a:ea typeface="Arial" panose="020B0604020202020204" pitchFamily="34" charset="0"/>
            </a:endParaRPr>
          </a:p>
        </p:txBody>
      </p:sp>
      <p:pic>
        <p:nvPicPr>
          <p:cNvPr id="17410" name="Picture 2" descr="Desafíos para la auditoría interna por el COVID-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7123" y="2331895"/>
            <a:ext cx="3414241"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8220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ángulo 3"/>
          <p:cNvSpPr/>
          <p:nvPr/>
        </p:nvSpPr>
        <p:spPr>
          <a:xfrm>
            <a:off x="971600" y="1016232"/>
            <a:ext cx="4572000" cy="5851089"/>
          </a:xfrm>
          <a:prstGeom prst="rect">
            <a:avLst/>
          </a:prstGeom>
        </p:spPr>
        <p:txBody>
          <a:bodyPr>
            <a:spAutoFit/>
          </a:bodyPr>
          <a:lstStyle/>
          <a:p>
            <a:pPr marL="6350" indent="-6350">
              <a:lnSpc>
                <a:spcPct val="104000"/>
              </a:lnSpc>
              <a:spcAft>
                <a:spcPts val="530"/>
              </a:spcAft>
            </a:pPr>
            <a:r>
              <a:rPr lang="es-CO" sz="1600" b="1" dirty="0">
                <a:solidFill>
                  <a:srgbClr val="0070C0"/>
                </a:solidFill>
                <a:latin typeface="Arial" panose="020B0604020202020204" pitchFamily="34" charset="0"/>
                <a:ea typeface="Calibri" panose="020F0502020204030204" pitchFamily="34" charset="0"/>
                <a:cs typeface="Arial" panose="020B0604020202020204" pitchFamily="34" charset="0"/>
              </a:rPr>
              <a:t>e) Reunión de clausura </a:t>
            </a:r>
            <a:endParaRPr lang="en-US" sz="1600" b="1" dirty="0">
              <a:solidFill>
                <a:srgbClr val="0070C0"/>
              </a:solidFill>
              <a:latin typeface="Arial" panose="020B0604020202020204" pitchFamily="34" charset="0"/>
              <a:ea typeface="Calibri" panose="020F0502020204030204" pitchFamily="34" charset="0"/>
              <a:cs typeface="Arial" panose="020B0604020202020204" pitchFamily="34" charset="0"/>
            </a:endParaRPr>
          </a:p>
          <a:p>
            <a:pPr marL="6350" marR="6350" indent="-6350" algn="just">
              <a:lnSpc>
                <a:spcPct val="127000"/>
              </a:lnSpc>
              <a:spcAft>
                <a:spcPts val="1230"/>
              </a:spcAft>
            </a:pPr>
            <a:r>
              <a:rPr lang="es-CO" sz="1600" dirty="0">
                <a:latin typeface="Arial" panose="020B0604020202020204" pitchFamily="34" charset="0"/>
                <a:ea typeface="Arial" panose="020B0604020202020204" pitchFamily="34" charset="0"/>
                <a:cs typeface="Arial" panose="020B0604020202020204" pitchFamily="34" charset="0"/>
              </a:rPr>
              <a:t>La reunión de cierre de una auditoría remota es prácticamente la misma que la reunión de cierre de una auditoría presencial. Se sugiere programar la reunión de cierre de uno a dos días después de las entrevistas remotas. Esto permite a los miembros del equipo de auditoría revisen sus propias notas y conclusiones, así como celebrar una reunión remota del equipo de auditoría para compilar los resultados preliminares de las auditorías. </a:t>
            </a:r>
            <a:endParaRPr lang="en-US" sz="1600" dirty="0">
              <a:latin typeface="Arial" panose="020B0604020202020204" pitchFamily="34" charset="0"/>
              <a:ea typeface="Arial" panose="020B0604020202020204" pitchFamily="34" charset="0"/>
              <a:cs typeface="Arial" panose="020B0604020202020204" pitchFamily="34" charset="0"/>
            </a:endParaRPr>
          </a:p>
          <a:p>
            <a:pPr marL="6350" marR="6350" indent="-6350" algn="just">
              <a:lnSpc>
                <a:spcPct val="127000"/>
              </a:lnSpc>
              <a:spcAft>
                <a:spcPts val="2060"/>
              </a:spcAft>
            </a:pPr>
            <a:r>
              <a:rPr lang="es-CO" sz="1600" dirty="0">
                <a:latin typeface="Arial" panose="020B0604020202020204" pitchFamily="34" charset="0"/>
                <a:ea typeface="Arial" panose="020B0604020202020204" pitchFamily="34" charset="0"/>
                <a:cs typeface="Arial" panose="020B0604020202020204" pitchFamily="34" charset="0"/>
              </a:rPr>
              <a:t>La reunión de cierre de la auditoría es una oportunidad para presentar estos resultados preliminares de la auditoría a la audiencia de las partes interesadas, resolver cualquier pregunta o preocupación, y discutir el camino a seguir para la finalización de los resultados de la auditoría y la mejora continua. </a:t>
            </a:r>
            <a:endParaRPr lang="en-US" sz="1600" dirty="0">
              <a:latin typeface="Arial" panose="020B0604020202020204" pitchFamily="34" charset="0"/>
              <a:ea typeface="Arial" panose="020B0604020202020204" pitchFamily="34" charset="0"/>
              <a:cs typeface="Arial" panose="020B0604020202020204" pitchFamily="34" charset="0"/>
            </a:endParaRPr>
          </a:p>
        </p:txBody>
      </p:sp>
      <p:pic>
        <p:nvPicPr>
          <p:cNvPr id="25602" name="Picture 2" descr="Liderazgo en tiempos de Coronavirus - Auren Argentina Auren Argentin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3600" y="2609368"/>
            <a:ext cx="3600400" cy="2393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4148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4" name="Tabla 3"/>
          <p:cNvGraphicFramePr>
            <a:graphicFrameLocks noGrp="1"/>
          </p:cNvGraphicFramePr>
          <p:nvPr>
            <p:extLst>
              <p:ext uri="{D42A27DB-BD31-4B8C-83A1-F6EECF244321}">
                <p14:modId xmlns:p14="http://schemas.microsoft.com/office/powerpoint/2010/main" val="1060333164"/>
              </p:ext>
            </p:extLst>
          </p:nvPr>
        </p:nvGraphicFramePr>
        <p:xfrm>
          <a:off x="899590" y="1339965"/>
          <a:ext cx="8136907" cy="5503930"/>
        </p:xfrm>
        <a:graphic>
          <a:graphicData uri="http://schemas.openxmlformats.org/drawingml/2006/table">
            <a:tbl>
              <a:tblPr firstRow="1" firstCol="1" bandRow="1">
                <a:tableStyleId>{5C22544A-7EE6-4342-B048-85BDC9FD1C3A}</a:tableStyleId>
              </a:tblPr>
              <a:tblGrid>
                <a:gridCol w="4555744">
                  <a:extLst>
                    <a:ext uri="{9D8B030D-6E8A-4147-A177-3AD203B41FA5}">
                      <a16:colId xmlns:a16="http://schemas.microsoft.com/office/drawing/2014/main" val="4163805901"/>
                    </a:ext>
                  </a:extLst>
                </a:gridCol>
                <a:gridCol w="2277871">
                  <a:extLst>
                    <a:ext uri="{9D8B030D-6E8A-4147-A177-3AD203B41FA5}">
                      <a16:colId xmlns:a16="http://schemas.microsoft.com/office/drawing/2014/main" val="3572360275"/>
                    </a:ext>
                  </a:extLst>
                </a:gridCol>
                <a:gridCol w="1303292">
                  <a:extLst>
                    <a:ext uri="{9D8B030D-6E8A-4147-A177-3AD203B41FA5}">
                      <a16:colId xmlns:a16="http://schemas.microsoft.com/office/drawing/2014/main" val="1159626253"/>
                    </a:ext>
                  </a:extLst>
                </a:gridCol>
              </a:tblGrid>
              <a:tr h="199128">
                <a:tc gridSpan="3">
                  <a:txBody>
                    <a:bodyPr/>
                    <a:lstStyle/>
                    <a:p>
                      <a:pPr algn="ctr" hangingPunct="0">
                        <a:spcAft>
                          <a:spcPts val="0"/>
                        </a:spcAft>
                      </a:pPr>
                      <a:r>
                        <a:rPr lang="es-ES" sz="1400" dirty="0">
                          <a:effectLst/>
                        </a:rPr>
                        <a:t>A G E N D A</a:t>
                      </a:r>
                      <a:endParaRPr lang="en-US" sz="1400" dirty="0">
                        <a:effectLst/>
                        <a:latin typeface="Times New Roman" panose="02020603050405020304" pitchFamily="18" charset="0"/>
                        <a:ea typeface="Times New Roman" panose="02020603050405020304" pitchFamily="18" charset="0"/>
                      </a:endParaRPr>
                    </a:p>
                  </a:txBody>
                  <a:tcPr marL="44774" marR="44774"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83407302"/>
                  </a:ext>
                </a:extLst>
              </a:tr>
              <a:tr h="216866">
                <a:tc>
                  <a:txBody>
                    <a:bodyPr/>
                    <a:lstStyle/>
                    <a:p>
                      <a:pPr algn="ctr" hangingPunct="0">
                        <a:spcAft>
                          <a:spcPts val="0"/>
                        </a:spcAft>
                      </a:pPr>
                      <a:r>
                        <a:rPr lang="es-ES" sz="1100" dirty="0">
                          <a:effectLst/>
                        </a:rPr>
                        <a:t>TEMA</a:t>
                      </a:r>
                      <a:endParaRPr lang="en-US" sz="1100" dirty="0">
                        <a:effectLst/>
                        <a:latin typeface="Times New Roman" panose="02020603050405020304" pitchFamily="18" charset="0"/>
                        <a:ea typeface="Times New Roman" panose="02020603050405020304" pitchFamily="18" charset="0"/>
                      </a:endParaRPr>
                    </a:p>
                  </a:txBody>
                  <a:tcPr marL="44774" marR="44774" marT="0" marB="0" anchor="ctr"/>
                </a:tc>
                <a:tc>
                  <a:txBody>
                    <a:bodyPr/>
                    <a:lstStyle/>
                    <a:p>
                      <a:pPr algn="ctr" hangingPunct="0">
                        <a:spcAft>
                          <a:spcPts val="0"/>
                        </a:spcAft>
                      </a:pPr>
                      <a:r>
                        <a:rPr lang="es-ES" sz="1100" dirty="0">
                          <a:effectLst/>
                        </a:rPr>
                        <a:t>RESPONSABLE</a:t>
                      </a:r>
                      <a:endParaRPr lang="en-US" sz="1100" dirty="0">
                        <a:effectLst/>
                        <a:latin typeface="Times New Roman" panose="02020603050405020304" pitchFamily="18" charset="0"/>
                        <a:ea typeface="Times New Roman" panose="02020603050405020304" pitchFamily="18" charset="0"/>
                      </a:endParaRPr>
                    </a:p>
                  </a:txBody>
                  <a:tcPr marL="44774" marR="44774" marT="0" marB="0" anchor="ctr"/>
                </a:tc>
                <a:tc>
                  <a:txBody>
                    <a:bodyPr/>
                    <a:lstStyle/>
                    <a:p>
                      <a:pPr algn="ctr" hangingPunct="0">
                        <a:spcAft>
                          <a:spcPts val="0"/>
                        </a:spcAft>
                      </a:pPr>
                      <a:r>
                        <a:rPr lang="es-ES" sz="1100" dirty="0">
                          <a:effectLst/>
                        </a:rPr>
                        <a:t>TIEMPO ESTIMADO</a:t>
                      </a:r>
                      <a:endParaRPr lang="en-US" sz="1100" dirty="0">
                        <a:effectLst/>
                        <a:latin typeface="Times New Roman" panose="02020603050405020304" pitchFamily="18" charset="0"/>
                        <a:ea typeface="Times New Roman" panose="02020603050405020304" pitchFamily="18" charset="0"/>
                      </a:endParaRPr>
                    </a:p>
                  </a:txBody>
                  <a:tcPr marL="44774" marR="44774" marT="0" marB="0"/>
                </a:tc>
                <a:extLst>
                  <a:ext uri="{0D108BD9-81ED-4DB2-BD59-A6C34878D82A}">
                    <a16:rowId xmlns:a16="http://schemas.microsoft.com/office/drawing/2014/main" val="1025396179"/>
                  </a:ext>
                </a:extLst>
              </a:tr>
              <a:tr h="335240">
                <a:tc>
                  <a:txBody>
                    <a:bodyPr/>
                    <a:lstStyle/>
                    <a:p>
                      <a:pPr marL="0" lvl="0" indent="0" algn="l" hangingPunct="0">
                        <a:spcAft>
                          <a:spcPts val="0"/>
                        </a:spcAft>
                        <a:buFont typeface="+mj-lt"/>
                        <a:buNone/>
                        <a:tabLst>
                          <a:tab pos="228600" algn="l"/>
                        </a:tabLst>
                      </a:pPr>
                      <a:r>
                        <a:rPr lang="es-ES" sz="1400" dirty="0">
                          <a:effectLst/>
                        </a:rPr>
                        <a:t>1. Verificación del quórum</a:t>
                      </a:r>
                      <a:endParaRPr lang="en-US" sz="1400" dirty="0">
                        <a:effectLst/>
                        <a:latin typeface="Times New Roman" panose="02020603050405020304" pitchFamily="18" charset="0"/>
                        <a:ea typeface="Times New Roman" panose="02020603050405020304" pitchFamily="18" charset="0"/>
                      </a:endParaRPr>
                    </a:p>
                  </a:txBody>
                  <a:tcPr marL="44774" marR="44774" marT="0" marB="0" anchor="ctr"/>
                </a:tc>
                <a:tc>
                  <a:txBody>
                    <a:bodyPr/>
                    <a:lstStyle/>
                    <a:p>
                      <a:pPr algn="just" hangingPunct="0">
                        <a:spcAft>
                          <a:spcPts val="0"/>
                        </a:spcAft>
                      </a:pPr>
                      <a:r>
                        <a:rPr lang="es-ES" sz="1100">
                          <a:effectLst/>
                        </a:rPr>
                        <a:t>Coordinación Nacional SIGCMA</a:t>
                      </a:r>
                      <a:endParaRPr lang="en-US" sz="1100">
                        <a:effectLst/>
                      </a:endParaRPr>
                    </a:p>
                    <a:p>
                      <a:pPr algn="just" hangingPunct="0">
                        <a:spcAft>
                          <a:spcPts val="0"/>
                        </a:spcAft>
                      </a:pPr>
                      <a:r>
                        <a:rPr lang="es-ES" sz="1100">
                          <a:effectLst/>
                        </a:rPr>
                        <a:t> </a:t>
                      </a:r>
                      <a:endParaRPr lang="en-US" sz="1100">
                        <a:effectLst/>
                        <a:latin typeface="Times New Roman" panose="02020603050405020304" pitchFamily="18" charset="0"/>
                        <a:ea typeface="Times New Roman" panose="02020603050405020304" pitchFamily="18" charset="0"/>
                      </a:endParaRPr>
                    </a:p>
                  </a:txBody>
                  <a:tcPr marL="44774" marR="44774" marT="0" marB="0" anchor="ctr"/>
                </a:tc>
                <a:tc>
                  <a:txBody>
                    <a:bodyPr/>
                    <a:lstStyle/>
                    <a:p>
                      <a:pPr algn="ctr" hangingPunct="0">
                        <a:spcAft>
                          <a:spcPts val="0"/>
                        </a:spcAft>
                      </a:pPr>
                      <a:r>
                        <a:rPr lang="es-ES" sz="1100">
                          <a:effectLst/>
                        </a:rPr>
                        <a:t>Inmediato</a:t>
                      </a:r>
                      <a:endParaRPr lang="en-US" sz="1100">
                        <a:effectLst/>
                        <a:latin typeface="Times New Roman" panose="02020603050405020304" pitchFamily="18" charset="0"/>
                        <a:ea typeface="Times New Roman" panose="02020603050405020304" pitchFamily="18" charset="0"/>
                      </a:endParaRPr>
                    </a:p>
                  </a:txBody>
                  <a:tcPr marL="44774" marR="44774" marT="0" marB="0" anchor="ctr"/>
                </a:tc>
                <a:extLst>
                  <a:ext uri="{0D108BD9-81ED-4DB2-BD59-A6C34878D82A}">
                    <a16:rowId xmlns:a16="http://schemas.microsoft.com/office/drawing/2014/main" val="1142213037"/>
                  </a:ext>
                </a:extLst>
              </a:tr>
              <a:tr h="325299">
                <a:tc>
                  <a:txBody>
                    <a:bodyPr/>
                    <a:lstStyle/>
                    <a:p>
                      <a:pPr marL="0" lvl="0" indent="0" algn="l" hangingPunct="0">
                        <a:spcAft>
                          <a:spcPts val="0"/>
                        </a:spcAft>
                        <a:buFont typeface="+mj-lt"/>
                        <a:buNone/>
                        <a:tabLst>
                          <a:tab pos="228600" algn="l"/>
                        </a:tabLst>
                      </a:pPr>
                      <a:r>
                        <a:rPr lang="es-ES" sz="1400" dirty="0">
                          <a:effectLst/>
                        </a:rPr>
                        <a:t>2. Instalación </a:t>
                      </a:r>
                      <a:endParaRPr lang="en-US" sz="1400" dirty="0">
                        <a:effectLst/>
                        <a:latin typeface="Times New Roman" panose="02020603050405020304" pitchFamily="18" charset="0"/>
                        <a:ea typeface="Times New Roman" panose="02020603050405020304" pitchFamily="18" charset="0"/>
                      </a:endParaRPr>
                    </a:p>
                  </a:txBody>
                  <a:tcPr marL="44774" marR="44774" marT="0" marB="0" anchor="ctr"/>
                </a:tc>
                <a:tc>
                  <a:txBody>
                    <a:bodyPr/>
                    <a:lstStyle/>
                    <a:p>
                      <a:pPr algn="just" hangingPunct="0">
                        <a:spcAft>
                          <a:spcPts val="0"/>
                        </a:spcAft>
                      </a:pPr>
                      <a:r>
                        <a:rPr lang="es-ES" sz="1100">
                          <a:effectLst/>
                        </a:rPr>
                        <a:t>Dra. Martha Lucia Olano  de Noguera- Magistrada Líder del SIGCMA</a:t>
                      </a:r>
                      <a:endParaRPr lang="en-US" sz="1100">
                        <a:effectLst/>
                        <a:latin typeface="Times New Roman" panose="02020603050405020304" pitchFamily="18" charset="0"/>
                        <a:ea typeface="Times New Roman" panose="02020603050405020304" pitchFamily="18" charset="0"/>
                      </a:endParaRPr>
                    </a:p>
                  </a:txBody>
                  <a:tcPr marL="44774" marR="44774" marT="0" marB="0" anchor="ctr"/>
                </a:tc>
                <a:tc>
                  <a:txBody>
                    <a:bodyPr/>
                    <a:lstStyle/>
                    <a:p>
                      <a:pPr algn="ctr" hangingPunct="0">
                        <a:spcAft>
                          <a:spcPts val="0"/>
                        </a:spcAft>
                      </a:pPr>
                      <a:r>
                        <a:rPr lang="es-ES" sz="1100">
                          <a:effectLst/>
                        </a:rPr>
                        <a:t>10 minutos</a:t>
                      </a:r>
                      <a:endParaRPr lang="en-US" sz="1100">
                        <a:effectLst/>
                        <a:latin typeface="Times New Roman" panose="02020603050405020304" pitchFamily="18" charset="0"/>
                        <a:ea typeface="Times New Roman" panose="02020603050405020304" pitchFamily="18" charset="0"/>
                      </a:endParaRPr>
                    </a:p>
                  </a:txBody>
                  <a:tcPr marL="44774" marR="44774" marT="0" marB="0" anchor="ctr"/>
                </a:tc>
                <a:extLst>
                  <a:ext uri="{0D108BD9-81ED-4DB2-BD59-A6C34878D82A}">
                    <a16:rowId xmlns:a16="http://schemas.microsoft.com/office/drawing/2014/main" val="1817904025"/>
                  </a:ext>
                </a:extLst>
              </a:tr>
              <a:tr h="469372">
                <a:tc>
                  <a:txBody>
                    <a:bodyPr/>
                    <a:lstStyle/>
                    <a:p>
                      <a:pPr marL="0" lvl="0" indent="0" algn="l" hangingPunct="0">
                        <a:spcAft>
                          <a:spcPts val="0"/>
                        </a:spcAft>
                        <a:buFont typeface="+mj-lt"/>
                        <a:buNone/>
                        <a:tabLst>
                          <a:tab pos="228600" algn="l"/>
                        </a:tabLst>
                      </a:pPr>
                      <a:r>
                        <a:rPr lang="es-ES" sz="1400" dirty="0">
                          <a:effectLst/>
                        </a:rPr>
                        <a:t>3. Palabras</a:t>
                      </a:r>
                      <a:endParaRPr lang="en-US" sz="1400" dirty="0">
                        <a:effectLst/>
                        <a:latin typeface="Times New Roman" panose="02020603050405020304" pitchFamily="18" charset="0"/>
                        <a:ea typeface="Times New Roman" panose="02020603050405020304" pitchFamily="18" charset="0"/>
                      </a:endParaRPr>
                    </a:p>
                  </a:txBody>
                  <a:tcPr marL="44774" marR="44774" marT="0" marB="0" anchor="ctr"/>
                </a:tc>
                <a:tc>
                  <a:txBody>
                    <a:bodyPr/>
                    <a:lstStyle/>
                    <a:p>
                      <a:pPr algn="just" hangingPunct="0">
                        <a:spcAft>
                          <a:spcPts val="0"/>
                        </a:spcAft>
                      </a:pPr>
                      <a:r>
                        <a:rPr lang="es-ES" sz="1100">
                          <a:effectLst/>
                        </a:rPr>
                        <a:t>Dr. José Mauricio Cuesta</a:t>
                      </a:r>
                      <a:endParaRPr lang="en-US" sz="1100">
                        <a:effectLst/>
                      </a:endParaRPr>
                    </a:p>
                    <a:p>
                      <a:pPr algn="just" hangingPunct="0">
                        <a:spcAft>
                          <a:spcPts val="0"/>
                        </a:spcAft>
                      </a:pPr>
                      <a:r>
                        <a:rPr lang="es-ES" sz="1100">
                          <a:effectLst/>
                        </a:rPr>
                        <a:t>Director Ejecutivo de Administración Judicial</a:t>
                      </a:r>
                      <a:endParaRPr lang="en-US" sz="1100">
                        <a:effectLst/>
                        <a:latin typeface="Times New Roman" panose="02020603050405020304" pitchFamily="18" charset="0"/>
                        <a:ea typeface="Times New Roman" panose="02020603050405020304" pitchFamily="18" charset="0"/>
                      </a:endParaRPr>
                    </a:p>
                  </a:txBody>
                  <a:tcPr marL="44774" marR="44774" marT="0" marB="0" anchor="ctr"/>
                </a:tc>
                <a:tc>
                  <a:txBody>
                    <a:bodyPr/>
                    <a:lstStyle/>
                    <a:p>
                      <a:pPr algn="ctr" hangingPunct="0">
                        <a:spcAft>
                          <a:spcPts val="0"/>
                        </a:spcAft>
                      </a:pPr>
                      <a:r>
                        <a:rPr lang="es-ES" sz="1100">
                          <a:effectLst/>
                        </a:rPr>
                        <a:t>3 minutos</a:t>
                      </a:r>
                      <a:endParaRPr lang="en-US" sz="1100">
                        <a:effectLst/>
                        <a:latin typeface="Times New Roman" panose="02020603050405020304" pitchFamily="18" charset="0"/>
                        <a:ea typeface="Times New Roman" panose="02020603050405020304" pitchFamily="18" charset="0"/>
                      </a:endParaRPr>
                    </a:p>
                  </a:txBody>
                  <a:tcPr marL="44774" marR="44774" marT="0" marB="0" anchor="ctr"/>
                </a:tc>
                <a:extLst>
                  <a:ext uri="{0D108BD9-81ED-4DB2-BD59-A6C34878D82A}">
                    <a16:rowId xmlns:a16="http://schemas.microsoft.com/office/drawing/2014/main" val="3488132203"/>
                  </a:ext>
                </a:extLst>
              </a:tr>
              <a:tr h="398255">
                <a:tc>
                  <a:txBody>
                    <a:bodyPr/>
                    <a:lstStyle/>
                    <a:p>
                      <a:pPr marL="0" lvl="0" indent="0" algn="l" hangingPunct="0">
                        <a:spcAft>
                          <a:spcPts val="0"/>
                        </a:spcAft>
                        <a:buFont typeface="+mj-lt"/>
                        <a:buNone/>
                        <a:tabLst>
                          <a:tab pos="228600" algn="l"/>
                        </a:tabLst>
                      </a:pPr>
                      <a:r>
                        <a:rPr lang="es-ES" sz="1400" dirty="0">
                          <a:effectLst/>
                        </a:rPr>
                        <a:t>4. Socialización de la caracterización del Proceso de Gestión Administrativa</a:t>
                      </a:r>
                      <a:endParaRPr lang="en-US" sz="1400" dirty="0">
                        <a:effectLst/>
                        <a:latin typeface="Times New Roman" panose="02020603050405020304" pitchFamily="18" charset="0"/>
                        <a:ea typeface="Times New Roman" panose="02020603050405020304" pitchFamily="18" charset="0"/>
                      </a:endParaRPr>
                    </a:p>
                  </a:txBody>
                  <a:tcPr marL="44774" marR="44774" marT="0" marB="0" anchor="ctr"/>
                </a:tc>
                <a:tc>
                  <a:txBody>
                    <a:bodyPr/>
                    <a:lstStyle/>
                    <a:p>
                      <a:pPr algn="just" hangingPunct="0">
                        <a:spcAft>
                          <a:spcPts val="0"/>
                        </a:spcAft>
                      </a:pPr>
                      <a:r>
                        <a:rPr lang="es-ES" sz="1100" dirty="0">
                          <a:effectLst/>
                        </a:rPr>
                        <a:t>Dr. Pablo Enrique Huertas</a:t>
                      </a:r>
                      <a:endParaRPr lang="en-US" sz="1100" dirty="0">
                        <a:effectLst/>
                      </a:endParaRPr>
                    </a:p>
                    <a:p>
                      <a:pPr algn="just" hangingPunct="0">
                        <a:spcAft>
                          <a:spcPts val="0"/>
                        </a:spcAft>
                      </a:pPr>
                      <a:r>
                        <a:rPr lang="es-ES" sz="1100" dirty="0">
                          <a:effectLst/>
                        </a:rPr>
                        <a:t>Director Unidad Administrativa</a:t>
                      </a:r>
                      <a:endParaRPr lang="en-US" sz="1100" dirty="0">
                        <a:effectLst/>
                        <a:latin typeface="Times New Roman" panose="02020603050405020304" pitchFamily="18" charset="0"/>
                        <a:ea typeface="Times New Roman" panose="02020603050405020304" pitchFamily="18" charset="0"/>
                      </a:endParaRPr>
                    </a:p>
                  </a:txBody>
                  <a:tcPr marL="44774" marR="44774" marT="0" marB="0" anchor="ctr"/>
                </a:tc>
                <a:tc>
                  <a:txBody>
                    <a:bodyPr/>
                    <a:lstStyle/>
                    <a:p>
                      <a:pPr algn="ctr" hangingPunct="0">
                        <a:spcAft>
                          <a:spcPts val="0"/>
                        </a:spcAft>
                      </a:pPr>
                      <a:r>
                        <a:rPr lang="es-ES" sz="1100" dirty="0">
                          <a:effectLst/>
                        </a:rPr>
                        <a:t>20 minutos</a:t>
                      </a:r>
                      <a:endParaRPr lang="en-US" sz="1100" dirty="0">
                        <a:effectLst/>
                        <a:latin typeface="Times New Roman" panose="02020603050405020304" pitchFamily="18" charset="0"/>
                        <a:ea typeface="Times New Roman" panose="02020603050405020304" pitchFamily="18" charset="0"/>
                      </a:endParaRPr>
                    </a:p>
                  </a:txBody>
                  <a:tcPr marL="44774" marR="44774" marT="0" marB="0" anchor="ctr"/>
                </a:tc>
                <a:extLst>
                  <a:ext uri="{0D108BD9-81ED-4DB2-BD59-A6C34878D82A}">
                    <a16:rowId xmlns:a16="http://schemas.microsoft.com/office/drawing/2014/main" val="2855539278"/>
                  </a:ext>
                </a:extLst>
              </a:tr>
              <a:tr h="433734">
                <a:tc>
                  <a:txBody>
                    <a:bodyPr/>
                    <a:lstStyle/>
                    <a:p>
                      <a:pPr marL="0" lvl="0" indent="0" algn="l" hangingPunct="0">
                        <a:spcAft>
                          <a:spcPts val="0"/>
                        </a:spcAft>
                        <a:buFont typeface="+mj-lt"/>
                        <a:buNone/>
                        <a:tabLst>
                          <a:tab pos="228600" algn="l"/>
                        </a:tabLst>
                      </a:pPr>
                      <a:r>
                        <a:rPr lang="es-ES" sz="1400" dirty="0">
                          <a:effectLst/>
                        </a:rPr>
                        <a:t>5. Socialización  Protocolo para la realización de Auditorías Internas en tiempos de Pandemia- COVID 19.</a:t>
                      </a:r>
                      <a:endParaRPr lang="en-US" sz="1400" dirty="0">
                        <a:effectLst/>
                        <a:latin typeface="Times New Roman" panose="02020603050405020304" pitchFamily="18" charset="0"/>
                        <a:ea typeface="Times New Roman" panose="02020603050405020304" pitchFamily="18" charset="0"/>
                      </a:endParaRPr>
                    </a:p>
                  </a:txBody>
                  <a:tcPr marL="44774" marR="44774" marT="0" marB="0" anchor="ctr"/>
                </a:tc>
                <a:tc rowSpan="2">
                  <a:txBody>
                    <a:bodyPr/>
                    <a:lstStyle/>
                    <a:p>
                      <a:pPr algn="just" hangingPunct="0">
                        <a:spcAft>
                          <a:spcPts val="0"/>
                        </a:spcAft>
                      </a:pPr>
                      <a:r>
                        <a:rPr lang="es-ES" sz="1100" dirty="0">
                          <a:effectLst/>
                        </a:rPr>
                        <a:t>Coordinador Nacional del SIGCMA</a:t>
                      </a:r>
                      <a:endParaRPr lang="en-US" sz="1100" dirty="0">
                        <a:effectLst/>
                        <a:latin typeface="Times New Roman" panose="02020603050405020304" pitchFamily="18" charset="0"/>
                        <a:ea typeface="Times New Roman" panose="02020603050405020304" pitchFamily="18" charset="0"/>
                      </a:endParaRPr>
                    </a:p>
                  </a:txBody>
                  <a:tcPr marL="44774" marR="44774" marT="0" marB="0" anchor="ctr"/>
                </a:tc>
                <a:tc rowSpan="2">
                  <a:txBody>
                    <a:bodyPr/>
                    <a:lstStyle/>
                    <a:p>
                      <a:pPr algn="ctr" hangingPunct="0">
                        <a:spcAft>
                          <a:spcPts val="0"/>
                        </a:spcAft>
                      </a:pPr>
                      <a:r>
                        <a:rPr lang="es-ES" sz="1100" dirty="0">
                          <a:effectLst/>
                        </a:rPr>
                        <a:t>60 minutos</a:t>
                      </a:r>
                      <a:endParaRPr lang="en-US" sz="1100" dirty="0">
                        <a:effectLst/>
                        <a:latin typeface="Times New Roman" panose="02020603050405020304" pitchFamily="18" charset="0"/>
                        <a:ea typeface="Times New Roman" panose="02020603050405020304" pitchFamily="18" charset="0"/>
                      </a:endParaRPr>
                    </a:p>
                  </a:txBody>
                  <a:tcPr marL="44774" marR="44774" marT="0" marB="0" anchor="ctr"/>
                </a:tc>
                <a:extLst>
                  <a:ext uri="{0D108BD9-81ED-4DB2-BD59-A6C34878D82A}">
                    <a16:rowId xmlns:a16="http://schemas.microsoft.com/office/drawing/2014/main" val="3102673456"/>
                  </a:ext>
                </a:extLst>
              </a:tr>
              <a:tr h="216866">
                <a:tc>
                  <a:txBody>
                    <a:bodyPr/>
                    <a:lstStyle/>
                    <a:p>
                      <a:pPr marL="0" lvl="0" indent="0" algn="l" hangingPunct="0">
                        <a:spcAft>
                          <a:spcPts val="0"/>
                        </a:spcAft>
                        <a:buFont typeface="+mj-lt"/>
                        <a:buNone/>
                        <a:tabLst>
                          <a:tab pos="228600" algn="l"/>
                        </a:tabLst>
                      </a:pPr>
                      <a:r>
                        <a:rPr lang="es-ES" sz="1400" dirty="0">
                          <a:effectLst/>
                        </a:rPr>
                        <a:t>6. Socialización Plan de Auditorías Internas 2020</a:t>
                      </a:r>
                      <a:endParaRPr lang="en-US" sz="1400" dirty="0">
                        <a:effectLst/>
                        <a:latin typeface="Times New Roman" panose="02020603050405020304" pitchFamily="18" charset="0"/>
                        <a:ea typeface="Times New Roman" panose="02020603050405020304" pitchFamily="18" charset="0"/>
                      </a:endParaRPr>
                    </a:p>
                  </a:txBody>
                  <a:tcPr marL="44774" marR="44774" marT="0" marB="0" anchor="ct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37719115"/>
                  </a:ext>
                </a:extLst>
              </a:tr>
              <a:tr h="597383">
                <a:tc>
                  <a:txBody>
                    <a:bodyPr/>
                    <a:lstStyle/>
                    <a:p>
                      <a:pPr marL="0" lvl="0" indent="0" algn="l" hangingPunct="0">
                        <a:spcAft>
                          <a:spcPts val="0"/>
                        </a:spcAft>
                        <a:buFont typeface="+mj-lt"/>
                        <a:buNone/>
                        <a:tabLst>
                          <a:tab pos="228600" algn="l"/>
                        </a:tabLst>
                      </a:pPr>
                      <a:r>
                        <a:rPr lang="es-ES" sz="1400" dirty="0">
                          <a:effectLst/>
                        </a:rPr>
                        <a:t>7. Intervención: Unidades Misionales del Consejo Superior de la Judicatura, Dirección Ejecutiva de Administración Judicial </a:t>
                      </a:r>
                      <a:endParaRPr lang="en-US" sz="1400" dirty="0">
                        <a:effectLst/>
                        <a:latin typeface="Times New Roman" panose="02020603050405020304" pitchFamily="18" charset="0"/>
                        <a:ea typeface="Times New Roman" panose="02020603050405020304" pitchFamily="18" charset="0"/>
                      </a:endParaRPr>
                    </a:p>
                  </a:txBody>
                  <a:tcPr marL="44774" marR="44774" marT="0" marB="0" anchor="ctr"/>
                </a:tc>
                <a:tc>
                  <a:txBody>
                    <a:bodyPr/>
                    <a:lstStyle/>
                    <a:p>
                      <a:pPr algn="just" hangingPunct="0">
                        <a:spcAft>
                          <a:spcPts val="0"/>
                        </a:spcAft>
                      </a:pPr>
                      <a:r>
                        <a:rPr lang="es-ES" sz="1100">
                          <a:effectLst/>
                        </a:rPr>
                        <a:t>Líderes de Proceso</a:t>
                      </a:r>
                      <a:endParaRPr lang="en-US" sz="1100">
                        <a:effectLst/>
                        <a:latin typeface="Times New Roman" panose="02020603050405020304" pitchFamily="18" charset="0"/>
                        <a:ea typeface="Times New Roman" panose="02020603050405020304" pitchFamily="18" charset="0"/>
                      </a:endParaRPr>
                    </a:p>
                  </a:txBody>
                  <a:tcPr marL="44774" marR="44774" marT="0" marB="0" anchor="ctr"/>
                </a:tc>
                <a:tc>
                  <a:txBody>
                    <a:bodyPr/>
                    <a:lstStyle/>
                    <a:p>
                      <a:pPr algn="ctr" hangingPunct="0">
                        <a:spcAft>
                          <a:spcPts val="0"/>
                        </a:spcAft>
                      </a:pPr>
                      <a:endParaRPr lang="en-US" sz="1100" dirty="0">
                        <a:effectLst/>
                        <a:latin typeface="Times New Roman" panose="02020603050405020304" pitchFamily="18" charset="0"/>
                        <a:ea typeface="Times New Roman" panose="02020603050405020304" pitchFamily="18" charset="0"/>
                      </a:endParaRPr>
                    </a:p>
                  </a:txBody>
                  <a:tcPr marL="44774" marR="44774" marT="0" marB="0" anchor="ctr"/>
                </a:tc>
                <a:extLst>
                  <a:ext uri="{0D108BD9-81ED-4DB2-BD59-A6C34878D82A}">
                    <a16:rowId xmlns:a16="http://schemas.microsoft.com/office/drawing/2014/main" val="2814611578"/>
                  </a:ext>
                </a:extLst>
              </a:tr>
              <a:tr h="287413">
                <a:tc>
                  <a:txBody>
                    <a:bodyPr/>
                    <a:lstStyle/>
                    <a:p>
                      <a:pPr marL="0" lvl="0" indent="0" algn="l" hangingPunct="0">
                        <a:spcAft>
                          <a:spcPts val="0"/>
                        </a:spcAft>
                        <a:buFont typeface="+mj-lt"/>
                        <a:buNone/>
                        <a:tabLst>
                          <a:tab pos="228600" algn="l"/>
                        </a:tabLst>
                      </a:pPr>
                      <a:r>
                        <a:rPr lang="es-ES" sz="1400" dirty="0">
                          <a:effectLst/>
                        </a:rPr>
                        <a:t>8. Intervención: Consejos Seccionales de la Judicatura</a:t>
                      </a:r>
                      <a:endParaRPr lang="en-US" sz="1400" dirty="0">
                        <a:effectLst/>
                        <a:latin typeface="Times New Roman" panose="02020603050405020304" pitchFamily="18" charset="0"/>
                        <a:ea typeface="Times New Roman" panose="02020603050405020304" pitchFamily="18" charset="0"/>
                      </a:endParaRPr>
                    </a:p>
                  </a:txBody>
                  <a:tcPr marL="44774" marR="44774" marT="0" marB="0" anchor="ctr"/>
                </a:tc>
                <a:tc>
                  <a:txBody>
                    <a:bodyPr/>
                    <a:lstStyle/>
                    <a:p>
                      <a:pPr algn="just" hangingPunct="0">
                        <a:spcAft>
                          <a:spcPts val="0"/>
                        </a:spcAft>
                      </a:pPr>
                      <a:r>
                        <a:rPr lang="es-ES" sz="1100" dirty="0">
                          <a:effectLst/>
                        </a:rPr>
                        <a:t>Líderes de Proceso</a:t>
                      </a:r>
                      <a:endParaRPr lang="en-US" sz="1100" dirty="0">
                        <a:effectLst/>
                        <a:latin typeface="Times New Roman" panose="02020603050405020304" pitchFamily="18" charset="0"/>
                        <a:ea typeface="Times New Roman" panose="02020603050405020304" pitchFamily="18" charset="0"/>
                      </a:endParaRPr>
                    </a:p>
                  </a:txBody>
                  <a:tcPr marL="44774" marR="44774" marT="0" marB="0" anchor="ctr"/>
                </a:tc>
                <a:tc>
                  <a:txBody>
                    <a:bodyPr/>
                    <a:lstStyle/>
                    <a:p>
                      <a:pPr algn="ctr" hangingPunct="0">
                        <a:spcAft>
                          <a:spcPts val="0"/>
                        </a:spcAft>
                      </a:pPr>
                      <a:endParaRPr lang="en-US" sz="1100" dirty="0">
                        <a:effectLst/>
                        <a:latin typeface="Times New Roman" panose="02020603050405020304" pitchFamily="18" charset="0"/>
                        <a:ea typeface="Times New Roman" panose="02020603050405020304" pitchFamily="18" charset="0"/>
                      </a:endParaRPr>
                    </a:p>
                  </a:txBody>
                  <a:tcPr marL="44774" marR="44774" marT="0" marB="0" anchor="ctr"/>
                </a:tc>
                <a:extLst>
                  <a:ext uri="{0D108BD9-81ED-4DB2-BD59-A6C34878D82A}">
                    <a16:rowId xmlns:a16="http://schemas.microsoft.com/office/drawing/2014/main" val="987590177"/>
                  </a:ext>
                </a:extLst>
              </a:tr>
              <a:tr h="398255">
                <a:tc>
                  <a:txBody>
                    <a:bodyPr/>
                    <a:lstStyle/>
                    <a:p>
                      <a:pPr marL="0" lvl="0" indent="0" algn="l" hangingPunct="0">
                        <a:spcAft>
                          <a:spcPts val="0"/>
                        </a:spcAft>
                        <a:buFont typeface="+mj-lt"/>
                        <a:buNone/>
                        <a:tabLst>
                          <a:tab pos="228600" algn="l"/>
                        </a:tabLst>
                      </a:pPr>
                      <a:r>
                        <a:rPr lang="es-ES" sz="1400" dirty="0">
                          <a:effectLst/>
                        </a:rPr>
                        <a:t>9. Intervención: Direcciones Seccionales de Administración Judicial</a:t>
                      </a:r>
                      <a:endParaRPr lang="en-US" sz="1400" dirty="0">
                        <a:effectLst/>
                        <a:latin typeface="Times New Roman" panose="02020603050405020304" pitchFamily="18" charset="0"/>
                        <a:ea typeface="Times New Roman" panose="02020603050405020304" pitchFamily="18" charset="0"/>
                      </a:endParaRPr>
                    </a:p>
                  </a:txBody>
                  <a:tcPr marL="44774" marR="44774" marT="0" marB="0" anchor="ctr"/>
                </a:tc>
                <a:tc>
                  <a:txBody>
                    <a:bodyPr/>
                    <a:lstStyle/>
                    <a:p>
                      <a:pPr algn="just" hangingPunct="0">
                        <a:spcAft>
                          <a:spcPts val="0"/>
                        </a:spcAft>
                      </a:pPr>
                      <a:r>
                        <a:rPr lang="es-ES" sz="1100">
                          <a:effectLst/>
                        </a:rPr>
                        <a:t>Líderes de Proceso</a:t>
                      </a:r>
                      <a:endParaRPr lang="en-US" sz="1100">
                        <a:effectLst/>
                        <a:latin typeface="Times New Roman" panose="02020603050405020304" pitchFamily="18" charset="0"/>
                        <a:ea typeface="Times New Roman" panose="02020603050405020304" pitchFamily="18" charset="0"/>
                      </a:endParaRPr>
                    </a:p>
                  </a:txBody>
                  <a:tcPr marL="44774" marR="44774" marT="0" marB="0" anchor="ctr"/>
                </a:tc>
                <a:tc>
                  <a:txBody>
                    <a:bodyPr/>
                    <a:lstStyle/>
                    <a:p>
                      <a:pPr algn="ctr" hangingPunct="0">
                        <a:spcAft>
                          <a:spcPts val="0"/>
                        </a:spcAft>
                      </a:pPr>
                      <a:endParaRPr lang="en-US" sz="1100" dirty="0">
                        <a:effectLst/>
                        <a:latin typeface="Times New Roman" panose="02020603050405020304" pitchFamily="18" charset="0"/>
                        <a:ea typeface="Times New Roman" panose="02020603050405020304" pitchFamily="18" charset="0"/>
                      </a:endParaRPr>
                    </a:p>
                  </a:txBody>
                  <a:tcPr marL="44774" marR="44774" marT="0" marB="0" anchor="ctr"/>
                </a:tc>
                <a:extLst>
                  <a:ext uri="{0D108BD9-81ED-4DB2-BD59-A6C34878D82A}">
                    <a16:rowId xmlns:a16="http://schemas.microsoft.com/office/drawing/2014/main" val="4069542307"/>
                  </a:ext>
                </a:extLst>
              </a:tr>
              <a:tr h="216866">
                <a:tc>
                  <a:txBody>
                    <a:bodyPr/>
                    <a:lstStyle/>
                    <a:p>
                      <a:pPr marL="0" lvl="0" indent="0" algn="l" hangingPunct="0">
                        <a:spcAft>
                          <a:spcPts val="0"/>
                        </a:spcAft>
                        <a:buFont typeface="+mj-lt"/>
                        <a:buNone/>
                        <a:tabLst>
                          <a:tab pos="228600" algn="l"/>
                        </a:tabLst>
                      </a:pPr>
                      <a:r>
                        <a:rPr lang="es-ES" sz="1400" dirty="0">
                          <a:effectLst/>
                        </a:rPr>
                        <a:t>10. Intervención: Despachos Judiciales certificados</a:t>
                      </a:r>
                      <a:endParaRPr lang="en-US" sz="1400" dirty="0">
                        <a:effectLst/>
                        <a:latin typeface="Times New Roman" panose="02020603050405020304" pitchFamily="18" charset="0"/>
                        <a:ea typeface="Times New Roman" panose="02020603050405020304" pitchFamily="18" charset="0"/>
                      </a:endParaRPr>
                    </a:p>
                  </a:txBody>
                  <a:tcPr marL="44774" marR="44774" marT="0" marB="0" anchor="ctr"/>
                </a:tc>
                <a:tc>
                  <a:txBody>
                    <a:bodyPr/>
                    <a:lstStyle/>
                    <a:p>
                      <a:pPr algn="just" hangingPunct="0">
                        <a:spcAft>
                          <a:spcPts val="0"/>
                        </a:spcAft>
                      </a:pPr>
                      <a:r>
                        <a:rPr lang="es-ES" sz="1100">
                          <a:effectLst/>
                        </a:rPr>
                        <a:t>Líderes de Proceso</a:t>
                      </a:r>
                      <a:endParaRPr lang="en-US" sz="1100">
                        <a:effectLst/>
                        <a:latin typeface="Times New Roman" panose="02020603050405020304" pitchFamily="18" charset="0"/>
                        <a:ea typeface="Times New Roman" panose="02020603050405020304" pitchFamily="18" charset="0"/>
                      </a:endParaRPr>
                    </a:p>
                  </a:txBody>
                  <a:tcPr marL="44774" marR="44774" marT="0" marB="0" anchor="ctr"/>
                </a:tc>
                <a:tc>
                  <a:txBody>
                    <a:bodyPr/>
                    <a:lstStyle/>
                    <a:p>
                      <a:pPr algn="ctr" hangingPunct="0">
                        <a:spcAft>
                          <a:spcPts val="0"/>
                        </a:spcAft>
                      </a:pPr>
                      <a:endParaRPr lang="en-US" sz="1100" dirty="0">
                        <a:effectLst/>
                        <a:latin typeface="Times New Roman" panose="02020603050405020304" pitchFamily="18" charset="0"/>
                        <a:ea typeface="Times New Roman" panose="02020603050405020304" pitchFamily="18" charset="0"/>
                      </a:endParaRPr>
                    </a:p>
                  </a:txBody>
                  <a:tcPr marL="44774" marR="44774" marT="0" marB="0" anchor="ctr"/>
                </a:tc>
                <a:extLst>
                  <a:ext uri="{0D108BD9-81ED-4DB2-BD59-A6C34878D82A}">
                    <a16:rowId xmlns:a16="http://schemas.microsoft.com/office/drawing/2014/main" val="2168593525"/>
                  </a:ext>
                </a:extLst>
              </a:tr>
              <a:tr h="597383">
                <a:tc>
                  <a:txBody>
                    <a:bodyPr/>
                    <a:lstStyle/>
                    <a:p>
                      <a:pPr marL="0" lvl="0" indent="0" algn="l" hangingPunct="0">
                        <a:spcAft>
                          <a:spcPts val="0"/>
                        </a:spcAft>
                        <a:buFont typeface="+mj-lt"/>
                        <a:buNone/>
                        <a:tabLst>
                          <a:tab pos="228600" algn="l"/>
                        </a:tabLst>
                      </a:pPr>
                      <a:r>
                        <a:rPr lang="es-ES" sz="1400" dirty="0">
                          <a:effectLst/>
                        </a:rPr>
                        <a:t>11. Intervención: Altas Cortes: Corte Suprema de Justicia: Sala de Casación Civil y Agraria, Sala de Casación Laboral; Consejo de Estado</a:t>
                      </a:r>
                      <a:endParaRPr lang="en-US" sz="1400" dirty="0">
                        <a:effectLst/>
                        <a:latin typeface="Times New Roman" panose="02020603050405020304" pitchFamily="18" charset="0"/>
                        <a:ea typeface="Times New Roman" panose="02020603050405020304" pitchFamily="18" charset="0"/>
                      </a:endParaRPr>
                    </a:p>
                  </a:txBody>
                  <a:tcPr marL="44774" marR="44774" marT="0" marB="0" anchor="ctr"/>
                </a:tc>
                <a:tc>
                  <a:txBody>
                    <a:bodyPr/>
                    <a:lstStyle/>
                    <a:p>
                      <a:pPr algn="just" hangingPunct="0">
                        <a:spcAft>
                          <a:spcPts val="0"/>
                        </a:spcAft>
                      </a:pPr>
                      <a:r>
                        <a:rPr lang="es-ES" sz="1100" dirty="0">
                          <a:effectLst/>
                        </a:rPr>
                        <a:t>Líderes de Proceso</a:t>
                      </a:r>
                      <a:endParaRPr lang="en-US" sz="1100" dirty="0">
                        <a:effectLst/>
                        <a:latin typeface="Times New Roman" panose="02020603050405020304" pitchFamily="18" charset="0"/>
                        <a:ea typeface="Times New Roman" panose="02020603050405020304" pitchFamily="18" charset="0"/>
                      </a:endParaRPr>
                    </a:p>
                  </a:txBody>
                  <a:tcPr marL="44774" marR="44774" marT="0" marB="0" anchor="ctr"/>
                </a:tc>
                <a:tc>
                  <a:txBody>
                    <a:bodyPr/>
                    <a:lstStyle/>
                    <a:p>
                      <a:pPr algn="ctr" hangingPunct="0">
                        <a:spcAft>
                          <a:spcPts val="0"/>
                        </a:spcAft>
                      </a:pPr>
                      <a:endParaRPr lang="en-US" sz="1100" dirty="0">
                        <a:effectLst/>
                        <a:latin typeface="Times New Roman" panose="02020603050405020304" pitchFamily="18" charset="0"/>
                        <a:ea typeface="Times New Roman" panose="02020603050405020304" pitchFamily="18" charset="0"/>
                      </a:endParaRPr>
                    </a:p>
                  </a:txBody>
                  <a:tcPr marL="44774" marR="44774" marT="0" marB="0" anchor="ctr"/>
                </a:tc>
                <a:extLst>
                  <a:ext uri="{0D108BD9-81ED-4DB2-BD59-A6C34878D82A}">
                    <a16:rowId xmlns:a16="http://schemas.microsoft.com/office/drawing/2014/main" val="4006626267"/>
                  </a:ext>
                </a:extLst>
              </a:tr>
              <a:tr h="249849">
                <a:tc>
                  <a:txBody>
                    <a:bodyPr/>
                    <a:lstStyle/>
                    <a:p>
                      <a:pPr marL="0" lvl="0" indent="0" algn="l" hangingPunct="0">
                        <a:spcAft>
                          <a:spcPts val="0"/>
                        </a:spcAft>
                        <a:buFont typeface="+mj-lt"/>
                        <a:buNone/>
                        <a:tabLst>
                          <a:tab pos="228600" algn="l"/>
                        </a:tabLst>
                      </a:pPr>
                      <a:r>
                        <a:rPr lang="es-CO" sz="1400" dirty="0">
                          <a:effectLst/>
                        </a:rPr>
                        <a:t>12. Proposiciones y Varios</a:t>
                      </a:r>
                      <a:endParaRPr lang="en-US" sz="1400" dirty="0">
                        <a:solidFill>
                          <a:srgbClr val="000000"/>
                        </a:solidFill>
                        <a:effectLst/>
                        <a:latin typeface="Segoe UI" panose="020B0502040204020203" pitchFamily="34" charset="0"/>
                        <a:ea typeface="Times New Roman" panose="02020603050405020304" pitchFamily="18" charset="0"/>
                      </a:endParaRPr>
                    </a:p>
                  </a:txBody>
                  <a:tcPr marL="44774" marR="44774" marT="0" marB="0" anchor="ctr"/>
                </a:tc>
                <a:tc>
                  <a:txBody>
                    <a:bodyPr/>
                    <a:lstStyle/>
                    <a:p>
                      <a:pPr>
                        <a:spcAft>
                          <a:spcPts val="0"/>
                        </a:spcAft>
                      </a:pPr>
                      <a:r>
                        <a:rPr lang="es-ES" sz="1100">
                          <a:effectLst/>
                        </a:rPr>
                        <a:t>Líderes de Proceso</a:t>
                      </a:r>
                      <a:endParaRPr lang="en-US" sz="1100">
                        <a:effectLst/>
                        <a:latin typeface="Times New Roman" panose="02020603050405020304" pitchFamily="18" charset="0"/>
                        <a:ea typeface="Times New Roman" panose="02020603050405020304" pitchFamily="18" charset="0"/>
                      </a:endParaRPr>
                    </a:p>
                  </a:txBody>
                  <a:tcPr marL="44774" marR="44774" marT="0" marB="0" anchor="ctr"/>
                </a:tc>
                <a:tc>
                  <a:txBody>
                    <a:bodyPr/>
                    <a:lstStyle/>
                    <a:p>
                      <a:pPr algn="ctr" hangingPunct="0">
                        <a:spcAft>
                          <a:spcPts val="0"/>
                        </a:spcAft>
                      </a:pPr>
                      <a:r>
                        <a:rPr lang="es-ES" sz="1100" dirty="0">
                          <a:effectLst/>
                        </a:rPr>
                        <a:t>30 minutos</a:t>
                      </a:r>
                      <a:endParaRPr lang="en-US" sz="1100" dirty="0">
                        <a:effectLst/>
                        <a:latin typeface="Times New Roman" panose="02020603050405020304" pitchFamily="18" charset="0"/>
                        <a:ea typeface="Times New Roman" panose="02020603050405020304" pitchFamily="18" charset="0"/>
                      </a:endParaRPr>
                    </a:p>
                  </a:txBody>
                  <a:tcPr marL="44774" marR="44774" marT="0" marB="0" anchor="ctr"/>
                </a:tc>
                <a:extLst>
                  <a:ext uri="{0D108BD9-81ED-4DB2-BD59-A6C34878D82A}">
                    <a16:rowId xmlns:a16="http://schemas.microsoft.com/office/drawing/2014/main" val="1019269349"/>
                  </a:ext>
                </a:extLst>
              </a:tr>
              <a:tr h="361896">
                <a:tc gridSpan="2">
                  <a:txBody>
                    <a:bodyPr/>
                    <a:lstStyle/>
                    <a:p>
                      <a:pPr algn="l" hangingPunct="0">
                        <a:spcAft>
                          <a:spcPts val="0"/>
                        </a:spcAft>
                      </a:pPr>
                      <a:r>
                        <a:rPr lang="es-ES" sz="1100" dirty="0">
                          <a:effectLst/>
                        </a:rPr>
                        <a:t>Tiempo estimado</a:t>
                      </a:r>
                      <a:endParaRPr lang="en-US" sz="1100" dirty="0">
                        <a:effectLst/>
                        <a:latin typeface="Times New Roman" panose="02020603050405020304" pitchFamily="18" charset="0"/>
                        <a:ea typeface="Times New Roman" panose="02020603050405020304" pitchFamily="18" charset="0"/>
                      </a:endParaRPr>
                    </a:p>
                  </a:txBody>
                  <a:tcPr marL="44774" marR="44774" marT="0" marB="0" anchor="ctr"/>
                </a:tc>
                <a:tc hMerge="1">
                  <a:txBody>
                    <a:bodyPr/>
                    <a:lstStyle/>
                    <a:p>
                      <a:endParaRPr lang="en-US"/>
                    </a:p>
                  </a:txBody>
                  <a:tcPr/>
                </a:tc>
                <a:tc>
                  <a:txBody>
                    <a:bodyPr/>
                    <a:lstStyle/>
                    <a:p>
                      <a:pPr algn="ctr" hangingPunct="0">
                        <a:spcAft>
                          <a:spcPts val="0"/>
                        </a:spcAft>
                      </a:pPr>
                      <a:r>
                        <a:rPr lang="es-ES" sz="1100" dirty="0">
                          <a:effectLst/>
                        </a:rPr>
                        <a:t>3.30 horas</a:t>
                      </a:r>
                      <a:endParaRPr lang="en-US" sz="1100" dirty="0">
                        <a:effectLst/>
                        <a:latin typeface="Times New Roman" panose="02020603050405020304" pitchFamily="18" charset="0"/>
                        <a:ea typeface="Times New Roman" panose="02020603050405020304" pitchFamily="18" charset="0"/>
                      </a:endParaRPr>
                    </a:p>
                  </a:txBody>
                  <a:tcPr marL="44774" marR="44774" marT="0" marB="0" anchor="ctr"/>
                </a:tc>
                <a:extLst>
                  <a:ext uri="{0D108BD9-81ED-4DB2-BD59-A6C34878D82A}">
                    <a16:rowId xmlns:a16="http://schemas.microsoft.com/office/drawing/2014/main" val="2412210286"/>
                  </a:ext>
                </a:extLst>
              </a:tr>
            </a:tbl>
          </a:graphicData>
        </a:graphic>
      </p:graphicFrame>
    </p:spTree>
    <p:extLst>
      <p:ext uri="{BB962C8B-B14F-4D97-AF65-F5344CB8AC3E}">
        <p14:creationId xmlns:p14="http://schemas.microsoft.com/office/powerpoint/2010/main" val="3717263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CuadroTexto 10"/>
          <p:cNvSpPr txBox="1"/>
          <p:nvPr/>
        </p:nvSpPr>
        <p:spPr>
          <a:xfrm>
            <a:off x="832925" y="1412776"/>
            <a:ext cx="8064228" cy="5909310"/>
          </a:xfrm>
          <a:prstGeom prst="rect">
            <a:avLst/>
          </a:prstGeom>
          <a:noFill/>
        </p:spPr>
        <p:txBody>
          <a:bodyPr wrap="square" rtlCol="0">
            <a:spAutoFit/>
          </a:bodyPr>
          <a:lstStyle/>
          <a:p>
            <a:r>
              <a:rPr lang="es-CO" b="1" dirty="0">
                <a:solidFill>
                  <a:srgbClr val="0070C0"/>
                </a:solidFill>
              </a:rPr>
              <a:t>f) Auditor Líder y Equipo Auditor:</a:t>
            </a:r>
          </a:p>
          <a:p>
            <a:pPr algn="just"/>
            <a:r>
              <a:rPr lang="es-CO" b="1" dirty="0">
                <a:solidFill>
                  <a:srgbClr val="0070C0"/>
                </a:solidFill>
              </a:rPr>
              <a:t>    </a:t>
            </a:r>
            <a:r>
              <a:rPr lang="es-CO" dirty="0"/>
              <a:t>El Auditor Líder y/o el Coordinador del Ejercicio de Auditoria Interna, aprobado    </a:t>
            </a:r>
          </a:p>
          <a:p>
            <a:pPr algn="just"/>
            <a:r>
              <a:rPr lang="es-CO" dirty="0"/>
              <a:t>     por el Comité Nacional del SIGCMA, el cual es seleccionado por la Coordinación </a:t>
            </a:r>
          </a:p>
          <a:p>
            <a:pPr algn="just"/>
            <a:r>
              <a:rPr lang="es-CO" dirty="0"/>
              <a:t>    Nacional  del SIGCMA  debe:</a:t>
            </a:r>
          </a:p>
          <a:p>
            <a:pPr marL="342900" indent="-342900" algn="just">
              <a:buAutoNum type="arabicParenR"/>
            </a:pPr>
            <a:r>
              <a:rPr lang="es-CO" dirty="0"/>
              <a:t>Una vez que le sea informado por la Coordinación Nacional del SIGCMA que será el responsable del ejercicio de Auditoria Interna en la sede asignada,  debe solicitar a su Jefe inmediato la respectiva comisión de servicios para la realización de la auditoria interna, informando los días que dedicará a todo el proceso de planificación y desarrollo de la auditoria;</a:t>
            </a:r>
          </a:p>
          <a:p>
            <a:pPr marL="342900" indent="-342900" algn="just">
              <a:buAutoNum type="arabicParenR"/>
            </a:pPr>
            <a:r>
              <a:rPr lang="es-CO" dirty="0"/>
              <a:t>Seleccionar el Equipo Auditor y comunicarles por escrito, con copia a  la Coordinación Nacional del SIGCMA que formaran parte del Equipo Auditor que realizara la Auditoria Interna Ciclo 2020, con el fin de que ellos soliciten la respectiva comisión de servicios para el desarrollo de la Auditoria Interna;</a:t>
            </a:r>
          </a:p>
          <a:p>
            <a:pPr marL="342900" indent="-342900" algn="just">
              <a:buAutoNum type="arabicParenR"/>
            </a:pPr>
            <a:r>
              <a:rPr lang="es-CO" dirty="0"/>
              <a:t>Asistir el Taller de Auditores Ciclo 2020 que se realizara virtualmente el día 23 de julio de 2020, de 9:00 a.m. -a- 12:30 p.m. Plataforma: TEAMS; </a:t>
            </a:r>
          </a:p>
          <a:p>
            <a:pPr marL="342900" indent="-342900" algn="just">
              <a:buAutoNum type="arabicParenR"/>
            </a:pPr>
            <a:r>
              <a:rPr lang="es-CO" dirty="0"/>
              <a:t>Realizar, previo a la Auditoria Interna, durante y después del ejercicio, reuniones con el Equipo Auditor con el fin de planificar el proceso, hacer seguimiento al mismo y evaluar el desarrollo del ejercicio;</a:t>
            </a:r>
          </a:p>
          <a:p>
            <a:pPr marL="342900" indent="-342900" algn="just">
              <a:buAutoNum type="arabicParenR"/>
            </a:pPr>
            <a:r>
              <a:rPr lang="es-CO" dirty="0"/>
              <a:t>Velar por la entrega de todos los informes de Auditoria;</a:t>
            </a:r>
          </a:p>
          <a:p>
            <a:pPr marL="342900" indent="-342900" algn="just">
              <a:buAutoNum type="arabicParenR"/>
            </a:pPr>
            <a:endParaRPr lang="es-CO" dirty="0"/>
          </a:p>
          <a:p>
            <a:endParaRPr lang="en-US" b="1" dirty="0">
              <a:solidFill>
                <a:srgbClr val="0070C0"/>
              </a:solidFill>
            </a:endParaRPr>
          </a:p>
        </p:txBody>
      </p:sp>
    </p:spTree>
    <p:extLst>
      <p:ext uri="{BB962C8B-B14F-4D97-AF65-F5344CB8AC3E}">
        <p14:creationId xmlns:p14="http://schemas.microsoft.com/office/powerpoint/2010/main" val="2300441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CuadroTexto 3"/>
          <p:cNvSpPr txBox="1"/>
          <p:nvPr/>
        </p:nvSpPr>
        <p:spPr>
          <a:xfrm>
            <a:off x="942031" y="1486048"/>
            <a:ext cx="8094465" cy="6217087"/>
          </a:xfrm>
          <a:prstGeom prst="rect">
            <a:avLst/>
          </a:prstGeom>
          <a:noFill/>
        </p:spPr>
        <p:txBody>
          <a:bodyPr wrap="square" rtlCol="0">
            <a:spAutoFit/>
          </a:bodyPr>
          <a:lstStyle/>
          <a:p>
            <a:pPr algn="just"/>
            <a:r>
              <a:rPr lang="es-CO" dirty="0"/>
              <a:t>6) Solicitar los informes parciales al Equipo Auditor y articular el Informe: debe ser un solo informe el que se entregue a la Coordinación Nacional del SIGCMA;</a:t>
            </a:r>
          </a:p>
          <a:p>
            <a:pPr algn="just"/>
            <a:r>
              <a:rPr lang="es-CO" dirty="0"/>
              <a:t>7) Socializar los resultados de ejercicio de auditoria interna  en la fecha establecida y, resolver en primera instancia las dudas que surjan del ejercicio realizado;</a:t>
            </a:r>
          </a:p>
          <a:p>
            <a:pPr algn="just"/>
            <a:r>
              <a:rPr lang="es-CO" dirty="0"/>
              <a:t>8) Escanear, todos los documentos del ejercicio de la auditoria realizada, hacer entrega de los mismos al Líder del los Procesos Auditados, y remitirlos inmediatamente, una vez realizada la reunión de clausura, a la Coordinación Nacional del SIGCMA al e-mail: </a:t>
            </a:r>
            <a:r>
              <a:rPr lang="es-CO" dirty="0">
                <a:hlinkClick r:id="rId5"/>
              </a:rPr>
              <a:t>coornacalidbta@cendoj.ramajudicial.gov.co</a:t>
            </a:r>
            <a:r>
              <a:rPr lang="es-CO" dirty="0"/>
              <a:t>;</a:t>
            </a:r>
          </a:p>
          <a:p>
            <a:pPr algn="just"/>
            <a:r>
              <a:rPr lang="es-CO" dirty="0"/>
              <a:t>9) Ser imparcial y respetuoso en el ejercicio de Auditoria.</a:t>
            </a:r>
          </a:p>
          <a:p>
            <a:endParaRPr lang="es-CO" dirty="0"/>
          </a:p>
          <a:p>
            <a:r>
              <a:rPr lang="es-CO" b="1" dirty="0">
                <a:solidFill>
                  <a:srgbClr val="0070C0"/>
                </a:solidFill>
              </a:rPr>
              <a:t>g) Requisitos mínimos para ser Auditor:</a:t>
            </a:r>
          </a:p>
          <a:p>
            <a:endParaRPr lang="es-CO" b="1" dirty="0">
              <a:solidFill>
                <a:srgbClr val="0070C0"/>
              </a:solidFill>
            </a:endParaRPr>
          </a:p>
          <a:p>
            <a:pPr marL="342900" indent="-342900">
              <a:buAutoNum type="arabicParenR"/>
            </a:pPr>
            <a:r>
              <a:rPr lang="es-CO" sz="1600" dirty="0">
                <a:latin typeface="Arial" panose="020B0604020202020204" pitchFamily="34" charset="0"/>
                <a:cs typeface="Arial" panose="020B0604020202020204" pitchFamily="34" charset="0"/>
              </a:rPr>
              <a:t>Ser servidor judicial en ejercicio;</a:t>
            </a:r>
          </a:p>
          <a:p>
            <a:pPr marL="342900" indent="-342900">
              <a:buAutoNum type="arabicParenR"/>
            </a:pPr>
            <a:r>
              <a:rPr lang="es-CO" sz="1600" dirty="0">
                <a:latin typeface="Arial" panose="020B0604020202020204" pitchFamily="34" charset="0"/>
                <a:cs typeface="Arial" panose="020B0604020202020204" pitchFamily="34" charset="0"/>
              </a:rPr>
              <a:t>Estar desempeñándose laboralmente en la sede y/o sedes que se va a auditar en la misma ciudad: (Consejo Seccional, Dirección, etc.);</a:t>
            </a:r>
          </a:p>
          <a:p>
            <a:pPr marL="342900" indent="-342900">
              <a:buAutoNum type="arabicParenR"/>
            </a:pPr>
            <a:r>
              <a:rPr lang="es-CO" sz="1600" dirty="0">
                <a:latin typeface="Arial" panose="020B0604020202020204" pitchFamily="34" charset="0"/>
                <a:cs typeface="Arial" panose="020B0604020202020204" pitchFamily="34" charset="0"/>
              </a:rPr>
              <a:t>Tener certificado de Auditor HSEQ normas ISO 2015;</a:t>
            </a:r>
          </a:p>
          <a:p>
            <a:pPr marL="342900" indent="-342900">
              <a:buAutoNum type="arabicParenR"/>
            </a:pPr>
            <a:r>
              <a:rPr lang="es-CO" sz="1600" dirty="0">
                <a:latin typeface="Arial" panose="020B0604020202020204" pitchFamily="34" charset="0"/>
                <a:cs typeface="Arial" panose="020B0604020202020204" pitchFamily="34" charset="0"/>
              </a:rPr>
              <a:t>Haber participado como acompañante u observador en alguna auditoria;</a:t>
            </a:r>
          </a:p>
          <a:p>
            <a:pPr marL="342900" indent="-342900">
              <a:buAutoNum type="arabicParenR"/>
            </a:pPr>
            <a:r>
              <a:rPr lang="es-CO" sz="1600" dirty="0">
                <a:latin typeface="Arial" panose="020B0604020202020204" pitchFamily="34" charset="0"/>
                <a:cs typeface="Arial" panose="020B0604020202020204" pitchFamily="34" charset="0"/>
              </a:rPr>
              <a:t>Tener habilidad en el manejo de plataformas para comunicación remota tales como: </a:t>
            </a:r>
            <a:r>
              <a:rPr lang="es-CO" sz="1600" dirty="0">
                <a:latin typeface="Arial" panose="020B0604020202020204" pitchFamily="34" charset="0"/>
                <a:ea typeface="Arial" panose="020B0604020202020204" pitchFamily="34" charset="0"/>
                <a:cs typeface="Arial" panose="020B0604020202020204" pitchFamily="34" charset="0"/>
              </a:rPr>
              <a:t>Microsoft, Skype y Zoom, </a:t>
            </a:r>
            <a:r>
              <a:rPr lang="es-CO" sz="1600" dirty="0" err="1">
                <a:latin typeface="Arial" panose="020B0604020202020204" pitchFamily="34" charset="0"/>
                <a:ea typeface="Arial" panose="020B0604020202020204" pitchFamily="34" charset="0"/>
                <a:cs typeface="Arial" panose="020B0604020202020204" pitchFamily="34" charset="0"/>
              </a:rPr>
              <a:t>Teams</a:t>
            </a:r>
            <a:r>
              <a:rPr lang="es-CO" sz="1600" dirty="0">
                <a:latin typeface="Arial" panose="020B0604020202020204" pitchFamily="34" charset="0"/>
                <a:ea typeface="Arial" panose="020B0604020202020204" pitchFamily="34" charset="0"/>
                <a:cs typeface="Arial" panose="020B0604020202020204" pitchFamily="34" charset="0"/>
              </a:rPr>
              <a:t>, </a:t>
            </a:r>
            <a:r>
              <a:rPr lang="es-CO" sz="1600" dirty="0" err="1">
                <a:latin typeface="Arial" panose="020B0604020202020204" pitchFamily="34" charset="0"/>
                <a:ea typeface="Arial" panose="020B0604020202020204" pitchFamily="34" charset="0"/>
                <a:cs typeface="Arial" panose="020B0604020202020204" pitchFamily="34" charset="0"/>
              </a:rPr>
              <a:t>etc</a:t>
            </a:r>
            <a:r>
              <a:rPr lang="es-CO" sz="1600" dirty="0">
                <a:latin typeface="Arial" panose="020B0604020202020204" pitchFamily="34" charset="0"/>
                <a:ea typeface="Arial" panose="020B0604020202020204" pitchFamily="34" charset="0"/>
                <a:cs typeface="Arial" panose="020B0604020202020204" pitchFamily="34" charset="0"/>
              </a:rPr>
              <a:t>;</a:t>
            </a:r>
          </a:p>
          <a:p>
            <a:pPr marL="342900" indent="-342900">
              <a:buAutoNum type="arabicParenR"/>
            </a:pPr>
            <a:r>
              <a:rPr lang="es-CO" sz="1600" dirty="0">
                <a:latin typeface="Arial" panose="020B0604020202020204" pitchFamily="34" charset="0"/>
                <a:cs typeface="Arial" panose="020B0604020202020204" pitchFamily="34" charset="0"/>
              </a:rPr>
              <a:t>Hoja de vida actualizada con los debidos soportes.</a:t>
            </a:r>
          </a:p>
          <a:p>
            <a:pPr marL="342900" indent="-342900">
              <a:buAutoNum type="arabicParenR"/>
            </a:pPr>
            <a:endParaRPr lang="es-CO" dirty="0"/>
          </a:p>
          <a:p>
            <a:pPr marL="342900" indent="-342900">
              <a:buAutoNum type="arabicParenR"/>
            </a:pPr>
            <a:endParaRPr lang="es-CO" dirty="0"/>
          </a:p>
          <a:p>
            <a:endParaRPr lang="en-US" dirty="0"/>
          </a:p>
        </p:txBody>
      </p:sp>
    </p:spTree>
    <p:extLst>
      <p:ext uri="{BB962C8B-B14F-4D97-AF65-F5344CB8AC3E}">
        <p14:creationId xmlns:p14="http://schemas.microsoft.com/office/powerpoint/2010/main" val="227018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CuadroTexto 3"/>
          <p:cNvSpPr txBox="1"/>
          <p:nvPr/>
        </p:nvSpPr>
        <p:spPr>
          <a:xfrm>
            <a:off x="899593" y="1464198"/>
            <a:ext cx="7997560" cy="5909310"/>
          </a:xfrm>
          <a:prstGeom prst="rect">
            <a:avLst/>
          </a:prstGeom>
          <a:noFill/>
        </p:spPr>
        <p:txBody>
          <a:bodyPr wrap="square" rtlCol="0">
            <a:spAutoFit/>
          </a:bodyPr>
          <a:lstStyle/>
          <a:p>
            <a:r>
              <a:rPr lang="es-CO" b="1" dirty="0">
                <a:solidFill>
                  <a:srgbClr val="0070C0"/>
                </a:solidFill>
              </a:rPr>
              <a:t>5.1.3. PREPARACIÓN DE LA AUDITORÍA INTERNA:</a:t>
            </a:r>
          </a:p>
          <a:p>
            <a:r>
              <a:rPr lang="es-CO" b="1" dirty="0">
                <a:solidFill>
                  <a:srgbClr val="0070C0"/>
                </a:solidFill>
              </a:rPr>
              <a:t>5.1.3.1. El Equipo Auditor:</a:t>
            </a:r>
          </a:p>
          <a:p>
            <a:pPr algn="just"/>
            <a:r>
              <a:rPr lang="es-CO" sz="1700" dirty="0">
                <a:latin typeface="Arial" panose="020B0604020202020204" pitchFamily="34" charset="0"/>
                <a:cs typeface="Arial" panose="020B0604020202020204" pitchFamily="34" charset="0"/>
              </a:rPr>
              <a:t>El Auditor Líder y el Equipo Auditor, con base en la Norma NTC ISO 19011:2018; </a:t>
            </a:r>
            <a:r>
              <a:rPr lang="es-CO" sz="1700" dirty="0">
                <a:latin typeface="Arial" panose="020B0604020202020204" pitchFamily="34" charset="0"/>
                <a:ea typeface="Arial" panose="020B0604020202020204" pitchFamily="34" charset="0"/>
                <a:cs typeface="Arial" panose="020B0604020202020204" pitchFamily="34" charset="0"/>
              </a:rPr>
              <a:t>Normas NTC ISO 9001:2015; NTC ISO 14001:2015; la </a:t>
            </a:r>
            <a:r>
              <a:rPr lang="es-CO" sz="1700" dirty="0">
                <a:latin typeface="Arial" panose="020B0604020202020204" pitchFamily="34" charset="0"/>
                <a:cs typeface="Arial" panose="020B0604020202020204" pitchFamily="34" charset="0"/>
              </a:rPr>
              <a:t>NTC 6256:2018 y GTC 286:2018 (estas ultimas donde proceda: Unidades Misionales del Consejo Superior de la Judicatura y los Consejos Seccionales de l Judicatura), planificaran el ejercicio de auditoria y diligenciarían los instrumentos respectivos (ver SIGMA: Instrumentos-Formatos Auditoria en tiempos de Pandemia: COVID-19); y cumplirán con todas las actividades propias del ejercicio de Auditoria Interna.</a:t>
            </a:r>
          </a:p>
          <a:p>
            <a:pPr algn="just"/>
            <a:endParaRPr lang="es-CO" dirty="0">
              <a:solidFill>
                <a:srgbClr val="0070C0"/>
              </a:solidFill>
              <a:latin typeface="Arial" panose="020B0604020202020204" pitchFamily="34" charset="0"/>
              <a:ea typeface="Arial" panose="020B0604020202020204" pitchFamily="34" charset="0"/>
              <a:cs typeface="Arial" panose="020B0604020202020204" pitchFamily="34" charset="0"/>
            </a:endParaRPr>
          </a:p>
          <a:p>
            <a:pPr algn="just"/>
            <a:r>
              <a:rPr lang="es-CO" b="1" dirty="0">
                <a:solidFill>
                  <a:srgbClr val="0070C0"/>
                </a:solidFill>
                <a:latin typeface="Arial" panose="020B0604020202020204" pitchFamily="34" charset="0"/>
                <a:ea typeface="Arial" panose="020B0604020202020204" pitchFamily="34" charset="0"/>
                <a:cs typeface="Arial" panose="020B0604020202020204" pitchFamily="34" charset="0"/>
              </a:rPr>
              <a:t>5.1.3.2. Los Auditados:</a:t>
            </a:r>
          </a:p>
          <a:p>
            <a:pPr algn="just"/>
            <a:endParaRPr lang="es-CO" b="1" dirty="0">
              <a:latin typeface="Arial" panose="020B0604020202020204" pitchFamily="34" charset="0"/>
              <a:ea typeface="Arial" panose="020B0604020202020204" pitchFamily="34" charset="0"/>
              <a:cs typeface="Arial" panose="020B0604020202020204" pitchFamily="34" charset="0"/>
            </a:endParaRPr>
          </a:p>
          <a:p>
            <a:pPr marL="285750" indent="-285750" algn="just">
              <a:buFont typeface="Wingdings" panose="05000000000000000000" pitchFamily="2" charset="2"/>
              <a:buChar char="ü"/>
            </a:pPr>
            <a:r>
              <a:rPr lang="es-CO" dirty="0">
                <a:latin typeface="Arial" panose="020B0604020202020204" pitchFamily="34" charset="0"/>
                <a:ea typeface="Arial" panose="020B0604020202020204" pitchFamily="34" charset="0"/>
                <a:cs typeface="Arial" panose="020B0604020202020204" pitchFamily="34" charset="0"/>
              </a:rPr>
              <a:t>Prepararan la Auditoria Interna;</a:t>
            </a:r>
          </a:p>
          <a:p>
            <a:pPr marL="285750" indent="-285750" algn="just">
              <a:buFont typeface="Wingdings" panose="05000000000000000000" pitchFamily="2" charset="2"/>
              <a:buChar char="ü"/>
            </a:pPr>
            <a:r>
              <a:rPr lang="es-CO" dirty="0">
                <a:latin typeface="Arial" panose="020B0604020202020204" pitchFamily="34" charset="0"/>
                <a:ea typeface="Arial" panose="020B0604020202020204" pitchFamily="34" charset="0"/>
                <a:cs typeface="Arial" panose="020B0604020202020204" pitchFamily="34" charset="0"/>
              </a:rPr>
              <a:t>Atender y participar en la Auditoria Interna en las fechas y horario establecido;</a:t>
            </a:r>
          </a:p>
          <a:p>
            <a:pPr marL="285750" indent="-285750" algn="just">
              <a:buFont typeface="Wingdings" panose="05000000000000000000" pitchFamily="2" charset="2"/>
              <a:buChar char="ü"/>
            </a:pPr>
            <a:r>
              <a:rPr lang="es-CO" dirty="0">
                <a:latin typeface="Arial" panose="020B0604020202020204" pitchFamily="34" charset="0"/>
                <a:ea typeface="Arial" panose="020B0604020202020204" pitchFamily="34" charset="0"/>
                <a:cs typeface="Arial" panose="020B0604020202020204" pitchFamily="34" charset="0"/>
              </a:rPr>
              <a:t>Poner a disposición del Equipo Auditor la información correspondiente;</a:t>
            </a:r>
          </a:p>
          <a:p>
            <a:pPr marL="285750" indent="-285750" algn="just">
              <a:buFont typeface="Wingdings" panose="05000000000000000000" pitchFamily="2" charset="2"/>
              <a:buChar char="ü"/>
            </a:pPr>
            <a:r>
              <a:rPr lang="es-CO" dirty="0">
                <a:latin typeface="Arial" panose="020B0604020202020204" pitchFamily="34" charset="0"/>
                <a:ea typeface="Arial" panose="020B0604020202020204" pitchFamily="34" charset="0"/>
                <a:cs typeface="Arial" panose="020B0604020202020204" pitchFamily="34" charset="0"/>
              </a:rPr>
              <a:t>Presentar la propuesta de acciones de mejora dentro del termino establecido.</a:t>
            </a:r>
          </a:p>
          <a:p>
            <a:endParaRPr lang="es-CO" dirty="0"/>
          </a:p>
          <a:p>
            <a:r>
              <a:rPr lang="es-CO" b="1" dirty="0">
                <a:solidFill>
                  <a:srgbClr val="0070C0"/>
                </a:solidFill>
              </a:rPr>
              <a:t> </a:t>
            </a:r>
            <a:endParaRPr lang="en-US" b="1" dirty="0">
              <a:solidFill>
                <a:srgbClr val="0070C0"/>
              </a:solidFill>
            </a:endParaRPr>
          </a:p>
        </p:txBody>
      </p:sp>
    </p:spTree>
    <p:extLst>
      <p:ext uri="{BB962C8B-B14F-4D97-AF65-F5344CB8AC3E}">
        <p14:creationId xmlns:p14="http://schemas.microsoft.com/office/powerpoint/2010/main" val="2483944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Rectángulo 39"/>
          <p:cNvSpPr/>
          <p:nvPr/>
        </p:nvSpPr>
        <p:spPr>
          <a:xfrm>
            <a:off x="953481" y="1446804"/>
            <a:ext cx="7368664" cy="369332"/>
          </a:xfrm>
          <a:prstGeom prst="rect">
            <a:avLst/>
          </a:prstGeom>
        </p:spPr>
        <p:txBody>
          <a:bodyPr wrap="square">
            <a:spAutoFit/>
          </a:bodyPr>
          <a:lstStyle/>
          <a:p>
            <a:pPr lvl="0" algn="just" hangingPunct="0">
              <a:tabLst>
                <a:tab pos="228600" algn="l"/>
              </a:tabLst>
            </a:pPr>
            <a:r>
              <a:rPr lang="es-CO" b="1" dirty="0">
                <a:solidFill>
                  <a:srgbClr val="0070C0"/>
                </a:solidFill>
                <a:latin typeface="Arial" panose="020B0604020202020204" pitchFamily="34" charset="0"/>
                <a:ea typeface="Times New Roman" panose="02020603050405020304" pitchFamily="18" charset="0"/>
                <a:cs typeface="Arial" panose="020B0604020202020204" pitchFamily="34" charset="0"/>
              </a:rPr>
              <a:t>5.2. FASE DE DESARROLLO DE LA AUDITORÍA:</a:t>
            </a:r>
          </a:p>
        </p:txBody>
      </p:sp>
      <p:sp>
        <p:nvSpPr>
          <p:cNvPr id="41" name="Rectángulo 40"/>
          <p:cNvSpPr/>
          <p:nvPr/>
        </p:nvSpPr>
        <p:spPr>
          <a:xfrm>
            <a:off x="1208374" y="1855380"/>
            <a:ext cx="6858878" cy="4801314"/>
          </a:xfrm>
          <a:prstGeom prst="rect">
            <a:avLst/>
          </a:prstGeom>
        </p:spPr>
        <p:txBody>
          <a:bodyPr wrap="square">
            <a:spAutoFit/>
          </a:bodyPr>
          <a:lstStyle/>
          <a:p>
            <a:r>
              <a:rPr lang="es-CO" b="1" dirty="0">
                <a:latin typeface="Arial" panose="020B0604020202020204" pitchFamily="34" charset="0"/>
                <a:ea typeface="Calibri" panose="020F0502020204030204" pitchFamily="34" charset="0"/>
                <a:cs typeface="Arial" panose="020B0604020202020204" pitchFamily="34" charset="0"/>
              </a:rPr>
              <a:t>¿Quiénes y qué debe estar disponible para el proceso de auditoría/ evaluación remota?:</a:t>
            </a:r>
          </a:p>
          <a:p>
            <a:endParaRPr lang="es-CO"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ü"/>
            </a:pPr>
            <a:r>
              <a:rPr lang="es-CO" dirty="0">
                <a:latin typeface="Arial" panose="020B0604020202020204" pitchFamily="34" charset="0"/>
                <a:cs typeface="Arial" panose="020B0604020202020204" pitchFamily="34" charset="0"/>
              </a:rPr>
              <a:t>el personal clave que normalmente apoya la auditoría/evaluación debe estar disponible para conferencias web o </a:t>
            </a:r>
            <a:r>
              <a:rPr lang="es-CO" dirty="0" err="1">
                <a:latin typeface="Arial" panose="020B0604020202020204" pitchFamily="34" charset="0"/>
                <a:cs typeface="Arial" panose="020B0604020202020204" pitchFamily="34" charset="0"/>
              </a:rPr>
              <a:t>videollamadas</a:t>
            </a:r>
            <a:r>
              <a:rPr lang="es-CO" dirty="0">
                <a:latin typeface="Arial" panose="020B0604020202020204" pitchFamily="34" charset="0"/>
                <a:cs typeface="Arial" panose="020B0604020202020204" pitchFamily="34" charset="0"/>
              </a:rPr>
              <a:t> y respuestas a consultas ad-hoc del equipo de auditoría/ evaluación de acuerdo al plan de auditoría/evaluación definido;</a:t>
            </a:r>
          </a:p>
          <a:p>
            <a:pPr marL="285750" indent="-285750" algn="just">
              <a:buFont typeface="Wingdings" panose="05000000000000000000" pitchFamily="2" charset="2"/>
              <a:buChar char="ü"/>
            </a:pPr>
            <a:r>
              <a:rPr lang="es-CO" dirty="0">
                <a:latin typeface="Arial" panose="020B0604020202020204" pitchFamily="34" charset="0"/>
                <a:cs typeface="Arial" panose="020B0604020202020204" pitchFamily="34" charset="0"/>
              </a:rPr>
              <a:t>el personal con responsabilidades técnicas específicas o responsabilidades administrativas tendrá que estar disponible para las partes relevantes de la auditoría/evaluación donde participen;</a:t>
            </a:r>
          </a:p>
          <a:p>
            <a:pPr marL="285750" indent="-285750" algn="just">
              <a:buFont typeface="Wingdings" panose="05000000000000000000" pitchFamily="2" charset="2"/>
              <a:buChar char="ü"/>
            </a:pPr>
            <a:r>
              <a:rPr lang="es-CO" dirty="0">
                <a:latin typeface="Arial" panose="020B0604020202020204" pitchFamily="34" charset="0"/>
                <a:cs typeface="Arial" panose="020B0604020202020204" pitchFamily="34" charset="0"/>
              </a:rPr>
              <a:t>la Alta Dirección y miembros del equipo de liderazgo de la organización necesitará estar disponible para partes relevantes de la auditoría/evaluación donde participen, así como las reuniones de apertura y cierre.</a:t>
            </a:r>
            <a:endParaRPr lang="en-US"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020921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ángulo 3"/>
          <p:cNvSpPr/>
          <p:nvPr/>
        </p:nvSpPr>
        <p:spPr>
          <a:xfrm>
            <a:off x="933260" y="1126062"/>
            <a:ext cx="7997560" cy="6140142"/>
          </a:xfrm>
          <a:prstGeom prst="rect">
            <a:avLst/>
          </a:prstGeom>
        </p:spPr>
        <p:txBody>
          <a:bodyPr wrap="square">
            <a:spAutoFit/>
          </a:bodyPr>
          <a:lstStyle/>
          <a:p>
            <a:pPr lvl="0" algn="just" hangingPunct="0">
              <a:tabLst>
                <a:tab pos="228600" algn="l"/>
              </a:tabLst>
            </a:pPr>
            <a:endParaRPr lang="es-CO" sz="1700"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lvl="0" algn="just" hangingPunct="0">
              <a:tabLst>
                <a:tab pos="228600" algn="l"/>
              </a:tabLst>
            </a:pPr>
            <a:r>
              <a:rPr lang="es-CO" sz="1700" dirty="0">
                <a:latin typeface="Arial" panose="020B0604020202020204" pitchFamily="34" charset="0"/>
                <a:ea typeface="Times New Roman" panose="02020603050405020304" pitchFamily="18" charset="0"/>
                <a:cs typeface="Arial" panose="020B0604020202020204" pitchFamily="34" charset="0"/>
              </a:rPr>
              <a:t>Los auditados, como se dijo en el punto anterior, deben:</a:t>
            </a:r>
          </a:p>
          <a:p>
            <a:pPr lvl="0" algn="just" hangingPunct="0">
              <a:tabLst>
                <a:tab pos="228600" algn="l"/>
              </a:tabLst>
            </a:pPr>
            <a:endParaRPr lang="es-CO" sz="1700" dirty="0">
              <a:latin typeface="Arial" panose="020B0604020202020204" pitchFamily="34" charset="0"/>
              <a:ea typeface="Times New Roman" panose="02020603050405020304" pitchFamily="18" charset="0"/>
              <a:cs typeface="Arial" panose="020B0604020202020204" pitchFamily="34" charset="0"/>
            </a:endParaRPr>
          </a:p>
          <a:p>
            <a:pPr marL="285750" indent="-285750" algn="just">
              <a:buFont typeface="Wingdings" panose="05000000000000000000" pitchFamily="2" charset="2"/>
              <a:buChar char="ü"/>
            </a:pPr>
            <a:r>
              <a:rPr lang="es-CO" sz="1700" dirty="0">
                <a:latin typeface="Arial" panose="020B0604020202020204" pitchFamily="34" charset="0"/>
                <a:ea typeface="Arial" panose="020B0604020202020204" pitchFamily="34" charset="0"/>
                <a:cs typeface="Arial" panose="020B0604020202020204" pitchFamily="34" charset="0"/>
              </a:rPr>
              <a:t>Prepararan la Auditoria Interna;</a:t>
            </a:r>
          </a:p>
          <a:p>
            <a:pPr marL="285750" indent="-285750" algn="just">
              <a:buFont typeface="Wingdings" panose="05000000000000000000" pitchFamily="2" charset="2"/>
              <a:buChar char="ü"/>
            </a:pPr>
            <a:r>
              <a:rPr lang="es-CO" sz="1700" dirty="0">
                <a:latin typeface="Arial" panose="020B0604020202020204" pitchFamily="34" charset="0"/>
                <a:ea typeface="Arial" panose="020B0604020202020204" pitchFamily="34" charset="0"/>
                <a:cs typeface="Arial" panose="020B0604020202020204" pitchFamily="34" charset="0"/>
              </a:rPr>
              <a:t>Atender y participar en la Auditoria Interna en las fechas y horario establecido;</a:t>
            </a:r>
          </a:p>
          <a:p>
            <a:pPr marL="285750" indent="-285750" algn="just">
              <a:buFont typeface="Wingdings" panose="05000000000000000000" pitchFamily="2" charset="2"/>
              <a:buChar char="ü"/>
            </a:pPr>
            <a:r>
              <a:rPr lang="es-CO" sz="1700" dirty="0">
                <a:latin typeface="Arial" panose="020B0604020202020204" pitchFamily="34" charset="0"/>
                <a:ea typeface="Arial" panose="020B0604020202020204" pitchFamily="34" charset="0"/>
                <a:cs typeface="Arial" panose="020B0604020202020204" pitchFamily="34" charset="0"/>
              </a:rPr>
              <a:t>Poner a disposición del Equipo Auditor la información correspondiente;</a:t>
            </a:r>
          </a:p>
          <a:p>
            <a:pPr marL="285750" indent="-285750" algn="just">
              <a:buFont typeface="Wingdings" panose="05000000000000000000" pitchFamily="2" charset="2"/>
              <a:buChar char="ü"/>
            </a:pPr>
            <a:r>
              <a:rPr lang="es-CO" sz="1700" dirty="0">
                <a:latin typeface="Arial" panose="020B0604020202020204" pitchFamily="34" charset="0"/>
                <a:ea typeface="Arial" panose="020B0604020202020204" pitchFamily="34" charset="0"/>
                <a:cs typeface="Arial" panose="020B0604020202020204" pitchFamily="34" charset="0"/>
              </a:rPr>
              <a:t>Presentar la propuesta de acciones de mejora dentro del termino establecido.</a:t>
            </a:r>
          </a:p>
          <a:p>
            <a:pPr lvl="0" algn="just" hangingPunct="0">
              <a:tabLst>
                <a:tab pos="228600" algn="l"/>
              </a:tabLst>
            </a:pPr>
            <a:r>
              <a:rPr lang="es-CO" sz="17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p>
          <a:p>
            <a:pPr lvl="0" algn="just" hangingPunct="0">
              <a:tabLst>
                <a:tab pos="228600" algn="l"/>
              </a:tabLst>
            </a:pPr>
            <a:r>
              <a:rPr lang="es-CO" sz="1700" b="1" dirty="0">
                <a:solidFill>
                  <a:srgbClr val="0070C0"/>
                </a:solidFill>
                <a:latin typeface="Arial" panose="020B0604020202020204" pitchFamily="34" charset="0"/>
                <a:ea typeface="Times New Roman" panose="02020603050405020304" pitchFamily="18" charset="0"/>
                <a:cs typeface="Arial" panose="020B0604020202020204" pitchFamily="34" charset="0"/>
              </a:rPr>
              <a:t>En este contexto, se sugiere que:</a:t>
            </a:r>
          </a:p>
          <a:p>
            <a:pPr lvl="0" algn="just" hangingPunct="0">
              <a:tabLst>
                <a:tab pos="228600" algn="l"/>
              </a:tabLst>
            </a:pPr>
            <a:endParaRPr lang="es-CO" sz="1700"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marL="342900" lvl="0" indent="-342900" algn="just" hangingPunct="0">
              <a:buAutoNum type="arabicPeriod"/>
              <a:tabLst>
                <a:tab pos="228600" algn="l"/>
              </a:tabLst>
            </a:pPr>
            <a:r>
              <a:rPr lang="es-CO" sz="1700" dirty="0">
                <a:latin typeface="Arial" panose="020B0604020202020204" pitchFamily="34" charset="0"/>
                <a:ea typeface="Times New Roman" panose="02020603050405020304" pitchFamily="18" charset="0"/>
                <a:cs typeface="Arial" panose="020B0604020202020204" pitchFamily="34" charset="0"/>
              </a:rPr>
              <a:t>el Líder de cada proceso, ejerza el liderazgo propio en el ejercicio de la Auditoria: Interna y Externa;</a:t>
            </a:r>
          </a:p>
          <a:p>
            <a:pPr marL="342900" lvl="0" indent="-342900" algn="just" hangingPunct="0">
              <a:buAutoNum type="arabicPeriod"/>
              <a:tabLst>
                <a:tab pos="228600" algn="l"/>
              </a:tabLst>
            </a:pPr>
            <a:r>
              <a:rPr lang="es-CO" sz="1700" dirty="0">
                <a:latin typeface="Arial" panose="020B0604020202020204" pitchFamily="34" charset="0"/>
                <a:ea typeface="Times New Roman" panose="02020603050405020304" pitchFamily="18" charset="0"/>
                <a:cs typeface="Arial" panose="020B0604020202020204" pitchFamily="34" charset="0"/>
              </a:rPr>
              <a:t>preparar, con su Equipo de trabajo la Auditoria, con base en los criterios establecidos en las normas: </a:t>
            </a:r>
            <a:r>
              <a:rPr lang="es-CO" sz="1700" dirty="0">
                <a:latin typeface="Arial" panose="020B0604020202020204" pitchFamily="34" charset="0"/>
                <a:ea typeface="Arial" panose="020B0604020202020204" pitchFamily="34" charset="0"/>
                <a:cs typeface="Arial" panose="020B0604020202020204" pitchFamily="34" charset="0"/>
              </a:rPr>
              <a:t>NTC ISO 9001:2015; NTC ISO 14001:2015; la </a:t>
            </a:r>
            <a:r>
              <a:rPr lang="es-CO" sz="1700" dirty="0">
                <a:latin typeface="Arial" panose="020B0604020202020204" pitchFamily="34" charset="0"/>
                <a:cs typeface="Arial" panose="020B0604020202020204" pitchFamily="34" charset="0"/>
              </a:rPr>
              <a:t>NTC 6256:2018 y GTC 286:2018 (estas ultimas donde proceda: Unidades Misionales del Consejo Superior de la Judicatura y los Consejos Seccionales de l Judicatura);</a:t>
            </a:r>
          </a:p>
          <a:p>
            <a:pPr marL="342900" lvl="0" indent="-342900" algn="just" hangingPunct="0">
              <a:buAutoNum type="arabicPeriod"/>
              <a:tabLst>
                <a:tab pos="228600" algn="l"/>
              </a:tabLst>
            </a:pPr>
            <a:r>
              <a:rPr lang="es-CO" sz="1700" dirty="0">
                <a:latin typeface="Arial" panose="020B0604020202020204" pitchFamily="34" charset="0"/>
                <a:cs typeface="Arial" panose="020B0604020202020204" pitchFamily="34" charset="0"/>
              </a:rPr>
              <a:t>acopiar toda la información y documentación pertinente;</a:t>
            </a:r>
          </a:p>
          <a:p>
            <a:pPr marL="342900" lvl="0" indent="-342900" algn="just" hangingPunct="0">
              <a:buAutoNum type="arabicPeriod"/>
              <a:tabLst>
                <a:tab pos="228600" algn="l"/>
              </a:tabLst>
            </a:pPr>
            <a:r>
              <a:rPr lang="es-CO" sz="1700" dirty="0">
                <a:latin typeface="Arial" panose="020B0604020202020204" pitchFamily="34" charset="0"/>
                <a:cs typeface="Arial" panose="020B0604020202020204" pitchFamily="34" charset="0"/>
              </a:rPr>
              <a:t>revisar que toda la información y documentación cumpla con todos los criterios que se exigen: ejemplo: codificación documentos SIGCMA,</a:t>
            </a:r>
          </a:p>
          <a:p>
            <a:pPr marL="342900" lvl="0" indent="-342900" algn="just" hangingPunct="0">
              <a:buAutoNum type="arabicPeriod"/>
              <a:tabLst>
                <a:tab pos="228600" algn="l"/>
              </a:tabLst>
            </a:pPr>
            <a:endParaRPr lang="es-CO" sz="1700" dirty="0">
              <a:latin typeface="Arial" panose="020B0604020202020204" pitchFamily="34" charset="0"/>
              <a:ea typeface="Times New Roman" panose="02020603050405020304" pitchFamily="18" charset="0"/>
              <a:cs typeface="Arial" panose="020B0604020202020204" pitchFamily="34" charset="0"/>
            </a:endParaRPr>
          </a:p>
          <a:p>
            <a:pPr lvl="0" algn="just" hangingPunct="0">
              <a:tabLst>
                <a:tab pos="228600" algn="l"/>
              </a:tabLst>
            </a:pPr>
            <a:endParaRPr lang="es-CO"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lvl="0" algn="just" hangingPunct="0">
              <a:tabLst>
                <a:tab pos="228600" algn="l"/>
              </a:tabLst>
            </a:pPr>
            <a:endParaRPr lang="es-CO"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07182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CuadroTexto 3"/>
          <p:cNvSpPr txBox="1"/>
          <p:nvPr/>
        </p:nvSpPr>
        <p:spPr>
          <a:xfrm>
            <a:off x="899592" y="1377522"/>
            <a:ext cx="8064895" cy="4247317"/>
          </a:xfrm>
          <a:prstGeom prst="rect">
            <a:avLst/>
          </a:prstGeom>
          <a:noFill/>
        </p:spPr>
        <p:txBody>
          <a:bodyPr wrap="square" rtlCol="0">
            <a:spAutoFit/>
          </a:bodyPr>
          <a:lstStyle/>
          <a:p>
            <a:r>
              <a:rPr lang="es-CO" dirty="0"/>
              <a:t>6. Se sugiere que la información se aloje en la pagina WEB de la Rama Judicial, en micro sitio de cada Unidad, Consejo, etc., o crear un sitio de fácil acceso.</a:t>
            </a:r>
          </a:p>
          <a:p>
            <a:endParaRPr lang="es-CO" dirty="0"/>
          </a:p>
          <a:p>
            <a:r>
              <a:rPr lang="es-CO" dirty="0"/>
              <a:t>Ahora bien, se propone:</a:t>
            </a:r>
          </a:p>
          <a:p>
            <a:endParaRPr lang="es-CO" dirty="0"/>
          </a:p>
          <a:p>
            <a:pPr marL="342900" indent="-342900">
              <a:buAutoNum type="arabicPeriod"/>
            </a:pPr>
            <a:r>
              <a:rPr lang="es-CO" dirty="0"/>
              <a:t>Hacer una presentación tipo de toda la Auditoria, presentando incluso todo el Equipo de Trabajo del respetivo proceso;</a:t>
            </a:r>
          </a:p>
          <a:p>
            <a:pPr marL="342900" indent="-342900">
              <a:buAutoNum type="arabicPeriod"/>
            </a:pPr>
            <a:r>
              <a:rPr lang="es-CO" dirty="0"/>
              <a:t>Las presentaciones deben ser Institucionales, utilizando esta plantilla, que es la oficial;</a:t>
            </a:r>
          </a:p>
          <a:p>
            <a:pPr marL="342900" indent="-342900">
              <a:buAutoNum type="arabicPeriod"/>
            </a:pPr>
            <a:r>
              <a:rPr lang="es-CO" dirty="0"/>
              <a:t>Contar con carpetas donde este toda la información, los documentos y los links respectivos;</a:t>
            </a:r>
          </a:p>
          <a:p>
            <a:pPr marL="342900" indent="-342900">
              <a:buAutoNum type="arabicPeriod"/>
            </a:pPr>
            <a:r>
              <a:rPr lang="es-CO" dirty="0"/>
              <a:t>Hacer un simulacro, previamente de la Auditoría, con sentido autocritico;</a:t>
            </a:r>
          </a:p>
          <a:p>
            <a:pPr marL="342900" indent="-342900">
              <a:buAutoNum type="arabicPeriod"/>
            </a:pPr>
            <a:r>
              <a:rPr lang="es-CO" dirty="0"/>
              <a:t>Estar tranquilos y responder a la Auditoria con la mejor disposición posible;</a:t>
            </a:r>
          </a:p>
          <a:p>
            <a:pPr marL="342900" indent="-342900">
              <a:buAutoNum type="arabicPeriod"/>
            </a:pPr>
            <a:endParaRPr lang="es-CO" dirty="0"/>
          </a:p>
          <a:p>
            <a:pPr marL="342900" indent="-342900">
              <a:buAutoNum type="arabicPeriod"/>
            </a:pPr>
            <a:endParaRPr lang="en-US" dirty="0"/>
          </a:p>
        </p:txBody>
      </p:sp>
    </p:spTree>
    <p:extLst>
      <p:ext uri="{BB962C8B-B14F-4D97-AF65-F5344CB8AC3E}">
        <p14:creationId xmlns:p14="http://schemas.microsoft.com/office/powerpoint/2010/main" val="3325600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8674" name="Picture 2" descr="Eliminar Office 2010 por comple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041" y="1547603"/>
            <a:ext cx="3965112" cy="446466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Retos de calidad en tiempos de COVID – 19 – Portal de Noticias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601" y="2072946"/>
            <a:ext cx="3744416" cy="3204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3095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CuadroTexto 3"/>
          <p:cNvSpPr txBox="1"/>
          <p:nvPr/>
        </p:nvSpPr>
        <p:spPr>
          <a:xfrm flipH="1">
            <a:off x="971599" y="1270605"/>
            <a:ext cx="7776864" cy="5355312"/>
          </a:xfrm>
          <a:prstGeom prst="rect">
            <a:avLst/>
          </a:prstGeom>
          <a:noFill/>
        </p:spPr>
        <p:txBody>
          <a:bodyPr wrap="square" rtlCol="0">
            <a:spAutoFit/>
          </a:bodyPr>
          <a:lstStyle/>
          <a:p>
            <a:r>
              <a:rPr lang="es-CO" dirty="0"/>
              <a:t>Las carpetas digitales que se deberían tener son:</a:t>
            </a:r>
          </a:p>
          <a:p>
            <a:endParaRPr lang="es-CO" dirty="0"/>
          </a:p>
          <a:p>
            <a:pPr marL="400050" indent="-400050">
              <a:buAutoNum type="romanUcPeriod"/>
            </a:pPr>
            <a:r>
              <a:rPr lang="es-CO" b="1" dirty="0">
                <a:solidFill>
                  <a:srgbClr val="0070C0"/>
                </a:solidFill>
              </a:rPr>
              <a:t>INFORMES DE AUDITORÍA CICLOS 2018-2019-2020:</a:t>
            </a:r>
          </a:p>
          <a:p>
            <a:r>
              <a:rPr lang="es-CO" b="1" dirty="0">
                <a:solidFill>
                  <a:srgbClr val="0070C0"/>
                </a:solidFill>
              </a:rPr>
              <a:t>1.1. Auditorias Internas</a:t>
            </a:r>
          </a:p>
          <a:p>
            <a:r>
              <a:rPr lang="es-CO" dirty="0"/>
              <a:t>1.1.1. Auditoría Interna SIGCMA</a:t>
            </a:r>
          </a:p>
          <a:p>
            <a:r>
              <a:rPr lang="es-CO" dirty="0"/>
              <a:t>1.1.2. Auditorias: Unidad de Auditoria</a:t>
            </a:r>
          </a:p>
          <a:p>
            <a:r>
              <a:rPr lang="es-CO" b="1" dirty="0">
                <a:solidFill>
                  <a:srgbClr val="0070C0"/>
                </a:solidFill>
              </a:rPr>
              <a:t>1.2. Auditorias Externas:</a:t>
            </a:r>
          </a:p>
          <a:p>
            <a:r>
              <a:rPr lang="es-CO" dirty="0"/>
              <a:t>1.2.1. Auditorías ICONTEC</a:t>
            </a:r>
          </a:p>
          <a:p>
            <a:r>
              <a:rPr lang="es-CO" dirty="0"/>
              <a:t>1.2.2. Auditorias Órganos de Control</a:t>
            </a:r>
          </a:p>
          <a:p>
            <a:r>
              <a:rPr lang="es-CO" dirty="0"/>
              <a:t>1.2.3. Informe de Revisión por la Dirección :Informe y actas respectivas.</a:t>
            </a:r>
          </a:p>
          <a:p>
            <a:endParaRPr lang="es-CO" b="1" dirty="0"/>
          </a:p>
          <a:p>
            <a:r>
              <a:rPr lang="es-CO" b="1" dirty="0">
                <a:solidFill>
                  <a:srgbClr val="0070C0"/>
                </a:solidFill>
              </a:rPr>
              <a:t>II. PLANES DE MEJORA Y EVIDENCIAS CICLO 2018-2019-2020:</a:t>
            </a:r>
          </a:p>
          <a:p>
            <a:r>
              <a:rPr lang="es-CO" dirty="0"/>
              <a:t>2.1. Plan de Mejora Auditoria Interna SIGCMA</a:t>
            </a:r>
          </a:p>
          <a:p>
            <a:r>
              <a:rPr lang="es-CO" dirty="0"/>
              <a:t>2.1.1. Evidencias Cumplimiento Plan de Mejora</a:t>
            </a:r>
          </a:p>
          <a:p>
            <a:r>
              <a:rPr lang="es-CO" dirty="0"/>
              <a:t>2.2. Plan de Mejora Auditoria Externa ICONTEC</a:t>
            </a:r>
          </a:p>
          <a:p>
            <a:r>
              <a:rPr lang="es-CO" dirty="0"/>
              <a:t>2.2.1. Evidencias Cumplimiento Plan de Mejora</a:t>
            </a:r>
          </a:p>
          <a:p>
            <a:endParaRPr lang="es-CO" dirty="0"/>
          </a:p>
          <a:p>
            <a:endParaRPr lang="es-CO" dirty="0"/>
          </a:p>
          <a:p>
            <a:endParaRPr lang="en-US" b="1" dirty="0"/>
          </a:p>
        </p:txBody>
      </p:sp>
    </p:spTree>
    <p:extLst>
      <p:ext uri="{BB962C8B-B14F-4D97-AF65-F5344CB8AC3E}">
        <p14:creationId xmlns:p14="http://schemas.microsoft.com/office/powerpoint/2010/main" val="320648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CuadroTexto 3"/>
          <p:cNvSpPr txBox="1"/>
          <p:nvPr/>
        </p:nvSpPr>
        <p:spPr>
          <a:xfrm>
            <a:off x="961998" y="1484784"/>
            <a:ext cx="7138394" cy="5078313"/>
          </a:xfrm>
          <a:prstGeom prst="rect">
            <a:avLst/>
          </a:prstGeom>
          <a:noFill/>
        </p:spPr>
        <p:txBody>
          <a:bodyPr wrap="square" rtlCol="0">
            <a:spAutoFit/>
          </a:bodyPr>
          <a:lstStyle/>
          <a:p>
            <a:r>
              <a:rPr lang="es-CO" b="1" dirty="0">
                <a:solidFill>
                  <a:srgbClr val="0070C0"/>
                </a:solidFill>
              </a:rPr>
              <a:t>III. PLATAFORMA ESTRATEGICA:</a:t>
            </a:r>
          </a:p>
          <a:p>
            <a:r>
              <a:rPr lang="es-ES" dirty="0">
                <a:latin typeface="Arial" panose="020B0604020202020204" pitchFamily="34" charset="0"/>
                <a:cs typeface="Arial" panose="020B0604020202020204" pitchFamily="34" charset="0"/>
              </a:rPr>
              <a:t>3.1. Plan Nacional de Desarrollo </a:t>
            </a:r>
          </a:p>
          <a:p>
            <a:r>
              <a:rPr lang="es-ES" dirty="0">
                <a:latin typeface="Arial" panose="020B0604020202020204" pitchFamily="34" charset="0"/>
                <a:cs typeface="Arial" panose="020B0604020202020204" pitchFamily="34" charset="0"/>
              </a:rPr>
              <a:t>3.2. Plan Sectorial de Desarrollo 2019-2022</a:t>
            </a:r>
          </a:p>
          <a:p>
            <a:r>
              <a:rPr lang="es-ES" dirty="0">
                <a:latin typeface="Arial" panose="020B0604020202020204" pitchFamily="34" charset="0"/>
                <a:cs typeface="Arial" panose="020B0604020202020204" pitchFamily="34" charset="0"/>
              </a:rPr>
              <a:t>3.3. Plataforma Estratégica </a:t>
            </a:r>
          </a:p>
          <a:p>
            <a:r>
              <a:rPr lang="es-ES" dirty="0">
                <a:latin typeface="Arial" panose="020B0604020202020204" pitchFamily="34" charset="0"/>
                <a:cs typeface="Arial" panose="020B0604020202020204" pitchFamily="34" charset="0"/>
              </a:rPr>
              <a:t>3.4. ABC Plan Decenal de la Justicia 2017-2027</a:t>
            </a:r>
          </a:p>
          <a:p>
            <a:r>
              <a:rPr lang="es-ES" dirty="0">
                <a:latin typeface="Arial" panose="020B0604020202020204" pitchFamily="34" charset="0"/>
                <a:cs typeface="Arial" panose="020B0604020202020204" pitchFamily="34" charset="0"/>
              </a:rPr>
              <a:t>3.5. Plan de Comunicaciones 2019-2022</a:t>
            </a:r>
          </a:p>
          <a:p>
            <a:r>
              <a:rPr lang="es-ES" dirty="0">
                <a:latin typeface="Arial" panose="020B0604020202020204" pitchFamily="34" charset="0"/>
                <a:cs typeface="Arial" panose="020B0604020202020204" pitchFamily="34" charset="0"/>
              </a:rPr>
              <a:t>3.6. Plan SIGCMA 2020</a:t>
            </a:r>
          </a:p>
          <a:p>
            <a:r>
              <a:rPr lang="es-ES" dirty="0">
                <a:latin typeface="Arial" panose="020B0604020202020204" pitchFamily="34" charset="0"/>
                <a:cs typeface="Arial" panose="020B0604020202020204" pitchFamily="34" charset="0"/>
              </a:rPr>
              <a:t>3.7. Manual de Calidad</a:t>
            </a:r>
          </a:p>
          <a:p>
            <a:r>
              <a:rPr lang="es-ES" dirty="0">
                <a:latin typeface="Arial" panose="020B0604020202020204" pitchFamily="34" charset="0"/>
                <a:cs typeface="Arial" panose="020B0604020202020204" pitchFamily="34" charset="0"/>
              </a:rPr>
              <a:t>3.8. Guía para la Administración del Riesgo y el Diseño de Controles en Entidades</a:t>
            </a:r>
          </a:p>
          <a:p>
            <a:r>
              <a:rPr lang="es-ES" dirty="0">
                <a:latin typeface="Arial" panose="020B0604020202020204" pitchFamily="34" charset="0"/>
                <a:cs typeface="Arial" panose="020B0604020202020204" pitchFamily="34" charset="0"/>
              </a:rPr>
              <a:t>3.9. Modelo Integrado de Planeación y Gestión: Manual Operativo</a:t>
            </a:r>
          </a:p>
          <a:p>
            <a:r>
              <a:rPr lang="es-ES" dirty="0">
                <a:latin typeface="Arial" panose="020B0604020202020204" pitchFamily="34" charset="0"/>
                <a:cs typeface="Arial" panose="020B0604020202020204" pitchFamily="34" charset="0"/>
              </a:rPr>
              <a:t>3.10. Contexto de la Organización</a:t>
            </a:r>
          </a:p>
          <a:p>
            <a:r>
              <a:rPr lang="es-ES" dirty="0">
                <a:latin typeface="Arial" panose="020B0604020202020204" pitchFamily="34" charset="0"/>
                <a:cs typeface="Arial" panose="020B0604020202020204" pitchFamily="34" charset="0"/>
              </a:rPr>
              <a:t>3.11. Matriz Contexto de la Organización</a:t>
            </a:r>
          </a:p>
          <a:p>
            <a:r>
              <a:rPr lang="es-ES" dirty="0">
                <a:latin typeface="Arial" panose="020B0604020202020204" pitchFamily="34" charset="0"/>
                <a:cs typeface="Arial" panose="020B0604020202020204" pitchFamily="34" charset="0"/>
              </a:rPr>
              <a:t>3.12. Planeación para abordar los riesgos y las oportunidades de las Partes Interesadas</a:t>
            </a:r>
          </a:p>
          <a:p>
            <a:r>
              <a:rPr lang="es-ES" dirty="0">
                <a:latin typeface="Arial" panose="020B0604020202020204" pitchFamily="34" charset="0"/>
                <a:cs typeface="Arial" panose="020B0604020202020204" pitchFamily="34" charset="0"/>
              </a:rPr>
              <a:t>3.13. Planeación de los Cambios</a:t>
            </a:r>
          </a:p>
          <a:p>
            <a:r>
              <a:rPr lang="es-ES" dirty="0">
                <a:latin typeface="Arial" panose="020B0604020202020204" pitchFamily="34" charset="0"/>
                <a:cs typeface="Arial" panose="020B0604020202020204" pitchFamily="34" charset="0"/>
              </a:rPr>
              <a:t>3.14. Plan de Competencias</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9043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ángulo 3"/>
          <p:cNvSpPr/>
          <p:nvPr/>
        </p:nvSpPr>
        <p:spPr>
          <a:xfrm>
            <a:off x="1043608" y="1418032"/>
            <a:ext cx="7853544" cy="3693319"/>
          </a:xfrm>
          <a:prstGeom prst="rect">
            <a:avLst/>
          </a:prstGeom>
        </p:spPr>
        <p:txBody>
          <a:bodyPr wrap="square">
            <a:spAutoFit/>
          </a:bodyPr>
          <a:lstStyle/>
          <a:p>
            <a:r>
              <a:rPr lang="es-CO" b="1" dirty="0">
                <a:solidFill>
                  <a:srgbClr val="0070C0"/>
                </a:solidFill>
              </a:rPr>
              <a:t>IV. MARCO NORMATIVO:</a:t>
            </a:r>
          </a:p>
          <a:p>
            <a:endParaRPr lang="es-CO" b="1" dirty="0">
              <a:solidFill>
                <a:srgbClr val="0070C0"/>
              </a:solidFill>
            </a:endParaRPr>
          </a:p>
          <a:p>
            <a:br>
              <a:rPr lang="es-ES" dirty="0"/>
            </a:br>
            <a:r>
              <a:rPr lang="es-ES" dirty="0">
                <a:latin typeface="Arial" panose="020B0604020202020204" pitchFamily="34" charset="0"/>
                <a:cs typeface="Arial" panose="020B0604020202020204" pitchFamily="34" charset="0"/>
              </a:rPr>
              <a:t>4.1. Ley 1474 de 2011</a:t>
            </a:r>
          </a:p>
          <a:p>
            <a:r>
              <a:rPr lang="es-ES" dirty="0">
                <a:latin typeface="Arial" panose="020B0604020202020204" pitchFamily="34" charset="0"/>
                <a:cs typeface="Arial" panose="020B0604020202020204" pitchFamily="34" charset="0"/>
              </a:rPr>
              <a:t>4.2. Ley 1778 del 2016</a:t>
            </a:r>
          </a:p>
          <a:p>
            <a:r>
              <a:rPr lang="es-ES" dirty="0">
                <a:latin typeface="Arial" panose="020B0604020202020204" pitchFamily="34" charset="0"/>
                <a:cs typeface="Arial" panose="020B0604020202020204" pitchFamily="34" charset="0"/>
              </a:rPr>
              <a:t>4.3. Ley 962 de 2005</a:t>
            </a:r>
          </a:p>
          <a:p>
            <a:r>
              <a:rPr lang="es-ES" dirty="0">
                <a:latin typeface="Arial" panose="020B0604020202020204" pitchFamily="34" charset="0"/>
                <a:cs typeface="Arial" panose="020B0604020202020204" pitchFamily="34" charset="0"/>
              </a:rPr>
              <a:t>4.4. Decreto 1499 de 2017</a:t>
            </a:r>
          </a:p>
          <a:p>
            <a:r>
              <a:rPr lang="es-ES" dirty="0">
                <a:latin typeface="Arial" panose="020B0604020202020204" pitchFamily="34" charset="0"/>
                <a:cs typeface="Arial" panose="020B0604020202020204" pitchFamily="34" charset="0"/>
              </a:rPr>
              <a:t>4.5. Decreto 612 de 2018</a:t>
            </a:r>
          </a:p>
          <a:p>
            <a:r>
              <a:rPr lang="es-ES" dirty="0">
                <a:latin typeface="Arial" panose="020B0604020202020204" pitchFamily="34" charset="0"/>
                <a:cs typeface="Arial" panose="020B0604020202020204" pitchFamily="34" charset="0"/>
              </a:rPr>
              <a:t>4.6. Acuerdo PSAA14-10160</a:t>
            </a:r>
          </a:p>
          <a:p>
            <a:r>
              <a:rPr lang="es-ES" dirty="0">
                <a:latin typeface="Arial" panose="020B0604020202020204" pitchFamily="34" charset="0"/>
                <a:cs typeface="Arial" panose="020B0604020202020204" pitchFamily="34" charset="0"/>
              </a:rPr>
              <a:t>4.7. Acuerdo PSAA14-10161</a:t>
            </a:r>
          </a:p>
          <a:p>
            <a:r>
              <a:rPr lang="es-ES" dirty="0">
                <a:latin typeface="Arial" panose="020B0604020202020204" pitchFamily="34" charset="0"/>
                <a:cs typeface="Arial" panose="020B0604020202020204" pitchFamily="34" charset="0"/>
              </a:rPr>
              <a:t>4.8. Circular PSAC12-30</a:t>
            </a:r>
          </a:p>
          <a:p>
            <a:r>
              <a:rPr lang="es-ES" dirty="0">
                <a:latin typeface="Arial" panose="020B0604020202020204" pitchFamily="34" charset="0"/>
                <a:cs typeface="Arial" panose="020B0604020202020204" pitchFamily="34" charset="0"/>
              </a:rPr>
              <a:t>4.9. Inclúyanse todas las normas en el Marco de la Pandemia COVID-19</a:t>
            </a:r>
          </a:p>
          <a:p>
            <a:endParaRPr lang="es-CO" b="1" dirty="0">
              <a:solidFill>
                <a:srgbClr val="0070C0"/>
              </a:solidFill>
            </a:endParaRPr>
          </a:p>
        </p:txBody>
      </p:sp>
    </p:spTree>
    <p:extLst>
      <p:ext uri="{BB962C8B-B14F-4D97-AF65-F5344CB8AC3E}">
        <p14:creationId xmlns:p14="http://schemas.microsoft.com/office/powerpoint/2010/main" val="3851964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pic>
        <p:nvPicPr>
          <p:cNvPr id="2054" name="Picture 6" descr="Las respuestas iniciales a la pandemia no se apoyaron en la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0637" y="2204864"/>
            <a:ext cx="3245375" cy="2808312"/>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ángulo 12"/>
          <p:cNvSpPr/>
          <p:nvPr/>
        </p:nvSpPr>
        <p:spPr>
          <a:xfrm>
            <a:off x="4211092" y="1302081"/>
            <a:ext cx="4961894" cy="5770811"/>
          </a:xfrm>
          <a:prstGeom prst="rect">
            <a:avLst/>
          </a:prstGeom>
        </p:spPr>
        <p:txBody>
          <a:bodyPr wrap="square">
            <a:spAutoFit/>
          </a:bodyPr>
          <a:lstStyle/>
          <a:p>
            <a:pPr algn="just" fontAlgn="base">
              <a:lnSpc>
                <a:spcPct val="150000"/>
              </a:lnSpc>
              <a:spcAft>
                <a:spcPts val="0"/>
              </a:spcAft>
            </a:pPr>
            <a:r>
              <a:rPr lang="es-CO" sz="1400" dirty="0">
                <a:solidFill>
                  <a:srgbClr val="2D2D2D"/>
                </a:solidFill>
                <a:latin typeface="Arial" panose="020B0604020202020204" pitchFamily="34" charset="0"/>
                <a:ea typeface="Times New Roman" panose="02020603050405020304" pitchFamily="18" charset="0"/>
              </a:rPr>
              <a:t>“(…) no quisiera terminar estas palabras sin antes felicitar de manera especial a nuestros Líderes de Proceso, a nuestros Profesionales de Enlace y a todos los servidores judiciales por la excelente respuesta, que han venido dando, en estos tiempos difíciles del COVID-19, ello, sin lugar a dudas, es la prueba fehaciente de que, como decía el Mahatma Gandhi  </a:t>
            </a:r>
            <a:r>
              <a:rPr lang="es-CO" sz="1400" i="1" dirty="0">
                <a:solidFill>
                  <a:srgbClr val="2D2D2D"/>
                </a:solidFill>
                <a:latin typeface="Arial" panose="020B0604020202020204" pitchFamily="34" charset="0"/>
                <a:ea typeface="Times New Roman" panose="02020603050405020304" pitchFamily="18" charset="0"/>
              </a:rPr>
              <a:t>“Nuestra recompensa se encuentra en el esfuerzo y no en el resultado, pues un esfuerzo total es una victoria completa”,</a:t>
            </a:r>
            <a:r>
              <a:rPr lang="es-CO" sz="1400" dirty="0">
                <a:solidFill>
                  <a:srgbClr val="2D2D2D"/>
                </a:solidFill>
                <a:latin typeface="Arial" panose="020B0604020202020204" pitchFamily="34" charset="0"/>
                <a:ea typeface="Times New Roman" panose="02020603050405020304" pitchFamily="18" charset="0"/>
              </a:rPr>
              <a:t> reconociendo que, al observar el  trabajo, la dedicación y el compromiso de nuestros Líderes de Proceso, de nuestros Profesionales de Enlace del SIGCMA y por ende de nuestros servidores judiciales, podríamos terminar reconociendo con Einstein que: </a:t>
            </a:r>
          </a:p>
          <a:p>
            <a:pPr algn="ctr" fontAlgn="base">
              <a:lnSpc>
                <a:spcPct val="150000"/>
              </a:lnSpc>
              <a:spcAft>
                <a:spcPts val="0"/>
              </a:spcAft>
            </a:pPr>
            <a:r>
              <a:rPr lang="es-CO" sz="1400" b="1" i="1" dirty="0">
                <a:solidFill>
                  <a:srgbClr val="2D2D2D"/>
                </a:solidFill>
                <a:latin typeface="Arial" panose="020B0604020202020204" pitchFamily="34" charset="0"/>
                <a:ea typeface="Times New Roman" panose="02020603050405020304" pitchFamily="18" charset="0"/>
              </a:rPr>
              <a:t>“ Entendemos a las personas, no cuando escuchamos sus palabras, sino cuando observamos su comportamiento y compromiso”</a:t>
            </a:r>
            <a:r>
              <a:rPr lang="es-CO" sz="1400" dirty="0">
                <a:solidFill>
                  <a:srgbClr val="2D2D2D"/>
                </a:solidFill>
                <a:latin typeface="Arial" panose="020B0604020202020204" pitchFamily="34" charset="0"/>
                <a:ea typeface="Times New Roman" panose="02020603050405020304" pitchFamily="18" charset="0"/>
              </a:rPr>
              <a:t>.</a:t>
            </a:r>
          </a:p>
          <a:p>
            <a:pPr algn="just" fontAlgn="base">
              <a:spcAft>
                <a:spcPts val="0"/>
              </a:spcAft>
            </a:pPr>
            <a:r>
              <a:rPr lang="es-CO" sz="1100" dirty="0">
                <a:solidFill>
                  <a:srgbClr val="2D2D2D"/>
                </a:solidFill>
                <a:effectLst/>
                <a:latin typeface="Arial" panose="020B0604020202020204" pitchFamily="34" charset="0"/>
                <a:ea typeface="Times New Roman" panose="02020603050405020304" pitchFamily="18" charset="0"/>
              </a:rPr>
              <a:t> </a:t>
            </a:r>
            <a:r>
              <a:rPr lang="es-CO" sz="1100" dirty="0">
                <a:solidFill>
                  <a:srgbClr val="2D2D2D"/>
                </a:solidFill>
                <a:latin typeface="Arial" panose="020B0604020202020204" pitchFamily="34" charset="0"/>
                <a:ea typeface="Times New Roman" panose="02020603050405020304" pitchFamily="18" charset="0"/>
              </a:rPr>
              <a:t>                                                                     </a:t>
            </a:r>
            <a:r>
              <a:rPr lang="es-CO" sz="1100" dirty="0">
                <a:solidFill>
                  <a:srgbClr val="2D2D2D"/>
                </a:solidFill>
                <a:effectLst/>
                <a:latin typeface="Arial" panose="020B0604020202020204" pitchFamily="34" charset="0"/>
                <a:ea typeface="Times New Roman" panose="02020603050405020304" pitchFamily="18" charset="0"/>
              </a:rPr>
              <a:t>Martha Lucia Olano de Noguera</a:t>
            </a:r>
          </a:p>
          <a:p>
            <a:pPr algn="just" fontAlgn="base">
              <a:spcAft>
                <a:spcPts val="0"/>
              </a:spcAft>
            </a:pPr>
            <a:r>
              <a:rPr lang="es-CO" sz="1100" dirty="0">
                <a:solidFill>
                  <a:srgbClr val="2D2D2D"/>
                </a:solidFill>
                <a:effectLst/>
                <a:latin typeface="Arial" panose="020B0604020202020204" pitchFamily="34" charset="0"/>
                <a:ea typeface="Times New Roman" panose="02020603050405020304" pitchFamily="18" charset="0"/>
              </a:rPr>
              <a:t>                                                                      Magistrada Líder SIGCMA</a:t>
            </a:r>
            <a:endParaRPr lang="en-US" sz="11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34191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ángulo 3"/>
          <p:cNvSpPr/>
          <p:nvPr/>
        </p:nvSpPr>
        <p:spPr>
          <a:xfrm>
            <a:off x="899592" y="1486048"/>
            <a:ext cx="6638356" cy="3970318"/>
          </a:xfrm>
          <a:prstGeom prst="rect">
            <a:avLst/>
          </a:prstGeom>
        </p:spPr>
        <p:txBody>
          <a:bodyPr wrap="none">
            <a:spAutoFit/>
          </a:bodyPr>
          <a:lstStyle/>
          <a:p>
            <a:pPr marL="400050" indent="-400050">
              <a:buAutoNum type="romanUcPeriod" startAt="5"/>
            </a:pPr>
            <a:r>
              <a:rPr lang="es-CO" b="1" dirty="0">
                <a:solidFill>
                  <a:srgbClr val="0070C0"/>
                </a:solidFill>
              </a:rPr>
              <a:t>ESTRUCTURAS DE ALTO NIVEL-NORMAS TECNICAS DE CALIDAD:</a:t>
            </a:r>
          </a:p>
          <a:p>
            <a:pPr marL="400050" indent="-400050">
              <a:buAutoNum type="romanUcPeriod" startAt="5"/>
            </a:pPr>
            <a:endParaRPr lang="es-CO" b="1" dirty="0">
              <a:solidFill>
                <a:srgbClr val="0070C0"/>
              </a:solidFill>
            </a:endParaRPr>
          </a:p>
          <a:p>
            <a:pPr marL="400050" indent="-400050">
              <a:buAutoNum type="romanUcPeriod" startAt="5"/>
            </a:pPr>
            <a:endParaRPr lang="es-CO" b="1" dirty="0">
              <a:solidFill>
                <a:srgbClr val="0070C0"/>
              </a:solidFill>
            </a:endParaRPr>
          </a:p>
          <a:p>
            <a:pPr lvl="2"/>
            <a:r>
              <a:rPr lang="en-US" dirty="0">
                <a:latin typeface="Arial" panose="020B0604020202020204" pitchFamily="34" charset="0"/>
                <a:cs typeface="Arial" panose="020B0604020202020204" pitchFamily="34" charset="0"/>
              </a:rPr>
              <a:t>5.1. NTC ISO 9000:2015</a:t>
            </a:r>
          </a:p>
          <a:p>
            <a:pPr lvl="2"/>
            <a:r>
              <a:rPr lang="en-US" dirty="0">
                <a:latin typeface="Arial" panose="020B0604020202020204" pitchFamily="34" charset="0"/>
                <a:cs typeface="Arial" panose="020B0604020202020204" pitchFamily="34" charset="0"/>
              </a:rPr>
              <a:t>5.2. NTC ISO 9001:2015</a:t>
            </a:r>
          </a:p>
          <a:p>
            <a:pPr lvl="2"/>
            <a:r>
              <a:rPr lang="en-US" dirty="0">
                <a:latin typeface="Arial" panose="020B0604020202020204" pitchFamily="34" charset="0"/>
                <a:cs typeface="Arial" panose="020B0604020202020204" pitchFamily="34" charset="0"/>
              </a:rPr>
              <a:t>5.3. NTC ISO 14001:2015</a:t>
            </a:r>
          </a:p>
          <a:p>
            <a:pPr lvl="2"/>
            <a:r>
              <a:rPr lang="en-US" dirty="0">
                <a:latin typeface="Arial" panose="020B0604020202020204" pitchFamily="34" charset="0"/>
                <a:cs typeface="Arial" panose="020B0604020202020204" pitchFamily="34" charset="0"/>
              </a:rPr>
              <a:t>5.4. NTC ISO 19011: 2018</a:t>
            </a:r>
          </a:p>
          <a:p>
            <a:pPr lvl="2"/>
            <a:r>
              <a:rPr lang="en-US" dirty="0">
                <a:latin typeface="Arial" panose="020B0604020202020204" pitchFamily="34" charset="0"/>
                <a:cs typeface="Arial" panose="020B0604020202020204" pitchFamily="34" charset="0"/>
              </a:rPr>
              <a:t>5.5. NTC ISO 26000:2010</a:t>
            </a:r>
          </a:p>
          <a:p>
            <a:pPr lvl="2"/>
            <a:r>
              <a:rPr lang="en-US" dirty="0">
                <a:latin typeface="Arial" panose="020B0604020202020204" pitchFamily="34" charset="0"/>
                <a:cs typeface="Arial" panose="020B0604020202020204" pitchFamily="34" charset="0"/>
              </a:rPr>
              <a:t>5.6. NTC ISO 31000: 2018</a:t>
            </a:r>
          </a:p>
          <a:p>
            <a:pPr lvl="2"/>
            <a:r>
              <a:rPr lang="en-US" dirty="0">
                <a:latin typeface="Arial" panose="020B0604020202020204" pitchFamily="34" charset="0"/>
                <a:cs typeface="Arial" panose="020B0604020202020204" pitchFamily="34" charset="0"/>
              </a:rPr>
              <a:t>5.7. NTC ISO 37001:2017</a:t>
            </a:r>
          </a:p>
          <a:p>
            <a:pPr lvl="2"/>
            <a:r>
              <a:rPr lang="en-US" dirty="0">
                <a:latin typeface="Arial" panose="020B0604020202020204" pitchFamily="34" charset="0"/>
                <a:cs typeface="Arial" panose="020B0604020202020204" pitchFamily="34" charset="0"/>
              </a:rPr>
              <a:t>5.8. NTC  6256: 2018</a:t>
            </a:r>
          </a:p>
          <a:p>
            <a:pPr lvl="2"/>
            <a:r>
              <a:rPr lang="en-US" dirty="0">
                <a:latin typeface="Arial" panose="020B0604020202020204" pitchFamily="34" charset="0"/>
                <a:cs typeface="Arial" panose="020B0604020202020204" pitchFamily="34" charset="0"/>
              </a:rPr>
              <a:t>5.9. GTC  286: 2018</a:t>
            </a:r>
          </a:p>
          <a:p>
            <a:pPr lvl="2"/>
            <a:r>
              <a:rPr lang="en-US" dirty="0">
                <a:latin typeface="Arial" panose="020B0604020202020204" pitchFamily="34" charset="0"/>
                <a:cs typeface="Arial" panose="020B0604020202020204" pitchFamily="34" charset="0"/>
              </a:rPr>
              <a:t>5.10. NTC ISO 45001:2018</a:t>
            </a:r>
          </a:p>
          <a:p>
            <a:endParaRPr lang="es-CO" b="1" dirty="0">
              <a:solidFill>
                <a:srgbClr val="0070C0"/>
              </a:solidFill>
            </a:endParaRPr>
          </a:p>
        </p:txBody>
      </p:sp>
    </p:spTree>
    <p:extLst>
      <p:ext uri="{BB962C8B-B14F-4D97-AF65-F5344CB8AC3E}">
        <p14:creationId xmlns:p14="http://schemas.microsoft.com/office/powerpoint/2010/main" val="344324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ángulo 3"/>
          <p:cNvSpPr/>
          <p:nvPr/>
        </p:nvSpPr>
        <p:spPr>
          <a:xfrm>
            <a:off x="899593" y="1486048"/>
            <a:ext cx="8244408" cy="3970318"/>
          </a:xfrm>
          <a:prstGeom prst="rect">
            <a:avLst/>
          </a:prstGeom>
        </p:spPr>
        <p:txBody>
          <a:bodyPr wrap="square">
            <a:spAutoFit/>
          </a:bodyPr>
          <a:lstStyle/>
          <a:p>
            <a:r>
              <a:rPr lang="es-CO" b="1" dirty="0">
                <a:solidFill>
                  <a:srgbClr val="0070C0"/>
                </a:solidFill>
              </a:rPr>
              <a:t>VI. SISTEMA DE GESTION DE LA CALIDAD Y SUS PROCESOS: MAPA DE PROCESOS:</a:t>
            </a:r>
          </a:p>
          <a:p>
            <a:r>
              <a:rPr lang="es-CO" dirty="0"/>
              <a:t>6.1. Caracterización</a:t>
            </a:r>
          </a:p>
          <a:p>
            <a:r>
              <a:rPr lang="es-CO" dirty="0"/>
              <a:t>6.2. Procesos</a:t>
            </a:r>
          </a:p>
          <a:p>
            <a:r>
              <a:rPr lang="es-CO" dirty="0"/>
              <a:t>6.3. Formatos- Instrumentos</a:t>
            </a:r>
          </a:p>
          <a:p>
            <a:endParaRPr lang="es-CO" dirty="0"/>
          </a:p>
          <a:p>
            <a:r>
              <a:rPr lang="es-CO" b="1" dirty="0"/>
              <a:t>NOTA:</a:t>
            </a:r>
            <a:r>
              <a:rPr lang="es-CO" dirty="0"/>
              <a:t> Es indispensable tener presente que los documentos deben ser los actualizados y deben tener todos el control de documentos, si los documentos no están actualizados, debe presentarse la acción de mejora respectiva que ira hasta el 30/12/2020:</a:t>
            </a:r>
          </a:p>
          <a:p>
            <a:endParaRPr lang="es-CO" dirty="0"/>
          </a:p>
          <a:p>
            <a:endParaRPr lang="es-CO" dirty="0"/>
          </a:p>
          <a:p>
            <a:pPr marL="400050" indent="-400050">
              <a:buAutoNum type="romanUcPeriod" startAt="5"/>
            </a:pPr>
            <a:endParaRPr lang="es-CO" b="1" dirty="0">
              <a:solidFill>
                <a:srgbClr val="0070C0"/>
              </a:solidFill>
            </a:endParaRPr>
          </a:p>
          <a:p>
            <a:pPr marL="400050" indent="-400050">
              <a:buAutoNum type="romanUcPeriod" startAt="5"/>
            </a:pPr>
            <a:endParaRPr lang="es-CO" b="1" dirty="0">
              <a:solidFill>
                <a:srgbClr val="0070C0"/>
              </a:solidFill>
            </a:endParaRPr>
          </a:p>
          <a:p>
            <a:endParaRPr lang="es-CO" b="1" dirty="0">
              <a:solidFill>
                <a:srgbClr val="0070C0"/>
              </a:solidFill>
            </a:endParaRPr>
          </a:p>
        </p:txBody>
      </p:sp>
      <p:pic>
        <p:nvPicPr>
          <p:cNvPr id="11" name="Imagen 10"/>
          <p:cNvPicPr>
            <a:picLocks noChangeAspect="1"/>
          </p:cNvPicPr>
          <p:nvPr/>
        </p:nvPicPr>
        <p:blipFill>
          <a:blip r:embed="rId5"/>
          <a:stretch>
            <a:fillRect/>
          </a:stretch>
        </p:blipFill>
        <p:spPr>
          <a:xfrm>
            <a:off x="856651" y="4546356"/>
            <a:ext cx="7949292" cy="973500"/>
          </a:xfrm>
          <a:prstGeom prst="rect">
            <a:avLst/>
          </a:prstGeom>
        </p:spPr>
      </p:pic>
    </p:spTree>
    <p:extLst>
      <p:ext uri="{BB962C8B-B14F-4D97-AF65-F5344CB8AC3E}">
        <p14:creationId xmlns:p14="http://schemas.microsoft.com/office/powerpoint/2010/main" val="195730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ángulo 3"/>
          <p:cNvSpPr/>
          <p:nvPr/>
        </p:nvSpPr>
        <p:spPr>
          <a:xfrm>
            <a:off x="971599" y="1202589"/>
            <a:ext cx="7489025" cy="6740307"/>
          </a:xfrm>
          <a:prstGeom prst="rect">
            <a:avLst/>
          </a:prstGeom>
        </p:spPr>
        <p:txBody>
          <a:bodyPr wrap="square">
            <a:spAutoFit/>
          </a:bodyPr>
          <a:lstStyle/>
          <a:p>
            <a:pPr lvl="2"/>
            <a:r>
              <a:rPr lang="es-CO" b="1" dirty="0">
                <a:solidFill>
                  <a:srgbClr val="0070C0"/>
                </a:solidFill>
                <a:latin typeface="Arial" panose="020B0604020202020204" pitchFamily="34" charset="0"/>
                <a:cs typeface="Arial" panose="020B0604020202020204" pitchFamily="34" charset="0"/>
              </a:rPr>
              <a:t>VII. TÉRMINOS Y DEFINICIONES: </a:t>
            </a:r>
          </a:p>
          <a:p>
            <a:pPr lvl="2"/>
            <a:endParaRPr lang="es-CO" b="1" dirty="0">
              <a:solidFill>
                <a:srgbClr val="0070C0"/>
              </a:solidFill>
              <a:latin typeface="Arial" panose="020B0604020202020204" pitchFamily="34" charset="0"/>
              <a:cs typeface="Arial" panose="020B0604020202020204" pitchFamily="34" charset="0"/>
            </a:endParaRPr>
          </a:p>
          <a:p>
            <a:pPr lvl="2" algn="just"/>
            <a:r>
              <a:rPr lang="es-CO" dirty="0">
                <a:latin typeface="Arial" panose="020B0604020202020204" pitchFamily="34" charset="0"/>
                <a:cs typeface="Arial" panose="020B0604020202020204" pitchFamily="34" charset="0"/>
              </a:rPr>
              <a:t>Aplica para la </a:t>
            </a:r>
            <a:r>
              <a:rPr lang="en-US" dirty="0">
                <a:latin typeface="Arial" panose="020B0604020202020204" pitchFamily="34" charset="0"/>
                <a:cs typeface="Arial" panose="020B0604020202020204" pitchFamily="34" charset="0"/>
              </a:rPr>
              <a:t>NTC  6256: 2018 y la GTC  286: 2018</a:t>
            </a:r>
          </a:p>
          <a:p>
            <a:pPr lvl="2" algn="just"/>
            <a:r>
              <a:rPr lang="es-CO" dirty="0">
                <a:latin typeface="Arial" panose="020B0604020202020204" pitchFamily="34" charset="0"/>
                <a:cs typeface="Arial" panose="020B0604020202020204" pitchFamily="34" charset="0"/>
              </a:rPr>
              <a:t> cuyo fin es contextualizar al Auditor Externo (sobre todo) sobre los términos específicos de la Rama Judicial.</a:t>
            </a:r>
          </a:p>
          <a:p>
            <a:pPr algn="just"/>
            <a:r>
              <a:rPr lang="es-CO" b="1" dirty="0">
                <a:solidFill>
                  <a:srgbClr val="0070C0"/>
                </a:solidFill>
                <a:latin typeface="Arial" panose="020B0604020202020204" pitchFamily="34" charset="0"/>
                <a:cs typeface="Arial" panose="020B0604020202020204" pitchFamily="34" charset="0"/>
              </a:rPr>
              <a:t> </a:t>
            </a:r>
          </a:p>
          <a:p>
            <a:pPr algn="just"/>
            <a:r>
              <a:rPr lang="es-CO" b="1" dirty="0">
                <a:solidFill>
                  <a:srgbClr val="0070C0"/>
                </a:solidFill>
                <a:latin typeface="Arial" panose="020B0604020202020204" pitchFamily="34" charset="0"/>
                <a:cs typeface="Arial" panose="020B0604020202020204" pitchFamily="34" charset="0"/>
              </a:rPr>
              <a:t>VIII. CONTEXTO DE LA ORGANIZACIÓN:</a:t>
            </a:r>
          </a:p>
          <a:p>
            <a:r>
              <a:rPr lang="es-CO" dirty="0">
                <a:latin typeface="Arial" panose="020B0604020202020204" pitchFamily="34" charset="0"/>
                <a:cs typeface="Arial" panose="020B0604020202020204" pitchFamily="34" charset="0"/>
              </a:rPr>
              <a:t>8.1. </a:t>
            </a:r>
            <a:r>
              <a:rPr lang="es-ES" dirty="0">
                <a:latin typeface="Arial" panose="020B0604020202020204" pitchFamily="34" charset="0"/>
                <a:cs typeface="Arial" panose="020B0604020202020204" pitchFamily="34" charset="0"/>
              </a:rPr>
              <a:t>Contexto de la Organización</a:t>
            </a:r>
          </a:p>
          <a:p>
            <a:r>
              <a:rPr lang="es-ES" dirty="0">
                <a:latin typeface="Arial" panose="020B0604020202020204" pitchFamily="34" charset="0"/>
                <a:cs typeface="Arial" panose="020B0604020202020204" pitchFamily="34" charset="0"/>
              </a:rPr>
              <a:t>8.2. Matriz Contexto de la Organización</a:t>
            </a:r>
          </a:p>
          <a:p>
            <a:r>
              <a:rPr lang="es-ES" dirty="0">
                <a:latin typeface="Arial" panose="020B0604020202020204" pitchFamily="34" charset="0"/>
                <a:cs typeface="Arial" panose="020B0604020202020204" pitchFamily="34" charset="0"/>
              </a:rPr>
              <a:t>8.3. Matriz DOFA/FODA</a:t>
            </a:r>
          </a:p>
          <a:p>
            <a:r>
              <a:rPr lang="es-ES" dirty="0">
                <a:latin typeface="Arial" panose="020B0604020202020204" pitchFamily="34" charset="0"/>
                <a:cs typeface="Arial" panose="020B0604020202020204" pitchFamily="34" charset="0"/>
              </a:rPr>
              <a:t>8.4. Comprensión de la Organización y su contexto – en tempos de Pandemia-COVID 19</a:t>
            </a:r>
          </a:p>
          <a:p>
            <a:r>
              <a:rPr lang="es-ES" dirty="0">
                <a:latin typeface="Arial" panose="020B0604020202020204" pitchFamily="34" charset="0"/>
                <a:cs typeface="Arial" panose="020B0604020202020204" pitchFamily="34" charset="0"/>
              </a:rPr>
              <a:t>8.5. Comprensión de las necesidades y expectativas de las partes interesadas (Actas de reuniones, fotos, videos, etc.)</a:t>
            </a:r>
          </a:p>
          <a:p>
            <a:endParaRPr lang="es-ES" dirty="0">
              <a:latin typeface="Arial" panose="020B0604020202020204" pitchFamily="34" charset="0"/>
              <a:cs typeface="Arial" panose="020B0604020202020204" pitchFamily="34" charset="0"/>
            </a:endParaRPr>
          </a:p>
          <a:p>
            <a:r>
              <a:rPr lang="es-CO" b="1" dirty="0">
                <a:solidFill>
                  <a:srgbClr val="0070C0"/>
                </a:solidFill>
                <a:latin typeface="Arial" panose="020B0604020202020204" pitchFamily="34" charset="0"/>
                <a:cs typeface="Arial" panose="020B0604020202020204" pitchFamily="34" charset="0"/>
              </a:rPr>
              <a:t>IX. LIDERAZGO DEL PROCESO ESPECIFICO: </a:t>
            </a:r>
          </a:p>
          <a:p>
            <a:r>
              <a:rPr lang="es-CO" dirty="0">
                <a:latin typeface="Arial" panose="020B0604020202020204" pitchFamily="34" charset="0"/>
                <a:cs typeface="Arial" panose="020B0604020202020204" pitchFamily="34" charset="0"/>
              </a:rPr>
              <a:t>9.1. Lideres de Proceso</a:t>
            </a:r>
          </a:p>
          <a:p>
            <a:r>
              <a:rPr lang="es-CO" dirty="0">
                <a:latin typeface="Arial" panose="020B0604020202020204" pitchFamily="34" charset="0"/>
                <a:cs typeface="Arial" panose="020B0604020202020204" pitchFamily="34" charset="0"/>
              </a:rPr>
              <a:t>9.2. Profesionales de Enlace</a:t>
            </a:r>
          </a:p>
          <a:p>
            <a:endParaRPr lang="es-ES" dirty="0">
              <a:latin typeface="Arial" panose="020B0604020202020204" pitchFamily="34" charset="0"/>
              <a:cs typeface="Arial" panose="020B0604020202020204" pitchFamily="34" charset="0"/>
            </a:endParaRPr>
          </a:p>
          <a:p>
            <a:endParaRPr lang="es-ES" dirty="0">
              <a:latin typeface="Arial" panose="020B0604020202020204" pitchFamily="34" charset="0"/>
              <a:cs typeface="Arial" panose="020B0604020202020204" pitchFamily="34" charset="0"/>
            </a:endParaRPr>
          </a:p>
          <a:p>
            <a:br>
              <a:rPr lang="es-CO" b="1" dirty="0">
                <a:solidFill>
                  <a:srgbClr val="0070C0"/>
                </a:solidFill>
                <a:latin typeface="Arial" panose="020B0604020202020204" pitchFamily="34" charset="0"/>
                <a:cs typeface="Arial" panose="020B0604020202020204" pitchFamily="34" charset="0"/>
              </a:rPr>
            </a:br>
            <a:endParaRPr lang="es-CO" b="1" dirty="0">
              <a:solidFill>
                <a:srgbClr val="0070C0"/>
              </a:solidFill>
            </a:endParaRPr>
          </a:p>
          <a:p>
            <a:pPr marL="400050" indent="-400050" algn="just">
              <a:buAutoNum type="romanUcPeriod" startAt="5"/>
            </a:pPr>
            <a:endParaRPr lang="es-CO" b="1" dirty="0">
              <a:solidFill>
                <a:srgbClr val="0070C0"/>
              </a:solidFill>
            </a:endParaRPr>
          </a:p>
          <a:p>
            <a:pPr algn="just"/>
            <a:endParaRPr lang="es-CO" b="1" dirty="0">
              <a:solidFill>
                <a:srgbClr val="0070C0"/>
              </a:solidFill>
            </a:endParaRPr>
          </a:p>
        </p:txBody>
      </p:sp>
    </p:spTree>
    <p:extLst>
      <p:ext uri="{BB962C8B-B14F-4D97-AF65-F5344CB8AC3E}">
        <p14:creationId xmlns:p14="http://schemas.microsoft.com/office/powerpoint/2010/main" val="1517746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ángulo 3"/>
          <p:cNvSpPr/>
          <p:nvPr/>
        </p:nvSpPr>
        <p:spPr>
          <a:xfrm>
            <a:off x="899592" y="1486048"/>
            <a:ext cx="6840760" cy="5355312"/>
          </a:xfrm>
          <a:prstGeom prst="rect">
            <a:avLst/>
          </a:prstGeom>
        </p:spPr>
        <p:txBody>
          <a:bodyPr wrap="square">
            <a:spAutoFit/>
          </a:bodyPr>
          <a:lstStyle/>
          <a:p>
            <a:r>
              <a:rPr lang="es-CO" b="1" dirty="0">
                <a:solidFill>
                  <a:srgbClr val="0070C0"/>
                </a:solidFill>
              </a:rPr>
              <a:t>X. POLÍTICA DE CALIDAD:</a:t>
            </a:r>
          </a:p>
          <a:p>
            <a:r>
              <a:rPr lang="es-CO" dirty="0"/>
              <a:t>10.1. Misión</a:t>
            </a:r>
          </a:p>
          <a:p>
            <a:r>
              <a:rPr lang="es-CO" dirty="0"/>
              <a:t>10.2. Visión</a:t>
            </a:r>
          </a:p>
          <a:p>
            <a:r>
              <a:rPr lang="es-CO" dirty="0"/>
              <a:t>10.3 Política de Calidad</a:t>
            </a:r>
          </a:p>
          <a:p>
            <a:r>
              <a:rPr lang="es-CO" dirty="0"/>
              <a:t>10.4. Valores</a:t>
            </a:r>
          </a:p>
          <a:p>
            <a:r>
              <a:rPr lang="es-CO" dirty="0"/>
              <a:t>10.5. Imagen Institucional</a:t>
            </a:r>
          </a:p>
          <a:p>
            <a:endParaRPr lang="es-CO" dirty="0"/>
          </a:p>
          <a:p>
            <a:r>
              <a:rPr lang="es-CO" b="1" dirty="0">
                <a:solidFill>
                  <a:srgbClr val="0070C0"/>
                </a:solidFill>
              </a:rPr>
              <a:t>XI. ROLES, RESPONSABILIDADES Y AUTORIDADES EN LA ORGANIZACION:</a:t>
            </a:r>
          </a:p>
          <a:p>
            <a:r>
              <a:rPr lang="es-CO" dirty="0"/>
              <a:t>11.1. Organigrama de la Institución</a:t>
            </a:r>
          </a:p>
          <a:p>
            <a:r>
              <a:rPr lang="es-CO" dirty="0"/>
              <a:t>11.2. Despacho de la Magistrada Líder del SIGCMA</a:t>
            </a:r>
          </a:p>
          <a:p>
            <a:r>
              <a:rPr lang="es-CO" dirty="0"/>
              <a:t>11.3. Comité Nacional del SIGCMA</a:t>
            </a:r>
          </a:p>
          <a:p>
            <a:r>
              <a:rPr lang="es-CO" dirty="0"/>
              <a:t>11.4. Comité de Profesionales de Enlace del SIGCMA</a:t>
            </a:r>
          </a:p>
          <a:p>
            <a:r>
              <a:rPr lang="es-CO" dirty="0"/>
              <a:t>11.5. Coordinación Nacional del SIGCMA</a:t>
            </a:r>
          </a:p>
          <a:p>
            <a:endParaRPr lang="es-CO" dirty="0"/>
          </a:p>
          <a:p>
            <a:endParaRPr lang="es-CO" dirty="0"/>
          </a:p>
          <a:p>
            <a:pPr marL="400050" indent="-400050">
              <a:buAutoNum type="romanUcPeriod" startAt="5"/>
            </a:pPr>
            <a:endParaRPr lang="es-CO" b="1" dirty="0">
              <a:solidFill>
                <a:srgbClr val="0070C0"/>
              </a:solidFill>
            </a:endParaRPr>
          </a:p>
          <a:p>
            <a:pPr marL="400050" indent="-400050">
              <a:buAutoNum type="romanUcPeriod" startAt="5"/>
            </a:pPr>
            <a:endParaRPr lang="es-CO" b="1" dirty="0">
              <a:solidFill>
                <a:srgbClr val="0070C0"/>
              </a:solidFill>
            </a:endParaRPr>
          </a:p>
          <a:p>
            <a:endParaRPr lang="es-CO" b="1" dirty="0">
              <a:solidFill>
                <a:srgbClr val="0070C0"/>
              </a:solidFill>
            </a:endParaRPr>
          </a:p>
        </p:txBody>
      </p:sp>
    </p:spTree>
    <p:extLst>
      <p:ext uri="{BB962C8B-B14F-4D97-AF65-F5344CB8AC3E}">
        <p14:creationId xmlns:p14="http://schemas.microsoft.com/office/powerpoint/2010/main" val="3350465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ángulo 3"/>
          <p:cNvSpPr/>
          <p:nvPr/>
        </p:nvSpPr>
        <p:spPr>
          <a:xfrm>
            <a:off x="899592" y="1486048"/>
            <a:ext cx="7598619" cy="5909310"/>
          </a:xfrm>
          <a:prstGeom prst="rect">
            <a:avLst/>
          </a:prstGeom>
        </p:spPr>
        <p:txBody>
          <a:bodyPr wrap="none">
            <a:spAutoFit/>
          </a:bodyPr>
          <a:lstStyle/>
          <a:p>
            <a:r>
              <a:rPr lang="es-CO" b="1" dirty="0">
                <a:solidFill>
                  <a:srgbClr val="0070C0"/>
                </a:solidFill>
              </a:rPr>
              <a:t>XII. PLANIFICACION:</a:t>
            </a:r>
          </a:p>
          <a:p>
            <a:r>
              <a:rPr lang="es-CO" dirty="0"/>
              <a:t>12.1. Planificación para abordar riesgos y oportunidades</a:t>
            </a:r>
          </a:p>
          <a:p>
            <a:r>
              <a:rPr lang="es-CO" dirty="0"/>
              <a:t>12.2.  Planificación de los Objetivos de Calidad </a:t>
            </a:r>
          </a:p>
          <a:p>
            <a:r>
              <a:rPr lang="es-CO" dirty="0"/>
              <a:t>12.3. Planificación para lograr los objetivos  de Calidad</a:t>
            </a:r>
          </a:p>
          <a:p>
            <a:r>
              <a:rPr lang="es-CO" dirty="0"/>
              <a:t>12.4. Planificación de los cambios (en tiempos de Pandemia COVID-19</a:t>
            </a:r>
            <a:r>
              <a:rPr lang="es-CO" b="1" dirty="0"/>
              <a:t>)</a:t>
            </a:r>
          </a:p>
          <a:p>
            <a:endParaRPr lang="es-CO" b="1" dirty="0"/>
          </a:p>
          <a:p>
            <a:r>
              <a:rPr lang="es-CO" b="1" dirty="0">
                <a:solidFill>
                  <a:srgbClr val="0070C0"/>
                </a:solidFill>
              </a:rPr>
              <a:t>XIV. APOYO:</a:t>
            </a:r>
          </a:p>
          <a:p>
            <a:r>
              <a:rPr lang="es-CO" dirty="0"/>
              <a:t>14.1.  Recursos: Humanos, Físicos, Financieros, Tecnológicos, etc.</a:t>
            </a:r>
          </a:p>
          <a:p>
            <a:r>
              <a:rPr lang="es-CO" dirty="0"/>
              <a:t>14.2. Competencias</a:t>
            </a:r>
          </a:p>
          <a:p>
            <a:r>
              <a:rPr lang="es-CO" dirty="0"/>
              <a:t>14.3. Estrategias para la toma de conciencia y concienciación del Sistema</a:t>
            </a:r>
          </a:p>
          <a:p>
            <a:r>
              <a:rPr lang="es-CO" dirty="0"/>
              <a:t>14.4. Comunicación</a:t>
            </a:r>
          </a:p>
          <a:p>
            <a:r>
              <a:rPr lang="es-CO" dirty="0"/>
              <a:t>14.5. Información Documentada</a:t>
            </a:r>
          </a:p>
          <a:p>
            <a:endParaRPr lang="es-CO" dirty="0"/>
          </a:p>
          <a:p>
            <a:r>
              <a:rPr lang="es-CO" b="1" dirty="0">
                <a:solidFill>
                  <a:srgbClr val="0070C0"/>
                </a:solidFill>
              </a:rPr>
              <a:t>XV. CONTROL DE LAS SALIDAS NO CONFORMES</a:t>
            </a:r>
          </a:p>
          <a:p>
            <a:r>
              <a:rPr lang="es-CO" b="1" dirty="0">
                <a:solidFill>
                  <a:srgbClr val="0070C0"/>
                </a:solidFill>
              </a:rPr>
              <a:t>XVI. SEGUIMIENTO, MEDICIÓN, ANALISIS</a:t>
            </a:r>
          </a:p>
          <a:p>
            <a:r>
              <a:rPr lang="es-CO" b="1" dirty="0">
                <a:solidFill>
                  <a:srgbClr val="0070C0"/>
                </a:solidFill>
              </a:rPr>
              <a:t>XVII. MEJORA CONTINUA</a:t>
            </a:r>
          </a:p>
          <a:p>
            <a:r>
              <a:rPr lang="es-CO" b="1" dirty="0">
                <a:solidFill>
                  <a:srgbClr val="0070C0"/>
                </a:solidFill>
              </a:rPr>
              <a:t>XVIII. NO CONFORMIDADES Y ACCIONES CORRECTIVAS (Salidas No Conformes)</a:t>
            </a:r>
          </a:p>
          <a:p>
            <a:endParaRPr lang="es-CO" b="1" dirty="0">
              <a:solidFill>
                <a:srgbClr val="0070C0"/>
              </a:solidFill>
            </a:endParaRPr>
          </a:p>
          <a:p>
            <a:endParaRPr lang="es-CO" dirty="0"/>
          </a:p>
          <a:p>
            <a:pPr marL="400050" indent="-400050">
              <a:buAutoNum type="romanUcPeriod" startAt="5"/>
            </a:pPr>
            <a:endParaRPr lang="es-CO" b="1" dirty="0"/>
          </a:p>
          <a:p>
            <a:endParaRPr lang="es-CO" b="1" dirty="0">
              <a:solidFill>
                <a:srgbClr val="0070C0"/>
              </a:solidFill>
            </a:endParaRPr>
          </a:p>
        </p:txBody>
      </p:sp>
    </p:spTree>
    <p:extLst>
      <p:ext uri="{BB962C8B-B14F-4D97-AF65-F5344CB8AC3E}">
        <p14:creationId xmlns:p14="http://schemas.microsoft.com/office/powerpoint/2010/main" val="3536087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ángulo 3"/>
          <p:cNvSpPr/>
          <p:nvPr/>
        </p:nvSpPr>
        <p:spPr>
          <a:xfrm>
            <a:off x="899592" y="1486048"/>
            <a:ext cx="7997560" cy="5078313"/>
          </a:xfrm>
          <a:prstGeom prst="rect">
            <a:avLst/>
          </a:prstGeom>
        </p:spPr>
        <p:txBody>
          <a:bodyPr wrap="square">
            <a:spAutoFit/>
          </a:bodyPr>
          <a:lstStyle/>
          <a:p>
            <a:r>
              <a:rPr lang="es-CO" b="1" dirty="0">
                <a:solidFill>
                  <a:srgbClr val="0070C0"/>
                </a:solidFill>
              </a:rPr>
              <a:t>AUDITORIAS IN SITU EN TIEMPOS DEL COVID-19:</a:t>
            </a:r>
          </a:p>
          <a:p>
            <a:endParaRPr lang="es-CO" b="1" dirty="0">
              <a:solidFill>
                <a:srgbClr val="0070C0"/>
              </a:solidFill>
            </a:endParaRPr>
          </a:p>
          <a:p>
            <a:r>
              <a:rPr lang="es-CO" b="1" dirty="0">
                <a:solidFill>
                  <a:srgbClr val="0070C0"/>
                </a:solidFill>
              </a:rPr>
              <a:t>Excepto en las Auditorías de Gestión Ambiental, no habrá verificación in situ de 9001:2015.</a:t>
            </a:r>
          </a:p>
          <a:p>
            <a:endParaRPr lang="es-CO" b="1" dirty="0">
              <a:solidFill>
                <a:srgbClr val="0070C0"/>
              </a:solidFill>
            </a:endParaRPr>
          </a:p>
          <a:p>
            <a:r>
              <a:rPr lang="es-CO" b="1" dirty="0">
                <a:solidFill>
                  <a:srgbClr val="0070C0"/>
                </a:solidFill>
              </a:rPr>
              <a:t>Para las visitas in situ se debe:</a:t>
            </a:r>
          </a:p>
          <a:p>
            <a:endParaRPr lang="es-CO" b="1" dirty="0">
              <a:solidFill>
                <a:srgbClr val="0070C0"/>
              </a:solidFill>
            </a:endParaRPr>
          </a:p>
          <a:p>
            <a:pPr marL="342900" indent="-342900">
              <a:buAutoNum type="arabicParenR"/>
            </a:pPr>
            <a:r>
              <a:rPr lang="es-CO" b="1" dirty="0">
                <a:solidFill>
                  <a:srgbClr val="0070C0"/>
                </a:solidFill>
              </a:rPr>
              <a:t>Contar con los permisos respectivos;</a:t>
            </a:r>
          </a:p>
          <a:p>
            <a:r>
              <a:rPr lang="es-CO" b="1" dirty="0">
                <a:solidFill>
                  <a:srgbClr val="0070C0"/>
                </a:solidFill>
              </a:rPr>
              <a:t>2) Guardar todas las medidas de Bioseguridad.</a:t>
            </a:r>
          </a:p>
          <a:p>
            <a:endParaRPr lang="es-CO" b="1" dirty="0">
              <a:solidFill>
                <a:srgbClr val="0070C0"/>
              </a:solidFill>
            </a:endParaRPr>
          </a:p>
          <a:p>
            <a:r>
              <a:rPr lang="es-CO" b="1" dirty="0">
                <a:solidFill>
                  <a:srgbClr val="0070C0"/>
                </a:solidFill>
              </a:rPr>
              <a:t>De no ser así NO se harán ninguna visita in situ, y deben tenerse presente todas las directrices en esta materia dadas por:</a:t>
            </a:r>
          </a:p>
          <a:p>
            <a:r>
              <a:rPr lang="es-CO" b="1" dirty="0">
                <a:solidFill>
                  <a:srgbClr val="0070C0"/>
                </a:solidFill>
              </a:rPr>
              <a:t> 1) Gobierno Nacional</a:t>
            </a:r>
          </a:p>
          <a:p>
            <a:r>
              <a:rPr lang="es-CO" b="1" dirty="0">
                <a:solidFill>
                  <a:srgbClr val="0070C0"/>
                </a:solidFill>
              </a:rPr>
              <a:t>2) Gobiernos Locales</a:t>
            </a:r>
          </a:p>
          <a:p>
            <a:r>
              <a:rPr lang="es-CO" b="1" dirty="0">
                <a:solidFill>
                  <a:srgbClr val="0070C0"/>
                </a:solidFill>
              </a:rPr>
              <a:t>3) Consejo Superior de la Judicatura</a:t>
            </a:r>
          </a:p>
          <a:p>
            <a:pPr marL="400050" indent="-400050">
              <a:buAutoNum type="romanUcPeriod" startAt="5"/>
            </a:pPr>
            <a:endParaRPr lang="es-CO" b="1" dirty="0">
              <a:solidFill>
                <a:srgbClr val="0070C0"/>
              </a:solidFill>
            </a:endParaRPr>
          </a:p>
          <a:p>
            <a:pPr marL="400050" indent="-400050">
              <a:buAutoNum type="romanUcPeriod" startAt="5"/>
            </a:pPr>
            <a:endParaRPr lang="es-CO" b="1" dirty="0">
              <a:solidFill>
                <a:srgbClr val="0070C0"/>
              </a:solidFill>
            </a:endParaRPr>
          </a:p>
          <a:p>
            <a:endParaRPr lang="es-CO" b="1" dirty="0">
              <a:solidFill>
                <a:srgbClr val="0070C0"/>
              </a:solidFill>
            </a:endParaRPr>
          </a:p>
        </p:txBody>
      </p:sp>
    </p:spTree>
    <p:extLst>
      <p:ext uri="{BB962C8B-B14F-4D97-AF65-F5344CB8AC3E}">
        <p14:creationId xmlns:p14="http://schemas.microsoft.com/office/powerpoint/2010/main" val="3604546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1907704" y="3933056"/>
            <a:ext cx="6120680" cy="36004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graphicFrame>
        <p:nvGraphicFramePr>
          <p:cNvPr id="16" name="Objeto 15"/>
          <p:cNvGraphicFramePr>
            <a:graphicFrameLocks noChangeAspect="1"/>
          </p:cNvGraphicFramePr>
          <p:nvPr>
            <p:extLst>
              <p:ext uri="{D42A27DB-BD31-4B8C-83A1-F6EECF244321}">
                <p14:modId xmlns:p14="http://schemas.microsoft.com/office/powerpoint/2010/main" val="1154770005"/>
              </p:ext>
            </p:extLst>
          </p:nvPr>
        </p:nvGraphicFramePr>
        <p:xfrm>
          <a:off x="1567024" y="2059770"/>
          <a:ext cx="7230494" cy="3746571"/>
        </p:xfrm>
        <a:graphic>
          <a:graphicData uri="http://schemas.openxmlformats.org/presentationml/2006/ole">
            <mc:AlternateContent xmlns:mc="http://schemas.openxmlformats.org/markup-compatibility/2006">
              <mc:Choice xmlns:v="urn:schemas-microsoft-com:vml" Requires="v">
                <p:oleObj spid="_x0000_s1093" name="Imagen de mapa de bits" r:id="rId6" imgW="32918400" imgH="18516600" progId="Paint.Picture">
                  <p:embed/>
                </p:oleObj>
              </mc:Choice>
              <mc:Fallback>
                <p:oleObj name="Imagen de mapa de bits" r:id="rId6" imgW="32918400" imgH="18516600" progId="Paint.Picture">
                  <p:embed/>
                  <p:pic>
                    <p:nvPicPr>
                      <p:cNvPr id="0" name=""/>
                      <p:cNvPicPr/>
                      <p:nvPr/>
                    </p:nvPicPr>
                    <p:blipFill>
                      <a:blip r:embed="rId7"/>
                      <a:stretch>
                        <a:fillRect/>
                      </a:stretch>
                    </p:blipFill>
                    <p:spPr>
                      <a:xfrm>
                        <a:off x="1567024" y="2059770"/>
                        <a:ext cx="7230494" cy="3746571"/>
                      </a:xfrm>
                      <a:prstGeom prst="rect">
                        <a:avLst/>
                      </a:prstGeom>
                    </p:spPr>
                  </p:pic>
                </p:oleObj>
              </mc:Fallback>
            </mc:AlternateContent>
          </a:graphicData>
        </a:graphic>
      </p:graphicFrame>
    </p:spTree>
    <p:extLst>
      <p:ext uri="{BB962C8B-B14F-4D97-AF65-F5344CB8AC3E}">
        <p14:creationId xmlns:p14="http://schemas.microsoft.com/office/powerpoint/2010/main" val="310480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ángulo 3"/>
          <p:cNvSpPr/>
          <p:nvPr/>
        </p:nvSpPr>
        <p:spPr>
          <a:xfrm>
            <a:off x="899592" y="1464198"/>
            <a:ext cx="8136904" cy="923330"/>
          </a:xfrm>
          <a:prstGeom prst="rect">
            <a:avLst/>
          </a:prstGeom>
        </p:spPr>
        <p:txBody>
          <a:bodyPr wrap="square">
            <a:spAutoFit/>
          </a:bodyPr>
          <a:lstStyle/>
          <a:p>
            <a:pPr lvl="0" hangingPunct="0">
              <a:tabLst>
                <a:tab pos="228600" algn="l"/>
              </a:tabLst>
            </a:pPr>
            <a:r>
              <a:rPr lang="es-ES" dirty="0"/>
              <a:t>4. Socialización de la caracterización del Proceso de Gestión Administrativa:</a:t>
            </a:r>
          </a:p>
          <a:p>
            <a:pPr algn="just" hangingPunct="0">
              <a:spcAft>
                <a:spcPts val="0"/>
              </a:spcAft>
            </a:pPr>
            <a:r>
              <a:rPr lang="es-ES" dirty="0">
                <a:latin typeface="Times New Roman" panose="02020603050405020304" pitchFamily="18" charset="0"/>
                <a:ea typeface="Times New Roman" panose="02020603050405020304" pitchFamily="18" charset="0"/>
              </a:rPr>
              <a:t> </a:t>
            </a:r>
            <a:r>
              <a:rPr lang="es-ES" dirty="0"/>
              <a:t>Dr. Pablo Enrique Huertas</a:t>
            </a:r>
            <a:r>
              <a:rPr lang="en-US" dirty="0"/>
              <a:t>- </a:t>
            </a:r>
            <a:r>
              <a:rPr lang="es-ES" dirty="0"/>
              <a:t>Director Unidad Administrativa</a:t>
            </a:r>
            <a:endParaRPr lang="en-US" dirty="0">
              <a:latin typeface="Times New Roman" panose="02020603050405020304" pitchFamily="18" charset="0"/>
              <a:ea typeface="Times New Roman" panose="02020603050405020304" pitchFamily="18" charset="0"/>
            </a:endParaRPr>
          </a:p>
          <a:p>
            <a:pPr lvl="0" hangingPunct="0">
              <a:tabLst>
                <a:tab pos="228600" algn="l"/>
              </a:tabLst>
            </a:pPr>
            <a:endParaRPr lang="en-US" dirty="0">
              <a:latin typeface="Times New Roman" panose="02020603050405020304" pitchFamily="18" charset="0"/>
              <a:ea typeface="Times New Roman" panose="02020603050405020304" pitchFamily="18" charset="0"/>
            </a:endParaRPr>
          </a:p>
        </p:txBody>
      </p:sp>
      <p:pic>
        <p:nvPicPr>
          <p:cNvPr id="11" name="Imagen 10"/>
          <p:cNvPicPr>
            <a:picLocks noChangeAspect="1"/>
          </p:cNvPicPr>
          <p:nvPr/>
        </p:nvPicPr>
        <p:blipFill>
          <a:blip r:embed="rId5"/>
          <a:stretch>
            <a:fillRect/>
          </a:stretch>
        </p:blipFill>
        <p:spPr>
          <a:xfrm>
            <a:off x="-130380616" y="-131635892"/>
            <a:ext cx="269905232" cy="270129784"/>
          </a:xfrm>
          <a:prstGeom prst="rect">
            <a:avLst/>
          </a:prstGeom>
        </p:spPr>
      </p:pic>
      <p:pic>
        <p:nvPicPr>
          <p:cNvPr id="12" name="Imagen 11"/>
          <p:cNvPicPr>
            <a:picLocks noChangeAspect="1"/>
          </p:cNvPicPr>
          <p:nvPr/>
        </p:nvPicPr>
        <p:blipFill>
          <a:blip r:embed="rId6"/>
          <a:stretch>
            <a:fillRect/>
          </a:stretch>
        </p:blipFill>
        <p:spPr>
          <a:xfrm>
            <a:off x="-130228216" y="-131483492"/>
            <a:ext cx="269905232" cy="270129784"/>
          </a:xfrm>
          <a:prstGeom prst="rect">
            <a:avLst/>
          </a:prstGeom>
        </p:spPr>
      </p:pic>
      <p:pic>
        <p:nvPicPr>
          <p:cNvPr id="14" name="Imagen 13"/>
          <p:cNvPicPr>
            <a:picLocks noChangeAspect="1"/>
          </p:cNvPicPr>
          <p:nvPr/>
        </p:nvPicPr>
        <p:blipFill>
          <a:blip r:embed="rId7"/>
          <a:stretch>
            <a:fillRect/>
          </a:stretch>
        </p:blipFill>
        <p:spPr>
          <a:xfrm>
            <a:off x="-130075816" y="-131331092"/>
            <a:ext cx="269905232" cy="270129784"/>
          </a:xfrm>
          <a:prstGeom prst="rect">
            <a:avLst/>
          </a:prstGeom>
        </p:spPr>
      </p:pic>
      <p:pic>
        <p:nvPicPr>
          <p:cNvPr id="16" name="Imagen 15"/>
          <p:cNvPicPr>
            <a:picLocks noChangeAspect="1"/>
          </p:cNvPicPr>
          <p:nvPr/>
        </p:nvPicPr>
        <p:blipFill>
          <a:blip r:embed="rId8"/>
          <a:stretch>
            <a:fillRect/>
          </a:stretch>
        </p:blipFill>
        <p:spPr>
          <a:xfrm>
            <a:off x="899592" y="2132856"/>
            <a:ext cx="8136904" cy="4510913"/>
          </a:xfrm>
          <a:prstGeom prst="rect">
            <a:avLst/>
          </a:prstGeom>
        </p:spPr>
      </p:pic>
    </p:spTree>
    <p:extLst>
      <p:ext uri="{BB962C8B-B14F-4D97-AF65-F5344CB8AC3E}">
        <p14:creationId xmlns:p14="http://schemas.microsoft.com/office/powerpoint/2010/main" val="241672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ángulo 3"/>
          <p:cNvSpPr/>
          <p:nvPr/>
        </p:nvSpPr>
        <p:spPr>
          <a:xfrm>
            <a:off x="827584" y="1316937"/>
            <a:ext cx="8069568" cy="3139321"/>
          </a:xfrm>
          <a:prstGeom prst="rect">
            <a:avLst/>
          </a:prstGeom>
        </p:spPr>
        <p:txBody>
          <a:bodyPr wrap="square">
            <a:spAutoFit/>
          </a:bodyPr>
          <a:lstStyle/>
          <a:p>
            <a:pPr lvl="0" algn="just" hangingPunct="0">
              <a:tabLst>
                <a:tab pos="228600" algn="l"/>
              </a:tabLst>
            </a:pPr>
            <a:r>
              <a:rPr lang="es-ES" dirty="0"/>
              <a:t>5</a:t>
            </a:r>
            <a:r>
              <a:rPr lang="es-ES" dirty="0">
                <a:latin typeface="Arial" panose="020B0604020202020204" pitchFamily="34" charset="0"/>
                <a:cs typeface="Arial" panose="020B0604020202020204" pitchFamily="34" charset="0"/>
              </a:rPr>
              <a:t>. Socialización  Protocolo para la realización de Auditorías Internas en tiempos de Pandemia- COVID 19.</a:t>
            </a:r>
          </a:p>
          <a:p>
            <a:pPr lvl="0" algn="just" hangingPunct="0">
              <a:tabLst>
                <a:tab pos="228600" algn="l"/>
              </a:tabLst>
            </a:pPr>
            <a:r>
              <a:rPr lang="es-CO" b="1" dirty="0">
                <a:solidFill>
                  <a:srgbClr val="0070C0"/>
                </a:solidFill>
                <a:latin typeface="Arial" panose="020B0604020202020204" pitchFamily="34" charset="0"/>
                <a:ea typeface="Times New Roman" panose="02020603050405020304" pitchFamily="18" charset="0"/>
                <a:cs typeface="Arial" panose="020B0604020202020204" pitchFamily="34" charset="0"/>
              </a:rPr>
              <a:t>5.1. FASE PREVIA:</a:t>
            </a:r>
          </a:p>
          <a:p>
            <a:pPr lvl="0" algn="just" hangingPunct="0">
              <a:tabLst>
                <a:tab pos="228600" algn="l"/>
              </a:tabLst>
            </a:pPr>
            <a:r>
              <a:rPr lang="es-CO" b="1" dirty="0">
                <a:solidFill>
                  <a:srgbClr val="0070C0"/>
                </a:solidFill>
                <a:latin typeface="Arial" panose="020B0604020202020204" pitchFamily="34" charset="0"/>
                <a:ea typeface="Times New Roman" panose="02020603050405020304" pitchFamily="18" charset="0"/>
                <a:cs typeface="Arial" panose="020B0604020202020204" pitchFamily="34" charset="0"/>
              </a:rPr>
              <a:t>5.1.1. COMPONENTE CONCEPTUAL:</a:t>
            </a:r>
          </a:p>
          <a:p>
            <a:pPr algn="just"/>
            <a:r>
              <a:rPr lang="es-CO" b="1" dirty="0">
                <a:solidFill>
                  <a:srgbClr val="0070C0"/>
                </a:solidFill>
                <a:latin typeface="Arial" panose="020B0604020202020204" pitchFamily="34" charset="0"/>
                <a:cs typeface="Arial" panose="020B0604020202020204" pitchFamily="34" charset="0"/>
              </a:rPr>
              <a:t>a)  ¿Qué es una auditoria/evaluación remota?</a:t>
            </a:r>
            <a:endParaRPr lang="en-US" b="1" dirty="0">
              <a:solidFill>
                <a:srgbClr val="0070C0"/>
              </a:solidFill>
              <a:latin typeface="Arial" panose="020B0604020202020204" pitchFamily="34" charset="0"/>
              <a:cs typeface="Arial" panose="020B0604020202020204" pitchFamily="34" charset="0"/>
            </a:endParaRPr>
          </a:p>
          <a:p>
            <a:pPr algn="just"/>
            <a:r>
              <a:rPr lang="es-CO" dirty="0">
                <a:latin typeface="Arial" panose="020B0604020202020204" pitchFamily="34" charset="0"/>
                <a:cs typeface="Arial" panose="020B0604020202020204" pitchFamily="34" charset="0"/>
              </a:rPr>
              <a:t>Es aquella que se lleva a cabo fuera del sitio, ya sea en forma total o parcial. Las auditorías/evaluaciones remotas se realizan cuando no es posible o apropiado una visita en sitio y generalmente se utilizan herramientas tecnológicas como Microsoft </a:t>
            </a:r>
            <a:r>
              <a:rPr lang="es-CO" dirty="0" err="1">
                <a:latin typeface="Arial" panose="020B0604020202020204" pitchFamily="34" charset="0"/>
                <a:cs typeface="Arial" panose="020B0604020202020204" pitchFamily="34" charset="0"/>
              </a:rPr>
              <a:t>Teams</a:t>
            </a:r>
            <a:r>
              <a:rPr lang="es-CO" dirty="0">
                <a:latin typeface="Arial" panose="020B0604020202020204" pitchFamily="34" charset="0"/>
                <a:cs typeface="Arial" panose="020B0604020202020204" pitchFamily="34" charset="0"/>
              </a:rPr>
              <a:t>, Skype, Zoom Meeting o </a:t>
            </a:r>
            <a:r>
              <a:rPr lang="es-CO" dirty="0" err="1">
                <a:latin typeface="Arial" panose="020B0604020202020204" pitchFamily="34" charset="0"/>
                <a:cs typeface="Arial" panose="020B0604020202020204" pitchFamily="34" charset="0"/>
              </a:rPr>
              <a:t>GoTo</a:t>
            </a:r>
            <a:r>
              <a:rPr lang="es-CO" dirty="0">
                <a:latin typeface="Arial" panose="020B0604020202020204" pitchFamily="34" charset="0"/>
                <a:cs typeface="Arial" panose="020B0604020202020204" pitchFamily="34" charset="0"/>
              </a:rPr>
              <a:t> Meeting.</a:t>
            </a:r>
          </a:p>
          <a:p>
            <a:endParaRPr lang="en-US" dirty="0"/>
          </a:p>
          <a:p>
            <a:pPr lvl="0" hangingPunct="0">
              <a:tabLst>
                <a:tab pos="228600" algn="l"/>
              </a:tabLst>
            </a:pPr>
            <a:endParaRPr lang="es-ES" dirty="0">
              <a:latin typeface="Times New Roman" panose="02020603050405020304" pitchFamily="18" charset="0"/>
              <a:ea typeface="Times New Roman" panose="02020603050405020304" pitchFamily="18" charset="0"/>
            </a:endParaRPr>
          </a:p>
        </p:txBody>
      </p:sp>
      <p:pic>
        <p:nvPicPr>
          <p:cNvPr id="3074" name="Picture 2" descr="Auditorías en remoto de BSI: Cómo y cuándo las necesite | BS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3727" y="4024394"/>
            <a:ext cx="5616625" cy="2619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468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ángulo 3"/>
          <p:cNvSpPr/>
          <p:nvPr/>
        </p:nvSpPr>
        <p:spPr>
          <a:xfrm>
            <a:off x="899592" y="1410992"/>
            <a:ext cx="7997560" cy="5078313"/>
          </a:xfrm>
          <a:prstGeom prst="rect">
            <a:avLst/>
          </a:prstGeom>
        </p:spPr>
        <p:txBody>
          <a:bodyPr wrap="square">
            <a:spAutoFit/>
          </a:bodyPr>
          <a:lstStyle/>
          <a:p>
            <a:pPr algn="just"/>
            <a:r>
              <a:rPr lang="es-CO" b="1" dirty="0">
                <a:solidFill>
                  <a:srgbClr val="0070C0"/>
                </a:solidFill>
              </a:rPr>
              <a:t>b) la auditoría/evaluación</a:t>
            </a:r>
            <a:r>
              <a:rPr lang="es-CO" dirty="0">
                <a:solidFill>
                  <a:srgbClr val="0070C0"/>
                </a:solidFill>
              </a:rPr>
              <a:t>:</a:t>
            </a:r>
          </a:p>
          <a:p>
            <a:pPr algn="just"/>
            <a:endParaRPr lang="es-CO" dirty="0"/>
          </a:p>
          <a:p>
            <a:pPr marL="285750" indent="-285750" algn="just">
              <a:buFont typeface="Wingdings" panose="05000000000000000000" pitchFamily="2" charset="2"/>
              <a:buChar char="ü"/>
            </a:pPr>
            <a:r>
              <a:rPr lang="es-CO" dirty="0"/>
              <a:t> puede incluir todos los aspectos que generalmente están cubiertos durante una visita en sitio, </a:t>
            </a:r>
          </a:p>
          <a:p>
            <a:pPr marL="285750" indent="-285750" algn="just">
              <a:buFont typeface="Wingdings" panose="05000000000000000000" pitchFamily="2" charset="2"/>
              <a:buChar char="ü"/>
            </a:pPr>
            <a:r>
              <a:rPr lang="es-CO" dirty="0"/>
              <a:t>es probable que algunas actividades, particularmente la revisión de procesos productivos y/o prestación del servicio, o </a:t>
            </a:r>
          </a:p>
          <a:p>
            <a:pPr marL="285750" indent="-285750" algn="just">
              <a:buFont typeface="Wingdings" panose="05000000000000000000" pitchFamily="2" charset="2"/>
              <a:buChar char="ü"/>
            </a:pPr>
            <a:r>
              <a:rPr lang="es-CO" dirty="0"/>
              <a:t>entrevistas al personal que realizan funciones técnicas no puedan ser cubiertas, a no ser que se realicen de forma virtual. </a:t>
            </a:r>
          </a:p>
          <a:p>
            <a:pPr algn="just"/>
            <a:endParaRPr lang="es-CO" dirty="0"/>
          </a:p>
          <a:p>
            <a:pPr algn="just"/>
            <a:r>
              <a:rPr lang="es-CO" b="1" dirty="0">
                <a:solidFill>
                  <a:srgbClr val="0070C0"/>
                </a:solidFill>
              </a:rPr>
              <a:t>En este contexto:</a:t>
            </a:r>
          </a:p>
          <a:p>
            <a:pPr algn="just"/>
            <a:endParaRPr lang="es-CO" dirty="0"/>
          </a:p>
          <a:p>
            <a:pPr marL="285750" indent="-285750" algn="just">
              <a:buFont typeface="Wingdings" panose="05000000000000000000" pitchFamily="2" charset="2"/>
              <a:buChar char="Ø"/>
            </a:pPr>
            <a:r>
              <a:rPr lang="es-CO" dirty="0"/>
              <a:t>Se debe concertar  con el Líder de Proceso y/o con el auditado para realizar las entrevistas virtuales a los servidores judiciales relacionados con el proceso auditado con el fin de verificar la conformidad del proceso y por ende del sistema;</a:t>
            </a:r>
          </a:p>
          <a:p>
            <a:pPr marL="285750" indent="-285750" algn="just">
              <a:buFont typeface="Wingdings" panose="05000000000000000000" pitchFamily="2" charset="2"/>
              <a:buChar char="Ø"/>
            </a:pPr>
            <a:r>
              <a:rPr lang="es-CO" dirty="0"/>
              <a:t>Estos aspectos técnicos en caso de requerirse podrán ser auditados/evaluados en una fecha posterior, aspecto que será definido desde la planificación y programación del servicio o acordado durante la auditoría/evaluación remota.</a:t>
            </a:r>
            <a:endParaRPr lang="en-US" dirty="0"/>
          </a:p>
        </p:txBody>
      </p:sp>
      <p:pic>
        <p:nvPicPr>
          <p:cNvPr id="14337" name="Picture 1" descr="d55d4fae-7e11-499a-b82c-97355f95d99c?t=158871018750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466850" cy="8486775"/>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70021318-8418-4d44-a6b4-9601b54020ab?t=146291832852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495300" cy="1447800"/>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315b8355-17e7-4e74-b665-c9a9231ef0e6?t=14630051878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3000375" cy="68580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8a27c77f-4110-4e56-ae8e-5032ba577862?t=14630052007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2990850" cy="685800"/>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c2be39d-8d9c-4883-bc5d-fed7514c2837?t=146300521535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3000375" cy="685800"/>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56f94901-412b-4a6a-87b8-8b2a02d7f5cd?t=146300559955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95631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14343" name="Picture 7" descr="a611cc7d-b7aa-49f5-a37b-f1810c74ad64?t=146291832051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476250" cy="1438275"/>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03dcfec9-fc35-442f-a22a-db0598065809?t=146308323884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981075" cy="3543300"/>
          </a:xfrm>
          <a:prstGeom prst="rect">
            <a:avLst/>
          </a:prstGeom>
          <a:noFill/>
          <a:extLst>
            <a:ext uri="{909E8E84-426E-40DD-AFC4-6F175D3DCCD1}">
              <a14:hiddenFill xmlns:a14="http://schemas.microsoft.com/office/drawing/2010/main">
                <a:solidFill>
                  <a:srgbClr val="FFFFFF"/>
                </a:solidFill>
              </a14:hiddenFill>
            </a:ext>
          </a:extLst>
        </p:spPr>
      </p:pic>
      <p:pic>
        <p:nvPicPr>
          <p:cNvPr id="14345" name="Picture 9" descr="8c98af46-cce9-4715-b6f3-cd5fce73381d?t=146307086906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5667375" cy="428625"/>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descr="156d9000-6a41-491c-afdd-98ade681e044?t=146307087782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5667375" cy="438150"/>
          </a:xfrm>
          <a:prstGeom prst="rect">
            <a:avLst/>
          </a:prstGeom>
          <a:noFill/>
          <a:extLst>
            <a:ext uri="{909E8E84-426E-40DD-AFC4-6F175D3DCCD1}">
              <a14:hiddenFill xmlns:a14="http://schemas.microsoft.com/office/drawing/2010/main">
                <a:solidFill>
                  <a:srgbClr val="FFFFFF"/>
                </a:solidFill>
              </a14:hiddenFill>
            </a:ext>
          </a:extLst>
        </p:spPr>
      </p:pic>
      <p:pic>
        <p:nvPicPr>
          <p:cNvPr id="14347" name="Picture 11" descr="1c40bfa6-d671-4b76-9514-37bc23130b68?t=146307086501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5667375" cy="438150"/>
          </a:xfrm>
          <a:prstGeom prst="rect">
            <a:avLst/>
          </a:prstGeom>
          <a:noFill/>
          <a:extLst>
            <a:ext uri="{909E8E84-426E-40DD-AFC4-6F175D3DCCD1}">
              <a14:hiddenFill xmlns:a14="http://schemas.microsoft.com/office/drawing/2010/main">
                <a:solidFill>
                  <a:srgbClr val="FFFFFF"/>
                </a:solidFill>
              </a14:hiddenFill>
            </a:ext>
          </a:extLst>
        </p:spPr>
      </p:pic>
      <p:pic>
        <p:nvPicPr>
          <p:cNvPr id="14348" name="Picture 12" descr="b0685cfe-f4e4-47d4-86b2-4ff40df40070?t=146307085053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5667375" cy="428625"/>
          </a:xfrm>
          <a:prstGeom prst="rect">
            <a:avLst/>
          </a:prstGeom>
          <a:noFill/>
          <a:extLst>
            <a:ext uri="{909E8E84-426E-40DD-AFC4-6F175D3DCCD1}">
              <a14:hiddenFill xmlns:a14="http://schemas.microsoft.com/office/drawing/2010/main">
                <a:solidFill>
                  <a:srgbClr val="FFFFFF"/>
                </a:solidFill>
              </a14:hiddenFill>
            </a:ext>
          </a:extLst>
        </p:spPr>
      </p:pic>
      <p:pic>
        <p:nvPicPr>
          <p:cNvPr id="14349" name="Picture 13" descr="1dcdbdbd-25c4-488b-95fe-ed2ec891685f?t=146307085444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5667375" cy="438150"/>
          </a:xfrm>
          <a:prstGeom prst="rect">
            <a:avLst/>
          </a:prstGeom>
          <a:noFill/>
          <a:extLst>
            <a:ext uri="{909E8E84-426E-40DD-AFC4-6F175D3DCCD1}">
              <a14:hiddenFill xmlns:a14="http://schemas.microsoft.com/office/drawing/2010/main">
                <a:solidFill>
                  <a:srgbClr val="FFFFFF"/>
                </a:solidFill>
              </a14:hiddenFill>
            </a:ext>
          </a:extLst>
        </p:spPr>
      </p:pic>
      <p:pic>
        <p:nvPicPr>
          <p:cNvPr id="14350" name="Picture 14" descr="d24a1495-6c04-4c82-98a6-efa3fb2f0595?t=146307085775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0"/>
            <a:ext cx="5667375" cy="428625"/>
          </a:xfrm>
          <a:prstGeom prst="rect">
            <a:avLst/>
          </a:prstGeom>
          <a:noFill/>
          <a:extLst>
            <a:ext uri="{909E8E84-426E-40DD-AFC4-6F175D3DCCD1}">
              <a14:hiddenFill xmlns:a14="http://schemas.microsoft.com/office/drawing/2010/main">
                <a:solidFill>
                  <a:srgbClr val="FFFFFF"/>
                </a:solidFill>
              </a14:hiddenFill>
            </a:ext>
          </a:extLst>
        </p:spPr>
      </p:pic>
      <p:pic>
        <p:nvPicPr>
          <p:cNvPr id="14351" name="Picture 15" descr="1bb96df3-e6b5-4c92-afe2-529296e01afd?t=1463070873539"/>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5667375" cy="428625"/>
          </a:xfrm>
          <a:prstGeom prst="rect">
            <a:avLst/>
          </a:prstGeom>
          <a:noFill/>
          <a:extLst>
            <a:ext uri="{909E8E84-426E-40DD-AFC4-6F175D3DCCD1}">
              <a14:hiddenFill xmlns:a14="http://schemas.microsoft.com/office/drawing/2010/main">
                <a:solidFill>
                  <a:srgbClr val="FFFFFF"/>
                </a:solidFill>
              </a14:hiddenFill>
            </a:ext>
          </a:extLst>
        </p:spPr>
      </p:pic>
      <p:pic>
        <p:nvPicPr>
          <p:cNvPr id="14352" name="Picture 16" descr="aca2e7b0-8d2a-4458-b263-aee65e6681dc?t=146308324597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0"/>
            <a:ext cx="533400" cy="3533775"/>
          </a:xfrm>
          <a:prstGeom prst="rect">
            <a:avLst/>
          </a:prstGeom>
          <a:noFill/>
          <a:extLst>
            <a:ext uri="{909E8E84-426E-40DD-AFC4-6F175D3DCCD1}">
              <a14:hiddenFill xmlns:a14="http://schemas.microsoft.com/office/drawing/2010/main">
                <a:solidFill>
                  <a:srgbClr val="FFFFFF"/>
                </a:solidFill>
              </a14:hiddenFill>
            </a:ext>
          </a:extLst>
        </p:spPr>
      </p:pic>
      <p:pic>
        <p:nvPicPr>
          <p:cNvPr id="14353" name="Picture 17" descr="2e431d63-6e43-4ae0-98d7-6d2296cb3123?t=146308324212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0" y="0"/>
            <a:ext cx="762000" cy="3543300"/>
          </a:xfrm>
          <a:prstGeom prst="rect">
            <a:avLst/>
          </a:prstGeom>
          <a:noFill/>
          <a:extLst>
            <a:ext uri="{909E8E84-426E-40DD-AFC4-6F175D3DCCD1}">
              <a14:hiddenFill xmlns:a14="http://schemas.microsoft.com/office/drawing/2010/main">
                <a:solidFill>
                  <a:srgbClr val="FFFFFF"/>
                </a:solidFill>
              </a14:hiddenFill>
            </a:ext>
          </a:extLst>
        </p:spPr>
      </p:pic>
      <p:pic>
        <p:nvPicPr>
          <p:cNvPr id="14354" name="Picture 18" descr="08fb12ac-47e9-4e32-b6d7-1f91f338e842?t=146300302328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0" y="0"/>
            <a:ext cx="95631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14355" name="Picture 19" descr="f4d6440f-ab91-4f6c-beaf-9097d3f66b39?t=1462918314631"/>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0" y="0"/>
            <a:ext cx="495300" cy="1457325"/>
          </a:xfrm>
          <a:prstGeom prst="rect">
            <a:avLst/>
          </a:prstGeom>
          <a:noFill/>
          <a:extLst>
            <a:ext uri="{909E8E84-426E-40DD-AFC4-6F175D3DCCD1}">
              <a14:hiddenFill xmlns:a14="http://schemas.microsoft.com/office/drawing/2010/main">
                <a:solidFill>
                  <a:srgbClr val="FFFFFF"/>
                </a:solidFill>
              </a14:hiddenFill>
            </a:ext>
          </a:extLst>
        </p:spPr>
      </p:pic>
      <p:pic>
        <p:nvPicPr>
          <p:cNvPr id="14356" name="Picture 20" descr="9dd4b0d3-5fbe-4998-843f-20c5670ddaaa?t=146300101226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0" y="0"/>
            <a:ext cx="2600325" cy="695325"/>
          </a:xfrm>
          <a:prstGeom prst="rect">
            <a:avLst/>
          </a:prstGeom>
          <a:noFill/>
          <a:extLst>
            <a:ext uri="{909E8E84-426E-40DD-AFC4-6F175D3DCCD1}">
              <a14:hiddenFill xmlns:a14="http://schemas.microsoft.com/office/drawing/2010/main">
                <a:solidFill>
                  <a:srgbClr val="FFFFFF"/>
                </a:solidFill>
              </a14:hiddenFill>
            </a:ext>
          </a:extLst>
        </p:spPr>
      </p:pic>
      <p:pic>
        <p:nvPicPr>
          <p:cNvPr id="14357" name="Picture 21" descr="ce7759ea-9027-4d19-951d-53028b12e6d9?t=1463001032908"/>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0" y="0"/>
            <a:ext cx="2600325" cy="695325"/>
          </a:xfrm>
          <a:prstGeom prst="rect">
            <a:avLst/>
          </a:prstGeom>
          <a:noFill/>
          <a:extLst>
            <a:ext uri="{909E8E84-426E-40DD-AFC4-6F175D3DCCD1}">
              <a14:hiddenFill xmlns:a14="http://schemas.microsoft.com/office/drawing/2010/main">
                <a:solidFill>
                  <a:srgbClr val="FFFFFF"/>
                </a:solidFill>
              </a14:hiddenFill>
            </a:ext>
          </a:extLst>
        </p:spPr>
      </p:pic>
      <p:pic>
        <p:nvPicPr>
          <p:cNvPr id="14358" name="Picture 22" descr="78b6e2ba-bc14-4d7f-8de7-41b3b8d2eab0?t=1463000992296"/>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0" y="0"/>
            <a:ext cx="2600325" cy="695325"/>
          </a:xfrm>
          <a:prstGeom prst="rect">
            <a:avLst/>
          </a:prstGeom>
          <a:noFill/>
          <a:extLst>
            <a:ext uri="{909E8E84-426E-40DD-AFC4-6F175D3DCCD1}">
              <a14:hiddenFill xmlns:a14="http://schemas.microsoft.com/office/drawing/2010/main">
                <a:solidFill>
                  <a:srgbClr val="FFFFFF"/>
                </a:solidFill>
              </a14:hiddenFill>
            </a:ext>
          </a:extLst>
        </p:spPr>
      </p:pic>
      <p:pic>
        <p:nvPicPr>
          <p:cNvPr id="14359" name="Picture 23" descr="92bf9b69-23ef-4f18-b41a-0494fcff46a7?t=1463001006049"/>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0" y="0"/>
            <a:ext cx="2600325" cy="695325"/>
          </a:xfrm>
          <a:prstGeom prst="rect">
            <a:avLst/>
          </a:prstGeom>
          <a:noFill/>
          <a:extLst>
            <a:ext uri="{909E8E84-426E-40DD-AFC4-6F175D3DCCD1}">
              <a14:hiddenFill xmlns:a14="http://schemas.microsoft.com/office/drawing/2010/main">
                <a:solidFill>
                  <a:srgbClr val="FFFFFF"/>
                </a:solidFill>
              </a14:hiddenFill>
            </a:ext>
          </a:extLst>
        </p:spPr>
      </p:pic>
      <p:pic>
        <p:nvPicPr>
          <p:cNvPr id="14360" name="Picture 24" descr="b4697d24-08b1-4cba-bb4c-8dd3f85c6329?t=1463001028628"/>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0" y="0"/>
            <a:ext cx="2600325" cy="695325"/>
          </a:xfrm>
          <a:prstGeom prst="rect">
            <a:avLst/>
          </a:prstGeom>
          <a:noFill/>
          <a:extLst>
            <a:ext uri="{909E8E84-426E-40DD-AFC4-6F175D3DCCD1}">
              <a14:hiddenFill xmlns:a14="http://schemas.microsoft.com/office/drawing/2010/main">
                <a:solidFill>
                  <a:srgbClr val="FFFFFF"/>
                </a:solidFill>
              </a14:hiddenFill>
            </a:ext>
          </a:extLst>
        </p:spPr>
      </p:pic>
      <p:pic>
        <p:nvPicPr>
          <p:cNvPr id="14361" name="Picture 25" descr="83db5a21-f64a-479b-b08a-bb9791cf16fc?t=1463000996840"/>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0" y="0"/>
            <a:ext cx="2600325" cy="695325"/>
          </a:xfrm>
          <a:prstGeom prst="rect">
            <a:avLst/>
          </a:prstGeom>
          <a:noFill/>
          <a:extLst>
            <a:ext uri="{909E8E84-426E-40DD-AFC4-6F175D3DCCD1}">
              <a14:hiddenFill xmlns:a14="http://schemas.microsoft.com/office/drawing/2010/main">
                <a:solidFill>
                  <a:srgbClr val="FFFFFF"/>
                </a:solidFill>
              </a14:hiddenFill>
            </a:ext>
          </a:extLst>
        </p:spPr>
      </p:pic>
      <p:pic>
        <p:nvPicPr>
          <p:cNvPr id="14362" name="Picture 26" descr="82282c82-6b2e-4578-b304-27a28e6be504?t=1463001022879"/>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0" y="0"/>
            <a:ext cx="2600325" cy="695325"/>
          </a:xfrm>
          <a:prstGeom prst="rect">
            <a:avLst/>
          </a:prstGeom>
          <a:noFill/>
          <a:extLst>
            <a:ext uri="{909E8E84-426E-40DD-AFC4-6F175D3DCCD1}">
              <a14:hiddenFill xmlns:a14="http://schemas.microsoft.com/office/drawing/2010/main">
                <a:solidFill>
                  <a:srgbClr val="FFFFFF"/>
                </a:solidFill>
              </a14:hiddenFill>
            </a:ext>
          </a:extLst>
        </p:spPr>
      </p:pic>
      <p:pic>
        <p:nvPicPr>
          <p:cNvPr id="14363" name="Picture 27" descr="33789c27-df0c-48c2-add0-514671fc46d8?t=1463001001600"/>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0" y="0"/>
            <a:ext cx="2600325" cy="695325"/>
          </a:xfrm>
          <a:prstGeom prst="rect">
            <a:avLst/>
          </a:prstGeom>
          <a:noFill/>
          <a:extLst>
            <a:ext uri="{909E8E84-426E-40DD-AFC4-6F175D3DCCD1}">
              <a14:hiddenFill xmlns:a14="http://schemas.microsoft.com/office/drawing/2010/main">
                <a:solidFill>
                  <a:srgbClr val="FFFFFF"/>
                </a:solidFill>
              </a14:hiddenFill>
            </a:ext>
          </a:extLst>
        </p:spPr>
      </p:pic>
      <p:pic>
        <p:nvPicPr>
          <p:cNvPr id="14364" name="Picture 28" descr="4f047777-0836-421c-afaa-82fdc3b1fb8a?t=1462918310803"/>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0" y="0"/>
            <a:ext cx="4953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4365" name="Picture 29" descr="2f33f8a1-20a1-4abb-b948-fa8d80db17d1?t=1462998198347"/>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0" y="0"/>
            <a:ext cx="5753100" cy="1390650"/>
          </a:xfrm>
          <a:prstGeom prst="rect">
            <a:avLst/>
          </a:prstGeom>
          <a:noFill/>
          <a:extLst>
            <a:ext uri="{909E8E84-426E-40DD-AFC4-6F175D3DCCD1}">
              <a14:hiddenFill xmlns:a14="http://schemas.microsoft.com/office/drawing/2010/main">
                <a:solidFill>
                  <a:srgbClr val="FFFFFF"/>
                </a:solidFill>
              </a14:hiddenFill>
            </a:ext>
          </a:extLst>
        </p:spPr>
      </p:pic>
      <p:pic>
        <p:nvPicPr>
          <p:cNvPr id="14366" name="Picture 30" descr="c3a491f1-1d1a-4c60-b736-969bef72f62f?t=1462998204634"/>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0" y="0"/>
            <a:ext cx="5762625"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110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ángulo 3"/>
          <p:cNvSpPr/>
          <p:nvPr/>
        </p:nvSpPr>
        <p:spPr>
          <a:xfrm>
            <a:off x="1043608" y="1593083"/>
            <a:ext cx="3671479" cy="4031873"/>
          </a:xfrm>
          <a:prstGeom prst="rect">
            <a:avLst/>
          </a:prstGeom>
        </p:spPr>
        <p:txBody>
          <a:bodyPr wrap="square">
            <a:spAutoFit/>
          </a:bodyPr>
          <a:lstStyle/>
          <a:p>
            <a:pPr marR="259080" indent="-6350" algn="just">
              <a:lnSpc>
                <a:spcPct val="107000"/>
              </a:lnSpc>
              <a:spcAft>
                <a:spcPts val="860"/>
              </a:spcAft>
            </a:pPr>
            <a:r>
              <a:rPr lang="es-CO" b="1" dirty="0">
                <a:solidFill>
                  <a:srgbClr val="0090CF"/>
                </a:solidFill>
                <a:latin typeface="Calibri" panose="020F0502020204030204" pitchFamily="34" charset="0"/>
                <a:ea typeface="Calibri" panose="020F0502020204030204" pitchFamily="34" charset="0"/>
              </a:rPr>
              <a:t>¿Qué debemos esperar con la Auditoría remota?:</a:t>
            </a:r>
            <a:endParaRPr lang="en-US" sz="1600" dirty="0">
              <a:solidFill>
                <a:srgbClr val="000000"/>
              </a:solidFill>
              <a:latin typeface="Calibri" panose="020F0502020204030204" pitchFamily="34" charset="0"/>
              <a:ea typeface="Calibri" panose="020F0502020204030204" pitchFamily="34" charset="0"/>
            </a:endParaRPr>
          </a:p>
          <a:p>
            <a:pPr marR="20955" indent="-6350" algn="just">
              <a:lnSpc>
                <a:spcPct val="106000"/>
              </a:lnSpc>
              <a:spcAft>
                <a:spcPts val="1155"/>
              </a:spcAft>
            </a:pPr>
            <a:r>
              <a:rPr lang="es-CO" dirty="0">
                <a:latin typeface="Calibri" panose="020F0502020204030204" pitchFamily="34" charset="0"/>
                <a:ea typeface="Calibri" panose="020F0502020204030204" pitchFamily="34" charset="0"/>
              </a:rPr>
              <a:t>La estructura de la auditoría/evaluación remota es bastante similar a la visita en sitio:</a:t>
            </a:r>
          </a:p>
          <a:p>
            <a:pPr marL="336550" marR="20955" indent="-342900" algn="just">
              <a:lnSpc>
                <a:spcPct val="106000"/>
              </a:lnSpc>
              <a:spcAft>
                <a:spcPts val="1155"/>
              </a:spcAft>
              <a:buAutoNum type="alphaLcParenR"/>
            </a:pPr>
            <a:r>
              <a:rPr lang="es-CO" dirty="0">
                <a:latin typeface="Calibri" panose="020F0502020204030204" pitchFamily="34" charset="0"/>
                <a:ea typeface="Calibri" panose="020F0502020204030204" pitchFamily="34" charset="0"/>
              </a:rPr>
              <a:t>llevaremos a cabo reuniones de apertura y cierre de la auditoria;</a:t>
            </a:r>
          </a:p>
          <a:p>
            <a:pPr marL="336550" marR="20955" indent="-342900" algn="just">
              <a:lnSpc>
                <a:spcPct val="106000"/>
              </a:lnSpc>
              <a:spcAft>
                <a:spcPts val="1155"/>
              </a:spcAft>
              <a:buAutoNum type="alphaLcParenR"/>
            </a:pPr>
            <a:r>
              <a:rPr lang="es-CO" dirty="0">
                <a:latin typeface="Calibri" panose="020F0502020204030204" pitchFamily="34" charset="0"/>
                <a:ea typeface="Calibri" panose="020F0502020204030204" pitchFamily="34" charset="0"/>
              </a:rPr>
              <a:t>revisaremos la información necesaria para asegurar el mantenimiento de las condiciones de la prestación del servicio de la organización, </a:t>
            </a:r>
          </a:p>
        </p:txBody>
      </p:sp>
      <p:pic>
        <p:nvPicPr>
          <p:cNvPr id="13314" name="Picture 2" descr="Diez claves para realizar con éxito auditorias en remo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5088" y="2348880"/>
            <a:ext cx="4428912" cy="2520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0587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ángulo 3"/>
          <p:cNvSpPr/>
          <p:nvPr/>
        </p:nvSpPr>
        <p:spPr>
          <a:xfrm>
            <a:off x="882953" y="1294712"/>
            <a:ext cx="3833063" cy="5545301"/>
          </a:xfrm>
          <a:prstGeom prst="rect">
            <a:avLst/>
          </a:prstGeom>
        </p:spPr>
        <p:txBody>
          <a:bodyPr wrap="square">
            <a:spAutoFit/>
          </a:bodyPr>
          <a:lstStyle/>
          <a:p>
            <a:pPr marR="20955" algn="just">
              <a:lnSpc>
                <a:spcPct val="106000"/>
              </a:lnSpc>
              <a:spcAft>
                <a:spcPts val="1155"/>
              </a:spcAft>
            </a:pPr>
            <a:r>
              <a:rPr lang="es-CO" dirty="0">
                <a:latin typeface="Calibri" panose="020F0502020204030204" pitchFamily="34" charset="0"/>
                <a:ea typeface="Calibri" panose="020F0502020204030204" pitchFamily="34" charset="0"/>
              </a:rPr>
              <a:t>c) es evidente que habrá algunos cambios en cuanto a cómo se desarrollan estas revisiones:</a:t>
            </a:r>
          </a:p>
          <a:p>
            <a:pPr marL="285750" marR="20955" indent="-285750" algn="just">
              <a:lnSpc>
                <a:spcPct val="106000"/>
              </a:lnSpc>
              <a:spcAft>
                <a:spcPts val="1155"/>
              </a:spcAft>
              <a:buFont typeface="Wingdings" panose="05000000000000000000" pitchFamily="2" charset="2"/>
              <a:buChar char="Ø"/>
            </a:pPr>
            <a:r>
              <a:rPr lang="es-CO" dirty="0">
                <a:latin typeface="Calibri" panose="020F0502020204030204" pitchFamily="34" charset="0"/>
                <a:ea typeface="Calibri" panose="020F0502020204030204" pitchFamily="34" charset="0"/>
              </a:rPr>
              <a:t>las revisiones se realizaran inicialmente con la información que debe estar en la WEB Institucional: micro sitio, por ejemplo: micro sitio del SIGCMA, micro sitio de cada Consejo Seccional, etc.,</a:t>
            </a:r>
          </a:p>
          <a:p>
            <a:pPr marL="285750" marR="20955" indent="-285750" algn="just">
              <a:lnSpc>
                <a:spcPct val="106000"/>
              </a:lnSpc>
              <a:spcAft>
                <a:spcPts val="1155"/>
              </a:spcAft>
              <a:buFont typeface="Wingdings" panose="05000000000000000000" pitchFamily="2" charset="2"/>
              <a:buChar char="Ø"/>
            </a:pPr>
            <a:r>
              <a:rPr lang="es-CO" dirty="0">
                <a:latin typeface="Calibri" panose="020F0502020204030204" pitchFamily="34" charset="0"/>
                <a:ea typeface="Calibri" panose="020F0502020204030204" pitchFamily="34" charset="0"/>
              </a:rPr>
              <a:t>utilizando otro tipo de estrategias que permitan visualizar la documentación a través de la plataforma mediante la cual se realice la auditoria;</a:t>
            </a:r>
          </a:p>
          <a:p>
            <a:pPr marL="285750" marR="20955" indent="-285750" algn="just">
              <a:lnSpc>
                <a:spcPct val="106000"/>
              </a:lnSpc>
              <a:spcAft>
                <a:spcPts val="1155"/>
              </a:spcAft>
              <a:buFont typeface="Wingdings" panose="05000000000000000000" pitchFamily="2" charset="2"/>
              <a:buChar char="Ø"/>
            </a:pPr>
            <a:r>
              <a:rPr lang="es-CO" dirty="0">
                <a:latin typeface="Calibri" panose="020F0502020204030204" pitchFamily="34" charset="0"/>
                <a:ea typeface="Calibri" panose="020F0502020204030204" pitchFamily="34" charset="0"/>
              </a:rPr>
              <a:t>remitiendo, previamente,  la información por correo electrónico al auditor, etc.</a:t>
            </a:r>
            <a:endParaRPr lang="en-US" dirty="0">
              <a:latin typeface="Calibri" panose="020F0502020204030204" pitchFamily="34" charset="0"/>
              <a:ea typeface="Calibri" panose="020F0502020204030204" pitchFamily="34" charset="0"/>
            </a:endParaRPr>
          </a:p>
        </p:txBody>
      </p:sp>
      <p:pic>
        <p:nvPicPr>
          <p:cNvPr id="11" name="Imagen 10"/>
          <p:cNvPicPr>
            <a:picLocks noChangeAspect="1"/>
          </p:cNvPicPr>
          <p:nvPr/>
        </p:nvPicPr>
        <p:blipFill>
          <a:blip r:embed="rId5"/>
          <a:stretch>
            <a:fillRect/>
          </a:stretch>
        </p:blipFill>
        <p:spPr>
          <a:xfrm>
            <a:off x="4716016" y="2460464"/>
            <a:ext cx="4320479" cy="2865386"/>
          </a:xfrm>
          <a:prstGeom prst="rect">
            <a:avLst/>
          </a:prstGeom>
        </p:spPr>
      </p:pic>
    </p:spTree>
    <p:extLst>
      <p:ext uri="{BB962C8B-B14F-4D97-AF65-F5344CB8AC3E}">
        <p14:creationId xmlns:p14="http://schemas.microsoft.com/office/powerpoint/2010/main" val="3330909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ángulo 3"/>
          <p:cNvSpPr/>
          <p:nvPr/>
        </p:nvSpPr>
        <p:spPr>
          <a:xfrm>
            <a:off x="933260" y="1557907"/>
            <a:ext cx="7997560" cy="5079339"/>
          </a:xfrm>
          <a:prstGeom prst="rect">
            <a:avLst/>
          </a:prstGeom>
        </p:spPr>
        <p:txBody>
          <a:bodyPr wrap="square">
            <a:spAutoFit/>
          </a:bodyPr>
          <a:lstStyle/>
          <a:p>
            <a:pPr marR="484505" indent="-6350" algn="just">
              <a:lnSpc>
                <a:spcPct val="106000"/>
              </a:lnSpc>
              <a:spcAft>
                <a:spcPts val="1155"/>
              </a:spcAft>
            </a:pPr>
            <a:r>
              <a:rPr lang="es-CO" dirty="0">
                <a:latin typeface="Arial" panose="020B0604020202020204" pitchFamily="34" charset="0"/>
                <a:ea typeface="Calibri" panose="020F0502020204030204" pitchFamily="34" charset="0"/>
                <a:cs typeface="Arial" panose="020B0604020202020204" pitchFamily="34" charset="0"/>
              </a:rPr>
              <a:t>d) es probable que la auditoría/evaluación se deba fragmentar en actividades individuales que ocupen un período más largo de tiempo, por esta razón, no necesariamente las personas tendrán que estar disponibles todo el tiempo de la auditoría/evaluación.</a:t>
            </a:r>
          </a:p>
          <a:p>
            <a:pPr marR="484505" indent="-6350" algn="just">
              <a:lnSpc>
                <a:spcPct val="106000"/>
              </a:lnSpc>
              <a:spcAft>
                <a:spcPts val="1155"/>
              </a:spcAft>
            </a:pPr>
            <a:r>
              <a:rPr lang="es-CO" dirty="0">
                <a:latin typeface="Arial" panose="020B0604020202020204" pitchFamily="34" charset="0"/>
                <a:ea typeface="Calibri" panose="020F0502020204030204" pitchFamily="34" charset="0"/>
                <a:cs typeface="Arial" panose="020B0604020202020204" pitchFamily="34" charset="0"/>
              </a:rPr>
              <a:t>e) el Auditor Líder acordará con el o los  auditados un horario de conferencias web o recorridos virtuales planificados o las estrategias que considere pertinentes, para el desarrollo del ejercicio de auditoria, sin que se afecte el servicio.</a:t>
            </a:r>
          </a:p>
          <a:p>
            <a:pPr marR="484505" indent="-6350" algn="just">
              <a:lnSpc>
                <a:spcPct val="106000"/>
              </a:lnSpc>
              <a:spcAft>
                <a:spcPts val="1155"/>
              </a:spcAft>
            </a:pPr>
            <a:r>
              <a:rPr lang="es-CO" dirty="0">
                <a:latin typeface="Arial" panose="020B0604020202020204" pitchFamily="34" charset="0"/>
                <a:ea typeface="Calibri" panose="020F0502020204030204" pitchFamily="34" charset="0"/>
                <a:cs typeface="Arial" panose="020B0604020202020204" pitchFamily="34" charset="0"/>
              </a:rPr>
              <a:t>f) </a:t>
            </a:r>
            <a:r>
              <a:rPr lang="es-CO" dirty="0">
                <a:latin typeface="Arial" panose="020B0604020202020204" pitchFamily="34" charset="0"/>
                <a:cs typeface="Arial" panose="020B0604020202020204" pitchFamily="34" charset="0"/>
              </a:rPr>
              <a:t>Cuando la auditoría/evaluación se realiza a través de herramientas tecnológicas de conferencia web, es recomendable que ambas partes usen las funcionalidades de pantalla de uso compartido y de cámara web.  </a:t>
            </a:r>
          </a:p>
          <a:p>
            <a:pPr marR="484505" indent="-6350" algn="just">
              <a:lnSpc>
                <a:spcPct val="106000"/>
              </a:lnSpc>
              <a:spcAft>
                <a:spcPts val="1155"/>
              </a:spcAft>
            </a:pPr>
            <a:r>
              <a:rPr lang="es-CO" dirty="0">
                <a:latin typeface="Arial" panose="020B0604020202020204" pitchFamily="34" charset="0"/>
                <a:cs typeface="Arial" panose="020B0604020202020204" pitchFamily="34" charset="0"/>
              </a:rPr>
              <a:t>g) Esto reduce la cantidad de datos e información que debe transferirse en el desarrollo de la auditoria interna o externa, según sea el caso. </a:t>
            </a:r>
            <a:endParaRPr lang="en-US" dirty="0">
              <a:latin typeface="Arial" panose="020B0604020202020204" pitchFamily="34" charset="0"/>
              <a:cs typeface="Arial" panose="020B0604020202020204" pitchFamily="34" charset="0"/>
            </a:endParaRPr>
          </a:p>
          <a:p>
            <a:pPr marR="484505" indent="-6350" algn="just">
              <a:lnSpc>
                <a:spcPct val="106000"/>
              </a:lnSpc>
              <a:spcAft>
                <a:spcPts val="1155"/>
              </a:spcAft>
            </a:pPr>
            <a:endParaRPr lang="en-US" sz="160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422196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10856</TotalTime>
  <Words>4552</Words>
  <Application>Microsoft Office PowerPoint</Application>
  <PresentationFormat>Presentación en pantalla (4:3)</PresentationFormat>
  <Paragraphs>459</Paragraphs>
  <Slides>36</Slides>
  <Notes>0</Notes>
  <HiddenSlides>0</HiddenSlides>
  <MMClips>0</MMClips>
  <ScaleCrop>false</ScaleCrop>
  <HeadingPairs>
    <vt:vector size="8" baseType="variant">
      <vt:variant>
        <vt:lpstr>Fuentes usadas</vt:lpstr>
      </vt:variant>
      <vt:variant>
        <vt:i4>6</vt:i4>
      </vt:variant>
      <vt:variant>
        <vt:lpstr>Tema</vt:lpstr>
      </vt:variant>
      <vt:variant>
        <vt:i4>1</vt:i4>
      </vt:variant>
      <vt:variant>
        <vt:lpstr>Servidores OLE incrustados</vt:lpstr>
      </vt:variant>
      <vt:variant>
        <vt:i4>1</vt:i4>
      </vt:variant>
      <vt:variant>
        <vt:lpstr>Títulos de diapositiva</vt:lpstr>
      </vt:variant>
      <vt:variant>
        <vt:i4>36</vt:i4>
      </vt:variant>
    </vt:vector>
  </HeadingPairs>
  <TitlesOfParts>
    <vt:vector size="44" baseType="lpstr">
      <vt:lpstr>Arial</vt:lpstr>
      <vt:lpstr>Calibri</vt:lpstr>
      <vt:lpstr>Palatino Linotype</vt:lpstr>
      <vt:lpstr>Segoe UI</vt:lpstr>
      <vt:lpstr>Times New Roman</vt:lpstr>
      <vt:lpstr>Wingdings</vt:lpstr>
      <vt:lpstr>1_Tema de Office</vt:lpstr>
      <vt:lpstr>Imagen de mapa de bits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Cpq01</dc:creator>
  <cp:lastModifiedBy>Sandra Castillo</cp:lastModifiedBy>
  <cp:revision>325</cp:revision>
  <dcterms:created xsi:type="dcterms:W3CDTF">2012-11-20T17:02:50Z</dcterms:created>
  <dcterms:modified xsi:type="dcterms:W3CDTF">2020-07-27T16:50:13Z</dcterms:modified>
</cp:coreProperties>
</file>