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7" r:id="rId2"/>
    <p:sldId id="263" r:id="rId3"/>
    <p:sldId id="265" r:id="rId4"/>
    <p:sldId id="337" r:id="rId5"/>
    <p:sldId id="261" r:id="rId6"/>
    <p:sldId id="264" r:id="rId7"/>
    <p:sldId id="338" r:id="rId8"/>
    <p:sldId id="340" r:id="rId9"/>
    <p:sldId id="343" r:id="rId10"/>
    <p:sldId id="341" r:id="rId11"/>
    <p:sldId id="355" r:id="rId12"/>
    <p:sldId id="356" r:id="rId13"/>
    <p:sldId id="357" r:id="rId14"/>
    <p:sldId id="342" r:id="rId15"/>
    <p:sldId id="358" r:id="rId16"/>
    <p:sldId id="344" r:id="rId17"/>
    <p:sldId id="345" r:id="rId18"/>
    <p:sldId id="359" r:id="rId19"/>
    <p:sldId id="361" r:id="rId20"/>
    <p:sldId id="360" r:id="rId21"/>
    <p:sldId id="339" r:id="rId22"/>
    <p:sldId id="362" r:id="rId23"/>
    <p:sldId id="346" r:id="rId24"/>
    <p:sldId id="363" r:id="rId25"/>
    <p:sldId id="347" r:id="rId26"/>
    <p:sldId id="364" r:id="rId27"/>
    <p:sldId id="348" r:id="rId28"/>
    <p:sldId id="369" r:id="rId29"/>
    <p:sldId id="368" r:id="rId30"/>
    <p:sldId id="365" r:id="rId31"/>
    <p:sldId id="366" r:id="rId32"/>
    <p:sldId id="367" r:id="rId33"/>
    <p:sldId id="349" r:id="rId34"/>
    <p:sldId id="350" r:id="rId35"/>
    <p:sldId id="370" r:id="rId36"/>
    <p:sldId id="351" r:id="rId37"/>
    <p:sldId id="371" r:id="rId38"/>
    <p:sldId id="372" r:id="rId39"/>
    <p:sldId id="376" r:id="rId40"/>
    <p:sldId id="377" r:id="rId41"/>
    <p:sldId id="373" r:id="rId42"/>
    <p:sldId id="352" r:id="rId43"/>
    <p:sldId id="374" r:id="rId44"/>
    <p:sldId id="353" r:id="rId45"/>
    <p:sldId id="375" r:id="rId46"/>
    <p:sldId id="378" r:id="rId47"/>
    <p:sldId id="354" r:id="rId48"/>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74AE"/>
    <a:srgbClr val="009CDE"/>
    <a:srgbClr val="003087"/>
    <a:srgbClr val="002E5D"/>
    <a:srgbClr val="0085CA"/>
    <a:srgbClr val="8DC8E8"/>
    <a:srgbClr val="62B5E5"/>
    <a:srgbClr val="00A4F6"/>
    <a:srgbClr val="1DB4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027" autoAdjust="0"/>
    <p:restoredTop sz="94434" autoAdjust="0"/>
  </p:normalViewPr>
  <p:slideViewPr>
    <p:cSldViewPr snapToGrid="0">
      <p:cViewPr varScale="1">
        <p:scale>
          <a:sx n="70" d="100"/>
          <a:sy n="70" d="100"/>
        </p:scale>
        <p:origin x="618"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iagrams/_rels/data4.xml.rels><?xml version="1.0" encoding="UTF-8" standalone="yes"?>
<Relationships xmlns="http://schemas.openxmlformats.org/package/2006/relationships"><Relationship Id="rId1" Type="http://schemas.openxmlformats.org/officeDocument/2006/relationships/image" Target="../media/image12.jpg"/></Relationships>
</file>

<file path=ppt/diagrams/_rels/drawing4.xml.rels><?xml version="1.0" encoding="UTF-8" standalone="yes"?>
<Relationships xmlns="http://schemas.openxmlformats.org/package/2006/relationships"><Relationship Id="rId1" Type="http://schemas.openxmlformats.org/officeDocument/2006/relationships/image" Target="../media/image12.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9215C7-57DC-4B91-9EE3-FB8637002804}" type="doc">
      <dgm:prSet loTypeId="urn:microsoft.com/office/officeart/2005/8/layout/equation2" loCatId="relationship" qsTypeId="urn:microsoft.com/office/officeart/2005/8/quickstyle/simple1" qsCatId="simple" csTypeId="urn:microsoft.com/office/officeart/2005/8/colors/accent1_2" csCatId="accent1" phldr="1"/>
      <dgm:spPr/>
    </dgm:pt>
    <dgm:pt modelId="{1119B905-2FBE-48A5-85D9-E8B9D54D7EE8}">
      <dgm:prSet phldrT="[Texto]"/>
      <dgm:spPr/>
      <dgm:t>
        <a:bodyPr/>
        <a:lstStyle/>
        <a:p>
          <a:r>
            <a:rPr lang="es-CO" dirty="0" smtClean="0"/>
            <a:t>FACTORES INTERNOS</a:t>
          </a:r>
          <a:endParaRPr lang="es-CO" dirty="0"/>
        </a:p>
      </dgm:t>
    </dgm:pt>
    <dgm:pt modelId="{32F1AC98-9BFB-4775-9AF9-EDE6380FD285}" type="parTrans" cxnId="{1059E3B7-418A-4D15-A3C7-DD1202BF4876}">
      <dgm:prSet/>
      <dgm:spPr/>
      <dgm:t>
        <a:bodyPr/>
        <a:lstStyle/>
        <a:p>
          <a:endParaRPr lang="es-CO"/>
        </a:p>
      </dgm:t>
    </dgm:pt>
    <dgm:pt modelId="{28907213-D815-4B20-852A-BCF60408B591}" type="sibTrans" cxnId="{1059E3B7-418A-4D15-A3C7-DD1202BF4876}">
      <dgm:prSet/>
      <dgm:spPr/>
      <dgm:t>
        <a:bodyPr/>
        <a:lstStyle/>
        <a:p>
          <a:endParaRPr lang="es-CO"/>
        </a:p>
      </dgm:t>
    </dgm:pt>
    <dgm:pt modelId="{75B0C3FC-9712-49E0-A1C8-41476D3979B8}">
      <dgm:prSet phldrT="[Texto]"/>
      <dgm:spPr/>
      <dgm:t>
        <a:bodyPr/>
        <a:lstStyle/>
        <a:p>
          <a:r>
            <a:rPr lang="es-CO" dirty="0" smtClean="0"/>
            <a:t>FACTORES EXTERNOS</a:t>
          </a:r>
          <a:endParaRPr lang="es-CO" dirty="0"/>
        </a:p>
      </dgm:t>
    </dgm:pt>
    <dgm:pt modelId="{BC6EB83D-969C-48BA-9B9E-AE1F4E0D65A9}" type="parTrans" cxnId="{D5FB90CD-DFFA-480D-8D9D-467E1C72E226}">
      <dgm:prSet/>
      <dgm:spPr/>
      <dgm:t>
        <a:bodyPr/>
        <a:lstStyle/>
        <a:p>
          <a:endParaRPr lang="es-CO"/>
        </a:p>
      </dgm:t>
    </dgm:pt>
    <dgm:pt modelId="{36DFA68B-9290-45CA-A17E-64931AE71557}" type="sibTrans" cxnId="{D5FB90CD-DFFA-480D-8D9D-467E1C72E226}">
      <dgm:prSet/>
      <dgm:spPr/>
      <dgm:t>
        <a:bodyPr/>
        <a:lstStyle/>
        <a:p>
          <a:endParaRPr lang="es-CO"/>
        </a:p>
      </dgm:t>
    </dgm:pt>
    <dgm:pt modelId="{58068B89-A86F-4ABE-9FC0-E439E573A1F8}">
      <dgm:prSet phldrT="[Texto]"/>
      <dgm:spPr>
        <a:solidFill>
          <a:srgbClr val="FFFF00"/>
        </a:solidFill>
      </dgm:spPr>
      <dgm:t>
        <a:bodyPr/>
        <a:lstStyle/>
        <a:p>
          <a:r>
            <a:rPr lang="es-CO" b="1" dirty="0" smtClean="0">
              <a:solidFill>
                <a:schemeClr val="tx1"/>
              </a:solidFill>
            </a:rPr>
            <a:t>OBJETIVOS</a:t>
          </a:r>
          <a:endParaRPr lang="es-CO" b="1" dirty="0">
            <a:solidFill>
              <a:schemeClr val="tx1"/>
            </a:solidFill>
          </a:endParaRPr>
        </a:p>
      </dgm:t>
    </dgm:pt>
    <dgm:pt modelId="{B4BF3854-8132-4A1A-A678-5330777C335C}" type="parTrans" cxnId="{AD8E398B-1699-4E36-A7E6-16210A340DCE}">
      <dgm:prSet/>
      <dgm:spPr/>
      <dgm:t>
        <a:bodyPr/>
        <a:lstStyle/>
        <a:p>
          <a:endParaRPr lang="es-CO"/>
        </a:p>
      </dgm:t>
    </dgm:pt>
    <dgm:pt modelId="{F25FBC32-F170-417E-956B-8D8682417683}" type="sibTrans" cxnId="{AD8E398B-1699-4E36-A7E6-16210A340DCE}">
      <dgm:prSet/>
      <dgm:spPr/>
      <dgm:t>
        <a:bodyPr/>
        <a:lstStyle/>
        <a:p>
          <a:endParaRPr lang="es-CO"/>
        </a:p>
      </dgm:t>
    </dgm:pt>
    <dgm:pt modelId="{E7E52190-5808-43EA-8965-5D2EE695141A}">
      <dgm:prSet phldrT="[Texto]"/>
      <dgm:spPr/>
      <dgm:t>
        <a:bodyPr/>
        <a:lstStyle/>
        <a:p>
          <a:r>
            <a:rPr lang="es-CO" dirty="0" smtClean="0"/>
            <a:t>INFLUENCIAS</a:t>
          </a:r>
          <a:endParaRPr lang="es-CO" dirty="0"/>
        </a:p>
      </dgm:t>
    </dgm:pt>
    <dgm:pt modelId="{03B78EFD-8F59-44AE-AC53-FF013283AEE3}" type="parTrans" cxnId="{7F2BB023-5144-4BD8-8C4F-8C374D5A74F6}">
      <dgm:prSet/>
      <dgm:spPr/>
      <dgm:t>
        <a:bodyPr/>
        <a:lstStyle/>
        <a:p>
          <a:endParaRPr lang="es-CO"/>
        </a:p>
      </dgm:t>
    </dgm:pt>
    <dgm:pt modelId="{207C75F9-AAF8-43E9-9E58-F13028F8FE2F}" type="sibTrans" cxnId="{7F2BB023-5144-4BD8-8C4F-8C374D5A74F6}">
      <dgm:prSet custT="1"/>
      <dgm:spPr>
        <a:solidFill>
          <a:schemeClr val="accent2"/>
        </a:solidFill>
      </dgm:spPr>
      <dgm:t>
        <a:bodyPr/>
        <a:lstStyle/>
        <a:p>
          <a:r>
            <a:rPr lang="es-CO" sz="1400" b="1" dirty="0" smtClean="0"/>
            <a:t>INCERTIDUMBRE</a:t>
          </a:r>
          <a:endParaRPr lang="es-CO" sz="1400" b="1" dirty="0"/>
        </a:p>
      </dgm:t>
    </dgm:pt>
    <dgm:pt modelId="{BD68B13C-5F2D-41C5-994D-F539E625F6A9}" type="pres">
      <dgm:prSet presAssocID="{B39215C7-57DC-4B91-9EE3-FB8637002804}" presName="Name0" presStyleCnt="0">
        <dgm:presLayoutVars>
          <dgm:dir/>
          <dgm:resizeHandles val="exact"/>
        </dgm:presLayoutVars>
      </dgm:prSet>
      <dgm:spPr/>
    </dgm:pt>
    <dgm:pt modelId="{7C244625-518F-4CE7-9FB4-0587ADB34347}" type="pres">
      <dgm:prSet presAssocID="{B39215C7-57DC-4B91-9EE3-FB8637002804}" presName="vNodes" presStyleCnt="0"/>
      <dgm:spPr/>
    </dgm:pt>
    <dgm:pt modelId="{EBDB2C81-F42A-4378-AAA0-E4973C4CAE0E}" type="pres">
      <dgm:prSet presAssocID="{1119B905-2FBE-48A5-85D9-E8B9D54D7EE8}" presName="node" presStyleLbl="node1" presStyleIdx="0" presStyleCnt="4" custLinFactNeighborX="-44388" custLinFactNeighborY="-1829">
        <dgm:presLayoutVars>
          <dgm:bulletEnabled val="1"/>
        </dgm:presLayoutVars>
      </dgm:prSet>
      <dgm:spPr/>
      <dgm:t>
        <a:bodyPr/>
        <a:lstStyle/>
        <a:p>
          <a:endParaRPr lang="es-CO"/>
        </a:p>
      </dgm:t>
    </dgm:pt>
    <dgm:pt modelId="{8CB16C6F-1005-49E6-BFC2-ADD3CE945FE1}" type="pres">
      <dgm:prSet presAssocID="{28907213-D815-4B20-852A-BCF60408B591}" presName="spacerT" presStyleCnt="0"/>
      <dgm:spPr/>
    </dgm:pt>
    <dgm:pt modelId="{FD111855-1493-43B1-8E55-D9B01092E6CE}" type="pres">
      <dgm:prSet presAssocID="{28907213-D815-4B20-852A-BCF60408B591}" presName="sibTrans" presStyleLbl="sibTrans2D1" presStyleIdx="0" presStyleCnt="3" custLinFactNeighborX="-76533" custLinFactNeighborY="-56415"/>
      <dgm:spPr/>
      <dgm:t>
        <a:bodyPr/>
        <a:lstStyle/>
        <a:p>
          <a:endParaRPr lang="es-CO"/>
        </a:p>
      </dgm:t>
    </dgm:pt>
    <dgm:pt modelId="{56F01FC6-7BCF-44BD-9481-B31AC6DBA172}" type="pres">
      <dgm:prSet presAssocID="{28907213-D815-4B20-852A-BCF60408B591}" presName="spacerB" presStyleCnt="0"/>
      <dgm:spPr/>
    </dgm:pt>
    <dgm:pt modelId="{041664CB-B11C-494D-B556-9BA6612774AA}" type="pres">
      <dgm:prSet presAssocID="{75B0C3FC-9712-49E0-A1C8-41476D3979B8}" presName="node" presStyleLbl="node1" presStyleIdx="1" presStyleCnt="4" custLinFactNeighborX="-44388" custLinFactNeighborY="-56415">
        <dgm:presLayoutVars>
          <dgm:bulletEnabled val="1"/>
        </dgm:presLayoutVars>
      </dgm:prSet>
      <dgm:spPr/>
      <dgm:t>
        <a:bodyPr/>
        <a:lstStyle/>
        <a:p>
          <a:endParaRPr lang="es-CO"/>
        </a:p>
      </dgm:t>
    </dgm:pt>
    <dgm:pt modelId="{E2079C52-D196-4730-91B4-594D8FF9D10A}" type="pres">
      <dgm:prSet presAssocID="{36DFA68B-9290-45CA-A17E-64931AE71557}" presName="spacerT" presStyleCnt="0"/>
      <dgm:spPr/>
    </dgm:pt>
    <dgm:pt modelId="{0EAE9143-CB99-4DDA-BF19-CF06D6486CE9}" type="pres">
      <dgm:prSet presAssocID="{36DFA68B-9290-45CA-A17E-64931AE71557}" presName="sibTrans" presStyleLbl="sibTrans2D1" presStyleIdx="1" presStyleCnt="3" custLinFactNeighborX="-76533"/>
      <dgm:spPr/>
      <dgm:t>
        <a:bodyPr/>
        <a:lstStyle/>
        <a:p>
          <a:endParaRPr lang="es-CO"/>
        </a:p>
      </dgm:t>
    </dgm:pt>
    <dgm:pt modelId="{1F323717-AC84-4874-99BF-0FC9A10F90E3}" type="pres">
      <dgm:prSet presAssocID="{36DFA68B-9290-45CA-A17E-64931AE71557}" presName="spacerB" presStyleCnt="0"/>
      <dgm:spPr/>
    </dgm:pt>
    <dgm:pt modelId="{7A338858-FB0E-459B-B8A7-8F0F86A4B1FD}" type="pres">
      <dgm:prSet presAssocID="{E7E52190-5808-43EA-8965-5D2EE695141A}" presName="node" presStyleLbl="node1" presStyleIdx="2" presStyleCnt="4" custLinFactNeighborX="-44388">
        <dgm:presLayoutVars>
          <dgm:bulletEnabled val="1"/>
        </dgm:presLayoutVars>
      </dgm:prSet>
      <dgm:spPr/>
      <dgm:t>
        <a:bodyPr/>
        <a:lstStyle/>
        <a:p>
          <a:endParaRPr lang="es-CO"/>
        </a:p>
      </dgm:t>
    </dgm:pt>
    <dgm:pt modelId="{960F3133-4C23-4D14-AB64-AE66080CD225}" type="pres">
      <dgm:prSet presAssocID="{B39215C7-57DC-4B91-9EE3-FB8637002804}" presName="sibTransLast" presStyleLbl="sibTrans2D1" presStyleIdx="2" presStyleCnt="3" custScaleX="162240" custScaleY="228141"/>
      <dgm:spPr/>
      <dgm:t>
        <a:bodyPr/>
        <a:lstStyle/>
        <a:p>
          <a:endParaRPr lang="es-CO"/>
        </a:p>
      </dgm:t>
    </dgm:pt>
    <dgm:pt modelId="{9BE7431B-C8D7-45EF-B8B6-6CE7D92FF245}" type="pres">
      <dgm:prSet presAssocID="{B39215C7-57DC-4B91-9EE3-FB8637002804}" presName="connectorText" presStyleLbl="sibTrans2D1" presStyleIdx="2" presStyleCnt="3"/>
      <dgm:spPr/>
      <dgm:t>
        <a:bodyPr/>
        <a:lstStyle/>
        <a:p>
          <a:endParaRPr lang="es-CO"/>
        </a:p>
      </dgm:t>
    </dgm:pt>
    <dgm:pt modelId="{5AB1071E-5986-4A05-BCBB-87297DE838A5}" type="pres">
      <dgm:prSet presAssocID="{B39215C7-57DC-4B91-9EE3-FB8637002804}" presName="lastNode" presStyleLbl="node1" presStyleIdx="3" presStyleCnt="4" custLinFactX="36098" custLinFactNeighborX="100000">
        <dgm:presLayoutVars>
          <dgm:bulletEnabled val="1"/>
        </dgm:presLayoutVars>
      </dgm:prSet>
      <dgm:spPr/>
      <dgm:t>
        <a:bodyPr/>
        <a:lstStyle/>
        <a:p>
          <a:endParaRPr lang="es-CO"/>
        </a:p>
      </dgm:t>
    </dgm:pt>
  </dgm:ptLst>
  <dgm:cxnLst>
    <dgm:cxn modelId="{7F2BB023-5144-4BD8-8C4F-8C374D5A74F6}" srcId="{B39215C7-57DC-4B91-9EE3-FB8637002804}" destId="{E7E52190-5808-43EA-8965-5D2EE695141A}" srcOrd="2" destOrd="0" parTransId="{03B78EFD-8F59-44AE-AC53-FF013283AEE3}" sibTransId="{207C75F9-AAF8-43E9-9E58-F13028F8FE2F}"/>
    <dgm:cxn modelId="{1059E3B7-418A-4D15-A3C7-DD1202BF4876}" srcId="{B39215C7-57DC-4B91-9EE3-FB8637002804}" destId="{1119B905-2FBE-48A5-85D9-E8B9D54D7EE8}" srcOrd="0" destOrd="0" parTransId="{32F1AC98-9BFB-4775-9AF9-EDE6380FD285}" sibTransId="{28907213-D815-4B20-852A-BCF60408B591}"/>
    <dgm:cxn modelId="{ECC658A4-058E-486F-A039-DE19F2195606}" type="presOf" srcId="{E7E52190-5808-43EA-8965-5D2EE695141A}" destId="{7A338858-FB0E-459B-B8A7-8F0F86A4B1FD}" srcOrd="0" destOrd="0" presId="urn:microsoft.com/office/officeart/2005/8/layout/equation2"/>
    <dgm:cxn modelId="{69F0A081-9FAB-4527-98B8-C61AF9DC46B2}" type="presOf" srcId="{28907213-D815-4B20-852A-BCF60408B591}" destId="{FD111855-1493-43B1-8E55-D9B01092E6CE}" srcOrd="0" destOrd="0" presId="urn:microsoft.com/office/officeart/2005/8/layout/equation2"/>
    <dgm:cxn modelId="{B1C45D93-9A79-4AB5-8376-AD8D98CF12D1}" type="presOf" srcId="{207C75F9-AAF8-43E9-9E58-F13028F8FE2F}" destId="{9BE7431B-C8D7-45EF-B8B6-6CE7D92FF245}" srcOrd="1" destOrd="0" presId="urn:microsoft.com/office/officeart/2005/8/layout/equation2"/>
    <dgm:cxn modelId="{99459237-1BE5-4435-A538-EF0E400AA041}" type="presOf" srcId="{36DFA68B-9290-45CA-A17E-64931AE71557}" destId="{0EAE9143-CB99-4DDA-BF19-CF06D6486CE9}" srcOrd="0" destOrd="0" presId="urn:microsoft.com/office/officeart/2005/8/layout/equation2"/>
    <dgm:cxn modelId="{AD8E398B-1699-4E36-A7E6-16210A340DCE}" srcId="{B39215C7-57DC-4B91-9EE3-FB8637002804}" destId="{58068B89-A86F-4ABE-9FC0-E439E573A1F8}" srcOrd="3" destOrd="0" parTransId="{B4BF3854-8132-4A1A-A678-5330777C335C}" sibTransId="{F25FBC32-F170-417E-956B-8D8682417683}"/>
    <dgm:cxn modelId="{D5FB90CD-DFFA-480D-8D9D-467E1C72E226}" srcId="{B39215C7-57DC-4B91-9EE3-FB8637002804}" destId="{75B0C3FC-9712-49E0-A1C8-41476D3979B8}" srcOrd="1" destOrd="0" parTransId="{BC6EB83D-969C-48BA-9B9E-AE1F4E0D65A9}" sibTransId="{36DFA68B-9290-45CA-A17E-64931AE71557}"/>
    <dgm:cxn modelId="{3D245F38-FF55-4E51-B213-20EDEB6F93D2}" type="presOf" srcId="{58068B89-A86F-4ABE-9FC0-E439E573A1F8}" destId="{5AB1071E-5986-4A05-BCBB-87297DE838A5}" srcOrd="0" destOrd="0" presId="urn:microsoft.com/office/officeart/2005/8/layout/equation2"/>
    <dgm:cxn modelId="{04F007C8-EB9A-4F08-9B7B-5082AAC4365A}" type="presOf" srcId="{207C75F9-AAF8-43E9-9E58-F13028F8FE2F}" destId="{960F3133-4C23-4D14-AB64-AE66080CD225}" srcOrd="0" destOrd="0" presId="urn:microsoft.com/office/officeart/2005/8/layout/equation2"/>
    <dgm:cxn modelId="{3F7B23FB-DCEB-45A7-839A-D5883F3EE976}" type="presOf" srcId="{1119B905-2FBE-48A5-85D9-E8B9D54D7EE8}" destId="{EBDB2C81-F42A-4378-AAA0-E4973C4CAE0E}" srcOrd="0" destOrd="0" presId="urn:microsoft.com/office/officeart/2005/8/layout/equation2"/>
    <dgm:cxn modelId="{9B929A3A-3033-485D-93AA-F93426C3AF16}" type="presOf" srcId="{B39215C7-57DC-4B91-9EE3-FB8637002804}" destId="{BD68B13C-5F2D-41C5-994D-F539E625F6A9}" srcOrd="0" destOrd="0" presId="urn:microsoft.com/office/officeart/2005/8/layout/equation2"/>
    <dgm:cxn modelId="{D775F493-549D-4994-A183-B5004D78EF13}" type="presOf" srcId="{75B0C3FC-9712-49E0-A1C8-41476D3979B8}" destId="{041664CB-B11C-494D-B556-9BA6612774AA}" srcOrd="0" destOrd="0" presId="urn:microsoft.com/office/officeart/2005/8/layout/equation2"/>
    <dgm:cxn modelId="{EBB8866B-ABD8-47C2-98FA-87214F4430BA}" type="presParOf" srcId="{BD68B13C-5F2D-41C5-994D-F539E625F6A9}" destId="{7C244625-518F-4CE7-9FB4-0587ADB34347}" srcOrd="0" destOrd="0" presId="urn:microsoft.com/office/officeart/2005/8/layout/equation2"/>
    <dgm:cxn modelId="{6137C185-9FDC-49CF-BEB4-C9F6531C2247}" type="presParOf" srcId="{7C244625-518F-4CE7-9FB4-0587ADB34347}" destId="{EBDB2C81-F42A-4378-AAA0-E4973C4CAE0E}" srcOrd="0" destOrd="0" presId="urn:microsoft.com/office/officeart/2005/8/layout/equation2"/>
    <dgm:cxn modelId="{3965D216-3CF0-449E-8C0D-FD9864BE5F29}" type="presParOf" srcId="{7C244625-518F-4CE7-9FB4-0587ADB34347}" destId="{8CB16C6F-1005-49E6-BFC2-ADD3CE945FE1}" srcOrd="1" destOrd="0" presId="urn:microsoft.com/office/officeart/2005/8/layout/equation2"/>
    <dgm:cxn modelId="{B47F8A71-F264-42E4-BAF0-CCB2DF8A4257}" type="presParOf" srcId="{7C244625-518F-4CE7-9FB4-0587ADB34347}" destId="{FD111855-1493-43B1-8E55-D9B01092E6CE}" srcOrd="2" destOrd="0" presId="urn:microsoft.com/office/officeart/2005/8/layout/equation2"/>
    <dgm:cxn modelId="{83533F6A-D20B-4A62-BF65-622886BC33AB}" type="presParOf" srcId="{7C244625-518F-4CE7-9FB4-0587ADB34347}" destId="{56F01FC6-7BCF-44BD-9481-B31AC6DBA172}" srcOrd="3" destOrd="0" presId="urn:microsoft.com/office/officeart/2005/8/layout/equation2"/>
    <dgm:cxn modelId="{F278AEBC-A6C6-473C-B98D-AD550A637994}" type="presParOf" srcId="{7C244625-518F-4CE7-9FB4-0587ADB34347}" destId="{041664CB-B11C-494D-B556-9BA6612774AA}" srcOrd="4" destOrd="0" presId="urn:microsoft.com/office/officeart/2005/8/layout/equation2"/>
    <dgm:cxn modelId="{12B66583-0818-4182-B748-BC07D7C58A66}" type="presParOf" srcId="{7C244625-518F-4CE7-9FB4-0587ADB34347}" destId="{E2079C52-D196-4730-91B4-594D8FF9D10A}" srcOrd="5" destOrd="0" presId="urn:microsoft.com/office/officeart/2005/8/layout/equation2"/>
    <dgm:cxn modelId="{15B6C9B2-1A30-4F84-B749-ECB1CF6D413E}" type="presParOf" srcId="{7C244625-518F-4CE7-9FB4-0587ADB34347}" destId="{0EAE9143-CB99-4DDA-BF19-CF06D6486CE9}" srcOrd="6" destOrd="0" presId="urn:microsoft.com/office/officeart/2005/8/layout/equation2"/>
    <dgm:cxn modelId="{322A0951-D137-445C-9DF6-0C8B18494E27}" type="presParOf" srcId="{7C244625-518F-4CE7-9FB4-0587ADB34347}" destId="{1F323717-AC84-4874-99BF-0FC9A10F90E3}" srcOrd="7" destOrd="0" presId="urn:microsoft.com/office/officeart/2005/8/layout/equation2"/>
    <dgm:cxn modelId="{F6D07023-0727-4A24-AAAF-6D6C6918941A}" type="presParOf" srcId="{7C244625-518F-4CE7-9FB4-0587ADB34347}" destId="{7A338858-FB0E-459B-B8A7-8F0F86A4B1FD}" srcOrd="8" destOrd="0" presId="urn:microsoft.com/office/officeart/2005/8/layout/equation2"/>
    <dgm:cxn modelId="{1BE753D2-4978-48BE-8935-9D12A62D3CBB}" type="presParOf" srcId="{BD68B13C-5F2D-41C5-994D-F539E625F6A9}" destId="{960F3133-4C23-4D14-AB64-AE66080CD225}" srcOrd="1" destOrd="0" presId="urn:microsoft.com/office/officeart/2005/8/layout/equation2"/>
    <dgm:cxn modelId="{2F5F627B-5751-4B55-B7B6-F18D38F9FC9C}" type="presParOf" srcId="{960F3133-4C23-4D14-AB64-AE66080CD225}" destId="{9BE7431B-C8D7-45EF-B8B6-6CE7D92FF245}" srcOrd="0" destOrd="0" presId="urn:microsoft.com/office/officeart/2005/8/layout/equation2"/>
    <dgm:cxn modelId="{C49E814B-D0C5-45CB-BEE0-58DAD4A7E449}" type="presParOf" srcId="{BD68B13C-5F2D-41C5-994D-F539E625F6A9}" destId="{5AB1071E-5986-4A05-BCBB-87297DE838A5}"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B7DB83-8644-4C0D-91E6-FB10B8AB91AC}"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s-CO"/>
        </a:p>
      </dgm:t>
    </dgm:pt>
    <dgm:pt modelId="{0FB31014-3212-4F9E-90AF-3125033AC917}">
      <dgm:prSet phldrT="[Texto]"/>
      <dgm:spPr/>
      <dgm:t>
        <a:bodyPr/>
        <a:lstStyle/>
        <a:p>
          <a:r>
            <a:rPr lang="es-CO" dirty="0" smtClean="0"/>
            <a:t>SERES HUMANOS</a:t>
          </a:r>
          <a:endParaRPr lang="es-CO" dirty="0"/>
        </a:p>
      </dgm:t>
    </dgm:pt>
    <dgm:pt modelId="{028C3C00-20C5-4171-8F90-0285ACB80107}" type="parTrans" cxnId="{EECE943D-CBC5-4A97-81FE-28833DDB98BE}">
      <dgm:prSet/>
      <dgm:spPr/>
      <dgm:t>
        <a:bodyPr/>
        <a:lstStyle/>
        <a:p>
          <a:endParaRPr lang="es-CO"/>
        </a:p>
      </dgm:t>
    </dgm:pt>
    <dgm:pt modelId="{7ABC2CD1-9ACA-4FBF-8705-41524EF44A11}" type="sibTrans" cxnId="{EECE943D-CBC5-4A97-81FE-28833DDB98BE}">
      <dgm:prSet/>
      <dgm:spPr/>
      <dgm:t>
        <a:bodyPr/>
        <a:lstStyle/>
        <a:p>
          <a:endParaRPr lang="es-CO"/>
        </a:p>
      </dgm:t>
    </dgm:pt>
    <dgm:pt modelId="{F3274F6C-E1D0-484A-82DA-FD878A2ECEF1}">
      <dgm:prSet phldrT="[Texto]"/>
      <dgm:spPr/>
      <dgm:t>
        <a:bodyPr/>
        <a:lstStyle/>
        <a:p>
          <a:r>
            <a:rPr lang="es-CO" dirty="0" smtClean="0"/>
            <a:t>AMBIENTE</a:t>
          </a:r>
          <a:endParaRPr lang="es-CO" dirty="0"/>
        </a:p>
      </dgm:t>
    </dgm:pt>
    <dgm:pt modelId="{FE325435-EDEB-4FE5-B567-4BFC3B3F2717}" type="parTrans" cxnId="{071177CC-E18E-424C-9A0F-B13363A1A936}">
      <dgm:prSet/>
      <dgm:spPr/>
      <dgm:t>
        <a:bodyPr/>
        <a:lstStyle/>
        <a:p>
          <a:endParaRPr lang="es-CO"/>
        </a:p>
      </dgm:t>
    </dgm:pt>
    <dgm:pt modelId="{429F60C3-F46E-4A01-A283-D0DE71870019}" type="sibTrans" cxnId="{071177CC-E18E-424C-9A0F-B13363A1A936}">
      <dgm:prSet/>
      <dgm:spPr/>
      <dgm:t>
        <a:bodyPr/>
        <a:lstStyle/>
        <a:p>
          <a:endParaRPr lang="es-CO"/>
        </a:p>
      </dgm:t>
    </dgm:pt>
    <dgm:pt modelId="{88057CCF-DAEA-4AA9-A7FA-126107A83E97}">
      <dgm:prSet phldrT="[Texto]"/>
      <dgm:spPr/>
      <dgm:t>
        <a:bodyPr/>
        <a:lstStyle/>
        <a:p>
          <a:r>
            <a:rPr lang="es-CO" dirty="0" smtClean="0"/>
            <a:t>ACTIVIDADES</a:t>
          </a:r>
          <a:endParaRPr lang="es-CO" dirty="0"/>
        </a:p>
      </dgm:t>
    </dgm:pt>
    <dgm:pt modelId="{4F548376-19E7-432B-861E-0144951F78A9}" type="parTrans" cxnId="{0CFAA84C-9704-43AE-80A5-D3031ACEAAD0}">
      <dgm:prSet/>
      <dgm:spPr/>
      <dgm:t>
        <a:bodyPr/>
        <a:lstStyle/>
        <a:p>
          <a:endParaRPr lang="es-CO"/>
        </a:p>
      </dgm:t>
    </dgm:pt>
    <dgm:pt modelId="{15F8459E-A26D-4828-9AC4-10E223AD69B9}" type="sibTrans" cxnId="{0CFAA84C-9704-43AE-80A5-D3031ACEAAD0}">
      <dgm:prSet/>
      <dgm:spPr/>
      <dgm:t>
        <a:bodyPr/>
        <a:lstStyle/>
        <a:p>
          <a:endParaRPr lang="es-CO"/>
        </a:p>
      </dgm:t>
    </dgm:pt>
    <dgm:pt modelId="{F546B3E9-31B0-4A85-BBE9-9CA2F3454943}" type="pres">
      <dgm:prSet presAssocID="{AFB7DB83-8644-4C0D-91E6-FB10B8AB91AC}" presName="Name0" presStyleCnt="0">
        <dgm:presLayoutVars>
          <dgm:dir/>
          <dgm:resizeHandles val="exact"/>
        </dgm:presLayoutVars>
      </dgm:prSet>
      <dgm:spPr/>
      <dgm:t>
        <a:bodyPr/>
        <a:lstStyle/>
        <a:p>
          <a:endParaRPr lang="es-CO"/>
        </a:p>
      </dgm:t>
    </dgm:pt>
    <dgm:pt modelId="{486DB2F6-EB5E-4EA3-AEAC-FC75A588B57D}" type="pres">
      <dgm:prSet presAssocID="{0FB31014-3212-4F9E-90AF-3125033AC917}" presName="node" presStyleLbl="node1" presStyleIdx="0" presStyleCnt="3">
        <dgm:presLayoutVars>
          <dgm:bulletEnabled val="1"/>
        </dgm:presLayoutVars>
      </dgm:prSet>
      <dgm:spPr/>
      <dgm:t>
        <a:bodyPr/>
        <a:lstStyle/>
        <a:p>
          <a:endParaRPr lang="es-CO"/>
        </a:p>
      </dgm:t>
    </dgm:pt>
    <dgm:pt modelId="{F6513D5D-4CF1-4E35-AADD-08410481D79A}" type="pres">
      <dgm:prSet presAssocID="{7ABC2CD1-9ACA-4FBF-8705-41524EF44A11}" presName="sibTrans" presStyleLbl="sibTrans2D1" presStyleIdx="0" presStyleCnt="3"/>
      <dgm:spPr/>
      <dgm:t>
        <a:bodyPr/>
        <a:lstStyle/>
        <a:p>
          <a:endParaRPr lang="es-CO"/>
        </a:p>
      </dgm:t>
    </dgm:pt>
    <dgm:pt modelId="{BE840DC3-740E-4FFA-AFEF-DE86DBF121F0}" type="pres">
      <dgm:prSet presAssocID="{7ABC2CD1-9ACA-4FBF-8705-41524EF44A11}" presName="connectorText" presStyleLbl="sibTrans2D1" presStyleIdx="0" presStyleCnt="3"/>
      <dgm:spPr/>
      <dgm:t>
        <a:bodyPr/>
        <a:lstStyle/>
        <a:p>
          <a:endParaRPr lang="es-CO"/>
        </a:p>
      </dgm:t>
    </dgm:pt>
    <dgm:pt modelId="{0121E20C-653B-4A03-BB98-71F51CCA85F9}" type="pres">
      <dgm:prSet presAssocID="{F3274F6C-E1D0-484A-82DA-FD878A2ECEF1}" presName="node" presStyleLbl="node1" presStyleIdx="1" presStyleCnt="3">
        <dgm:presLayoutVars>
          <dgm:bulletEnabled val="1"/>
        </dgm:presLayoutVars>
      </dgm:prSet>
      <dgm:spPr/>
      <dgm:t>
        <a:bodyPr/>
        <a:lstStyle/>
        <a:p>
          <a:endParaRPr lang="es-CO"/>
        </a:p>
      </dgm:t>
    </dgm:pt>
    <dgm:pt modelId="{EDC1BA05-E687-430F-A945-1974F099E77D}" type="pres">
      <dgm:prSet presAssocID="{429F60C3-F46E-4A01-A283-D0DE71870019}" presName="sibTrans" presStyleLbl="sibTrans2D1" presStyleIdx="1" presStyleCnt="3"/>
      <dgm:spPr/>
      <dgm:t>
        <a:bodyPr/>
        <a:lstStyle/>
        <a:p>
          <a:endParaRPr lang="es-CO"/>
        </a:p>
      </dgm:t>
    </dgm:pt>
    <dgm:pt modelId="{AB85FD64-FCF3-411A-8D84-6F8D64EFA8FA}" type="pres">
      <dgm:prSet presAssocID="{429F60C3-F46E-4A01-A283-D0DE71870019}" presName="connectorText" presStyleLbl="sibTrans2D1" presStyleIdx="1" presStyleCnt="3"/>
      <dgm:spPr/>
      <dgm:t>
        <a:bodyPr/>
        <a:lstStyle/>
        <a:p>
          <a:endParaRPr lang="es-CO"/>
        </a:p>
      </dgm:t>
    </dgm:pt>
    <dgm:pt modelId="{5BC2AA30-5494-4A65-9950-F36C10AB389D}" type="pres">
      <dgm:prSet presAssocID="{88057CCF-DAEA-4AA9-A7FA-126107A83E97}" presName="node" presStyleLbl="node1" presStyleIdx="2" presStyleCnt="3">
        <dgm:presLayoutVars>
          <dgm:bulletEnabled val="1"/>
        </dgm:presLayoutVars>
      </dgm:prSet>
      <dgm:spPr/>
      <dgm:t>
        <a:bodyPr/>
        <a:lstStyle/>
        <a:p>
          <a:endParaRPr lang="es-CO"/>
        </a:p>
      </dgm:t>
    </dgm:pt>
    <dgm:pt modelId="{B44F141A-5350-4234-99E1-FE7E3787D68B}" type="pres">
      <dgm:prSet presAssocID="{15F8459E-A26D-4828-9AC4-10E223AD69B9}" presName="sibTrans" presStyleLbl="sibTrans2D1" presStyleIdx="2" presStyleCnt="3"/>
      <dgm:spPr/>
      <dgm:t>
        <a:bodyPr/>
        <a:lstStyle/>
        <a:p>
          <a:endParaRPr lang="es-CO"/>
        </a:p>
      </dgm:t>
    </dgm:pt>
    <dgm:pt modelId="{C8E162DF-8E2C-4464-A095-E61619F3EFD6}" type="pres">
      <dgm:prSet presAssocID="{15F8459E-A26D-4828-9AC4-10E223AD69B9}" presName="connectorText" presStyleLbl="sibTrans2D1" presStyleIdx="2" presStyleCnt="3"/>
      <dgm:spPr/>
      <dgm:t>
        <a:bodyPr/>
        <a:lstStyle/>
        <a:p>
          <a:endParaRPr lang="es-CO"/>
        </a:p>
      </dgm:t>
    </dgm:pt>
  </dgm:ptLst>
  <dgm:cxnLst>
    <dgm:cxn modelId="{2627B85B-320E-4C55-8CB7-A52E2FC355F9}" type="presOf" srcId="{F3274F6C-E1D0-484A-82DA-FD878A2ECEF1}" destId="{0121E20C-653B-4A03-BB98-71F51CCA85F9}" srcOrd="0" destOrd="0" presId="urn:microsoft.com/office/officeart/2005/8/layout/cycle7"/>
    <dgm:cxn modelId="{90BCC013-34FC-42EB-8E5F-7E4C4AAF1C2F}" type="presOf" srcId="{7ABC2CD1-9ACA-4FBF-8705-41524EF44A11}" destId="{F6513D5D-4CF1-4E35-AADD-08410481D79A}" srcOrd="0" destOrd="0" presId="urn:microsoft.com/office/officeart/2005/8/layout/cycle7"/>
    <dgm:cxn modelId="{0CF01330-6181-4A26-B8A3-0850EA6F7758}" type="presOf" srcId="{88057CCF-DAEA-4AA9-A7FA-126107A83E97}" destId="{5BC2AA30-5494-4A65-9950-F36C10AB389D}" srcOrd="0" destOrd="0" presId="urn:microsoft.com/office/officeart/2005/8/layout/cycle7"/>
    <dgm:cxn modelId="{C3F521E7-E55B-42B6-8779-E5ED37F4CA8E}" type="presOf" srcId="{7ABC2CD1-9ACA-4FBF-8705-41524EF44A11}" destId="{BE840DC3-740E-4FFA-AFEF-DE86DBF121F0}" srcOrd="1" destOrd="0" presId="urn:microsoft.com/office/officeart/2005/8/layout/cycle7"/>
    <dgm:cxn modelId="{3EF8A393-F8C1-4E16-9175-4F3904F73C94}" type="presOf" srcId="{429F60C3-F46E-4A01-A283-D0DE71870019}" destId="{EDC1BA05-E687-430F-A945-1974F099E77D}" srcOrd="0" destOrd="0" presId="urn:microsoft.com/office/officeart/2005/8/layout/cycle7"/>
    <dgm:cxn modelId="{EECE943D-CBC5-4A97-81FE-28833DDB98BE}" srcId="{AFB7DB83-8644-4C0D-91E6-FB10B8AB91AC}" destId="{0FB31014-3212-4F9E-90AF-3125033AC917}" srcOrd="0" destOrd="0" parTransId="{028C3C00-20C5-4171-8F90-0285ACB80107}" sibTransId="{7ABC2CD1-9ACA-4FBF-8705-41524EF44A11}"/>
    <dgm:cxn modelId="{B1D71132-34E0-4864-9AA6-53D03048B67E}" type="presOf" srcId="{15F8459E-A26D-4828-9AC4-10E223AD69B9}" destId="{C8E162DF-8E2C-4464-A095-E61619F3EFD6}" srcOrd="1" destOrd="0" presId="urn:microsoft.com/office/officeart/2005/8/layout/cycle7"/>
    <dgm:cxn modelId="{071177CC-E18E-424C-9A0F-B13363A1A936}" srcId="{AFB7DB83-8644-4C0D-91E6-FB10B8AB91AC}" destId="{F3274F6C-E1D0-484A-82DA-FD878A2ECEF1}" srcOrd="1" destOrd="0" parTransId="{FE325435-EDEB-4FE5-B567-4BFC3B3F2717}" sibTransId="{429F60C3-F46E-4A01-A283-D0DE71870019}"/>
    <dgm:cxn modelId="{B96F388E-6480-4AEF-BBE8-2A1D4BBBE672}" type="presOf" srcId="{0FB31014-3212-4F9E-90AF-3125033AC917}" destId="{486DB2F6-EB5E-4EA3-AEAC-FC75A588B57D}" srcOrd="0" destOrd="0" presId="urn:microsoft.com/office/officeart/2005/8/layout/cycle7"/>
    <dgm:cxn modelId="{D8E452CA-4F24-4882-8C9D-034A89A6EEF5}" type="presOf" srcId="{15F8459E-A26D-4828-9AC4-10E223AD69B9}" destId="{B44F141A-5350-4234-99E1-FE7E3787D68B}" srcOrd="0" destOrd="0" presId="urn:microsoft.com/office/officeart/2005/8/layout/cycle7"/>
    <dgm:cxn modelId="{49045BE8-056F-46E8-A9A5-B8A190BE507B}" type="presOf" srcId="{429F60C3-F46E-4A01-A283-D0DE71870019}" destId="{AB85FD64-FCF3-411A-8D84-6F8D64EFA8FA}" srcOrd="1" destOrd="0" presId="urn:microsoft.com/office/officeart/2005/8/layout/cycle7"/>
    <dgm:cxn modelId="{EA5EA262-1FF0-4E16-98CA-E529E6CB97F0}" type="presOf" srcId="{AFB7DB83-8644-4C0D-91E6-FB10B8AB91AC}" destId="{F546B3E9-31B0-4A85-BBE9-9CA2F3454943}" srcOrd="0" destOrd="0" presId="urn:microsoft.com/office/officeart/2005/8/layout/cycle7"/>
    <dgm:cxn modelId="{0CFAA84C-9704-43AE-80A5-D3031ACEAAD0}" srcId="{AFB7DB83-8644-4C0D-91E6-FB10B8AB91AC}" destId="{88057CCF-DAEA-4AA9-A7FA-126107A83E97}" srcOrd="2" destOrd="0" parTransId="{4F548376-19E7-432B-861E-0144951F78A9}" sibTransId="{15F8459E-A26D-4828-9AC4-10E223AD69B9}"/>
    <dgm:cxn modelId="{7B086D4B-EED9-463A-AEDB-565C6D12AF4C}" type="presParOf" srcId="{F546B3E9-31B0-4A85-BBE9-9CA2F3454943}" destId="{486DB2F6-EB5E-4EA3-AEAC-FC75A588B57D}" srcOrd="0" destOrd="0" presId="urn:microsoft.com/office/officeart/2005/8/layout/cycle7"/>
    <dgm:cxn modelId="{C9C951BC-97F4-45D4-ADB3-26FD90446837}" type="presParOf" srcId="{F546B3E9-31B0-4A85-BBE9-9CA2F3454943}" destId="{F6513D5D-4CF1-4E35-AADD-08410481D79A}" srcOrd="1" destOrd="0" presId="urn:microsoft.com/office/officeart/2005/8/layout/cycle7"/>
    <dgm:cxn modelId="{D3C19358-DC74-4E4C-AD1E-8AF228E36B6D}" type="presParOf" srcId="{F6513D5D-4CF1-4E35-AADD-08410481D79A}" destId="{BE840DC3-740E-4FFA-AFEF-DE86DBF121F0}" srcOrd="0" destOrd="0" presId="urn:microsoft.com/office/officeart/2005/8/layout/cycle7"/>
    <dgm:cxn modelId="{4BF5A8F8-2A88-4BB1-8476-7A0220EF5B44}" type="presParOf" srcId="{F546B3E9-31B0-4A85-BBE9-9CA2F3454943}" destId="{0121E20C-653B-4A03-BB98-71F51CCA85F9}" srcOrd="2" destOrd="0" presId="urn:microsoft.com/office/officeart/2005/8/layout/cycle7"/>
    <dgm:cxn modelId="{9E9AA5D7-263A-4B61-9F68-22D58A9C3A68}" type="presParOf" srcId="{F546B3E9-31B0-4A85-BBE9-9CA2F3454943}" destId="{EDC1BA05-E687-430F-A945-1974F099E77D}" srcOrd="3" destOrd="0" presId="urn:microsoft.com/office/officeart/2005/8/layout/cycle7"/>
    <dgm:cxn modelId="{E6000C90-5114-4610-BF1A-6030E573923F}" type="presParOf" srcId="{EDC1BA05-E687-430F-A945-1974F099E77D}" destId="{AB85FD64-FCF3-411A-8D84-6F8D64EFA8FA}" srcOrd="0" destOrd="0" presId="urn:microsoft.com/office/officeart/2005/8/layout/cycle7"/>
    <dgm:cxn modelId="{AA1BDB6F-FB07-4A75-AAE7-0E00E7361CB4}" type="presParOf" srcId="{F546B3E9-31B0-4A85-BBE9-9CA2F3454943}" destId="{5BC2AA30-5494-4A65-9950-F36C10AB389D}" srcOrd="4" destOrd="0" presId="urn:microsoft.com/office/officeart/2005/8/layout/cycle7"/>
    <dgm:cxn modelId="{21CD0BC7-4ECA-433C-8E50-CD2878BDFEE5}" type="presParOf" srcId="{F546B3E9-31B0-4A85-BBE9-9CA2F3454943}" destId="{B44F141A-5350-4234-99E1-FE7E3787D68B}" srcOrd="5" destOrd="0" presId="urn:microsoft.com/office/officeart/2005/8/layout/cycle7"/>
    <dgm:cxn modelId="{5F23CDE5-66A7-41E4-AA2F-8EB1DBA1643B}" type="presParOf" srcId="{B44F141A-5350-4234-99E1-FE7E3787D68B}" destId="{C8E162DF-8E2C-4464-A095-E61619F3EFD6}"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E57CCFD-F908-4D64-A7D9-EEE4C743C0AE}" type="doc">
      <dgm:prSet loTypeId="urn:microsoft.com/office/officeart/2005/8/layout/pyramid2" loCatId="pyramid" qsTypeId="urn:microsoft.com/office/officeart/2005/8/quickstyle/simple1" qsCatId="simple" csTypeId="urn:microsoft.com/office/officeart/2005/8/colors/accent1_2" csCatId="accent1" phldr="1"/>
      <dgm:spPr/>
    </dgm:pt>
    <dgm:pt modelId="{82CBEB10-E98D-4CD4-BABF-A47F9B362BF1}">
      <dgm:prSet phldrT="[Texto]"/>
      <dgm:spPr/>
      <dgm:t>
        <a:bodyPr/>
        <a:lstStyle/>
        <a:p>
          <a:r>
            <a:rPr lang="es-CO" dirty="0" smtClean="0"/>
            <a:t>COMPROMISOS</a:t>
          </a:r>
          <a:endParaRPr lang="es-CO" dirty="0"/>
        </a:p>
      </dgm:t>
    </dgm:pt>
    <dgm:pt modelId="{AF3638CF-1E19-4781-AE39-980B17F7E5FF}" type="parTrans" cxnId="{8EEBA8AC-99D8-4B5F-819A-D87937DAAA6F}">
      <dgm:prSet/>
      <dgm:spPr/>
      <dgm:t>
        <a:bodyPr/>
        <a:lstStyle/>
        <a:p>
          <a:endParaRPr lang="es-CO"/>
        </a:p>
      </dgm:t>
    </dgm:pt>
    <dgm:pt modelId="{D5A80693-0CF8-4246-8189-F51F1868A100}" type="sibTrans" cxnId="{8EEBA8AC-99D8-4B5F-819A-D87937DAAA6F}">
      <dgm:prSet/>
      <dgm:spPr/>
      <dgm:t>
        <a:bodyPr/>
        <a:lstStyle/>
        <a:p>
          <a:endParaRPr lang="es-CO"/>
        </a:p>
      </dgm:t>
    </dgm:pt>
    <dgm:pt modelId="{552655EF-612D-44FF-96AF-C70D26705FFD}">
      <dgm:prSet phldrT="[Texto]"/>
      <dgm:spPr/>
      <dgm:t>
        <a:bodyPr/>
        <a:lstStyle/>
        <a:p>
          <a:r>
            <a:rPr lang="es-CO" dirty="0" smtClean="0"/>
            <a:t>BENEFICIOS DIRECTOS</a:t>
          </a:r>
          <a:endParaRPr lang="es-CO" dirty="0"/>
        </a:p>
      </dgm:t>
    </dgm:pt>
    <dgm:pt modelId="{F23E3885-056D-4195-A20A-A8A67FD2D357}" type="parTrans" cxnId="{F4FCC337-9EE5-4BBC-962C-CFC8494DE29A}">
      <dgm:prSet/>
      <dgm:spPr/>
      <dgm:t>
        <a:bodyPr/>
        <a:lstStyle/>
        <a:p>
          <a:endParaRPr lang="es-CO"/>
        </a:p>
      </dgm:t>
    </dgm:pt>
    <dgm:pt modelId="{37262350-C2CB-46B5-9EF1-8158B5B82A0D}" type="sibTrans" cxnId="{F4FCC337-9EE5-4BBC-962C-CFC8494DE29A}">
      <dgm:prSet/>
      <dgm:spPr/>
      <dgm:t>
        <a:bodyPr/>
        <a:lstStyle/>
        <a:p>
          <a:endParaRPr lang="es-CO"/>
        </a:p>
      </dgm:t>
    </dgm:pt>
    <dgm:pt modelId="{0537AAB3-E4DC-4F99-9518-75DB04FF5E9C}">
      <dgm:prSet phldrT="[Texto]"/>
      <dgm:spPr/>
      <dgm:t>
        <a:bodyPr/>
        <a:lstStyle/>
        <a:p>
          <a:r>
            <a:rPr lang="es-CO" dirty="0" smtClean="0"/>
            <a:t>BENEFICIOS A LARGO PLAZO</a:t>
          </a:r>
          <a:endParaRPr lang="es-CO" dirty="0"/>
        </a:p>
      </dgm:t>
    </dgm:pt>
    <dgm:pt modelId="{C70C7921-D365-4EBC-9411-92384EC521A8}" type="parTrans" cxnId="{849A2827-9942-4BED-9811-6DF8B7C4CF21}">
      <dgm:prSet/>
      <dgm:spPr/>
      <dgm:t>
        <a:bodyPr/>
        <a:lstStyle/>
        <a:p>
          <a:endParaRPr lang="es-CO"/>
        </a:p>
      </dgm:t>
    </dgm:pt>
    <dgm:pt modelId="{4A577022-A1E8-4910-B599-9517BBAA6CAB}" type="sibTrans" cxnId="{849A2827-9942-4BED-9811-6DF8B7C4CF21}">
      <dgm:prSet/>
      <dgm:spPr/>
      <dgm:t>
        <a:bodyPr/>
        <a:lstStyle/>
        <a:p>
          <a:endParaRPr lang="es-CO"/>
        </a:p>
      </dgm:t>
    </dgm:pt>
    <dgm:pt modelId="{1293234F-A5B6-40F2-9518-408E07428E82}" type="pres">
      <dgm:prSet presAssocID="{BE57CCFD-F908-4D64-A7D9-EEE4C743C0AE}" presName="compositeShape" presStyleCnt="0">
        <dgm:presLayoutVars>
          <dgm:dir/>
          <dgm:resizeHandles/>
        </dgm:presLayoutVars>
      </dgm:prSet>
      <dgm:spPr/>
    </dgm:pt>
    <dgm:pt modelId="{438208AA-3E8A-40D3-9EEB-FC5E23DF1B61}" type="pres">
      <dgm:prSet presAssocID="{BE57CCFD-F908-4D64-A7D9-EEE4C743C0AE}" presName="pyramid" presStyleLbl="node1" presStyleIdx="0" presStyleCnt="1"/>
      <dgm:spPr/>
    </dgm:pt>
    <dgm:pt modelId="{62B4EF03-633A-4AEE-B649-4380978B2704}" type="pres">
      <dgm:prSet presAssocID="{BE57CCFD-F908-4D64-A7D9-EEE4C743C0AE}" presName="theList" presStyleCnt="0"/>
      <dgm:spPr/>
    </dgm:pt>
    <dgm:pt modelId="{D15DF799-BBC7-4030-BE75-88972EAD4328}" type="pres">
      <dgm:prSet presAssocID="{82CBEB10-E98D-4CD4-BABF-A47F9B362BF1}" presName="aNode" presStyleLbl="fgAcc1" presStyleIdx="0" presStyleCnt="3">
        <dgm:presLayoutVars>
          <dgm:bulletEnabled val="1"/>
        </dgm:presLayoutVars>
      </dgm:prSet>
      <dgm:spPr/>
      <dgm:t>
        <a:bodyPr/>
        <a:lstStyle/>
        <a:p>
          <a:endParaRPr lang="es-CO"/>
        </a:p>
      </dgm:t>
    </dgm:pt>
    <dgm:pt modelId="{8F985178-4607-484F-A134-E56F467ED0E9}" type="pres">
      <dgm:prSet presAssocID="{82CBEB10-E98D-4CD4-BABF-A47F9B362BF1}" presName="aSpace" presStyleCnt="0"/>
      <dgm:spPr/>
    </dgm:pt>
    <dgm:pt modelId="{4241BBF0-001B-41A0-A375-C086E5AB31C6}" type="pres">
      <dgm:prSet presAssocID="{552655EF-612D-44FF-96AF-C70D26705FFD}" presName="aNode" presStyleLbl="fgAcc1" presStyleIdx="1" presStyleCnt="3">
        <dgm:presLayoutVars>
          <dgm:bulletEnabled val="1"/>
        </dgm:presLayoutVars>
      </dgm:prSet>
      <dgm:spPr/>
      <dgm:t>
        <a:bodyPr/>
        <a:lstStyle/>
        <a:p>
          <a:endParaRPr lang="es-CO"/>
        </a:p>
      </dgm:t>
    </dgm:pt>
    <dgm:pt modelId="{06A32277-AA14-4522-A0DC-79F7B58C6737}" type="pres">
      <dgm:prSet presAssocID="{552655EF-612D-44FF-96AF-C70D26705FFD}" presName="aSpace" presStyleCnt="0"/>
      <dgm:spPr/>
    </dgm:pt>
    <dgm:pt modelId="{4A9F5566-A887-41ED-B776-E601A4AB08EA}" type="pres">
      <dgm:prSet presAssocID="{0537AAB3-E4DC-4F99-9518-75DB04FF5E9C}" presName="aNode" presStyleLbl="fgAcc1" presStyleIdx="2" presStyleCnt="3">
        <dgm:presLayoutVars>
          <dgm:bulletEnabled val="1"/>
        </dgm:presLayoutVars>
      </dgm:prSet>
      <dgm:spPr/>
      <dgm:t>
        <a:bodyPr/>
        <a:lstStyle/>
        <a:p>
          <a:endParaRPr lang="es-CO"/>
        </a:p>
      </dgm:t>
    </dgm:pt>
    <dgm:pt modelId="{C689F2D6-2857-4195-8D3C-0E0E3A9C337E}" type="pres">
      <dgm:prSet presAssocID="{0537AAB3-E4DC-4F99-9518-75DB04FF5E9C}" presName="aSpace" presStyleCnt="0"/>
      <dgm:spPr/>
    </dgm:pt>
  </dgm:ptLst>
  <dgm:cxnLst>
    <dgm:cxn modelId="{849A2827-9942-4BED-9811-6DF8B7C4CF21}" srcId="{BE57CCFD-F908-4D64-A7D9-EEE4C743C0AE}" destId="{0537AAB3-E4DC-4F99-9518-75DB04FF5E9C}" srcOrd="2" destOrd="0" parTransId="{C70C7921-D365-4EBC-9411-92384EC521A8}" sibTransId="{4A577022-A1E8-4910-B599-9517BBAA6CAB}"/>
    <dgm:cxn modelId="{FAE8CBCC-3E1A-4476-86B3-E19F87479771}" type="presOf" srcId="{82CBEB10-E98D-4CD4-BABF-A47F9B362BF1}" destId="{D15DF799-BBC7-4030-BE75-88972EAD4328}" srcOrd="0" destOrd="0" presId="urn:microsoft.com/office/officeart/2005/8/layout/pyramid2"/>
    <dgm:cxn modelId="{8EEBA8AC-99D8-4B5F-819A-D87937DAAA6F}" srcId="{BE57CCFD-F908-4D64-A7D9-EEE4C743C0AE}" destId="{82CBEB10-E98D-4CD4-BABF-A47F9B362BF1}" srcOrd="0" destOrd="0" parTransId="{AF3638CF-1E19-4781-AE39-980B17F7E5FF}" sibTransId="{D5A80693-0CF8-4246-8189-F51F1868A100}"/>
    <dgm:cxn modelId="{76FCD5A2-10C5-4F43-A95E-11BFC288CB87}" type="presOf" srcId="{552655EF-612D-44FF-96AF-C70D26705FFD}" destId="{4241BBF0-001B-41A0-A375-C086E5AB31C6}" srcOrd="0" destOrd="0" presId="urn:microsoft.com/office/officeart/2005/8/layout/pyramid2"/>
    <dgm:cxn modelId="{F4FCC337-9EE5-4BBC-962C-CFC8494DE29A}" srcId="{BE57CCFD-F908-4D64-A7D9-EEE4C743C0AE}" destId="{552655EF-612D-44FF-96AF-C70D26705FFD}" srcOrd="1" destOrd="0" parTransId="{F23E3885-056D-4195-A20A-A8A67FD2D357}" sibTransId="{37262350-C2CB-46B5-9EF1-8158B5B82A0D}"/>
    <dgm:cxn modelId="{2C2F5DAE-1021-416E-8825-87D2D33804A7}" type="presOf" srcId="{0537AAB3-E4DC-4F99-9518-75DB04FF5E9C}" destId="{4A9F5566-A887-41ED-B776-E601A4AB08EA}" srcOrd="0" destOrd="0" presId="urn:microsoft.com/office/officeart/2005/8/layout/pyramid2"/>
    <dgm:cxn modelId="{4ED2D966-0BFD-48FA-85D5-4BD6844D19BC}" type="presOf" srcId="{BE57CCFD-F908-4D64-A7D9-EEE4C743C0AE}" destId="{1293234F-A5B6-40F2-9518-408E07428E82}" srcOrd="0" destOrd="0" presId="urn:microsoft.com/office/officeart/2005/8/layout/pyramid2"/>
    <dgm:cxn modelId="{B87A5F37-B1B0-4863-B1DA-465B03F18F36}" type="presParOf" srcId="{1293234F-A5B6-40F2-9518-408E07428E82}" destId="{438208AA-3E8A-40D3-9EEB-FC5E23DF1B61}" srcOrd="0" destOrd="0" presId="urn:microsoft.com/office/officeart/2005/8/layout/pyramid2"/>
    <dgm:cxn modelId="{4AB7E2A2-7A1B-4849-9816-B2F7D3F90691}" type="presParOf" srcId="{1293234F-A5B6-40F2-9518-408E07428E82}" destId="{62B4EF03-633A-4AEE-B649-4380978B2704}" srcOrd="1" destOrd="0" presId="urn:microsoft.com/office/officeart/2005/8/layout/pyramid2"/>
    <dgm:cxn modelId="{F69D2A06-6EB8-4140-88AA-B1BA8393F9D8}" type="presParOf" srcId="{62B4EF03-633A-4AEE-B649-4380978B2704}" destId="{D15DF799-BBC7-4030-BE75-88972EAD4328}" srcOrd="0" destOrd="0" presId="urn:microsoft.com/office/officeart/2005/8/layout/pyramid2"/>
    <dgm:cxn modelId="{DBE6CA70-DCF4-41E4-B67E-481B0E76D25E}" type="presParOf" srcId="{62B4EF03-633A-4AEE-B649-4380978B2704}" destId="{8F985178-4607-484F-A134-E56F467ED0E9}" srcOrd="1" destOrd="0" presId="urn:microsoft.com/office/officeart/2005/8/layout/pyramid2"/>
    <dgm:cxn modelId="{A4B7E44E-F685-4632-B4CF-218FF9D8CD05}" type="presParOf" srcId="{62B4EF03-633A-4AEE-B649-4380978B2704}" destId="{4241BBF0-001B-41A0-A375-C086E5AB31C6}" srcOrd="2" destOrd="0" presId="urn:microsoft.com/office/officeart/2005/8/layout/pyramid2"/>
    <dgm:cxn modelId="{3E0B90C6-F216-40F6-A6CB-73BD8CCF342A}" type="presParOf" srcId="{62B4EF03-633A-4AEE-B649-4380978B2704}" destId="{06A32277-AA14-4522-A0DC-79F7B58C6737}" srcOrd="3" destOrd="0" presId="urn:microsoft.com/office/officeart/2005/8/layout/pyramid2"/>
    <dgm:cxn modelId="{95E37B58-3E75-4283-86AA-83080C2444F8}" type="presParOf" srcId="{62B4EF03-633A-4AEE-B649-4380978B2704}" destId="{4A9F5566-A887-41ED-B776-E601A4AB08EA}" srcOrd="4" destOrd="0" presId="urn:microsoft.com/office/officeart/2005/8/layout/pyramid2"/>
    <dgm:cxn modelId="{DB43BECC-7670-4798-900A-B82DA4E5DC80}" type="presParOf" srcId="{62B4EF03-633A-4AEE-B649-4380978B2704}" destId="{C689F2D6-2857-4195-8D3C-0E0E3A9C337E}"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7204ADA-6897-47A0-8AC3-A1A45DFC6486}"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s-CO"/>
        </a:p>
      </dgm:t>
    </dgm:pt>
    <dgm:pt modelId="{8B05188E-2E50-4516-BA47-A9EF2E190511}">
      <dgm:prSet phldrT="[Texto]"/>
      <dgm:spPr/>
      <dgm:t>
        <a:bodyPr/>
        <a:lstStyle/>
        <a:p>
          <a:r>
            <a:rPr lang="es-CO" dirty="0" smtClean="0"/>
            <a:t>VARIEDAD DE ECOSISTEMAS</a:t>
          </a:r>
          <a:endParaRPr lang="es-CO" dirty="0"/>
        </a:p>
      </dgm:t>
    </dgm:pt>
    <dgm:pt modelId="{D39CE50C-4EFB-4702-80A2-F026D4CF2D24}" type="parTrans" cxnId="{18DBAB6A-C9C3-4C90-8F7C-76D4AB44B6B2}">
      <dgm:prSet/>
      <dgm:spPr/>
      <dgm:t>
        <a:bodyPr/>
        <a:lstStyle/>
        <a:p>
          <a:endParaRPr lang="es-CO"/>
        </a:p>
      </dgm:t>
    </dgm:pt>
    <dgm:pt modelId="{2589092B-76CE-4240-AE2B-7085784D8C47}" type="sibTrans" cxnId="{18DBAB6A-C9C3-4C90-8F7C-76D4AB44B6B2}">
      <dgm:prSet/>
      <dgm:spPr/>
      <dgm:t>
        <a:bodyPr/>
        <a:lstStyle/>
        <a:p>
          <a:endParaRPr lang="es-CO"/>
        </a:p>
      </dgm:t>
    </dgm:pt>
    <dgm:pt modelId="{A7E78734-9917-491C-A8F5-069C75554380}">
      <dgm:prSet phldrT="[Texto]" phldr="1"/>
      <dgm:spPr/>
      <dgm:t>
        <a:bodyPr/>
        <a:lstStyle/>
        <a:p>
          <a:endParaRPr lang="es-CO"/>
        </a:p>
      </dgm:t>
    </dgm:pt>
    <dgm:pt modelId="{2CEA6482-2CC0-418B-ABD8-F3AA872430E3}" type="parTrans" cxnId="{B9A3174C-3263-467C-B310-0FFF9E0B717B}">
      <dgm:prSet/>
      <dgm:spPr/>
      <dgm:t>
        <a:bodyPr/>
        <a:lstStyle/>
        <a:p>
          <a:endParaRPr lang="es-CO"/>
        </a:p>
      </dgm:t>
    </dgm:pt>
    <dgm:pt modelId="{5616CBFE-4FF6-4A26-B4FC-321F5B1C69CF}" type="sibTrans" cxnId="{B9A3174C-3263-467C-B310-0FFF9E0B717B}">
      <dgm:prSet/>
      <dgm:spPr/>
      <dgm:t>
        <a:bodyPr/>
        <a:lstStyle/>
        <a:p>
          <a:endParaRPr lang="es-CO"/>
        </a:p>
      </dgm:t>
    </dgm:pt>
    <dgm:pt modelId="{AC942537-1AB1-42A5-9424-5FCA4774F430}">
      <dgm:prSet phldrT="[Texto]" phldr="1"/>
      <dgm:spPr/>
      <dgm:t>
        <a:bodyPr/>
        <a:lstStyle/>
        <a:p>
          <a:endParaRPr lang="es-CO" dirty="0"/>
        </a:p>
      </dgm:t>
    </dgm:pt>
    <dgm:pt modelId="{FECB1B87-7C07-4F0D-A237-DD944CD722FE}" type="parTrans" cxnId="{69927129-1F68-4E54-A01E-B23CE36F67A5}">
      <dgm:prSet/>
      <dgm:spPr/>
      <dgm:t>
        <a:bodyPr/>
        <a:lstStyle/>
        <a:p>
          <a:endParaRPr lang="es-CO"/>
        </a:p>
      </dgm:t>
    </dgm:pt>
    <dgm:pt modelId="{18D873E1-4082-4C92-8A6E-B1192E52216C}" type="sibTrans" cxnId="{69927129-1F68-4E54-A01E-B23CE36F67A5}">
      <dgm:prSet/>
      <dgm:spPr/>
      <dgm:t>
        <a:bodyPr/>
        <a:lstStyle/>
        <a:p>
          <a:endParaRPr lang="es-CO"/>
        </a:p>
      </dgm:t>
    </dgm:pt>
    <dgm:pt modelId="{69DC96E0-976A-4FB5-AD68-04955D23C3FE}">
      <dgm:prSet phldrT="[Texto]"/>
      <dgm:spPr/>
      <dgm:t>
        <a:bodyPr/>
        <a:lstStyle/>
        <a:p>
          <a:r>
            <a:rPr lang="es-CO" dirty="0" smtClean="0"/>
            <a:t>VARIEDAD DE ORGANISMOS</a:t>
          </a:r>
          <a:endParaRPr lang="es-CO" dirty="0"/>
        </a:p>
      </dgm:t>
    </dgm:pt>
    <dgm:pt modelId="{944AD736-9795-4F15-B7E9-CE0A279FD708}" type="parTrans" cxnId="{9A276094-8E9B-4EF1-A5A2-1733EA74E588}">
      <dgm:prSet/>
      <dgm:spPr/>
      <dgm:t>
        <a:bodyPr/>
        <a:lstStyle/>
        <a:p>
          <a:endParaRPr lang="es-CO"/>
        </a:p>
      </dgm:t>
    </dgm:pt>
    <dgm:pt modelId="{9F8960B0-5948-499A-8E56-685DBCC9400B}" type="sibTrans" cxnId="{9A276094-8E9B-4EF1-A5A2-1733EA74E588}">
      <dgm:prSet/>
      <dgm:spPr/>
      <dgm:t>
        <a:bodyPr/>
        <a:lstStyle/>
        <a:p>
          <a:endParaRPr lang="es-CO"/>
        </a:p>
      </dgm:t>
    </dgm:pt>
    <dgm:pt modelId="{112712D1-915F-4B56-8E95-C03EDFF98A3F}">
      <dgm:prSet phldrT="[Texto]"/>
      <dgm:spPr/>
      <dgm:t>
        <a:bodyPr/>
        <a:lstStyle/>
        <a:p>
          <a:r>
            <a:rPr lang="es-CO" dirty="0" smtClean="0"/>
            <a:t>ALTO GRADO DE COMPLEJIDAD Y DE</a:t>
          </a:r>
          <a:endParaRPr lang="es-CO" dirty="0"/>
        </a:p>
      </dgm:t>
    </dgm:pt>
    <dgm:pt modelId="{242B9E15-3D0A-49AF-9643-8C198E166D75}" type="parTrans" cxnId="{E367F611-47C0-4D21-8C61-456B56B4DAF7}">
      <dgm:prSet/>
      <dgm:spPr/>
      <dgm:t>
        <a:bodyPr/>
        <a:lstStyle/>
        <a:p>
          <a:endParaRPr lang="es-CO"/>
        </a:p>
      </dgm:t>
    </dgm:pt>
    <dgm:pt modelId="{ACCF4E57-18B8-4EEA-B646-94CBCA0C268F}" type="sibTrans" cxnId="{E367F611-47C0-4D21-8C61-456B56B4DAF7}">
      <dgm:prSet/>
      <dgm:spPr/>
      <dgm:t>
        <a:bodyPr/>
        <a:lstStyle/>
        <a:p>
          <a:endParaRPr lang="es-CO"/>
        </a:p>
      </dgm:t>
    </dgm:pt>
    <dgm:pt modelId="{96AC8359-227B-452A-BD44-FED9065640A1}">
      <dgm:prSet phldrT="[Texto]"/>
      <dgm:spPr/>
      <dgm:t>
        <a:bodyPr/>
        <a:lstStyle/>
        <a:p>
          <a:r>
            <a:rPr lang="es-CO" dirty="0" smtClean="0"/>
            <a:t>INCERTIDUMBRE</a:t>
          </a:r>
          <a:endParaRPr lang="es-CO" dirty="0"/>
        </a:p>
      </dgm:t>
    </dgm:pt>
    <dgm:pt modelId="{2DA758EC-D456-453B-BA36-1FA2F478AD43}" type="parTrans" cxnId="{FEDA86E1-55B8-479C-A18E-7E8C51AC9294}">
      <dgm:prSet/>
      <dgm:spPr/>
      <dgm:t>
        <a:bodyPr/>
        <a:lstStyle/>
        <a:p>
          <a:endParaRPr lang="es-CO"/>
        </a:p>
      </dgm:t>
    </dgm:pt>
    <dgm:pt modelId="{964ACEBC-B96E-4A29-BD99-8CB630CF09D6}" type="sibTrans" cxnId="{FEDA86E1-55B8-479C-A18E-7E8C51AC9294}">
      <dgm:prSet/>
      <dgm:spPr/>
      <dgm:t>
        <a:bodyPr/>
        <a:lstStyle/>
        <a:p>
          <a:endParaRPr lang="es-CO"/>
        </a:p>
      </dgm:t>
    </dgm:pt>
    <dgm:pt modelId="{BD9B538A-A55F-4E37-8A0C-EB3B2E46B563}">
      <dgm:prSet phldrT="[Texto]"/>
      <dgm:spPr/>
      <dgm:t>
        <a:bodyPr/>
        <a:lstStyle/>
        <a:p>
          <a:r>
            <a:rPr lang="es-CO" dirty="0" smtClean="0"/>
            <a:t>INTERACCIÒN ENTORNO</a:t>
          </a:r>
          <a:endParaRPr lang="es-CO" dirty="0"/>
        </a:p>
      </dgm:t>
    </dgm:pt>
    <dgm:pt modelId="{3E215633-EA44-4031-81BD-7B03F26096BA}" type="parTrans" cxnId="{2AEEBC02-DDB0-4B35-B0AA-E9A275436F3D}">
      <dgm:prSet/>
      <dgm:spPr/>
      <dgm:t>
        <a:bodyPr/>
        <a:lstStyle/>
        <a:p>
          <a:endParaRPr lang="es-CO"/>
        </a:p>
      </dgm:t>
    </dgm:pt>
    <dgm:pt modelId="{4D418EA8-9A3C-413D-B645-D07059F84AE3}" type="sibTrans" cxnId="{2AEEBC02-DDB0-4B35-B0AA-E9A275436F3D}">
      <dgm:prSet/>
      <dgm:spPr/>
      <dgm:t>
        <a:bodyPr/>
        <a:lstStyle/>
        <a:p>
          <a:endParaRPr lang="es-CO"/>
        </a:p>
      </dgm:t>
    </dgm:pt>
    <dgm:pt modelId="{C6D93DA3-19A6-4C46-AEB4-A1FB46181D30}">
      <dgm:prSet phldrT="[Texto]" phldr="1"/>
      <dgm:spPr/>
      <dgm:t>
        <a:bodyPr/>
        <a:lstStyle/>
        <a:p>
          <a:endParaRPr lang="es-CO" dirty="0"/>
        </a:p>
      </dgm:t>
    </dgm:pt>
    <dgm:pt modelId="{755F3C9C-E5A0-401C-B8C7-20AC11099593}" type="parTrans" cxnId="{D57EEE1E-1517-45B0-AFD4-E5358D4C88FE}">
      <dgm:prSet/>
      <dgm:spPr/>
      <dgm:t>
        <a:bodyPr/>
        <a:lstStyle/>
        <a:p>
          <a:endParaRPr lang="es-CO"/>
        </a:p>
      </dgm:t>
    </dgm:pt>
    <dgm:pt modelId="{FEF6F5DB-A90E-46CA-AA8B-E9FFB795AC8A}" type="sibTrans" cxnId="{D57EEE1E-1517-45B0-AFD4-E5358D4C88FE}">
      <dgm:prSet/>
      <dgm:spPr/>
      <dgm:t>
        <a:bodyPr/>
        <a:lstStyle/>
        <a:p>
          <a:endParaRPr lang="es-CO"/>
        </a:p>
      </dgm:t>
    </dgm:pt>
    <dgm:pt modelId="{CB203FDB-BBC3-4128-9498-D8FBCA32B1DE}">
      <dgm:prSet phldrT="[Texto]" phldr="1"/>
      <dgm:spPr/>
      <dgm:t>
        <a:bodyPr/>
        <a:lstStyle/>
        <a:p>
          <a:endParaRPr lang="es-CO" dirty="0"/>
        </a:p>
      </dgm:t>
    </dgm:pt>
    <dgm:pt modelId="{53D2B82C-1A3D-43B0-8CA9-F147E554154F}" type="parTrans" cxnId="{2C05C6ED-A613-408D-94FA-3709C9876504}">
      <dgm:prSet/>
      <dgm:spPr/>
      <dgm:t>
        <a:bodyPr/>
        <a:lstStyle/>
        <a:p>
          <a:endParaRPr lang="es-CO"/>
        </a:p>
      </dgm:t>
    </dgm:pt>
    <dgm:pt modelId="{2DD9EB72-30AA-465C-B183-7B3E82E0CDAC}" type="sibTrans" cxnId="{2C05C6ED-A613-408D-94FA-3709C9876504}">
      <dgm:prSet/>
      <dgm:spPr/>
      <dgm:t>
        <a:bodyPr/>
        <a:lstStyle/>
        <a:p>
          <a:endParaRPr lang="es-CO"/>
        </a:p>
      </dgm:t>
    </dgm:pt>
    <dgm:pt modelId="{B05EFC90-920E-4B2E-95D4-E9E983C36D96}" type="pres">
      <dgm:prSet presAssocID="{97204ADA-6897-47A0-8AC3-A1A45DFC6486}" presName="composite" presStyleCnt="0">
        <dgm:presLayoutVars>
          <dgm:chMax val="5"/>
          <dgm:dir/>
          <dgm:animLvl val="ctr"/>
          <dgm:resizeHandles val="exact"/>
        </dgm:presLayoutVars>
      </dgm:prSet>
      <dgm:spPr/>
      <dgm:t>
        <a:bodyPr/>
        <a:lstStyle/>
        <a:p>
          <a:endParaRPr lang="es-CO"/>
        </a:p>
      </dgm:t>
    </dgm:pt>
    <dgm:pt modelId="{3E6EC14C-CC08-4893-98A4-52D10A26E2CC}" type="pres">
      <dgm:prSet presAssocID="{97204ADA-6897-47A0-8AC3-A1A45DFC6486}" presName="cycle" presStyleCnt="0"/>
      <dgm:spPr/>
    </dgm:pt>
    <dgm:pt modelId="{54350C6F-AF35-4EC7-9559-EE73CADF2D21}" type="pres">
      <dgm:prSet presAssocID="{97204ADA-6897-47A0-8AC3-A1A45DFC6486}" presName="centerShape" presStyleCnt="0"/>
      <dgm:spPr/>
    </dgm:pt>
    <dgm:pt modelId="{4B188826-7E8D-4BA4-9D96-01AAB79225A5}" type="pres">
      <dgm:prSet presAssocID="{97204ADA-6897-47A0-8AC3-A1A45DFC6486}" presName="connSite" presStyleLbl="node1" presStyleIdx="0" presStyleCnt="4"/>
      <dgm:spPr/>
    </dgm:pt>
    <dgm:pt modelId="{95364758-4E2E-49B0-983A-8CB076D2901A}" type="pres">
      <dgm:prSet presAssocID="{97204ADA-6897-47A0-8AC3-A1A45DFC6486}" presName="visible" presStyleLbl="nod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8E720F1E-43B3-431F-B3D8-2C5C5626F87A}" type="pres">
      <dgm:prSet presAssocID="{D39CE50C-4EFB-4702-80A2-F026D4CF2D24}" presName="Name25" presStyleLbl="parChTrans1D1" presStyleIdx="0" presStyleCnt="3"/>
      <dgm:spPr/>
      <dgm:t>
        <a:bodyPr/>
        <a:lstStyle/>
        <a:p>
          <a:endParaRPr lang="es-CO"/>
        </a:p>
      </dgm:t>
    </dgm:pt>
    <dgm:pt modelId="{BE1CA63E-326C-4065-A128-A0E52797DE46}" type="pres">
      <dgm:prSet presAssocID="{8B05188E-2E50-4516-BA47-A9EF2E190511}" presName="node" presStyleCnt="0"/>
      <dgm:spPr/>
    </dgm:pt>
    <dgm:pt modelId="{011740CA-7F39-4F5E-88C8-9794071F7C66}" type="pres">
      <dgm:prSet presAssocID="{8B05188E-2E50-4516-BA47-A9EF2E190511}" presName="parentNode" presStyleLbl="node1" presStyleIdx="1" presStyleCnt="4">
        <dgm:presLayoutVars>
          <dgm:chMax val="1"/>
          <dgm:bulletEnabled val="1"/>
        </dgm:presLayoutVars>
      </dgm:prSet>
      <dgm:spPr/>
      <dgm:t>
        <a:bodyPr/>
        <a:lstStyle/>
        <a:p>
          <a:endParaRPr lang="es-CO"/>
        </a:p>
      </dgm:t>
    </dgm:pt>
    <dgm:pt modelId="{9DB49AAD-69B6-4971-BDB3-44032B094452}" type="pres">
      <dgm:prSet presAssocID="{8B05188E-2E50-4516-BA47-A9EF2E190511}" presName="childNode" presStyleLbl="revTx" presStyleIdx="0" presStyleCnt="3">
        <dgm:presLayoutVars>
          <dgm:bulletEnabled val="1"/>
        </dgm:presLayoutVars>
      </dgm:prSet>
      <dgm:spPr/>
      <dgm:t>
        <a:bodyPr/>
        <a:lstStyle/>
        <a:p>
          <a:endParaRPr lang="es-CO"/>
        </a:p>
      </dgm:t>
    </dgm:pt>
    <dgm:pt modelId="{714EA871-9887-48DF-B65C-D9E5FD614F99}" type="pres">
      <dgm:prSet presAssocID="{944AD736-9795-4F15-B7E9-CE0A279FD708}" presName="Name25" presStyleLbl="parChTrans1D1" presStyleIdx="1" presStyleCnt="3"/>
      <dgm:spPr/>
      <dgm:t>
        <a:bodyPr/>
        <a:lstStyle/>
        <a:p>
          <a:endParaRPr lang="es-CO"/>
        </a:p>
      </dgm:t>
    </dgm:pt>
    <dgm:pt modelId="{64D3F32E-31FA-4536-9C6F-799F6EE52E48}" type="pres">
      <dgm:prSet presAssocID="{69DC96E0-976A-4FB5-AD68-04955D23C3FE}" presName="node" presStyleCnt="0"/>
      <dgm:spPr/>
    </dgm:pt>
    <dgm:pt modelId="{5DF7400A-E603-4BB3-9FC9-0BF2141F677F}" type="pres">
      <dgm:prSet presAssocID="{69DC96E0-976A-4FB5-AD68-04955D23C3FE}" presName="parentNode" presStyleLbl="node1" presStyleIdx="2" presStyleCnt="4">
        <dgm:presLayoutVars>
          <dgm:chMax val="1"/>
          <dgm:bulletEnabled val="1"/>
        </dgm:presLayoutVars>
      </dgm:prSet>
      <dgm:spPr/>
      <dgm:t>
        <a:bodyPr/>
        <a:lstStyle/>
        <a:p>
          <a:endParaRPr lang="es-CO"/>
        </a:p>
      </dgm:t>
    </dgm:pt>
    <dgm:pt modelId="{34C6E434-36A8-4CEE-8569-81C0B1C8998F}" type="pres">
      <dgm:prSet presAssocID="{69DC96E0-976A-4FB5-AD68-04955D23C3FE}" presName="childNode" presStyleLbl="revTx" presStyleIdx="1" presStyleCnt="3">
        <dgm:presLayoutVars>
          <dgm:bulletEnabled val="1"/>
        </dgm:presLayoutVars>
      </dgm:prSet>
      <dgm:spPr/>
      <dgm:t>
        <a:bodyPr/>
        <a:lstStyle/>
        <a:p>
          <a:endParaRPr lang="es-CO"/>
        </a:p>
      </dgm:t>
    </dgm:pt>
    <dgm:pt modelId="{8E65A751-13D4-4910-99BE-D9F59EB264DE}" type="pres">
      <dgm:prSet presAssocID="{3E215633-EA44-4031-81BD-7B03F26096BA}" presName="Name25" presStyleLbl="parChTrans1D1" presStyleIdx="2" presStyleCnt="3"/>
      <dgm:spPr/>
      <dgm:t>
        <a:bodyPr/>
        <a:lstStyle/>
        <a:p>
          <a:endParaRPr lang="es-CO"/>
        </a:p>
      </dgm:t>
    </dgm:pt>
    <dgm:pt modelId="{625EEA69-09CD-460C-BCBC-928016F4B43A}" type="pres">
      <dgm:prSet presAssocID="{BD9B538A-A55F-4E37-8A0C-EB3B2E46B563}" presName="node" presStyleCnt="0"/>
      <dgm:spPr/>
    </dgm:pt>
    <dgm:pt modelId="{B5F869E4-F6BE-46DF-95ED-D87A46185804}" type="pres">
      <dgm:prSet presAssocID="{BD9B538A-A55F-4E37-8A0C-EB3B2E46B563}" presName="parentNode" presStyleLbl="node1" presStyleIdx="3" presStyleCnt="4">
        <dgm:presLayoutVars>
          <dgm:chMax val="1"/>
          <dgm:bulletEnabled val="1"/>
        </dgm:presLayoutVars>
      </dgm:prSet>
      <dgm:spPr/>
      <dgm:t>
        <a:bodyPr/>
        <a:lstStyle/>
        <a:p>
          <a:endParaRPr lang="es-CO"/>
        </a:p>
      </dgm:t>
    </dgm:pt>
    <dgm:pt modelId="{19291001-864C-4218-AB1B-7B85BD2F42D9}" type="pres">
      <dgm:prSet presAssocID="{BD9B538A-A55F-4E37-8A0C-EB3B2E46B563}" presName="childNode" presStyleLbl="revTx" presStyleIdx="2" presStyleCnt="3">
        <dgm:presLayoutVars>
          <dgm:bulletEnabled val="1"/>
        </dgm:presLayoutVars>
      </dgm:prSet>
      <dgm:spPr/>
      <dgm:t>
        <a:bodyPr/>
        <a:lstStyle/>
        <a:p>
          <a:endParaRPr lang="es-CO"/>
        </a:p>
      </dgm:t>
    </dgm:pt>
  </dgm:ptLst>
  <dgm:cxnLst>
    <dgm:cxn modelId="{4CA530E8-52D4-456A-8EB1-050F18B99440}" type="presOf" srcId="{96AC8359-227B-452A-BD44-FED9065640A1}" destId="{34C6E434-36A8-4CEE-8569-81C0B1C8998F}" srcOrd="0" destOrd="1" presId="urn:microsoft.com/office/officeart/2005/8/layout/radial2"/>
    <dgm:cxn modelId="{5F5DB340-991A-4413-A169-AA801F7CF8F0}" type="presOf" srcId="{C6D93DA3-19A6-4C46-AEB4-A1FB46181D30}" destId="{19291001-864C-4218-AB1B-7B85BD2F42D9}" srcOrd="0" destOrd="0" presId="urn:microsoft.com/office/officeart/2005/8/layout/radial2"/>
    <dgm:cxn modelId="{8768DF57-CAE0-4122-A743-53F3540093AA}" type="presOf" srcId="{97204ADA-6897-47A0-8AC3-A1A45DFC6486}" destId="{B05EFC90-920E-4B2E-95D4-E9E983C36D96}" srcOrd="0" destOrd="0" presId="urn:microsoft.com/office/officeart/2005/8/layout/radial2"/>
    <dgm:cxn modelId="{08084FE8-C67F-4DC8-BF5D-D79597FB3D3C}" type="presOf" srcId="{AC942537-1AB1-42A5-9424-5FCA4774F430}" destId="{9DB49AAD-69B6-4971-BDB3-44032B094452}" srcOrd="0" destOrd="1" presId="urn:microsoft.com/office/officeart/2005/8/layout/radial2"/>
    <dgm:cxn modelId="{B94CA0A5-617D-4A31-87BB-436604DDBE0F}" type="presOf" srcId="{BD9B538A-A55F-4E37-8A0C-EB3B2E46B563}" destId="{B5F869E4-F6BE-46DF-95ED-D87A46185804}" srcOrd="0" destOrd="0" presId="urn:microsoft.com/office/officeart/2005/8/layout/radial2"/>
    <dgm:cxn modelId="{6C6C72B6-F803-4A64-B1C3-9F0BCD37A9B2}" type="presOf" srcId="{CB203FDB-BBC3-4128-9498-D8FBCA32B1DE}" destId="{19291001-864C-4218-AB1B-7B85BD2F42D9}" srcOrd="0" destOrd="1" presId="urn:microsoft.com/office/officeart/2005/8/layout/radial2"/>
    <dgm:cxn modelId="{DD795CB2-E0E9-428A-9628-FB8FEE341B58}" type="presOf" srcId="{3E215633-EA44-4031-81BD-7B03F26096BA}" destId="{8E65A751-13D4-4910-99BE-D9F59EB264DE}" srcOrd="0" destOrd="0" presId="urn:microsoft.com/office/officeart/2005/8/layout/radial2"/>
    <dgm:cxn modelId="{FEDA86E1-55B8-479C-A18E-7E8C51AC9294}" srcId="{69DC96E0-976A-4FB5-AD68-04955D23C3FE}" destId="{96AC8359-227B-452A-BD44-FED9065640A1}" srcOrd="1" destOrd="0" parTransId="{2DA758EC-D456-453B-BA36-1FA2F478AD43}" sibTransId="{964ACEBC-B96E-4A29-BD99-8CB630CF09D6}"/>
    <dgm:cxn modelId="{69927129-1F68-4E54-A01E-B23CE36F67A5}" srcId="{8B05188E-2E50-4516-BA47-A9EF2E190511}" destId="{AC942537-1AB1-42A5-9424-5FCA4774F430}" srcOrd="1" destOrd="0" parTransId="{FECB1B87-7C07-4F0D-A237-DD944CD722FE}" sibTransId="{18D873E1-4082-4C92-8A6E-B1192E52216C}"/>
    <dgm:cxn modelId="{8BE4CEC5-8B22-4817-99B8-0C8BE03E165A}" type="presOf" srcId="{112712D1-915F-4B56-8E95-C03EDFF98A3F}" destId="{34C6E434-36A8-4CEE-8569-81C0B1C8998F}" srcOrd="0" destOrd="0" presId="urn:microsoft.com/office/officeart/2005/8/layout/radial2"/>
    <dgm:cxn modelId="{2AEEBC02-DDB0-4B35-B0AA-E9A275436F3D}" srcId="{97204ADA-6897-47A0-8AC3-A1A45DFC6486}" destId="{BD9B538A-A55F-4E37-8A0C-EB3B2E46B563}" srcOrd="2" destOrd="0" parTransId="{3E215633-EA44-4031-81BD-7B03F26096BA}" sibTransId="{4D418EA8-9A3C-413D-B645-D07059F84AE3}"/>
    <dgm:cxn modelId="{C492DF6C-F596-486D-B4C6-E691385079B7}" type="presOf" srcId="{69DC96E0-976A-4FB5-AD68-04955D23C3FE}" destId="{5DF7400A-E603-4BB3-9FC9-0BF2141F677F}" srcOrd="0" destOrd="0" presId="urn:microsoft.com/office/officeart/2005/8/layout/radial2"/>
    <dgm:cxn modelId="{6939779B-527D-4CD9-9480-02E039FCC3D0}" type="presOf" srcId="{944AD736-9795-4F15-B7E9-CE0A279FD708}" destId="{714EA871-9887-48DF-B65C-D9E5FD614F99}" srcOrd="0" destOrd="0" presId="urn:microsoft.com/office/officeart/2005/8/layout/radial2"/>
    <dgm:cxn modelId="{B9A3174C-3263-467C-B310-0FFF9E0B717B}" srcId="{8B05188E-2E50-4516-BA47-A9EF2E190511}" destId="{A7E78734-9917-491C-A8F5-069C75554380}" srcOrd="0" destOrd="0" parTransId="{2CEA6482-2CC0-418B-ABD8-F3AA872430E3}" sibTransId="{5616CBFE-4FF6-4A26-B4FC-321F5B1C69CF}"/>
    <dgm:cxn modelId="{87644E40-2798-49A7-A670-C82C1593E81C}" type="presOf" srcId="{A7E78734-9917-491C-A8F5-069C75554380}" destId="{9DB49AAD-69B6-4971-BDB3-44032B094452}" srcOrd="0" destOrd="0" presId="urn:microsoft.com/office/officeart/2005/8/layout/radial2"/>
    <dgm:cxn modelId="{D57EEE1E-1517-45B0-AFD4-E5358D4C88FE}" srcId="{BD9B538A-A55F-4E37-8A0C-EB3B2E46B563}" destId="{C6D93DA3-19A6-4C46-AEB4-A1FB46181D30}" srcOrd="0" destOrd="0" parTransId="{755F3C9C-E5A0-401C-B8C7-20AC11099593}" sibTransId="{FEF6F5DB-A90E-46CA-AA8B-E9FFB795AC8A}"/>
    <dgm:cxn modelId="{2C05C6ED-A613-408D-94FA-3709C9876504}" srcId="{BD9B538A-A55F-4E37-8A0C-EB3B2E46B563}" destId="{CB203FDB-BBC3-4128-9498-D8FBCA32B1DE}" srcOrd="1" destOrd="0" parTransId="{53D2B82C-1A3D-43B0-8CA9-F147E554154F}" sibTransId="{2DD9EB72-30AA-465C-B183-7B3E82E0CDAC}"/>
    <dgm:cxn modelId="{FF3B96FB-BB92-4143-B6F2-202E996ED399}" type="presOf" srcId="{D39CE50C-4EFB-4702-80A2-F026D4CF2D24}" destId="{8E720F1E-43B3-431F-B3D8-2C5C5626F87A}" srcOrd="0" destOrd="0" presId="urn:microsoft.com/office/officeart/2005/8/layout/radial2"/>
    <dgm:cxn modelId="{637540FF-57A6-4D03-BE35-39D2BBBB8C32}" type="presOf" srcId="{8B05188E-2E50-4516-BA47-A9EF2E190511}" destId="{011740CA-7F39-4F5E-88C8-9794071F7C66}" srcOrd="0" destOrd="0" presId="urn:microsoft.com/office/officeart/2005/8/layout/radial2"/>
    <dgm:cxn modelId="{E367F611-47C0-4D21-8C61-456B56B4DAF7}" srcId="{69DC96E0-976A-4FB5-AD68-04955D23C3FE}" destId="{112712D1-915F-4B56-8E95-C03EDFF98A3F}" srcOrd="0" destOrd="0" parTransId="{242B9E15-3D0A-49AF-9643-8C198E166D75}" sibTransId="{ACCF4E57-18B8-4EEA-B646-94CBCA0C268F}"/>
    <dgm:cxn modelId="{9A276094-8E9B-4EF1-A5A2-1733EA74E588}" srcId="{97204ADA-6897-47A0-8AC3-A1A45DFC6486}" destId="{69DC96E0-976A-4FB5-AD68-04955D23C3FE}" srcOrd="1" destOrd="0" parTransId="{944AD736-9795-4F15-B7E9-CE0A279FD708}" sibTransId="{9F8960B0-5948-499A-8E56-685DBCC9400B}"/>
    <dgm:cxn modelId="{18DBAB6A-C9C3-4C90-8F7C-76D4AB44B6B2}" srcId="{97204ADA-6897-47A0-8AC3-A1A45DFC6486}" destId="{8B05188E-2E50-4516-BA47-A9EF2E190511}" srcOrd="0" destOrd="0" parTransId="{D39CE50C-4EFB-4702-80A2-F026D4CF2D24}" sibTransId="{2589092B-76CE-4240-AE2B-7085784D8C47}"/>
    <dgm:cxn modelId="{73FB322E-7ED9-4106-AC61-8170A49A88E0}" type="presParOf" srcId="{B05EFC90-920E-4B2E-95D4-E9E983C36D96}" destId="{3E6EC14C-CC08-4893-98A4-52D10A26E2CC}" srcOrd="0" destOrd="0" presId="urn:microsoft.com/office/officeart/2005/8/layout/radial2"/>
    <dgm:cxn modelId="{7DCB5BAC-9432-417C-8FB9-15AAB6BC3C29}" type="presParOf" srcId="{3E6EC14C-CC08-4893-98A4-52D10A26E2CC}" destId="{54350C6F-AF35-4EC7-9559-EE73CADF2D21}" srcOrd="0" destOrd="0" presId="urn:microsoft.com/office/officeart/2005/8/layout/radial2"/>
    <dgm:cxn modelId="{39665FEF-55D2-465C-8892-2E17D6BC7B8D}" type="presParOf" srcId="{54350C6F-AF35-4EC7-9559-EE73CADF2D21}" destId="{4B188826-7E8D-4BA4-9D96-01AAB79225A5}" srcOrd="0" destOrd="0" presId="urn:microsoft.com/office/officeart/2005/8/layout/radial2"/>
    <dgm:cxn modelId="{23EC550D-EDD5-45EB-957D-6C580A3A4E2C}" type="presParOf" srcId="{54350C6F-AF35-4EC7-9559-EE73CADF2D21}" destId="{95364758-4E2E-49B0-983A-8CB076D2901A}" srcOrd="1" destOrd="0" presId="urn:microsoft.com/office/officeart/2005/8/layout/radial2"/>
    <dgm:cxn modelId="{E33A284D-58EA-41FB-97FE-7BBB85455539}" type="presParOf" srcId="{3E6EC14C-CC08-4893-98A4-52D10A26E2CC}" destId="{8E720F1E-43B3-431F-B3D8-2C5C5626F87A}" srcOrd="1" destOrd="0" presId="urn:microsoft.com/office/officeart/2005/8/layout/radial2"/>
    <dgm:cxn modelId="{AB30825A-F9AE-4F01-A602-B1B9F1D452E3}" type="presParOf" srcId="{3E6EC14C-CC08-4893-98A4-52D10A26E2CC}" destId="{BE1CA63E-326C-4065-A128-A0E52797DE46}" srcOrd="2" destOrd="0" presId="urn:microsoft.com/office/officeart/2005/8/layout/radial2"/>
    <dgm:cxn modelId="{DF587757-314A-486D-AACA-2BF368AF6579}" type="presParOf" srcId="{BE1CA63E-326C-4065-A128-A0E52797DE46}" destId="{011740CA-7F39-4F5E-88C8-9794071F7C66}" srcOrd="0" destOrd="0" presId="urn:microsoft.com/office/officeart/2005/8/layout/radial2"/>
    <dgm:cxn modelId="{F55818A8-329A-45D3-B824-0FD9B1209661}" type="presParOf" srcId="{BE1CA63E-326C-4065-A128-A0E52797DE46}" destId="{9DB49AAD-69B6-4971-BDB3-44032B094452}" srcOrd="1" destOrd="0" presId="urn:microsoft.com/office/officeart/2005/8/layout/radial2"/>
    <dgm:cxn modelId="{43E4F3E7-DA3E-47BA-AD3C-E20014E39705}" type="presParOf" srcId="{3E6EC14C-CC08-4893-98A4-52D10A26E2CC}" destId="{714EA871-9887-48DF-B65C-D9E5FD614F99}" srcOrd="3" destOrd="0" presId="urn:microsoft.com/office/officeart/2005/8/layout/radial2"/>
    <dgm:cxn modelId="{AC2CD171-C706-4A31-951F-BE447275D7CE}" type="presParOf" srcId="{3E6EC14C-CC08-4893-98A4-52D10A26E2CC}" destId="{64D3F32E-31FA-4536-9C6F-799F6EE52E48}" srcOrd="4" destOrd="0" presId="urn:microsoft.com/office/officeart/2005/8/layout/radial2"/>
    <dgm:cxn modelId="{4F7A11C1-90BA-4B54-8DD0-A551625837C5}" type="presParOf" srcId="{64D3F32E-31FA-4536-9C6F-799F6EE52E48}" destId="{5DF7400A-E603-4BB3-9FC9-0BF2141F677F}" srcOrd="0" destOrd="0" presId="urn:microsoft.com/office/officeart/2005/8/layout/radial2"/>
    <dgm:cxn modelId="{75EDBC18-6EA3-4161-9682-187BBF8C2A0E}" type="presParOf" srcId="{64D3F32E-31FA-4536-9C6F-799F6EE52E48}" destId="{34C6E434-36A8-4CEE-8569-81C0B1C8998F}" srcOrd="1" destOrd="0" presId="urn:microsoft.com/office/officeart/2005/8/layout/radial2"/>
    <dgm:cxn modelId="{DEBA9B02-4F9A-41C8-9082-B98C269E142E}" type="presParOf" srcId="{3E6EC14C-CC08-4893-98A4-52D10A26E2CC}" destId="{8E65A751-13D4-4910-99BE-D9F59EB264DE}" srcOrd="5" destOrd="0" presId="urn:microsoft.com/office/officeart/2005/8/layout/radial2"/>
    <dgm:cxn modelId="{EF778A22-4A9A-44DF-89CB-656F2AE0B714}" type="presParOf" srcId="{3E6EC14C-CC08-4893-98A4-52D10A26E2CC}" destId="{625EEA69-09CD-460C-BCBC-928016F4B43A}" srcOrd="6" destOrd="0" presId="urn:microsoft.com/office/officeart/2005/8/layout/radial2"/>
    <dgm:cxn modelId="{250DBE7D-99D3-4A28-92B1-90B6A5D0889B}" type="presParOf" srcId="{625EEA69-09CD-460C-BCBC-928016F4B43A}" destId="{B5F869E4-F6BE-46DF-95ED-D87A46185804}" srcOrd="0" destOrd="0" presId="urn:microsoft.com/office/officeart/2005/8/layout/radial2"/>
    <dgm:cxn modelId="{1184F4CC-F082-44BF-960A-7888DFC8CAF8}" type="presParOf" srcId="{625EEA69-09CD-460C-BCBC-928016F4B43A}" destId="{19291001-864C-4218-AB1B-7B85BD2F42D9}"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B99E39C-DBCD-4FD7-82FD-9A99DD54954F}"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CO"/>
        </a:p>
      </dgm:t>
    </dgm:pt>
    <dgm:pt modelId="{7B49FFB9-10AF-44BF-8FD4-26CEDCDF460D}">
      <dgm:prSet phldrT="[Texto]"/>
      <dgm:spPr/>
      <dgm:t>
        <a:bodyPr/>
        <a:lstStyle/>
        <a:p>
          <a:r>
            <a:rPr lang="es-CO" dirty="0" smtClean="0"/>
            <a:t>NIVEL ESTRATÉGICO</a:t>
          </a:r>
          <a:endParaRPr lang="es-CO" dirty="0"/>
        </a:p>
      </dgm:t>
    </dgm:pt>
    <dgm:pt modelId="{B1E84529-C6EB-4211-A8DE-7F624BA9D846}" type="parTrans" cxnId="{BBB87B25-9CC8-465C-ADD4-9BD5571D870D}">
      <dgm:prSet/>
      <dgm:spPr/>
      <dgm:t>
        <a:bodyPr/>
        <a:lstStyle/>
        <a:p>
          <a:endParaRPr lang="es-CO"/>
        </a:p>
      </dgm:t>
    </dgm:pt>
    <dgm:pt modelId="{B7F15CFF-5A81-4F79-8947-7C90247C66D6}" type="sibTrans" cxnId="{BBB87B25-9CC8-465C-ADD4-9BD5571D870D}">
      <dgm:prSet/>
      <dgm:spPr/>
      <dgm:t>
        <a:bodyPr/>
        <a:lstStyle/>
        <a:p>
          <a:endParaRPr lang="es-CO"/>
        </a:p>
      </dgm:t>
    </dgm:pt>
    <dgm:pt modelId="{E9D500CF-6959-423F-AE09-56391C9708B8}">
      <dgm:prSet phldrT="[Texto]"/>
      <dgm:spPr/>
      <dgm:t>
        <a:bodyPr/>
        <a:lstStyle/>
        <a:p>
          <a:r>
            <a:rPr lang="es-CO" dirty="0" smtClean="0"/>
            <a:t>crear o actualizar la política ambiental </a:t>
          </a:r>
          <a:endParaRPr lang="es-CO" dirty="0"/>
        </a:p>
      </dgm:t>
    </dgm:pt>
    <dgm:pt modelId="{5D58DE9B-A081-4649-A052-4AF9AB7BE247}" type="parTrans" cxnId="{5BF56424-A865-4D77-95E9-75827E5632FC}">
      <dgm:prSet/>
      <dgm:spPr/>
      <dgm:t>
        <a:bodyPr/>
        <a:lstStyle/>
        <a:p>
          <a:endParaRPr lang="es-CO"/>
        </a:p>
      </dgm:t>
    </dgm:pt>
    <dgm:pt modelId="{BD270FD9-AD19-446F-BE62-177EB92AF926}" type="sibTrans" cxnId="{5BF56424-A865-4D77-95E9-75827E5632FC}">
      <dgm:prSet/>
      <dgm:spPr/>
      <dgm:t>
        <a:bodyPr/>
        <a:lstStyle/>
        <a:p>
          <a:endParaRPr lang="es-CO"/>
        </a:p>
      </dgm:t>
    </dgm:pt>
    <dgm:pt modelId="{77970030-867F-4C2B-A72E-CF94A03ECD05}">
      <dgm:prSet phldrT="[Texto]"/>
      <dgm:spPr/>
      <dgm:t>
        <a:bodyPr/>
        <a:lstStyle/>
        <a:p>
          <a:r>
            <a:rPr lang="es-CO" dirty="0" smtClean="0"/>
            <a:t>planeación estratégica con enfoque basado en el riesgo</a:t>
          </a:r>
          <a:endParaRPr lang="es-CO" dirty="0"/>
        </a:p>
      </dgm:t>
    </dgm:pt>
    <dgm:pt modelId="{7F2AD9B0-4091-4CE2-B751-E3B2229265DD}" type="parTrans" cxnId="{034FC229-FC98-4A08-8146-37927901B5AD}">
      <dgm:prSet/>
      <dgm:spPr/>
      <dgm:t>
        <a:bodyPr/>
        <a:lstStyle/>
        <a:p>
          <a:endParaRPr lang="es-CO"/>
        </a:p>
      </dgm:t>
    </dgm:pt>
    <dgm:pt modelId="{78063E7C-D542-4DA5-8812-46F621A810CE}" type="sibTrans" cxnId="{034FC229-FC98-4A08-8146-37927901B5AD}">
      <dgm:prSet/>
      <dgm:spPr/>
      <dgm:t>
        <a:bodyPr/>
        <a:lstStyle/>
        <a:p>
          <a:endParaRPr lang="es-CO"/>
        </a:p>
      </dgm:t>
    </dgm:pt>
    <dgm:pt modelId="{1560EB87-56CE-4AC4-BB76-30431D2E2F44}">
      <dgm:prSet phldrT="[Texto]"/>
      <dgm:spPr/>
      <dgm:t>
        <a:bodyPr/>
        <a:lstStyle/>
        <a:p>
          <a:r>
            <a:rPr lang="es-CO" dirty="0" smtClean="0"/>
            <a:t>NIVEL OPERACIONAL</a:t>
          </a:r>
          <a:endParaRPr lang="es-CO" dirty="0"/>
        </a:p>
      </dgm:t>
    </dgm:pt>
    <dgm:pt modelId="{0298BA42-EFFC-434C-A391-BF110303EE8A}" type="parTrans" cxnId="{F915670D-35CD-4E0E-BE16-6578C5BDE7A1}">
      <dgm:prSet/>
      <dgm:spPr/>
      <dgm:t>
        <a:bodyPr/>
        <a:lstStyle/>
        <a:p>
          <a:endParaRPr lang="es-CO"/>
        </a:p>
      </dgm:t>
    </dgm:pt>
    <dgm:pt modelId="{6BB45674-3CB1-44A6-8FBD-E775E5005408}" type="sibTrans" cxnId="{F915670D-35CD-4E0E-BE16-6578C5BDE7A1}">
      <dgm:prSet/>
      <dgm:spPr/>
      <dgm:t>
        <a:bodyPr/>
        <a:lstStyle/>
        <a:p>
          <a:endParaRPr lang="es-CO"/>
        </a:p>
      </dgm:t>
    </dgm:pt>
    <dgm:pt modelId="{BB69BF32-0CB2-4F19-8E3D-70F10C4FF514}">
      <dgm:prSet phldrT="[Texto]"/>
      <dgm:spPr/>
      <dgm:t>
        <a:bodyPr/>
        <a:lstStyle/>
        <a:p>
          <a:r>
            <a:rPr lang="es-CO" dirty="0" smtClean="0"/>
            <a:t>determinar los riesgos para un ecosistema que rodea una operación</a:t>
          </a:r>
          <a:endParaRPr lang="es-CO" dirty="0"/>
        </a:p>
      </dgm:t>
    </dgm:pt>
    <dgm:pt modelId="{24D14D64-70D3-434E-96AD-F12E49504E32}" type="parTrans" cxnId="{F5518C0A-FD96-4EF1-86DD-83707F5329B2}">
      <dgm:prSet/>
      <dgm:spPr/>
      <dgm:t>
        <a:bodyPr/>
        <a:lstStyle/>
        <a:p>
          <a:endParaRPr lang="es-CO"/>
        </a:p>
      </dgm:t>
    </dgm:pt>
    <dgm:pt modelId="{58C89EA5-CC48-44E6-B815-3FDD3999364F}" type="sibTrans" cxnId="{F5518C0A-FD96-4EF1-86DD-83707F5329B2}">
      <dgm:prSet/>
      <dgm:spPr/>
      <dgm:t>
        <a:bodyPr/>
        <a:lstStyle/>
        <a:p>
          <a:endParaRPr lang="es-CO"/>
        </a:p>
      </dgm:t>
    </dgm:pt>
    <dgm:pt modelId="{21760490-82C1-4EF9-B1CD-B28B5643083E}">
      <dgm:prSet phldrT="[Texto]"/>
      <dgm:spPr/>
      <dgm:t>
        <a:bodyPr/>
        <a:lstStyle/>
        <a:p>
          <a:r>
            <a:rPr lang="es-CO" dirty="0" smtClean="0"/>
            <a:t>realizar una evaluación del impacto ambiental</a:t>
          </a:r>
          <a:endParaRPr lang="es-CO" dirty="0"/>
        </a:p>
      </dgm:t>
    </dgm:pt>
    <dgm:pt modelId="{7C424FE4-0B1A-4E48-9FE3-C0363C9CF338}" type="parTrans" cxnId="{0FC94009-C893-4F6D-A236-ACD562F8CB2B}">
      <dgm:prSet/>
      <dgm:spPr/>
      <dgm:t>
        <a:bodyPr/>
        <a:lstStyle/>
        <a:p>
          <a:endParaRPr lang="es-CO"/>
        </a:p>
      </dgm:t>
    </dgm:pt>
    <dgm:pt modelId="{85B02ED1-E2C2-4519-A784-94FE81DE7F7F}" type="sibTrans" cxnId="{0FC94009-C893-4F6D-A236-ACD562F8CB2B}">
      <dgm:prSet/>
      <dgm:spPr/>
      <dgm:t>
        <a:bodyPr/>
        <a:lstStyle/>
        <a:p>
          <a:endParaRPr lang="es-CO"/>
        </a:p>
      </dgm:t>
    </dgm:pt>
    <dgm:pt modelId="{38709708-8399-4756-A092-14E4A94758E0}">
      <dgm:prSet phldrT="[Texto]"/>
      <dgm:spPr/>
      <dgm:t>
        <a:bodyPr/>
        <a:lstStyle/>
        <a:p>
          <a:r>
            <a:rPr lang="es-CO" dirty="0" smtClean="0"/>
            <a:t>incorporar conceptos y procesos de la gestión del riesgo en un sistema de gestión ambiental</a:t>
          </a:r>
          <a:endParaRPr lang="es-CO" dirty="0"/>
        </a:p>
      </dgm:t>
    </dgm:pt>
    <dgm:pt modelId="{B410BF61-4192-48A2-B49B-17239F2128C7}" type="parTrans" cxnId="{470CB785-4AE2-4325-A7C9-C721DF7C8BDF}">
      <dgm:prSet/>
      <dgm:spPr/>
      <dgm:t>
        <a:bodyPr/>
        <a:lstStyle/>
        <a:p>
          <a:endParaRPr lang="es-CO"/>
        </a:p>
      </dgm:t>
    </dgm:pt>
    <dgm:pt modelId="{F174F81B-CF64-467E-9E42-A9066996C837}" type="sibTrans" cxnId="{470CB785-4AE2-4325-A7C9-C721DF7C8BDF}">
      <dgm:prSet/>
      <dgm:spPr/>
      <dgm:t>
        <a:bodyPr/>
        <a:lstStyle/>
        <a:p>
          <a:endParaRPr lang="es-CO"/>
        </a:p>
      </dgm:t>
    </dgm:pt>
    <dgm:pt modelId="{54EC0C8F-4A31-4D0F-90A9-1274E113F813}">
      <dgm:prSet phldrT="[Texto]"/>
      <dgm:spPr/>
      <dgm:t>
        <a:bodyPr/>
        <a:lstStyle/>
        <a:p>
          <a:r>
            <a:rPr lang="es-CO" dirty="0" smtClean="0"/>
            <a:t>establecer los criterios relativos a la capacidad de tolerar el riesgo ambiental (marco legal)</a:t>
          </a:r>
          <a:endParaRPr lang="es-CO" dirty="0"/>
        </a:p>
      </dgm:t>
    </dgm:pt>
    <dgm:pt modelId="{95FEC988-8B97-4EC3-901C-A9BC43E031F9}" type="parTrans" cxnId="{3B7D8E12-0077-4055-B913-4A1B7A290203}">
      <dgm:prSet/>
      <dgm:spPr/>
      <dgm:t>
        <a:bodyPr/>
        <a:lstStyle/>
        <a:p>
          <a:endParaRPr lang="es-CO"/>
        </a:p>
      </dgm:t>
    </dgm:pt>
    <dgm:pt modelId="{5D974DC7-F72D-4FC2-9CB4-04563AE54837}" type="sibTrans" cxnId="{3B7D8E12-0077-4055-B913-4A1B7A290203}">
      <dgm:prSet/>
      <dgm:spPr/>
      <dgm:t>
        <a:bodyPr/>
        <a:lstStyle/>
        <a:p>
          <a:endParaRPr lang="es-CO"/>
        </a:p>
      </dgm:t>
    </dgm:pt>
    <dgm:pt modelId="{32B0A73A-F098-40D1-92EE-4C69B91209F2}">
      <dgm:prSet phldrT="[Texto]"/>
      <dgm:spPr/>
      <dgm:t>
        <a:bodyPr/>
        <a:lstStyle/>
        <a:p>
          <a:r>
            <a:rPr lang="es-CO" dirty="0" smtClean="0"/>
            <a:t>gestión total del riesgo para obtener un buen gobierno corporativo.</a:t>
          </a:r>
          <a:endParaRPr lang="es-CO" dirty="0"/>
        </a:p>
      </dgm:t>
    </dgm:pt>
    <dgm:pt modelId="{C8EE219A-ADBF-4BC0-9FFB-A3DAB4169325}" type="parTrans" cxnId="{F0D6D0C1-D408-4BD4-BAB4-523973CC132F}">
      <dgm:prSet/>
      <dgm:spPr/>
      <dgm:t>
        <a:bodyPr/>
        <a:lstStyle/>
        <a:p>
          <a:endParaRPr lang="es-CO"/>
        </a:p>
      </dgm:t>
    </dgm:pt>
    <dgm:pt modelId="{B0C37176-1359-4C85-98D8-2E515757572A}" type="sibTrans" cxnId="{F0D6D0C1-D408-4BD4-BAB4-523973CC132F}">
      <dgm:prSet/>
      <dgm:spPr/>
      <dgm:t>
        <a:bodyPr/>
        <a:lstStyle/>
        <a:p>
          <a:endParaRPr lang="es-CO"/>
        </a:p>
      </dgm:t>
    </dgm:pt>
    <dgm:pt modelId="{565FE3DB-28D2-4E91-BF4C-489EA167E170}">
      <dgm:prSet phldrT="[Texto]"/>
      <dgm:spPr/>
      <dgm:t>
        <a:bodyPr/>
        <a:lstStyle/>
        <a:p>
          <a:r>
            <a:rPr lang="es-CO" dirty="0" smtClean="0"/>
            <a:t>determinar el cumplimiento de las normas o criterios reglamentarios para la aceptación del riesgo</a:t>
          </a:r>
          <a:endParaRPr lang="es-CO" dirty="0"/>
        </a:p>
      </dgm:t>
    </dgm:pt>
    <dgm:pt modelId="{48ADEAE8-47B4-4508-AFAA-AC499BF6DCBD}" type="parTrans" cxnId="{391041A5-0CDD-4BC2-9E0B-6E1303453A0A}">
      <dgm:prSet/>
      <dgm:spPr/>
      <dgm:t>
        <a:bodyPr/>
        <a:lstStyle/>
        <a:p>
          <a:endParaRPr lang="es-CO"/>
        </a:p>
      </dgm:t>
    </dgm:pt>
    <dgm:pt modelId="{0AD39A06-A5AE-4F20-9B90-0947ECDC6EA1}" type="sibTrans" cxnId="{391041A5-0CDD-4BC2-9E0B-6E1303453A0A}">
      <dgm:prSet/>
      <dgm:spPr/>
      <dgm:t>
        <a:bodyPr/>
        <a:lstStyle/>
        <a:p>
          <a:endParaRPr lang="es-CO"/>
        </a:p>
      </dgm:t>
    </dgm:pt>
    <dgm:pt modelId="{EB6A62DD-3F39-4945-9E80-38D431FF196D}">
      <dgm:prSet phldrT="[Texto]"/>
      <dgm:spPr/>
      <dgm:t>
        <a:bodyPr/>
        <a:lstStyle/>
        <a:p>
          <a:r>
            <a:rPr lang="es-CO" dirty="0" smtClean="0"/>
            <a:t>proporcionar información para apoyar el informe ambiental.</a:t>
          </a:r>
          <a:endParaRPr lang="es-CO" dirty="0"/>
        </a:p>
      </dgm:t>
    </dgm:pt>
    <dgm:pt modelId="{BC68D03F-2284-43BF-BFF5-584758BCDF2D}" type="parTrans" cxnId="{D95CB531-1034-49A9-8FED-6E200DBF209F}">
      <dgm:prSet/>
      <dgm:spPr/>
      <dgm:t>
        <a:bodyPr/>
        <a:lstStyle/>
        <a:p>
          <a:endParaRPr lang="es-CO"/>
        </a:p>
      </dgm:t>
    </dgm:pt>
    <dgm:pt modelId="{F8453569-7063-4FF3-A70C-FEC0ED2F8FF5}" type="sibTrans" cxnId="{D95CB531-1034-49A9-8FED-6E200DBF209F}">
      <dgm:prSet/>
      <dgm:spPr/>
      <dgm:t>
        <a:bodyPr/>
        <a:lstStyle/>
        <a:p>
          <a:endParaRPr lang="es-CO"/>
        </a:p>
      </dgm:t>
    </dgm:pt>
    <dgm:pt modelId="{525D3D64-4A09-496F-8318-85F332B6FA0F}" type="pres">
      <dgm:prSet presAssocID="{8B99E39C-DBCD-4FD7-82FD-9A99DD54954F}" presName="Name0" presStyleCnt="0">
        <dgm:presLayoutVars>
          <dgm:dir/>
          <dgm:animLvl val="lvl"/>
          <dgm:resizeHandles/>
        </dgm:presLayoutVars>
      </dgm:prSet>
      <dgm:spPr/>
      <dgm:t>
        <a:bodyPr/>
        <a:lstStyle/>
        <a:p>
          <a:endParaRPr lang="es-CO"/>
        </a:p>
      </dgm:t>
    </dgm:pt>
    <dgm:pt modelId="{D6D6A14D-A800-46B6-843F-A906763CD03C}" type="pres">
      <dgm:prSet presAssocID="{7B49FFB9-10AF-44BF-8FD4-26CEDCDF460D}" presName="linNode" presStyleCnt="0"/>
      <dgm:spPr/>
    </dgm:pt>
    <dgm:pt modelId="{6D2A4DF1-814F-414D-A95E-4CA99F319051}" type="pres">
      <dgm:prSet presAssocID="{7B49FFB9-10AF-44BF-8FD4-26CEDCDF460D}" presName="parentShp" presStyleLbl="node1" presStyleIdx="0" presStyleCnt="2">
        <dgm:presLayoutVars>
          <dgm:bulletEnabled val="1"/>
        </dgm:presLayoutVars>
      </dgm:prSet>
      <dgm:spPr/>
      <dgm:t>
        <a:bodyPr/>
        <a:lstStyle/>
        <a:p>
          <a:endParaRPr lang="es-CO"/>
        </a:p>
      </dgm:t>
    </dgm:pt>
    <dgm:pt modelId="{1EBE09CD-30F0-464B-8AB5-C76ECD607827}" type="pres">
      <dgm:prSet presAssocID="{7B49FFB9-10AF-44BF-8FD4-26CEDCDF460D}" presName="childShp" presStyleLbl="bgAccFollowNode1" presStyleIdx="0" presStyleCnt="2" custScaleY="111003">
        <dgm:presLayoutVars>
          <dgm:bulletEnabled val="1"/>
        </dgm:presLayoutVars>
      </dgm:prSet>
      <dgm:spPr/>
      <dgm:t>
        <a:bodyPr/>
        <a:lstStyle/>
        <a:p>
          <a:endParaRPr lang="es-CO"/>
        </a:p>
      </dgm:t>
    </dgm:pt>
    <dgm:pt modelId="{B2581F0C-B87D-47AC-B506-AC1F446E6FF8}" type="pres">
      <dgm:prSet presAssocID="{B7F15CFF-5A81-4F79-8947-7C90247C66D6}" presName="spacing" presStyleCnt="0"/>
      <dgm:spPr/>
    </dgm:pt>
    <dgm:pt modelId="{29CEE0C7-CA09-43B7-98B8-4C9A145FAD00}" type="pres">
      <dgm:prSet presAssocID="{1560EB87-56CE-4AC4-BB76-30431D2E2F44}" presName="linNode" presStyleCnt="0"/>
      <dgm:spPr/>
    </dgm:pt>
    <dgm:pt modelId="{C658596D-A9FB-4B76-BE39-E03B7ACCBE7E}" type="pres">
      <dgm:prSet presAssocID="{1560EB87-56CE-4AC4-BB76-30431D2E2F44}" presName="parentShp" presStyleLbl="node1" presStyleIdx="1" presStyleCnt="2">
        <dgm:presLayoutVars>
          <dgm:bulletEnabled val="1"/>
        </dgm:presLayoutVars>
      </dgm:prSet>
      <dgm:spPr/>
      <dgm:t>
        <a:bodyPr/>
        <a:lstStyle/>
        <a:p>
          <a:endParaRPr lang="es-CO"/>
        </a:p>
      </dgm:t>
    </dgm:pt>
    <dgm:pt modelId="{046058D8-79CA-4817-B774-C4BF48401F41}" type="pres">
      <dgm:prSet presAssocID="{1560EB87-56CE-4AC4-BB76-30431D2E2F44}" presName="childShp" presStyleLbl="bgAccFollowNode1" presStyleIdx="1" presStyleCnt="2" custScaleY="117276">
        <dgm:presLayoutVars>
          <dgm:bulletEnabled val="1"/>
        </dgm:presLayoutVars>
      </dgm:prSet>
      <dgm:spPr/>
      <dgm:t>
        <a:bodyPr/>
        <a:lstStyle/>
        <a:p>
          <a:endParaRPr lang="es-CO"/>
        </a:p>
      </dgm:t>
    </dgm:pt>
  </dgm:ptLst>
  <dgm:cxnLst>
    <dgm:cxn modelId="{634C44ED-E67C-4327-9101-D23FD84B5A81}" type="presOf" srcId="{8B99E39C-DBCD-4FD7-82FD-9A99DD54954F}" destId="{525D3D64-4A09-496F-8318-85F332B6FA0F}" srcOrd="0" destOrd="0" presId="urn:microsoft.com/office/officeart/2005/8/layout/vList6"/>
    <dgm:cxn modelId="{5BF56424-A865-4D77-95E9-75827E5632FC}" srcId="{7B49FFB9-10AF-44BF-8FD4-26CEDCDF460D}" destId="{E9D500CF-6959-423F-AE09-56391C9708B8}" srcOrd="0" destOrd="0" parTransId="{5D58DE9B-A081-4649-A052-4AF9AB7BE247}" sibTransId="{BD270FD9-AD19-446F-BE62-177EB92AF926}"/>
    <dgm:cxn modelId="{F0D6D0C1-D408-4BD4-BAB4-523973CC132F}" srcId="{7B49FFB9-10AF-44BF-8FD4-26CEDCDF460D}" destId="{32B0A73A-F098-40D1-92EE-4C69B91209F2}" srcOrd="4" destOrd="0" parTransId="{C8EE219A-ADBF-4BC0-9FFB-A3DAB4169325}" sibTransId="{B0C37176-1359-4C85-98D8-2E515757572A}"/>
    <dgm:cxn modelId="{F76309E4-CE24-4916-99C1-AB4FC1BFA80C}" type="presOf" srcId="{7B49FFB9-10AF-44BF-8FD4-26CEDCDF460D}" destId="{6D2A4DF1-814F-414D-A95E-4CA99F319051}" srcOrd="0" destOrd="0" presId="urn:microsoft.com/office/officeart/2005/8/layout/vList6"/>
    <dgm:cxn modelId="{0FC94009-C893-4F6D-A236-ACD562F8CB2B}" srcId="{1560EB87-56CE-4AC4-BB76-30431D2E2F44}" destId="{21760490-82C1-4EF9-B1CD-B28B5643083E}" srcOrd="1" destOrd="0" parTransId="{7C424FE4-0B1A-4E48-9FE3-C0363C9CF338}" sibTransId="{85B02ED1-E2C2-4519-A784-94FE81DE7F7F}"/>
    <dgm:cxn modelId="{F915670D-35CD-4E0E-BE16-6578C5BDE7A1}" srcId="{8B99E39C-DBCD-4FD7-82FD-9A99DD54954F}" destId="{1560EB87-56CE-4AC4-BB76-30431D2E2F44}" srcOrd="1" destOrd="0" parTransId="{0298BA42-EFFC-434C-A391-BF110303EE8A}" sibTransId="{6BB45674-3CB1-44A6-8FBD-E775E5005408}"/>
    <dgm:cxn modelId="{45A086E6-A3A8-4592-9D49-EAF9A50C1236}" type="presOf" srcId="{21760490-82C1-4EF9-B1CD-B28B5643083E}" destId="{046058D8-79CA-4817-B774-C4BF48401F41}" srcOrd="0" destOrd="1" presId="urn:microsoft.com/office/officeart/2005/8/layout/vList6"/>
    <dgm:cxn modelId="{BBDB95C3-F211-4519-9A2E-05C4D9791A97}" type="presOf" srcId="{EB6A62DD-3F39-4945-9E80-38D431FF196D}" destId="{046058D8-79CA-4817-B774-C4BF48401F41}" srcOrd="0" destOrd="3" presId="urn:microsoft.com/office/officeart/2005/8/layout/vList6"/>
    <dgm:cxn modelId="{E32F3673-FC91-4B74-B916-192969112B2D}" type="presOf" srcId="{1560EB87-56CE-4AC4-BB76-30431D2E2F44}" destId="{C658596D-A9FB-4B76-BE39-E03B7ACCBE7E}" srcOrd="0" destOrd="0" presId="urn:microsoft.com/office/officeart/2005/8/layout/vList6"/>
    <dgm:cxn modelId="{B69E79DE-42E5-4F34-8739-905F24D35E52}" type="presOf" srcId="{565FE3DB-28D2-4E91-BF4C-489EA167E170}" destId="{046058D8-79CA-4817-B774-C4BF48401F41}" srcOrd="0" destOrd="2" presId="urn:microsoft.com/office/officeart/2005/8/layout/vList6"/>
    <dgm:cxn modelId="{3B7D8E12-0077-4055-B913-4A1B7A290203}" srcId="{7B49FFB9-10AF-44BF-8FD4-26CEDCDF460D}" destId="{54EC0C8F-4A31-4D0F-90A9-1274E113F813}" srcOrd="3" destOrd="0" parTransId="{95FEC988-8B97-4EC3-901C-A9BC43E031F9}" sibTransId="{5D974DC7-F72D-4FC2-9CB4-04563AE54837}"/>
    <dgm:cxn modelId="{BBB87B25-9CC8-465C-ADD4-9BD5571D870D}" srcId="{8B99E39C-DBCD-4FD7-82FD-9A99DD54954F}" destId="{7B49FFB9-10AF-44BF-8FD4-26CEDCDF460D}" srcOrd="0" destOrd="0" parTransId="{B1E84529-C6EB-4211-A8DE-7F624BA9D846}" sibTransId="{B7F15CFF-5A81-4F79-8947-7C90247C66D6}"/>
    <dgm:cxn modelId="{470CB785-4AE2-4325-A7C9-C721DF7C8BDF}" srcId="{7B49FFB9-10AF-44BF-8FD4-26CEDCDF460D}" destId="{38709708-8399-4756-A092-14E4A94758E0}" srcOrd="2" destOrd="0" parTransId="{B410BF61-4192-48A2-B49B-17239F2128C7}" sibTransId="{F174F81B-CF64-467E-9E42-A9066996C837}"/>
    <dgm:cxn modelId="{F5518C0A-FD96-4EF1-86DD-83707F5329B2}" srcId="{1560EB87-56CE-4AC4-BB76-30431D2E2F44}" destId="{BB69BF32-0CB2-4F19-8E3D-70F10C4FF514}" srcOrd="0" destOrd="0" parTransId="{24D14D64-70D3-434E-96AD-F12E49504E32}" sibTransId="{58C89EA5-CC48-44E6-B815-3FDD3999364F}"/>
    <dgm:cxn modelId="{391041A5-0CDD-4BC2-9E0B-6E1303453A0A}" srcId="{1560EB87-56CE-4AC4-BB76-30431D2E2F44}" destId="{565FE3DB-28D2-4E91-BF4C-489EA167E170}" srcOrd="2" destOrd="0" parTransId="{48ADEAE8-47B4-4508-AFAA-AC499BF6DCBD}" sibTransId="{0AD39A06-A5AE-4F20-9B90-0947ECDC6EA1}"/>
    <dgm:cxn modelId="{034FC229-FC98-4A08-8146-37927901B5AD}" srcId="{7B49FFB9-10AF-44BF-8FD4-26CEDCDF460D}" destId="{77970030-867F-4C2B-A72E-CF94A03ECD05}" srcOrd="1" destOrd="0" parTransId="{7F2AD9B0-4091-4CE2-B751-E3B2229265DD}" sibTransId="{78063E7C-D542-4DA5-8812-46F621A810CE}"/>
    <dgm:cxn modelId="{BE4F8177-5267-43B9-8AC0-3D14B2DF6C28}" type="presOf" srcId="{54EC0C8F-4A31-4D0F-90A9-1274E113F813}" destId="{1EBE09CD-30F0-464B-8AB5-C76ECD607827}" srcOrd="0" destOrd="3" presId="urn:microsoft.com/office/officeart/2005/8/layout/vList6"/>
    <dgm:cxn modelId="{9488F5DA-F171-4558-9726-708B9CC17C9B}" type="presOf" srcId="{77970030-867F-4C2B-A72E-CF94A03ECD05}" destId="{1EBE09CD-30F0-464B-8AB5-C76ECD607827}" srcOrd="0" destOrd="1" presId="urn:microsoft.com/office/officeart/2005/8/layout/vList6"/>
    <dgm:cxn modelId="{8F6C9E4C-1657-4F76-B1C1-51938BC9913D}" type="presOf" srcId="{38709708-8399-4756-A092-14E4A94758E0}" destId="{1EBE09CD-30F0-464B-8AB5-C76ECD607827}" srcOrd="0" destOrd="2" presId="urn:microsoft.com/office/officeart/2005/8/layout/vList6"/>
    <dgm:cxn modelId="{840C2A61-CDBF-4879-8251-4F21B3233F7D}" type="presOf" srcId="{BB69BF32-0CB2-4F19-8E3D-70F10C4FF514}" destId="{046058D8-79CA-4817-B774-C4BF48401F41}" srcOrd="0" destOrd="0" presId="urn:microsoft.com/office/officeart/2005/8/layout/vList6"/>
    <dgm:cxn modelId="{AD122835-236C-414E-BE70-2621634CC41F}" type="presOf" srcId="{E9D500CF-6959-423F-AE09-56391C9708B8}" destId="{1EBE09CD-30F0-464B-8AB5-C76ECD607827}" srcOrd="0" destOrd="0" presId="urn:microsoft.com/office/officeart/2005/8/layout/vList6"/>
    <dgm:cxn modelId="{D95CB531-1034-49A9-8FED-6E200DBF209F}" srcId="{1560EB87-56CE-4AC4-BB76-30431D2E2F44}" destId="{EB6A62DD-3F39-4945-9E80-38D431FF196D}" srcOrd="3" destOrd="0" parTransId="{BC68D03F-2284-43BF-BFF5-584758BCDF2D}" sibTransId="{F8453569-7063-4FF3-A70C-FEC0ED2F8FF5}"/>
    <dgm:cxn modelId="{51338FA9-EFAA-48B5-B615-168DAEE6617A}" type="presOf" srcId="{32B0A73A-F098-40D1-92EE-4C69B91209F2}" destId="{1EBE09CD-30F0-464B-8AB5-C76ECD607827}" srcOrd="0" destOrd="4" presId="urn:microsoft.com/office/officeart/2005/8/layout/vList6"/>
    <dgm:cxn modelId="{C181B6CE-A4BD-4C86-B08C-09B8E3D986C4}" type="presParOf" srcId="{525D3D64-4A09-496F-8318-85F332B6FA0F}" destId="{D6D6A14D-A800-46B6-843F-A906763CD03C}" srcOrd="0" destOrd="0" presId="urn:microsoft.com/office/officeart/2005/8/layout/vList6"/>
    <dgm:cxn modelId="{69611F6A-D35F-47E1-A3CA-3FA8FFA8CFA0}" type="presParOf" srcId="{D6D6A14D-A800-46B6-843F-A906763CD03C}" destId="{6D2A4DF1-814F-414D-A95E-4CA99F319051}" srcOrd="0" destOrd="0" presId="urn:microsoft.com/office/officeart/2005/8/layout/vList6"/>
    <dgm:cxn modelId="{01AC7C97-48D3-4FEC-8FC9-0462645B221B}" type="presParOf" srcId="{D6D6A14D-A800-46B6-843F-A906763CD03C}" destId="{1EBE09CD-30F0-464B-8AB5-C76ECD607827}" srcOrd="1" destOrd="0" presId="urn:microsoft.com/office/officeart/2005/8/layout/vList6"/>
    <dgm:cxn modelId="{1B1B7F0C-72A5-4326-8657-3119C4DE82EF}" type="presParOf" srcId="{525D3D64-4A09-496F-8318-85F332B6FA0F}" destId="{B2581F0C-B87D-47AC-B506-AC1F446E6FF8}" srcOrd="1" destOrd="0" presId="urn:microsoft.com/office/officeart/2005/8/layout/vList6"/>
    <dgm:cxn modelId="{104373C4-05FE-4FDC-A412-DD0897CC58E1}" type="presParOf" srcId="{525D3D64-4A09-496F-8318-85F332B6FA0F}" destId="{29CEE0C7-CA09-43B7-98B8-4C9A145FAD00}" srcOrd="2" destOrd="0" presId="urn:microsoft.com/office/officeart/2005/8/layout/vList6"/>
    <dgm:cxn modelId="{7EB60A73-00F7-4B0B-B2C7-023407618365}" type="presParOf" srcId="{29CEE0C7-CA09-43B7-98B8-4C9A145FAD00}" destId="{C658596D-A9FB-4B76-BE39-E03B7ACCBE7E}" srcOrd="0" destOrd="0" presId="urn:microsoft.com/office/officeart/2005/8/layout/vList6"/>
    <dgm:cxn modelId="{198D4826-04EB-4085-9789-2734468C69DE}" type="presParOf" srcId="{29CEE0C7-CA09-43B7-98B8-4C9A145FAD00}" destId="{046058D8-79CA-4817-B774-C4BF48401F41}"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427C519-ACA8-4229-B185-7E25D1FE5F6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CO"/>
        </a:p>
      </dgm:t>
    </dgm:pt>
    <dgm:pt modelId="{DE330484-0820-44F6-ABA4-99A5614DFADA}">
      <dgm:prSet phldrT="[Texto]"/>
      <dgm:spPr/>
      <dgm:t>
        <a:bodyPr/>
        <a:lstStyle/>
        <a:p>
          <a:r>
            <a:rPr lang="es-CO" b="1" dirty="0" smtClean="0"/>
            <a:t>CONTEXTO EXTERNO</a:t>
          </a:r>
          <a:endParaRPr lang="es-CO" b="1" dirty="0"/>
        </a:p>
      </dgm:t>
    </dgm:pt>
    <dgm:pt modelId="{5853F4B7-8E56-4E64-BF6B-B2669BCEED7C}" type="parTrans" cxnId="{7381ACD8-E621-4518-87C9-4C014D26568C}">
      <dgm:prSet/>
      <dgm:spPr/>
      <dgm:t>
        <a:bodyPr/>
        <a:lstStyle/>
        <a:p>
          <a:endParaRPr lang="es-CO"/>
        </a:p>
      </dgm:t>
    </dgm:pt>
    <dgm:pt modelId="{2E5F44CA-612F-45EC-B3D7-B21DBDF301BB}" type="sibTrans" cxnId="{7381ACD8-E621-4518-87C9-4C014D26568C}">
      <dgm:prSet/>
      <dgm:spPr/>
      <dgm:t>
        <a:bodyPr/>
        <a:lstStyle/>
        <a:p>
          <a:endParaRPr lang="es-CO"/>
        </a:p>
      </dgm:t>
    </dgm:pt>
    <dgm:pt modelId="{3EE4DCFC-D289-4A79-8AED-6A173DFF1780}">
      <dgm:prSet phldrT="[Texto]"/>
      <dgm:spPr/>
      <dgm:t>
        <a:bodyPr/>
        <a:lstStyle/>
        <a:p>
          <a:r>
            <a:rPr lang="es-CO" dirty="0" smtClean="0"/>
            <a:t>el ambiente social y cultural, político, legal, reglamentario, financiero, tecnológico, económico, natural y competitivo (internacional, nacional, regional o local)</a:t>
          </a:r>
          <a:endParaRPr lang="es-CO" dirty="0"/>
        </a:p>
      </dgm:t>
    </dgm:pt>
    <dgm:pt modelId="{7287A692-AF65-4031-8F6B-8B5E8B8BE0FE}" type="parTrans" cxnId="{44DC2398-78C8-4FB9-8284-D5E99F0E809F}">
      <dgm:prSet/>
      <dgm:spPr/>
      <dgm:t>
        <a:bodyPr/>
        <a:lstStyle/>
        <a:p>
          <a:endParaRPr lang="es-CO"/>
        </a:p>
      </dgm:t>
    </dgm:pt>
    <dgm:pt modelId="{C63CB462-3C5A-44FA-B13E-AF44C6265AF3}" type="sibTrans" cxnId="{44DC2398-78C8-4FB9-8284-D5E99F0E809F}">
      <dgm:prSet/>
      <dgm:spPr/>
      <dgm:t>
        <a:bodyPr/>
        <a:lstStyle/>
        <a:p>
          <a:endParaRPr lang="es-CO"/>
        </a:p>
      </dgm:t>
    </dgm:pt>
    <dgm:pt modelId="{CD300E7A-06CE-4CCA-B711-0F2D4A0A12DE}">
      <dgm:prSet phldrT="[Texto]"/>
      <dgm:spPr/>
      <dgm:t>
        <a:bodyPr/>
        <a:lstStyle/>
        <a:p>
          <a:r>
            <a:rPr lang="es-CO" dirty="0" smtClean="0"/>
            <a:t>impulsores clave y tendencias que tienen impacto en los objetivos</a:t>
          </a:r>
          <a:endParaRPr lang="es-CO" dirty="0"/>
        </a:p>
      </dgm:t>
    </dgm:pt>
    <dgm:pt modelId="{7FC2962D-A66D-4862-993D-6C53C92DC0FE}" type="parTrans" cxnId="{98429B87-936F-480D-B58F-426CDFF83F76}">
      <dgm:prSet/>
      <dgm:spPr/>
      <dgm:t>
        <a:bodyPr/>
        <a:lstStyle/>
        <a:p>
          <a:endParaRPr lang="es-CO"/>
        </a:p>
      </dgm:t>
    </dgm:pt>
    <dgm:pt modelId="{4FCF5D29-85B7-4313-B17F-B7C0694B6812}" type="sibTrans" cxnId="{98429B87-936F-480D-B58F-426CDFF83F76}">
      <dgm:prSet/>
      <dgm:spPr/>
      <dgm:t>
        <a:bodyPr/>
        <a:lstStyle/>
        <a:p>
          <a:endParaRPr lang="es-CO"/>
        </a:p>
      </dgm:t>
    </dgm:pt>
    <dgm:pt modelId="{4DDA83C6-1521-4898-A552-877DDD526C64}">
      <dgm:prSet phldrT="[Texto]"/>
      <dgm:spPr/>
      <dgm:t>
        <a:bodyPr/>
        <a:lstStyle/>
        <a:p>
          <a:r>
            <a:rPr lang="es-CO" b="1" dirty="0" smtClean="0"/>
            <a:t>CONTEXTO INTERNO</a:t>
          </a:r>
          <a:endParaRPr lang="es-CO" b="1" dirty="0"/>
        </a:p>
      </dgm:t>
    </dgm:pt>
    <dgm:pt modelId="{C074ED97-5960-4108-AAFC-4C884FDFAD51}" type="parTrans" cxnId="{67D44610-B673-44CC-8D43-5D6610A5B2CA}">
      <dgm:prSet/>
      <dgm:spPr/>
      <dgm:t>
        <a:bodyPr/>
        <a:lstStyle/>
        <a:p>
          <a:endParaRPr lang="es-CO"/>
        </a:p>
      </dgm:t>
    </dgm:pt>
    <dgm:pt modelId="{C409470B-8477-44EE-900E-58F0B87F4157}" type="sibTrans" cxnId="{67D44610-B673-44CC-8D43-5D6610A5B2CA}">
      <dgm:prSet/>
      <dgm:spPr/>
      <dgm:t>
        <a:bodyPr/>
        <a:lstStyle/>
        <a:p>
          <a:endParaRPr lang="es-CO"/>
        </a:p>
      </dgm:t>
    </dgm:pt>
    <dgm:pt modelId="{02A04907-4186-42E7-BAB8-CCFF32D45AA0}">
      <dgm:prSet phldrT="[Texto]"/>
      <dgm:spPr/>
      <dgm:t>
        <a:bodyPr/>
        <a:lstStyle/>
        <a:p>
          <a:r>
            <a:rPr lang="es-CO" dirty="0" smtClean="0"/>
            <a:t>dirección, estructura organizacional, funciones y obligaciones del SGA</a:t>
          </a:r>
          <a:endParaRPr lang="es-CO" dirty="0"/>
        </a:p>
      </dgm:t>
    </dgm:pt>
    <dgm:pt modelId="{42E17705-0064-4068-B87F-B287BB3ADABB}" type="parTrans" cxnId="{795D4296-7B7D-4D9E-9CAB-5846192C1919}">
      <dgm:prSet/>
      <dgm:spPr/>
      <dgm:t>
        <a:bodyPr/>
        <a:lstStyle/>
        <a:p>
          <a:endParaRPr lang="es-CO"/>
        </a:p>
      </dgm:t>
    </dgm:pt>
    <dgm:pt modelId="{71D3AED2-FEC6-4ACA-9CB2-C1B39F9C90C6}" type="sibTrans" cxnId="{795D4296-7B7D-4D9E-9CAB-5846192C1919}">
      <dgm:prSet/>
      <dgm:spPr/>
      <dgm:t>
        <a:bodyPr/>
        <a:lstStyle/>
        <a:p>
          <a:endParaRPr lang="es-CO"/>
        </a:p>
      </dgm:t>
    </dgm:pt>
    <dgm:pt modelId="{7FF1D46D-B221-40F3-A10A-62E161F05732}">
      <dgm:prSet phldrT="[Texto]"/>
      <dgm:spPr/>
      <dgm:t>
        <a:bodyPr/>
        <a:lstStyle/>
        <a:p>
          <a:r>
            <a:rPr lang="es-CO" dirty="0" smtClean="0"/>
            <a:t>políticas, objetivos y estrategias</a:t>
          </a:r>
          <a:endParaRPr lang="es-CO" dirty="0"/>
        </a:p>
      </dgm:t>
    </dgm:pt>
    <dgm:pt modelId="{0A491778-2C4A-4C35-999C-7E8AFA27064C}" type="parTrans" cxnId="{C3081E35-1978-4C94-8CB7-18EF22C96841}">
      <dgm:prSet/>
      <dgm:spPr/>
      <dgm:t>
        <a:bodyPr/>
        <a:lstStyle/>
        <a:p>
          <a:endParaRPr lang="es-CO"/>
        </a:p>
      </dgm:t>
    </dgm:pt>
    <dgm:pt modelId="{E2FF46AA-CC0B-4B60-8FDE-E3485664968D}" type="sibTrans" cxnId="{C3081E35-1978-4C94-8CB7-18EF22C96841}">
      <dgm:prSet/>
      <dgm:spPr/>
      <dgm:t>
        <a:bodyPr/>
        <a:lstStyle/>
        <a:p>
          <a:endParaRPr lang="es-CO"/>
        </a:p>
      </dgm:t>
    </dgm:pt>
    <dgm:pt modelId="{8263EE57-77DB-4B85-B7A4-572C788BD984}">
      <dgm:prSet phldrT="[Texto]"/>
      <dgm:spPr/>
      <dgm:t>
        <a:bodyPr/>
        <a:lstStyle/>
        <a:p>
          <a:r>
            <a:rPr lang="es-CO" dirty="0" smtClean="0"/>
            <a:t>las relaciones con las partes involucradas externas, y sus percepciones y valores</a:t>
          </a:r>
          <a:endParaRPr lang="es-CO" dirty="0"/>
        </a:p>
      </dgm:t>
    </dgm:pt>
    <dgm:pt modelId="{A4FFAA0C-CF3F-4182-9178-614D7C103C41}" type="parTrans" cxnId="{975F5714-79B6-499A-AF06-736B0F981EE0}">
      <dgm:prSet/>
      <dgm:spPr/>
      <dgm:t>
        <a:bodyPr/>
        <a:lstStyle/>
        <a:p>
          <a:endParaRPr lang="es-CO"/>
        </a:p>
      </dgm:t>
    </dgm:pt>
    <dgm:pt modelId="{ED07B9E8-6423-4A17-9218-6417DF3C71A9}" type="sibTrans" cxnId="{975F5714-79B6-499A-AF06-736B0F981EE0}">
      <dgm:prSet/>
      <dgm:spPr/>
      <dgm:t>
        <a:bodyPr/>
        <a:lstStyle/>
        <a:p>
          <a:endParaRPr lang="es-CO"/>
        </a:p>
      </dgm:t>
    </dgm:pt>
    <dgm:pt modelId="{1A470B0E-3A49-48D1-AF41-24EA3A94F3E8}">
      <dgm:prSet phldrT="[Texto]"/>
      <dgm:spPr/>
      <dgm:t>
        <a:bodyPr/>
        <a:lstStyle/>
        <a:p>
          <a:r>
            <a:rPr lang="es-CO" dirty="0" smtClean="0"/>
            <a:t>sistemas de información y procesos de toma de decisiones (formales e informales)</a:t>
          </a:r>
          <a:endParaRPr lang="es-CO" dirty="0"/>
        </a:p>
      </dgm:t>
    </dgm:pt>
    <dgm:pt modelId="{70C4C7F3-F38A-4F8E-9E46-29D6B2652E31}" type="parTrans" cxnId="{1293E349-236D-4296-8050-FAAA2B93F15E}">
      <dgm:prSet/>
      <dgm:spPr/>
      <dgm:t>
        <a:bodyPr/>
        <a:lstStyle/>
        <a:p>
          <a:endParaRPr lang="es-CO"/>
        </a:p>
      </dgm:t>
    </dgm:pt>
    <dgm:pt modelId="{11D9CEFB-D497-459F-A173-A5550B351AB2}" type="sibTrans" cxnId="{1293E349-236D-4296-8050-FAAA2B93F15E}">
      <dgm:prSet/>
      <dgm:spPr/>
      <dgm:t>
        <a:bodyPr/>
        <a:lstStyle/>
        <a:p>
          <a:endParaRPr lang="es-CO"/>
        </a:p>
      </dgm:t>
    </dgm:pt>
    <dgm:pt modelId="{69F2C695-2ED8-4582-BBA0-4A428BE108CA}">
      <dgm:prSet phldrT="[Texto]"/>
      <dgm:spPr/>
      <dgm:t>
        <a:bodyPr/>
        <a:lstStyle/>
        <a:p>
          <a:r>
            <a:rPr lang="es-CO" dirty="0" smtClean="0"/>
            <a:t>relaciones con las partes involucradas internas</a:t>
          </a:r>
          <a:endParaRPr lang="es-CO" dirty="0"/>
        </a:p>
      </dgm:t>
    </dgm:pt>
    <dgm:pt modelId="{286C175E-7864-45DB-A603-2D92A1E35C59}" type="parTrans" cxnId="{034B10FB-ED65-4B18-8C27-121DA23AF8A3}">
      <dgm:prSet/>
      <dgm:spPr/>
      <dgm:t>
        <a:bodyPr/>
        <a:lstStyle/>
        <a:p>
          <a:endParaRPr lang="es-CO"/>
        </a:p>
      </dgm:t>
    </dgm:pt>
    <dgm:pt modelId="{8B0B4853-A85C-431B-B287-90BE07E82B14}" type="sibTrans" cxnId="{034B10FB-ED65-4B18-8C27-121DA23AF8A3}">
      <dgm:prSet/>
      <dgm:spPr/>
      <dgm:t>
        <a:bodyPr/>
        <a:lstStyle/>
        <a:p>
          <a:endParaRPr lang="es-CO"/>
        </a:p>
      </dgm:t>
    </dgm:pt>
    <dgm:pt modelId="{7A362C18-9F7E-43EE-A4A2-B4E14B8760B9}">
      <dgm:prSet phldrT="[Texto]"/>
      <dgm:spPr/>
      <dgm:t>
        <a:bodyPr/>
        <a:lstStyle/>
        <a:p>
          <a:r>
            <a:rPr lang="es-CO" dirty="0" smtClean="0"/>
            <a:t>normas, directrices y modelos adoptados por la organización</a:t>
          </a:r>
          <a:endParaRPr lang="es-CO" dirty="0"/>
        </a:p>
      </dgm:t>
    </dgm:pt>
    <dgm:pt modelId="{FBD70C42-A9D1-4002-86E7-C8A31690569B}" type="parTrans" cxnId="{783AF784-9801-4F66-B9F4-995296742024}">
      <dgm:prSet/>
      <dgm:spPr/>
      <dgm:t>
        <a:bodyPr/>
        <a:lstStyle/>
        <a:p>
          <a:endParaRPr lang="es-CO"/>
        </a:p>
      </dgm:t>
    </dgm:pt>
    <dgm:pt modelId="{719FF9B8-C19E-48AA-8C08-4A0D41A1F7E7}" type="sibTrans" cxnId="{783AF784-9801-4F66-B9F4-995296742024}">
      <dgm:prSet/>
      <dgm:spPr/>
      <dgm:t>
        <a:bodyPr/>
        <a:lstStyle/>
        <a:p>
          <a:endParaRPr lang="es-CO"/>
        </a:p>
      </dgm:t>
    </dgm:pt>
    <dgm:pt modelId="{1377F33B-D40B-4DF9-B842-AF7A344F7E52}">
      <dgm:prSet phldrT="[Texto]"/>
      <dgm:spPr/>
      <dgm:t>
        <a:bodyPr/>
        <a:lstStyle/>
        <a:p>
          <a:r>
            <a:rPr lang="es-CO" dirty="0" smtClean="0"/>
            <a:t>relaciones contractuales</a:t>
          </a:r>
          <a:endParaRPr lang="es-CO" dirty="0"/>
        </a:p>
      </dgm:t>
    </dgm:pt>
    <dgm:pt modelId="{89F88606-A9DA-4AC7-9AFD-FF1EF4A01B3B}" type="parTrans" cxnId="{C56CDDCA-5EED-4814-8F43-5A4D008AF4C3}">
      <dgm:prSet/>
      <dgm:spPr/>
      <dgm:t>
        <a:bodyPr/>
        <a:lstStyle/>
        <a:p>
          <a:endParaRPr lang="es-CO"/>
        </a:p>
      </dgm:t>
    </dgm:pt>
    <dgm:pt modelId="{687D0637-E8CF-4FD6-97B6-75A570CB9D31}" type="sibTrans" cxnId="{C56CDDCA-5EED-4814-8F43-5A4D008AF4C3}">
      <dgm:prSet/>
      <dgm:spPr/>
      <dgm:t>
        <a:bodyPr/>
        <a:lstStyle/>
        <a:p>
          <a:endParaRPr lang="es-CO"/>
        </a:p>
      </dgm:t>
    </dgm:pt>
    <dgm:pt modelId="{756AAD8E-1F56-4C07-BC6F-885CE512789D}">
      <dgm:prSet phldrT="[Texto]"/>
      <dgm:spPr/>
      <dgm:t>
        <a:bodyPr/>
        <a:lstStyle/>
        <a:p>
          <a:r>
            <a:rPr lang="es-CO" dirty="0" smtClean="0"/>
            <a:t>la cultura de la organización</a:t>
          </a:r>
          <a:endParaRPr lang="es-CO" dirty="0"/>
        </a:p>
      </dgm:t>
    </dgm:pt>
    <dgm:pt modelId="{12D42657-785B-4C1C-B86B-49E345BA9323}" type="parTrans" cxnId="{37B346FF-5EB3-4165-BC7D-E2E770E170D7}">
      <dgm:prSet/>
      <dgm:spPr/>
      <dgm:t>
        <a:bodyPr/>
        <a:lstStyle/>
        <a:p>
          <a:endParaRPr lang="es-CO"/>
        </a:p>
      </dgm:t>
    </dgm:pt>
    <dgm:pt modelId="{9813F4C6-6456-49F2-9E85-6E3A4982494B}" type="sibTrans" cxnId="{37B346FF-5EB3-4165-BC7D-E2E770E170D7}">
      <dgm:prSet/>
      <dgm:spPr/>
      <dgm:t>
        <a:bodyPr/>
        <a:lstStyle/>
        <a:p>
          <a:endParaRPr lang="es-CO"/>
        </a:p>
      </dgm:t>
    </dgm:pt>
    <dgm:pt modelId="{BA54D03C-1B4B-4CB2-ADAD-67076540B349}">
      <dgm:prSet phldrT="[Texto]"/>
      <dgm:spPr/>
      <dgm:t>
        <a:bodyPr/>
        <a:lstStyle/>
        <a:p>
          <a:r>
            <a:rPr lang="es-CO" dirty="0" smtClean="0"/>
            <a:t>Condiciones ambientales relacionadas con clima, calidad de aire, calidad del agua, contaminación existente, recursos naturales, biodiversidad que pueda ser afectada.</a:t>
          </a:r>
          <a:endParaRPr lang="es-CO" dirty="0"/>
        </a:p>
      </dgm:t>
    </dgm:pt>
    <dgm:pt modelId="{7354E9B2-07E4-4E30-AD61-54198AFA2A3D}" type="parTrans" cxnId="{E115A8EA-C149-4A03-AB8F-E999D2EB0A1D}">
      <dgm:prSet/>
      <dgm:spPr/>
    </dgm:pt>
    <dgm:pt modelId="{07AAC0E9-ABD6-4EAF-980F-0E699173A938}" type="sibTrans" cxnId="{E115A8EA-C149-4A03-AB8F-E999D2EB0A1D}">
      <dgm:prSet/>
      <dgm:spPr/>
    </dgm:pt>
    <dgm:pt modelId="{AC7C4BA1-1710-47D9-878E-ACB0E2E5294A}" type="pres">
      <dgm:prSet presAssocID="{E427C519-ACA8-4229-B185-7E25D1FE5F6E}" presName="Name0" presStyleCnt="0">
        <dgm:presLayoutVars>
          <dgm:dir/>
          <dgm:animLvl val="lvl"/>
          <dgm:resizeHandles val="exact"/>
        </dgm:presLayoutVars>
      </dgm:prSet>
      <dgm:spPr/>
      <dgm:t>
        <a:bodyPr/>
        <a:lstStyle/>
        <a:p>
          <a:endParaRPr lang="es-CO"/>
        </a:p>
      </dgm:t>
    </dgm:pt>
    <dgm:pt modelId="{ABBCA935-B561-4F82-9253-DCB604E18273}" type="pres">
      <dgm:prSet presAssocID="{DE330484-0820-44F6-ABA4-99A5614DFADA}" presName="composite" presStyleCnt="0"/>
      <dgm:spPr/>
    </dgm:pt>
    <dgm:pt modelId="{70E21F7E-CB81-41F3-856B-4527C89120DC}" type="pres">
      <dgm:prSet presAssocID="{DE330484-0820-44F6-ABA4-99A5614DFADA}" presName="parTx" presStyleLbl="alignNode1" presStyleIdx="0" presStyleCnt="2">
        <dgm:presLayoutVars>
          <dgm:chMax val="0"/>
          <dgm:chPref val="0"/>
          <dgm:bulletEnabled val="1"/>
        </dgm:presLayoutVars>
      </dgm:prSet>
      <dgm:spPr/>
      <dgm:t>
        <a:bodyPr/>
        <a:lstStyle/>
        <a:p>
          <a:endParaRPr lang="es-CO"/>
        </a:p>
      </dgm:t>
    </dgm:pt>
    <dgm:pt modelId="{5CEBDD29-36C0-4824-AEEF-EF4D2B461E23}" type="pres">
      <dgm:prSet presAssocID="{DE330484-0820-44F6-ABA4-99A5614DFADA}" presName="desTx" presStyleLbl="alignAccFollowNode1" presStyleIdx="0" presStyleCnt="2">
        <dgm:presLayoutVars>
          <dgm:bulletEnabled val="1"/>
        </dgm:presLayoutVars>
      </dgm:prSet>
      <dgm:spPr/>
      <dgm:t>
        <a:bodyPr/>
        <a:lstStyle/>
        <a:p>
          <a:endParaRPr lang="es-CO"/>
        </a:p>
      </dgm:t>
    </dgm:pt>
    <dgm:pt modelId="{5199B4D3-C937-45F4-A84D-4AD6504D0B7C}" type="pres">
      <dgm:prSet presAssocID="{2E5F44CA-612F-45EC-B3D7-B21DBDF301BB}" presName="space" presStyleCnt="0"/>
      <dgm:spPr/>
    </dgm:pt>
    <dgm:pt modelId="{D97A1964-DDDF-4813-89FC-AF592175DEF8}" type="pres">
      <dgm:prSet presAssocID="{4DDA83C6-1521-4898-A552-877DDD526C64}" presName="composite" presStyleCnt="0"/>
      <dgm:spPr/>
    </dgm:pt>
    <dgm:pt modelId="{743D288C-C9C2-419E-A242-7F170585AB5F}" type="pres">
      <dgm:prSet presAssocID="{4DDA83C6-1521-4898-A552-877DDD526C64}" presName="parTx" presStyleLbl="alignNode1" presStyleIdx="1" presStyleCnt="2">
        <dgm:presLayoutVars>
          <dgm:chMax val="0"/>
          <dgm:chPref val="0"/>
          <dgm:bulletEnabled val="1"/>
        </dgm:presLayoutVars>
      </dgm:prSet>
      <dgm:spPr/>
      <dgm:t>
        <a:bodyPr/>
        <a:lstStyle/>
        <a:p>
          <a:endParaRPr lang="es-CO"/>
        </a:p>
      </dgm:t>
    </dgm:pt>
    <dgm:pt modelId="{74308C9F-44AB-40D6-A91B-4FF1E3128EBF}" type="pres">
      <dgm:prSet presAssocID="{4DDA83C6-1521-4898-A552-877DDD526C64}" presName="desTx" presStyleLbl="alignAccFollowNode1" presStyleIdx="1" presStyleCnt="2">
        <dgm:presLayoutVars>
          <dgm:bulletEnabled val="1"/>
        </dgm:presLayoutVars>
      </dgm:prSet>
      <dgm:spPr/>
      <dgm:t>
        <a:bodyPr/>
        <a:lstStyle/>
        <a:p>
          <a:endParaRPr lang="es-CO"/>
        </a:p>
      </dgm:t>
    </dgm:pt>
  </dgm:ptLst>
  <dgm:cxnLst>
    <dgm:cxn modelId="{8E33B42E-9232-4A74-8ABB-ABDD8B2B65C4}" type="presOf" srcId="{BA54D03C-1B4B-4CB2-ADAD-67076540B349}" destId="{5CEBDD29-36C0-4824-AEEF-EF4D2B461E23}" srcOrd="0" destOrd="3" presId="urn:microsoft.com/office/officeart/2005/8/layout/hList1"/>
    <dgm:cxn modelId="{0A64A057-C14E-4B6A-8205-D15B68015F12}" type="presOf" srcId="{7FF1D46D-B221-40F3-A10A-62E161F05732}" destId="{74308C9F-44AB-40D6-A91B-4FF1E3128EBF}" srcOrd="0" destOrd="1" presId="urn:microsoft.com/office/officeart/2005/8/layout/hList1"/>
    <dgm:cxn modelId="{371D3C91-678D-4AD2-BC4C-7CA3662E0476}" type="presOf" srcId="{E427C519-ACA8-4229-B185-7E25D1FE5F6E}" destId="{AC7C4BA1-1710-47D9-878E-ACB0E2E5294A}" srcOrd="0" destOrd="0" presId="urn:microsoft.com/office/officeart/2005/8/layout/hList1"/>
    <dgm:cxn modelId="{37B346FF-5EB3-4165-BC7D-E2E770E170D7}" srcId="{4DDA83C6-1521-4898-A552-877DDD526C64}" destId="{756AAD8E-1F56-4C07-BC6F-885CE512789D}" srcOrd="4" destOrd="0" parTransId="{12D42657-785B-4C1C-B86B-49E345BA9323}" sibTransId="{9813F4C6-6456-49F2-9E85-6E3A4982494B}"/>
    <dgm:cxn modelId="{B890137B-50A7-4E81-A6FE-CFB74BC73973}" type="presOf" srcId="{1A470B0E-3A49-48D1-AF41-24EA3A94F3E8}" destId="{74308C9F-44AB-40D6-A91B-4FF1E3128EBF}" srcOrd="0" destOrd="2" presId="urn:microsoft.com/office/officeart/2005/8/layout/hList1"/>
    <dgm:cxn modelId="{975F5714-79B6-499A-AF06-736B0F981EE0}" srcId="{DE330484-0820-44F6-ABA4-99A5614DFADA}" destId="{8263EE57-77DB-4B85-B7A4-572C788BD984}" srcOrd="2" destOrd="0" parTransId="{A4FFAA0C-CF3F-4182-9178-614D7C103C41}" sibTransId="{ED07B9E8-6423-4A17-9218-6417DF3C71A9}"/>
    <dgm:cxn modelId="{F5BA2489-6BC4-4D2B-A5D7-34E707ED2394}" type="presOf" srcId="{7A362C18-9F7E-43EE-A4A2-B4E14B8760B9}" destId="{74308C9F-44AB-40D6-A91B-4FF1E3128EBF}" srcOrd="0" destOrd="5" presId="urn:microsoft.com/office/officeart/2005/8/layout/hList1"/>
    <dgm:cxn modelId="{C3081E35-1978-4C94-8CB7-18EF22C96841}" srcId="{4DDA83C6-1521-4898-A552-877DDD526C64}" destId="{7FF1D46D-B221-40F3-A10A-62E161F05732}" srcOrd="1" destOrd="0" parTransId="{0A491778-2C4A-4C35-999C-7E8AFA27064C}" sibTransId="{E2FF46AA-CC0B-4B60-8FDE-E3485664968D}"/>
    <dgm:cxn modelId="{7E0A23F0-B7AC-49DE-92E2-BE3EF94E7218}" type="presOf" srcId="{756AAD8E-1F56-4C07-BC6F-885CE512789D}" destId="{74308C9F-44AB-40D6-A91B-4FF1E3128EBF}" srcOrd="0" destOrd="4" presId="urn:microsoft.com/office/officeart/2005/8/layout/hList1"/>
    <dgm:cxn modelId="{1293E349-236D-4296-8050-FAAA2B93F15E}" srcId="{4DDA83C6-1521-4898-A552-877DDD526C64}" destId="{1A470B0E-3A49-48D1-AF41-24EA3A94F3E8}" srcOrd="2" destOrd="0" parTransId="{70C4C7F3-F38A-4F8E-9E46-29D6B2652E31}" sibTransId="{11D9CEFB-D497-459F-A173-A5550B351AB2}"/>
    <dgm:cxn modelId="{7E9CCAA5-CA5A-43ED-95A5-75A3D5E99701}" type="presOf" srcId="{1377F33B-D40B-4DF9-B842-AF7A344F7E52}" destId="{74308C9F-44AB-40D6-A91B-4FF1E3128EBF}" srcOrd="0" destOrd="6" presId="urn:microsoft.com/office/officeart/2005/8/layout/hList1"/>
    <dgm:cxn modelId="{034B10FB-ED65-4B18-8C27-121DA23AF8A3}" srcId="{4DDA83C6-1521-4898-A552-877DDD526C64}" destId="{69F2C695-2ED8-4582-BBA0-4A428BE108CA}" srcOrd="3" destOrd="0" parTransId="{286C175E-7864-45DB-A603-2D92A1E35C59}" sibTransId="{8B0B4853-A85C-431B-B287-90BE07E82B14}"/>
    <dgm:cxn modelId="{1397E471-A07F-4C79-88FB-64DFBF32622C}" type="presOf" srcId="{02A04907-4186-42E7-BAB8-CCFF32D45AA0}" destId="{74308C9F-44AB-40D6-A91B-4FF1E3128EBF}" srcOrd="0" destOrd="0" presId="urn:microsoft.com/office/officeart/2005/8/layout/hList1"/>
    <dgm:cxn modelId="{795D4296-7B7D-4D9E-9CAB-5846192C1919}" srcId="{4DDA83C6-1521-4898-A552-877DDD526C64}" destId="{02A04907-4186-42E7-BAB8-CCFF32D45AA0}" srcOrd="0" destOrd="0" parTransId="{42E17705-0064-4068-B87F-B287BB3ADABB}" sibTransId="{71D3AED2-FEC6-4ACA-9CB2-C1B39F9C90C6}"/>
    <dgm:cxn modelId="{B86381F2-C059-435B-92F5-3F5C8CE3F2F2}" type="presOf" srcId="{DE330484-0820-44F6-ABA4-99A5614DFADA}" destId="{70E21F7E-CB81-41F3-856B-4527C89120DC}" srcOrd="0" destOrd="0" presId="urn:microsoft.com/office/officeart/2005/8/layout/hList1"/>
    <dgm:cxn modelId="{7381ACD8-E621-4518-87C9-4C014D26568C}" srcId="{E427C519-ACA8-4229-B185-7E25D1FE5F6E}" destId="{DE330484-0820-44F6-ABA4-99A5614DFADA}" srcOrd="0" destOrd="0" parTransId="{5853F4B7-8E56-4E64-BF6B-B2669BCEED7C}" sibTransId="{2E5F44CA-612F-45EC-B3D7-B21DBDF301BB}"/>
    <dgm:cxn modelId="{6A8D7675-C771-4774-98F1-39A635254794}" type="presOf" srcId="{8263EE57-77DB-4B85-B7A4-572C788BD984}" destId="{5CEBDD29-36C0-4824-AEEF-EF4D2B461E23}" srcOrd="0" destOrd="2" presId="urn:microsoft.com/office/officeart/2005/8/layout/hList1"/>
    <dgm:cxn modelId="{783AF784-9801-4F66-B9F4-995296742024}" srcId="{4DDA83C6-1521-4898-A552-877DDD526C64}" destId="{7A362C18-9F7E-43EE-A4A2-B4E14B8760B9}" srcOrd="5" destOrd="0" parTransId="{FBD70C42-A9D1-4002-86E7-C8A31690569B}" sibTransId="{719FF9B8-C19E-48AA-8C08-4A0D41A1F7E7}"/>
    <dgm:cxn modelId="{67D44610-B673-44CC-8D43-5D6610A5B2CA}" srcId="{E427C519-ACA8-4229-B185-7E25D1FE5F6E}" destId="{4DDA83C6-1521-4898-A552-877DDD526C64}" srcOrd="1" destOrd="0" parTransId="{C074ED97-5960-4108-AAFC-4C884FDFAD51}" sibTransId="{C409470B-8477-44EE-900E-58F0B87F4157}"/>
    <dgm:cxn modelId="{44DC2398-78C8-4FB9-8284-D5E99F0E809F}" srcId="{DE330484-0820-44F6-ABA4-99A5614DFADA}" destId="{3EE4DCFC-D289-4A79-8AED-6A173DFF1780}" srcOrd="0" destOrd="0" parTransId="{7287A692-AF65-4031-8F6B-8B5E8B8BE0FE}" sibTransId="{C63CB462-3C5A-44FA-B13E-AF44C6265AF3}"/>
    <dgm:cxn modelId="{E115A8EA-C149-4A03-AB8F-E999D2EB0A1D}" srcId="{DE330484-0820-44F6-ABA4-99A5614DFADA}" destId="{BA54D03C-1B4B-4CB2-ADAD-67076540B349}" srcOrd="3" destOrd="0" parTransId="{7354E9B2-07E4-4E30-AD61-54198AFA2A3D}" sibTransId="{07AAC0E9-ABD6-4EAF-980F-0E699173A938}"/>
    <dgm:cxn modelId="{A414CBD0-FD6C-4BA3-81EE-77BEF9B377C2}" type="presOf" srcId="{3EE4DCFC-D289-4A79-8AED-6A173DFF1780}" destId="{5CEBDD29-36C0-4824-AEEF-EF4D2B461E23}" srcOrd="0" destOrd="0" presId="urn:microsoft.com/office/officeart/2005/8/layout/hList1"/>
    <dgm:cxn modelId="{B29DB5CA-A176-48E4-A79B-A1EF93385DCA}" type="presOf" srcId="{4DDA83C6-1521-4898-A552-877DDD526C64}" destId="{743D288C-C9C2-419E-A242-7F170585AB5F}" srcOrd="0" destOrd="0" presId="urn:microsoft.com/office/officeart/2005/8/layout/hList1"/>
    <dgm:cxn modelId="{98429B87-936F-480D-B58F-426CDFF83F76}" srcId="{DE330484-0820-44F6-ABA4-99A5614DFADA}" destId="{CD300E7A-06CE-4CCA-B711-0F2D4A0A12DE}" srcOrd="1" destOrd="0" parTransId="{7FC2962D-A66D-4862-993D-6C53C92DC0FE}" sibTransId="{4FCF5D29-85B7-4313-B17F-B7C0694B6812}"/>
    <dgm:cxn modelId="{C56CDDCA-5EED-4814-8F43-5A4D008AF4C3}" srcId="{4DDA83C6-1521-4898-A552-877DDD526C64}" destId="{1377F33B-D40B-4DF9-B842-AF7A344F7E52}" srcOrd="6" destOrd="0" parTransId="{89F88606-A9DA-4AC7-9AFD-FF1EF4A01B3B}" sibTransId="{687D0637-E8CF-4FD6-97B6-75A570CB9D31}"/>
    <dgm:cxn modelId="{3394CD30-041E-4E5E-8274-3285C19F7710}" type="presOf" srcId="{69F2C695-2ED8-4582-BBA0-4A428BE108CA}" destId="{74308C9F-44AB-40D6-A91B-4FF1E3128EBF}" srcOrd="0" destOrd="3" presId="urn:microsoft.com/office/officeart/2005/8/layout/hList1"/>
    <dgm:cxn modelId="{7C03FE99-BBCD-44BB-B53F-F99141E72CEC}" type="presOf" srcId="{CD300E7A-06CE-4CCA-B711-0F2D4A0A12DE}" destId="{5CEBDD29-36C0-4824-AEEF-EF4D2B461E23}" srcOrd="0" destOrd="1" presId="urn:microsoft.com/office/officeart/2005/8/layout/hList1"/>
    <dgm:cxn modelId="{31B6BEC2-503D-491D-B6C9-EDF2D658BDB8}" type="presParOf" srcId="{AC7C4BA1-1710-47D9-878E-ACB0E2E5294A}" destId="{ABBCA935-B561-4F82-9253-DCB604E18273}" srcOrd="0" destOrd="0" presId="urn:microsoft.com/office/officeart/2005/8/layout/hList1"/>
    <dgm:cxn modelId="{BE8B62BA-2486-433B-9E1E-83297AF69FE3}" type="presParOf" srcId="{ABBCA935-B561-4F82-9253-DCB604E18273}" destId="{70E21F7E-CB81-41F3-856B-4527C89120DC}" srcOrd="0" destOrd="0" presId="urn:microsoft.com/office/officeart/2005/8/layout/hList1"/>
    <dgm:cxn modelId="{8FDFD82F-83CE-42F3-B217-D530FCD4B1B9}" type="presParOf" srcId="{ABBCA935-B561-4F82-9253-DCB604E18273}" destId="{5CEBDD29-36C0-4824-AEEF-EF4D2B461E23}" srcOrd="1" destOrd="0" presId="urn:microsoft.com/office/officeart/2005/8/layout/hList1"/>
    <dgm:cxn modelId="{BC8CCA27-7032-409C-A34E-A09D1AA5FD75}" type="presParOf" srcId="{AC7C4BA1-1710-47D9-878E-ACB0E2E5294A}" destId="{5199B4D3-C937-45F4-A84D-4AD6504D0B7C}" srcOrd="1" destOrd="0" presId="urn:microsoft.com/office/officeart/2005/8/layout/hList1"/>
    <dgm:cxn modelId="{4B059F7E-F104-4CD7-9EED-AFB23AD5BA2A}" type="presParOf" srcId="{AC7C4BA1-1710-47D9-878E-ACB0E2E5294A}" destId="{D97A1964-DDDF-4813-89FC-AF592175DEF8}" srcOrd="2" destOrd="0" presId="urn:microsoft.com/office/officeart/2005/8/layout/hList1"/>
    <dgm:cxn modelId="{BDBC46C5-981D-43B6-8011-E048083A663D}" type="presParOf" srcId="{D97A1964-DDDF-4813-89FC-AF592175DEF8}" destId="{743D288C-C9C2-419E-A242-7F170585AB5F}" srcOrd="0" destOrd="0" presId="urn:microsoft.com/office/officeart/2005/8/layout/hList1"/>
    <dgm:cxn modelId="{44E25181-888D-498C-B3DF-E5D3F17DA65E}" type="presParOf" srcId="{D97A1964-DDDF-4813-89FC-AF592175DEF8}" destId="{74308C9F-44AB-40D6-A91B-4FF1E3128EBF}"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DB2C81-F42A-4378-AAA0-E4973C4CAE0E}">
      <dsp:nvSpPr>
        <dsp:cNvPr id="0" name=""/>
        <dsp:cNvSpPr/>
      </dsp:nvSpPr>
      <dsp:spPr>
        <a:xfrm>
          <a:off x="1296150" y="0"/>
          <a:ext cx="1187358" cy="118735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CO" sz="900" kern="1200" dirty="0" smtClean="0"/>
            <a:t>FACTORES INTERNOS</a:t>
          </a:r>
          <a:endParaRPr lang="es-CO" sz="900" kern="1200" dirty="0"/>
        </a:p>
      </dsp:txBody>
      <dsp:txXfrm>
        <a:off x="1470035" y="173885"/>
        <a:ext cx="839588" cy="839588"/>
      </dsp:txXfrm>
    </dsp:sp>
    <dsp:sp modelId="{FD111855-1493-43B1-8E55-D9B01092E6CE}">
      <dsp:nvSpPr>
        <dsp:cNvPr id="0" name=""/>
        <dsp:cNvSpPr/>
      </dsp:nvSpPr>
      <dsp:spPr>
        <a:xfrm>
          <a:off x="1545481" y="1231143"/>
          <a:ext cx="688667" cy="688667"/>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s-CO" sz="800" kern="1200"/>
        </a:p>
      </dsp:txBody>
      <dsp:txXfrm>
        <a:off x="1636764" y="1494489"/>
        <a:ext cx="506101" cy="161975"/>
      </dsp:txXfrm>
    </dsp:sp>
    <dsp:sp modelId="{041664CB-B11C-494D-B556-9BA6612774AA}">
      <dsp:nvSpPr>
        <dsp:cNvPr id="0" name=""/>
        <dsp:cNvSpPr/>
      </dsp:nvSpPr>
      <dsp:spPr>
        <a:xfrm>
          <a:off x="1296150" y="2016225"/>
          <a:ext cx="1187358" cy="118735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CO" sz="900" kern="1200" dirty="0" smtClean="0"/>
            <a:t>FACTORES EXTERNOS</a:t>
          </a:r>
          <a:endParaRPr lang="es-CO" sz="900" kern="1200" dirty="0"/>
        </a:p>
      </dsp:txBody>
      <dsp:txXfrm>
        <a:off x="1470035" y="2190110"/>
        <a:ext cx="839588" cy="839588"/>
      </dsp:txXfrm>
    </dsp:sp>
    <dsp:sp modelId="{0EAE9143-CB99-4DDA-BF19-CF06D6486CE9}">
      <dsp:nvSpPr>
        <dsp:cNvPr id="0" name=""/>
        <dsp:cNvSpPr/>
      </dsp:nvSpPr>
      <dsp:spPr>
        <a:xfrm>
          <a:off x="1545481" y="3354388"/>
          <a:ext cx="688667" cy="688667"/>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s-CO" sz="800" kern="1200"/>
        </a:p>
      </dsp:txBody>
      <dsp:txXfrm>
        <a:off x="1636764" y="3617734"/>
        <a:ext cx="506101" cy="161975"/>
      </dsp:txXfrm>
    </dsp:sp>
    <dsp:sp modelId="{7A338858-FB0E-459B-B8A7-8F0F86A4B1FD}">
      <dsp:nvSpPr>
        <dsp:cNvPr id="0" name=""/>
        <dsp:cNvSpPr/>
      </dsp:nvSpPr>
      <dsp:spPr>
        <a:xfrm>
          <a:off x="1296150" y="4139470"/>
          <a:ext cx="1187358" cy="118735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CO" sz="900" kern="1200" dirty="0" smtClean="0"/>
            <a:t>INFLUENCIAS</a:t>
          </a:r>
          <a:endParaRPr lang="es-CO" sz="900" kern="1200" dirty="0"/>
        </a:p>
      </dsp:txBody>
      <dsp:txXfrm>
        <a:off x="1470035" y="4313355"/>
        <a:ext cx="839588" cy="839588"/>
      </dsp:txXfrm>
    </dsp:sp>
    <dsp:sp modelId="{960F3133-4C23-4D14-AB64-AE66080CD225}">
      <dsp:nvSpPr>
        <dsp:cNvPr id="0" name=""/>
        <dsp:cNvSpPr/>
      </dsp:nvSpPr>
      <dsp:spPr>
        <a:xfrm rot="702">
          <a:off x="2699213" y="2159955"/>
          <a:ext cx="2180460" cy="1007692"/>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s-CO" sz="1400" b="1" kern="1200" dirty="0" smtClean="0"/>
            <a:t>INCERTIDUMBRE</a:t>
          </a:r>
          <a:endParaRPr lang="es-CO" sz="1400" b="1" kern="1200" dirty="0"/>
        </a:p>
      </dsp:txBody>
      <dsp:txXfrm>
        <a:off x="2699213" y="2361462"/>
        <a:ext cx="1878152" cy="604616"/>
      </dsp:txXfrm>
    </dsp:sp>
    <dsp:sp modelId="{5AB1071E-5986-4A05-BCBB-87297DE838A5}">
      <dsp:nvSpPr>
        <dsp:cNvPr id="0" name=""/>
        <dsp:cNvSpPr/>
      </dsp:nvSpPr>
      <dsp:spPr>
        <a:xfrm>
          <a:off x="5019305" y="1476937"/>
          <a:ext cx="2374716" cy="2374716"/>
        </a:xfrm>
        <a:prstGeom prst="ellipse">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s-CO" sz="2200" b="1" kern="1200" dirty="0" smtClean="0">
              <a:solidFill>
                <a:schemeClr val="tx1"/>
              </a:solidFill>
            </a:rPr>
            <a:t>OBJETIVOS</a:t>
          </a:r>
          <a:endParaRPr lang="es-CO" sz="2200" b="1" kern="1200" dirty="0">
            <a:solidFill>
              <a:schemeClr val="tx1"/>
            </a:solidFill>
          </a:endParaRPr>
        </a:p>
      </dsp:txBody>
      <dsp:txXfrm>
        <a:off x="5367074" y="1824706"/>
        <a:ext cx="1679178" cy="16791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6DB2F6-EB5E-4EA3-AEAC-FC75A588B57D}">
      <dsp:nvSpPr>
        <dsp:cNvPr id="0" name=""/>
        <dsp:cNvSpPr/>
      </dsp:nvSpPr>
      <dsp:spPr>
        <a:xfrm>
          <a:off x="2464995" y="1166"/>
          <a:ext cx="2571214" cy="128560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CO" sz="2700" kern="1200" dirty="0" smtClean="0"/>
            <a:t>SERES HUMANOS</a:t>
          </a:r>
          <a:endParaRPr lang="es-CO" sz="2700" kern="1200" dirty="0"/>
        </a:p>
      </dsp:txBody>
      <dsp:txXfrm>
        <a:off x="2502649" y="38820"/>
        <a:ext cx="2495906" cy="1210299"/>
      </dsp:txXfrm>
    </dsp:sp>
    <dsp:sp modelId="{F6513D5D-4CF1-4E35-AADD-08410481D79A}">
      <dsp:nvSpPr>
        <dsp:cNvPr id="0" name=""/>
        <dsp:cNvSpPr/>
      </dsp:nvSpPr>
      <dsp:spPr>
        <a:xfrm rot="3600000">
          <a:off x="4142432" y="2256857"/>
          <a:ext cx="1338529" cy="449962"/>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CO" sz="2000" kern="1200"/>
        </a:p>
      </dsp:txBody>
      <dsp:txXfrm>
        <a:off x="4277421" y="2346849"/>
        <a:ext cx="1068551" cy="269978"/>
      </dsp:txXfrm>
    </dsp:sp>
    <dsp:sp modelId="{0121E20C-653B-4A03-BB98-71F51CCA85F9}">
      <dsp:nvSpPr>
        <dsp:cNvPr id="0" name=""/>
        <dsp:cNvSpPr/>
      </dsp:nvSpPr>
      <dsp:spPr>
        <a:xfrm>
          <a:off x="4587184" y="3676904"/>
          <a:ext cx="2571214" cy="128560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CO" sz="2700" kern="1200" dirty="0" smtClean="0"/>
            <a:t>AMBIENTE</a:t>
          </a:r>
          <a:endParaRPr lang="es-CO" sz="2700" kern="1200" dirty="0"/>
        </a:p>
      </dsp:txBody>
      <dsp:txXfrm>
        <a:off x="4624838" y="3714558"/>
        <a:ext cx="2495906" cy="1210299"/>
      </dsp:txXfrm>
    </dsp:sp>
    <dsp:sp modelId="{EDC1BA05-E687-430F-A945-1974F099E77D}">
      <dsp:nvSpPr>
        <dsp:cNvPr id="0" name=""/>
        <dsp:cNvSpPr/>
      </dsp:nvSpPr>
      <dsp:spPr>
        <a:xfrm rot="10800000">
          <a:off x="3081338" y="4094726"/>
          <a:ext cx="1338529" cy="449962"/>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CO" sz="2000" kern="1200"/>
        </a:p>
      </dsp:txBody>
      <dsp:txXfrm rot="10800000">
        <a:off x="3216327" y="4184718"/>
        <a:ext cx="1068551" cy="269978"/>
      </dsp:txXfrm>
    </dsp:sp>
    <dsp:sp modelId="{5BC2AA30-5494-4A65-9950-F36C10AB389D}">
      <dsp:nvSpPr>
        <dsp:cNvPr id="0" name=""/>
        <dsp:cNvSpPr/>
      </dsp:nvSpPr>
      <dsp:spPr>
        <a:xfrm>
          <a:off x="342807" y="3676904"/>
          <a:ext cx="2571214" cy="128560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s-CO" sz="2700" kern="1200" dirty="0" smtClean="0"/>
            <a:t>ACTIVIDADES</a:t>
          </a:r>
          <a:endParaRPr lang="es-CO" sz="2700" kern="1200" dirty="0"/>
        </a:p>
      </dsp:txBody>
      <dsp:txXfrm>
        <a:off x="380461" y="3714558"/>
        <a:ext cx="2495906" cy="1210299"/>
      </dsp:txXfrm>
    </dsp:sp>
    <dsp:sp modelId="{B44F141A-5350-4234-99E1-FE7E3787D68B}">
      <dsp:nvSpPr>
        <dsp:cNvPr id="0" name=""/>
        <dsp:cNvSpPr/>
      </dsp:nvSpPr>
      <dsp:spPr>
        <a:xfrm rot="18000000">
          <a:off x="2020244" y="2256857"/>
          <a:ext cx="1338529" cy="449962"/>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CO" sz="2000" kern="1200"/>
        </a:p>
      </dsp:txBody>
      <dsp:txXfrm>
        <a:off x="2155233" y="2346849"/>
        <a:ext cx="1068551" cy="2699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8208AA-3E8A-40D3-9EEB-FC5E23DF1B61}">
      <dsp:nvSpPr>
        <dsp:cNvPr id="0" name=""/>
        <dsp:cNvSpPr/>
      </dsp:nvSpPr>
      <dsp:spPr>
        <a:xfrm>
          <a:off x="948266" y="0"/>
          <a:ext cx="5418667" cy="5418667"/>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5DF799-BBC7-4030-BE75-88972EAD4328}">
      <dsp:nvSpPr>
        <dsp:cNvPr id="0" name=""/>
        <dsp:cNvSpPr/>
      </dsp:nvSpPr>
      <dsp:spPr>
        <a:xfrm>
          <a:off x="3657599" y="544777"/>
          <a:ext cx="3522133" cy="128270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s-CO" sz="3000" kern="1200" dirty="0" smtClean="0"/>
            <a:t>COMPROMISOS</a:t>
          </a:r>
          <a:endParaRPr lang="es-CO" sz="3000" kern="1200" dirty="0"/>
        </a:p>
      </dsp:txBody>
      <dsp:txXfrm>
        <a:off x="3720215" y="607393"/>
        <a:ext cx="3396901" cy="1157468"/>
      </dsp:txXfrm>
    </dsp:sp>
    <dsp:sp modelId="{4241BBF0-001B-41A0-A375-C086E5AB31C6}">
      <dsp:nvSpPr>
        <dsp:cNvPr id="0" name=""/>
        <dsp:cNvSpPr/>
      </dsp:nvSpPr>
      <dsp:spPr>
        <a:xfrm>
          <a:off x="3657599" y="1987814"/>
          <a:ext cx="3522133" cy="128270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s-CO" sz="3000" kern="1200" dirty="0" smtClean="0"/>
            <a:t>BENEFICIOS DIRECTOS</a:t>
          </a:r>
          <a:endParaRPr lang="es-CO" sz="3000" kern="1200" dirty="0"/>
        </a:p>
      </dsp:txBody>
      <dsp:txXfrm>
        <a:off x="3720215" y="2050430"/>
        <a:ext cx="3396901" cy="1157468"/>
      </dsp:txXfrm>
    </dsp:sp>
    <dsp:sp modelId="{4A9F5566-A887-41ED-B776-E601A4AB08EA}">
      <dsp:nvSpPr>
        <dsp:cNvPr id="0" name=""/>
        <dsp:cNvSpPr/>
      </dsp:nvSpPr>
      <dsp:spPr>
        <a:xfrm>
          <a:off x="3657599" y="3430852"/>
          <a:ext cx="3522133" cy="1282700"/>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s-CO" sz="3000" kern="1200" dirty="0" smtClean="0"/>
            <a:t>BENEFICIOS A LARGO PLAZO</a:t>
          </a:r>
          <a:endParaRPr lang="es-CO" sz="3000" kern="1200" dirty="0"/>
        </a:p>
      </dsp:txBody>
      <dsp:txXfrm>
        <a:off x="3720215" y="3493468"/>
        <a:ext cx="3396901" cy="11574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65A751-13D4-4910-99BE-D9F59EB264DE}">
      <dsp:nvSpPr>
        <dsp:cNvPr id="0" name=""/>
        <dsp:cNvSpPr/>
      </dsp:nvSpPr>
      <dsp:spPr>
        <a:xfrm rot="2563385">
          <a:off x="3227092" y="4403244"/>
          <a:ext cx="944796" cy="54843"/>
        </a:xfrm>
        <a:custGeom>
          <a:avLst/>
          <a:gdLst/>
          <a:ahLst/>
          <a:cxnLst/>
          <a:rect l="0" t="0" r="0" b="0"/>
          <a:pathLst>
            <a:path>
              <a:moveTo>
                <a:pt x="0" y="27421"/>
              </a:moveTo>
              <a:lnTo>
                <a:pt x="944796" y="2742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14EA871-9887-48DF-B65C-D9E5FD614F99}">
      <dsp:nvSpPr>
        <dsp:cNvPr id="0" name=""/>
        <dsp:cNvSpPr/>
      </dsp:nvSpPr>
      <dsp:spPr>
        <a:xfrm>
          <a:off x="3352447" y="3108000"/>
          <a:ext cx="1051422" cy="54843"/>
        </a:xfrm>
        <a:custGeom>
          <a:avLst/>
          <a:gdLst/>
          <a:ahLst/>
          <a:cxnLst/>
          <a:rect l="0" t="0" r="0" b="0"/>
          <a:pathLst>
            <a:path>
              <a:moveTo>
                <a:pt x="0" y="27421"/>
              </a:moveTo>
              <a:lnTo>
                <a:pt x="1051422" y="2742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E720F1E-43B3-431F-B3D8-2C5C5626F87A}">
      <dsp:nvSpPr>
        <dsp:cNvPr id="0" name=""/>
        <dsp:cNvSpPr/>
      </dsp:nvSpPr>
      <dsp:spPr>
        <a:xfrm rot="19036615">
          <a:off x="3227092" y="1812756"/>
          <a:ext cx="944796" cy="54843"/>
        </a:xfrm>
        <a:custGeom>
          <a:avLst/>
          <a:gdLst/>
          <a:ahLst/>
          <a:cxnLst/>
          <a:rect l="0" t="0" r="0" b="0"/>
          <a:pathLst>
            <a:path>
              <a:moveTo>
                <a:pt x="0" y="27421"/>
              </a:moveTo>
              <a:lnTo>
                <a:pt x="944796" y="2742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5364758-4E2E-49B0-983A-8CB076D2901A}">
      <dsp:nvSpPr>
        <dsp:cNvPr id="0" name=""/>
        <dsp:cNvSpPr/>
      </dsp:nvSpPr>
      <dsp:spPr>
        <a:xfrm>
          <a:off x="789174" y="1627614"/>
          <a:ext cx="3015614" cy="301561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1740CA-7F39-4F5E-88C8-9794071F7C66}">
      <dsp:nvSpPr>
        <dsp:cNvPr id="0" name=""/>
        <dsp:cNvSpPr/>
      </dsp:nvSpPr>
      <dsp:spPr>
        <a:xfrm>
          <a:off x="3806467" y="1204"/>
          <a:ext cx="1809368" cy="180936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CO" sz="1300" kern="1200" dirty="0" smtClean="0"/>
            <a:t>VARIEDAD DE ECOSISTEMAS</a:t>
          </a:r>
          <a:endParaRPr lang="es-CO" sz="1300" kern="1200" dirty="0"/>
        </a:p>
      </dsp:txBody>
      <dsp:txXfrm>
        <a:off x="4071443" y="266180"/>
        <a:ext cx="1279416" cy="1279416"/>
      </dsp:txXfrm>
    </dsp:sp>
    <dsp:sp modelId="{9DB49AAD-69B6-4971-BDB3-44032B094452}">
      <dsp:nvSpPr>
        <dsp:cNvPr id="0" name=""/>
        <dsp:cNvSpPr/>
      </dsp:nvSpPr>
      <dsp:spPr>
        <a:xfrm>
          <a:off x="5796773" y="1204"/>
          <a:ext cx="2714053" cy="1809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1022350">
            <a:lnSpc>
              <a:spcPct val="90000"/>
            </a:lnSpc>
            <a:spcBef>
              <a:spcPct val="0"/>
            </a:spcBef>
            <a:spcAft>
              <a:spcPct val="15000"/>
            </a:spcAft>
            <a:buChar char="••"/>
          </a:pPr>
          <a:endParaRPr lang="es-CO" sz="2300" kern="1200"/>
        </a:p>
        <a:p>
          <a:pPr marL="228600" lvl="1" indent="-228600" algn="l" defTabSz="1022350">
            <a:lnSpc>
              <a:spcPct val="90000"/>
            </a:lnSpc>
            <a:spcBef>
              <a:spcPct val="0"/>
            </a:spcBef>
            <a:spcAft>
              <a:spcPct val="15000"/>
            </a:spcAft>
            <a:buChar char="••"/>
          </a:pPr>
          <a:endParaRPr lang="es-CO" sz="2300" kern="1200" dirty="0"/>
        </a:p>
      </dsp:txBody>
      <dsp:txXfrm>
        <a:off x="5796773" y="1204"/>
        <a:ext cx="2714053" cy="1809368"/>
      </dsp:txXfrm>
    </dsp:sp>
    <dsp:sp modelId="{5DF7400A-E603-4BB3-9FC9-0BF2141F677F}">
      <dsp:nvSpPr>
        <dsp:cNvPr id="0" name=""/>
        <dsp:cNvSpPr/>
      </dsp:nvSpPr>
      <dsp:spPr>
        <a:xfrm>
          <a:off x="4403869" y="2230737"/>
          <a:ext cx="1809368" cy="180936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CO" sz="1300" kern="1200" dirty="0" smtClean="0"/>
            <a:t>VARIEDAD DE ORGANISMOS</a:t>
          </a:r>
          <a:endParaRPr lang="es-CO" sz="1300" kern="1200" dirty="0"/>
        </a:p>
      </dsp:txBody>
      <dsp:txXfrm>
        <a:off x="4668845" y="2495713"/>
        <a:ext cx="1279416" cy="1279416"/>
      </dsp:txXfrm>
    </dsp:sp>
    <dsp:sp modelId="{34C6E434-36A8-4CEE-8569-81C0B1C8998F}">
      <dsp:nvSpPr>
        <dsp:cNvPr id="0" name=""/>
        <dsp:cNvSpPr/>
      </dsp:nvSpPr>
      <dsp:spPr>
        <a:xfrm>
          <a:off x="6394175" y="2230737"/>
          <a:ext cx="2714053" cy="1809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1022350">
            <a:lnSpc>
              <a:spcPct val="90000"/>
            </a:lnSpc>
            <a:spcBef>
              <a:spcPct val="0"/>
            </a:spcBef>
            <a:spcAft>
              <a:spcPct val="15000"/>
            </a:spcAft>
            <a:buChar char="••"/>
          </a:pPr>
          <a:r>
            <a:rPr lang="es-CO" sz="2300" kern="1200" dirty="0" smtClean="0"/>
            <a:t>ALTO GRADO DE COMPLEJIDAD Y DE</a:t>
          </a:r>
          <a:endParaRPr lang="es-CO" sz="2300" kern="1200" dirty="0"/>
        </a:p>
        <a:p>
          <a:pPr marL="228600" lvl="1" indent="-228600" algn="l" defTabSz="1022350">
            <a:lnSpc>
              <a:spcPct val="90000"/>
            </a:lnSpc>
            <a:spcBef>
              <a:spcPct val="0"/>
            </a:spcBef>
            <a:spcAft>
              <a:spcPct val="15000"/>
            </a:spcAft>
            <a:buChar char="••"/>
          </a:pPr>
          <a:r>
            <a:rPr lang="es-CO" sz="2300" kern="1200" dirty="0" smtClean="0"/>
            <a:t>INCERTIDUMBRE</a:t>
          </a:r>
          <a:endParaRPr lang="es-CO" sz="2300" kern="1200" dirty="0"/>
        </a:p>
      </dsp:txBody>
      <dsp:txXfrm>
        <a:off x="6394175" y="2230737"/>
        <a:ext cx="2714053" cy="1809368"/>
      </dsp:txXfrm>
    </dsp:sp>
    <dsp:sp modelId="{B5F869E4-F6BE-46DF-95ED-D87A46185804}">
      <dsp:nvSpPr>
        <dsp:cNvPr id="0" name=""/>
        <dsp:cNvSpPr/>
      </dsp:nvSpPr>
      <dsp:spPr>
        <a:xfrm>
          <a:off x="3806467" y="4460270"/>
          <a:ext cx="1809368" cy="180936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CO" sz="1300" kern="1200" dirty="0" smtClean="0"/>
            <a:t>INTERACCIÒN ENTORNO</a:t>
          </a:r>
          <a:endParaRPr lang="es-CO" sz="1300" kern="1200" dirty="0"/>
        </a:p>
      </dsp:txBody>
      <dsp:txXfrm>
        <a:off x="4071443" y="4725246"/>
        <a:ext cx="1279416" cy="1279416"/>
      </dsp:txXfrm>
    </dsp:sp>
    <dsp:sp modelId="{19291001-864C-4218-AB1B-7B85BD2F42D9}">
      <dsp:nvSpPr>
        <dsp:cNvPr id="0" name=""/>
        <dsp:cNvSpPr/>
      </dsp:nvSpPr>
      <dsp:spPr>
        <a:xfrm>
          <a:off x="5796773" y="4460270"/>
          <a:ext cx="2714053" cy="1809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1022350">
            <a:lnSpc>
              <a:spcPct val="90000"/>
            </a:lnSpc>
            <a:spcBef>
              <a:spcPct val="0"/>
            </a:spcBef>
            <a:spcAft>
              <a:spcPct val="15000"/>
            </a:spcAft>
            <a:buChar char="••"/>
          </a:pPr>
          <a:endParaRPr lang="es-CO" sz="2300" kern="1200" dirty="0"/>
        </a:p>
        <a:p>
          <a:pPr marL="228600" lvl="1" indent="-228600" algn="l" defTabSz="1022350">
            <a:lnSpc>
              <a:spcPct val="90000"/>
            </a:lnSpc>
            <a:spcBef>
              <a:spcPct val="0"/>
            </a:spcBef>
            <a:spcAft>
              <a:spcPct val="15000"/>
            </a:spcAft>
            <a:buChar char="••"/>
          </a:pPr>
          <a:endParaRPr lang="es-CO" sz="2300" kern="1200" dirty="0"/>
        </a:p>
      </dsp:txBody>
      <dsp:txXfrm>
        <a:off x="5796773" y="4460270"/>
        <a:ext cx="2714053" cy="18093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BE09CD-30F0-464B-8AB5-C76ECD607827}">
      <dsp:nvSpPr>
        <dsp:cNvPr id="0" name=""/>
        <dsp:cNvSpPr/>
      </dsp:nvSpPr>
      <dsp:spPr>
        <a:xfrm>
          <a:off x="4684010" y="1759"/>
          <a:ext cx="7008879" cy="2836015"/>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s-CO" sz="1800" kern="1200" dirty="0" smtClean="0"/>
            <a:t>crear o actualizar la política ambiental </a:t>
          </a:r>
          <a:endParaRPr lang="es-CO" sz="1800" kern="1200" dirty="0"/>
        </a:p>
        <a:p>
          <a:pPr marL="171450" lvl="1" indent="-171450" algn="l" defTabSz="800100">
            <a:lnSpc>
              <a:spcPct val="90000"/>
            </a:lnSpc>
            <a:spcBef>
              <a:spcPct val="0"/>
            </a:spcBef>
            <a:spcAft>
              <a:spcPct val="15000"/>
            </a:spcAft>
            <a:buChar char="••"/>
          </a:pPr>
          <a:r>
            <a:rPr lang="es-CO" sz="1800" kern="1200" dirty="0" smtClean="0"/>
            <a:t>planeación estratégica con enfoque basado en el riesgo</a:t>
          </a:r>
          <a:endParaRPr lang="es-CO" sz="1800" kern="1200" dirty="0"/>
        </a:p>
        <a:p>
          <a:pPr marL="171450" lvl="1" indent="-171450" algn="l" defTabSz="800100">
            <a:lnSpc>
              <a:spcPct val="90000"/>
            </a:lnSpc>
            <a:spcBef>
              <a:spcPct val="0"/>
            </a:spcBef>
            <a:spcAft>
              <a:spcPct val="15000"/>
            </a:spcAft>
            <a:buChar char="••"/>
          </a:pPr>
          <a:r>
            <a:rPr lang="es-CO" sz="1800" kern="1200" dirty="0" smtClean="0"/>
            <a:t>incorporar conceptos y procesos de la gestión del riesgo en un sistema de gestión ambiental</a:t>
          </a:r>
          <a:endParaRPr lang="es-CO" sz="1800" kern="1200" dirty="0"/>
        </a:p>
        <a:p>
          <a:pPr marL="171450" lvl="1" indent="-171450" algn="l" defTabSz="800100">
            <a:lnSpc>
              <a:spcPct val="90000"/>
            </a:lnSpc>
            <a:spcBef>
              <a:spcPct val="0"/>
            </a:spcBef>
            <a:spcAft>
              <a:spcPct val="15000"/>
            </a:spcAft>
            <a:buChar char="••"/>
          </a:pPr>
          <a:r>
            <a:rPr lang="es-CO" sz="1800" kern="1200" dirty="0" smtClean="0"/>
            <a:t>establecer los criterios relativos a la capacidad de tolerar el riesgo ambiental (marco legal)</a:t>
          </a:r>
          <a:endParaRPr lang="es-CO" sz="1800" kern="1200" dirty="0"/>
        </a:p>
        <a:p>
          <a:pPr marL="171450" lvl="1" indent="-171450" algn="l" defTabSz="800100">
            <a:lnSpc>
              <a:spcPct val="90000"/>
            </a:lnSpc>
            <a:spcBef>
              <a:spcPct val="0"/>
            </a:spcBef>
            <a:spcAft>
              <a:spcPct val="15000"/>
            </a:spcAft>
            <a:buChar char="••"/>
          </a:pPr>
          <a:r>
            <a:rPr lang="es-CO" sz="1800" kern="1200" dirty="0" smtClean="0"/>
            <a:t>gestión total del riesgo para obtener un buen gobierno corporativo.</a:t>
          </a:r>
          <a:endParaRPr lang="es-CO" sz="1800" kern="1200" dirty="0"/>
        </a:p>
      </dsp:txBody>
      <dsp:txXfrm>
        <a:off x="4684010" y="356261"/>
        <a:ext cx="5945373" cy="2127011"/>
      </dsp:txXfrm>
    </dsp:sp>
    <dsp:sp modelId="{6D2A4DF1-814F-414D-A95E-4CA99F319051}">
      <dsp:nvSpPr>
        <dsp:cNvPr id="0" name=""/>
        <dsp:cNvSpPr/>
      </dsp:nvSpPr>
      <dsp:spPr>
        <a:xfrm>
          <a:off x="11424" y="142317"/>
          <a:ext cx="4672586" cy="25549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lvl="0" algn="ctr" defTabSz="1866900">
            <a:lnSpc>
              <a:spcPct val="90000"/>
            </a:lnSpc>
            <a:spcBef>
              <a:spcPct val="0"/>
            </a:spcBef>
            <a:spcAft>
              <a:spcPct val="35000"/>
            </a:spcAft>
          </a:pPr>
          <a:r>
            <a:rPr lang="es-CO" sz="4200" kern="1200" dirty="0" smtClean="0"/>
            <a:t>NIVEL ESTRATÉGICO</a:t>
          </a:r>
          <a:endParaRPr lang="es-CO" sz="4200" kern="1200" dirty="0"/>
        </a:p>
      </dsp:txBody>
      <dsp:txXfrm>
        <a:off x="136144" y="267037"/>
        <a:ext cx="4423146" cy="2305460"/>
      </dsp:txXfrm>
    </dsp:sp>
    <dsp:sp modelId="{046058D8-79CA-4817-B774-C4BF48401F41}">
      <dsp:nvSpPr>
        <dsp:cNvPr id="0" name=""/>
        <dsp:cNvSpPr/>
      </dsp:nvSpPr>
      <dsp:spPr>
        <a:xfrm>
          <a:off x="4682868" y="3093265"/>
          <a:ext cx="7015731" cy="2996284"/>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es-CO" sz="1800" kern="1200" dirty="0" smtClean="0"/>
            <a:t>determinar los riesgos para un ecosistema que rodea una operación</a:t>
          </a:r>
          <a:endParaRPr lang="es-CO" sz="1800" kern="1200" dirty="0"/>
        </a:p>
        <a:p>
          <a:pPr marL="171450" lvl="1" indent="-171450" algn="l" defTabSz="800100">
            <a:lnSpc>
              <a:spcPct val="90000"/>
            </a:lnSpc>
            <a:spcBef>
              <a:spcPct val="0"/>
            </a:spcBef>
            <a:spcAft>
              <a:spcPct val="15000"/>
            </a:spcAft>
            <a:buChar char="••"/>
          </a:pPr>
          <a:r>
            <a:rPr lang="es-CO" sz="1800" kern="1200" dirty="0" smtClean="0"/>
            <a:t>realizar una evaluación del impacto ambiental</a:t>
          </a:r>
          <a:endParaRPr lang="es-CO" sz="1800" kern="1200" dirty="0"/>
        </a:p>
        <a:p>
          <a:pPr marL="171450" lvl="1" indent="-171450" algn="l" defTabSz="800100">
            <a:lnSpc>
              <a:spcPct val="90000"/>
            </a:lnSpc>
            <a:spcBef>
              <a:spcPct val="0"/>
            </a:spcBef>
            <a:spcAft>
              <a:spcPct val="15000"/>
            </a:spcAft>
            <a:buChar char="••"/>
          </a:pPr>
          <a:r>
            <a:rPr lang="es-CO" sz="1800" kern="1200" dirty="0" smtClean="0"/>
            <a:t>determinar el cumplimiento de las normas o criterios reglamentarios para la aceptación del riesgo</a:t>
          </a:r>
          <a:endParaRPr lang="es-CO" sz="1800" kern="1200" dirty="0"/>
        </a:p>
        <a:p>
          <a:pPr marL="171450" lvl="1" indent="-171450" algn="l" defTabSz="800100">
            <a:lnSpc>
              <a:spcPct val="90000"/>
            </a:lnSpc>
            <a:spcBef>
              <a:spcPct val="0"/>
            </a:spcBef>
            <a:spcAft>
              <a:spcPct val="15000"/>
            </a:spcAft>
            <a:buChar char="••"/>
          </a:pPr>
          <a:r>
            <a:rPr lang="es-CO" sz="1800" kern="1200" dirty="0" smtClean="0"/>
            <a:t>proporcionar información para apoyar el informe ambiental.</a:t>
          </a:r>
          <a:endParaRPr lang="es-CO" sz="1800" kern="1200" dirty="0"/>
        </a:p>
      </dsp:txBody>
      <dsp:txXfrm>
        <a:off x="4682868" y="3467801"/>
        <a:ext cx="5892125" cy="2247213"/>
      </dsp:txXfrm>
    </dsp:sp>
    <dsp:sp modelId="{C658596D-A9FB-4B76-BE39-E03B7ACCBE7E}">
      <dsp:nvSpPr>
        <dsp:cNvPr id="0" name=""/>
        <dsp:cNvSpPr/>
      </dsp:nvSpPr>
      <dsp:spPr>
        <a:xfrm>
          <a:off x="5714" y="3313957"/>
          <a:ext cx="4677154" cy="25549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lvl="0" algn="ctr" defTabSz="1866900">
            <a:lnSpc>
              <a:spcPct val="90000"/>
            </a:lnSpc>
            <a:spcBef>
              <a:spcPct val="0"/>
            </a:spcBef>
            <a:spcAft>
              <a:spcPct val="35000"/>
            </a:spcAft>
          </a:pPr>
          <a:r>
            <a:rPr lang="es-CO" sz="4200" kern="1200" dirty="0" smtClean="0"/>
            <a:t>NIVEL OPERACIONAL</a:t>
          </a:r>
          <a:endParaRPr lang="es-CO" sz="4200" kern="1200" dirty="0"/>
        </a:p>
      </dsp:txBody>
      <dsp:txXfrm>
        <a:off x="130434" y="3438677"/>
        <a:ext cx="4427714" cy="23054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E21F7E-CB81-41F3-856B-4527C89120DC}">
      <dsp:nvSpPr>
        <dsp:cNvPr id="0" name=""/>
        <dsp:cNvSpPr/>
      </dsp:nvSpPr>
      <dsp:spPr>
        <a:xfrm>
          <a:off x="40" y="215425"/>
          <a:ext cx="3835902" cy="489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s-CO" sz="1700" b="1" kern="1200" dirty="0" smtClean="0"/>
            <a:t>CONTEXTO EXTERNO</a:t>
          </a:r>
          <a:endParaRPr lang="es-CO" sz="1700" b="1" kern="1200" dirty="0"/>
        </a:p>
      </dsp:txBody>
      <dsp:txXfrm>
        <a:off x="40" y="215425"/>
        <a:ext cx="3835902" cy="489600"/>
      </dsp:txXfrm>
    </dsp:sp>
    <dsp:sp modelId="{5CEBDD29-36C0-4824-AEEF-EF4D2B461E23}">
      <dsp:nvSpPr>
        <dsp:cNvPr id="0" name=""/>
        <dsp:cNvSpPr/>
      </dsp:nvSpPr>
      <dsp:spPr>
        <a:xfrm>
          <a:off x="40" y="705025"/>
          <a:ext cx="3835902" cy="39198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s-CO" sz="1700" kern="1200" dirty="0" smtClean="0"/>
            <a:t>el ambiente social y cultural, político, legal, reglamentario, financiero, tecnológico, económico, natural y competitivo (internacional, nacional, regional o local)</a:t>
          </a:r>
          <a:endParaRPr lang="es-CO" sz="1700" kern="1200" dirty="0"/>
        </a:p>
        <a:p>
          <a:pPr marL="171450" lvl="1" indent="-171450" algn="l" defTabSz="755650">
            <a:lnSpc>
              <a:spcPct val="90000"/>
            </a:lnSpc>
            <a:spcBef>
              <a:spcPct val="0"/>
            </a:spcBef>
            <a:spcAft>
              <a:spcPct val="15000"/>
            </a:spcAft>
            <a:buChar char="••"/>
          </a:pPr>
          <a:r>
            <a:rPr lang="es-CO" sz="1700" kern="1200" dirty="0" smtClean="0"/>
            <a:t>impulsores clave y tendencias que tienen impacto en los objetivos</a:t>
          </a:r>
          <a:endParaRPr lang="es-CO" sz="1700" kern="1200" dirty="0"/>
        </a:p>
        <a:p>
          <a:pPr marL="171450" lvl="1" indent="-171450" algn="l" defTabSz="755650">
            <a:lnSpc>
              <a:spcPct val="90000"/>
            </a:lnSpc>
            <a:spcBef>
              <a:spcPct val="0"/>
            </a:spcBef>
            <a:spcAft>
              <a:spcPct val="15000"/>
            </a:spcAft>
            <a:buChar char="••"/>
          </a:pPr>
          <a:r>
            <a:rPr lang="es-CO" sz="1700" kern="1200" dirty="0" smtClean="0"/>
            <a:t>las relaciones con las partes involucradas externas, y sus percepciones y valores</a:t>
          </a:r>
          <a:endParaRPr lang="es-CO" sz="1700" kern="1200" dirty="0"/>
        </a:p>
        <a:p>
          <a:pPr marL="171450" lvl="1" indent="-171450" algn="l" defTabSz="755650">
            <a:lnSpc>
              <a:spcPct val="90000"/>
            </a:lnSpc>
            <a:spcBef>
              <a:spcPct val="0"/>
            </a:spcBef>
            <a:spcAft>
              <a:spcPct val="15000"/>
            </a:spcAft>
            <a:buChar char="••"/>
          </a:pPr>
          <a:r>
            <a:rPr lang="es-CO" sz="1700" kern="1200" dirty="0" smtClean="0"/>
            <a:t>Condiciones ambientales relacionadas con clima, calidad de aire, calidad del agua, contaminación existente, recursos naturales, biodiversidad que pueda ser afectada.</a:t>
          </a:r>
          <a:endParaRPr lang="es-CO" sz="1700" kern="1200" dirty="0"/>
        </a:p>
      </dsp:txBody>
      <dsp:txXfrm>
        <a:off x="40" y="705025"/>
        <a:ext cx="3835902" cy="3919860"/>
      </dsp:txXfrm>
    </dsp:sp>
    <dsp:sp modelId="{743D288C-C9C2-419E-A242-7F170585AB5F}">
      <dsp:nvSpPr>
        <dsp:cNvPr id="0" name=""/>
        <dsp:cNvSpPr/>
      </dsp:nvSpPr>
      <dsp:spPr>
        <a:xfrm>
          <a:off x="4372969" y="215425"/>
          <a:ext cx="3835902" cy="489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s-CO" sz="1700" b="1" kern="1200" dirty="0" smtClean="0"/>
            <a:t>CONTEXTO INTERNO</a:t>
          </a:r>
          <a:endParaRPr lang="es-CO" sz="1700" b="1" kern="1200" dirty="0"/>
        </a:p>
      </dsp:txBody>
      <dsp:txXfrm>
        <a:off x="4372969" y="215425"/>
        <a:ext cx="3835902" cy="489600"/>
      </dsp:txXfrm>
    </dsp:sp>
    <dsp:sp modelId="{74308C9F-44AB-40D6-A91B-4FF1E3128EBF}">
      <dsp:nvSpPr>
        <dsp:cNvPr id="0" name=""/>
        <dsp:cNvSpPr/>
      </dsp:nvSpPr>
      <dsp:spPr>
        <a:xfrm>
          <a:off x="4372969" y="705025"/>
          <a:ext cx="3835902" cy="391986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s-CO" sz="1700" kern="1200" dirty="0" smtClean="0"/>
            <a:t>dirección, estructura organizacional, funciones y obligaciones del SGA</a:t>
          </a:r>
          <a:endParaRPr lang="es-CO" sz="1700" kern="1200" dirty="0"/>
        </a:p>
        <a:p>
          <a:pPr marL="171450" lvl="1" indent="-171450" algn="l" defTabSz="755650">
            <a:lnSpc>
              <a:spcPct val="90000"/>
            </a:lnSpc>
            <a:spcBef>
              <a:spcPct val="0"/>
            </a:spcBef>
            <a:spcAft>
              <a:spcPct val="15000"/>
            </a:spcAft>
            <a:buChar char="••"/>
          </a:pPr>
          <a:r>
            <a:rPr lang="es-CO" sz="1700" kern="1200" dirty="0" smtClean="0"/>
            <a:t>políticas, objetivos y estrategias</a:t>
          </a:r>
          <a:endParaRPr lang="es-CO" sz="1700" kern="1200" dirty="0"/>
        </a:p>
        <a:p>
          <a:pPr marL="171450" lvl="1" indent="-171450" algn="l" defTabSz="755650">
            <a:lnSpc>
              <a:spcPct val="90000"/>
            </a:lnSpc>
            <a:spcBef>
              <a:spcPct val="0"/>
            </a:spcBef>
            <a:spcAft>
              <a:spcPct val="15000"/>
            </a:spcAft>
            <a:buChar char="••"/>
          </a:pPr>
          <a:r>
            <a:rPr lang="es-CO" sz="1700" kern="1200" dirty="0" smtClean="0"/>
            <a:t>sistemas de información y procesos de toma de decisiones (formales e informales)</a:t>
          </a:r>
          <a:endParaRPr lang="es-CO" sz="1700" kern="1200" dirty="0"/>
        </a:p>
        <a:p>
          <a:pPr marL="171450" lvl="1" indent="-171450" algn="l" defTabSz="755650">
            <a:lnSpc>
              <a:spcPct val="90000"/>
            </a:lnSpc>
            <a:spcBef>
              <a:spcPct val="0"/>
            </a:spcBef>
            <a:spcAft>
              <a:spcPct val="15000"/>
            </a:spcAft>
            <a:buChar char="••"/>
          </a:pPr>
          <a:r>
            <a:rPr lang="es-CO" sz="1700" kern="1200" dirty="0" smtClean="0"/>
            <a:t>relaciones con las partes involucradas internas</a:t>
          </a:r>
          <a:endParaRPr lang="es-CO" sz="1700" kern="1200" dirty="0"/>
        </a:p>
        <a:p>
          <a:pPr marL="171450" lvl="1" indent="-171450" algn="l" defTabSz="755650">
            <a:lnSpc>
              <a:spcPct val="90000"/>
            </a:lnSpc>
            <a:spcBef>
              <a:spcPct val="0"/>
            </a:spcBef>
            <a:spcAft>
              <a:spcPct val="15000"/>
            </a:spcAft>
            <a:buChar char="••"/>
          </a:pPr>
          <a:r>
            <a:rPr lang="es-CO" sz="1700" kern="1200" dirty="0" smtClean="0"/>
            <a:t>la cultura de la organización</a:t>
          </a:r>
          <a:endParaRPr lang="es-CO" sz="1700" kern="1200" dirty="0"/>
        </a:p>
        <a:p>
          <a:pPr marL="171450" lvl="1" indent="-171450" algn="l" defTabSz="755650">
            <a:lnSpc>
              <a:spcPct val="90000"/>
            </a:lnSpc>
            <a:spcBef>
              <a:spcPct val="0"/>
            </a:spcBef>
            <a:spcAft>
              <a:spcPct val="15000"/>
            </a:spcAft>
            <a:buChar char="••"/>
          </a:pPr>
          <a:r>
            <a:rPr lang="es-CO" sz="1700" kern="1200" dirty="0" smtClean="0"/>
            <a:t>normas, directrices y modelos adoptados por la organización</a:t>
          </a:r>
          <a:endParaRPr lang="es-CO" sz="1700" kern="1200" dirty="0"/>
        </a:p>
        <a:p>
          <a:pPr marL="171450" lvl="1" indent="-171450" algn="l" defTabSz="755650">
            <a:lnSpc>
              <a:spcPct val="90000"/>
            </a:lnSpc>
            <a:spcBef>
              <a:spcPct val="0"/>
            </a:spcBef>
            <a:spcAft>
              <a:spcPct val="15000"/>
            </a:spcAft>
            <a:buChar char="••"/>
          </a:pPr>
          <a:r>
            <a:rPr lang="es-CO" sz="1700" kern="1200" dirty="0" smtClean="0"/>
            <a:t>relaciones contractuales</a:t>
          </a:r>
          <a:endParaRPr lang="es-CO" sz="1700" kern="1200" dirty="0"/>
        </a:p>
      </dsp:txBody>
      <dsp:txXfrm>
        <a:off x="4372969" y="705025"/>
        <a:ext cx="3835902" cy="3919860"/>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642F02-9466-4C47-AE32-B16B19B7364A}" type="datetimeFigureOut">
              <a:rPr lang="es-CO" smtClean="0"/>
              <a:t>9/05/2021</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F9A7F2-590F-4BA2-9B3C-586F40B2D1C3}" type="slidenum">
              <a:rPr lang="es-CO" smtClean="0"/>
              <a:t>‹Nº›</a:t>
            </a:fld>
            <a:endParaRPr lang="es-CO"/>
          </a:p>
        </p:txBody>
      </p:sp>
    </p:spTree>
    <p:extLst>
      <p:ext uri="{BB962C8B-B14F-4D97-AF65-F5344CB8AC3E}">
        <p14:creationId xmlns:p14="http://schemas.microsoft.com/office/powerpoint/2010/main" val="3466527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6" name="Gráfico 5">
            <a:extLst>
              <a:ext uri="{FF2B5EF4-FFF2-40B4-BE49-F238E27FC236}">
                <a16:creationId xmlns="" xmlns:a16="http://schemas.microsoft.com/office/drawing/2014/main" id="{EA495DE7-856F-455B-9DF8-E8F8ECB3FC97}"/>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10885" y="-2728"/>
            <a:ext cx="6038850" cy="4876800"/>
          </a:xfrm>
          <a:prstGeom prst="rect">
            <a:avLst/>
          </a:prstGeom>
        </p:spPr>
      </p:pic>
      <p:sp>
        <p:nvSpPr>
          <p:cNvPr id="7" name="Título 2">
            <a:extLst>
              <a:ext uri="{FF2B5EF4-FFF2-40B4-BE49-F238E27FC236}">
                <a16:creationId xmlns="" xmlns:a16="http://schemas.microsoft.com/office/drawing/2014/main" id="{E99AC78B-ACC4-464C-8C95-022A6737AB6C}"/>
              </a:ext>
            </a:extLst>
          </p:cNvPr>
          <p:cNvSpPr>
            <a:spLocks noGrp="1"/>
          </p:cNvSpPr>
          <p:nvPr>
            <p:ph type="title" hasCustomPrompt="1"/>
          </p:nvPr>
        </p:nvSpPr>
        <p:spPr>
          <a:xfrm>
            <a:off x="514350" y="669471"/>
            <a:ext cx="4514850" cy="1021217"/>
          </a:xfrm>
          <a:prstGeom prst="rect">
            <a:avLst/>
          </a:prstGeom>
        </p:spPr>
        <p:txBody>
          <a:bodyPr/>
          <a:lstStyle>
            <a:lvl1pPr>
              <a:defRPr lang="es-ES" sz="4000" b="1" kern="1200" spc="-150" dirty="0" smtClean="0">
                <a:solidFill>
                  <a:schemeClr val="bg1"/>
                </a:solidFill>
                <a:latin typeface="Arial" panose="020B0604020202020204" pitchFamily="34" charset="0"/>
                <a:ea typeface="+mn-ea"/>
                <a:cs typeface="Arial" panose="020B0604020202020204" pitchFamily="34" charset="0"/>
              </a:defRPr>
            </a:lvl1pPr>
          </a:lstStyle>
          <a:p>
            <a:r>
              <a:rPr lang="es-CO" sz="4000" b="1" spc="-150" dirty="0">
                <a:solidFill>
                  <a:schemeClr val="bg1"/>
                </a:solidFill>
                <a:latin typeface="Arial" panose="020B0604020202020204" pitchFamily="34" charset="0"/>
                <a:cs typeface="Arial" panose="020B0604020202020204" pitchFamily="34" charset="0"/>
              </a:rPr>
              <a:t>Título de</a:t>
            </a:r>
            <a:br>
              <a:rPr lang="es-CO" sz="4000" b="1" spc="-150" dirty="0">
                <a:solidFill>
                  <a:schemeClr val="bg1"/>
                </a:solidFill>
                <a:latin typeface="Arial" panose="020B0604020202020204" pitchFamily="34" charset="0"/>
                <a:cs typeface="Arial" panose="020B0604020202020204" pitchFamily="34" charset="0"/>
              </a:rPr>
            </a:br>
            <a:r>
              <a:rPr lang="es-CO" sz="4000" b="1" spc="-150" dirty="0">
                <a:solidFill>
                  <a:schemeClr val="bg1"/>
                </a:solidFill>
                <a:latin typeface="Arial" panose="020B0604020202020204" pitchFamily="34" charset="0"/>
                <a:cs typeface="Arial" panose="020B0604020202020204" pitchFamily="34" charset="0"/>
              </a:rPr>
              <a:t>la presentación</a:t>
            </a:r>
          </a:p>
        </p:txBody>
      </p:sp>
      <p:sp>
        <p:nvSpPr>
          <p:cNvPr id="8" name="CuadroTexto 7">
            <a:extLst>
              <a:ext uri="{FF2B5EF4-FFF2-40B4-BE49-F238E27FC236}">
                <a16:creationId xmlns="" xmlns:a16="http://schemas.microsoft.com/office/drawing/2014/main" id="{C02108C4-EACE-4909-B28C-A7BD6176399D}"/>
              </a:ext>
            </a:extLst>
          </p:cNvPr>
          <p:cNvSpPr txBox="1"/>
          <p:nvPr userDrawn="1"/>
        </p:nvSpPr>
        <p:spPr>
          <a:xfrm>
            <a:off x="9567186" y="6295085"/>
            <a:ext cx="2122714"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s-ES_tradnl" sz="1050" b="0" i="0" u="none" strike="noStrike" kern="1200" baseline="30000" dirty="0">
                <a:solidFill>
                  <a:srgbClr val="0085CA"/>
                </a:solidFill>
                <a:latin typeface="+mn-lt"/>
                <a:ea typeface="+mn-ea"/>
                <a:cs typeface="+mn-cs"/>
              </a:rPr>
              <a:t>© </a:t>
            </a:r>
            <a:r>
              <a:rPr lang="es-CO" sz="1050" dirty="0">
                <a:solidFill>
                  <a:srgbClr val="0085CA"/>
                </a:solidFill>
              </a:rPr>
              <a:t>Icontec. Derechos reservados.</a:t>
            </a:r>
          </a:p>
        </p:txBody>
      </p:sp>
      <p:pic>
        <p:nvPicPr>
          <p:cNvPr id="9" name="Gráfico 8">
            <a:extLst>
              <a:ext uri="{FF2B5EF4-FFF2-40B4-BE49-F238E27FC236}">
                <a16:creationId xmlns="" xmlns:a16="http://schemas.microsoft.com/office/drawing/2014/main" id="{222AD7F7-37D8-42DE-8375-C374084FABEB}"/>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502100" y="6100525"/>
            <a:ext cx="1302205" cy="389120"/>
          </a:xfrm>
          <a:prstGeom prst="rect">
            <a:avLst/>
          </a:prstGeom>
        </p:spPr>
      </p:pic>
    </p:spTree>
    <p:extLst>
      <p:ext uri="{BB962C8B-B14F-4D97-AF65-F5344CB8AC3E}">
        <p14:creationId xmlns:p14="http://schemas.microsoft.com/office/powerpoint/2010/main" val="1025936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Diapositiva de título">
    <p:spTree>
      <p:nvGrpSpPr>
        <p:cNvPr id="1" name=""/>
        <p:cNvGrpSpPr/>
        <p:nvPr/>
      </p:nvGrpSpPr>
      <p:grpSpPr>
        <a:xfrm>
          <a:off x="0" y="0"/>
          <a:ext cx="0" cy="0"/>
          <a:chOff x="0" y="0"/>
          <a:chExt cx="0" cy="0"/>
        </a:xfrm>
      </p:grpSpPr>
      <p:sp>
        <p:nvSpPr>
          <p:cNvPr id="9" name="Rectángulo 8">
            <a:extLst>
              <a:ext uri="{FF2B5EF4-FFF2-40B4-BE49-F238E27FC236}">
                <a16:creationId xmlns="" xmlns:a16="http://schemas.microsoft.com/office/drawing/2014/main" id="{1F6CA68C-BAA3-4D51-918A-3863FBAC3C9A}"/>
              </a:ext>
            </a:extLst>
          </p:cNvPr>
          <p:cNvSpPr/>
          <p:nvPr userDrawn="1"/>
        </p:nvSpPr>
        <p:spPr>
          <a:xfrm>
            <a:off x="0" y="0"/>
            <a:ext cx="12191999" cy="6858000"/>
          </a:xfrm>
          <a:prstGeom prst="rect">
            <a:avLst/>
          </a:prstGeom>
          <a:solidFill>
            <a:srgbClr val="008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Forma libre: forma 9">
            <a:extLst>
              <a:ext uri="{FF2B5EF4-FFF2-40B4-BE49-F238E27FC236}">
                <a16:creationId xmlns="" xmlns:a16="http://schemas.microsoft.com/office/drawing/2014/main" id="{06737225-969D-4060-8C7D-542DA3C16ABD}"/>
              </a:ext>
            </a:extLst>
          </p:cNvPr>
          <p:cNvSpPr/>
          <p:nvPr userDrawn="1"/>
        </p:nvSpPr>
        <p:spPr>
          <a:xfrm>
            <a:off x="1" y="0"/>
            <a:ext cx="6049735" cy="4874072"/>
          </a:xfrm>
          <a:custGeom>
            <a:avLst/>
            <a:gdLst>
              <a:gd name="connsiteX0" fmla="*/ 0 w 6049735"/>
              <a:gd name="connsiteY0" fmla="*/ 0 h 4874072"/>
              <a:gd name="connsiteX1" fmla="*/ 5815337 w 6049735"/>
              <a:gd name="connsiteY1" fmla="*/ 0 h 4874072"/>
              <a:gd name="connsiteX2" fmla="*/ 5887683 w 6049735"/>
              <a:gd name="connsiteY2" fmla="*/ 197663 h 4874072"/>
              <a:gd name="connsiteX3" fmla="*/ 6049735 w 6049735"/>
              <a:gd name="connsiteY3" fmla="*/ 1269540 h 4874072"/>
              <a:gd name="connsiteX4" fmla="*/ 2445203 w 6049735"/>
              <a:gd name="connsiteY4" fmla="*/ 4874072 h 4874072"/>
              <a:gd name="connsiteX5" fmla="*/ 152386 w 6049735"/>
              <a:gd name="connsiteY5" fmla="*/ 4050972 h 4874072"/>
              <a:gd name="connsiteX6" fmla="*/ 0 w 6049735"/>
              <a:gd name="connsiteY6" fmla="*/ 3912475 h 487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49735" h="4874072">
                <a:moveTo>
                  <a:pt x="0" y="0"/>
                </a:moveTo>
                <a:lnTo>
                  <a:pt x="5815337" y="0"/>
                </a:lnTo>
                <a:lnTo>
                  <a:pt x="5887683" y="197663"/>
                </a:lnTo>
                <a:cubicBezTo>
                  <a:pt x="5993000" y="536268"/>
                  <a:pt x="6049735" y="896279"/>
                  <a:pt x="6049735" y="1269540"/>
                </a:cubicBezTo>
                <a:cubicBezTo>
                  <a:pt x="6049735" y="3260268"/>
                  <a:pt x="4435931" y="4874072"/>
                  <a:pt x="2445203" y="4874072"/>
                </a:cubicBezTo>
                <a:cubicBezTo>
                  <a:pt x="1574260" y="4874072"/>
                  <a:pt x="775462" y="4565180"/>
                  <a:pt x="152386" y="4050972"/>
                </a:cubicBezTo>
                <a:lnTo>
                  <a:pt x="0" y="39124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v</a:t>
            </a:r>
          </a:p>
        </p:txBody>
      </p:sp>
      <p:sp>
        <p:nvSpPr>
          <p:cNvPr id="14" name="CuadroTexto 13">
            <a:extLst>
              <a:ext uri="{FF2B5EF4-FFF2-40B4-BE49-F238E27FC236}">
                <a16:creationId xmlns="" xmlns:a16="http://schemas.microsoft.com/office/drawing/2014/main" id="{82A2929C-FDD3-4D6D-9B41-1598159FB5D0}"/>
              </a:ext>
            </a:extLst>
          </p:cNvPr>
          <p:cNvSpPr txBox="1"/>
          <p:nvPr userDrawn="1"/>
        </p:nvSpPr>
        <p:spPr>
          <a:xfrm>
            <a:off x="9567186" y="6295085"/>
            <a:ext cx="2122714"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s-ES_tradnl" sz="1050" b="0" i="0" u="none" strike="noStrike" kern="1200" baseline="30000" dirty="0">
                <a:solidFill>
                  <a:schemeClr val="bg1"/>
                </a:solidFill>
                <a:latin typeface="+mn-lt"/>
                <a:ea typeface="+mn-ea"/>
                <a:cs typeface="+mn-cs"/>
              </a:rPr>
              <a:t>© </a:t>
            </a:r>
            <a:r>
              <a:rPr lang="es-CO" sz="1050" dirty="0">
                <a:solidFill>
                  <a:schemeClr val="bg1"/>
                </a:solidFill>
              </a:rPr>
              <a:t>Icontec. Derechos reservados.</a:t>
            </a:r>
          </a:p>
        </p:txBody>
      </p:sp>
      <p:pic>
        <p:nvPicPr>
          <p:cNvPr id="15" name="Gráfico 14">
            <a:extLst>
              <a:ext uri="{FF2B5EF4-FFF2-40B4-BE49-F238E27FC236}">
                <a16:creationId xmlns="" xmlns:a16="http://schemas.microsoft.com/office/drawing/2014/main" id="{6BC965EE-8262-4CC2-BB09-372E99191665}"/>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502100" y="6100525"/>
            <a:ext cx="1302205" cy="389120"/>
          </a:xfrm>
          <a:prstGeom prst="rect">
            <a:avLst/>
          </a:prstGeom>
        </p:spPr>
      </p:pic>
      <p:sp>
        <p:nvSpPr>
          <p:cNvPr id="16" name="CuadroTexto 15">
            <a:extLst>
              <a:ext uri="{FF2B5EF4-FFF2-40B4-BE49-F238E27FC236}">
                <a16:creationId xmlns="" xmlns:a16="http://schemas.microsoft.com/office/drawing/2014/main" id="{8C646C6C-211D-429A-B5E8-CCD1EAB43F27}"/>
              </a:ext>
            </a:extLst>
          </p:cNvPr>
          <p:cNvSpPr txBox="1"/>
          <p:nvPr userDrawn="1"/>
        </p:nvSpPr>
        <p:spPr>
          <a:xfrm>
            <a:off x="420460" y="540999"/>
            <a:ext cx="4049486" cy="1323439"/>
          </a:xfrm>
          <a:prstGeom prst="rect">
            <a:avLst/>
          </a:prstGeom>
          <a:noFill/>
        </p:spPr>
        <p:txBody>
          <a:bodyPr wrap="square" rtlCol="0">
            <a:spAutoFit/>
          </a:bodyPr>
          <a:lstStyle/>
          <a:p>
            <a:r>
              <a:rPr lang="es-CO" sz="4000" b="1" spc="-150" dirty="0">
                <a:solidFill>
                  <a:srgbClr val="0085CA"/>
                </a:solidFill>
                <a:latin typeface="Arial" panose="020B0604020202020204" pitchFamily="34" charset="0"/>
                <a:cs typeface="Arial" panose="020B0604020202020204" pitchFamily="34" charset="0"/>
              </a:rPr>
              <a:t>Título de</a:t>
            </a:r>
            <a:br>
              <a:rPr lang="es-CO" sz="4000" b="1" spc="-150" dirty="0">
                <a:solidFill>
                  <a:srgbClr val="0085CA"/>
                </a:solidFill>
                <a:latin typeface="Arial" panose="020B0604020202020204" pitchFamily="34" charset="0"/>
                <a:cs typeface="Arial" panose="020B0604020202020204" pitchFamily="34" charset="0"/>
              </a:rPr>
            </a:br>
            <a:r>
              <a:rPr lang="es-CO" sz="4000" b="1" spc="-150" dirty="0">
                <a:solidFill>
                  <a:srgbClr val="0085CA"/>
                </a:solidFill>
                <a:latin typeface="Arial" panose="020B0604020202020204" pitchFamily="34" charset="0"/>
                <a:cs typeface="Arial" panose="020B0604020202020204" pitchFamily="34" charset="0"/>
              </a:rPr>
              <a:t>la presentación</a:t>
            </a:r>
            <a:endParaRPr lang="es-CO" sz="4000" dirty="0">
              <a:solidFill>
                <a:srgbClr val="0085CA"/>
              </a:solidFill>
            </a:endParaRPr>
          </a:p>
        </p:txBody>
      </p:sp>
    </p:spTree>
    <p:extLst>
      <p:ext uri="{BB962C8B-B14F-4D97-AF65-F5344CB8AC3E}">
        <p14:creationId xmlns:p14="http://schemas.microsoft.com/office/powerpoint/2010/main" val="1073425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Diapositiva de título">
    <p:spTree>
      <p:nvGrpSpPr>
        <p:cNvPr id="1" name=""/>
        <p:cNvGrpSpPr/>
        <p:nvPr/>
      </p:nvGrpSpPr>
      <p:grpSpPr>
        <a:xfrm>
          <a:off x="0" y="0"/>
          <a:ext cx="0" cy="0"/>
          <a:chOff x="0" y="0"/>
          <a:chExt cx="0" cy="0"/>
        </a:xfrm>
      </p:grpSpPr>
      <p:pic>
        <p:nvPicPr>
          <p:cNvPr id="7" name="Imagen 6">
            <a:extLst>
              <a:ext uri="{FF2B5EF4-FFF2-40B4-BE49-F238E27FC236}">
                <a16:creationId xmlns="" xmlns:a16="http://schemas.microsoft.com/office/drawing/2014/main" id="{0CFFF3F8-0744-4A92-A1C8-E86E7FEFF1B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4289" t="5535" r="10716" b="19464"/>
          <a:stretch/>
        </p:blipFill>
        <p:spPr>
          <a:xfrm flipH="1">
            <a:off x="-4" y="0"/>
            <a:ext cx="12192001" cy="6858000"/>
          </a:xfrm>
          <a:prstGeom prst="rect">
            <a:avLst/>
          </a:prstGeom>
        </p:spPr>
      </p:pic>
      <p:sp>
        <p:nvSpPr>
          <p:cNvPr id="8" name="Forma libre: forma 7">
            <a:extLst>
              <a:ext uri="{FF2B5EF4-FFF2-40B4-BE49-F238E27FC236}">
                <a16:creationId xmlns="" xmlns:a16="http://schemas.microsoft.com/office/drawing/2014/main" id="{36050B58-648F-41CE-8266-54F57022F40B}"/>
              </a:ext>
            </a:extLst>
          </p:cNvPr>
          <p:cNvSpPr/>
          <p:nvPr userDrawn="1"/>
        </p:nvSpPr>
        <p:spPr>
          <a:xfrm>
            <a:off x="-1" y="1836960"/>
            <a:ext cx="5029201" cy="5021040"/>
          </a:xfrm>
          <a:custGeom>
            <a:avLst/>
            <a:gdLst>
              <a:gd name="connsiteX0" fmla="*/ 1424669 w 5029201"/>
              <a:gd name="connsiteY0" fmla="*/ 0 h 5021040"/>
              <a:gd name="connsiteX1" fmla="*/ 5029201 w 5029201"/>
              <a:gd name="connsiteY1" fmla="*/ 3604532 h 5021040"/>
              <a:gd name="connsiteX2" fmla="*/ 4745939 w 5029201"/>
              <a:gd name="connsiteY2" fmla="*/ 5007579 h 5021040"/>
              <a:gd name="connsiteX3" fmla="*/ 4739455 w 5029201"/>
              <a:gd name="connsiteY3" fmla="*/ 5021040 h 5021040"/>
              <a:gd name="connsiteX4" fmla="*/ 0 w 5029201"/>
              <a:gd name="connsiteY4" fmla="*/ 5021040 h 5021040"/>
              <a:gd name="connsiteX5" fmla="*/ 0 w 5029201"/>
              <a:gd name="connsiteY5" fmla="*/ 293038 h 5021040"/>
              <a:gd name="connsiteX6" fmla="*/ 21623 w 5029201"/>
              <a:gd name="connsiteY6" fmla="*/ 283262 h 5021040"/>
              <a:gd name="connsiteX7" fmla="*/ 1424669 w 5029201"/>
              <a:gd name="connsiteY7" fmla="*/ 0 h 502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1" h="5021040">
                <a:moveTo>
                  <a:pt x="1424669" y="0"/>
                </a:moveTo>
                <a:cubicBezTo>
                  <a:pt x="3415397" y="0"/>
                  <a:pt x="5029201" y="1613804"/>
                  <a:pt x="5029201" y="3604532"/>
                </a:cubicBezTo>
                <a:cubicBezTo>
                  <a:pt x="5029201" y="4102214"/>
                  <a:pt x="4928339" y="4576339"/>
                  <a:pt x="4745939" y="5007579"/>
                </a:cubicBezTo>
                <a:lnTo>
                  <a:pt x="4739455" y="5021040"/>
                </a:lnTo>
                <a:lnTo>
                  <a:pt x="0" y="5021040"/>
                </a:lnTo>
                <a:lnTo>
                  <a:pt x="0" y="293038"/>
                </a:lnTo>
                <a:lnTo>
                  <a:pt x="21623" y="283262"/>
                </a:lnTo>
                <a:cubicBezTo>
                  <a:pt x="452863" y="100863"/>
                  <a:pt x="926987" y="0"/>
                  <a:pt x="1424669" y="0"/>
                </a:cubicBezTo>
                <a:close/>
              </a:path>
            </a:pathLst>
          </a:cu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CuadroTexto 8">
            <a:extLst>
              <a:ext uri="{FF2B5EF4-FFF2-40B4-BE49-F238E27FC236}">
                <a16:creationId xmlns="" xmlns:a16="http://schemas.microsoft.com/office/drawing/2014/main" id="{54C2E910-1640-42CB-9895-941D775DE6C1}"/>
              </a:ext>
            </a:extLst>
          </p:cNvPr>
          <p:cNvSpPr txBox="1"/>
          <p:nvPr userDrawn="1"/>
        </p:nvSpPr>
        <p:spPr>
          <a:xfrm>
            <a:off x="367393" y="2742333"/>
            <a:ext cx="4049486" cy="1323439"/>
          </a:xfrm>
          <a:prstGeom prst="rect">
            <a:avLst/>
          </a:prstGeom>
          <a:noFill/>
        </p:spPr>
        <p:txBody>
          <a:bodyPr wrap="square" rtlCol="0">
            <a:spAutoFit/>
          </a:bodyPr>
          <a:lstStyle/>
          <a:p>
            <a:r>
              <a:rPr lang="es-CO" sz="4000" b="1" spc="-150" dirty="0">
                <a:solidFill>
                  <a:schemeClr val="bg1"/>
                </a:solidFill>
                <a:latin typeface="Arial" panose="020B0604020202020204" pitchFamily="34" charset="0"/>
                <a:cs typeface="Arial" panose="020B0604020202020204" pitchFamily="34" charset="0"/>
              </a:rPr>
              <a:t>Título de</a:t>
            </a:r>
            <a:br>
              <a:rPr lang="es-CO" sz="4000" b="1" spc="-150" dirty="0">
                <a:solidFill>
                  <a:schemeClr val="bg1"/>
                </a:solidFill>
                <a:latin typeface="Arial" panose="020B0604020202020204" pitchFamily="34" charset="0"/>
                <a:cs typeface="Arial" panose="020B0604020202020204" pitchFamily="34" charset="0"/>
              </a:rPr>
            </a:br>
            <a:r>
              <a:rPr lang="es-CO" sz="4000" b="1" spc="-150" dirty="0">
                <a:solidFill>
                  <a:schemeClr val="bg1"/>
                </a:solidFill>
                <a:latin typeface="Arial" panose="020B0604020202020204" pitchFamily="34" charset="0"/>
                <a:cs typeface="Arial" panose="020B0604020202020204" pitchFamily="34" charset="0"/>
              </a:rPr>
              <a:t>la presentación</a:t>
            </a:r>
            <a:endParaRPr lang="es-CO" sz="4000" dirty="0">
              <a:solidFill>
                <a:schemeClr val="bg1"/>
              </a:solidFill>
            </a:endParaRPr>
          </a:p>
        </p:txBody>
      </p:sp>
      <p:sp>
        <p:nvSpPr>
          <p:cNvPr id="10" name="CuadroTexto 9">
            <a:extLst>
              <a:ext uri="{FF2B5EF4-FFF2-40B4-BE49-F238E27FC236}">
                <a16:creationId xmlns="" xmlns:a16="http://schemas.microsoft.com/office/drawing/2014/main" id="{B6C77637-9E79-4AB2-B158-F40E32415525}"/>
              </a:ext>
            </a:extLst>
          </p:cNvPr>
          <p:cNvSpPr txBox="1"/>
          <p:nvPr userDrawn="1"/>
        </p:nvSpPr>
        <p:spPr>
          <a:xfrm>
            <a:off x="9567186" y="6295085"/>
            <a:ext cx="2122714"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050" b="0" i="0" u="none" strike="noStrike" kern="1200" baseline="30000" dirty="0">
                <a:solidFill>
                  <a:srgbClr val="2474AE"/>
                </a:solidFill>
                <a:latin typeface="+mn-lt"/>
                <a:ea typeface="+mn-ea"/>
                <a:cs typeface="+mn-cs"/>
              </a:rPr>
              <a:t>© </a:t>
            </a:r>
            <a:r>
              <a:rPr lang="es-CO" sz="1050" dirty="0">
                <a:solidFill>
                  <a:srgbClr val="2474AE"/>
                </a:solidFill>
              </a:rPr>
              <a:t>Icontec. Derechos reservados.</a:t>
            </a:r>
          </a:p>
        </p:txBody>
      </p:sp>
      <p:pic>
        <p:nvPicPr>
          <p:cNvPr id="14" name="Gráfico 13">
            <a:extLst>
              <a:ext uri="{FF2B5EF4-FFF2-40B4-BE49-F238E27FC236}">
                <a16:creationId xmlns="" xmlns:a16="http://schemas.microsoft.com/office/drawing/2014/main" id="{2C3606C2-79AB-4064-95B8-EA24F68DADDB}"/>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502100" y="6100525"/>
            <a:ext cx="1302205" cy="389120"/>
          </a:xfrm>
          <a:prstGeom prst="rect">
            <a:avLst/>
          </a:prstGeom>
        </p:spPr>
      </p:pic>
    </p:spTree>
    <p:extLst>
      <p:ext uri="{BB962C8B-B14F-4D97-AF65-F5344CB8AC3E}">
        <p14:creationId xmlns:p14="http://schemas.microsoft.com/office/powerpoint/2010/main" val="11528880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Diapositiva de título">
    <p:spTree>
      <p:nvGrpSpPr>
        <p:cNvPr id="1" name=""/>
        <p:cNvGrpSpPr/>
        <p:nvPr/>
      </p:nvGrpSpPr>
      <p:grpSpPr>
        <a:xfrm>
          <a:off x="0" y="0"/>
          <a:ext cx="0" cy="0"/>
          <a:chOff x="0" y="0"/>
          <a:chExt cx="0" cy="0"/>
        </a:xfrm>
      </p:grpSpPr>
      <p:pic>
        <p:nvPicPr>
          <p:cNvPr id="7" name="Imagen 6">
            <a:extLst>
              <a:ext uri="{FF2B5EF4-FFF2-40B4-BE49-F238E27FC236}">
                <a16:creationId xmlns="" xmlns:a16="http://schemas.microsoft.com/office/drawing/2014/main" id="{E1E89112-EDD3-4D9F-97C9-6D81FB890C9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2826" r="1"/>
          <a:stretch/>
        </p:blipFill>
        <p:spPr>
          <a:xfrm>
            <a:off x="0" y="-13149"/>
            <a:ext cx="8972551" cy="6861793"/>
          </a:xfrm>
          <a:prstGeom prst="rect">
            <a:avLst/>
          </a:prstGeom>
        </p:spPr>
      </p:pic>
      <p:sp>
        <p:nvSpPr>
          <p:cNvPr id="9" name="Rectángulo 8">
            <a:extLst>
              <a:ext uri="{FF2B5EF4-FFF2-40B4-BE49-F238E27FC236}">
                <a16:creationId xmlns="" xmlns:a16="http://schemas.microsoft.com/office/drawing/2014/main" id="{D656165F-213A-44A6-A895-7DF98523EE97}"/>
              </a:ext>
            </a:extLst>
          </p:cNvPr>
          <p:cNvSpPr/>
          <p:nvPr userDrawn="1"/>
        </p:nvSpPr>
        <p:spPr>
          <a:xfrm>
            <a:off x="8229600" y="-13148"/>
            <a:ext cx="3962400" cy="68880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CuadroTexto 9">
            <a:extLst>
              <a:ext uri="{FF2B5EF4-FFF2-40B4-BE49-F238E27FC236}">
                <a16:creationId xmlns="" xmlns:a16="http://schemas.microsoft.com/office/drawing/2014/main" id="{890E0293-A03E-4D5B-B80B-05BF49154D2E}"/>
              </a:ext>
            </a:extLst>
          </p:cNvPr>
          <p:cNvSpPr txBox="1"/>
          <p:nvPr userDrawn="1"/>
        </p:nvSpPr>
        <p:spPr>
          <a:xfrm>
            <a:off x="9897837" y="6265397"/>
            <a:ext cx="2122714"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050" b="0" i="0" u="none" strike="noStrike" kern="1200" baseline="30000" dirty="0">
                <a:solidFill>
                  <a:srgbClr val="0085CA"/>
                </a:solidFill>
                <a:latin typeface="+mn-lt"/>
                <a:ea typeface="+mn-ea"/>
                <a:cs typeface="+mn-cs"/>
              </a:rPr>
              <a:t>© </a:t>
            </a:r>
            <a:r>
              <a:rPr lang="es-CO" sz="1050" dirty="0">
                <a:solidFill>
                  <a:srgbClr val="0085CA"/>
                </a:solidFill>
              </a:rPr>
              <a:t>Icontec. Derechos reservados</a:t>
            </a:r>
            <a:r>
              <a:rPr lang="es-CO" sz="1050" dirty="0">
                <a:solidFill>
                  <a:schemeClr val="bg1"/>
                </a:solidFill>
              </a:rPr>
              <a:t>.</a:t>
            </a:r>
          </a:p>
        </p:txBody>
      </p:sp>
      <p:pic>
        <p:nvPicPr>
          <p:cNvPr id="12" name="Gráfico 11">
            <a:extLst>
              <a:ext uri="{FF2B5EF4-FFF2-40B4-BE49-F238E27FC236}">
                <a16:creationId xmlns="" xmlns:a16="http://schemas.microsoft.com/office/drawing/2014/main" id="{E21FB979-1339-4960-B642-A723A37A0F87}"/>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502099" y="6100525"/>
            <a:ext cx="1302205" cy="389120"/>
          </a:xfrm>
          <a:prstGeom prst="rect">
            <a:avLst/>
          </a:prstGeom>
        </p:spPr>
      </p:pic>
      <p:sp>
        <p:nvSpPr>
          <p:cNvPr id="13" name="CuadroTexto 12">
            <a:extLst>
              <a:ext uri="{FF2B5EF4-FFF2-40B4-BE49-F238E27FC236}">
                <a16:creationId xmlns="" xmlns:a16="http://schemas.microsoft.com/office/drawing/2014/main" id="{8576D42F-DB3A-4024-96DB-158D5837CA11}"/>
              </a:ext>
            </a:extLst>
          </p:cNvPr>
          <p:cNvSpPr txBox="1"/>
          <p:nvPr userDrawn="1"/>
        </p:nvSpPr>
        <p:spPr>
          <a:xfrm>
            <a:off x="8548758" y="532532"/>
            <a:ext cx="3211442" cy="707886"/>
          </a:xfrm>
          <a:prstGeom prst="rect">
            <a:avLst/>
          </a:prstGeom>
          <a:noFill/>
        </p:spPr>
        <p:txBody>
          <a:bodyPr wrap="square" rtlCol="0">
            <a:spAutoFit/>
          </a:bodyPr>
          <a:lstStyle/>
          <a:p>
            <a:r>
              <a:rPr lang="es-CO" sz="4000" b="1" spc="-150" dirty="0">
                <a:solidFill>
                  <a:srgbClr val="0085CA"/>
                </a:solidFill>
                <a:latin typeface="Arial" panose="020B0604020202020204" pitchFamily="34" charset="0"/>
                <a:cs typeface="Arial" panose="020B0604020202020204" pitchFamily="34" charset="0"/>
              </a:rPr>
              <a:t>Título</a:t>
            </a:r>
            <a:endParaRPr lang="es-CO" sz="4000" dirty="0">
              <a:solidFill>
                <a:srgbClr val="0085CA"/>
              </a:solidFill>
            </a:endParaRPr>
          </a:p>
        </p:txBody>
      </p:sp>
    </p:spTree>
    <p:extLst>
      <p:ext uri="{BB962C8B-B14F-4D97-AF65-F5344CB8AC3E}">
        <p14:creationId xmlns:p14="http://schemas.microsoft.com/office/powerpoint/2010/main" val="3498249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Diapositiva de título">
    <p:spTree>
      <p:nvGrpSpPr>
        <p:cNvPr id="1" name=""/>
        <p:cNvGrpSpPr/>
        <p:nvPr/>
      </p:nvGrpSpPr>
      <p:grpSpPr>
        <a:xfrm>
          <a:off x="0" y="0"/>
          <a:ext cx="0" cy="0"/>
          <a:chOff x="0" y="0"/>
          <a:chExt cx="0" cy="0"/>
        </a:xfrm>
      </p:grpSpPr>
      <p:sp>
        <p:nvSpPr>
          <p:cNvPr id="6" name="Rectángulo 5">
            <a:extLst>
              <a:ext uri="{FF2B5EF4-FFF2-40B4-BE49-F238E27FC236}">
                <a16:creationId xmlns="" xmlns:a16="http://schemas.microsoft.com/office/drawing/2014/main" id="{1BD8B7C5-9A26-458B-88EB-E19AE51D7CBA}"/>
              </a:ext>
            </a:extLst>
          </p:cNvPr>
          <p:cNvSpPr/>
          <p:nvPr userDrawn="1"/>
        </p:nvSpPr>
        <p:spPr>
          <a:xfrm>
            <a:off x="0" y="-11253"/>
            <a:ext cx="3962400" cy="6869253"/>
          </a:xfrm>
          <a:prstGeom prst="rect">
            <a:avLst/>
          </a:prstGeom>
          <a:solidFill>
            <a:srgbClr val="008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CuadroTexto 6">
            <a:extLst>
              <a:ext uri="{FF2B5EF4-FFF2-40B4-BE49-F238E27FC236}">
                <a16:creationId xmlns="" xmlns:a16="http://schemas.microsoft.com/office/drawing/2014/main" id="{691A855F-4FB7-4111-A7BB-595ED14753E4}"/>
              </a:ext>
            </a:extLst>
          </p:cNvPr>
          <p:cNvSpPr txBox="1"/>
          <p:nvPr userDrawn="1"/>
        </p:nvSpPr>
        <p:spPr>
          <a:xfrm>
            <a:off x="9567187" y="6295085"/>
            <a:ext cx="2122714"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s-ES_tradnl" sz="1050" b="0" i="0" u="none" strike="noStrike" kern="1200" baseline="30000" dirty="0">
                <a:solidFill>
                  <a:srgbClr val="0085CA"/>
                </a:solidFill>
                <a:latin typeface="+mn-lt"/>
                <a:ea typeface="+mn-ea"/>
                <a:cs typeface="+mn-cs"/>
              </a:rPr>
              <a:t>© </a:t>
            </a:r>
            <a:r>
              <a:rPr lang="es-CO" sz="1050" dirty="0">
                <a:solidFill>
                  <a:srgbClr val="0085CA"/>
                </a:solidFill>
              </a:rPr>
              <a:t>Icontec. Derechos reservados.</a:t>
            </a:r>
          </a:p>
        </p:txBody>
      </p:sp>
      <p:sp>
        <p:nvSpPr>
          <p:cNvPr id="8" name="Título 2">
            <a:extLst>
              <a:ext uri="{FF2B5EF4-FFF2-40B4-BE49-F238E27FC236}">
                <a16:creationId xmlns="" xmlns:a16="http://schemas.microsoft.com/office/drawing/2014/main" id="{97DCCD83-80D3-47F4-BAAF-DA36EAA8DDE5}"/>
              </a:ext>
            </a:extLst>
          </p:cNvPr>
          <p:cNvSpPr>
            <a:spLocks noGrp="1"/>
          </p:cNvSpPr>
          <p:nvPr>
            <p:ph type="title" hasCustomPrompt="1"/>
          </p:nvPr>
        </p:nvSpPr>
        <p:spPr>
          <a:xfrm>
            <a:off x="412292" y="669471"/>
            <a:ext cx="3055527" cy="563336"/>
          </a:xfrm>
          <a:prstGeom prst="rect">
            <a:avLst/>
          </a:prstGeom>
        </p:spPr>
        <p:txBody>
          <a:bodyPr/>
          <a:lstStyle>
            <a:lvl1pPr>
              <a:defRPr lang="es-ES" sz="4000" b="1" kern="1200" spc="-150" dirty="0" smtClean="0">
                <a:solidFill>
                  <a:schemeClr val="bg1"/>
                </a:solidFill>
                <a:latin typeface="Arial" panose="020B0604020202020204" pitchFamily="34" charset="0"/>
                <a:ea typeface="+mn-ea"/>
                <a:cs typeface="Arial" panose="020B0604020202020204" pitchFamily="34" charset="0"/>
              </a:defRPr>
            </a:lvl1pPr>
          </a:lstStyle>
          <a:p>
            <a:r>
              <a:rPr lang="es-CO" sz="4000" b="1" spc="-150" dirty="0">
                <a:solidFill>
                  <a:schemeClr val="bg1"/>
                </a:solidFill>
                <a:latin typeface="Arial" panose="020B0604020202020204" pitchFamily="34" charset="0"/>
                <a:cs typeface="Arial" panose="020B0604020202020204" pitchFamily="34" charset="0"/>
              </a:rPr>
              <a:t>Título</a:t>
            </a:r>
          </a:p>
        </p:txBody>
      </p:sp>
      <p:pic>
        <p:nvPicPr>
          <p:cNvPr id="9" name="Gráfico 8">
            <a:extLst>
              <a:ext uri="{FF2B5EF4-FFF2-40B4-BE49-F238E27FC236}">
                <a16:creationId xmlns="" xmlns:a16="http://schemas.microsoft.com/office/drawing/2014/main" id="{124652B0-1056-4284-B1C1-F316E58C1CDD}"/>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502099" y="6100525"/>
            <a:ext cx="1302205" cy="389120"/>
          </a:xfrm>
          <a:prstGeom prst="rect">
            <a:avLst/>
          </a:prstGeom>
        </p:spPr>
      </p:pic>
    </p:spTree>
    <p:extLst>
      <p:ext uri="{BB962C8B-B14F-4D97-AF65-F5344CB8AC3E}">
        <p14:creationId xmlns:p14="http://schemas.microsoft.com/office/powerpoint/2010/main" val="1265982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pic>
        <p:nvPicPr>
          <p:cNvPr id="8" name="Imagen 7" descr="Imagen que contiene persona, mesa, interior, pared&#10;&#10;Descripción generada con confianza muy alta">
            <a:extLst>
              <a:ext uri="{FF2B5EF4-FFF2-40B4-BE49-F238E27FC236}">
                <a16:creationId xmlns="" xmlns:a16="http://schemas.microsoft.com/office/drawing/2014/main" id="{D408AE96-CAB6-4E43-8097-CA307664E4D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 t="4846" b="10883"/>
          <a:stretch/>
        </p:blipFill>
        <p:spPr>
          <a:xfrm>
            <a:off x="0" y="0"/>
            <a:ext cx="12192000" cy="6858000"/>
          </a:xfrm>
          <a:prstGeom prst="rect">
            <a:avLst/>
          </a:prstGeom>
        </p:spPr>
      </p:pic>
      <p:sp>
        <p:nvSpPr>
          <p:cNvPr id="9" name="Forma libre: forma 8">
            <a:extLst>
              <a:ext uri="{FF2B5EF4-FFF2-40B4-BE49-F238E27FC236}">
                <a16:creationId xmlns="" xmlns:a16="http://schemas.microsoft.com/office/drawing/2014/main" id="{58593F7D-FA01-4BFA-837A-1F2607D5E558}"/>
              </a:ext>
            </a:extLst>
          </p:cNvPr>
          <p:cNvSpPr/>
          <p:nvPr userDrawn="1"/>
        </p:nvSpPr>
        <p:spPr>
          <a:xfrm>
            <a:off x="0" y="1836960"/>
            <a:ext cx="5029200" cy="5021040"/>
          </a:xfrm>
          <a:custGeom>
            <a:avLst/>
            <a:gdLst>
              <a:gd name="connsiteX0" fmla="*/ 1424668 w 5029200"/>
              <a:gd name="connsiteY0" fmla="*/ 0 h 5021040"/>
              <a:gd name="connsiteX1" fmla="*/ 5029200 w 5029200"/>
              <a:gd name="connsiteY1" fmla="*/ 3604532 h 5021040"/>
              <a:gd name="connsiteX2" fmla="*/ 4745938 w 5029200"/>
              <a:gd name="connsiteY2" fmla="*/ 5007579 h 5021040"/>
              <a:gd name="connsiteX3" fmla="*/ 4739453 w 5029200"/>
              <a:gd name="connsiteY3" fmla="*/ 5021040 h 5021040"/>
              <a:gd name="connsiteX4" fmla="*/ 0 w 5029200"/>
              <a:gd name="connsiteY4" fmla="*/ 5021040 h 5021040"/>
              <a:gd name="connsiteX5" fmla="*/ 0 w 5029200"/>
              <a:gd name="connsiteY5" fmla="*/ 293037 h 5021040"/>
              <a:gd name="connsiteX6" fmla="*/ 21622 w 5029200"/>
              <a:gd name="connsiteY6" fmla="*/ 283262 h 5021040"/>
              <a:gd name="connsiteX7" fmla="*/ 1424668 w 5029200"/>
              <a:gd name="connsiteY7" fmla="*/ 0 h 502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5021040">
                <a:moveTo>
                  <a:pt x="1424668" y="0"/>
                </a:moveTo>
                <a:cubicBezTo>
                  <a:pt x="3415396" y="0"/>
                  <a:pt x="5029200" y="1613804"/>
                  <a:pt x="5029200" y="3604532"/>
                </a:cubicBezTo>
                <a:cubicBezTo>
                  <a:pt x="5029200" y="4102214"/>
                  <a:pt x="4928337" y="4576339"/>
                  <a:pt x="4745938" y="5007579"/>
                </a:cubicBezTo>
                <a:lnTo>
                  <a:pt x="4739453" y="5021040"/>
                </a:lnTo>
                <a:lnTo>
                  <a:pt x="0" y="5021040"/>
                </a:lnTo>
                <a:lnTo>
                  <a:pt x="0" y="293037"/>
                </a:lnTo>
                <a:lnTo>
                  <a:pt x="21622" y="283262"/>
                </a:lnTo>
                <a:cubicBezTo>
                  <a:pt x="452862" y="100863"/>
                  <a:pt x="926986" y="0"/>
                  <a:pt x="142466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v</a:t>
            </a:r>
          </a:p>
        </p:txBody>
      </p:sp>
      <p:sp>
        <p:nvSpPr>
          <p:cNvPr id="10" name="CuadroTexto 9">
            <a:extLst>
              <a:ext uri="{FF2B5EF4-FFF2-40B4-BE49-F238E27FC236}">
                <a16:creationId xmlns="" xmlns:a16="http://schemas.microsoft.com/office/drawing/2014/main" id="{95155FC8-8200-4053-BD01-83298B68C833}"/>
              </a:ext>
            </a:extLst>
          </p:cNvPr>
          <p:cNvSpPr txBox="1"/>
          <p:nvPr userDrawn="1"/>
        </p:nvSpPr>
        <p:spPr>
          <a:xfrm>
            <a:off x="9567186" y="6295085"/>
            <a:ext cx="2122714"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s-ES_tradnl" sz="1050" b="0" i="0" u="none" strike="noStrike" kern="1200" baseline="30000" dirty="0">
                <a:solidFill>
                  <a:schemeClr val="bg1"/>
                </a:solidFill>
                <a:latin typeface="+mn-lt"/>
                <a:ea typeface="+mn-ea"/>
                <a:cs typeface="+mn-cs"/>
              </a:rPr>
              <a:t>© </a:t>
            </a:r>
            <a:r>
              <a:rPr lang="es-CO" sz="1050" dirty="0">
                <a:solidFill>
                  <a:schemeClr val="bg1"/>
                </a:solidFill>
              </a:rPr>
              <a:t>Icontec. Derechos reservados.</a:t>
            </a:r>
          </a:p>
        </p:txBody>
      </p:sp>
      <p:pic>
        <p:nvPicPr>
          <p:cNvPr id="13" name="Gráfico 12">
            <a:extLst>
              <a:ext uri="{FF2B5EF4-FFF2-40B4-BE49-F238E27FC236}">
                <a16:creationId xmlns="" xmlns:a16="http://schemas.microsoft.com/office/drawing/2014/main" id="{5A289234-3EC5-4DEB-9B6C-3A888D4B2895}"/>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502100" y="6100525"/>
            <a:ext cx="1302205" cy="389120"/>
          </a:xfrm>
          <a:prstGeom prst="rect">
            <a:avLst/>
          </a:prstGeom>
        </p:spPr>
      </p:pic>
    </p:spTree>
    <p:extLst>
      <p:ext uri="{BB962C8B-B14F-4D97-AF65-F5344CB8AC3E}">
        <p14:creationId xmlns:p14="http://schemas.microsoft.com/office/powerpoint/2010/main" val="720568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apositiva de título">
    <p:spTree>
      <p:nvGrpSpPr>
        <p:cNvPr id="1" name=""/>
        <p:cNvGrpSpPr/>
        <p:nvPr/>
      </p:nvGrpSpPr>
      <p:grpSpPr>
        <a:xfrm>
          <a:off x="0" y="0"/>
          <a:ext cx="0" cy="0"/>
          <a:chOff x="0" y="0"/>
          <a:chExt cx="0" cy="0"/>
        </a:xfrm>
      </p:grpSpPr>
      <p:sp>
        <p:nvSpPr>
          <p:cNvPr id="5" name="Rectángulo 4">
            <a:extLst>
              <a:ext uri="{FF2B5EF4-FFF2-40B4-BE49-F238E27FC236}">
                <a16:creationId xmlns="" xmlns:a16="http://schemas.microsoft.com/office/drawing/2014/main" id="{295F619B-014B-42E4-B937-9F731DC236FF}"/>
              </a:ext>
            </a:extLst>
          </p:cNvPr>
          <p:cNvSpPr/>
          <p:nvPr userDrawn="1"/>
        </p:nvSpPr>
        <p:spPr>
          <a:xfrm>
            <a:off x="0" y="0"/>
            <a:ext cx="12192000" cy="6858000"/>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CuadroTexto 5">
            <a:extLst>
              <a:ext uri="{FF2B5EF4-FFF2-40B4-BE49-F238E27FC236}">
                <a16:creationId xmlns="" xmlns:a16="http://schemas.microsoft.com/office/drawing/2014/main" id="{E169B2D5-01CA-4F61-8CAD-D5AA262AD022}"/>
              </a:ext>
            </a:extLst>
          </p:cNvPr>
          <p:cNvSpPr txBox="1"/>
          <p:nvPr userDrawn="1"/>
        </p:nvSpPr>
        <p:spPr>
          <a:xfrm>
            <a:off x="9567186" y="6295085"/>
            <a:ext cx="2122714"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s-ES_tradnl" sz="1050" b="0" i="0" u="none" strike="noStrike" kern="1200" baseline="30000" dirty="0">
                <a:solidFill>
                  <a:schemeClr val="bg1"/>
                </a:solidFill>
                <a:latin typeface="+mn-lt"/>
                <a:ea typeface="+mn-ea"/>
                <a:cs typeface="+mn-cs"/>
              </a:rPr>
              <a:t>© </a:t>
            </a:r>
            <a:r>
              <a:rPr lang="es-CO" sz="1050" dirty="0">
                <a:solidFill>
                  <a:schemeClr val="bg1"/>
                </a:solidFill>
              </a:rPr>
              <a:t>Icontec. Derechos reservados.</a:t>
            </a:r>
          </a:p>
        </p:txBody>
      </p:sp>
      <p:pic>
        <p:nvPicPr>
          <p:cNvPr id="7" name="Gráfico 6">
            <a:extLst>
              <a:ext uri="{FF2B5EF4-FFF2-40B4-BE49-F238E27FC236}">
                <a16:creationId xmlns="" xmlns:a16="http://schemas.microsoft.com/office/drawing/2014/main" id="{E4348AB7-8991-438E-8F83-92A95E3C6F9E}"/>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502100" y="6100525"/>
            <a:ext cx="1302205" cy="389120"/>
          </a:xfrm>
          <a:prstGeom prst="rect">
            <a:avLst/>
          </a:prstGeom>
        </p:spPr>
      </p:pic>
    </p:spTree>
    <p:extLst>
      <p:ext uri="{BB962C8B-B14F-4D97-AF65-F5344CB8AC3E}">
        <p14:creationId xmlns:p14="http://schemas.microsoft.com/office/powerpoint/2010/main" val="2767729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Diapositiva de título">
    <p:spTree>
      <p:nvGrpSpPr>
        <p:cNvPr id="1" name=""/>
        <p:cNvGrpSpPr/>
        <p:nvPr/>
      </p:nvGrpSpPr>
      <p:grpSpPr>
        <a:xfrm>
          <a:off x="0" y="0"/>
          <a:ext cx="0" cy="0"/>
          <a:chOff x="0" y="0"/>
          <a:chExt cx="0" cy="0"/>
        </a:xfrm>
      </p:grpSpPr>
      <p:sp>
        <p:nvSpPr>
          <p:cNvPr id="4" name="CuadroTexto 3">
            <a:extLst>
              <a:ext uri="{FF2B5EF4-FFF2-40B4-BE49-F238E27FC236}">
                <a16:creationId xmlns="" xmlns:a16="http://schemas.microsoft.com/office/drawing/2014/main" id="{4EBC8068-FC0A-406F-B825-FCCB5036E5D7}"/>
              </a:ext>
            </a:extLst>
          </p:cNvPr>
          <p:cNvSpPr txBox="1"/>
          <p:nvPr userDrawn="1"/>
        </p:nvSpPr>
        <p:spPr>
          <a:xfrm>
            <a:off x="9575659" y="6286612"/>
            <a:ext cx="2122714"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s-ES_tradnl" sz="1050" b="0" i="0" u="none" strike="noStrike" kern="1200" baseline="30000" dirty="0">
                <a:solidFill>
                  <a:srgbClr val="0085CA"/>
                </a:solidFill>
                <a:latin typeface="+mn-lt"/>
                <a:ea typeface="+mn-ea"/>
                <a:cs typeface="+mn-cs"/>
              </a:rPr>
              <a:t>© </a:t>
            </a:r>
            <a:r>
              <a:rPr lang="es-CO" sz="1050" dirty="0">
                <a:solidFill>
                  <a:srgbClr val="0085CA"/>
                </a:solidFill>
              </a:rPr>
              <a:t>Icontec. Derechos reservados.</a:t>
            </a:r>
          </a:p>
        </p:txBody>
      </p:sp>
      <p:pic>
        <p:nvPicPr>
          <p:cNvPr id="5" name="Gráfico 4">
            <a:extLst>
              <a:ext uri="{FF2B5EF4-FFF2-40B4-BE49-F238E27FC236}">
                <a16:creationId xmlns="" xmlns:a16="http://schemas.microsoft.com/office/drawing/2014/main" id="{F4723D80-F165-427A-A71D-6ED7B6C3C040}"/>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493627" y="6092052"/>
            <a:ext cx="1302205" cy="389120"/>
          </a:xfrm>
          <a:prstGeom prst="rect">
            <a:avLst/>
          </a:prstGeom>
        </p:spPr>
      </p:pic>
    </p:spTree>
    <p:extLst>
      <p:ext uri="{BB962C8B-B14F-4D97-AF65-F5344CB8AC3E}">
        <p14:creationId xmlns:p14="http://schemas.microsoft.com/office/powerpoint/2010/main" val="1590634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6714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Diapositiva de título">
    <p:spTree>
      <p:nvGrpSpPr>
        <p:cNvPr id="1" name=""/>
        <p:cNvGrpSpPr/>
        <p:nvPr/>
      </p:nvGrpSpPr>
      <p:grpSpPr>
        <a:xfrm>
          <a:off x="0" y="0"/>
          <a:ext cx="0" cy="0"/>
          <a:chOff x="0" y="0"/>
          <a:chExt cx="0" cy="0"/>
        </a:xfrm>
      </p:grpSpPr>
      <p:pic>
        <p:nvPicPr>
          <p:cNvPr id="7" name="Imagen 6">
            <a:extLst>
              <a:ext uri="{FF2B5EF4-FFF2-40B4-BE49-F238E27FC236}">
                <a16:creationId xmlns="" xmlns:a16="http://schemas.microsoft.com/office/drawing/2014/main" id="{55D129D8-0859-45D9-A21E-963BF1058C5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2979" b="2599"/>
          <a:stretch/>
        </p:blipFill>
        <p:spPr>
          <a:xfrm>
            <a:off x="0" y="-11253"/>
            <a:ext cx="12192000" cy="6869253"/>
          </a:xfrm>
          <a:prstGeom prst="rect">
            <a:avLst/>
          </a:prstGeom>
        </p:spPr>
      </p:pic>
      <p:sp>
        <p:nvSpPr>
          <p:cNvPr id="8" name="Rectángulo 7">
            <a:extLst>
              <a:ext uri="{FF2B5EF4-FFF2-40B4-BE49-F238E27FC236}">
                <a16:creationId xmlns="" xmlns:a16="http://schemas.microsoft.com/office/drawing/2014/main" id="{82F10807-7C43-4792-8456-D990D564528B}"/>
              </a:ext>
            </a:extLst>
          </p:cNvPr>
          <p:cNvSpPr/>
          <p:nvPr userDrawn="1"/>
        </p:nvSpPr>
        <p:spPr>
          <a:xfrm>
            <a:off x="0" y="-11253"/>
            <a:ext cx="12192000" cy="2689139"/>
          </a:xfrm>
          <a:prstGeom prst="rect">
            <a:avLst/>
          </a:prstGeom>
          <a:solidFill>
            <a:srgbClr val="008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CuadroTexto 8">
            <a:extLst>
              <a:ext uri="{FF2B5EF4-FFF2-40B4-BE49-F238E27FC236}">
                <a16:creationId xmlns="" xmlns:a16="http://schemas.microsoft.com/office/drawing/2014/main" id="{CEC72FB2-C4E5-4D2E-B7D4-9B0D38FAD67E}"/>
              </a:ext>
            </a:extLst>
          </p:cNvPr>
          <p:cNvSpPr txBox="1"/>
          <p:nvPr userDrawn="1"/>
        </p:nvSpPr>
        <p:spPr>
          <a:xfrm>
            <a:off x="9567187" y="6295085"/>
            <a:ext cx="2122714"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s-ES_tradnl" sz="1050" b="0" i="0" u="none" strike="noStrike" kern="1200" baseline="30000" dirty="0">
                <a:solidFill>
                  <a:srgbClr val="0085CA"/>
                </a:solidFill>
                <a:latin typeface="+mn-lt"/>
                <a:ea typeface="+mn-ea"/>
                <a:cs typeface="+mn-cs"/>
              </a:rPr>
              <a:t>© </a:t>
            </a:r>
            <a:r>
              <a:rPr lang="es-CO" sz="1050" dirty="0">
                <a:solidFill>
                  <a:srgbClr val="0085CA"/>
                </a:solidFill>
              </a:rPr>
              <a:t>Icontec. Derechos reservados.</a:t>
            </a:r>
          </a:p>
        </p:txBody>
      </p:sp>
      <p:sp>
        <p:nvSpPr>
          <p:cNvPr id="12" name="Título 2">
            <a:extLst>
              <a:ext uri="{FF2B5EF4-FFF2-40B4-BE49-F238E27FC236}">
                <a16:creationId xmlns="" xmlns:a16="http://schemas.microsoft.com/office/drawing/2014/main" id="{903E9E12-8157-4BC4-A955-8DBE49867286}"/>
              </a:ext>
            </a:extLst>
          </p:cNvPr>
          <p:cNvSpPr>
            <a:spLocks noGrp="1"/>
          </p:cNvSpPr>
          <p:nvPr>
            <p:ph type="title" hasCustomPrompt="1"/>
          </p:nvPr>
        </p:nvSpPr>
        <p:spPr>
          <a:xfrm>
            <a:off x="400497" y="669471"/>
            <a:ext cx="4514850" cy="563336"/>
          </a:xfrm>
          <a:prstGeom prst="rect">
            <a:avLst/>
          </a:prstGeom>
        </p:spPr>
        <p:txBody>
          <a:bodyPr/>
          <a:lstStyle>
            <a:lvl1pPr>
              <a:defRPr lang="es-ES" sz="4000" b="1" kern="1200" spc="-150" dirty="0" smtClean="0">
                <a:solidFill>
                  <a:schemeClr val="bg1"/>
                </a:solidFill>
                <a:latin typeface="Arial" panose="020B0604020202020204" pitchFamily="34" charset="0"/>
                <a:ea typeface="+mn-ea"/>
                <a:cs typeface="Arial" panose="020B0604020202020204" pitchFamily="34" charset="0"/>
              </a:defRPr>
            </a:lvl1pPr>
          </a:lstStyle>
          <a:p>
            <a:r>
              <a:rPr lang="es-CO" sz="4000" b="1" spc="-150" dirty="0">
                <a:solidFill>
                  <a:schemeClr val="bg1"/>
                </a:solidFill>
                <a:latin typeface="Arial" panose="020B0604020202020204" pitchFamily="34" charset="0"/>
                <a:cs typeface="Arial" panose="020B0604020202020204" pitchFamily="34" charset="0"/>
              </a:rPr>
              <a:t>Título</a:t>
            </a:r>
          </a:p>
        </p:txBody>
      </p:sp>
      <p:pic>
        <p:nvPicPr>
          <p:cNvPr id="13" name="Gráfico 12">
            <a:extLst>
              <a:ext uri="{FF2B5EF4-FFF2-40B4-BE49-F238E27FC236}">
                <a16:creationId xmlns="" xmlns:a16="http://schemas.microsoft.com/office/drawing/2014/main" id="{02DB564C-B59F-4712-B51F-95E6DD43930F}"/>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502099" y="6100525"/>
            <a:ext cx="1302205" cy="389120"/>
          </a:xfrm>
          <a:prstGeom prst="rect">
            <a:avLst/>
          </a:prstGeom>
        </p:spPr>
      </p:pic>
    </p:spTree>
    <p:extLst>
      <p:ext uri="{BB962C8B-B14F-4D97-AF65-F5344CB8AC3E}">
        <p14:creationId xmlns:p14="http://schemas.microsoft.com/office/powerpoint/2010/main" val="2166697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Diapositiva de título">
    <p:spTree>
      <p:nvGrpSpPr>
        <p:cNvPr id="1" name=""/>
        <p:cNvGrpSpPr/>
        <p:nvPr/>
      </p:nvGrpSpPr>
      <p:grpSpPr>
        <a:xfrm>
          <a:off x="0" y="0"/>
          <a:ext cx="0" cy="0"/>
          <a:chOff x="0" y="0"/>
          <a:chExt cx="0" cy="0"/>
        </a:xfrm>
      </p:grpSpPr>
      <p:sp>
        <p:nvSpPr>
          <p:cNvPr id="6" name="Rectángulo 5">
            <a:extLst>
              <a:ext uri="{FF2B5EF4-FFF2-40B4-BE49-F238E27FC236}">
                <a16:creationId xmlns="" xmlns:a16="http://schemas.microsoft.com/office/drawing/2014/main" id="{61A00150-F78D-49B4-87BC-03666DFDB4F2}"/>
              </a:ext>
            </a:extLst>
          </p:cNvPr>
          <p:cNvSpPr/>
          <p:nvPr userDrawn="1"/>
        </p:nvSpPr>
        <p:spPr>
          <a:xfrm>
            <a:off x="0" y="-11253"/>
            <a:ext cx="3962400" cy="6869253"/>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CuadroTexto 6">
            <a:extLst>
              <a:ext uri="{FF2B5EF4-FFF2-40B4-BE49-F238E27FC236}">
                <a16:creationId xmlns="" xmlns:a16="http://schemas.microsoft.com/office/drawing/2014/main" id="{704CF006-7346-4CBC-9E7C-EF223B559540}"/>
              </a:ext>
            </a:extLst>
          </p:cNvPr>
          <p:cNvSpPr txBox="1"/>
          <p:nvPr userDrawn="1"/>
        </p:nvSpPr>
        <p:spPr>
          <a:xfrm>
            <a:off x="9567187" y="6295085"/>
            <a:ext cx="2122714"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s-ES_tradnl" sz="1050" b="0" i="0" u="none" strike="noStrike" kern="1200" baseline="30000" dirty="0">
                <a:solidFill>
                  <a:srgbClr val="0085CA"/>
                </a:solidFill>
                <a:latin typeface="+mn-lt"/>
                <a:ea typeface="+mn-ea"/>
                <a:cs typeface="+mn-cs"/>
              </a:rPr>
              <a:t>© </a:t>
            </a:r>
            <a:r>
              <a:rPr lang="es-CO" sz="1050" dirty="0">
                <a:solidFill>
                  <a:srgbClr val="0085CA"/>
                </a:solidFill>
              </a:rPr>
              <a:t>Icontec. Derechos reservados.</a:t>
            </a:r>
          </a:p>
        </p:txBody>
      </p:sp>
      <p:sp>
        <p:nvSpPr>
          <p:cNvPr id="8" name="Título 2">
            <a:extLst>
              <a:ext uri="{FF2B5EF4-FFF2-40B4-BE49-F238E27FC236}">
                <a16:creationId xmlns="" xmlns:a16="http://schemas.microsoft.com/office/drawing/2014/main" id="{E3616CED-70F6-4882-BD35-FF5912946816}"/>
              </a:ext>
            </a:extLst>
          </p:cNvPr>
          <p:cNvSpPr>
            <a:spLocks noGrp="1"/>
          </p:cNvSpPr>
          <p:nvPr>
            <p:ph type="title" hasCustomPrompt="1"/>
          </p:nvPr>
        </p:nvSpPr>
        <p:spPr>
          <a:xfrm>
            <a:off x="412292" y="669471"/>
            <a:ext cx="3055527" cy="563336"/>
          </a:xfrm>
          <a:prstGeom prst="rect">
            <a:avLst/>
          </a:prstGeom>
        </p:spPr>
        <p:txBody>
          <a:bodyPr/>
          <a:lstStyle>
            <a:lvl1pPr>
              <a:defRPr lang="es-ES" sz="4000" b="1" kern="1200" spc="-150" dirty="0" smtClean="0">
                <a:solidFill>
                  <a:schemeClr val="bg1"/>
                </a:solidFill>
                <a:latin typeface="Arial" panose="020B0604020202020204" pitchFamily="34" charset="0"/>
                <a:ea typeface="+mn-ea"/>
                <a:cs typeface="Arial" panose="020B0604020202020204" pitchFamily="34" charset="0"/>
              </a:defRPr>
            </a:lvl1pPr>
          </a:lstStyle>
          <a:p>
            <a:r>
              <a:rPr lang="es-CO" sz="4000" b="1" spc="-150" dirty="0">
                <a:solidFill>
                  <a:schemeClr val="bg1"/>
                </a:solidFill>
                <a:latin typeface="Arial" panose="020B0604020202020204" pitchFamily="34" charset="0"/>
                <a:cs typeface="Arial" panose="020B0604020202020204" pitchFamily="34" charset="0"/>
              </a:rPr>
              <a:t>Título</a:t>
            </a:r>
          </a:p>
        </p:txBody>
      </p:sp>
      <p:pic>
        <p:nvPicPr>
          <p:cNvPr id="9" name="Gráfico 8">
            <a:extLst>
              <a:ext uri="{FF2B5EF4-FFF2-40B4-BE49-F238E27FC236}">
                <a16:creationId xmlns="" xmlns:a16="http://schemas.microsoft.com/office/drawing/2014/main" id="{9FD5CE8C-38D3-4900-B995-32295BCDE784}"/>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502099" y="6100525"/>
            <a:ext cx="1302205" cy="389120"/>
          </a:xfrm>
          <a:prstGeom prst="rect">
            <a:avLst/>
          </a:prstGeom>
        </p:spPr>
      </p:pic>
    </p:spTree>
    <p:extLst>
      <p:ext uri="{BB962C8B-B14F-4D97-AF65-F5344CB8AC3E}">
        <p14:creationId xmlns:p14="http://schemas.microsoft.com/office/powerpoint/2010/main" val="665959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Diapositiva de título">
    <p:spTree>
      <p:nvGrpSpPr>
        <p:cNvPr id="1" name=""/>
        <p:cNvGrpSpPr/>
        <p:nvPr/>
      </p:nvGrpSpPr>
      <p:grpSpPr>
        <a:xfrm>
          <a:off x="0" y="0"/>
          <a:ext cx="0" cy="0"/>
          <a:chOff x="0" y="0"/>
          <a:chExt cx="0" cy="0"/>
        </a:xfrm>
      </p:grpSpPr>
      <p:sp>
        <p:nvSpPr>
          <p:cNvPr id="6" name="Rectángulo 5">
            <a:extLst>
              <a:ext uri="{FF2B5EF4-FFF2-40B4-BE49-F238E27FC236}">
                <a16:creationId xmlns="" xmlns:a16="http://schemas.microsoft.com/office/drawing/2014/main" id="{9EA4C58C-B407-44C0-8605-3A38D90C1216}"/>
              </a:ext>
            </a:extLst>
          </p:cNvPr>
          <p:cNvSpPr/>
          <p:nvPr userDrawn="1"/>
        </p:nvSpPr>
        <p:spPr>
          <a:xfrm>
            <a:off x="0" y="-11253"/>
            <a:ext cx="12192000" cy="2689139"/>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CuadroTexto 6">
            <a:extLst>
              <a:ext uri="{FF2B5EF4-FFF2-40B4-BE49-F238E27FC236}">
                <a16:creationId xmlns="" xmlns:a16="http://schemas.microsoft.com/office/drawing/2014/main" id="{0D7582F0-1931-479B-AAFD-11E5106D40C2}"/>
              </a:ext>
            </a:extLst>
          </p:cNvPr>
          <p:cNvSpPr txBox="1"/>
          <p:nvPr userDrawn="1"/>
        </p:nvSpPr>
        <p:spPr>
          <a:xfrm>
            <a:off x="9567187" y="6295085"/>
            <a:ext cx="2122714"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s-ES_tradnl" sz="1050" b="0" i="0" u="none" strike="noStrike" kern="1200" baseline="30000" dirty="0">
                <a:solidFill>
                  <a:srgbClr val="0085CA"/>
                </a:solidFill>
                <a:latin typeface="+mn-lt"/>
                <a:ea typeface="+mn-ea"/>
                <a:cs typeface="+mn-cs"/>
              </a:rPr>
              <a:t>© </a:t>
            </a:r>
            <a:r>
              <a:rPr lang="es-CO" sz="1050" dirty="0">
                <a:solidFill>
                  <a:srgbClr val="0085CA"/>
                </a:solidFill>
              </a:rPr>
              <a:t>Icontec. Derechos reservados.</a:t>
            </a:r>
          </a:p>
        </p:txBody>
      </p:sp>
      <p:sp>
        <p:nvSpPr>
          <p:cNvPr id="8" name="Título 2">
            <a:extLst>
              <a:ext uri="{FF2B5EF4-FFF2-40B4-BE49-F238E27FC236}">
                <a16:creationId xmlns="" xmlns:a16="http://schemas.microsoft.com/office/drawing/2014/main" id="{B16ADFEA-55DD-48DE-9A32-2163D03DA24D}"/>
              </a:ext>
            </a:extLst>
          </p:cNvPr>
          <p:cNvSpPr>
            <a:spLocks noGrp="1"/>
          </p:cNvSpPr>
          <p:nvPr>
            <p:ph type="title" hasCustomPrompt="1"/>
          </p:nvPr>
        </p:nvSpPr>
        <p:spPr>
          <a:xfrm>
            <a:off x="400497" y="669471"/>
            <a:ext cx="4514850" cy="563336"/>
          </a:xfrm>
          <a:prstGeom prst="rect">
            <a:avLst/>
          </a:prstGeom>
        </p:spPr>
        <p:txBody>
          <a:bodyPr/>
          <a:lstStyle>
            <a:lvl1pPr>
              <a:defRPr lang="es-ES" sz="4000" b="1" kern="1200" spc="-150" dirty="0" smtClean="0">
                <a:solidFill>
                  <a:schemeClr val="bg1"/>
                </a:solidFill>
                <a:latin typeface="Arial" panose="020B0604020202020204" pitchFamily="34" charset="0"/>
                <a:ea typeface="+mn-ea"/>
                <a:cs typeface="Arial" panose="020B0604020202020204" pitchFamily="34" charset="0"/>
              </a:defRPr>
            </a:lvl1pPr>
          </a:lstStyle>
          <a:p>
            <a:r>
              <a:rPr lang="es-CO" sz="4000" b="1" spc="-150" dirty="0">
                <a:solidFill>
                  <a:schemeClr val="bg1"/>
                </a:solidFill>
                <a:latin typeface="Arial" panose="020B0604020202020204" pitchFamily="34" charset="0"/>
                <a:cs typeface="Arial" panose="020B0604020202020204" pitchFamily="34" charset="0"/>
              </a:rPr>
              <a:t>Título</a:t>
            </a:r>
          </a:p>
        </p:txBody>
      </p:sp>
      <p:pic>
        <p:nvPicPr>
          <p:cNvPr id="9" name="Gráfico 8">
            <a:extLst>
              <a:ext uri="{FF2B5EF4-FFF2-40B4-BE49-F238E27FC236}">
                <a16:creationId xmlns="" xmlns:a16="http://schemas.microsoft.com/office/drawing/2014/main" id="{C28129FB-5A32-4333-ACE2-5EA29C8B1F52}"/>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502099" y="6100525"/>
            <a:ext cx="1302205" cy="389120"/>
          </a:xfrm>
          <a:prstGeom prst="rect">
            <a:avLst/>
          </a:prstGeom>
        </p:spPr>
      </p:pic>
    </p:spTree>
    <p:extLst>
      <p:ext uri="{BB962C8B-B14F-4D97-AF65-F5344CB8AC3E}">
        <p14:creationId xmlns:p14="http://schemas.microsoft.com/office/powerpoint/2010/main" val="379221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Diapositiva de título">
    <p:spTree>
      <p:nvGrpSpPr>
        <p:cNvPr id="1" name=""/>
        <p:cNvGrpSpPr/>
        <p:nvPr/>
      </p:nvGrpSpPr>
      <p:grpSpPr>
        <a:xfrm>
          <a:off x="0" y="0"/>
          <a:ext cx="0" cy="0"/>
          <a:chOff x="0" y="0"/>
          <a:chExt cx="0" cy="0"/>
        </a:xfrm>
      </p:grpSpPr>
      <p:pic>
        <p:nvPicPr>
          <p:cNvPr id="7" name="Imagen 6" descr="Imagen que contiene persona, hombre, mesa, exterior&#10;&#10;Descripción generada con confianza muy alta">
            <a:extLst>
              <a:ext uri="{FF2B5EF4-FFF2-40B4-BE49-F238E27FC236}">
                <a16:creationId xmlns="" xmlns:a16="http://schemas.microsoft.com/office/drawing/2014/main" id="{F36EE604-3943-411B-ABB0-E482B2345E4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2826" r="-1"/>
          <a:stretch/>
        </p:blipFill>
        <p:spPr>
          <a:xfrm>
            <a:off x="0" y="-16878"/>
            <a:ext cx="8972551" cy="6869252"/>
          </a:xfrm>
          <a:prstGeom prst="rect">
            <a:avLst/>
          </a:prstGeom>
        </p:spPr>
      </p:pic>
      <p:sp>
        <p:nvSpPr>
          <p:cNvPr id="8" name="Rectángulo 7">
            <a:extLst>
              <a:ext uri="{FF2B5EF4-FFF2-40B4-BE49-F238E27FC236}">
                <a16:creationId xmlns="" xmlns:a16="http://schemas.microsoft.com/office/drawing/2014/main" id="{2C0483F6-4E68-4789-807D-895BF266E27D}"/>
              </a:ext>
            </a:extLst>
          </p:cNvPr>
          <p:cNvSpPr/>
          <p:nvPr userDrawn="1"/>
        </p:nvSpPr>
        <p:spPr>
          <a:xfrm>
            <a:off x="8229600" y="-16878"/>
            <a:ext cx="3962400" cy="6891757"/>
          </a:xfrm>
          <a:prstGeom prst="rect">
            <a:avLst/>
          </a:prstGeom>
          <a:solidFill>
            <a:srgbClr val="008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CuadroTexto 8">
            <a:extLst>
              <a:ext uri="{FF2B5EF4-FFF2-40B4-BE49-F238E27FC236}">
                <a16:creationId xmlns="" xmlns:a16="http://schemas.microsoft.com/office/drawing/2014/main" id="{AD230641-2FFB-4359-9FDD-EC49B27C6E1D}"/>
              </a:ext>
            </a:extLst>
          </p:cNvPr>
          <p:cNvSpPr txBox="1"/>
          <p:nvPr userDrawn="1"/>
        </p:nvSpPr>
        <p:spPr>
          <a:xfrm>
            <a:off x="9555631" y="6295085"/>
            <a:ext cx="2122714"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s-ES_tradnl" sz="1050" b="0" i="0" u="none" strike="noStrike" kern="1200" baseline="30000" dirty="0">
                <a:solidFill>
                  <a:schemeClr val="bg1"/>
                </a:solidFill>
                <a:latin typeface="+mn-lt"/>
                <a:ea typeface="+mn-ea"/>
                <a:cs typeface="+mn-cs"/>
              </a:rPr>
              <a:t>© </a:t>
            </a:r>
            <a:r>
              <a:rPr lang="es-CO" sz="1050" dirty="0">
                <a:solidFill>
                  <a:schemeClr val="bg1"/>
                </a:solidFill>
              </a:rPr>
              <a:t>Icontec. Derechos reservados.</a:t>
            </a:r>
          </a:p>
        </p:txBody>
      </p:sp>
      <p:sp>
        <p:nvSpPr>
          <p:cNvPr id="12" name="Título 2">
            <a:extLst>
              <a:ext uri="{FF2B5EF4-FFF2-40B4-BE49-F238E27FC236}">
                <a16:creationId xmlns="" xmlns:a16="http://schemas.microsoft.com/office/drawing/2014/main" id="{A5ED53D9-4619-48A5-BBB5-31108F3E3896}"/>
              </a:ext>
            </a:extLst>
          </p:cNvPr>
          <p:cNvSpPr>
            <a:spLocks noGrp="1"/>
          </p:cNvSpPr>
          <p:nvPr>
            <p:ph type="title" hasCustomPrompt="1"/>
          </p:nvPr>
        </p:nvSpPr>
        <p:spPr>
          <a:xfrm>
            <a:off x="8548758" y="674611"/>
            <a:ext cx="3055527" cy="563336"/>
          </a:xfrm>
          <a:prstGeom prst="rect">
            <a:avLst/>
          </a:prstGeom>
        </p:spPr>
        <p:txBody>
          <a:bodyPr/>
          <a:lstStyle>
            <a:lvl1pPr>
              <a:defRPr lang="es-ES" sz="4000" b="1" kern="1200" spc="-150" dirty="0" smtClean="0">
                <a:solidFill>
                  <a:schemeClr val="bg1"/>
                </a:solidFill>
                <a:latin typeface="Arial" panose="020B0604020202020204" pitchFamily="34" charset="0"/>
                <a:ea typeface="+mn-ea"/>
                <a:cs typeface="Arial" panose="020B0604020202020204" pitchFamily="34" charset="0"/>
              </a:defRPr>
            </a:lvl1pPr>
          </a:lstStyle>
          <a:p>
            <a:r>
              <a:rPr lang="es-CO" sz="4000" b="1" spc="-150" dirty="0">
                <a:solidFill>
                  <a:schemeClr val="bg1"/>
                </a:solidFill>
                <a:latin typeface="Arial" panose="020B0604020202020204" pitchFamily="34" charset="0"/>
                <a:cs typeface="Arial" panose="020B0604020202020204" pitchFamily="34" charset="0"/>
              </a:rPr>
              <a:t>Título</a:t>
            </a:r>
          </a:p>
        </p:txBody>
      </p:sp>
      <p:pic>
        <p:nvPicPr>
          <p:cNvPr id="13" name="Gráfico 12">
            <a:extLst>
              <a:ext uri="{FF2B5EF4-FFF2-40B4-BE49-F238E27FC236}">
                <a16:creationId xmlns="" xmlns:a16="http://schemas.microsoft.com/office/drawing/2014/main" id="{36B24EE3-1424-4E13-9D58-77C27D5AA415}"/>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502099" y="6100525"/>
            <a:ext cx="1302205" cy="389120"/>
          </a:xfrm>
          <a:prstGeom prst="rect">
            <a:avLst/>
          </a:prstGeom>
        </p:spPr>
      </p:pic>
    </p:spTree>
    <p:extLst>
      <p:ext uri="{BB962C8B-B14F-4D97-AF65-F5344CB8AC3E}">
        <p14:creationId xmlns:p14="http://schemas.microsoft.com/office/powerpoint/2010/main" val="4271528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37683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1"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CO"/>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1.xml"/><Relationship Id="rId4" Type="http://schemas.openxmlformats.org/officeDocument/2006/relationships/image" Target="../media/image11.emf"/></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13.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23.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image" Target="../media/image25.wmf"/><Relationship Id="rId4" Type="http://schemas.openxmlformats.org/officeDocument/2006/relationships/image" Target="../media/image24.w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764BD3D-2CAF-4504-B73E-A8841804B645}"/>
              </a:ext>
            </a:extLst>
          </p:cNvPr>
          <p:cNvSpPr>
            <a:spLocks noGrp="1"/>
          </p:cNvSpPr>
          <p:nvPr>
            <p:ph type="title"/>
          </p:nvPr>
        </p:nvSpPr>
        <p:spPr>
          <a:xfrm>
            <a:off x="632631" y="261505"/>
            <a:ext cx="4514850" cy="1021217"/>
          </a:xfrm>
          <a:prstGeom prst="rect">
            <a:avLst/>
          </a:prstGeom>
        </p:spPr>
        <p:txBody>
          <a:bodyPr/>
          <a:lstStyle/>
          <a:p>
            <a:r>
              <a:rPr lang="es-CO" dirty="0"/>
              <a:t>GTC 104 : 2009 GESTIÓN DEL RIESGO AMBIENTAL (segunda actualización</a:t>
            </a:r>
            <a:r>
              <a:rPr lang="es-CO" dirty="0" smtClean="0"/>
              <a:t>)</a:t>
            </a:r>
            <a:br>
              <a:rPr lang="es-CO" dirty="0" smtClean="0"/>
            </a:br>
            <a:r>
              <a:rPr lang="es-CO" dirty="0" smtClean="0"/>
              <a:t>(HB-203)</a:t>
            </a:r>
            <a:endParaRPr lang="es-CO" dirty="0"/>
          </a:p>
        </p:txBody>
      </p:sp>
      <p:sp>
        <p:nvSpPr>
          <p:cNvPr id="4" name="Rectángulo 3"/>
          <p:cNvSpPr/>
          <p:nvPr/>
        </p:nvSpPr>
        <p:spPr>
          <a:xfrm>
            <a:off x="3048000" y="5415512"/>
            <a:ext cx="6096000" cy="1015663"/>
          </a:xfrm>
          <a:prstGeom prst="rect">
            <a:avLst/>
          </a:prstGeom>
        </p:spPr>
        <p:txBody>
          <a:bodyPr>
            <a:spAutoFit/>
          </a:bodyPr>
          <a:lstStyle/>
          <a:p>
            <a:pPr algn="ctr"/>
            <a:endParaRPr lang="es-CO" sz="1200" dirty="0">
              <a:solidFill>
                <a:srgbClr val="000000"/>
              </a:solidFill>
              <a:latin typeface="Corbel" panose="020B0503020204020204" pitchFamily="34" charset="0"/>
            </a:endParaRPr>
          </a:p>
          <a:p>
            <a:pPr algn="ctr"/>
            <a:r>
              <a:rPr lang="es-CO" sz="1200" dirty="0">
                <a:solidFill>
                  <a:srgbClr val="000000"/>
                </a:solidFill>
                <a:latin typeface="Corbel" panose="020B0503020204020204" pitchFamily="34" charset="0"/>
              </a:rPr>
              <a:t> </a:t>
            </a:r>
            <a:r>
              <a:rPr lang="es-CO" sz="2400" b="1" dirty="0">
                <a:solidFill>
                  <a:srgbClr val="000000"/>
                </a:solidFill>
                <a:latin typeface="Corbel" panose="020B0503020204020204" pitchFamily="34" charset="0"/>
              </a:rPr>
              <a:t>CESAR FRANCISCO NATES PARRA</a:t>
            </a:r>
            <a:endParaRPr lang="es-CO" sz="2400" dirty="0">
              <a:solidFill>
                <a:srgbClr val="000000"/>
              </a:solidFill>
              <a:latin typeface="Corbel" panose="020B0503020204020204" pitchFamily="34" charset="0"/>
            </a:endParaRPr>
          </a:p>
          <a:p>
            <a:pPr algn="ctr"/>
            <a:r>
              <a:rPr lang="es-CO" sz="2400" b="1" dirty="0" smtClean="0">
                <a:solidFill>
                  <a:srgbClr val="000000"/>
                </a:solidFill>
                <a:latin typeface="Corbel" panose="020B0503020204020204" pitchFamily="34" charset="0"/>
              </a:rPr>
              <a:t>Mayo </a:t>
            </a:r>
            <a:r>
              <a:rPr lang="es-CO" sz="2400" b="1" dirty="0">
                <a:solidFill>
                  <a:srgbClr val="000000"/>
                </a:solidFill>
                <a:latin typeface="Corbel" panose="020B0503020204020204" pitchFamily="34" charset="0"/>
              </a:rPr>
              <a:t>2021</a:t>
            </a:r>
            <a:endParaRPr lang="es-CO" sz="2400" dirty="0"/>
          </a:p>
        </p:txBody>
      </p:sp>
      <p:pic>
        <p:nvPicPr>
          <p:cNvPr id="5" name="Imagen 4"/>
          <p:cNvPicPr>
            <a:picLocks noChangeAspect="1"/>
          </p:cNvPicPr>
          <p:nvPr/>
        </p:nvPicPr>
        <p:blipFill>
          <a:blip r:embed="rId2"/>
          <a:stretch>
            <a:fillRect/>
          </a:stretch>
        </p:blipFill>
        <p:spPr>
          <a:xfrm>
            <a:off x="10072048" y="-1"/>
            <a:ext cx="2119952" cy="4922391"/>
          </a:xfrm>
          <a:prstGeom prst="rect">
            <a:avLst/>
          </a:prstGeom>
        </p:spPr>
      </p:pic>
      <p:pic>
        <p:nvPicPr>
          <p:cNvPr id="6" name="Imagen 5"/>
          <p:cNvPicPr>
            <a:picLocks noChangeAspect="1"/>
          </p:cNvPicPr>
          <p:nvPr/>
        </p:nvPicPr>
        <p:blipFill>
          <a:blip r:embed="rId3"/>
          <a:stretch>
            <a:fillRect/>
          </a:stretch>
        </p:blipFill>
        <p:spPr>
          <a:xfrm>
            <a:off x="7571949" y="-2"/>
            <a:ext cx="2415653" cy="4922391"/>
          </a:xfrm>
          <a:prstGeom prst="rect">
            <a:avLst/>
          </a:prstGeom>
        </p:spPr>
      </p:pic>
      <p:pic>
        <p:nvPicPr>
          <p:cNvPr id="7" name="Imagen 6"/>
          <p:cNvPicPr>
            <a:picLocks noChangeAspect="1"/>
          </p:cNvPicPr>
          <p:nvPr/>
        </p:nvPicPr>
        <p:blipFill>
          <a:blip r:embed="rId4"/>
          <a:stretch>
            <a:fillRect/>
          </a:stretch>
        </p:blipFill>
        <p:spPr>
          <a:xfrm>
            <a:off x="5008728" y="0"/>
            <a:ext cx="2415924" cy="4922390"/>
          </a:xfrm>
          <a:prstGeom prst="rect">
            <a:avLst/>
          </a:prstGeom>
        </p:spPr>
      </p:pic>
    </p:spTree>
    <p:extLst>
      <p:ext uri="{BB962C8B-B14F-4D97-AF65-F5344CB8AC3E}">
        <p14:creationId xmlns:p14="http://schemas.microsoft.com/office/powerpoint/2010/main" val="14606426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 xmlns:a16="http://schemas.microsoft.com/office/drawing/2014/main" id="{618B7B17-B2F7-4EE7-A79E-E4AEAACBC4A6}"/>
              </a:ext>
            </a:extLst>
          </p:cNvPr>
          <p:cNvSpPr txBox="1"/>
          <p:nvPr/>
        </p:nvSpPr>
        <p:spPr>
          <a:xfrm>
            <a:off x="257062" y="311051"/>
            <a:ext cx="3386470" cy="3170099"/>
          </a:xfrm>
          <a:prstGeom prst="rect">
            <a:avLst/>
          </a:prstGeom>
          <a:noFill/>
        </p:spPr>
        <p:txBody>
          <a:bodyPr wrap="square" rtlCol="0">
            <a:spAutoFit/>
          </a:bodyPr>
          <a:lstStyle/>
          <a:p>
            <a:r>
              <a:rPr lang="es-CO" altLang="es-CO" sz="4000" b="1" dirty="0">
                <a:solidFill>
                  <a:schemeClr val="accent1"/>
                </a:solidFill>
              </a:rPr>
              <a:t>BENEFICIOS DE LA GESTIÓN DEL RIESGO AMBIENTAL</a:t>
            </a:r>
            <a:r>
              <a:rPr lang="es-ES" altLang="es-CO" sz="4000" b="1" dirty="0">
                <a:solidFill>
                  <a:schemeClr val="accent1"/>
                </a:solidFill>
              </a:rPr>
              <a:t> </a:t>
            </a:r>
          </a:p>
        </p:txBody>
      </p:sp>
      <p:sp>
        <p:nvSpPr>
          <p:cNvPr id="3" name="Rectangle 2"/>
          <p:cNvSpPr txBox="1">
            <a:spLocks noChangeArrowheads="1"/>
          </p:cNvSpPr>
          <p:nvPr/>
        </p:nvSpPr>
        <p:spPr>
          <a:xfrm>
            <a:off x="1214438" y="115888"/>
            <a:ext cx="7370762" cy="601662"/>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s-ES" altLang="es-CO" sz="4400" dirty="0"/>
          </a:p>
        </p:txBody>
      </p:sp>
      <p:graphicFrame>
        <p:nvGraphicFramePr>
          <p:cNvPr id="4" name="Diagrama 3"/>
          <p:cNvGraphicFramePr/>
          <p:nvPr>
            <p:extLst>
              <p:ext uri="{D42A27DB-BD31-4B8C-83A1-F6EECF244321}">
                <p14:modId xmlns:p14="http://schemas.microsoft.com/office/powerpoint/2010/main" val="854787098"/>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27371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 xmlns:a16="http://schemas.microsoft.com/office/drawing/2014/main" id="{618B7B17-B2F7-4EE7-A79E-E4AEAACBC4A6}"/>
              </a:ext>
            </a:extLst>
          </p:cNvPr>
          <p:cNvSpPr txBox="1"/>
          <p:nvPr/>
        </p:nvSpPr>
        <p:spPr>
          <a:xfrm>
            <a:off x="257062" y="311051"/>
            <a:ext cx="3386470" cy="2554545"/>
          </a:xfrm>
          <a:prstGeom prst="rect">
            <a:avLst/>
          </a:prstGeom>
          <a:noFill/>
        </p:spPr>
        <p:txBody>
          <a:bodyPr wrap="square" rtlCol="0">
            <a:spAutoFit/>
          </a:bodyPr>
          <a:lstStyle/>
          <a:p>
            <a:r>
              <a:rPr lang="es-CO" altLang="es-CO" sz="3200" b="1" dirty="0" smtClean="0">
                <a:solidFill>
                  <a:schemeClr val="accent1"/>
                </a:solidFill>
              </a:rPr>
              <a:t>COMPROMISOS CON </a:t>
            </a:r>
            <a:r>
              <a:rPr lang="es-CO" altLang="es-CO" sz="3200" b="1" dirty="0">
                <a:solidFill>
                  <a:schemeClr val="accent1"/>
                </a:solidFill>
              </a:rPr>
              <a:t>LA GESTIÓN DEL RIESGO AMBIENTAL</a:t>
            </a:r>
            <a:r>
              <a:rPr lang="es-ES" altLang="es-CO" sz="3200" b="1" dirty="0">
                <a:solidFill>
                  <a:schemeClr val="accent1"/>
                </a:solidFill>
              </a:rPr>
              <a:t> </a:t>
            </a:r>
          </a:p>
        </p:txBody>
      </p:sp>
      <p:sp>
        <p:nvSpPr>
          <p:cNvPr id="3" name="Rectangle 2"/>
          <p:cNvSpPr txBox="1">
            <a:spLocks noChangeArrowheads="1"/>
          </p:cNvSpPr>
          <p:nvPr/>
        </p:nvSpPr>
        <p:spPr>
          <a:xfrm>
            <a:off x="1214438" y="115888"/>
            <a:ext cx="7370762" cy="601662"/>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s-ES" altLang="es-CO" sz="4400" dirty="0"/>
          </a:p>
        </p:txBody>
      </p:sp>
      <p:sp>
        <p:nvSpPr>
          <p:cNvPr id="5" name="Rectangle 3"/>
          <p:cNvSpPr txBox="1">
            <a:spLocks noChangeArrowheads="1"/>
          </p:cNvSpPr>
          <p:nvPr/>
        </p:nvSpPr>
        <p:spPr>
          <a:xfrm>
            <a:off x="3784208" y="439243"/>
            <a:ext cx="8356215" cy="4885332"/>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80000"/>
              </a:lnSpc>
              <a:buNone/>
            </a:pPr>
            <a:r>
              <a:rPr lang="es-CO" altLang="es-CO" sz="2400" dirty="0"/>
              <a:t>-	tomar decisiones informadas,</a:t>
            </a:r>
          </a:p>
          <a:p>
            <a:pPr marL="0" indent="0">
              <a:lnSpc>
                <a:spcPct val="80000"/>
              </a:lnSpc>
              <a:buNone/>
            </a:pPr>
            <a:r>
              <a:rPr lang="es-CO" altLang="es-CO" sz="2400" dirty="0"/>
              <a:t>-	planear la gestión con base en la prioridad de los riesgos ambientales,</a:t>
            </a:r>
          </a:p>
          <a:p>
            <a:pPr marL="0" indent="0">
              <a:lnSpc>
                <a:spcPct val="80000"/>
              </a:lnSpc>
              <a:buNone/>
            </a:pPr>
            <a:r>
              <a:rPr lang="es-CO" altLang="es-CO" sz="2400" dirty="0"/>
              <a:t>-	la adjudicación y el uso de recursos de forma más efectiva, y la capacidad mejorada para gestionar los resultados </a:t>
            </a:r>
            <a:r>
              <a:rPr lang="es-CO" altLang="es-CO" sz="2400" dirty="0" smtClean="0"/>
              <a:t>ambientales</a:t>
            </a:r>
            <a:endParaRPr lang="es-CO" altLang="es-CO" sz="2400" dirty="0"/>
          </a:p>
          <a:p>
            <a:pPr marL="0" indent="0">
              <a:lnSpc>
                <a:spcPct val="80000"/>
              </a:lnSpc>
              <a:buNone/>
            </a:pPr>
            <a:r>
              <a:rPr lang="es-CO" altLang="es-CO" sz="2400" dirty="0"/>
              <a:t>-	mayor responsabilidad y gestión ambiental (orientación del proceso y del resultado),</a:t>
            </a:r>
          </a:p>
          <a:p>
            <a:pPr marL="0" indent="0">
              <a:lnSpc>
                <a:spcPct val="80000"/>
              </a:lnSpc>
              <a:buNone/>
            </a:pPr>
            <a:r>
              <a:rPr lang="es-CO" altLang="es-CO" sz="2400" dirty="0"/>
              <a:t>-	mayor transparencia en la toma de decisiones y en la gestión,</a:t>
            </a:r>
          </a:p>
          <a:p>
            <a:pPr marL="0" indent="0">
              <a:lnSpc>
                <a:spcPct val="80000"/>
              </a:lnSpc>
              <a:buNone/>
            </a:pPr>
            <a:r>
              <a:rPr lang="es-CO" altLang="es-CO" sz="2400" dirty="0"/>
              <a:t>-	mayor flexibilidad para tomar acciones alternas mediante una mayor comprensión de las fuentes del riesgo,</a:t>
            </a:r>
          </a:p>
          <a:p>
            <a:pPr marL="0" indent="0">
              <a:lnSpc>
                <a:spcPct val="80000"/>
              </a:lnSpc>
              <a:buNone/>
            </a:pPr>
            <a:r>
              <a:rPr lang="es-CO" altLang="es-CO" sz="2400" dirty="0"/>
              <a:t>-	cumplimiento con la legislación pertinente,</a:t>
            </a:r>
          </a:p>
          <a:p>
            <a:pPr marL="0" indent="0">
              <a:lnSpc>
                <a:spcPct val="80000"/>
              </a:lnSpc>
              <a:buNone/>
            </a:pPr>
            <a:r>
              <a:rPr lang="es-CO" altLang="es-CO" sz="2400" dirty="0"/>
              <a:t>-	un planteamiento para el manejo de la incertidumbre,</a:t>
            </a:r>
          </a:p>
          <a:p>
            <a:pPr marL="0" indent="0">
              <a:lnSpc>
                <a:spcPct val="80000"/>
              </a:lnSpc>
              <a:buNone/>
            </a:pPr>
            <a:r>
              <a:rPr lang="es-CO" altLang="es-CO" sz="2400" dirty="0"/>
              <a:t>-	la mejor identificación y desarrollo de las oportunidades.</a:t>
            </a:r>
            <a:endParaRPr lang="es-ES" altLang="es-CO" sz="2400" dirty="0"/>
          </a:p>
          <a:p>
            <a:pPr marL="0" indent="0">
              <a:lnSpc>
                <a:spcPct val="80000"/>
              </a:lnSpc>
              <a:buNone/>
              <a:defRPr/>
            </a:pPr>
            <a:endParaRPr lang="es-ES" sz="2000" dirty="0" smtClean="0">
              <a:latin typeface="Arial" pitchFamily="34" charset="0"/>
              <a:cs typeface="Arial" pitchFamily="34" charset="0"/>
            </a:endParaRPr>
          </a:p>
        </p:txBody>
      </p:sp>
    </p:spTree>
    <p:extLst>
      <p:ext uri="{BB962C8B-B14F-4D97-AF65-F5344CB8AC3E}">
        <p14:creationId xmlns:p14="http://schemas.microsoft.com/office/powerpoint/2010/main" val="3048891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 xmlns:a16="http://schemas.microsoft.com/office/drawing/2014/main" id="{618B7B17-B2F7-4EE7-A79E-E4AEAACBC4A6}"/>
              </a:ext>
            </a:extLst>
          </p:cNvPr>
          <p:cNvSpPr txBox="1"/>
          <p:nvPr/>
        </p:nvSpPr>
        <p:spPr>
          <a:xfrm>
            <a:off x="257062" y="311051"/>
            <a:ext cx="3386470" cy="3785652"/>
          </a:xfrm>
          <a:prstGeom prst="rect">
            <a:avLst/>
          </a:prstGeom>
          <a:noFill/>
        </p:spPr>
        <p:txBody>
          <a:bodyPr wrap="square" rtlCol="0">
            <a:spAutoFit/>
          </a:bodyPr>
          <a:lstStyle/>
          <a:p>
            <a:r>
              <a:rPr lang="es-CO" altLang="es-CO" sz="4000" b="1" dirty="0" smtClean="0">
                <a:solidFill>
                  <a:schemeClr val="accent1"/>
                </a:solidFill>
              </a:rPr>
              <a:t>BENEFICIOS DIRECTOS </a:t>
            </a:r>
            <a:r>
              <a:rPr lang="es-CO" altLang="es-CO" sz="4000" b="1" dirty="0">
                <a:solidFill>
                  <a:schemeClr val="accent1"/>
                </a:solidFill>
              </a:rPr>
              <a:t>DE LA GESTIÓN DEL RIESGO AMBIENTAL</a:t>
            </a:r>
            <a:r>
              <a:rPr lang="es-ES" altLang="es-CO" sz="4000" b="1" dirty="0">
                <a:solidFill>
                  <a:schemeClr val="accent1"/>
                </a:solidFill>
              </a:rPr>
              <a:t> </a:t>
            </a:r>
          </a:p>
        </p:txBody>
      </p:sp>
      <p:sp>
        <p:nvSpPr>
          <p:cNvPr id="3" name="Rectangle 2"/>
          <p:cNvSpPr txBox="1">
            <a:spLocks noChangeArrowheads="1"/>
          </p:cNvSpPr>
          <p:nvPr/>
        </p:nvSpPr>
        <p:spPr>
          <a:xfrm>
            <a:off x="1214438" y="115888"/>
            <a:ext cx="7370762" cy="601662"/>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s-ES" altLang="es-CO" sz="4400" dirty="0"/>
          </a:p>
        </p:txBody>
      </p:sp>
      <p:sp>
        <p:nvSpPr>
          <p:cNvPr id="5" name="Rectangle 3"/>
          <p:cNvSpPr txBox="1">
            <a:spLocks noChangeArrowheads="1"/>
          </p:cNvSpPr>
          <p:nvPr/>
        </p:nvSpPr>
        <p:spPr>
          <a:xfrm>
            <a:off x="4234375" y="416719"/>
            <a:ext cx="7765372" cy="4885332"/>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80000"/>
              </a:lnSpc>
            </a:pPr>
            <a:r>
              <a:rPr lang="es-CO" altLang="es-CO" sz="2400" dirty="0"/>
              <a:t> La gestión del riesgo ambiental puede acarrear beneficios directos para una organización, mejorando la información disponible para la gestión. </a:t>
            </a:r>
            <a:endParaRPr lang="es-CO" altLang="es-CO" sz="2400" dirty="0" smtClean="0"/>
          </a:p>
          <a:p>
            <a:pPr>
              <a:lnSpc>
                <a:spcPct val="80000"/>
              </a:lnSpc>
            </a:pPr>
            <a:endParaRPr lang="es-CO" altLang="es-CO" sz="2400" dirty="0"/>
          </a:p>
          <a:p>
            <a:pPr>
              <a:lnSpc>
                <a:spcPct val="80000"/>
              </a:lnSpc>
            </a:pPr>
            <a:r>
              <a:rPr lang="es-CO" altLang="es-CO" sz="2400" dirty="0" smtClean="0"/>
              <a:t>Por </a:t>
            </a:r>
            <a:r>
              <a:rPr lang="es-CO" altLang="es-CO" sz="2400" dirty="0"/>
              <a:t>ejemplo puede:</a:t>
            </a:r>
          </a:p>
          <a:p>
            <a:pPr marL="0" indent="0">
              <a:lnSpc>
                <a:spcPct val="80000"/>
              </a:lnSpc>
              <a:buNone/>
            </a:pPr>
            <a:r>
              <a:rPr lang="es-CO" altLang="es-CO" sz="2400" dirty="0"/>
              <a:t>-	ahorrar dinero y agregar valor,</a:t>
            </a:r>
          </a:p>
          <a:p>
            <a:pPr marL="0" indent="0">
              <a:lnSpc>
                <a:spcPct val="80000"/>
              </a:lnSpc>
              <a:buNone/>
            </a:pPr>
            <a:r>
              <a:rPr lang="es-CO" altLang="es-CO" sz="2400" dirty="0"/>
              <a:t>-	reducir la exposición de la organización al riesgo,</a:t>
            </a:r>
          </a:p>
          <a:p>
            <a:pPr marL="0" indent="0">
              <a:lnSpc>
                <a:spcPct val="80000"/>
              </a:lnSpc>
              <a:buNone/>
            </a:pPr>
            <a:r>
              <a:rPr lang="es-CO" altLang="es-CO" sz="2400" dirty="0"/>
              <a:t>-	incrementar la posibilidad del funcionamiento </a:t>
            </a:r>
            <a:r>
              <a:rPr lang="es-CO" altLang="es-CO" sz="2400" dirty="0" smtClean="0"/>
              <a:t>continuo,  </a:t>
            </a:r>
            <a:r>
              <a:rPr lang="es-CO" altLang="es-CO" sz="2400" dirty="0"/>
              <a:t>de nuevas aprobaciones, y  hacer que la conformidad con la legislación sea más fácil de demostrar,</a:t>
            </a:r>
          </a:p>
          <a:p>
            <a:pPr marL="0" indent="0">
              <a:lnSpc>
                <a:spcPct val="80000"/>
              </a:lnSpc>
              <a:buNone/>
            </a:pPr>
            <a:r>
              <a:rPr lang="es-CO" altLang="es-CO" sz="2400" dirty="0"/>
              <a:t>-	mejorar la imagen y la reputación de la organización.</a:t>
            </a:r>
            <a:endParaRPr lang="es-CO" sz="2000" dirty="0" smtClean="0">
              <a:latin typeface="Arial" pitchFamily="34" charset="0"/>
              <a:cs typeface="Arial" pitchFamily="34" charset="0"/>
            </a:endParaRPr>
          </a:p>
          <a:p>
            <a:pPr>
              <a:lnSpc>
                <a:spcPct val="80000"/>
              </a:lnSpc>
              <a:defRPr/>
            </a:pPr>
            <a:endParaRPr lang="es-ES" sz="2000" dirty="0" smtClean="0">
              <a:latin typeface="Arial" pitchFamily="34" charset="0"/>
              <a:cs typeface="Arial" pitchFamily="34" charset="0"/>
            </a:endParaRPr>
          </a:p>
        </p:txBody>
      </p:sp>
    </p:spTree>
    <p:extLst>
      <p:ext uri="{BB962C8B-B14F-4D97-AF65-F5344CB8AC3E}">
        <p14:creationId xmlns:p14="http://schemas.microsoft.com/office/powerpoint/2010/main" val="4228664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 xmlns:a16="http://schemas.microsoft.com/office/drawing/2014/main" id="{618B7B17-B2F7-4EE7-A79E-E4AEAACBC4A6}"/>
              </a:ext>
            </a:extLst>
          </p:cNvPr>
          <p:cNvSpPr txBox="1"/>
          <p:nvPr/>
        </p:nvSpPr>
        <p:spPr>
          <a:xfrm>
            <a:off x="257062" y="311051"/>
            <a:ext cx="3386470" cy="3785652"/>
          </a:xfrm>
          <a:prstGeom prst="rect">
            <a:avLst/>
          </a:prstGeom>
          <a:noFill/>
        </p:spPr>
        <p:txBody>
          <a:bodyPr wrap="square" rtlCol="0">
            <a:spAutoFit/>
          </a:bodyPr>
          <a:lstStyle/>
          <a:p>
            <a:r>
              <a:rPr lang="es-CO" altLang="es-CO" sz="4000" b="1" dirty="0" smtClean="0">
                <a:solidFill>
                  <a:schemeClr val="accent1"/>
                </a:solidFill>
              </a:rPr>
              <a:t>BENEFICIOS A LARGO PLAZO </a:t>
            </a:r>
            <a:r>
              <a:rPr lang="es-CO" altLang="es-CO" sz="4000" b="1" dirty="0">
                <a:solidFill>
                  <a:schemeClr val="accent1"/>
                </a:solidFill>
              </a:rPr>
              <a:t>DE LA GESTIÓN DEL RIESGO AMBIENTAL</a:t>
            </a:r>
            <a:r>
              <a:rPr lang="es-ES" altLang="es-CO" sz="4000" b="1" dirty="0">
                <a:solidFill>
                  <a:schemeClr val="accent1"/>
                </a:solidFill>
              </a:rPr>
              <a:t> </a:t>
            </a:r>
          </a:p>
        </p:txBody>
      </p:sp>
      <p:sp>
        <p:nvSpPr>
          <p:cNvPr id="3" name="Rectangle 2"/>
          <p:cNvSpPr txBox="1">
            <a:spLocks noChangeArrowheads="1"/>
          </p:cNvSpPr>
          <p:nvPr/>
        </p:nvSpPr>
        <p:spPr>
          <a:xfrm>
            <a:off x="1214438" y="115888"/>
            <a:ext cx="7370762" cy="601662"/>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s-ES" altLang="es-CO" sz="4400" dirty="0"/>
          </a:p>
        </p:txBody>
      </p:sp>
      <p:sp>
        <p:nvSpPr>
          <p:cNvPr id="5" name="Rectangle 3"/>
          <p:cNvSpPr txBox="1">
            <a:spLocks noChangeArrowheads="1"/>
          </p:cNvSpPr>
          <p:nvPr/>
        </p:nvSpPr>
        <p:spPr>
          <a:xfrm>
            <a:off x="3784208" y="439243"/>
            <a:ext cx="8356215" cy="4885332"/>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80000"/>
              </a:lnSpc>
              <a:buNone/>
            </a:pPr>
            <a:r>
              <a:rPr lang="es-CO" altLang="es-CO" sz="2400" dirty="0"/>
              <a:t>-	planeación estratégica más efectiva como resultado del incremento en el conocimiento y la comprensión de la exposición a los riesgos claves,</a:t>
            </a:r>
          </a:p>
          <a:p>
            <a:pPr marL="0" indent="0">
              <a:lnSpc>
                <a:spcPct val="80000"/>
              </a:lnSpc>
              <a:buNone/>
            </a:pPr>
            <a:r>
              <a:rPr lang="es-CO" altLang="es-CO" sz="2400" dirty="0"/>
              <a:t>-	sorpresas menos costosas, y posiblemente costos inferiores, debido a que los resultados indeseables se prevén y se pueden disponer contingencias para ellos,</a:t>
            </a:r>
          </a:p>
          <a:p>
            <a:pPr marL="0" indent="0">
              <a:lnSpc>
                <a:spcPct val="80000"/>
              </a:lnSpc>
              <a:buNone/>
            </a:pPr>
            <a:r>
              <a:rPr lang="es-CO" altLang="es-CO" sz="2400" dirty="0"/>
              <a:t>-	mejor preparación y facilitación de los resultados positivos,</a:t>
            </a:r>
          </a:p>
          <a:p>
            <a:pPr marL="0" indent="0">
              <a:lnSpc>
                <a:spcPct val="80000"/>
              </a:lnSpc>
              <a:buNone/>
            </a:pPr>
            <a:r>
              <a:rPr lang="es-CO" altLang="es-CO" sz="2400" dirty="0"/>
              <a:t>-	procesos de auditoria mejorados, mayor valor y mejores resultados de las revisiones internas y externas,</a:t>
            </a:r>
          </a:p>
          <a:p>
            <a:pPr marL="0" indent="0">
              <a:lnSpc>
                <a:spcPct val="80000"/>
              </a:lnSpc>
              <a:buNone/>
            </a:pPr>
            <a:r>
              <a:rPr lang="es-CO" altLang="es-CO" sz="2400" dirty="0"/>
              <a:t>-	mejores resultados en términos de eficacia, eficiencia y conveniencia de los programas, por ejemplo, gestión ambiental mejorada y mejor uso de los recursos (personas, capital y equipo),</a:t>
            </a:r>
          </a:p>
          <a:p>
            <a:pPr marL="0" indent="0">
              <a:lnSpc>
                <a:spcPct val="80000"/>
              </a:lnSpc>
              <a:buNone/>
            </a:pPr>
            <a:r>
              <a:rPr lang="es-CO" altLang="es-CO" sz="2400" dirty="0"/>
              <a:t>-	disposición de una base para la comunicación efectiva entre las organizaciones y sus partes interesadas para ayudar en la formulación de las prioridades y de la dirección del programa</a:t>
            </a:r>
          </a:p>
          <a:p>
            <a:pPr marL="0" indent="0">
              <a:lnSpc>
                <a:spcPct val="80000"/>
              </a:lnSpc>
              <a:buNone/>
            </a:pPr>
            <a:r>
              <a:rPr lang="es-CO" altLang="es-CO" sz="2400" dirty="0"/>
              <a:t>-	manejo sostenible</a:t>
            </a:r>
            <a:r>
              <a:rPr lang="es-ES" altLang="es-CO" sz="2400" dirty="0"/>
              <a:t> </a:t>
            </a:r>
          </a:p>
          <a:p>
            <a:pPr marL="0" indent="0">
              <a:lnSpc>
                <a:spcPct val="80000"/>
              </a:lnSpc>
              <a:buNone/>
              <a:defRPr/>
            </a:pPr>
            <a:endParaRPr lang="es-ES" sz="2000" dirty="0" smtClean="0">
              <a:latin typeface="Arial" pitchFamily="34" charset="0"/>
              <a:cs typeface="Arial" pitchFamily="34" charset="0"/>
            </a:endParaRPr>
          </a:p>
        </p:txBody>
      </p:sp>
    </p:spTree>
    <p:extLst>
      <p:ext uri="{BB962C8B-B14F-4D97-AF65-F5344CB8AC3E}">
        <p14:creationId xmlns:p14="http://schemas.microsoft.com/office/powerpoint/2010/main" val="39741087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 xmlns:a16="http://schemas.microsoft.com/office/drawing/2014/main" id="{618B7B17-B2F7-4EE7-A79E-E4AEAACBC4A6}"/>
              </a:ext>
            </a:extLst>
          </p:cNvPr>
          <p:cNvSpPr txBox="1"/>
          <p:nvPr/>
        </p:nvSpPr>
        <p:spPr>
          <a:xfrm>
            <a:off x="257062" y="311051"/>
            <a:ext cx="3681892" cy="2246769"/>
          </a:xfrm>
          <a:prstGeom prst="rect">
            <a:avLst/>
          </a:prstGeom>
          <a:noFill/>
        </p:spPr>
        <p:txBody>
          <a:bodyPr wrap="square" rtlCol="0">
            <a:spAutoFit/>
          </a:bodyPr>
          <a:lstStyle/>
          <a:p>
            <a:r>
              <a:rPr lang="es-CO" altLang="es-CO" sz="2800" b="1" dirty="0" smtClean="0">
                <a:solidFill>
                  <a:schemeClr val="accent1"/>
                </a:solidFill>
              </a:rPr>
              <a:t>CARACTERISTICAS ESPECIALES DE  LA GESTION DEL RIESGO AMBIENTAL</a:t>
            </a:r>
            <a:endParaRPr lang="es-ES" altLang="es-CO" sz="2800" b="1" dirty="0">
              <a:solidFill>
                <a:schemeClr val="accent1"/>
              </a:solidFill>
            </a:endParaRPr>
          </a:p>
        </p:txBody>
      </p:sp>
      <p:sp>
        <p:nvSpPr>
          <p:cNvPr id="3" name="Rectangle 2"/>
          <p:cNvSpPr txBox="1">
            <a:spLocks noChangeArrowheads="1"/>
          </p:cNvSpPr>
          <p:nvPr/>
        </p:nvSpPr>
        <p:spPr>
          <a:xfrm>
            <a:off x="1214438" y="115888"/>
            <a:ext cx="7370762" cy="601662"/>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s-ES" altLang="es-CO" sz="4400" dirty="0"/>
          </a:p>
        </p:txBody>
      </p:sp>
      <p:graphicFrame>
        <p:nvGraphicFramePr>
          <p:cNvPr id="4" name="Diagrama 3"/>
          <p:cNvGraphicFramePr/>
          <p:nvPr>
            <p:extLst>
              <p:ext uri="{D42A27DB-BD31-4B8C-83A1-F6EECF244321}">
                <p14:modId xmlns:p14="http://schemas.microsoft.com/office/powerpoint/2010/main" val="2774378281"/>
              </p:ext>
            </p:extLst>
          </p:nvPr>
        </p:nvGraphicFramePr>
        <p:xfrm>
          <a:off x="2031999" y="115888"/>
          <a:ext cx="9897403" cy="62708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269060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 xmlns:a16="http://schemas.microsoft.com/office/drawing/2014/main" id="{618B7B17-B2F7-4EE7-A79E-E4AEAACBC4A6}"/>
              </a:ext>
            </a:extLst>
          </p:cNvPr>
          <p:cNvSpPr txBox="1"/>
          <p:nvPr/>
        </p:nvSpPr>
        <p:spPr>
          <a:xfrm>
            <a:off x="116382" y="184439"/>
            <a:ext cx="3681892" cy="2246769"/>
          </a:xfrm>
          <a:prstGeom prst="rect">
            <a:avLst/>
          </a:prstGeom>
          <a:noFill/>
        </p:spPr>
        <p:txBody>
          <a:bodyPr wrap="square" rtlCol="0">
            <a:spAutoFit/>
          </a:bodyPr>
          <a:lstStyle/>
          <a:p>
            <a:r>
              <a:rPr lang="es-CO" altLang="es-CO" sz="2800" b="1" dirty="0" smtClean="0">
                <a:solidFill>
                  <a:schemeClr val="accent1"/>
                </a:solidFill>
              </a:rPr>
              <a:t>CARACTERISTICAS ESPECIALES DE  LA GESTION DEL RIESGO AMBIENTAL</a:t>
            </a:r>
            <a:endParaRPr lang="es-ES" altLang="es-CO" sz="2800" b="1" dirty="0">
              <a:solidFill>
                <a:schemeClr val="accent1"/>
              </a:solidFill>
            </a:endParaRPr>
          </a:p>
        </p:txBody>
      </p:sp>
      <p:sp>
        <p:nvSpPr>
          <p:cNvPr id="3" name="Rectangle 2"/>
          <p:cNvSpPr txBox="1">
            <a:spLocks noChangeArrowheads="1"/>
          </p:cNvSpPr>
          <p:nvPr/>
        </p:nvSpPr>
        <p:spPr>
          <a:xfrm>
            <a:off x="1214438" y="115888"/>
            <a:ext cx="7370762" cy="601662"/>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s-ES" altLang="es-CO" sz="4400" dirty="0"/>
          </a:p>
        </p:txBody>
      </p:sp>
      <p:sp>
        <p:nvSpPr>
          <p:cNvPr id="5" name="Rectangle 3"/>
          <p:cNvSpPr txBox="1">
            <a:spLocks noChangeArrowheads="1"/>
          </p:cNvSpPr>
          <p:nvPr/>
        </p:nvSpPr>
        <p:spPr>
          <a:xfrm>
            <a:off x="3812343" y="186018"/>
            <a:ext cx="8215533" cy="5595797"/>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80000"/>
              </a:lnSpc>
              <a:buNone/>
            </a:pPr>
            <a:r>
              <a:rPr lang="es-CO" altLang="es-CO" sz="2400" dirty="0" smtClean="0"/>
              <a:t>Factores </a:t>
            </a:r>
            <a:r>
              <a:rPr lang="es-CO" altLang="es-CO" sz="2400" dirty="0"/>
              <a:t>que afectan a la gestión del riesgo </a:t>
            </a:r>
            <a:r>
              <a:rPr lang="es-CO" altLang="es-CO" sz="2400" dirty="0" smtClean="0"/>
              <a:t>ambiental:</a:t>
            </a:r>
            <a:endParaRPr lang="es-CO" altLang="es-CO" sz="2400" dirty="0"/>
          </a:p>
          <a:p>
            <a:pPr marL="0" indent="0">
              <a:lnSpc>
                <a:spcPct val="80000"/>
              </a:lnSpc>
              <a:buNone/>
            </a:pPr>
            <a:r>
              <a:rPr lang="es-CO" altLang="es-CO" sz="2400" dirty="0"/>
              <a:t>-	falta de datos o conjuntos limitados de datos y la </a:t>
            </a:r>
            <a:r>
              <a:rPr lang="es-CO" altLang="es-CO" sz="2400" dirty="0" smtClean="0"/>
              <a:t>necesidad,</a:t>
            </a:r>
            <a:endParaRPr lang="es-CO" altLang="es-CO" sz="2400" dirty="0"/>
          </a:p>
          <a:p>
            <a:pPr marL="0" indent="0">
              <a:lnSpc>
                <a:spcPct val="80000"/>
              </a:lnSpc>
              <a:buNone/>
            </a:pPr>
            <a:r>
              <a:rPr lang="es-CO" altLang="es-CO" sz="2400" dirty="0"/>
              <a:t>-	variabilidad natural,</a:t>
            </a:r>
          </a:p>
          <a:p>
            <a:pPr marL="0" indent="0">
              <a:lnSpc>
                <a:spcPct val="80000"/>
              </a:lnSpc>
              <a:buNone/>
            </a:pPr>
            <a:r>
              <a:rPr lang="es-CO" altLang="es-CO" sz="2400" dirty="0"/>
              <a:t>-	aplicación de ciencias no desarrolladas, con grandes diferencias de opinión científica (</a:t>
            </a:r>
            <a:r>
              <a:rPr lang="es-CO" altLang="es-CO" sz="2400" dirty="0" smtClean="0"/>
              <a:t>acciones </a:t>
            </a:r>
            <a:r>
              <a:rPr lang="es-CO" altLang="es-CO" sz="2400" dirty="0"/>
              <a:t>más adecuadas y</a:t>
            </a:r>
            <a:r>
              <a:rPr lang="es-CO" altLang="es-CO" sz="2400" dirty="0" smtClean="0"/>
              <a:t> </a:t>
            </a:r>
            <a:r>
              <a:rPr lang="es-CO" altLang="es-CO" sz="2400" dirty="0"/>
              <a:t>los resultados a</a:t>
            </a:r>
            <a:r>
              <a:rPr lang="es-CO" altLang="es-CO" sz="2400" dirty="0" smtClean="0"/>
              <a:t> lograr),</a:t>
            </a:r>
            <a:endParaRPr lang="es-CO" altLang="es-CO" sz="2400" dirty="0"/>
          </a:p>
          <a:p>
            <a:pPr marL="0" indent="0">
              <a:lnSpc>
                <a:spcPct val="80000"/>
              </a:lnSpc>
              <a:buNone/>
            </a:pPr>
            <a:r>
              <a:rPr lang="es-CO" altLang="es-CO" sz="2400" dirty="0"/>
              <a:t>-	periodos largos </a:t>
            </a:r>
            <a:r>
              <a:rPr lang="es-CO" altLang="es-CO" sz="2400" dirty="0" smtClean="0"/>
              <a:t>(necesidad </a:t>
            </a:r>
            <a:r>
              <a:rPr lang="es-CO" altLang="es-CO" sz="2400" dirty="0"/>
              <a:t>de considerar a las generaciones futuras, el cambio ecológico puede emerger lentamente debido a la demora entre la causa y el efecto),</a:t>
            </a:r>
          </a:p>
          <a:p>
            <a:pPr marL="0" indent="0">
              <a:lnSpc>
                <a:spcPct val="80000"/>
              </a:lnSpc>
              <a:buNone/>
            </a:pPr>
            <a:r>
              <a:rPr lang="es-CO" altLang="es-CO" sz="2400" dirty="0"/>
              <a:t>-	efectos potenciales en el bienestar ambiental y económico a escala local, regional, nacional, internacional y global, y el potencial de ocurrencia de resultados irreversibles,</a:t>
            </a:r>
          </a:p>
          <a:p>
            <a:pPr marL="0" indent="0">
              <a:lnSpc>
                <a:spcPct val="80000"/>
              </a:lnSpc>
              <a:buNone/>
            </a:pPr>
            <a:r>
              <a:rPr lang="es-CO" altLang="es-CO" sz="2400" dirty="0"/>
              <a:t>-	la compleja y extensa red de partes interesadas, con la posibilidad de que aquellos con poco control de su exposición se vean afectados adversamente,</a:t>
            </a:r>
          </a:p>
          <a:p>
            <a:pPr marL="0" indent="0">
              <a:lnSpc>
                <a:spcPct val="80000"/>
              </a:lnSpc>
              <a:buNone/>
            </a:pPr>
            <a:r>
              <a:rPr lang="es-CO" altLang="es-CO" sz="2400" dirty="0"/>
              <a:t>-	la falta de un vínculo directo o claro entre algunos efectos y causas ambientales.</a:t>
            </a:r>
            <a:endParaRPr lang="es-ES" altLang="es-CO" sz="2400" dirty="0"/>
          </a:p>
          <a:p>
            <a:pPr marL="0" indent="0">
              <a:lnSpc>
                <a:spcPct val="120000"/>
              </a:lnSpc>
              <a:buNone/>
              <a:defRPr/>
            </a:pPr>
            <a:endParaRPr lang="es-CO" sz="2400" dirty="0" smtClean="0">
              <a:latin typeface="Arial" pitchFamily="34" charset="0"/>
              <a:cs typeface="Arial" pitchFamily="34" charset="0"/>
            </a:endParaRPr>
          </a:p>
          <a:p>
            <a:pPr marL="0" indent="0">
              <a:lnSpc>
                <a:spcPct val="80000"/>
              </a:lnSpc>
              <a:buNone/>
              <a:defRPr/>
            </a:pPr>
            <a:endParaRPr lang="es-ES" sz="2400" dirty="0" smtClean="0">
              <a:latin typeface="Arial" pitchFamily="34" charset="0"/>
              <a:cs typeface="Arial" pitchFamily="34" charset="0"/>
            </a:endParaRPr>
          </a:p>
        </p:txBody>
      </p:sp>
    </p:spTree>
    <p:extLst>
      <p:ext uri="{BB962C8B-B14F-4D97-AF65-F5344CB8AC3E}">
        <p14:creationId xmlns:p14="http://schemas.microsoft.com/office/powerpoint/2010/main" val="28612214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1214438" y="115888"/>
            <a:ext cx="7370762" cy="601662"/>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s-ES" altLang="es-CO" sz="4400" dirty="0"/>
          </a:p>
        </p:txBody>
      </p:sp>
      <p:graphicFrame>
        <p:nvGraphicFramePr>
          <p:cNvPr id="4" name="Diagrama 3"/>
          <p:cNvGraphicFramePr/>
          <p:nvPr>
            <p:extLst>
              <p:ext uri="{D42A27DB-BD31-4B8C-83A1-F6EECF244321}">
                <p14:modId xmlns:p14="http://schemas.microsoft.com/office/powerpoint/2010/main" val="2372204875"/>
              </p:ext>
            </p:extLst>
          </p:nvPr>
        </p:nvGraphicFramePr>
        <p:xfrm>
          <a:off x="211019" y="647113"/>
          <a:ext cx="11704315" cy="60913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CuadroTexto 1">
            <a:extLst>
              <a:ext uri="{FF2B5EF4-FFF2-40B4-BE49-F238E27FC236}">
                <a16:creationId xmlns="" xmlns:a16="http://schemas.microsoft.com/office/drawing/2014/main" id="{618B7B17-B2F7-4EE7-A79E-E4AEAACBC4A6}"/>
              </a:ext>
            </a:extLst>
          </p:cNvPr>
          <p:cNvSpPr txBox="1"/>
          <p:nvPr/>
        </p:nvSpPr>
        <p:spPr>
          <a:xfrm>
            <a:off x="130450" y="142235"/>
            <a:ext cx="3836636" cy="707886"/>
          </a:xfrm>
          <a:prstGeom prst="rect">
            <a:avLst/>
          </a:prstGeom>
          <a:noFill/>
        </p:spPr>
        <p:txBody>
          <a:bodyPr wrap="square" rtlCol="0">
            <a:spAutoFit/>
          </a:bodyPr>
          <a:lstStyle/>
          <a:p>
            <a:r>
              <a:rPr lang="es-CO" altLang="es-CO" sz="4000" b="1" dirty="0" smtClean="0">
                <a:solidFill>
                  <a:schemeClr val="accent1"/>
                </a:solidFill>
              </a:rPr>
              <a:t>APLICACIÓN </a:t>
            </a:r>
            <a:endParaRPr lang="es-ES" altLang="es-CO" sz="4000" b="1" dirty="0">
              <a:solidFill>
                <a:schemeClr val="accent1"/>
              </a:solidFill>
            </a:endParaRPr>
          </a:p>
        </p:txBody>
      </p:sp>
    </p:spTree>
    <p:extLst>
      <p:ext uri="{BB962C8B-B14F-4D97-AF65-F5344CB8AC3E}">
        <p14:creationId xmlns:p14="http://schemas.microsoft.com/office/powerpoint/2010/main" val="5868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 xmlns:a16="http://schemas.microsoft.com/office/drawing/2014/main" id="{618B7B17-B2F7-4EE7-A79E-E4AEAACBC4A6}"/>
              </a:ext>
            </a:extLst>
          </p:cNvPr>
          <p:cNvSpPr txBox="1"/>
          <p:nvPr/>
        </p:nvSpPr>
        <p:spPr>
          <a:xfrm>
            <a:off x="257061" y="311051"/>
            <a:ext cx="4554089" cy="769441"/>
          </a:xfrm>
          <a:prstGeom prst="rect">
            <a:avLst/>
          </a:prstGeom>
          <a:noFill/>
        </p:spPr>
        <p:txBody>
          <a:bodyPr wrap="square" rtlCol="0">
            <a:spAutoFit/>
          </a:bodyPr>
          <a:lstStyle/>
          <a:p>
            <a:r>
              <a:rPr lang="es-CO" altLang="es-CO" sz="4400" b="1" dirty="0" smtClean="0">
                <a:solidFill>
                  <a:schemeClr val="accent1"/>
                </a:solidFill>
              </a:rPr>
              <a:t>TERMINOLOGIA</a:t>
            </a:r>
            <a:endParaRPr lang="es-ES" altLang="es-CO" sz="4400" b="1" dirty="0">
              <a:solidFill>
                <a:schemeClr val="accent1"/>
              </a:solidFill>
            </a:endParaRPr>
          </a:p>
        </p:txBody>
      </p:sp>
      <p:sp>
        <p:nvSpPr>
          <p:cNvPr id="3" name="Rectangle 2"/>
          <p:cNvSpPr txBox="1">
            <a:spLocks noChangeArrowheads="1"/>
          </p:cNvSpPr>
          <p:nvPr/>
        </p:nvSpPr>
        <p:spPr>
          <a:xfrm>
            <a:off x="1214438" y="115888"/>
            <a:ext cx="7370762" cy="601662"/>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s-ES" altLang="es-CO" sz="4400" dirty="0"/>
          </a:p>
        </p:txBody>
      </p:sp>
      <p:graphicFrame>
        <p:nvGraphicFramePr>
          <p:cNvPr id="6" name="Object 4"/>
          <p:cNvGraphicFramePr>
            <a:graphicFrameLocks noChangeAspect="1"/>
          </p:cNvGraphicFramePr>
          <p:nvPr>
            <p:extLst>
              <p:ext uri="{D42A27DB-BD31-4B8C-83A1-F6EECF244321}">
                <p14:modId xmlns:p14="http://schemas.microsoft.com/office/powerpoint/2010/main" val="15716040"/>
              </p:ext>
            </p:extLst>
          </p:nvPr>
        </p:nvGraphicFramePr>
        <p:xfrm>
          <a:off x="1097156" y="1106940"/>
          <a:ext cx="9680954" cy="5018984"/>
        </p:xfrm>
        <a:graphic>
          <a:graphicData uri="http://schemas.openxmlformats.org/presentationml/2006/ole">
            <mc:AlternateContent xmlns:mc="http://schemas.openxmlformats.org/markup-compatibility/2006">
              <mc:Choice xmlns:v="urn:schemas-microsoft-com:vml" Requires="v">
                <p:oleObj spid="_x0000_s10256" r:id="rId3" imgW="6648450" imgH="3533775" progId="AutoCAD.Drawing.15">
                  <p:embed/>
                </p:oleObj>
              </mc:Choice>
              <mc:Fallback>
                <p:oleObj r:id="rId3" imgW="6648450" imgH="3533775" progId="AutoCAD.Drawing.1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t="14493" r="24153" b="13913"/>
                      <a:stretch>
                        <a:fillRect/>
                      </a:stretch>
                    </p:blipFill>
                    <p:spPr bwMode="auto">
                      <a:xfrm>
                        <a:off x="1097156" y="1106940"/>
                        <a:ext cx="9680954" cy="5018984"/>
                      </a:xfrm>
                      <a:prstGeom prst="rect">
                        <a:avLst/>
                      </a:prstGeom>
                      <a:noFill/>
                      <a:extLst/>
                    </p:spPr>
                  </p:pic>
                </p:oleObj>
              </mc:Fallback>
            </mc:AlternateContent>
          </a:graphicData>
        </a:graphic>
      </p:graphicFrame>
    </p:spTree>
    <p:extLst>
      <p:ext uri="{BB962C8B-B14F-4D97-AF65-F5344CB8AC3E}">
        <p14:creationId xmlns:p14="http://schemas.microsoft.com/office/powerpoint/2010/main" val="2064690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 xmlns:a16="http://schemas.microsoft.com/office/drawing/2014/main" id="{618B7B17-B2F7-4EE7-A79E-E4AEAACBC4A6}"/>
              </a:ext>
            </a:extLst>
          </p:cNvPr>
          <p:cNvSpPr txBox="1"/>
          <p:nvPr/>
        </p:nvSpPr>
        <p:spPr>
          <a:xfrm>
            <a:off x="257061" y="311051"/>
            <a:ext cx="4554089" cy="769441"/>
          </a:xfrm>
          <a:prstGeom prst="rect">
            <a:avLst/>
          </a:prstGeom>
          <a:noFill/>
        </p:spPr>
        <p:txBody>
          <a:bodyPr wrap="square" rtlCol="0">
            <a:spAutoFit/>
          </a:bodyPr>
          <a:lstStyle/>
          <a:p>
            <a:r>
              <a:rPr lang="es-CO" altLang="es-CO" sz="4400" b="1" dirty="0" smtClean="0">
                <a:solidFill>
                  <a:schemeClr val="accent1"/>
                </a:solidFill>
              </a:rPr>
              <a:t>TERMINOLOGIA</a:t>
            </a:r>
            <a:endParaRPr lang="es-ES" altLang="es-CO" sz="4400" b="1" dirty="0">
              <a:solidFill>
                <a:schemeClr val="accent1"/>
              </a:solidFill>
            </a:endParaRPr>
          </a:p>
        </p:txBody>
      </p:sp>
      <p:sp>
        <p:nvSpPr>
          <p:cNvPr id="3" name="Rectangle 2"/>
          <p:cNvSpPr txBox="1">
            <a:spLocks noChangeArrowheads="1"/>
          </p:cNvSpPr>
          <p:nvPr/>
        </p:nvSpPr>
        <p:spPr>
          <a:xfrm>
            <a:off x="1214438" y="115888"/>
            <a:ext cx="7370762" cy="601662"/>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s-ES" altLang="es-CO" sz="4400" dirty="0"/>
          </a:p>
        </p:txBody>
      </p:sp>
      <p:sp>
        <p:nvSpPr>
          <p:cNvPr id="4" name="Rectángulo 3"/>
          <p:cNvSpPr/>
          <p:nvPr/>
        </p:nvSpPr>
        <p:spPr>
          <a:xfrm>
            <a:off x="257061" y="1080492"/>
            <a:ext cx="11151837" cy="5170646"/>
          </a:xfrm>
          <a:prstGeom prst="rect">
            <a:avLst/>
          </a:prstGeom>
        </p:spPr>
        <p:txBody>
          <a:bodyPr wrap="square">
            <a:spAutoFit/>
          </a:bodyPr>
          <a:lstStyle/>
          <a:p>
            <a:pPr algn="just">
              <a:spcAft>
                <a:spcPts val="0"/>
              </a:spcAft>
            </a:pPr>
            <a:r>
              <a:rPr lang="es-ES" b="1" dirty="0">
                <a:latin typeface="Arial" panose="020B0604020202020204" pitchFamily="34" charset="0"/>
                <a:ea typeface="Times New Roman" panose="02020603050405020304" pitchFamily="18" charset="0"/>
                <a:cs typeface="Times New Roman" panose="02020603050405020304" pitchFamily="18" charset="0"/>
              </a:rPr>
              <a:t>Fuente de riesgo</a:t>
            </a:r>
            <a:endParaRPr lang="es-CO"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es-CO" dirty="0">
                <a:latin typeface="Arial" panose="020B0604020202020204" pitchFamily="34" charset="0"/>
                <a:ea typeface="Times New Roman" panose="02020603050405020304" pitchFamily="18" charset="0"/>
                <a:cs typeface="Times New Roman" panose="02020603050405020304" pitchFamily="18" charset="0"/>
              </a:rPr>
              <a:t> </a:t>
            </a:r>
            <a:endParaRPr lang="es-CO" sz="2000" dirty="0">
              <a:latin typeface="Courier New" panose="02070309020205020404" pitchFamily="49" charset="0"/>
              <a:ea typeface="Times New Roman" panose="02020603050405020304" pitchFamily="18" charset="0"/>
              <a:cs typeface="Times New Roman" panose="02020603050405020304" pitchFamily="18" charset="0"/>
            </a:endParaRPr>
          </a:p>
          <a:p>
            <a:pPr algn="just">
              <a:spcAft>
                <a:spcPts val="0"/>
              </a:spcAft>
            </a:pPr>
            <a:r>
              <a:rPr lang="es-CO" dirty="0">
                <a:latin typeface="Arial" panose="020B0604020202020204" pitchFamily="34" charset="0"/>
                <a:ea typeface="Times New Roman" panose="02020603050405020304" pitchFamily="18" charset="0"/>
                <a:cs typeface="Times New Roman" panose="02020603050405020304" pitchFamily="18" charset="0"/>
              </a:rPr>
              <a:t>El término "</a:t>
            </a:r>
            <a:r>
              <a:rPr lang="es-CO" b="1" dirty="0">
                <a:latin typeface="Arial" panose="020B0604020202020204" pitchFamily="34" charset="0"/>
                <a:ea typeface="Times New Roman" panose="02020603050405020304" pitchFamily="18" charset="0"/>
                <a:cs typeface="Times New Roman" panose="02020603050405020304" pitchFamily="18" charset="0"/>
              </a:rPr>
              <a:t>fuente de riesgo</a:t>
            </a:r>
            <a:r>
              <a:rPr lang="es-CO" dirty="0">
                <a:latin typeface="Arial" panose="020B0604020202020204" pitchFamily="34" charset="0"/>
                <a:ea typeface="Times New Roman" panose="02020603050405020304" pitchFamily="18" charset="0"/>
                <a:cs typeface="Times New Roman" panose="02020603050405020304" pitchFamily="18" charset="0"/>
              </a:rPr>
              <a:t>" es un término amplio que incluye todas las fuentes de un riesgo cuando existe una relación causa-efecto, así como los términos "</a:t>
            </a:r>
            <a:r>
              <a:rPr lang="es-CO" b="1" dirty="0">
                <a:latin typeface="Arial" panose="020B0604020202020204" pitchFamily="34" charset="0"/>
                <a:ea typeface="Times New Roman" panose="02020603050405020304" pitchFamily="18" charset="0"/>
                <a:cs typeface="Times New Roman" panose="02020603050405020304" pitchFamily="18" charset="0"/>
              </a:rPr>
              <a:t>peligros" "aspectos ambientales</a:t>
            </a:r>
            <a:r>
              <a:rPr lang="es-CO" dirty="0">
                <a:latin typeface="Arial" panose="020B0604020202020204" pitchFamily="34" charset="0"/>
                <a:ea typeface="Times New Roman" panose="02020603050405020304" pitchFamily="18" charset="0"/>
                <a:cs typeface="Times New Roman" panose="02020603050405020304" pitchFamily="18" charset="0"/>
              </a:rPr>
              <a:t>", "</a:t>
            </a:r>
            <a:r>
              <a:rPr lang="es-CO" b="1" dirty="0">
                <a:latin typeface="Arial" panose="020B0604020202020204" pitchFamily="34" charset="0"/>
                <a:ea typeface="Times New Roman" panose="02020603050405020304" pitchFamily="18" charset="0"/>
                <a:cs typeface="Times New Roman" panose="02020603050405020304" pitchFamily="18" charset="0"/>
              </a:rPr>
              <a:t>incidentes" </a:t>
            </a:r>
            <a:r>
              <a:rPr lang="es-CO" dirty="0">
                <a:latin typeface="Arial" panose="020B0604020202020204" pitchFamily="34" charset="0"/>
                <a:ea typeface="Times New Roman" panose="02020603050405020304" pitchFamily="18" charset="0"/>
                <a:cs typeface="Times New Roman" panose="02020603050405020304" pitchFamily="18" charset="0"/>
              </a:rPr>
              <a:t>y "</a:t>
            </a:r>
            <a:r>
              <a:rPr lang="es-CO" b="1" dirty="0">
                <a:latin typeface="Arial" panose="020B0604020202020204" pitchFamily="34" charset="0"/>
                <a:ea typeface="Times New Roman" panose="02020603050405020304" pitchFamily="18" charset="0"/>
                <a:cs typeface="Times New Roman" panose="02020603050405020304" pitchFamily="18" charset="0"/>
              </a:rPr>
              <a:t>eventos</a:t>
            </a:r>
            <a:r>
              <a:rPr lang="es-CO" dirty="0" smtClean="0">
                <a:latin typeface="Arial" panose="020B0604020202020204" pitchFamily="34" charset="0"/>
                <a:ea typeface="Times New Roman" panose="02020603050405020304" pitchFamily="18" charset="0"/>
                <a:cs typeface="Times New Roman" panose="02020603050405020304" pitchFamily="18" charset="0"/>
              </a:rPr>
              <a:t>".</a:t>
            </a:r>
          </a:p>
          <a:p>
            <a:pPr algn="just">
              <a:spcAft>
                <a:spcPts val="0"/>
              </a:spcAft>
            </a:pPr>
            <a:endParaRPr lang="es-CO" sz="2000" dirty="0">
              <a:effectLst/>
              <a:latin typeface="Arial" panose="020B0604020202020204" pitchFamily="34" charset="0"/>
              <a:ea typeface="Times New Roman" panose="02020603050405020304" pitchFamily="18" charset="0"/>
              <a:cs typeface="Times New Roman" panose="02020603050405020304" pitchFamily="18" charset="0"/>
            </a:endParaRPr>
          </a:p>
          <a:p>
            <a:r>
              <a:rPr lang="es-CO" sz="2000" b="1" dirty="0"/>
              <a:t>Peligros y aspectos ambientales</a:t>
            </a:r>
            <a:endParaRPr lang="es-CO" sz="2000" dirty="0"/>
          </a:p>
          <a:p>
            <a:r>
              <a:rPr lang="es-CO" sz="2000" dirty="0"/>
              <a:t> </a:t>
            </a:r>
          </a:p>
          <a:p>
            <a:r>
              <a:rPr lang="es-CO" sz="2000" dirty="0"/>
              <a:t>Un </a:t>
            </a:r>
            <a:r>
              <a:rPr lang="es-CO" sz="2000" b="1" dirty="0"/>
              <a:t>peligro</a:t>
            </a:r>
            <a:r>
              <a:rPr lang="es-CO" sz="2000" dirty="0"/>
              <a:t> es una fuente de daño potencial o una situación con el potencial de causar pérdida o impactos adversos. Un peligro contiene un potencial intrínseco (o energía) que se puede liberar; por ejemplo, el potencial explosivo o radioactivo. </a:t>
            </a:r>
          </a:p>
          <a:p>
            <a:r>
              <a:rPr lang="es-CO" sz="2000" dirty="0"/>
              <a:t> </a:t>
            </a:r>
          </a:p>
          <a:p>
            <a:r>
              <a:rPr lang="es-CO" sz="2000" dirty="0"/>
              <a:t>Los </a:t>
            </a:r>
            <a:r>
              <a:rPr lang="es-CO" sz="2000" b="1" dirty="0"/>
              <a:t>aspectos ambientales</a:t>
            </a:r>
            <a:r>
              <a:rPr lang="es-CO" sz="2000" dirty="0"/>
              <a:t> son aquellos elementos de las actividades, productos o servicios de una organización que pueden interactuar con el ambiente. Por ejemplo, podrían implicar la descarga, emisión, desecho, consumo o reutilización de un material o el empaque utilizado para contener sustancias peligrosas. También podrían implicar ruido, olor, luz o vibración.</a:t>
            </a:r>
          </a:p>
          <a:p>
            <a:pPr algn="just">
              <a:spcAft>
                <a:spcPts val="0"/>
              </a:spcAft>
            </a:pPr>
            <a:endParaRPr lang="es-CO" sz="2000"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60980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 xmlns:a16="http://schemas.microsoft.com/office/drawing/2014/main" id="{618B7B17-B2F7-4EE7-A79E-E4AEAACBC4A6}"/>
              </a:ext>
            </a:extLst>
          </p:cNvPr>
          <p:cNvSpPr txBox="1"/>
          <p:nvPr/>
        </p:nvSpPr>
        <p:spPr>
          <a:xfrm>
            <a:off x="257061" y="57827"/>
            <a:ext cx="4554089" cy="769441"/>
          </a:xfrm>
          <a:prstGeom prst="rect">
            <a:avLst/>
          </a:prstGeom>
          <a:noFill/>
        </p:spPr>
        <p:txBody>
          <a:bodyPr wrap="square" rtlCol="0">
            <a:spAutoFit/>
          </a:bodyPr>
          <a:lstStyle/>
          <a:p>
            <a:r>
              <a:rPr lang="es-CO" altLang="es-CO" sz="4400" b="1" dirty="0" smtClean="0">
                <a:solidFill>
                  <a:schemeClr val="accent1"/>
                </a:solidFill>
              </a:rPr>
              <a:t>TERMINOLOGIA</a:t>
            </a:r>
            <a:endParaRPr lang="es-ES" altLang="es-CO" sz="4400" b="1" dirty="0">
              <a:solidFill>
                <a:schemeClr val="accent1"/>
              </a:solidFill>
            </a:endParaRPr>
          </a:p>
        </p:txBody>
      </p:sp>
      <p:sp>
        <p:nvSpPr>
          <p:cNvPr id="3" name="Rectangle 2"/>
          <p:cNvSpPr txBox="1">
            <a:spLocks noChangeArrowheads="1"/>
          </p:cNvSpPr>
          <p:nvPr/>
        </p:nvSpPr>
        <p:spPr>
          <a:xfrm>
            <a:off x="1214438" y="115888"/>
            <a:ext cx="7370762" cy="601662"/>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s-ES" altLang="es-CO" sz="4400" dirty="0"/>
          </a:p>
        </p:txBody>
      </p:sp>
      <p:sp>
        <p:nvSpPr>
          <p:cNvPr id="4" name="Rectángulo 3"/>
          <p:cNvSpPr/>
          <p:nvPr/>
        </p:nvSpPr>
        <p:spPr>
          <a:xfrm>
            <a:off x="257061" y="897608"/>
            <a:ext cx="11616071" cy="5632311"/>
          </a:xfrm>
          <a:prstGeom prst="rect">
            <a:avLst/>
          </a:prstGeom>
        </p:spPr>
        <p:txBody>
          <a:bodyPr wrap="square">
            <a:spAutoFit/>
          </a:bodyPr>
          <a:lstStyle/>
          <a:p>
            <a:r>
              <a:rPr lang="es-CO" b="1" dirty="0"/>
              <a:t>Impactos y consecuencias ambientales</a:t>
            </a:r>
            <a:endParaRPr lang="es-CO" dirty="0"/>
          </a:p>
          <a:p>
            <a:r>
              <a:rPr lang="es-CO" dirty="0"/>
              <a:t> </a:t>
            </a:r>
          </a:p>
          <a:p>
            <a:r>
              <a:rPr lang="es-CO" dirty="0"/>
              <a:t>Los </a:t>
            </a:r>
            <a:r>
              <a:rPr lang="es-CO" b="1" dirty="0"/>
              <a:t>impactos</a:t>
            </a:r>
            <a:r>
              <a:rPr lang="es-CO" dirty="0"/>
              <a:t> incluyen, cuando es pertinente, los efectos y las consecuencias.</a:t>
            </a:r>
          </a:p>
          <a:p>
            <a:r>
              <a:rPr lang="es-CO" dirty="0"/>
              <a:t> </a:t>
            </a:r>
          </a:p>
          <a:p>
            <a:r>
              <a:rPr lang="es-CO" dirty="0"/>
              <a:t>Una </a:t>
            </a:r>
            <a:r>
              <a:rPr lang="es-CO" b="1" dirty="0"/>
              <a:t>consecuencia</a:t>
            </a:r>
            <a:r>
              <a:rPr lang="es-CO" dirty="0"/>
              <a:t> es el resultado o impacto de un evento (NTC 5254:2006). Se puede expresar cuantitativa o cualitativamente, y puede ser una pérdida, una lesión, una preocupación expresada, una desventaja o una ganancia. Puede existir una variedad de resultados posibles asociados con un evento.</a:t>
            </a:r>
          </a:p>
          <a:p>
            <a:r>
              <a:rPr lang="es-CO" dirty="0"/>
              <a:t> </a:t>
            </a:r>
          </a:p>
          <a:p>
            <a:r>
              <a:rPr lang="es-CO" dirty="0"/>
              <a:t>Un </a:t>
            </a:r>
            <a:r>
              <a:rPr lang="es-CO" b="1" dirty="0"/>
              <a:t>impacto ambiental</a:t>
            </a:r>
            <a:r>
              <a:rPr lang="es-CO" dirty="0"/>
              <a:t> se define como cualquier cambio en el ambiente, ya sea adverso o benéfico, que es el resultado total o parcial </a:t>
            </a:r>
            <a:r>
              <a:rPr lang="es-CO" dirty="0" smtClean="0"/>
              <a:t>delos aspectos ambientales </a:t>
            </a:r>
            <a:r>
              <a:rPr lang="es-CO" dirty="0"/>
              <a:t>(</a:t>
            </a:r>
            <a:r>
              <a:rPr lang="es-CO" dirty="0" smtClean="0"/>
              <a:t>actividades</a:t>
            </a:r>
            <a:r>
              <a:rPr lang="es-CO" dirty="0"/>
              <a:t>, productos o servicios de una </a:t>
            </a:r>
            <a:r>
              <a:rPr lang="es-CO" dirty="0" smtClean="0"/>
              <a:t>organización) ISO 14001:2015.</a:t>
            </a:r>
            <a:endParaRPr lang="es-CO" dirty="0"/>
          </a:p>
          <a:p>
            <a:r>
              <a:rPr lang="es-CO" dirty="0"/>
              <a:t> </a:t>
            </a:r>
          </a:p>
          <a:p>
            <a:r>
              <a:rPr lang="es-CO" dirty="0" smtClean="0"/>
              <a:t>Una </a:t>
            </a:r>
            <a:r>
              <a:rPr lang="es-CO" dirty="0"/>
              <a:t>fuente de riesgo puede tener varios impactos ambientales diferentes (por ejemplo, la gente puede consumir el pescado </a:t>
            </a:r>
            <a:r>
              <a:rPr lang="es-CO" dirty="0" smtClean="0"/>
              <a:t>envenenado y enfermarse). </a:t>
            </a:r>
            <a:endParaRPr lang="es-CO" dirty="0"/>
          </a:p>
          <a:p>
            <a:r>
              <a:rPr lang="es-CO" dirty="0"/>
              <a:t> </a:t>
            </a:r>
          </a:p>
          <a:p>
            <a:r>
              <a:rPr lang="es-CO" dirty="0"/>
              <a:t>El alcance del término "</a:t>
            </a:r>
            <a:r>
              <a:rPr lang="es-CO" b="1" dirty="0"/>
              <a:t>impacto</a:t>
            </a:r>
            <a:r>
              <a:rPr lang="es-CO" dirty="0"/>
              <a:t>" también incluye los </a:t>
            </a:r>
            <a:r>
              <a:rPr lang="es-CO" dirty="0" smtClean="0"/>
              <a:t>que </a:t>
            </a:r>
            <a:r>
              <a:rPr lang="es-CO" dirty="0"/>
              <a:t>se originan en problemas relacionados con el ambiente (por ejemplo, multas y sanciones reglamentarias, costos de mitigación y compensación y deterioro de la imagen).</a:t>
            </a:r>
          </a:p>
          <a:p>
            <a:r>
              <a:rPr lang="es-CO" dirty="0"/>
              <a:t> </a:t>
            </a:r>
            <a:r>
              <a:rPr lang="es-CO" dirty="0" smtClean="0"/>
              <a:t>Un </a:t>
            </a:r>
            <a:r>
              <a:rPr lang="es-CO" b="1" dirty="0"/>
              <a:t>impacto ambiental</a:t>
            </a:r>
            <a:r>
              <a:rPr lang="es-CO" dirty="0"/>
              <a:t> se puede describir en términos de la gravedad </a:t>
            </a:r>
            <a:r>
              <a:rPr lang="es-CO" dirty="0" smtClean="0"/>
              <a:t>de las </a:t>
            </a:r>
            <a:r>
              <a:rPr lang="es-CO" b="1" dirty="0" smtClean="0"/>
              <a:t>consecuencias</a:t>
            </a:r>
            <a:r>
              <a:rPr lang="es-CO" dirty="0" smtClean="0"/>
              <a:t>.</a:t>
            </a:r>
            <a:endParaRPr lang="es-CO" dirty="0"/>
          </a:p>
          <a:p>
            <a:r>
              <a:rPr lang="es-CO" dirty="0"/>
              <a:t> </a:t>
            </a:r>
          </a:p>
        </p:txBody>
      </p:sp>
    </p:spTree>
    <p:extLst>
      <p:ext uri="{BB962C8B-B14F-4D97-AF65-F5344CB8AC3E}">
        <p14:creationId xmlns:p14="http://schemas.microsoft.com/office/powerpoint/2010/main" val="2235911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 xmlns:a16="http://schemas.microsoft.com/office/drawing/2014/main" id="{618B7B17-B2F7-4EE7-A79E-E4AEAACBC4A6}"/>
              </a:ext>
            </a:extLst>
          </p:cNvPr>
          <p:cNvSpPr txBox="1"/>
          <p:nvPr/>
        </p:nvSpPr>
        <p:spPr>
          <a:xfrm>
            <a:off x="25047" y="311051"/>
            <a:ext cx="3373238" cy="1508105"/>
          </a:xfrm>
          <a:prstGeom prst="rect">
            <a:avLst/>
          </a:prstGeom>
          <a:noFill/>
        </p:spPr>
        <p:txBody>
          <a:bodyPr wrap="square" rtlCol="0">
            <a:spAutoFit/>
          </a:bodyPr>
          <a:lstStyle/>
          <a:p>
            <a:r>
              <a:rPr lang="es-CO" sz="2400" b="1" dirty="0">
                <a:latin typeface="Arial" panose="020B0604020202020204" pitchFamily="34" charset="0"/>
                <a:ea typeface="Calibri" panose="020F0502020204030204" pitchFamily="34" charset="0"/>
                <a:cs typeface="Times New Roman" panose="02020603050405020304" pitchFamily="18" charset="0"/>
              </a:rPr>
              <a:t> CESAR FRANCISCO NATES PARRA</a:t>
            </a:r>
            <a:r>
              <a:rPr lang="es-CO" sz="2400" dirty="0">
                <a:latin typeface="Arial" panose="020B0604020202020204" pitchFamily="34" charset="0"/>
                <a:ea typeface="Calibri" panose="020F0502020204030204" pitchFamily="34" charset="0"/>
                <a:cs typeface="Times New Roman" panose="02020603050405020304" pitchFamily="18" charset="0"/>
              </a:rPr>
              <a:t>. Ingeniero Mecánico </a:t>
            </a:r>
            <a:r>
              <a:rPr lang="es-CO" sz="2000" dirty="0">
                <a:latin typeface="Arial" panose="020B0604020202020204" pitchFamily="34" charset="0"/>
                <a:ea typeface="Calibri" panose="020F0502020204030204" pitchFamily="34" charset="0"/>
                <a:cs typeface="Times New Roman" panose="02020603050405020304" pitchFamily="18" charset="0"/>
              </a:rPr>
              <a:t>Universidad Los Andes</a:t>
            </a:r>
            <a:endParaRPr lang="es-ES" altLang="es-CO" sz="2000" b="1" dirty="0">
              <a:solidFill>
                <a:schemeClr val="accent1"/>
              </a:solidFill>
            </a:endParaRPr>
          </a:p>
        </p:txBody>
      </p:sp>
      <p:sp>
        <p:nvSpPr>
          <p:cNvPr id="3" name="Rectangle 2"/>
          <p:cNvSpPr txBox="1">
            <a:spLocks noChangeArrowheads="1"/>
          </p:cNvSpPr>
          <p:nvPr/>
        </p:nvSpPr>
        <p:spPr>
          <a:xfrm>
            <a:off x="1214438" y="115888"/>
            <a:ext cx="7370762" cy="601662"/>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s-ES" altLang="es-CO" sz="4400" dirty="0"/>
          </a:p>
        </p:txBody>
      </p:sp>
      <p:sp>
        <p:nvSpPr>
          <p:cNvPr id="4" name="Rectangle 3"/>
          <p:cNvSpPr txBox="1">
            <a:spLocks noChangeArrowheads="1"/>
          </p:cNvSpPr>
          <p:nvPr/>
        </p:nvSpPr>
        <p:spPr>
          <a:xfrm>
            <a:off x="3117451" y="279371"/>
            <a:ext cx="9001761" cy="375285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80000"/>
              </a:lnSpc>
            </a:pPr>
            <a:r>
              <a:rPr lang="es-CO" sz="2000" dirty="0">
                <a:latin typeface="Arial" panose="020B0604020202020204" pitchFamily="34" charset="0"/>
                <a:ea typeface="Calibri" panose="020F0502020204030204" pitchFamily="34" charset="0"/>
              </a:rPr>
              <a:t>Coordinador de  EHSQ, Coordinador del Sistema de Gestión de </a:t>
            </a:r>
            <a:r>
              <a:rPr lang="es-CO" sz="2000" dirty="0" err="1">
                <a:latin typeface="Arial" panose="020B0604020202020204" pitchFamily="34" charset="0"/>
                <a:ea typeface="Calibri" panose="020F0502020204030204" pitchFamily="34" charset="0"/>
              </a:rPr>
              <a:t>Responsible</a:t>
            </a:r>
            <a:r>
              <a:rPr lang="es-CO" sz="2000" dirty="0">
                <a:latin typeface="Arial" panose="020B0604020202020204" pitchFamily="34" charset="0"/>
                <a:ea typeface="Calibri" panose="020F0502020204030204" pitchFamily="34" charset="0"/>
              </a:rPr>
              <a:t> </a:t>
            </a:r>
            <a:r>
              <a:rPr lang="es-CO" sz="2000" dirty="0" err="1">
                <a:latin typeface="Arial" panose="020B0604020202020204" pitchFamily="34" charset="0"/>
                <a:ea typeface="Calibri" panose="020F0502020204030204" pitchFamily="34" charset="0"/>
              </a:rPr>
              <a:t>Care</a:t>
            </a:r>
            <a:r>
              <a:rPr lang="es-CO" sz="2000" dirty="0">
                <a:latin typeface="Arial" panose="020B0604020202020204" pitchFamily="34" charset="0"/>
                <a:ea typeface="Calibri" panose="020F0502020204030204" pitchFamily="34" charset="0"/>
              </a:rPr>
              <a:t>, y del Sistema de Gestión de Riesgos SIKA COLOMBIA S.A. Responsable del Sistema de Gestión </a:t>
            </a:r>
            <a:r>
              <a:rPr lang="es-CO" sz="2000" dirty="0" smtClean="0">
                <a:latin typeface="Arial" panose="020B0604020202020204" pitchFamily="34" charset="0"/>
                <a:ea typeface="Calibri" panose="020F0502020204030204" pitchFamily="34" charset="0"/>
              </a:rPr>
              <a:t>Integrado (Ultimo Cargo). </a:t>
            </a:r>
          </a:p>
          <a:p>
            <a:pPr>
              <a:lnSpc>
                <a:spcPct val="80000"/>
              </a:lnSpc>
            </a:pPr>
            <a:r>
              <a:rPr lang="es-CO" sz="2000" dirty="0" smtClean="0">
                <a:latin typeface="Arial" panose="020B0604020202020204" pitchFamily="34" charset="0"/>
                <a:ea typeface="Calibri" panose="020F0502020204030204" pitchFamily="34" charset="0"/>
              </a:rPr>
              <a:t>Durante </a:t>
            </a:r>
            <a:r>
              <a:rPr lang="es-CO" sz="2000" dirty="0">
                <a:latin typeface="Arial" panose="020B0604020202020204" pitchFamily="34" charset="0"/>
                <a:ea typeface="Calibri" panose="020F0502020204030204" pitchFamily="34" charset="0"/>
              </a:rPr>
              <a:t>más de 30 años he recopilado conocimientos y experiencias mediante diferentes posgrados relacionados con Sistema de Gestión de Calidad (ISO 9001) Sistemas de gestión ambiental (ISO 14001), Sistema de gestión de Seguridad y salud en el trabajo </a:t>
            </a:r>
            <a:r>
              <a:rPr lang="es-CO" sz="2000" dirty="0" smtClean="0">
                <a:latin typeface="Arial" panose="020B0604020202020204" pitchFamily="34" charset="0"/>
                <a:ea typeface="Calibri" panose="020F0502020204030204" pitchFamily="34" charset="0"/>
              </a:rPr>
              <a:t>(ISO 45001), Sistema </a:t>
            </a:r>
            <a:r>
              <a:rPr lang="es-CO" sz="2000" dirty="0">
                <a:latin typeface="Arial" panose="020B0604020202020204" pitchFamily="34" charset="0"/>
                <a:ea typeface="Calibri" panose="020F0502020204030204" pitchFamily="34" charset="0"/>
              </a:rPr>
              <a:t>de Gestión de Riesgos </a:t>
            </a:r>
            <a:r>
              <a:rPr lang="es-CO" sz="2000" dirty="0" smtClean="0">
                <a:latin typeface="Arial" panose="020B0604020202020204" pitchFamily="34" charset="0"/>
                <a:ea typeface="Calibri" panose="020F0502020204030204" pitchFamily="34" charset="0"/>
              </a:rPr>
              <a:t>(ISO </a:t>
            </a:r>
            <a:r>
              <a:rPr lang="es-CO" sz="2000" dirty="0">
                <a:latin typeface="Arial" panose="020B0604020202020204" pitchFamily="34" charset="0"/>
                <a:ea typeface="Calibri" panose="020F0502020204030204" pitchFamily="34" charset="0"/>
              </a:rPr>
              <a:t>31000, ISO </a:t>
            </a:r>
            <a:r>
              <a:rPr lang="es-CO" sz="2000" dirty="0" smtClean="0">
                <a:latin typeface="Arial" panose="020B0604020202020204" pitchFamily="34" charset="0"/>
                <a:ea typeface="Calibri" panose="020F0502020204030204" pitchFamily="34" charset="0"/>
              </a:rPr>
              <a:t>31010), </a:t>
            </a:r>
            <a:r>
              <a:rPr lang="es-CO" sz="2000" dirty="0">
                <a:latin typeface="Arial" panose="020B0604020202020204" pitchFamily="34" charset="0"/>
                <a:ea typeface="Calibri" panose="020F0502020204030204" pitchFamily="34" charset="0"/>
              </a:rPr>
              <a:t>Gestión de riesgos ambientales GTC 104: 2009, Competencias de laboratorios  de ensayo y acreditación (ISO-IEC 17025), </a:t>
            </a:r>
            <a:r>
              <a:rPr lang="es-CO" sz="2000" dirty="0" smtClean="0">
                <a:latin typeface="Arial" panose="020B0604020202020204" pitchFamily="34" charset="0"/>
                <a:ea typeface="Calibri" panose="020F0502020204030204" pitchFamily="34" charset="0"/>
              </a:rPr>
              <a:t>Planes </a:t>
            </a:r>
            <a:r>
              <a:rPr lang="es-CO" sz="2000" dirty="0">
                <a:latin typeface="Arial" panose="020B0604020202020204" pitchFamily="34" charset="0"/>
                <a:ea typeface="Calibri" panose="020F0502020204030204" pitchFamily="34" charset="0"/>
              </a:rPr>
              <a:t>de emergencia, Planeación estratégica y diferentes temas asociados. </a:t>
            </a:r>
            <a:endParaRPr lang="es-CO" sz="2000" dirty="0" smtClean="0">
              <a:latin typeface="Arial" panose="020B0604020202020204" pitchFamily="34" charset="0"/>
              <a:ea typeface="Calibri" panose="020F0502020204030204" pitchFamily="34" charset="0"/>
            </a:endParaRPr>
          </a:p>
          <a:p>
            <a:pPr>
              <a:lnSpc>
                <a:spcPct val="80000"/>
              </a:lnSpc>
            </a:pPr>
            <a:r>
              <a:rPr lang="es-CO" sz="2000" dirty="0" smtClean="0">
                <a:latin typeface="Arial" panose="020B0604020202020204" pitchFamily="34" charset="0"/>
                <a:ea typeface="Calibri" panose="020F0502020204030204" pitchFamily="34" charset="0"/>
              </a:rPr>
              <a:t>Presidente  </a:t>
            </a:r>
            <a:r>
              <a:rPr lang="es-CO" sz="2000" dirty="0">
                <a:latin typeface="Arial" panose="020B0604020202020204" pitchFamily="34" charset="0"/>
                <a:ea typeface="Calibri" panose="020F0502020204030204" pitchFamily="34" charset="0"/>
              </a:rPr>
              <a:t>y miembro activo </a:t>
            </a:r>
            <a:r>
              <a:rPr lang="es-CO" sz="2000" dirty="0" smtClean="0">
                <a:latin typeface="Arial" panose="020B0604020202020204" pitchFamily="34" charset="0"/>
                <a:ea typeface="Calibri" panose="020F0502020204030204" pitchFamily="34" charset="0"/>
              </a:rPr>
              <a:t>en </a:t>
            </a:r>
            <a:r>
              <a:rPr lang="es-CO" sz="2000" dirty="0">
                <a:latin typeface="Arial" panose="020B0604020202020204" pitchFamily="34" charset="0"/>
                <a:ea typeface="Calibri" panose="020F0502020204030204" pitchFamily="34" charset="0"/>
              </a:rPr>
              <a:t>comités del </a:t>
            </a:r>
            <a:r>
              <a:rPr lang="es-CO" sz="2000" dirty="0" smtClean="0">
                <a:latin typeface="Arial" panose="020B0604020202020204" pitchFamily="34" charset="0"/>
                <a:ea typeface="Calibri" panose="020F0502020204030204" pitchFamily="34" charset="0"/>
              </a:rPr>
              <a:t>ICONTEC (Auditorías HSEQ, </a:t>
            </a:r>
            <a:r>
              <a:rPr lang="es-CO" sz="2000" dirty="0">
                <a:latin typeface="Arial" panose="020B0604020202020204" pitchFamily="34" charset="0"/>
                <a:ea typeface="Calibri" panose="020F0502020204030204" pitchFamily="34" charset="0"/>
              </a:rPr>
              <a:t>Aplicación de Sistemas estadísticos, Transporte de materiales </a:t>
            </a:r>
            <a:r>
              <a:rPr lang="es-CO" sz="2000" dirty="0" smtClean="0">
                <a:latin typeface="Arial" panose="020B0604020202020204" pitchFamily="34" charset="0"/>
                <a:ea typeface="Calibri" panose="020F0502020204030204" pitchFamily="34" charset="0"/>
              </a:rPr>
              <a:t>peligrosos. </a:t>
            </a:r>
            <a:r>
              <a:rPr lang="es-CO" sz="2000" dirty="0">
                <a:latin typeface="Arial" panose="020B0604020202020204" pitchFamily="34" charset="0"/>
                <a:ea typeface="Calibri" panose="020F0502020204030204" pitchFamily="34" charset="0"/>
              </a:rPr>
              <a:t>Sistemas de Gestión de Calidad</a:t>
            </a:r>
            <a:r>
              <a:rPr lang="es-CO" sz="2000" dirty="0" smtClean="0">
                <a:latin typeface="Arial" panose="020B0604020202020204" pitchFamily="34" charset="0"/>
                <a:ea typeface="Calibri" panose="020F0502020204030204" pitchFamily="34" charset="0"/>
              </a:rPr>
              <a:t>, Ambiental</a:t>
            </a:r>
            <a:r>
              <a:rPr lang="es-CO" sz="2000" dirty="0">
                <a:latin typeface="Arial" panose="020B0604020202020204" pitchFamily="34" charset="0"/>
                <a:ea typeface="Calibri" panose="020F0502020204030204" pitchFamily="34" charset="0"/>
              </a:rPr>
              <a:t>, Gestión de residuos peligrosos, Residuos </a:t>
            </a:r>
            <a:r>
              <a:rPr lang="es-CO" sz="2000" dirty="0" smtClean="0">
                <a:latin typeface="Arial" panose="020B0604020202020204" pitchFamily="34" charset="0"/>
                <a:ea typeface="Calibri" panose="020F0502020204030204" pitchFamily="34" charset="0"/>
              </a:rPr>
              <a:t>sólidos, </a:t>
            </a:r>
            <a:r>
              <a:rPr lang="es-CO" sz="2000" dirty="0">
                <a:latin typeface="Arial" panose="020B0604020202020204" pitchFamily="34" charset="0"/>
                <a:ea typeface="Calibri" panose="020F0502020204030204" pitchFamily="34" charset="0"/>
              </a:rPr>
              <a:t>Economía </a:t>
            </a:r>
            <a:r>
              <a:rPr lang="es-CO" sz="2000" dirty="0" smtClean="0">
                <a:latin typeface="Arial" panose="020B0604020202020204" pitchFamily="34" charset="0"/>
                <a:ea typeface="Calibri" panose="020F0502020204030204" pitchFamily="34" charset="0"/>
              </a:rPr>
              <a:t>circular.  </a:t>
            </a:r>
            <a:r>
              <a:rPr lang="es-CO" sz="2000" dirty="0">
                <a:latin typeface="Arial" panose="020B0604020202020204" pitchFamily="34" charset="0"/>
                <a:ea typeface="Calibri" panose="020F0502020204030204" pitchFamily="34" charset="0"/>
              </a:rPr>
              <a:t>Auditor de Sistemas de Gestión de Calidad, Sistemas de Gestión Ambiental, Sistema de Gestión de </a:t>
            </a:r>
            <a:r>
              <a:rPr lang="es-CO" sz="2000" dirty="0" err="1">
                <a:latin typeface="Arial" panose="020B0604020202020204" pitchFamily="34" charset="0"/>
                <a:ea typeface="Calibri" panose="020F0502020204030204" pitchFamily="34" charset="0"/>
              </a:rPr>
              <a:t>Responsible</a:t>
            </a:r>
            <a:r>
              <a:rPr lang="es-CO" sz="2000" dirty="0">
                <a:latin typeface="Arial" panose="020B0604020202020204" pitchFamily="34" charset="0"/>
                <a:ea typeface="Calibri" panose="020F0502020204030204" pitchFamily="34" charset="0"/>
              </a:rPr>
              <a:t> </a:t>
            </a:r>
            <a:r>
              <a:rPr lang="es-CO" sz="2000" dirty="0" err="1" smtClean="0">
                <a:latin typeface="Arial" panose="020B0604020202020204" pitchFamily="34" charset="0"/>
                <a:ea typeface="Calibri" panose="020F0502020204030204" pitchFamily="34" charset="0"/>
              </a:rPr>
              <a:t>Care</a:t>
            </a:r>
            <a:r>
              <a:rPr lang="es-CO" sz="2000" dirty="0" smtClean="0">
                <a:latin typeface="Arial" panose="020B0604020202020204" pitchFamily="34" charset="0"/>
                <a:ea typeface="Calibri" panose="020F0502020204030204" pitchFamily="34" charset="0"/>
              </a:rPr>
              <a:t>. </a:t>
            </a:r>
          </a:p>
          <a:p>
            <a:pPr>
              <a:lnSpc>
                <a:spcPct val="80000"/>
              </a:lnSpc>
            </a:pPr>
            <a:r>
              <a:rPr lang="es-CO" sz="2000" dirty="0" smtClean="0">
                <a:latin typeface="Arial" panose="020B0604020202020204" pitchFamily="34" charset="0"/>
                <a:ea typeface="Calibri" panose="020F0502020204030204" pitchFamily="34" charset="0"/>
              </a:rPr>
              <a:t>Conferencista </a:t>
            </a:r>
            <a:r>
              <a:rPr lang="es-CO" sz="2000" dirty="0">
                <a:latin typeface="Arial" panose="020B0604020202020204" pitchFamily="34" charset="0"/>
                <a:ea typeface="Calibri" panose="020F0502020204030204" pitchFamily="34" charset="0"/>
              </a:rPr>
              <a:t>nacional e internacional en diferentes </a:t>
            </a:r>
            <a:r>
              <a:rPr lang="es-CO" sz="2000" dirty="0" smtClean="0">
                <a:latin typeface="Arial" panose="020B0604020202020204" pitchFamily="34" charset="0"/>
                <a:ea typeface="Calibri" panose="020F0502020204030204" pitchFamily="34" charset="0"/>
              </a:rPr>
              <a:t>programas especializados, </a:t>
            </a:r>
            <a:r>
              <a:rPr lang="es-CO" sz="2000" dirty="0">
                <a:latin typeface="Arial" panose="020B0604020202020204" pitchFamily="34" charset="0"/>
                <a:ea typeface="Calibri" panose="020F0502020204030204" pitchFamily="34" charset="0"/>
              </a:rPr>
              <a:t>foros y congresos relacionados con estos temas. </a:t>
            </a:r>
            <a:r>
              <a:rPr lang="es-CO" sz="2000" dirty="0" smtClean="0">
                <a:latin typeface="Arial" panose="020B0604020202020204" pitchFamily="34" charset="0"/>
                <a:ea typeface="Calibri" panose="020F0502020204030204" pitchFamily="34" charset="0"/>
              </a:rPr>
              <a:t> (Responsabilidad </a:t>
            </a:r>
            <a:r>
              <a:rPr lang="es-CO" sz="2000" dirty="0">
                <a:latin typeface="Arial" panose="020B0604020202020204" pitchFamily="34" charset="0"/>
                <a:ea typeface="Calibri" panose="020F0502020204030204" pitchFamily="34" charset="0"/>
              </a:rPr>
              <a:t>Integral Colombia, Consejo Colombiano de seguridad, ANDI, UIS, Universidad de América, Universidad Distrital, Universidad Nacional, Universidad de los Andes, Escuela Colombiana de Ingeniería, </a:t>
            </a:r>
            <a:r>
              <a:rPr lang="es-CO" sz="2000" dirty="0" smtClean="0">
                <a:latin typeface="Arial" panose="020B0604020202020204" pitchFamily="34" charset="0"/>
                <a:ea typeface="Calibri" panose="020F0502020204030204" pitchFamily="34" charset="0"/>
              </a:rPr>
              <a:t>CORNARE, UTP</a:t>
            </a:r>
            <a:r>
              <a:rPr lang="es-CO" sz="2000" dirty="0">
                <a:latin typeface="Arial" panose="020B0604020202020204" pitchFamily="34" charset="0"/>
                <a:ea typeface="Calibri" panose="020F0502020204030204" pitchFamily="34" charset="0"/>
              </a:rPr>
              <a:t>, ICONTEC</a:t>
            </a:r>
            <a:endParaRPr lang="es-ES" altLang="es-CO" sz="2000" dirty="0"/>
          </a:p>
        </p:txBody>
      </p:sp>
    </p:spTree>
    <p:extLst>
      <p:ext uri="{BB962C8B-B14F-4D97-AF65-F5344CB8AC3E}">
        <p14:creationId xmlns:p14="http://schemas.microsoft.com/office/powerpoint/2010/main" val="7076952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 xmlns:a16="http://schemas.microsoft.com/office/drawing/2014/main" id="{618B7B17-B2F7-4EE7-A79E-E4AEAACBC4A6}"/>
              </a:ext>
            </a:extLst>
          </p:cNvPr>
          <p:cNvSpPr txBox="1"/>
          <p:nvPr/>
        </p:nvSpPr>
        <p:spPr>
          <a:xfrm>
            <a:off x="257061" y="311051"/>
            <a:ext cx="4554089" cy="769441"/>
          </a:xfrm>
          <a:prstGeom prst="rect">
            <a:avLst/>
          </a:prstGeom>
          <a:noFill/>
        </p:spPr>
        <p:txBody>
          <a:bodyPr wrap="square" rtlCol="0">
            <a:spAutoFit/>
          </a:bodyPr>
          <a:lstStyle/>
          <a:p>
            <a:r>
              <a:rPr lang="es-CO" altLang="es-CO" sz="4400" b="1" dirty="0" smtClean="0">
                <a:solidFill>
                  <a:schemeClr val="accent1"/>
                </a:solidFill>
              </a:rPr>
              <a:t>TERMINOLOGIA</a:t>
            </a:r>
            <a:endParaRPr lang="es-ES" altLang="es-CO" sz="4400" b="1" dirty="0">
              <a:solidFill>
                <a:schemeClr val="accent1"/>
              </a:solidFill>
            </a:endParaRPr>
          </a:p>
        </p:txBody>
      </p:sp>
      <p:sp>
        <p:nvSpPr>
          <p:cNvPr id="3" name="Rectangle 2"/>
          <p:cNvSpPr txBox="1">
            <a:spLocks noChangeArrowheads="1"/>
          </p:cNvSpPr>
          <p:nvPr/>
        </p:nvSpPr>
        <p:spPr>
          <a:xfrm>
            <a:off x="1214438" y="115888"/>
            <a:ext cx="7370762" cy="601662"/>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s-ES" altLang="es-CO" sz="4400" dirty="0"/>
          </a:p>
        </p:txBody>
      </p:sp>
      <p:sp>
        <p:nvSpPr>
          <p:cNvPr id="4" name="Rectángulo 3"/>
          <p:cNvSpPr/>
          <p:nvPr/>
        </p:nvSpPr>
        <p:spPr>
          <a:xfrm>
            <a:off x="257061" y="1218929"/>
            <a:ext cx="11587936" cy="4524315"/>
          </a:xfrm>
          <a:prstGeom prst="rect">
            <a:avLst/>
          </a:prstGeom>
        </p:spPr>
        <p:txBody>
          <a:bodyPr wrap="square">
            <a:spAutoFit/>
          </a:bodyPr>
          <a:lstStyle/>
          <a:p>
            <a:pPr algn="just">
              <a:spcAft>
                <a:spcPts val="0"/>
              </a:spcAft>
            </a:pPr>
            <a:r>
              <a:rPr lang="es-CO" b="1" dirty="0">
                <a:latin typeface="Arial" panose="020B0604020202020204" pitchFamily="34" charset="0"/>
                <a:ea typeface="Times New Roman" panose="02020603050405020304" pitchFamily="18" charset="0"/>
                <a:cs typeface="Arial" panose="020B0604020202020204" pitchFamily="34" charset="0"/>
              </a:rPr>
              <a:t>Frecuencia, probabilidad, posibilidad</a:t>
            </a:r>
            <a:endParaRPr lang="es-CO"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es-CO" dirty="0">
                <a:latin typeface="Arial" panose="020B0604020202020204" pitchFamily="34" charset="0"/>
                <a:ea typeface="Times New Roman" panose="02020603050405020304" pitchFamily="18" charset="0"/>
                <a:cs typeface="Arial" panose="020B0604020202020204" pitchFamily="34" charset="0"/>
              </a:rPr>
              <a:t> </a:t>
            </a:r>
            <a:endParaRPr lang="es-CO"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es-CO" dirty="0">
                <a:latin typeface="Arial" panose="020B0604020202020204" pitchFamily="34" charset="0"/>
                <a:ea typeface="Times New Roman" panose="02020603050405020304" pitchFamily="18" charset="0"/>
                <a:cs typeface="Arial" panose="020B0604020202020204" pitchFamily="34" charset="0"/>
              </a:rPr>
              <a:t>La</a:t>
            </a:r>
            <a:r>
              <a:rPr lang="es-CO" b="1" dirty="0">
                <a:latin typeface="Arial" panose="020B0604020202020204" pitchFamily="34" charset="0"/>
                <a:ea typeface="Times New Roman" panose="02020603050405020304" pitchFamily="18" charset="0"/>
                <a:cs typeface="Arial" panose="020B0604020202020204" pitchFamily="34" charset="0"/>
              </a:rPr>
              <a:t> frecuencia</a:t>
            </a:r>
            <a:r>
              <a:rPr lang="es-CO" dirty="0">
                <a:latin typeface="Arial" panose="020B0604020202020204" pitchFamily="34" charset="0"/>
                <a:ea typeface="Times New Roman" panose="02020603050405020304" pitchFamily="18" charset="0"/>
                <a:cs typeface="Arial" panose="020B0604020202020204" pitchFamily="34" charset="0"/>
              </a:rPr>
              <a:t> es la tasa de ocurrencia de un efecto, expresada como la cantidad de tales ocurrencias en un tiempo determinado. Por definición, la frecuencia es una medida numérica y se puede usar en enfoques de riesgo cuantitativo. La frecuencia también se puede expresar en otras medidas cuantitativas adecuadas, como es el caso de unidades por millón, por individuos de una población y por miles de nacimientos.</a:t>
            </a:r>
            <a:endParaRPr lang="es-CO"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es-CO" dirty="0">
                <a:latin typeface="Arial" panose="020B0604020202020204" pitchFamily="34" charset="0"/>
                <a:ea typeface="Times New Roman" panose="02020603050405020304" pitchFamily="18" charset="0"/>
                <a:cs typeface="Arial" panose="020B0604020202020204" pitchFamily="34" charset="0"/>
              </a:rPr>
              <a:t> </a:t>
            </a:r>
            <a:endParaRPr lang="es-CO"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es-CO" dirty="0">
                <a:latin typeface="Arial" panose="020B0604020202020204" pitchFamily="34" charset="0"/>
                <a:ea typeface="Times New Roman" panose="02020603050405020304" pitchFamily="18" charset="0"/>
                <a:cs typeface="Arial" panose="020B0604020202020204" pitchFamily="34" charset="0"/>
              </a:rPr>
              <a:t>La </a:t>
            </a:r>
            <a:r>
              <a:rPr lang="es-CO" b="1" dirty="0">
                <a:latin typeface="Arial" panose="020B0604020202020204" pitchFamily="34" charset="0"/>
                <a:ea typeface="Times New Roman" panose="02020603050405020304" pitchFamily="18" charset="0"/>
                <a:cs typeface="Arial" panose="020B0604020202020204" pitchFamily="34" charset="0"/>
              </a:rPr>
              <a:t>probabilidad</a:t>
            </a:r>
            <a:r>
              <a:rPr lang="es-CO" dirty="0">
                <a:latin typeface="Arial" panose="020B0604020202020204" pitchFamily="34" charset="0"/>
                <a:ea typeface="Times New Roman" panose="02020603050405020304" pitchFamily="18" charset="0"/>
                <a:cs typeface="Arial" panose="020B0604020202020204" pitchFamily="34" charset="0"/>
              </a:rPr>
              <a:t> es la posibilidad de un evento específico, medida por la relación de los eventos específicos y la cantidad total de eventos posibles. La probabilidad se expresa con un número entre 0 y 1, en donde 0 indica un evento imposible y 1 indica un evento seguro. Por definición, la probabilidad es una medida numérica y se puede usar en enfoques de riesgo cuantitativo.</a:t>
            </a:r>
            <a:endParaRPr lang="es-CO"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es-CO" dirty="0">
                <a:latin typeface="Arial" panose="020B0604020202020204" pitchFamily="34" charset="0"/>
                <a:ea typeface="Times New Roman" panose="02020603050405020304" pitchFamily="18" charset="0"/>
                <a:cs typeface="Arial" panose="020B0604020202020204" pitchFamily="34" charset="0"/>
              </a:rPr>
              <a:t> </a:t>
            </a:r>
            <a:endParaRPr lang="es-CO"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es-CO" dirty="0">
                <a:latin typeface="Arial" panose="020B0604020202020204" pitchFamily="34" charset="0"/>
                <a:ea typeface="Times New Roman" panose="02020603050405020304" pitchFamily="18" charset="0"/>
                <a:cs typeface="Arial" panose="020B0604020202020204" pitchFamily="34" charset="0"/>
              </a:rPr>
              <a:t>La </a:t>
            </a:r>
            <a:r>
              <a:rPr lang="es-CO" b="1" dirty="0">
                <a:latin typeface="Arial" panose="020B0604020202020204" pitchFamily="34" charset="0"/>
                <a:ea typeface="Times New Roman" panose="02020603050405020304" pitchFamily="18" charset="0"/>
                <a:cs typeface="Arial" panose="020B0604020202020204" pitchFamily="34" charset="0"/>
              </a:rPr>
              <a:t>posibilidad</a:t>
            </a:r>
            <a:r>
              <a:rPr lang="es-CO" dirty="0">
                <a:latin typeface="Arial" panose="020B0604020202020204" pitchFamily="34" charset="0"/>
                <a:ea typeface="Times New Roman" panose="02020603050405020304" pitchFamily="18" charset="0"/>
                <a:cs typeface="Arial" panose="020B0604020202020204" pitchFamily="34" charset="0"/>
              </a:rPr>
              <a:t> se emplea como una descripción general de la probabilidad o de la frecuencia, es decir, se relaciona con la posibilidad de que algo suceda. La posibilidad se usa en los enfoques de análisis cualitativo de riesgos. También se usa comúnmente en la gestión del riesgo ambiental.</a:t>
            </a:r>
            <a:endParaRPr lang="es-CO"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pPr>
            <a:r>
              <a:rPr lang="es-CO" dirty="0">
                <a:latin typeface="Arial" panose="020B0604020202020204" pitchFamily="34" charset="0"/>
                <a:ea typeface="Times New Roman" panose="02020603050405020304" pitchFamily="18" charset="0"/>
                <a:cs typeface="Arial" panose="020B0604020202020204" pitchFamily="34" charset="0"/>
              </a:rPr>
              <a:t> </a:t>
            </a:r>
            <a:endParaRPr lang="es-CO"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75260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 xmlns:a16="http://schemas.microsoft.com/office/drawing/2014/main" id="{618B7B17-B2F7-4EE7-A79E-E4AEAACBC4A6}"/>
              </a:ext>
            </a:extLst>
          </p:cNvPr>
          <p:cNvSpPr txBox="1"/>
          <p:nvPr/>
        </p:nvSpPr>
        <p:spPr>
          <a:xfrm>
            <a:off x="257062" y="311051"/>
            <a:ext cx="3836636" cy="3785652"/>
          </a:xfrm>
          <a:prstGeom prst="rect">
            <a:avLst/>
          </a:prstGeom>
          <a:noFill/>
        </p:spPr>
        <p:txBody>
          <a:bodyPr wrap="square" rtlCol="0">
            <a:spAutoFit/>
          </a:bodyPr>
          <a:lstStyle/>
          <a:p>
            <a:r>
              <a:rPr lang="es-CO" altLang="es-CO" sz="4800" b="1" dirty="0" smtClean="0">
                <a:solidFill>
                  <a:schemeClr val="accent1"/>
                </a:solidFill>
              </a:rPr>
              <a:t>PROCESO DE GESTION DEL RIESGO</a:t>
            </a:r>
            <a:endParaRPr lang="es-ES" altLang="es-CO" sz="4800" b="1" dirty="0">
              <a:solidFill>
                <a:schemeClr val="accent1"/>
              </a:solidFill>
            </a:endParaRPr>
          </a:p>
        </p:txBody>
      </p:sp>
      <p:sp>
        <p:nvSpPr>
          <p:cNvPr id="3" name="Rectangle 2"/>
          <p:cNvSpPr txBox="1">
            <a:spLocks noChangeArrowheads="1"/>
          </p:cNvSpPr>
          <p:nvPr/>
        </p:nvSpPr>
        <p:spPr>
          <a:xfrm>
            <a:off x="1214438" y="115888"/>
            <a:ext cx="7370762" cy="601662"/>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s-ES" altLang="es-CO" sz="4400" dirty="0"/>
          </a:p>
        </p:txBody>
      </p:sp>
      <p:sp>
        <p:nvSpPr>
          <p:cNvPr id="6" name="Rectangle 3"/>
          <p:cNvSpPr>
            <a:spLocks noChangeArrowheads="1"/>
          </p:cNvSpPr>
          <p:nvPr/>
        </p:nvSpPr>
        <p:spPr bwMode="auto">
          <a:xfrm>
            <a:off x="257062" y="4225758"/>
            <a:ext cx="2214563" cy="369888"/>
          </a:xfrm>
          <a:prstGeom prst="rect">
            <a:avLst/>
          </a:prstGeom>
          <a:solidFill>
            <a:schemeClr val="accent1"/>
          </a:solidFill>
          <a:ln>
            <a:noFill/>
          </a:ln>
          <a:extLst/>
        </p:spPr>
        <p:txBody>
          <a:bodyPr>
            <a:spAutoFit/>
          </a:bodyPr>
          <a:lstStyle/>
          <a:p>
            <a:r>
              <a:rPr kumimoji="1" lang="es-ES" b="1">
                <a:solidFill>
                  <a:schemeClr val="bg1"/>
                </a:solidFill>
                <a:latin typeface="Arial" pitchFamily="34" charset="0"/>
                <a:cs typeface="Arial" pitchFamily="34" charset="0"/>
              </a:rPr>
              <a:t>ISO  31000: 2009</a:t>
            </a:r>
          </a:p>
        </p:txBody>
      </p:sp>
      <p:grpSp>
        <p:nvGrpSpPr>
          <p:cNvPr id="33" name="Grupo 32"/>
          <p:cNvGrpSpPr/>
          <p:nvPr/>
        </p:nvGrpSpPr>
        <p:grpSpPr>
          <a:xfrm>
            <a:off x="5078500" y="618978"/>
            <a:ext cx="5221597" cy="5518191"/>
            <a:chOff x="5078500" y="618978"/>
            <a:chExt cx="5221597" cy="5518191"/>
          </a:xfrm>
        </p:grpSpPr>
        <p:sp>
          <p:nvSpPr>
            <p:cNvPr id="8" name="Rectangle 4"/>
            <p:cNvSpPr>
              <a:spLocks noChangeArrowheads="1"/>
            </p:cNvSpPr>
            <p:nvPr/>
          </p:nvSpPr>
          <p:spPr bwMode="auto">
            <a:xfrm rot="16200000">
              <a:off x="2519459" y="3178019"/>
              <a:ext cx="5518191" cy="400110"/>
            </a:xfrm>
            <a:prstGeom prst="rect">
              <a:avLst/>
            </a:prstGeom>
            <a:solidFill>
              <a:srgbClr val="FFFF00"/>
            </a:solidFill>
            <a:ln w="9525">
              <a:solidFill>
                <a:srgbClr val="000000"/>
              </a:solidFill>
              <a:miter lim="800000"/>
              <a:headEnd/>
              <a:tailEnd/>
            </a:ln>
          </p:spPr>
          <p:txBody>
            <a:bodyPr anchor="ctr">
              <a:spAutoFit/>
            </a:bodyPr>
            <a:lstStyle/>
            <a:p>
              <a:pPr algn="ctr"/>
              <a:r>
                <a:rPr lang="es-ES" sz="2000" b="1">
                  <a:latin typeface="Arial" pitchFamily="34" charset="0"/>
                  <a:cs typeface="Arial" pitchFamily="34" charset="0"/>
                </a:rPr>
                <a:t>COMUNICACIÓN Y CONSULTA</a:t>
              </a:r>
              <a:endParaRPr lang="es-CO" sz="2000" b="1">
                <a:latin typeface="Arial" pitchFamily="34" charset="0"/>
                <a:cs typeface="Arial" pitchFamily="34" charset="0"/>
              </a:endParaRPr>
            </a:p>
          </p:txBody>
        </p:sp>
        <p:sp>
          <p:nvSpPr>
            <p:cNvPr id="9" name="Rectangle 5"/>
            <p:cNvSpPr>
              <a:spLocks noChangeArrowheads="1"/>
            </p:cNvSpPr>
            <p:nvPr/>
          </p:nvSpPr>
          <p:spPr bwMode="auto">
            <a:xfrm>
              <a:off x="6203024" y="640561"/>
              <a:ext cx="2876123" cy="707886"/>
            </a:xfrm>
            <a:prstGeom prst="rect">
              <a:avLst/>
            </a:prstGeom>
            <a:solidFill>
              <a:srgbClr val="FFFF00"/>
            </a:solidFill>
            <a:ln w="9525">
              <a:solidFill>
                <a:srgbClr val="000000"/>
              </a:solidFill>
              <a:miter lim="800000"/>
              <a:headEnd/>
              <a:tailEnd/>
            </a:ln>
          </p:spPr>
          <p:txBody>
            <a:bodyPr anchor="ctr">
              <a:spAutoFit/>
            </a:bodyPr>
            <a:lstStyle/>
            <a:p>
              <a:pPr algn="ctr"/>
              <a:r>
                <a:rPr lang="es-ES" sz="2000" b="1">
                  <a:latin typeface="Arial" pitchFamily="34" charset="0"/>
                  <a:cs typeface="Arial" pitchFamily="34" charset="0"/>
                </a:rPr>
                <a:t>ESTABLECER EL CONTEXTO</a:t>
              </a:r>
              <a:endParaRPr lang="es-CO" sz="2000" b="1">
                <a:latin typeface="Arial" pitchFamily="34" charset="0"/>
                <a:cs typeface="Arial" pitchFamily="34" charset="0"/>
              </a:endParaRPr>
            </a:p>
          </p:txBody>
        </p:sp>
        <p:sp>
          <p:nvSpPr>
            <p:cNvPr id="10" name="Rectangle 6"/>
            <p:cNvSpPr>
              <a:spLocks noChangeArrowheads="1"/>
            </p:cNvSpPr>
            <p:nvPr/>
          </p:nvSpPr>
          <p:spPr bwMode="auto">
            <a:xfrm>
              <a:off x="6203024" y="5688438"/>
              <a:ext cx="2876123" cy="400110"/>
            </a:xfrm>
            <a:prstGeom prst="rect">
              <a:avLst/>
            </a:prstGeom>
            <a:solidFill>
              <a:srgbClr val="FFFF00"/>
            </a:solidFill>
            <a:ln w="9525">
              <a:solidFill>
                <a:srgbClr val="000000"/>
              </a:solidFill>
              <a:miter lim="800000"/>
              <a:headEnd/>
              <a:tailEnd/>
            </a:ln>
          </p:spPr>
          <p:txBody>
            <a:bodyPr anchor="ctr">
              <a:spAutoFit/>
            </a:bodyPr>
            <a:lstStyle/>
            <a:p>
              <a:pPr algn="ctr"/>
              <a:r>
                <a:rPr lang="es-ES" sz="2000" b="1">
                  <a:latin typeface="Arial" pitchFamily="34" charset="0"/>
                  <a:cs typeface="Arial" pitchFamily="34" charset="0"/>
                </a:rPr>
                <a:t>TRATAR EL RIESGO</a:t>
              </a:r>
              <a:endParaRPr lang="es-CO" sz="2000" b="1">
                <a:latin typeface="Arial" pitchFamily="34" charset="0"/>
                <a:cs typeface="Arial" pitchFamily="34" charset="0"/>
              </a:endParaRPr>
            </a:p>
          </p:txBody>
        </p:sp>
        <p:sp>
          <p:nvSpPr>
            <p:cNvPr id="11" name="Rectangle 7"/>
            <p:cNvSpPr>
              <a:spLocks noChangeArrowheads="1"/>
            </p:cNvSpPr>
            <p:nvPr/>
          </p:nvSpPr>
          <p:spPr bwMode="auto">
            <a:xfrm>
              <a:off x="6203024" y="4449059"/>
              <a:ext cx="2876123" cy="707886"/>
            </a:xfrm>
            <a:prstGeom prst="rect">
              <a:avLst/>
            </a:prstGeom>
            <a:solidFill>
              <a:srgbClr val="FFFF00"/>
            </a:solidFill>
            <a:ln w="9525">
              <a:solidFill>
                <a:srgbClr val="000000"/>
              </a:solidFill>
              <a:miter lim="800000"/>
              <a:headEnd/>
              <a:tailEnd/>
            </a:ln>
          </p:spPr>
          <p:txBody>
            <a:bodyPr anchor="ctr">
              <a:spAutoFit/>
            </a:bodyPr>
            <a:lstStyle/>
            <a:p>
              <a:pPr algn="ctr"/>
              <a:r>
                <a:rPr lang="es-ES" sz="2000" b="1">
                  <a:latin typeface="Arial" pitchFamily="34" charset="0"/>
                  <a:cs typeface="Arial" pitchFamily="34" charset="0"/>
                </a:rPr>
                <a:t>EVALUAR LOS RIESGOS</a:t>
              </a:r>
              <a:endParaRPr lang="es-CO" sz="2000" b="1">
                <a:latin typeface="Arial" pitchFamily="34" charset="0"/>
                <a:cs typeface="Arial" pitchFamily="34" charset="0"/>
              </a:endParaRPr>
            </a:p>
          </p:txBody>
        </p:sp>
        <p:sp>
          <p:nvSpPr>
            <p:cNvPr id="12" name="Rectangle 8"/>
            <p:cNvSpPr>
              <a:spLocks noChangeArrowheads="1"/>
            </p:cNvSpPr>
            <p:nvPr/>
          </p:nvSpPr>
          <p:spPr bwMode="auto">
            <a:xfrm>
              <a:off x="6203024" y="3233277"/>
              <a:ext cx="2876123" cy="707886"/>
            </a:xfrm>
            <a:prstGeom prst="rect">
              <a:avLst/>
            </a:prstGeom>
            <a:solidFill>
              <a:srgbClr val="FFFF00"/>
            </a:solidFill>
            <a:ln w="9525">
              <a:solidFill>
                <a:srgbClr val="000000"/>
              </a:solidFill>
              <a:miter lim="800000"/>
              <a:headEnd/>
              <a:tailEnd/>
            </a:ln>
          </p:spPr>
          <p:txBody>
            <a:bodyPr anchor="ctr">
              <a:spAutoFit/>
            </a:bodyPr>
            <a:lstStyle/>
            <a:p>
              <a:pPr algn="ctr"/>
              <a:r>
                <a:rPr lang="es-ES" sz="2000" b="1">
                  <a:latin typeface="Arial" pitchFamily="34" charset="0"/>
                  <a:cs typeface="Arial" pitchFamily="34" charset="0"/>
                </a:rPr>
                <a:t>ANALIZAR LOS RIESGOS</a:t>
              </a:r>
              <a:endParaRPr lang="es-CO" sz="2000" b="1">
                <a:latin typeface="Arial" pitchFamily="34" charset="0"/>
                <a:cs typeface="Arial" pitchFamily="34" charset="0"/>
              </a:endParaRPr>
            </a:p>
          </p:txBody>
        </p:sp>
        <p:sp>
          <p:nvSpPr>
            <p:cNvPr id="13" name="Rectangle 9"/>
            <p:cNvSpPr>
              <a:spLocks noChangeArrowheads="1"/>
            </p:cNvSpPr>
            <p:nvPr/>
          </p:nvSpPr>
          <p:spPr bwMode="auto">
            <a:xfrm>
              <a:off x="6203024" y="1866819"/>
              <a:ext cx="2876123" cy="707886"/>
            </a:xfrm>
            <a:prstGeom prst="rect">
              <a:avLst/>
            </a:prstGeom>
            <a:solidFill>
              <a:srgbClr val="FFFF00"/>
            </a:solidFill>
            <a:ln w="9525">
              <a:solidFill>
                <a:srgbClr val="000000"/>
              </a:solidFill>
              <a:miter lim="800000"/>
              <a:headEnd/>
              <a:tailEnd/>
            </a:ln>
          </p:spPr>
          <p:txBody>
            <a:bodyPr anchor="ctr">
              <a:spAutoFit/>
            </a:bodyPr>
            <a:lstStyle/>
            <a:p>
              <a:pPr algn="ctr"/>
              <a:r>
                <a:rPr lang="es-ES" sz="2000" b="1">
                  <a:latin typeface="Arial" pitchFamily="34" charset="0"/>
                  <a:cs typeface="Arial" pitchFamily="34" charset="0"/>
                </a:rPr>
                <a:t>IDENTIFICAR LOS RIESGOS</a:t>
              </a:r>
              <a:endParaRPr lang="es-CO" sz="2000" b="1">
                <a:latin typeface="Arial" pitchFamily="34" charset="0"/>
                <a:cs typeface="Arial" pitchFamily="34" charset="0"/>
              </a:endParaRPr>
            </a:p>
          </p:txBody>
        </p:sp>
        <p:sp>
          <p:nvSpPr>
            <p:cNvPr id="14" name="Rectangle 10"/>
            <p:cNvSpPr>
              <a:spLocks noChangeArrowheads="1"/>
            </p:cNvSpPr>
            <p:nvPr/>
          </p:nvSpPr>
          <p:spPr bwMode="auto">
            <a:xfrm rot="16200000">
              <a:off x="7468032" y="3202910"/>
              <a:ext cx="5264020" cy="400110"/>
            </a:xfrm>
            <a:prstGeom prst="rect">
              <a:avLst/>
            </a:prstGeom>
            <a:solidFill>
              <a:srgbClr val="FFFF00"/>
            </a:solidFill>
            <a:ln w="9525">
              <a:solidFill>
                <a:srgbClr val="000000"/>
              </a:solidFill>
              <a:miter lim="800000"/>
              <a:headEnd/>
              <a:tailEnd/>
            </a:ln>
          </p:spPr>
          <p:txBody>
            <a:bodyPr anchor="ctr">
              <a:spAutoFit/>
            </a:bodyPr>
            <a:lstStyle/>
            <a:p>
              <a:pPr algn="ctr"/>
              <a:r>
                <a:rPr lang="es-ES" sz="2000" b="1">
                  <a:latin typeface="Arial" pitchFamily="34" charset="0"/>
                  <a:cs typeface="Arial" pitchFamily="34" charset="0"/>
                </a:rPr>
                <a:t>MONITOREO Y REVISIÓN </a:t>
              </a:r>
              <a:endParaRPr lang="es-CO" sz="2000" b="1">
                <a:latin typeface="Arial" pitchFamily="34" charset="0"/>
                <a:cs typeface="Arial" pitchFamily="34" charset="0"/>
              </a:endParaRPr>
            </a:p>
          </p:txBody>
        </p:sp>
        <p:cxnSp>
          <p:nvCxnSpPr>
            <p:cNvPr id="15" name="AutoShape 11"/>
            <p:cNvCxnSpPr>
              <a:cxnSpLocks noChangeShapeType="1"/>
              <a:stCxn id="14" idx="3"/>
              <a:endCxn id="9" idx="0"/>
            </p:cNvCxnSpPr>
            <p:nvPr/>
          </p:nvCxnSpPr>
          <p:spPr bwMode="auto">
            <a:xfrm rot="16200000" flipV="1">
              <a:off x="8805367" y="-523720"/>
              <a:ext cx="130394" cy="2458957"/>
            </a:xfrm>
            <a:prstGeom prst="bentConnector3">
              <a:avLst>
                <a:gd name="adj1" fmla="val 275315"/>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6" name="AutoShape 12"/>
            <p:cNvCxnSpPr>
              <a:cxnSpLocks noChangeShapeType="1"/>
              <a:stCxn id="10" idx="2"/>
            </p:cNvCxnSpPr>
            <p:nvPr/>
          </p:nvCxnSpPr>
          <p:spPr bwMode="auto">
            <a:xfrm rot="5400000" flipH="1" flipV="1">
              <a:off x="8698827" y="4887385"/>
              <a:ext cx="143420" cy="2258902"/>
            </a:xfrm>
            <a:prstGeom prst="bentConnector4">
              <a:avLst>
                <a:gd name="adj1" fmla="val -159392"/>
                <a:gd name="adj2" fmla="val 81831"/>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7" name="AutoShape 23"/>
            <p:cNvCxnSpPr>
              <a:cxnSpLocks noChangeShapeType="1"/>
              <a:stCxn id="9" idx="2"/>
              <a:endCxn id="13" idx="0"/>
            </p:cNvCxnSpPr>
            <p:nvPr/>
          </p:nvCxnSpPr>
          <p:spPr bwMode="auto">
            <a:xfrm>
              <a:off x="7641086" y="1348447"/>
              <a:ext cx="0" cy="518372"/>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8" name="AutoShape 24"/>
            <p:cNvCxnSpPr>
              <a:cxnSpLocks noChangeShapeType="1"/>
              <a:stCxn id="13" idx="2"/>
              <a:endCxn id="12" idx="0"/>
            </p:cNvCxnSpPr>
            <p:nvPr/>
          </p:nvCxnSpPr>
          <p:spPr bwMode="auto">
            <a:xfrm>
              <a:off x="7641086" y="2574705"/>
              <a:ext cx="0" cy="658572"/>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9" name="AutoShape 25"/>
            <p:cNvCxnSpPr>
              <a:cxnSpLocks noChangeShapeType="1"/>
              <a:stCxn id="12" idx="2"/>
              <a:endCxn id="11" idx="0"/>
            </p:cNvCxnSpPr>
            <p:nvPr/>
          </p:nvCxnSpPr>
          <p:spPr bwMode="auto">
            <a:xfrm>
              <a:off x="7641086" y="3941163"/>
              <a:ext cx="0" cy="507896"/>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0" name="AutoShape 26"/>
            <p:cNvCxnSpPr>
              <a:cxnSpLocks noChangeShapeType="1"/>
              <a:stCxn id="11" idx="2"/>
              <a:endCxn id="10" idx="0"/>
            </p:cNvCxnSpPr>
            <p:nvPr/>
          </p:nvCxnSpPr>
          <p:spPr bwMode="auto">
            <a:xfrm>
              <a:off x="7641086" y="5156944"/>
              <a:ext cx="0" cy="531493"/>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1" name="17 Conector recto de flecha"/>
            <p:cNvCxnSpPr>
              <a:cxnSpLocks noChangeShapeType="1"/>
            </p:cNvCxnSpPr>
            <p:nvPr/>
          </p:nvCxnSpPr>
          <p:spPr bwMode="auto">
            <a:xfrm>
              <a:off x="9181864" y="922929"/>
              <a:ext cx="616312" cy="3379"/>
            </a:xfrm>
            <a:prstGeom prst="straightConnector1">
              <a:avLst/>
            </a:prstGeom>
            <a:noFill/>
            <a:ln w="28575"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22" name="18 Conector recto de flecha"/>
            <p:cNvCxnSpPr>
              <a:cxnSpLocks noChangeShapeType="1"/>
            </p:cNvCxnSpPr>
            <p:nvPr/>
          </p:nvCxnSpPr>
          <p:spPr bwMode="auto">
            <a:xfrm>
              <a:off x="9210509" y="2297780"/>
              <a:ext cx="616312" cy="3379"/>
            </a:xfrm>
            <a:prstGeom prst="straightConnector1">
              <a:avLst/>
            </a:prstGeom>
            <a:noFill/>
            <a:ln w="28575"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23" name="19 Conector recto de flecha"/>
            <p:cNvCxnSpPr>
              <a:cxnSpLocks noChangeShapeType="1"/>
            </p:cNvCxnSpPr>
            <p:nvPr/>
          </p:nvCxnSpPr>
          <p:spPr bwMode="auto">
            <a:xfrm>
              <a:off x="9181864" y="3668914"/>
              <a:ext cx="616312" cy="3379"/>
            </a:xfrm>
            <a:prstGeom prst="straightConnector1">
              <a:avLst/>
            </a:prstGeom>
            <a:noFill/>
            <a:ln w="28575"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24" name="20 Conector recto de flecha"/>
            <p:cNvCxnSpPr>
              <a:cxnSpLocks noChangeShapeType="1"/>
            </p:cNvCxnSpPr>
            <p:nvPr/>
          </p:nvCxnSpPr>
          <p:spPr bwMode="auto">
            <a:xfrm>
              <a:off x="9210509" y="4923699"/>
              <a:ext cx="616312" cy="3379"/>
            </a:xfrm>
            <a:prstGeom prst="straightConnector1">
              <a:avLst/>
            </a:prstGeom>
            <a:noFill/>
            <a:ln w="28575"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25" name="21 Conector recto de flecha"/>
            <p:cNvCxnSpPr>
              <a:cxnSpLocks noChangeShapeType="1"/>
            </p:cNvCxnSpPr>
            <p:nvPr/>
          </p:nvCxnSpPr>
          <p:spPr bwMode="auto">
            <a:xfrm>
              <a:off x="9200383" y="5945128"/>
              <a:ext cx="616312" cy="3379"/>
            </a:xfrm>
            <a:prstGeom prst="straightConnector1">
              <a:avLst/>
            </a:prstGeom>
            <a:noFill/>
            <a:ln w="28575"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26" name="22 Conector recto de flecha"/>
            <p:cNvCxnSpPr>
              <a:cxnSpLocks noChangeShapeType="1"/>
            </p:cNvCxnSpPr>
            <p:nvPr/>
          </p:nvCxnSpPr>
          <p:spPr bwMode="auto">
            <a:xfrm>
              <a:off x="5483991" y="922929"/>
              <a:ext cx="616312" cy="3379"/>
            </a:xfrm>
            <a:prstGeom prst="straightConnector1">
              <a:avLst/>
            </a:prstGeom>
            <a:noFill/>
            <a:ln w="28575"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27" name="23 Conector recto de flecha"/>
            <p:cNvCxnSpPr>
              <a:cxnSpLocks noChangeShapeType="1"/>
            </p:cNvCxnSpPr>
            <p:nvPr/>
          </p:nvCxnSpPr>
          <p:spPr bwMode="auto">
            <a:xfrm>
              <a:off x="5512636" y="2297780"/>
              <a:ext cx="616312" cy="3379"/>
            </a:xfrm>
            <a:prstGeom prst="straightConnector1">
              <a:avLst/>
            </a:prstGeom>
            <a:noFill/>
            <a:ln w="28575"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28" name="24 Conector recto de flecha"/>
            <p:cNvCxnSpPr>
              <a:cxnSpLocks noChangeShapeType="1"/>
            </p:cNvCxnSpPr>
            <p:nvPr/>
          </p:nvCxnSpPr>
          <p:spPr bwMode="auto">
            <a:xfrm>
              <a:off x="5483991" y="3668914"/>
              <a:ext cx="616312" cy="3379"/>
            </a:xfrm>
            <a:prstGeom prst="straightConnector1">
              <a:avLst/>
            </a:prstGeom>
            <a:noFill/>
            <a:ln w="28575"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29" name="25 Conector recto de flecha"/>
            <p:cNvCxnSpPr>
              <a:cxnSpLocks noChangeShapeType="1"/>
            </p:cNvCxnSpPr>
            <p:nvPr/>
          </p:nvCxnSpPr>
          <p:spPr bwMode="auto">
            <a:xfrm>
              <a:off x="5512636" y="4923699"/>
              <a:ext cx="616312" cy="3379"/>
            </a:xfrm>
            <a:prstGeom prst="straightConnector1">
              <a:avLst/>
            </a:prstGeom>
            <a:noFill/>
            <a:ln w="28575"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30" name="26 Conector recto de flecha"/>
            <p:cNvCxnSpPr>
              <a:cxnSpLocks noChangeShapeType="1"/>
            </p:cNvCxnSpPr>
            <p:nvPr/>
          </p:nvCxnSpPr>
          <p:spPr bwMode="auto">
            <a:xfrm>
              <a:off x="5502510" y="5945128"/>
              <a:ext cx="616312" cy="3379"/>
            </a:xfrm>
            <a:prstGeom prst="straightConnector1">
              <a:avLst/>
            </a:prstGeom>
            <a:noFill/>
            <a:ln w="28575"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17182203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 xmlns:a16="http://schemas.microsoft.com/office/drawing/2014/main" id="{618B7B17-B2F7-4EE7-A79E-E4AEAACBC4A6}"/>
              </a:ext>
            </a:extLst>
          </p:cNvPr>
          <p:cNvSpPr txBox="1"/>
          <p:nvPr/>
        </p:nvSpPr>
        <p:spPr>
          <a:xfrm>
            <a:off x="257062" y="311051"/>
            <a:ext cx="3836636" cy="3785652"/>
          </a:xfrm>
          <a:prstGeom prst="rect">
            <a:avLst/>
          </a:prstGeom>
          <a:noFill/>
        </p:spPr>
        <p:txBody>
          <a:bodyPr wrap="square" rtlCol="0">
            <a:spAutoFit/>
          </a:bodyPr>
          <a:lstStyle/>
          <a:p>
            <a:r>
              <a:rPr lang="es-CO" altLang="es-CO" sz="4800" b="1" dirty="0" smtClean="0">
                <a:solidFill>
                  <a:schemeClr val="accent1"/>
                </a:solidFill>
              </a:rPr>
              <a:t>PROCESO DE GESTION DEL RIESGO</a:t>
            </a:r>
            <a:endParaRPr lang="es-ES" altLang="es-CO" sz="4800" b="1" dirty="0">
              <a:solidFill>
                <a:schemeClr val="accent1"/>
              </a:solidFill>
            </a:endParaRPr>
          </a:p>
        </p:txBody>
      </p:sp>
      <p:sp>
        <p:nvSpPr>
          <p:cNvPr id="3" name="Rectangle 2"/>
          <p:cNvSpPr txBox="1">
            <a:spLocks noChangeArrowheads="1"/>
          </p:cNvSpPr>
          <p:nvPr/>
        </p:nvSpPr>
        <p:spPr>
          <a:xfrm>
            <a:off x="1214438" y="115888"/>
            <a:ext cx="7370762" cy="601662"/>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s-ES" altLang="es-CO" sz="4400" dirty="0"/>
          </a:p>
        </p:txBody>
      </p:sp>
      <p:sp>
        <p:nvSpPr>
          <p:cNvPr id="6" name="Rectangle 3"/>
          <p:cNvSpPr>
            <a:spLocks noChangeArrowheads="1"/>
          </p:cNvSpPr>
          <p:nvPr/>
        </p:nvSpPr>
        <p:spPr bwMode="auto">
          <a:xfrm>
            <a:off x="257062" y="4225758"/>
            <a:ext cx="2214563" cy="369888"/>
          </a:xfrm>
          <a:prstGeom prst="rect">
            <a:avLst/>
          </a:prstGeom>
          <a:solidFill>
            <a:schemeClr val="accent1"/>
          </a:solidFill>
          <a:ln>
            <a:noFill/>
          </a:ln>
          <a:extLst/>
        </p:spPr>
        <p:txBody>
          <a:bodyPr>
            <a:spAutoFit/>
          </a:bodyPr>
          <a:lstStyle/>
          <a:p>
            <a:r>
              <a:rPr kumimoji="1" lang="es-ES" b="1">
                <a:solidFill>
                  <a:schemeClr val="bg1"/>
                </a:solidFill>
                <a:latin typeface="Arial" pitchFamily="34" charset="0"/>
                <a:cs typeface="Arial" pitchFamily="34" charset="0"/>
              </a:rPr>
              <a:t>ISO  31000: 2009</a:t>
            </a:r>
          </a:p>
        </p:txBody>
      </p:sp>
      <p:grpSp>
        <p:nvGrpSpPr>
          <p:cNvPr id="33" name="Grupo 32"/>
          <p:cNvGrpSpPr/>
          <p:nvPr/>
        </p:nvGrpSpPr>
        <p:grpSpPr>
          <a:xfrm>
            <a:off x="5078500" y="618978"/>
            <a:ext cx="5221597" cy="5518191"/>
            <a:chOff x="5078500" y="618978"/>
            <a:chExt cx="5221597" cy="5518191"/>
          </a:xfrm>
          <a:noFill/>
        </p:grpSpPr>
        <p:sp>
          <p:nvSpPr>
            <p:cNvPr id="8" name="Rectangle 4"/>
            <p:cNvSpPr>
              <a:spLocks noChangeArrowheads="1"/>
            </p:cNvSpPr>
            <p:nvPr/>
          </p:nvSpPr>
          <p:spPr bwMode="auto">
            <a:xfrm rot="16200000">
              <a:off x="2519459" y="3178019"/>
              <a:ext cx="5518191" cy="400110"/>
            </a:xfrm>
            <a:prstGeom prst="rect">
              <a:avLst/>
            </a:prstGeom>
            <a:solidFill>
              <a:srgbClr val="FFFF00"/>
            </a:solidFill>
            <a:ln w="9525">
              <a:solidFill>
                <a:srgbClr val="000000"/>
              </a:solidFill>
              <a:miter lim="800000"/>
              <a:headEnd/>
              <a:tailEnd/>
            </a:ln>
          </p:spPr>
          <p:txBody>
            <a:bodyPr anchor="ctr">
              <a:spAutoFit/>
            </a:bodyPr>
            <a:lstStyle/>
            <a:p>
              <a:pPr algn="ctr"/>
              <a:r>
                <a:rPr lang="es-ES" sz="2000" b="1">
                  <a:latin typeface="Arial" pitchFamily="34" charset="0"/>
                  <a:cs typeface="Arial" pitchFamily="34" charset="0"/>
                </a:rPr>
                <a:t>COMUNICACIÓN Y CONSULTA</a:t>
              </a:r>
              <a:endParaRPr lang="es-CO" sz="2000" b="1">
                <a:latin typeface="Arial" pitchFamily="34" charset="0"/>
                <a:cs typeface="Arial" pitchFamily="34" charset="0"/>
              </a:endParaRPr>
            </a:p>
          </p:txBody>
        </p:sp>
        <p:sp>
          <p:nvSpPr>
            <p:cNvPr id="9" name="Rectangle 5"/>
            <p:cNvSpPr>
              <a:spLocks noChangeArrowheads="1"/>
            </p:cNvSpPr>
            <p:nvPr/>
          </p:nvSpPr>
          <p:spPr bwMode="auto">
            <a:xfrm>
              <a:off x="6203024" y="640561"/>
              <a:ext cx="2876123" cy="707886"/>
            </a:xfrm>
            <a:prstGeom prst="rect">
              <a:avLst/>
            </a:prstGeom>
            <a:grpFill/>
            <a:ln w="9525">
              <a:solidFill>
                <a:srgbClr val="000000"/>
              </a:solidFill>
              <a:miter lim="800000"/>
              <a:headEnd/>
              <a:tailEnd/>
            </a:ln>
          </p:spPr>
          <p:txBody>
            <a:bodyPr anchor="ctr">
              <a:spAutoFit/>
            </a:bodyPr>
            <a:lstStyle/>
            <a:p>
              <a:pPr algn="ctr"/>
              <a:r>
                <a:rPr lang="es-ES" sz="2000" b="1">
                  <a:latin typeface="Arial" pitchFamily="34" charset="0"/>
                  <a:cs typeface="Arial" pitchFamily="34" charset="0"/>
                </a:rPr>
                <a:t>ESTABLECER EL CONTEXTO</a:t>
              </a:r>
              <a:endParaRPr lang="es-CO" sz="2000" b="1">
                <a:latin typeface="Arial" pitchFamily="34" charset="0"/>
                <a:cs typeface="Arial" pitchFamily="34" charset="0"/>
              </a:endParaRPr>
            </a:p>
          </p:txBody>
        </p:sp>
        <p:sp>
          <p:nvSpPr>
            <p:cNvPr id="10" name="Rectangle 6"/>
            <p:cNvSpPr>
              <a:spLocks noChangeArrowheads="1"/>
            </p:cNvSpPr>
            <p:nvPr/>
          </p:nvSpPr>
          <p:spPr bwMode="auto">
            <a:xfrm>
              <a:off x="6203024" y="5688438"/>
              <a:ext cx="2876123" cy="400110"/>
            </a:xfrm>
            <a:prstGeom prst="rect">
              <a:avLst/>
            </a:prstGeom>
            <a:grpFill/>
            <a:ln w="9525">
              <a:solidFill>
                <a:srgbClr val="000000"/>
              </a:solidFill>
              <a:miter lim="800000"/>
              <a:headEnd/>
              <a:tailEnd/>
            </a:ln>
          </p:spPr>
          <p:txBody>
            <a:bodyPr anchor="ctr">
              <a:spAutoFit/>
            </a:bodyPr>
            <a:lstStyle/>
            <a:p>
              <a:pPr algn="ctr"/>
              <a:r>
                <a:rPr lang="es-ES" sz="2000" b="1">
                  <a:latin typeface="Arial" pitchFamily="34" charset="0"/>
                  <a:cs typeface="Arial" pitchFamily="34" charset="0"/>
                </a:rPr>
                <a:t>TRATAR EL RIESGO</a:t>
              </a:r>
              <a:endParaRPr lang="es-CO" sz="2000" b="1">
                <a:latin typeface="Arial" pitchFamily="34" charset="0"/>
                <a:cs typeface="Arial" pitchFamily="34" charset="0"/>
              </a:endParaRPr>
            </a:p>
          </p:txBody>
        </p:sp>
        <p:sp>
          <p:nvSpPr>
            <p:cNvPr id="11" name="Rectangle 7"/>
            <p:cNvSpPr>
              <a:spLocks noChangeArrowheads="1"/>
            </p:cNvSpPr>
            <p:nvPr/>
          </p:nvSpPr>
          <p:spPr bwMode="auto">
            <a:xfrm>
              <a:off x="6203024" y="4449059"/>
              <a:ext cx="2876123" cy="707886"/>
            </a:xfrm>
            <a:prstGeom prst="rect">
              <a:avLst/>
            </a:prstGeom>
            <a:grpFill/>
            <a:ln w="9525">
              <a:solidFill>
                <a:srgbClr val="000000"/>
              </a:solidFill>
              <a:miter lim="800000"/>
              <a:headEnd/>
              <a:tailEnd/>
            </a:ln>
          </p:spPr>
          <p:txBody>
            <a:bodyPr anchor="ctr">
              <a:spAutoFit/>
            </a:bodyPr>
            <a:lstStyle/>
            <a:p>
              <a:pPr algn="ctr"/>
              <a:r>
                <a:rPr lang="es-ES" sz="2000" b="1">
                  <a:latin typeface="Arial" pitchFamily="34" charset="0"/>
                  <a:cs typeface="Arial" pitchFamily="34" charset="0"/>
                </a:rPr>
                <a:t>EVALUAR LOS RIESGOS</a:t>
              </a:r>
              <a:endParaRPr lang="es-CO" sz="2000" b="1">
                <a:latin typeface="Arial" pitchFamily="34" charset="0"/>
                <a:cs typeface="Arial" pitchFamily="34" charset="0"/>
              </a:endParaRPr>
            </a:p>
          </p:txBody>
        </p:sp>
        <p:sp>
          <p:nvSpPr>
            <p:cNvPr id="12" name="Rectangle 8"/>
            <p:cNvSpPr>
              <a:spLocks noChangeArrowheads="1"/>
            </p:cNvSpPr>
            <p:nvPr/>
          </p:nvSpPr>
          <p:spPr bwMode="auto">
            <a:xfrm>
              <a:off x="6203024" y="3233277"/>
              <a:ext cx="2876123" cy="707886"/>
            </a:xfrm>
            <a:prstGeom prst="rect">
              <a:avLst/>
            </a:prstGeom>
            <a:grpFill/>
            <a:ln w="9525">
              <a:solidFill>
                <a:srgbClr val="000000"/>
              </a:solidFill>
              <a:miter lim="800000"/>
              <a:headEnd/>
              <a:tailEnd/>
            </a:ln>
          </p:spPr>
          <p:txBody>
            <a:bodyPr anchor="ctr">
              <a:spAutoFit/>
            </a:bodyPr>
            <a:lstStyle/>
            <a:p>
              <a:pPr algn="ctr"/>
              <a:r>
                <a:rPr lang="es-ES" sz="2000" b="1">
                  <a:latin typeface="Arial" pitchFamily="34" charset="0"/>
                  <a:cs typeface="Arial" pitchFamily="34" charset="0"/>
                </a:rPr>
                <a:t>ANALIZAR LOS RIESGOS</a:t>
              </a:r>
              <a:endParaRPr lang="es-CO" sz="2000" b="1">
                <a:latin typeface="Arial" pitchFamily="34" charset="0"/>
                <a:cs typeface="Arial" pitchFamily="34" charset="0"/>
              </a:endParaRPr>
            </a:p>
          </p:txBody>
        </p:sp>
        <p:sp>
          <p:nvSpPr>
            <p:cNvPr id="13" name="Rectangle 9"/>
            <p:cNvSpPr>
              <a:spLocks noChangeArrowheads="1"/>
            </p:cNvSpPr>
            <p:nvPr/>
          </p:nvSpPr>
          <p:spPr bwMode="auto">
            <a:xfrm>
              <a:off x="6203024" y="1866819"/>
              <a:ext cx="2876123" cy="707886"/>
            </a:xfrm>
            <a:prstGeom prst="rect">
              <a:avLst/>
            </a:prstGeom>
            <a:grpFill/>
            <a:ln w="9525">
              <a:solidFill>
                <a:srgbClr val="000000"/>
              </a:solidFill>
              <a:miter lim="800000"/>
              <a:headEnd/>
              <a:tailEnd/>
            </a:ln>
          </p:spPr>
          <p:txBody>
            <a:bodyPr anchor="ctr">
              <a:spAutoFit/>
            </a:bodyPr>
            <a:lstStyle/>
            <a:p>
              <a:pPr algn="ctr"/>
              <a:r>
                <a:rPr lang="es-ES" sz="2000" b="1">
                  <a:latin typeface="Arial" pitchFamily="34" charset="0"/>
                  <a:cs typeface="Arial" pitchFamily="34" charset="0"/>
                </a:rPr>
                <a:t>IDENTIFICAR LOS RIESGOS</a:t>
              </a:r>
              <a:endParaRPr lang="es-CO" sz="2000" b="1">
                <a:latin typeface="Arial" pitchFamily="34" charset="0"/>
                <a:cs typeface="Arial" pitchFamily="34" charset="0"/>
              </a:endParaRPr>
            </a:p>
          </p:txBody>
        </p:sp>
        <p:sp>
          <p:nvSpPr>
            <p:cNvPr id="14" name="Rectangle 10"/>
            <p:cNvSpPr>
              <a:spLocks noChangeArrowheads="1"/>
            </p:cNvSpPr>
            <p:nvPr/>
          </p:nvSpPr>
          <p:spPr bwMode="auto">
            <a:xfrm rot="16200000">
              <a:off x="7468032" y="3202910"/>
              <a:ext cx="5264020" cy="400110"/>
            </a:xfrm>
            <a:prstGeom prst="rect">
              <a:avLst/>
            </a:prstGeom>
            <a:grpFill/>
            <a:ln w="9525">
              <a:solidFill>
                <a:srgbClr val="000000"/>
              </a:solidFill>
              <a:miter lim="800000"/>
              <a:headEnd/>
              <a:tailEnd/>
            </a:ln>
          </p:spPr>
          <p:txBody>
            <a:bodyPr anchor="ctr">
              <a:spAutoFit/>
            </a:bodyPr>
            <a:lstStyle/>
            <a:p>
              <a:pPr algn="ctr"/>
              <a:r>
                <a:rPr lang="es-ES" sz="2000" b="1">
                  <a:latin typeface="Arial" pitchFamily="34" charset="0"/>
                  <a:cs typeface="Arial" pitchFamily="34" charset="0"/>
                </a:rPr>
                <a:t>MONITOREO Y REVISIÓN </a:t>
              </a:r>
              <a:endParaRPr lang="es-CO" sz="2000" b="1">
                <a:latin typeface="Arial" pitchFamily="34" charset="0"/>
                <a:cs typeface="Arial" pitchFamily="34" charset="0"/>
              </a:endParaRPr>
            </a:p>
          </p:txBody>
        </p:sp>
        <p:cxnSp>
          <p:nvCxnSpPr>
            <p:cNvPr id="15" name="AutoShape 11"/>
            <p:cNvCxnSpPr>
              <a:cxnSpLocks noChangeShapeType="1"/>
              <a:stCxn id="14" idx="3"/>
              <a:endCxn id="9" idx="0"/>
            </p:cNvCxnSpPr>
            <p:nvPr/>
          </p:nvCxnSpPr>
          <p:spPr bwMode="auto">
            <a:xfrm rot="16200000" flipV="1">
              <a:off x="8805367" y="-523720"/>
              <a:ext cx="130394" cy="2458957"/>
            </a:xfrm>
            <a:prstGeom prst="bentConnector3">
              <a:avLst>
                <a:gd name="adj1" fmla="val 275315"/>
              </a:avLst>
            </a:prstGeom>
            <a:grpFill/>
            <a:ln w="28575">
              <a:solidFill>
                <a:schemeClr val="tx1"/>
              </a:solidFill>
              <a:miter lim="800000"/>
              <a:headEnd/>
              <a:tailEnd type="triangle" w="med" len="med"/>
            </a:ln>
            <a:extLst/>
          </p:spPr>
        </p:cxnSp>
        <p:cxnSp>
          <p:nvCxnSpPr>
            <p:cNvPr id="16" name="AutoShape 12"/>
            <p:cNvCxnSpPr>
              <a:cxnSpLocks noChangeShapeType="1"/>
              <a:stCxn id="10" idx="2"/>
            </p:cNvCxnSpPr>
            <p:nvPr/>
          </p:nvCxnSpPr>
          <p:spPr bwMode="auto">
            <a:xfrm rot="5400000" flipH="1" flipV="1">
              <a:off x="8698827" y="4887385"/>
              <a:ext cx="143420" cy="2258902"/>
            </a:xfrm>
            <a:prstGeom prst="bentConnector4">
              <a:avLst>
                <a:gd name="adj1" fmla="val -159392"/>
                <a:gd name="adj2" fmla="val 81831"/>
              </a:avLst>
            </a:prstGeom>
            <a:grpFill/>
            <a:ln w="28575">
              <a:solidFill>
                <a:schemeClr val="tx1"/>
              </a:solidFill>
              <a:miter lim="800000"/>
              <a:headEnd/>
              <a:tailEnd type="triangle" w="med" len="med"/>
            </a:ln>
            <a:extLst/>
          </p:spPr>
        </p:cxnSp>
        <p:cxnSp>
          <p:nvCxnSpPr>
            <p:cNvPr id="17" name="AutoShape 23"/>
            <p:cNvCxnSpPr>
              <a:cxnSpLocks noChangeShapeType="1"/>
              <a:stCxn id="9" idx="2"/>
              <a:endCxn id="13" idx="0"/>
            </p:cNvCxnSpPr>
            <p:nvPr/>
          </p:nvCxnSpPr>
          <p:spPr bwMode="auto">
            <a:xfrm>
              <a:off x="7641086" y="1348447"/>
              <a:ext cx="0" cy="518372"/>
            </a:xfrm>
            <a:prstGeom prst="straightConnector1">
              <a:avLst/>
            </a:prstGeom>
            <a:grpFill/>
            <a:ln w="28575">
              <a:solidFill>
                <a:schemeClr val="tx1"/>
              </a:solidFill>
              <a:round/>
              <a:headEnd/>
              <a:tailEnd type="triangle" w="med" len="med"/>
            </a:ln>
            <a:extLst/>
          </p:spPr>
        </p:cxnSp>
        <p:cxnSp>
          <p:nvCxnSpPr>
            <p:cNvPr id="18" name="AutoShape 24"/>
            <p:cNvCxnSpPr>
              <a:cxnSpLocks noChangeShapeType="1"/>
              <a:stCxn id="13" idx="2"/>
              <a:endCxn id="12" idx="0"/>
            </p:cNvCxnSpPr>
            <p:nvPr/>
          </p:nvCxnSpPr>
          <p:spPr bwMode="auto">
            <a:xfrm>
              <a:off x="7641086" y="2574705"/>
              <a:ext cx="0" cy="658572"/>
            </a:xfrm>
            <a:prstGeom prst="straightConnector1">
              <a:avLst/>
            </a:prstGeom>
            <a:grpFill/>
            <a:ln w="28575">
              <a:solidFill>
                <a:schemeClr val="tx1"/>
              </a:solidFill>
              <a:round/>
              <a:headEnd/>
              <a:tailEnd type="triangle" w="med" len="med"/>
            </a:ln>
            <a:extLst/>
          </p:spPr>
        </p:cxnSp>
        <p:cxnSp>
          <p:nvCxnSpPr>
            <p:cNvPr id="19" name="AutoShape 25"/>
            <p:cNvCxnSpPr>
              <a:cxnSpLocks noChangeShapeType="1"/>
              <a:stCxn id="12" idx="2"/>
              <a:endCxn id="11" idx="0"/>
            </p:cNvCxnSpPr>
            <p:nvPr/>
          </p:nvCxnSpPr>
          <p:spPr bwMode="auto">
            <a:xfrm>
              <a:off x="7641086" y="3941163"/>
              <a:ext cx="0" cy="507896"/>
            </a:xfrm>
            <a:prstGeom prst="straightConnector1">
              <a:avLst/>
            </a:prstGeom>
            <a:grpFill/>
            <a:ln w="28575">
              <a:solidFill>
                <a:schemeClr val="tx1"/>
              </a:solidFill>
              <a:round/>
              <a:headEnd/>
              <a:tailEnd type="triangle" w="med" len="med"/>
            </a:ln>
            <a:extLst/>
          </p:spPr>
        </p:cxnSp>
        <p:cxnSp>
          <p:nvCxnSpPr>
            <p:cNvPr id="20" name="AutoShape 26"/>
            <p:cNvCxnSpPr>
              <a:cxnSpLocks noChangeShapeType="1"/>
              <a:stCxn id="11" idx="2"/>
              <a:endCxn id="10" idx="0"/>
            </p:cNvCxnSpPr>
            <p:nvPr/>
          </p:nvCxnSpPr>
          <p:spPr bwMode="auto">
            <a:xfrm>
              <a:off x="7641086" y="5156944"/>
              <a:ext cx="0" cy="531493"/>
            </a:xfrm>
            <a:prstGeom prst="straightConnector1">
              <a:avLst/>
            </a:prstGeom>
            <a:grpFill/>
            <a:ln w="28575">
              <a:solidFill>
                <a:schemeClr val="tx1"/>
              </a:solidFill>
              <a:round/>
              <a:headEnd/>
              <a:tailEnd type="triangle" w="med" len="med"/>
            </a:ln>
            <a:extLst/>
          </p:spPr>
        </p:cxnSp>
        <p:cxnSp>
          <p:nvCxnSpPr>
            <p:cNvPr id="21" name="17 Conector recto de flecha"/>
            <p:cNvCxnSpPr>
              <a:cxnSpLocks noChangeShapeType="1"/>
            </p:cNvCxnSpPr>
            <p:nvPr/>
          </p:nvCxnSpPr>
          <p:spPr bwMode="auto">
            <a:xfrm>
              <a:off x="9181864" y="922929"/>
              <a:ext cx="616312" cy="3379"/>
            </a:xfrm>
            <a:prstGeom prst="straightConnector1">
              <a:avLst/>
            </a:prstGeom>
            <a:grpFill/>
            <a:ln w="28575" algn="ctr">
              <a:solidFill>
                <a:schemeClr val="tx1"/>
              </a:solidFill>
              <a:round/>
              <a:headEnd type="arrow" w="med" len="med"/>
              <a:tailEnd type="arrow" w="med" len="med"/>
            </a:ln>
            <a:extLst/>
          </p:spPr>
        </p:cxnSp>
        <p:cxnSp>
          <p:nvCxnSpPr>
            <p:cNvPr id="22" name="18 Conector recto de flecha"/>
            <p:cNvCxnSpPr>
              <a:cxnSpLocks noChangeShapeType="1"/>
            </p:cNvCxnSpPr>
            <p:nvPr/>
          </p:nvCxnSpPr>
          <p:spPr bwMode="auto">
            <a:xfrm>
              <a:off x="9210509" y="2297780"/>
              <a:ext cx="616312" cy="3379"/>
            </a:xfrm>
            <a:prstGeom prst="straightConnector1">
              <a:avLst/>
            </a:prstGeom>
            <a:grpFill/>
            <a:ln w="28575" algn="ctr">
              <a:solidFill>
                <a:schemeClr val="tx1"/>
              </a:solidFill>
              <a:round/>
              <a:headEnd type="arrow" w="med" len="med"/>
              <a:tailEnd type="arrow" w="med" len="med"/>
            </a:ln>
            <a:extLst/>
          </p:spPr>
        </p:cxnSp>
        <p:cxnSp>
          <p:nvCxnSpPr>
            <p:cNvPr id="23" name="19 Conector recto de flecha"/>
            <p:cNvCxnSpPr>
              <a:cxnSpLocks noChangeShapeType="1"/>
            </p:cNvCxnSpPr>
            <p:nvPr/>
          </p:nvCxnSpPr>
          <p:spPr bwMode="auto">
            <a:xfrm>
              <a:off x="9181864" y="3668914"/>
              <a:ext cx="616312" cy="3379"/>
            </a:xfrm>
            <a:prstGeom prst="straightConnector1">
              <a:avLst/>
            </a:prstGeom>
            <a:grpFill/>
            <a:ln w="28575" algn="ctr">
              <a:solidFill>
                <a:schemeClr val="tx1"/>
              </a:solidFill>
              <a:round/>
              <a:headEnd type="arrow" w="med" len="med"/>
              <a:tailEnd type="arrow" w="med" len="med"/>
            </a:ln>
            <a:extLst/>
          </p:spPr>
        </p:cxnSp>
        <p:cxnSp>
          <p:nvCxnSpPr>
            <p:cNvPr id="24" name="20 Conector recto de flecha"/>
            <p:cNvCxnSpPr>
              <a:cxnSpLocks noChangeShapeType="1"/>
            </p:cNvCxnSpPr>
            <p:nvPr/>
          </p:nvCxnSpPr>
          <p:spPr bwMode="auto">
            <a:xfrm>
              <a:off x="9210509" y="4923699"/>
              <a:ext cx="616312" cy="3379"/>
            </a:xfrm>
            <a:prstGeom prst="straightConnector1">
              <a:avLst/>
            </a:prstGeom>
            <a:grpFill/>
            <a:ln w="28575" algn="ctr">
              <a:solidFill>
                <a:schemeClr val="tx1"/>
              </a:solidFill>
              <a:round/>
              <a:headEnd type="arrow" w="med" len="med"/>
              <a:tailEnd type="arrow" w="med" len="med"/>
            </a:ln>
            <a:extLst/>
          </p:spPr>
        </p:cxnSp>
        <p:cxnSp>
          <p:nvCxnSpPr>
            <p:cNvPr id="25" name="21 Conector recto de flecha"/>
            <p:cNvCxnSpPr>
              <a:cxnSpLocks noChangeShapeType="1"/>
            </p:cNvCxnSpPr>
            <p:nvPr/>
          </p:nvCxnSpPr>
          <p:spPr bwMode="auto">
            <a:xfrm>
              <a:off x="9200383" y="5945128"/>
              <a:ext cx="616312" cy="3379"/>
            </a:xfrm>
            <a:prstGeom prst="straightConnector1">
              <a:avLst/>
            </a:prstGeom>
            <a:grpFill/>
            <a:ln w="28575" algn="ctr">
              <a:solidFill>
                <a:schemeClr val="tx1"/>
              </a:solidFill>
              <a:round/>
              <a:headEnd type="arrow" w="med" len="med"/>
              <a:tailEnd type="arrow" w="med" len="med"/>
            </a:ln>
            <a:extLst/>
          </p:spPr>
        </p:cxnSp>
        <p:cxnSp>
          <p:nvCxnSpPr>
            <p:cNvPr id="26" name="22 Conector recto de flecha"/>
            <p:cNvCxnSpPr>
              <a:cxnSpLocks noChangeShapeType="1"/>
            </p:cNvCxnSpPr>
            <p:nvPr/>
          </p:nvCxnSpPr>
          <p:spPr bwMode="auto">
            <a:xfrm>
              <a:off x="5483991" y="922929"/>
              <a:ext cx="616312" cy="3379"/>
            </a:xfrm>
            <a:prstGeom prst="straightConnector1">
              <a:avLst/>
            </a:prstGeom>
            <a:grpFill/>
            <a:ln w="28575" algn="ctr">
              <a:solidFill>
                <a:schemeClr val="tx1"/>
              </a:solidFill>
              <a:round/>
              <a:headEnd type="arrow" w="med" len="med"/>
              <a:tailEnd type="arrow" w="med" len="med"/>
            </a:ln>
            <a:extLst/>
          </p:spPr>
        </p:cxnSp>
        <p:cxnSp>
          <p:nvCxnSpPr>
            <p:cNvPr id="27" name="23 Conector recto de flecha"/>
            <p:cNvCxnSpPr>
              <a:cxnSpLocks noChangeShapeType="1"/>
            </p:cNvCxnSpPr>
            <p:nvPr/>
          </p:nvCxnSpPr>
          <p:spPr bwMode="auto">
            <a:xfrm>
              <a:off x="5512636" y="2297780"/>
              <a:ext cx="616312" cy="3379"/>
            </a:xfrm>
            <a:prstGeom prst="straightConnector1">
              <a:avLst/>
            </a:prstGeom>
            <a:grpFill/>
            <a:ln w="28575" algn="ctr">
              <a:solidFill>
                <a:schemeClr val="tx1"/>
              </a:solidFill>
              <a:round/>
              <a:headEnd type="arrow" w="med" len="med"/>
              <a:tailEnd type="arrow" w="med" len="med"/>
            </a:ln>
            <a:extLst/>
          </p:spPr>
        </p:cxnSp>
        <p:cxnSp>
          <p:nvCxnSpPr>
            <p:cNvPr id="28" name="24 Conector recto de flecha"/>
            <p:cNvCxnSpPr>
              <a:cxnSpLocks noChangeShapeType="1"/>
            </p:cNvCxnSpPr>
            <p:nvPr/>
          </p:nvCxnSpPr>
          <p:spPr bwMode="auto">
            <a:xfrm>
              <a:off x="5483991" y="3668914"/>
              <a:ext cx="616312" cy="3379"/>
            </a:xfrm>
            <a:prstGeom prst="straightConnector1">
              <a:avLst/>
            </a:prstGeom>
            <a:grpFill/>
            <a:ln w="28575" algn="ctr">
              <a:solidFill>
                <a:schemeClr val="tx1"/>
              </a:solidFill>
              <a:round/>
              <a:headEnd type="arrow" w="med" len="med"/>
              <a:tailEnd type="arrow" w="med" len="med"/>
            </a:ln>
            <a:extLst/>
          </p:spPr>
        </p:cxnSp>
        <p:cxnSp>
          <p:nvCxnSpPr>
            <p:cNvPr id="29" name="25 Conector recto de flecha"/>
            <p:cNvCxnSpPr>
              <a:cxnSpLocks noChangeShapeType="1"/>
            </p:cNvCxnSpPr>
            <p:nvPr/>
          </p:nvCxnSpPr>
          <p:spPr bwMode="auto">
            <a:xfrm>
              <a:off x="5512636" y="4923699"/>
              <a:ext cx="616312" cy="3379"/>
            </a:xfrm>
            <a:prstGeom prst="straightConnector1">
              <a:avLst/>
            </a:prstGeom>
            <a:grpFill/>
            <a:ln w="28575" algn="ctr">
              <a:solidFill>
                <a:schemeClr val="tx1"/>
              </a:solidFill>
              <a:round/>
              <a:headEnd type="arrow" w="med" len="med"/>
              <a:tailEnd type="arrow" w="med" len="med"/>
            </a:ln>
            <a:extLst/>
          </p:spPr>
        </p:cxnSp>
        <p:cxnSp>
          <p:nvCxnSpPr>
            <p:cNvPr id="30" name="26 Conector recto de flecha"/>
            <p:cNvCxnSpPr>
              <a:cxnSpLocks noChangeShapeType="1"/>
            </p:cNvCxnSpPr>
            <p:nvPr/>
          </p:nvCxnSpPr>
          <p:spPr bwMode="auto">
            <a:xfrm>
              <a:off x="5502510" y="5945128"/>
              <a:ext cx="616312" cy="3379"/>
            </a:xfrm>
            <a:prstGeom prst="straightConnector1">
              <a:avLst/>
            </a:prstGeom>
            <a:grpFill/>
            <a:ln w="28575" algn="ctr">
              <a:solidFill>
                <a:schemeClr val="tx1"/>
              </a:solidFill>
              <a:round/>
              <a:headEnd type="arrow" w="med" len="med"/>
              <a:tailEnd type="arrow" w="med" len="med"/>
            </a:ln>
            <a:extLst/>
          </p:spPr>
        </p:cxnSp>
      </p:grpSp>
    </p:spTree>
    <p:extLst>
      <p:ext uri="{BB962C8B-B14F-4D97-AF65-F5344CB8AC3E}">
        <p14:creationId xmlns:p14="http://schemas.microsoft.com/office/powerpoint/2010/main" val="24098752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 xmlns:a16="http://schemas.microsoft.com/office/drawing/2014/main" id="{618B7B17-B2F7-4EE7-A79E-E4AEAACBC4A6}"/>
              </a:ext>
            </a:extLst>
          </p:cNvPr>
          <p:cNvSpPr txBox="1"/>
          <p:nvPr/>
        </p:nvSpPr>
        <p:spPr>
          <a:xfrm>
            <a:off x="257062" y="311051"/>
            <a:ext cx="3724095" cy="1067583"/>
          </a:xfrm>
          <a:prstGeom prst="rect">
            <a:avLst/>
          </a:prstGeom>
          <a:noFill/>
        </p:spPr>
        <p:txBody>
          <a:bodyPr wrap="square" rtlCol="0">
            <a:spAutoFit/>
          </a:bodyPr>
          <a:lstStyle/>
          <a:p>
            <a:r>
              <a:rPr lang="es-CO" sz="3200" b="1" dirty="0">
                <a:solidFill>
                  <a:schemeClr val="accent1"/>
                </a:solidFill>
              </a:rPr>
              <a:t>COMUNICACIÓN Y CONSULTA</a:t>
            </a:r>
            <a:endParaRPr lang="es-ES" altLang="es-CO" sz="3200" b="1" dirty="0">
              <a:solidFill>
                <a:schemeClr val="accent1"/>
              </a:solidFill>
            </a:endParaRPr>
          </a:p>
        </p:txBody>
      </p:sp>
      <p:sp>
        <p:nvSpPr>
          <p:cNvPr id="3" name="Rectangle 2"/>
          <p:cNvSpPr txBox="1">
            <a:spLocks noChangeArrowheads="1"/>
          </p:cNvSpPr>
          <p:nvPr/>
        </p:nvSpPr>
        <p:spPr>
          <a:xfrm>
            <a:off x="1214438" y="115888"/>
            <a:ext cx="7370762" cy="601662"/>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s-ES" altLang="es-CO" sz="4400" dirty="0"/>
          </a:p>
        </p:txBody>
      </p:sp>
      <p:sp>
        <p:nvSpPr>
          <p:cNvPr id="5" name="Rectangle 3"/>
          <p:cNvSpPr txBox="1">
            <a:spLocks noChangeArrowheads="1"/>
          </p:cNvSpPr>
          <p:nvPr/>
        </p:nvSpPr>
        <p:spPr>
          <a:xfrm>
            <a:off x="3981156" y="1041009"/>
            <a:ext cx="8159267" cy="5120640"/>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80000"/>
              </a:lnSpc>
              <a:defRPr/>
            </a:pPr>
            <a:r>
              <a:rPr lang="es-CO" sz="2800" dirty="0" smtClean="0"/>
              <a:t>Se </a:t>
            </a:r>
            <a:r>
              <a:rPr lang="es-CO" sz="2800" dirty="0"/>
              <a:t>utiliza la expresión "comunicación y consulta" cuando se hace referencia al proceso de comprometer a las partes interesadas internas y externas en el intercambio de información. Puede ser interna a una organización o externa entre la organización y sus partes </a:t>
            </a:r>
            <a:r>
              <a:rPr lang="es-CO" sz="2800" dirty="0" smtClean="0"/>
              <a:t>interesadas</a:t>
            </a:r>
          </a:p>
          <a:p>
            <a:pPr>
              <a:lnSpc>
                <a:spcPct val="80000"/>
              </a:lnSpc>
              <a:defRPr/>
            </a:pPr>
            <a:r>
              <a:rPr lang="es-CO" sz="2800" dirty="0"/>
              <a:t>Una buena comunicación externa puede ser un aspecto crítico de la gestión del riesgo ambiental, y es esencial la comunicación interna efectiva. En muchas circunstancias es conveniente establecer un plan de comunicación y consulta, de manera que todos los miembros sean conscientes de sus roles y responsabilidades</a:t>
            </a:r>
            <a:endParaRPr lang="es-CO" sz="2800" dirty="0" smtClean="0">
              <a:latin typeface="Arial" pitchFamily="34" charset="0"/>
              <a:cs typeface="Arial" pitchFamily="34" charset="0"/>
            </a:endParaRPr>
          </a:p>
          <a:p>
            <a:pPr>
              <a:lnSpc>
                <a:spcPct val="80000"/>
              </a:lnSpc>
              <a:defRPr/>
            </a:pPr>
            <a:endParaRPr lang="es-ES" sz="2800" dirty="0" smtClean="0">
              <a:latin typeface="Arial" pitchFamily="34" charset="0"/>
              <a:cs typeface="Arial" pitchFamily="34" charset="0"/>
            </a:endParaRP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938" y="1457008"/>
            <a:ext cx="3212342" cy="4288642"/>
          </a:xfrm>
          <a:prstGeom prst="rect">
            <a:avLst/>
          </a:prstGeom>
        </p:spPr>
      </p:pic>
    </p:spTree>
    <p:extLst>
      <p:ext uri="{BB962C8B-B14F-4D97-AF65-F5344CB8AC3E}">
        <p14:creationId xmlns:p14="http://schemas.microsoft.com/office/powerpoint/2010/main" val="5743206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 xmlns:a16="http://schemas.microsoft.com/office/drawing/2014/main" id="{618B7B17-B2F7-4EE7-A79E-E4AEAACBC4A6}"/>
              </a:ext>
            </a:extLst>
          </p:cNvPr>
          <p:cNvSpPr txBox="1"/>
          <p:nvPr/>
        </p:nvSpPr>
        <p:spPr>
          <a:xfrm>
            <a:off x="257062" y="311051"/>
            <a:ext cx="3836636" cy="3785652"/>
          </a:xfrm>
          <a:prstGeom prst="rect">
            <a:avLst/>
          </a:prstGeom>
          <a:noFill/>
        </p:spPr>
        <p:txBody>
          <a:bodyPr wrap="square" rtlCol="0">
            <a:spAutoFit/>
          </a:bodyPr>
          <a:lstStyle/>
          <a:p>
            <a:r>
              <a:rPr lang="es-CO" altLang="es-CO" sz="4800" b="1" dirty="0" smtClean="0">
                <a:solidFill>
                  <a:schemeClr val="accent1"/>
                </a:solidFill>
              </a:rPr>
              <a:t>PROCESO DE GESTION DEL RIESGO</a:t>
            </a:r>
            <a:endParaRPr lang="es-ES" altLang="es-CO" sz="4800" b="1" dirty="0">
              <a:solidFill>
                <a:schemeClr val="accent1"/>
              </a:solidFill>
            </a:endParaRPr>
          </a:p>
        </p:txBody>
      </p:sp>
      <p:sp>
        <p:nvSpPr>
          <p:cNvPr id="3" name="Rectangle 2"/>
          <p:cNvSpPr txBox="1">
            <a:spLocks noChangeArrowheads="1"/>
          </p:cNvSpPr>
          <p:nvPr/>
        </p:nvSpPr>
        <p:spPr>
          <a:xfrm>
            <a:off x="1214438" y="115888"/>
            <a:ext cx="7370762" cy="601662"/>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s-ES" altLang="es-CO" sz="4400" dirty="0"/>
          </a:p>
        </p:txBody>
      </p:sp>
      <p:sp>
        <p:nvSpPr>
          <p:cNvPr id="6" name="Rectangle 3"/>
          <p:cNvSpPr>
            <a:spLocks noChangeArrowheads="1"/>
          </p:cNvSpPr>
          <p:nvPr/>
        </p:nvSpPr>
        <p:spPr bwMode="auto">
          <a:xfrm>
            <a:off x="257062" y="4225758"/>
            <a:ext cx="2214563" cy="369888"/>
          </a:xfrm>
          <a:prstGeom prst="rect">
            <a:avLst/>
          </a:prstGeom>
          <a:solidFill>
            <a:schemeClr val="accent1"/>
          </a:solidFill>
          <a:ln>
            <a:noFill/>
          </a:ln>
          <a:extLst/>
        </p:spPr>
        <p:txBody>
          <a:bodyPr>
            <a:spAutoFit/>
          </a:bodyPr>
          <a:lstStyle/>
          <a:p>
            <a:r>
              <a:rPr kumimoji="1" lang="es-ES" b="1">
                <a:solidFill>
                  <a:schemeClr val="bg1"/>
                </a:solidFill>
                <a:latin typeface="Arial" pitchFamily="34" charset="0"/>
                <a:cs typeface="Arial" pitchFamily="34" charset="0"/>
              </a:rPr>
              <a:t>ISO  31000: 2009</a:t>
            </a:r>
          </a:p>
        </p:txBody>
      </p:sp>
      <p:grpSp>
        <p:nvGrpSpPr>
          <p:cNvPr id="33" name="Grupo 32"/>
          <p:cNvGrpSpPr/>
          <p:nvPr/>
        </p:nvGrpSpPr>
        <p:grpSpPr>
          <a:xfrm>
            <a:off x="5078500" y="618978"/>
            <a:ext cx="5221597" cy="5518191"/>
            <a:chOff x="5078500" y="618978"/>
            <a:chExt cx="5221597" cy="5518191"/>
          </a:xfrm>
          <a:noFill/>
        </p:grpSpPr>
        <p:sp>
          <p:nvSpPr>
            <p:cNvPr id="8" name="Rectangle 4"/>
            <p:cNvSpPr>
              <a:spLocks noChangeArrowheads="1"/>
            </p:cNvSpPr>
            <p:nvPr/>
          </p:nvSpPr>
          <p:spPr bwMode="auto">
            <a:xfrm rot="16200000">
              <a:off x="2519459" y="3178019"/>
              <a:ext cx="5518191" cy="400110"/>
            </a:xfrm>
            <a:prstGeom prst="rect">
              <a:avLst/>
            </a:prstGeom>
            <a:noFill/>
            <a:ln w="9525">
              <a:solidFill>
                <a:srgbClr val="000000"/>
              </a:solidFill>
              <a:miter lim="800000"/>
              <a:headEnd/>
              <a:tailEnd/>
            </a:ln>
          </p:spPr>
          <p:txBody>
            <a:bodyPr anchor="ctr">
              <a:spAutoFit/>
            </a:bodyPr>
            <a:lstStyle/>
            <a:p>
              <a:pPr algn="ctr"/>
              <a:r>
                <a:rPr lang="es-ES" sz="2000" b="1">
                  <a:latin typeface="Arial" pitchFamily="34" charset="0"/>
                  <a:cs typeface="Arial" pitchFamily="34" charset="0"/>
                </a:rPr>
                <a:t>COMUNICACIÓN Y CONSULTA</a:t>
              </a:r>
              <a:endParaRPr lang="es-CO" sz="2000" b="1">
                <a:latin typeface="Arial" pitchFamily="34" charset="0"/>
                <a:cs typeface="Arial" pitchFamily="34" charset="0"/>
              </a:endParaRPr>
            </a:p>
          </p:txBody>
        </p:sp>
        <p:sp>
          <p:nvSpPr>
            <p:cNvPr id="9" name="Rectangle 5"/>
            <p:cNvSpPr>
              <a:spLocks noChangeArrowheads="1"/>
            </p:cNvSpPr>
            <p:nvPr/>
          </p:nvSpPr>
          <p:spPr bwMode="auto">
            <a:xfrm>
              <a:off x="6203024" y="640561"/>
              <a:ext cx="2876123" cy="707886"/>
            </a:xfrm>
            <a:prstGeom prst="rect">
              <a:avLst/>
            </a:prstGeom>
            <a:solidFill>
              <a:srgbClr val="FFFF00"/>
            </a:solidFill>
            <a:ln w="9525">
              <a:solidFill>
                <a:srgbClr val="000000"/>
              </a:solidFill>
              <a:miter lim="800000"/>
              <a:headEnd/>
              <a:tailEnd/>
            </a:ln>
          </p:spPr>
          <p:txBody>
            <a:bodyPr anchor="ctr">
              <a:spAutoFit/>
            </a:bodyPr>
            <a:lstStyle/>
            <a:p>
              <a:pPr algn="ctr"/>
              <a:r>
                <a:rPr lang="es-ES" sz="2000" b="1" dirty="0">
                  <a:latin typeface="Arial" pitchFamily="34" charset="0"/>
                  <a:cs typeface="Arial" pitchFamily="34" charset="0"/>
                </a:rPr>
                <a:t>ESTABLECER EL CONTEXTO</a:t>
              </a:r>
              <a:endParaRPr lang="es-CO" sz="2000" b="1" dirty="0">
                <a:latin typeface="Arial" pitchFamily="34" charset="0"/>
                <a:cs typeface="Arial" pitchFamily="34" charset="0"/>
              </a:endParaRPr>
            </a:p>
          </p:txBody>
        </p:sp>
        <p:sp>
          <p:nvSpPr>
            <p:cNvPr id="10" name="Rectangle 6"/>
            <p:cNvSpPr>
              <a:spLocks noChangeArrowheads="1"/>
            </p:cNvSpPr>
            <p:nvPr/>
          </p:nvSpPr>
          <p:spPr bwMode="auto">
            <a:xfrm>
              <a:off x="6203024" y="5688438"/>
              <a:ext cx="2876123" cy="400110"/>
            </a:xfrm>
            <a:prstGeom prst="rect">
              <a:avLst/>
            </a:prstGeom>
            <a:grpFill/>
            <a:ln w="9525">
              <a:solidFill>
                <a:srgbClr val="000000"/>
              </a:solidFill>
              <a:miter lim="800000"/>
              <a:headEnd/>
              <a:tailEnd/>
            </a:ln>
          </p:spPr>
          <p:txBody>
            <a:bodyPr anchor="ctr">
              <a:spAutoFit/>
            </a:bodyPr>
            <a:lstStyle/>
            <a:p>
              <a:pPr algn="ctr"/>
              <a:r>
                <a:rPr lang="es-ES" sz="2000" b="1">
                  <a:latin typeface="Arial" pitchFamily="34" charset="0"/>
                  <a:cs typeface="Arial" pitchFamily="34" charset="0"/>
                </a:rPr>
                <a:t>TRATAR EL RIESGO</a:t>
              </a:r>
              <a:endParaRPr lang="es-CO" sz="2000" b="1">
                <a:latin typeface="Arial" pitchFamily="34" charset="0"/>
                <a:cs typeface="Arial" pitchFamily="34" charset="0"/>
              </a:endParaRPr>
            </a:p>
          </p:txBody>
        </p:sp>
        <p:sp>
          <p:nvSpPr>
            <p:cNvPr id="11" name="Rectangle 7"/>
            <p:cNvSpPr>
              <a:spLocks noChangeArrowheads="1"/>
            </p:cNvSpPr>
            <p:nvPr/>
          </p:nvSpPr>
          <p:spPr bwMode="auto">
            <a:xfrm>
              <a:off x="6203024" y="4449059"/>
              <a:ext cx="2876123" cy="707886"/>
            </a:xfrm>
            <a:prstGeom prst="rect">
              <a:avLst/>
            </a:prstGeom>
            <a:grpFill/>
            <a:ln w="9525">
              <a:solidFill>
                <a:srgbClr val="000000"/>
              </a:solidFill>
              <a:miter lim="800000"/>
              <a:headEnd/>
              <a:tailEnd/>
            </a:ln>
          </p:spPr>
          <p:txBody>
            <a:bodyPr anchor="ctr">
              <a:spAutoFit/>
            </a:bodyPr>
            <a:lstStyle/>
            <a:p>
              <a:pPr algn="ctr"/>
              <a:r>
                <a:rPr lang="es-ES" sz="2000" b="1">
                  <a:latin typeface="Arial" pitchFamily="34" charset="0"/>
                  <a:cs typeface="Arial" pitchFamily="34" charset="0"/>
                </a:rPr>
                <a:t>EVALUAR LOS RIESGOS</a:t>
              </a:r>
              <a:endParaRPr lang="es-CO" sz="2000" b="1">
                <a:latin typeface="Arial" pitchFamily="34" charset="0"/>
                <a:cs typeface="Arial" pitchFamily="34" charset="0"/>
              </a:endParaRPr>
            </a:p>
          </p:txBody>
        </p:sp>
        <p:sp>
          <p:nvSpPr>
            <p:cNvPr id="12" name="Rectangle 8"/>
            <p:cNvSpPr>
              <a:spLocks noChangeArrowheads="1"/>
            </p:cNvSpPr>
            <p:nvPr/>
          </p:nvSpPr>
          <p:spPr bwMode="auto">
            <a:xfrm>
              <a:off x="6203024" y="3233277"/>
              <a:ext cx="2876123" cy="707886"/>
            </a:xfrm>
            <a:prstGeom prst="rect">
              <a:avLst/>
            </a:prstGeom>
            <a:grpFill/>
            <a:ln w="9525">
              <a:solidFill>
                <a:srgbClr val="000000"/>
              </a:solidFill>
              <a:miter lim="800000"/>
              <a:headEnd/>
              <a:tailEnd/>
            </a:ln>
          </p:spPr>
          <p:txBody>
            <a:bodyPr anchor="ctr">
              <a:spAutoFit/>
            </a:bodyPr>
            <a:lstStyle/>
            <a:p>
              <a:pPr algn="ctr"/>
              <a:r>
                <a:rPr lang="es-ES" sz="2000" b="1">
                  <a:latin typeface="Arial" pitchFamily="34" charset="0"/>
                  <a:cs typeface="Arial" pitchFamily="34" charset="0"/>
                </a:rPr>
                <a:t>ANALIZAR LOS RIESGOS</a:t>
              </a:r>
              <a:endParaRPr lang="es-CO" sz="2000" b="1">
                <a:latin typeface="Arial" pitchFamily="34" charset="0"/>
                <a:cs typeface="Arial" pitchFamily="34" charset="0"/>
              </a:endParaRPr>
            </a:p>
          </p:txBody>
        </p:sp>
        <p:sp>
          <p:nvSpPr>
            <p:cNvPr id="13" name="Rectangle 9"/>
            <p:cNvSpPr>
              <a:spLocks noChangeArrowheads="1"/>
            </p:cNvSpPr>
            <p:nvPr/>
          </p:nvSpPr>
          <p:spPr bwMode="auto">
            <a:xfrm>
              <a:off x="6203024" y="1866819"/>
              <a:ext cx="2876123" cy="707886"/>
            </a:xfrm>
            <a:prstGeom prst="rect">
              <a:avLst/>
            </a:prstGeom>
            <a:grpFill/>
            <a:ln w="9525">
              <a:solidFill>
                <a:srgbClr val="000000"/>
              </a:solidFill>
              <a:miter lim="800000"/>
              <a:headEnd/>
              <a:tailEnd/>
            </a:ln>
          </p:spPr>
          <p:txBody>
            <a:bodyPr anchor="ctr">
              <a:spAutoFit/>
            </a:bodyPr>
            <a:lstStyle/>
            <a:p>
              <a:pPr algn="ctr"/>
              <a:r>
                <a:rPr lang="es-ES" sz="2000" b="1">
                  <a:latin typeface="Arial" pitchFamily="34" charset="0"/>
                  <a:cs typeface="Arial" pitchFamily="34" charset="0"/>
                </a:rPr>
                <a:t>IDENTIFICAR LOS RIESGOS</a:t>
              </a:r>
              <a:endParaRPr lang="es-CO" sz="2000" b="1">
                <a:latin typeface="Arial" pitchFamily="34" charset="0"/>
                <a:cs typeface="Arial" pitchFamily="34" charset="0"/>
              </a:endParaRPr>
            </a:p>
          </p:txBody>
        </p:sp>
        <p:sp>
          <p:nvSpPr>
            <p:cNvPr id="14" name="Rectangle 10"/>
            <p:cNvSpPr>
              <a:spLocks noChangeArrowheads="1"/>
            </p:cNvSpPr>
            <p:nvPr/>
          </p:nvSpPr>
          <p:spPr bwMode="auto">
            <a:xfrm rot="16200000">
              <a:off x="7468032" y="3202910"/>
              <a:ext cx="5264020" cy="400110"/>
            </a:xfrm>
            <a:prstGeom prst="rect">
              <a:avLst/>
            </a:prstGeom>
            <a:grpFill/>
            <a:ln w="9525">
              <a:solidFill>
                <a:srgbClr val="000000"/>
              </a:solidFill>
              <a:miter lim="800000"/>
              <a:headEnd/>
              <a:tailEnd/>
            </a:ln>
          </p:spPr>
          <p:txBody>
            <a:bodyPr anchor="ctr">
              <a:spAutoFit/>
            </a:bodyPr>
            <a:lstStyle/>
            <a:p>
              <a:pPr algn="ctr"/>
              <a:r>
                <a:rPr lang="es-ES" sz="2000" b="1">
                  <a:latin typeface="Arial" pitchFamily="34" charset="0"/>
                  <a:cs typeface="Arial" pitchFamily="34" charset="0"/>
                </a:rPr>
                <a:t>MONITOREO Y REVISIÓN </a:t>
              </a:r>
              <a:endParaRPr lang="es-CO" sz="2000" b="1">
                <a:latin typeface="Arial" pitchFamily="34" charset="0"/>
                <a:cs typeface="Arial" pitchFamily="34" charset="0"/>
              </a:endParaRPr>
            </a:p>
          </p:txBody>
        </p:sp>
        <p:cxnSp>
          <p:nvCxnSpPr>
            <p:cNvPr id="15" name="AutoShape 11"/>
            <p:cNvCxnSpPr>
              <a:cxnSpLocks noChangeShapeType="1"/>
              <a:stCxn id="14" idx="3"/>
              <a:endCxn id="9" idx="0"/>
            </p:cNvCxnSpPr>
            <p:nvPr/>
          </p:nvCxnSpPr>
          <p:spPr bwMode="auto">
            <a:xfrm rot="16200000" flipV="1">
              <a:off x="8805367" y="-523720"/>
              <a:ext cx="130394" cy="2458957"/>
            </a:xfrm>
            <a:prstGeom prst="bentConnector3">
              <a:avLst>
                <a:gd name="adj1" fmla="val 275315"/>
              </a:avLst>
            </a:prstGeom>
            <a:grpFill/>
            <a:ln w="28575">
              <a:solidFill>
                <a:schemeClr val="tx1"/>
              </a:solidFill>
              <a:miter lim="800000"/>
              <a:headEnd/>
              <a:tailEnd type="triangle" w="med" len="med"/>
            </a:ln>
            <a:extLst/>
          </p:spPr>
        </p:cxnSp>
        <p:cxnSp>
          <p:nvCxnSpPr>
            <p:cNvPr id="16" name="AutoShape 12"/>
            <p:cNvCxnSpPr>
              <a:cxnSpLocks noChangeShapeType="1"/>
              <a:stCxn id="10" idx="2"/>
            </p:cNvCxnSpPr>
            <p:nvPr/>
          </p:nvCxnSpPr>
          <p:spPr bwMode="auto">
            <a:xfrm rot="5400000" flipH="1" flipV="1">
              <a:off x="8698827" y="4887385"/>
              <a:ext cx="143420" cy="2258902"/>
            </a:xfrm>
            <a:prstGeom prst="bentConnector4">
              <a:avLst>
                <a:gd name="adj1" fmla="val -159392"/>
                <a:gd name="adj2" fmla="val 81831"/>
              </a:avLst>
            </a:prstGeom>
            <a:grpFill/>
            <a:ln w="28575">
              <a:solidFill>
                <a:schemeClr val="tx1"/>
              </a:solidFill>
              <a:miter lim="800000"/>
              <a:headEnd/>
              <a:tailEnd type="triangle" w="med" len="med"/>
            </a:ln>
            <a:extLst/>
          </p:spPr>
        </p:cxnSp>
        <p:cxnSp>
          <p:nvCxnSpPr>
            <p:cNvPr id="17" name="AutoShape 23"/>
            <p:cNvCxnSpPr>
              <a:cxnSpLocks noChangeShapeType="1"/>
              <a:stCxn id="9" idx="2"/>
              <a:endCxn id="13" idx="0"/>
            </p:cNvCxnSpPr>
            <p:nvPr/>
          </p:nvCxnSpPr>
          <p:spPr bwMode="auto">
            <a:xfrm>
              <a:off x="7641086" y="1348447"/>
              <a:ext cx="0" cy="518372"/>
            </a:xfrm>
            <a:prstGeom prst="straightConnector1">
              <a:avLst/>
            </a:prstGeom>
            <a:grpFill/>
            <a:ln w="28575">
              <a:solidFill>
                <a:schemeClr val="tx1"/>
              </a:solidFill>
              <a:round/>
              <a:headEnd/>
              <a:tailEnd type="triangle" w="med" len="med"/>
            </a:ln>
            <a:extLst/>
          </p:spPr>
        </p:cxnSp>
        <p:cxnSp>
          <p:nvCxnSpPr>
            <p:cNvPr id="18" name="AutoShape 24"/>
            <p:cNvCxnSpPr>
              <a:cxnSpLocks noChangeShapeType="1"/>
              <a:stCxn id="13" idx="2"/>
              <a:endCxn id="12" idx="0"/>
            </p:cNvCxnSpPr>
            <p:nvPr/>
          </p:nvCxnSpPr>
          <p:spPr bwMode="auto">
            <a:xfrm>
              <a:off x="7641086" y="2574705"/>
              <a:ext cx="0" cy="658572"/>
            </a:xfrm>
            <a:prstGeom prst="straightConnector1">
              <a:avLst/>
            </a:prstGeom>
            <a:grpFill/>
            <a:ln w="28575">
              <a:solidFill>
                <a:schemeClr val="tx1"/>
              </a:solidFill>
              <a:round/>
              <a:headEnd/>
              <a:tailEnd type="triangle" w="med" len="med"/>
            </a:ln>
            <a:extLst/>
          </p:spPr>
        </p:cxnSp>
        <p:cxnSp>
          <p:nvCxnSpPr>
            <p:cNvPr id="19" name="AutoShape 25"/>
            <p:cNvCxnSpPr>
              <a:cxnSpLocks noChangeShapeType="1"/>
              <a:stCxn id="12" idx="2"/>
              <a:endCxn id="11" idx="0"/>
            </p:cNvCxnSpPr>
            <p:nvPr/>
          </p:nvCxnSpPr>
          <p:spPr bwMode="auto">
            <a:xfrm>
              <a:off x="7641086" y="3941163"/>
              <a:ext cx="0" cy="507896"/>
            </a:xfrm>
            <a:prstGeom prst="straightConnector1">
              <a:avLst/>
            </a:prstGeom>
            <a:grpFill/>
            <a:ln w="28575">
              <a:solidFill>
                <a:schemeClr val="tx1"/>
              </a:solidFill>
              <a:round/>
              <a:headEnd/>
              <a:tailEnd type="triangle" w="med" len="med"/>
            </a:ln>
            <a:extLst/>
          </p:spPr>
        </p:cxnSp>
        <p:cxnSp>
          <p:nvCxnSpPr>
            <p:cNvPr id="20" name="AutoShape 26"/>
            <p:cNvCxnSpPr>
              <a:cxnSpLocks noChangeShapeType="1"/>
              <a:stCxn id="11" idx="2"/>
              <a:endCxn id="10" idx="0"/>
            </p:cNvCxnSpPr>
            <p:nvPr/>
          </p:nvCxnSpPr>
          <p:spPr bwMode="auto">
            <a:xfrm>
              <a:off x="7641086" y="5156944"/>
              <a:ext cx="0" cy="531493"/>
            </a:xfrm>
            <a:prstGeom prst="straightConnector1">
              <a:avLst/>
            </a:prstGeom>
            <a:grpFill/>
            <a:ln w="28575">
              <a:solidFill>
                <a:schemeClr val="tx1"/>
              </a:solidFill>
              <a:round/>
              <a:headEnd/>
              <a:tailEnd type="triangle" w="med" len="med"/>
            </a:ln>
            <a:extLst/>
          </p:spPr>
        </p:cxnSp>
        <p:cxnSp>
          <p:nvCxnSpPr>
            <p:cNvPr id="21" name="17 Conector recto de flecha"/>
            <p:cNvCxnSpPr>
              <a:cxnSpLocks noChangeShapeType="1"/>
            </p:cNvCxnSpPr>
            <p:nvPr/>
          </p:nvCxnSpPr>
          <p:spPr bwMode="auto">
            <a:xfrm>
              <a:off x="9181864" y="922929"/>
              <a:ext cx="616312" cy="3379"/>
            </a:xfrm>
            <a:prstGeom prst="straightConnector1">
              <a:avLst/>
            </a:prstGeom>
            <a:grpFill/>
            <a:ln w="28575" algn="ctr">
              <a:solidFill>
                <a:schemeClr val="tx1"/>
              </a:solidFill>
              <a:round/>
              <a:headEnd type="arrow" w="med" len="med"/>
              <a:tailEnd type="arrow" w="med" len="med"/>
            </a:ln>
            <a:extLst/>
          </p:spPr>
        </p:cxnSp>
        <p:cxnSp>
          <p:nvCxnSpPr>
            <p:cNvPr id="22" name="18 Conector recto de flecha"/>
            <p:cNvCxnSpPr>
              <a:cxnSpLocks noChangeShapeType="1"/>
            </p:cNvCxnSpPr>
            <p:nvPr/>
          </p:nvCxnSpPr>
          <p:spPr bwMode="auto">
            <a:xfrm>
              <a:off x="9210509" y="2297780"/>
              <a:ext cx="616312" cy="3379"/>
            </a:xfrm>
            <a:prstGeom prst="straightConnector1">
              <a:avLst/>
            </a:prstGeom>
            <a:grpFill/>
            <a:ln w="28575" algn="ctr">
              <a:solidFill>
                <a:schemeClr val="tx1"/>
              </a:solidFill>
              <a:round/>
              <a:headEnd type="arrow" w="med" len="med"/>
              <a:tailEnd type="arrow" w="med" len="med"/>
            </a:ln>
            <a:extLst/>
          </p:spPr>
        </p:cxnSp>
        <p:cxnSp>
          <p:nvCxnSpPr>
            <p:cNvPr id="23" name="19 Conector recto de flecha"/>
            <p:cNvCxnSpPr>
              <a:cxnSpLocks noChangeShapeType="1"/>
            </p:cNvCxnSpPr>
            <p:nvPr/>
          </p:nvCxnSpPr>
          <p:spPr bwMode="auto">
            <a:xfrm>
              <a:off x="9181864" y="3668914"/>
              <a:ext cx="616312" cy="3379"/>
            </a:xfrm>
            <a:prstGeom prst="straightConnector1">
              <a:avLst/>
            </a:prstGeom>
            <a:grpFill/>
            <a:ln w="28575" algn="ctr">
              <a:solidFill>
                <a:schemeClr val="tx1"/>
              </a:solidFill>
              <a:round/>
              <a:headEnd type="arrow" w="med" len="med"/>
              <a:tailEnd type="arrow" w="med" len="med"/>
            </a:ln>
            <a:extLst/>
          </p:spPr>
        </p:cxnSp>
        <p:cxnSp>
          <p:nvCxnSpPr>
            <p:cNvPr id="24" name="20 Conector recto de flecha"/>
            <p:cNvCxnSpPr>
              <a:cxnSpLocks noChangeShapeType="1"/>
            </p:cNvCxnSpPr>
            <p:nvPr/>
          </p:nvCxnSpPr>
          <p:spPr bwMode="auto">
            <a:xfrm>
              <a:off x="9210509" y="4923699"/>
              <a:ext cx="616312" cy="3379"/>
            </a:xfrm>
            <a:prstGeom prst="straightConnector1">
              <a:avLst/>
            </a:prstGeom>
            <a:grpFill/>
            <a:ln w="28575" algn="ctr">
              <a:solidFill>
                <a:schemeClr val="tx1"/>
              </a:solidFill>
              <a:round/>
              <a:headEnd type="arrow" w="med" len="med"/>
              <a:tailEnd type="arrow" w="med" len="med"/>
            </a:ln>
            <a:extLst/>
          </p:spPr>
        </p:cxnSp>
        <p:cxnSp>
          <p:nvCxnSpPr>
            <p:cNvPr id="25" name="21 Conector recto de flecha"/>
            <p:cNvCxnSpPr>
              <a:cxnSpLocks noChangeShapeType="1"/>
            </p:cNvCxnSpPr>
            <p:nvPr/>
          </p:nvCxnSpPr>
          <p:spPr bwMode="auto">
            <a:xfrm>
              <a:off x="9200383" y="5945128"/>
              <a:ext cx="616312" cy="3379"/>
            </a:xfrm>
            <a:prstGeom prst="straightConnector1">
              <a:avLst/>
            </a:prstGeom>
            <a:grpFill/>
            <a:ln w="28575" algn="ctr">
              <a:solidFill>
                <a:schemeClr val="tx1"/>
              </a:solidFill>
              <a:round/>
              <a:headEnd type="arrow" w="med" len="med"/>
              <a:tailEnd type="arrow" w="med" len="med"/>
            </a:ln>
            <a:extLst/>
          </p:spPr>
        </p:cxnSp>
        <p:cxnSp>
          <p:nvCxnSpPr>
            <p:cNvPr id="26" name="22 Conector recto de flecha"/>
            <p:cNvCxnSpPr>
              <a:cxnSpLocks noChangeShapeType="1"/>
            </p:cNvCxnSpPr>
            <p:nvPr/>
          </p:nvCxnSpPr>
          <p:spPr bwMode="auto">
            <a:xfrm>
              <a:off x="5483991" y="922929"/>
              <a:ext cx="616312" cy="3379"/>
            </a:xfrm>
            <a:prstGeom prst="straightConnector1">
              <a:avLst/>
            </a:prstGeom>
            <a:grpFill/>
            <a:ln w="28575" algn="ctr">
              <a:solidFill>
                <a:schemeClr val="tx1"/>
              </a:solidFill>
              <a:round/>
              <a:headEnd type="arrow" w="med" len="med"/>
              <a:tailEnd type="arrow" w="med" len="med"/>
            </a:ln>
            <a:extLst/>
          </p:spPr>
        </p:cxnSp>
        <p:cxnSp>
          <p:nvCxnSpPr>
            <p:cNvPr id="27" name="23 Conector recto de flecha"/>
            <p:cNvCxnSpPr>
              <a:cxnSpLocks noChangeShapeType="1"/>
            </p:cNvCxnSpPr>
            <p:nvPr/>
          </p:nvCxnSpPr>
          <p:spPr bwMode="auto">
            <a:xfrm>
              <a:off x="5512636" y="2297780"/>
              <a:ext cx="616312" cy="3379"/>
            </a:xfrm>
            <a:prstGeom prst="straightConnector1">
              <a:avLst/>
            </a:prstGeom>
            <a:grpFill/>
            <a:ln w="28575" algn="ctr">
              <a:solidFill>
                <a:schemeClr val="tx1"/>
              </a:solidFill>
              <a:round/>
              <a:headEnd type="arrow" w="med" len="med"/>
              <a:tailEnd type="arrow" w="med" len="med"/>
            </a:ln>
            <a:extLst/>
          </p:spPr>
        </p:cxnSp>
        <p:cxnSp>
          <p:nvCxnSpPr>
            <p:cNvPr id="28" name="24 Conector recto de flecha"/>
            <p:cNvCxnSpPr>
              <a:cxnSpLocks noChangeShapeType="1"/>
            </p:cNvCxnSpPr>
            <p:nvPr/>
          </p:nvCxnSpPr>
          <p:spPr bwMode="auto">
            <a:xfrm>
              <a:off x="5483991" y="3668914"/>
              <a:ext cx="616312" cy="3379"/>
            </a:xfrm>
            <a:prstGeom prst="straightConnector1">
              <a:avLst/>
            </a:prstGeom>
            <a:grpFill/>
            <a:ln w="28575" algn="ctr">
              <a:solidFill>
                <a:schemeClr val="tx1"/>
              </a:solidFill>
              <a:round/>
              <a:headEnd type="arrow" w="med" len="med"/>
              <a:tailEnd type="arrow" w="med" len="med"/>
            </a:ln>
            <a:extLst/>
          </p:spPr>
        </p:cxnSp>
        <p:cxnSp>
          <p:nvCxnSpPr>
            <p:cNvPr id="29" name="25 Conector recto de flecha"/>
            <p:cNvCxnSpPr>
              <a:cxnSpLocks noChangeShapeType="1"/>
            </p:cNvCxnSpPr>
            <p:nvPr/>
          </p:nvCxnSpPr>
          <p:spPr bwMode="auto">
            <a:xfrm>
              <a:off x="5512636" y="4923699"/>
              <a:ext cx="616312" cy="3379"/>
            </a:xfrm>
            <a:prstGeom prst="straightConnector1">
              <a:avLst/>
            </a:prstGeom>
            <a:grpFill/>
            <a:ln w="28575" algn="ctr">
              <a:solidFill>
                <a:schemeClr val="tx1"/>
              </a:solidFill>
              <a:round/>
              <a:headEnd type="arrow" w="med" len="med"/>
              <a:tailEnd type="arrow" w="med" len="med"/>
            </a:ln>
            <a:extLst/>
          </p:spPr>
        </p:cxnSp>
        <p:cxnSp>
          <p:nvCxnSpPr>
            <p:cNvPr id="30" name="26 Conector recto de flecha"/>
            <p:cNvCxnSpPr>
              <a:cxnSpLocks noChangeShapeType="1"/>
            </p:cNvCxnSpPr>
            <p:nvPr/>
          </p:nvCxnSpPr>
          <p:spPr bwMode="auto">
            <a:xfrm>
              <a:off x="5502510" y="5945128"/>
              <a:ext cx="616312" cy="3379"/>
            </a:xfrm>
            <a:prstGeom prst="straightConnector1">
              <a:avLst/>
            </a:prstGeom>
            <a:grpFill/>
            <a:ln w="28575" algn="ctr">
              <a:solidFill>
                <a:schemeClr val="tx1"/>
              </a:solidFill>
              <a:round/>
              <a:headEnd type="arrow" w="med" len="med"/>
              <a:tailEnd type="arrow" w="med" len="med"/>
            </a:ln>
            <a:extLst/>
          </p:spPr>
        </p:cxnSp>
      </p:grpSp>
    </p:spTree>
    <p:extLst>
      <p:ext uri="{BB962C8B-B14F-4D97-AF65-F5344CB8AC3E}">
        <p14:creationId xmlns:p14="http://schemas.microsoft.com/office/powerpoint/2010/main" val="3666502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 xmlns:a16="http://schemas.microsoft.com/office/drawing/2014/main" id="{618B7B17-B2F7-4EE7-A79E-E4AEAACBC4A6}"/>
              </a:ext>
            </a:extLst>
          </p:cNvPr>
          <p:cNvSpPr txBox="1"/>
          <p:nvPr/>
        </p:nvSpPr>
        <p:spPr>
          <a:xfrm>
            <a:off x="257062" y="311051"/>
            <a:ext cx="3836636" cy="1077218"/>
          </a:xfrm>
          <a:prstGeom prst="rect">
            <a:avLst/>
          </a:prstGeom>
          <a:noFill/>
        </p:spPr>
        <p:txBody>
          <a:bodyPr wrap="square" rtlCol="0">
            <a:spAutoFit/>
          </a:bodyPr>
          <a:lstStyle/>
          <a:p>
            <a:r>
              <a:rPr lang="es-CO" altLang="es-CO" sz="3200" b="1" dirty="0" smtClean="0">
                <a:solidFill>
                  <a:schemeClr val="accent1"/>
                </a:solidFill>
              </a:rPr>
              <a:t>CONTEXTO DE LA ORGANIZACIÓN</a:t>
            </a:r>
            <a:endParaRPr lang="es-ES" altLang="es-CO" sz="3200" b="1" dirty="0">
              <a:solidFill>
                <a:schemeClr val="accent1"/>
              </a:solidFill>
            </a:endParaRPr>
          </a:p>
        </p:txBody>
      </p:sp>
      <p:sp>
        <p:nvSpPr>
          <p:cNvPr id="3" name="Rectangle 2"/>
          <p:cNvSpPr txBox="1">
            <a:spLocks noChangeArrowheads="1"/>
          </p:cNvSpPr>
          <p:nvPr/>
        </p:nvSpPr>
        <p:spPr>
          <a:xfrm>
            <a:off x="1214438" y="115888"/>
            <a:ext cx="7370762" cy="601662"/>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s-ES" altLang="es-CO" sz="4400" dirty="0"/>
          </a:p>
        </p:txBody>
      </p:sp>
      <p:graphicFrame>
        <p:nvGraphicFramePr>
          <p:cNvPr id="10" name="2 Diagrama"/>
          <p:cNvGraphicFramePr/>
          <p:nvPr>
            <p:extLst>
              <p:ext uri="{D42A27DB-BD31-4B8C-83A1-F6EECF244321}">
                <p14:modId xmlns:p14="http://schemas.microsoft.com/office/powerpoint/2010/main" val="3538588647"/>
              </p:ext>
            </p:extLst>
          </p:nvPr>
        </p:nvGraphicFramePr>
        <p:xfrm>
          <a:off x="611560" y="1397000"/>
          <a:ext cx="8208912" cy="4840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2899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 xmlns:a16="http://schemas.microsoft.com/office/drawing/2014/main" id="{618B7B17-B2F7-4EE7-A79E-E4AEAACBC4A6}"/>
              </a:ext>
            </a:extLst>
          </p:cNvPr>
          <p:cNvSpPr txBox="1"/>
          <p:nvPr/>
        </p:nvSpPr>
        <p:spPr>
          <a:xfrm>
            <a:off x="257062" y="311051"/>
            <a:ext cx="3836636" cy="3785652"/>
          </a:xfrm>
          <a:prstGeom prst="rect">
            <a:avLst/>
          </a:prstGeom>
          <a:noFill/>
        </p:spPr>
        <p:txBody>
          <a:bodyPr wrap="square" rtlCol="0">
            <a:spAutoFit/>
          </a:bodyPr>
          <a:lstStyle/>
          <a:p>
            <a:r>
              <a:rPr lang="es-CO" altLang="es-CO" sz="4800" b="1" dirty="0" smtClean="0">
                <a:solidFill>
                  <a:schemeClr val="accent1"/>
                </a:solidFill>
              </a:rPr>
              <a:t>PROCESO DE GESTION DEL RIESGO</a:t>
            </a:r>
            <a:endParaRPr lang="es-ES" altLang="es-CO" sz="4800" b="1" dirty="0">
              <a:solidFill>
                <a:schemeClr val="accent1"/>
              </a:solidFill>
            </a:endParaRPr>
          </a:p>
        </p:txBody>
      </p:sp>
      <p:sp>
        <p:nvSpPr>
          <p:cNvPr id="3" name="Rectangle 2"/>
          <p:cNvSpPr txBox="1">
            <a:spLocks noChangeArrowheads="1"/>
          </p:cNvSpPr>
          <p:nvPr/>
        </p:nvSpPr>
        <p:spPr>
          <a:xfrm>
            <a:off x="1214438" y="115888"/>
            <a:ext cx="7370762" cy="601662"/>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s-ES" altLang="es-CO" sz="4400" dirty="0"/>
          </a:p>
        </p:txBody>
      </p:sp>
      <p:sp>
        <p:nvSpPr>
          <p:cNvPr id="6" name="Rectangle 3"/>
          <p:cNvSpPr>
            <a:spLocks noChangeArrowheads="1"/>
          </p:cNvSpPr>
          <p:nvPr/>
        </p:nvSpPr>
        <p:spPr bwMode="auto">
          <a:xfrm>
            <a:off x="257062" y="4225758"/>
            <a:ext cx="2214563" cy="369888"/>
          </a:xfrm>
          <a:prstGeom prst="rect">
            <a:avLst/>
          </a:prstGeom>
          <a:solidFill>
            <a:schemeClr val="accent1"/>
          </a:solidFill>
          <a:ln>
            <a:noFill/>
          </a:ln>
          <a:extLst/>
        </p:spPr>
        <p:txBody>
          <a:bodyPr>
            <a:spAutoFit/>
          </a:bodyPr>
          <a:lstStyle/>
          <a:p>
            <a:r>
              <a:rPr kumimoji="1" lang="es-ES" b="1">
                <a:solidFill>
                  <a:schemeClr val="bg1"/>
                </a:solidFill>
                <a:latin typeface="Arial" pitchFamily="34" charset="0"/>
                <a:cs typeface="Arial" pitchFamily="34" charset="0"/>
              </a:rPr>
              <a:t>ISO  31000: 2009</a:t>
            </a:r>
          </a:p>
        </p:txBody>
      </p:sp>
      <p:grpSp>
        <p:nvGrpSpPr>
          <p:cNvPr id="33" name="Grupo 32"/>
          <p:cNvGrpSpPr/>
          <p:nvPr/>
        </p:nvGrpSpPr>
        <p:grpSpPr>
          <a:xfrm>
            <a:off x="5078500" y="618978"/>
            <a:ext cx="5221597" cy="5518191"/>
            <a:chOff x="5078500" y="618978"/>
            <a:chExt cx="5221597" cy="5518191"/>
          </a:xfrm>
          <a:noFill/>
        </p:grpSpPr>
        <p:sp>
          <p:nvSpPr>
            <p:cNvPr id="8" name="Rectangle 4"/>
            <p:cNvSpPr>
              <a:spLocks noChangeArrowheads="1"/>
            </p:cNvSpPr>
            <p:nvPr/>
          </p:nvSpPr>
          <p:spPr bwMode="auto">
            <a:xfrm rot="16200000">
              <a:off x="2519459" y="3178019"/>
              <a:ext cx="5518191" cy="400110"/>
            </a:xfrm>
            <a:prstGeom prst="rect">
              <a:avLst/>
            </a:prstGeom>
            <a:noFill/>
            <a:ln w="9525">
              <a:solidFill>
                <a:srgbClr val="000000"/>
              </a:solidFill>
              <a:miter lim="800000"/>
              <a:headEnd/>
              <a:tailEnd/>
            </a:ln>
          </p:spPr>
          <p:txBody>
            <a:bodyPr anchor="ctr">
              <a:spAutoFit/>
            </a:bodyPr>
            <a:lstStyle/>
            <a:p>
              <a:pPr algn="ctr"/>
              <a:r>
                <a:rPr lang="es-ES" sz="2000" b="1">
                  <a:latin typeface="Arial" pitchFamily="34" charset="0"/>
                  <a:cs typeface="Arial" pitchFamily="34" charset="0"/>
                </a:rPr>
                <a:t>COMUNICACIÓN Y CONSULTA</a:t>
              </a:r>
              <a:endParaRPr lang="es-CO" sz="2000" b="1">
                <a:latin typeface="Arial" pitchFamily="34" charset="0"/>
                <a:cs typeface="Arial" pitchFamily="34" charset="0"/>
              </a:endParaRPr>
            </a:p>
          </p:txBody>
        </p:sp>
        <p:sp>
          <p:nvSpPr>
            <p:cNvPr id="9" name="Rectangle 5"/>
            <p:cNvSpPr>
              <a:spLocks noChangeArrowheads="1"/>
            </p:cNvSpPr>
            <p:nvPr/>
          </p:nvSpPr>
          <p:spPr bwMode="auto">
            <a:xfrm>
              <a:off x="6203024" y="640561"/>
              <a:ext cx="2876123" cy="707886"/>
            </a:xfrm>
            <a:prstGeom prst="rect">
              <a:avLst/>
            </a:prstGeom>
            <a:grpFill/>
            <a:ln w="9525">
              <a:solidFill>
                <a:srgbClr val="000000"/>
              </a:solidFill>
              <a:miter lim="800000"/>
              <a:headEnd/>
              <a:tailEnd/>
            </a:ln>
          </p:spPr>
          <p:txBody>
            <a:bodyPr anchor="ctr">
              <a:spAutoFit/>
            </a:bodyPr>
            <a:lstStyle/>
            <a:p>
              <a:pPr algn="ctr"/>
              <a:r>
                <a:rPr lang="es-ES" sz="2000" b="1">
                  <a:latin typeface="Arial" pitchFamily="34" charset="0"/>
                  <a:cs typeface="Arial" pitchFamily="34" charset="0"/>
                </a:rPr>
                <a:t>ESTABLECER EL CONTEXTO</a:t>
              </a:r>
              <a:endParaRPr lang="es-CO" sz="2000" b="1">
                <a:latin typeface="Arial" pitchFamily="34" charset="0"/>
                <a:cs typeface="Arial" pitchFamily="34" charset="0"/>
              </a:endParaRPr>
            </a:p>
          </p:txBody>
        </p:sp>
        <p:sp>
          <p:nvSpPr>
            <p:cNvPr id="10" name="Rectangle 6"/>
            <p:cNvSpPr>
              <a:spLocks noChangeArrowheads="1"/>
            </p:cNvSpPr>
            <p:nvPr/>
          </p:nvSpPr>
          <p:spPr bwMode="auto">
            <a:xfrm>
              <a:off x="6203024" y="5688438"/>
              <a:ext cx="2876123" cy="400110"/>
            </a:xfrm>
            <a:prstGeom prst="rect">
              <a:avLst/>
            </a:prstGeom>
            <a:grpFill/>
            <a:ln w="9525">
              <a:solidFill>
                <a:srgbClr val="000000"/>
              </a:solidFill>
              <a:miter lim="800000"/>
              <a:headEnd/>
              <a:tailEnd/>
            </a:ln>
          </p:spPr>
          <p:txBody>
            <a:bodyPr anchor="ctr">
              <a:spAutoFit/>
            </a:bodyPr>
            <a:lstStyle/>
            <a:p>
              <a:pPr algn="ctr"/>
              <a:r>
                <a:rPr lang="es-ES" sz="2000" b="1">
                  <a:latin typeface="Arial" pitchFamily="34" charset="0"/>
                  <a:cs typeface="Arial" pitchFamily="34" charset="0"/>
                </a:rPr>
                <a:t>TRATAR EL RIESGO</a:t>
              </a:r>
              <a:endParaRPr lang="es-CO" sz="2000" b="1">
                <a:latin typeface="Arial" pitchFamily="34" charset="0"/>
                <a:cs typeface="Arial" pitchFamily="34" charset="0"/>
              </a:endParaRPr>
            </a:p>
          </p:txBody>
        </p:sp>
        <p:sp>
          <p:nvSpPr>
            <p:cNvPr id="11" name="Rectangle 7"/>
            <p:cNvSpPr>
              <a:spLocks noChangeArrowheads="1"/>
            </p:cNvSpPr>
            <p:nvPr/>
          </p:nvSpPr>
          <p:spPr bwMode="auto">
            <a:xfrm>
              <a:off x="6203024" y="4449059"/>
              <a:ext cx="2876123" cy="707886"/>
            </a:xfrm>
            <a:prstGeom prst="rect">
              <a:avLst/>
            </a:prstGeom>
            <a:grpFill/>
            <a:ln w="9525">
              <a:solidFill>
                <a:srgbClr val="000000"/>
              </a:solidFill>
              <a:miter lim="800000"/>
              <a:headEnd/>
              <a:tailEnd/>
            </a:ln>
          </p:spPr>
          <p:txBody>
            <a:bodyPr anchor="ctr">
              <a:spAutoFit/>
            </a:bodyPr>
            <a:lstStyle/>
            <a:p>
              <a:pPr algn="ctr"/>
              <a:r>
                <a:rPr lang="es-ES" sz="2000" b="1">
                  <a:latin typeface="Arial" pitchFamily="34" charset="0"/>
                  <a:cs typeface="Arial" pitchFamily="34" charset="0"/>
                </a:rPr>
                <a:t>EVALUAR LOS RIESGOS</a:t>
              </a:r>
              <a:endParaRPr lang="es-CO" sz="2000" b="1">
                <a:latin typeface="Arial" pitchFamily="34" charset="0"/>
                <a:cs typeface="Arial" pitchFamily="34" charset="0"/>
              </a:endParaRPr>
            </a:p>
          </p:txBody>
        </p:sp>
        <p:sp>
          <p:nvSpPr>
            <p:cNvPr id="12" name="Rectangle 8"/>
            <p:cNvSpPr>
              <a:spLocks noChangeArrowheads="1"/>
            </p:cNvSpPr>
            <p:nvPr/>
          </p:nvSpPr>
          <p:spPr bwMode="auto">
            <a:xfrm>
              <a:off x="6203024" y="3233277"/>
              <a:ext cx="2876123" cy="707886"/>
            </a:xfrm>
            <a:prstGeom prst="rect">
              <a:avLst/>
            </a:prstGeom>
            <a:grpFill/>
            <a:ln w="9525">
              <a:solidFill>
                <a:srgbClr val="000000"/>
              </a:solidFill>
              <a:miter lim="800000"/>
              <a:headEnd/>
              <a:tailEnd/>
            </a:ln>
          </p:spPr>
          <p:txBody>
            <a:bodyPr anchor="ctr">
              <a:spAutoFit/>
            </a:bodyPr>
            <a:lstStyle/>
            <a:p>
              <a:pPr algn="ctr"/>
              <a:r>
                <a:rPr lang="es-ES" sz="2000" b="1">
                  <a:latin typeface="Arial" pitchFamily="34" charset="0"/>
                  <a:cs typeface="Arial" pitchFamily="34" charset="0"/>
                </a:rPr>
                <a:t>ANALIZAR LOS RIESGOS</a:t>
              </a:r>
              <a:endParaRPr lang="es-CO" sz="2000" b="1">
                <a:latin typeface="Arial" pitchFamily="34" charset="0"/>
                <a:cs typeface="Arial" pitchFamily="34" charset="0"/>
              </a:endParaRPr>
            </a:p>
          </p:txBody>
        </p:sp>
        <p:sp>
          <p:nvSpPr>
            <p:cNvPr id="13" name="Rectangle 9"/>
            <p:cNvSpPr>
              <a:spLocks noChangeArrowheads="1"/>
            </p:cNvSpPr>
            <p:nvPr/>
          </p:nvSpPr>
          <p:spPr bwMode="auto">
            <a:xfrm>
              <a:off x="6203024" y="1866819"/>
              <a:ext cx="2876123" cy="707886"/>
            </a:xfrm>
            <a:prstGeom prst="rect">
              <a:avLst/>
            </a:prstGeom>
            <a:solidFill>
              <a:srgbClr val="FFFF00"/>
            </a:solidFill>
            <a:ln w="9525">
              <a:solidFill>
                <a:srgbClr val="000000"/>
              </a:solidFill>
              <a:miter lim="800000"/>
              <a:headEnd/>
              <a:tailEnd/>
            </a:ln>
          </p:spPr>
          <p:txBody>
            <a:bodyPr anchor="ctr">
              <a:spAutoFit/>
            </a:bodyPr>
            <a:lstStyle/>
            <a:p>
              <a:pPr algn="ctr"/>
              <a:r>
                <a:rPr lang="es-ES" sz="2000" b="1" dirty="0">
                  <a:latin typeface="Arial" pitchFamily="34" charset="0"/>
                  <a:cs typeface="Arial" pitchFamily="34" charset="0"/>
                </a:rPr>
                <a:t>IDENTIFICAR LOS RIESGOS</a:t>
              </a:r>
              <a:endParaRPr lang="es-CO" sz="2000" b="1" dirty="0">
                <a:latin typeface="Arial" pitchFamily="34" charset="0"/>
                <a:cs typeface="Arial" pitchFamily="34" charset="0"/>
              </a:endParaRPr>
            </a:p>
          </p:txBody>
        </p:sp>
        <p:sp>
          <p:nvSpPr>
            <p:cNvPr id="14" name="Rectangle 10"/>
            <p:cNvSpPr>
              <a:spLocks noChangeArrowheads="1"/>
            </p:cNvSpPr>
            <p:nvPr/>
          </p:nvSpPr>
          <p:spPr bwMode="auto">
            <a:xfrm rot="16200000">
              <a:off x="7468032" y="3202910"/>
              <a:ext cx="5264020" cy="400110"/>
            </a:xfrm>
            <a:prstGeom prst="rect">
              <a:avLst/>
            </a:prstGeom>
            <a:grpFill/>
            <a:ln w="9525">
              <a:solidFill>
                <a:srgbClr val="000000"/>
              </a:solidFill>
              <a:miter lim="800000"/>
              <a:headEnd/>
              <a:tailEnd/>
            </a:ln>
          </p:spPr>
          <p:txBody>
            <a:bodyPr anchor="ctr">
              <a:spAutoFit/>
            </a:bodyPr>
            <a:lstStyle/>
            <a:p>
              <a:pPr algn="ctr"/>
              <a:r>
                <a:rPr lang="es-ES" sz="2000" b="1">
                  <a:latin typeface="Arial" pitchFamily="34" charset="0"/>
                  <a:cs typeface="Arial" pitchFamily="34" charset="0"/>
                </a:rPr>
                <a:t>MONITOREO Y REVISIÓN </a:t>
              </a:r>
              <a:endParaRPr lang="es-CO" sz="2000" b="1">
                <a:latin typeface="Arial" pitchFamily="34" charset="0"/>
                <a:cs typeface="Arial" pitchFamily="34" charset="0"/>
              </a:endParaRPr>
            </a:p>
          </p:txBody>
        </p:sp>
        <p:cxnSp>
          <p:nvCxnSpPr>
            <p:cNvPr id="15" name="AutoShape 11"/>
            <p:cNvCxnSpPr>
              <a:cxnSpLocks noChangeShapeType="1"/>
              <a:stCxn id="14" idx="3"/>
              <a:endCxn id="9" idx="0"/>
            </p:cNvCxnSpPr>
            <p:nvPr/>
          </p:nvCxnSpPr>
          <p:spPr bwMode="auto">
            <a:xfrm rot="16200000" flipV="1">
              <a:off x="8805367" y="-523720"/>
              <a:ext cx="130394" cy="2458957"/>
            </a:xfrm>
            <a:prstGeom prst="bentConnector3">
              <a:avLst>
                <a:gd name="adj1" fmla="val 275315"/>
              </a:avLst>
            </a:prstGeom>
            <a:grpFill/>
            <a:ln w="28575">
              <a:solidFill>
                <a:schemeClr val="tx1"/>
              </a:solidFill>
              <a:miter lim="800000"/>
              <a:headEnd/>
              <a:tailEnd type="triangle" w="med" len="med"/>
            </a:ln>
            <a:extLst/>
          </p:spPr>
        </p:cxnSp>
        <p:cxnSp>
          <p:nvCxnSpPr>
            <p:cNvPr id="16" name="AutoShape 12"/>
            <p:cNvCxnSpPr>
              <a:cxnSpLocks noChangeShapeType="1"/>
              <a:stCxn id="10" idx="2"/>
            </p:cNvCxnSpPr>
            <p:nvPr/>
          </p:nvCxnSpPr>
          <p:spPr bwMode="auto">
            <a:xfrm rot="5400000" flipH="1" flipV="1">
              <a:off x="8698827" y="4887385"/>
              <a:ext cx="143420" cy="2258902"/>
            </a:xfrm>
            <a:prstGeom prst="bentConnector4">
              <a:avLst>
                <a:gd name="adj1" fmla="val -159392"/>
                <a:gd name="adj2" fmla="val 81831"/>
              </a:avLst>
            </a:prstGeom>
            <a:grpFill/>
            <a:ln w="28575">
              <a:solidFill>
                <a:schemeClr val="tx1"/>
              </a:solidFill>
              <a:miter lim="800000"/>
              <a:headEnd/>
              <a:tailEnd type="triangle" w="med" len="med"/>
            </a:ln>
            <a:extLst/>
          </p:spPr>
        </p:cxnSp>
        <p:cxnSp>
          <p:nvCxnSpPr>
            <p:cNvPr id="17" name="AutoShape 23"/>
            <p:cNvCxnSpPr>
              <a:cxnSpLocks noChangeShapeType="1"/>
              <a:stCxn id="9" idx="2"/>
              <a:endCxn id="13" idx="0"/>
            </p:cNvCxnSpPr>
            <p:nvPr/>
          </p:nvCxnSpPr>
          <p:spPr bwMode="auto">
            <a:xfrm>
              <a:off x="7641086" y="1348447"/>
              <a:ext cx="0" cy="518372"/>
            </a:xfrm>
            <a:prstGeom prst="straightConnector1">
              <a:avLst/>
            </a:prstGeom>
            <a:grpFill/>
            <a:ln w="28575">
              <a:solidFill>
                <a:schemeClr val="tx1"/>
              </a:solidFill>
              <a:round/>
              <a:headEnd/>
              <a:tailEnd type="triangle" w="med" len="med"/>
            </a:ln>
            <a:extLst/>
          </p:spPr>
        </p:cxnSp>
        <p:cxnSp>
          <p:nvCxnSpPr>
            <p:cNvPr id="18" name="AutoShape 24"/>
            <p:cNvCxnSpPr>
              <a:cxnSpLocks noChangeShapeType="1"/>
              <a:stCxn id="13" idx="2"/>
              <a:endCxn id="12" idx="0"/>
            </p:cNvCxnSpPr>
            <p:nvPr/>
          </p:nvCxnSpPr>
          <p:spPr bwMode="auto">
            <a:xfrm>
              <a:off x="7641086" y="2574705"/>
              <a:ext cx="0" cy="658572"/>
            </a:xfrm>
            <a:prstGeom prst="straightConnector1">
              <a:avLst/>
            </a:prstGeom>
            <a:grpFill/>
            <a:ln w="28575">
              <a:solidFill>
                <a:schemeClr val="tx1"/>
              </a:solidFill>
              <a:round/>
              <a:headEnd/>
              <a:tailEnd type="triangle" w="med" len="med"/>
            </a:ln>
            <a:extLst/>
          </p:spPr>
        </p:cxnSp>
        <p:cxnSp>
          <p:nvCxnSpPr>
            <p:cNvPr id="19" name="AutoShape 25"/>
            <p:cNvCxnSpPr>
              <a:cxnSpLocks noChangeShapeType="1"/>
              <a:stCxn id="12" idx="2"/>
              <a:endCxn id="11" idx="0"/>
            </p:cNvCxnSpPr>
            <p:nvPr/>
          </p:nvCxnSpPr>
          <p:spPr bwMode="auto">
            <a:xfrm>
              <a:off x="7641086" y="3941163"/>
              <a:ext cx="0" cy="507896"/>
            </a:xfrm>
            <a:prstGeom prst="straightConnector1">
              <a:avLst/>
            </a:prstGeom>
            <a:grpFill/>
            <a:ln w="28575">
              <a:solidFill>
                <a:schemeClr val="tx1"/>
              </a:solidFill>
              <a:round/>
              <a:headEnd/>
              <a:tailEnd type="triangle" w="med" len="med"/>
            </a:ln>
            <a:extLst/>
          </p:spPr>
        </p:cxnSp>
        <p:cxnSp>
          <p:nvCxnSpPr>
            <p:cNvPr id="20" name="AutoShape 26"/>
            <p:cNvCxnSpPr>
              <a:cxnSpLocks noChangeShapeType="1"/>
              <a:stCxn id="11" idx="2"/>
              <a:endCxn id="10" idx="0"/>
            </p:cNvCxnSpPr>
            <p:nvPr/>
          </p:nvCxnSpPr>
          <p:spPr bwMode="auto">
            <a:xfrm>
              <a:off x="7641086" y="5156944"/>
              <a:ext cx="0" cy="531493"/>
            </a:xfrm>
            <a:prstGeom prst="straightConnector1">
              <a:avLst/>
            </a:prstGeom>
            <a:grpFill/>
            <a:ln w="28575">
              <a:solidFill>
                <a:schemeClr val="tx1"/>
              </a:solidFill>
              <a:round/>
              <a:headEnd/>
              <a:tailEnd type="triangle" w="med" len="med"/>
            </a:ln>
            <a:extLst/>
          </p:spPr>
        </p:cxnSp>
        <p:cxnSp>
          <p:nvCxnSpPr>
            <p:cNvPr id="21" name="17 Conector recto de flecha"/>
            <p:cNvCxnSpPr>
              <a:cxnSpLocks noChangeShapeType="1"/>
            </p:cNvCxnSpPr>
            <p:nvPr/>
          </p:nvCxnSpPr>
          <p:spPr bwMode="auto">
            <a:xfrm>
              <a:off x="9181864" y="922929"/>
              <a:ext cx="616312" cy="3379"/>
            </a:xfrm>
            <a:prstGeom prst="straightConnector1">
              <a:avLst/>
            </a:prstGeom>
            <a:grpFill/>
            <a:ln w="28575" algn="ctr">
              <a:solidFill>
                <a:schemeClr val="tx1"/>
              </a:solidFill>
              <a:round/>
              <a:headEnd type="arrow" w="med" len="med"/>
              <a:tailEnd type="arrow" w="med" len="med"/>
            </a:ln>
            <a:extLst/>
          </p:spPr>
        </p:cxnSp>
        <p:cxnSp>
          <p:nvCxnSpPr>
            <p:cNvPr id="22" name="18 Conector recto de flecha"/>
            <p:cNvCxnSpPr>
              <a:cxnSpLocks noChangeShapeType="1"/>
            </p:cNvCxnSpPr>
            <p:nvPr/>
          </p:nvCxnSpPr>
          <p:spPr bwMode="auto">
            <a:xfrm>
              <a:off x="9210509" y="2297780"/>
              <a:ext cx="616312" cy="3379"/>
            </a:xfrm>
            <a:prstGeom prst="straightConnector1">
              <a:avLst/>
            </a:prstGeom>
            <a:grpFill/>
            <a:ln w="28575" algn="ctr">
              <a:solidFill>
                <a:schemeClr val="tx1"/>
              </a:solidFill>
              <a:round/>
              <a:headEnd type="arrow" w="med" len="med"/>
              <a:tailEnd type="arrow" w="med" len="med"/>
            </a:ln>
            <a:extLst/>
          </p:spPr>
        </p:cxnSp>
        <p:cxnSp>
          <p:nvCxnSpPr>
            <p:cNvPr id="23" name="19 Conector recto de flecha"/>
            <p:cNvCxnSpPr>
              <a:cxnSpLocks noChangeShapeType="1"/>
            </p:cNvCxnSpPr>
            <p:nvPr/>
          </p:nvCxnSpPr>
          <p:spPr bwMode="auto">
            <a:xfrm>
              <a:off x="9181864" y="3668914"/>
              <a:ext cx="616312" cy="3379"/>
            </a:xfrm>
            <a:prstGeom prst="straightConnector1">
              <a:avLst/>
            </a:prstGeom>
            <a:grpFill/>
            <a:ln w="28575" algn="ctr">
              <a:solidFill>
                <a:schemeClr val="tx1"/>
              </a:solidFill>
              <a:round/>
              <a:headEnd type="arrow" w="med" len="med"/>
              <a:tailEnd type="arrow" w="med" len="med"/>
            </a:ln>
            <a:extLst/>
          </p:spPr>
        </p:cxnSp>
        <p:cxnSp>
          <p:nvCxnSpPr>
            <p:cNvPr id="24" name="20 Conector recto de flecha"/>
            <p:cNvCxnSpPr>
              <a:cxnSpLocks noChangeShapeType="1"/>
            </p:cNvCxnSpPr>
            <p:nvPr/>
          </p:nvCxnSpPr>
          <p:spPr bwMode="auto">
            <a:xfrm>
              <a:off x="9210509" y="4923699"/>
              <a:ext cx="616312" cy="3379"/>
            </a:xfrm>
            <a:prstGeom prst="straightConnector1">
              <a:avLst/>
            </a:prstGeom>
            <a:grpFill/>
            <a:ln w="28575" algn="ctr">
              <a:solidFill>
                <a:schemeClr val="tx1"/>
              </a:solidFill>
              <a:round/>
              <a:headEnd type="arrow" w="med" len="med"/>
              <a:tailEnd type="arrow" w="med" len="med"/>
            </a:ln>
            <a:extLst/>
          </p:spPr>
        </p:cxnSp>
        <p:cxnSp>
          <p:nvCxnSpPr>
            <p:cNvPr id="25" name="21 Conector recto de flecha"/>
            <p:cNvCxnSpPr>
              <a:cxnSpLocks noChangeShapeType="1"/>
            </p:cNvCxnSpPr>
            <p:nvPr/>
          </p:nvCxnSpPr>
          <p:spPr bwMode="auto">
            <a:xfrm>
              <a:off x="9200383" y="5945128"/>
              <a:ext cx="616312" cy="3379"/>
            </a:xfrm>
            <a:prstGeom prst="straightConnector1">
              <a:avLst/>
            </a:prstGeom>
            <a:grpFill/>
            <a:ln w="28575" algn="ctr">
              <a:solidFill>
                <a:schemeClr val="tx1"/>
              </a:solidFill>
              <a:round/>
              <a:headEnd type="arrow" w="med" len="med"/>
              <a:tailEnd type="arrow" w="med" len="med"/>
            </a:ln>
            <a:extLst/>
          </p:spPr>
        </p:cxnSp>
        <p:cxnSp>
          <p:nvCxnSpPr>
            <p:cNvPr id="26" name="22 Conector recto de flecha"/>
            <p:cNvCxnSpPr>
              <a:cxnSpLocks noChangeShapeType="1"/>
            </p:cNvCxnSpPr>
            <p:nvPr/>
          </p:nvCxnSpPr>
          <p:spPr bwMode="auto">
            <a:xfrm>
              <a:off x="5483991" y="922929"/>
              <a:ext cx="616312" cy="3379"/>
            </a:xfrm>
            <a:prstGeom prst="straightConnector1">
              <a:avLst/>
            </a:prstGeom>
            <a:grpFill/>
            <a:ln w="28575" algn="ctr">
              <a:solidFill>
                <a:schemeClr val="tx1"/>
              </a:solidFill>
              <a:round/>
              <a:headEnd type="arrow" w="med" len="med"/>
              <a:tailEnd type="arrow" w="med" len="med"/>
            </a:ln>
            <a:extLst/>
          </p:spPr>
        </p:cxnSp>
        <p:cxnSp>
          <p:nvCxnSpPr>
            <p:cNvPr id="27" name="23 Conector recto de flecha"/>
            <p:cNvCxnSpPr>
              <a:cxnSpLocks noChangeShapeType="1"/>
            </p:cNvCxnSpPr>
            <p:nvPr/>
          </p:nvCxnSpPr>
          <p:spPr bwMode="auto">
            <a:xfrm>
              <a:off x="5512636" y="2297780"/>
              <a:ext cx="616312" cy="3379"/>
            </a:xfrm>
            <a:prstGeom prst="straightConnector1">
              <a:avLst/>
            </a:prstGeom>
            <a:grpFill/>
            <a:ln w="28575" algn="ctr">
              <a:solidFill>
                <a:schemeClr val="tx1"/>
              </a:solidFill>
              <a:round/>
              <a:headEnd type="arrow" w="med" len="med"/>
              <a:tailEnd type="arrow" w="med" len="med"/>
            </a:ln>
            <a:extLst/>
          </p:spPr>
        </p:cxnSp>
        <p:cxnSp>
          <p:nvCxnSpPr>
            <p:cNvPr id="28" name="24 Conector recto de flecha"/>
            <p:cNvCxnSpPr>
              <a:cxnSpLocks noChangeShapeType="1"/>
            </p:cNvCxnSpPr>
            <p:nvPr/>
          </p:nvCxnSpPr>
          <p:spPr bwMode="auto">
            <a:xfrm>
              <a:off x="5483991" y="3668914"/>
              <a:ext cx="616312" cy="3379"/>
            </a:xfrm>
            <a:prstGeom prst="straightConnector1">
              <a:avLst/>
            </a:prstGeom>
            <a:grpFill/>
            <a:ln w="28575" algn="ctr">
              <a:solidFill>
                <a:schemeClr val="tx1"/>
              </a:solidFill>
              <a:round/>
              <a:headEnd type="arrow" w="med" len="med"/>
              <a:tailEnd type="arrow" w="med" len="med"/>
            </a:ln>
            <a:extLst/>
          </p:spPr>
        </p:cxnSp>
        <p:cxnSp>
          <p:nvCxnSpPr>
            <p:cNvPr id="29" name="25 Conector recto de flecha"/>
            <p:cNvCxnSpPr>
              <a:cxnSpLocks noChangeShapeType="1"/>
            </p:cNvCxnSpPr>
            <p:nvPr/>
          </p:nvCxnSpPr>
          <p:spPr bwMode="auto">
            <a:xfrm>
              <a:off x="5512636" y="4923699"/>
              <a:ext cx="616312" cy="3379"/>
            </a:xfrm>
            <a:prstGeom prst="straightConnector1">
              <a:avLst/>
            </a:prstGeom>
            <a:grpFill/>
            <a:ln w="28575" algn="ctr">
              <a:solidFill>
                <a:schemeClr val="tx1"/>
              </a:solidFill>
              <a:round/>
              <a:headEnd type="arrow" w="med" len="med"/>
              <a:tailEnd type="arrow" w="med" len="med"/>
            </a:ln>
            <a:extLst/>
          </p:spPr>
        </p:cxnSp>
        <p:cxnSp>
          <p:nvCxnSpPr>
            <p:cNvPr id="30" name="26 Conector recto de flecha"/>
            <p:cNvCxnSpPr>
              <a:cxnSpLocks noChangeShapeType="1"/>
            </p:cNvCxnSpPr>
            <p:nvPr/>
          </p:nvCxnSpPr>
          <p:spPr bwMode="auto">
            <a:xfrm>
              <a:off x="5502510" y="5945128"/>
              <a:ext cx="616312" cy="3379"/>
            </a:xfrm>
            <a:prstGeom prst="straightConnector1">
              <a:avLst/>
            </a:prstGeom>
            <a:grpFill/>
            <a:ln w="28575" algn="ctr">
              <a:solidFill>
                <a:schemeClr val="tx1"/>
              </a:solidFill>
              <a:round/>
              <a:headEnd type="arrow" w="med" len="med"/>
              <a:tailEnd type="arrow" w="med" len="med"/>
            </a:ln>
            <a:extLst/>
          </p:spPr>
        </p:cxnSp>
      </p:grpSp>
    </p:spTree>
    <p:extLst>
      <p:ext uri="{BB962C8B-B14F-4D97-AF65-F5344CB8AC3E}">
        <p14:creationId xmlns:p14="http://schemas.microsoft.com/office/powerpoint/2010/main" val="27851463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 xmlns:a16="http://schemas.microsoft.com/office/drawing/2014/main" id="{618B7B17-B2F7-4EE7-A79E-E4AEAACBC4A6}"/>
              </a:ext>
            </a:extLst>
          </p:cNvPr>
          <p:cNvSpPr txBox="1"/>
          <p:nvPr/>
        </p:nvSpPr>
        <p:spPr>
          <a:xfrm>
            <a:off x="257062" y="311051"/>
            <a:ext cx="3836636" cy="1938992"/>
          </a:xfrm>
          <a:prstGeom prst="rect">
            <a:avLst/>
          </a:prstGeom>
          <a:noFill/>
        </p:spPr>
        <p:txBody>
          <a:bodyPr wrap="square" rtlCol="0">
            <a:spAutoFit/>
          </a:bodyPr>
          <a:lstStyle/>
          <a:p>
            <a:r>
              <a:rPr lang="es-CO" altLang="es-CO" sz="4000" b="1" dirty="0" smtClean="0">
                <a:solidFill>
                  <a:schemeClr val="accent1"/>
                </a:solidFill>
              </a:rPr>
              <a:t>Identificación de riesgos  ambientales </a:t>
            </a:r>
            <a:endParaRPr lang="es-ES" altLang="es-CO" sz="4000" b="1" dirty="0">
              <a:solidFill>
                <a:schemeClr val="accent1"/>
              </a:solidFill>
            </a:endParaRPr>
          </a:p>
        </p:txBody>
      </p:sp>
      <p:sp>
        <p:nvSpPr>
          <p:cNvPr id="3" name="Rectangle 2"/>
          <p:cNvSpPr txBox="1">
            <a:spLocks noChangeArrowheads="1"/>
          </p:cNvSpPr>
          <p:nvPr/>
        </p:nvSpPr>
        <p:spPr>
          <a:xfrm>
            <a:off x="1214438" y="115888"/>
            <a:ext cx="7370762" cy="601662"/>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s-ES" altLang="es-CO" sz="4400" dirty="0"/>
          </a:p>
        </p:txBody>
      </p:sp>
      <p:sp>
        <p:nvSpPr>
          <p:cNvPr id="5" name="Rectangle 3"/>
          <p:cNvSpPr txBox="1">
            <a:spLocks noChangeArrowheads="1"/>
          </p:cNvSpPr>
          <p:nvPr/>
        </p:nvSpPr>
        <p:spPr>
          <a:xfrm>
            <a:off x="3657600" y="439243"/>
            <a:ext cx="8482824" cy="4885332"/>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s-CO" sz="2400" dirty="0"/>
              <a:t>La identificación de los riesgos ambientales se produce en varias etapas. Inicialmente, se identifican los problemas y aspectos ambientales tanto en el área estratégica como en la operativa o a nivel del proyecto. En consecuencia, un examen más detallado debería tener en cuenta los ecosistemas naturales, el medio ambiente general, los pueblos y comunidades, y los negocios.</a:t>
            </a:r>
          </a:p>
          <a:p>
            <a:pPr marL="0" indent="0">
              <a:buNone/>
            </a:pPr>
            <a:r>
              <a:rPr lang="es-CO" sz="2400" dirty="0"/>
              <a:t> </a:t>
            </a:r>
          </a:p>
          <a:p>
            <a:pPr marL="0" indent="0">
              <a:buNone/>
            </a:pPr>
            <a:r>
              <a:rPr lang="es-CO" sz="2400" dirty="0"/>
              <a:t>Las siguientes etapas proporcionan una guía práctica de la manera en que se deben identificar las fuentes de riesgo y los impactos ambientales potenciales.</a:t>
            </a:r>
          </a:p>
          <a:p>
            <a:pPr marL="0" indent="0">
              <a:buNone/>
            </a:pPr>
            <a:r>
              <a:rPr lang="es-CO" sz="2400" dirty="0"/>
              <a:t> </a:t>
            </a:r>
          </a:p>
          <a:p>
            <a:pPr marL="0" indent="0">
              <a:buNone/>
            </a:pPr>
            <a:r>
              <a:rPr lang="es-CO" sz="2400" dirty="0"/>
              <a:t>-	Identificar las </a:t>
            </a:r>
            <a:r>
              <a:rPr lang="es-CO" sz="2400" b="1" dirty="0"/>
              <a:t>fuentes de riesgo</a:t>
            </a:r>
            <a:r>
              <a:rPr lang="es-CO" sz="2400" dirty="0" smtClean="0"/>
              <a:t>.</a:t>
            </a:r>
            <a:endParaRPr lang="es-CO" sz="2400" dirty="0"/>
          </a:p>
          <a:p>
            <a:pPr marL="0" indent="0">
              <a:buNone/>
            </a:pPr>
            <a:r>
              <a:rPr lang="es-CO" sz="2400" dirty="0"/>
              <a:t>-	Describir el ambiente circundante</a:t>
            </a:r>
            <a:r>
              <a:rPr lang="es-CO" sz="2400" dirty="0" smtClean="0"/>
              <a:t>.</a:t>
            </a:r>
            <a:r>
              <a:rPr lang="es-CO" sz="2400" dirty="0"/>
              <a:t> </a:t>
            </a:r>
          </a:p>
          <a:p>
            <a:pPr marL="0" indent="0">
              <a:buNone/>
            </a:pPr>
            <a:r>
              <a:rPr lang="es-CO" sz="2400" dirty="0"/>
              <a:t>-	Identificar los </a:t>
            </a:r>
            <a:r>
              <a:rPr lang="es-CO" sz="2400" b="1" dirty="0"/>
              <a:t>impactos ambientales</a:t>
            </a:r>
            <a:r>
              <a:rPr lang="es-CO" sz="2400" dirty="0"/>
              <a:t> potenciales.</a:t>
            </a:r>
          </a:p>
          <a:p>
            <a:pPr marL="0" indent="0">
              <a:lnSpc>
                <a:spcPct val="120000"/>
              </a:lnSpc>
              <a:buNone/>
              <a:defRPr/>
            </a:pPr>
            <a:endParaRPr lang="es-CO" sz="2000" dirty="0" smtClean="0">
              <a:latin typeface="Arial" pitchFamily="34" charset="0"/>
              <a:cs typeface="Arial" pitchFamily="34" charset="0"/>
            </a:endParaRPr>
          </a:p>
          <a:p>
            <a:pPr marL="0" indent="0">
              <a:lnSpc>
                <a:spcPct val="80000"/>
              </a:lnSpc>
              <a:buNone/>
              <a:defRPr/>
            </a:pPr>
            <a:endParaRPr lang="es-ES" sz="2000" dirty="0" smtClean="0">
              <a:latin typeface="Arial" pitchFamily="34" charset="0"/>
              <a:cs typeface="Arial" pitchFamily="34" charset="0"/>
            </a:endParaRP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4161" y="4036640"/>
            <a:ext cx="2831709" cy="2123782"/>
          </a:xfrm>
          <a:prstGeom prst="rect">
            <a:avLst/>
          </a:prstGeom>
        </p:spPr>
      </p:pic>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161" y="2077159"/>
            <a:ext cx="2831709" cy="1887806"/>
          </a:xfrm>
          <a:prstGeom prst="rect">
            <a:avLst/>
          </a:prstGeom>
        </p:spPr>
      </p:pic>
    </p:spTree>
    <p:extLst>
      <p:ext uri="{BB962C8B-B14F-4D97-AF65-F5344CB8AC3E}">
        <p14:creationId xmlns:p14="http://schemas.microsoft.com/office/powerpoint/2010/main" val="11293416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 xmlns:a16="http://schemas.microsoft.com/office/drawing/2014/main" id="{618B7B17-B2F7-4EE7-A79E-E4AEAACBC4A6}"/>
              </a:ext>
            </a:extLst>
          </p:cNvPr>
          <p:cNvSpPr txBox="1"/>
          <p:nvPr/>
        </p:nvSpPr>
        <p:spPr>
          <a:xfrm>
            <a:off x="257062" y="311051"/>
            <a:ext cx="3836636" cy="1938992"/>
          </a:xfrm>
          <a:prstGeom prst="rect">
            <a:avLst/>
          </a:prstGeom>
          <a:noFill/>
        </p:spPr>
        <p:txBody>
          <a:bodyPr wrap="square" rtlCol="0">
            <a:spAutoFit/>
          </a:bodyPr>
          <a:lstStyle/>
          <a:p>
            <a:r>
              <a:rPr lang="es-CO" altLang="es-CO" sz="4000" b="1" dirty="0" smtClean="0">
                <a:solidFill>
                  <a:schemeClr val="accent1"/>
                </a:solidFill>
              </a:rPr>
              <a:t>Identificación de riesgos  ambientales </a:t>
            </a:r>
            <a:endParaRPr lang="es-ES" altLang="es-CO" sz="4000" b="1" dirty="0">
              <a:solidFill>
                <a:schemeClr val="accent1"/>
              </a:solidFill>
            </a:endParaRPr>
          </a:p>
        </p:txBody>
      </p:sp>
      <p:sp>
        <p:nvSpPr>
          <p:cNvPr id="3" name="Rectangle 2"/>
          <p:cNvSpPr txBox="1">
            <a:spLocks noChangeArrowheads="1"/>
          </p:cNvSpPr>
          <p:nvPr/>
        </p:nvSpPr>
        <p:spPr>
          <a:xfrm>
            <a:off x="1214438" y="115888"/>
            <a:ext cx="7370762" cy="601662"/>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s-ES" altLang="es-CO" sz="4400" dirty="0"/>
          </a:p>
        </p:txBody>
      </p:sp>
      <p:sp>
        <p:nvSpPr>
          <p:cNvPr id="7" name="Rectangle 2"/>
          <p:cNvSpPr txBox="1">
            <a:spLocks noChangeArrowheads="1"/>
          </p:cNvSpPr>
          <p:nvPr/>
        </p:nvSpPr>
        <p:spPr>
          <a:xfrm>
            <a:off x="3866100" y="639080"/>
            <a:ext cx="7561262" cy="1079500"/>
          </a:xfrm>
          <a:prstGeom prst="rect">
            <a:avLst/>
          </a:prstGeom>
          <a:solidFill>
            <a:schemeClr val="accent1"/>
          </a:solidFill>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s-CO" altLang="es-CO" sz="3600" dirty="0" smtClean="0">
                <a:solidFill>
                  <a:schemeClr val="bg1"/>
                </a:solidFill>
              </a:rPr>
              <a:t>DESCRIPCIÓN DEL AMBIENTE CIRCUNDANTE</a:t>
            </a:r>
            <a:r>
              <a:rPr lang="es-ES" altLang="es-CO" sz="3600" dirty="0" smtClean="0">
                <a:solidFill>
                  <a:schemeClr val="bg1"/>
                </a:solidFill>
              </a:rPr>
              <a:t> </a:t>
            </a:r>
            <a:endParaRPr lang="es-ES" altLang="es-CO" sz="3600" dirty="0">
              <a:solidFill>
                <a:schemeClr val="bg1"/>
              </a:solidFill>
            </a:endParaRPr>
          </a:p>
        </p:txBody>
      </p:sp>
      <p:sp>
        <p:nvSpPr>
          <p:cNvPr id="8" name="Rectangle 3"/>
          <p:cNvSpPr txBox="1">
            <a:spLocks noChangeArrowheads="1"/>
          </p:cNvSpPr>
          <p:nvPr/>
        </p:nvSpPr>
        <p:spPr>
          <a:xfrm>
            <a:off x="3650200" y="1856692"/>
            <a:ext cx="8101012" cy="375285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80000"/>
              </a:lnSpc>
              <a:buFontTx/>
              <a:buChar char="•"/>
            </a:pPr>
            <a:r>
              <a:rPr lang="es-CO" altLang="es-CO" sz="2400" smtClean="0"/>
              <a:t>Es conveniente definir el alcance del estudio y ello depende de la aplicación (por ejemplo, determinar todos los impactos ambientales significativos asociados con un proyecto para presentar una evaluación del impacto ambiental a la autoridad reguladora).</a:t>
            </a:r>
          </a:p>
          <a:p>
            <a:pPr>
              <a:lnSpc>
                <a:spcPct val="80000"/>
              </a:lnSpc>
              <a:buFontTx/>
              <a:buChar char="•"/>
            </a:pPr>
            <a:r>
              <a:rPr lang="es-CO" altLang="es-CO" sz="2400" smtClean="0"/>
              <a:t>Cuando el alcance es determinar todos los impactos ambientales significativos asociados con una operación o un proyecto particular, se deberían hacer esfuerzos para identificar, describir y entender todos los componentes principales del ambiente circundante. Esto podría incluir, por ejemplo, los componentes biológico (flora, fauna, ecosistemas), físico (atmósfera, agua subterránea, suelo) y social (patrimonio cultural, demografía social) del ambiente</a:t>
            </a:r>
            <a:r>
              <a:rPr lang="es-ES" altLang="es-CO" sz="2400" smtClean="0"/>
              <a:t> </a:t>
            </a:r>
            <a:endParaRPr lang="es-ES" altLang="es-CO" sz="2400" dirty="0"/>
          </a:p>
        </p:txBody>
      </p:sp>
      <p:pic>
        <p:nvPicPr>
          <p:cNvPr id="9" name="Imagen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154" y="2925397"/>
            <a:ext cx="2438400" cy="1615440"/>
          </a:xfrm>
          <a:prstGeom prst="rect">
            <a:avLst/>
          </a:prstGeom>
        </p:spPr>
      </p:pic>
    </p:spTree>
    <p:extLst>
      <p:ext uri="{BB962C8B-B14F-4D97-AF65-F5344CB8AC3E}">
        <p14:creationId xmlns:p14="http://schemas.microsoft.com/office/powerpoint/2010/main" val="21252213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 xmlns:a16="http://schemas.microsoft.com/office/drawing/2014/main" id="{618B7B17-B2F7-4EE7-A79E-E4AEAACBC4A6}"/>
              </a:ext>
            </a:extLst>
          </p:cNvPr>
          <p:cNvSpPr txBox="1"/>
          <p:nvPr/>
        </p:nvSpPr>
        <p:spPr>
          <a:xfrm>
            <a:off x="257062" y="311051"/>
            <a:ext cx="3836636" cy="1938992"/>
          </a:xfrm>
          <a:prstGeom prst="rect">
            <a:avLst/>
          </a:prstGeom>
          <a:noFill/>
        </p:spPr>
        <p:txBody>
          <a:bodyPr wrap="square" rtlCol="0">
            <a:spAutoFit/>
          </a:bodyPr>
          <a:lstStyle/>
          <a:p>
            <a:r>
              <a:rPr lang="es-CO" altLang="es-CO" sz="4000" b="1" dirty="0" smtClean="0">
                <a:solidFill>
                  <a:schemeClr val="accent1"/>
                </a:solidFill>
              </a:rPr>
              <a:t>Identificación de riesgos  ambientales </a:t>
            </a:r>
            <a:endParaRPr lang="es-ES" altLang="es-CO" sz="4000" b="1" dirty="0">
              <a:solidFill>
                <a:schemeClr val="accent1"/>
              </a:solidFill>
            </a:endParaRPr>
          </a:p>
        </p:txBody>
      </p:sp>
      <p:sp>
        <p:nvSpPr>
          <p:cNvPr id="7" name="Rectangle 2"/>
          <p:cNvSpPr txBox="1">
            <a:spLocks noChangeArrowheads="1"/>
          </p:cNvSpPr>
          <p:nvPr/>
        </p:nvSpPr>
        <p:spPr>
          <a:xfrm>
            <a:off x="3769921" y="199256"/>
            <a:ext cx="8243887" cy="746126"/>
          </a:xfrm>
          <a:prstGeom prst="rect">
            <a:avLst/>
          </a:prstGeom>
          <a:solidFill>
            <a:schemeClr val="accent1"/>
          </a:solidFill>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s-CO" altLang="es-CO" sz="3200" smtClean="0">
                <a:solidFill>
                  <a:schemeClr val="bg1"/>
                </a:solidFill>
              </a:rPr>
              <a:t>IDENTIFICAR LAS FUENTES DE RIESGO</a:t>
            </a:r>
            <a:endParaRPr lang="es-ES" altLang="es-CO" sz="3200">
              <a:solidFill>
                <a:schemeClr val="bg1"/>
              </a:solidFill>
            </a:endParaRPr>
          </a:p>
        </p:txBody>
      </p:sp>
      <p:sp>
        <p:nvSpPr>
          <p:cNvPr id="8" name="Rectangle 3"/>
          <p:cNvSpPr txBox="1">
            <a:spLocks noChangeArrowheads="1"/>
          </p:cNvSpPr>
          <p:nvPr/>
        </p:nvSpPr>
        <p:spPr>
          <a:xfrm>
            <a:off x="3325870" y="1195754"/>
            <a:ext cx="8687938" cy="3274646"/>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80000"/>
              </a:lnSpc>
              <a:buFontTx/>
              <a:buChar char="•"/>
            </a:pPr>
            <a:r>
              <a:rPr lang="es-CO" altLang="es-CO" sz="1800" dirty="0" smtClean="0"/>
              <a:t>La identificación de  </a:t>
            </a:r>
            <a:r>
              <a:rPr lang="es-CO" altLang="es-CO" sz="1800" b="1" dirty="0" smtClean="0"/>
              <a:t>fuentes de riesgo </a:t>
            </a:r>
            <a:r>
              <a:rPr lang="es-CO" altLang="es-CO" sz="1800" dirty="0" smtClean="0"/>
              <a:t>implica identificación de </a:t>
            </a:r>
            <a:r>
              <a:rPr lang="es-CO" altLang="es-CO" sz="1800" b="1" dirty="0" smtClean="0"/>
              <a:t>peligros</a:t>
            </a:r>
            <a:r>
              <a:rPr lang="es-CO" altLang="es-CO" sz="1800" dirty="0" smtClean="0"/>
              <a:t>, </a:t>
            </a:r>
            <a:r>
              <a:rPr lang="es-CO" altLang="es-CO" sz="1800" b="1" dirty="0" smtClean="0"/>
              <a:t>aspectos ambientales</a:t>
            </a:r>
            <a:r>
              <a:rPr lang="es-CO" altLang="es-CO" sz="1800" dirty="0" smtClean="0"/>
              <a:t> e </a:t>
            </a:r>
            <a:r>
              <a:rPr lang="es-CO" altLang="es-CO" sz="1800" b="1" dirty="0" smtClean="0"/>
              <a:t>incidentes</a:t>
            </a:r>
            <a:r>
              <a:rPr lang="es-CO" altLang="es-CO" sz="1800" dirty="0" smtClean="0"/>
              <a:t> potenciales.</a:t>
            </a:r>
          </a:p>
          <a:p>
            <a:pPr>
              <a:lnSpc>
                <a:spcPct val="80000"/>
              </a:lnSpc>
              <a:buFontTx/>
              <a:buChar char="•"/>
            </a:pPr>
            <a:r>
              <a:rPr lang="es-CO" altLang="es-CO" sz="1800" dirty="0" smtClean="0"/>
              <a:t> Es necesario identificar y documentar los aspectos que afectan al ambiente y los problemas ambientales que pueden tener consecuencias para los negocios.</a:t>
            </a:r>
          </a:p>
          <a:p>
            <a:pPr>
              <a:lnSpc>
                <a:spcPct val="80000"/>
              </a:lnSpc>
              <a:buFontTx/>
              <a:buChar char="•"/>
            </a:pPr>
            <a:r>
              <a:rPr lang="es-CO" altLang="es-CO" sz="1800" dirty="0" smtClean="0"/>
              <a:t>Este análisis debería producir un </a:t>
            </a:r>
            <a:r>
              <a:rPr lang="es-CO" altLang="es-CO" sz="1800" b="1" dirty="0" smtClean="0"/>
              <a:t>listado de todos los peligros y los incidentes</a:t>
            </a:r>
            <a:r>
              <a:rPr lang="es-CO" altLang="es-CO" sz="1800" dirty="0" smtClean="0"/>
              <a:t> potenciales que pueden causar la liberación del peligro. En la mayoría de los casos, la información recopilada sobre los peligros e incidentes será pertinente (y similar) para los aspectos ambientales.</a:t>
            </a:r>
          </a:p>
          <a:p>
            <a:pPr>
              <a:lnSpc>
                <a:spcPct val="80000"/>
              </a:lnSpc>
              <a:buFontTx/>
              <a:buChar char="•"/>
            </a:pPr>
            <a:r>
              <a:rPr lang="es-CO" altLang="es-CO" sz="1800" dirty="0" smtClean="0"/>
              <a:t>Para empezar, hay que recopilar información sobre todos </a:t>
            </a:r>
            <a:r>
              <a:rPr lang="es-CO" altLang="es-CO" sz="1800" b="1" dirty="0" smtClean="0"/>
              <a:t>los agentes, actividades y procesos asociados con el funcionamiento</a:t>
            </a:r>
            <a:r>
              <a:rPr lang="es-CO" altLang="es-CO" sz="1800" dirty="0" smtClean="0"/>
              <a:t>, o las situaciones y actividades bajo consideración. Se registran aquellos que tienen el potencial de afectar el ambiente.</a:t>
            </a:r>
          </a:p>
          <a:p>
            <a:pPr>
              <a:lnSpc>
                <a:spcPct val="80000"/>
              </a:lnSpc>
              <a:buFontTx/>
              <a:buChar char="•"/>
            </a:pPr>
            <a:r>
              <a:rPr lang="es-CO" altLang="es-CO" sz="1800" dirty="0" smtClean="0"/>
              <a:t>Para una actividad nueva se puede realizar examinando la descripción del proyecto para las actividades existentes y llevando a cabo verificaciones físicas y seguimiento para identificar problemas ambientales.</a:t>
            </a:r>
          </a:p>
          <a:p>
            <a:pPr>
              <a:lnSpc>
                <a:spcPct val="80000"/>
              </a:lnSpc>
              <a:buFontTx/>
              <a:buChar char="•"/>
            </a:pPr>
            <a:r>
              <a:rPr lang="es-CO" altLang="es-CO" sz="1800" dirty="0" smtClean="0"/>
              <a:t>Un </a:t>
            </a:r>
            <a:r>
              <a:rPr lang="es-CO" altLang="es-CO" sz="1800" b="1" dirty="0" smtClean="0"/>
              <a:t>incidente</a:t>
            </a:r>
            <a:r>
              <a:rPr lang="es-CO" altLang="es-CO" sz="1800" dirty="0" smtClean="0"/>
              <a:t> puede ser un suceso corto y momentáneo (por ejemplo, una explosión o un derrame). También puede ser una situación continua como es el caso de la emisión continua o la degradación debida al abuso como en el caso de las prácticas agrícolas pobres.</a:t>
            </a:r>
          </a:p>
          <a:p>
            <a:pPr>
              <a:lnSpc>
                <a:spcPct val="80000"/>
              </a:lnSpc>
              <a:buFontTx/>
              <a:buChar char="•"/>
            </a:pPr>
            <a:r>
              <a:rPr lang="es-CO" altLang="es-CO" sz="1800" dirty="0" smtClean="0"/>
              <a:t>Cualquier actividad, cambio o desarrollo puede afectar potencialmente al ambiente sin que se identifique fácilmente un incidente específico, como el caso del crecimiento poblacional o la tala de bosques.</a:t>
            </a:r>
            <a:endParaRPr lang="es-ES" altLang="es-CO" sz="1800" dirty="0"/>
          </a:p>
        </p:txBody>
      </p:sp>
      <p:pic>
        <p:nvPicPr>
          <p:cNvPr id="10" name="Imagen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26080"/>
            <a:ext cx="3361862" cy="1927274"/>
          </a:xfrm>
          <a:prstGeom prst="rect">
            <a:avLst/>
          </a:prstGeom>
        </p:spPr>
      </p:pic>
    </p:spTree>
    <p:extLst>
      <p:ext uri="{BB962C8B-B14F-4D97-AF65-F5344CB8AC3E}">
        <p14:creationId xmlns:p14="http://schemas.microsoft.com/office/powerpoint/2010/main" val="2197664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 xmlns:a16="http://schemas.microsoft.com/office/drawing/2014/main" id="{618B7B17-B2F7-4EE7-A79E-E4AEAACBC4A6}"/>
              </a:ext>
            </a:extLst>
          </p:cNvPr>
          <p:cNvSpPr txBox="1"/>
          <p:nvPr/>
        </p:nvSpPr>
        <p:spPr>
          <a:xfrm>
            <a:off x="257062" y="311051"/>
            <a:ext cx="2813684" cy="1384995"/>
          </a:xfrm>
          <a:prstGeom prst="rect">
            <a:avLst/>
          </a:prstGeom>
          <a:noFill/>
        </p:spPr>
        <p:txBody>
          <a:bodyPr wrap="square" rtlCol="0">
            <a:spAutoFit/>
          </a:bodyPr>
          <a:lstStyle/>
          <a:p>
            <a:r>
              <a:rPr lang="es-CO" altLang="es-CO" sz="2800" b="1" dirty="0" smtClean="0">
                <a:solidFill>
                  <a:schemeClr val="accent1"/>
                </a:solidFill>
              </a:rPr>
              <a:t>CONTENIDO DE LA </a:t>
            </a:r>
            <a:r>
              <a:rPr lang="es-CO" altLang="es-CO" sz="2800" b="1" dirty="0">
                <a:solidFill>
                  <a:schemeClr val="accent1"/>
                </a:solidFill>
              </a:rPr>
              <a:t>GUÍA</a:t>
            </a:r>
            <a:r>
              <a:rPr lang="es-ES" altLang="es-CO" sz="2800" b="1" dirty="0">
                <a:solidFill>
                  <a:schemeClr val="accent1"/>
                </a:solidFill>
              </a:rPr>
              <a:t> GTC104</a:t>
            </a:r>
          </a:p>
        </p:txBody>
      </p:sp>
      <p:sp>
        <p:nvSpPr>
          <p:cNvPr id="3" name="Rectangle 2"/>
          <p:cNvSpPr txBox="1">
            <a:spLocks noChangeArrowheads="1"/>
          </p:cNvSpPr>
          <p:nvPr/>
        </p:nvSpPr>
        <p:spPr>
          <a:xfrm>
            <a:off x="1214438" y="115888"/>
            <a:ext cx="7370762" cy="601662"/>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s-ES" altLang="es-CO" sz="4400" dirty="0"/>
          </a:p>
        </p:txBody>
      </p:sp>
      <p:sp>
        <p:nvSpPr>
          <p:cNvPr id="4" name="Rectangle 3"/>
          <p:cNvSpPr txBox="1">
            <a:spLocks noChangeArrowheads="1"/>
          </p:cNvSpPr>
          <p:nvPr/>
        </p:nvSpPr>
        <p:spPr>
          <a:xfrm>
            <a:off x="4756650" y="0"/>
            <a:ext cx="7435349" cy="4359771"/>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s-CO" sz="2000" dirty="0"/>
          </a:p>
          <a:p>
            <a:r>
              <a:rPr lang="es-CO" sz="2000" b="1" dirty="0"/>
              <a:t>1</a:t>
            </a:r>
            <a:r>
              <a:rPr lang="es-CO" sz="2000" b="1" dirty="0" smtClean="0"/>
              <a:t>. INTRODUCCIÓN</a:t>
            </a:r>
            <a:endParaRPr lang="es-CO" sz="2000" dirty="0"/>
          </a:p>
          <a:p>
            <a:r>
              <a:rPr lang="es-CO" sz="2000" b="1" dirty="0" smtClean="0"/>
              <a:t>1.1 USO </a:t>
            </a:r>
            <a:r>
              <a:rPr lang="es-CO" sz="2000" b="1" dirty="0"/>
              <a:t>DE LA GUÍA</a:t>
            </a:r>
            <a:endParaRPr lang="es-CO" sz="2000" dirty="0"/>
          </a:p>
          <a:p>
            <a:r>
              <a:rPr lang="es-CO" sz="2000" b="1" dirty="0" smtClean="0"/>
              <a:t>1.2 GESTIÓN </a:t>
            </a:r>
            <a:r>
              <a:rPr lang="es-CO" sz="2000" b="1" dirty="0"/>
              <a:t>DEL RIESGO</a:t>
            </a:r>
            <a:endParaRPr lang="es-CO" sz="2000" dirty="0"/>
          </a:p>
          <a:p>
            <a:r>
              <a:rPr lang="es-CO" sz="2000" b="1" dirty="0" smtClean="0"/>
              <a:t>1.3 RIESGO </a:t>
            </a:r>
            <a:r>
              <a:rPr lang="es-CO" sz="2000" b="1" dirty="0"/>
              <a:t>AMBIENTAL</a:t>
            </a:r>
            <a:endParaRPr lang="es-CO" sz="2000" dirty="0"/>
          </a:p>
          <a:p>
            <a:r>
              <a:rPr lang="es-CO" sz="2000" b="1" dirty="0" smtClean="0"/>
              <a:t>1.4 BENEFICIOS </a:t>
            </a:r>
            <a:r>
              <a:rPr lang="es-CO" sz="2000" b="1" dirty="0"/>
              <a:t>DE LA GESTIÓN DEL RIESGO AMBIENTAL</a:t>
            </a:r>
            <a:endParaRPr lang="es-CO" sz="2000" dirty="0"/>
          </a:p>
          <a:p>
            <a:r>
              <a:rPr lang="es-CO" sz="2000" b="1" dirty="0" smtClean="0"/>
              <a:t>1.5 CARACTERÍSTICAS </a:t>
            </a:r>
            <a:r>
              <a:rPr lang="es-CO" sz="2000" b="1" dirty="0"/>
              <a:t>ESPECIALES DE LA GESTIÓN DEL RIESGO AMBIENTAL</a:t>
            </a:r>
            <a:endParaRPr lang="es-CO" sz="2000" dirty="0"/>
          </a:p>
          <a:p>
            <a:r>
              <a:rPr lang="es-CO" sz="2000" b="1" dirty="0" smtClean="0"/>
              <a:t>1.6 APLICACIÓN </a:t>
            </a:r>
            <a:r>
              <a:rPr lang="es-CO" sz="2000" b="1" dirty="0"/>
              <a:t>DE LA GESTIÓN DEL RIESGO AMBIENTAL</a:t>
            </a:r>
            <a:endParaRPr lang="es-CO" sz="2000" dirty="0"/>
          </a:p>
          <a:p>
            <a:r>
              <a:rPr lang="es-CO" sz="2000" b="1" dirty="0" smtClean="0"/>
              <a:t>1.7 GESTIÓN </a:t>
            </a:r>
            <a:r>
              <a:rPr lang="es-CO" sz="2000" b="1" dirty="0"/>
              <a:t>DEL RIESGO AMBIENTAL EN LA ORGANIZACIÓN</a:t>
            </a:r>
            <a:endParaRPr lang="es-CO" sz="2000" dirty="0"/>
          </a:p>
          <a:p>
            <a:r>
              <a:rPr lang="es-CO" sz="2000" b="1" dirty="0" smtClean="0"/>
              <a:t>1.8 TERMINOLOGÍA</a:t>
            </a:r>
            <a:endParaRPr lang="es-CO" sz="2000" dirty="0"/>
          </a:p>
          <a:p>
            <a:r>
              <a:rPr lang="es-CO" sz="2000" b="1" dirty="0"/>
              <a:t>2</a:t>
            </a:r>
            <a:r>
              <a:rPr lang="es-CO" sz="2000" b="1" dirty="0" smtClean="0"/>
              <a:t>. PROCESO </a:t>
            </a:r>
            <a:r>
              <a:rPr lang="es-CO" sz="2000" b="1" dirty="0"/>
              <a:t>DE GESTIÓN DEL </a:t>
            </a:r>
            <a:r>
              <a:rPr lang="es-CO" sz="2000" b="1" dirty="0" smtClean="0"/>
              <a:t>RIESGO</a:t>
            </a:r>
            <a:endParaRPr lang="es-CO" sz="2000" dirty="0"/>
          </a:p>
          <a:p>
            <a:r>
              <a:rPr lang="es-CO" sz="2000" b="1" dirty="0" smtClean="0"/>
              <a:t>2.1 GENERALIDADES</a:t>
            </a:r>
            <a:endParaRPr lang="es-CO" sz="2000" dirty="0" smtClean="0"/>
          </a:p>
          <a:p>
            <a:r>
              <a:rPr lang="es-CO" sz="2000" b="1" dirty="0" smtClean="0"/>
              <a:t>3. ESTUDIO </a:t>
            </a:r>
            <a:r>
              <a:rPr lang="es-CO" sz="2000" b="1" dirty="0"/>
              <a:t>DE CASO</a:t>
            </a:r>
            <a:endParaRPr lang="es-CO" sz="2000" dirty="0"/>
          </a:p>
          <a:p>
            <a:r>
              <a:rPr lang="es-CO" sz="2000" b="1" dirty="0" smtClean="0"/>
              <a:t> DOCUMENTO </a:t>
            </a:r>
            <a:r>
              <a:rPr lang="es-CO" sz="2000" b="1" dirty="0"/>
              <a:t>DE REFERENCIA</a:t>
            </a:r>
            <a:endParaRPr lang="es-CO" sz="2000" dirty="0"/>
          </a:p>
          <a:p>
            <a:r>
              <a:rPr lang="es-CO" sz="2000" b="1" dirty="0" smtClean="0"/>
              <a:t> APÉNDICES </a:t>
            </a:r>
            <a:endParaRPr lang="es-ES" altLang="es-CO" sz="2000" dirty="0"/>
          </a:p>
        </p:txBody>
      </p:sp>
      <p:grpSp>
        <p:nvGrpSpPr>
          <p:cNvPr id="5" name="30 Grupo"/>
          <p:cNvGrpSpPr>
            <a:grpSpLocks/>
          </p:cNvGrpSpPr>
          <p:nvPr/>
        </p:nvGrpSpPr>
        <p:grpSpPr bwMode="auto">
          <a:xfrm>
            <a:off x="269898" y="2307679"/>
            <a:ext cx="4064000" cy="3857625"/>
            <a:chOff x="2506478" y="2071677"/>
            <a:chExt cx="4064482" cy="3857655"/>
          </a:xfrm>
        </p:grpSpPr>
        <p:sp>
          <p:nvSpPr>
            <p:cNvPr id="6" name="Rectangle 4"/>
            <p:cNvSpPr>
              <a:spLocks noChangeArrowheads="1"/>
            </p:cNvSpPr>
            <p:nvPr/>
          </p:nvSpPr>
          <p:spPr bwMode="auto">
            <a:xfrm rot="-5400000">
              <a:off x="731539" y="3846616"/>
              <a:ext cx="3857655" cy="307777"/>
            </a:xfrm>
            <a:prstGeom prst="rect">
              <a:avLst/>
            </a:prstGeom>
            <a:solidFill>
              <a:srgbClr val="FFFF00"/>
            </a:solidFill>
            <a:ln w="9525">
              <a:solidFill>
                <a:srgbClr val="000000"/>
              </a:solidFill>
              <a:miter lim="800000"/>
              <a:headEnd/>
              <a:tailEnd/>
            </a:ln>
          </p:spPr>
          <p:txBody>
            <a:bodyPr anchor="ctr">
              <a:spAutoFit/>
            </a:bodyPr>
            <a:lstStyle/>
            <a:p>
              <a:pPr algn="ctr"/>
              <a:r>
                <a:rPr lang="es-ES" sz="1400" b="1" dirty="0" smtClean="0">
                  <a:latin typeface="Arial" pitchFamily="34" charset="0"/>
                  <a:cs typeface="Arial" pitchFamily="34" charset="0"/>
                </a:rPr>
                <a:t>2.2 COMUNICACIÓN </a:t>
              </a:r>
              <a:r>
                <a:rPr lang="es-ES" sz="1400" b="1" dirty="0">
                  <a:latin typeface="Arial" pitchFamily="34" charset="0"/>
                  <a:cs typeface="Arial" pitchFamily="34" charset="0"/>
                </a:rPr>
                <a:t>Y CONSULTA</a:t>
              </a:r>
              <a:endParaRPr lang="es-CO" sz="1400" b="1" dirty="0">
                <a:latin typeface="Arial" pitchFamily="34" charset="0"/>
                <a:cs typeface="Arial" pitchFamily="34" charset="0"/>
              </a:endParaRPr>
            </a:p>
          </p:txBody>
        </p:sp>
        <p:sp>
          <p:nvSpPr>
            <p:cNvPr id="7" name="Rectangle 5"/>
            <p:cNvSpPr>
              <a:spLocks noChangeArrowheads="1"/>
            </p:cNvSpPr>
            <p:nvPr/>
          </p:nvSpPr>
          <p:spPr bwMode="auto">
            <a:xfrm>
              <a:off x="3380675" y="2071682"/>
              <a:ext cx="2240957" cy="525035"/>
            </a:xfrm>
            <a:prstGeom prst="rect">
              <a:avLst/>
            </a:prstGeom>
            <a:solidFill>
              <a:srgbClr val="FFFF00"/>
            </a:solidFill>
            <a:ln w="9525">
              <a:solidFill>
                <a:srgbClr val="000000"/>
              </a:solidFill>
              <a:miter lim="800000"/>
              <a:headEnd/>
              <a:tailEnd/>
            </a:ln>
          </p:spPr>
          <p:txBody>
            <a:bodyPr anchor="ctr">
              <a:spAutoFit/>
            </a:bodyPr>
            <a:lstStyle/>
            <a:p>
              <a:pPr algn="ctr"/>
              <a:r>
                <a:rPr lang="es-ES" sz="1400" b="1" dirty="0" smtClean="0">
                  <a:latin typeface="Arial" pitchFamily="34" charset="0"/>
                  <a:cs typeface="Arial" pitchFamily="34" charset="0"/>
                </a:rPr>
                <a:t>2.3 ESTABLECER </a:t>
              </a:r>
              <a:r>
                <a:rPr lang="es-ES" sz="1400" b="1" dirty="0">
                  <a:latin typeface="Arial" pitchFamily="34" charset="0"/>
                  <a:cs typeface="Arial" pitchFamily="34" charset="0"/>
                </a:rPr>
                <a:t>EL CONTEXTO</a:t>
              </a:r>
              <a:endParaRPr lang="es-CO" sz="1400" b="1" dirty="0">
                <a:latin typeface="Arial" pitchFamily="34" charset="0"/>
                <a:cs typeface="Arial" pitchFamily="34" charset="0"/>
              </a:endParaRPr>
            </a:p>
          </p:txBody>
        </p:sp>
        <p:sp>
          <p:nvSpPr>
            <p:cNvPr id="8" name="Rectangle 6"/>
            <p:cNvSpPr>
              <a:spLocks noChangeArrowheads="1"/>
            </p:cNvSpPr>
            <p:nvPr/>
          </p:nvSpPr>
          <p:spPr bwMode="auto">
            <a:xfrm>
              <a:off x="3380675" y="5597977"/>
              <a:ext cx="2240957" cy="315020"/>
            </a:xfrm>
            <a:prstGeom prst="rect">
              <a:avLst/>
            </a:prstGeom>
            <a:solidFill>
              <a:srgbClr val="FFFF00"/>
            </a:solidFill>
            <a:ln w="9525">
              <a:solidFill>
                <a:srgbClr val="000000"/>
              </a:solidFill>
              <a:miter lim="800000"/>
              <a:headEnd/>
              <a:tailEnd/>
            </a:ln>
          </p:spPr>
          <p:txBody>
            <a:bodyPr anchor="ctr">
              <a:spAutoFit/>
            </a:bodyPr>
            <a:lstStyle/>
            <a:p>
              <a:pPr algn="ctr"/>
              <a:r>
                <a:rPr lang="es-ES" sz="1400" b="1" dirty="0" smtClean="0">
                  <a:latin typeface="Arial" pitchFamily="34" charset="0"/>
                  <a:cs typeface="Arial" pitchFamily="34" charset="0"/>
                </a:rPr>
                <a:t>2.7 TRATAR </a:t>
              </a:r>
              <a:r>
                <a:rPr lang="es-ES" sz="1400" b="1" dirty="0">
                  <a:latin typeface="Arial" pitchFamily="34" charset="0"/>
                  <a:cs typeface="Arial" pitchFamily="34" charset="0"/>
                </a:rPr>
                <a:t>EL RIESGO</a:t>
              </a:r>
              <a:endParaRPr lang="es-CO" sz="1400" b="1" dirty="0">
                <a:latin typeface="Arial" pitchFamily="34" charset="0"/>
                <a:cs typeface="Arial" pitchFamily="34" charset="0"/>
              </a:endParaRPr>
            </a:p>
          </p:txBody>
        </p:sp>
        <p:sp>
          <p:nvSpPr>
            <p:cNvPr id="9" name="Rectangle 7"/>
            <p:cNvSpPr>
              <a:spLocks noChangeArrowheads="1"/>
            </p:cNvSpPr>
            <p:nvPr/>
          </p:nvSpPr>
          <p:spPr bwMode="auto">
            <a:xfrm>
              <a:off x="3380675" y="4735032"/>
              <a:ext cx="2240957" cy="523220"/>
            </a:xfrm>
            <a:prstGeom prst="rect">
              <a:avLst/>
            </a:prstGeom>
            <a:solidFill>
              <a:srgbClr val="FFFF00"/>
            </a:solidFill>
            <a:ln w="9525">
              <a:solidFill>
                <a:srgbClr val="000000"/>
              </a:solidFill>
              <a:miter lim="800000"/>
              <a:headEnd/>
              <a:tailEnd/>
            </a:ln>
          </p:spPr>
          <p:txBody>
            <a:bodyPr anchor="ctr">
              <a:spAutoFit/>
            </a:bodyPr>
            <a:lstStyle/>
            <a:p>
              <a:pPr algn="ctr"/>
              <a:r>
                <a:rPr lang="es-ES" sz="1400" b="1" dirty="0" smtClean="0">
                  <a:latin typeface="Arial" pitchFamily="34" charset="0"/>
                  <a:cs typeface="Arial" pitchFamily="34" charset="0"/>
                </a:rPr>
                <a:t>2.6 EVALUAR </a:t>
              </a:r>
              <a:r>
                <a:rPr lang="es-ES" sz="1400" b="1" dirty="0">
                  <a:latin typeface="Arial" pitchFamily="34" charset="0"/>
                  <a:cs typeface="Arial" pitchFamily="34" charset="0"/>
                </a:rPr>
                <a:t>LOS RIESGOS</a:t>
              </a:r>
              <a:endParaRPr lang="es-CO" sz="1400" b="1" dirty="0">
                <a:latin typeface="Arial" pitchFamily="34" charset="0"/>
                <a:cs typeface="Arial" pitchFamily="34" charset="0"/>
              </a:endParaRPr>
            </a:p>
          </p:txBody>
        </p:sp>
        <p:sp>
          <p:nvSpPr>
            <p:cNvPr id="10" name="Rectangle 8"/>
            <p:cNvSpPr>
              <a:spLocks noChangeArrowheads="1"/>
            </p:cNvSpPr>
            <p:nvPr/>
          </p:nvSpPr>
          <p:spPr bwMode="auto">
            <a:xfrm>
              <a:off x="3380675" y="3885104"/>
              <a:ext cx="2240957" cy="523220"/>
            </a:xfrm>
            <a:prstGeom prst="rect">
              <a:avLst/>
            </a:prstGeom>
            <a:solidFill>
              <a:srgbClr val="FFFF00"/>
            </a:solidFill>
            <a:ln w="9525">
              <a:solidFill>
                <a:srgbClr val="000000"/>
              </a:solidFill>
              <a:miter lim="800000"/>
              <a:headEnd/>
              <a:tailEnd/>
            </a:ln>
          </p:spPr>
          <p:txBody>
            <a:bodyPr anchor="ctr">
              <a:spAutoFit/>
            </a:bodyPr>
            <a:lstStyle/>
            <a:p>
              <a:pPr algn="ctr"/>
              <a:r>
                <a:rPr lang="es-ES" sz="1400" b="1" dirty="0" smtClean="0">
                  <a:latin typeface="Arial" pitchFamily="34" charset="0"/>
                  <a:cs typeface="Arial" pitchFamily="34" charset="0"/>
                </a:rPr>
                <a:t>2.5 ANALIZAR </a:t>
              </a:r>
              <a:r>
                <a:rPr lang="es-ES" sz="1400" b="1" dirty="0">
                  <a:latin typeface="Arial" pitchFamily="34" charset="0"/>
                  <a:cs typeface="Arial" pitchFamily="34" charset="0"/>
                </a:rPr>
                <a:t>LOS RIESGOS</a:t>
              </a:r>
              <a:endParaRPr lang="es-CO" sz="1400" b="1" dirty="0">
                <a:latin typeface="Arial" pitchFamily="34" charset="0"/>
                <a:cs typeface="Arial" pitchFamily="34" charset="0"/>
              </a:endParaRPr>
            </a:p>
          </p:txBody>
        </p:sp>
        <p:sp>
          <p:nvSpPr>
            <p:cNvPr id="11" name="Rectangle 9"/>
            <p:cNvSpPr>
              <a:spLocks noChangeArrowheads="1"/>
            </p:cNvSpPr>
            <p:nvPr/>
          </p:nvSpPr>
          <p:spPr bwMode="auto">
            <a:xfrm>
              <a:off x="3380675" y="2928934"/>
              <a:ext cx="2240957" cy="525035"/>
            </a:xfrm>
            <a:prstGeom prst="rect">
              <a:avLst/>
            </a:prstGeom>
            <a:solidFill>
              <a:srgbClr val="FFFF00"/>
            </a:solidFill>
            <a:ln w="9525">
              <a:solidFill>
                <a:srgbClr val="000000"/>
              </a:solidFill>
              <a:miter lim="800000"/>
              <a:headEnd/>
              <a:tailEnd/>
            </a:ln>
          </p:spPr>
          <p:txBody>
            <a:bodyPr anchor="ctr">
              <a:spAutoFit/>
            </a:bodyPr>
            <a:lstStyle/>
            <a:p>
              <a:pPr algn="ctr"/>
              <a:r>
                <a:rPr lang="es-ES" sz="1400" b="1" dirty="0" smtClean="0">
                  <a:latin typeface="Arial" pitchFamily="34" charset="0"/>
                  <a:cs typeface="Arial" pitchFamily="34" charset="0"/>
                </a:rPr>
                <a:t>2.4 IDENTIFICAR </a:t>
              </a:r>
              <a:r>
                <a:rPr lang="es-ES" sz="1400" b="1" dirty="0">
                  <a:latin typeface="Arial" pitchFamily="34" charset="0"/>
                  <a:cs typeface="Arial" pitchFamily="34" charset="0"/>
                </a:rPr>
                <a:t>LOS RIESGOS</a:t>
              </a:r>
              <a:endParaRPr lang="es-CO" sz="1400" b="1" dirty="0">
                <a:latin typeface="Arial" pitchFamily="34" charset="0"/>
                <a:cs typeface="Arial" pitchFamily="34" charset="0"/>
              </a:endParaRPr>
            </a:p>
          </p:txBody>
        </p:sp>
        <p:sp>
          <p:nvSpPr>
            <p:cNvPr id="12" name="Rectangle 10"/>
            <p:cNvSpPr>
              <a:spLocks noChangeArrowheads="1"/>
            </p:cNvSpPr>
            <p:nvPr/>
          </p:nvSpPr>
          <p:spPr bwMode="auto">
            <a:xfrm rot="-5400000">
              <a:off x="4577087" y="3864018"/>
              <a:ext cx="3679969" cy="307777"/>
            </a:xfrm>
            <a:prstGeom prst="rect">
              <a:avLst/>
            </a:prstGeom>
            <a:solidFill>
              <a:srgbClr val="FFFF00"/>
            </a:solidFill>
            <a:ln w="9525">
              <a:solidFill>
                <a:srgbClr val="000000"/>
              </a:solidFill>
              <a:miter lim="800000"/>
              <a:headEnd/>
              <a:tailEnd/>
            </a:ln>
          </p:spPr>
          <p:txBody>
            <a:bodyPr anchor="ctr">
              <a:spAutoFit/>
            </a:bodyPr>
            <a:lstStyle/>
            <a:p>
              <a:pPr algn="ctr"/>
              <a:r>
                <a:rPr lang="es-ES" sz="1400" b="1" dirty="0" smtClean="0">
                  <a:latin typeface="Arial" pitchFamily="34" charset="0"/>
                  <a:cs typeface="Arial" pitchFamily="34" charset="0"/>
                </a:rPr>
                <a:t>2.8 MONITOREO </a:t>
              </a:r>
              <a:r>
                <a:rPr lang="es-ES" sz="1400" b="1" dirty="0">
                  <a:latin typeface="Arial" pitchFamily="34" charset="0"/>
                  <a:cs typeface="Arial" pitchFamily="34" charset="0"/>
                </a:rPr>
                <a:t>Y REVISIÓN </a:t>
              </a:r>
              <a:endParaRPr lang="es-CO" sz="1400" b="1" dirty="0">
                <a:latin typeface="Arial" pitchFamily="34" charset="0"/>
                <a:cs typeface="Arial" pitchFamily="34" charset="0"/>
              </a:endParaRPr>
            </a:p>
          </p:txBody>
        </p:sp>
        <p:cxnSp>
          <p:nvCxnSpPr>
            <p:cNvPr id="13" name="AutoShape 11"/>
            <p:cNvCxnSpPr>
              <a:cxnSpLocks noChangeShapeType="1"/>
              <a:stCxn id="12" idx="3"/>
              <a:endCxn id="7" idx="0"/>
            </p:cNvCxnSpPr>
            <p:nvPr/>
          </p:nvCxnSpPr>
          <p:spPr bwMode="auto">
            <a:xfrm rot="16200000" flipV="1">
              <a:off x="5405993" y="1166843"/>
              <a:ext cx="106240" cy="1915918"/>
            </a:xfrm>
            <a:prstGeom prst="bentConnector3">
              <a:avLst>
                <a:gd name="adj1" fmla="val 315171"/>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4" name="AutoShape 12"/>
            <p:cNvCxnSpPr>
              <a:cxnSpLocks noChangeShapeType="1"/>
              <a:stCxn id="8" idx="2"/>
            </p:cNvCxnSpPr>
            <p:nvPr/>
          </p:nvCxnSpPr>
          <p:spPr bwMode="auto">
            <a:xfrm rot="5400000" flipH="1" flipV="1">
              <a:off x="5401337" y="4897262"/>
              <a:ext cx="115552" cy="1915918"/>
            </a:xfrm>
            <a:prstGeom prst="bentConnector3">
              <a:avLst>
                <a:gd name="adj1" fmla="val -197833"/>
              </a:avLst>
            </a:prstGeom>
            <a:noFill/>
            <a:ln w="2857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5" name="AutoShape 23"/>
            <p:cNvCxnSpPr>
              <a:cxnSpLocks noChangeShapeType="1"/>
              <a:stCxn id="7" idx="2"/>
              <a:endCxn id="11" idx="0"/>
            </p:cNvCxnSpPr>
            <p:nvPr/>
          </p:nvCxnSpPr>
          <p:spPr bwMode="auto">
            <a:xfrm rot="5400000">
              <a:off x="4335046" y="2762825"/>
              <a:ext cx="332217" cy="1588"/>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6" name="AutoShape 24"/>
            <p:cNvCxnSpPr>
              <a:cxnSpLocks noChangeShapeType="1"/>
              <a:stCxn id="11" idx="2"/>
              <a:endCxn id="10" idx="0"/>
            </p:cNvCxnSpPr>
            <p:nvPr/>
          </p:nvCxnSpPr>
          <p:spPr bwMode="auto">
            <a:xfrm rot="5400000">
              <a:off x="4285587" y="3669536"/>
              <a:ext cx="431135" cy="1588"/>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7" name="AutoShape 25"/>
            <p:cNvCxnSpPr>
              <a:cxnSpLocks noChangeShapeType="1"/>
              <a:stCxn id="10" idx="2"/>
              <a:endCxn id="9" idx="0"/>
            </p:cNvCxnSpPr>
            <p:nvPr/>
          </p:nvCxnSpPr>
          <p:spPr bwMode="auto">
            <a:xfrm rot="5400000">
              <a:off x="4337800" y="4571678"/>
              <a:ext cx="326708" cy="1588"/>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8" name="AutoShape 26"/>
            <p:cNvCxnSpPr>
              <a:cxnSpLocks noChangeShapeType="1"/>
              <a:stCxn id="9" idx="2"/>
              <a:endCxn id="8" idx="0"/>
            </p:cNvCxnSpPr>
            <p:nvPr/>
          </p:nvCxnSpPr>
          <p:spPr bwMode="auto">
            <a:xfrm rot="5400000">
              <a:off x="4331292" y="5428114"/>
              <a:ext cx="339725" cy="1588"/>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9" name="17 Conector recto de flecha"/>
            <p:cNvCxnSpPr>
              <a:cxnSpLocks noChangeShapeType="1"/>
            </p:cNvCxnSpPr>
            <p:nvPr/>
          </p:nvCxnSpPr>
          <p:spPr bwMode="auto">
            <a:xfrm>
              <a:off x="5701665" y="2284163"/>
              <a:ext cx="480205" cy="2362"/>
            </a:xfrm>
            <a:prstGeom prst="straightConnector1">
              <a:avLst/>
            </a:prstGeom>
            <a:noFill/>
            <a:ln w="28575"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20" name="18 Conector recto de flecha"/>
            <p:cNvCxnSpPr>
              <a:cxnSpLocks noChangeShapeType="1"/>
            </p:cNvCxnSpPr>
            <p:nvPr/>
          </p:nvCxnSpPr>
          <p:spPr bwMode="auto">
            <a:xfrm>
              <a:off x="5723984" y="3245293"/>
              <a:ext cx="480205" cy="2362"/>
            </a:xfrm>
            <a:prstGeom prst="straightConnector1">
              <a:avLst/>
            </a:prstGeom>
            <a:noFill/>
            <a:ln w="28575"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21" name="19 Conector recto de flecha"/>
            <p:cNvCxnSpPr>
              <a:cxnSpLocks noChangeShapeType="1"/>
            </p:cNvCxnSpPr>
            <p:nvPr/>
          </p:nvCxnSpPr>
          <p:spPr bwMode="auto">
            <a:xfrm>
              <a:off x="5701665" y="4203825"/>
              <a:ext cx="480205" cy="2362"/>
            </a:xfrm>
            <a:prstGeom prst="straightConnector1">
              <a:avLst/>
            </a:prstGeom>
            <a:noFill/>
            <a:ln w="28575"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22" name="20 Conector recto de flecha"/>
            <p:cNvCxnSpPr>
              <a:cxnSpLocks noChangeShapeType="1"/>
            </p:cNvCxnSpPr>
            <p:nvPr/>
          </p:nvCxnSpPr>
          <p:spPr bwMode="auto">
            <a:xfrm>
              <a:off x="5723984" y="5081020"/>
              <a:ext cx="480205" cy="2362"/>
            </a:xfrm>
            <a:prstGeom prst="straightConnector1">
              <a:avLst/>
            </a:prstGeom>
            <a:noFill/>
            <a:ln w="28575"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23" name="21 Conector recto de flecha"/>
            <p:cNvCxnSpPr>
              <a:cxnSpLocks noChangeShapeType="1"/>
            </p:cNvCxnSpPr>
            <p:nvPr/>
          </p:nvCxnSpPr>
          <p:spPr bwMode="auto">
            <a:xfrm>
              <a:off x="5716094" y="5795080"/>
              <a:ext cx="480205" cy="2362"/>
            </a:xfrm>
            <a:prstGeom prst="straightConnector1">
              <a:avLst/>
            </a:prstGeom>
            <a:noFill/>
            <a:ln w="28575"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24" name="22 Conector recto de flecha"/>
            <p:cNvCxnSpPr>
              <a:cxnSpLocks noChangeShapeType="1"/>
            </p:cNvCxnSpPr>
            <p:nvPr/>
          </p:nvCxnSpPr>
          <p:spPr bwMode="auto">
            <a:xfrm>
              <a:off x="2820434" y="2284163"/>
              <a:ext cx="480205" cy="2362"/>
            </a:xfrm>
            <a:prstGeom prst="straightConnector1">
              <a:avLst/>
            </a:prstGeom>
            <a:noFill/>
            <a:ln w="28575"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25" name="23 Conector recto de flecha"/>
            <p:cNvCxnSpPr>
              <a:cxnSpLocks noChangeShapeType="1"/>
            </p:cNvCxnSpPr>
            <p:nvPr/>
          </p:nvCxnSpPr>
          <p:spPr bwMode="auto">
            <a:xfrm>
              <a:off x="2842753" y="3245293"/>
              <a:ext cx="480205" cy="2362"/>
            </a:xfrm>
            <a:prstGeom prst="straightConnector1">
              <a:avLst/>
            </a:prstGeom>
            <a:noFill/>
            <a:ln w="28575"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26" name="24 Conector recto de flecha"/>
            <p:cNvCxnSpPr>
              <a:cxnSpLocks noChangeShapeType="1"/>
            </p:cNvCxnSpPr>
            <p:nvPr/>
          </p:nvCxnSpPr>
          <p:spPr bwMode="auto">
            <a:xfrm>
              <a:off x="2820434" y="4203825"/>
              <a:ext cx="480205" cy="2362"/>
            </a:xfrm>
            <a:prstGeom prst="straightConnector1">
              <a:avLst/>
            </a:prstGeom>
            <a:noFill/>
            <a:ln w="28575"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27" name="25 Conector recto de flecha"/>
            <p:cNvCxnSpPr>
              <a:cxnSpLocks noChangeShapeType="1"/>
            </p:cNvCxnSpPr>
            <p:nvPr/>
          </p:nvCxnSpPr>
          <p:spPr bwMode="auto">
            <a:xfrm>
              <a:off x="2842753" y="5081020"/>
              <a:ext cx="480205" cy="2362"/>
            </a:xfrm>
            <a:prstGeom prst="straightConnector1">
              <a:avLst/>
            </a:prstGeom>
            <a:noFill/>
            <a:ln w="28575"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28" name="26 Conector recto de flecha"/>
            <p:cNvCxnSpPr>
              <a:cxnSpLocks noChangeShapeType="1"/>
            </p:cNvCxnSpPr>
            <p:nvPr/>
          </p:nvCxnSpPr>
          <p:spPr bwMode="auto">
            <a:xfrm>
              <a:off x="2834863" y="5795080"/>
              <a:ext cx="480205" cy="2362"/>
            </a:xfrm>
            <a:prstGeom prst="straightConnector1">
              <a:avLst/>
            </a:prstGeom>
            <a:noFill/>
            <a:ln w="28575"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12324180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 xmlns:a16="http://schemas.microsoft.com/office/drawing/2014/main" id="{618B7B17-B2F7-4EE7-A79E-E4AEAACBC4A6}"/>
              </a:ext>
            </a:extLst>
          </p:cNvPr>
          <p:cNvSpPr txBox="1"/>
          <p:nvPr/>
        </p:nvSpPr>
        <p:spPr>
          <a:xfrm>
            <a:off x="257062" y="311051"/>
            <a:ext cx="3836636" cy="1938992"/>
          </a:xfrm>
          <a:prstGeom prst="rect">
            <a:avLst/>
          </a:prstGeom>
          <a:noFill/>
        </p:spPr>
        <p:txBody>
          <a:bodyPr wrap="square" rtlCol="0">
            <a:spAutoFit/>
          </a:bodyPr>
          <a:lstStyle/>
          <a:p>
            <a:r>
              <a:rPr lang="es-CO" altLang="es-CO" sz="4000" b="1" dirty="0" smtClean="0">
                <a:solidFill>
                  <a:schemeClr val="accent1"/>
                </a:solidFill>
              </a:rPr>
              <a:t>Identificación de riesgos  ambientales </a:t>
            </a:r>
            <a:endParaRPr lang="es-ES" altLang="es-CO" sz="4000" b="1" dirty="0">
              <a:solidFill>
                <a:schemeClr val="accent1"/>
              </a:solidFill>
            </a:endParaRPr>
          </a:p>
        </p:txBody>
      </p:sp>
      <p:sp>
        <p:nvSpPr>
          <p:cNvPr id="3" name="Rectangle 2"/>
          <p:cNvSpPr txBox="1">
            <a:spLocks noChangeArrowheads="1"/>
          </p:cNvSpPr>
          <p:nvPr/>
        </p:nvSpPr>
        <p:spPr>
          <a:xfrm>
            <a:off x="1214438" y="115888"/>
            <a:ext cx="7370762" cy="601662"/>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s-ES" altLang="es-CO" sz="4400" dirty="0"/>
          </a:p>
        </p:txBody>
      </p:sp>
      <p:graphicFrame>
        <p:nvGraphicFramePr>
          <p:cNvPr id="9" name="Group 107"/>
          <p:cNvGraphicFramePr>
            <a:graphicFrameLocks noGrp="1"/>
          </p:cNvGraphicFramePr>
          <p:nvPr>
            <p:extLst>
              <p:ext uri="{D42A27DB-BD31-4B8C-83A1-F6EECF244321}">
                <p14:modId xmlns:p14="http://schemas.microsoft.com/office/powerpoint/2010/main" val="2585879957"/>
              </p:ext>
            </p:extLst>
          </p:nvPr>
        </p:nvGraphicFramePr>
        <p:xfrm>
          <a:off x="3382906" y="1125416"/>
          <a:ext cx="8518361" cy="4762623"/>
        </p:xfrm>
        <a:graphic>
          <a:graphicData uri="http://schemas.openxmlformats.org/drawingml/2006/table">
            <a:tbl>
              <a:tblPr/>
              <a:tblGrid>
                <a:gridCol w="1495680"/>
                <a:gridCol w="1383837"/>
                <a:gridCol w="1473979"/>
                <a:gridCol w="1248625"/>
                <a:gridCol w="1061665"/>
                <a:gridCol w="1854575"/>
              </a:tblGrid>
              <a:tr h="317508">
                <a:tc gridSpan="2">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O" altLang="es-CO" sz="12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Fuente</a:t>
                      </a:r>
                      <a:endParaRPr kumimoji="0" lang="es-CO" altLang="es-CO" sz="1200" b="0" i="0" u="none" strike="noStrike" cap="none" normalizeH="0" baseline="0" dirty="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CO"/>
                    </a:p>
                  </a:txBody>
                  <a:tcPr/>
                </a:tc>
                <a:tc rowSpan="2">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O" altLang="es-CO" sz="12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Ruta</a:t>
                      </a:r>
                      <a:endParaRPr kumimoji="0" lang="es-CO" altLang="es-CO" sz="12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O" altLang="es-CO" sz="12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Barrera</a:t>
                      </a:r>
                      <a:endParaRPr kumimoji="0" lang="es-CO" altLang="es-CO" sz="12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O" altLang="es-CO" sz="12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Receptor</a:t>
                      </a:r>
                      <a:endParaRPr kumimoji="0" lang="es-CO" altLang="es-CO" sz="12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O" altLang="es-CO" sz="12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Impacto</a:t>
                      </a:r>
                      <a:endParaRPr kumimoji="0" lang="es-CO" altLang="es-CO" sz="12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7508">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O" altLang="es-CO" sz="12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Peligro /aspecto</a:t>
                      </a:r>
                      <a:endParaRPr kumimoji="0" lang="es-CO" altLang="es-CO" sz="12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O" altLang="es-CO" sz="12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Evento</a:t>
                      </a:r>
                      <a:endParaRPr kumimoji="0" lang="es-CO" altLang="es-CO" sz="12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r>
              <a:tr h="4127607">
                <a:tc>
                  <a:txBody>
                    <a:bodyPr/>
                    <a:lstStyle>
                      <a:lvl1pPr algn="l">
                        <a:spcBef>
                          <a:spcPct val="20000"/>
                        </a:spcBef>
                        <a:tabLst>
                          <a:tab pos="180975" algn="l"/>
                        </a:tabLst>
                        <a:defRPr sz="2800">
                          <a:solidFill>
                            <a:schemeClr val="tx1"/>
                          </a:solidFill>
                          <a:latin typeface="Arial" panose="020B0604020202020204" pitchFamily="34" charset="0"/>
                        </a:defRPr>
                      </a:lvl1pPr>
                      <a:lvl2pPr algn="l">
                        <a:spcBef>
                          <a:spcPct val="20000"/>
                        </a:spcBef>
                        <a:tabLst>
                          <a:tab pos="180975" algn="l"/>
                        </a:tabLst>
                        <a:defRPr sz="2500">
                          <a:solidFill>
                            <a:schemeClr val="tx1"/>
                          </a:solidFill>
                          <a:latin typeface="Arial" panose="020B0604020202020204" pitchFamily="34" charset="0"/>
                        </a:defRPr>
                      </a:lvl2pPr>
                      <a:lvl3pPr algn="l">
                        <a:spcBef>
                          <a:spcPct val="20000"/>
                        </a:spcBef>
                        <a:tabLst>
                          <a:tab pos="180975" algn="l"/>
                        </a:tabLst>
                        <a:defRPr sz="2000">
                          <a:solidFill>
                            <a:schemeClr val="tx1"/>
                          </a:solidFill>
                          <a:latin typeface="Arial" panose="020B0604020202020204" pitchFamily="34" charset="0"/>
                        </a:defRPr>
                      </a:lvl3pPr>
                      <a:lvl4pPr algn="l">
                        <a:spcBef>
                          <a:spcPct val="20000"/>
                        </a:spcBef>
                        <a:tabLst>
                          <a:tab pos="180975" algn="l"/>
                        </a:tabLst>
                        <a:defRPr sz="1900">
                          <a:solidFill>
                            <a:schemeClr val="tx1"/>
                          </a:solidFill>
                          <a:latin typeface="Arial" panose="020B0604020202020204" pitchFamily="34" charset="0"/>
                        </a:defRPr>
                      </a:lvl4pPr>
                      <a:lvl5pPr algn="l">
                        <a:spcBef>
                          <a:spcPct val="20000"/>
                        </a:spcBef>
                        <a:tabLst>
                          <a:tab pos="180975" algn="l"/>
                        </a:tabLst>
                        <a:defRPr sz="1900">
                          <a:solidFill>
                            <a:schemeClr val="tx1"/>
                          </a:solidFill>
                          <a:latin typeface="Arial" panose="020B0604020202020204" pitchFamily="34" charset="0"/>
                        </a:defRPr>
                      </a:lvl5pPr>
                      <a:lvl6pPr eaLnBrk="0" fontAlgn="base" hangingPunct="0">
                        <a:spcBef>
                          <a:spcPct val="20000"/>
                        </a:spcBef>
                        <a:spcAft>
                          <a:spcPct val="0"/>
                        </a:spcAft>
                        <a:tabLst>
                          <a:tab pos="180975" algn="l"/>
                        </a:tabLst>
                        <a:defRPr sz="1900">
                          <a:solidFill>
                            <a:schemeClr val="tx1"/>
                          </a:solidFill>
                          <a:latin typeface="Arial" panose="020B0604020202020204" pitchFamily="34" charset="0"/>
                        </a:defRPr>
                      </a:lvl6pPr>
                      <a:lvl7pPr eaLnBrk="0" fontAlgn="base" hangingPunct="0">
                        <a:spcBef>
                          <a:spcPct val="20000"/>
                        </a:spcBef>
                        <a:spcAft>
                          <a:spcPct val="0"/>
                        </a:spcAft>
                        <a:tabLst>
                          <a:tab pos="180975" algn="l"/>
                        </a:tabLst>
                        <a:defRPr sz="1900">
                          <a:solidFill>
                            <a:schemeClr val="tx1"/>
                          </a:solidFill>
                          <a:latin typeface="Arial" panose="020B0604020202020204" pitchFamily="34" charset="0"/>
                        </a:defRPr>
                      </a:lvl7pPr>
                      <a:lvl8pPr eaLnBrk="0" fontAlgn="base" hangingPunct="0">
                        <a:spcBef>
                          <a:spcPct val="20000"/>
                        </a:spcBef>
                        <a:spcAft>
                          <a:spcPct val="0"/>
                        </a:spcAft>
                        <a:tabLst>
                          <a:tab pos="180975" algn="l"/>
                        </a:tabLst>
                        <a:defRPr sz="1900">
                          <a:solidFill>
                            <a:schemeClr val="tx1"/>
                          </a:solidFill>
                          <a:latin typeface="Arial" panose="020B0604020202020204" pitchFamily="34" charset="0"/>
                        </a:defRPr>
                      </a:lvl8pPr>
                      <a:lvl9pPr eaLnBrk="0" fontAlgn="base" hangingPunct="0">
                        <a:spcBef>
                          <a:spcPct val="20000"/>
                        </a:spcBef>
                        <a:spcAft>
                          <a:spcPct val="0"/>
                        </a:spcAft>
                        <a:tabLst>
                          <a:tab pos="180975" algn="l"/>
                        </a:tabLst>
                        <a:defRPr sz="1900">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180975" algn="l"/>
                        </a:tabLst>
                      </a:pPr>
                      <a:r>
                        <a:rPr kumimoji="0" lang="es-CO" altLang="es-CO"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Fuentes de energía:</a:t>
                      </a:r>
                      <a:endParaRPr kumimoji="0" lang="es-ES" altLang="es-CO" sz="1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180975" algn="l"/>
                        </a:tabLst>
                      </a:pPr>
                      <a:r>
                        <a:rPr kumimoji="0" lang="es-CO" altLang="es-CO"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química</a:t>
                      </a:r>
                      <a:endParaRPr kumimoji="0" lang="es-ES" altLang="es-CO" sz="1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180975" algn="l"/>
                        </a:tabLst>
                      </a:pPr>
                      <a:r>
                        <a:rPr kumimoji="0" lang="es-CO" altLang="es-CO"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eléctrica</a:t>
                      </a:r>
                    </a:p>
                    <a:p>
                      <a:pPr marL="0" marR="0" lvl="0" indent="0" algn="just" defTabSz="914400" rtl="0" eaLnBrk="0" fontAlgn="base" latinLnBrk="0" hangingPunct="0">
                        <a:lnSpc>
                          <a:spcPct val="100000"/>
                        </a:lnSpc>
                        <a:spcBef>
                          <a:spcPct val="0"/>
                        </a:spcBef>
                        <a:spcAft>
                          <a:spcPct val="0"/>
                        </a:spcAft>
                        <a:buClrTx/>
                        <a:buSzTx/>
                        <a:buFontTx/>
                        <a:buChar char="-"/>
                        <a:tabLst>
                          <a:tab pos="180975" algn="l"/>
                        </a:tabLst>
                      </a:pPr>
                      <a:r>
                        <a:rPr kumimoji="0" lang="es-CO" altLang="es-CO"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Mecánica</a:t>
                      </a:r>
                      <a:endParaRPr kumimoji="0" lang="es-ES" altLang="es-CO" sz="1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180975" algn="l"/>
                        </a:tabLst>
                      </a:pPr>
                      <a:r>
                        <a:rPr kumimoji="0" lang="es-CO" altLang="es-CO"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por presión</a:t>
                      </a:r>
                      <a:endParaRPr kumimoji="0" lang="es-ES" altLang="es-CO" sz="1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180975" algn="l"/>
                        </a:tabLst>
                      </a:pPr>
                      <a:r>
                        <a:rPr kumimoji="0" lang="es-CO" altLang="es-CO"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por ruido</a:t>
                      </a:r>
                      <a:endParaRPr kumimoji="0" lang="es-ES" altLang="es-CO" sz="1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180975" algn="l"/>
                        </a:tabLst>
                      </a:pPr>
                      <a:r>
                        <a:rPr kumimoji="0" lang="es-CO" altLang="es-CO"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por gravedad</a:t>
                      </a:r>
                      <a:endParaRPr kumimoji="0" lang="es-ES" altLang="es-CO" sz="1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180975" algn="l"/>
                        </a:tabLst>
                      </a:pPr>
                      <a:r>
                        <a:rPr kumimoji="0" lang="es-CO" altLang="es-CO"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calor y frío</a:t>
                      </a:r>
                      <a:endParaRPr kumimoji="0" lang="es-ES" altLang="es-CO" sz="1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80975" algn="l"/>
                        </a:tabLst>
                      </a:pPr>
                      <a:r>
                        <a:rPr kumimoji="0" lang="es-CO" altLang="es-CO"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-radiación</a:t>
                      </a:r>
                      <a:endParaRPr kumimoji="0" lang="es-ES" altLang="es-CO" sz="1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80975" algn="l"/>
                        </a:tabLst>
                      </a:pPr>
                      <a:r>
                        <a:rPr kumimoji="0" lang="es-CO" altLang="es-CO"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-biomecánica</a:t>
                      </a:r>
                      <a:endParaRPr kumimoji="0" lang="es-ES" altLang="es-CO" sz="1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80975" algn="l"/>
                        </a:tabLst>
                      </a:pPr>
                      <a:r>
                        <a:rPr kumimoji="0" lang="es-CO" altLang="es-CO"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-microbiológica</a:t>
                      </a:r>
                      <a:endParaRPr kumimoji="0" lang="es-ES" altLang="es-CO" sz="1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80975" algn="l"/>
                        </a:tabLst>
                      </a:pPr>
                      <a:endParaRPr kumimoji="0" lang="es-CO" altLang="es-CO"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80975" algn="l"/>
                        </a:tabLst>
                      </a:pPr>
                      <a:r>
                        <a:rPr kumimoji="0" lang="es-CO" altLang="es-CO"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Maquinaria</a:t>
                      </a:r>
                      <a:endParaRPr kumimoji="0" lang="es-ES" altLang="es-CO" sz="1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80975" algn="l"/>
                        </a:tabLst>
                      </a:pPr>
                      <a:r>
                        <a:rPr kumimoji="0" lang="es-CO" altLang="es-CO"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Procesos</a:t>
                      </a:r>
                      <a:endParaRPr kumimoji="0" lang="es-ES" altLang="es-CO" sz="1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80975" algn="l"/>
                        </a:tabLst>
                      </a:pPr>
                      <a:r>
                        <a:rPr kumimoji="0" lang="es-CO" altLang="es-CO"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Actividades</a:t>
                      </a:r>
                      <a:endParaRPr kumimoji="0" lang="es-ES" altLang="es-CO" sz="1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80975" algn="l"/>
                        </a:tabLst>
                      </a:pPr>
                      <a:endParaRPr kumimoji="0" lang="es-CO" altLang="es-CO"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180975" algn="l"/>
                        </a:tabLst>
                      </a:pPr>
                      <a:r>
                        <a:rPr kumimoji="0" lang="es-CO" altLang="es-CO"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Inventario de materiales</a:t>
                      </a:r>
                      <a:endParaRPr kumimoji="0" lang="es-CO" altLang="es-CO" sz="1200" b="0" i="0" u="none" strike="noStrike" cap="none" normalizeH="0" baseline="0" dirty="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Falla de la planta.</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altLang="es-CO" sz="12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Liberación tóxica.</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altLang="es-CO" sz="12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Fuego</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altLang="es-CO" sz="12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Contaminación</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altLang="es-CO" sz="12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Limpieza de la tierra.</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altLang="es-CO" sz="12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Actividades de dragado.</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altLang="es-CO" sz="12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Disposición de desechos</a:t>
                      </a:r>
                      <a:endParaRPr kumimoji="0" lang="es-CO" altLang="es-CO" sz="12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Dispersión y deposición atmosférica.</a:t>
                      </a:r>
                      <a:endParaRPr kumimoji="0" lang="es-ES" altLang="es-CO" sz="12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Superficie acuática:</a:t>
                      </a:r>
                      <a:endParaRPr kumimoji="0" lang="es-ES" altLang="es-CO" sz="12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drenaje local y escurrimiento,</a:t>
                      </a:r>
                      <a:endParaRPr kumimoji="0" lang="es-ES" altLang="es-CO" sz="12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corrientes y sistemas hidrológicos</a:t>
                      </a:r>
                      <a:endParaRPr kumimoji="0" lang="es-ES" altLang="es-CO" sz="12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Aguas subterráneas.</a:t>
                      </a:r>
                      <a:endParaRPr kumimoji="0" lang="es-ES" altLang="es-CO" sz="12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Suelo</a:t>
                      </a:r>
                      <a:endParaRPr kumimoji="0" lang="es-ES" altLang="es-CO" sz="12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Rutas biológicas:</a:t>
                      </a:r>
                      <a:endParaRPr kumimoji="0" lang="es-ES" altLang="es-CO" sz="12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ingestión</a:t>
                      </a:r>
                      <a:endParaRPr kumimoji="0" lang="es-ES" altLang="es-CO" sz="12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cadena alimenticia</a:t>
                      </a:r>
                      <a:endParaRPr kumimoji="0" lang="es-ES" altLang="es-CO" sz="12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vectores biológicos</a:t>
                      </a:r>
                      <a:endParaRPr kumimoji="0" lang="es-CO" altLang="es-CO" sz="12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Física</a:t>
                      </a:r>
                      <a:endParaRPr kumimoji="0" lang="es-ES" altLang="es-CO" sz="12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CO" altLang="es-CO"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De procedimiento</a:t>
                      </a:r>
                      <a:endParaRPr kumimoji="0" lang="es-ES" altLang="es-CO" sz="12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CO" altLang="es-CO"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Administrativa</a:t>
                      </a:r>
                      <a:endParaRPr kumimoji="0" lang="es-ES" altLang="es-CO" sz="12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CO" altLang="es-CO"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Reglamentaria</a:t>
                      </a:r>
                      <a:endParaRPr kumimoji="0" lang="es-CO" altLang="es-CO" sz="12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Humano</a:t>
                      </a:r>
                      <a:endParaRPr kumimoji="0" lang="es-ES" altLang="es-CO" sz="12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CO" altLang="es-CO"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Social</a:t>
                      </a:r>
                      <a:endParaRPr kumimoji="0" lang="es-ES" altLang="es-CO" sz="12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CO" altLang="es-CO"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Económico</a:t>
                      </a:r>
                      <a:endParaRPr kumimoji="0" lang="es-ES" altLang="es-CO" sz="12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CO" altLang="es-CO"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Comodidad</a:t>
                      </a:r>
                      <a:endParaRPr kumimoji="0" lang="es-ES" altLang="es-CO" sz="12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CO" altLang="es-CO"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Patrimonio natural</a:t>
                      </a:r>
                      <a:endParaRPr kumimoji="0" lang="es-ES" altLang="es-CO" sz="12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CO" altLang="es-CO"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Patrimonio cultural</a:t>
                      </a:r>
                      <a:endParaRPr kumimoji="0" lang="es-CO" altLang="es-CO" sz="12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Medidas relacionadas con:</a:t>
                      </a:r>
                      <a:endParaRPr kumimoji="0" lang="es-ES" altLang="es-CO" sz="1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sostenibilidad</a:t>
                      </a:r>
                      <a:endParaRPr kumimoji="0" lang="es-ES" altLang="es-CO" sz="1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seres humanos</a:t>
                      </a:r>
                      <a:endParaRPr kumimoji="0" lang="es-ES" altLang="es-CO" sz="1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social</a:t>
                      </a:r>
                      <a:endParaRPr kumimoji="0" lang="es-ES" altLang="es-CO" sz="1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económicas</a:t>
                      </a:r>
                      <a:endParaRPr kumimoji="0" lang="es-ES" altLang="es-CO" sz="1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comodidad</a:t>
                      </a:r>
                      <a:endParaRPr kumimoji="0" lang="es-ES" altLang="es-CO" sz="1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patrimonio natural</a:t>
                      </a:r>
                      <a:endParaRPr kumimoji="0" lang="es-ES" altLang="es-CO" sz="1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patrimonio cultural</a:t>
                      </a:r>
                      <a:endParaRPr kumimoji="0" lang="es-CO" altLang="es-CO" sz="1200" b="0" i="0" u="none" strike="noStrike" cap="none" normalizeH="0" baseline="0" dirty="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10" name="Imagen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275" y="2854955"/>
            <a:ext cx="3039721" cy="2068739"/>
          </a:xfrm>
          <a:prstGeom prst="rect">
            <a:avLst/>
          </a:prstGeom>
        </p:spPr>
      </p:pic>
    </p:spTree>
    <p:extLst>
      <p:ext uri="{BB962C8B-B14F-4D97-AF65-F5344CB8AC3E}">
        <p14:creationId xmlns:p14="http://schemas.microsoft.com/office/powerpoint/2010/main" val="27782078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 xmlns:a16="http://schemas.microsoft.com/office/drawing/2014/main" id="{618B7B17-B2F7-4EE7-A79E-E4AEAACBC4A6}"/>
              </a:ext>
            </a:extLst>
          </p:cNvPr>
          <p:cNvSpPr txBox="1"/>
          <p:nvPr/>
        </p:nvSpPr>
        <p:spPr>
          <a:xfrm>
            <a:off x="257062" y="311051"/>
            <a:ext cx="3836636" cy="1938992"/>
          </a:xfrm>
          <a:prstGeom prst="rect">
            <a:avLst/>
          </a:prstGeom>
          <a:noFill/>
        </p:spPr>
        <p:txBody>
          <a:bodyPr wrap="square" rtlCol="0">
            <a:spAutoFit/>
          </a:bodyPr>
          <a:lstStyle/>
          <a:p>
            <a:r>
              <a:rPr lang="es-CO" altLang="es-CO" sz="4000" b="1" dirty="0" smtClean="0">
                <a:solidFill>
                  <a:schemeClr val="accent1"/>
                </a:solidFill>
              </a:rPr>
              <a:t>Identificación de riesgos  ambientales </a:t>
            </a:r>
            <a:endParaRPr lang="es-ES" altLang="es-CO" sz="4000" b="1" dirty="0">
              <a:solidFill>
                <a:schemeClr val="accent1"/>
              </a:solidFill>
            </a:endParaRPr>
          </a:p>
        </p:txBody>
      </p:sp>
      <p:sp>
        <p:nvSpPr>
          <p:cNvPr id="3" name="Rectangle 2"/>
          <p:cNvSpPr txBox="1">
            <a:spLocks noChangeArrowheads="1"/>
          </p:cNvSpPr>
          <p:nvPr/>
        </p:nvSpPr>
        <p:spPr>
          <a:xfrm>
            <a:off x="1214438" y="115888"/>
            <a:ext cx="7370762" cy="601662"/>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s-ES" altLang="es-CO" sz="4400" dirty="0"/>
          </a:p>
        </p:txBody>
      </p:sp>
      <p:sp>
        <p:nvSpPr>
          <p:cNvPr id="6" name="Rectangle 4"/>
          <p:cNvSpPr txBox="1">
            <a:spLocks noChangeArrowheads="1"/>
          </p:cNvSpPr>
          <p:nvPr/>
        </p:nvSpPr>
        <p:spPr>
          <a:xfrm>
            <a:off x="4262511" y="933400"/>
            <a:ext cx="7573106" cy="935038"/>
          </a:xfrm>
          <a:prstGeom prst="rect">
            <a:avLst/>
          </a:prstGeom>
          <a:noFill/>
          <a:extLst>
            <a:ext uri="{909E8E84-426E-40DD-AFC4-6F175D3DCCD1}">
              <a14:hiddenFill xmlns:a14="http://schemas.microsoft.com/office/drawing/2010/main">
                <a:solidFill>
                  <a:schemeClr val="accent2"/>
                </a:solidFill>
              </a14:hiddenFill>
            </a:ext>
          </a:extLst>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s-CO" altLang="es-CO" sz="3200" dirty="0" smtClean="0"/>
              <a:t>Ejemplo de un proceso sistemático de identificación del impacto ambiental</a:t>
            </a:r>
            <a:r>
              <a:rPr lang="es-ES" altLang="es-CO" sz="3200" dirty="0" smtClean="0"/>
              <a:t> </a:t>
            </a:r>
            <a:endParaRPr lang="es-ES" altLang="es-CO" sz="3200" dirty="0"/>
          </a:p>
        </p:txBody>
      </p:sp>
      <p:graphicFrame>
        <p:nvGraphicFramePr>
          <p:cNvPr id="7" name="Group 195"/>
          <p:cNvGraphicFramePr>
            <a:graphicFrameLocks noGrp="1"/>
          </p:cNvGraphicFramePr>
          <p:nvPr>
            <p:extLst>
              <p:ext uri="{D42A27DB-BD31-4B8C-83A1-F6EECF244321}">
                <p14:modId xmlns:p14="http://schemas.microsoft.com/office/powerpoint/2010/main" val="529754790"/>
              </p:ext>
            </p:extLst>
          </p:nvPr>
        </p:nvGraphicFramePr>
        <p:xfrm>
          <a:off x="3807631" y="2228801"/>
          <a:ext cx="8027987" cy="3962083"/>
        </p:xfrm>
        <a:graphic>
          <a:graphicData uri="http://schemas.openxmlformats.org/drawingml/2006/table">
            <a:tbl>
              <a:tblPr/>
              <a:tblGrid>
                <a:gridCol w="1871662"/>
                <a:gridCol w="1368425"/>
                <a:gridCol w="2016125"/>
                <a:gridCol w="1368425"/>
                <a:gridCol w="1403350"/>
              </a:tblGrid>
              <a:tr h="309563">
                <a:tc rowSpan="2">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O" altLang="es-CO" sz="18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Componentes del ambiente</a:t>
                      </a:r>
                      <a:endParaRPr kumimoji="0" lang="es-CO" altLang="es-CO" sz="18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O" altLang="es-CO" sz="18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Aspectos ambientales</a:t>
                      </a:r>
                      <a:endParaRPr kumimoji="0" lang="es-CO" altLang="es-CO" sz="18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CO"/>
                    </a:p>
                  </a:txBody>
                  <a:tcPr/>
                </a:tc>
                <a:tc hMerge="1">
                  <a:txBody>
                    <a:bodyPr/>
                    <a:lstStyle/>
                    <a:p>
                      <a:endParaRPr lang="es-CO"/>
                    </a:p>
                  </a:txBody>
                  <a:tcPr/>
                </a:tc>
                <a:tc hMerge="1">
                  <a:txBody>
                    <a:bodyPr/>
                    <a:lstStyle/>
                    <a:p>
                      <a:endParaRPr lang="es-CO"/>
                    </a:p>
                  </a:txBody>
                  <a:tcPr/>
                </a:tc>
              </a:tr>
              <a:tr h="862013">
                <a:tc vMerge="1">
                  <a:txBody>
                    <a:bodyPr/>
                    <a:lstStyle/>
                    <a:p>
                      <a:endParaRPr lang="es-CO"/>
                    </a:p>
                  </a:txBody>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O" altLang="es-CO" sz="18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Emisiones al aire (NO</a:t>
                      </a:r>
                      <a:r>
                        <a:rPr kumimoji="0" lang="es-CO" altLang="es-CO" sz="1800" b="1" i="0" u="none" strike="noStrike" cap="none" normalizeH="0" baseline="-3000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x</a:t>
                      </a:r>
                      <a:r>
                        <a:rPr kumimoji="0" lang="es-CO" altLang="es-CO" sz="18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SO</a:t>
                      </a:r>
                      <a:r>
                        <a:rPr kumimoji="0" lang="es-CO" altLang="es-CO" sz="1800" b="1" i="0" u="none" strike="noStrike" cap="none" normalizeH="0" baseline="-3000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x</a:t>
                      </a:r>
                      <a:r>
                        <a:rPr kumimoji="0" lang="es-CO" altLang="es-CO" sz="18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s-CO" altLang="es-CO" sz="18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O" altLang="es-CO" sz="18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Almacenamiento y manipulación de sustancias químicas</a:t>
                      </a:r>
                      <a:endParaRPr kumimoji="0" lang="es-CO" altLang="es-CO" sz="18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O" altLang="es-CO" sz="18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Emisiones de ruido</a:t>
                      </a:r>
                      <a:endParaRPr kumimoji="0" lang="es-CO" altLang="es-CO" sz="18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O" altLang="es-CO" sz="18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Emisiones de polvo</a:t>
                      </a:r>
                      <a:endParaRPr kumimoji="0" lang="es-CO" altLang="es-CO" sz="18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1150">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18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Demografía social</a:t>
                      </a:r>
                      <a:endParaRPr kumimoji="0" lang="es-CO" altLang="es-CO" sz="18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O" altLang="es-CO" sz="18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X</a:t>
                      </a:r>
                      <a:endParaRPr kumimoji="0" lang="es-CO" altLang="es-CO" sz="18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O" altLang="es-CO" sz="18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X</a:t>
                      </a:r>
                      <a:endParaRPr kumimoji="0" lang="es-CO" altLang="es-CO" sz="18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O" altLang="es-CO" sz="18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X</a:t>
                      </a:r>
                      <a:endParaRPr kumimoji="0" lang="es-CO" altLang="es-CO" sz="18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O" altLang="es-CO" sz="18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X</a:t>
                      </a:r>
                      <a:endParaRPr kumimoji="0" lang="es-CO" altLang="es-CO" sz="18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0088">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18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Suelo y agua subterránea</a:t>
                      </a:r>
                      <a:endParaRPr kumimoji="0" lang="es-CO" altLang="es-CO" sz="18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marL="455613"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marL="1903413" algn="l">
                        <a:spcBef>
                          <a:spcPct val="20000"/>
                        </a:spcBef>
                        <a:defRPr sz="1900">
                          <a:solidFill>
                            <a:schemeClr val="tx1"/>
                          </a:solidFill>
                          <a:latin typeface="Arial" panose="020B0604020202020204" pitchFamily="34" charset="0"/>
                        </a:defRPr>
                      </a:lvl5pPr>
                      <a:lvl6pPr marL="2360613" eaLnBrk="0" fontAlgn="base" hangingPunct="0">
                        <a:spcBef>
                          <a:spcPct val="20000"/>
                        </a:spcBef>
                        <a:spcAft>
                          <a:spcPct val="0"/>
                        </a:spcAft>
                        <a:defRPr sz="1900">
                          <a:solidFill>
                            <a:schemeClr val="tx1"/>
                          </a:solidFill>
                          <a:latin typeface="Arial" panose="020B0604020202020204" pitchFamily="34" charset="0"/>
                        </a:defRPr>
                      </a:lvl6pPr>
                      <a:lvl7pPr marL="2817813" eaLnBrk="0" fontAlgn="base" hangingPunct="0">
                        <a:spcBef>
                          <a:spcPct val="20000"/>
                        </a:spcBef>
                        <a:spcAft>
                          <a:spcPct val="0"/>
                        </a:spcAft>
                        <a:defRPr sz="1900">
                          <a:solidFill>
                            <a:schemeClr val="tx1"/>
                          </a:solidFill>
                          <a:latin typeface="Arial" panose="020B0604020202020204" pitchFamily="34" charset="0"/>
                        </a:defRPr>
                      </a:lvl7pPr>
                      <a:lvl8pPr marL="3275013" eaLnBrk="0" fontAlgn="base" hangingPunct="0">
                        <a:spcBef>
                          <a:spcPct val="20000"/>
                        </a:spcBef>
                        <a:spcAft>
                          <a:spcPct val="0"/>
                        </a:spcAft>
                        <a:defRPr sz="1900">
                          <a:solidFill>
                            <a:schemeClr val="tx1"/>
                          </a:solidFill>
                          <a:latin typeface="Arial" panose="020B0604020202020204" pitchFamily="34" charset="0"/>
                        </a:defRPr>
                      </a:lvl8pPr>
                      <a:lvl9pPr marL="3732213"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altLang="es-CO" sz="18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O" altLang="es-CO" sz="18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X</a:t>
                      </a:r>
                      <a:endParaRPr kumimoji="0" lang="es-CO" altLang="es-CO" sz="18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marL="455613"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marL="1903413" algn="l">
                        <a:spcBef>
                          <a:spcPct val="20000"/>
                        </a:spcBef>
                        <a:defRPr sz="1900">
                          <a:solidFill>
                            <a:schemeClr val="tx1"/>
                          </a:solidFill>
                          <a:latin typeface="Arial" panose="020B0604020202020204" pitchFamily="34" charset="0"/>
                        </a:defRPr>
                      </a:lvl5pPr>
                      <a:lvl6pPr marL="2360613" eaLnBrk="0" fontAlgn="base" hangingPunct="0">
                        <a:spcBef>
                          <a:spcPct val="20000"/>
                        </a:spcBef>
                        <a:spcAft>
                          <a:spcPct val="0"/>
                        </a:spcAft>
                        <a:defRPr sz="1900">
                          <a:solidFill>
                            <a:schemeClr val="tx1"/>
                          </a:solidFill>
                          <a:latin typeface="Arial" panose="020B0604020202020204" pitchFamily="34" charset="0"/>
                        </a:defRPr>
                      </a:lvl6pPr>
                      <a:lvl7pPr marL="2817813" eaLnBrk="0" fontAlgn="base" hangingPunct="0">
                        <a:spcBef>
                          <a:spcPct val="20000"/>
                        </a:spcBef>
                        <a:spcAft>
                          <a:spcPct val="0"/>
                        </a:spcAft>
                        <a:defRPr sz="1900">
                          <a:solidFill>
                            <a:schemeClr val="tx1"/>
                          </a:solidFill>
                          <a:latin typeface="Arial" panose="020B0604020202020204" pitchFamily="34" charset="0"/>
                        </a:defRPr>
                      </a:lvl7pPr>
                      <a:lvl8pPr marL="3275013" eaLnBrk="0" fontAlgn="base" hangingPunct="0">
                        <a:spcBef>
                          <a:spcPct val="20000"/>
                        </a:spcBef>
                        <a:spcAft>
                          <a:spcPct val="0"/>
                        </a:spcAft>
                        <a:defRPr sz="1900">
                          <a:solidFill>
                            <a:schemeClr val="tx1"/>
                          </a:solidFill>
                          <a:latin typeface="Arial" panose="020B0604020202020204" pitchFamily="34" charset="0"/>
                        </a:defRPr>
                      </a:lvl8pPr>
                      <a:lvl9pPr marL="3732213"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altLang="es-CO" sz="18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marL="455613"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marL="1903413" algn="l">
                        <a:spcBef>
                          <a:spcPct val="20000"/>
                        </a:spcBef>
                        <a:defRPr sz="1900">
                          <a:solidFill>
                            <a:schemeClr val="tx1"/>
                          </a:solidFill>
                          <a:latin typeface="Arial" panose="020B0604020202020204" pitchFamily="34" charset="0"/>
                        </a:defRPr>
                      </a:lvl5pPr>
                      <a:lvl6pPr marL="2360613" eaLnBrk="0" fontAlgn="base" hangingPunct="0">
                        <a:spcBef>
                          <a:spcPct val="20000"/>
                        </a:spcBef>
                        <a:spcAft>
                          <a:spcPct val="0"/>
                        </a:spcAft>
                        <a:defRPr sz="1900">
                          <a:solidFill>
                            <a:schemeClr val="tx1"/>
                          </a:solidFill>
                          <a:latin typeface="Arial" panose="020B0604020202020204" pitchFamily="34" charset="0"/>
                        </a:defRPr>
                      </a:lvl6pPr>
                      <a:lvl7pPr marL="2817813" eaLnBrk="0" fontAlgn="base" hangingPunct="0">
                        <a:spcBef>
                          <a:spcPct val="20000"/>
                        </a:spcBef>
                        <a:spcAft>
                          <a:spcPct val="0"/>
                        </a:spcAft>
                        <a:defRPr sz="1900">
                          <a:solidFill>
                            <a:schemeClr val="tx1"/>
                          </a:solidFill>
                          <a:latin typeface="Arial" panose="020B0604020202020204" pitchFamily="34" charset="0"/>
                        </a:defRPr>
                      </a:lvl7pPr>
                      <a:lvl8pPr marL="3275013" eaLnBrk="0" fontAlgn="base" hangingPunct="0">
                        <a:spcBef>
                          <a:spcPct val="20000"/>
                        </a:spcBef>
                        <a:spcAft>
                          <a:spcPct val="0"/>
                        </a:spcAft>
                        <a:defRPr sz="1900">
                          <a:solidFill>
                            <a:schemeClr val="tx1"/>
                          </a:solidFill>
                          <a:latin typeface="Arial" panose="020B0604020202020204" pitchFamily="34" charset="0"/>
                        </a:defRPr>
                      </a:lvl8pPr>
                      <a:lvl9pPr marL="3732213"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altLang="es-CO" sz="18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1675">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18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Atmósfera</a:t>
                      </a:r>
                      <a:endParaRPr kumimoji="0" lang="es-CO" altLang="es-CO" sz="18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O" altLang="es-CO" sz="18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X</a:t>
                      </a:r>
                      <a:endParaRPr kumimoji="0" lang="es-CO" altLang="es-CO" sz="18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marL="455613"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marL="1903413" algn="l">
                        <a:spcBef>
                          <a:spcPct val="20000"/>
                        </a:spcBef>
                        <a:defRPr sz="1900">
                          <a:solidFill>
                            <a:schemeClr val="tx1"/>
                          </a:solidFill>
                          <a:latin typeface="Arial" panose="020B0604020202020204" pitchFamily="34" charset="0"/>
                        </a:defRPr>
                      </a:lvl5pPr>
                      <a:lvl6pPr marL="2360613" eaLnBrk="0" fontAlgn="base" hangingPunct="0">
                        <a:spcBef>
                          <a:spcPct val="20000"/>
                        </a:spcBef>
                        <a:spcAft>
                          <a:spcPct val="0"/>
                        </a:spcAft>
                        <a:defRPr sz="1900">
                          <a:solidFill>
                            <a:schemeClr val="tx1"/>
                          </a:solidFill>
                          <a:latin typeface="Arial" panose="020B0604020202020204" pitchFamily="34" charset="0"/>
                        </a:defRPr>
                      </a:lvl6pPr>
                      <a:lvl7pPr marL="2817813" eaLnBrk="0" fontAlgn="base" hangingPunct="0">
                        <a:spcBef>
                          <a:spcPct val="20000"/>
                        </a:spcBef>
                        <a:spcAft>
                          <a:spcPct val="0"/>
                        </a:spcAft>
                        <a:defRPr sz="1900">
                          <a:solidFill>
                            <a:schemeClr val="tx1"/>
                          </a:solidFill>
                          <a:latin typeface="Arial" panose="020B0604020202020204" pitchFamily="34" charset="0"/>
                        </a:defRPr>
                      </a:lvl7pPr>
                      <a:lvl8pPr marL="3275013" eaLnBrk="0" fontAlgn="base" hangingPunct="0">
                        <a:spcBef>
                          <a:spcPct val="20000"/>
                        </a:spcBef>
                        <a:spcAft>
                          <a:spcPct val="0"/>
                        </a:spcAft>
                        <a:defRPr sz="1900">
                          <a:solidFill>
                            <a:schemeClr val="tx1"/>
                          </a:solidFill>
                          <a:latin typeface="Arial" panose="020B0604020202020204" pitchFamily="34" charset="0"/>
                        </a:defRPr>
                      </a:lvl8pPr>
                      <a:lvl9pPr marL="3732213"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altLang="es-CO" sz="18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marL="455613"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marL="1903413" algn="l">
                        <a:spcBef>
                          <a:spcPct val="20000"/>
                        </a:spcBef>
                        <a:defRPr sz="1900">
                          <a:solidFill>
                            <a:schemeClr val="tx1"/>
                          </a:solidFill>
                          <a:latin typeface="Arial" panose="020B0604020202020204" pitchFamily="34" charset="0"/>
                        </a:defRPr>
                      </a:lvl5pPr>
                      <a:lvl6pPr marL="2360613" eaLnBrk="0" fontAlgn="base" hangingPunct="0">
                        <a:spcBef>
                          <a:spcPct val="20000"/>
                        </a:spcBef>
                        <a:spcAft>
                          <a:spcPct val="0"/>
                        </a:spcAft>
                        <a:defRPr sz="1900">
                          <a:solidFill>
                            <a:schemeClr val="tx1"/>
                          </a:solidFill>
                          <a:latin typeface="Arial" panose="020B0604020202020204" pitchFamily="34" charset="0"/>
                        </a:defRPr>
                      </a:lvl6pPr>
                      <a:lvl7pPr marL="2817813" eaLnBrk="0" fontAlgn="base" hangingPunct="0">
                        <a:spcBef>
                          <a:spcPct val="20000"/>
                        </a:spcBef>
                        <a:spcAft>
                          <a:spcPct val="0"/>
                        </a:spcAft>
                        <a:defRPr sz="1900">
                          <a:solidFill>
                            <a:schemeClr val="tx1"/>
                          </a:solidFill>
                          <a:latin typeface="Arial" panose="020B0604020202020204" pitchFamily="34" charset="0"/>
                        </a:defRPr>
                      </a:lvl7pPr>
                      <a:lvl8pPr marL="3275013" eaLnBrk="0" fontAlgn="base" hangingPunct="0">
                        <a:spcBef>
                          <a:spcPct val="20000"/>
                        </a:spcBef>
                        <a:spcAft>
                          <a:spcPct val="0"/>
                        </a:spcAft>
                        <a:defRPr sz="1900">
                          <a:solidFill>
                            <a:schemeClr val="tx1"/>
                          </a:solidFill>
                          <a:latin typeface="Arial" panose="020B0604020202020204" pitchFamily="34" charset="0"/>
                        </a:defRPr>
                      </a:lvl8pPr>
                      <a:lvl9pPr marL="3732213"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altLang="es-CO" sz="18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O" altLang="es-CO" sz="18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X</a:t>
                      </a:r>
                      <a:endParaRPr kumimoji="0" lang="es-CO" altLang="es-CO" sz="18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9563">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18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Parque nacional</a:t>
                      </a:r>
                      <a:endParaRPr kumimoji="0" lang="es-CO" altLang="es-CO" sz="18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O" altLang="es-CO" sz="18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X</a:t>
                      </a:r>
                      <a:endParaRPr kumimoji="0" lang="es-CO" altLang="es-CO" sz="18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O" altLang="es-CO" sz="18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X</a:t>
                      </a:r>
                      <a:endParaRPr kumimoji="0" lang="es-CO" altLang="es-CO" sz="18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O" altLang="es-CO" sz="18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X</a:t>
                      </a:r>
                      <a:endParaRPr kumimoji="0" lang="es-CO" altLang="es-CO" sz="18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O" altLang="es-CO" sz="18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X</a:t>
                      </a:r>
                      <a:endParaRPr kumimoji="0" lang="es-CO" altLang="es-CO" sz="18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118" y="3083204"/>
            <a:ext cx="3416049" cy="2274519"/>
          </a:xfrm>
          <a:prstGeom prst="rect">
            <a:avLst/>
          </a:prstGeom>
        </p:spPr>
      </p:pic>
    </p:spTree>
    <p:extLst>
      <p:ext uri="{BB962C8B-B14F-4D97-AF65-F5344CB8AC3E}">
        <p14:creationId xmlns:p14="http://schemas.microsoft.com/office/powerpoint/2010/main" val="22926250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 xmlns:a16="http://schemas.microsoft.com/office/drawing/2014/main" id="{618B7B17-B2F7-4EE7-A79E-E4AEAACBC4A6}"/>
              </a:ext>
            </a:extLst>
          </p:cNvPr>
          <p:cNvSpPr txBox="1"/>
          <p:nvPr/>
        </p:nvSpPr>
        <p:spPr>
          <a:xfrm>
            <a:off x="257062" y="311051"/>
            <a:ext cx="3836636" cy="1938992"/>
          </a:xfrm>
          <a:prstGeom prst="rect">
            <a:avLst/>
          </a:prstGeom>
          <a:noFill/>
        </p:spPr>
        <p:txBody>
          <a:bodyPr wrap="square" rtlCol="0">
            <a:spAutoFit/>
          </a:bodyPr>
          <a:lstStyle/>
          <a:p>
            <a:r>
              <a:rPr lang="es-CO" altLang="es-CO" sz="4000" b="1" dirty="0" smtClean="0">
                <a:solidFill>
                  <a:schemeClr val="accent1"/>
                </a:solidFill>
              </a:rPr>
              <a:t>Identificación de riesgos  ambientales </a:t>
            </a:r>
            <a:endParaRPr lang="es-ES" altLang="es-CO" sz="4000" b="1" dirty="0">
              <a:solidFill>
                <a:schemeClr val="accent1"/>
              </a:solidFill>
            </a:endParaRPr>
          </a:p>
        </p:txBody>
      </p:sp>
      <p:sp>
        <p:nvSpPr>
          <p:cNvPr id="3" name="Rectangle 2"/>
          <p:cNvSpPr txBox="1">
            <a:spLocks noChangeArrowheads="1"/>
          </p:cNvSpPr>
          <p:nvPr/>
        </p:nvSpPr>
        <p:spPr>
          <a:xfrm>
            <a:off x="1214438" y="115888"/>
            <a:ext cx="7370762" cy="601662"/>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s-ES" altLang="es-CO" sz="4400" dirty="0"/>
          </a:p>
        </p:txBody>
      </p:sp>
      <p:sp>
        <p:nvSpPr>
          <p:cNvPr id="8" name="Rectangle 4"/>
          <p:cNvSpPr txBox="1">
            <a:spLocks noChangeArrowheads="1"/>
          </p:cNvSpPr>
          <p:nvPr/>
        </p:nvSpPr>
        <p:spPr>
          <a:xfrm>
            <a:off x="4446717" y="1"/>
            <a:ext cx="7370763" cy="981075"/>
          </a:xfrm>
          <a:prstGeom prst="rect">
            <a:avLst/>
          </a:prstGeom>
          <a:noFill/>
          <a:extLst>
            <a:ext uri="{909E8E84-426E-40DD-AFC4-6F175D3DCCD1}">
              <a14:hiddenFill xmlns:a14="http://schemas.microsoft.com/office/drawing/2010/main">
                <a:solidFill>
                  <a:schemeClr val="accent2"/>
                </a:solidFill>
              </a14:hiddenFill>
            </a:ext>
          </a:extLst>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s-CO" altLang="es-CO" sz="3200" smtClean="0"/>
              <a:t>Incidentes, ambiente circundante e impactos ambientales potenciales</a:t>
            </a:r>
            <a:r>
              <a:rPr lang="es-ES" altLang="es-CO" sz="3200" smtClean="0"/>
              <a:t> </a:t>
            </a:r>
            <a:endParaRPr lang="es-ES" altLang="es-CO" sz="3200" dirty="0"/>
          </a:p>
        </p:txBody>
      </p:sp>
      <p:graphicFrame>
        <p:nvGraphicFramePr>
          <p:cNvPr id="9" name="Group 238"/>
          <p:cNvGraphicFramePr>
            <a:graphicFrameLocks noGrp="1"/>
          </p:cNvGraphicFramePr>
          <p:nvPr>
            <p:extLst>
              <p:ext uri="{D42A27DB-BD31-4B8C-83A1-F6EECF244321}">
                <p14:modId xmlns:p14="http://schemas.microsoft.com/office/powerpoint/2010/main" val="3781536901"/>
              </p:ext>
            </p:extLst>
          </p:nvPr>
        </p:nvGraphicFramePr>
        <p:xfrm>
          <a:off x="4257804" y="987426"/>
          <a:ext cx="7777162" cy="5212080"/>
        </p:xfrm>
        <a:graphic>
          <a:graphicData uri="http://schemas.openxmlformats.org/drawingml/2006/table">
            <a:tbl>
              <a:tblPr/>
              <a:tblGrid>
                <a:gridCol w="1223962"/>
                <a:gridCol w="1152525"/>
                <a:gridCol w="1320800"/>
                <a:gridCol w="1487488"/>
                <a:gridCol w="2592387"/>
              </a:tblGrid>
              <a:tr h="228600">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O" altLang="es-CO" sz="12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Aspectos /peligros ambientales</a:t>
                      </a:r>
                      <a:endParaRPr kumimoji="0" lang="es-CO" altLang="es-CO" sz="12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O" altLang="es-CO" sz="12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Incidentes potenciales</a:t>
                      </a:r>
                      <a:endParaRPr kumimoji="0" lang="es-CO" altLang="es-CO" sz="12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O" altLang="es-CO" sz="12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Consecuencias potenciales</a:t>
                      </a:r>
                      <a:endParaRPr kumimoji="0" lang="es-CO" altLang="es-CO" sz="12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O" altLang="es-CO" sz="12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Receptor /ambiente circundante</a:t>
                      </a:r>
                      <a:endParaRPr kumimoji="0" lang="es-CO" altLang="es-CO" sz="12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O" altLang="es-CO" sz="12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Impactos ambientales potenciales</a:t>
                      </a:r>
                      <a:endParaRPr kumimoji="0" lang="es-CO" altLang="es-CO" sz="12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600">
                <a:tc rowSpan="2">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Proceso de producción que involucra sustancias químicas tóxicas.</a:t>
                      </a:r>
                      <a:endParaRPr kumimoji="0" lang="es-CO" altLang="es-CO" sz="12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Escape de sustancias químicas tóxicas.</a:t>
                      </a:r>
                      <a:endParaRPr kumimoji="0" lang="es-CO" altLang="es-CO" sz="12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Nube de vapor.</a:t>
                      </a:r>
                      <a:endParaRPr kumimoji="0" lang="es-CO" altLang="es-CO" sz="12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Trabajadores, fauna.</a:t>
                      </a:r>
                      <a:endParaRPr kumimoji="0" lang="es-CO" altLang="es-CO" sz="12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Inhalación que produce enfermedad.</a:t>
                      </a:r>
                      <a:endParaRPr kumimoji="0" lang="es-CO" altLang="es-CO" sz="12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600">
                <a:tc vMerge="1">
                  <a:txBody>
                    <a:bodyPr/>
                    <a:lstStyle/>
                    <a:p>
                      <a:endParaRPr lang="es-CO"/>
                    </a:p>
                  </a:txBody>
                  <a:tcPr/>
                </a:tc>
                <a:tc vMerge="1">
                  <a:txBody>
                    <a:bodyPr/>
                    <a:lstStyle/>
                    <a:p>
                      <a:endParaRPr lang="es-CO"/>
                    </a:p>
                  </a:txBody>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Derrame hacia el suelo.</a:t>
                      </a:r>
                      <a:endParaRPr kumimoji="0" lang="es-CO" altLang="es-CO" sz="12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Suelo y agua subterránea.</a:t>
                      </a:r>
                      <a:endParaRPr kumimoji="0" lang="es-CO" altLang="es-CO" sz="12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Uso limitado del agua subterránea contaminada.</a:t>
                      </a:r>
                      <a:endParaRPr kumimoji="0" lang="es-CO" altLang="es-CO" sz="12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600">
                <a:tc rowSpan="2">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Buque petrolero que transporta una carga de petróleo</a:t>
                      </a:r>
                      <a:endParaRPr kumimoji="0" lang="es-CO" altLang="es-CO" sz="12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Colisión con otra embarcación.</a:t>
                      </a:r>
                      <a:endParaRPr kumimoji="0" lang="es-CO" altLang="es-CO" sz="12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Derrame de petróleo en el agua que va hacia la playa.</a:t>
                      </a:r>
                      <a:endParaRPr kumimoji="0" lang="es-CO" altLang="es-CO" sz="12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El litoral tiene mangles, alimentación para peces, aves.</a:t>
                      </a:r>
                      <a:endParaRPr kumimoji="0" lang="es-CO" altLang="es-CO" sz="12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Impacto en el hábitat alimenticio de los peces, pérdida de biota.</a:t>
                      </a:r>
                      <a:endParaRPr kumimoji="0" lang="es-CO" altLang="es-CO" sz="12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600">
                <a:tc vMerge="1">
                  <a:txBody>
                    <a:bodyPr/>
                    <a:lstStyle/>
                    <a:p>
                      <a:endParaRPr lang="es-CO"/>
                    </a:p>
                  </a:txBody>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Liberación accidental.</a:t>
                      </a:r>
                      <a:endParaRPr kumimoji="0" lang="es-CO" altLang="es-CO" sz="12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marL="455613"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marL="1903413" algn="l">
                        <a:spcBef>
                          <a:spcPct val="20000"/>
                        </a:spcBef>
                        <a:defRPr sz="1900">
                          <a:solidFill>
                            <a:schemeClr val="tx1"/>
                          </a:solidFill>
                          <a:latin typeface="Arial" panose="020B0604020202020204" pitchFamily="34" charset="0"/>
                        </a:defRPr>
                      </a:lvl5pPr>
                      <a:lvl6pPr marL="2360613" eaLnBrk="0" fontAlgn="base" hangingPunct="0">
                        <a:spcBef>
                          <a:spcPct val="20000"/>
                        </a:spcBef>
                        <a:spcAft>
                          <a:spcPct val="0"/>
                        </a:spcAft>
                        <a:defRPr sz="1900">
                          <a:solidFill>
                            <a:schemeClr val="tx1"/>
                          </a:solidFill>
                          <a:latin typeface="Arial" panose="020B0604020202020204" pitchFamily="34" charset="0"/>
                        </a:defRPr>
                      </a:lvl6pPr>
                      <a:lvl7pPr marL="2817813" eaLnBrk="0" fontAlgn="base" hangingPunct="0">
                        <a:spcBef>
                          <a:spcPct val="20000"/>
                        </a:spcBef>
                        <a:spcAft>
                          <a:spcPct val="0"/>
                        </a:spcAft>
                        <a:defRPr sz="1900">
                          <a:solidFill>
                            <a:schemeClr val="tx1"/>
                          </a:solidFill>
                          <a:latin typeface="Arial" panose="020B0604020202020204" pitchFamily="34" charset="0"/>
                        </a:defRPr>
                      </a:lvl7pPr>
                      <a:lvl8pPr marL="3275013" eaLnBrk="0" fontAlgn="base" hangingPunct="0">
                        <a:spcBef>
                          <a:spcPct val="20000"/>
                        </a:spcBef>
                        <a:spcAft>
                          <a:spcPct val="0"/>
                        </a:spcAft>
                        <a:defRPr sz="1900">
                          <a:solidFill>
                            <a:schemeClr val="tx1"/>
                          </a:solidFill>
                          <a:latin typeface="Arial" panose="020B0604020202020204" pitchFamily="34" charset="0"/>
                        </a:defRPr>
                      </a:lvl8pPr>
                      <a:lvl9pPr marL="3732213"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altLang="es-CO" sz="12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Marina para los botes.</a:t>
                      </a:r>
                      <a:endParaRPr kumimoji="0" lang="es-CO" altLang="es-CO" sz="12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Capas de petróleo sobre los botes.</a:t>
                      </a:r>
                      <a:endParaRPr kumimoji="0" lang="es-CO" altLang="es-CO" sz="12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77863">
                <a:tc rowSpan="3" gridSpan="2">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Aspecto ambiental (incluyendo el concepto de incidente):</a:t>
                      </a:r>
                      <a:endParaRPr kumimoji="0" lang="es-ES" altLang="es-CO" sz="12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Preparación de un terreno para construcción que involucra el desmonte de tierra.</a:t>
                      </a:r>
                      <a:endParaRPr kumimoji="0" lang="es-CO" altLang="es-CO" sz="12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rowSpan="3" hMerge="1">
                  <a:txBody>
                    <a:bodyPr/>
                    <a:lstStyle/>
                    <a:p>
                      <a:endParaRPr lang="es-CO"/>
                    </a:p>
                  </a:txBody>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Eliminación de la capa superior del suelo.</a:t>
                      </a:r>
                      <a:endParaRPr kumimoji="0" lang="es-CO" altLang="es-CO" sz="12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Parte superior del suelo.</a:t>
                      </a:r>
                      <a:endParaRPr kumimoji="0" lang="es-ES" altLang="es-CO" sz="12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Riachuelo.</a:t>
                      </a:r>
                      <a:endParaRPr kumimoji="0" lang="es-CO" altLang="es-CO" sz="12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Erosión del suelo.</a:t>
                      </a:r>
                      <a:endParaRPr kumimoji="0" lang="es-ES" altLang="es-CO" sz="12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Perturbaciones por polvo y ruido.</a:t>
                      </a:r>
                      <a:endParaRPr kumimoji="0" lang="es-ES" altLang="es-CO" sz="12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Carga de sedimento hacia el riachuelo</a:t>
                      </a:r>
                      <a:endParaRPr kumimoji="0" lang="es-CO" altLang="es-CO" sz="12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1150">
                <a:tc gridSpan="2" vMerge="1">
                  <a:txBody>
                    <a:bodyPr/>
                    <a:lstStyle/>
                    <a:p>
                      <a:endParaRPr lang="es-CO"/>
                    </a:p>
                  </a:txBody>
                  <a:tcPr/>
                </a:tc>
                <a:tc hMerge="1" vMerge="1">
                  <a:txBody>
                    <a:bodyPr/>
                    <a:lstStyle/>
                    <a:p>
                      <a:endParaRPr lang="es-CO"/>
                    </a:p>
                  </a:txBody>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Eliminación de vegetación.</a:t>
                      </a:r>
                      <a:endParaRPr kumimoji="0" lang="es-CO" altLang="es-CO" sz="12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Vegetación.</a:t>
                      </a:r>
                      <a:endParaRPr kumimoji="0" lang="es-ES" altLang="es-CO" sz="12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Hábitat especies importantes.</a:t>
                      </a:r>
                      <a:endParaRPr kumimoji="0" lang="es-CO" altLang="es-CO" sz="12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Pérdida del hábitat.</a:t>
                      </a:r>
                      <a:endParaRPr kumimoji="0" lang="es-ES" altLang="es-CO" sz="12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Elevación del nivel freático que origina salinidad en los suelos.</a:t>
                      </a:r>
                      <a:endParaRPr kumimoji="0" lang="es-CO" altLang="es-CO" sz="12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2600">
                <a:tc gridSpan="2" vMerge="1">
                  <a:txBody>
                    <a:bodyPr/>
                    <a:lstStyle/>
                    <a:p>
                      <a:endParaRPr lang="es-CO"/>
                    </a:p>
                  </a:txBody>
                  <a:tcPr/>
                </a:tc>
                <a:tc hMerge="1" vMerge="1">
                  <a:txBody>
                    <a:bodyPr/>
                    <a:lstStyle/>
                    <a:p>
                      <a:endParaRPr lang="es-CO"/>
                    </a:p>
                  </a:txBody>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Alteración de la forma terrestre.</a:t>
                      </a:r>
                      <a:endParaRPr kumimoji="0" lang="es-CO" altLang="es-CO" sz="12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Forma terrestre.</a:t>
                      </a:r>
                      <a:endParaRPr kumimoji="0" lang="es-CO" altLang="es-CO" sz="12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Interrupción curso natural agua; pérdida de especies que dependen del hábitat del riachuelo.</a:t>
                      </a:r>
                      <a:endParaRPr kumimoji="0" lang="es-CO" altLang="es-CO" sz="12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062" y="2615804"/>
            <a:ext cx="3937326" cy="2631446"/>
          </a:xfrm>
          <a:prstGeom prst="rect">
            <a:avLst/>
          </a:prstGeom>
        </p:spPr>
      </p:pic>
    </p:spTree>
    <p:extLst>
      <p:ext uri="{BB962C8B-B14F-4D97-AF65-F5344CB8AC3E}">
        <p14:creationId xmlns:p14="http://schemas.microsoft.com/office/powerpoint/2010/main" val="33147720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1214438" y="115888"/>
            <a:ext cx="7370762" cy="601662"/>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s-ES" altLang="es-CO" sz="4400" dirty="0"/>
          </a:p>
        </p:txBody>
      </p:sp>
      <p:sp>
        <p:nvSpPr>
          <p:cNvPr id="6" name="Rectangle 2"/>
          <p:cNvSpPr txBox="1">
            <a:spLocks noChangeArrowheads="1"/>
          </p:cNvSpPr>
          <p:nvPr/>
        </p:nvSpPr>
        <p:spPr>
          <a:xfrm>
            <a:off x="3855872" y="115888"/>
            <a:ext cx="7370763" cy="601662"/>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s-CO" altLang="es-CO" sz="3200" smtClean="0"/>
              <a:t>Incidentes, ambiente circundante e impactos ambientales potenciales</a:t>
            </a:r>
            <a:r>
              <a:rPr lang="es-ES" altLang="es-CO" sz="3200" smtClean="0"/>
              <a:t> </a:t>
            </a:r>
            <a:endParaRPr lang="es-ES" altLang="es-CO" sz="3200" dirty="0"/>
          </a:p>
        </p:txBody>
      </p:sp>
      <p:graphicFrame>
        <p:nvGraphicFramePr>
          <p:cNvPr id="7" name="Group 218"/>
          <p:cNvGraphicFramePr>
            <a:graphicFrameLocks noGrp="1"/>
          </p:cNvGraphicFramePr>
          <p:nvPr>
            <p:extLst>
              <p:ext uri="{D42A27DB-BD31-4B8C-83A1-F6EECF244321}">
                <p14:modId xmlns:p14="http://schemas.microsoft.com/office/powerpoint/2010/main" val="544573880"/>
              </p:ext>
            </p:extLst>
          </p:nvPr>
        </p:nvGraphicFramePr>
        <p:xfrm>
          <a:off x="3522497" y="981076"/>
          <a:ext cx="8101013" cy="5356543"/>
        </p:xfrm>
        <a:graphic>
          <a:graphicData uri="http://schemas.openxmlformats.org/drawingml/2006/table">
            <a:tbl>
              <a:tblPr/>
              <a:tblGrid>
                <a:gridCol w="1441450"/>
                <a:gridCol w="1079500"/>
                <a:gridCol w="1944688"/>
                <a:gridCol w="1295400"/>
                <a:gridCol w="2339975"/>
              </a:tblGrid>
              <a:tr h="506413">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O" altLang="es-CO" sz="1200" b="1"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Aspectos /peligros ambientales</a:t>
                      </a:r>
                      <a:endParaRPr kumimoji="0" lang="es-CO" altLang="es-CO" sz="1200" b="0" i="0" u="none" strike="noStrike" cap="none" normalizeH="0" baseline="0" dirty="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O" altLang="es-CO" sz="1200" b="1"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Incidentes potenciales</a:t>
                      </a:r>
                      <a:endParaRPr kumimoji="0" lang="es-CO" altLang="es-CO" sz="12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O" altLang="es-CO" sz="1200" b="1"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Consecuencias potenciales</a:t>
                      </a:r>
                      <a:endParaRPr kumimoji="0" lang="es-CO" altLang="es-CO" sz="12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O" altLang="es-CO" sz="1200" b="1"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Receptor /ambiente circundante</a:t>
                      </a:r>
                      <a:endParaRPr kumimoji="0" lang="es-CO" altLang="es-CO" sz="12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O" altLang="es-CO" sz="1200" b="1"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Impactos ambientales potenciales</a:t>
                      </a:r>
                      <a:endParaRPr kumimoji="0" lang="es-CO" altLang="es-CO" sz="12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6413">
                <a:tc rowSpan="2" gridSpan="2">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Aspecto ambiental (incluyendo el concepto de incidente):</a:t>
                      </a:r>
                      <a:endParaRPr kumimoji="0" lang="es-ES" altLang="es-CO" sz="1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Proceso de producción que involucra emisiones continuas de contaminantes hacia el aire (</a:t>
                      </a:r>
                      <a:r>
                        <a:rPr kumimoji="0" lang="es-CO" altLang="es-CO"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NO</a:t>
                      </a:r>
                      <a:r>
                        <a:rPr kumimoji="0" lang="es-CO" altLang="es-CO" sz="1200" b="0" i="0" u="none" strike="noStrike" cap="none" normalizeH="0" baseline="-3000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x</a:t>
                      </a:r>
                      <a:r>
                        <a:rPr kumimoji="0" lang="es-CO" altLang="es-CO"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s-CO" altLang="es-CO" sz="12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SO</a:t>
                      </a:r>
                      <a:r>
                        <a:rPr kumimoji="0" lang="es-CO" altLang="es-CO" sz="1200" b="0" i="0" u="none" strike="noStrike" cap="none" normalizeH="0" baseline="-3000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x</a:t>
                      </a:r>
                      <a:r>
                        <a:rPr kumimoji="0" lang="es-CO" altLang="es-CO"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y el agua (Zn, Hg)</a:t>
                      </a:r>
                      <a:endParaRPr kumimoji="0" lang="es-CO" altLang="es-CO" sz="1200" b="0" i="0" u="none" strike="noStrike" cap="none" normalizeH="0" baseline="0" dirty="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hMerge="1">
                  <a:txBody>
                    <a:bodyPr/>
                    <a:lstStyle/>
                    <a:p>
                      <a:endParaRPr lang="es-CO"/>
                    </a:p>
                  </a:txBody>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Aporte de contaminantes a la atmósfera.</a:t>
                      </a:r>
                      <a:endParaRPr kumimoji="0" lang="es-CO" altLang="es-CO" sz="12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Atmósfera regional.</a:t>
                      </a:r>
                      <a:endParaRPr kumimoji="0" lang="es-CO" altLang="es-CO" sz="12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Producción de </a:t>
                      </a:r>
                      <a:r>
                        <a:rPr kumimoji="0" lang="es-CO" altLang="es-CO" sz="1200" b="0" i="1"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smog</a:t>
                      </a:r>
                      <a:r>
                        <a:rPr kumimoji="0" lang="es-CO" altLang="es-CO"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dependiente del clima y del terreno.</a:t>
                      </a:r>
                      <a:endParaRPr kumimoji="0" lang="es-CO" altLang="es-CO" sz="12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57275">
                <a:tc gridSpan="2" vMerge="1">
                  <a:txBody>
                    <a:bodyPr/>
                    <a:lstStyle/>
                    <a:p>
                      <a:endParaRPr lang="es-CO"/>
                    </a:p>
                  </a:txBody>
                  <a:tcPr/>
                </a:tc>
                <a:tc hMerge="1" vMerge="1">
                  <a:txBody>
                    <a:bodyPr/>
                    <a:lstStyle/>
                    <a:p>
                      <a:endParaRPr lang="es-CO"/>
                    </a:p>
                  </a:txBody>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Descarga continua de contaminantes hacia el ecosistema marino.</a:t>
                      </a:r>
                      <a:endParaRPr kumimoji="0" lang="es-CO" altLang="es-CO" sz="12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Ecosistema marino.</a:t>
                      </a:r>
                      <a:endParaRPr kumimoji="0" lang="es-ES" altLang="es-CO" sz="12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Seres humanos (pescadores).</a:t>
                      </a:r>
                      <a:endParaRPr kumimoji="0" lang="es-CO" altLang="es-CO" sz="12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Captación de metales en la cadena alimenticia y bioacumulación.</a:t>
                      </a:r>
                      <a:endParaRPr kumimoji="0" lang="es-ES" altLang="es-CO" sz="12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Enfermedades en seres humanos por envenenamiento con metales.</a:t>
                      </a:r>
                      <a:endParaRPr kumimoji="0" lang="es-CO" altLang="es-CO" sz="12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6413">
                <a:tc rowSpan="3" gridSpan="2">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Aspecto ambiental (incluyendo el concepto de incidente):</a:t>
                      </a:r>
                      <a:endParaRPr kumimoji="0" lang="es-ES" altLang="es-CO" sz="12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Actividades de dragado en un puerto incluyendo la disposición de los restos dragados </a:t>
                      </a:r>
                      <a:endParaRPr kumimoji="0" lang="es-CO" altLang="es-CO" sz="12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rowSpan="3" hMerge="1">
                  <a:txBody>
                    <a:bodyPr/>
                    <a:lstStyle/>
                    <a:p>
                      <a:endParaRPr lang="es-CO"/>
                    </a:p>
                  </a:txBody>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Dispersión del sedimento suspendido.</a:t>
                      </a:r>
                      <a:endParaRPr kumimoji="0" lang="es-CO" altLang="es-CO" sz="12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Ecosistema del litoral incluyendo los corales.</a:t>
                      </a:r>
                      <a:endParaRPr kumimoji="0" lang="es-CO" altLang="es-CO" sz="12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Asfixia de los corales debido al sedimento.</a:t>
                      </a:r>
                      <a:endParaRPr kumimoji="0" lang="es-CO" altLang="es-CO" sz="12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20750">
                <a:tc gridSpan="2" vMerge="1">
                  <a:txBody>
                    <a:bodyPr/>
                    <a:lstStyle/>
                    <a:p>
                      <a:endParaRPr lang="es-CO"/>
                    </a:p>
                  </a:txBody>
                  <a:tcPr/>
                </a:tc>
                <a:tc hMerge="1" vMerge="1">
                  <a:txBody>
                    <a:bodyPr/>
                    <a:lstStyle/>
                    <a:p>
                      <a:endParaRPr lang="es-CO"/>
                    </a:p>
                  </a:txBody>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Disposición final de los restos dragados que contienen TBT.</a:t>
                      </a:r>
                      <a:endParaRPr kumimoji="0" lang="es-CO" altLang="es-CO" sz="12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Lechos de pasto marino en el sitio de la disposición final.</a:t>
                      </a:r>
                      <a:endParaRPr kumimoji="0" lang="es-CO" altLang="es-CO" sz="12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Asfixia de los lechos de pasto marino debido a los restos dragados.</a:t>
                      </a:r>
                      <a:endParaRPr kumimoji="0" lang="es-ES" altLang="es-CO" sz="12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Contaminación del sitio de disposición final con TBT.</a:t>
                      </a:r>
                      <a:endParaRPr kumimoji="0" lang="es-CO" altLang="es-CO" sz="12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58863">
                <a:tc gridSpan="2" vMerge="1">
                  <a:txBody>
                    <a:bodyPr/>
                    <a:lstStyle/>
                    <a:p>
                      <a:endParaRPr lang="es-CO"/>
                    </a:p>
                  </a:txBody>
                  <a:tcPr/>
                </a:tc>
                <a:tc hMerge="1" vMerge="1">
                  <a:txBody>
                    <a:bodyPr/>
                    <a:lstStyle/>
                    <a:p>
                      <a:endParaRPr lang="es-CO"/>
                    </a:p>
                  </a:txBody>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Dispersión de organismos exóticos en los restos dragados desde el interior del puerto hasta el ambiente marino exterior.</a:t>
                      </a:r>
                      <a:endParaRPr kumimoji="0" lang="es-CO" altLang="es-CO" sz="12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Ecosistemas cercanos al sitio del depósito final.</a:t>
                      </a:r>
                      <a:endParaRPr kumimoji="0" lang="es-CO" altLang="es-CO" sz="12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Infestación, pérdida de la biodiversidad a medida que las especies exóticas desplazan a las especies nativas.</a:t>
                      </a:r>
                      <a:endParaRPr kumimoji="0" lang="es-CO" altLang="es-CO" sz="12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8" name="CuadroTexto 7">
            <a:extLst>
              <a:ext uri="{FF2B5EF4-FFF2-40B4-BE49-F238E27FC236}">
                <a16:creationId xmlns="" xmlns:a16="http://schemas.microsoft.com/office/drawing/2014/main" id="{618B7B17-B2F7-4EE7-A79E-E4AEAACBC4A6}"/>
              </a:ext>
            </a:extLst>
          </p:cNvPr>
          <p:cNvSpPr txBox="1"/>
          <p:nvPr/>
        </p:nvSpPr>
        <p:spPr>
          <a:xfrm>
            <a:off x="257062" y="311051"/>
            <a:ext cx="3836636" cy="1938992"/>
          </a:xfrm>
          <a:prstGeom prst="rect">
            <a:avLst/>
          </a:prstGeom>
          <a:noFill/>
        </p:spPr>
        <p:txBody>
          <a:bodyPr wrap="square" rtlCol="0">
            <a:spAutoFit/>
          </a:bodyPr>
          <a:lstStyle/>
          <a:p>
            <a:r>
              <a:rPr lang="es-CO" altLang="es-CO" sz="4000" b="1" dirty="0" smtClean="0">
                <a:solidFill>
                  <a:schemeClr val="accent1"/>
                </a:solidFill>
              </a:rPr>
              <a:t>Identificación de riesgos  ambientales </a:t>
            </a:r>
            <a:endParaRPr lang="es-ES" altLang="es-CO" sz="4000" b="1" dirty="0">
              <a:solidFill>
                <a:schemeClr val="accent1"/>
              </a:solidFill>
            </a:endParaRPr>
          </a:p>
        </p:txBody>
      </p:sp>
    </p:spTree>
    <p:extLst>
      <p:ext uri="{BB962C8B-B14F-4D97-AF65-F5344CB8AC3E}">
        <p14:creationId xmlns:p14="http://schemas.microsoft.com/office/powerpoint/2010/main" val="41342000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1214438" y="115888"/>
            <a:ext cx="7370762" cy="601662"/>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s-ES" altLang="es-CO" sz="4400" dirty="0"/>
          </a:p>
        </p:txBody>
      </p:sp>
      <p:sp>
        <p:nvSpPr>
          <p:cNvPr id="6" name="Rectangle 2"/>
          <p:cNvSpPr txBox="1">
            <a:spLocks noChangeArrowheads="1"/>
          </p:cNvSpPr>
          <p:nvPr/>
        </p:nvSpPr>
        <p:spPr>
          <a:xfrm>
            <a:off x="4074869" y="607161"/>
            <a:ext cx="7370762" cy="601663"/>
          </a:xfrm>
          <a:prstGeom prst="rect">
            <a:avLst/>
          </a:prstGeom>
          <a:solidFill>
            <a:schemeClr val="accent1"/>
          </a:solidFill>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s-CO" altLang="es-CO" sz="3200" smtClean="0">
                <a:solidFill>
                  <a:schemeClr val="bg1"/>
                </a:solidFill>
              </a:rPr>
              <a:t>HERRAMIENTAS Y TÉCNICAS</a:t>
            </a:r>
            <a:r>
              <a:rPr lang="es-ES" altLang="es-CO" sz="3200" smtClean="0">
                <a:solidFill>
                  <a:schemeClr val="bg1"/>
                </a:solidFill>
              </a:rPr>
              <a:t> </a:t>
            </a:r>
            <a:endParaRPr lang="es-ES" altLang="es-CO" sz="3200">
              <a:solidFill>
                <a:schemeClr val="bg1"/>
              </a:solidFill>
            </a:endParaRPr>
          </a:p>
        </p:txBody>
      </p:sp>
      <p:sp>
        <p:nvSpPr>
          <p:cNvPr id="7" name="Rectangle 3"/>
          <p:cNvSpPr txBox="1">
            <a:spLocks noChangeArrowheads="1"/>
          </p:cNvSpPr>
          <p:nvPr/>
        </p:nvSpPr>
        <p:spPr>
          <a:xfrm>
            <a:off x="4078044" y="1539023"/>
            <a:ext cx="7747000" cy="375285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80000"/>
              </a:lnSpc>
              <a:buNone/>
            </a:pPr>
            <a:r>
              <a:rPr lang="es-CO" altLang="es-CO" sz="2400" dirty="0" smtClean="0"/>
              <a:t>-	Entrevistas /discusiones en grupo (experiencias, consultas).</a:t>
            </a:r>
          </a:p>
          <a:p>
            <a:pPr marL="0" indent="0">
              <a:lnSpc>
                <a:spcPct val="80000"/>
              </a:lnSpc>
              <a:buNone/>
            </a:pPr>
            <a:r>
              <a:rPr lang="es-CO" altLang="es-CO" sz="2400" dirty="0" smtClean="0"/>
              <a:t>-	Auditorías o inspecciones físicas.</a:t>
            </a:r>
          </a:p>
          <a:p>
            <a:pPr marL="0" indent="0">
              <a:lnSpc>
                <a:spcPct val="80000"/>
              </a:lnSpc>
              <a:buNone/>
            </a:pPr>
            <a:r>
              <a:rPr lang="es-CO" altLang="es-CO" sz="2400" dirty="0" smtClean="0"/>
              <a:t>-	Lluvias de ideas.</a:t>
            </a:r>
          </a:p>
          <a:p>
            <a:pPr marL="0" indent="0">
              <a:lnSpc>
                <a:spcPct val="80000"/>
              </a:lnSpc>
              <a:buNone/>
            </a:pPr>
            <a:r>
              <a:rPr lang="es-CO" altLang="es-CO" sz="2400" dirty="0" smtClean="0"/>
              <a:t>-	Análisis de fallas locales o del extranjero.</a:t>
            </a:r>
          </a:p>
          <a:p>
            <a:pPr marL="0" indent="0">
              <a:lnSpc>
                <a:spcPct val="80000"/>
              </a:lnSpc>
              <a:buNone/>
            </a:pPr>
            <a:r>
              <a:rPr lang="es-CO" altLang="es-CO" sz="2400" dirty="0" smtClean="0"/>
              <a:t>Análisis del escenario y el análisis del interrogante ¿qué pasaría si...?.</a:t>
            </a:r>
          </a:p>
          <a:p>
            <a:pPr marL="0" indent="0">
              <a:lnSpc>
                <a:spcPct val="80000"/>
              </a:lnSpc>
              <a:buNone/>
            </a:pPr>
            <a:r>
              <a:rPr lang="es-CO" altLang="es-CO" sz="2400" dirty="0" smtClean="0"/>
              <a:t>-	Técnicas de ingeniería para los sistemas, análisis de los sistemas, diagramas de  flujo, árboles de fallas, árboles de eventos, estudios del peligro y la </a:t>
            </a:r>
            <a:r>
              <a:rPr lang="es-CO" altLang="es-CO" sz="2400" dirty="0" err="1" smtClean="0"/>
              <a:t>operabilidad</a:t>
            </a:r>
            <a:r>
              <a:rPr lang="es-CO" altLang="es-CO" sz="2400" dirty="0" smtClean="0"/>
              <a:t> </a:t>
            </a:r>
          </a:p>
          <a:p>
            <a:pPr marL="0" indent="0">
              <a:lnSpc>
                <a:spcPct val="80000"/>
              </a:lnSpc>
              <a:buNone/>
            </a:pPr>
            <a:r>
              <a:rPr lang="es-CO" altLang="es-CO" sz="2400" dirty="0" smtClean="0"/>
              <a:t>-	Evaluación de los ciclos de vida (ECV).</a:t>
            </a:r>
          </a:p>
          <a:p>
            <a:pPr marL="0" indent="0">
              <a:lnSpc>
                <a:spcPct val="80000"/>
              </a:lnSpc>
              <a:buNone/>
            </a:pPr>
            <a:r>
              <a:rPr lang="es-CO" altLang="es-CO" sz="2400" dirty="0" smtClean="0"/>
              <a:t>Bases de datos de los incidentes.</a:t>
            </a:r>
            <a:endParaRPr lang="es-CO" altLang="es-CO" sz="2400" dirty="0"/>
          </a:p>
        </p:txBody>
      </p:sp>
      <p:sp>
        <p:nvSpPr>
          <p:cNvPr id="8" name="CuadroTexto 7">
            <a:extLst>
              <a:ext uri="{FF2B5EF4-FFF2-40B4-BE49-F238E27FC236}">
                <a16:creationId xmlns="" xmlns:a16="http://schemas.microsoft.com/office/drawing/2014/main" id="{618B7B17-B2F7-4EE7-A79E-E4AEAACBC4A6}"/>
              </a:ext>
            </a:extLst>
          </p:cNvPr>
          <p:cNvSpPr txBox="1"/>
          <p:nvPr/>
        </p:nvSpPr>
        <p:spPr>
          <a:xfrm>
            <a:off x="257062" y="311051"/>
            <a:ext cx="3836636" cy="1938992"/>
          </a:xfrm>
          <a:prstGeom prst="rect">
            <a:avLst/>
          </a:prstGeom>
          <a:noFill/>
        </p:spPr>
        <p:txBody>
          <a:bodyPr wrap="square" rtlCol="0">
            <a:spAutoFit/>
          </a:bodyPr>
          <a:lstStyle/>
          <a:p>
            <a:r>
              <a:rPr lang="es-CO" altLang="es-CO" sz="4000" b="1" dirty="0" smtClean="0">
                <a:solidFill>
                  <a:schemeClr val="accent1"/>
                </a:solidFill>
              </a:rPr>
              <a:t>Identificación de riesgos  ambientales </a:t>
            </a:r>
            <a:endParaRPr lang="es-ES" altLang="es-CO" sz="4000" b="1" dirty="0">
              <a:solidFill>
                <a:schemeClr val="accent1"/>
              </a:solidFill>
            </a:endParaRPr>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0936" y="2855642"/>
            <a:ext cx="3903933" cy="2602622"/>
          </a:xfrm>
          <a:prstGeom prst="rect">
            <a:avLst/>
          </a:prstGeom>
        </p:spPr>
      </p:pic>
      <p:sp>
        <p:nvSpPr>
          <p:cNvPr id="9" name="Rectangle 2"/>
          <p:cNvSpPr txBox="1">
            <a:spLocks noChangeArrowheads="1"/>
          </p:cNvSpPr>
          <p:nvPr/>
        </p:nvSpPr>
        <p:spPr>
          <a:xfrm>
            <a:off x="1885072" y="6260123"/>
            <a:ext cx="2897944" cy="407963"/>
          </a:xfrm>
          <a:prstGeom prst="rect">
            <a:avLst/>
          </a:prstGeom>
          <a:solidFill>
            <a:schemeClr val="accent1"/>
          </a:solidFill>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s-CO" altLang="es-CO" sz="2800" dirty="0" smtClean="0">
                <a:solidFill>
                  <a:schemeClr val="bg1"/>
                </a:solidFill>
              </a:rPr>
              <a:t>NTC ISO 31010</a:t>
            </a:r>
            <a:endParaRPr lang="es-ES" altLang="es-CO" sz="2800" dirty="0">
              <a:solidFill>
                <a:schemeClr val="bg1"/>
              </a:solidFill>
            </a:endParaRPr>
          </a:p>
        </p:txBody>
      </p:sp>
    </p:spTree>
    <p:extLst>
      <p:ext uri="{BB962C8B-B14F-4D97-AF65-F5344CB8AC3E}">
        <p14:creationId xmlns:p14="http://schemas.microsoft.com/office/powerpoint/2010/main" val="35819592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 xmlns:a16="http://schemas.microsoft.com/office/drawing/2014/main" id="{618B7B17-B2F7-4EE7-A79E-E4AEAACBC4A6}"/>
              </a:ext>
            </a:extLst>
          </p:cNvPr>
          <p:cNvSpPr txBox="1"/>
          <p:nvPr/>
        </p:nvSpPr>
        <p:spPr>
          <a:xfrm>
            <a:off x="257062" y="311051"/>
            <a:ext cx="3836636" cy="3785652"/>
          </a:xfrm>
          <a:prstGeom prst="rect">
            <a:avLst/>
          </a:prstGeom>
          <a:noFill/>
        </p:spPr>
        <p:txBody>
          <a:bodyPr wrap="square" rtlCol="0">
            <a:spAutoFit/>
          </a:bodyPr>
          <a:lstStyle/>
          <a:p>
            <a:r>
              <a:rPr lang="es-CO" altLang="es-CO" sz="4800" b="1" dirty="0" smtClean="0">
                <a:solidFill>
                  <a:schemeClr val="accent1"/>
                </a:solidFill>
              </a:rPr>
              <a:t>PROCESO DE GESTION DEL RIESGO</a:t>
            </a:r>
            <a:endParaRPr lang="es-ES" altLang="es-CO" sz="4800" b="1" dirty="0">
              <a:solidFill>
                <a:schemeClr val="accent1"/>
              </a:solidFill>
            </a:endParaRPr>
          </a:p>
        </p:txBody>
      </p:sp>
      <p:sp>
        <p:nvSpPr>
          <p:cNvPr id="3" name="Rectangle 2"/>
          <p:cNvSpPr txBox="1">
            <a:spLocks noChangeArrowheads="1"/>
          </p:cNvSpPr>
          <p:nvPr/>
        </p:nvSpPr>
        <p:spPr>
          <a:xfrm>
            <a:off x="1214438" y="115888"/>
            <a:ext cx="7370762" cy="601662"/>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s-ES" altLang="es-CO" sz="4400" dirty="0"/>
          </a:p>
        </p:txBody>
      </p:sp>
      <p:sp>
        <p:nvSpPr>
          <p:cNvPr id="6" name="Rectangle 3"/>
          <p:cNvSpPr>
            <a:spLocks noChangeArrowheads="1"/>
          </p:cNvSpPr>
          <p:nvPr/>
        </p:nvSpPr>
        <p:spPr bwMode="auto">
          <a:xfrm>
            <a:off x="257062" y="4225758"/>
            <a:ext cx="2214563" cy="369888"/>
          </a:xfrm>
          <a:prstGeom prst="rect">
            <a:avLst/>
          </a:prstGeom>
          <a:solidFill>
            <a:schemeClr val="accent1"/>
          </a:solidFill>
          <a:ln>
            <a:noFill/>
          </a:ln>
          <a:extLst/>
        </p:spPr>
        <p:txBody>
          <a:bodyPr>
            <a:spAutoFit/>
          </a:bodyPr>
          <a:lstStyle/>
          <a:p>
            <a:r>
              <a:rPr kumimoji="1" lang="es-ES" b="1">
                <a:solidFill>
                  <a:schemeClr val="bg1"/>
                </a:solidFill>
                <a:latin typeface="Arial" pitchFamily="34" charset="0"/>
                <a:cs typeface="Arial" pitchFamily="34" charset="0"/>
              </a:rPr>
              <a:t>ISO  31000: 2009</a:t>
            </a:r>
          </a:p>
        </p:txBody>
      </p:sp>
      <p:grpSp>
        <p:nvGrpSpPr>
          <p:cNvPr id="33" name="Grupo 32"/>
          <p:cNvGrpSpPr/>
          <p:nvPr/>
        </p:nvGrpSpPr>
        <p:grpSpPr>
          <a:xfrm>
            <a:off x="5078500" y="618978"/>
            <a:ext cx="5221597" cy="5518191"/>
            <a:chOff x="5078500" y="618978"/>
            <a:chExt cx="5221597" cy="5518191"/>
          </a:xfrm>
          <a:noFill/>
        </p:grpSpPr>
        <p:sp>
          <p:nvSpPr>
            <p:cNvPr id="8" name="Rectangle 4"/>
            <p:cNvSpPr>
              <a:spLocks noChangeArrowheads="1"/>
            </p:cNvSpPr>
            <p:nvPr/>
          </p:nvSpPr>
          <p:spPr bwMode="auto">
            <a:xfrm rot="16200000">
              <a:off x="2519459" y="3178019"/>
              <a:ext cx="5518191" cy="400110"/>
            </a:xfrm>
            <a:prstGeom prst="rect">
              <a:avLst/>
            </a:prstGeom>
            <a:noFill/>
            <a:ln w="9525">
              <a:solidFill>
                <a:srgbClr val="000000"/>
              </a:solidFill>
              <a:miter lim="800000"/>
              <a:headEnd/>
              <a:tailEnd/>
            </a:ln>
          </p:spPr>
          <p:txBody>
            <a:bodyPr anchor="ctr">
              <a:spAutoFit/>
            </a:bodyPr>
            <a:lstStyle/>
            <a:p>
              <a:pPr algn="ctr"/>
              <a:r>
                <a:rPr lang="es-ES" sz="2000" b="1">
                  <a:latin typeface="Arial" pitchFamily="34" charset="0"/>
                  <a:cs typeface="Arial" pitchFamily="34" charset="0"/>
                </a:rPr>
                <a:t>COMUNICACIÓN Y CONSULTA</a:t>
              </a:r>
              <a:endParaRPr lang="es-CO" sz="2000" b="1">
                <a:latin typeface="Arial" pitchFamily="34" charset="0"/>
                <a:cs typeface="Arial" pitchFamily="34" charset="0"/>
              </a:endParaRPr>
            </a:p>
          </p:txBody>
        </p:sp>
        <p:sp>
          <p:nvSpPr>
            <p:cNvPr id="9" name="Rectangle 5"/>
            <p:cNvSpPr>
              <a:spLocks noChangeArrowheads="1"/>
            </p:cNvSpPr>
            <p:nvPr/>
          </p:nvSpPr>
          <p:spPr bwMode="auto">
            <a:xfrm>
              <a:off x="6203024" y="640561"/>
              <a:ext cx="2876123" cy="707886"/>
            </a:xfrm>
            <a:prstGeom prst="rect">
              <a:avLst/>
            </a:prstGeom>
            <a:grpFill/>
            <a:ln w="9525">
              <a:solidFill>
                <a:srgbClr val="000000"/>
              </a:solidFill>
              <a:miter lim="800000"/>
              <a:headEnd/>
              <a:tailEnd/>
            </a:ln>
          </p:spPr>
          <p:txBody>
            <a:bodyPr anchor="ctr">
              <a:spAutoFit/>
            </a:bodyPr>
            <a:lstStyle/>
            <a:p>
              <a:pPr algn="ctr"/>
              <a:r>
                <a:rPr lang="es-ES" sz="2000" b="1">
                  <a:latin typeface="Arial" pitchFamily="34" charset="0"/>
                  <a:cs typeface="Arial" pitchFamily="34" charset="0"/>
                </a:rPr>
                <a:t>ESTABLECER EL CONTEXTO</a:t>
              </a:r>
              <a:endParaRPr lang="es-CO" sz="2000" b="1">
                <a:latin typeface="Arial" pitchFamily="34" charset="0"/>
                <a:cs typeface="Arial" pitchFamily="34" charset="0"/>
              </a:endParaRPr>
            </a:p>
          </p:txBody>
        </p:sp>
        <p:sp>
          <p:nvSpPr>
            <p:cNvPr id="10" name="Rectangle 6"/>
            <p:cNvSpPr>
              <a:spLocks noChangeArrowheads="1"/>
            </p:cNvSpPr>
            <p:nvPr/>
          </p:nvSpPr>
          <p:spPr bwMode="auto">
            <a:xfrm>
              <a:off x="6203024" y="5688438"/>
              <a:ext cx="2876123" cy="400110"/>
            </a:xfrm>
            <a:prstGeom prst="rect">
              <a:avLst/>
            </a:prstGeom>
            <a:grpFill/>
            <a:ln w="9525">
              <a:solidFill>
                <a:srgbClr val="000000"/>
              </a:solidFill>
              <a:miter lim="800000"/>
              <a:headEnd/>
              <a:tailEnd/>
            </a:ln>
          </p:spPr>
          <p:txBody>
            <a:bodyPr anchor="ctr">
              <a:spAutoFit/>
            </a:bodyPr>
            <a:lstStyle/>
            <a:p>
              <a:pPr algn="ctr"/>
              <a:r>
                <a:rPr lang="es-ES" sz="2000" b="1">
                  <a:latin typeface="Arial" pitchFamily="34" charset="0"/>
                  <a:cs typeface="Arial" pitchFamily="34" charset="0"/>
                </a:rPr>
                <a:t>TRATAR EL RIESGO</a:t>
              </a:r>
              <a:endParaRPr lang="es-CO" sz="2000" b="1">
                <a:latin typeface="Arial" pitchFamily="34" charset="0"/>
                <a:cs typeface="Arial" pitchFamily="34" charset="0"/>
              </a:endParaRPr>
            </a:p>
          </p:txBody>
        </p:sp>
        <p:sp>
          <p:nvSpPr>
            <p:cNvPr id="11" name="Rectangle 7"/>
            <p:cNvSpPr>
              <a:spLocks noChangeArrowheads="1"/>
            </p:cNvSpPr>
            <p:nvPr/>
          </p:nvSpPr>
          <p:spPr bwMode="auto">
            <a:xfrm>
              <a:off x="6203024" y="4449059"/>
              <a:ext cx="2876123" cy="707886"/>
            </a:xfrm>
            <a:prstGeom prst="rect">
              <a:avLst/>
            </a:prstGeom>
            <a:grpFill/>
            <a:ln w="9525">
              <a:solidFill>
                <a:srgbClr val="000000"/>
              </a:solidFill>
              <a:miter lim="800000"/>
              <a:headEnd/>
              <a:tailEnd/>
            </a:ln>
          </p:spPr>
          <p:txBody>
            <a:bodyPr anchor="ctr">
              <a:spAutoFit/>
            </a:bodyPr>
            <a:lstStyle/>
            <a:p>
              <a:pPr algn="ctr"/>
              <a:r>
                <a:rPr lang="es-ES" sz="2000" b="1">
                  <a:latin typeface="Arial" pitchFamily="34" charset="0"/>
                  <a:cs typeface="Arial" pitchFamily="34" charset="0"/>
                </a:rPr>
                <a:t>EVALUAR LOS RIESGOS</a:t>
              </a:r>
              <a:endParaRPr lang="es-CO" sz="2000" b="1">
                <a:latin typeface="Arial" pitchFamily="34" charset="0"/>
                <a:cs typeface="Arial" pitchFamily="34" charset="0"/>
              </a:endParaRPr>
            </a:p>
          </p:txBody>
        </p:sp>
        <p:sp>
          <p:nvSpPr>
            <p:cNvPr id="12" name="Rectangle 8"/>
            <p:cNvSpPr>
              <a:spLocks noChangeArrowheads="1"/>
            </p:cNvSpPr>
            <p:nvPr/>
          </p:nvSpPr>
          <p:spPr bwMode="auto">
            <a:xfrm>
              <a:off x="6203024" y="3233277"/>
              <a:ext cx="2876123" cy="707886"/>
            </a:xfrm>
            <a:prstGeom prst="rect">
              <a:avLst/>
            </a:prstGeom>
            <a:solidFill>
              <a:srgbClr val="FFFF00"/>
            </a:solidFill>
            <a:ln w="9525">
              <a:solidFill>
                <a:srgbClr val="000000"/>
              </a:solidFill>
              <a:miter lim="800000"/>
              <a:headEnd/>
              <a:tailEnd/>
            </a:ln>
          </p:spPr>
          <p:txBody>
            <a:bodyPr anchor="ctr">
              <a:spAutoFit/>
            </a:bodyPr>
            <a:lstStyle/>
            <a:p>
              <a:pPr algn="ctr"/>
              <a:r>
                <a:rPr lang="es-ES" sz="2000" b="1" dirty="0">
                  <a:latin typeface="Arial" pitchFamily="34" charset="0"/>
                  <a:cs typeface="Arial" pitchFamily="34" charset="0"/>
                </a:rPr>
                <a:t>ANALIZAR LOS RIESGOS</a:t>
              </a:r>
              <a:endParaRPr lang="es-CO" sz="2000" b="1" dirty="0">
                <a:latin typeface="Arial" pitchFamily="34" charset="0"/>
                <a:cs typeface="Arial" pitchFamily="34" charset="0"/>
              </a:endParaRPr>
            </a:p>
          </p:txBody>
        </p:sp>
        <p:sp>
          <p:nvSpPr>
            <p:cNvPr id="13" name="Rectangle 9"/>
            <p:cNvSpPr>
              <a:spLocks noChangeArrowheads="1"/>
            </p:cNvSpPr>
            <p:nvPr/>
          </p:nvSpPr>
          <p:spPr bwMode="auto">
            <a:xfrm>
              <a:off x="6203024" y="1866819"/>
              <a:ext cx="2876123" cy="707886"/>
            </a:xfrm>
            <a:prstGeom prst="rect">
              <a:avLst/>
            </a:prstGeom>
            <a:noFill/>
            <a:ln w="9525">
              <a:solidFill>
                <a:srgbClr val="000000"/>
              </a:solidFill>
              <a:miter lim="800000"/>
              <a:headEnd/>
              <a:tailEnd/>
            </a:ln>
          </p:spPr>
          <p:txBody>
            <a:bodyPr anchor="ctr">
              <a:spAutoFit/>
            </a:bodyPr>
            <a:lstStyle/>
            <a:p>
              <a:pPr algn="ctr"/>
              <a:r>
                <a:rPr lang="es-ES" sz="2000" b="1" dirty="0">
                  <a:latin typeface="Arial" pitchFamily="34" charset="0"/>
                  <a:cs typeface="Arial" pitchFamily="34" charset="0"/>
                </a:rPr>
                <a:t>IDENTIFICAR LOS RIESGOS</a:t>
              </a:r>
              <a:endParaRPr lang="es-CO" sz="2000" b="1" dirty="0">
                <a:latin typeface="Arial" pitchFamily="34" charset="0"/>
                <a:cs typeface="Arial" pitchFamily="34" charset="0"/>
              </a:endParaRPr>
            </a:p>
          </p:txBody>
        </p:sp>
        <p:sp>
          <p:nvSpPr>
            <p:cNvPr id="14" name="Rectangle 10"/>
            <p:cNvSpPr>
              <a:spLocks noChangeArrowheads="1"/>
            </p:cNvSpPr>
            <p:nvPr/>
          </p:nvSpPr>
          <p:spPr bwMode="auto">
            <a:xfrm rot="16200000">
              <a:off x="7468032" y="3202910"/>
              <a:ext cx="5264020" cy="400110"/>
            </a:xfrm>
            <a:prstGeom prst="rect">
              <a:avLst/>
            </a:prstGeom>
            <a:grpFill/>
            <a:ln w="9525">
              <a:solidFill>
                <a:srgbClr val="000000"/>
              </a:solidFill>
              <a:miter lim="800000"/>
              <a:headEnd/>
              <a:tailEnd/>
            </a:ln>
          </p:spPr>
          <p:txBody>
            <a:bodyPr anchor="ctr">
              <a:spAutoFit/>
            </a:bodyPr>
            <a:lstStyle/>
            <a:p>
              <a:pPr algn="ctr"/>
              <a:r>
                <a:rPr lang="es-ES" sz="2000" b="1">
                  <a:latin typeface="Arial" pitchFamily="34" charset="0"/>
                  <a:cs typeface="Arial" pitchFamily="34" charset="0"/>
                </a:rPr>
                <a:t>MONITOREO Y REVISIÓN </a:t>
              </a:r>
              <a:endParaRPr lang="es-CO" sz="2000" b="1">
                <a:latin typeface="Arial" pitchFamily="34" charset="0"/>
                <a:cs typeface="Arial" pitchFamily="34" charset="0"/>
              </a:endParaRPr>
            </a:p>
          </p:txBody>
        </p:sp>
        <p:cxnSp>
          <p:nvCxnSpPr>
            <p:cNvPr id="15" name="AutoShape 11"/>
            <p:cNvCxnSpPr>
              <a:cxnSpLocks noChangeShapeType="1"/>
              <a:stCxn id="14" idx="3"/>
              <a:endCxn id="9" idx="0"/>
            </p:cNvCxnSpPr>
            <p:nvPr/>
          </p:nvCxnSpPr>
          <p:spPr bwMode="auto">
            <a:xfrm rot="16200000" flipV="1">
              <a:off x="8805367" y="-523720"/>
              <a:ext cx="130394" cy="2458957"/>
            </a:xfrm>
            <a:prstGeom prst="bentConnector3">
              <a:avLst>
                <a:gd name="adj1" fmla="val 275315"/>
              </a:avLst>
            </a:prstGeom>
            <a:grpFill/>
            <a:ln w="28575">
              <a:solidFill>
                <a:schemeClr val="tx1"/>
              </a:solidFill>
              <a:miter lim="800000"/>
              <a:headEnd/>
              <a:tailEnd type="triangle" w="med" len="med"/>
            </a:ln>
            <a:extLst/>
          </p:spPr>
        </p:cxnSp>
        <p:cxnSp>
          <p:nvCxnSpPr>
            <p:cNvPr id="16" name="AutoShape 12"/>
            <p:cNvCxnSpPr>
              <a:cxnSpLocks noChangeShapeType="1"/>
              <a:stCxn id="10" idx="2"/>
            </p:cNvCxnSpPr>
            <p:nvPr/>
          </p:nvCxnSpPr>
          <p:spPr bwMode="auto">
            <a:xfrm rot="5400000" flipH="1" flipV="1">
              <a:off x="8698827" y="4887385"/>
              <a:ext cx="143420" cy="2258902"/>
            </a:xfrm>
            <a:prstGeom prst="bentConnector4">
              <a:avLst>
                <a:gd name="adj1" fmla="val -159392"/>
                <a:gd name="adj2" fmla="val 81831"/>
              </a:avLst>
            </a:prstGeom>
            <a:grpFill/>
            <a:ln w="28575">
              <a:solidFill>
                <a:schemeClr val="tx1"/>
              </a:solidFill>
              <a:miter lim="800000"/>
              <a:headEnd/>
              <a:tailEnd type="triangle" w="med" len="med"/>
            </a:ln>
            <a:extLst/>
          </p:spPr>
        </p:cxnSp>
        <p:cxnSp>
          <p:nvCxnSpPr>
            <p:cNvPr id="17" name="AutoShape 23"/>
            <p:cNvCxnSpPr>
              <a:cxnSpLocks noChangeShapeType="1"/>
              <a:stCxn id="9" idx="2"/>
              <a:endCxn id="13" idx="0"/>
            </p:cNvCxnSpPr>
            <p:nvPr/>
          </p:nvCxnSpPr>
          <p:spPr bwMode="auto">
            <a:xfrm>
              <a:off x="7641086" y="1348447"/>
              <a:ext cx="0" cy="518372"/>
            </a:xfrm>
            <a:prstGeom prst="straightConnector1">
              <a:avLst/>
            </a:prstGeom>
            <a:grpFill/>
            <a:ln w="28575">
              <a:solidFill>
                <a:schemeClr val="tx1"/>
              </a:solidFill>
              <a:round/>
              <a:headEnd/>
              <a:tailEnd type="triangle" w="med" len="med"/>
            </a:ln>
            <a:extLst/>
          </p:spPr>
        </p:cxnSp>
        <p:cxnSp>
          <p:nvCxnSpPr>
            <p:cNvPr id="18" name="AutoShape 24"/>
            <p:cNvCxnSpPr>
              <a:cxnSpLocks noChangeShapeType="1"/>
              <a:stCxn id="13" idx="2"/>
              <a:endCxn id="12" idx="0"/>
            </p:cNvCxnSpPr>
            <p:nvPr/>
          </p:nvCxnSpPr>
          <p:spPr bwMode="auto">
            <a:xfrm>
              <a:off x="7641086" y="2574705"/>
              <a:ext cx="0" cy="658572"/>
            </a:xfrm>
            <a:prstGeom prst="straightConnector1">
              <a:avLst/>
            </a:prstGeom>
            <a:grpFill/>
            <a:ln w="28575">
              <a:solidFill>
                <a:schemeClr val="tx1"/>
              </a:solidFill>
              <a:round/>
              <a:headEnd/>
              <a:tailEnd type="triangle" w="med" len="med"/>
            </a:ln>
            <a:extLst/>
          </p:spPr>
        </p:cxnSp>
        <p:cxnSp>
          <p:nvCxnSpPr>
            <p:cNvPr id="19" name="AutoShape 25"/>
            <p:cNvCxnSpPr>
              <a:cxnSpLocks noChangeShapeType="1"/>
              <a:stCxn id="12" idx="2"/>
              <a:endCxn id="11" idx="0"/>
            </p:cNvCxnSpPr>
            <p:nvPr/>
          </p:nvCxnSpPr>
          <p:spPr bwMode="auto">
            <a:xfrm>
              <a:off x="7641086" y="3941163"/>
              <a:ext cx="0" cy="507896"/>
            </a:xfrm>
            <a:prstGeom prst="straightConnector1">
              <a:avLst/>
            </a:prstGeom>
            <a:grpFill/>
            <a:ln w="28575">
              <a:solidFill>
                <a:schemeClr val="tx1"/>
              </a:solidFill>
              <a:round/>
              <a:headEnd/>
              <a:tailEnd type="triangle" w="med" len="med"/>
            </a:ln>
            <a:extLst/>
          </p:spPr>
        </p:cxnSp>
        <p:cxnSp>
          <p:nvCxnSpPr>
            <p:cNvPr id="20" name="AutoShape 26"/>
            <p:cNvCxnSpPr>
              <a:cxnSpLocks noChangeShapeType="1"/>
              <a:stCxn id="11" idx="2"/>
              <a:endCxn id="10" idx="0"/>
            </p:cNvCxnSpPr>
            <p:nvPr/>
          </p:nvCxnSpPr>
          <p:spPr bwMode="auto">
            <a:xfrm>
              <a:off x="7641086" y="5156944"/>
              <a:ext cx="0" cy="531493"/>
            </a:xfrm>
            <a:prstGeom prst="straightConnector1">
              <a:avLst/>
            </a:prstGeom>
            <a:grpFill/>
            <a:ln w="28575">
              <a:solidFill>
                <a:schemeClr val="tx1"/>
              </a:solidFill>
              <a:round/>
              <a:headEnd/>
              <a:tailEnd type="triangle" w="med" len="med"/>
            </a:ln>
            <a:extLst/>
          </p:spPr>
        </p:cxnSp>
        <p:cxnSp>
          <p:nvCxnSpPr>
            <p:cNvPr id="21" name="17 Conector recto de flecha"/>
            <p:cNvCxnSpPr>
              <a:cxnSpLocks noChangeShapeType="1"/>
            </p:cNvCxnSpPr>
            <p:nvPr/>
          </p:nvCxnSpPr>
          <p:spPr bwMode="auto">
            <a:xfrm>
              <a:off x="9181864" y="922929"/>
              <a:ext cx="616312" cy="3379"/>
            </a:xfrm>
            <a:prstGeom prst="straightConnector1">
              <a:avLst/>
            </a:prstGeom>
            <a:grpFill/>
            <a:ln w="28575" algn="ctr">
              <a:solidFill>
                <a:schemeClr val="tx1"/>
              </a:solidFill>
              <a:round/>
              <a:headEnd type="arrow" w="med" len="med"/>
              <a:tailEnd type="arrow" w="med" len="med"/>
            </a:ln>
            <a:extLst/>
          </p:spPr>
        </p:cxnSp>
        <p:cxnSp>
          <p:nvCxnSpPr>
            <p:cNvPr id="22" name="18 Conector recto de flecha"/>
            <p:cNvCxnSpPr>
              <a:cxnSpLocks noChangeShapeType="1"/>
            </p:cNvCxnSpPr>
            <p:nvPr/>
          </p:nvCxnSpPr>
          <p:spPr bwMode="auto">
            <a:xfrm>
              <a:off x="9210509" y="2297780"/>
              <a:ext cx="616312" cy="3379"/>
            </a:xfrm>
            <a:prstGeom prst="straightConnector1">
              <a:avLst/>
            </a:prstGeom>
            <a:grpFill/>
            <a:ln w="28575" algn="ctr">
              <a:solidFill>
                <a:schemeClr val="tx1"/>
              </a:solidFill>
              <a:round/>
              <a:headEnd type="arrow" w="med" len="med"/>
              <a:tailEnd type="arrow" w="med" len="med"/>
            </a:ln>
            <a:extLst/>
          </p:spPr>
        </p:cxnSp>
        <p:cxnSp>
          <p:nvCxnSpPr>
            <p:cNvPr id="23" name="19 Conector recto de flecha"/>
            <p:cNvCxnSpPr>
              <a:cxnSpLocks noChangeShapeType="1"/>
            </p:cNvCxnSpPr>
            <p:nvPr/>
          </p:nvCxnSpPr>
          <p:spPr bwMode="auto">
            <a:xfrm>
              <a:off x="9181864" y="3668914"/>
              <a:ext cx="616312" cy="3379"/>
            </a:xfrm>
            <a:prstGeom prst="straightConnector1">
              <a:avLst/>
            </a:prstGeom>
            <a:grpFill/>
            <a:ln w="28575" algn="ctr">
              <a:solidFill>
                <a:schemeClr val="tx1"/>
              </a:solidFill>
              <a:round/>
              <a:headEnd type="arrow" w="med" len="med"/>
              <a:tailEnd type="arrow" w="med" len="med"/>
            </a:ln>
            <a:extLst/>
          </p:spPr>
        </p:cxnSp>
        <p:cxnSp>
          <p:nvCxnSpPr>
            <p:cNvPr id="24" name="20 Conector recto de flecha"/>
            <p:cNvCxnSpPr>
              <a:cxnSpLocks noChangeShapeType="1"/>
            </p:cNvCxnSpPr>
            <p:nvPr/>
          </p:nvCxnSpPr>
          <p:spPr bwMode="auto">
            <a:xfrm>
              <a:off x="9210509" y="4923699"/>
              <a:ext cx="616312" cy="3379"/>
            </a:xfrm>
            <a:prstGeom prst="straightConnector1">
              <a:avLst/>
            </a:prstGeom>
            <a:grpFill/>
            <a:ln w="28575" algn="ctr">
              <a:solidFill>
                <a:schemeClr val="tx1"/>
              </a:solidFill>
              <a:round/>
              <a:headEnd type="arrow" w="med" len="med"/>
              <a:tailEnd type="arrow" w="med" len="med"/>
            </a:ln>
            <a:extLst/>
          </p:spPr>
        </p:cxnSp>
        <p:cxnSp>
          <p:nvCxnSpPr>
            <p:cNvPr id="25" name="21 Conector recto de flecha"/>
            <p:cNvCxnSpPr>
              <a:cxnSpLocks noChangeShapeType="1"/>
            </p:cNvCxnSpPr>
            <p:nvPr/>
          </p:nvCxnSpPr>
          <p:spPr bwMode="auto">
            <a:xfrm>
              <a:off x="9200383" y="5945128"/>
              <a:ext cx="616312" cy="3379"/>
            </a:xfrm>
            <a:prstGeom prst="straightConnector1">
              <a:avLst/>
            </a:prstGeom>
            <a:grpFill/>
            <a:ln w="28575" algn="ctr">
              <a:solidFill>
                <a:schemeClr val="tx1"/>
              </a:solidFill>
              <a:round/>
              <a:headEnd type="arrow" w="med" len="med"/>
              <a:tailEnd type="arrow" w="med" len="med"/>
            </a:ln>
            <a:extLst/>
          </p:spPr>
        </p:cxnSp>
        <p:cxnSp>
          <p:nvCxnSpPr>
            <p:cNvPr id="26" name="22 Conector recto de flecha"/>
            <p:cNvCxnSpPr>
              <a:cxnSpLocks noChangeShapeType="1"/>
            </p:cNvCxnSpPr>
            <p:nvPr/>
          </p:nvCxnSpPr>
          <p:spPr bwMode="auto">
            <a:xfrm>
              <a:off x="5483991" y="922929"/>
              <a:ext cx="616312" cy="3379"/>
            </a:xfrm>
            <a:prstGeom prst="straightConnector1">
              <a:avLst/>
            </a:prstGeom>
            <a:grpFill/>
            <a:ln w="28575" algn="ctr">
              <a:solidFill>
                <a:schemeClr val="tx1"/>
              </a:solidFill>
              <a:round/>
              <a:headEnd type="arrow" w="med" len="med"/>
              <a:tailEnd type="arrow" w="med" len="med"/>
            </a:ln>
            <a:extLst/>
          </p:spPr>
        </p:cxnSp>
        <p:cxnSp>
          <p:nvCxnSpPr>
            <p:cNvPr id="27" name="23 Conector recto de flecha"/>
            <p:cNvCxnSpPr>
              <a:cxnSpLocks noChangeShapeType="1"/>
            </p:cNvCxnSpPr>
            <p:nvPr/>
          </p:nvCxnSpPr>
          <p:spPr bwMode="auto">
            <a:xfrm>
              <a:off x="5512636" y="2297780"/>
              <a:ext cx="616312" cy="3379"/>
            </a:xfrm>
            <a:prstGeom prst="straightConnector1">
              <a:avLst/>
            </a:prstGeom>
            <a:grpFill/>
            <a:ln w="28575" algn="ctr">
              <a:solidFill>
                <a:schemeClr val="tx1"/>
              </a:solidFill>
              <a:round/>
              <a:headEnd type="arrow" w="med" len="med"/>
              <a:tailEnd type="arrow" w="med" len="med"/>
            </a:ln>
            <a:extLst/>
          </p:spPr>
        </p:cxnSp>
        <p:cxnSp>
          <p:nvCxnSpPr>
            <p:cNvPr id="28" name="24 Conector recto de flecha"/>
            <p:cNvCxnSpPr>
              <a:cxnSpLocks noChangeShapeType="1"/>
            </p:cNvCxnSpPr>
            <p:nvPr/>
          </p:nvCxnSpPr>
          <p:spPr bwMode="auto">
            <a:xfrm>
              <a:off x="5483991" y="3668914"/>
              <a:ext cx="616312" cy="3379"/>
            </a:xfrm>
            <a:prstGeom prst="straightConnector1">
              <a:avLst/>
            </a:prstGeom>
            <a:grpFill/>
            <a:ln w="28575" algn="ctr">
              <a:solidFill>
                <a:schemeClr val="tx1"/>
              </a:solidFill>
              <a:round/>
              <a:headEnd type="arrow" w="med" len="med"/>
              <a:tailEnd type="arrow" w="med" len="med"/>
            </a:ln>
            <a:extLst/>
          </p:spPr>
        </p:cxnSp>
        <p:cxnSp>
          <p:nvCxnSpPr>
            <p:cNvPr id="29" name="25 Conector recto de flecha"/>
            <p:cNvCxnSpPr>
              <a:cxnSpLocks noChangeShapeType="1"/>
            </p:cNvCxnSpPr>
            <p:nvPr/>
          </p:nvCxnSpPr>
          <p:spPr bwMode="auto">
            <a:xfrm>
              <a:off x="5512636" y="4923699"/>
              <a:ext cx="616312" cy="3379"/>
            </a:xfrm>
            <a:prstGeom prst="straightConnector1">
              <a:avLst/>
            </a:prstGeom>
            <a:grpFill/>
            <a:ln w="28575" algn="ctr">
              <a:solidFill>
                <a:schemeClr val="tx1"/>
              </a:solidFill>
              <a:round/>
              <a:headEnd type="arrow" w="med" len="med"/>
              <a:tailEnd type="arrow" w="med" len="med"/>
            </a:ln>
            <a:extLst/>
          </p:spPr>
        </p:cxnSp>
        <p:cxnSp>
          <p:nvCxnSpPr>
            <p:cNvPr id="30" name="26 Conector recto de flecha"/>
            <p:cNvCxnSpPr>
              <a:cxnSpLocks noChangeShapeType="1"/>
            </p:cNvCxnSpPr>
            <p:nvPr/>
          </p:nvCxnSpPr>
          <p:spPr bwMode="auto">
            <a:xfrm>
              <a:off x="5502510" y="5945128"/>
              <a:ext cx="616312" cy="3379"/>
            </a:xfrm>
            <a:prstGeom prst="straightConnector1">
              <a:avLst/>
            </a:prstGeom>
            <a:grpFill/>
            <a:ln w="28575" algn="ctr">
              <a:solidFill>
                <a:schemeClr val="tx1"/>
              </a:solidFill>
              <a:round/>
              <a:headEnd type="arrow" w="med" len="med"/>
              <a:tailEnd type="arrow" w="med" len="med"/>
            </a:ln>
            <a:extLst/>
          </p:spPr>
        </p:cxnSp>
      </p:grpSp>
    </p:spTree>
    <p:extLst>
      <p:ext uri="{BB962C8B-B14F-4D97-AF65-F5344CB8AC3E}">
        <p14:creationId xmlns:p14="http://schemas.microsoft.com/office/powerpoint/2010/main" val="36384141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 xmlns:a16="http://schemas.microsoft.com/office/drawing/2014/main" id="{618B7B17-B2F7-4EE7-A79E-E4AEAACBC4A6}"/>
              </a:ext>
            </a:extLst>
          </p:cNvPr>
          <p:cNvSpPr txBox="1"/>
          <p:nvPr/>
        </p:nvSpPr>
        <p:spPr>
          <a:xfrm>
            <a:off x="257062" y="311051"/>
            <a:ext cx="2725703" cy="1938992"/>
          </a:xfrm>
          <a:prstGeom prst="rect">
            <a:avLst/>
          </a:prstGeom>
          <a:noFill/>
        </p:spPr>
        <p:txBody>
          <a:bodyPr wrap="square" rtlCol="0">
            <a:spAutoFit/>
          </a:bodyPr>
          <a:lstStyle/>
          <a:p>
            <a:r>
              <a:rPr lang="es-CO" altLang="es-CO" sz="4000" b="1" dirty="0" smtClean="0">
                <a:solidFill>
                  <a:schemeClr val="accent1"/>
                </a:solidFill>
              </a:rPr>
              <a:t>ANALISIS DE RIESGOS</a:t>
            </a:r>
            <a:endParaRPr lang="es-ES" altLang="es-CO" sz="4000" b="1" dirty="0">
              <a:solidFill>
                <a:schemeClr val="accent1"/>
              </a:solidFill>
            </a:endParaRPr>
          </a:p>
        </p:txBody>
      </p:sp>
      <p:sp>
        <p:nvSpPr>
          <p:cNvPr id="3" name="Rectangle 2"/>
          <p:cNvSpPr txBox="1">
            <a:spLocks noChangeArrowheads="1"/>
          </p:cNvSpPr>
          <p:nvPr/>
        </p:nvSpPr>
        <p:spPr>
          <a:xfrm>
            <a:off x="1214438" y="115888"/>
            <a:ext cx="7370762" cy="601662"/>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s-ES" altLang="es-CO" sz="4400" dirty="0"/>
          </a:p>
        </p:txBody>
      </p:sp>
      <p:grpSp>
        <p:nvGrpSpPr>
          <p:cNvPr id="6" name="Group 3"/>
          <p:cNvGrpSpPr>
            <a:grpSpLocks/>
          </p:cNvGrpSpPr>
          <p:nvPr/>
        </p:nvGrpSpPr>
        <p:grpSpPr bwMode="auto">
          <a:xfrm>
            <a:off x="3052689" y="1220226"/>
            <a:ext cx="8610600" cy="4984750"/>
            <a:chOff x="-3" y="457"/>
            <a:chExt cx="3448" cy="3140"/>
          </a:xfrm>
        </p:grpSpPr>
        <p:grpSp>
          <p:nvGrpSpPr>
            <p:cNvPr id="7" name="Group 4"/>
            <p:cNvGrpSpPr>
              <a:grpSpLocks/>
            </p:cNvGrpSpPr>
            <p:nvPr/>
          </p:nvGrpSpPr>
          <p:grpSpPr bwMode="auto">
            <a:xfrm>
              <a:off x="0" y="460"/>
              <a:ext cx="3442" cy="3134"/>
              <a:chOff x="0" y="460"/>
              <a:chExt cx="3442" cy="3134"/>
            </a:xfrm>
          </p:grpSpPr>
          <p:grpSp>
            <p:nvGrpSpPr>
              <p:cNvPr id="9" name="Group 5"/>
              <p:cNvGrpSpPr>
                <a:grpSpLocks/>
              </p:cNvGrpSpPr>
              <p:nvPr/>
            </p:nvGrpSpPr>
            <p:grpSpPr bwMode="auto">
              <a:xfrm>
                <a:off x="0" y="460"/>
                <a:ext cx="444" cy="374"/>
                <a:chOff x="0" y="460"/>
                <a:chExt cx="444" cy="374"/>
              </a:xfrm>
            </p:grpSpPr>
            <p:sp>
              <p:nvSpPr>
                <p:cNvPr id="64" name="Rectangle 6"/>
                <p:cNvSpPr>
                  <a:spLocks noChangeArrowheads="1"/>
                </p:cNvSpPr>
                <p:nvPr/>
              </p:nvSpPr>
              <p:spPr bwMode="auto">
                <a:xfrm>
                  <a:off x="28" y="460"/>
                  <a:ext cx="388" cy="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tabLst>
                      <a:tab pos="449263" algn="r"/>
                      <a:tab pos="2806700" algn="ctr"/>
                      <a:tab pos="5611813" algn="r"/>
                    </a:tabLst>
                    <a:defRPr sz="2400">
                      <a:solidFill>
                        <a:schemeClr val="tx1"/>
                      </a:solidFill>
                      <a:latin typeface="Times" panose="02020603050405020304" pitchFamily="18" charset="0"/>
                    </a:defRPr>
                  </a:lvl1pPr>
                  <a:lvl2pPr algn="l">
                    <a:tabLst>
                      <a:tab pos="449263" algn="r"/>
                      <a:tab pos="2806700" algn="ctr"/>
                      <a:tab pos="5611813" algn="r"/>
                    </a:tabLst>
                    <a:defRPr sz="2400">
                      <a:solidFill>
                        <a:schemeClr val="tx1"/>
                      </a:solidFill>
                      <a:latin typeface="Times" panose="02020603050405020304" pitchFamily="18" charset="0"/>
                    </a:defRPr>
                  </a:lvl2pPr>
                  <a:lvl3pPr algn="l">
                    <a:tabLst>
                      <a:tab pos="449263" algn="r"/>
                      <a:tab pos="2806700" algn="ctr"/>
                      <a:tab pos="5611813" algn="r"/>
                    </a:tabLst>
                    <a:defRPr sz="2400">
                      <a:solidFill>
                        <a:schemeClr val="tx1"/>
                      </a:solidFill>
                      <a:latin typeface="Times" panose="02020603050405020304" pitchFamily="18" charset="0"/>
                    </a:defRPr>
                  </a:lvl3pPr>
                  <a:lvl4pPr algn="l">
                    <a:tabLst>
                      <a:tab pos="449263" algn="r"/>
                      <a:tab pos="2806700" algn="ctr"/>
                      <a:tab pos="5611813" algn="r"/>
                    </a:tabLst>
                    <a:defRPr sz="2400">
                      <a:solidFill>
                        <a:schemeClr val="tx1"/>
                      </a:solidFill>
                      <a:latin typeface="Times" panose="02020603050405020304" pitchFamily="18" charset="0"/>
                    </a:defRPr>
                  </a:lvl4pPr>
                  <a:lvl5pPr algn="l">
                    <a:tabLst>
                      <a:tab pos="449263" algn="r"/>
                      <a:tab pos="2806700" algn="ctr"/>
                      <a:tab pos="5611813" algn="r"/>
                    </a:tabLst>
                    <a:defRPr sz="2400">
                      <a:solidFill>
                        <a:schemeClr val="tx1"/>
                      </a:solidFill>
                      <a:latin typeface="Times" panose="02020603050405020304" pitchFamily="18" charset="0"/>
                    </a:defRPr>
                  </a:lvl5pPr>
                  <a:lvl6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6pPr>
                  <a:lvl7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7pPr>
                  <a:lvl8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8pPr>
                  <a:lvl9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9pPr>
                </a:lstStyle>
                <a:p>
                  <a:pPr algn="ctr" eaLnBrk="1" hangingPunct="1"/>
                  <a:r>
                    <a:rPr lang="es-CO" altLang="es-CO" sz="1600" b="1">
                      <a:latin typeface="Arial" panose="020B0604020202020204" pitchFamily="34" charset="0"/>
                      <a:cs typeface="Arial" panose="020B0604020202020204" pitchFamily="34" charset="0"/>
                    </a:rPr>
                    <a:t>Nivel</a:t>
                  </a:r>
                  <a:endParaRPr lang="es-CO" altLang="es-CO" sz="1600">
                    <a:latin typeface="Courier New" panose="02070309020205020404" pitchFamily="49" charset="0"/>
                    <a:cs typeface="Courier New" panose="02070309020205020404" pitchFamily="49" charset="0"/>
                  </a:endParaRPr>
                </a:p>
                <a:p>
                  <a:pPr algn="ctr"/>
                  <a:endParaRPr lang="es-CO" altLang="es-CO" sz="1600">
                    <a:latin typeface="Times New Roman" panose="02020603050405020304" pitchFamily="18" charset="0"/>
                  </a:endParaRPr>
                </a:p>
              </p:txBody>
            </p:sp>
            <p:sp>
              <p:nvSpPr>
                <p:cNvPr id="65" name="Rectangle 7"/>
                <p:cNvSpPr>
                  <a:spLocks noChangeArrowheads="1"/>
                </p:cNvSpPr>
                <p:nvPr/>
              </p:nvSpPr>
              <p:spPr bwMode="auto">
                <a:xfrm>
                  <a:off x="0" y="460"/>
                  <a:ext cx="444" cy="37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grpSp>
          <p:grpSp>
            <p:nvGrpSpPr>
              <p:cNvPr id="10" name="Group 8"/>
              <p:cNvGrpSpPr>
                <a:grpSpLocks/>
              </p:cNvGrpSpPr>
              <p:nvPr/>
            </p:nvGrpSpPr>
            <p:grpSpPr bwMode="auto">
              <a:xfrm>
                <a:off x="444" y="460"/>
                <a:ext cx="632" cy="374"/>
                <a:chOff x="444" y="460"/>
                <a:chExt cx="632" cy="374"/>
              </a:xfrm>
            </p:grpSpPr>
            <p:sp>
              <p:nvSpPr>
                <p:cNvPr id="62" name="Rectangle 9"/>
                <p:cNvSpPr>
                  <a:spLocks noChangeArrowheads="1"/>
                </p:cNvSpPr>
                <p:nvPr/>
              </p:nvSpPr>
              <p:spPr bwMode="auto">
                <a:xfrm>
                  <a:off x="472" y="460"/>
                  <a:ext cx="576" cy="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tabLst>
                      <a:tab pos="449263" algn="r"/>
                      <a:tab pos="2806700" algn="ctr"/>
                      <a:tab pos="5611813" algn="r"/>
                    </a:tabLst>
                    <a:defRPr sz="2400">
                      <a:solidFill>
                        <a:schemeClr val="tx1"/>
                      </a:solidFill>
                      <a:latin typeface="Times" panose="02020603050405020304" pitchFamily="18" charset="0"/>
                    </a:defRPr>
                  </a:lvl1pPr>
                  <a:lvl2pPr algn="l">
                    <a:tabLst>
                      <a:tab pos="449263" algn="r"/>
                      <a:tab pos="2806700" algn="ctr"/>
                      <a:tab pos="5611813" algn="r"/>
                    </a:tabLst>
                    <a:defRPr sz="2400">
                      <a:solidFill>
                        <a:schemeClr val="tx1"/>
                      </a:solidFill>
                      <a:latin typeface="Times" panose="02020603050405020304" pitchFamily="18" charset="0"/>
                    </a:defRPr>
                  </a:lvl2pPr>
                  <a:lvl3pPr algn="l">
                    <a:tabLst>
                      <a:tab pos="449263" algn="r"/>
                      <a:tab pos="2806700" algn="ctr"/>
                      <a:tab pos="5611813" algn="r"/>
                    </a:tabLst>
                    <a:defRPr sz="2400">
                      <a:solidFill>
                        <a:schemeClr val="tx1"/>
                      </a:solidFill>
                      <a:latin typeface="Times" panose="02020603050405020304" pitchFamily="18" charset="0"/>
                    </a:defRPr>
                  </a:lvl3pPr>
                  <a:lvl4pPr algn="l">
                    <a:tabLst>
                      <a:tab pos="449263" algn="r"/>
                      <a:tab pos="2806700" algn="ctr"/>
                      <a:tab pos="5611813" algn="r"/>
                    </a:tabLst>
                    <a:defRPr sz="2400">
                      <a:solidFill>
                        <a:schemeClr val="tx1"/>
                      </a:solidFill>
                      <a:latin typeface="Times" panose="02020603050405020304" pitchFamily="18" charset="0"/>
                    </a:defRPr>
                  </a:lvl4pPr>
                  <a:lvl5pPr algn="l">
                    <a:tabLst>
                      <a:tab pos="449263" algn="r"/>
                      <a:tab pos="2806700" algn="ctr"/>
                      <a:tab pos="5611813" algn="r"/>
                    </a:tabLst>
                    <a:defRPr sz="2400">
                      <a:solidFill>
                        <a:schemeClr val="tx1"/>
                      </a:solidFill>
                      <a:latin typeface="Times" panose="02020603050405020304" pitchFamily="18" charset="0"/>
                    </a:defRPr>
                  </a:lvl5pPr>
                  <a:lvl6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6pPr>
                  <a:lvl7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7pPr>
                  <a:lvl8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8pPr>
                  <a:lvl9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9pPr>
                </a:lstStyle>
                <a:p>
                  <a:pPr algn="ctr" eaLnBrk="1" hangingPunct="1"/>
                  <a:r>
                    <a:rPr lang="es-CO" altLang="es-CO" sz="1600" b="1" dirty="0">
                      <a:latin typeface="Arial" panose="020B0604020202020204" pitchFamily="34" charset="0"/>
                      <a:cs typeface="Arial" panose="020B0604020202020204" pitchFamily="34" charset="0"/>
                    </a:rPr>
                    <a:t>descriptor</a:t>
                  </a:r>
                  <a:endParaRPr lang="es-CO" altLang="es-CO" sz="1600" dirty="0">
                    <a:latin typeface="Courier New" panose="02070309020205020404" pitchFamily="49" charset="0"/>
                    <a:cs typeface="Courier New" panose="02070309020205020404" pitchFamily="49" charset="0"/>
                  </a:endParaRPr>
                </a:p>
                <a:p>
                  <a:pPr algn="ctr"/>
                  <a:endParaRPr lang="es-CO" altLang="es-CO" sz="1600" dirty="0">
                    <a:latin typeface="Times New Roman" panose="02020603050405020304" pitchFamily="18" charset="0"/>
                  </a:endParaRPr>
                </a:p>
              </p:txBody>
            </p:sp>
            <p:sp>
              <p:nvSpPr>
                <p:cNvPr id="63" name="Rectangle 10"/>
                <p:cNvSpPr>
                  <a:spLocks noChangeArrowheads="1"/>
                </p:cNvSpPr>
                <p:nvPr/>
              </p:nvSpPr>
              <p:spPr bwMode="auto">
                <a:xfrm>
                  <a:off x="444" y="460"/>
                  <a:ext cx="632" cy="37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grpSp>
          <p:grpSp>
            <p:nvGrpSpPr>
              <p:cNvPr id="11" name="Group 11"/>
              <p:cNvGrpSpPr>
                <a:grpSpLocks/>
              </p:cNvGrpSpPr>
              <p:nvPr/>
            </p:nvGrpSpPr>
            <p:grpSpPr bwMode="auto">
              <a:xfrm>
                <a:off x="1076" y="460"/>
                <a:ext cx="2366" cy="374"/>
                <a:chOff x="1076" y="460"/>
                <a:chExt cx="2366" cy="374"/>
              </a:xfrm>
            </p:grpSpPr>
            <p:sp>
              <p:nvSpPr>
                <p:cNvPr id="60" name="Rectangle 12"/>
                <p:cNvSpPr>
                  <a:spLocks noChangeArrowheads="1"/>
                </p:cNvSpPr>
                <p:nvPr/>
              </p:nvSpPr>
              <p:spPr bwMode="auto">
                <a:xfrm>
                  <a:off x="1104" y="460"/>
                  <a:ext cx="2310" cy="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tabLst>
                      <a:tab pos="449263" algn="r"/>
                      <a:tab pos="2806700" algn="ctr"/>
                      <a:tab pos="5611813" algn="r"/>
                    </a:tabLst>
                    <a:defRPr sz="2400">
                      <a:solidFill>
                        <a:schemeClr val="tx1"/>
                      </a:solidFill>
                      <a:latin typeface="Times" panose="02020603050405020304" pitchFamily="18" charset="0"/>
                    </a:defRPr>
                  </a:lvl1pPr>
                  <a:lvl2pPr algn="l">
                    <a:tabLst>
                      <a:tab pos="449263" algn="r"/>
                      <a:tab pos="2806700" algn="ctr"/>
                      <a:tab pos="5611813" algn="r"/>
                    </a:tabLst>
                    <a:defRPr sz="2400">
                      <a:solidFill>
                        <a:schemeClr val="tx1"/>
                      </a:solidFill>
                      <a:latin typeface="Times" panose="02020603050405020304" pitchFamily="18" charset="0"/>
                    </a:defRPr>
                  </a:lvl2pPr>
                  <a:lvl3pPr algn="l">
                    <a:tabLst>
                      <a:tab pos="449263" algn="r"/>
                      <a:tab pos="2806700" algn="ctr"/>
                      <a:tab pos="5611813" algn="r"/>
                    </a:tabLst>
                    <a:defRPr sz="2400">
                      <a:solidFill>
                        <a:schemeClr val="tx1"/>
                      </a:solidFill>
                      <a:latin typeface="Times" panose="02020603050405020304" pitchFamily="18" charset="0"/>
                    </a:defRPr>
                  </a:lvl3pPr>
                  <a:lvl4pPr algn="l">
                    <a:tabLst>
                      <a:tab pos="449263" algn="r"/>
                      <a:tab pos="2806700" algn="ctr"/>
                      <a:tab pos="5611813" algn="r"/>
                    </a:tabLst>
                    <a:defRPr sz="2400">
                      <a:solidFill>
                        <a:schemeClr val="tx1"/>
                      </a:solidFill>
                      <a:latin typeface="Times" panose="02020603050405020304" pitchFamily="18" charset="0"/>
                    </a:defRPr>
                  </a:lvl4pPr>
                  <a:lvl5pPr algn="l">
                    <a:tabLst>
                      <a:tab pos="449263" algn="r"/>
                      <a:tab pos="2806700" algn="ctr"/>
                      <a:tab pos="5611813" algn="r"/>
                    </a:tabLst>
                    <a:defRPr sz="2400">
                      <a:solidFill>
                        <a:schemeClr val="tx1"/>
                      </a:solidFill>
                      <a:latin typeface="Times" panose="02020603050405020304" pitchFamily="18" charset="0"/>
                    </a:defRPr>
                  </a:lvl5pPr>
                  <a:lvl6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6pPr>
                  <a:lvl7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7pPr>
                  <a:lvl8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8pPr>
                  <a:lvl9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9pPr>
                </a:lstStyle>
                <a:p>
                  <a:pPr algn="ctr" eaLnBrk="1" hangingPunct="1"/>
                  <a:r>
                    <a:rPr lang="es-CO" altLang="es-CO" sz="1600" b="1">
                      <a:latin typeface="Arial" panose="020B0604020202020204" pitchFamily="34" charset="0"/>
                      <a:cs typeface="Arial" panose="020B0604020202020204" pitchFamily="34" charset="0"/>
                    </a:rPr>
                    <a:t>Descripción detallada de ejemplo</a:t>
                  </a:r>
                  <a:endParaRPr lang="es-CO" altLang="es-CO" sz="1600">
                    <a:latin typeface="Courier New" panose="02070309020205020404" pitchFamily="49" charset="0"/>
                    <a:cs typeface="Courier New" panose="02070309020205020404" pitchFamily="49" charset="0"/>
                  </a:endParaRPr>
                </a:p>
                <a:p>
                  <a:pPr algn="ctr"/>
                  <a:endParaRPr lang="es-CO" altLang="es-CO" sz="1600">
                    <a:latin typeface="Times New Roman" panose="02020603050405020304" pitchFamily="18" charset="0"/>
                  </a:endParaRPr>
                </a:p>
              </p:txBody>
            </p:sp>
            <p:sp>
              <p:nvSpPr>
                <p:cNvPr id="61" name="Rectangle 13"/>
                <p:cNvSpPr>
                  <a:spLocks noChangeArrowheads="1"/>
                </p:cNvSpPr>
                <p:nvPr/>
              </p:nvSpPr>
              <p:spPr bwMode="auto">
                <a:xfrm>
                  <a:off x="1076" y="460"/>
                  <a:ext cx="2366" cy="37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grpSp>
          <p:grpSp>
            <p:nvGrpSpPr>
              <p:cNvPr id="12" name="Group 14"/>
              <p:cNvGrpSpPr>
                <a:grpSpLocks/>
              </p:cNvGrpSpPr>
              <p:nvPr/>
            </p:nvGrpSpPr>
            <p:grpSpPr bwMode="auto">
              <a:xfrm>
                <a:off x="0" y="834"/>
                <a:ext cx="444" cy="374"/>
                <a:chOff x="0" y="834"/>
                <a:chExt cx="444" cy="374"/>
              </a:xfrm>
            </p:grpSpPr>
            <p:sp>
              <p:nvSpPr>
                <p:cNvPr id="58" name="Rectangle 15"/>
                <p:cNvSpPr>
                  <a:spLocks noChangeArrowheads="1"/>
                </p:cNvSpPr>
                <p:nvPr/>
              </p:nvSpPr>
              <p:spPr bwMode="auto">
                <a:xfrm>
                  <a:off x="28" y="834"/>
                  <a:ext cx="388" cy="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tabLst>
                      <a:tab pos="449263" algn="r"/>
                      <a:tab pos="2806700" algn="ctr"/>
                      <a:tab pos="5611813" algn="r"/>
                    </a:tabLst>
                    <a:defRPr sz="2400">
                      <a:solidFill>
                        <a:schemeClr val="tx1"/>
                      </a:solidFill>
                      <a:latin typeface="Times" panose="02020603050405020304" pitchFamily="18" charset="0"/>
                    </a:defRPr>
                  </a:lvl1pPr>
                  <a:lvl2pPr algn="l">
                    <a:tabLst>
                      <a:tab pos="449263" algn="r"/>
                      <a:tab pos="2806700" algn="ctr"/>
                      <a:tab pos="5611813" algn="r"/>
                    </a:tabLst>
                    <a:defRPr sz="2400">
                      <a:solidFill>
                        <a:schemeClr val="tx1"/>
                      </a:solidFill>
                      <a:latin typeface="Times" panose="02020603050405020304" pitchFamily="18" charset="0"/>
                    </a:defRPr>
                  </a:lvl2pPr>
                  <a:lvl3pPr algn="l">
                    <a:tabLst>
                      <a:tab pos="449263" algn="r"/>
                      <a:tab pos="2806700" algn="ctr"/>
                      <a:tab pos="5611813" algn="r"/>
                    </a:tabLst>
                    <a:defRPr sz="2400">
                      <a:solidFill>
                        <a:schemeClr val="tx1"/>
                      </a:solidFill>
                      <a:latin typeface="Times" panose="02020603050405020304" pitchFamily="18" charset="0"/>
                    </a:defRPr>
                  </a:lvl3pPr>
                  <a:lvl4pPr algn="l">
                    <a:tabLst>
                      <a:tab pos="449263" algn="r"/>
                      <a:tab pos="2806700" algn="ctr"/>
                      <a:tab pos="5611813" algn="r"/>
                    </a:tabLst>
                    <a:defRPr sz="2400">
                      <a:solidFill>
                        <a:schemeClr val="tx1"/>
                      </a:solidFill>
                      <a:latin typeface="Times" panose="02020603050405020304" pitchFamily="18" charset="0"/>
                    </a:defRPr>
                  </a:lvl4pPr>
                  <a:lvl5pPr algn="l">
                    <a:tabLst>
                      <a:tab pos="449263" algn="r"/>
                      <a:tab pos="2806700" algn="ctr"/>
                      <a:tab pos="5611813" algn="r"/>
                    </a:tabLst>
                    <a:defRPr sz="2400">
                      <a:solidFill>
                        <a:schemeClr val="tx1"/>
                      </a:solidFill>
                      <a:latin typeface="Times" panose="02020603050405020304" pitchFamily="18" charset="0"/>
                    </a:defRPr>
                  </a:lvl5pPr>
                  <a:lvl6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6pPr>
                  <a:lvl7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7pPr>
                  <a:lvl8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8pPr>
                  <a:lvl9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9pPr>
                </a:lstStyle>
                <a:p>
                  <a:pPr algn="ctr" eaLnBrk="1" hangingPunct="1"/>
                  <a:r>
                    <a:rPr lang="es-CO" altLang="es-CO" sz="1600">
                      <a:latin typeface="Arial" panose="020B0604020202020204" pitchFamily="34" charset="0"/>
                      <a:cs typeface="Arial" panose="020B0604020202020204" pitchFamily="34" charset="0"/>
                    </a:rPr>
                    <a:t>1</a:t>
                  </a:r>
                  <a:endParaRPr lang="es-CO" altLang="es-CO" sz="1600">
                    <a:latin typeface="Courier New" panose="02070309020205020404" pitchFamily="49" charset="0"/>
                    <a:cs typeface="Courier New" panose="02070309020205020404" pitchFamily="49" charset="0"/>
                  </a:endParaRPr>
                </a:p>
                <a:p>
                  <a:pPr algn="ctr"/>
                  <a:endParaRPr lang="es-CO" altLang="es-CO" sz="1600">
                    <a:latin typeface="Times New Roman" panose="02020603050405020304" pitchFamily="18" charset="0"/>
                  </a:endParaRPr>
                </a:p>
              </p:txBody>
            </p:sp>
            <p:sp>
              <p:nvSpPr>
                <p:cNvPr id="59" name="Rectangle 16"/>
                <p:cNvSpPr>
                  <a:spLocks noChangeArrowheads="1"/>
                </p:cNvSpPr>
                <p:nvPr/>
              </p:nvSpPr>
              <p:spPr bwMode="auto">
                <a:xfrm>
                  <a:off x="0" y="834"/>
                  <a:ext cx="444" cy="37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grpSp>
          <p:grpSp>
            <p:nvGrpSpPr>
              <p:cNvPr id="13" name="Group 17"/>
              <p:cNvGrpSpPr>
                <a:grpSpLocks/>
              </p:cNvGrpSpPr>
              <p:nvPr/>
            </p:nvGrpSpPr>
            <p:grpSpPr bwMode="auto">
              <a:xfrm>
                <a:off x="444" y="834"/>
                <a:ext cx="632" cy="374"/>
                <a:chOff x="444" y="834"/>
                <a:chExt cx="632" cy="374"/>
              </a:xfrm>
            </p:grpSpPr>
            <p:sp>
              <p:nvSpPr>
                <p:cNvPr id="56" name="Rectangle 18"/>
                <p:cNvSpPr>
                  <a:spLocks noChangeArrowheads="1"/>
                </p:cNvSpPr>
                <p:nvPr/>
              </p:nvSpPr>
              <p:spPr bwMode="auto">
                <a:xfrm>
                  <a:off x="472" y="834"/>
                  <a:ext cx="576" cy="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tabLst>
                      <a:tab pos="449263" algn="r"/>
                      <a:tab pos="2806700" algn="ctr"/>
                      <a:tab pos="5611813" algn="r"/>
                    </a:tabLst>
                    <a:defRPr sz="2400">
                      <a:solidFill>
                        <a:schemeClr val="tx1"/>
                      </a:solidFill>
                      <a:latin typeface="Times" panose="02020603050405020304" pitchFamily="18" charset="0"/>
                    </a:defRPr>
                  </a:lvl1pPr>
                  <a:lvl2pPr algn="l">
                    <a:tabLst>
                      <a:tab pos="449263" algn="r"/>
                      <a:tab pos="2806700" algn="ctr"/>
                      <a:tab pos="5611813" algn="r"/>
                    </a:tabLst>
                    <a:defRPr sz="2400">
                      <a:solidFill>
                        <a:schemeClr val="tx1"/>
                      </a:solidFill>
                      <a:latin typeface="Times" panose="02020603050405020304" pitchFamily="18" charset="0"/>
                    </a:defRPr>
                  </a:lvl2pPr>
                  <a:lvl3pPr algn="l">
                    <a:tabLst>
                      <a:tab pos="449263" algn="r"/>
                      <a:tab pos="2806700" algn="ctr"/>
                      <a:tab pos="5611813" algn="r"/>
                    </a:tabLst>
                    <a:defRPr sz="2400">
                      <a:solidFill>
                        <a:schemeClr val="tx1"/>
                      </a:solidFill>
                      <a:latin typeface="Times" panose="02020603050405020304" pitchFamily="18" charset="0"/>
                    </a:defRPr>
                  </a:lvl3pPr>
                  <a:lvl4pPr algn="l">
                    <a:tabLst>
                      <a:tab pos="449263" algn="r"/>
                      <a:tab pos="2806700" algn="ctr"/>
                      <a:tab pos="5611813" algn="r"/>
                    </a:tabLst>
                    <a:defRPr sz="2400">
                      <a:solidFill>
                        <a:schemeClr val="tx1"/>
                      </a:solidFill>
                      <a:latin typeface="Times" panose="02020603050405020304" pitchFamily="18" charset="0"/>
                    </a:defRPr>
                  </a:lvl4pPr>
                  <a:lvl5pPr algn="l">
                    <a:tabLst>
                      <a:tab pos="449263" algn="r"/>
                      <a:tab pos="2806700" algn="ctr"/>
                      <a:tab pos="5611813" algn="r"/>
                    </a:tabLst>
                    <a:defRPr sz="2400">
                      <a:solidFill>
                        <a:schemeClr val="tx1"/>
                      </a:solidFill>
                      <a:latin typeface="Times" panose="02020603050405020304" pitchFamily="18" charset="0"/>
                    </a:defRPr>
                  </a:lvl5pPr>
                  <a:lvl6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6pPr>
                  <a:lvl7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7pPr>
                  <a:lvl8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8pPr>
                  <a:lvl9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9pPr>
                </a:lstStyle>
                <a:p>
                  <a:pPr algn="just" eaLnBrk="1" hangingPunct="1"/>
                  <a:r>
                    <a:rPr lang="es-CO" altLang="es-CO" sz="1600">
                      <a:latin typeface="Arial" panose="020B0604020202020204" pitchFamily="34" charset="0"/>
                      <a:cs typeface="Arial" panose="020B0604020202020204" pitchFamily="34" charset="0"/>
                    </a:rPr>
                    <a:t>Insignificante</a:t>
                  </a:r>
                  <a:endParaRPr lang="es-CO" altLang="es-CO" sz="1600">
                    <a:latin typeface="Courier New" panose="02070309020205020404" pitchFamily="49" charset="0"/>
                    <a:cs typeface="Courier New" panose="02070309020205020404" pitchFamily="49" charset="0"/>
                  </a:endParaRPr>
                </a:p>
                <a:p>
                  <a:pPr algn="just"/>
                  <a:endParaRPr lang="es-CO" altLang="es-CO" sz="1600">
                    <a:latin typeface="Times New Roman" panose="02020603050405020304" pitchFamily="18" charset="0"/>
                  </a:endParaRPr>
                </a:p>
              </p:txBody>
            </p:sp>
            <p:sp>
              <p:nvSpPr>
                <p:cNvPr id="57" name="Rectangle 19"/>
                <p:cNvSpPr>
                  <a:spLocks noChangeArrowheads="1"/>
                </p:cNvSpPr>
                <p:nvPr/>
              </p:nvSpPr>
              <p:spPr bwMode="auto">
                <a:xfrm>
                  <a:off x="444" y="834"/>
                  <a:ext cx="632" cy="37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grpSp>
          <p:grpSp>
            <p:nvGrpSpPr>
              <p:cNvPr id="14" name="Group 20"/>
              <p:cNvGrpSpPr>
                <a:grpSpLocks/>
              </p:cNvGrpSpPr>
              <p:nvPr/>
            </p:nvGrpSpPr>
            <p:grpSpPr bwMode="auto">
              <a:xfrm>
                <a:off x="1076" y="834"/>
                <a:ext cx="2366" cy="374"/>
                <a:chOff x="1076" y="834"/>
                <a:chExt cx="2366" cy="374"/>
              </a:xfrm>
            </p:grpSpPr>
            <p:sp>
              <p:nvSpPr>
                <p:cNvPr id="54" name="Rectangle 21"/>
                <p:cNvSpPr>
                  <a:spLocks noChangeArrowheads="1"/>
                </p:cNvSpPr>
                <p:nvPr/>
              </p:nvSpPr>
              <p:spPr bwMode="auto">
                <a:xfrm>
                  <a:off x="1104" y="834"/>
                  <a:ext cx="2310" cy="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tabLst>
                      <a:tab pos="449263" algn="r"/>
                      <a:tab pos="2806700" algn="ctr"/>
                      <a:tab pos="5611813" algn="r"/>
                    </a:tabLst>
                    <a:defRPr sz="2400">
                      <a:solidFill>
                        <a:schemeClr val="tx1"/>
                      </a:solidFill>
                      <a:latin typeface="Times" panose="02020603050405020304" pitchFamily="18" charset="0"/>
                    </a:defRPr>
                  </a:lvl1pPr>
                  <a:lvl2pPr algn="l">
                    <a:tabLst>
                      <a:tab pos="449263" algn="r"/>
                      <a:tab pos="2806700" algn="ctr"/>
                      <a:tab pos="5611813" algn="r"/>
                    </a:tabLst>
                    <a:defRPr sz="2400">
                      <a:solidFill>
                        <a:schemeClr val="tx1"/>
                      </a:solidFill>
                      <a:latin typeface="Times" panose="02020603050405020304" pitchFamily="18" charset="0"/>
                    </a:defRPr>
                  </a:lvl2pPr>
                  <a:lvl3pPr algn="l">
                    <a:tabLst>
                      <a:tab pos="449263" algn="r"/>
                      <a:tab pos="2806700" algn="ctr"/>
                      <a:tab pos="5611813" algn="r"/>
                    </a:tabLst>
                    <a:defRPr sz="2400">
                      <a:solidFill>
                        <a:schemeClr val="tx1"/>
                      </a:solidFill>
                      <a:latin typeface="Times" panose="02020603050405020304" pitchFamily="18" charset="0"/>
                    </a:defRPr>
                  </a:lvl3pPr>
                  <a:lvl4pPr algn="l">
                    <a:tabLst>
                      <a:tab pos="449263" algn="r"/>
                      <a:tab pos="2806700" algn="ctr"/>
                      <a:tab pos="5611813" algn="r"/>
                    </a:tabLst>
                    <a:defRPr sz="2400">
                      <a:solidFill>
                        <a:schemeClr val="tx1"/>
                      </a:solidFill>
                      <a:latin typeface="Times" panose="02020603050405020304" pitchFamily="18" charset="0"/>
                    </a:defRPr>
                  </a:lvl4pPr>
                  <a:lvl5pPr algn="l">
                    <a:tabLst>
                      <a:tab pos="449263" algn="r"/>
                      <a:tab pos="2806700" algn="ctr"/>
                      <a:tab pos="5611813" algn="r"/>
                    </a:tabLst>
                    <a:defRPr sz="2400">
                      <a:solidFill>
                        <a:schemeClr val="tx1"/>
                      </a:solidFill>
                      <a:latin typeface="Times" panose="02020603050405020304" pitchFamily="18" charset="0"/>
                    </a:defRPr>
                  </a:lvl5pPr>
                  <a:lvl6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6pPr>
                  <a:lvl7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7pPr>
                  <a:lvl8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8pPr>
                  <a:lvl9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9pPr>
                </a:lstStyle>
                <a:p>
                  <a:pPr algn="just" eaLnBrk="1" hangingPunct="1"/>
                  <a:r>
                    <a:rPr lang="es-CO" altLang="es-CO" sz="1600">
                      <a:latin typeface="Arial" panose="020B0604020202020204" pitchFamily="34" charset="0"/>
                      <a:cs typeface="Arial" panose="020B0604020202020204" pitchFamily="34" charset="0"/>
                    </a:rPr>
                    <a:t>Ningún daño, perdidas financieras pequeñas, impacto ambiental insignificante</a:t>
                  </a:r>
                  <a:endParaRPr lang="es-CO" altLang="es-CO" sz="1600">
                    <a:latin typeface="Courier New" panose="02070309020205020404" pitchFamily="49" charset="0"/>
                    <a:cs typeface="Courier New" panose="02070309020205020404" pitchFamily="49" charset="0"/>
                  </a:endParaRPr>
                </a:p>
                <a:p>
                  <a:pPr algn="just"/>
                  <a:endParaRPr lang="es-CO" altLang="es-CO" sz="1600">
                    <a:latin typeface="Times New Roman" panose="02020603050405020304" pitchFamily="18" charset="0"/>
                  </a:endParaRPr>
                </a:p>
              </p:txBody>
            </p:sp>
            <p:sp>
              <p:nvSpPr>
                <p:cNvPr id="55" name="Rectangle 22"/>
                <p:cNvSpPr>
                  <a:spLocks noChangeArrowheads="1"/>
                </p:cNvSpPr>
                <p:nvPr/>
              </p:nvSpPr>
              <p:spPr bwMode="auto">
                <a:xfrm>
                  <a:off x="1076" y="834"/>
                  <a:ext cx="2366" cy="37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grpSp>
          <p:grpSp>
            <p:nvGrpSpPr>
              <p:cNvPr id="15" name="Group 23"/>
              <p:cNvGrpSpPr>
                <a:grpSpLocks/>
              </p:cNvGrpSpPr>
              <p:nvPr/>
            </p:nvGrpSpPr>
            <p:grpSpPr bwMode="auto">
              <a:xfrm>
                <a:off x="0" y="1208"/>
                <a:ext cx="444" cy="460"/>
                <a:chOff x="0" y="1208"/>
                <a:chExt cx="444" cy="460"/>
              </a:xfrm>
            </p:grpSpPr>
            <p:sp>
              <p:nvSpPr>
                <p:cNvPr id="52" name="Rectangle 24"/>
                <p:cNvSpPr>
                  <a:spLocks noChangeArrowheads="1"/>
                </p:cNvSpPr>
                <p:nvPr/>
              </p:nvSpPr>
              <p:spPr bwMode="auto">
                <a:xfrm>
                  <a:off x="28" y="1208"/>
                  <a:ext cx="388"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tabLst>
                      <a:tab pos="449263" algn="r"/>
                      <a:tab pos="2806700" algn="ctr"/>
                      <a:tab pos="5611813" algn="r"/>
                    </a:tabLst>
                    <a:defRPr sz="2400">
                      <a:solidFill>
                        <a:schemeClr val="tx1"/>
                      </a:solidFill>
                      <a:latin typeface="Times" panose="02020603050405020304" pitchFamily="18" charset="0"/>
                    </a:defRPr>
                  </a:lvl1pPr>
                  <a:lvl2pPr algn="l">
                    <a:tabLst>
                      <a:tab pos="449263" algn="r"/>
                      <a:tab pos="2806700" algn="ctr"/>
                      <a:tab pos="5611813" algn="r"/>
                    </a:tabLst>
                    <a:defRPr sz="2400">
                      <a:solidFill>
                        <a:schemeClr val="tx1"/>
                      </a:solidFill>
                      <a:latin typeface="Times" panose="02020603050405020304" pitchFamily="18" charset="0"/>
                    </a:defRPr>
                  </a:lvl2pPr>
                  <a:lvl3pPr algn="l">
                    <a:tabLst>
                      <a:tab pos="449263" algn="r"/>
                      <a:tab pos="2806700" algn="ctr"/>
                      <a:tab pos="5611813" algn="r"/>
                    </a:tabLst>
                    <a:defRPr sz="2400">
                      <a:solidFill>
                        <a:schemeClr val="tx1"/>
                      </a:solidFill>
                      <a:latin typeface="Times" panose="02020603050405020304" pitchFamily="18" charset="0"/>
                    </a:defRPr>
                  </a:lvl3pPr>
                  <a:lvl4pPr algn="l">
                    <a:tabLst>
                      <a:tab pos="449263" algn="r"/>
                      <a:tab pos="2806700" algn="ctr"/>
                      <a:tab pos="5611813" algn="r"/>
                    </a:tabLst>
                    <a:defRPr sz="2400">
                      <a:solidFill>
                        <a:schemeClr val="tx1"/>
                      </a:solidFill>
                      <a:latin typeface="Times" panose="02020603050405020304" pitchFamily="18" charset="0"/>
                    </a:defRPr>
                  </a:lvl4pPr>
                  <a:lvl5pPr algn="l">
                    <a:tabLst>
                      <a:tab pos="449263" algn="r"/>
                      <a:tab pos="2806700" algn="ctr"/>
                      <a:tab pos="5611813" algn="r"/>
                    </a:tabLst>
                    <a:defRPr sz="2400">
                      <a:solidFill>
                        <a:schemeClr val="tx1"/>
                      </a:solidFill>
                      <a:latin typeface="Times" panose="02020603050405020304" pitchFamily="18" charset="0"/>
                    </a:defRPr>
                  </a:lvl5pPr>
                  <a:lvl6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6pPr>
                  <a:lvl7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7pPr>
                  <a:lvl8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8pPr>
                  <a:lvl9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9pPr>
                </a:lstStyle>
                <a:p>
                  <a:pPr algn="ctr" eaLnBrk="1" hangingPunct="1"/>
                  <a:r>
                    <a:rPr lang="es-CO" altLang="es-CO" sz="1600">
                      <a:latin typeface="Arial" panose="020B0604020202020204" pitchFamily="34" charset="0"/>
                      <a:cs typeface="Arial" panose="020B0604020202020204" pitchFamily="34" charset="0"/>
                    </a:rPr>
                    <a:t>2</a:t>
                  </a:r>
                  <a:endParaRPr lang="es-CO" altLang="es-CO" sz="1600">
                    <a:latin typeface="Courier New" panose="02070309020205020404" pitchFamily="49" charset="0"/>
                    <a:cs typeface="Courier New" panose="02070309020205020404" pitchFamily="49" charset="0"/>
                  </a:endParaRPr>
                </a:p>
                <a:p>
                  <a:pPr algn="ctr"/>
                  <a:endParaRPr lang="es-CO" altLang="es-CO" sz="1600">
                    <a:latin typeface="Times New Roman" panose="02020603050405020304" pitchFamily="18" charset="0"/>
                  </a:endParaRPr>
                </a:p>
              </p:txBody>
            </p:sp>
            <p:sp>
              <p:nvSpPr>
                <p:cNvPr id="53" name="Rectangle 25"/>
                <p:cNvSpPr>
                  <a:spLocks noChangeArrowheads="1"/>
                </p:cNvSpPr>
                <p:nvPr/>
              </p:nvSpPr>
              <p:spPr bwMode="auto">
                <a:xfrm>
                  <a:off x="0" y="1208"/>
                  <a:ext cx="444" cy="46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grpSp>
          <p:grpSp>
            <p:nvGrpSpPr>
              <p:cNvPr id="16" name="Group 26"/>
              <p:cNvGrpSpPr>
                <a:grpSpLocks/>
              </p:cNvGrpSpPr>
              <p:nvPr/>
            </p:nvGrpSpPr>
            <p:grpSpPr bwMode="auto">
              <a:xfrm>
                <a:off x="444" y="1208"/>
                <a:ext cx="632" cy="460"/>
                <a:chOff x="444" y="1208"/>
                <a:chExt cx="632" cy="460"/>
              </a:xfrm>
            </p:grpSpPr>
            <p:sp>
              <p:nvSpPr>
                <p:cNvPr id="50" name="Rectangle 27"/>
                <p:cNvSpPr>
                  <a:spLocks noChangeArrowheads="1"/>
                </p:cNvSpPr>
                <p:nvPr/>
              </p:nvSpPr>
              <p:spPr bwMode="auto">
                <a:xfrm>
                  <a:off x="472" y="1208"/>
                  <a:ext cx="576"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tabLst>
                      <a:tab pos="449263" algn="r"/>
                      <a:tab pos="2806700" algn="ctr"/>
                      <a:tab pos="5611813" algn="r"/>
                    </a:tabLst>
                    <a:defRPr sz="2400">
                      <a:solidFill>
                        <a:schemeClr val="tx1"/>
                      </a:solidFill>
                      <a:latin typeface="Times" panose="02020603050405020304" pitchFamily="18" charset="0"/>
                    </a:defRPr>
                  </a:lvl1pPr>
                  <a:lvl2pPr algn="l">
                    <a:tabLst>
                      <a:tab pos="449263" algn="r"/>
                      <a:tab pos="2806700" algn="ctr"/>
                      <a:tab pos="5611813" algn="r"/>
                    </a:tabLst>
                    <a:defRPr sz="2400">
                      <a:solidFill>
                        <a:schemeClr val="tx1"/>
                      </a:solidFill>
                      <a:latin typeface="Times" panose="02020603050405020304" pitchFamily="18" charset="0"/>
                    </a:defRPr>
                  </a:lvl2pPr>
                  <a:lvl3pPr algn="l">
                    <a:tabLst>
                      <a:tab pos="449263" algn="r"/>
                      <a:tab pos="2806700" algn="ctr"/>
                      <a:tab pos="5611813" algn="r"/>
                    </a:tabLst>
                    <a:defRPr sz="2400">
                      <a:solidFill>
                        <a:schemeClr val="tx1"/>
                      </a:solidFill>
                      <a:latin typeface="Times" panose="02020603050405020304" pitchFamily="18" charset="0"/>
                    </a:defRPr>
                  </a:lvl3pPr>
                  <a:lvl4pPr algn="l">
                    <a:tabLst>
                      <a:tab pos="449263" algn="r"/>
                      <a:tab pos="2806700" algn="ctr"/>
                      <a:tab pos="5611813" algn="r"/>
                    </a:tabLst>
                    <a:defRPr sz="2400">
                      <a:solidFill>
                        <a:schemeClr val="tx1"/>
                      </a:solidFill>
                      <a:latin typeface="Times" panose="02020603050405020304" pitchFamily="18" charset="0"/>
                    </a:defRPr>
                  </a:lvl4pPr>
                  <a:lvl5pPr algn="l">
                    <a:tabLst>
                      <a:tab pos="449263" algn="r"/>
                      <a:tab pos="2806700" algn="ctr"/>
                      <a:tab pos="5611813" algn="r"/>
                    </a:tabLst>
                    <a:defRPr sz="2400">
                      <a:solidFill>
                        <a:schemeClr val="tx1"/>
                      </a:solidFill>
                      <a:latin typeface="Times" panose="02020603050405020304" pitchFamily="18" charset="0"/>
                    </a:defRPr>
                  </a:lvl5pPr>
                  <a:lvl6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6pPr>
                  <a:lvl7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7pPr>
                  <a:lvl8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8pPr>
                  <a:lvl9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9pPr>
                </a:lstStyle>
                <a:p>
                  <a:pPr algn="just" eaLnBrk="1" hangingPunct="1"/>
                  <a:r>
                    <a:rPr lang="es-CO" altLang="es-CO" sz="1600">
                      <a:latin typeface="Arial" panose="020B0604020202020204" pitchFamily="34" charset="0"/>
                      <a:cs typeface="Arial" panose="020B0604020202020204" pitchFamily="34" charset="0"/>
                    </a:rPr>
                    <a:t>Menor</a:t>
                  </a:r>
                  <a:endParaRPr lang="es-CO" altLang="es-CO" sz="1600">
                    <a:latin typeface="Courier New" panose="02070309020205020404" pitchFamily="49" charset="0"/>
                    <a:cs typeface="Courier New" panose="02070309020205020404" pitchFamily="49" charset="0"/>
                  </a:endParaRPr>
                </a:p>
                <a:p>
                  <a:pPr algn="just"/>
                  <a:endParaRPr lang="es-CO" altLang="es-CO" sz="1600">
                    <a:latin typeface="Times New Roman" panose="02020603050405020304" pitchFamily="18" charset="0"/>
                  </a:endParaRPr>
                </a:p>
              </p:txBody>
            </p:sp>
            <p:sp>
              <p:nvSpPr>
                <p:cNvPr id="51" name="Rectangle 28"/>
                <p:cNvSpPr>
                  <a:spLocks noChangeArrowheads="1"/>
                </p:cNvSpPr>
                <p:nvPr/>
              </p:nvSpPr>
              <p:spPr bwMode="auto">
                <a:xfrm>
                  <a:off x="444" y="1208"/>
                  <a:ext cx="632" cy="46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grpSp>
          <p:grpSp>
            <p:nvGrpSpPr>
              <p:cNvPr id="17" name="Group 29"/>
              <p:cNvGrpSpPr>
                <a:grpSpLocks/>
              </p:cNvGrpSpPr>
              <p:nvPr/>
            </p:nvGrpSpPr>
            <p:grpSpPr bwMode="auto">
              <a:xfrm>
                <a:off x="1076" y="1208"/>
                <a:ext cx="2366" cy="460"/>
                <a:chOff x="1076" y="1208"/>
                <a:chExt cx="2366" cy="460"/>
              </a:xfrm>
            </p:grpSpPr>
            <p:sp>
              <p:nvSpPr>
                <p:cNvPr id="48" name="Rectangle 30"/>
                <p:cNvSpPr>
                  <a:spLocks noChangeArrowheads="1"/>
                </p:cNvSpPr>
                <p:nvPr/>
              </p:nvSpPr>
              <p:spPr bwMode="auto">
                <a:xfrm>
                  <a:off x="1104" y="1208"/>
                  <a:ext cx="2310"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tabLst>
                      <a:tab pos="449263" algn="r"/>
                      <a:tab pos="2806700" algn="ctr"/>
                      <a:tab pos="5611813" algn="r"/>
                    </a:tabLst>
                    <a:defRPr sz="2400">
                      <a:solidFill>
                        <a:schemeClr val="tx1"/>
                      </a:solidFill>
                      <a:latin typeface="Times" panose="02020603050405020304" pitchFamily="18" charset="0"/>
                    </a:defRPr>
                  </a:lvl1pPr>
                  <a:lvl2pPr algn="l">
                    <a:tabLst>
                      <a:tab pos="449263" algn="r"/>
                      <a:tab pos="2806700" algn="ctr"/>
                      <a:tab pos="5611813" algn="r"/>
                    </a:tabLst>
                    <a:defRPr sz="2400">
                      <a:solidFill>
                        <a:schemeClr val="tx1"/>
                      </a:solidFill>
                      <a:latin typeface="Times" panose="02020603050405020304" pitchFamily="18" charset="0"/>
                    </a:defRPr>
                  </a:lvl2pPr>
                  <a:lvl3pPr algn="l">
                    <a:tabLst>
                      <a:tab pos="449263" algn="r"/>
                      <a:tab pos="2806700" algn="ctr"/>
                      <a:tab pos="5611813" algn="r"/>
                    </a:tabLst>
                    <a:defRPr sz="2400">
                      <a:solidFill>
                        <a:schemeClr val="tx1"/>
                      </a:solidFill>
                      <a:latin typeface="Times" panose="02020603050405020304" pitchFamily="18" charset="0"/>
                    </a:defRPr>
                  </a:lvl3pPr>
                  <a:lvl4pPr algn="l">
                    <a:tabLst>
                      <a:tab pos="449263" algn="r"/>
                      <a:tab pos="2806700" algn="ctr"/>
                      <a:tab pos="5611813" algn="r"/>
                    </a:tabLst>
                    <a:defRPr sz="2400">
                      <a:solidFill>
                        <a:schemeClr val="tx1"/>
                      </a:solidFill>
                      <a:latin typeface="Times" panose="02020603050405020304" pitchFamily="18" charset="0"/>
                    </a:defRPr>
                  </a:lvl4pPr>
                  <a:lvl5pPr algn="l">
                    <a:tabLst>
                      <a:tab pos="449263" algn="r"/>
                      <a:tab pos="2806700" algn="ctr"/>
                      <a:tab pos="5611813" algn="r"/>
                    </a:tabLst>
                    <a:defRPr sz="2400">
                      <a:solidFill>
                        <a:schemeClr val="tx1"/>
                      </a:solidFill>
                      <a:latin typeface="Times" panose="02020603050405020304" pitchFamily="18" charset="0"/>
                    </a:defRPr>
                  </a:lvl5pPr>
                  <a:lvl6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6pPr>
                  <a:lvl7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7pPr>
                  <a:lvl8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8pPr>
                  <a:lvl9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9pPr>
                </a:lstStyle>
                <a:p>
                  <a:pPr algn="just" eaLnBrk="1" hangingPunct="1"/>
                  <a:r>
                    <a:rPr lang="es-CO" altLang="es-CO" sz="1600">
                      <a:latin typeface="Arial" panose="020B0604020202020204" pitchFamily="34" charset="0"/>
                      <a:cs typeface="Arial" panose="020B0604020202020204" pitchFamily="34" charset="0"/>
                    </a:rPr>
                    <a:t>Tratamiento de primeros auxilios, las descargas en el sitio son contenidas inmediatamente, medianas pérdidas financieras,  </a:t>
                  </a:r>
                  <a:endParaRPr lang="es-CO" altLang="es-CO" sz="1600">
                    <a:latin typeface="Courier New" panose="02070309020205020404" pitchFamily="49" charset="0"/>
                    <a:cs typeface="Courier New" panose="02070309020205020404" pitchFamily="49" charset="0"/>
                  </a:endParaRPr>
                </a:p>
                <a:p>
                  <a:pPr algn="just"/>
                  <a:endParaRPr lang="es-CO" altLang="es-CO" sz="1600">
                    <a:latin typeface="Times New Roman" panose="02020603050405020304" pitchFamily="18" charset="0"/>
                  </a:endParaRPr>
                </a:p>
              </p:txBody>
            </p:sp>
            <p:sp>
              <p:nvSpPr>
                <p:cNvPr id="49" name="Rectangle 31"/>
                <p:cNvSpPr>
                  <a:spLocks noChangeArrowheads="1"/>
                </p:cNvSpPr>
                <p:nvPr/>
              </p:nvSpPr>
              <p:spPr bwMode="auto">
                <a:xfrm>
                  <a:off x="1076" y="1208"/>
                  <a:ext cx="2366" cy="46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grpSp>
          <p:grpSp>
            <p:nvGrpSpPr>
              <p:cNvPr id="18" name="Group 32"/>
              <p:cNvGrpSpPr>
                <a:grpSpLocks/>
              </p:cNvGrpSpPr>
              <p:nvPr/>
            </p:nvGrpSpPr>
            <p:grpSpPr bwMode="auto">
              <a:xfrm>
                <a:off x="0" y="1668"/>
                <a:ext cx="444" cy="460"/>
                <a:chOff x="0" y="1668"/>
                <a:chExt cx="444" cy="460"/>
              </a:xfrm>
            </p:grpSpPr>
            <p:sp>
              <p:nvSpPr>
                <p:cNvPr id="46" name="Rectangle 33"/>
                <p:cNvSpPr>
                  <a:spLocks noChangeArrowheads="1"/>
                </p:cNvSpPr>
                <p:nvPr/>
              </p:nvSpPr>
              <p:spPr bwMode="auto">
                <a:xfrm>
                  <a:off x="28" y="1668"/>
                  <a:ext cx="388"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tabLst>
                      <a:tab pos="449263" algn="r"/>
                      <a:tab pos="2806700" algn="ctr"/>
                      <a:tab pos="5611813" algn="r"/>
                    </a:tabLst>
                    <a:defRPr sz="2400">
                      <a:solidFill>
                        <a:schemeClr val="tx1"/>
                      </a:solidFill>
                      <a:latin typeface="Times" panose="02020603050405020304" pitchFamily="18" charset="0"/>
                    </a:defRPr>
                  </a:lvl1pPr>
                  <a:lvl2pPr algn="l">
                    <a:tabLst>
                      <a:tab pos="449263" algn="r"/>
                      <a:tab pos="2806700" algn="ctr"/>
                      <a:tab pos="5611813" algn="r"/>
                    </a:tabLst>
                    <a:defRPr sz="2400">
                      <a:solidFill>
                        <a:schemeClr val="tx1"/>
                      </a:solidFill>
                      <a:latin typeface="Times" panose="02020603050405020304" pitchFamily="18" charset="0"/>
                    </a:defRPr>
                  </a:lvl2pPr>
                  <a:lvl3pPr algn="l">
                    <a:tabLst>
                      <a:tab pos="449263" algn="r"/>
                      <a:tab pos="2806700" algn="ctr"/>
                      <a:tab pos="5611813" algn="r"/>
                    </a:tabLst>
                    <a:defRPr sz="2400">
                      <a:solidFill>
                        <a:schemeClr val="tx1"/>
                      </a:solidFill>
                      <a:latin typeface="Times" panose="02020603050405020304" pitchFamily="18" charset="0"/>
                    </a:defRPr>
                  </a:lvl3pPr>
                  <a:lvl4pPr algn="l">
                    <a:tabLst>
                      <a:tab pos="449263" algn="r"/>
                      <a:tab pos="2806700" algn="ctr"/>
                      <a:tab pos="5611813" algn="r"/>
                    </a:tabLst>
                    <a:defRPr sz="2400">
                      <a:solidFill>
                        <a:schemeClr val="tx1"/>
                      </a:solidFill>
                      <a:latin typeface="Times" panose="02020603050405020304" pitchFamily="18" charset="0"/>
                    </a:defRPr>
                  </a:lvl4pPr>
                  <a:lvl5pPr algn="l">
                    <a:tabLst>
                      <a:tab pos="449263" algn="r"/>
                      <a:tab pos="2806700" algn="ctr"/>
                      <a:tab pos="5611813" algn="r"/>
                    </a:tabLst>
                    <a:defRPr sz="2400">
                      <a:solidFill>
                        <a:schemeClr val="tx1"/>
                      </a:solidFill>
                      <a:latin typeface="Times" panose="02020603050405020304" pitchFamily="18" charset="0"/>
                    </a:defRPr>
                  </a:lvl5pPr>
                  <a:lvl6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6pPr>
                  <a:lvl7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7pPr>
                  <a:lvl8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8pPr>
                  <a:lvl9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9pPr>
                </a:lstStyle>
                <a:p>
                  <a:pPr algn="ctr" eaLnBrk="1" hangingPunct="1"/>
                  <a:r>
                    <a:rPr lang="es-CO" altLang="es-CO" sz="1600">
                      <a:latin typeface="Arial" panose="020B0604020202020204" pitchFamily="34" charset="0"/>
                      <a:cs typeface="Arial" panose="020B0604020202020204" pitchFamily="34" charset="0"/>
                    </a:rPr>
                    <a:t>3</a:t>
                  </a:r>
                  <a:endParaRPr lang="es-CO" altLang="es-CO" sz="1600">
                    <a:latin typeface="Courier New" panose="02070309020205020404" pitchFamily="49" charset="0"/>
                    <a:cs typeface="Courier New" panose="02070309020205020404" pitchFamily="49" charset="0"/>
                  </a:endParaRPr>
                </a:p>
                <a:p>
                  <a:pPr algn="ctr"/>
                  <a:endParaRPr lang="es-CO" altLang="es-CO" sz="1600">
                    <a:latin typeface="Times New Roman" panose="02020603050405020304" pitchFamily="18" charset="0"/>
                  </a:endParaRPr>
                </a:p>
              </p:txBody>
            </p:sp>
            <p:sp>
              <p:nvSpPr>
                <p:cNvPr id="47" name="Rectangle 34"/>
                <p:cNvSpPr>
                  <a:spLocks noChangeArrowheads="1"/>
                </p:cNvSpPr>
                <p:nvPr/>
              </p:nvSpPr>
              <p:spPr bwMode="auto">
                <a:xfrm>
                  <a:off x="0" y="1668"/>
                  <a:ext cx="444" cy="46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grpSp>
          <p:grpSp>
            <p:nvGrpSpPr>
              <p:cNvPr id="19" name="Group 35"/>
              <p:cNvGrpSpPr>
                <a:grpSpLocks/>
              </p:cNvGrpSpPr>
              <p:nvPr/>
            </p:nvGrpSpPr>
            <p:grpSpPr bwMode="auto">
              <a:xfrm>
                <a:off x="444" y="1668"/>
                <a:ext cx="632" cy="460"/>
                <a:chOff x="444" y="1668"/>
                <a:chExt cx="632" cy="460"/>
              </a:xfrm>
            </p:grpSpPr>
            <p:sp>
              <p:nvSpPr>
                <p:cNvPr id="44" name="Rectangle 36"/>
                <p:cNvSpPr>
                  <a:spLocks noChangeArrowheads="1"/>
                </p:cNvSpPr>
                <p:nvPr/>
              </p:nvSpPr>
              <p:spPr bwMode="auto">
                <a:xfrm>
                  <a:off x="472" y="1668"/>
                  <a:ext cx="576"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tabLst>
                      <a:tab pos="449263" algn="r"/>
                      <a:tab pos="2806700" algn="ctr"/>
                      <a:tab pos="5611813" algn="r"/>
                    </a:tabLst>
                    <a:defRPr sz="2400">
                      <a:solidFill>
                        <a:schemeClr val="tx1"/>
                      </a:solidFill>
                      <a:latin typeface="Times" panose="02020603050405020304" pitchFamily="18" charset="0"/>
                    </a:defRPr>
                  </a:lvl1pPr>
                  <a:lvl2pPr algn="l">
                    <a:tabLst>
                      <a:tab pos="449263" algn="r"/>
                      <a:tab pos="2806700" algn="ctr"/>
                      <a:tab pos="5611813" algn="r"/>
                    </a:tabLst>
                    <a:defRPr sz="2400">
                      <a:solidFill>
                        <a:schemeClr val="tx1"/>
                      </a:solidFill>
                      <a:latin typeface="Times" panose="02020603050405020304" pitchFamily="18" charset="0"/>
                    </a:defRPr>
                  </a:lvl2pPr>
                  <a:lvl3pPr algn="l">
                    <a:tabLst>
                      <a:tab pos="449263" algn="r"/>
                      <a:tab pos="2806700" algn="ctr"/>
                      <a:tab pos="5611813" algn="r"/>
                    </a:tabLst>
                    <a:defRPr sz="2400">
                      <a:solidFill>
                        <a:schemeClr val="tx1"/>
                      </a:solidFill>
                      <a:latin typeface="Times" panose="02020603050405020304" pitchFamily="18" charset="0"/>
                    </a:defRPr>
                  </a:lvl3pPr>
                  <a:lvl4pPr algn="l">
                    <a:tabLst>
                      <a:tab pos="449263" algn="r"/>
                      <a:tab pos="2806700" algn="ctr"/>
                      <a:tab pos="5611813" algn="r"/>
                    </a:tabLst>
                    <a:defRPr sz="2400">
                      <a:solidFill>
                        <a:schemeClr val="tx1"/>
                      </a:solidFill>
                      <a:latin typeface="Times" panose="02020603050405020304" pitchFamily="18" charset="0"/>
                    </a:defRPr>
                  </a:lvl4pPr>
                  <a:lvl5pPr algn="l">
                    <a:tabLst>
                      <a:tab pos="449263" algn="r"/>
                      <a:tab pos="2806700" algn="ctr"/>
                      <a:tab pos="5611813" algn="r"/>
                    </a:tabLst>
                    <a:defRPr sz="2400">
                      <a:solidFill>
                        <a:schemeClr val="tx1"/>
                      </a:solidFill>
                      <a:latin typeface="Times" panose="02020603050405020304" pitchFamily="18" charset="0"/>
                    </a:defRPr>
                  </a:lvl5pPr>
                  <a:lvl6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6pPr>
                  <a:lvl7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7pPr>
                  <a:lvl8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8pPr>
                  <a:lvl9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9pPr>
                </a:lstStyle>
                <a:p>
                  <a:pPr algn="just" eaLnBrk="1" hangingPunct="1"/>
                  <a:r>
                    <a:rPr lang="es-CO" altLang="es-CO" sz="1600">
                      <a:latin typeface="Arial" panose="020B0604020202020204" pitchFamily="34" charset="0"/>
                      <a:cs typeface="Arial" panose="020B0604020202020204" pitchFamily="34" charset="0"/>
                    </a:rPr>
                    <a:t>Moderada</a:t>
                  </a:r>
                  <a:endParaRPr lang="es-CO" altLang="es-CO" sz="1600">
                    <a:latin typeface="Courier New" panose="02070309020205020404" pitchFamily="49" charset="0"/>
                    <a:cs typeface="Courier New" panose="02070309020205020404" pitchFamily="49" charset="0"/>
                  </a:endParaRPr>
                </a:p>
                <a:p>
                  <a:pPr algn="just"/>
                  <a:endParaRPr lang="es-CO" altLang="es-CO" sz="1600">
                    <a:latin typeface="Times New Roman" panose="02020603050405020304" pitchFamily="18" charset="0"/>
                  </a:endParaRPr>
                </a:p>
              </p:txBody>
            </p:sp>
            <p:sp>
              <p:nvSpPr>
                <p:cNvPr id="45" name="Rectangle 37"/>
                <p:cNvSpPr>
                  <a:spLocks noChangeArrowheads="1"/>
                </p:cNvSpPr>
                <p:nvPr/>
              </p:nvSpPr>
              <p:spPr bwMode="auto">
                <a:xfrm>
                  <a:off x="444" y="1668"/>
                  <a:ext cx="632" cy="46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grpSp>
          <p:grpSp>
            <p:nvGrpSpPr>
              <p:cNvPr id="20" name="Group 38"/>
              <p:cNvGrpSpPr>
                <a:grpSpLocks/>
              </p:cNvGrpSpPr>
              <p:nvPr/>
            </p:nvGrpSpPr>
            <p:grpSpPr bwMode="auto">
              <a:xfrm>
                <a:off x="1076" y="1668"/>
                <a:ext cx="2366" cy="460"/>
                <a:chOff x="1076" y="1668"/>
                <a:chExt cx="2366" cy="460"/>
              </a:xfrm>
            </p:grpSpPr>
            <p:sp>
              <p:nvSpPr>
                <p:cNvPr id="42" name="Rectangle 39"/>
                <p:cNvSpPr>
                  <a:spLocks noChangeArrowheads="1"/>
                </p:cNvSpPr>
                <p:nvPr/>
              </p:nvSpPr>
              <p:spPr bwMode="auto">
                <a:xfrm>
                  <a:off x="1104" y="1668"/>
                  <a:ext cx="2310"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tabLst>
                      <a:tab pos="449263" algn="r"/>
                      <a:tab pos="2806700" algn="ctr"/>
                      <a:tab pos="5611813" algn="r"/>
                    </a:tabLst>
                    <a:defRPr sz="2400">
                      <a:solidFill>
                        <a:schemeClr val="tx1"/>
                      </a:solidFill>
                      <a:latin typeface="Times" panose="02020603050405020304" pitchFamily="18" charset="0"/>
                    </a:defRPr>
                  </a:lvl1pPr>
                  <a:lvl2pPr algn="l">
                    <a:tabLst>
                      <a:tab pos="449263" algn="r"/>
                      <a:tab pos="2806700" algn="ctr"/>
                      <a:tab pos="5611813" algn="r"/>
                    </a:tabLst>
                    <a:defRPr sz="2400">
                      <a:solidFill>
                        <a:schemeClr val="tx1"/>
                      </a:solidFill>
                      <a:latin typeface="Times" panose="02020603050405020304" pitchFamily="18" charset="0"/>
                    </a:defRPr>
                  </a:lvl2pPr>
                  <a:lvl3pPr algn="l">
                    <a:tabLst>
                      <a:tab pos="449263" algn="r"/>
                      <a:tab pos="2806700" algn="ctr"/>
                      <a:tab pos="5611813" algn="r"/>
                    </a:tabLst>
                    <a:defRPr sz="2400">
                      <a:solidFill>
                        <a:schemeClr val="tx1"/>
                      </a:solidFill>
                      <a:latin typeface="Times" panose="02020603050405020304" pitchFamily="18" charset="0"/>
                    </a:defRPr>
                  </a:lvl3pPr>
                  <a:lvl4pPr algn="l">
                    <a:tabLst>
                      <a:tab pos="449263" algn="r"/>
                      <a:tab pos="2806700" algn="ctr"/>
                      <a:tab pos="5611813" algn="r"/>
                    </a:tabLst>
                    <a:defRPr sz="2400">
                      <a:solidFill>
                        <a:schemeClr val="tx1"/>
                      </a:solidFill>
                      <a:latin typeface="Times" panose="02020603050405020304" pitchFamily="18" charset="0"/>
                    </a:defRPr>
                  </a:lvl4pPr>
                  <a:lvl5pPr algn="l">
                    <a:tabLst>
                      <a:tab pos="449263" algn="r"/>
                      <a:tab pos="2806700" algn="ctr"/>
                      <a:tab pos="5611813" algn="r"/>
                    </a:tabLst>
                    <a:defRPr sz="2400">
                      <a:solidFill>
                        <a:schemeClr val="tx1"/>
                      </a:solidFill>
                      <a:latin typeface="Times" panose="02020603050405020304" pitchFamily="18" charset="0"/>
                    </a:defRPr>
                  </a:lvl5pPr>
                  <a:lvl6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6pPr>
                  <a:lvl7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7pPr>
                  <a:lvl8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8pPr>
                  <a:lvl9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9pPr>
                </a:lstStyle>
                <a:p>
                  <a:pPr algn="just" eaLnBrk="1" hangingPunct="1"/>
                  <a:r>
                    <a:rPr lang="es-CO" altLang="es-CO" sz="1600">
                      <a:latin typeface="Arial" panose="020B0604020202020204" pitchFamily="34" charset="0"/>
                      <a:cs typeface="Arial" panose="020B0604020202020204" pitchFamily="34" charset="0"/>
                    </a:rPr>
                    <a:t>Requiere tratamiento médico, las descargas en el sitio son contenidas con ayuda externa, pérdidas financieras altas.</a:t>
                  </a:r>
                  <a:endParaRPr lang="es-CO" altLang="es-CO" sz="1600">
                    <a:latin typeface="Courier New" panose="02070309020205020404" pitchFamily="49" charset="0"/>
                    <a:cs typeface="Courier New" panose="02070309020205020404" pitchFamily="49" charset="0"/>
                  </a:endParaRPr>
                </a:p>
                <a:p>
                  <a:pPr algn="just"/>
                  <a:endParaRPr lang="es-CO" altLang="es-CO" sz="1600">
                    <a:latin typeface="Times New Roman" panose="02020603050405020304" pitchFamily="18" charset="0"/>
                  </a:endParaRPr>
                </a:p>
              </p:txBody>
            </p:sp>
            <p:sp>
              <p:nvSpPr>
                <p:cNvPr id="43" name="Rectangle 40"/>
                <p:cNvSpPr>
                  <a:spLocks noChangeArrowheads="1"/>
                </p:cNvSpPr>
                <p:nvPr/>
              </p:nvSpPr>
              <p:spPr bwMode="auto">
                <a:xfrm>
                  <a:off x="1076" y="1668"/>
                  <a:ext cx="2366" cy="46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grpSp>
          <p:grpSp>
            <p:nvGrpSpPr>
              <p:cNvPr id="21" name="Group 41"/>
              <p:cNvGrpSpPr>
                <a:grpSpLocks/>
              </p:cNvGrpSpPr>
              <p:nvPr/>
            </p:nvGrpSpPr>
            <p:grpSpPr bwMode="auto">
              <a:xfrm>
                <a:off x="0" y="2128"/>
                <a:ext cx="444" cy="546"/>
                <a:chOff x="0" y="2128"/>
                <a:chExt cx="444" cy="546"/>
              </a:xfrm>
            </p:grpSpPr>
            <p:sp>
              <p:nvSpPr>
                <p:cNvPr id="40" name="Rectangle 42"/>
                <p:cNvSpPr>
                  <a:spLocks noChangeArrowheads="1"/>
                </p:cNvSpPr>
                <p:nvPr/>
              </p:nvSpPr>
              <p:spPr bwMode="auto">
                <a:xfrm>
                  <a:off x="28" y="2128"/>
                  <a:ext cx="388" cy="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tabLst>
                      <a:tab pos="449263" algn="r"/>
                      <a:tab pos="2806700" algn="ctr"/>
                      <a:tab pos="5611813" algn="r"/>
                    </a:tabLst>
                    <a:defRPr sz="2400">
                      <a:solidFill>
                        <a:schemeClr val="tx1"/>
                      </a:solidFill>
                      <a:latin typeface="Times" panose="02020603050405020304" pitchFamily="18" charset="0"/>
                    </a:defRPr>
                  </a:lvl1pPr>
                  <a:lvl2pPr algn="l">
                    <a:tabLst>
                      <a:tab pos="449263" algn="r"/>
                      <a:tab pos="2806700" algn="ctr"/>
                      <a:tab pos="5611813" algn="r"/>
                    </a:tabLst>
                    <a:defRPr sz="2400">
                      <a:solidFill>
                        <a:schemeClr val="tx1"/>
                      </a:solidFill>
                      <a:latin typeface="Times" panose="02020603050405020304" pitchFamily="18" charset="0"/>
                    </a:defRPr>
                  </a:lvl2pPr>
                  <a:lvl3pPr algn="l">
                    <a:tabLst>
                      <a:tab pos="449263" algn="r"/>
                      <a:tab pos="2806700" algn="ctr"/>
                      <a:tab pos="5611813" algn="r"/>
                    </a:tabLst>
                    <a:defRPr sz="2400">
                      <a:solidFill>
                        <a:schemeClr val="tx1"/>
                      </a:solidFill>
                      <a:latin typeface="Times" panose="02020603050405020304" pitchFamily="18" charset="0"/>
                    </a:defRPr>
                  </a:lvl3pPr>
                  <a:lvl4pPr algn="l">
                    <a:tabLst>
                      <a:tab pos="449263" algn="r"/>
                      <a:tab pos="2806700" algn="ctr"/>
                      <a:tab pos="5611813" algn="r"/>
                    </a:tabLst>
                    <a:defRPr sz="2400">
                      <a:solidFill>
                        <a:schemeClr val="tx1"/>
                      </a:solidFill>
                      <a:latin typeface="Times" panose="02020603050405020304" pitchFamily="18" charset="0"/>
                    </a:defRPr>
                  </a:lvl4pPr>
                  <a:lvl5pPr algn="l">
                    <a:tabLst>
                      <a:tab pos="449263" algn="r"/>
                      <a:tab pos="2806700" algn="ctr"/>
                      <a:tab pos="5611813" algn="r"/>
                    </a:tabLst>
                    <a:defRPr sz="2400">
                      <a:solidFill>
                        <a:schemeClr val="tx1"/>
                      </a:solidFill>
                      <a:latin typeface="Times" panose="02020603050405020304" pitchFamily="18" charset="0"/>
                    </a:defRPr>
                  </a:lvl5pPr>
                  <a:lvl6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6pPr>
                  <a:lvl7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7pPr>
                  <a:lvl8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8pPr>
                  <a:lvl9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9pPr>
                </a:lstStyle>
                <a:p>
                  <a:pPr algn="ctr" eaLnBrk="1" hangingPunct="1"/>
                  <a:r>
                    <a:rPr lang="es-CO" altLang="es-CO" sz="1600">
                      <a:latin typeface="Arial" panose="020B0604020202020204" pitchFamily="34" charset="0"/>
                      <a:cs typeface="Arial" panose="020B0604020202020204" pitchFamily="34" charset="0"/>
                    </a:rPr>
                    <a:t>4</a:t>
                  </a:r>
                  <a:endParaRPr lang="es-CO" altLang="es-CO" sz="1600">
                    <a:latin typeface="Courier New" panose="02070309020205020404" pitchFamily="49" charset="0"/>
                    <a:cs typeface="Courier New" panose="02070309020205020404" pitchFamily="49" charset="0"/>
                  </a:endParaRPr>
                </a:p>
                <a:p>
                  <a:pPr algn="ctr"/>
                  <a:endParaRPr lang="es-CO" altLang="es-CO" sz="1600">
                    <a:latin typeface="Times New Roman" panose="02020603050405020304" pitchFamily="18" charset="0"/>
                  </a:endParaRPr>
                </a:p>
              </p:txBody>
            </p:sp>
            <p:sp>
              <p:nvSpPr>
                <p:cNvPr id="41" name="Rectangle 43"/>
                <p:cNvSpPr>
                  <a:spLocks noChangeArrowheads="1"/>
                </p:cNvSpPr>
                <p:nvPr/>
              </p:nvSpPr>
              <p:spPr bwMode="auto">
                <a:xfrm>
                  <a:off x="0" y="2128"/>
                  <a:ext cx="444" cy="54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grpSp>
          <p:grpSp>
            <p:nvGrpSpPr>
              <p:cNvPr id="22" name="Group 44"/>
              <p:cNvGrpSpPr>
                <a:grpSpLocks/>
              </p:cNvGrpSpPr>
              <p:nvPr/>
            </p:nvGrpSpPr>
            <p:grpSpPr bwMode="auto">
              <a:xfrm>
                <a:off x="444" y="2128"/>
                <a:ext cx="632" cy="546"/>
                <a:chOff x="444" y="2128"/>
                <a:chExt cx="632" cy="546"/>
              </a:xfrm>
            </p:grpSpPr>
            <p:sp>
              <p:nvSpPr>
                <p:cNvPr id="38" name="Rectangle 45"/>
                <p:cNvSpPr>
                  <a:spLocks noChangeArrowheads="1"/>
                </p:cNvSpPr>
                <p:nvPr/>
              </p:nvSpPr>
              <p:spPr bwMode="auto">
                <a:xfrm>
                  <a:off x="472" y="2128"/>
                  <a:ext cx="576" cy="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tabLst>
                      <a:tab pos="449263" algn="r"/>
                      <a:tab pos="2806700" algn="ctr"/>
                      <a:tab pos="5611813" algn="r"/>
                    </a:tabLst>
                    <a:defRPr sz="2400">
                      <a:solidFill>
                        <a:schemeClr val="tx1"/>
                      </a:solidFill>
                      <a:latin typeface="Times" panose="02020603050405020304" pitchFamily="18" charset="0"/>
                    </a:defRPr>
                  </a:lvl1pPr>
                  <a:lvl2pPr algn="l">
                    <a:tabLst>
                      <a:tab pos="449263" algn="r"/>
                      <a:tab pos="2806700" algn="ctr"/>
                      <a:tab pos="5611813" algn="r"/>
                    </a:tabLst>
                    <a:defRPr sz="2400">
                      <a:solidFill>
                        <a:schemeClr val="tx1"/>
                      </a:solidFill>
                      <a:latin typeface="Times" panose="02020603050405020304" pitchFamily="18" charset="0"/>
                    </a:defRPr>
                  </a:lvl2pPr>
                  <a:lvl3pPr algn="l">
                    <a:tabLst>
                      <a:tab pos="449263" algn="r"/>
                      <a:tab pos="2806700" algn="ctr"/>
                      <a:tab pos="5611813" algn="r"/>
                    </a:tabLst>
                    <a:defRPr sz="2400">
                      <a:solidFill>
                        <a:schemeClr val="tx1"/>
                      </a:solidFill>
                      <a:latin typeface="Times" panose="02020603050405020304" pitchFamily="18" charset="0"/>
                    </a:defRPr>
                  </a:lvl3pPr>
                  <a:lvl4pPr algn="l">
                    <a:tabLst>
                      <a:tab pos="449263" algn="r"/>
                      <a:tab pos="2806700" algn="ctr"/>
                      <a:tab pos="5611813" algn="r"/>
                    </a:tabLst>
                    <a:defRPr sz="2400">
                      <a:solidFill>
                        <a:schemeClr val="tx1"/>
                      </a:solidFill>
                      <a:latin typeface="Times" panose="02020603050405020304" pitchFamily="18" charset="0"/>
                    </a:defRPr>
                  </a:lvl4pPr>
                  <a:lvl5pPr algn="l">
                    <a:tabLst>
                      <a:tab pos="449263" algn="r"/>
                      <a:tab pos="2806700" algn="ctr"/>
                      <a:tab pos="5611813" algn="r"/>
                    </a:tabLst>
                    <a:defRPr sz="2400">
                      <a:solidFill>
                        <a:schemeClr val="tx1"/>
                      </a:solidFill>
                      <a:latin typeface="Times" panose="02020603050405020304" pitchFamily="18" charset="0"/>
                    </a:defRPr>
                  </a:lvl5pPr>
                  <a:lvl6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6pPr>
                  <a:lvl7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7pPr>
                  <a:lvl8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8pPr>
                  <a:lvl9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9pPr>
                </a:lstStyle>
                <a:p>
                  <a:pPr algn="just" eaLnBrk="1" hangingPunct="1"/>
                  <a:r>
                    <a:rPr lang="es-CO" altLang="es-CO" sz="1600">
                      <a:latin typeface="Arial" panose="020B0604020202020204" pitchFamily="34" charset="0"/>
                      <a:cs typeface="Arial" panose="020B0604020202020204" pitchFamily="34" charset="0"/>
                    </a:rPr>
                    <a:t>Mayor</a:t>
                  </a:r>
                  <a:endParaRPr lang="es-CO" altLang="es-CO" sz="1600">
                    <a:latin typeface="Courier New" panose="02070309020205020404" pitchFamily="49" charset="0"/>
                    <a:cs typeface="Courier New" panose="02070309020205020404" pitchFamily="49" charset="0"/>
                  </a:endParaRPr>
                </a:p>
                <a:p>
                  <a:pPr algn="just"/>
                  <a:endParaRPr lang="es-CO" altLang="es-CO" sz="1600">
                    <a:latin typeface="Times New Roman" panose="02020603050405020304" pitchFamily="18" charset="0"/>
                  </a:endParaRPr>
                </a:p>
              </p:txBody>
            </p:sp>
            <p:sp>
              <p:nvSpPr>
                <p:cNvPr id="39" name="Rectangle 46"/>
                <p:cNvSpPr>
                  <a:spLocks noChangeArrowheads="1"/>
                </p:cNvSpPr>
                <p:nvPr/>
              </p:nvSpPr>
              <p:spPr bwMode="auto">
                <a:xfrm>
                  <a:off x="444" y="2128"/>
                  <a:ext cx="632" cy="54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grpSp>
          <p:grpSp>
            <p:nvGrpSpPr>
              <p:cNvPr id="23" name="Group 47"/>
              <p:cNvGrpSpPr>
                <a:grpSpLocks/>
              </p:cNvGrpSpPr>
              <p:nvPr/>
            </p:nvGrpSpPr>
            <p:grpSpPr bwMode="auto">
              <a:xfrm>
                <a:off x="1076" y="2128"/>
                <a:ext cx="2366" cy="546"/>
                <a:chOff x="1076" y="2128"/>
                <a:chExt cx="2366" cy="546"/>
              </a:xfrm>
            </p:grpSpPr>
            <p:sp>
              <p:nvSpPr>
                <p:cNvPr id="36" name="Rectangle 48"/>
                <p:cNvSpPr>
                  <a:spLocks noChangeArrowheads="1"/>
                </p:cNvSpPr>
                <p:nvPr/>
              </p:nvSpPr>
              <p:spPr bwMode="auto">
                <a:xfrm>
                  <a:off x="1104" y="2128"/>
                  <a:ext cx="2310" cy="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tabLst>
                      <a:tab pos="449263" algn="r"/>
                      <a:tab pos="2806700" algn="ctr"/>
                      <a:tab pos="5611813" algn="r"/>
                    </a:tabLst>
                    <a:defRPr sz="2400">
                      <a:solidFill>
                        <a:schemeClr val="tx1"/>
                      </a:solidFill>
                      <a:latin typeface="Times" panose="02020603050405020304" pitchFamily="18" charset="0"/>
                    </a:defRPr>
                  </a:lvl1pPr>
                  <a:lvl2pPr algn="l">
                    <a:tabLst>
                      <a:tab pos="449263" algn="r"/>
                      <a:tab pos="2806700" algn="ctr"/>
                      <a:tab pos="5611813" algn="r"/>
                    </a:tabLst>
                    <a:defRPr sz="2400">
                      <a:solidFill>
                        <a:schemeClr val="tx1"/>
                      </a:solidFill>
                      <a:latin typeface="Times" panose="02020603050405020304" pitchFamily="18" charset="0"/>
                    </a:defRPr>
                  </a:lvl2pPr>
                  <a:lvl3pPr algn="l">
                    <a:tabLst>
                      <a:tab pos="449263" algn="r"/>
                      <a:tab pos="2806700" algn="ctr"/>
                      <a:tab pos="5611813" algn="r"/>
                    </a:tabLst>
                    <a:defRPr sz="2400">
                      <a:solidFill>
                        <a:schemeClr val="tx1"/>
                      </a:solidFill>
                      <a:latin typeface="Times" panose="02020603050405020304" pitchFamily="18" charset="0"/>
                    </a:defRPr>
                  </a:lvl3pPr>
                  <a:lvl4pPr algn="l">
                    <a:tabLst>
                      <a:tab pos="449263" algn="r"/>
                      <a:tab pos="2806700" algn="ctr"/>
                      <a:tab pos="5611813" algn="r"/>
                    </a:tabLst>
                    <a:defRPr sz="2400">
                      <a:solidFill>
                        <a:schemeClr val="tx1"/>
                      </a:solidFill>
                      <a:latin typeface="Times" panose="02020603050405020304" pitchFamily="18" charset="0"/>
                    </a:defRPr>
                  </a:lvl4pPr>
                  <a:lvl5pPr algn="l">
                    <a:tabLst>
                      <a:tab pos="449263" algn="r"/>
                      <a:tab pos="2806700" algn="ctr"/>
                      <a:tab pos="5611813" algn="r"/>
                    </a:tabLst>
                    <a:defRPr sz="2400">
                      <a:solidFill>
                        <a:schemeClr val="tx1"/>
                      </a:solidFill>
                      <a:latin typeface="Times" panose="02020603050405020304" pitchFamily="18" charset="0"/>
                    </a:defRPr>
                  </a:lvl5pPr>
                  <a:lvl6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6pPr>
                  <a:lvl7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7pPr>
                  <a:lvl8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8pPr>
                  <a:lvl9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9pPr>
                </a:lstStyle>
                <a:p>
                  <a:pPr algn="just" eaLnBrk="1" hangingPunct="1"/>
                  <a:r>
                    <a:rPr lang="es-CO" altLang="es-CO" sz="1600">
                      <a:latin typeface="Arial" panose="020B0604020202020204" pitchFamily="34" charset="0"/>
                      <a:cs typeface="Arial" panose="020B0604020202020204" pitchFamily="34" charset="0"/>
                    </a:rPr>
                    <a:t>Lesiones grandes, pérdida de la capacidad de producción, liberación en lugares alejados contenida con asistencia externa y poco impacto nocivo, pérdida financiera importante.</a:t>
                  </a:r>
                  <a:endParaRPr lang="es-CO" altLang="es-CO" sz="1600">
                    <a:latin typeface="Times New Roman" panose="02020603050405020304" pitchFamily="18" charset="0"/>
                  </a:endParaRPr>
                </a:p>
              </p:txBody>
            </p:sp>
            <p:sp>
              <p:nvSpPr>
                <p:cNvPr id="37" name="Rectangle 49"/>
                <p:cNvSpPr>
                  <a:spLocks noChangeArrowheads="1"/>
                </p:cNvSpPr>
                <p:nvPr/>
              </p:nvSpPr>
              <p:spPr bwMode="auto">
                <a:xfrm>
                  <a:off x="1076" y="2128"/>
                  <a:ext cx="2366" cy="546"/>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grpSp>
          <p:grpSp>
            <p:nvGrpSpPr>
              <p:cNvPr id="24" name="Group 50"/>
              <p:cNvGrpSpPr>
                <a:grpSpLocks/>
              </p:cNvGrpSpPr>
              <p:nvPr/>
            </p:nvGrpSpPr>
            <p:grpSpPr bwMode="auto">
              <a:xfrm>
                <a:off x="0" y="2674"/>
                <a:ext cx="444" cy="460"/>
                <a:chOff x="0" y="2674"/>
                <a:chExt cx="444" cy="460"/>
              </a:xfrm>
            </p:grpSpPr>
            <p:sp>
              <p:nvSpPr>
                <p:cNvPr id="34" name="Rectangle 51"/>
                <p:cNvSpPr>
                  <a:spLocks noChangeArrowheads="1"/>
                </p:cNvSpPr>
                <p:nvPr/>
              </p:nvSpPr>
              <p:spPr bwMode="auto">
                <a:xfrm>
                  <a:off x="28" y="2674"/>
                  <a:ext cx="388"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tabLst>
                      <a:tab pos="449263" algn="r"/>
                      <a:tab pos="2806700" algn="ctr"/>
                      <a:tab pos="5611813" algn="r"/>
                    </a:tabLst>
                    <a:defRPr sz="2400">
                      <a:solidFill>
                        <a:schemeClr val="tx1"/>
                      </a:solidFill>
                      <a:latin typeface="Times" panose="02020603050405020304" pitchFamily="18" charset="0"/>
                    </a:defRPr>
                  </a:lvl1pPr>
                  <a:lvl2pPr algn="l">
                    <a:tabLst>
                      <a:tab pos="449263" algn="r"/>
                      <a:tab pos="2806700" algn="ctr"/>
                      <a:tab pos="5611813" algn="r"/>
                    </a:tabLst>
                    <a:defRPr sz="2400">
                      <a:solidFill>
                        <a:schemeClr val="tx1"/>
                      </a:solidFill>
                      <a:latin typeface="Times" panose="02020603050405020304" pitchFamily="18" charset="0"/>
                    </a:defRPr>
                  </a:lvl2pPr>
                  <a:lvl3pPr algn="l">
                    <a:tabLst>
                      <a:tab pos="449263" algn="r"/>
                      <a:tab pos="2806700" algn="ctr"/>
                      <a:tab pos="5611813" algn="r"/>
                    </a:tabLst>
                    <a:defRPr sz="2400">
                      <a:solidFill>
                        <a:schemeClr val="tx1"/>
                      </a:solidFill>
                      <a:latin typeface="Times" panose="02020603050405020304" pitchFamily="18" charset="0"/>
                    </a:defRPr>
                  </a:lvl3pPr>
                  <a:lvl4pPr algn="l">
                    <a:tabLst>
                      <a:tab pos="449263" algn="r"/>
                      <a:tab pos="2806700" algn="ctr"/>
                      <a:tab pos="5611813" algn="r"/>
                    </a:tabLst>
                    <a:defRPr sz="2400">
                      <a:solidFill>
                        <a:schemeClr val="tx1"/>
                      </a:solidFill>
                      <a:latin typeface="Times" panose="02020603050405020304" pitchFamily="18" charset="0"/>
                    </a:defRPr>
                  </a:lvl4pPr>
                  <a:lvl5pPr algn="l">
                    <a:tabLst>
                      <a:tab pos="449263" algn="r"/>
                      <a:tab pos="2806700" algn="ctr"/>
                      <a:tab pos="5611813" algn="r"/>
                    </a:tabLst>
                    <a:defRPr sz="2400">
                      <a:solidFill>
                        <a:schemeClr val="tx1"/>
                      </a:solidFill>
                      <a:latin typeface="Times" panose="02020603050405020304" pitchFamily="18" charset="0"/>
                    </a:defRPr>
                  </a:lvl5pPr>
                  <a:lvl6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6pPr>
                  <a:lvl7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7pPr>
                  <a:lvl8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8pPr>
                  <a:lvl9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9pPr>
                </a:lstStyle>
                <a:p>
                  <a:pPr algn="ctr" eaLnBrk="1" hangingPunct="1"/>
                  <a:r>
                    <a:rPr lang="es-CO" altLang="es-CO" sz="1600">
                      <a:latin typeface="Arial" panose="020B0604020202020204" pitchFamily="34" charset="0"/>
                      <a:cs typeface="Arial" panose="020B0604020202020204" pitchFamily="34" charset="0"/>
                    </a:rPr>
                    <a:t>5</a:t>
                  </a:r>
                  <a:endParaRPr lang="es-CO" altLang="es-CO" sz="1600">
                    <a:latin typeface="Courier New" panose="02070309020205020404" pitchFamily="49" charset="0"/>
                    <a:cs typeface="Courier New" panose="02070309020205020404" pitchFamily="49" charset="0"/>
                  </a:endParaRPr>
                </a:p>
                <a:p>
                  <a:pPr algn="ctr"/>
                  <a:endParaRPr lang="es-CO" altLang="es-CO" sz="1600">
                    <a:latin typeface="Times New Roman" panose="02020603050405020304" pitchFamily="18" charset="0"/>
                  </a:endParaRPr>
                </a:p>
              </p:txBody>
            </p:sp>
            <p:sp>
              <p:nvSpPr>
                <p:cNvPr id="35" name="Rectangle 52"/>
                <p:cNvSpPr>
                  <a:spLocks noChangeArrowheads="1"/>
                </p:cNvSpPr>
                <p:nvPr/>
              </p:nvSpPr>
              <p:spPr bwMode="auto">
                <a:xfrm>
                  <a:off x="0" y="2674"/>
                  <a:ext cx="444" cy="46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grpSp>
          <p:grpSp>
            <p:nvGrpSpPr>
              <p:cNvPr id="25" name="Group 53"/>
              <p:cNvGrpSpPr>
                <a:grpSpLocks/>
              </p:cNvGrpSpPr>
              <p:nvPr/>
            </p:nvGrpSpPr>
            <p:grpSpPr bwMode="auto">
              <a:xfrm>
                <a:off x="444" y="2674"/>
                <a:ext cx="632" cy="460"/>
                <a:chOff x="444" y="2674"/>
                <a:chExt cx="632" cy="460"/>
              </a:xfrm>
            </p:grpSpPr>
            <p:sp>
              <p:nvSpPr>
                <p:cNvPr id="32" name="Rectangle 54"/>
                <p:cNvSpPr>
                  <a:spLocks noChangeArrowheads="1"/>
                </p:cNvSpPr>
                <p:nvPr/>
              </p:nvSpPr>
              <p:spPr bwMode="auto">
                <a:xfrm>
                  <a:off x="472" y="2674"/>
                  <a:ext cx="576"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tabLst>
                      <a:tab pos="449263" algn="r"/>
                      <a:tab pos="2806700" algn="ctr"/>
                      <a:tab pos="5611813" algn="r"/>
                    </a:tabLst>
                    <a:defRPr sz="2400">
                      <a:solidFill>
                        <a:schemeClr val="tx1"/>
                      </a:solidFill>
                      <a:latin typeface="Times" panose="02020603050405020304" pitchFamily="18" charset="0"/>
                    </a:defRPr>
                  </a:lvl1pPr>
                  <a:lvl2pPr algn="l">
                    <a:tabLst>
                      <a:tab pos="449263" algn="r"/>
                      <a:tab pos="2806700" algn="ctr"/>
                      <a:tab pos="5611813" algn="r"/>
                    </a:tabLst>
                    <a:defRPr sz="2400">
                      <a:solidFill>
                        <a:schemeClr val="tx1"/>
                      </a:solidFill>
                      <a:latin typeface="Times" panose="02020603050405020304" pitchFamily="18" charset="0"/>
                    </a:defRPr>
                  </a:lvl2pPr>
                  <a:lvl3pPr algn="l">
                    <a:tabLst>
                      <a:tab pos="449263" algn="r"/>
                      <a:tab pos="2806700" algn="ctr"/>
                      <a:tab pos="5611813" algn="r"/>
                    </a:tabLst>
                    <a:defRPr sz="2400">
                      <a:solidFill>
                        <a:schemeClr val="tx1"/>
                      </a:solidFill>
                      <a:latin typeface="Times" panose="02020603050405020304" pitchFamily="18" charset="0"/>
                    </a:defRPr>
                  </a:lvl3pPr>
                  <a:lvl4pPr algn="l">
                    <a:tabLst>
                      <a:tab pos="449263" algn="r"/>
                      <a:tab pos="2806700" algn="ctr"/>
                      <a:tab pos="5611813" algn="r"/>
                    </a:tabLst>
                    <a:defRPr sz="2400">
                      <a:solidFill>
                        <a:schemeClr val="tx1"/>
                      </a:solidFill>
                      <a:latin typeface="Times" panose="02020603050405020304" pitchFamily="18" charset="0"/>
                    </a:defRPr>
                  </a:lvl4pPr>
                  <a:lvl5pPr algn="l">
                    <a:tabLst>
                      <a:tab pos="449263" algn="r"/>
                      <a:tab pos="2806700" algn="ctr"/>
                      <a:tab pos="5611813" algn="r"/>
                    </a:tabLst>
                    <a:defRPr sz="2400">
                      <a:solidFill>
                        <a:schemeClr val="tx1"/>
                      </a:solidFill>
                      <a:latin typeface="Times" panose="02020603050405020304" pitchFamily="18" charset="0"/>
                    </a:defRPr>
                  </a:lvl5pPr>
                  <a:lvl6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6pPr>
                  <a:lvl7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7pPr>
                  <a:lvl8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8pPr>
                  <a:lvl9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9pPr>
                </a:lstStyle>
                <a:p>
                  <a:pPr algn="just" eaLnBrk="1" hangingPunct="1"/>
                  <a:r>
                    <a:rPr lang="es-CO" altLang="es-CO" sz="1600">
                      <a:latin typeface="Arial" panose="020B0604020202020204" pitchFamily="34" charset="0"/>
                      <a:cs typeface="Arial" panose="020B0604020202020204" pitchFamily="34" charset="0"/>
                    </a:rPr>
                    <a:t>catastrófica</a:t>
                  </a:r>
                  <a:endParaRPr lang="es-CO" altLang="es-CO" sz="1600">
                    <a:latin typeface="Courier New" panose="02070309020205020404" pitchFamily="49" charset="0"/>
                    <a:cs typeface="Courier New" panose="02070309020205020404" pitchFamily="49" charset="0"/>
                  </a:endParaRPr>
                </a:p>
                <a:p>
                  <a:pPr algn="just"/>
                  <a:endParaRPr lang="es-CO" altLang="es-CO" sz="1600">
                    <a:latin typeface="Times New Roman" panose="02020603050405020304" pitchFamily="18" charset="0"/>
                  </a:endParaRPr>
                </a:p>
              </p:txBody>
            </p:sp>
            <p:sp>
              <p:nvSpPr>
                <p:cNvPr id="33" name="Rectangle 55"/>
                <p:cNvSpPr>
                  <a:spLocks noChangeArrowheads="1"/>
                </p:cNvSpPr>
                <p:nvPr/>
              </p:nvSpPr>
              <p:spPr bwMode="auto">
                <a:xfrm>
                  <a:off x="444" y="2674"/>
                  <a:ext cx="632" cy="46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grpSp>
          <p:grpSp>
            <p:nvGrpSpPr>
              <p:cNvPr id="26" name="Group 56"/>
              <p:cNvGrpSpPr>
                <a:grpSpLocks/>
              </p:cNvGrpSpPr>
              <p:nvPr/>
            </p:nvGrpSpPr>
            <p:grpSpPr bwMode="auto">
              <a:xfrm>
                <a:off x="1076" y="2674"/>
                <a:ext cx="2366" cy="460"/>
                <a:chOff x="1076" y="2674"/>
                <a:chExt cx="2366" cy="460"/>
              </a:xfrm>
            </p:grpSpPr>
            <p:sp>
              <p:nvSpPr>
                <p:cNvPr id="30" name="Rectangle 57"/>
                <p:cNvSpPr>
                  <a:spLocks noChangeArrowheads="1"/>
                </p:cNvSpPr>
                <p:nvPr/>
              </p:nvSpPr>
              <p:spPr bwMode="auto">
                <a:xfrm>
                  <a:off x="1104" y="2674"/>
                  <a:ext cx="2310"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tabLst>
                      <a:tab pos="449263" algn="r"/>
                      <a:tab pos="2806700" algn="ctr"/>
                      <a:tab pos="5611813" algn="r"/>
                    </a:tabLst>
                    <a:defRPr sz="2400">
                      <a:solidFill>
                        <a:schemeClr val="tx1"/>
                      </a:solidFill>
                      <a:latin typeface="Times" panose="02020603050405020304" pitchFamily="18" charset="0"/>
                    </a:defRPr>
                  </a:lvl1pPr>
                  <a:lvl2pPr algn="l">
                    <a:tabLst>
                      <a:tab pos="449263" algn="r"/>
                      <a:tab pos="2806700" algn="ctr"/>
                      <a:tab pos="5611813" algn="r"/>
                    </a:tabLst>
                    <a:defRPr sz="2400">
                      <a:solidFill>
                        <a:schemeClr val="tx1"/>
                      </a:solidFill>
                      <a:latin typeface="Times" panose="02020603050405020304" pitchFamily="18" charset="0"/>
                    </a:defRPr>
                  </a:lvl2pPr>
                  <a:lvl3pPr algn="l">
                    <a:tabLst>
                      <a:tab pos="449263" algn="r"/>
                      <a:tab pos="2806700" algn="ctr"/>
                      <a:tab pos="5611813" algn="r"/>
                    </a:tabLst>
                    <a:defRPr sz="2400">
                      <a:solidFill>
                        <a:schemeClr val="tx1"/>
                      </a:solidFill>
                      <a:latin typeface="Times" panose="02020603050405020304" pitchFamily="18" charset="0"/>
                    </a:defRPr>
                  </a:lvl3pPr>
                  <a:lvl4pPr algn="l">
                    <a:tabLst>
                      <a:tab pos="449263" algn="r"/>
                      <a:tab pos="2806700" algn="ctr"/>
                      <a:tab pos="5611813" algn="r"/>
                    </a:tabLst>
                    <a:defRPr sz="2400">
                      <a:solidFill>
                        <a:schemeClr val="tx1"/>
                      </a:solidFill>
                      <a:latin typeface="Times" panose="02020603050405020304" pitchFamily="18" charset="0"/>
                    </a:defRPr>
                  </a:lvl4pPr>
                  <a:lvl5pPr algn="l">
                    <a:tabLst>
                      <a:tab pos="449263" algn="r"/>
                      <a:tab pos="2806700" algn="ctr"/>
                      <a:tab pos="5611813" algn="r"/>
                    </a:tabLst>
                    <a:defRPr sz="2400">
                      <a:solidFill>
                        <a:schemeClr val="tx1"/>
                      </a:solidFill>
                      <a:latin typeface="Times" panose="02020603050405020304" pitchFamily="18" charset="0"/>
                    </a:defRPr>
                  </a:lvl5pPr>
                  <a:lvl6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6pPr>
                  <a:lvl7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7pPr>
                  <a:lvl8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8pPr>
                  <a:lvl9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9pPr>
                </a:lstStyle>
                <a:p>
                  <a:pPr algn="just" eaLnBrk="1" hangingPunct="1"/>
                  <a:r>
                    <a:rPr lang="es-CO" altLang="es-CO" sz="1600">
                      <a:latin typeface="Arial" panose="020B0604020202020204" pitchFamily="34" charset="0"/>
                      <a:cs typeface="Arial" panose="020B0604020202020204" pitchFamily="34" charset="0"/>
                    </a:rPr>
                    <a:t>Muerte, liberación de tóxicos fuera del sitio con efecto perjudicial, enorme pérdida financiera.</a:t>
                  </a:r>
                  <a:endParaRPr lang="es-CO" altLang="es-CO" sz="1600">
                    <a:latin typeface="Courier New" panose="02070309020205020404" pitchFamily="49" charset="0"/>
                    <a:cs typeface="Courier New" panose="02070309020205020404" pitchFamily="49" charset="0"/>
                  </a:endParaRPr>
                </a:p>
                <a:p>
                  <a:pPr algn="just"/>
                  <a:endParaRPr lang="es-CO" altLang="es-CO" sz="1600">
                    <a:latin typeface="Times New Roman" panose="02020603050405020304" pitchFamily="18" charset="0"/>
                  </a:endParaRPr>
                </a:p>
              </p:txBody>
            </p:sp>
            <p:sp>
              <p:nvSpPr>
                <p:cNvPr id="31" name="Rectangle 58"/>
                <p:cNvSpPr>
                  <a:spLocks noChangeArrowheads="1"/>
                </p:cNvSpPr>
                <p:nvPr/>
              </p:nvSpPr>
              <p:spPr bwMode="auto">
                <a:xfrm>
                  <a:off x="1076" y="2674"/>
                  <a:ext cx="2366" cy="46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grpSp>
          <p:grpSp>
            <p:nvGrpSpPr>
              <p:cNvPr id="27" name="Group 59"/>
              <p:cNvGrpSpPr>
                <a:grpSpLocks/>
              </p:cNvGrpSpPr>
              <p:nvPr/>
            </p:nvGrpSpPr>
            <p:grpSpPr bwMode="auto">
              <a:xfrm>
                <a:off x="0" y="3134"/>
                <a:ext cx="3442" cy="460"/>
                <a:chOff x="0" y="3134"/>
                <a:chExt cx="3442" cy="460"/>
              </a:xfrm>
            </p:grpSpPr>
            <p:sp>
              <p:nvSpPr>
                <p:cNvPr id="28" name="Rectangle 60"/>
                <p:cNvSpPr>
                  <a:spLocks noChangeArrowheads="1"/>
                </p:cNvSpPr>
                <p:nvPr/>
              </p:nvSpPr>
              <p:spPr bwMode="auto">
                <a:xfrm>
                  <a:off x="28" y="3134"/>
                  <a:ext cx="3386"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tabLst>
                      <a:tab pos="449263" algn="r"/>
                      <a:tab pos="2806700" algn="ctr"/>
                      <a:tab pos="5611813" algn="r"/>
                    </a:tabLst>
                    <a:defRPr sz="2400">
                      <a:solidFill>
                        <a:schemeClr val="tx1"/>
                      </a:solidFill>
                      <a:latin typeface="Times" panose="02020603050405020304" pitchFamily="18" charset="0"/>
                    </a:defRPr>
                  </a:lvl1pPr>
                  <a:lvl2pPr algn="l">
                    <a:tabLst>
                      <a:tab pos="449263" algn="r"/>
                      <a:tab pos="2806700" algn="ctr"/>
                      <a:tab pos="5611813" algn="r"/>
                    </a:tabLst>
                    <a:defRPr sz="2400">
                      <a:solidFill>
                        <a:schemeClr val="tx1"/>
                      </a:solidFill>
                      <a:latin typeface="Times" panose="02020603050405020304" pitchFamily="18" charset="0"/>
                    </a:defRPr>
                  </a:lvl2pPr>
                  <a:lvl3pPr algn="l">
                    <a:tabLst>
                      <a:tab pos="449263" algn="r"/>
                      <a:tab pos="2806700" algn="ctr"/>
                      <a:tab pos="5611813" algn="r"/>
                    </a:tabLst>
                    <a:defRPr sz="2400">
                      <a:solidFill>
                        <a:schemeClr val="tx1"/>
                      </a:solidFill>
                      <a:latin typeface="Times" panose="02020603050405020304" pitchFamily="18" charset="0"/>
                    </a:defRPr>
                  </a:lvl3pPr>
                  <a:lvl4pPr algn="l">
                    <a:tabLst>
                      <a:tab pos="449263" algn="r"/>
                      <a:tab pos="2806700" algn="ctr"/>
                      <a:tab pos="5611813" algn="r"/>
                    </a:tabLst>
                    <a:defRPr sz="2400">
                      <a:solidFill>
                        <a:schemeClr val="tx1"/>
                      </a:solidFill>
                      <a:latin typeface="Times" panose="02020603050405020304" pitchFamily="18" charset="0"/>
                    </a:defRPr>
                  </a:lvl4pPr>
                  <a:lvl5pPr algn="l">
                    <a:tabLst>
                      <a:tab pos="449263" algn="r"/>
                      <a:tab pos="2806700" algn="ctr"/>
                      <a:tab pos="5611813" algn="r"/>
                    </a:tabLst>
                    <a:defRPr sz="2400">
                      <a:solidFill>
                        <a:schemeClr val="tx1"/>
                      </a:solidFill>
                      <a:latin typeface="Times" panose="02020603050405020304" pitchFamily="18" charset="0"/>
                    </a:defRPr>
                  </a:lvl5pPr>
                  <a:lvl6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6pPr>
                  <a:lvl7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7pPr>
                  <a:lvl8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8pPr>
                  <a:lvl9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9pPr>
                </a:lstStyle>
                <a:p>
                  <a:pPr algn="just" eaLnBrk="1" hangingPunct="1"/>
                  <a:r>
                    <a:rPr lang="es-CO" altLang="es-CO" sz="1600" dirty="0">
                      <a:latin typeface="Arial" panose="020B0604020202020204" pitchFamily="34" charset="0"/>
                      <a:cs typeface="Arial" panose="020B0604020202020204" pitchFamily="34" charset="0"/>
                    </a:rPr>
                    <a:t>NOTA	</a:t>
                  </a:r>
                  <a:r>
                    <a:rPr lang="es-MX" altLang="es-CO" sz="1600" dirty="0">
                      <a:latin typeface="Arial" panose="020B0604020202020204" pitchFamily="34" charset="0"/>
                      <a:cs typeface="Arial" panose="020B0604020202020204" pitchFamily="34" charset="0"/>
                    </a:rPr>
                    <a:t>. </a:t>
                  </a:r>
                  <a:r>
                    <a:rPr lang="es-CO" altLang="es-CO" sz="1600" dirty="0">
                      <a:latin typeface="Arial" panose="020B0604020202020204" pitchFamily="34" charset="0"/>
                      <a:cs typeface="Arial" panose="020B0604020202020204" pitchFamily="34" charset="0"/>
                    </a:rPr>
                    <a:t>Las medidas tomadas deberían reflejar las necesidades y naturaleza de la organización y actividades bajo estudio.</a:t>
                  </a:r>
                  <a:endParaRPr lang="es-CO" altLang="es-CO" sz="1600" dirty="0">
                    <a:latin typeface="Courier New" panose="02070309020205020404" pitchFamily="49" charset="0"/>
                    <a:cs typeface="Courier New" panose="02070309020205020404" pitchFamily="49" charset="0"/>
                  </a:endParaRPr>
                </a:p>
                <a:p>
                  <a:pPr algn="just"/>
                  <a:endParaRPr lang="es-CO" altLang="es-CO" sz="1600" dirty="0">
                    <a:latin typeface="Times New Roman" panose="02020603050405020304" pitchFamily="18" charset="0"/>
                  </a:endParaRPr>
                </a:p>
              </p:txBody>
            </p:sp>
            <p:sp>
              <p:nvSpPr>
                <p:cNvPr id="29" name="Rectangle 61"/>
                <p:cNvSpPr>
                  <a:spLocks noChangeArrowheads="1"/>
                </p:cNvSpPr>
                <p:nvPr/>
              </p:nvSpPr>
              <p:spPr bwMode="auto">
                <a:xfrm>
                  <a:off x="0" y="3134"/>
                  <a:ext cx="3442" cy="46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grpSp>
        </p:grpSp>
        <p:sp>
          <p:nvSpPr>
            <p:cNvPr id="8" name="Rectangle 62"/>
            <p:cNvSpPr>
              <a:spLocks noChangeArrowheads="1"/>
            </p:cNvSpPr>
            <p:nvPr/>
          </p:nvSpPr>
          <p:spPr bwMode="auto">
            <a:xfrm>
              <a:off x="-3" y="457"/>
              <a:ext cx="3448" cy="3140"/>
            </a:xfrm>
            <a:prstGeom prst="rect">
              <a:avLst/>
            </a:prstGeom>
            <a:noFill/>
            <a:ln w="11112">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grpSp>
      <p:sp>
        <p:nvSpPr>
          <p:cNvPr id="66" name="Text Box 63"/>
          <p:cNvSpPr txBox="1">
            <a:spLocks noChangeArrowheads="1"/>
          </p:cNvSpPr>
          <p:nvPr/>
        </p:nvSpPr>
        <p:spPr bwMode="auto">
          <a:xfrm>
            <a:off x="3902710" y="300977"/>
            <a:ext cx="7277954" cy="461665"/>
          </a:xfrm>
          <a:prstGeom prst="rect">
            <a:avLst/>
          </a:prstGeom>
          <a:solidFill>
            <a:schemeClr val="accent1"/>
          </a:solidFill>
          <a:ln>
            <a:noFill/>
          </a:ln>
          <a:effectLst/>
          <a:extLst/>
        </p:spPr>
        <p:txBody>
          <a:bodyPr wrap="none">
            <a:spAutoFit/>
          </a:bodyPr>
          <a:lstStyle/>
          <a:p>
            <a:pPr algn="l" eaLnBrk="1" hangingPunct="1"/>
            <a:r>
              <a:rPr lang="es-CO" altLang="es-CO" sz="2400" b="1" dirty="0">
                <a:solidFill>
                  <a:schemeClr val="bg1"/>
                </a:solidFill>
              </a:rPr>
              <a:t>Medida cualitativa de la consecuencia o impacto</a:t>
            </a:r>
          </a:p>
        </p:txBody>
      </p:sp>
    </p:spTree>
    <p:extLst>
      <p:ext uri="{BB962C8B-B14F-4D97-AF65-F5344CB8AC3E}">
        <p14:creationId xmlns:p14="http://schemas.microsoft.com/office/powerpoint/2010/main" val="19669523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 xmlns:a16="http://schemas.microsoft.com/office/drawing/2014/main" id="{618B7B17-B2F7-4EE7-A79E-E4AEAACBC4A6}"/>
              </a:ext>
            </a:extLst>
          </p:cNvPr>
          <p:cNvSpPr txBox="1"/>
          <p:nvPr/>
        </p:nvSpPr>
        <p:spPr>
          <a:xfrm>
            <a:off x="257063" y="281354"/>
            <a:ext cx="2767492" cy="1938992"/>
          </a:xfrm>
          <a:prstGeom prst="rect">
            <a:avLst/>
          </a:prstGeom>
          <a:noFill/>
        </p:spPr>
        <p:txBody>
          <a:bodyPr wrap="square" rtlCol="0">
            <a:spAutoFit/>
          </a:bodyPr>
          <a:lstStyle/>
          <a:p>
            <a:r>
              <a:rPr lang="es-CO" altLang="es-CO" sz="4000" b="1" dirty="0" smtClean="0">
                <a:solidFill>
                  <a:schemeClr val="accent1"/>
                </a:solidFill>
              </a:rPr>
              <a:t>ANALISIS DE RIESGOS</a:t>
            </a:r>
            <a:endParaRPr lang="es-ES" altLang="es-CO" sz="4000" b="1" dirty="0">
              <a:solidFill>
                <a:schemeClr val="accent1"/>
              </a:solidFill>
            </a:endParaRPr>
          </a:p>
        </p:txBody>
      </p:sp>
      <p:sp>
        <p:nvSpPr>
          <p:cNvPr id="3" name="Rectangle 2"/>
          <p:cNvSpPr txBox="1">
            <a:spLocks noChangeArrowheads="1"/>
          </p:cNvSpPr>
          <p:nvPr/>
        </p:nvSpPr>
        <p:spPr>
          <a:xfrm>
            <a:off x="1214438" y="115888"/>
            <a:ext cx="7370762" cy="601662"/>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s-ES" altLang="es-CO" sz="4400" dirty="0"/>
          </a:p>
        </p:txBody>
      </p:sp>
      <p:sp>
        <p:nvSpPr>
          <p:cNvPr id="67" name="Rectangle 2"/>
          <p:cNvSpPr>
            <a:spLocks noChangeArrowheads="1"/>
          </p:cNvSpPr>
          <p:nvPr/>
        </p:nvSpPr>
        <p:spPr bwMode="auto">
          <a:xfrm>
            <a:off x="3317072" y="559560"/>
            <a:ext cx="8675687" cy="457200"/>
          </a:xfrm>
          <a:prstGeom prst="rect">
            <a:avLst/>
          </a:prstGeom>
          <a:solidFill>
            <a:schemeClr val="accent1"/>
          </a:solidFill>
          <a:ln>
            <a:noFill/>
          </a:ln>
          <a:effectLst/>
          <a:extLst/>
        </p:spPr>
        <p:txBody>
          <a:bodyPr>
            <a:spAutoFit/>
          </a:bodyPr>
          <a:lstStyle>
            <a:lvl1pPr algn="l">
              <a:tabLst>
                <a:tab pos="449263" algn="r"/>
                <a:tab pos="2806700" algn="ctr"/>
                <a:tab pos="5611813" algn="r"/>
              </a:tabLst>
              <a:defRPr sz="2400">
                <a:solidFill>
                  <a:schemeClr val="tx1"/>
                </a:solidFill>
                <a:latin typeface="Times" panose="02020603050405020304" pitchFamily="18" charset="0"/>
              </a:defRPr>
            </a:lvl1pPr>
            <a:lvl2pPr algn="l">
              <a:tabLst>
                <a:tab pos="449263" algn="r"/>
                <a:tab pos="2806700" algn="ctr"/>
                <a:tab pos="5611813" algn="r"/>
              </a:tabLst>
              <a:defRPr sz="2400">
                <a:solidFill>
                  <a:schemeClr val="tx1"/>
                </a:solidFill>
                <a:latin typeface="Times" panose="02020603050405020304" pitchFamily="18" charset="0"/>
              </a:defRPr>
            </a:lvl2pPr>
            <a:lvl3pPr algn="l">
              <a:tabLst>
                <a:tab pos="449263" algn="r"/>
                <a:tab pos="2806700" algn="ctr"/>
                <a:tab pos="5611813" algn="r"/>
              </a:tabLst>
              <a:defRPr sz="2400">
                <a:solidFill>
                  <a:schemeClr val="tx1"/>
                </a:solidFill>
                <a:latin typeface="Times" panose="02020603050405020304" pitchFamily="18" charset="0"/>
              </a:defRPr>
            </a:lvl3pPr>
            <a:lvl4pPr algn="l">
              <a:tabLst>
                <a:tab pos="449263" algn="r"/>
                <a:tab pos="2806700" algn="ctr"/>
                <a:tab pos="5611813" algn="r"/>
              </a:tabLst>
              <a:defRPr sz="2400">
                <a:solidFill>
                  <a:schemeClr val="tx1"/>
                </a:solidFill>
                <a:latin typeface="Times" panose="02020603050405020304" pitchFamily="18" charset="0"/>
              </a:defRPr>
            </a:lvl4pPr>
            <a:lvl5pPr algn="l">
              <a:tabLst>
                <a:tab pos="449263" algn="r"/>
                <a:tab pos="2806700" algn="ctr"/>
                <a:tab pos="5611813" algn="r"/>
              </a:tabLst>
              <a:defRPr sz="2400">
                <a:solidFill>
                  <a:schemeClr val="tx1"/>
                </a:solidFill>
                <a:latin typeface="Times" panose="02020603050405020304" pitchFamily="18" charset="0"/>
              </a:defRPr>
            </a:lvl5pPr>
            <a:lvl6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6pPr>
            <a:lvl7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7pPr>
            <a:lvl8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8pPr>
            <a:lvl9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9pPr>
          </a:lstStyle>
          <a:p>
            <a:pPr algn="ctr" eaLnBrk="1" hangingPunct="1"/>
            <a:r>
              <a:rPr lang="es-CO" altLang="es-CO" b="1" dirty="0">
                <a:solidFill>
                  <a:schemeClr val="bg1"/>
                </a:solidFill>
                <a:latin typeface="Arial" panose="020B0604020202020204" pitchFamily="34" charset="0"/>
                <a:cs typeface="Arial" panose="020B0604020202020204" pitchFamily="34" charset="0"/>
              </a:rPr>
              <a:t>Medición cualitativa de la posibilidad</a:t>
            </a:r>
            <a:endParaRPr lang="es-CO" altLang="es-CO" dirty="0">
              <a:solidFill>
                <a:schemeClr val="bg1"/>
              </a:solidFill>
              <a:latin typeface="Times New Roman" panose="02020603050405020304" pitchFamily="18" charset="0"/>
            </a:endParaRPr>
          </a:p>
        </p:txBody>
      </p:sp>
      <p:grpSp>
        <p:nvGrpSpPr>
          <p:cNvPr id="68" name="Group 3"/>
          <p:cNvGrpSpPr>
            <a:grpSpLocks/>
          </p:cNvGrpSpPr>
          <p:nvPr/>
        </p:nvGrpSpPr>
        <p:grpSpPr bwMode="auto">
          <a:xfrm>
            <a:off x="3350408" y="1135823"/>
            <a:ext cx="8686800" cy="4824413"/>
            <a:chOff x="-3" y="457"/>
            <a:chExt cx="3449" cy="2968"/>
          </a:xfrm>
        </p:grpSpPr>
        <p:grpSp>
          <p:nvGrpSpPr>
            <p:cNvPr id="69" name="Group 4"/>
            <p:cNvGrpSpPr>
              <a:grpSpLocks/>
            </p:cNvGrpSpPr>
            <p:nvPr/>
          </p:nvGrpSpPr>
          <p:grpSpPr bwMode="auto">
            <a:xfrm>
              <a:off x="0" y="460"/>
              <a:ext cx="3443" cy="2962"/>
              <a:chOff x="0" y="460"/>
              <a:chExt cx="3443" cy="2962"/>
            </a:xfrm>
          </p:grpSpPr>
          <p:grpSp>
            <p:nvGrpSpPr>
              <p:cNvPr id="71" name="Group 5"/>
              <p:cNvGrpSpPr>
                <a:grpSpLocks/>
              </p:cNvGrpSpPr>
              <p:nvPr/>
            </p:nvGrpSpPr>
            <p:grpSpPr bwMode="auto">
              <a:xfrm>
                <a:off x="0" y="460"/>
                <a:ext cx="538" cy="374"/>
                <a:chOff x="0" y="460"/>
                <a:chExt cx="538" cy="374"/>
              </a:xfrm>
            </p:grpSpPr>
            <p:sp>
              <p:nvSpPr>
                <p:cNvPr id="126" name="Rectangle 6"/>
                <p:cNvSpPr>
                  <a:spLocks noChangeArrowheads="1"/>
                </p:cNvSpPr>
                <p:nvPr/>
              </p:nvSpPr>
              <p:spPr bwMode="auto">
                <a:xfrm>
                  <a:off x="28" y="460"/>
                  <a:ext cx="482" cy="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tabLst>
                      <a:tab pos="449263" algn="r"/>
                      <a:tab pos="2806700" algn="ctr"/>
                      <a:tab pos="5611813" algn="r"/>
                    </a:tabLst>
                    <a:defRPr sz="2400">
                      <a:solidFill>
                        <a:schemeClr val="tx1"/>
                      </a:solidFill>
                      <a:latin typeface="Times" panose="02020603050405020304" pitchFamily="18" charset="0"/>
                    </a:defRPr>
                  </a:lvl1pPr>
                  <a:lvl2pPr algn="l">
                    <a:tabLst>
                      <a:tab pos="449263" algn="r"/>
                      <a:tab pos="2806700" algn="ctr"/>
                      <a:tab pos="5611813" algn="r"/>
                    </a:tabLst>
                    <a:defRPr sz="2400">
                      <a:solidFill>
                        <a:schemeClr val="tx1"/>
                      </a:solidFill>
                      <a:latin typeface="Times" panose="02020603050405020304" pitchFamily="18" charset="0"/>
                    </a:defRPr>
                  </a:lvl2pPr>
                  <a:lvl3pPr algn="l">
                    <a:tabLst>
                      <a:tab pos="449263" algn="r"/>
                      <a:tab pos="2806700" algn="ctr"/>
                      <a:tab pos="5611813" algn="r"/>
                    </a:tabLst>
                    <a:defRPr sz="2400">
                      <a:solidFill>
                        <a:schemeClr val="tx1"/>
                      </a:solidFill>
                      <a:latin typeface="Times" panose="02020603050405020304" pitchFamily="18" charset="0"/>
                    </a:defRPr>
                  </a:lvl3pPr>
                  <a:lvl4pPr algn="l">
                    <a:tabLst>
                      <a:tab pos="449263" algn="r"/>
                      <a:tab pos="2806700" algn="ctr"/>
                      <a:tab pos="5611813" algn="r"/>
                    </a:tabLst>
                    <a:defRPr sz="2400">
                      <a:solidFill>
                        <a:schemeClr val="tx1"/>
                      </a:solidFill>
                      <a:latin typeface="Times" panose="02020603050405020304" pitchFamily="18" charset="0"/>
                    </a:defRPr>
                  </a:lvl4pPr>
                  <a:lvl5pPr algn="l">
                    <a:tabLst>
                      <a:tab pos="449263" algn="r"/>
                      <a:tab pos="2806700" algn="ctr"/>
                      <a:tab pos="5611813" algn="r"/>
                    </a:tabLst>
                    <a:defRPr sz="2400">
                      <a:solidFill>
                        <a:schemeClr val="tx1"/>
                      </a:solidFill>
                      <a:latin typeface="Times" panose="02020603050405020304" pitchFamily="18" charset="0"/>
                    </a:defRPr>
                  </a:lvl5pPr>
                  <a:lvl6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6pPr>
                  <a:lvl7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7pPr>
                  <a:lvl8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8pPr>
                  <a:lvl9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9pPr>
                </a:lstStyle>
                <a:p>
                  <a:pPr algn="ctr" eaLnBrk="1" hangingPunct="1"/>
                  <a:r>
                    <a:rPr lang="es-CO" altLang="es-CO" sz="2000" b="1">
                      <a:latin typeface="Arial" panose="020B0604020202020204" pitchFamily="34" charset="0"/>
                      <a:cs typeface="Arial" panose="020B0604020202020204" pitchFamily="34" charset="0"/>
                    </a:rPr>
                    <a:t>Nivel</a:t>
                  </a:r>
                  <a:endParaRPr lang="es-CO" altLang="es-CO" sz="2000">
                    <a:latin typeface="Courier New" panose="02070309020205020404" pitchFamily="49" charset="0"/>
                    <a:cs typeface="Courier New" panose="02070309020205020404" pitchFamily="49" charset="0"/>
                  </a:endParaRPr>
                </a:p>
                <a:p>
                  <a:pPr algn="ctr"/>
                  <a:endParaRPr lang="es-CO" altLang="es-CO" sz="2000">
                    <a:latin typeface="Times New Roman" panose="02020603050405020304" pitchFamily="18" charset="0"/>
                  </a:endParaRPr>
                </a:p>
              </p:txBody>
            </p:sp>
            <p:sp>
              <p:nvSpPr>
                <p:cNvPr id="127" name="Rectangle 7"/>
                <p:cNvSpPr>
                  <a:spLocks noChangeArrowheads="1"/>
                </p:cNvSpPr>
                <p:nvPr/>
              </p:nvSpPr>
              <p:spPr bwMode="auto">
                <a:xfrm>
                  <a:off x="0" y="460"/>
                  <a:ext cx="538" cy="37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grpSp>
          <p:grpSp>
            <p:nvGrpSpPr>
              <p:cNvPr id="72" name="Group 8"/>
              <p:cNvGrpSpPr>
                <a:grpSpLocks/>
              </p:cNvGrpSpPr>
              <p:nvPr/>
            </p:nvGrpSpPr>
            <p:grpSpPr bwMode="auto">
              <a:xfrm>
                <a:off x="538" y="460"/>
                <a:ext cx="907" cy="374"/>
                <a:chOff x="538" y="460"/>
                <a:chExt cx="907" cy="374"/>
              </a:xfrm>
            </p:grpSpPr>
            <p:sp>
              <p:nvSpPr>
                <p:cNvPr id="124" name="Rectangle 9"/>
                <p:cNvSpPr>
                  <a:spLocks noChangeArrowheads="1"/>
                </p:cNvSpPr>
                <p:nvPr/>
              </p:nvSpPr>
              <p:spPr bwMode="auto">
                <a:xfrm>
                  <a:off x="566" y="460"/>
                  <a:ext cx="851" cy="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tabLst>
                      <a:tab pos="449263" algn="r"/>
                      <a:tab pos="2806700" algn="ctr"/>
                      <a:tab pos="5611813" algn="r"/>
                    </a:tabLst>
                    <a:defRPr sz="2400">
                      <a:solidFill>
                        <a:schemeClr val="tx1"/>
                      </a:solidFill>
                      <a:latin typeface="Times" panose="02020603050405020304" pitchFamily="18" charset="0"/>
                    </a:defRPr>
                  </a:lvl1pPr>
                  <a:lvl2pPr algn="l">
                    <a:tabLst>
                      <a:tab pos="449263" algn="r"/>
                      <a:tab pos="2806700" algn="ctr"/>
                      <a:tab pos="5611813" algn="r"/>
                    </a:tabLst>
                    <a:defRPr sz="2400">
                      <a:solidFill>
                        <a:schemeClr val="tx1"/>
                      </a:solidFill>
                      <a:latin typeface="Times" panose="02020603050405020304" pitchFamily="18" charset="0"/>
                    </a:defRPr>
                  </a:lvl2pPr>
                  <a:lvl3pPr algn="l">
                    <a:tabLst>
                      <a:tab pos="449263" algn="r"/>
                      <a:tab pos="2806700" algn="ctr"/>
                      <a:tab pos="5611813" algn="r"/>
                    </a:tabLst>
                    <a:defRPr sz="2400">
                      <a:solidFill>
                        <a:schemeClr val="tx1"/>
                      </a:solidFill>
                      <a:latin typeface="Times" panose="02020603050405020304" pitchFamily="18" charset="0"/>
                    </a:defRPr>
                  </a:lvl3pPr>
                  <a:lvl4pPr algn="l">
                    <a:tabLst>
                      <a:tab pos="449263" algn="r"/>
                      <a:tab pos="2806700" algn="ctr"/>
                      <a:tab pos="5611813" algn="r"/>
                    </a:tabLst>
                    <a:defRPr sz="2400">
                      <a:solidFill>
                        <a:schemeClr val="tx1"/>
                      </a:solidFill>
                      <a:latin typeface="Times" panose="02020603050405020304" pitchFamily="18" charset="0"/>
                    </a:defRPr>
                  </a:lvl4pPr>
                  <a:lvl5pPr algn="l">
                    <a:tabLst>
                      <a:tab pos="449263" algn="r"/>
                      <a:tab pos="2806700" algn="ctr"/>
                      <a:tab pos="5611813" algn="r"/>
                    </a:tabLst>
                    <a:defRPr sz="2400">
                      <a:solidFill>
                        <a:schemeClr val="tx1"/>
                      </a:solidFill>
                      <a:latin typeface="Times" panose="02020603050405020304" pitchFamily="18" charset="0"/>
                    </a:defRPr>
                  </a:lvl5pPr>
                  <a:lvl6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6pPr>
                  <a:lvl7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7pPr>
                  <a:lvl8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8pPr>
                  <a:lvl9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9pPr>
                </a:lstStyle>
                <a:p>
                  <a:pPr algn="ctr" eaLnBrk="1" hangingPunct="1"/>
                  <a:r>
                    <a:rPr lang="es-CO" altLang="es-CO" sz="2000" b="1">
                      <a:latin typeface="Arial" panose="020B0604020202020204" pitchFamily="34" charset="0"/>
                      <a:cs typeface="Arial" panose="020B0604020202020204" pitchFamily="34" charset="0"/>
                    </a:rPr>
                    <a:t>Descriptor</a:t>
                  </a:r>
                  <a:endParaRPr lang="es-CO" altLang="es-CO" sz="2000">
                    <a:latin typeface="Courier New" panose="02070309020205020404" pitchFamily="49" charset="0"/>
                    <a:cs typeface="Courier New" panose="02070309020205020404" pitchFamily="49" charset="0"/>
                  </a:endParaRPr>
                </a:p>
                <a:p>
                  <a:pPr algn="ctr"/>
                  <a:endParaRPr lang="es-CO" altLang="es-CO" sz="2000">
                    <a:latin typeface="Times New Roman" panose="02020603050405020304" pitchFamily="18" charset="0"/>
                  </a:endParaRPr>
                </a:p>
              </p:txBody>
            </p:sp>
            <p:sp>
              <p:nvSpPr>
                <p:cNvPr id="125" name="Rectangle 10"/>
                <p:cNvSpPr>
                  <a:spLocks noChangeArrowheads="1"/>
                </p:cNvSpPr>
                <p:nvPr/>
              </p:nvSpPr>
              <p:spPr bwMode="auto">
                <a:xfrm>
                  <a:off x="538" y="460"/>
                  <a:ext cx="907" cy="37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grpSp>
          <p:grpSp>
            <p:nvGrpSpPr>
              <p:cNvPr id="73" name="Group 11"/>
              <p:cNvGrpSpPr>
                <a:grpSpLocks/>
              </p:cNvGrpSpPr>
              <p:nvPr/>
            </p:nvGrpSpPr>
            <p:grpSpPr bwMode="auto">
              <a:xfrm>
                <a:off x="1445" y="460"/>
                <a:ext cx="1998" cy="374"/>
                <a:chOff x="1445" y="460"/>
                <a:chExt cx="1998" cy="374"/>
              </a:xfrm>
            </p:grpSpPr>
            <p:sp>
              <p:nvSpPr>
                <p:cNvPr id="122" name="Rectangle 12"/>
                <p:cNvSpPr>
                  <a:spLocks noChangeArrowheads="1"/>
                </p:cNvSpPr>
                <p:nvPr/>
              </p:nvSpPr>
              <p:spPr bwMode="auto">
                <a:xfrm>
                  <a:off x="1473" y="460"/>
                  <a:ext cx="1942" cy="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tabLst>
                      <a:tab pos="449263" algn="r"/>
                      <a:tab pos="2806700" algn="ctr"/>
                      <a:tab pos="5611813" algn="r"/>
                    </a:tabLst>
                    <a:defRPr sz="2400">
                      <a:solidFill>
                        <a:schemeClr val="tx1"/>
                      </a:solidFill>
                      <a:latin typeface="Times" panose="02020603050405020304" pitchFamily="18" charset="0"/>
                    </a:defRPr>
                  </a:lvl1pPr>
                  <a:lvl2pPr algn="l">
                    <a:tabLst>
                      <a:tab pos="449263" algn="r"/>
                      <a:tab pos="2806700" algn="ctr"/>
                      <a:tab pos="5611813" algn="r"/>
                    </a:tabLst>
                    <a:defRPr sz="2400">
                      <a:solidFill>
                        <a:schemeClr val="tx1"/>
                      </a:solidFill>
                      <a:latin typeface="Times" panose="02020603050405020304" pitchFamily="18" charset="0"/>
                    </a:defRPr>
                  </a:lvl2pPr>
                  <a:lvl3pPr algn="l">
                    <a:tabLst>
                      <a:tab pos="449263" algn="r"/>
                      <a:tab pos="2806700" algn="ctr"/>
                      <a:tab pos="5611813" algn="r"/>
                    </a:tabLst>
                    <a:defRPr sz="2400">
                      <a:solidFill>
                        <a:schemeClr val="tx1"/>
                      </a:solidFill>
                      <a:latin typeface="Times" panose="02020603050405020304" pitchFamily="18" charset="0"/>
                    </a:defRPr>
                  </a:lvl3pPr>
                  <a:lvl4pPr algn="l">
                    <a:tabLst>
                      <a:tab pos="449263" algn="r"/>
                      <a:tab pos="2806700" algn="ctr"/>
                      <a:tab pos="5611813" algn="r"/>
                    </a:tabLst>
                    <a:defRPr sz="2400">
                      <a:solidFill>
                        <a:schemeClr val="tx1"/>
                      </a:solidFill>
                      <a:latin typeface="Times" panose="02020603050405020304" pitchFamily="18" charset="0"/>
                    </a:defRPr>
                  </a:lvl4pPr>
                  <a:lvl5pPr algn="l">
                    <a:tabLst>
                      <a:tab pos="449263" algn="r"/>
                      <a:tab pos="2806700" algn="ctr"/>
                      <a:tab pos="5611813" algn="r"/>
                    </a:tabLst>
                    <a:defRPr sz="2400">
                      <a:solidFill>
                        <a:schemeClr val="tx1"/>
                      </a:solidFill>
                      <a:latin typeface="Times" panose="02020603050405020304" pitchFamily="18" charset="0"/>
                    </a:defRPr>
                  </a:lvl5pPr>
                  <a:lvl6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6pPr>
                  <a:lvl7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7pPr>
                  <a:lvl8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8pPr>
                  <a:lvl9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9pPr>
                </a:lstStyle>
                <a:p>
                  <a:pPr algn="ctr" eaLnBrk="1" hangingPunct="1"/>
                  <a:r>
                    <a:rPr lang="es-CO" altLang="es-CO" sz="2000" b="1">
                      <a:latin typeface="Arial" panose="020B0604020202020204" pitchFamily="34" charset="0"/>
                      <a:cs typeface="Arial" panose="020B0604020202020204" pitchFamily="34" charset="0"/>
                    </a:rPr>
                    <a:t>Descripción</a:t>
                  </a:r>
                  <a:endParaRPr lang="es-CO" altLang="es-CO" sz="2000">
                    <a:latin typeface="Courier New" panose="02070309020205020404" pitchFamily="49" charset="0"/>
                    <a:cs typeface="Courier New" panose="02070309020205020404" pitchFamily="49" charset="0"/>
                  </a:endParaRPr>
                </a:p>
                <a:p>
                  <a:pPr algn="ctr"/>
                  <a:endParaRPr lang="es-CO" altLang="es-CO" sz="2000">
                    <a:latin typeface="Times New Roman" panose="02020603050405020304" pitchFamily="18" charset="0"/>
                  </a:endParaRPr>
                </a:p>
              </p:txBody>
            </p:sp>
            <p:sp>
              <p:nvSpPr>
                <p:cNvPr id="123" name="Rectangle 13"/>
                <p:cNvSpPr>
                  <a:spLocks noChangeArrowheads="1"/>
                </p:cNvSpPr>
                <p:nvPr/>
              </p:nvSpPr>
              <p:spPr bwMode="auto">
                <a:xfrm>
                  <a:off x="1445" y="460"/>
                  <a:ext cx="1998" cy="37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grpSp>
          <p:grpSp>
            <p:nvGrpSpPr>
              <p:cNvPr id="74" name="Group 14"/>
              <p:cNvGrpSpPr>
                <a:grpSpLocks/>
              </p:cNvGrpSpPr>
              <p:nvPr/>
            </p:nvGrpSpPr>
            <p:grpSpPr bwMode="auto">
              <a:xfrm>
                <a:off x="0" y="834"/>
                <a:ext cx="538" cy="460"/>
                <a:chOff x="0" y="834"/>
                <a:chExt cx="538" cy="460"/>
              </a:xfrm>
            </p:grpSpPr>
            <p:sp>
              <p:nvSpPr>
                <p:cNvPr id="120" name="Rectangle 15"/>
                <p:cNvSpPr>
                  <a:spLocks noChangeArrowheads="1"/>
                </p:cNvSpPr>
                <p:nvPr/>
              </p:nvSpPr>
              <p:spPr bwMode="auto">
                <a:xfrm>
                  <a:off x="28" y="834"/>
                  <a:ext cx="482"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tabLst>
                      <a:tab pos="449263" algn="r"/>
                      <a:tab pos="2806700" algn="ctr"/>
                      <a:tab pos="5611813" algn="r"/>
                    </a:tabLst>
                    <a:defRPr sz="2400">
                      <a:solidFill>
                        <a:schemeClr val="tx1"/>
                      </a:solidFill>
                      <a:latin typeface="Times" panose="02020603050405020304" pitchFamily="18" charset="0"/>
                    </a:defRPr>
                  </a:lvl1pPr>
                  <a:lvl2pPr algn="l">
                    <a:tabLst>
                      <a:tab pos="449263" algn="r"/>
                      <a:tab pos="2806700" algn="ctr"/>
                      <a:tab pos="5611813" algn="r"/>
                    </a:tabLst>
                    <a:defRPr sz="2400">
                      <a:solidFill>
                        <a:schemeClr val="tx1"/>
                      </a:solidFill>
                      <a:latin typeface="Times" panose="02020603050405020304" pitchFamily="18" charset="0"/>
                    </a:defRPr>
                  </a:lvl2pPr>
                  <a:lvl3pPr algn="l">
                    <a:tabLst>
                      <a:tab pos="449263" algn="r"/>
                      <a:tab pos="2806700" algn="ctr"/>
                      <a:tab pos="5611813" algn="r"/>
                    </a:tabLst>
                    <a:defRPr sz="2400">
                      <a:solidFill>
                        <a:schemeClr val="tx1"/>
                      </a:solidFill>
                      <a:latin typeface="Times" panose="02020603050405020304" pitchFamily="18" charset="0"/>
                    </a:defRPr>
                  </a:lvl3pPr>
                  <a:lvl4pPr algn="l">
                    <a:tabLst>
                      <a:tab pos="449263" algn="r"/>
                      <a:tab pos="2806700" algn="ctr"/>
                      <a:tab pos="5611813" algn="r"/>
                    </a:tabLst>
                    <a:defRPr sz="2400">
                      <a:solidFill>
                        <a:schemeClr val="tx1"/>
                      </a:solidFill>
                      <a:latin typeface="Times" panose="02020603050405020304" pitchFamily="18" charset="0"/>
                    </a:defRPr>
                  </a:lvl4pPr>
                  <a:lvl5pPr algn="l">
                    <a:tabLst>
                      <a:tab pos="449263" algn="r"/>
                      <a:tab pos="2806700" algn="ctr"/>
                      <a:tab pos="5611813" algn="r"/>
                    </a:tabLst>
                    <a:defRPr sz="2400">
                      <a:solidFill>
                        <a:schemeClr val="tx1"/>
                      </a:solidFill>
                      <a:latin typeface="Times" panose="02020603050405020304" pitchFamily="18" charset="0"/>
                    </a:defRPr>
                  </a:lvl5pPr>
                  <a:lvl6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6pPr>
                  <a:lvl7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7pPr>
                  <a:lvl8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8pPr>
                  <a:lvl9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9pPr>
                </a:lstStyle>
                <a:p>
                  <a:pPr algn="ctr" eaLnBrk="1" hangingPunct="1"/>
                  <a:r>
                    <a:rPr lang="es-CO" altLang="es-CO" sz="2000">
                      <a:latin typeface="Arial" panose="020B0604020202020204" pitchFamily="34" charset="0"/>
                      <a:cs typeface="Arial" panose="020B0604020202020204" pitchFamily="34" charset="0"/>
                    </a:rPr>
                    <a:t>A</a:t>
                  </a:r>
                  <a:endParaRPr lang="es-CO" altLang="es-CO" sz="2000">
                    <a:latin typeface="Courier New" panose="02070309020205020404" pitchFamily="49" charset="0"/>
                    <a:cs typeface="Courier New" panose="02070309020205020404" pitchFamily="49" charset="0"/>
                  </a:endParaRPr>
                </a:p>
                <a:p>
                  <a:pPr algn="ctr"/>
                  <a:endParaRPr lang="es-CO" altLang="es-CO" sz="2000">
                    <a:latin typeface="Times New Roman" panose="02020603050405020304" pitchFamily="18" charset="0"/>
                  </a:endParaRPr>
                </a:p>
              </p:txBody>
            </p:sp>
            <p:sp>
              <p:nvSpPr>
                <p:cNvPr id="121" name="Rectangle 16"/>
                <p:cNvSpPr>
                  <a:spLocks noChangeArrowheads="1"/>
                </p:cNvSpPr>
                <p:nvPr/>
              </p:nvSpPr>
              <p:spPr bwMode="auto">
                <a:xfrm>
                  <a:off x="0" y="834"/>
                  <a:ext cx="538" cy="46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grpSp>
          <p:grpSp>
            <p:nvGrpSpPr>
              <p:cNvPr id="75" name="Group 17"/>
              <p:cNvGrpSpPr>
                <a:grpSpLocks/>
              </p:cNvGrpSpPr>
              <p:nvPr/>
            </p:nvGrpSpPr>
            <p:grpSpPr bwMode="auto">
              <a:xfrm>
                <a:off x="538" y="834"/>
                <a:ext cx="907" cy="460"/>
                <a:chOff x="538" y="834"/>
                <a:chExt cx="907" cy="460"/>
              </a:xfrm>
            </p:grpSpPr>
            <p:sp>
              <p:nvSpPr>
                <p:cNvPr id="118" name="Rectangle 18"/>
                <p:cNvSpPr>
                  <a:spLocks noChangeArrowheads="1"/>
                </p:cNvSpPr>
                <p:nvPr/>
              </p:nvSpPr>
              <p:spPr bwMode="auto">
                <a:xfrm>
                  <a:off x="566" y="834"/>
                  <a:ext cx="8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tabLst>
                      <a:tab pos="449263" algn="r"/>
                      <a:tab pos="2806700" algn="ctr"/>
                      <a:tab pos="5611813" algn="r"/>
                    </a:tabLst>
                    <a:defRPr sz="2400">
                      <a:solidFill>
                        <a:schemeClr val="tx1"/>
                      </a:solidFill>
                      <a:latin typeface="Times" panose="02020603050405020304" pitchFamily="18" charset="0"/>
                    </a:defRPr>
                  </a:lvl1pPr>
                  <a:lvl2pPr algn="l">
                    <a:tabLst>
                      <a:tab pos="449263" algn="r"/>
                      <a:tab pos="2806700" algn="ctr"/>
                      <a:tab pos="5611813" algn="r"/>
                    </a:tabLst>
                    <a:defRPr sz="2400">
                      <a:solidFill>
                        <a:schemeClr val="tx1"/>
                      </a:solidFill>
                      <a:latin typeface="Times" panose="02020603050405020304" pitchFamily="18" charset="0"/>
                    </a:defRPr>
                  </a:lvl2pPr>
                  <a:lvl3pPr algn="l">
                    <a:tabLst>
                      <a:tab pos="449263" algn="r"/>
                      <a:tab pos="2806700" algn="ctr"/>
                      <a:tab pos="5611813" algn="r"/>
                    </a:tabLst>
                    <a:defRPr sz="2400">
                      <a:solidFill>
                        <a:schemeClr val="tx1"/>
                      </a:solidFill>
                      <a:latin typeface="Times" panose="02020603050405020304" pitchFamily="18" charset="0"/>
                    </a:defRPr>
                  </a:lvl3pPr>
                  <a:lvl4pPr algn="l">
                    <a:tabLst>
                      <a:tab pos="449263" algn="r"/>
                      <a:tab pos="2806700" algn="ctr"/>
                      <a:tab pos="5611813" algn="r"/>
                    </a:tabLst>
                    <a:defRPr sz="2400">
                      <a:solidFill>
                        <a:schemeClr val="tx1"/>
                      </a:solidFill>
                      <a:latin typeface="Times" panose="02020603050405020304" pitchFamily="18" charset="0"/>
                    </a:defRPr>
                  </a:lvl4pPr>
                  <a:lvl5pPr algn="l">
                    <a:tabLst>
                      <a:tab pos="449263" algn="r"/>
                      <a:tab pos="2806700" algn="ctr"/>
                      <a:tab pos="5611813" algn="r"/>
                    </a:tabLst>
                    <a:defRPr sz="2400">
                      <a:solidFill>
                        <a:schemeClr val="tx1"/>
                      </a:solidFill>
                      <a:latin typeface="Times" panose="02020603050405020304" pitchFamily="18" charset="0"/>
                    </a:defRPr>
                  </a:lvl5pPr>
                  <a:lvl6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6pPr>
                  <a:lvl7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7pPr>
                  <a:lvl8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8pPr>
                  <a:lvl9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9pPr>
                </a:lstStyle>
                <a:p>
                  <a:pPr algn="just" eaLnBrk="1" hangingPunct="1"/>
                  <a:r>
                    <a:rPr lang="es-CO" altLang="es-CO" sz="2000">
                      <a:latin typeface="Arial" panose="020B0604020202020204" pitchFamily="34" charset="0"/>
                      <a:cs typeface="Arial" panose="020B0604020202020204" pitchFamily="34" charset="0"/>
                    </a:rPr>
                    <a:t>Casi cierto</a:t>
                  </a:r>
                  <a:endParaRPr lang="es-CO" altLang="es-CO" sz="2000">
                    <a:latin typeface="Courier New" panose="02070309020205020404" pitchFamily="49" charset="0"/>
                    <a:cs typeface="Courier New" panose="02070309020205020404" pitchFamily="49" charset="0"/>
                  </a:endParaRPr>
                </a:p>
                <a:p>
                  <a:pPr algn="just"/>
                  <a:endParaRPr lang="es-CO" altLang="es-CO" sz="2000">
                    <a:latin typeface="Times New Roman" panose="02020603050405020304" pitchFamily="18" charset="0"/>
                  </a:endParaRPr>
                </a:p>
              </p:txBody>
            </p:sp>
            <p:sp>
              <p:nvSpPr>
                <p:cNvPr id="119" name="Rectangle 19"/>
                <p:cNvSpPr>
                  <a:spLocks noChangeArrowheads="1"/>
                </p:cNvSpPr>
                <p:nvPr/>
              </p:nvSpPr>
              <p:spPr bwMode="auto">
                <a:xfrm>
                  <a:off x="538" y="834"/>
                  <a:ext cx="907" cy="46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grpSp>
          <p:grpSp>
            <p:nvGrpSpPr>
              <p:cNvPr id="76" name="Group 20"/>
              <p:cNvGrpSpPr>
                <a:grpSpLocks/>
              </p:cNvGrpSpPr>
              <p:nvPr/>
            </p:nvGrpSpPr>
            <p:grpSpPr bwMode="auto">
              <a:xfrm>
                <a:off x="1445" y="834"/>
                <a:ext cx="1998" cy="460"/>
                <a:chOff x="1445" y="834"/>
                <a:chExt cx="1998" cy="460"/>
              </a:xfrm>
            </p:grpSpPr>
            <p:sp>
              <p:nvSpPr>
                <p:cNvPr id="116" name="Rectangle 21"/>
                <p:cNvSpPr>
                  <a:spLocks noChangeArrowheads="1"/>
                </p:cNvSpPr>
                <p:nvPr/>
              </p:nvSpPr>
              <p:spPr bwMode="auto">
                <a:xfrm>
                  <a:off x="1473" y="834"/>
                  <a:ext cx="1942"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tabLst>
                      <a:tab pos="449263" algn="r"/>
                      <a:tab pos="2806700" algn="ctr"/>
                      <a:tab pos="5611813" algn="r"/>
                    </a:tabLst>
                    <a:defRPr sz="2400">
                      <a:solidFill>
                        <a:schemeClr val="tx1"/>
                      </a:solidFill>
                      <a:latin typeface="Times" panose="02020603050405020304" pitchFamily="18" charset="0"/>
                    </a:defRPr>
                  </a:lvl1pPr>
                  <a:lvl2pPr algn="l">
                    <a:tabLst>
                      <a:tab pos="449263" algn="r"/>
                      <a:tab pos="2806700" algn="ctr"/>
                      <a:tab pos="5611813" algn="r"/>
                    </a:tabLst>
                    <a:defRPr sz="2400">
                      <a:solidFill>
                        <a:schemeClr val="tx1"/>
                      </a:solidFill>
                      <a:latin typeface="Times" panose="02020603050405020304" pitchFamily="18" charset="0"/>
                    </a:defRPr>
                  </a:lvl2pPr>
                  <a:lvl3pPr algn="l">
                    <a:tabLst>
                      <a:tab pos="449263" algn="r"/>
                      <a:tab pos="2806700" algn="ctr"/>
                      <a:tab pos="5611813" algn="r"/>
                    </a:tabLst>
                    <a:defRPr sz="2400">
                      <a:solidFill>
                        <a:schemeClr val="tx1"/>
                      </a:solidFill>
                      <a:latin typeface="Times" panose="02020603050405020304" pitchFamily="18" charset="0"/>
                    </a:defRPr>
                  </a:lvl3pPr>
                  <a:lvl4pPr algn="l">
                    <a:tabLst>
                      <a:tab pos="449263" algn="r"/>
                      <a:tab pos="2806700" algn="ctr"/>
                      <a:tab pos="5611813" algn="r"/>
                    </a:tabLst>
                    <a:defRPr sz="2400">
                      <a:solidFill>
                        <a:schemeClr val="tx1"/>
                      </a:solidFill>
                      <a:latin typeface="Times" panose="02020603050405020304" pitchFamily="18" charset="0"/>
                    </a:defRPr>
                  </a:lvl4pPr>
                  <a:lvl5pPr algn="l">
                    <a:tabLst>
                      <a:tab pos="449263" algn="r"/>
                      <a:tab pos="2806700" algn="ctr"/>
                      <a:tab pos="5611813" algn="r"/>
                    </a:tabLst>
                    <a:defRPr sz="2400">
                      <a:solidFill>
                        <a:schemeClr val="tx1"/>
                      </a:solidFill>
                      <a:latin typeface="Times" panose="02020603050405020304" pitchFamily="18" charset="0"/>
                    </a:defRPr>
                  </a:lvl5pPr>
                  <a:lvl6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6pPr>
                  <a:lvl7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7pPr>
                  <a:lvl8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8pPr>
                  <a:lvl9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9pPr>
                </a:lstStyle>
                <a:p>
                  <a:pPr algn="just" eaLnBrk="1" hangingPunct="1"/>
                  <a:r>
                    <a:rPr lang="es-CO" altLang="es-CO" sz="2000">
                      <a:latin typeface="Arial" panose="020B0604020202020204" pitchFamily="34" charset="0"/>
                      <a:cs typeface="Arial" panose="020B0604020202020204" pitchFamily="34" charset="0"/>
                    </a:rPr>
                    <a:t>Se espera que ocurra en la mayoría de las circunstancias.</a:t>
                  </a:r>
                  <a:endParaRPr lang="es-CO" altLang="es-CO" sz="2000">
                    <a:latin typeface="Courier New" panose="02070309020205020404" pitchFamily="49" charset="0"/>
                    <a:cs typeface="Courier New" panose="02070309020205020404" pitchFamily="49" charset="0"/>
                  </a:endParaRPr>
                </a:p>
                <a:p>
                  <a:pPr algn="just"/>
                  <a:endParaRPr lang="es-CO" altLang="es-CO" sz="2000">
                    <a:latin typeface="Times New Roman" panose="02020603050405020304" pitchFamily="18" charset="0"/>
                  </a:endParaRPr>
                </a:p>
              </p:txBody>
            </p:sp>
            <p:sp>
              <p:nvSpPr>
                <p:cNvPr id="117" name="Rectangle 22"/>
                <p:cNvSpPr>
                  <a:spLocks noChangeArrowheads="1"/>
                </p:cNvSpPr>
                <p:nvPr/>
              </p:nvSpPr>
              <p:spPr bwMode="auto">
                <a:xfrm>
                  <a:off x="1445" y="834"/>
                  <a:ext cx="1998" cy="46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grpSp>
          <p:grpSp>
            <p:nvGrpSpPr>
              <p:cNvPr id="77" name="Group 23"/>
              <p:cNvGrpSpPr>
                <a:grpSpLocks/>
              </p:cNvGrpSpPr>
              <p:nvPr/>
            </p:nvGrpSpPr>
            <p:grpSpPr bwMode="auto">
              <a:xfrm>
                <a:off x="0" y="1294"/>
                <a:ext cx="538" cy="460"/>
                <a:chOff x="0" y="1294"/>
                <a:chExt cx="538" cy="460"/>
              </a:xfrm>
            </p:grpSpPr>
            <p:sp>
              <p:nvSpPr>
                <p:cNvPr id="114" name="Rectangle 24"/>
                <p:cNvSpPr>
                  <a:spLocks noChangeArrowheads="1"/>
                </p:cNvSpPr>
                <p:nvPr/>
              </p:nvSpPr>
              <p:spPr bwMode="auto">
                <a:xfrm>
                  <a:off x="28" y="1294"/>
                  <a:ext cx="482"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tabLst>
                      <a:tab pos="449263" algn="r"/>
                      <a:tab pos="2806700" algn="ctr"/>
                      <a:tab pos="5611813" algn="r"/>
                    </a:tabLst>
                    <a:defRPr sz="2400">
                      <a:solidFill>
                        <a:schemeClr val="tx1"/>
                      </a:solidFill>
                      <a:latin typeface="Times" panose="02020603050405020304" pitchFamily="18" charset="0"/>
                    </a:defRPr>
                  </a:lvl1pPr>
                  <a:lvl2pPr algn="l">
                    <a:tabLst>
                      <a:tab pos="449263" algn="r"/>
                      <a:tab pos="2806700" algn="ctr"/>
                      <a:tab pos="5611813" algn="r"/>
                    </a:tabLst>
                    <a:defRPr sz="2400">
                      <a:solidFill>
                        <a:schemeClr val="tx1"/>
                      </a:solidFill>
                      <a:latin typeface="Times" panose="02020603050405020304" pitchFamily="18" charset="0"/>
                    </a:defRPr>
                  </a:lvl2pPr>
                  <a:lvl3pPr algn="l">
                    <a:tabLst>
                      <a:tab pos="449263" algn="r"/>
                      <a:tab pos="2806700" algn="ctr"/>
                      <a:tab pos="5611813" algn="r"/>
                    </a:tabLst>
                    <a:defRPr sz="2400">
                      <a:solidFill>
                        <a:schemeClr val="tx1"/>
                      </a:solidFill>
                      <a:latin typeface="Times" panose="02020603050405020304" pitchFamily="18" charset="0"/>
                    </a:defRPr>
                  </a:lvl3pPr>
                  <a:lvl4pPr algn="l">
                    <a:tabLst>
                      <a:tab pos="449263" algn="r"/>
                      <a:tab pos="2806700" algn="ctr"/>
                      <a:tab pos="5611813" algn="r"/>
                    </a:tabLst>
                    <a:defRPr sz="2400">
                      <a:solidFill>
                        <a:schemeClr val="tx1"/>
                      </a:solidFill>
                      <a:latin typeface="Times" panose="02020603050405020304" pitchFamily="18" charset="0"/>
                    </a:defRPr>
                  </a:lvl4pPr>
                  <a:lvl5pPr algn="l">
                    <a:tabLst>
                      <a:tab pos="449263" algn="r"/>
                      <a:tab pos="2806700" algn="ctr"/>
                      <a:tab pos="5611813" algn="r"/>
                    </a:tabLst>
                    <a:defRPr sz="2400">
                      <a:solidFill>
                        <a:schemeClr val="tx1"/>
                      </a:solidFill>
                      <a:latin typeface="Times" panose="02020603050405020304" pitchFamily="18" charset="0"/>
                    </a:defRPr>
                  </a:lvl5pPr>
                  <a:lvl6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6pPr>
                  <a:lvl7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7pPr>
                  <a:lvl8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8pPr>
                  <a:lvl9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9pPr>
                </a:lstStyle>
                <a:p>
                  <a:pPr algn="ctr" eaLnBrk="1" hangingPunct="1"/>
                  <a:r>
                    <a:rPr lang="es-CO" altLang="es-CO" sz="2000">
                      <a:latin typeface="Arial" panose="020B0604020202020204" pitchFamily="34" charset="0"/>
                      <a:cs typeface="Arial" panose="020B0604020202020204" pitchFamily="34" charset="0"/>
                    </a:rPr>
                    <a:t>B</a:t>
                  </a:r>
                  <a:endParaRPr lang="es-CO" altLang="es-CO" sz="2000">
                    <a:latin typeface="Courier New" panose="02070309020205020404" pitchFamily="49" charset="0"/>
                    <a:cs typeface="Courier New" panose="02070309020205020404" pitchFamily="49" charset="0"/>
                  </a:endParaRPr>
                </a:p>
                <a:p>
                  <a:pPr algn="ctr"/>
                  <a:endParaRPr lang="es-CO" altLang="es-CO" sz="2000">
                    <a:latin typeface="Times New Roman" panose="02020603050405020304" pitchFamily="18" charset="0"/>
                  </a:endParaRPr>
                </a:p>
              </p:txBody>
            </p:sp>
            <p:sp>
              <p:nvSpPr>
                <p:cNvPr id="115" name="Rectangle 25"/>
                <p:cNvSpPr>
                  <a:spLocks noChangeArrowheads="1"/>
                </p:cNvSpPr>
                <p:nvPr/>
              </p:nvSpPr>
              <p:spPr bwMode="auto">
                <a:xfrm>
                  <a:off x="0" y="1294"/>
                  <a:ext cx="538" cy="46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grpSp>
          <p:grpSp>
            <p:nvGrpSpPr>
              <p:cNvPr id="78" name="Group 26"/>
              <p:cNvGrpSpPr>
                <a:grpSpLocks/>
              </p:cNvGrpSpPr>
              <p:nvPr/>
            </p:nvGrpSpPr>
            <p:grpSpPr bwMode="auto">
              <a:xfrm>
                <a:off x="538" y="1294"/>
                <a:ext cx="907" cy="460"/>
                <a:chOff x="538" y="1294"/>
                <a:chExt cx="907" cy="460"/>
              </a:xfrm>
            </p:grpSpPr>
            <p:sp>
              <p:nvSpPr>
                <p:cNvPr id="112" name="Rectangle 27"/>
                <p:cNvSpPr>
                  <a:spLocks noChangeArrowheads="1"/>
                </p:cNvSpPr>
                <p:nvPr/>
              </p:nvSpPr>
              <p:spPr bwMode="auto">
                <a:xfrm>
                  <a:off x="566" y="1294"/>
                  <a:ext cx="8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tabLst>
                      <a:tab pos="449263" algn="r"/>
                      <a:tab pos="2806700" algn="ctr"/>
                      <a:tab pos="5611813" algn="r"/>
                    </a:tabLst>
                    <a:defRPr sz="2400">
                      <a:solidFill>
                        <a:schemeClr val="tx1"/>
                      </a:solidFill>
                      <a:latin typeface="Times" panose="02020603050405020304" pitchFamily="18" charset="0"/>
                    </a:defRPr>
                  </a:lvl1pPr>
                  <a:lvl2pPr algn="l">
                    <a:tabLst>
                      <a:tab pos="449263" algn="r"/>
                      <a:tab pos="2806700" algn="ctr"/>
                      <a:tab pos="5611813" algn="r"/>
                    </a:tabLst>
                    <a:defRPr sz="2400">
                      <a:solidFill>
                        <a:schemeClr val="tx1"/>
                      </a:solidFill>
                      <a:latin typeface="Times" panose="02020603050405020304" pitchFamily="18" charset="0"/>
                    </a:defRPr>
                  </a:lvl2pPr>
                  <a:lvl3pPr algn="l">
                    <a:tabLst>
                      <a:tab pos="449263" algn="r"/>
                      <a:tab pos="2806700" algn="ctr"/>
                      <a:tab pos="5611813" algn="r"/>
                    </a:tabLst>
                    <a:defRPr sz="2400">
                      <a:solidFill>
                        <a:schemeClr val="tx1"/>
                      </a:solidFill>
                      <a:latin typeface="Times" panose="02020603050405020304" pitchFamily="18" charset="0"/>
                    </a:defRPr>
                  </a:lvl3pPr>
                  <a:lvl4pPr algn="l">
                    <a:tabLst>
                      <a:tab pos="449263" algn="r"/>
                      <a:tab pos="2806700" algn="ctr"/>
                      <a:tab pos="5611813" algn="r"/>
                    </a:tabLst>
                    <a:defRPr sz="2400">
                      <a:solidFill>
                        <a:schemeClr val="tx1"/>
                      </a:solidFill>
                      <a:latin typeface="Times" panose="02020603050405020304" pitchFamily="18" charset="0"/>
                    </a:defRPr>
                  </a:lvl4pPr>
                  <a:lvl5pPr algn="l">
                    <a:tabLst>
                      <a:tab pos="449263" algn="r"/>
                      <a:tab pos="2806700" algn="ctr"/>
                      <a:tab pos="5611813" algn="r"/>
                    </a:tabLst>
                    <a:defRPr sz="2400">
                      <a:solidFill>
                        <a:schemeClr val="tx1"/>
                      </a:solidFill>
                      <a:latin typeface="Times" panose="02020603050405020304" pitchFamily="18" charset="0"/>
                    </a:defRPr>
                  </a:lvl5pPr>
                  <a:lvl6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6pPr>
                  <a:lvl7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7pPr>
                  <a:lvl8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8pPr>
                  <a:lvl9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9pPr>
                </a:lstStyle>
                <a:p>
                  <a:pPr algn="just" eaLnBrk="1" hangingPunct="1"/>
                  <a:r>
                    <a:rPr lang="es-CO" altLang="es-CO" sz="2000">
                      <a:latin typeface="Arial" panose="020B0604020202020204" pitchFamily="34" charset="0"/>
                      <a:cs typeface="Arial" panose="020B0604020202020204" pitchFamily="34" charset="0"/>
                    </a:rPr>
                    <a:t>Probable</a:t>
                  </a:r>
                  <a:endParaRPr lang="es-CO" altLang="es-CO" sz="2000">
                    <a:latin typeface="Courier New" panose="02070309020205020404" pitchFamily="49" charset="0"/>
                    <a:cs typeface="Courier New" panose="02070309020205020404" pitchFamily="49" charset="0"/>
                  </a:endParaRPr>
                </a:p>
                <a:p>
                  <a:pPr algn="just"/>
                  <a:endParaRPr lang="es-CO" altLang="es-CO" sz="2000">
                    <a:latin typeface="Times New Roman" panose="02020603050405020304" pitchFamily="18" charset="0"/>
                  </a:endParaRPr>
                </a:p>
              </p:txBody>
            </p:sp>
            <p:sp>
              <p:nvSpPr>
                <p:cNvPr id="113" name="Rectangle 28"/>
                <p:cNvSpPr>
                  <a:spLocks noChangeArrowheads="1"/>
                </p:cNvSpPr>
                <p:nvPr/>
              </p:nvSpPr>
              <p:spPr bwMode="auto">
                <a:xfrm>
                  <a:off x="538" y="1294"/>
                  <a:ext cx="907" cy="46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grpSp>
          <p:grpSp>
            <p:nvGrpSpPr>
              <p:cNvPr id="79" name="Group 29"/>
              <p:cNvGrpSpPr>
                <a:grpSpLocks/>
              </p:cNvGrpSpPr>
              <p:nvPr/>
            </p:nvGrpSpPr>
            <p:grpSpPr bwMode="auto">
              <a:xfrm>
                <a:off x="1445" y="1294"/>
                <a:ext cx="1998" cy="460"/>
                <a:chOff x="1445" y="1294"/>
                <a:chExt cx="1998" cy="460"/>
              </a:xfrm>
            </p:grpSpPr>
            <p:sp>
              <p:nvSpPr>
                <p:cNvPr id="110" name="Rectangle 30"/>
                <p:cNvSpPr>
                  <a:spLocks noChangeArrowheads="1"/>
                </p:cNvSpPr>
                <p:nvPr/>
              </p:nvSpPr>
              <p:spPr bwMode="auto">
                <a:xfrm>
                  <a:off x="1473" y="1294"/>
                  <a:ext cx="1942"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tabLst>
                      <a:tab pos="449263" algn="r"/>
                      <a:tab pos="2806700" algn="ctr"/>
                      <a:tab pos="5611813" algn="r"/>
                    </a:tabLst>
                    <a:defRPr sz="2400">
                      <a:solidFill>
                        <a:schemeClr val="tx1"/>
                      </a:solidFill>
                      <a:latin typeface="Times" panose="02020603050405020304" pitchFamily="18" charset="0"/>
                    </a:defRPr>
                  </a:lvl1pPr>
                  <a:lvl2pPr algn="l">
                    <a:tabLst>
                      <a:tab pos="449263" algn="r"/>
                      <a:tab pos="2806700" algn="ctr"/>
                      <a:tab pos="5611813" algn="r"/>
                    </a:tabLst>
                    <a:defRPr sz="2400">
                      <a:solidFill>
                        <a:schemeClr val="tx1"/>
                      </a:solidFill>
                      <a:latin typeface="Times" panose="02020603050405020304" pitchFamily="18" charset="0"/>
                    </a:defRPr>
                  </a:lvl2pPr>
                  <a:lvl3pPr algn="l">
                    <a:tabLst>
                      <a:tab pos="449263" algn="r"/>
                      <a:tab pos="2806700" algn="ctr"/>
                      <a:tab pos="5611813" algn="r"/>
                    </a:tabLst>
                    <a:defRPr sz="2400">
                      <a:solidFill>
                        <a:schemeClr val="tx1"/>
                      </a:solidFill>
                      <a:latin typeface="Times" panose="02020603050405020304" pitchFamily="18" charset="0"/>
                    </a:defRPr>
                  </a:lvl3pPr>
                  <a:lvl4pPr algn="l">
                    <a:tabLst>
                      <a:tab pos="449263" algn="r"/>
                      <a:tab pos="2806700" algn="ctr"/>
                      <a:tab pos="5611813" algn="r"/>
                    </a:tabLst>
                    <a:defRPr sz="2400">
                      <a:solidFill>
                        <a:schemeClr val="tx1"/>
                      </a:solidFill>
                      <a:latin typeface="Times" panose="02020603050405020304" pitchFamily="18" charset="0"/>
                    </a:defRPr>
                  </a:lvl4pPr>
                  <a:lvl5pPr algn="l">
                    <a:tabLst>
                      <a:tab pos="449263" algn="r"/>
                      <a:tab pos="2806700" algn="ctr"/>
                      <a:tab pos="5611813" algn="r"/>
                    </a:tabLst>
                    <a:defRPr sz="2400">
                      <a:solidFill>
                        <a:schemeClr val="tx1"/>
                      </a:solidFill>
                      <a:latin typeface="Times" panose="02020603050405020304" pitchFamily="18" charset="0"/>
                    </a:defRPr>
                  </a:lvl5pPr>
                  <a:lvl6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6pPr>
                  <a:lvl7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7pPr>
                  <a:lvl8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8pPr>
                  <a:lvl9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9pPr>
                </a:lstStyle>
                <a:p>
                  <a:pPr algn="just" eaLnBrk="1" hangingPunct="1"/>
                  <a:r>
                    <a:rPr lang="es-CO" altLang="es-CO" sz="2000">
                      <a:latin typeface="Arial" panose="020B0604020202020204" pitchFamily="34" charset="0"/>
                      <a:cs typeface="Arial" panose="020B0604020202020204" pitchFamily="34" charset="0"/>
                    </a:rPr>
                    <a:t>Puede probablemente ocurrir en la mayoría de las circunstancias.</a:t>
                  </a:r>
                  <a:endParaRPr lang="es-CO" altLang="es-CO" sz="2000">
                    <a:latin typeface="Courier New" panose="02070309020205020404" pitchFamily="49" charset="0"/>
                    <a:cs typeface="Courier New" panose="02070309020205020404" pitchFamily="49" charset="0"/>
                  </a:endParaRPr>
                </a:p>
                <a:p>
                  <a:pPr algn="just"/>
                  <a:endParaRPr lang="es-CO" altLang="es-CO" sz="2000">
                    <a:latin typeface="Times New Roman" panose="02020603050405020304" pitchFamily="18" charset="0"/>
                  </a:endParaRPr>
                </a:p>
              </p:txBody>
            </p:sp>
            <p:sp>
              <p:nvSpPr>
                <p:cNvPr id="111" name="Rectangle 31"/>
                <p:cNvSpPr>
                  <a:spLocks noChangeArrowheads="1"/>
                </p:cNvSpPr>
                <p:nvPr/>
              </p:nvSpPr>
              <p:spPr bwMode="auto">
                <a:xfrm>
                  <a:off x="1445" y="1294"/>
                  <a:ext cx="1998" cy="46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grpSp>
          <p:grpSp>
            <p:nvGrpSpPr>
              <p:cNvPr id="80" name="Group 32"/>
              <p:cNvGrpSpPr>
                <a:grpSpLocks/>
              </p:cNvGrpSpPr>
              <p:nvPr/>
            </p:nvGrpSpPr>
            <p:grpSpPr bwMode="auto">
              <a:xfrm>
                <a:off x="0" y="1754"/>
                <a:ext cx="538" cy="374"/>
                <a:chOff x="0" y="1754"/>
                <a:chExt cx="538" cy="374"/>
              </a:xfrm>
            </p:grpSpPr>
            <p:sp>
              <p:nvSpPr>
                <p:cNvPr id="108" name="Rectangle 33"/>
                <p:cNvSpPr>
                  <a:spLocks noChangeArrowheads="1"/>
                </p:cNvSpPr>
                <p:nvPr/>
              </p:nvSpPr>
              <p:spPr bwMode="auto">
                <a:xfrm>
                  <a:off x="28" y="1754"/>
                  <a:ext cx="482" cy="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tabLst>
                      <a:tab pos="449263" algn="r"/>
                      <a:tab pos="2806700" algn="ctr"/>
                      <a:tab pos="5611813" algn="r"/>
                    </a:tabLst>
                    <a:defRPr sz="2400">
                      <a:solidFill>
                        <a:schemeClr val="tx1"/>
                      </a:solidFill>
                      <a:latin typeface="Times" panose="02020603050405020304" pitchFamily="18" charset="0"/>
                    </a:defRPr>
                  </a:lvl1pPr>
                  <a:lvl2pPr algn="l">
                    <a:tabLst>
                      <a:tab pos="449263" algn="r"/>
                      <a:tab pos="2806700" algn="ctr"/>
                      <a:tab pos="5611813" algn="r"/>
                    </a:tabLst>
                    <a:defRPr sz="2400">
                      <a:solidFill>
                        <a:schemeClr val="tx1"/>
                      </a:solidFill>
                      <a:latin typeface="Times" panose="02020603050405020304" pitchFamily="18" charset="0"/>
                    </a:defRPr>
                  </a:lvl2pPr>
                  <a:lvl3pPr algn="l">
                    <a:tabLst>
                      <a:tab pos="449263" algn="r"/>
                      <a:tab pos="2806700" algn="ctr"/>
                      <a:tab pos="5611813" algn="r"/>
                    </a:tabLst>
                    <a:defRPr sz="2400">
                      <a:solidFill>
                        <a:schemeClr val="tx1"/>
                      </a:solidFill>
                      <a:latin typeface="Times" panose="02020603050405020304" pitchFamily="18" charset="0"/>
                    </a:defRPr>
                  </a:lvl3pPr>
                  <a:lvl4pPr algn="l">
                    <a:tabLst>
                      <a:tab pos="449263" algn="r"/>
                      <a:tab pos="2806700" algn="ctr"/>
                      <a:tab pos="5611813" algn="r"/>
                    </a:tabLst>
                    <a:defRPr sz="2400">
                      <a:solidFill>
                        <a:schemeClr val="tx1"/>
                      </a:solidFill>
                      <a:latin typeface="Times" panose="02020603050405020304" pitchFamily="18" charset="0"/>
                    </a:defRPr>
                  </a:lvl4pPr>
                  <a:lvl5pPr algn="l">
                    <a:tabLst>
                      <a:tab pos="449263" algn="r"/>
                      <a:tab pos="2806700" algn="ctr"/>
                      <a:tab pos="5611813" algn="r"/>
                    </a:tabLst>
                    <a:defRPr sz="2400">
                      <a:solidFill>
                        <a:schemeClr val="tx1"/>
                      </a:solidFill>
                      <a:latin typeface="Times" panose="02020603050405020304" pitchFamily="18" charset="0"/>
                    </a:defRPr>
                  </a:lvl5pPr>
                  <a:lvl6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6pPr>
                  <a:lvl7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7pPr>
                  <a:lvl8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8pPr>
                  <a:lvl9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9pPr>
                </a:lstStyle>
                <a:p>
                  <a:pPr algn="ctr" eaLnBrk="1" hangingPunct="1"/>
                  <a:r>
                    <a:rPr lang="es-CO" altLang="es-CO" sz="2000">
                      <a:latin typeface="Arial" panose="020B0604020202020204" pitchFamily="34" charset="0"/>
                      <a:cs typeface="Arial" panose="020B0604020202020204" pitchFamily="34" charset="0"/>
                    </a:rPr>
                    <a:t>C</a:t>
                  </a:r>
                  <a:endParaRPr lang="es-CO" altLang="es-CO" sz="2000">
                    <a:latin typeface="Courier New" panose="02070309020205020404" pitchFamily="49" charset="0"/>
                    <a:cs typeface="Courier New" panose="02070309020205020404" pitchFamily="49" charset="0"/>
                  </a:endParaRPr>
                </a:p>
                <a:p>
                  <a:pPr algn="ctr"/>
                  <a:endParaRPr lang="es-CO" altLang="es-CO" sz="2000">
                    <a:latin typeface="Times New Roman" panose="02020603050405020304" pitchFamily="18" charset="0"/>
                  </a:endParaRPr>
                </a:p>
              </p:txBody>
            </p:sp>
            <p:sp>
              <p:nvSpPr>
                <p:cNvPr id="109" name="Rectangle 34"/>
                <p:cNvSpPr>
                  <a:spLocks noChangeArrowheads="1"/>
                </p:cNvSpPr>
                <p:nvPr/>
              </p:nvSpPr>
              <p:spPr bwMode="auto">
                <a:xfrm>
                  <a:off x="0" y="1754"/>
                  <a:ext cx="538" cy="37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grpSp>
          <p:grpSp>
            <p:nvGrpSpPr>
              <p:cNvPr id="81" name="Group 35"/>
              <p:cNvGrpSpPr>
                <a:grpSpLocks/>
              </p:cNvGrpSpPr>
              <p:nvPr/>
            </p:nvGrpSpPr>
            <p:grpSpPr bwMode="auto">
              <a:xfrm>
                <a:off x="538" y="1754"/>
                <a:ext cx="907" cy="374"/>
                <a:chOff x="538" y="1754"/>
                <a:chExt cx="907" cy="374"/>
              </a:xfrm>
            </p:grpSpPr>
            <p:sp>
              <p:nvSpPr>
                <p:cNvPr id="106" name="Rectangle 36"/>
                <p:cNvSpPr>
                  <a:spLocks noChangeArrowheads="1"/>
                </p:cNvSpPr>
                <p:nvPr/>
              </p:nvSpPr>
              <p:spPr bwMode="auto">
                <a:xfrm>
                  <a:off x="566" y="1754"/>
                  <a:ext cx="851" cy="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tabLst>
                      <a:tab pos="449263" algn="r"/>
                      <a:tab pos="2806700" algn="ctr"/>
                      <a:tab pos="5611813" algn="r"/>
                    </a:tabLst>
                    <a:defRPr sz="2400">
                      <a:solidFill>
                        <a:schemeClr val="tx1"/>
                      </a:solidFill>
                      <a:latin typeface="Times" panose="02020603050405020304" pitchFamily="18" charset="0"/>
                    </a:defRPr>
                  </a:lvl1pPr>
                  <a:lvl2pPr algn="l">
                    <a:tabLst>
                      <a:tab pos="449263" algn="r"/>
                      <a:tab pos="2806700" algn="ctr"/>
                      <a:tab pos="5611813" algn="r"/>
                    </a:tabLst>
                    <a:defRPr sz="2400">
                      <a:solidFill>
                        <a:schemeClr val="tx1"/>
                      </a:solidFill>
                      <a:latin typeface="Times" panose="02020603050405020304" pitchFamily="18" charset="0"/>
                    </a:defRPr>
                  </a:lvl2pPr>
                  <a:lvl3pPr algn="l">
                    <a:tabLst>
                      <a:tab pos="449263" algn="r"/>
                      <a:tab pos="2806700" algn="ctr"/>
                      <a:tab pos="5611813" algn="r"/>
                    </a:tabLst>
                    <a:defRPr sz="2400">
                      <a:solidFill>
                        <a:schemeClr val="tx1"/>
                      </a:solidFill>
                      <a:latin typeface="Times" panose="02020603050405020304" pitchFamily="18" charset="0"/>
                    </a:defRPr>
                  </a:lvl3pPr>
                  <a:lvl4pPr algn="l">
                    <a:tabLst>
                      <a:tab pos="449263" algn="r"/>
                      <a:tab pos="2806700" algn="ctr"/>
                      <a:tab pos="5611813" algn="r"/>
                    </a:tabLst>
                    <a:defRPr sz="2400">
                      <a:solidFill>
                        <a:schemeClr val="tx1"/>
                      </a:solidFill>
                      <a:latin typeface="Times" panose="02020603050405020304" pitchFamily="18" charset="0"/>
                    </a:defRPr>
                  </a:lvl4pPr>
                  <a:lvl5pPr algn="l">
                    <a:tabLst>
                      <a:tab pos="449263" algn="r"/>
                      <a:tab pos="2806700" algn="ctr"/>
                      <a:tab pos="5611813" algn="r"/>
                    </a:tabLst>
                    <a:defRPr sz="2400">
                      <a:solidFill>
                        <a:schemeClr val="tx1"/>
                      </a:solidFill>
                      <a:latin typeface="Times" panose="02020603050405020304" pitchFamily="18" charset="0"/>
                    </a:defRPr>
                  </a:lvl5pPr>
                  <a:lvl6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6pPr>
                  <a:lvl7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7pPr>
                  <a:lvl8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8pPr>
                  <a:lvl9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9pPr>
                </a:lstStyle>
                <a:p>
                  <a:pPr algn="just" eaLnBrk="1" hangingPunct="1"/>
                  <a:r>
                    <a:rPr lang="es-CO" altLang="es-CO" sz="2000">
                      <a:latin typeface="Arial" panose="020B0604020202020204" pitchFamily="34" charset="0"/>
                      <a:cs typeface="Arial" panose="020B0604020202020204" pitchFamily="34" charset="0"/>
                    </a:rPr>
                    <a:t>Posible</a:t>
                  </a:r>
                  <a:endParaRPr lang="es-CO" altLang="es-CO" sz="2000">
                    <a:latin typeface="Courier New" panose="02070309020205020404" pitchFamily="49" charset="0"/>
                    <a:cs typeface="Courier New" panose="02070309020205020404" pitchFamily="49" charset="0"/>
                  </a:endParaRPr>
                </a:p>
                <a:p>
                  <a:pPr algn="just"/>
                  <a:endParaRPr lang="es-CO" altLang="es-CO" sz="2000">
                    <a:latin typeface="Times New Roman" panose="02020603050405020304" pitchFamily="18" charset="0"/>
                  </a:endParaRPr>
                </a:p>
              </p:txBody>
            </p:sp>
            <p:sp>
              <p:nvSpPr>
                <p:cNvPr id="107" name="Rectangle 37"/>
                <p:cNvSpPr>
                  <a:spLocks noChangeArrowheads="1"/>
                </p:cNvSpPr>
                <p:nvPr/>
              </p:nvSpPr>
              <p:spPr bwMode="auto">
                <a:xfrm>
                  <a:off x="538" y="1754"/>
                  <a:ext cx="907" cy="37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grpSp>
          <p:grpSp>
            <p:nvGrpSpPr>
              <p:cNvPr id="82" name="Group 38"/>
              <p:cNvGrpSpPr>
                <a:grpSpLocks/>
              </p:cNvGrpSpPr>
              <p:nvPr/>
            </p:nvGrpSpPr>
            <p:grpSpPr bwMode="auto">
              <a:xfrm>
                <a:off x="1445" y="1754"/>
                <a:ext cx="1998" cy="374"/>
                <a:chOff x="1445" y="1754"/>
                <a:chExt cx="1998" cy="374"/>
              </a:xfrm>
            </p:grpSpPr>
            <p:sp>
              <p:nvSpPr>
                <p:cNvPr id="104" name="Rectangle 39"/>
                <p:cNvSpPr>
                  <a:spLocks noChangeArrowheads="1"/>
                </p:cNvSpPr>
                <p:nvPr/>
              </p:nvSpPr>
              <p:spPr bwMode="auto">
                <a:xfrm>
                  <a:off x="1473" y="1754"/>
                  <a:ext cx="1942" cy="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tabLst>
                      <a:tab pos="449263" algn="r"/>
                      <a:tab pos="2806700" algn="ctr"/>
                      <a:tab pos="5611813" algn="r"/>
                    </a:tabLst>
                    <a:defRPr sz="2400">
                      <a:solidFill>
                        <a:schemeClr val="tx1"/>
                      </a:solidFill>
                      <a:latin typeface="Times" panose="02020603050405020304" pitchFamily="18" charset="0"/>
                    </a:defRPr>
                  </a:lvl1pPr>
                  <a:lvl2pPr algn="l">
                    <a:tabLst>
                      <a:tab pos="449263" algn="r"/>
                      <a:tab pos="2806700" algn="ctr"/>
                      <a:tab pos="5611813" algn="r"/>
                    </a:tabLst>
                    <a:defRPr sz="2400">
                      <a:solidFill>
                        <a:schemeClr val="tx1"/>
                      </a:solidFill>
                      <a:latin typeface="Times" panose="02020603050405020304" pitchFamily="18" charset="0"/>
                    </a:defRPr>
                  </a:lvl2pPr>
                  <a:lvl3pPr algn="l">
                    <a:tabLst>
                      <a:tab pos="449263" algn="r"/>
                      <a:tab pos="2806700" algn="ctr"/>
                      <a:tab pos="5611813" algn="r"/>
                    </a:tabLst>
                    <a:defRPr sz="2400">
                      <a:solidFill>
                        <a:schemeClr val="tx1"/>
                      </a:solidFill>
                      <a:latin typeface="Times" panose="02020603050405020304" pitchFamily="18" charset="0"/>
                    </a:defRPr>
                  </a:lvl3pPr>
                  <a:lvl4pPr algn="l">
                    <a:tabLst>
                      <a:tab pos="449263" algn="r"/>
                      <a:tab pos="2806700" algn="ctr"/>
                      <a:tab pos="5611813" algn="r"/>
                    </a:tabLst>
                    <a:defRPr sz="2400">
                      <a:solidFill>
                        <a:schemeClr val="tx1"/>
                      </a:solidFill>
                      <a:latin typeface="Times" panose="02020603050405020304" pitchFamily="18" charset="0"/>
                    </a:defRPr>
                  </a:lvl4pPr>
                  <a:lvl5pPr algn="l">
                    <a:tabLst>
                      <a:tab pos="449263" algn="r"/>
                      <a:tab pos="2806700" algn="ctr"/>
                      <a:tab pos="5611813" algn="r"/>
                    </a:tabLst>
                    <a:defRPr sz="2400">
                      <a:solidFill>
                        <a:schemeClr val="tx1"/>
                      </a:solidFill>
                      <a:latin typeface="Times" panose="02020603050405020304" pitchFamily="18" charset="0"/>
                    </a:defRPr>
                  </a:lvl5pPr>
                  <a:lvl6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6pPr>
                  <a:lvl7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7pPr>
                  <a:lvl8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8pPr>
                  <a:lvl9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9pPr>
                </a:lstStyle>
                <a:p>
                  <a:pPr algn="just" eaLnBrk="1" hangingPunct="1"/>
                  <a:r>
                    <a:rPr lang="es-CO" altLang="es-CO" sz="2000">
                      <a:latin typeface="Arial" panose="020B0604020202020204" pitchFamily="34" charset="0"/>
                      <a:cs typeface="Arial" panose="020B0604020202020204" pitchFamily="34" charset="0"/>
                    </a:rPr>
                    <a:t>Es posible que ocurra en algunas veces. Podría suceder</a:t>
                  </a:r>
                  <a:endParaRPr lang="es-CO" altLang="es-CO" sz="2000">
                    <a:latin typeface="Courier New" panose="02070309020205020404" pitchFamily="49" charset="0"/>
                    <a:cs typeface="Courier New" panose="02070309020205020404" pitchFamily="49" charset="0"/>
                  </a:endParaRPr>
                </a:p>
                <a:p>
                  <a:pPr algn="just"/>
                  <a:endParaRPr lang="es-CO" altLang="es-CO" sz="2000">
                    <a:latin typeface="Times New Roman" panose="02020603050405020304" pitchFamily="18" charset="0"/>
                  </a:endParaRPr>
                </a:p>
              </p:txBody>
            </p:sp>
            <p:sp>
              <p:nvSpPr>
                <p:cNvPr id="105" name="Rectangle 40"/>
                <p:cNvSpPr>
                  <a:spLocks noChangeArrowheads="1"/>
                </p:cNvSpPr>
                <p:nvPr/>
              </p:nvSpPr>
              <p:spPr bwMode="auto">
                <a:xfrm>
                  <a:off x="1445" y="1754"/>
                  <a:ext cx="1998" cy="37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grpSp>
          <p:grpSp>
            <p:nvGrpSpPr>
              <p:cNvPr id="83" name="Group 41"/>
              <p:cNvGrpSpPr>
                <a:grpSpLocks/>
              </p:cNvGrpSpPr>
              <p:nvPr/>
            </p:nvGrpSpPr>
            <p:grpSpPr bwMode="auto">
              <a:xfrm>
                <a:off x="0" y="2128"/>
                <a:ext cx="538" cy="374"/>
                <a:chOff x="0" y="2128"/>
                <a:chExt cx="538" cy="374"/>
              </a:xfrm>
            </p:grpSpPr>
            <p:sp>
              <p:nvSpPr>
                <p:cNvPr id="102" name="Rectangle 42"/>
                <p:cNvSpPr>
                  <a:spLocks noChangeArrowheads="1"/>
                </p:cNvSpPr>
                <p:nvPr/>
              </p:nvSpPr>
              <p:spPr bwMode="auto">
                <a:xfrm>
                  <a:off x="28" y="2128"/>
                  <a:ext cx="482" cy="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tabLst>
                      <a:tab pos="449263" algn="r"/>
                      <a:tab pos="2806700" algn="ctr"/>
                      <a:tab pos="5611813" algn="r"/>
                    </a:tabLst>
                    <a:defRPr sz="2400">
                      <a:solidFill>
                        <a:schemeClr val="tx1"/>
                      </a:solidFill>
                      <a:latin typeface="Times" panose="02020603050405020304" pitchFamily="18" charset="0"/>
                    </a:defRPr>
                  </a:lvl1pPr>
                  <a:lvl2pPr algn="l">
                    <a:tabLst>
                      <a:tab pos="449263" algn="r"/>
                      <a:tab pos="2806700" algn="ctr"/>
                      <a:tab pos="5611813" algn="r"/>
                    </a:tabLst>
                    <a:defRPr sz="2400">
                      <a:solidFill>
                        <a:schemeClr val="tx1"/>
                      </a:solidFill>
                      <a:latin typeface="Times" panose="02020603050405020304" pitchFamily="18" charset="0"/>
                    </a:defRPr>
                  </a:lvl2pPr>
                  <a:lvl3pPr algn="l">
                    <a:tabLst>
                      <a:tab pos="449263" algn="r"/>
                      <a:tab pos="2806700" algn="ctr"/>
                      <a:tab pos="5611813" algn="r"/>
                    </a:tabLst>
                    <a:defRPr sz="2400">
                      <a:solidFill>
                        <a:schemeClr val="tx1"/>
                      </a:solidFill>
                      <a:latin typeface="Times" panose="02020603050405020304" pitchFamily="18" charset="0"/>
                    </a:defRPr>
                  </a:lvl3pPr>
                  <a:lvl4pPr algn="l">
                    <a:tabLst>
                      <a:tab pos="449263" algn="r"/>
                      <a:tab pos="2806700" algn="ctr"/>
                      <a:tab pos="5611813" algn="r"/>
                    </a:tabLst>
                    <a:defRPr sz="2400">
                      <a:solidFill>
                        <a:schemeClr val="tx1"/>
                      </a:solidFill>
                      <a:latin typeface="Times" panose="02020603050405020304" pitchFamily="18" charset="0"/>
                    </a:defRPr>
                  </a:lvl4pPr>
                  <a:lvl5pPr algn="l">
                    <a:tabLst>
                      <a:tab pos="449263" algn="r"/>
                      <a:tab pos="2806700" algn="ctr"/>
                      <a:tab pos="5611813" algn="r"/>
                    </a:tabLst>
                    <a:defRPr sz="2400">
                      <a:solidFill>
                        <a:schemeClr val="tx1"/>
                      </a:solidFill>
                      <a:latin typeface="Times" panose="02020603050405020304" pitchFamily="18" charset="0"/>
                    </a:defRPr>
                  </a:lvl5pPr>
                  <a:lvl6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6pPr>
                  <a:lvl7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7pPr>
                  <a:lvl8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8pPr>
                  <a:lvl9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9pPr>
                </a:lstStyle>
                <a:p>
                  <a:pPr algn="ctr" eaLnBrk="1" hangingPunct="1"/>
                  <a:r>
                    <a:rPr lang="es-CO" altLang="es-CO" sz="2000">
                      <a:latin typeface="Arial" panose="020B0604020202020204" pitchFamily="34" charset="0"/>
                      <a:cs typeface="Arial" panose="020B0604020202020204" pitchFamily="34" charset="0"/>
                    </a:rPr>
                    <a:t>D</a:t>
                  </a:r>
                  <a:endParaRPr lang="es-CO" altLang="es-CO" sz="2000">
                    <a:latin typeface="Courier New" panose="02070309020205020404" pitchFamily="49" charset="0"/>
                    <a:cs typeface="Courier New" panose="02070309020205020404" pitchFamily="49" charset="0"/>
                  </a:endParaRPr>
                </a:p>
                <a:p>
                  <a:pPr algn="ctr"/>
                  <a:endParaRPr lang="es-CO" altLang="es-CO" sz="2000">
                    <a:latin typeface="Times New Roman" panose="02020603050405020304" pitchFamily="18" charset="0"/>
                  </a:endParaRPr>
                </a:p>
              </p:txBody>
            </p:sp>
            <p:sp>
              <p:nvSpPr>
                <p:cNvPr id="103" name="Rectangle 43"/>
                <p:cNvSpPr>
                  <a:spLocks noChangeArrowheads="1"/>
                </p:cNvSpPr>
                <p:nvPr/>
              </p:nvSpPr>
              <p:spPr bwMode="auto">
                <a:xfrm>
                  <a:off x="0" y="2128"/>
                  <a:ext cx="538" cy="37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grpSp>
          <p:grpSp>
            <p:nvGrpSpPr>
              <p:cNvPr id="84" name="Group 44"/>
              <p:cNvGrpSpPr>
                <a:grpSpLocks/>
              </p:cNvGrpSpPr>
              <p:nvPr/>
            </p:nvGrpSpPr>
            <p:grpSpPr bwMode="auto">
              <a:xfrm>
                <a:off x="538" y="2128"/>
                <a:ext cx="907" cy="374"/>
                <a:chOff x="538" y="2128"/>
                <a:chExt cx="907" cy="374"/>
              </a:xfrm>
            </p:grpSpPr>
            <p:sp>
              <p:nvSpPr>
                <p:cNvPr id="100" name="Rectangle 45"/>
                <p:cNvSpPr>
                  <a:spLocks noChangeArrowheads="1"/>
                </p:cNvSpPr>
                <p:nvPr/>
              </p:nvSpPr>
              <p:spPr bwMode="auto">
                <a:xfrm>
                  <a:off x="566" y="2128"/>
                  <a:ext cx="851" cy="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tabLst>
                      <a:tab pos="449263" algn="r"/>
                      <a:tab pos="2806700" algn="ctr"/>
                      <a:tab pos="5611813" algn="r"/>
                    </a:tabLst>
                    <a:defRPr sz="2400">
                      <a:solidFill>
                        <a:schemeClr val="tx1"/>
                      </a:solidFill>
                      <a:latin typeface="Times" panose="02020603050405020304" pitchFamily="18" charset="0"/>
                    </a:defRPr>
                  </a:lvl1pPr>
                  <a:lvl2pPr algn="l">
                    <a:tabLst>
                      <a:tab pos="449263" algn="r"/>
                      <a:tab pos="2806700" algn="ctr"/>
                      <a:tab pos="5611813" algn="r"/>
                    </a:tabLst>
                    <a:defRPr sz="2400">
                      <a:solidFill>
                        <a:schemeClr val="tx1"/>
                      </a:solidFill>
                      <a:latin typeface="Times" panose="02020603050405020304" pitchFamily="18" charset="0"/>
                    </a:defRPr>
                  </a:lvl2pPr>
                  <a:lvl3pPr algn="l">
                    <a:tabLst>
                      <a:tab pos="449263" algn="r"/>
                      <a:tab pos="2806700" algn="ctr"/>
                      <a:tab pos="5611813" algn="r"/>
                    </a:tabLst>
                    <a:defRPr sz="2400">
                      <a:solidFill>
                        <a:schemeClr val="tx1"/>
                      </a:solidFill>
                      <a:latin typeface="Times" panose="02020603050405020304" pitchFamily="18" charset="0"/>
                    </a:defRPr>
                  </a:lvl3pPr>
                  <a:lvl4pPr algn="l">
                    <a:tabLst>
                      <a:tab pos="449263" algn="r"/>
                      <a:tab pos="2806700" algn="ctr"/>
                      <a:tab pos="5611813" algn="r"/>
                    </a:tabLst>
                    <a:defRPr sz="2400">
                      <a:solidFill>
                        <a:schemeClr val="tx1"/>
                      </a:solidFill>
                      <a:latin typeface="Times" panose="02020603050405020304" pitchFamily="18" charset="0"/>
                    </a:defRPr>
                  </a:lvl4pPr>
                  <a:lvl5pPr algn="l">
                    <a:tabLst>
                      <a:tab pos="449263" algn="r"/>
                      <a:tab pos="2806700" algn="ctr"/>
                      <a:tab pos="5611813" algn="r"/>
                    </a:tabLst>
                    <a:defRPr sz="2400">
                      <a:solidFill>
                        <a:schemeClr val="tx1"/>
                      </a:solidFill>
                      <a:latin typeface="Times" panose="02020603050405020304" pitchFamily="18" charset="0"/>
                    </a:defRPr>
                  </a:lvl5pPr>
                  <a:lvl6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6pPr>
                  <a:lvl7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7pPr>
                  <a:lvl8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8pPr>
                  <a:lvl9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9pPr>
                </a:lstStyle>
                <a:p>
                  <a:pPr algn="just" eaLnBrk="1" hangingPunct="1"/>
                  <a:r>
                    <a:rPr lang="es-CO" altLang="es-CO" sz="2000">
                      <a:latin typeface="Arial" panose="020B0604020202020204" pitchFamily="34" charset="0"/>
                      <a:cs typeface="Arial" panose="020B0604020202020204" pitchFamily="34" charset="0"/>
                    </a:rPr>
                    <a:t>Improbable</a:t>
                  </a:r>
                  <a:endParaRPr lang="es-CO" altLang="es-CO" sz="2000">
                    <a:latin typeface="Courier New" panose="02070309020205020404" pitchFamily="49" charset="0"/>
                    <a:cs typeface="Courier New" panose="02070309020205020404" pitchFamily="49" charset="0"/>
                  </a:endParaRPr>
                </a:p>
                <a:p>
                  <a:pPr algn="just"/>
                  <a:endParaRPr lang="es-CO" altLang="es-CO" sz="2000">
                    <a:latin typeface="Times New Roman" panose="02020603050405020304" pitchFamily="18" charset="0"/>
                  </a:endParaRPr>
                </a:p>
              </p:txBody>
            </p:sp>
            <p:sp>
              <p:nvSpPr>
                <p:cNvPr id="101" name="Rectangle 46"/>
                <p:cNvSpPr>
                  <a:spLocks noChangeArrowheads="1"/>
                </p:cNvSpPr>
                <p:nvPr/>
              </p:nvSpPr>
              <p:spPr bwMode="auto">
                <a:xfrm>
                  <a:off x="538" y="2128"/>
                  <a:ext cx="907" cy="37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grpSp>
          <p:grpSp>
            <p:nvGrpSpPr>
              <p:cNvPr id="85" name="Group 47"/>
              <p:cNvGrpSpPr>
                <a:grpSpLocks/>
              </p:cNvGrpSpPr>
              <p:nvPr/>
            </p:nvGrpSpPr>
            <p:grpSpPr bwMode="auto">
              <a:xfrm>
                <a:off x="1445" y="2128"/>
                <a:ext cx="1998" cy="374"/>
                <a:chOff x="1445" y="2128"/>
                <a:chExt cx="1998" cy="374"/>
              </a:xfrm>
            </p:grpSpPr>
            <p:sp>
              <p:nvSpPr>
                <p:cNvPr id="98" name="Rectangle 48"/>
                <p:cNvSpPr>
                  <a:spLocks noChangeArrowheads="1"/>
                </p:cNvSpPr>
                <p:nvPr/>
              </p:nvSpPr>
              <p:spPr bwMode="auto">
                <a:xfrm>
                  <a:off x="1473" y="2128"/>
                  <a:ext cx="1942" cy="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tabLst>
                      <a:tab pos="449263" algn="r"/>
                      <a:tab pos="2806700" algn="ctr"/>
                      <a:tab pos="5611813" algn="r"/>
                    </a:tabLst>
                    <a:defRPr sz="2400">
                      <a:solidFill>
                        <a:schemeClr val="tx1"/>
                      </a:solidFill>
                      <a:latin typeface="Times" panose="02020603050405020304" pitchFamily="18" charset="0"/>
                    </a:defRPr>
                  </a:lvl1pPr>
                  <a:lvl2pPr algn="l">
                    <a:tabLst>
                      <a:tab pos="449263" algn="r"/>
                      <a:tab pos="2806700" algn="ctr"/>
                      <a:tab pos="5611813" algn="r"/>
                    </a:tabLst>
                    <a:defRPr sz="2400">
                      <a:solidFill>
                        <a:schemeClr val="tx1"/>
                      </a:solidFill>
                      <a:latin typeface="Times" panose="02020603050405020304" pitchFamily="18" charset="0"/>
                    </a:defRPr>
                  </a:lvl2pPr>
                  <a:lvl3pPr algn="l">
                    <a:tabLst>
                      <a:tab pos="449263" algn="r"/>
                      <a:tab pos="2806700" algn="ctr"/>
                      <a:tab pos="5611813" algn="r"/>
                    </a:tabLst>
                    <a:defRPr sz="2400">
                      <a:solidFill>
                        <a:schemeClr val="tx1"/>
                      </a:solidFill>
                      <a:latin typeface="Times" panose="02020603050405020304" pitchFamily="18" charset="0"/>
                    </a:defRPr>
                  </a:lvl3pPr>
                  <a:lvl4pPr algn="l">
                    <a:tabLst>
                      <a:tab pos="449263" algn="r"/>
                      <a:tab pos="2806700" algn="ctr"/>
                      <a:tab pos="5611813" algn="r"/>
                    </a:tabLst>
                    <a:defRPr sz="2400">
                      <a:solidFill>
                        <a:schemeClr val="tx1"/>
                      </a:solidFill>
                      <a:latin typeface="Times" panose="02020603050405020304" pitchFamily="18" charset="0"/>
                    </a:defRPr>
                  </a:lvl4pPr>
                  <a:lvl5pPr algn="l">
                    <a:tabLst>
                      <a:tab pos="449263" algn="r"/>
                      <a:tab pos="2806700" algn="ctr"/>
                      <a:tab pos="5611813" algn="r"/>
                    </a:tabLst>
                    <a:defRPr sz="2400">
                      <a:solidFill>
                        <a:schemeClr val="tx1"/>
                      </a:solidFill>
                      <a:latin typeface="Times" panose="02020603050405020304" pitchFamily="18" charset="0"/>
                    </a:defRPr>
                  </a:lvl5pPr>
                  <a:lvl6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6pPr>
                  <a:lvl7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7pPr>
                  <a:lvl8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8pPr>
                  <a:lvl9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9pPr>
                </a:lstStyle>
                <a:p>
                  <a:pPr algn="just" eaLnBrk="1" hangingPunct="1"/>
                  <a:r>
                    <a:rPr lang="es-CO" altLang="es-CO" sz="2000">
                      <a:latin typeface="Arial" panose="020B0604020202020204" pitchFamily="34" charset="0"/>
                      <a:cs typeface="Arial" panose="020B0604020202020204" pitchFamily="34" charset="0"/>
                    </a:rPr>
                    <a:t>Podría ocurrir en algunas veces pero no se espera que lo haga.</a:t>
                  </a:r>
                  <a:endParaRPr lang="es-CO" altLang="es-CO" sz="2000">
                    <a:latin typeface="Times New Roman" panose="02020603050405020304" pitchFamily="18" charset="0"/>
                  </a:endParaRPr>
                </a:p>
              </p:txBody>
            </p:sp>
            <p:sp>
              <p:nvSpPr>
                <p:cNvPr id="99" name="Rectangle 49"/>
                <p:cNvSpPr>
                  <a:spLocks noChangeArrowheads="1"/>
                </p:cNvSpPr>
                <p:nvPr/>
              </p:nvSpPr>
              <p:spPr bwMode="auto">
                <a:xfrm>
                  <a:off x="1445" y="2128"/>
                  <a:ext cx="1998" cy="374"/>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grpSp>
          <p:grpSp>
            <p:nvGrpSpPr>
              <p:cNvPr id="86" name="Group 50"/>
              <p:cNvGrpSpPr>
                <a:grpSpLocks/>
              </p:cNvGrpSpPr>
              <p:nvPr/>
            </p:nvGrpSpPr>
            <p:grpSpPr bwMode="auto">
              <a:xfrm>
                <a:off x="0" y="2502"/>
                <a:ext cx="538" cy="460"/>
                <a:chOff x="0" y="2502"/>
                <a:chExt cx="538" cy="460"/>
              </a:xfrm>
            </p:grpSpPr>
            <p:sp>
              <p:nvSpPr>
                <p:cNvPr id="96" name="Rectangle 51"/>
                <p:cNvSpPr>
                  <a:spLocks noChangeArrowheads="1"/>
                </p:cNvSpPr>
                <p:nvPr/>
              </p:nvSpPr>
              <p:spPr bwMode="auto">
                <a:xfrm>
                  <a:off x="28" y="2502"/>
                  <a:ext cx="482"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tabLst>
                      <a:tab pos="449263" algn="r"/>
                      <a:tab pos="2806700" algn="ctr"/>
                      <a:tab pos="5611813" algn="r"/>
                    </a:tabLst>
                    <a:defRPr sz="2400">
                      <a:solidFill>
                        <a:schemeClr val="tx1"/>
                      </a:solidFill>
                      <a:latin typeface="Times" panose="02020603050405020304" pitchFamily="18" charset="0"/>
                    </a:defRPr>
                  </a:lvl1pPr>
                  <a:lvl2pPr algn="l">
                    <a:tabLst>
                      <a:tab pos="449263" algn="r"/>
                      <a:tab pos="2806700" algn="ctr"/>
                      <a:tab pos="5611813" algn="r"/>
                    </a:tabLst>
                    <a:defRPr sz="2400">
                      <a:solidFill>
                        <a:schemeClr val="tx1"/>
                      </a:solidFill>
                      <a:latin typeface="Times" panose="02020603050405020304" pitchFamily="18" charset="0"/>
                    </a:defRPr>
                  </a:lvl2pPr>
                  <a:lvl3pPr algn="l">
                    <a:tabLst>
                      <a:tab pos="449263" algn="r"/>
                      <a:tab pos="2806700" algn="ctr"/>
                      <a:tab pos="5611813" algn="r"/>
                    </a:tabLst>
                    <a:defRPr sz="2400">
                      <a:solidFill>
                        <a:schemeClr val="tx1"/>
                      </a:solidFill>
                      <a:latin typeface="Times" panose="02020603050405020304" pitchFamily="18" charset="0"/>
                    </a:defRPr>
                  </a:lvl3pPr>
                  <a:lvl4pPr algn="l">
                    <a:tabLst>
                      <a:tab pos="449263" algn="r"/>
                      <a:tab pos="2806700" algn="ctr"/>
                      <a:tab pos="5611813" algn="r"/>
                    </a:tabLst>
                    <a:defRPr sz="2400">
                      <a:solidFill>
                        <a:schemeClr val="tx1"/>
                      </a:solidFill>
                      <a:latin typeface="Times" panose="02020603050405020304" pitchFamily="18" charset="0"/>
                    </a:defRPr>
                  </a:lvl4pPr>
                  <a:lvl5pPr algn="l">
                    <a:tabLst>
                      <a:tab pos="449263" algn="r"/>
                      <a:tab pos="2806700" algn="ctr"/>
                      <a:tab pos="5611813" algn="r"/>
                    </a:tabLst>
                    <a:defRPr sz="2400">
                      <a:solidFill>
                        <a:schemeClr val="tx1"/>
                      </a:solidFill>
                      <a:latin typeface="Times" panose="02020603050405020304" pitchFamily="18" charset="0"/>
                    </a:defRPr>
                  </a:lvl5pPr>
                  <a:lvl6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6pPr>
                  <a:lvl7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7pPr>
                  <a:lvl8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8pPr>
                  <a:lvl9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9pPr>
                </a:lstStyle>
                <a:p>
                  <a:pPr algn="ctr" eaLnBrk="1" hangingPunct="1"/>
                  <a:r>
                    <a:rPr lang="es-CO" altLang="es-CO" sz="2000">
                      <a:latin typeface="Arial" panose="020B0604020202020204" pitchFamily="34" charset="0"/>
                      <a:cs typeface="Arial" panose="020B0604020202020204" pitchFamily="34" charset="0"/>
                    </a:rPr>
                    <a:t>E</a:t>
                  </a:r>
                  <a:endParaRPr lang="es-CO" altLang="es-CO" sz="2000">
                    <a:latin typeface="Courier New" panose="02070309020205020404" pitchFamily="49" charset="0"/>
                    <a:cs typeface="Courier New" panose="02070309020205020404" pitchFamily="49" charset="0"/>
                  </a:endParaRPr>
                </a:p>
                <a:p>
                  <a:pPr algn="ctr"/>
                  <a:endParaRPr lang="es-CO" altLang="es-CO" sz="2000">
                    <a:latin typeface="Times New Roman" panose="02020603050405020304" pitchFamily="18" charset="0"/>
                  </a:endParaRPr>
                </a:p>
              </p:txBody>
            </p:sp>
            <p:sp>
              <p:nvSpPr>
                <p:cNvPr id="97" name="Rectangle 52"/>
                <p:cNvSpPr>
                  <a:spLocks noChangeArrowheads="1"/>
                </p:cNvSpPr>
                <p:nvPr/>
              </p:nvSpPr>
              <p:spPr bwMode="auto">
                <a:xfrm>
                  <a:off x="0" y="2502"/>
                  <a:ext cx="538" cy="46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grpSp>
          <p:grpSp>
            <p:nvGrpSpPr>
              <p:cNvPr id="87" name="Group 53"/>
              <p:cNvGrpSpPr>
                <a:grpSpLocks/>
              </p:cNvGrpSpPr>
              <p:nvPr/>
            </p:nvGrpSpPr>
            <p:grpSpPr bwMode="auto">
              <a:xfrm>
                <a:off x="538" y="2502"/>
                <a:ext cx="907" cy="460"/>
                <a:chOff x="538" y="2502"/>
                <a:chExt cx="907" cy="460"/>
              </a:xfrm>
            </p:grpSpPr>
            <p:sp>
              <p:nvSpPr>
                <p:cNvPr id="94" name="Rectangle 54"/>
                <p:cNvSpPr>
                  <a:spLocks noChangeArrowheads="1"/>
                </p:cNvSpPr>
                <p:nvPr/>
              </p:nvSpPr>
              <p:spPr bwMode="auto">
                <a:xfrm>
                  <a:off x="566" y="2502"/>
                  <a:ext cx="851"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tabLst>
                      <a:tab pos="449263" algn="r"/>
                      <a:tab pos="2806700" algn="ctr"/>
                      <a:tab pos="5611813" algn="r"/>
                    </a:tabLst>
                    <a:defRPr sz="2400">
                      <a:solidFill>
                        <a:schemeClr val="tx1"/>
                      </a:solidFill>
                      <a:latin typeface="Times" panose="02020603050405020304" pitchFamily="18" charset="0"/>
                    </a:defRPr>
                  </a:lvl1pPr>
                  <a:lvl2pPr algn="l">
                    <a:tabLst>
                      <a:tab pos="449263" algn="r"/>
                      <a:tab pos="2806700" algn="ctr"/>
                      <a:tab pos="5611813" algn="r"/>
                    </a:tabLst>
                    <a:defRPr sz="2400">
                      <a:solidFill>
                        <a:schemeClr val="tx1"/>
                      </a:solidFill>
                      <a:latin typeface="Times" panose="02020603050405020304" pitchFamily="18" charset="0"/>
                    </a:defRPr>
                  </a:lvl2pPr>
                  <a:lvl3pPr algn="l">
                    <a:tabLst>
                      <a:tab pos="449263" algn="r"/>
                      <a:tab pos="2806700" algn="ctr"/>
                      <a:tab pos="5611813" algn="r"/>
                    </a:tabLst>
                    <a:defRPr sz="2400">
                      <a:solidFill>
                        <a:schemeClr val="tx1"/>
                      </a:solidFill>
                      <a:latin typeface="Times" panose="02020603050405020304" pitchFamily="18" charset="0"/>
                    </a:defRPr>
                  </a:lvl3pPr>
                  <a:lvl4pPr algn="l">
                    <a:tabLst>
                      <a:tab pos="449263" algn="r"/>
                      <a:tab pos="2806700" algn="ctr"/>
                      <a:tab pos="5611813" algn="r"/>
                    </a:tabLst>
                    <a:defRPr sz="2400">
                      <a:solidFill>
                        <a:schemeClr val="tx1"/>
                      </a:solidFill>
                      <a:latin typeface="Times" panose="02020603050405020304" pitchFamily="18" charset="0"/>
                    </a:defRPr>
                  </a:lvl4pPr>
                  <a:lvl5pPr algn="l">
                    <a:tabLst>
                      <a:tab pos="449263" algn="r"/>
                      <a:tab pos="2806700" algn="ctr"/>
                      <a:tab pos="5611813" algn="r"/>
                    </a:tabLst>
                    <a:defRPr sz="2400">
                      <a:solidFill>
                        <a:schemeClr val="tx1"/>
                      </a:solidFill>
                      <a:latin typeface="Times" panose="02020603050405020304" pitchFamily="18" charset="0"/>
                    </a:defRPr>
                  </a:lvl5pPr>
                  <a:lvl6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6pPr>
                  <a:lvl7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7pPr>
                  <a:lvl8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8pPr>
                  <a:lvl9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9pPr>
                </a:lstStyle>
                <a:p>
                  <a:pPr algn="just" eaLnBrk="1" hangingPunct="1"/>
                  <a:r>
                    <a:rPr lang="es-CO" altLang="es-CO" sz="2000">
                      <a:latin typeface="Arial" panose="020B0604020202020204" pitchFamily="34" charset="0"/>
                      <a:cs typeface="Arial" panose="020B0604020202020204" pitchFamily="34" charset="0"/>
                    </a:rPr>
                    <a:t>Raro</a:t>
                  </a:r>
                  <a:endParaRPr lang="es-CO" altLang="es-CO" sz="2000">
                    <a:latin typeface="Courier New" panose="02070309020205020404" pitchFamily="49" charset="0"/>
                    <a:cs typeface="Courier New" panose="02070309020205020404" pitchFamily="49" charset="0"/>
                  </a:endParaRPr>
                </a:p>
                <a:p>
                  <a:pPr algn="just"/>
                  <a:endParaRPr lang="es-CO" altLang="es-CO" sz="2000">
                    <a:latin typeface="Times New Roman" panose="02020603050405020304" pitchFamily="18" charset="0"/>
                  </a:endParaRPr>
                </a:p>
              </p:txBody>
            </p:sp>
            <p:sp>
              <p:nvSpPr>
                <p:cNvPr id="95" name="Rectangle 55"/>
                <p:cNvSpPr>
                  <a:spLocks noChangeArrowheads="1"/>
                </p:cNvSpPr>
                <p:nvPr/>
              </p:nvSpPr>
              <p:spPr bwMode="auto">
                <a:xfrm>
                  <a:off x="538" y="2502"/>
                  <a:ext cx="907" cy="46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grpSp>
          <p:grpSp>
            <p:nvGrpSpPr>
              <p:cNvPr id="88" name="Group 56"/>
              <p:cNvGrpSpPr>
                <a:grpSpLocks/>
              </p:cNvGrpSpPr>
              <p:nvPr/>
            </p:nvGrpSpPr>
            <p:grpSpPr bwMode="auto">
              <a:xfrm>
                <a:off x="1445" y="2502"/>
                <a:ext cx="1998" cy="460"/>
                <a:chOff x="1445" y="2502"/>
                <a:chExt cx="1998" cy="460"/>
              </a:xfrm>
            </p:grpSpPr>
            <p:sp>
              <p:nvSpPr>
                <p:cNvPr id="92" name="Rectangle 57"/>
                <p:cNvSpPr>
                  <a:spLocks noChangeArrowheads="1"/>
                </p:cNvSpPr>
                <p:nvPr/>
              </p:nvSpPr>
              <p:spPr bwMode="auto">
                <a:xfrm>
                  <a:off x="1473" y="2502"/>
                  <a:ext cx="1942"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tabLst>
                      <a:tab pos="449263" algn="r"/>
                      <a:tab pos="2806700" algn="ctr"/>
                      <a:tab pos="5611813" algn="r"/>
                    </a:tabLst>
                    <a:defRPr sz="2400">
                      <a:solidFill>
                        <a:schemeClr val="tx1"/>
                      </a:solidFill>
                      <a:latin typeface="Times" panose="02020603050405020304" pitchFamily="18" charset="0"/>
                    </a:defRPr>
                  </a:lvl1pPr>
                  <a:lvl2pPr algn="l">
                    <a:tabLst>
                      <a:tab pos="449263" algn="r"/>
                      <a:tab pos="2806700" algn="ctr"/>
                      <a:tab pos="5611813" algn="r"/>
                    </a:tabLst>
                    <a:defRPr sz="2400">
                      <a:solidFill>
                        <a:schemeClr val="tx1"/>
                      </a:solidFill>
                      <a:latin typeface="Times" panose="02020603050405020304" pitchFamily="18" charset="0"/>
                    </a:defRPr>
                  </a:lvl2pPr>
                  <a:lvl3pPr algn="l">
                    <a:tabLst>
                      <a:tab pos="449263" algn="r"/>
                      <a:tab pos="2806700" algn="ctr"/>
                      <a:tab pos="5611813" algn="r"/>
                    </a:tabLst>
                    <a:defRPr sz="2400">
                      <a:solidFill>
                        <a:schemeClr val="tx1"/>
                      </a:solidFill>
                      <a:latin typeface="Times" panose="02020603050405020304" pitchFamily="18" charset="0"/>
                    </a:defRPr>
                  </a:lvl3pPr>
                  <a:lvl4pPr algn="l">
                    <a:tabLst>
                      <a:tab pos="449263" algn="r"/>
                      <a:tab pos="2806700" algn="ctr"/>
                      <a:tab pos="5611813" algn="r"/>
                    </a:tabLst>
                    <a:defRPr sz="2400">
                      <a:solidFill>
                        <a:schemeClr val="tx1"/>
                      </a:solidFill>
                      <a:latin typeface="Times" panose="02020603050405020304" pitchFamily="18" charset="0"/>
                    </a:defRPr>
                  </a:lvl4pPr>
                  <a:lvl5pPr algn="l">
                    <a:tabLst>
                      <a:tab pos="449263" algn="r"/>
                      <a:tab pos="2806700" algn="ctr"/>
                      <a:tab pos="5611813" algn="r"/>
                    </a:tabLst>
                    <a:defRPr sz="2400">
                      <a:solidFill>
                        <a:schemeClr val="tx1"/>
                      </a:solidFill>
                      <a:latin typeface="Times" panose="02020603050405020304" pitchFamily="18" charset="0"/>
                    </a:defRPr>
                  </a:lvl5pPr>
                  <a:lvl6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6pPr>
                  <a:lvl7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7pPr>
                  <a:lvl8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8pPr>
                  <a:lvl9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9pPr>
                </a:lstStyle>
                <a:p>
                  <a:pPr algn="just" eaLnBrk="1" hangingPunct="1"/>
                  <a:r>
                    <a:rPr lang="es-CO" altLang="es-CO" sz="2000">
                      <a:latin typeface="Arial" panose="020B0604020202020204" pitchFamily="34" charset="0"/>
                      <a:cs typeface="Arial" panose="020B0604020202020204" pitchFamily="34" charset="0"/>
                    </a:rPr>
                    <a:t>Sucede solamente en circunstancias excepcionales.</a:t>
                  </a:r>
                  <a:endParaRPr lang="es-CO" altLang="es-CO" sz="2000">
                    <a:latin typeface="Courier New" panose="02070309020205020404" pitchFamily="49" charset="0"/>
                    <a:cs typeface="Courier New" panose="02070309020205020404" pitchFamily="49" charset="0"/>
                  </a:endParaRPr>
                </a:p>
                <a:p>
                  <a:pPr algn="just"/>
                  <a:endParaRPr lang="es-CO" altLang="es-CO" sz="2000">
                    <a:latin typeface="Times New Roman" panose="02020603050405020304" pitchFamily="18" charset="0"/>
                  </a:endParaRPr>
                </a:p>
              </p:txBody>
            </p:sp>
            <p:sp>
              <p:nvSpPr>
                <p:cNvPr id="93" name="Rectangle 58"/>
                <p:cNvSpPr>
                  <a:spLocks noChangeArrowheads="1"/>
                </p:cNvSpPr>
                <p:nvPr/>
              </p:nvSpPr>
              <p:spPr bwMode="auto">
                <a:xfrm>
                  <a:off x="1445" y="2502"/>
                  <a:ext cx="1998" cy="46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grpSp>
          <p:grpSp>
            <p:nvGrpSpPr>
              <p:cNvPr id="89" name="Group 59"/>
              <p:cNvGrpSpPr>
                <a:grpSpLocks/>
              </p:cNvGrpSpPr>
              <p:nvPr/>
            </p:nvGrpSpPr>
            <p:grpSpPr bwMode="auto">
              <a:xfrm>
                <a:off x="0" y="2962"/>
                <a:ext cx="3443" cy="460"/>
                <a:chOff x="0" y="2962"/>
                <a:chExt cx="3443" cy="460"/>
              </a:xfrm>
            </p:grpSpPr>
            <p:sp>
              <p:nvSpPr>
                <p:cNvPr id="90" name="Rectangle 60"/>
                <p:cNvSpPr>
                  <a:spLocks noChangeArrowheads="1"/>
                </p:cNvSpPr>
                <p:nvPr/>
              </p:nvSpPr>
              <p:spPr bwMode="auto">
                <a:xfrm>
                  <a:off x="28" y="2962"/>
                  <a:ext cx="3387" cy="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tabLst>
                      <a:tab pos="449263" algn="r"/>
                      <a:tab pos="2806700" algn="ctr"/>
                      <a:tab pos="5611813" algn="r"/>
                    </a:tabLst>
                    <a:defRPr sz="2400">
                      <a:solidFill>
                        <a:schemeClr val="tx1"/>
                      </a:solidFill>
                      <a:latin typeface="Times" panose="02020603050405020304" pitchFamily="18" charset="0"/>
                    </a:defRPr>
                  </a:lvl1pPr>
                  <a:lvl2pPr algn="l">
                    <a:tabLst>
                      <a:tab pos="449263" algn="r"/>
                      <a:tab pos="2806700" algn="ctr"/>
                      <a:tab pos="5611813" algn="r"/>
                    </a:tabLst>
                    <a:defRPr sz="2400">
                      <a:solidFill>
                        <a:schemeClr val="tx1"/>
                      </a:solidFill>
                      <a:latin typeface="Times" panose="02020603050405020304" pitchFamily="18" charset="0"/>
                    </a:defRPr>
                  </a:lvl2pPr>
                  <a:lvl3pPr algn="l">
                    <a:tabLst>
                      <a:tab pos="449263" algn="r"/>
                      <a:tab pos="2806700" algn="ctr"/>
                      <a:tab pos="5611813" algn="r"/>
                    </a:tabLst>
                    <a:defRPr sz="2400">
                      <a:solidFill>
                        <a:schemeClr val="tx1"/>
                      </a:solidFill>
                      <a:latin typeface="Times" panose="02020603050405020304" pitchFamily="18" charset="0"/>
                    </a:defRPr>
                  </a:lvl3pPr>
                  <a:lvl4pPr algn="l">
                    <a:tabLst>
                      <a:tab pos="449263" algn="r"/>
                      <a:tab pos="2806700" algn="ctr"/>
                      <a:tab pos="5611813" algn="r"/>
                    </a:tabLst>
                    <a:defRPr sz="2400">
                      <a:solidFill>
                        <a:schemeClr val="tx1"/>
                      </a:solidFill>
                      <a:latin typeface="Times" panose="02020603050405020304" pitchFamily="18" charset="0"/>
                    </a:defRPr>
                  </a:lvl4pPr>
                  <a:lvl5pPr algn="l">
                    <a:tabLst>
                      <a:tab pos="449263" algn="r"/>
                      <a:tab pos="2806700" algn="ctr"/>
                      <a:tab pos="5611813" algn="r"/>
                    </a:tabLst>
                    <a:defRPr sz="2400">
                      <a:solidFill>
                        <a:schemeClr val="tx1"/>
                      </a:solidFill>
                      <a:latin typeface="Times" panose="02020603050405020304" pitchFamily="18" charset="0"/>
                    </a:defRPr>
                  </a:lvl5pPr>
                  <a:lvl6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6pPr>
                  <a:lvl7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7pPr>
                  <a:lvl8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8pPr>
                  <a:lvl9pPr eaLnBrk="0" fontAlgn="base" hangingPunct="0">
                    <a:spcBef>
                      <a:spcPct val="0"/>
                    </a:spcBef>
                    <a:spcAft>
                      <a:spcPct val="0"/>
                    </a:spcAft>
                    <a:tabLst>
                      <a:tab pos="449263" algn="r"/>
                      <a:tab pos="2806700" algn="ctr"/>
                      <a:tab pos="5611813" algn="r"/>
                    </a:tabLst>
                    <a:defRPr sz="2400">
                      <a:solidFill>
                        <a:schemeClr val="tx1"/>
                      </a:solidFill>
                      <a:latin typeface="Times" panose="02020603050405020304" pitchFamily="18" charset="0"/>
                    </a:defRPr>
                  </a:lvl9pPr>
                </a:lstStyle>
                <a:p>
                  <a:pPr algn="just" eaLnBrk="1" hangingPunct="1"/>
                  <a:r>
                    <a:rPr lang="es-CO" altLang="es-CO" sz="2000">
                      <a:latin typeface="Arial" panose="020B0604020202020204" pitchFamily="34" charset="0"/>
                      <a:cs typeface="Arial" panose="020B0604020202020204" pitchFamily="34" charset="0"/>
                    </a:rPr>
                    <a:t>NOTA</a:t>
                  </a:r>
                  <a:r>
                    <a:rPr lang="es-MX" altLang="es-CO" sz="2000">
                      <a:latin typeface="Arial" panose="020B0604020202020204" pitchFamily="34" charset="0"/>
                      <a:cs typeface="Arial" panose="020B0604020202020204" pitchFamily="34" charset="0"/>
                    </a:rPr>
                    <a:t>. </a:t>
                  </a:r>
                  <a:r>
                    <a:rPr lang="es-CO" altLang="es-CO" sz="2000">
                      <a:latin typeface="Arial" panose="020B0604020202020204" pitchFamily="34" charset="0"/>
                      <a:cs typeface="Arial" panose="020B0604020202020204" pitchFamily="34" charset="0"/>
                    </a:rPr>
                    <a:t>	Las tablas necesitan ajustarse para satisfacer las necesidades individuales de la organización.</a:t>
                  </a:r>
                  <a:endParaRPr lang="es-CO" altLang="es-CO" sz="2000">
                    <a:latin typeface="Courier New" panose="02070309020205020404" pitchFamily="49" charset="0"/>
                    <a:cs typeface="Courier New" panose="02070309020205020404" pitchFamily="49" charset="0"/>
                  </a:endParaRPr>
                </a:p>
                <a:p>
                  <a:pPr algn="just"/>
                  <a:endParaRPr lang="es-CO" altLang="es-CO" sz="2000">
                    <a:latin typeface="Times New Roman" panose="02020603050405020304" pitchFamily="18" charset="0"/>
                  </a:endParaRPr>
                </a:p>
              </p:txBody>
            </p:sp>
            <p:sp>
              <p:nvSpPr>
                <p:cNvPr id="91" name="Rectangle 61"/>
                <p:cNvSpPr>
                  <a:spLocks noChangeArrowheads="1"/>
                </p:cNvSpPr>
                <p:nvPr/>
              </p:nvSpPr>
              <p:spPr bwMode="auto">
                <a:xfrm>
                  <a:off x="0" y="2962"/>
                  <a:ext cx="3443" cy="460"/>
                </a:xfrm>
                <a:prstGeom prst="rect">
                  <a:avLst/>
                </a:prstGeom>
                <a:noFill/>
                <a:ln w="7">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grpSp>
        </p:grpSp>
        <p:sp>
          <p:nvSpPr>
            <p:cNvPr id="70" name="Rectangle 62"/>
            <p:cNvSpPr>
              <a:spLocks noChangeArrowheads="1"/>
            </p:cNvSpPr>
            <p:nvPr/>
          </p:nvSpPr>
          <p:spPr bwMode="auto">
            <a:xfrm>
              <a:off x="-3" y="457"/>
              <a:ext cx="3449" cy="2968"/>
            </a:xfrm>
            <a:prstGeom prst="rect">
              <a:avLst/>
            </a:prstGeom>
            <a:noFill/>
            <a:ln w="11112">
              <a:solidFill>
                <a:srgbClr val="A0A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CO"/>
            </a:p>
          </p:txBody>
        </p:sp>
      </p:grpSp>
    </p:spTree>
    <p:extLst>
      <p:ext uri="{BB962C8B-B14F-4D97-AF65-F5344CB8AC3E}">
        <p14:creationId xmlns:p14="http://schemas.microsoft.com/office/powerpoint/2010/main" val="6979304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 xmlns:a16="http://schemas.microsoft.com/office/drawing/2014/main" id="{618B7B17-B2F7-4EE7-A79E-E4AEAACBC4A6}"/>
              </a:ext>
            </a:extLst>
          </p:cNvPr>
          <p:cNvSpPr txBox="1"/>
          <p:nvPr/>
        </p:nvSpPr>
        <p:spPr>
          <a:xfrm>
            <a:off x="257063" y="281354"/>
            <a:ext cx="2767492" cy="1938992"/>
          </a:xfrm>
          <a:prstGeom prst="rect">
            <a:avLst/>
          </a:prstGeom>
          <a:noFill/>
        </p:spPr>
        <p:txBody>
          <a:bodyPr wrap="square" rtlCol="0">
            <a:spAutoFit/>
          </a:bodyPr>
          <a:lstStyle/>
          <a:p>
            <a:r>
              <a:rPr lang="es-CO" altLang="es-CO" sz="4000" b="1" dirty="0" smtClean="0">
                <a:solidFill>
                  <a:schemeClr val="accent1"/>
                </a:solidFill>
              </a:rPr>
              <a:t>ANALISIS DE RIESGOS</a:t>
            </a:r>
            <a:endParaRPr lang="es-ES" altLang="es-CO" sz="4000" b="1" dirty="0">
              <a:solidFill>
                <a:schemeClr val="accent1"/>
              </a:solidFill>
            </a:endParaRPr>
          </a:p>
        </p:txBody>
      </p:sp>
      <p:sp>
        <p:nvSpPr>
          <p:cNvPr id="3" name="Rectangle 2"/>
          <p:cNvSpPr txBox="1">
            <a:spLocks noChangeArrowheads="1"/>
          </p:cNvSpPr>
          <p:nvPr/>
        </p:nvSpPr>
        <p:spPr>
          <a:xfrm>
            <a:off x="1214438" y="115888"/>
            <a:ext cx="7370762" cy="601662"/>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s-ES" altLang="es-CO" sz="4400" dirty="0"/>
          </a:p>
        </p:txBody>
      </p:sp>
      <p:graphicFrame>
        <p:nvGraphicFramePr>
          <p:cNvPr id="6" name="Tabla 5"/>
          <p:cNvGraphicFramePr>
            <a:graphicFrameLocks noGrp="1"/>
          </p:cNvGraphicFramePr>
          <p:nvPr>
            <p:extLst>
              <p:ext uri="{D42A27DB-BD31-4B8C-83A1-F6EECF244321}">
                <p14:modId xmlns:p14="http://schemas.microsoft.com/office/powerpoint/2010/main" val="4239395956"/>
              </p:ext>
            </p:extLst>
          </p:nvPr>
        </p:nvGraphicFramePr>
        <p:xfrm>
          <a:off x="1214438" y="2220348"/>
          <a:ext cx="10672761" cy="4111011"/>
        </p:xfrm>
        <a:graphic>
          <a:graphicData uri="http://schemas.openxmlformats.org/drawingml/2006/table">
            <a:tbl>
              <a:tblPr/>
              <a:tblGrid>
                <a:gridCol w="1777766"/>
                <a:gridCol w="1778999"/>
                <a:gridCol w="1778999"/>
                <a:gridCol w="1778999"/>
                <a:gridCol w="1778999"/>
                <a:gridCol w="1778999"/>
              </a:tblGrid>
              <a:tr h="288594">
                <a:tc rowSpan="2">
                  <a:txBody>
                    <a:bodyPr/>
                    <a:lstStyle/>
                    <a:p>
                      <a:pPr algn="ctr">
                        <a:spcBef>
                          <a:spcPts val="200"/>
                        </a:spcBef>
                        <a:spcAft>
                          <a:spcPts val="200"/>
                        </a:spcAft>
                      </a:pPr>
                      <a:r>
                        <a:rPr lang="es-CO" sz="2000" b="1" dirty="0">
                          <a:effectLst/>
                          <a:latin typeface="Arial" panose="020B0604020202020204" pitchFamily="34" charset="0"/>
                          <a:ea typeface="Times New Roman" panose="02020603050405020304" pitchFamily="18" charset="0"/>
                        </a:rPr>
                        <a:t>Posibilidad</a:t>
                      </a:r>
                    </a:p>
                  </a:txBody>
                  <a:tcPr marL="44450" marR="44450" marT="0"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a:spcBef>
                          <a:spcPts val="200"/>
                        </a:spcBef>
                        <a:spcAft>
                          <a:spcPts val="200"/>
                        </a:spcAft>
                      </a:pPr>
                      <a:r>
                        <a:rPr lang="es-CO" sz="2000" b="1">
                          <a:effectLst/>
                          <a:latin typeface="Arial" panose="020B0604020202020204" pitchFamily="34" charset="0"/>
                          <a:ea typeface="Times New Roman" panose="02020603050405020304" pitchFamily="18" charset="0"/>
                          <a:cs typeface="Times New Roman" panose="02020603050405020304" pitchFamily="18" charset="0"/>
                        </a:rPr>
                        <a:t>Consecuencia</a:t>
                      </a:r>
                      <a:endParaRPr lang="es-CO" sz="20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r h="288594">
                <a:tc vMerge="1">
                  <a:txBody>
                    <a:bodyPr/>
                    <a:lstStyle/>
                    <a:p>
                      <a:endParaRPr lang="es-CO"/>
                    </a:p>
                  </a:txBody>
                  <a:tcPr/>
                </a:tc>
                <a:tc>
                  <a:txBody>
                    <a:bodyPr/>
                    <a:lstStyle/>
                    <a:p>
                      <a:pPr algn="ctr">
                        <a:spcBef>
                          <a:spcPts val="200"/>
                        </a:spcBef>
                        <a:spcAft>
                          <a:spcPts val="200"/>
                        </a:spcAft>
                      </a:pPr>
                      <a:r>
                        <a:rPr lang="es-CO" sz="2000" b="1">
                          <a:effectLst/>
                          <a:latin typeface="Arial" panose="020B0604020202020204" pitchFamily="34" charset="0"/>
                          <a:ea typeface="Times New Roman" panose="02020603050405020304" pitchFamily="18" charset="0"/>
                          <a:cs typeface="Times New Roman" panose="02020603050405020304" pitchFamily="18" charset="0"/>
                        </a:rPr>
                        <a:t>Catastrófica</a:t>
                      </a:r>
                      <a:endParaRPr lang="es-CO" sz="20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s-CO" sz="2000" b="1">
                          <a:effectLst/>
                          <a:latin typeface="Arial" panose="020B0604020202020204" pitchFamily="34" charset="0"/>
                          <a:ea typeface="Times New Roman" panose="02020603050405020304" pitchFamily="18" charset="0"/>
                          <a:cs typeface="Times New Roman" panose="02020603050405020304" pitchFamily="18" charset="0"/>
                        </a:rPr>
                        <a:t>Importante</a:t>
                      </a:r>
                      <a:endParaRPr lang="es-CO" sz="20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s-CO" sz="2000" b="1">
                          <a:effectLst/>
                          <a:latin typeface="Arial" panose="020B0604020202020204" pitchFamily="34" charset="0"/>
                          <a:ea typeface="Times New Roman" panose="02020603050405020304" pitchFamily="18" charset="0"/>
                          <a:cs typeface="Times New Roman" panose="02020603050405020304" pitchFamily="18" charset="0"/>
                        </a:rPr>
                        <a:t>Moderada</a:t>
                      </a:r>
                      <a:endParaRPr lang="es-CO" sz="20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s-CO" sz="2000" b="1">
                          <a:effectLst/>
                          <a:latin typeface="Arial" panose="020B0604020202020204" pitchFamily="34" charset="0"/>
                          <a:ea typeface="Times New Roman" panose="02020603050405020304" pitchFamily="18" charset="0"/>
                          <a:cs typeface="Times New Roman" panose="02020603050405020304" pitchFamily="18" charset="0"/>
                        </a:rPr>
                        <a:t>Menor</a:t>
                      </a:r>
                      <a:endParaRPr lang="es-CO" sz="20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s-CO" sz="2000" b="1">
                          <a:effectLst/>
                          <a:latin typeface="Arial" panose="020B0604020202020204" pitchFamily="34" charset="0"/>
                          <a:ea typeface="Times New Roman" panose="02020603050405020304" pitchFamily="18" charset="0"/>
                          <a:cs typeface="Times New Roman" panose="02020603050405020304" pitchFamily="18" charset="0"/>
                        </a:rPr>
                        <a:t>Insignificante</a:t>
                      </a:r>
                      <a:endParaRPr lang="es-CO" sz="20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594">
                <a:tc>
                  <a:txBody>
                    <a:bodyPr/>
                    <a:lstStyle/>
                    <a:p>
                      <a:pPr algn="just">
                        <a:spcBef>
                          <a:spcPts val="200"/>
                        </a:spcBef>
                        <a:spcAft>
                          <a:spcPts val="200"/>
                        </a:spcAft>
                      </a:pPr>
                      <a:r>
                        <a:rPr lang="es-CO" sz="2000">
                          <a:effectLst/>
                          <a:latin typeface="Arial" panose="020B0604020202020204" pitchFamily="34" charset="0"/>
                          <a:ea typeface="Times New Roman" panose="02020603050405020304" pitchFamily="18" charset="0"/>
                          <a:cs typeface="Times New Roman" panose="02020603050405020304" pitchFamily="18" charset="0"/>
                        </a:rPr>
                        <a:t>Casi seguro</a:t>
                      </a:r>
                      <a:endParaRPr lang="es-CO" sz="20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44450" marR="4445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s-CO" sz="2000">
                          <a:effectLst/>
                          <a:latin typeface="Arial" panose="020B0604020202020204" pitchFamily="34" charset="0"/>
                          <a:ea typeface="Times New Roman" panose="02020603050405020304" pitchFamily="18" charset="0"/>
                          <a:cs typeface="Times New Roman" panose="02020603050405020304" pitchFamily="18" charset="0"/>
                        </a:rPr>
                        <a:t>E</a:t>
                      </a:r>
                      <a:endParaRPr lang="es-CO" sz="20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s-CO" sz="2000">
                          <a:effectLst/>
                          <a:latin typeface="Arial" panose="020B0604020202020204" pitchFamily="34" charset="0"/>
                          <a:ea typeface="Times New Roman" panose="02020603050405020304" pitchFamily="18" charset="0"/>
                          <a:cs typeface="Times New Roman" panose="02020603050405020304" pitchFamily="18" charset="0"/>
                        </a:rPr>
                        <a:t>E</a:t>
                      </a:r>
                      <a:endParaRPr lang="es-CO" sz="20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s-CO" sz="2000">
                          <a:effectLst/>
                          <a:latin typeface="Arial" panose="020B0604020202020204" pitchFamily="34" charset="0"/>
                          <a:ea typeface="Times New Roman" panose="02020603050405020304" pitchFamily="18" charset="0"/>
                          <a:cs typeface="Times New Roman" panose="02020603050405020304" pitchFamily="18" charset="0"/>
                        </a:rPr>
                        <a:t>E</a:t>
                      </a:r>
                      <a:endParaRPr lang="es-CO" sz="20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s-CO" sz="2000">
                          <a:effectLst/>
                          <a:latin typeface="Arial" panose="020B0604020202020204" pitchFamily="34" charset="0"/>
                          <a:ea typeface="Times New Roman" panose="02020603050405020304" pitchFamily="18" charset="0"/>
                          <a:cs typeface="Times New Roman" panose="02020603050405020304" pitchFamily="18" charset="0"/>
                        </a:rPr>
                        <a:t>A</a:t>
                      </a:r>
                      <a:endParaRPr lang="es-CO" sz="20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s-CO" sz="2000">
                          <a:effectLst/>
                          <a:latin typeface="Arial" panose="020B0604020202020204" pitchFamily="34" charset="0"/>
                          <a:ea typeface="Times New Roman" panose="02020603050405020304" pitchFamily="18" charset="0"/>
                          <a:cs typeface="Times New Roman" panose="02020603050405020304" pitchFamily="18" charset="0"/>
                        </a:rPr>
                        <a:t>A</a:t>
                      </a:r>
                      <a:endParaRPr lang="es-CO" sz="20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594">
                <a:tc>
                  <a:txBody>
                    <a:bodyPr/>
                    <a:lstStyle/>
                    <a:p>
                      <a:pPr algn="just">
                        <a:spcBef>
                          <a:spcPts val="200"/>
                        </a:spcBef>
                        <a:spcAft>
                          <a:spcPts val="200"/>
                        </a:spcAft>
                      </a:pPr>
                      <a:r>
                        <a:rPr lang="es-CO" sz="2000">
                          <a:effectLst/>
                          <a:latin typeface="Arial" panose="020B0604020202020204" pitchFamily="34" charset="0"/>
                          <a:ea typeface="Times New Roman" panose="02020603050405020304" pitchFamily="18" charset="0"/>
                          <a:cs typeface="Times New Roman" panose="02020603050405020304" pitchFamily="18" charset="0"/>
                        </a:rPr>
                        <a:t>Probable</a:t>
                      </a:r>
                      <a:endParaRPr lang="es-CO" sz="20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44450" marR="4445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s-CO" sz="2000">
                          <a:effectLst/>
                          <a:latin typeface="Arial" panose="020B0604020202020204" pitchFamily="34" charset="0"/>
                          <a:ea typeface="Times New Roman" panose="02020603050405020304" pitchFamily="18" charset="0"/>
                          <a:cs typeface="Times New Roman" panose="02020603050405020304" pitchFamily="18" charset="0"/>
                        </a:rPr>
                        <a:t>E</a:t>
                      </a:r>
                      <a:endParaRPr lang="es-CO" sz="20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s-CO" sz="2000">
                          <a:effectLst/>
                          <a:latin typeface="Arial" panose="020B0604020202020204" pitchFamily="34" charset="0"/>
                          <a:ea typeface="Times New Roman" panose="02020603050405020304" pitchFamily="18" charset="0"/>
                          <a:cs typeface="Times New Roman" panose="02020603050405020304" pitchFamily="18" charset="0"/>
                        </a:rPr>
                        <a:t>E</a:t>
                      </a:r>
                      <a:endParaRPr lang="es-CO" sz="20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s-CO" sz="2000">
                          <a:effectLst/>
                          <a:latin typeface="Arial" panose="020B0604020202020204" pitchFamily="34" charset="0"/>
                          <a:ea typeface="Times New Roman" panose="02020603050405020304" pitchFamily="18" charset="0"/>
                          <a:cs typeface="Times New Roman" panose="02020603050405020304" pitchFamily="18" charset="0"/>
                        </a:rPr>
                        <a:t>A</a:t>
                      </a:r>
                      <a:endParaRPr lang="es-CO" sz="20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s-CO" sz="2000">
                          <a:effectLst/>
                          <a:latin typeface="Arial" panose="020B0604020202020204" pitchFamily="34" charset="0"/>
                          <a:ea typeface="Times New Roman" panose="02020603050405020304" pitchFamily="18" charset="0"/>
                          <a:cs typeface="Times New Roman" panose="02020603050405020304" pitchFamily="18" charset="0"/>
                        </a:rPr>
                        <a:t>A</a:t>
                      </a:r>
                      <a:endParaRPr lang="es-CO" sz="20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s-CO" sz="2000">
                          <a:effectLst/>
                          <a:latin typeface="Arial" panose="020B0604020202020204" pitchFamily="34" charset="0"/>
                          <a:ea typeface="Times New Roman" panose="02020603050405020304" pitchFamily="18" charset="0"/>
                          <a:cs typeface="Times New Roman" panose="02020603050405020304" pitchFamily="18" charset="0"/>
                        </a:rPr>
                        <a:t>M</a:t>
                      </a:r>
                      <a:endParaRPr lang="es-CO" sz="20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594">
                <a:tc>
                  <a:txBody>
                    <a:bodyPr/>
                    <a:lstStyle/>
                    <a:p>
                      <a:pPr algn="just">
                        <a:spcBef>
                          <a:spcPts val="200"/>
                        </a:spcBef>
                        <a:spcAft>
                          <a:spcPts val="200"/>
                        </a:spcAft>
                      </a:pPr>
                      <a:r>
                        <a:rPr lang="es-CO" sz="2000">
                          <a:effectLst/>
                          <a:latin typeface="Arial" panose="020B0604020202020204" pitchFamily="34" charset="0"/>
                          <a:ea typeface="Times New Roman" panose="02020603050405020304" pitchFamily="18" charset="0"/>
                          <a:cs typeface="Times New Roman" panose="02020603050405020304" pitchFamily="18" charset="0"/>
                        </a:rPr>
                        <a:t>Posible</a:t>
                      </a:r>
                      <a:endParaRPr lang="es-CO" sz="20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44450" marR="4445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s-CO" sz="2000">
                          <a:effectLst/>
                          <a:latin typeface="Arial" panose="020B0604020202020204" pitchFamily="34" charset="0"/>
                          <a:ea typeface="Times New Roman" panose="02020603050405020304" pitchFamily="18" charset="0"/>
                          <a:cs typeface="Times New Roman" panose="02020603050405020304" pitchFamily="18" charset="0"/>
                        </a:rPr>
                        <a:t>E</a:t>
                      </a:r>
                      <a:endParaRPr lang="es-CO" sz="20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s-CO" sz="2000">
                          <a:effectLst/>
                          <a:latin typeface="Arial" panose="020B0604020202020204" pitchFamily="34" charset="0"/>
                          <a:ea typeface="Times New Roman" panose="02020603050405020304" pitchFamily="18" charset="0"/>
                          <a:cs typeface="Times New Roman" panose="02020603050405020304" pitchFamily="18" charset="0"/>
                        </a:rPr>
                        <a:t>E</a:t>
                      </a:r>
                      <a:endParaRPr lang="es-CO" sz="20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s-CO" sz="2000">
                          <a:effectLst/>
                          <a:latin typeface="Arial" panose="020B0604020202020204" pitchFamily="34" charset="0"/>
                          <a:ea typeface="Times New Roman" panose="02020603050405020304" pitchFamily="18" charset="0"/>
                          <a:cs typeface="Times New Roman" panose="02020603050405020304" pitchFamily="18" charset="0"/>
                        </a:rPr>
                        <a:t>A</a:t>
                      </a:r>
                      <a:endParaRPr lang="es-CO" sz="20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s-CO" sz="2000">
                          <a:effectLst/>
                          <a:latin typeface="Arial" panose="020B0604020202020204" pitchFamily="34" charset="0"/>
                          <a:ea typeface="Times New Roman" panose="02020603050405020304" pitchFamily="18" charset="0"/>
                          <a:cs typeface="Times New Roman" panose="02020603050405020304" pitchFamily="18" charset="0"/>
                        </a:rPr>
                        <a:t>M</a:t>
                      </a:r>
                      <a:endParaRPr lang="es-CO" sz="20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s-CO" sz="2000">
                          <a:effectLst/>
                          <a:latin typeface="Arial" panose="020B0604020202020204" pitchFamily="34" charset="0"/>
                          <a:ea typeface="Times New Roman" panose="02020603050405020304" pitchFamily="18" charset="0"/>
                          <a:cs typeface="Times New Roman" panose="02020603050405020304" pitchFamily="18" charset="0"/>
                        </a:rPr>
                        <a:t>A</a:t>
                      </a:r>
                      <a:endParaRPr lang="es-CO" sz="20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594">
                <a:tc>
                  <a:txBody>
                    <a:bodyPr/>
                    <a:lstStyle/>
                    <a:p>
                      <a:pPr algn="just">
                        <a:spcBef>
                          <a:spcPts val="200"/>
                        </a:spcBef>
                        <a:spcAft>
                          <a:spcPts val="200"/>
                        </a:spcAft>
                      </a:pPr>
                      <a:r>
                        <a:rPr lang="es-CO" sz="2000">
                          <a:effectLst/>
                          <a:latin typeface="Arial" panose="020B0604020202020204" pitchFamily="34" charset="0"/>
                          <a:ea typeface="Times New Roman" panose="02020603050405020304" pitchFamily="18" charset="0"/>
                          <a:cs typeface="Times New Roman" panose="02020603050405020304" pitchFamily="18" charset="0"/>
                        </a:rPr>
                        <a:t>Improbable</a:t>
                      </a:r>
                      <a:endParaRPr lang="es-CO" sz="20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44450" marR="4445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s-CO" sz="2000">
                          <a:effectLst/>
                          <a:latin typeface="Arial" panose="020B0604020202020204" pitchFamily="34" charset="0"/>
                          <a:ea typeface="Times New Roman" panose="02020603050405020304" pitchFamily="18" charset="0"/>
                          <a:cs typeface="Times New Roman" panose="02020603050405020304" pitchFamily="18" charset="0"/>
                        </a:rPr>
                        <a:t>E</a:t>
                      </a:r>
                      <a:endParaRPr lang="es-CO" sz="20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s-CO" sz="2000">
                          <a:effectLst/>
                          <a:latin typeface="Arial" panose="020B0604020202020204" pitchFamily="34" charset="0"/>
                          <a:ea typeface="Times New Roman" panose="02020603050405020304" pitchFamily="18" charset="0"/>
                          <a:cs typeface="Times New Roman" panose="02020603050405020304" pitchFamily="18" charset="0"/>
                        </a:rPr>
                        <a:t>A</a:t>
                      </a:r>
                      <a:endParaRPr lang="es-CO" sz="20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s-CO" sz="2000">
                          <a:effectLst/>
                          <a:latin typeface="Arial" panose="020B0604020202020204" pitchFamily="34" charset="0"/>
                          <a:ea typeface="Times New Roman" panose="02020603050405020304" pitchFamily="18" charset="0"/>
                          <a:cs typeface="Times New Roman" panose="02020603050405020304" pitchFamily="18" charset="0"/>
                        </a:rPr>
                        <a:t>M</a:t>
                      </a:r>
                      <a:endParaRPr lang="es-CO" sz="20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s-CO" sz="2000">
                          <a:effectLst/>
                          <a:latin typeface="Arial" panose="020B0604020202020204" pitchFamily="34" charset="0"/>
                          <a:ea typeface="Times New Roman" panose="02020603050405020304" pitchFamily="18" charset="0"/>
                          <a:cs typeface="Times New Roman" panose="02020603050405020304" pitchFamily="18" charset="0"/>
                        </a:rPr>
                        <a:t>B</a:t>
                      </a:r>
                      <a:endParaRPr lang="es-CO" sz="20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s-CO" sz="2000">
                          <a:effectLst/>
                          <a:latin typeface="Arial" panose="020B0604020202020204" pitchFamily="34" charset="0"/>
                          <a:ea typeface="Times New Roman" panose="02020603050405020304" pitchFamily="18" charset="0"/>
                          <a:cs typeface="Times New Roman" panose="02020603050405020304" pitchFamily="18" charset="0"/>
                        </a:rPr>
                        <a:t>A</a:t>
                      </a:r>
                      <a:endParaRPr lang="es-CO" sz="20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594">
                <a:tc>
                  <a:txBody>
                    <a:bodyPr/>
                    <a:lstStyle/>
                    <a:p>
                      <a:pPr algn="just">
                        <a:spcBef>
                          <a:spcPts val="200"/>
                        </a:spcBef>
                        <a:spcAft>
                          <a:spcPts val="200"/>
                        </a:spcAft>
                      </a:pPr>
                      <a:r>
                        <a:rPr lang="es-CO" sz="2000">
                          <a:effectLst/>
                          <a:latin typeface="Arial" panose="020B0604020202020204" pitchFamily="34" charset="0"/>
                          <a:ea typeface="Times New Roman" panose="02020603050405020304" pitchFamily="18" charset="0"/>
                          <a:cs typeface="Times New Roman" panose="02020603050405020304" pitchFamily="18" charset="0"/>
                        </a:rPr>
                        <a:t>Raro</a:t>
                      </a:r>
                      <a:endParaRPr lang="es-CO" sz="20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44450" marR="44450" marT="0"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s-CO" sz="2000">
                          <a:effectLst/>
                          <a:latin typeface="Arial" panose="020B0604020202020204" pitchFamily="34" charset="0"/>
                          <a:ea typeface="Times New Roman" panose="02020603050405020304" pitchFamily="18" charset="0"/>
                          <a:cs typeface="Times New Roman" panose="02020603050405020304" pitchFamily="18" charset="0"/>
                        </a:rPr>
                        <a:t>A</a:t>
                      </a:r>
                      <a:endParaRPr lang="es-CO" sz="20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s-CO" sz="2000">
                          <a:effectLst/>
                          <a:latin typeface="Arial" panose="020B0604020202020204" pitchFamily="34" charset="0"/>
                          <a:ea typeface="Times New Roman" panose="02020603050405020304" pitchFamily="18" charset="0"/>
                          <a:cs typeface="Times New Roman" panose="02020603050405020304" pitchFamily="18" charset="0"/>
                        </a:rPr>
                        <a:t>A</a:t>
                      </a:r>
                      <a:endParaRPr lang="es-CO" sz="20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s-CO" sz="2000">
                          <a:effectLst/>
                          <a:latin typeface="Arial" panose="020B0604020202020204" pitchFamily="34" charset="0"/>
                          <a:ea typeface="Times New Roman" panose="02020603050405020304" pitchFamily="18" charset="0"/>
                          <a:cs typeface="Times New Roman" panose="02020603050405020304" pitchFamily="18" charset="0"/>
                        </a:rPr>
                        <a:t>M</a:t>
                      </a:r>
                      <a:endParaRPr lang="es-CO" sz="20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s-CO" sz="2000">
                          <a:effectLst/>
                          <a:latin typeface="Arial" panose="020B0604020202020204" pitchFamily="34" charset="0"/>
                          <a:ea typeface="Times New Roman" panose="02020603050405020304" pitchFamily="18" charset="0"/>
                          <a:cs typeface="Times New Roman" panose="02020603050405020304" pitchFamily="18" charset="0"/>
                        </a:rPr>
                        <a:t>B</a:t>
                      </a:r>
                      <a:endParaRPr lang="es-CO" sz="20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200"/>
                        </a:spcBef>
                        <a:spcAft>
                          <a:spcPts val="200"/>
                        </a:spcAft>
                      </a:pPr>
                      <a:r>
                        <a:rPr lang="es-CO" sz="2000">
                          <a:effectLst/>
                          <a:latin typeface="Arial" panose="020B0604020202020204" pitchFamily="34" charset="0"/>
                          <a:ea typeface="Times New Roman" panose="02020603050405020304" pitchFamily="18" charset="0"/>
                          <a:cs typeface="Times New Roman" panose="02020603050405020304" pitchFamily="18" charset="0"/>
                        </a:rPr>
                        <a:t>A</a:t>
                      </a:r>
                      <a:endParaRPr lang="es-CO" sz="2000">
                        <a:effectLst/>
                        <a:latin typeface="Courier New" panose="02070309020205020404" pitchFamily="49"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77411">
                <a:tc gridSpan="6">
                  <a:txBody>
                    <a:bodyPr/>
                    <a:lstStyle/>
                    <a:p>
                      <a:pPr algn="just">
                        <a:spcBef>
                          <a:spcPts val="300"/>
                        </a:spcBef>
                        <a:spcAft>
                          <a:spcPts val="200"/>
                        </a:spcAft>
                        <a:tabLst>
                          <a:tab pos="180340" algn="l"/>
                          <a:tab pos="450215" algn="l"/>
                        </a:tabLst>
                      </a:pPr>
                      <a:r>
                        <a:rPr lang="es-CO" sz="2000" dirty="0">
                          <a:effectLst/>
                          <a:latin typeface="Arial" panose="020B0604020202020204" pitchFamily="34" charset="0"/>
                          <a:ea typeface="Times New Roman" panose="02020603050405020304" pitchFamily="18" charset="0"/>
                          <a:cs typeface="Times New Roman" panose="02020603050405020304" pitchFamily="18" charset="0"/>
                        </a:rPr>
                        <a:t>Convenciones:</a:t>
                      </a:r>
                      <a:endParaRPr lang="es-CO" sz="2000" dirty="0">
                        <a:effectLst/>
                        <a:latin typeface="Courier New" panose="02070309020205020404" pitchFamily="49" charset="0"/>
                        <a:ea typeface="Times New Roman" panose="02020603050405020304" pitchFamily="18" charset="0"/>
                        <a:cs typeface="Times New Roman" panose="02020603050405020304" pitchFamily="18" charset="0"/>
                      </a:endParaRPr>
                    </a:p>
                    <a:p>
                      <a:pPr algn="just">
                        <a:spcBef>
                          <a:spcPts val="300"/>
                        </a:spcBef>
                        <a:spcAft>
                          <a:spcPts val="200"/>
                        </a:spcAft>
                        <a:tabLst>
                          <a:tab pos="180340" algn="l"/>
                          <a:tab pos="450215" algn="l"/>
                        </a:tabLst>
                      </a:pPr>
                      <a:r>
                        <a:rPr lang="es-CO" sz="2000" dirty="0">
                          <a:effectLst/>
                          <a:latin typeface="Arial" panose="020B0604020202020204" pitchFamily="34" charset="0"/>
                          <a:ea typeface="Times New Roman" panose="02020603050405020304" pitchFamily="18" charset="0"/>
                          <a:cs typeface="Times New Roman" panose="02020603050405020304" pitchFamily="18" charset="0"/>
                        </a:rPr>
                        <a:t>E 	= 	riesgo extremo, exige acción inmediata.</a:t>
                      </a:r>
                      <a:endParaRPr lang="es-CO" sz="2000" dirty="0">
                        <a:effectLst/>
                        <a:latin typeface="Courier New" panose="02070309020205020404" pitchFamily="49" charset="0"/>
                        <a:ea typeface="Times New Roman" panose="02020603050405020304" pitchFamily="18" charset="0"/>
                        <a:cs typeface="Times New Roman" panose="02020603050405020304" pitchFamily="18" charset="0"/>
                      </a:endParaRPr>
                    </a:p>
                    <a:p>
                      <a:pPr algn="just">
                        <a:spcBef>
                          <a:spcPts val="300"/>
                        </a:spcBef>
                        <a:spcAft>
                          <a:spcPts val="200"/>
                        </a:spcAft>
                        <a:tabLst>
                          <a:tab pos="180340" algn="l"/>
                          <a:tab pos="450215" algn="l"/>
                        </a:tabLst>
                      </a:pPr>
                      <a:r>
                        <a:rPr lang="es-CO" sz="2000" dirty="0">
                          <a:effectLst/>
                          <a:latin typeface="Arial" panose="020B0604020202020204" pitchFamily="34" charset="0"/>
                          <a:ea typeface="Times New Roman" panose="02020603050405020304" pitchFamily="18" charset="0"/>
                          <a:cs typeface="Times New Roman" panose="02020603050405020304" pitchFamily="18" charset="0"/>
                        </a:rPr>
                        <a:t>A 	= 	riesgo alto, es necesaria la atención por parte de la alta dirección.</a:t>
                      </a:r>
                      <a:endParaRPr lang="es-CO" sz="2000" dirty="0">
                        <a:effectLst/>
                        <a:latin typeface="Courier New" panose="02070309020205020404" pitchFamily="49" charset="0"/>
                        <a:ea typeface="Times New Roman" panose="02020603050405020304" pitchFamily="18" charset="0"/>
                        <a:cs typeface="Times New Roman" panose="02020603050405020304" pitchFamily="18" charset="0"/>
                      </a:endParaRPr>
                    </a:p>
                    <a:p>
                      <a:pPr algn="just">
                        <a:spcBef>
                          <a:spcPts val="300"/>
                        </a:spcBef>
                        <a:spcAft>
                          <a:spcPts val="200"/>
                        </a:spcAft>
                        <a:tabLst>
                          <a:tab pos="180340" algn="l"/>
                          <a:tab pos="450215" algn="l"/>
                        </a:tabLst>
                      </a:pPr>
                      <a:r>
                        <a:rPr lang="es-CO" sz="2000" dirty="0">
                          <a:effectLst/>
                          <a:latin typeface="Arial" panose="020B0604020202020204" pitchFamily="34" charset="0"/>
                          <a:ea typeface="Times New Roman" panose="02020603050405020304" pitchFamily="18" charset="0"/>
                          <a:cs typeface="Times New Roman" panose="02020603050405020304" pitchFamily="18" charset="0"/>
                        </a:rPr>
                        <a:t>M 	=	riesgo moderado, se debe especificar la responsabilidad de la dirección.</a:t>
                      </a:r>
                      <a:endParaRPr lang="es-CO" sz="2000" dirty="0">
                        <a:effectLst/>
                        <a:latin typeface="Courier New" panose="02070309020205020404" pitchFamily="49" charset="0"/>
                        <a:ea typeface="Times New Roman" panose="02020603050405020304" pitchFamily="18" charset="0"/>
                        <a:cs typeface="Times New Roman" panose="02020603050405020304" pitchFamily="18" charset="0"/>
                      </a:endParaRPr>
                    </a:p>
                    <a:p>
                      <a:pPr algn="just">
                        <a:spcBef>
                          <a:spcPts val="300"/>
                        </a:spcBef>
                        <a:spcAft>
                          <a:spcPts val="200"/>
                        </a:spcAft>
                        <a:tabLst>
                          <a:tab pos="180340" algn="l"/>
                          <a:tab pos="450215" algn="l"/>
                        </a:tabLst>
                      </a:pPr>
                      <a:r>
                        <a:rPr lang="es-CO" sz="2000" spc="0" dirty="0">
                          <a:effectLst/>
                          <a:latin typeface="Arial" panose="020B0604020202020204" pitchFamily="34" charset="0"/>
                          <a:ea typeface="Times New Roman" panose="02020603050405020304" pitchFamily="18" charset="0"/>
                          <a:cs typeface="Arial" panose="020B0604020202020204" pitchFamily="34" charset="0"/>
                        </a:rPr>
                        <a:t>B	=	riesgo bajo, gestionado mediante procedimientos de rutina.</a:t>
                      </a:r>
                      <a:endParaRPr lang="es-CO" sz="2000" spc="-1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r>
            </a:tbl>
          </a:graphicData>
        </a:graphic>
      </p:graphicFrame>
      <p:sp>
        <p:nvSpPr>
          <p:cNvPr id="7" name="Rectangle 2"/>
          <p:cNvSpPr>
            <a:spLocks noChangeArrowheads="1"/>
          </p:cNvSpPr>
          <p:nvPr/>
        </p:nvSpPr>
        <p:spPr bwMode="auto">
          <a:xfrm>
            <a:off x="3024555" y="539318"/>
            <a:ext cx="886264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80975" algn="l"/>
                <a:tab pos="450850" algn="l"/>
              </a:tabLst>
              <a:defRPr>
                <a:solidFill>
                  <a:schemeClr val="tx1"/>
                </a:solidFill>
                <a:latin typeface="Arial" panose="020B0604020202020204" pitchFamily="34" charset="0"/>
              </a:defRPr>
            </a:lvl1pPr>
            <a:lvl2pPr eaLnBrk="0" fontAlgn="base" hangingPunct="0">
              <a:spcBef>
                <a:spcPct val="0"/>
              </a:spcBef>
              <a:spcAft>
                <a:spcPct val="0"/>
              </a:spcAft>
              <a:tabLst>
                <a:tab pos="180975" algn="l"/>
                <a:tab pos="450850" algn="l"/>
              </a:tabLst>
              <a:defRPr>
                <a:solidFill>
                  <a:schemeClr val="tx1"/>
                </a:solidFill>
                <a:latin typeface="Arial" panose="020B0604020202020204" pitchFamily="34" charset="0"/>
              </a:defRPr>
            </a:lvl2pPr>
            <a:lvl3pPr eaLnBrk="0" fontAlgn="base" hangingPunct="0">
              <a:spcBef>
                <a:spcPct val="0"/>
              </a:spcBef>
              <a:spcAft>
                <a:spcPct val="0"/>
              </a:spcAft>
              <a:tabLst>
                <a:tab pos="180975" algn="l"/>
                <a:tab pos="450850" algn="l"/>
              </a:tabLst>
              <a:defRPr>
                <a:solidFill>
                  <a:schemeClr val="tx1"/>
                </a:solidFill>
                <a:latin typeface="Arial" panose="020B0604020202020204" pitchFamily="34" charset="0"/>
              </a:defRPr>
            </a:lvl3pPr>
            <a:lvl4pPr eaLnBrk="0" fontAlgn="base" hangingPunct="0">
              <a:spcBef>
                <a:spcPct val="0"/>
              </a:spcBef>
              <a:spcAft>
                <a:spcPct val="0"/>
              </a:spcAft>
              <a:tabLst>
                <a:tab pos="180975" algn="l"/>
                <a:tab pos="450850" algn="l"/>
              </a:tabLst>
              <a:defRPr>
                <a:solidFill>
                  <a:schemeClr val="tx1"/>
                </a:solidFill>
                <a:latin typeface="Arial" panose="020B0604020202020204" pitchFamily="34" charset="0"/>
              </a:defRPr>
            </a:lvl4pPr>
            <a:lvl5pPr eaLnBrk="0" fontAlgn="base" hangingPunct="0">
              <a:spcBef>
                <a:spcPct val="0"/>
              </a:spcBef>
              <a:spcAft>
                <a:spcPct val="0"/>
              </a:spcAft>
              <a:tabLst>
                <a:tab pos="180975" algn="l"/>
                <a:tab pos="450850" algn="l"/>
              </a:tabLst>
              <a:defRPr>
                <a:solidFill>
                  <a:schemeClr val="tx1"/>
                </a:solidFill>
                <a:latin typeface="Arial" panose="020B0604020202020204" pitchFamily="34" charset="0"/>
              </a:defRPr>
            </a:lvl5pPr>
            <a:lvl6pPr eaLnBrk="0" fontAlgn="base" hangingPunct="0">
              <a:spcBef>
                <a:spcPct val="0"/>
              </a:spcBef>
              <a:spcAft>
                <a:spcPct val="0"/>
              </a:spcAft>
              <a:tabLst>
                <a:tab pos="180975" algn="l"/>
                <a:tab pos="450850" algn="l"/>
              </a:tabLst>
              <a:defRPr>
                <a:solidFill>
                  <a:schemeClr val="tx1"/>
                </a:solidFill>
                <a:latin typeface="Arial" panose="020B0604020202020204" pitchFamily="34" charset="0"/>
              </a:defRPr>
            </a:lvl6pPr>
            <a:lvl7pPr eaLnBrk="0" fontAlgn="base" hangingPunct="0">
              <a:spcBef>
                <a:spcPct val="0"/>
              </a:spcBef>
              <a:spcAft>
                <a:spcPct val="0"/>
              </a:spcAft>
              <a:tabLst>
                <a:tab pos="180975" algn="l"/>
                <a:tab pos="450850" algn="l"/>
              </a:tabLst>
              <a:defRPr>
                <a:solidFill>
                  <a:schemeClr val="tx1"/>
                </a:solidFill>
                <a:latin typeface="Arial" panose="020B0604020202020204" pitchFamily="34" charset="0"/>
              </a:defRPr>
            </a:lvl7pPr>
            <a:lvl8pPr eaLnBrk="0" fontAlgn="base" hangingPunct="0">
              <a:spcBef>
                <a:spcPct val="0"/>
              </a:spcBef>
              <a:spcAft>
                <a:spcPct val="0"/>
              </a:spcAft>
              <a:tabLst>
                <a:tab pos="180975" algn="l"/>
                <a:tab pos="450850" algn="l"/>
              </a:tabLst>
              <a:defRPr>
                <a:solidFill>
                  <a:schemeClr val="tx1"/>
                </a:solidFill>
                <a:latin typeface="Arial" panose="020B0604020202020204" pitchFamily="34" charset="0"/>
              </a:defRPr>
            </a:lvl8pPr>
            <a:lvl9pPr eaLnBrk="0" fontAlgn="base" hangingPunct="0">
              <a:spcBef>
                <a:spcPct val="0"/>
              </a:spcBef>
              <a:spcAft>
                <a:spcPct val="0"/>
              </a:spcAft>
              <a:tabLst>
                <a:tab pos="180975" algn="l"/>
                <a:tab pos="450850" algn="l"/>
              </a:tabLs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tab pos="180975" algn="l"/>
                <a:tab pos="450850" algn="l"/>
              </a:tabLst>
            </a:pPr>
            <a:r>
              <a:rPr kumimoji="0" lang="es-ES" altLang="es-CO" sz="2400" b="1"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Matriz para el análisis cualitativo del riesgo: Nivel de </a:t>
            </a:r>
            <a:r>
              <a:rPr kumimoji="0" lang="es-ES" altLang="es-CO" sz="2400" b="1" i="0" u="none" strike="noStrike" cap="none" normalizeH="0" baseline="0" dirty="0" smtClean="0">
                <a:ln>
                  <a:noFill/>
                </a:ln>
                <a:solidFill>
                  <a:schemeClr val="tx1"/>
                </a:solidFill>
                <a:effectLst/>
                <a:ea typeface="Times New Roman" panose="02020603050405020304" pitchFamily="18" charset="0"/>
                <a:cs typeface="Arial" panose="020B0604020202020204" pitchFamily="34" charset="0"/>
              </a:rPr>
              <a:t>riesgo Tabla 4C</a:t>
            </a:r>
            <a:endParaRPr kumimoji="0" lang="es-CO" altLang="es-CO" sz="24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180975" algn="l"/>
                <a:tab pos="450850" algn="l"/>
              </a:tabLst>
            </a:pPr>
            <a:endParaRPr kumimoji="0" lang="es-CO" altLang="es-CO" sz="24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11604146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3413155" y="44451"/>
            <a:ext cx="8101012" cy="601663"/>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s-CO" altLang="es-CO" sz="2800" dirty="0" smtClean="0"/>
              <a:t>Tabla F.1. Clasificación de las consecuencias del impacto ambiental potencial: Ejemplo</a:t>
            </a:r>
            <a:endParaRPr lang="es-ES" altLang="es-CO" sz="2800" dirty="0"/>
          </a:p>
        </p:txBody>
      </p:sp>
      <p:graphicFrame>
        <p:nvGraphicFramePr>
          <p:cNvPr id="3" name="Group 163"/>
          <p:cNvGraphicFramePr>
            <a:graphicFrameLocks noGrp="1"/>
          </p:cNvGraphicFramePr>
          <p:nvPr>
            <p:extLst>
              <p:ext uri="{D42A27DB-BD31-4B8C-83A1-F6EECF244321}">
                <p14:modId xmlns:p14="http://schemas.microsoft.com/office/powerpoint/2010/main" val="4249215240"/>
              </p:ext>
            </p:extLst>
          </p:nvPr>
        </p:nvGraphicFramePr>
        <p:xfrm>
          <a:off x="3413155" y="796926"/>
          <a:ext cx="8101012" cy="5577840"/>
        </p:xfrm>
        <a:graphic>
          <a:graphicData uri="http://schemas.openxmlformats.org/drawingml/2006/table">
            <a:tbl>
              <a:tblPr/>
              <a:tblGrid>
                <a:gridCol w="1773237"/>
                <a:gridCol w="1998663"/>
                <a:gridCol w="1998662"/>
                <a:gridCol w="2330450"/>
              </a:tblGrid>
              <a:tr h="228600">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O" altLang="es-CO" sz="10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Área impactada</a:t>
                      </a:r>
                      <a:endParaRPr kumimoji="0" lang="es-CO" altLang="es-CO" sz="1000" b="0" i="0" u="none" strike="noStrike" cap="none" normalizeH="0" baseline="0" dirty="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O" altLang="es-CO" sz="10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Nivel 1 (gravedad baja)</a:t>
                      </a:r>
                      <a:endParaRPr kumimoji="0" lang="es-CO" altLang="es-CO" sz="10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O" altLang="es-CO" sz="10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Nivel 3</a:t>
                      </a:r>
                      <a:endParaRPr kumimoji="0" lang="es-CO" altLang="es-CO" sz="10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O" altLang="es-CO" sz="10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Nivel 5 (gravedad alta)</a:t>
                      </a:r>
                      <a:endParaRPr kumimoji="0" lang="es-CO" altLang="es-CO" sz="10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125">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10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Impactos ambientales y sociales generales</a:t>
                      </a:r>
                      <a:endParaRPr kumimoji="0" lang="es-CO" altLang="es-CO" sz="10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10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Ningún efecto perjudicial duradero en el ambiente, por ejemplo, liberación menor, temporal de contaminante (incluyendo olor, polvo y ruido) o impacto social menor.</a:t>
                      </a:r>
                      <a:endParaRPr kumimoji="0" lang="es-CO" altLang="es-CO" sz="10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10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Impacto prejudicial ambiental o social duradero, por ejemplo, descarga crónica y/ o significativa de contaminante, una fuente posible de perturbación para la comunidad.</a:t>
                      </a:r>
                      <a:endParaRPr kumimoji="0" lang="es-CO" altLang="es-CO" sz="10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10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Impactos perjudiciales extensos, duraderos en el ambiente, la comunidad y /o la salud pública. Descarga catastrófica y /o crónica extensa de contaminante peligroso y persistente. </a:t>
                      </a:r>
                      <a:endParaRPr kumimoji="0" lang="es-CO" altLang="es-CO" sz="10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600">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10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Salud humana</a:t>
                      </a:r>
                      <a:endParaRPr kumimoji="0" lang="es-CO" altLang="es-CO" sz="10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10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Síntomas e inconvenientes menores de corta duración.</a:t>
                      </a:r>
                      <a:endParaRPr kumimoji="0" lang="es-CO" altLang="es-CO" sz="10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10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Deterioro objetivo, pero reversible en la salud humana.</a:t>
                      </a:r>
                      <a:endParaRPr kumimoji="0" lang="es-CO" altLang="es-CO" sz="10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10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Efectos incapacitantes, fatales, duraderos o permanentes en la salud humana (más de una persona afectada).</a:t>
                      </a:r>
                      <a:endParaRPr kumimoji="0" lang="es-CO" altLang="es-CO" sz="10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1650">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10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Ecosistema terrestre</a:t>
                      </a:r>
                      <a:endParaRPr kumimoji="0" lang="es-CO" altLang="es-CO" sz="10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10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Impactos menores en la fauna, flora y hábitat, pero sin impactos negativos en la función del ecosistema. Daño limitado a un área mínima de terreno, de valor insignificante (es decir, ninguna reserva natural, parque ni hábitats únicos).</a:t>
                      </a:r>
                      <a:endParaRPr kumimoji="0" lang="es-CO" altLang="es-CO" sz="10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10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Cambio significativo en la población de flora y fauna y en los hábitats, pero sin erradicación ni cualquier impacto en especies benéficas o en vías de extinción. Daño no persistente para la tierra, pero con dispersión posible; daño que se puede corregir sin pérdidas duraderas; o daño persistente localizado.</a:t>
                      </a:r>
                      <a:endParaRPr kumimoji="0" lang="es-CO" altLang="es-CO" sz="10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10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Cambio significativo y duradero en la población (por ejemplo, erradicación de especies benéficas o en vías de extinción) o en el hábitat, con impacto negativo en la función del ecosistema. Dispersión y daño persistente en un área significativa de terreno y /o fuentes de agua subterránea (considerando la importancia de la tierra, por ejemplo, un hábitat único / un parque natural</a:t>
                      </a:r>
                      <a:endParaRPr kumimoji="0" lang="es-CO" altLang="es-CO" sz="10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600">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10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Ecosistema acuático</a:t>
                      </a:r>
                      <a:endParaRPr kumimoji="0" lang="es-CO" altLang="es-CO" sz="10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10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Impacto menor en el ecosistema acuático, incluyendo flora, fauna y hábitat. Ningún impacto significativo en las fuentes de agua.</a:t>
                      </a:r>
                      <a:endParaRPr kumimoji="0" lang="es-CO" altLang="es-CO" sz="10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1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Impactos significativos localizados, pero sin impacto duradero en los ecosistemas acuáticos y /o impactos de corta duración en las fuentes de agua.</a:t>
                      </a:r>
                      <a:endParaRPr kumimoji="0" lang="es-CO" altLang="es-CO" sz="1000" b="0" i="0" u="none" strike="noStrike" cap="none" normalizeH="0" baseline="0" dirty="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10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Daño en una parte extensa del ecosistema acuático causante de impactos graves en las poblaciones y hábitats acuáticos y /o impactos duraderos en las fuentes de agua.</a:t>
                      </a:r>
                      <a:endParaRPr kumimoji="0" lang="es-CO" altLang="es-CO" sz="10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600">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10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Patrimonio cultural</a:t>
                      </a:r>
                      <a:endParaRPr kumimoji="0" lang="es-CO" altLang="es-CO" sz="10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10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Daño menor, reparable en estructuras comunes o infracción menor a los valores culturales.</a:t>
                      </a:r>
                      <a:endParaRPr kumimoji="0" lang="es-CO" altLang="es-CO" sz="10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10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Daños a estructuras /elementos de significado cultural o infracción significativa de los valores culturales /lugares sagrados.</a:t>
                      </a:r>
                      <a:endParaRPr kumimoji="0" lang="es-CO" altLang="es-CO" sz="10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10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Daño irreparable a estructuras de mucho valor/ elementos /lugares de significado cultural o sagrados.</a:t>
                      </a:r>
                      <a:endParaRPr kumimoji="0" lang="es-CO" altLang="es-CO" sz="10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 name="CuadroTexto 3">
            <a:extLst>
              <a:ext uri="{FF2B5EF4-FFF2-40B4-BE49-F238E27FC236}">
                <a16:creationId xmlns="" xmlns:a16="http://schemas.microsoft.com/office/drawing/2014/main" id="{618B7B17-B2F7-4EE7-A79E-E4AEAACBC4A6}"/>
              </a:ext>
            </a:extLst>
          </p:cNvPr>
          <p:cNvSpPr txBox="1"/>
          <p:nvPr/>
        </p:nvSpPr>
        <p:spPr>
          <a:xfrm>
            <a:off x="257063" y="281354"/>
            <a:ext cx="2767492" cy="1938992"/>
          </a:xfrm>
          <a:prstGeom prst="rect">
            <a:avLst/>
          </a:prstGeom>
          <a:noFill/>
        </p:spPr>
        <p:txBody>
          <a:bodyPr wrap="square" rtlCol="0">
            <a:spAutoFit/>
          </a:bodyPr>
          <a:lstStyle/>
          <a:p>
            <a:r>
              <a:rPr lang="es-CO" altLang="es-CO" sz="4000" b="1" dirty="0" smtClean="0">
                <a:solidFill>
                  <a:schemeClr val="accent1"/>
                </a:solidFill>
              </a:rPr>
              <a:t>ANALISIS DE RIESGOS</a:t>
            </a:r>
            <a:endParaRPr lang="es-ES" altLang="es-CO" sz="4000" b="1" dirty="0">
              <a:solidFill>
                <a:schemeClr val="accent1"/>
              </a:solidFill>
            </a:endParaRPr>
          </a:p>
        </p:txBody>
      </p:sp>
    </p:spTree>
    <p:extLst>
      <p:ext uri="{BB962C8B-B14F-4D97-AF65-F5344CB8AC3E}">
        <p14:creationId xmlns:p14="http://schemas.microsoft.com/office/powerpoint/2010/main" val="22832735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 xmlns:a16="http://schemas.microsoft.com/office/drawing/2014/main" id="{618B7B17-B2F7-4EE7-A79E-E4AEAACBC4A6}"/>
              </a:ext>
            </a:extLst>
          </p:cNvPr>
          <p:cNvSpPr txBox="1"/>
          <p:nvPr/>
        </p:nvSpPr>
        <p:spPr>
          <a:xfrm>
            <a:off x="257062" y="311051"/>
            <a:ext cx="2813684" cy="2246769"/>
          </a:xfrm>
          <a:prstGeom prst="rect">
            <a:avLst/>
          </a:prstGeom>
          <a:noFill/>
        </p:spPr>
        <p:txBody>
          <a:bodyPr wrap="square" rtlCol="0">
            <a:spAutoFit/>
          </a:bodyPr>
          <a:lstStyle/>
          <a:p>
            <a:r>
              <a:rPr lang="es-CO" altLang="es-CO" sz="2800" b="1" dirty="0" smtClean="0">
                <a:solidFill>
                  <a:schemeClr val="accent1"/>
                </a:solidFill>
              </a:rPr>
              <a:t>CONTENIDO DE LA </a:t>
            </a:r>
            <a:r>
              <a:rPr lang="es-CO" altLang="es-CO" sz="2800" b="1" dirty="0">
                <a:solidFill>
                  <a:schemeClr val="accent1"/>
                </a:solidFill>
              </a:rPr>
              <a:t>GUÍA</a:t>
            </a:r>
            <a:r>
              <a:rPr lang="es-ES" altLang="es-CO" sz="2800" b="1" dirty="0">
                <a:solidFill>
                  <a:schemeClr val="accent1"/>
                </a:solidFill>
              </a:rPr>
              <a:t> </a:t>
            </a:r>
            <a:r>
              <a:rPr lang="es-ES" altLang="es-CO" sz="2800" b="1" dirty="0" smtClean="0">
                <a:solidFill>
                  <a:schemeClr val="accent1"/>
                </a:solidFill>
              </a:rPr>
              <a:t>GTC104</a:t>
            </a:r>
          </a:p>
          <a:p>
            <a:r>
              <a:rPr lang="es-CO" sz="2800" b="1" dirty="0">
                <a:solidFill>
                  <a:schemeClr val="accent1"/>
                </a:solidFill>
              </a:rPr>
              <a:t>APÉNDICES</a:t>
            </a:r>
            <a:endParaRPr lang="es-CO" sz="2800" dirty="0">
              <a:solidFill>
                <a:schemeClr val="accent1"/>
              </a:solidFill>
            </a:endParaRPr>
          </a:p>
          <a:p>
            <a:endParaRPr lang="es-ES" altLang="es-CO" sz="2800" b="1" dirty="0">
              <a:solidFill>
                <a:schemeClr val="accent1"/>
              </a:solidFill>
            </a:endParaRPr>
          </a:p>
        </p:txBody>
      </p:sp>
      <p:sp>
        <p:nvSpPr>
          <p:cNvPr id="3" name="Rectangle 2"/>
          <p:cNvSpPr txBox="1">
            <a:spLocks noChangeArrowheads="1"/>
          </p:cNvSpPr>
          <p:nvPr/>
        </p:nvSpPr>
        <p:spPr>
          <a:xfrm>
            <a:off x="1214438" y="115888"/>
            <a:ext cx="7370762" cy="601662"/>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s-ES" altLang="es-CO" sz="4400" dirty="0"/>
          </a:p>
        </p:txBody>
      </p:sp>
      <p:sp>
        <p:nvSpPr>
          <p:cNvPr id="4" name="Rectangle 3"/>
          <p:cNvSpPr txBox="1">
            <a:spLocks noChangeArrowheads="1"/>
          </p:cNvSpPr>
          <p:nvPr/>
        </p:nvSpPr>
        <p:spPr>
          <a:xfrm>
            <a:off x="2602523" y="14068"/>
            <a:ext cx="9589477" cy="4359771"/>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s-CO" sz="2000" b="1" dirty="0"/>
              <a:t>APÉNDICE</a:t>
            </a:r>
            <a:r>
              <a:rPr lang="es-CO" sz="2000" b="1" dirty="0" smtClean="0"/>
              <a:t> </a:t>
            </a:r>
            <a:r>
              <a:rPr lang="es-CO" sz="2000" b="1" dirty="0"/>
              <a:t>A</a:t>
            </a:r>
            <a:endParaRPr lang="es-CO" sz="2000" dirty="0"/>
          </a:p>
          <a:p>
            <a:pPr marL="0" indent="0">
              <a:buNone/>
            </a:pPr>
            <a:r>
              <a:rPr lang="es-CO" sz="2000" b="1" dirty="0"/>
              <a:t> </a:t>
            </a:r>
            <a:r>
              <a:rPr lang="es-CO" sz="1800" b="1" dirty="0"/>
              <a:t>GLOSARIO</a:t>
            </a:r>
            <a:r>
              <a:rPr lang="es-CO" sz="2000" b="1" dirty="0"/>
              <a:t>	</a:t>
            </a:r>
            <a:endParaRPr lang="es-CO" sz="2000" dirty="0"/>
          </a:p>
          <a:p>
            <a:r>
              <a:rPr lang="es-CO" sz="2000" b="1" dirty="0"/>
              <a:t>APÉNDICE B</a:t>
            </a:r>
            <a:endParaRPr lang="es-CO" sz="2000" dirty="0"/>
          </a:p>
          <a:p>
            <a:pPr marL="0" indent="0">
              <a:buNone/>
            </a:pPr>
            <a:r>
              <a:rPr lang="es-CO" sz="1800" b="1" dirty="0"/>
              <a:t>PRINCIPIOS DE SOSTENIBILIDAD	</a:t>
            </a:r>
            <a:endParaRPr lang="es-CO" sz="1800" dirty="0"/>
          </a:p>
          <a:p>
            <a:r>
              <a:rPr lang="es-CO" sz="2000" b="1" dirty="0"/>
              <a:t>APÉNDICE C</a:t>
            </a:r>
            <a:endParaRPr lang="es-CO" sz="2000" dirty="0"/>
          </a:p>
          <a:p>
            <a:pPr marL="0" indent="0">
              <a:buNone/>
            </a:pPr>
            <a:r>
              <a:rPr lang="es-CO" sz="1800" b="1" dirty="0"/>
              <a:t>VÍNCULOS ENTRE EL RIESGO AMBIENTAL Y  LOS SISTEMAS DE </a:t>
            </a:r>
            <a:r>
              <a:rPr lang="es-CO" sz="1800" b="1" dirty="0" smtClean="0"/>
              <a:t>GESTIÓN</a:t>
            </a:r>
            <a:r>
              <a:rPr lang="es-CO" sz="1800" dirty="0"/>
              <a:t> </a:t>
            </a:r>
            <a:r>
              <a:rPr lang="es-CO" sz="1800" b="1" dirty="0" smtClean="0"/>
              <a:t>AMBIENTAL</a:t>
            </a:r>
            <a:endParaRPr lang="es-CO" sz="1800" dirty="0"/>
          </a:p>
          <a:p>
            <a:r>
              <a:rPr lang="es-CO" sz="2000" b="1" dirty="0"/>
              <a:t>APÉNDICE D</a:t>
            </a:r>
            <a:endParaRPr lang="es-CO" sz="2000" dirty="0"/>
          </a:p>
          <a:p>
            <a:pPr marL="0" indent="0">
              <a:buNone/>
            </a:pPr>
            <a:r>
              <a:rPr lang="es-CO" sz="1800" b="1" dirty="0"/>
              <a:t>CRITERIOS DE RIESGO: ¿QUÉ ES UN RIESGO TOLERANTE?</a:t>
            </a:r>
            <a:r>
              <a:rPr lang="es-CO" sz="2000" b="1" dirty="0"/>
              <a:t>	</a:t>
            </a:r>
            <a:endParaRPr lang="es-CO" sz="2000" dirty="0"/>
          </a:p>
          <a:p>
            <a:r>
              <a:rPr lang="es-CO" sz="2000" b="1" dirty="0"/>
              <a:t>APÉNDICE E</a:t>
            </a:r>
            <a:endParaRPr lang="es-CO" sz="2000" dirty="0"/>
          </a:p>
          <a:p>
            <a:pPr marL="0" indent="0">
              <a:buNone/>
            </a:pPr>
            <a:r>
              <a:rPr lang="es-CO" sz="1800" b="1" dirty="0"/>
              <a:t>FUENTES DE INFORMACIÓN PARA LA IDENTIFICACIÓN DEL </a:t>
            </a:r>
            <a:r>
              <a:rPr lang="es-CO" sz="1800" b="1" dirty="0" smtClean="0"/>
              <a:t>RIESGO</a:t>
            </a:r>
            <a:r>
              <a:rPr lang="es-CO" sz="1800" b="1" dirty="0"/>
              <a:t> </a:t>
            </a:r>
            <a:endParaRPr lang="es-CO" sz="1800" dirty="0"/>
          </a:p>
          <a:p>
            <a:r>
              <a:rPr lang="es-CO" sz="2000" b="1" dirty="0"/>
              <a:t>APÉNDICE </a:t>
            </a:r>
            <a:r>
              <a:rPr lang="es-CO" sz="2000" b="1" dirty="0" smtClean="0"/>
              <a:t>F</a:t>
            </a:r>
            <a:endParaRPr lang="es-CO" sz="2000" dirty="0"/>
          </a:p>
          <a:p>
            <a:pPr marL="0" indent="0">
              <a:buNone/>
            </a:pPr>
            <a:r>
              <a:rPr lang="es-CO" sz="1800" b="1" dirty="0" smtClean="0"/>
              <a:t>EJEMPLOS</a:t>
            </a:r>
            <a:r>
              <a:rPr lang="es-CO" sz="2000" b="1" dirty="0"/>
              <a:t> </a:t>
            </a:r>
            <a:endParaRPr lang="es-CO" sz="2000" dirty="0"/>
          </a:p>
          <a:p>
            <a:r>
              <a:rPr lang="es-CO" sz="2000" b="1" dirty="0"/>
              <a:t>APÉNDICE G</a:t>
            </a:r>
            <a:endParaRPr lang="es-CO" sz="2000" dirty="0"/>
          </a:p>
          <a:p>
            <a:pPr marL="0" indent="0">
              <a:buNone/>
            </a:pPr>
            <a:r>
              <a:rPr lang="es-CO" sz="1800" b="1" dirty="0"/>
              <a:t>MÉTODOS UTILIZADOS EN EL ANÁLISIS DEL RIESGO</a:t>
            </a:r>
            <a:r>
              <a:rPr lang="es-CO" sz="2000" b="1" dirty="0"/>
              <a:t>	</a:t>
            </a:r>
            <a:endParaRPr lang="es-CO" sz="2000" dirty="0"/>
          </a:p>
          <a:p>
            <a:r>
              <a:rPr lang="es-CO" sz="2000" b="1" dirty="0"/>
              <a:t>APÉNDICE </a:t>
            </a:r>
            <a:r>
              <a:rPr lang="es-CO" sz="2000" b="1" dirty="0" smtClean="0"/>
              <a:t>H</a:t>
            </a:r>
            <a:endParaRPr lang="es-CO" sz="2000" dirty="0"/>
          </a:p>
          <a:p>
            <a:pPr marL="0" indent="0">
              <a:buNone/>
            </a:pPr>
            <a:r>
              <a:rPr lang="es-CO" sz="1800" b="1" dirty="0"/>
              <a:t>ANÁLISIS DE COSTO- </a:t>
            </a:r>
            <a:r>
              <a:rPr lang="es-CO" sz="1800" b="1" dirty="0" smtClean="0"/>
              <a:t>BENEFICIO</a:t>
            </a:r>
          </a:p>
          <a:p>
            <a:r>
              <a:rPr lang="es-CO" sz="2000" b="1" dirty="0"/>
              <a:t>APÉNDICE I</a:t>
            </a:r>
            <a:endParaRPr lang="es-CO" sz="2000" dirty="0"/>
          </a:p>
          <a:p>
            <a:pPr marL="0" indent="0">
              <a:buNone/>
            </a:pPr>
            <a:r>
              <a:rPr lang="es-CO" sz="1800" b="1" dirty="0" smtClean="0"/>
              <a:t>BIBLIOGRAFÍA</a:t>
            </a:r>
            <a:endParaRPr lang="es-ES" altLang="es-CO" sz="1800" dirty="0"/>
          </a:p>
        </p:txBody>
      </p:sp>
    </p:spTree>
    <p:extLst>
      <p:ext uri="{BB962C8B-B14F-4D97-AF65-F5344CB8AC3E}">
        <p14:creationId xmlns:p14="http://schemas.microsoft.com/office/powerpoint/2010/main" val="25904406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3357348" y="87712"/>
            <a:ext cx="8311487" cy="601663"/>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s-CO" altLang="es-CO" sz="2800" dirty="0" smtClean="0"/>
              <a:t>Tabla F.2. Clasificación de las consecuencias en los negocios de los impactos potenciales </a:t>
            </a:r>
            <a:br>
              <a:rPr lang="es-CO" altLang="es-CO" sz="2800" dirty="0" smtClean="0"/>
            </a:br>
            <a:r>
              <a:rPr lang="es-CO" altLang="es-CO" sz="2800" dirty="0" smtClean="0"/>
              <a:t>relacionados con el ambiente: Ejemplo</a:t>
            </a:r>
            <a:endParaRPr lang="es-ES" altLang="es-CO" sz="2800" dirty="0"/>
          </a:p>
        </p:txBody>
      </p:sp>
      <p:graphicFrame>
        <p:nvGraphicFramePr>
          <p:cNvPr id="3" name="Group 193"/>
          <p:cNvGraphicFramePr>
            <a:graphicFrameLocks/>
          </p:cNvGraphicFramePr>
          <p:nvPr>
            <p:extLst>
              <p:ext uri="{D42A27DB-BD31-4B8C-83A1-F6EECF244321}">
                <p14:modId xmlns:p14="http://schemas.microsoft.com/office/powerpoint/2010/main" val="116513837"/>
              </p:ext>
            </p:extLst>
          </p:nvPr>
        </p:nvGraphicFramePr>
        <p:xfrm>
          <a:off x="3044662" y="1265238"/>
          <a:ext cx="8633132" cy="5059680"/>
        </p:xfrm>
        <a:graphic>
          <a:graphicData uri="http://schemas.openxmlformats.org/drawingml/2006/table">
            <a:tbl>
              <a:tblPr/>
              <a:tblGrid>
                <a:gridCol w="1306051"/>
                <a:gridCol w="2387095"/>
                <a:gridCol w="1959077"/>
                <a:gridCol w="2980909"/>
              </a:tblGrid>
              <a:tr h="128588">
                <a:tc>
                  <a:txBody>
                    <a:bodyPr/>
                    <a:lstStyle>
                      <a:lvl1pPr algn="l">
                        <a:spcBef>
                          <a:spcPct val="20000"/>
                        </a:spcBef>
                        <a:defRPr sz="2800">
                          <a:solidFill>
                            <a:schemeClr val="tx1"/>
                          </a:solidFill>
                          <a:latin typeface="Arial" panose="020B0604020202020204" pitchFamily="34" charset="0"/>
                        </a:defRPr>
                      </a:lvl1pPr>
                      <a:lvl2pPr marL="742950" indent="-287338" algn="l">
                        <a:spcBef>
                          <a:spcPct val="20000"/>
                        </a:spcBef>
                        <a:defRPr sz="2500">
                          <a:solidFill>
                            <a:schemeClr val="tx1"/>
                          </a:solidFill>
                          <a:latin typeface="Arial" panose="020B0604020202020204" pitchFamily="34" charset="0"/>
                        </a:defRPr>
                      </a:lvl2pPr>
                      <a:lvl3pPr marL="1141413" indent="-227013" algn="l">
                        <a:spcBef>
                          <a:spcPct val="20000"/>
                        </a:spcBef>
                        <a:defRPr sz="2000">
                          <a:solidFill>
                            <a:schemeClr val="tx1"/>
                          </a:solidFill>
                          <a:latin typeface="Arial" panose="020B0604020202020204" pitchFamily="34" charset="0"/>
                        </a:defRPr>
                      </a:lvl3pPr>
                      <a:lvl4pPr marL="1600200" indent="-228600" algn="l">
                        <a:spcBef>
                          <a:spcPct val="20000"/>
                        </a:spcBef>
                        <a:defRPr sz="1900">
                          <a:solidFill>
                            <a:schemeClr val="tx1"/>
                          </a:solidFill>
                          <a:latin typeface="Arial" panose="020B0604020202020204" pitchFamily="34" charset="0"/>
                        </a:defRPr>
                      </a:lvl4pPr>
                      <a:lvl5pPr marL="2132013" indent="-228600" algn="l">
                        <a:spcBef>
                          <a:spcPct val="20000"/>
                        </a:spcBef>
                        <a:defRPr sz="1900">
                          <a:solidFill>
                            <a:schemeClr val="tx1"/>
                          </a:solidFill>
                          <a:latin typeface="Arial" panose="020B0604020202020204" pitchFamily="34" charset="0"/>
                        </a:defRPr>
                      </a:lvl5pPr>
                      <a:lvl6pPr marL="2589213" indent="-228600" eaLnBrk="0" fontAlgn="base" hangingPunct="0">
                        <a:spcBef>
                          <a:spcPct val="20000"/>
                        </a:spcBef>
                        <a:spcAft>
                          <a:spcPct val="0"/>
                        </a:spcAft>
                        <a:defRPr sz="1900">
                          <a:solidFill>
                            <a:schemeClr val="tx1"/>
                          </a:solidFill>
                          <a:latin typeface="Arial" panose="020B0604020202020204" pitchFamily="34" charset="0"/>
                        </a:defRPr>
                      </a:lvl6pPr>
                      <a:lvl7pPr marL="3046413" indent="-228600" eaLnBrk="0" fontAlgn="base" hangingPunct="0">
                        <a:spcBef>
                          <a:spcPct val="20000"/>
                        </a:spcBef>
                        <a:spcAft>
                          <a:spcPct val="0"/>
                        </a:spcAft>
                        <a:defRPr sz="1900">
                          <a:solidFill>
                            <a:schemeClr val="tx1"/>
                          </a:solidFill>
                          <a:latin typeface="Arial" panose="020B0604020202020204" pitchFamily="34" charset="0"/>
                        </a:defRPr>
                      </a:lvl7pPr>
                      <a:lvl8pPr marL="3503613" indent="-228600" eaLnBrk="0" fontAlgn="base" hangingPunct="0">
                        <a:spcBef>
                          <a:spcPct val="20000"/>
                        </a:spcBef>
                        <a:spcAft>
                          <a:spcPct val="0"/>
                        </a:spcAft>
                        <a:defRPr sz="1900">
                          <a:solidFill>
                            <a:schemeClr val="tx1"/>
                          </a:solidFill>
                          <a:latin typeface="Arial" panose="020B0604020202020204" pitchFamily="34" charset="0"/>
                        </a:defRPr>
                      </a:lvl8pPr>
                      <a:lvl9pPr marL="3960813" indent="-228600"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0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Área impactada</a:t>
                      </a:r>
                      <a:endParaRPr kumimoji="0" lang="es-CO" altLang="es-CO" sz="1000" b="0" i="0" u="none" strike="noStrike" cap="none" normalizeH="0" baseline="0" dirty="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marL="742950" indent="-287338" algn="l">
                        <a:spcBef>
                          <a:spcPct val="20000"/>
                        </a:spcBef>
                        <a:defRPr sz="2500">
                          <a:solidFill>
                            <a:schemeClr val="tx1"/>
                          </a:solidFill>
                          <a:latin typeface="Arial" panose="020B0604020202020204" pitchFamily="34" charset="0"/>
                        </a:defRPr>
                      </a:lvl2pPr>
                      <a:lvl3pPr marL="1141413" indent="-227013" algn="l">
                        <a:spcBef>
                          <a:spcPct val="20000"/>
                        </a:spcBef>
                        <a:defRPr sz="2000">
                          <a:solidFill>
                            <a:schemeClr val="tx1"/>
                          </a:solidFill>
                          <a:latin typeface="Arial" panose="020B0604020202020204" pitchFamily="34" charset="0"/>
                        </a:defRPr>
                      </a:lvl3pPr>
                      <a:lvl4pPr marL="1600200" indent="-228600" algn="l">
                        <a:spcBef>
                          <a:spcPct val="20000"/>
                        </a:spcBef>
                        <a:defRPr sz="1900">
                          <a:solidFill>
                            <a:schemeClr val="tx1"/>
                          </a:solidFill>
                          <a:latin typeface="Arial" panose="020B0604020202020204" pitchFamily="34" charset="0"/>
                        </a:defRPr>
                      </a:lvl4pPr>
                      <a:lvl5pPr marL="2132013" indent="-228600" algn="l">
                        <a:spcBef>
                          <a:spcPct val="20000"/>
                        </a:spcBef>
                        <a:defRPr sz="1900">
                          <a:solidFill>
                            <a:schemeClr val="tx1"/>
                          </a:solidFill>
                          <a:latin typeface="Arial" panose="020B0604020202020204" pitchFamily="34" charset="0"/>
                        </a:defRPr>
                      </a:lvl5pPr>
                      <a:lvl6pPr marL="2589213" indent="-228600" eaLnBrk="0" fontAlgn="base" hangingPunct="0">
                        <a:spcBef>
                          <a:spcPct val="20000"/>
                        </a:spcBef>
                        <a:spcAft>
                          <a:spcPct val="0"/>
                        </a:spcAft>
                        <a:defRPr sz="1900">
                          <a:solidFill>
                            <a:schemeClr val="tx1"/>
                          </a:solidFill>
                          <a:latin typeface="Arial" panose="020B0604020202020204" pitchFamily="34" charset="0"/>
                        </a:defRPr>
                      </a:lvl6pPr>
                      <a:lvl7pPr marL="3046413" indent="-228600" eaLnBrk="0" fontAlgn="base" hangingPunct="0">
                        <a:spcBef>
                          <a:spcPct val="20000"/>
                        </a:spcBef>
                        <a:spcAft>
                          <a:spcPct val="0"/>
                        </a:spcAft>
                        <a:defRPr sz="1900">
                          <a:solidFill>
                            <a:schemeClr val="tx1"/>
                          </a:solidFill>
                          <a:latin typeface="Arial" panose="020B0604020202020204" pitchFamily="34" charset="0"/>
                        </a:defRPr>
                      </a:lvl7pPr>
                      <a:lvl8pPr marL="3503613" indent="-228600" eaLnBrk="0" fontAlgn="base" hangingPunct="0">
                        <a:spcBef>
                          <a:spcPct val="20000"/>
                        </a:spcBef>
                        <a:spcAft>
                          <a:spcPct val="0"/>
                        </a:spcAft>
                        <a:defRPr sz="1900">
                          <a:solidFill>
                            <a:schemeClr val="tx1"/>
                          </a:solidFill>
                          <a:latin typeface="Arial" panose="020B0604020202020204" pitchFamily="34" charset="0"/>
                        </a:defRPr>
                      </a:lvl8pPr>
                      <a:lvl9pPr marL="3960813" indent="-228600"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0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Nivel 1 (gravedad baja)</a:t>
                      </a:r>
                      <a:endParaRPr kumimoji="0" lang="es-CO" altLang="es-CO" sz="10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marL="742950" indent="-287338" algn="l">
                        <a:spcBef>
                          <a:spcPct val="20000"/>
                        </a:spcBef>
                        <a:defRPr sz="2500">
                          <a:solidFill>
                            <a:schemeClr val="tx1"/>
                          </a:solidFill>
                          <a:latin typeface="Arial" panose="020B0604020202020204" pitchFamily="34" charset="0"/>
                        </a:defRPr>
                      </a:lvl2pPr>
                      <a:lvl3pPr marL="1141413" indent="-227013" algn="l">
                        <a:spcBef>
                          <a:spcPct val="20000"/>
                        </a:spcBef>
                        <a:defRPr sz="2000">
                          <a:solidFill>
                            <a:schemeClr val="tx1"/>
                          </a:solidFill>
                          <a:latin typeface="Arial" panose="020B0604020202020204" pitchFamily="34" charset="0"/>
                        </a:defRPr>
                      </a:lvl3pPr>
                      <a:lvl4pPr marL="1600200" indent="-228600" algn="l">
                        <a:spcBef>
                          <a:spcPct val="20000"/>
                        </a:spcBef>
                        <a:defRPr sz="1900">
                          <a:solidFill>
                            <a:schemeClr val="tx1"/>
                          </a:solidFill>
                          <a:latin typeface="Arial" panose="020B0604020202020204" pitchFamily="34" charset="0"/>
                        </a:defRPr>
                      </a:lvl4pPr>
                      <a:lvl5pPr marL="2132013" indent="-228600" algn="l">
                        <a:spcBef>
                          <a:spcPct val="20000"/>
                        </a:spcBef>
                        <a:defRPr sz="1900">
                          <a:solidFill>
                            <a:schemeClr val="tx1"/>
                          </a:solidFill>
                          <a:latin typeface="Arial" panose="020B0604020202020204" pitchFamily="34" charset="0"/>
                        </a:defRPr>
                      </a:lvl5pPr>
                      <a:lvl6pPr marL="2589213" indent="-228600" eaLnBrk="0" fontAlgn="base" hangingPunct="0">
                        <a:spcBef>
                          <a:spcPct val="20000"/>
                        </a:spcBef>
                        <a:spcAft>
                          <a:spcPct val="0"/>
                        </a:spcAft>
                        <a:defRPr sz="1900">
                          <a:solidFill>
                            <a:schemeClr val="tx1"/>
                          </a:solidFill>
                          <a:latin typeface="Arial" panose="020B0604020202020204" pitchFamily="34" charset="0"/>
                        </a:defRPr>
                      </a:lvl6pPr>
                      <a:lvl7pPr marL="3046413" indent="-228600" eaLnBrk="0" fontAlgn="base" hangingPunct="0">
                        <a:spcBef>
                          <a:spcPct val="20000"/>
                        </a:spcBef>
                        <a:spcAft>
                          <a:spcPct val="0"/>
                        </a:spcAft>
                        <a:defRPr sz="1900">
                          <a:solidFill>
                            <a:schemeClr val="tx1"/>
                          </a:solidFill>
                          <a:latin typeface="Arial" panose="020B0604020202020204" pitchFamily="34" charset="0"/>
                        </a:defRPr>
                      </a:lvl7pPr>
                      <a:lvl8pPr marL="3503613" indent="-228600" eaLnBrk="0" fontAlgn="base" hangingPunct="0">
                        <a:spcBef>
                          <a:spcPct val="20000"/>
                        </a:spcBef>
                        <a:spcAft>
                          <a:spcPct val="0"/>
                        </a:spcAft>
                        <a:defRPr sz="1900">
                          <a:solidFill>
                            <a:schemeClr val="tx1"/>
                          </a:solidFill>
                          <a:latin typeface="Arial" panose="020B0604020202020204" pitchFamily="34" charset="0"/>
                        </a:defRPr>
                      </a:lvl8pPr>
                      <a:lvl9pPr marL="3960813" indent="-228600"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0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Nivel 3</a:t>
                      </a:r>
                      <a:endParaRPr kumimoji="0" lang="es-CO" altLang="es-CO" sz="10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marL="742950" indent="-287338" algn="l">
                        <a:spcBef>
                          <a:spcPct val="20000"/>
                        </a:spcBef>
                        <a:defRPr sz="2500">
                          <a:solidFill>
                            <a:schemeClr val="tx1"/>
                          </a:solidFill>
                          <a:latin typeface="Arial" panose="020B0604020202020204" pitchFamily="34" charset="0"/>
                        </a:defRPr>
                      </a:lvl2pPr>
                      <a:lvl3pPr marL="1141413" indent="-227013" algn="l">
                        <a:spcBef>
                          <a:spcPct val="20000"/>
                        </a:spcBef>
                        <a:defRPr sz="2000">
                          <a:solidFill>
                            <a:schemeClr val="tx1"/>
                          </a:solidFill>
                          <a:latin typeface="Arial" panose="020B0604020202020204" pitchFamily="34" charset="0"/>
                        </a:defRPr>
                      </a:lvl3pPr>
                      <a:lvl4pPr marL="1600200" indent="-228600" algn="l">
                        <a:spcBef>
                          <a:spcPct val="20000"/>
                        </a:spcBef>
                        <a:defRPr sz="1900">
                          <a:solidFill>
                            <a:schemeClr val="tx1"/>
                          </a:solidFill>
                          <a:latin typeface="Arial" panose="020B0604020202020204" pitchFamily="34" charset="0"/>
                        </a:defRPr>
                      </a:lvl4pPr>
                      <a:lvl5pPr marL="2132013" indent="-228600" algn="l">
                        <a:spcBef>
                          <a:spcPct val="20000"/>
                        </a:spcBef>
                        <a:defRPr sz="1900">
                          <a:solidFill>
                            <a:schemeClr val="tx1"/>
                          </a:solidFill>
                          <a:latin typeface="Arial" panose="020B0604020202020204" pitchFamily="34" charset="0"/>
                        </a:defRPr>
                      </a:lvl5pPr>
                      <a:lvl6pPr marL="2589213" indent="-228600" eaLnBrk="0" fontAlgn="base" hangingPunct="0">
                        <a:spcBef>
                          <a:spcPct val="20000"/>
                        </a:spcBef>
                        <a:spcAft>
                          <a:spcPct val="0"/>
                        </a:spcAft>
                        <a:defRPr sz="1900">
                          <a:solidFill>
                            <a:schemeClr val="tx1"/>
                          </a:solidFill>
                          <a:latin typeface="Arial" panose="020B0604020202020204" pitchFamily="34" charset="0"/>
                        </a:defRPr>
                      </a:lvl6pPr>
                      <a:lvl7pPr marL="3046413" indent="-228600" eaLnBrk="0" fontAlgn="base" hangingPunct="0">
                        <a:spcBef>
                          <a:spcPct val="20000"/>
                        </a:spcBef>
                        <a:spcAft>
                          <a:spcPct val="0"/>
                        </a:spcAft>
                        <a:defRPr sz="1900">
                          <a:solidFill>
                            <a:schemeClr val="tx1"/>
                          </a:solidFill>
                          <a:latin typeface="Arial" panose="020B0604020202020204" pitchFamily="34" charset="0"/>
                        </a:defRPr>
                      </a:lvl7pPr>
                      <a:lvl8pPr marL="3503613" indent="-228600" eaLnBrk="0" fontAlgn="base" hangingPunct="0">
                        <a:spcBef>
                          <a:spcPct val="20000"/>
                        </a:spcBef>
                        <a:spcAft>
                          <a:spcPct val="0"/>
                        </a:spcAft>
                        <a:defRPr sz="1900">
                          <a:solidFill>
                            <a:schemeClr val="tx1"/>
                          </a:solidFill>
                          <a:latin typeface="Arial" panose="020B0604020202020204" pitchFamily="34" charset="0"/>
                        </a:defRPr>
                      </a:lvl8pPr>
                      <a:lvl9pPr marL="3960813" indent="-228600"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0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Nivel 5 (gravedad alta)</a:t>
                      </a:r>
                      <a:endParaRPr kumimoji="0" lang="es-CO" altLang="es-CO" sz="10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600">
                <a:tc>
                  <a:txBody>
                    <a:bodyPr/>
                    <a:lstStyle>
                      <a:lvl1pPr algn="l">
                        <a:spcBef>
                          <a:spcPct val="20000"/>
                        </a:spcBef>
                        <a:defRPr sz="2800">
                          <a:solidFill>
                            <a:schemeClr val="tx1"/>
                          </a:solidFill>
                          <a:latin typeface="Arial" panose="020B0604020202020204" pitchFamily="34" charset="0"/>
                        </a:defRPr>
                      </a:lvl1pPr>
                      <a:lvl2pPr marL="742950" indent="-287338" algn="l">
                        <a:spcBef>
                          <a:spcPct val="20000"/>
                        </a:spcBef>
                        <a:defRPr sz="2500">
                          <a:solidFill>
                            <a:schemeClr val="tx1"/>
                          </a:solidFill>
                          <a:latin typeface="Arial" panose="020B0604020202020204" pitchFamily="34" charset="0"/>
                        </a:defRPr>
                      </a:lvl2pPr>
                      <a:lvl3pPr marL="1141413" indent="-227013" algn="l">
                        <a:spcBef>
                          <a:spcPct val="20000"/>
                        </a:spcBef>
                        <a:defRPr sz="2000">
                          <a:solidFill>
                            <a:schemeClr val="tx1"/>
                          </a:solidFill>
                          <a:latin typeface="Arial" panose="020B0604020202020204" pitchFamily="34" charset="0"/>
                        </a:defRPr>
                      </a:lvl3pPr>
                      <a:lvl4pPr marL="1600200" indent="-228600" algn="l">
                        <a:spcBef>
                          <a:spcPct val="20000"/>
                        </a:spcBef>
                        <a:defRPr sz="1900">
                          <a:solidFill>
                            <a:schemeClr val="tx1"/>
                          </a:solidFill>
                          <a:latin typeface="Arial" panose="020B0604020202020204" pitchFamily="34" charset="0"/>
                        </a:defRPr>
                      </a:lvl4pPr>
                      <a:lvl5pPr marL="2132013" indent="-228600" algn="l">
                        <a:spcBef>
                          <a:spcPct val="20000"/>
                        </a:spcBef>
                        <a:defRPr sz="1900">
                          <a:solidFill>
                            <a:schemeClr val="tx1"/>
                          </a:solidFill>
                          <a:latin typeface="Arial" panose="020B0604020202020204" pitchFamily="34" charset="0"/>
                        </a:defRPr>
                      </a:lvl5pPr>
                      <a:lvl6pPr marL="2589213" indent="-228600" eaLnBrk="0" fontAlgn="base" hangingPunct="0">
                        <a:spcBef>
                          <a:spcPct val="20000"/>
                        </a:spcBef>
                        <a:spcAft>
                          <a:spcPct val="0"/>
                        </a:spcAft>
                        <a:defRPr sz="1900">
                          <a:solidFill>
                            <a:schemeClr val="tx1"/>
                          </a:solidFill>
                          <a:latin typeface="Arial" panose="020B0604020202020204" pitchFamily="34" charset="0"/>
                        </a:defRPr>
                      </a:lvl6pPr>
                      <a:lvl7pPr marL="3046413" indent="-228600" eaLnBrk="0" fontAlgn="base" hangingPunct="0">
                        <a:spcBef>
                          <a:spcPct val="20000"/>
                        </a:spcBef>
                        <a:spcAft>
                          <a:spcPct val="0"/>
                        </a:spcAft>
                        <a:defRPr sz="1900">
                          <a:solidFill>
                            <a:schemeClr val="tx1"/>
                          </a:solidFill>
                          <a:latin typeface="Arial" panose="020B0604020202020204" pitchFamily="34" charset="0"/>
                        </a:defRPr>
                      </a:lvl7pPr>
                      <a:lvl8pPr marL="3503613" indent="-228600" eaLnBrk="0" fontAlgn="base" hangingPunct="0">
                        <a:spcBef>
                          <a:spcPct val="20000"/>
                        </a:spcBef>
                        <a:spcAft>
                          <a:spcPct val="0"/>
                        </a:spcAft>
                        <a:defRPr sz="1900">
                          <a:solidFill>
                            <a:schemeClr val="tx1"/>
                          </a:solidFill>
                          <a:latin typeface="Arial" panose="020B0604020202020204" pitchFamily="34" charset="0"/>
                        </a:defRPr>
                      </a:lvl8pPr>
                      <a:lvl9pPr marL="3960813" indent="-228600"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0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Reacción pública y de los medios de comunicación.</a:t>
                      </a:r>
                      <a:endParaRPr kumimoji="0" lang="es-CO" altLang="es-CO" sz="10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marL="742950" indent="-287338" algn="l">
                        <a:spcBef>
                          <a:spcPct val="20000"/>
                        </a:spcBef>
                        <a:defRPr sz="2500">
                          <a:solidFill>
                            <a:schemeClr val="tx1"/>
                          </a:solidFill>
                          <a:latin typeface="Arial" panose="020B0604020202020204" pitchFamily="34" charset="0"/>
                        </a:defRPr>
                      </a:lvl2pPr>
                      <a:lvl3pPr marL="1141413" indent="-227013" algn="l">
                        <a:spcBef>
                          <a:spcPct val="20000"/>
                        </a:spcBef>
                        <a:defRPr sz="2000">
                          <a:solidFill>
                            <a:schemeClr val="tx1"/>
                          </a:solidFill>
                          <a:latin typeface="Arial" panose="020B0604020202020204" pitchFamily="34" charset="0"/>
                        </a:defRPr>
                      </a:lvl3pPr>
                      <a:lvl4pPr marL="1600200" indent="-228600" algn="l">
                        <a:spcBef>
                          <a:spcPct val="20000"/>
                        </a:spcBef>
                        <a:defRPr sz="1900">
                          <a:solidFill>
                            <a:schemeClr val="tx1"/>
                          </a:solidFill>
                          <a:latin typeface="Arial" panose="020B0604020202020204" pitchFamily="34" charset="0"/>
                        </a:defRPr>
                      </a:lvl4pPr>
                      <a:lvl5pPr marL="2132013" indent="-228600" algn="l">
                        <a:spcBef>
                          <a:spcPct val="20000"/>
                        </a:spcBef>
                        <a:defRPr sz="1900">
                          <a:solidFill>
                            <a:schemeClr val="tx1"/>
                          </a:solidFill>
                          <a:latin typeface="Arial" panose="020B0604020202020204" pitchFamily="34" charset="0"/>
                        </a:defRPr>
                      </a:lvl5pPr>
                      <a:lvl6pPr marL="2589213" indent="-228600" eaLnBrk="0" fontAlgn="base" hangingPunct="0">
                        <a:spcBef>
                          <a:spcPct val="20000"/>
                        </a:spcBef>
                        <a:spcAft>
                          <a:spcPct val="0"/>
                        </a:spcAft>
                        <a:defRPr sz="1900">
                          <a:solidFill>
                            <a:schemeClr val="tx1"/>
                          </a:solidFill>
                          <a:latin typeface="Arial" panose="020B0604020202020204" pitchFamily="34" charset="0"/>
                        </a:defRPr>
                      </a:lvl6pPr>
                      <a:lvl7pPr marL="3046413" indent="-228600" eaLnBrk="0" fontAlgn="base" hangingPunct="0">
                        <a:spcBef>
                          <a:spcPct val="20000"/>
                        </a:spcBef>
                        <a:spcAft>
                          <a:spcPct val="0"/>
                        </a:spcAft>
                        <a:defRPr sz="1900">
                          <a:solidFill>
                            <a:schemeClr val="tx1"/>
                          </a:solidFill>
                          <a:latin typeface="Arial" panose="020B0604020202020204" pitchFamily="34" charset="0"/>
                        </a:defRPr>
                      </a:lvl7pPr>
                      <a:lvl8pPr marL="3503613" indent="-228600" eaLnBrk="0" fontAlgn="base" hangingPunct="0">
                        <a:spcBef>
                          <a:spcPct val="20000"/>
                        </a:spcBef>
                        <a:spcAft>
                          <a:spcPct val="0"/>
                        </a:spcAft>
                        <a:defRPr sz="1900">
                          <a:solidFill>
                            <a:schemeClr val="tx1"/>
                          </a:solidFill>
                          <a:latin typeface="Arial" panose="020B0604020202020204" pitchFamily="34" charset="0"/>
                        </a:defRPr>
                      </a:lvl8pPr>
                      <a:lvl9pPr marL="3960813" indent="-228600"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0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Interés público limitado a las quejas locales.</a:t>
                      </a:r>
                      <a:endParaRPr kumimoji="0" lang="es-CO" altLang="es-CO" sz="10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marL="742950" indent="-287338" algn="l">
                        <a:spcBef>
                          <a:spcPct val="20000"/>
                        </a:spcBef>
                        <a:defRPr sz="2500">
                          <a:solidFill>
                            <a:schemeClr val="tx1"/>
                          </a:solidFill>
                          <a:latin typeface="Arial" panose="020B0604020202020204" pitchFamily="34" charset="0"/>
                        </a:defRPr>
                      </a:lvl2pPr>
                      <a:lvl3pPr marL="1141413" indent="-227013" algn="l">
                        <a:spcBef>
                          <a:spcPct val="20000"/>
                        </a:spcBef>
                        <a:defRPr sz="2000">
                          <a:solidFill>
                            <a:schemeClr val="tx1"/>
                          </a:solidFill>
                          <a:latin typeface="Arial" panose="020B0604020202020204" pitchFamily="34" charset="0"/>
                        </a:defRPr>
                      </a:lvl3pPr>
                      <a:lvl4pPr marL="1600200" indent="-228600" algn="l">
                        <a:spcBef>
                          <a:spcPct val="20000"/>
                        </a:spcBef>
                        <a:defRPr sz="1900">
                          <a:solidFill>
                            <a:schemeClr val="tx1"/>
                          </a:solidFill>
                          <a:latin typeface="Arial" panose="020B0604020202020204" pitchFamily="34" charset="0"/>
                        </a:defRPr>
                      </a:lvl4pPr>
                      <a:lvl5pPr marL="2132013" indent="-228600" algn="l">
                        <a:spcBef>
                          <a:spcPct val="20000"/>
                        </a:spcBef>
                        <a:defRPr sz="1900">
                          <a:solidFill>
                            <a:schemeClr val="tx1"/>
                          </a:solidFill>
                          <a:latin typeface="Arial" panose="020B0604020202020204" pitchFamily="34" charset="0"/>
                        </a:defRPr>
                      </a:lvl5pPr>
                      <a:lvl6pPr marL="2589213" indent="-228600" eaLnBrk="0" fontAlgn="base" hangingPunct="0">
                        <a:spcBef>
                          <a:spcPct val="20000"/>
                        </a:spcBef>
                        <a:spcAft>
                          <a:spcPct val="0"/>
                        </a:spcAft>
                        <a:defRPr sz="1900">
                          <a:solidFill>
                            <a:schemeClr val="tx1"/>
                          </a:solidFill>
                          <a:latin typeface="Arial" panose="020B0604020202020204" pitchFamily="34" charset="0"/>
                        </a:defRPr>
                      </a:lvl6pPr>
                      <a:lvl7pPr marL="3046413" indent="-228600" eaLnBrk="0" fontAlgn="base" hangingPunct="0">
                        <a:spcBef>
                          <a:spcPct val="20000"/>
                        </a:spcBef>
                        <a:spcAft>
                          <a:spcPct val="0"/>
                        </a:spcAft>
                        <a:defRPr sz="1900">
                          <a:solidFill>
                            <a:schemeClr val="tx1"/>
                          </a:solidFill>
                          <a:latin typeface="Arial" panose="020B0604020202020204" pitchFamily="34" charset="0"/>
                        </a:defRPr>
                      </a:lvl7pPr>
                      <a:lvl8pPr marL="3503613" indent="-228600" eaLnBrk="0" fontAlgn="base" hangingPunct="0">
                        <a:spcBef>
                          <a:spcPct val="20000"/>
                        </a:spcBef>
                        <a:spcAft>
                          <a:spcPct val="0"/>
                        </a:spcAft>
                        <a:defRPr sz="1900">
                          <a:solidFill>
                            <a:schemeClr val="tx1"/>
                          </a:solidFill>
                          <a:latin typeface="Arial" panose="020B0604020202020204" pitchFamily="34" charset="0"/>
                        </a:defRPr>
                      </a:lvl8pPr>
                      <a:lvl9pPr marL="3960813" indent="-228600"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0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Puede atraer la atención de los medios de comunicación locales, aumentar el interés de la comunidad y /o la condena de las ONG ecológicas.</a:t>
                      </a:r>
                      <a:endParaRPr kumimoji="0" lang="es-CO" altLang="es-CO" sz="10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marL="742950" indent="-287338" algn="l">
                        <a:spcBef>
                          <a:spcPct val="20000"/>
                        </a:spcBef>
                        <a:defRPr sz="2500">
                          <a:solidFill>
                            <a:schemeClr val="tx1"/>
                          </a:solidFill>
                          <a:latin typeface="Arial" panose="020B0604020202020204" pitchFamily="34" charset="0"/>
                        </a:defRPr>
                      </a:lvl2pPr>
                      <a:lvl3pPr marL="1141413" indent="-227013" algn="l">
                        <a:spcBef>
                          <a:spcPct val="20000"/>
                        </a:spcBef>
                        <a:defRPr sz="2000">
                          <a:solidFill>
                            <a:schemeClr val="tx1"/>
                          </a:solidFill>
                          <a:latin typeface="Arial" panose="020B0604020202020204" pitchFamily="34" charset="0"/>
                        </a:defRPr>
                      </a:lvl3pPr>
                      <a:lvl4pPr marL="1600200" indent="-228600" algn="l">
                        <a:spcBef>
                          <a:spcPct val="20000"/>
                        </a:spcBef>
                        <a:defRPr sz="1900">
                          <a:solidFill>
                            <a:schemeClr val="tx1"/>
                          </a:solidFill>
                          <a:latin typeface="Arial" panose="020B0604020202020204" pitchFamily="34" charset="0"/>
                        </a:defRPr>
                      </a:lvl4pPr>
                      <a:lvl5pPr marL="2132013" indent="-228600" algn="l">
                        <a:spcBef>
                          <a:spcPct val="20000"/>
                        </a:spcBef>
                        <a:defRPr sz="1900">
                          <a:solidFill>
                            <a:schemeClr val="tx1"/>
                          </a:solidFill>
                          <a:latin typeface="Arial" panose="020B0604020202020204" pitchFamily="34" charset="0"/>
                        </a:defRPr>
                      </a:lvl5pPr>
                      <a:lvl6pPr marL="2589213" indent="-228600" eaLnBrk="0" fontAlgn="base" hangingPunct="0">
                        <a:spcBef>
                          <a:spcPct val="20000"/>
                        </a:spcBef>
                        <a:spcAft>
                          <a:spcPct val="0"/>
                        </a:spcAft>
                        <a:defRPr sz="1900">
                          <a:solidFill>
                            <a:schemeClr val="tx1"/>
                          </a:solidFill>
                          <a:latin typeface="Arial" panose="020B0604020202020204" pitchFamily="34" charset="0"/>
                        </a:defRPr>
                      </a:lvl6pPr>
                      <a:lvl7pPr marL="3046413" indent="-228600" eaLnBrk="0" fontAlgn="base" hangingPunct="0">
                        <a:spcBef>
                          <a:spcPct val="20000"/>
                        </a:spcBef>
                        <a:spcAft>
                          <a:spcPct val="0"/>
                        </a:spcAft>
                        <a:defRPr sz="1900">
                          <a:solidFill>
                            <a:schemeClr val="tx1"/>
                          </a:solidFill>
                          <a:latin typeface="Arial" panose="020B0604020202020204" pitchFamily="34" charset="0"/>
                        </a:defRPr>
                      </a:lvl7pPr>
                      <a:lvl8pPr marL="3503613" indent="-228600" eaLnBrk="0" fontAlgn="base" hangingPunct="0">
                        <a:spcBef>
                          <a:spcPct val="20000"/>
                        </a:spcBef>
                        <a:spcAft>
                          <a:spcPct val="0"/>
                        </a:spcAft>
                        <a:defRPr sz="1900">
                          <a:solidFill>
                            <a:schemeClr val="tx1"/>
                          </a:solidFill>
                          <a:latin typeface="Arial" panose="020B0604020202020204" pitchFamily="34" charset="0"/>
                        </a:defRPr>
                      </a:lvl8pPr>
                      <a:lvl9pPr marL="3960813" indent="-228600"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0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Probable exteriorización del público o de los medios de comunicación (con cubrimiento nacional o internacional). Campaña importante de las ONG ecológicas.</a:t>
                      </a:r>
                      <a:endParaRPr kumimoji="0" lang="es-CO" altLang="es-CO" sz="10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125">
                <a:tc>
                  <a:txBody>
                    <a:bodyPr/>
                    <a:lstStyle>
                      <a:lvl1pPr algn="l">
                        <a:spcBef>
                          <a:spcPct val="20000"/>
                        </a:spcBef>
                        <a:defRPr sz="2800">
                          <a:solidFill>
                            <a:schemeClr val="tx1"/>
                          </a:solidFill>
                          <a:latin typeface="Arial" panose="020B0604020202020204" pitchFamily="34" charset="0"/>
                        </a:defRPr>
                      </a:lvl1pPr>
                      <a:lvl2pPr marL="742950" indent="-287338" algn="l">
                        <a:spcBef>
                          <a:spcPct val="20000"/>
                        </a:spcBef>
                        <a:defRPr sz="2500">
                          <a:solidFill>
                            <a:schemeClr val="tx1"/>
                          </a:solidFill>
                          <a:latin typeface="Arial" panose="020B0604020202020204" pitchFamily="34" charset="0"/>
                        </a:defRPr>
                      </a:lvl2pPr>
                      <a:lvl3pPr marL="1141413" indent="-227013" algn="l">
                        <a:spcBef>
                          <a:spcPct val="20000"/>
                        </a:spcBef>
                        <a:defRPr sz="2000">
                          <a:solidFill>
                            <a:schemeClr val="tx1"/>
                          </a:solidFill>
                          <a:latin typeface="Arial" panose="020B0604020202020204" pitchFamily="34" charset="0"/>
                        </a:defRPr>
                      </a:lvl3pPr>
                      <a:lvl4pPr marL="1600200" indent="-228600" algn="l">
                        <a:spcBef>
                          <a:spcPct val="20000"/>
                        </a:spcBef>
                        <a:defRPr sz="1900">
                          <a:solidFill>
                            <a:schemeClr val="tx1"/>
                          </a:solidFill>
                          <a:latin typeface="Arial" panose="020B0604020202020204" pitchFamily="34" charset="0"/>
                        </a:defRPr>
                      </a:lvl4pPr>
                      <a:lvl5pPr marL="2132013" indent="-228600" algn="l">
                        <a:spcBef>
                          <a:spcPct val="20000"/>
                        </a:spcBef>
                        <a:defRPr sz="1900">
                          <a:solidFill>
                            <a:schemeClr val="tx1"/>
                          </a:solidFill>
                          <a:latin typeface="Arial" panose="020B0604020202020204" pitchFamily="34" charset="0"/>
                        </a:defRPr>
                      </a:lvl5pPr>
                      <a:lvl6pPr marL="2589213" indent="-228600" eaLnBrk="0" fontAlgn="base" hangingPunct="0">
                        <a:spcBef>
                          <a:spcPct val="20000"/>
                        </a:spcBef>
                        <a:spcAft>
                          <a:spcPct val="0"/>
                        </a:spcAft>
                        <a:defRPr sz="1900">
                          <a:solidFill>
                            <a:schemeClr val="tx1"/>
                          </a:solidFill>
                          <a:latin typeface="Arial" panose="020B0604020202020204" pitchFamily="34" charset="0"/>
                        </a:defRPr>
                      </a:lvl6pPr>
                      <a:lvl7pPr marL="3046413" indent="-228600" eaLnBrk="0" fontAlgn="base" hangingPunct="0">
                        <a:spcBef>
                          <a:spcPct val="20000"/>
                        </a:spcBef>
                        <a:spcAft>
                          <a:spcPct val="0"/>
                        </a:spcAft>
                        <a:defRPr sz="1900">
                          <a:solidFill>
                            <a:schemeClr val="tx1"/>
                          </a:solidFill>
                          <a:latin typeface="Arial" panose="020B0604020202020204" pitchFamily="34" charset="0"/>
                        </a:defRPr>
                      </a:lvl7pPr>
                      <a:lvl8pPr marL="3503613" indent="-228600" eaLnBrk="0" fontAlgn="base" hangingPunct="0">
                        <a:spcBef>
                          <a:spcPct val="20000"/>
                        </a:spcBef>
                        <a:spcAft>
                          <a:spcPct val="0"/>
                        </a:spcAft>
                        <a:defRPr sz="1900">
                          <a:solidFill>
                            <a:schemeClr val="tx1"/>
                          </a:solidFill>
                          <a:latin typeface="Arial" panose="020B0604020202020204" pitchFamily="34" charset="0"/>
                        </a:defRPr>
                      </a:lvl8pPr>
                      <a:lvl9pPr marL="3960813" indent="-228600"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0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Legal</a:t>
                      </a:r>
                      <a:endParaRPr kumimoji="0" lang="es-CO" altLang="es-CO" sz="10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marL="742950" indent="-287338" algn="l">
                        <a:spcBef>
                          <a:spcPct val="20000"/>
                        </a:spcBef>
                        <a:defRPr sz="2500">
                          <a:solidFill>
                            <a:schemeClr val="tx1"/>
                          </a:solidFill>
                          <a:latin typeface="Arial" panose="020B0604020202020204" pitchFamily="34" charset="0"/>
                        </a:defRPr>
                      </a:lvl2pPr>
                      <a:lvl3pPr marL="1141413" indent="-227013" algn="l">
                        <a:spcBef>
                          <a:spcPct val="20000"/>
                        </a:spcBef>
                        <a:defRPr sz="2000">
                          <a:solidFill>
                            <a:schemeClr val="tx1"/>
                          </a:solidFill>
                          <a:latin typeface="Arial" panose="020B0604020202020204" pitchFamily="34" charset="0"/>
                        </a:defRPr>
                      </a:lvl3pPr>
                      <a:lvl4pPr marL="1600200" indent="-228600" algn="l">
                        <a:spcBef>
                          <a:spcPct val="20000"/>
                        </a:spcBef>
                        <a:defRPr sz="1900">
                          <a:solidFill>
                            <a:schemeClr val="tx1"/>
                          </a:solidFill>
                          <a:latin typeface="Arial" panose="020B0604020202020204" pitchFamily="34" charset="0"/>
                        </a:defRPr>
                      </a:lvl4pPr>
                      <a:lvl5pPr marL="2132013" indent="-228600" algn="l">
                        <a:spcBef>
                          <a:spcPct val="20000"/>
                        </a:spcBef>
                        <a:defRPr sz="1900">
                          <a:solidFill>
                            <a:schemeClr val="tx1"/>
                          </a:solidFill>
                          <a:latin typeface="Arial" panose="020B0604020202020204" pitchFamily="34" charset="0"/>
                        </a:defRPr>
                      </a:lvl5pPr>
                      <a:lvl6pPr marL="2589213" indent="-228600" eaLnBrk="0" fontAlgn="base" hangingPunct="0">
                        <a:spcBef>
                          <a:spcPct val="20000"/>
                        </a:spcBef>
                        <a:spcAft>
                          <a:spcPct val="0"/>
                        </a:spcAft>
                        <a:defRPr sz="1900">
                          <a:solidFill>
                            <a:schemeClr val="tx1"/>
                          </a:solidFill>
                          <a:latin typeface="Arial" panose="020B0604020202020204" pitchFamily="34" charset="0"/>
                        </a:defRPr>
                      </a:lvl6pPr>
                      <a:lvl7pPr marL="3046413" indent="-228600" eaLnBrk="0" fontAlgn="base" hangingPunct="0">
                        <a:spcBef>
                          <a:spcPct val="20000"/>
                        </a:spcBef>
                        <a:spcAft>
                          <a:spcPct val="0"/>
                        </a:spcAft>
                        <a:defRPr sz="1900">
                          <a:solidFill>
                            <a:schemeClr val="tx1"/>
                          </a:solidFill>
                          <a:latin typeface="Arial" panose="020B0604020202020204" pitchFamily="34" charset="0"/>
                        </a:defRPr>
                      </a:lvl7pPr>
                      <a:lvl8pPr marL="3503613" indent="-228600" eaLnBrk="0" fontAlgn="base" hangingPunct="0">
                        <a:spcBef>
                          <a:spcPct val="20000"/>
                        </a:spcBef>
                        <a:spcAft>
                          <a:spcPct val="0"/>
                        </a:spcAft>
                        <a:defRPr sz="1900">
                          <a:solidFill>
                            <a:schemeClr val="tx1"/>
                          </a:solidFill>
                          <a:latin typeface="Arial" panose="020B0604020202020204" pitchFamily="34" charset="0"/>
                        </a:defRPr>
                      </a:lvl8pPr>
                      <a:lvl9pPr marL="3960813" indent="-228600"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0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Problemas legales /técnicos menores. Incumplimiento leve del reglamento. No conformidades menores de la licencia. Multas menores inmediatas.</a:t>
                      </a:r>
                      <a:endParaRPr kumimoji="0" lang="es-CO" altLang="es-CO" sz="10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marL="742950" indent="-287338" algn="l">
                        <a:spcBef>
                          <a:spcPct val="20000"/>
                        </a:spcBef>
                        <a:defRPr sz="2500">
                          <a:solidFill>
                            <a:schemeClr val="tx1"/>
                          </a:solidFill>
                          <a:latin typeface="Arial" panose="020B0604020202020204" pitchFamily="34" charset="0"/>
                        </a:defRPr>
                      </a:lvl2pPr>
                      <a:lvl3pPr marL="1141413" indent="-227013" algn="l">
                        <a:spcBef>
                          <a:spcPct val="20000"/>
                        </a:spcBef>
                        <a:defRPr sz="2000">
                          <a:solidFill>
                            <a:schemeClr val="tx1"/>
                          </a:solidFill>
                          <a:latin typeface="Arial" panose="020B0604020202020204" pitchFamily="34" charset="0"/>
                        </a:defRPr>
                      </a:lvl3pPr>
                      <a:lvl4pPr marL="1600200" indent="-228600" algn="l">
                        <a:spcBef>
                          <a:spcPct val="20000"/>
                        </a:spcBef>
                        <a:defRPr sz="1900">
                          <a:solidFill>
                            <a:schemeClr val="tx1"/>
                          </a:solidFill>
                          <a:latin typeface="Arial" panose="020B0604020202020204" pitchFamily="34" charset="0"/>
                        </a:defRPr>
                      </a:lvl4pPr>
                      <a:lvl5pPr marL="2132013" indent="-228600" algn="l">
                        <a:spcBef>
                          <a:spcPct val="20000"/>
                        </a:spcBef>
                        <a:defRPr sz="1900">
                          <a:solidFill>
                            <a:schemeClr val="tx1"/>
                          </a:solidFill>
                          <a:latin typeface="Arial" panose="020B0604020202020204" pitchFamily="34" charset="0"/>
                        </a:defRPr>
                      </a:lvl5pPr>
                      <a:lvl6pPr marL="2589213" indent="-228600" eaLnBrk="0" fontAlgn="base" hangingPunct="0">
                        <a:spcBef>
                          <a:spcPct val="20000"/>
                        </a:spcBef>
                        <a:spcAft>
                          <a:spcPct val="0"/>
                        </a:spcAft>
                        <a:defRPr sz="1900">
                          <a:solidFill>
                            <a:schemeClr val="tx1"/>
                          </a:solidFill>
                          <a:latin typeface="Arial" panose="020B0604020202020204" pitchFamily="34" charset="0"/>
                        </a:defRPr>
                      </a:lvl6pPr>
                      <a:lvl7pPr marL="3046413" indent="-228600" eaLnBrk="0" fontAlgn="base" hangingPunct="0">
                        <a:spcBef>
                          <a:spcPct val="20000"/>
                        </a:spcBef>
                        <a:spcAft>
                          <a:spcPct val="0"/>
                        </a:spcAft>
                        <a:defRPr sz="1900">
                          <a:solidFill>
                            <a:schemeClr val="tx1"/>
                          </a:solidFill>
                          <a:latin typeface="Arial" panose="020B0604020202020204" pitchFamily="34" charset="0"/>
                        </a:defRPr>
                      </a:lvl7pPr>
                      <a:lvl8pPr marL="3503613" indent="-228600" eaLnBrk="0" fontAlgn="base" hangingPunct="0">
                        <a:spcBef>
                          <a:spcPct val="20000"/>
                        </a:spcBef>
                        <a:spcAft>
                          <a:spcPct val="0"/>
                        </a:spcAft>
                        <a:defRPr sz="1900">
                          <a:solidFill>
                            <a:schemeClr val="tx1"/>
                          </a:solidFill>
                          <a:latin typeface="Arial" panose="020B0604020202020204" pitchFamily="34" charset="0"/>
                        </a:defRPr>
                      </a:lvl8pPr>
                      <a:lvl9pPr marL="3960813" indent="-228600"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0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Probable identificación de incumplimiento grave del reglamento, con proceso legal grave o multa. Implicación significativa en litigio. </a:t>
                      </a:r>
                      <a:endParaRPr kumimoji="0" lang="es-CO" altLang="es-CO" sz="10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marL="742950" indent="-287338" algn="l">
                        <a:spcBef>
                          <a:spcPct val="20000"/>
                        </a:spcBef>
                        <a:defRPr sz="2500">
                          <a:solidFill>
                            <a:schemeClr val="tx1"/>
                          </a:solidFill>
                          <a:latin typeface="Arial" panose="020B0604020202020204" pitchFamily="34" charset="0"/>
                        </a:defRPr>
                      </a:lvl2pPr>
                      <a:lvl3pPr marL="1141413" indent="-227013" algn="l">
                        <a:spcBef>
                          <a:spcPct val="20000"/>
                        </a:spcBef>
                        <a:defRPr sz="2000">
                          <a:solidFill>
                            <a:schemeClr val="tx1"/>
                          </a:solidFill>
                          <a:latin typeface="Arial" panose="020B0604020202020204" pitchFamily="34" charset="0"/>
                        </a:defRPr>
                      </a:lvl3pPr>
                      <a:lvl4pPr marL="1600200" indent="-228600" algn="l">
                        <a:spcBef>
                          <a:spcPct val="20000"/>
                        </a:spcBef>
                        <a:defRPr sz="1900">
                          <a:solidFill>
                            <a:schemeClr val="tx1"/>
                          </a:solidFill>
                          <a:latin typeface="Arial" panose="020B0604020202020204" pitchFamily="34" charset="0"/>
                        </a:defRPr>
                      </a:lvl4pPr>
                      <a:lvl5pPr marL="2132013" indent="-228600" algn="l">
                        <a:spcBef>
                          <a:spcPct val="20000"/>
                        </a:spcBef>
                        <a:defRPr sz="1900">
                          <a:solidFill>
                            <a:schemeClr val="tx1"/>
                          </a:solidFill>
                          <a:latin typeface="Arial" panose="020B0604020202020204" pitchFamily="34" charset="0"/>
                        </a:defRPr>
                      </a:lvl5pPr>
                      <a:lvl6pPr marL="2589213" indent="-228600" eaLnBrk="0" fontAlgn="base" hangingPunct="0">
                        <a:spcBef>
                          <a:spcPct val="20000"/>
                        </a:spcBef>
                        <a:spcAft>
                          <a:spcPct val="0"/>
                        </a:spcAft>
                        <a:defRPr sz="1900">
                          <a:solidFill>
                            <a:schemeClr val="tx1"/>
                          </a:solidFill>
                          <a:latin typeface="Arial" panose="020B0604020202020204" pitchFamily="34" charset="0"/>
                        </a:defRPr>
                      </a:lvl6pPr>
                      <a:lvl7pPr marL="3046413" indent="-228600" eaLnBrk="0" fontAlgn="base" hangingPunct="0">
                        <a:spcBef>
                          <a:spcPct val="20000"/>
                        </a:spcBef>
                        <a:spcAft>
                          <a:spcPct val="0"/>
                        </a:spcAft>
                        <a:defRPr sz="1900">
                          <a:solidFill>
                            <a:schemeClr val="tx1"/>
                          </a:solidFill>
                          <a:latin typeface="Arial" panose="020B0604020202020204" pitchFamily="34" charset="0"/>
                        </a:defRPr>
                      </a:lvl7pPr>
                      <a:lvl8pPr marL="3503613" indent="-228600" eaLnBrk="0" fontAlgn="base" hangingPunct="0">
                        <a:spcBef>
                          <a:spcPct val="20000"/>
                        </a:spcBef>
                        <a:spcAft>
                          <a:spcPct val="0"/>
                        </a:spcAft>
                        <a:defRPr sz="1900">
                          <a:solidFill>
                            <a:schemeClr val="tx1"/>
                          </a:solidFill>
                          <a:latin typeface="Arial" panose="020B0604020202020204" pitchFamily="34" charset="0"/>
                        </a:defRPr>
                      </a:lvl8pPr>
                      <a:lvl9pPr marL="3960813" indent="-228600"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0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Incumplimiento importante identificado del reglamento, notificación de incidente grave y /o investigación importante por parte de la autoridad, con proceso legal y multas muy significativas. Litigio muy grave, incluyendo acciones legales en beneficio de un grupo.</a:t>
                      </a:r>
                      <a:endParaRPr kumimoji="0" lang="es-CO" altLang="es-CO" sz="10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600">
                <a:tc>
                  <a:txBody>
                    <a:bodyPr/>
                    <a:lstStyle>
                      <a:lvl1pPr algn="l">
                        <a:spcBef>
                          <a:spcPct val="20000"/>
                        </a:spcBef>
                        <a:defRPr sz="2800">
                          <a:solidFill>
                            <a:schemeClr val="tx1"/>
                          </a:solidFill>
                          <a:latin typeface="Arial" panose="020B0604020202020204" pitchFamily="34" charset="0"/>
                        </a:defRPr>
                      </a:lvl1pPr>
                      <a:lvl2pPr marL="742950" indent="-287338" algn="l">
                        <a:spcBef>
                          <a:spcPct val="20000"/>
                        </a:spcBef>
                        <a:defRPr sz="2500">
                          <a:solidFill>
                            <a:schemeClr val="tx1"/>
                          </a:solidFill>
                          <a:latin typeface="Arial" panose="020B0604020202020204" pitchFamily="34" charset="0"/>
                        </a:defRPr>
                      </a:lvl2pPr>
                      <a:lvl3pPr marL="1141413" indent="-227013" algn="l">
                        <a:spcBef>
                          <a:spcPct val="20000"/>
                        </a:spcBef>
                        <a:defRPr sz="2000">
                          <a:solidFill>
                            <a:schemeClr val="tx1"/>
                          </a:solidFill>
                          <a:latin typeface="Arial" panose="020B0604020202020204" pitchFamily="34" charset="0"/>
                        </a:defRPr>
                      </a:lvl3pPr>
                      <a:lvl4pPr marL="1600200" indent="-228600" algn="l">
                        <a:spcBef>
                          <a:spcPct val="20000"/>
                        </a:spcBef>
                        <a:defRPr sz="1900">
                          <a:solidFill>
                            <a:schemeClr val="tx1"/>
                          </a:solidFill>
                          <a:latin typeface="Arial" panose="020B0604020202020204" pitchFamily="34" charset="0"/>
                        </a:defRPr>
                      </a:lvl4pPr>
                      <a:lvl5pPr marL="2132013" indent="-228600" algn="l">
                        <a:spcBef>
                          <a:spcPct val="20000"/>
                        </a:spcBef>
                        <a:defRPr sz="1900">
                          <a:solidFill>
                            <a:schemeClr val="tx1"/>
                          </a:solidFill>
                          <a:latin typeface="Arial" panose="020B0604020202020204" pitchFamily="34" charset="0"/>
                        </a:defRPr>
                      </a:lvl5pPr>
                      <a:lvl6pPr marL="2589213" indent="-228600" eaLnBrk="0" fontAlgn="base" hangingPunct="0">
                        <a:spcBef>
                          <a:spcPct val="20000"/>
                        </a:spcBef>
                        <a:spcAft>
                          <a:spcPct val="0"/>
                        </a:spcAft>
                        <a:defRPr sz="1900">
                          <a:solidFill>
                            <a:schemeClr val="tx1"/>
                          </a:solidFill>
                          <a:latin typeface="Arial" panose="020B0604020202020204" pitchFamily="34" charset="0"/>
                        </a:defRPr>
                      </a:lvl6pPr>
                      <a:lvl7pPr marL="3046413" indent="-228600" eaLnBrk="0" fontAlgn="base" hangingPunct="0">
                        <a:spcBef>
                          <a:spcPct val="20000"/>
                        </a:spcBef>
                        <a:spcAft>
                          <a:spcPct val="0"/>
                        </a:spcAft>
                        <a:defRPr sz="1900">
                          <a:solidFill>
                            <a:schemeClr val="tx1"/>
                          </a:solidFill>
                          <a:latin typeface="Arial" panose="020B0604020202020204" pitchFamily="34" charset="0"/>
                        </a:defRPr>
                      </a:lvl7pPr>
                      <a:lvl8pPr marL="3503613" indent="-228600" eaLnBrk="0" fontAlgn="base" hangingPunct="0">
                        <a:spcBef>
                          <a:spcPct val="20000"/>
                        </a:spcBef>
                        <a:spcAft>
                          <a:spcPct val="0"/>
                        </a:spcAft>
                        <a:defRPr sz="1900">
                          <a:solidFill>
                            <a:schemeClr val="tx1"/>
                          </a:solidFill>
                          <a:latin typeface="Arial" panose="020B0604020202020204" pitchFamily="34" charset="0"/>
                        </a:defRPr>
                      </a:lvl8pPr>
                      <a:lvl9pPr marL="3960813" indent="-228600"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0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Reputación</a:t>
                      </a:r>
                      <a:endParaRPr kumimoji="0" lang="es-CO" altLang="es-CO" sz="10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marL="742950" indent="-287338" algn="l">
                        <a:spcBef>
                          <a:spcPct val="20000"/>
                        </a:spcBef>
                        <a:defRPr sz="2500">
                          <a:solidFill>
                            <a:schemeClr val="tx1"/>
                          </a:solidFill>
                          <a:latin typeface="Arial" panose="020B0604020202020204" pitchFamily="34" charset="0"/>
                        </a:defRPr>
                      </a:lvl2pPr>
                      <a:lvl3pPr marL="1141413" indent="-227013" algn="l">
                        <a:spcBef>
                          <a:spcPct val="20000"/>
                        </a:spcBef>
                        <a:defRPr sz="2000">
                          <a:solidFill>
                            <a:schemeClr val="tx1"/>
                          </a:solidFill>
                          <a:latin typeface="Arial" panose="020B0604020202020204" pitchFamily="34" charset="0"/>
                        </a:defRPr>
                      </a:lvl3pPr>
                      <a:lvl4pPr marL="1600200" indent="-228600" algn="l">
                        <a:spcBef>
                          <a:spcPct val="20000"/>
                        </a:spcBef>
                        <a:defRPr sz="1900">
                          <a:solidFill>
                            <a:schemeClr val="tx1"/>
                          </a:solidFill>
                          <a:latin typeface="Arial" panose="020B0604020202020204" pitchFamily="34" charset="0"/>
                        </a:defRPr>
                      </a:lvl4pPr>
                      <a:lvl5pPr marL="2132013" indent="-228600" algn="l">
                        <a:spcBef>
                          <a:spcPct val="20000"/>
                        </a:spcBef>
                        <a:defRPr sz="1900">
                          <a:solidFill>
                            <a:schemeClr val="tx1"/>
                          </a:solidFill>
                          <a:latin typeface="Arial" panose="020B0604020202020204" pitchFamily="34" charset="0"/>
                        </a:defRPr>
                      </a:lvl5pPr>
                      <a:lvl6pPr marL="2589213" indent="-228600" eaLnBrk="0" fontAlgn="base" hangingPunct="0">
                        <a:spcBef>
                          <a:spcPct val="20000"/>
                        </a:spcBef>
                        <a:spcAft>
                          <a:spcPct val="0"/>
                        </a:spcAft>
                        <a:defRPr sz="1900">
                          <a:solidFill>
                            <a:schemeClr val="tx1"/>
                          </a:solidFill>
                          <a:latin typeface="Arial" panose="020B0604020202020204" pitchFamily="34" charset="0"/>
                        </a:defRPr>
                      </a:lvl6pPr>
                      <a:lvl7pPr marL="3046413" indent="-228600" eaLnBrk="0" fontAlgn="base" hangingPunct="0">
                        <a:spcBef>
                          <a:spcPct val="20000"/>
                        </a:spcBef>
                        <a:spcAft>
                          <a:spcPct val="0"/>
                        </a:spcAft>
                        <a:defRPr sz="1900">
                          <a:solidFill>
                            <a:schemeClr val="tx1"/>
                          </a:solidFill>
                          <a:latin typeface="Arial" panose="020B0604020202020204" pitchFamily="34" charset="0"/>
                        </a:defRPr>
                      </a:lvl7pPr>
                      <a:lvl8pPr marL="3503613" indent="-228600" eaLnBrk="0" fontAlgn="base" hangingPunct="0">
                        <a:spcBef>
                          <a:spcPct val="20000"/>
                        </a:spcBef>
                        <a:spcAft>
                          <a:spcPct val="0"/>
                        </a:spcAft>
                        <a:defRPr sz="1900">
                          <a:solidFill>
                            <a:schemeClr val="tx1"/>
                          </a:solidFill>
                          <a:latin typeface="Arial" panose="020B0604020202020204" pitchFamily="34" charset="0"/>
                        </a:defRPr>
                      </a:lvl8pPr>
                      <a:lvl9pPr marL="3960813" indent="-228600"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0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Impacto negativo menor en la reputación. Limitado al sitio o a la operación.</a:t>
                      </a:r>
                      <a:endParaRPr kumimoji="0" lang="es-CO" altLang="es-CO" sz="10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marL="742950" indent="-287338" algn="l">
                        <a:spcBef>
                          <a:spcPct val="20000"/>
                        </a:spcBef>
                        <a:defRPr sz="2500">
                          <a:solidFill>
                            <a:schemeClr val="tx1"/>
                          </a:solidFill>
                          <a:latin typeface="Arial" panose="020B0604020202020204" pitchFamily="34" charset="0"/>
                        </a:defRPr>
                      </a:lvl2pPr>
                      <a:lvl3pPr marL="1141413" indent="-227013" algn="l">
                        <a:spcBef>
                          <a:spcPct val="20000"/>
                        </a:spcBef>
                        <a:defRPr sz="2000">
                          <a:solidFill>
                            <a:schemeClr val="tx1"/>
                          </a:solidFill>
                          <a:latin typeface="Arial" panose="020B0604020202020204" pitchFamily="34" charset="0"/>
                        </a:defRPr>
                      </a:lvl3pPr>
                      <a:lvl4pPr marL="1600200" indent="-228600" algn="l">
                        <a:spcBef>
                          <a:spcPct val="20000"/>
                        </a:spcBef>
                        <a:defRPr sz="1900">
                          <a:solidFill>
                            <a:schemeClr val="tx1"/>
                          </a:solidFill>
                          <a:latin typeface="Arial" panose="020B0604020202020204" pitchFamily="34" charset="0"/>
                        </a:defRPr>
                      </a:lvl4pPr>
                      <a:lvl5pPr marL="2132013" indent="-228600" algn="l">
                        <a:spcBef>
                          <a:spcPct val="20000"/>
                        </a:spcBef>
                        <a:defRPr sz="1900">
                          <a:solidFill>
                            <a:schemeClr val="tx1"/>
                          </a:solidFill>
                          <a:latin typeface="Arial" panose="020B0604020202020204" pitchFamily="34" charset="0"/>
                        </a:defRPr>
                      </a:lvl5pPr>
                      <a:lvl6pPr marL="2589213" indent="-228600" eaLnBrk="0" fontAlgn="base" hangingPunct="0">
                        <a:spcBef>
                          <a:spcPct val="20000"/>
                        </a:spcBef>
                        <a:spcAft>
                          <a:spcPct val="0"/>
                        </a:spcAft>
                        <a:defRPr sz="1900">
                          <a:solidFill>
                            <a:schemeClr val="tx1"/>
                          </a:solidFill>
                          <a:latin typeface="Arial" panose="020B0604020202020204" pitchFamily="34" charset="0"/>
                        </a:defRPr>
                      </a:lvl6pPr>
                      <a:lvl7pPr marL="3046413" indent="-228600" eaLnBrk="0" fontAlgn="base" hangingPunct="0">
                        <a:spcBef>
                          <a:spcPct val="20000"/>
                        </a:spcBef>
                        <a:spcAft>
                          <a:spcPct val="0"/>
                        </a:spcAft>
                        <a:defRPr sz="1900">
                          <a:solidFill>
                            <a:schemeClr val="tx1"/>
                          </a:solidFill>
                          <a:latin typeface="Arial" panose="020B0604020202020204" pitchFamily="34" charset="0"/>
                        </a:defRPr>
                      </a:lvl7pPr>
                      <a:lvl8pPr marL="3503613" indent="-228600" eaLnBrk="0" fontAlgn="base" hangingPunct="0">
                        <a:spcBef>
                          <a:spcPct val="20000"/>
                        </a:spcBef>
                        <a:spcAft>
                          <a:spcPct val="0"/>
                        </a:spcAft>
                        <a:defRPr sz="1900">
                          <a:solidFill>
                            <a:schemeClr val="tx1"/>
                          </a:solidFill>
                          <a:latin typeface="Arial" panose="020B0604020202020204" pitchFamily="34" charset="0"/>
                        </a:defRPr>
                      </a:lvl8pPr>
                      <a:lvl9pPr marL="3960813" indent="-228600"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0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Las credenciales de gestión general o ambiental se ven moderadamente afectadas. La reputación del grupo de negocios se empaña.</a:t>
                      </a:r>
                      <a:endParaRPr kumimoji="0" lang="es-CO" altLang="es-CO" sz="10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marL="742950" indent="-287338" algn="l">
                        <a:spcBef>
                          <a:spcPct val="20000"/>
                        </a:spcBef>
                        <a:defRPr sz="2500">
                          <a:solidFill>
                            <a:schemeClr val="tx1"/>
                          </a:solidFill>
                          <a:latin typeface="Arial" panose="020B0604020202020204" pitchFamily="34" charset="0"/>
                        </a:defRPr>
                      </a:lvl2pPr>
                      <a:lvl3pPr marL="1141413" indent="-227013" algn="l">
                        <a:spcBef>
                          <a:spcPct val="20000"/>
                        </a:spcBef>
                        <a:defRPr sz="2000">
                          <a:solidFill>
                            <a:schemeClr val="tx1"/>
                          </a:solidFill>
                          <a:latin typeface="Arial" panose="020B0604020202020204" pitchFamily="34" charset="0"/>
                        </a:defRPr>
                      </a:lvl3pPr>
                      <a:lvl4pPr marL="1600200" indent="-228600" algn="l">
                        <a:spcBef>
                          <a:spcPct val="20000"/>
                        </a:spcBef>
                        <a:defRPr sz="1900">
                          <a:solidFill>
                            <a:schemeClr val="tx1"/>
                          </a:solidFill>
                          <a:latin typeface="Arial" panose="020B0604020202020204" pitchFamily="34" charset="0"/>
                        </a:defRPr>
                      </a:lvl4pPr>
                      <a:lvl5pPr marL="2132013" indent="-228600" algn="l">
                        <a:spcBef>
                          <a:spcPct val="20000"/>
                        </a:spcBef>
                        <a:defRPr sz="1900">
                          <a:solidFill>
                            <a:schemeClr val="tx1"/>
                          </a:solidFill>
                          <a:latin typeface="Arial" panose="020B0604020202020204" pitchFamily="34" charset="0"/>
                        </a:defRPr>
                      </a:lvl5pPr>
                      <a:lvl6pPr marL="2589213" indent="-228600" eaLnBrk="0" fontAlgn="base" hangingPunct="0">
                        <a:spcBef>
                          <a:spcPct val="20000"/>
                        </a:spcBef>
                        <a:spcAft>
                          <a:spcPct val="0"/>
                        </a:spcAft>
                        <a:defRPr sz="1900">
                          <a:solidFill>
                            <a:schemeClr val="tx1"/>
                          </a:solidFill>
                          <a:latin typeface="Arial" panose="020B0604020202020204" pitchFamily="34" charset="0"/>
                        </a:defRPr>
                      </a:lvl6pPr>
                      <a:lvl7pPr marL="3046413" indent="-228600" eaLnBrk="0" fontAlgn="base" hangingPunct="0">
                        <a:spcBef>
                          <a:spcPct val="20000"/>
                        </a:spcBef>
                        <a:spcAft>
                          <a:spcPct val="0"/>
                        </a:spcAft>
                        <a:defRPr sz="1900">
                          <a:solidFill>
                            <a:schemeClr val="tx1"/>
                          </a:solidFill>
                          <a:latin typeface="Arial" panose="020B0604020202020204" pitchFamily="34" charset="0"/>
                        </a:defRPr>
                      </a:lvl7pPr>
                      <a:lvl8pPr marL="3503613" indent="-228600" eaLnBrk="0" fontAlgn="base" hangingPunct="0">
                        <a:spcBef>
                          <a:spcPct val="20000"/>
                        </a:spcBef>
                        <a:spcAft>
                          <a:spcPct val="0"/>
                        </a:spcAft>
                        <a:defRPr sz="1900">
                          <a:solidFill>
                            <a:schemeClr val="tx1"/>
                          </a:solidFill>
                          <a:latin typeface="Arial" panose="020B0604020202020204" pitchFamily="34" charset="0"/>
                        </a:defRPr>
                      </a:lvl8pPr>
                      <a:lvl9pPr marL="3960813" indent="-228600"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Impacto negativo, significativo en la reputación como administrador general y ambiental. El precio de las acciones se puede ver afectado.</a:t>
                      </a:r>
                      <a:endParaRPr kumimoji="0" lang="es-CO" altLang="es-CO" sz="1000" b="0" i="0" u="none" strike="noStrike" cap="none" normalizeH="0" baseline="0" dirty="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600">
                <a:tc>
                  <a:txBody>
                    <a:bodyPr/>
                    <a:lstStyle>
                      <a:lvl1pPr algn="l">
                        <a:spcBef>
                          <a:spcPct val="20000"/>
                        </a:spcBef>
                        <a:defRPr sz="2800">
                          <a:solidFill>
                            <a:schemeClr val="tx1"/>
                          </a:solidFill>
                          <a:latin typeface="Arial" panose="020B0604020202020204" pitchFamily="34" charset="0"/>
                        </a:defRPr>
                      </a:lvl1pPr>
                      <a:lvl2pPr marL="742950" indent="-287338" algn="l">
                        <a:spcBef>
                          <a:spcPct val="20000"/>
                        </a:spcBef>
                        <a:defRPr sz="2500">
                          <a:solidFill>
                            <a:schemeClr val="tx1"/>
                          </a:solidFill>
                          <a:latin typeface="Arial" panose="020B0604020202020204" pitchFamily="34" charset="0"/>
                        </a:defRPr>
                      </a:lvl2pPr>
                      <a:lvl3pPr marL="1141413" indent="-227013" algn="l">
                        <a:spcBef>
                          <a:spcPct val="20000"/>
                        </a:spcBef>
                        <a:defRPr sz="2000">
                          <a:solidFill>
                            <a:schemeClr val="tx1"/>
                          </a:solidFill>
                          <a:latin typeface="Arial" panose="020B0604020202020204" pitchFamily="34" charset="0"/>
                        </a:defRPr>
                      </a:lvl3pPr>
                      <a:lvl4pPr marL="1600200" indent="-228600" algn="l">
                        <a:spcBef>
                          <a:spcPct val="20000"/>
                        </a:spcBef>
                        <a:defRPr sz="1900">
                          <a:solidFill>
                            <a:schemeClr val="tx1"/>
                          </a:solidFill>
                          <a:latin typeface="Arial" panose="020B0604020202020204" pitchFamily="34" charset="0"/>
                        </a:defRPr>
                      </a:lvl4pPr>
                      <a:lvl5pPr marL="2132013" indent="-228600" algn="l">
                        <a:spcBef>
                          <a:spcPct val="20000"/>
                        </a:spcBef>
                        <a:defRPr sz="1900">
                          <a:solidFill>
                            <a:schemeClr val="tx1"/>
                          </a:solidFill>
                          <a:latin typeface="Arial" panose="020B0604020202020204" pitchFamily="34" charset="0"/>
                        </a:defRPr>
                      </a:lvl5pPr>
                      <a:lvl6pPr marL="2589213" indent="-228600" eaLnBrk="0" fontAlgn="base" hangingPunct="0">
                        <a:spcBef>
                          <a:spcPct val="20000"/>
                        </a:spcBef>
                        <a:spcAft>
                          <a:spcPct val="0"/>
                        </a:spcAft>
                        <a:defRPr sz="1900">
                          <a:solidFill>
                            <a:schemeClr val="tx1"/>
                          </a:solidFill>
                          <a:latin typeface="Arial" panose="020B0604020202020204" pitchFamily="34" charset="0"/>
                        </a:defRPr>
                      </a:lvl6pPr>
                      <a:lvl7pPr marL="3046413" indent="-228600" eaLnBrk="0" fontAlgn="base" hangingPunct="0">
                        <a:spcBef>
                          <a:spcPct val="20000"/>
                        </a:spcBef>
                        <a:spcAft>
                          <a:spcPct val="0"/>
                        </a:spcAft>
                        <a:defRPr sz="1900">
                          <a:solidFill>
                            <a:schemeClr val="tx1"/>
                          </a:solidFill>
                          <a:latin typeface="Arial" panose="020B0604020202020204" pitchFamily="34" charset="0"/>
                        </a:defRPr>
                      </a:lvl7pPr>
                      <a:lvl8pPr marL="3503613" indent="-228600" eaLnBrk="0" fontAlgn="base" hangingPunct="0">
                        <a:spcBef>
                          <a:spcPct val="20000"/>
                        </a:spcBef>
                        <a:spcAft>
                          <a:spcPct val="0"/>
                        </a:spcAft>
                        <a:defRPr sz="1900">
                          <a:solidFill>
                            <a:schemeClr val="tx1"/>
                          </a:solidFill>
                          <a:latin typeface="Arial" panose="020B0604020202020204" pitchFamily="34" charset="0"/>
                        </a:defRPr>
                      </a:lvl8pPr>
                      <a:lvl9pPr marL="3960813" indent="-228600"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0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Licencia de funcionamiento</a:t>
                      </a:r>
                      <a:endParaRPr kumimoji="0" lang="es-CO" altLang="es-CO" sz="10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marL="742950" indent="-287338" algn="l">
                        <a:spcBef>
                          <a:spcPct val="20000"/>
                        </a:spcBef>
                        <a:defRPr sz="2500">
                          <a:solidFill>
                            <a:schemeClr val="tx1"/>
                          </a:solidFill>
                          <a:latin typeface="Arial" panose="020B0604020202020204" pitchFamily="34" charset="0"/>
                        </a:defRPr>
                      </a:lvl2pPr>
                      <a:lvl3pPr marL="1141413" indent="-227013" algn="l">
                        <a:spcBef>
                          <a:spcPct val="20000"/>
                        </a:spcBef>
                        <a:defRPr sz="2000">
                          <a:solidFill>
                            <a:schemeClr val="tx1"/>
                          </a:solidFill>
                          <a:latin typeface="Arial" panose="020B0604020202020204" pitchFamily="34" charset="0"/>
                        </a:defRPr>
                      </a:lvl3pPr>
                      <a:lvl4pPr marL="1600200" indent="-228600" algn="l">
                        <a:spcBef>
                          <a:spcPct val="20000"/>
                        </a:spcBef>
                        <a:defRPr sz="1900">
                          <a:solidFill>
                            <a:schemeClr val="tx1"/>
                          </a:solidFill>
                          <a:latin typeface="Arial" panose="020B0604020202020204" pitchFamily="34" charset="0"/>
                        </a:defRPr>
                      </a:lvl4pPr>
                      <a:lvl5pPr marL="2132013" indent="-228600" algn="l">
                        <a:spcBef>
                          <a:spcPct val="20000"/>
                        </a:spcBef>
                        <a:defRPr sz="1900">
                          <a:solidFill>
                            <a:schemeClr val="tx1"/>
                          </a:solidFill>
                          <a:latin typeface="Arial" panose="020B0604020202020204" pitchFamily="34" charset="0"/>
                        </a:defRPr>
                      </a:lvl5pPr>
                      <a:lvl6pPr marL="2589213" indent="-228600" eaLnBrk="0" fontAlgn="base" hangingPunct="0">
                        <a:spcBef>
                          <a:spcPct val="20000"/>
                        </a:spcBef>
                        <a:spcAft>
                          <a:spcPct val="0"/>
                        </a:spcAft>
                        <a:defRPr sz="1900">
                          <a:solidFill>
                            <a:schemeClr val="tx1"/>
                          </a:solidFill>
                          <a:latin typeface="Arial" panose="020B0604020202020204" pitchFamily="34" charset="0"/>
                        </a:defRPr>
                      </a:lvl6pPr>
                      <a:lvl7pPr marL="3046413" indent="-228600" eaLnBrk="0" fontAlgn="base" hangingPunct="0">
                        <a:spcBef>
                          <a:spcPct val="20000"/>
                        </a:spcBef>
                        <a:spcAft>
                          <a:spcPct val="0"/>
                        </a:spcAft>
                        <a:defRPr sz="1900">
                          <a:solidFill>
                            <a:schemeClr val="tx1"/>
                          </a:solidFill>
                          <a:latin typeface="Arial" panose="020B0604020202020204" pitchFamily="34" charset="0"/>
                        </a:defRPr>
                      </a:lvl7pPr>
                      <a:lvl8pPr marL="3503613" indent="-228600" eaLnBrk="0" fontAlgn="base" hangingPunct="0">
                        <a:spcBef>
                          <a:spcPct val="20000"/>
                        </a:spcBef>
                        <a:spcAft>
                          <a:spcPct val="0"/>
                        </a:spcAft>
                        <a:defRPr sz="1900">
                          <a:solidFill>
                            <a:schemeClr val="tx1"/>
                          </a:solidFill>
                          <a:latin typeface="Arial" panose="020B0604020202020204" pitchFamily="34" charset="0"/>
                        </a:defRPr>
                      </a:lvl8pPr>
                      <a:lvl9pPr marL="3960813" indent="-228600"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0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Se experimentan algunas dificultades con las autoridades reguladoras para obtener las aprobaciones.</a:t>
                      </a:r>
                      <a:endParaRPr kumimoji="0" lang="es-CO" altLang="es-CO" sz="10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marL="742950" indent="-287338" algn="l">
                        <a:spcBef>
                          <a:spcPct val="20000"/>
                        </a:spcBef>
                        <a:defRPr sz="2500">
                          <a:solidFill>
                            <a:schemeClr val="tx1"/>
                          </a:solidFill>
                          <a:latin typeface="Arial" panose="020B0604020202020204" pitchFamily="34" charset="0"/>
                        </a:defRPr>
                      </a:lvl2pPr>
                      <a:lvl3pPr marL="1141413" indent="-227013" algn="l">
                        <a:spcBef>
                          <a:spcPct val="20000"/>
                        </a:spcBef>
                        <a:defRPr sz="2000">
                          <a:solidFill>
                            <a:schemeClr val="tx1"/>
                          </a:solidFill>
                          <a:latin typeface="Arial" panose="020B0604020202020204" pitchFamily="34" charset="0"/>
                        </a:defRPr>
                      </a:lvl3pPr>
                      <a:lvl4pPr marL="1600200" indent="-228600" algn="l">
                        <a:spcBef>
                          <a:spcPct val="20000"/>
                        </a:spcBef>
                        <a:defRPr sz="1900">
                          <a:solidFill>
                            <a:schemeClr val="tx1"/>
                          </a:solidFill>
                          <a:latin typeface="Arial" panose="020B0604020202020204" pitchFamily="34" charset="0"/>
                        </a:defRPr>
                      </a:lvl4pPr>
                      <a:lvl5pPr marL="2132013" indent="-228600" algn="l">
                        <a:spcBef>
                          <a:spcPct val="20000"/>
                        </a:spcBef>
                        <a:defRPr sz="1900">
                          <a:solidFill>
                            <a:schemeClr val="tx1"/>
                          </a:solidFill>
                          <a:latin typeface="Arial" panose="020B0604020202020204" pitchFamily="34" charset="0"/>
                        </a:defRPr>
                      </a:lvl5pPr>
                      <a:lvl6pPr marL="2589213" indent="-228600" eaLnBrk="0" fontAlgn="base" hangingPunct="0">
                        <a:spcBef>
                          <a:spcPct val="20000"/>
                        </a:spcBef>
                        <a:spcAft>
                          <a:spcPct val="0"/>
                        </a:spcAft>
                        <a:defRPr sz="1900">
                          <a:solidFill>
                            <a:schemeClr val="tx1"/>
                          </a:solidFill>
                          <a:latin typeface="Arial" panose="020B0604020202020204" pitchFamily="34" charset="0"/>
                        </a:defRPr>
                      </a:lvl6pPr>
                      <a:lvl7pPr marL="3046413" indent="-228600" eaLnBrk="0" fontAlgn="base" hangingPunct="0">
                        <a:spcBef>
                          <a:spcPct val="20000"/>
                        </a:spcBef>
                        <a:spcAft>
                          <a:spcPct val="0"/>
                        </a:spcAft>
                        <a:defRPr sz="1900">
                          <a:solidFill>
                            <a:schemeClr val="tx1"/>
                          </a:solidFill>
                          <a:latin typeface="Arial" panose="020B0604020202020204" pitchFamily="34" charset="0"/>
                        </a:defRPr>
                      </a:lvl7pPr>
                      <a:lvl8pPr marL="3503613" indent="-228600" eaLnBrk="0" fontAlgn="base" hangingPunct="0">
                        <a:spcBef>
                          <a:spcPct val="20000"/>
                        </a:spcBef>
                        <a:spcAft>
                          <a:spcPct val="0"/>
                        </a:spcAft>
                        <a:defRPr sz="1900">
                          <a:solidFill>
                            <a:schemeClr val="tx1"/>
                          </a:solidFill>
                          <a:latin typeface="Arial" panose="020B0604020202020204" pitchFamily="34" charset="0"/>
                        </a:defRPr>
                      </a:lvl8pPr>
                      <a:lvl9pPr marL="3960813" indent="-228600"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0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Dificultades o retrasos significativos en la obtención de las aprobaciones o en la capacidad para seguir funcionando.</a:t>
                      </a:r>
                      <a:endParaRPr kumimoji="0" lang="es-CO" altLang="es-CO" sz="10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marL="742950" indent="-287338" algn="l">
                        <a:spcBef>
                          <a:spcPct val="20000"/>
                        </a:spcBef>
                        <a:defRPr sz="2500">
                          <a:solidFill>
                            <a:schemeClr val="tx1"/>
                          </a:solidFill>
                          <a:latin typeface="Arial" panose="020B0604020202020204" pitchFamily="34" charset="0"/>
                        </a:defRPr>
                      </a:lvl2pPr>
                      <a:lvl3pPr marL="1141413" indent="-227013" algn="l">
                        <a:spcBef>
                          <a:spcPct val="20000"/>
                        </a:spcBef>
                        <a:defRPr sz="2000">
                          <a:solidFill>
                            <a:schemeClr val="tx1"/>
                          </a:solidFill>
                          <a:latin typeface="Arial" panose="020B0604020202020204" pitchFamily="34" charset="0"/>
                        </a:defRPr>
                      </a:lvl3pPr>
                      <a:lvl4pPr marL="1600200" indent="-228600" algn="l">
                        <a:spcBef>
                          <a:spcPct val="20000"/>
                        </a:spcBef>
                        <a:defRPr sz="1900">
                          <a:solidFill>
                            <a:schemeClr val="tx1"/>
                          </a:solidFill>
                          <a:latin typeface="Arial" panose="020B0604020202020204" pitchFamily="34" charset="0"/>
                        </a:defRPr>
                      </a:lvl4pPr>
                      <a:lvl5pPr marL="2132013" indent="-228600" algn="l">
                        <a:spcBef>
                          <a:spcPct val="20000"/>
                        </a:spcBef>
                        <a:defRPr sz="1900">
                          <a:solidFill>
                            <a:schemeClr val="tx1"/>
                          </a:solidFill>
                          <a:latin typeface="Arial" panose="020B0604020202020204" pitchFamily="34" charset="0"/>
                        </a:defRPr>
                      </a:lvl5pPr>
                      <a:lvl6pPr marL="2589213" indent="-228600" eaLnBrk="0" fontAlgn="base" hangingPunct="0">
                        <a:spcBef>
                          <a:spcPct val="20000"/>
                        </a:spcBef>
                        <a:spcAft>
                          <a:spcPct val="0"/>
                        </a:spcAft>
                        <a:defRPr sz="1900">
                          <a:solidFill>
                            <a:schemeClr val="tx1"/>
                          </a:solidFill>
                          <a:latin typeface="Arial" panose="020B0604020202020204" pitchFamily="34" charset="0"/>
                        </a:defRPr>
                      </a:lvl6pPr>
                      <a:lvl7pPr marL="3046413" indent="-228600" eaLnBrk="0" fontAlgn="base" hangingPunct="0">
                        <a:spcBef>
                          <a:spcPct val="20000"/>
                        </a:spcBef>
                        <a:spcAft>
                          <a:spcPct val="0"/>
                        </a:spcAft>
                        <a:defRPr sz="1900">
                          <a:solidFill>
                            <a:schemeClr val="tx1"/>
                          </a:solidFill>
                          <a:latin typeface="Arial" panose="020B0604020202020204" pitchFamily="34" charset="0"/>
                        </a:defRPr>
                      </a:lvl7pPr>
                      <a:lvl8pPr marL="3503613" indent="-228600" eaLnBrk="0" fontAlgn="base" hangingPunct="0">
                        <a:spcBef>
                          <a:spcPct val="20000"/>
                        </a:spcBef>
                        <a:spcAft>
                          <a:spcPct val="0"/>
                        </a:spcAft>
                        <a:defRPr sz="1900">
                          <a:solidFill>
                            <a:schemeClr val="tx1"/>
                          </a:solidFill>
                          <a:latin typeface="Arial" panose="020B0604020202020204" pitchFamily="34" charset="0"/>
                        </a:defRPr>
                      </a:lvl8pPr>
                      <a:lvl9pPr marL="3960813" indent="-228600"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0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Probablemente se revoque o no se otorgue la licencia de funcionamiento.</a:t>
                      </a:r>
                      <a:endParaRPr kumimoji="0" lang="es-CO" altLang="es-CO" sz="10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600">
                <a:tc>
                  <a:txBody>
                    <a:bodyPr/>
                    <a:lstStyle>
                      <a:lvl1pPr algn="l">
                        <a:spcBef>
                          <a:spcPct val="20000"/>
                        </a:spcBef>
                        <a:defRPr sz="2800">
                          <a:solidFill>
                            <a:schemeClr val="tx1"/>
                          </a:solidFill>
                          <a:latin typeface="Arial" panose="020B0604020202020204" pitchFamily="34" charset="0"/>
                        </a:defRPr>
                      </a:lvl1pPr>
                      <a:lvl2pPr marL="742950" indent="-287338" algn="l">
                        <a:spcBef>
                          <a:spcPct val="20000"/>
                        </a:spcBef>
                        <a:defRPr sz="2500">
                          <a:solidFill>
                            <a:schemeClr val="tx1"/>
                          </a:solidFill>
                          <a:latin typeface="Arial" panose="020B0604020202020204" pitchFamily="34" charset="0"/>
                        </a:defRPr>
                      </a:lvl2pPr>
                      <a:lvl3pPr marL="1141413" indent="-227013" algn="l">
                        <a:spcBef>
                          <a:spcPct val="20000"/>
                        </a:spcBef>
                        <a:defRPr sz="2000">
                          <a:solidFill>
                            <a:schemeClr val="tx1"/>
                          </a:solidFill>
                          <a:latin typeface="Arial" panose="020B0604020202020204" pitchFamily="34" charset="0"/>
                        </a:defRPr>
                      </a:lvl3pPr>
                      <a:lvl4pPr marL="1600200" indent="-228600" algn="l">
                        <a:spcBef>
                          <a:spcPct val="20000"/>
                        </a:spcBef>
                        <a:defRPr sz="1900">
                          <a:solidFill>
                            <a:schemeClr val="tx1"/>
                          </a:solidFill>
                          <a:latin typeface="Arial" panose="020B0604020202020204" pitchFamily="34" charset="0"/>
                        </a:defRPr>
                      </a:lvl4pPr>
                      <a:lvl5pPr marL="2132013" indent="-228600" algn="l">
                        <a:spcBef>
                          <a:spcPct val="20000"/>
                        </a:spcBef>
                        <a:defRPr sz="1900">
                          <a:solidFill>
                            <a:schemeClr val="tx1"/>
                          </a:solidFill>
                          <a:latin typeface="Arial" panose="020B0604020202020204" pitchFamily="34" charset="0"/>
                        </a:defRPr>
                      </a:lvl5pPr>
                      <a:lvl6pPr marL="2589213" indent="-228600" eaLnBrk="0" fontAlgn="base" hangingPunct="0">
                        <a:spcBef>
                          <a:spcPct val="20000"/>
                        </a:spcBef>
                        <a:spcAft>
                          <a:spcPct val="0"/>
                        </a:spcAft>
                        <a:defRPr sz="1900">
                          <a:solidFill>
                            <a:schemeClr val="tx1"/>
                          </a:solidFill>
                          <a:latin typeface="Arial" panose="020B0604020202020204" pitchFamily="34" charset="0"/>
                        </a:defRPr>
                      </a:lvl6pPr>
                      <a:lvl7pPr marL="3046413" indent="-228600" eaLnBrk="0" fontAlgn="base" hangingPunct="0">
                        <a:spcBef>
                          <a:spcPct val="20000"/>
                        </a:spcBef>
                        <a:spcAft>
                          <a:spcPct val="0"/>
                        </a:spcAft>
                        <a:defRPr sz="1900">
                          <a:solidFill>
                            <a:schemeClr val="tx1"/>
                          </a:solidFill>
                          <a:latin typeface="Arial" panose="020B0604020202020204" pitchFamily="34" charset="0"/>
                        </a:defRPr>
                      </a:lvl7pPr>
                      <a:lvl8pPr marL="3503613" indent="-228600" eaLnBrk="0" fontAlgn="base" hangingPunct="0">
                        <a:spcBef>
                          <a:spcPct val="20000"/>
                        </a:spcBef>
                        <a:spcAft>
                          <a:spcPct val="0"/>
                        </a:spcAft>
                        <a:defRPr sz="1900">
                          <a:solidFill>
                            <a:schemeClr val="tx1"/>
                          </a:solidFill>
                          <a:latin typeface="Arial" panose="020B0604020202020204" pitchFamily="34" charset="0"/>
                        </a:defRPr>
                      </a:lvl8pPr>
                      <a:lvl9pPr marL="3960813" indent="-228600"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0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Capital fijo</a:t>
                      </a:r>
                      <a:endParaRPr kumimoji="0" lang="es-CO" altLang="es-CO" sz="10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marL="742950" indent="-287338" algn="l">
                        <a:spcBef>
                          <a:spcPct val="20000"/>
                        </a:spcBef>
                        <a:defRPr sz="2500">
                          <a:solidFill>
                            <a:schemeClr val="tx1"/>
                          </a:solidFill>
                          <a:latin typeface="Arial" panose="020B0604020202020204" pitchFamily="34" charset="0"/>
                        </a:defRPr>
                      </a:lvl2pPr>
                      <a:lvl3pPr marL="1141413" indent="-227013" algn="l">
                        <a:spcBef>
                          <a:spcPct val="20000"/>
                        </a:spcBef>
                        <a:defRPr sz="2000">
                          <a:solidFill>
                            <a:schemeClr val="tx1"/>
                          </a:solidFill>
                          <a:latin typeface="Arial" panose="020B0604020202020204" pitchFamily="34" charset="0"/>
                        </a:defRPr>
                      </a:lvl3pPr>
                      <a:lvl4pPr marL="1600200" indent="-228600" algn="l">
                        <a:spcBef>
                          <a:spcPct val="20000"/>
                        </a:spcBef>
                        <a:defRPr sz="1900">
                          <a:solidFill>
                            <a:schemeClr val="tx1"/>
                          </a:solidFill>
                          <a:latin typeface="Arial" panose="020B0604020202020204" pitchFamily="34" charset="0"/>
                        </a:defRPr>
                      </a:lvl4pPr>
                      <a:lvl5pPr marL="2132013" indent="-228600" algn="l">
                        <a:spcBef>
                          <a:spcPct val="20000"/>
                        </a:spcBef>
                        <a:defRPr sz="1900">
                          <a:solidFill>
                            <a:schemeClr val="tx1"/>
                          </a:solidFill>
                          <a:latin typeface="Arial" panose="020B0604020202020204" pitchFamily="34" charset="0"/>
                        </a:defRPr>
                      </a:lvl5pPr>
                      <a:lvl6pPr marL="2589213" indent="-228600" eaLnBrk="0" fontAlgn="base" hangingPunct="0">
                        <a:spcBef>
                          <a:spcPct val="20000"/>
                        </a:spcBef>
                        <a:spcAft>
                          <a:spcPct val="0"/>
                        </a:spcAft>
                        <a:defRPr sz="1900">
                          <a:solidFill>
                            <a:schemeClr val="tx1"/>
                          </a:solidFill>
                          <a:latin typeface="Arial" panose="020B0604020202020204" pitchFamily="34" charset="0"/>
                        </a:defRPr>
                      </a:lvl6pPr>
                      <a:lvl7pPr marL="3046413" indent="-228600" eaLnBrk="0" fontAlgn="base" hangingPunct="0">
                        <a:spcBef>
                          <a:spcPct val="20000"/>
                        </a:spcBef>
                        <a:spcAft>
                          <a:spcPct val="0"/>
                        </a:spcAft>
                        <a:defRPr sz="1900">
                          <a:solidFill>
                            <a:schemeClr val="tx1"/>
                          </a:solidFill>
                          <a:latin typeface="Arial" panose="020B0604020202020204" pitchFamily="34" charset="0"/>
                        </a:defRPr>
                      </a:lvl7pPr>
                      <a:lvl8pPr marL="3503613" indent="-228600" eaLnBrk="0" fontAlgn="base" hangingPunct="0">
                        <a:spcBef>
                          <a:spcPct val="20000"/>
                        </a:spcBef>
                        <a:spcAft>
                          <a:spcPct val="0"/>
                        </a:spcAft>
                        <a:defRPr sz="1900">
                          <a:solidFill>
                            <a:schemeClr val="tx1"/>
                          </a:solidFill>
                          <a:latin typeface="Arial" panose="020B0604020202020204" pitchFamily="34" charset="0"/>
                        </a:defRPr>
                      </a:lvl8pPr>
                      <a:lvl9pPr marL="3960813" indent="-228600"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Niveles más altos de capital apropiado para su organización.</a:t>
                      </a:r>
                      <a:endParaRPr kumimoji="0" lang="es-CO" altLang="es-CO" sz="1000" b="0" i="0" u="none" strike="noStrike" cap="none" normalizeH="0" baseline="0" dirty="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marL="455613"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marL="1903413" algn="l">
                        <a:spcBef>
                          <a:spcPct val="20000"/>
                        </a:spcBef>
                        <a:defRPr sz="1900">
                          <a:solidFill>
                            <a:schemeClr val="tx1"/>
                          </a:solidFill>
                          <a:latin typeface="Arial" panose="020B0604020202020204" pitchFamily="34" charset="0"/>
                        </a:defRPr>
                      </a:lvl5pPr>
                      <a:lvl6pPr marL="2360613" eaLnBrk="0" fontAlgn="base" hangingPunct="0">
                        <a:spcBef>
                          <a:spcPct val="20000"/>
                        </a:spcBef>
                        <a:spcAft>
                          <a:spcPct val="0"/>
                        </a:spcAft>
                        <a:defRPr sz="1900">
                          <a:solidFill>
                            <a:schemeClr val="tx1"/>
                          </a:solidFill>
                          <a:latin typeface="Arial" panose="020B0604020202020204" pitchFamily="34" charset="0"/>
                        </a:defRPr>
                      </a:lvl6pPr>
                      <a:lvl7pPr marL="2817813" eaLnBrk="0" fontAlgn="base" hangingPunct="0">
                        <a:spcBef>
                          <a:spcPct val="20000"/>
                        </a:spcBef>
                        <a:spcAft>
                          <a:spcPct val="0"/>
                        </a:spcAft>
                        <a:defRPr sz="1900">
                          <a:solidFill>
                            <a:schemeClr val="tx1"/>
                          </a:solidFill>
                          <a:latin typeface="Arial" panose="020B0604020202020204" pitchFamily="34" charset="0"/>
                        </a:defRPr>
                      </a:lvl7pPr>
                      <a:lvl8pPr marL="3275013" eaLnBrk="0" fontAlgn="base" hangingPunct="0">
                        <a:spcBef>
                          <a:spcPct val="20000"/>
                        </a:spcBef>
                        <a:spcAft>
                          <a:spcPct val="0"/>
                        </a:spcAft>
                        <a:defRPr sz="1900">
                          <a:solidFill>
                            <a:schemeClr val="tx1"/>
                          </a:solidFill>
                          <a:latin typeface="Arial" panose="020B0604020202020204" pitchFamily="34" charset="0"/>
                        </a:defRPr>
                      </a:lvl8pPr>
                      <a:lvl9pPr marL="3732213"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altLang="es-CO" sz="10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marL="455613"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marL="1903413" algn="l">
                        <a:spcBef>
                          <a:spcPct val="20000"/>
                        </a:spcBef>
                        <a:defRPr sz="1900">
                          <a:solidFill>
                            <a:schemeClr val="tx1"/>
                          </a:solidFill>
                          <a:latin typeface="Arial" panose="020B0604020202020204" pitchFamily="34" charset="0"/>
                        </a:defRPr>
                      </a:lvl5pPr>
                      <a:lvl6pPr marL="2360613" eaLnBrk="0" fontAlgn="base" hangingPunct="0">
                        <a:spcBef>
                          <a:spcPct val="20000"/>
                        </a:spcBef>
                        <a:spcAft>
                          <a:spcPct val="0"/>
                        </a:spcAft>
                        <a:defRPr sz="1900">
                          <a:solidFill>
                            <a:schemeClr val="tx1"/>
                          </a:solidFill>
                          <a:latin typeface="Arial" panose="020B0604020202020204" pitchFamily="34" charset="0"/>
                        </a:defRPr>
                      </a:lvl6pPr>
                      <a:lvl7pPr marL="2817813" eaLnBrk="0" fontAlgn="base" hangingPunct="0">
                        <a:spcBef>
                          <a:spcPct val="20000"/>
                        </a:spcBef>
                        <a:spcAft>
                          <a:spcPct val="0"/>
                        </a:spcAft>
                        <a:defRPr sz="1900">
                          <a:solidFill>
                            <a:schemeClr val="tx1"/>
                          </a:solidFill>
                          <a:latin typeface="Arial" panose="020B0604020202020204" pitchFamily="34" charset="0"/>
                        </a:defRPr>
                      </a:lvl7pPr>
                      <a:lvl8pPr marL="3275013" eaLnBrk="0" fontAlgn="base" hangingPunct="0">
                        <a:spcBef>
                          <a:spcPct val="20000"/>
                        </a:spcBef>
                        <a:spcAft>
                          <a:spcPct val="0"/>
                        </a:spcAft>
                        <a:defRPr sz="1900">
                          <a:solidFill>
                            <a:schemeClr val="tx1"/>
                          </a:solidFill>
                          <a:latin typeface="Arial" panose="020B0604020202020204" pitchFamily="34" charset="0"/>
                        </a:defRPr>
                      </a:lvl8pPr>
                      <a:lvl9pPr marL="3732213"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altLang="es-CO" sz="10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600">
                <a:tc>
                  <a:txBody>
                    <a:bodyPr/>
                    <a:lstStyle>
                      <a:lvl1pPr algn="l">
                        <a:spcBef>
                          <a:spcPct val="20000"/>
                        </a:spcBef>
                        <a:defRPr sz="2800">
                          <a:solidFill>
                            <a:schemeClr val="tx1"/>
                          </a:solidFill>
                          <a:latin typeface="Arial" panose="020B0604020202020204" pitchFamily="34" charset="0"/>
                        </a:defRPr>
                      </a:lvl1pPr>
                      <a:lvl2pPr marL="742950" indent="-287338" algn="l">
                        <a:spcBef>
                          <a:spcPct val="20000"/>
                        </a:spcBef>
                        <a:defRPr sz="2500">
                          <a:solidFill>
                            <a:schemeClr val="tx1"/>
                          </a:solidFill>
                          <a:latin typeface="Arial" panose="020B0604020202020204" pitchFamily="34" charset="0"/>
                        </a:defRPr>
                      </a:lvl2pPr>
                      <a:lvl3pPr marL="1141413" indent="-227013" algn="l">
                        <a:spcBef>
                          <a:spcPct val="20000"/>
                        </a:spcBef>
                        <a:defRPr sz="2000">
                          <a:solidFill>
                            <a:schemeClr val="tx1"/>
                          </a:solidFill>
                          <a:latin typeface="Arial" panose="020B0604020202020204" pitchFamily="34" charset="0"/>
                        </a:defRPr>
                      </a:lvl3pPr>
                      <a:lvl4pPr marL="1600200" indent="-228600" algn="l">
                        <a:spcBef>
                          <a:spcPct val="20000"/>
                        </a:spcBef>
                        <a:defRPr sz="1900">
                          <a:solidFill>
                            <a:schemeClr val="tx1"/>
                          </a:solidFill>
                          <a:latin typeface="Arial" panose="020B0604020202020204" pitchFamily="34" charset="0"/>
                        </a:defRPr>
                      </a:lvl4pPr>
                      <a:lvl5pPr marL="2132013" indent="-228600" algn="l">
                        <a:spcBef>
                          <a:spcPct val="20000"/>
                        </a:spcBef>
                        <a:defRPr sz="1900">
                          <a:solidFill>
                            <a:schemeClr val="tx1"/>
                          </a:solidFill>
                          <a:latin typeface="Arial" panose="020B0604020202020204" pitchFamily="34" charset="0"/>
                        </a:defRPr>
                      </a:lvl5pPr>
                      <a:lvl6pPr marL="2589213" indent="-228600" eaLnBrk="0" fontAlgn="base" hangingPunct="0">
                        <a:spcBef>
                          <a:spcPct val="20000"/>
                        </a:spcBef>
                        <a:spcAft>
                          <a:spcPct val="0"/>
                        </a:spcAft>
                        <a:defRPr sz="1900">
                          <a:solidFill>
                            <a:schemeClr val="tx1"/>
                          </a:solidFill>
                          <a:latin typeface="Arial" panose="020B0604020202020204" pitchFamily="34" charset="0"/>
                        </a:defRPr>
                      </a:lvl6pPr>
                      <a:lvl7pPr marL="3046413" indent="-228600" eaLnBrk="0" fontAlgn="base" hangingPunct="0">
                        <a:spcBef>
                          <a:spcPct val="20000"/>
                        </a:spcBef>
                        <a:spcAft>
                          <a:spcPct val="0"/>
                        </a:spcAft>
                        <a:defRPr sz="1900">
                          <a:solidFill>
                            <a:schemeClr val="tx1"/>
                          </a:solidFill>
                          <a:latin typeface="Arial" panose="020B0604020202020204" pitchFamily="34" charset="0"/>
                        </a:defRPr>
                      </a:lvl7pPr>
                      <a:lvl8pPr marL="3503613" indent="-228600" eaLnBrk="0" fontAlgn="base" hangingPunct="0">
                        <a:spcBef>
                          <a:spcPct val="20000"/>
                        </a:spcBef>
                        <a:spcAft>
                          <a:spcPct val="0"/>
                        </a:spcAft>
                        <a:defRPr sz="1900">
                          <a:solidFill>
                            <a:schemeClr val="tx1"/>
                          </a:solidFill>
                          <a:latin typeface="Arial" panose="020B0604020202020204" pitchFamily="34" charset="0"/>
                        </a:defRPr>
                      </a:lvl8pPr>
                      <a:lvl9pPr marL="3960813" indent="-228600"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000" b="1"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Costo total</a:t>
                      </a:r>
                      <a:endParaRPr kumimoji="0" lang="es-CO" altLang="es-CO" sz="10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marL="742950" indent="-287338" algn="l">
                        <a:spcBef>
                          <a:spcPct val="20000"/>
                        </a:spcBef>
                        <a:defRPr sz="2500">
                          <a:solidFill>
                            <a:schemeClr val="tx1"/>
                          </a:solidFill>
                          <a:latin typeface="Arial" panose="020B0604020202020204" pitchFamily="34" charset="0"/>
                        </a:defRPr>
                      </a:lvl2pPr>
                      <a:lvl3pPr marL="1141413" indent="-227013" algn="l">
                        <a:spcBef>
                          <a:spcPct val="20000"/>
                        </a:spcBef>
                        <a:defRPr sz="2000">
                          <a:solidFill>
                            <a:schemeClr val="tx1"/>
                          </a:solidFill>
                          <a:latin typeface="Arial" panose="020B0604020202020204" pitchFamily="34" charset="0"/>
                        </a:defRPr>
                      </a:lvl3pPr>
                      <a:lvl4pPr marL="1600200" indent="-228600" algn="l">
                        <a:spcBef>
                          <a:spcPct val="20000"/>
                        </a:spcBef>
                        <a:defRPr sz="1900">
                          <a:solidFill>
                            <a:schemeClr val="tx1"/>
                          </a:solidFill>
                          <a:latin typeface="Arial" panose="020B0604020202020204" pitchFamily="34" charset="0"/>
                        </a:defRPr>
                      </a:lvl4pPr>
                      <a:lvl5pPr marL="2132013" indent="-228600" algn="l">
                        <a:spcBef>
                          <a:spcPct val="20000"/>
                        </a:spcBef>
                        <a:defRPr sz="1900">
                          <a:solidFill>
                            <a:schemeClr val="tx1"/>
                          </a:solidFill>
                          <a:latin typeface="Arial" panose="020B0604020202020204" pitchFamily="34" charset="0"/>
                        </a:defRPr>
                      </a:lvl5pPr>
                      <a:lvl6pPr marL="2589213" indent="-228600" eaLnBrk="0" fontAlgn="base" hangingPunct="0">
                        <a:spcBef>
                          <a:spcPct val="20000"/>
                        </a:spcBef>
                        <a:spcAft>
                          <a:spcPct val="0"/>
                        </a:spcAft>
                        <a:defRPr sz="1900">
                          <a:solidFill>
                            <a:schemeClr val="tx1"/>
                          </a:solidFill>
                          <a:latin typeface="Arial" panose="020B0604020202020204" pitchFamily="34" charset="0"/>
                        </a:defRPr>
                      </a:lvl6pPr>
                      <a:lvl7pPr marL="3046413" indent="-228600" eaLnBrk="0" fontAlgn="base" hangingPunct="0">
                        <a:spcBef>
                          <a:spcPct val="20000"/>
                        </a:spcBef>
                        <a:spcAft>
                          <a:spcPct val="0"/>
                        </a:spcAft>
                        <a:defRPr sz="1900">
                          <a:solidFill>
                            <a:schemeClr val="tx1"/>
                          </a:solidFill>
                          <a:latin typeface="Arial" panose="020B0604020202020204" pitchFamily="34" charset="0"/>
                        </a:defRPr>
                      </a:lvl7pPr>
                      <a:lvl8pPr marL="3503613" indent="-228600" eaLnBrk="0" fontAlgn="base" hangingPunct="0">
                        <a:spcBef>
                          <a:spcPct val="20000"/>
                        </a:spcBef>
                        <a:spcAft>
                          <a:spcPct val="0"/>
                        </a:spcAft>
                        <a:defRPr sz="1900">
                          <a:solidFill>
                            <a:schemeClr val="tx1"/>
                          </a:solidFill>
                          <a:latin typeface="Arial" panose="020B0604020202020204" pitchFamily="34" charset="0"/>
                        </a:defRPr>
                      </a:lvl8pPr>
                      <a:lvl9pPr marL="3960813" indent="-228600"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0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Niveles más altos de costo total apropiado para su organización (acciones correctivas y de limpieza potenciales, multas, responsabilidades legales, etc.).</a:t>
                      </a:r>
                      <a:endParaRPr kumimoji="0" lang="es-CO" altLang="es-CO" sz="10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marL="455613"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marL="1903413" algn="l">
                        <a:spcBef>
                          <a:spcPct val="20000"/>
                        </a:spcBef>
                        <a:defRPr sz="1900">
                          <a:solidFill>
                            <a:schemeClr val="tx1"/>
                          </a:solidFill>
                          <a:latin typeface="Arial" panose="020B0604020202020204" pitchFamily="34" charset="0"/>
                        </a:defRPr>
                      </a:lvl5pPr>
                      <a:lvl6pPr marL="2360613" eaLnBrk="0" fontAlgn="base" hangingPunct="0">
                        <a:spcBef>
                          <a:spcPct val="20000"/>
                        </a:spcBef>
                        <a:spcAft>
                          <a:spcPct val="0"/>
                        </a:spcAft>
                        <a:defRPr sz="1900">
                          <a:solidFill>
                            <a:schemeClr val="tx1"/>
                          </a:solidFill>
                          <a:latin typeface="Arial" panose="020B0604020202020204" pitchFamily="34" charset="0"/>
                        </a:defRPr>
                      </a:lvl6pPr>
                      <a:lvl7pPr marL="2817813" eaLnBrk="0" fontAlgn="base" hangingPunct="0">
                        <a:spcBef>
                          <a:spcPct val="20000"/>
                        </a:spcBef>
                        <a:spcAft>
                          <a:spcPct val="0"/>
                        </a:spcAft>
                        <a:defRPr sz="1900">
                          <a:solidFill>
                            <a:schemeClr val="tx1"/>
                          </a:solidFill>
                          <a:latin typeface="Arial" panose="020B0604020202020204" pitchFamily="34" charset="0"/>
                        </a:defRPr>
                      </a:lvl7pPr>
                      <a:lvl8pPr marL="3275013" eaLnBrk="0" fontAlgn="base" hangingPunct="0">
                        <a:spcBef>
                          <a:spcPct val="20000"/>
                        </a:spcBef>
                        <a:spcAft>
                          <a:spcPct val="0"/>
                        </a:spcAft>
                        <a:defRPr sz="1900">
                          <a:solidFill>
                            <a:schemeClr val="tx1"/>
                          </a:solidFill>
                          <a:latin typeface="Arial" panose="020B0604020202020204" pitchFamily="34" charset="0"/>
                        </a:defRPr>
                      </a:lvl8pPr>
                      <a:lvl9pPr marL="3732213"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altLang="es-CO" sz="10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marL="455613"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marL="1903413" algn="l">
                        <a:spcBef>
                          <a:spcPct val="20000"/>
                        </a:spcBef>
                        <a:defRPr sz="1900">
                          <a:solidFill>
                            <a:schemeClr val="tx1"/>
                          </a:solidFill>
                          <a:latin typeface="Arial" panose="020B0604020202020204" pitchFamily="34" charset="0"/>
                        </a:defRPr>
                      </a:lvl5pPr>
                      <a:lvl6pPr marL="2360613" eaLnBrk="0" fontAlgn="base" hangingPunct="0">
                        <a:spcBef>
                          <a:spcPct val="20000"/>
                        </a:spcBef>
                        <a:spcAft>
                          <a:spcPct val="0"/>
                        </a:spcAft>
                        <a:defRPr sz="1900">
                          <a:solidFill>
                            <a:schemeClr val="tx1"/>
                          </a:solidFill>
                          <a:latin typeface="Arial" panose="020B0604020202020204" pitchFamily="34" charset="0"/>
                        </a:defRPr>
                      </a:lvl6pPr>
                      <a:lvl7pPr marL="2817813" eaLnBrk="0" fontAlgn="base" hangingPunct="0">
                        <a:spcBef>
                          <a:spcPct val="20000"/>
                        </a:spcBef>
                        <a:spcAft>
                          <a:spcPct val="0"/>
                        </a:spcAft>
                        <a:defRPr sz="1900">
                          <a:solidFill>
                            <a:schemeClr val="tx1"/>
                          </a:solidFill>
                          <a:latin typeface="Arial" panose="020B0604020202020204" pitchFamily="34" charset="0"/>
                        </a:defRPr>
                      </a:lvl7pPr>
                      <a:lvl8pPr marL="3275013" eaLnBrk="0" fontAlgn="base" hangingPunct="0">
                        <a:spcBef>
                          <a:spcPct val="20000"/>
                        </a:spcBef>
                        <a:spcAft>
                          <a:spcPct val="0"/>
                        </a:spcAft>
                        <a:defRPr sz="1900">
                          <a:solidFill>
                            <a:schemeClr val="tx1"/>
                          </a:solidFill>
                          <a:latin typeface="Arial" panose="020B0604020202020204" pitchFamily="34" charset="0"/>
                        </a:defRPr>
                      </a:lvl8pPr>
                      <a:lvl9pPr marL="3732213"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altLang="es-CO" sz="1000" b="0" i="0" u="none" strike="noStrike" cap="none" normalizeH="0" baseline="0" dirty="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 name="CuadroTexto 3">
            <a:extLst>
              <a:ext uri="{FF2B5EF4-FFF2-40B4-BE49-F238E27FC236}">
                <a16:creationId xmlns="" xmlns:a16="http://schemas.microsoft.com/office/drawing/2014/main" id="{618B7B17-B2F7-4EE7-A79E-E4AEAACBC4A6}"/>
              </a:ext>
            </a:extLst>
          </p:cNvPr>
          <p:cNvSpPr txBox="1"/>
          <p:nvPr/>
        </p:nvSpPr>
        <p:spPr>
          <a:xfrm>
            <a:off x="257063" y="281354"/>
            <a:ext cx="2767492" cy="1938992"/>
          </a:xfrm>
          <a:prstGeom prst="rect">
            <a:avLst/>
          </a:prstGeom>
          <a:noFill/>
        </p:spPr>
        <p:txBody>
          <a:bodyPr wrap="square" rtlCol="0">
            <a:spAutoFit/>
          </a:bodyPr>
          <a:lstStyle/>
          <a:p>
            <a:r>
              <a:rPr lang="es-CO" altLang="es-CO" sz="4000" b="1" dirty="0" smtClean="0">
                <a:solidFill>
                  <a:schemeClr val="accent1"/>
                </a:solidFill>
              </a:rPr>
              <a:t>ANALISIS DE RIESGOS</a:t>
            </a:r>
            <a:endParaRPr lang="es-ES" altLang="es-CO" sz="4000" b="1" dirty="0">
              <a:solidFill>
                <a:schemeClr val="accent1"/>
              </a:solidFill>
            </a:endParaRPr>
          </a:p>
        </p:txBody>
      </p:sp>
    </p:spTree>
    <p:extLst>
      <p:ext uri="{BB962C8B-B14F-4D97-AF65-F5344CB8AC3E}">
        <p14:creationId xmlns:p14="http://schemas.microsoft.com/office/powerpoint/2010/main" val="40600663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 xmlns:a16="http://schemas.microsoft.com/office/drawing/2014/main" id="{618B7B17-B2F7-4EE7-A79E-E4AEAACBC4A6}"/>
              </a:ext>
            </a:extLst>
          </p:cNvPr>
          <p:cNvSpPr txBox="1"/>
          <p:nvPr/>
        </p:nvSpPr>
        <p:spPr>
          <a:xfrm>
            <a:off x="257062" y="311051"/>
            <a:ext cx="3836636" cy="3785652"/>
          </a:xfrm>
          <a:prstGeom prst="rect">
            <a:avLst/>
          </a:prstGeom>
          <a:noFill/>
        </p:spPr>
        <p:txBody>
          <a:bodyPr wrap="square" rtlCol="0">
            <a:spAutoFit/>
          </a:bodyPr>
          <a:lstStyle/>
          <a:p>
            <a:r>
              <a:rPr lang="es-CO" altLang="es-CO" sz="4800" b="1" dirty="0" smtClean="0">
                <a:solidFill>
                  <a:schemeClr val="accent1"/>
                </a:solidFill>
              </a:rPr>
              <a:t>PROCESO DE GESTION DEL RIESGO</a:t>
            </a:r>
            <a:endParaRPr lang="es-ES" altLang="es-CO" sz="4800" b="1" dirty="0">
              <a:solidFill>
                <a:schemeClr val="accent1"/>
              </a:solidFill>
            </a:endParaRPr>
          </a:p>
        </p:txBody>
      </p:sp>
      <p:sp>
        <p:nvSpPr>
          <p:cNvPr id="3" name="Rectangle 2"/>
          <p:cNvSpPr txBox="1">
            <a:spLocks noChangeArrowheads="1"/>
          </p:cNvSpPr>
          <p:nvPr/>
        </p:nvSpPr>
        <p:spPr>
          <a:xfrm>
            <a:off x="1214438" y="115888"/>
            <a:ext cx="7370762" cy="601662"/>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s-ES" altLang="es-CO" sz="4400" dirty="0"/>
          </a:p>
        </p:txBody>
      </p:sp>
      <p:sp>
        <p:nvSpPr>
          <p:cNvPr id="6" name="Rectangle 3"/>
          <p:cNvSpPr>
            <a:spLocks noChangeArrowheads="1"/>
          </p:cNvSpPr>
          <p:nvPr/>
        </p:nvSpPr>
        <p:spPr bwMode="auto">
          <a:xfrm>
            <a:off x="257062" y="4225758"/>
            <a:ext cx="2214563" cy="369888"/>
          </a:xfrm>
          <a:prstGeom prst="rect">
            <a:avLst/>
          </a:prstGeom>
          <a:solidFill>
            <a:schemeClr val="accent1"/>
          </a:solidFill>
          <a:ln>
            <a:noFill/>
          </a:ln>
          <a:extLst/>
        </p:spPr>
        <p:txBody>
          <a:bodyPr>
            <a:spAutoFit/>
          </a:bodyPr>
          <a:lstStyle/>
          <a:p>
            <a:r>
              <a:rPr kumimoji="1" lang="es-ES" b="1">
                <a:solidFill>
                  <a:schemeClr val="bg1"/>
                </a:solidFill>
                <a:latin typeface="Arial" pitchFamily="34" charset="0"/>
                <a:cs typeface="Arial" pitchFamily="34" charset="0"/>
              </a:rPr>
              <a:t>ISO  31000: 2009</a:t>
            </a:r>
          </a:p>
        </p:txBody>
      </p:sp>
      <p:grpSp>
        <p:nvGrpSpPr>
          <p:cNvPr id="33" name="Grupo 32"/>
          <p:cNvGrpSpPr/>
          <p:nvPr/>
        </p:nvGrpSpPr>
        <p:grpSpPr>
          <a:xfrm>
            <a:off x="5078500" y="618978"/>
            <a:ext cx="5221597" cy="5518191"/>
            <a:chOff x="5078500" y="618978"/>
            <a:chExt cx="5221597" cy="5518191"/>
          </a:xfrm>
          <a:noFill/>
        </p:grpSpPr>
        <p:sp>
          <p:nvSpPr>
            <p:cNvPr id="8" name="Rectangle 4"/>
            <p:cNvSpPr>
              <a:spLocks noChangeArrowheads="1"/>
            </p:cNvSpPr>
            <p:nvPr/>
          </p:nvSpPr>
          <p:spPr bwMode="auto">
            <a:xfrm rot="16200000">
              <a:off x="2519459" y="3178019"/>
              <a:ext cx="5518191" cy="400110"/>
            </a:xfrm>
            <a:prstGeom prst="rect">
              <a:avLst/>
            </a:prstGeom>
            <a:noFill/>
            <a:ln w="9525">
              <a:solidFill>
                <a:srgbClr val="000000"/>
              </a:solidFill>
              <a:miter lim="800000"/>
              <a:headEnd/>
              <a:tailEnd/>
            </a:ln>
          </p:spPr>
          <p:txBody>
            <a:bodyPr anchor="ctr">
              <a:spAutoFit/>
            </a:bodyPr>
            <a:lstStyle/>
            <a:p>
              <a:pPr algn="ctr"/>
              <a:r>
                <a:rPr lang="es-ES" sz="2000" b="1">
                  <a:latin typeface="Arial" pitchFamily="34" charset="0"/>
                  <a:cs typeface="Arial" pitchFamily="34" charset="0"/>
                </a:rPr>
                <a:t>COMUNICACIÓN Y CONSULTA</a:t>
              </a:r>
              <a:endParaRPr lang="es-CO" sz="2000" b="1">
                <a:latin typeface="Arial" pitchFamily="34" charset="0"/>
                <a:cs typeface="Arial" pitchFamily="34" charset="0"/>
              </a:endParaRPr>
            </a:p>
          </p:txBody>
        </p:sp>
        <p:sp>
          <p:nvSpPr>
            <p:cNvPr id="9" name="Rectangle 5"/>
            <p:cNvSpPr>
              <a:spLocks noChangeArrowheads="1"/>
            </p:cNvSpPr>
            <p:nvPr/>
          </p:nvSpPr>
          <p:spPr bwMode="auto">
            <a:xfrm>
              <a:off x="6203024" y="640561"/>
              <a:ext cx="2876123" cy="707886"/>
            </a:xfrm>
            <a:prstGeom prst="rect">
              <a:avLst/>
            </a:prstGeom>
            <a:grpFill/>
            <a:ln w="9525">
              <a:solidFill>
                <a:srgbClr val="000000"/>
              </a:solidFill>
              <a:miter lim="800000"/>
              <a:headEnd/>
              <a:tailEnd/>
            </a:ln>
          </p:spPr>
          <p:txBody>
            <a:bodyPr anchor="ctr">
              <a:spAutoFit/>
            </a:bodyPr>
            <a:lstStyle/>
            <a:p>
              <a:pPr algn="ctr"/>
              <a:r>
                <a:rPr lang="es-ES" sz="2000" b="1">
                  <a:latin typeface="Arial" pitchFamily="34" charset="0"/>
                  <a:cs typeface="Arial" pitchFamily="34" charset="0"/>
                </a:rPr>
                <a:t>ESTABLECER EL CONTEXTO</a:t>
              </a:r>
              <a:endParaRPr lang="es-CO" sz="2000" b="1">
                <a:latin typeface="Arial" pitchFamily="34" charset="0"/>
                <a:cs typeface="Arial" pitchFamily="34" charset="0"/>
              </a:endParaRPr>
            </a:p>
          </p:txBody>
        </p:sp>
        <p:sp>
          <p:nvSpPr>
            <p:cNvPr id="10" name="Rectangle 6"/>
            <p:cNvSpPr>
              <a:spLocks noChangeArrowheads="1"/>
            </p:cNvSpPr>
            <p:nvPr/>
          </p:nvSpPr>
          <p:spPr bwMode="auto">
            <a:xfrm>
              <a:off x="6203024" y="5688438"/>
              <a:ext cx="2876123" cy="400110"/>
            </a:xfrm>
            <a:prstGeom prst="rect">
              <a:avLst/>
            </a:prstGeom>
            <a:grpFill/>
            <a:ln w="9525">
              <a:solidFill>
                <a:srgbClr val="000000"/>
              </a:solidFill>
              <a:miter lim="800000"/>
              <a:headEnd/>
              <a:tailEnd/>
            </a:ln>
          </p:spPr>
          <p:txBody>
            <a:bodyPr anchor="ctr">
              <a:spAutoFit/>
            </a:bodyPr>
            <a:lstStyle/>
            <a:p>
              <a:pPr algn="ctr"/>
              <a:r>
                <a:rPr lang="es-ES" sz="2000" b="1">
                  <a:latin typeface="Arial" pitchFamily="34" charset="0"/>
                  <a:cs typeface="Arial" pitchFamily="34" charset="0"/>
                </a:rPr>
                <a:t>TRATAR EL RIESGO</a:t>
              </a:r>
              <a:endParaRPr lang="es-CO" sz="2000" b="1">
                <a:latin typeface="Arial" pitchFamily="34" charset="0"/>
                <a:cs typeface="Arial" pitchFamily="34" charset="0"/>
              </a:endParaRPr>
            </a:p>
          </p:txBody>
        </p:sp>
        <p:sp>
          <p:nvSpPr>
            <p:cNvPr id="11" name="Rectangle 7"/>
            <p:cNvSpPr>
              <a:spLocks noChangeArrowheads="1"/>
            </p:cNvSpPr>
            <p:nvPr/>
          </p:nvSpPr>
          <p:spPr bwMode="auto">
            <a:xfrm>
              <a:off x="6203024" y="4449059"/>
              <a:ext cx="2876123" cy="707886"/>
            </a:xfrm>
            <a:prstGeom prst="rect">
              <a:avLst/>
            </a:prstGeom>
            <a:solidFill>
              <a:srgbClr val="FFFF00"/>
            </a:solidFill>
            <a:ln w="9525">
              <a:solidFill>
                <a:srgbClr val="000000"/>
              </a:solidFill>
              <a:miter lim="800000"/>
              <a:headEnd/>
              <a:tailEnd/>
            </a:ln>
          </p:spPr>
          <p:txBody>
            <a:bodyPr anchor="ctr">
              <a:spAutoFit/>
            </a:bodyPr>
            <a:lstStyle/>
            <a:p>
              <a:pPr algn="ctr"/>
              <a:r>
                <a:rPr lang="es-ES" sz="2000" b="1" dirty="0">
                  <a:latin typeface="Arial" pitchFamily="34" charset="0"/>
                  <a:cs typeface="Arial" pitchFamily="34" charset="0"/>
                </a:rPr>
                <a:t>EVALUAR LOS RIESGOS</a:t>
              </a:r>
              <a:endParaRPr lang="es-CO" sz="2000" b="1" dirty="0">
                <a:latin typeface="Arial" pitchFamily="34" charset="0"/>
                <a:cs typeface="Arial" pitchFamily="34" charset="0"/>
              </a:endParaRPr>
            </a:p>
          </p:txBody>
        </p:sp>
        <p:sp>
          <p:nvSpPr>
            <p:cNvPr id="12" name="Rectangle 8"/>
            <p:cNvSpPr>
              <a:spLocks noChangeArrowheads="1"/>
            </p:cNvSpPr>
            <p:nvPr/>
          </p:nvSpPr>
          <p:spPr bwMode="auto">
            <a:xfrm>
              <a:off x="6203024" y="3233277"/>
              <a:ext cx="2876123" cy="707886"/>
            </a:xfrm>
            <a:prstGeom prst="rect">
              <a:avLst/>
            </a:prstGeom>
            <a:noFill/>
            <a:ln w="9525">
              <a:solidFill>
                <a:srgbClr val="000000"/>
              </a:solidFill>
              <a:miter lim="800000"/>
              <a:headEnd/>
              <a:tailEnd/>
            </a:ln>
          </p:spPr>
          <p:txBody>
            <a:bodyPr anchor="ctr">
              <a:spAutoFit/>
            </a:bodyPr>
            <a:lstStyle/>
            <a:p>
              <a:pPr algn="ctr"/>
              <a:r>
                <a:rPr lang="es-ES" sz="2000" b="1" dirty="0">
                  <a:latin typeface="Arial" pitchFamily="34" charset="0"/>
                  <a:cs typeface="Arial" pitchFamily="34" charset="0"/>
                </a:rPr>
                <a:t>ANALIZAR LOS RIESGOS</a:t>
              </a:r>
              <a:endParaRPr lang="es-CO" sz="2000" b="1" dirty="0">
                <a:latin typeface="Arial" pitchFamily="34" charset="0"/>
                <a:cs typeface="Arial" pitchFamily="34" charset="0"/>
              </a:endParaRPr>
            </a:p>
          </p:txBody>
        </p:sp>
        <p:sp>
          <p:nvSpPr>
            <p:cNvPr id="13" name="Rectangle 9"/>
            <p:cNvSpPr>
              <a:spLocks noChangeArrowheads="1"/>
            </p:cNvSpPr>
            <p:nvPr/>
          </p:nvSpPr>
          <p:spPr bwMode="auto">
            <a:xfrm>
              <a:off x="6203024" y="1866819"/>
              <a:ext cx="2876123" cy="707886"/>
            </a:xfrm>
            <a:prstGeom prst="rect">
              <a:avLst/>
            </a:prstGeom>
            <a:noFill/>
            <a:ln w="9525">
              <a:solidFill>
                <a:srgbClr val="000000"/>
              </a:solidFill>
              <a:miter lim="800000"/>
              <a:headEnd/>
              <a:tailEnd/>
            </a:ln>
          </p:spPr>
          <p:txBody>
            <a:bodyPr anchor="ctr">
              <a:spAutoFit/>
            </a:bodyPr>
            <a:lstStyle/>
            <a:p>
              <a:pPr algn="ctr"/>
              <a:r>
                <a:rPr lang="es-ES" sz="2000" b="1" dirty="0">
                  <a:latin typeface="Arial" pitchFamily="34" charset="0"/>
                  <a:cs typeface="Arial" pitchFamily="34" charset="0"/>
                </a:rPr>
                <a:t>IDENTIFICAR LOS RIESGOS</a:t>
              </a:r>
              <a:endParaRPr lang="es-CO" sz="2000" b="1" dirty="0">
                <a:latin typeface="Arial" pitchFamily="34" charset="0"/>
                <a:cs typeface="Arial" pitchFamily="34" charset="0"/>
              </a:endParaRPr>
            </a:p>
          </p:txBody>
        </p:sp>
        <p:sp>
          <p:nvSpPr>
            <p:cNvPr id="14" name="Rectangle 10"/>
            <p:cNvSpPr>
              <a:spLocks noChangeArrowheads="1"/>
            </p:cNvSpPr>
            <p:nvPr/>
          </p:nvSpPr>
          <p:spPr bwMode="auto">
            <a:xfrm rot="16200000">
              <a:off x="7468032" y="3202910"/>
              <a:ext cx="5264020" cy="400110"/>
            </a:xfrm>
            <a:prstGeom prst="rect">
              <a:avLst/>
            </a:prstGeom>
            <a:grpFill/>
            <a:ln w="9525">
              <a:solidFill>
                <a:srgbClr val="000000"/>
              </a:solidFill>
              <a:miter lim="800000"/>
              <a:headEnd/>
              <a:tailEnd/>
            </a:ln>
          </p:spPr>
          <p:txBody>
            <a:bodyPr anchor="ctr">
              <a:spAutoFit/>
            </a:bodyPr>
            <a:lstStyle/>
            <a:p>
              <a:pPr algn="ctr"/>
              <a:r>
                <a:rPr lang="es-ES" sz="2000" b="1">
                  <a:latin typeface="Arial" pitchFamily="34" charset="0"/>
                  <a:cs typeface="Arial" pitchFamily="34" charset="0"/>
                </a:rPr>
                <a:t>MONITOREO Y REVISIÓN </a:t>
              </a:r>
              <a:endParaRPr lang="es-CO" sz="2000" b="1">
                <a:latin typeface="Arial" pitchFamily="34" charset="0"/>
                <a:cs typeface="Arial" pitchFamily="34" charset="0"/>
              </a:endParaRPr>
            </a:p>
          </p:txBody>
        </p:sp>
        <p:cxnSp>
          <p:nvCxnSpPr>
            <p:cNvPr id="15" name="AutoShape 11"/>
            <p:cNvCxnSpPr>
              <a:cxnSpLocks noChangeShapeType="1"/>
              <a:stCxn id="14" idx="3"/>
              <a:endCxn id="9" idx="0"/>
            </p:cNvCxnSpPr>
            <p:nvPr/>
          </p:nvCxnSpPr>
          <p:spPr bwMode="auto">
            <a:xfrm rot="16200000" flipV="1">
              <a:off x="8805367" y="-523720"/>
              <a:ext cx="130394" cy="2458957"/>
            </a:xfrm>
            <a:prstGeom prst="bentConnector3">
              <a:avLst>
                <a:gd name="adj1" fmla="val 275315"/>
              </a:avLst>
            </a:prstGeom>
            <a:grpFill/>
            <a:ln w="28575">
              <a:solidFill>
                <a:schemeClr val="tx1"/>
              </a:solidFill>
              <a:miter lim="800000"/>
              <a:headEnd/>
              <a:tailEnd type="triangle" w="med" len="med"/>
            </a:ln>
            <a:extLst/>
          </p:spPr>
        </p:cxnSp>
        <p:cxnSp>
          <p:nvCxnSpPr>
            <p:cNvPr id="16" name="AutoShape 12"/>
            <p:cNvCxnSpPr>
              <a:cxnSpLocks noChangeShapeType="1"/>
              <a:stCxn id="10" idx="2"/>
            </p:cNvCxnSpPr>
            <p:nvPr/>
          </p:nvCxnSpPr>
          <p:spPr bwMode="auto">
            <a:xfrm rot="5400000" flipH="1" flipV="1">
              <a:off x="8698827" y="4887385"/>
              <a:ext cx="143420" cy="2258902"/>
            </a:xfrm>
            <a:prstGeom prst="bentConnector4">
              <a:avLst>
                <a:gd name="adj1" fmla="val -159392"/>
                <a:gd name="adj2" fmla="val 81831"/>
              </a:avLst>
            </a:prstGeom>
            <a:grpFill/>
            <a:ln w="28575">
              <a:solidFill>
                <a:schemeClr val="tx1"/>
              </a:solidFill>
              <a:miter lim="800000"/>
              <a:headEnd/>
              <a:tailEnd type="triangle" w="med" len="med"/>
            </a:ln>
            <a:extLst/>
          </p:spPr>
        </p:cxnSp>
        <p:cxnSp>
          <p:nvCxnSpPr>
            <p:cNvPr id="17" name="AutoShape 23"/>
            <p:cNvCxnSpPr>
              <a:cxnSpLocks noChangeShapeType="1"/>
              <a:stCxn id="9" idx="2"/>
              <a:endCxn id="13" idx="0"/>
            </p:cNvCxnSpPr>
            <p:nvPr/>
          </p:nvCxnSpPr>
          <p:spPr bwMode="auto">
            <a:xfrm>
              <a:off x="7641086" y="1348447"/>
              <a:ext cx="0" cy="518372"/>
            </a:xfrm>
            <a:prstGeom prst="straightConnector1">
              <a:avLst/>
            </a:prstGeom>
            <a:grpFill/>
            <a:ln w="28575">
              <a:solidFill>
                <a:schemeClr val="tx1"/>
              </a:solidFill>
              <a:round/>
              <a:headEnd/>
              <a:tailEnd type="triangle" w="med" len="med"/>
            </a:ln>
            <a:extLst/>
          </p:spPr>
        </p:cxnSp>
        <p:cxnSp>
          <p:nvCxnSpPr>
            <p:cNvPr id="18" name="AutoShape 24"/>
            <p:cNvCxnSpPr>
              <a:cxnSpLocks noChangeShapeType="1"/>
              <a:stCxn id="13" idx="2"/>
              <a:endCxn id="12" idx="0"/>
            </p:cNvCxnSpPr>
            <p:nvPr/>
          </p:nvCxnSpPr>
          <p:spPr bwMode="auto">
            <a:xfrm>
              <a:off x="7641086" y="2574705"/>
              <a:ext cx="0" cy="658572"/>
            </a:xfrm>
            <a:prstGeom prst="straightConnector1">
              <a:avLst/>
            </a:prstGeom>
            <a:grpFill/>
            <a:ln w="28575">
              <a:solidFill>
                <a:schemeClr val="tx1"/>
              </a:solidFill>
              <a:round/>
              <a:headEnd/>
              <a:tailEnd type="triangle" w="med" len="med"/>
            </a:ln>
            <a:extLst/>
          </p:spPr>
        </p:cxnSp>
        <p:cxnSp>
          <p:nvCxnSpPr>
            <p:cNvPr id="19" name="AutoShape 25"/>
            <p:cNvCxnSpPr>
              <a:cxnSpLocks noChangeShapeType="1"/>
              <a:stCxn id="12" idx="2"/>
              <a:endCxn id="11" idx="0"/>
            </p:cNvCxnSpPr>
            <p:nvPr/>
          </p:nvCxnSpPr>
          <p:spPr bwMode="auto">
            <a:xfrm>
              <a:off x="7641086" y="3941163"/>
              <a:ext cx="0" cy="507896"/>
            </a:xfrm>
            <a:prstGeom prst="straightConnector1">
              <a:avLst/>
            </a:prstGeom>
            <a:grpFill/>
            <a:ln w="28575">
              <a:solidFill>
                <a:schemeClr val="tx1"/>
              </a:solidFill>
              <a:round/>
              <a:headEnd/>
              <a:tailEnd type="triangle" w="med" len="med"/>
            </a:ln>
            <a:extLst/>
          </p:spPr>
        </p:cxnSp>
        <p:cxnSp>
          <p:nvCxnSpPr>
            <p:cNvPr id="20" name="AutoShape 26"/>
            <p:cNvCxnSpPr>
              <a:cxnSpLocks noChangeShapeType="1"/>
              <a:stCxn id="11" idx="2"/>
              <a:endCxn id="10" idx="0"/>
            </p:cNvCxnSpPr>
            <p:nvPr/>
          </p:nvCxnSpPr>
          <p:spPr bwMode="auto">
            <a:xfrm>
              <a:off x="7641086" y="5156944"/>
              <a:ext cx="0" cy="531493"/>
            </a:xfrm>
            <a:prstGeom prst="straightConnector1">
              <a:avLst/>
            </a:prstGeom>
            <a:grpFill/>
            <a:ln w="28575">
              <a:solidFill>
                <a:schemeClr val="tx1"/>
              </a:solidFill>
              <a:round/>
              <a:headEnd/>
              <a:tailEnd type="triangle" w="med" len="med"/>
            </a:ln>
            <a:extLst/>
          </p:spPr>
        </p:cxnSp>
        <p:cxnSp>
          <p:nvCxnSpPr>
            <p:cNvPr id="21" name="17 Conector recto de flecha"/>
            <p:cNvCxnSpPr>
              <a:cxnSpLocks noChangeShapeType="1"/>
            </p:cNvCxnSpPr>
            <p:nvPr/>
          </p:nvCxnSpPr>
          <p:spPr bwMode="auto">
            <a:xfrm>
              <a:off x="9181864" y="922929"/>
              <a:ext cx="616312" cy="3379"/>
            </a:xfrm>
            <a:prstGeom prst="straightConnector1">
              <a:avLst/>
            </a:prstGeom>
            <a:grpFill/>
            <a:ln w="28575" algn="ctr">
              <a:solidFill>
                <a:schemeClr val="tx1"/>
              </a:solidFill>
              <a:round/>
              <a:headEnd type="arrow" w="med" len="med"/>
              <a:tailEnd type="arrow" w="med" len="med"/>
            </a:ln>
            <a:extLst/>
          </p:spPr>
        </p:cxnSp>
        <p:cxnSp>
          <p:nvCxnSpPr>
            <p:cNvPr id="22" name="18 Conector recto de flecha"/>
            <p:cNvCxnSpPr>
              <a:cxnSpLocks noChangeShapeType="1"/>
            </p:cNvCxnSpPr>
            <p:nvPr/>
          </p:nvCxnSpPr>
          <p:spPr bwMode="auto">
            <a:xfrm>
              <a:off x="9210509" y="2297780"/>
              <a:ext cx="616312" cy="3379"/>
            </a:xfrm>
            <a:prstGeom prst="straightConnector1">
              <a:avLst/>
            </a:prstGeom>
            <a:grpFill/>
            <a:ln w="28575" algn="ctr">
              <a:solidFill>
                <a:schemeClr val="tx1"/>
              </a:solidFill>
              <a:round/>
              <a:headEnd type="arrow" w="med" len="med"/>
              <a:tailEnd type="arrow" w="med" len="med"/>
            </a:ln>
            <a:extLst/>
          </p:spPr>
        </p:cxnSp>
        <p:cxnSp>
          <p:nvCxnSpPr>
            <p:cNvPr id="23" name="19 Conector recto de flecha"/>
            <p:cNvCxnSpPr>
              <a:cxnSpLocks noChangeShapeType="1"/>
            </p:cNvCxnSpPr>
            <p:nvPr/>
          </p:nvCxnSpPr>
          <p:spPr bwMode="auto">
            <a:xfrm>
              <a:off x="9181864" y="3668914"/>
              <a:ext cx="616312" cy="3379"/>
            </a:xfrm>
            <a:prstGeom prst="straightConnector1">
              <a:avLst/>
            </a:prstGeom>
            <a:grpFill/>
            <a:ln w="28575" algn="ctr">
              <a:solidFill>
                <a:schemeClr val="tx1"/>
              </a:solidFill>
              <a:round/>
              <a:headEnd type="arrow" w="med" len="med"/>
              <a:tailEnd type="arrow" w="med" len="med"/>
            </a:ln>
            <a:extLst/>
          </p:spPr>
        </p:cxnSp>
        <p:cxnSp>
          <p:nvCxnSpPr>
            <p:cNvPr id="24" name="20 Conector recto de flecha"/>
            <p:cNvCxnSpPr>
              <a:cxnSpLocks noChangeShapeType="1"/>
            </p:cNvCxnSpPr>
            <p:nvPr/>
          </p:nvCxnSpPr>
          <p:spPr bwMode="auto">
            <a:xfrm>
              <a:off x="9210509" y="4923699"/>
              <a:ext cx="616312" cy="3379"/>
            </a:xfrm>
            <a:prstGeom prst="straightConnector1">
              <a:avLst/>
            </a:prstGeom>
            <a:grpFill/>
            <a:ln w="28575" algn="ctr">
              <a:solidFill>
                <a:schemeClr val="tx1"/>
              </a:solidFill>
              <a:round/>
              <a:headEnd type="arrow" w="med" len="med"/>
              <a:tailEnd type="arrow" w="med" len="med"/>
            </a:ln>
            <a:extLst/>
          </p:spPr>
        </p:cxnSp>
        <p:cxnSp>
          <p:nvCxnSpPr>
            <p:cNvPr id="25" name="21 Conector recto de flecha"/>
            <p:cNvCxnSpPr>
              <a:cxnSpLocks noChangeShapeType="1"/>
            </p:cNvCxnSpPr>
            <p:nvPr/>
          </p:nvCxnSpPr>
          <p:spPr bwMode="auto">
            <a:xfrm>
              <a:off x="9200383" y="5945128"/>
              <a:ext cx="616312" cy="3379"/>
            </a:xfrm>
            <a:prstGeom prst="straightConnector1">
              <a:avLst/>
            </a:prstGeom>
            <a:grpFill/>
            <a:ln w="28575" algn="ctr">
              <a:solidFill>
                <a:schemeClr val="tx1"/>
              </a:solidFill>
              <a:round/>
              <a:headEnd type="arrow" w="med" len="med"/>
              <a:tailEnd type="arrow" w="med" len="med"/>
            </a:ln>
            <a:extLst/>
          </p:spPr>
        </p:cxnSp>
        <p:cxnSp>
          <p:nvCxnSpPr>
            <p:cNvPr id="26" name="22 Conector recto de flecha"/>
            <p:cNvCxnSpPr>
              <a:cxnSpLocks noChangeShapeType="1"/>
            </p:cNvCxnSpPr>
            <p:nvPr/>
          </p:nvCxnSpPr>
          <p:spPr bwMode="auto">
            <a:xfrm>
              <a:off x="5483991" y="922929"/>
              <a:ext cx="616312" cy="3379"/>
            </a:xfrm>
            <a:prstGeom prst="straightConnector1">
              <a:avLst/>
            </a:prstGeom>
            <a:grpFill/>
            <a:ln w="28575" algn="ctr">
              <a:solidFill>
                <a:schemeClr val="tx1"/>
              </a:solidFill>
              <a:round/>
              <a:headEnd type="arrow" w="med" len="med"/>
              <a:tailEnd type="arrow" w="med" len="med"/>
            </a:ln>
            <a:extLst/>
          </p:spPr>
        </p:cxnSp>
        <p:cxnSp>
          <p:nvCxnSpPr>
            <p:cNvPr id="27" name="23 Conector recto de flecha"/>
            <p:cNvCxnSpPr>
              <a:cxnSpLocks noChangeShapeType="1"/>
            </p:cNvCxnSpPr>
            <p:nvPr/>
          </p:nvCxnSpPr>
          <p:spPr bwMode="auto">
            <a:xfrm>
              <a:off x="5512636" y="2297780"/>
              <a:ext cx="616312" cy="3379"/>
            </a:xfrm>
            <a:prstGeom prst="straightConnector1">
              <a:avLst/>
            </a:prstGeom>
            <a:grpFill/>
            <a:ln w="28575" algn="ctr">
              <a:solidFill>
                <a:schemeClr val="tx1"/>
              </a:solidFill>
              <a:round/>
              <a:headEnd type="arrow" w="med" len="med"/>
              <a:tailEnd type="arrow" w="med" len="med"/>
            </a:ln>
            <a:extLst/>
          </p:spPr>
        </p:cxnSp>
        <p:cxnSp>
          <p:nvCxnSpPr>
            <p:cNvPr id="28" name="24 Conector recto de flecha"/>
            <p:cNvCxnSpPr>
              <a:cxnSpLocks noChangeShapeType="1"/>
            </p:cNvCxnSpPr>
            <p:nvPr/>
          </p:nvCxnSpPr>
          <p:spPr bwMode="auto">
            <a:xfrm>
              <a:off x="5483991" y="3668914"/>
              <a:ext cx="616312" cy="3379"/>
            </a:xfrm>
            <a:prstGeom prst="straightConnector1">
              <a:avLst/>
            </a:prstGeom>
            <a:grpFill/>
            <a:ln w="28575" algn="ctr">
              <a:solidFill>
                <a:schemeClr val="tx1"/>
              </a:solidFill>
              <a:round/>
              <a:headEnd type="arrow" w="med" len="med"/>
              <a:tailEnd type="arrow" w="med" len="med"/>
            </a:ln>
            <a:extLst/>
          </p:spPr>
        </p:cxnSp>
        <p:cxnSp>
          <p:nvCxnSpPr>
            <p:cNvPr id="29" name="25 Conector recto de flecha"/>
            <p:cNvCxnSpPr>
              <a:cxnSpLocks noChangeShapeType="1"/>
            </p:cNvCxnSpPr>
            <p:nvPr/>
          </p:nvCxnSpPr>
          <p:spPr bwMode="auto">
            <a:xfrm>
              <a:off x="5512636" y="4923699"/>
              <a:ext cx="616312" cy="3379"/>
            </a:xfrm>
            <a:prstGeom prst="straightConnector1">
              <a:avLst/>
            </a:prstGeom>
            <a:grpFill/>
            <a:ln w="28575" algn="ctr">
              <a:solidFill>
                <a:schemeClr val="tx1"/>
              </a:solidFill>
              <a:round/>
              <a:headEnd type="arrow" w="med" len="med"/>
              <a:tailEnd type="arrow" w="med" len="med"/>
            </a:ln>
            <a:extLst/>
          </p:spPr>
        </p:cxnSp>
        <p:cxnSp>
          <p:nvCxnSpPr>
            <p:cNvPr id="30" name="26 Conector recto de flecha"/>
            <p:cNvCxnSpPr>
              <a:cxnSpLocks noChangeShapeType="1"/>
            </p:cNvCxnSpPr>
            <p:nvPr/>
          </p:nvCxnSpPr>
          <p:spPr bwMode="auto">
            <a:xfrm>
              <a:off x="5502510" y="5945128"/>
              <a:ext cx="616312" cy="3379"/>
            </a:xfrm>
            <a:prstGeom prst="straightConnector1">
              <a:avLst/>
            </a:prstGeom>
            <a:grpFill/>
            <a:ln w="28575" algn="ctr">
              <a:solidFill>
                <a:schemeClr val="tx1"/>
              </a:solidFill>
              <a:round/>
              <a:headEnd type="arrow" w="med" len="med"/>
              <a:tailEnd type="arrow" w="med" len="med"/>
            </a:ln>
            <a:extLst/>
          </p:spPr>
        </p:cxnSp>
      </p:grpSp>
    </p:spTree>
    <p:extLst>
      <p:ext uri="{BB962C8B-B14F-4D97-AF65-F5344CB8AC3E}">
        <p14:creationId xmlns:p14="http://schemas.microsoft.com/office/powerpoint/2010/main" val="32122902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 xmlns:a16="http://schemas.microsoft.com/office/drawing/2014/main" id="{618B7B17-B2F7-4EE7-A79E-E4AEAACBC4A6}"/>
              </a:ext>
            </a:extLst>
          </p:cNvPr>
          <p:cNvSpPr txBox="1"/>
          <p:nvPr/>
        </p:nvSpPr>
        <p:spPr>
          <a:xfrm>
            <a:off x="257062" y="311051"/>
            <a:ext cx="3836636" cy="2062103"/>
          </a:xfrm>
          <a:prstGeom prst="rect">
            <a:avLst/>
          </a:prstGeom>
          <a:noFill/>
        </p:spPr>
        <p:txBody>
          <a:bodyPr wrap="square" rtlCol="0">
            <a:spAutoFit/>
          </a:bodyPr>
          <a:lstStyle/>
          <a:p>
            <a:r>
              <a:rPr lang="es-CO" altLang="es-CO" sz="3200" b="1" dirty="0" smtClean="0">
                <a:solidFill>
                  <a:schemeClr val="accent1"/>
                </a:solidFill>
              </a:rPr>
              <a:t>EVALUACIÓN Y PRIORIZACIÓN DEL RIESGO</a:t>
            </a:r>
          </a:p>
          <a:p>
            <a:r>
              <a:rPr lang="es-CO" altLang="es-CO" sz="3200" b="1" dirty="0" smtClean="0">
                <a:solidFill>
                  <a:schemeClr val="accent1"/>
                </a:solidFill>
              </a:rPr>
              <a:t>AMBIENTAL</a:t>
            </a:r>
            <a:endParaRPr lang="es-ES" altLang="es-CO" sz="3200" b="1" dirty="0">
              <a:solidFill>
                <a:schemeClr val="accent1"/>
              </a:solidFill>
            </a:endParaRPr>
          </a:p>
        </p:txBody>
      </p:sp>
      <p:sp>
        <p:nvSpPr>
          <p:cNvPr id="3" name="Rectangle 2"/>
          <p:cNvSpPr txBox="1">
            <a:spLocks noChangeArrowheads="1"/>
          </p:cNvSpPr>
          <p:nvPr/>
        </p:nvSpPr>
        <p:spPr>
          <a:xfrm>
            <a:off x="1214438" y="115888"/>
            <a:ext cx="7370762" cy="601662"/>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s-ES" altLang="es-CO" sz="4400" dirty="0"/>
          </a:p>
        </p:txBody>
      </p:sp>
      <p:graphicFrame>
        <p:nvGraphicFramePr>
          <p:cNvPr id="7" name="Object 7"/>
          <p:cNvGraphicFramePr>
            <a:graphicFrameLocks noChangeAspect="1"/>
          </p:cNvGraphicFramePr>
          <p:nvPr>
            <p:extLst>
              <p:ext uri="{D42A27DB-BD31-4B8C-83A1-F6EECF244321}">
                <p14:modId xmlns:p14="http://schemas.microsoft.com/office/powerpoint/2010/main" val="4001870867"/>
              </p:ext>
            </p:extLst>
          </p:nvPr>
        </p:nvGraphicFramePr>
        <p:xfrm>
          <a:off x="4057653" y="611224"/>
          <a:ext cx="6655843" cy="5695916"/>
        </p:xfrm>
        <a:graphic>
          <a:graphicData uri="http://schemas.openxmlformats.org/presentationml/2006/ole">
            <mc:AlternateContent xmlns:mc="http://schemas.openxmlformats.org/markup-compatibility/2006">
              <mc:Choice xmlns:v="urn:schemas-microsoft-com:vml" Requires="v">
                <p:oleObj spid="_x0000_s11273" r:id="rId3" imgW="6648450" imgH="3533775" progId="AutoCAD.Drawing.15">
                  <p:embed/>
                </p:oleObj>
              </mc:Choice>
              <mc:Fallback>
                <p:oleObj r:id="rId3" imgW="6648450" imgH="3533775" progId="AutoCAD.Drawing.1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l="8023" t="4044" r="32378"/>
                      <a:stretch>
                        <a:fillRect/>
                      </a:stretch>
                    </p:blipFill>
                    <p:spPr bwMode="auto">
                      <a:xfrm>
                        <a:off x="4057653" y="611224"/>
                        <a:ext cx="6655843" cy="5695916"/>
                      </a:xfrm>
                      <a:prstGeom prst="rect">
                        <a:avLst/>
                      </a:prstGeom>
                      <a:noFill/>
                      <a:extLst/>
                    </p:spPr>
                  </p:pic>
                </p:oleObj>
              </mc:Fallback>
            </mc:AlternateContent>
          </a:graphicData>
        </a:graphic>
      </p:graphicFrame>
    </p:spTree>
    <p:extLst>
      <p:ext uri="{BB962C8B-B14F-4D97-AF65-F5344CB8AC3E}">
        <p14:creationId xmlns:p14="http://schemas.microsoft.com/office/powerpoint/2010/main" val="28601719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 xmlns:a16="http://schemas.microsoft.com/office/drawing/2014/main" id="{618B7B17-B2F7-4EE7-A79E-E4AEAACBC4A6}"/>
              </a:ext>
            </a:extLst>
          </p:cNvPr>
          <p:cNvSpPr txBox="1"/>
          <p:nvPr/>
        </p:nvSpPr>
        <p:spPr>
          <a:xfrm>
            <a:off x="257062" y="311051"/>
            <a:ext cx="3836636" cy="3785652"/>
          </a:xfrm>
          <a:prstGeom prst="rect">
            <a:avLst/>
          </a:prstGeom>
          <a:noFill/>
        </p:spPr>
        <p:txBody>
          <a:bodyPr wrap="square" rtlCol="0">
            <a:spAutoFit/>
          </a:bodyPr>
          <a:lstStyle/>
          <a:p>
            <a:r>
              <a:rPr lang="es-CO" altLang="es-CO" sz="4800" b="1" dirty="0" smtClean="0">
                <a:solidFill>
                  <a:schemeClr val="accent1"/>
                </a:solidFill>
              </a:rPr>
              <a:t>PROCESO DE GESTION DEL RIESGO</a:t>
            </a:r>
            <a:endParaRPr lang="es-ES" altLang="es-CO" sz="4800" b="1" dirty="0">
              <a:solidFill>
                <a:schemeClr val="accent1"/>
              </a:solidFill>
            </a:endParaRPr>
          </a:p>
        </p:txBody>
      </p:sp>
      <p:sp>
        <p:nvSpPr>
          <p:cNvPr id="3" name="Rectangle 2"/>
          <p:cNvSpPr txBox="1">
            <a:spLocks noChangeArrowheads="1"/>
          </p:cNvSpPr>
          <p:nvPr/>
        </p:nvSpPr>
        <p:spPr>
          <a:xfrm>
            <a:off x="1214438" y="115888"/>
            <a:ext cx="7370762" cy="601662"/>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s-ES" altLang="es-CO" sz="4400" dirty="0"/>
          </a:p>
        </p:txBody>
      </p:sp>
      <p:sp>
        <p:nvSpPr>
          <p:cNvPr id="6" name="Rectangle 3"/>
          <p:cNvSpPr>
            <a:spLocks noChangeArrowheads="1"/>
          </p:cNvSpPr>
          <p:nvPr/>
        </p:nvSpPr>
        <p:spPr bwMode="auto">
          <a:xfrm>
            <a:off x="257062" y="4225758"/>
            <a:ext cx="2214563" cy="369888"/>
          </a:xfrm>
          <a:prstGeom prst="rect">
            <a:avLst/>
          </a:prstGeom>
          <a:solidFill>
            <a:schemeClr val="accent1"/>
          </a:solidFill>
          <a:ln>
            <a:noFill/>
          </a:ln>
          <a:extLst/>
        </p:spPr>
        <p:txBody>
          <a:bodyPr>
            <a:spAutoFit/>
          </a:bodyPr>
          <a:lstStyle/>
          <a:p>
            <a:r>
              <a:rPr kumimoji="1" lang="es-ES" b="1">
                <a:solidFill>
                  <a:schemeClr val="bg1"/>
                </a:solidFill>
                <a:latin typeface="Arial" pitchFamily="34" charset="0"/>
                <a:cs typeface="Arial" pitchFamily="34" charset="0"/>
              </a:rPr>
              <a:t>ISO  31000: 2009</a:t>
            </a:r>
          </a:p>
        </p:txBody>
      </p:sp>
      <p:grpSp>
        <p:nvGrpSpPr>
          <p:cNvPr id="33" name="Grupo 32"/>
          <p:cNvGrpSpPr/>
          <p:nvPr/>
        </p:nvGrpSpPr>
        <p:grpSpPr>
          <a:xfrm>
            <a:off x="5078500" y="618978"/>
            <a:ext cx="5221597" cy="5518191"/>
            <a:chOff x="5078500" y="618978"/>
            <a:chExt cx="5221597" cy="5518191"/>
          </a:xfrm>
          <a:noFill/>
        </p:grpSpPr>
        <p:sp>
          <p:nvSpPr>
            <p:cNvPr id="8" name="Rectangle 4"/>
            <p:cNvSpPr>
              <a:spLocks noChangeArrowheads="1"/>
            </p:cNvSpPr>
            <p:nvPr/>
          </p:nvSpPr>
          <p:spPr bwMode="auto">
            <a:xfrm rot="16200000">
              <a:off x="2519459" y="3178019"/>
              <a:ext cx="5518191" cy="400110"/>
            </a:xfrm>
            <a:prstGeom prst="rect">
              <a:avLst/>
            </a:prstGeom>
            <a:noFill/>
            <a:ln w="9525">
              <a:solidFill>
                <a:srgbClr val="000000"/>
              </a:solidFill>
              <a:miter lim="800000"/>
              <a:headEnd/>
              <a:tailEnd/>
            </a:ln>
          </p:spPr>
          <p:txBody>
            <a:bodyPr anchor="ctr">
              <a:spAutoFit/>
            </a:bodyPr>
            <a:lstStyle/>
            <a:p>
              <a:pPr algn="ctr"/>
              <a:r>
                <a:rPr lang="es-ES" sz="2000" b="1">
                  <a:latin typeface="Arial" pitchFamily="34" charset="0"/>
                  <a:cs typeface="Arial" pitchFamily="34" charset="0"/>
                </a:rPr>
                <a:t>COMUNICACIÓN Y CONSULTA</a:t>
              </a:r>
              <a:endParaRPr lang="es-CO" sz="2000" b="1">
                <a:latin typeface="Arial" pitchFamily="34" charset="0"/>
                <a:cs typeface="Arial" pitchFamily="34" charset="0"/>
              </a:endParaRPr>
            </a:p>
          </p:txBody>
        </p:sp>
        <p:sp>
          <p:nvSpPr>
            <p:cNvPr id="9" name="Rectangle 5"/>
            <p:cNvSpPr>
              <a:spLocks noChangeArrowheads="1"/>
            </p:cNvSpPr>
            <p:nvPr/>
          </p:nvSpPr>
          <p:spPr bwMode="auto">
            <a:xfrm>
              <a:off x="6203024" y="640561"/>
              <a:ext cx="2876123" cy="707886"/>
            </a:xfrm>
            <a:prstGeom prst="rect">
              <a:avLst/>
            </a:prstGeom>
            <a:grpFill/>
            <a:ln w="9525">
              <a:solidFill>
                <a:srgbClr val="000000"/>
              </a:solidFill>
              <a:miter lim="800000"/>
              <a:headEnd/>
              <a:tailEnd/>
            </a:ln>
          </p:spPr>
          <p:txBody>
            <a:bodyPr anchor="ctr">
              <a:spAutoFit/>
            </a:bodyPr>
            <a:lstStyle/>
            <a:p>
              <a:pPr algn="ctr"/>
              <a:r>
                <a:rPr lang="es-ES" sz="2000" b="1">
                  <a:latin typeface="Arial" pitchFamily="34" charset="0"/>
                  <a:cs typeface="Arial" pitchFamily="34" charset="0"/>
                </a:rPr>
                <a:t>ESTABLECER EL CONTEXTO</a:t>
              </a:r>
              <a:endParaRPr lang="es-CO" sz="2000" b="1">
                <a:latin typeface="Arial" pitchFamily="34" charset="0"/>
                <a:cs typeface="Arial" pitchFamily="34" charset="0"/>
              </a:endParaRPr>
            </a:p>
          </p:txBody>
        </p:sp>
        <p:sp>
          <p:nvSpPr>
            <p:cNvPr id="10" name="Rectangle 6"/>
            <p:cNvSpPr>
              <a:spLocks noChangeArrowheads="1"/>
            </p:cNvSpPr>
            <p:nvPr/>
          </p:nvSpPr>
          <p:spPr bwMode="auto">
            <a:xfrm>
              <a:off x="6203024" y="5688438"/>
              <a:ext cx="2876123" cy="400110"/>
            </a:xfrm>
            <a:prstGeom prst="rect">
              <a:avLst/>
            </a:prstGeom>
            <a:solidFill>
              <a:srgbClr val="FFFF00"/>
            </a:solidFill>
            <a:ln w="9525">
              <a:solidFill>
                <a:srgbClr val="000000"/>
              </a:solidFill>
              <a:miter lim="800000"/>
              <a:headEnd/>
              <a:tailEnd/>
            </a:ln>
          </p:spPr>
          <p:txBody>
            <a:bodyPr anchor="ctr">
              <a:spAutoFit/>
            </a:bodyPr>
            <a:lstStyle/>
            <a:p>
              <a:pPr algn="ctr"/>
              <a:r>
                <a:rPr lang="es-ES" sz="2000" b="1" dirty="0">
                  <a:latin typeface="Arial" pitchFamily="34" charset="0"/>
                  <a:cs typeface="Arial" pitchFamily="34" charset="0"/>
                </a:rPr>
                <a:t>TRATAR EL RIESGO</a:t>
              </a:r>
              <a:endParaRPr lang="es-CO" sz="2000" b="1" dirty="0">
                <a:latin typeface="Arial" pitchFamily="34" charset="0"/>
                <a:cs typeface="Arial" pitchFamily="34" charset="0"/>
              </a:endParaRPr>
            </a:p>
          </p:txBody>
        </p:sp>
        <p:sp>
          <p:nvSpPr>
            <p:cNvPr id="11" name="Rectangle 7"/>
            <p:cNvSpPr>
              <a:spLocks noChangeArrowheads="1"/>
            </p:cNvSpPr>
            <p:nvPr/>
          </p:nvSpPr>
          <p:spPr bwMode="auto">
            <a:xfrm>
              <a:off x="6203024" y="4449059"/>
              <a:ext cx="2876123" cy="707886"/>
            </a:xfrm>
            <a:prstGeom prst="rect">
              <a:avLst/>
            </a:prstGeom>
            <a:noFill/>
            <a:ln w="9525">
              <a:solidFill>
                <a:srgbClr val="000000"/>
              </a:solidFill>
              <a:miter lim="800000"/>
              <a:headEnd/>
              <a:tailEnd/>
            </a:ln>
          </p:spPr>
          <p:txBody>
            <a:bodyPr anchor="ctr">
              <a:spAutoFit/>
            </a:bodyPr>
            <a:lstStyle/>
            <a:p>
              <a:pPr algn="ctr"/>
              <a:r>
                <a:rPr lang="es-ES" sz="2000" b="1" dirty="0">
                  <a:latin typeface="Arial" pitchFamily="34" charset="0"/>
                  <a:cs typeface="Arial" pitchFamily="34" charset="0"/>
                </a:rPr>
                <a:t>EVALUAR LOS RIESGOS</a:t>
              </a:r>
              <a:endParaRPr lang="es-CO" sz="2000" b="1" dirty="0">
                <a:latin typeface="Arial" pitchFamily="34" charset="0"/>
                <a:cs typeface="Arial" pitchFamily="34" charset="0"/>
              </a:endParaRPr>
            </a:p>
          </p:txBody>
        </p:sp>
        <p:sp>
          <p:nvSpPr>
            <p:cNvPr id="12" name="Rectangle 8"/>
            <p:cNvSpPr>
              <a:spLocks noChangeArrowheads="1"/>
            </p:cNvSpPr>
            <p:nvPr/>
          </p:nvSpPr>
          <p:spPr bwMode="auto">
            <a:xfrm>
              <a:off x="6203024" y="3233277"/>
              <a:ext cx="2876123" cy="707886"/>
            </a:xfrm>
            <a:prstGeom prst="rect">
              <a:avLst/>
            </a:prstGeom>
            <a:noFill/>
            <a:ln w="9525">
              <a:solidFill>
                <a:srgbClr val="000000"/>
              </a:solidFill>
              <a:miter lim="800000"/>
              <a:headEnd/>
              <a:tailEnd/>
            </a:ln>
          </p:spPr>
          <p:txBody>
            <a:bodyPr anchor="ctr">
              <a:spAutoFit/>
            </a:bodyPr>
            <a:lstStyle/>
            <a:p>
              <a:pPr algn="ctr"/>
              <a:r>
                <a:rPr lang="es-ES" sz="2000" b="1" dirty="0">
                  <a:latin typeface="Arial" pitchFamily="34" charset="0"/>
                  <a:cs typeface="Arial" pitchFamily="34" charset="0"/>
                </a:rPr>
                <a:t>ANALIZAR LOS RIESGOS</a:t>
              </a:r>
              <a:endParaRPr lang="es-CO" sz="2000" b="1" dirty="0">
                <a:latin typeface="Arial" pitchFamily="34" charset="0"/>
                <a:cs typeface="Arial" pitchFamily="34" charset="0"/>
              </a:endParaRPr>
            </a:p>
          </p:txBody>
        </p:sp>
        <p:sp>
          <p:nvSpPr>
            <p:cNvPr id="13" name="Rectangle 9"/>
            <p:cNvSpPr>
              <a:spLocks noChangeArrowheads="1"/>
            </p:cNvSpPr>
            <p:nvPr/>
          </p:nvSpPr>
          <p:spPr bwMode="auto">
            <a:xfrm>
              <a:off x="6203024" y="1866819"/>
              <a:ext cx="2876123" cy="707886"/>
            </a:xfrm>
            <a:prstGeom prst="rect">
              <a:avLst/>
            </a:prstGeom>
            <a:noFill/>
            <a:ln w="9525">
              <a:solidFill>
                <a:srgbClr val="000000"/>
              </a:solidFill>
              <a:miter lim="800000"/>
              <a:headEnd/>
              <a:tailEnd/>
            </a:ln>
          </p:spPr>
          <p:txBody>
            <a:bodyPr anchor="ctr">
              <a:spAutoFit/>
            </a:bodyPr>
            <a:lstStyle/>
            <a:p>
              <a:pPr algn="ctr"/>
              <a:r>
                <a:rPr lang="es-ES" sz="2000" b="1" dirty="0">
                  <a:latin typeface="Arial" pitchFamily="34" charset="0"/>
                  <a:cs typeface="Arial" pitchFamily="34" charset="0"/>
                </a:rPr>
                <a:t>IDENTIFICAR LOS RIESGOS</a:t>
              </a:r>
              <a:endParaRPr lang="es-CO" sz="2000" b="1" dirty="0">
                <a:latin typeface="Arial" pitchFamily="34" charset="0"/>
                <a:cs typeface="Arial" pitchFamily="34" charset="0"/>
              </a:endParaRPr>
            </a:p>
          </p:txBody>
        </p:sp>
        <p:sp>
          <p:nvSpPr>
            <p:cNvPr id="14" name="Rectangle 10"/>
            <p:cNvSpPr>
              <a:spLocks noChangeArrowheads="1"/>
            </p:cNvSpPr>
            <p:nvPr/>
          </p:nvSpPr>
          <p:spPr bwMode="auto">
            <a:xfrm rot="16200000">
              <a:off x="7468032" y="3202910"/>
              <a:ext cx="5264020" cy="400110"/>
            </a:xfrm>
            <a:prstGeom prst="rect">
              <a:avLst/>
            </a:prstGeom>
            <a:grpFill/>
            <a:ln w="9525">
              <a:solidFill>
                <a:srgbClr val="000000"/>
              </a:solidFill>
              <a:miter lim="800000"/>
              <a:headEnd/>
              <a:tailEnd/>
            </a:ln>
          </p:spPr>
          <p:txBody>
            <a:bodyPr anchor="ctr">
              <a:spAutoFit/>
            </a:bodyPr>
            <a:lstStyle/>
            <a:p>
              <a:pPr algn="ctr"/>
              <a:r>
                <a:rPr lang="es-ES" sz="2000" b="1">
                  <a:latin typeface="Arial" pitchFamily="34" charset="0"/>
                  <a:cs typeface="Arial" pitchFamily="34" charset="0"/>
                </a:rPr>
                <a:t>MONITOREO Y REVISIÓN </a:t>
              </a:r>
              <a:endParaRPr lang="es-CO" sz="2000" b="1">
                <a:latin typeface="Arial" pitchFamily="34" charset="0"/>
                <a:cs typeface="Arial" pitchFamily="34" charset="0"/>
              </a:endParaRPr>
            </a:p>
          </p:txBody>
        </p:sp>
        <p:cxnSp>
          <p:nvCxnSpPr>
            <p:cNvPr id="15" name="AutoShape 11"/>
            <p:cNvCxnSpPr>
              <a:cxnSpLocks noChangeShapeType="1"/>
              <a:stCxn id="14" idx="3"/>
              <a:endCxn id="9" idx="0"/>
            </p:cNvCxnSpPr>
            <p:nvPr/>
          </p:nvCxnSpPr>
          <p:spPr bwMode="auto">
            <a:xfrm rot="16200000" flipV="1">
              <a:off x="8805367" y="-523720"/>
              <a:ext cx="130394" cy="2458957"/>
            </a:xfrm>
            <a:prstGeom prst="bentConnector3">
              <a:avLst>
                <a:gd name="adj1" fmla="val 275315"/>
              </a:avLst>
            </a:prstGeom>
            <a:grpFill/>
            <a:ln w="28575">
              <a:solidFill>
                <a:schemeClr val="tx1"/>
              </a:solidFill>
              <a:miter lim="800000"/>
              <a:headEnd/>
              <a:tailEnd type="triangle" w="med" len="med"/>
            </a:ln>
            <a:extLst/>
          </p:spPr>
        </p:cxnSp>
        <p:cxnSp>
          <p:nvCxnSpPr>
            <p:cNvPr id="16" name="AutoShape 12"/>
            <p:cNvCxnSpPr>
              <a:cxnSpLocks noChangeShapeType="1"/>
              <a:stCxn id="10" idx="2"/>
            </p:cNvCxnSpPr>
            <p:nvPr/>
          </p:nvCxnSpPr>
          <p:spPr bwMode="auto">
            <a:xfrm rot="5400000" flipH="1" flipV="1">
              <a:off x="8698827" y="4887385"/>
              <a:ext cx="143420" cy="2258902"/>
            </a:xfrm>
            <a:prstGeom prst="bentConnector4">
              <a:avLst>
                <a:gd name="adj1" fmla="val -159392"/>
                <a:gd name="adj2" fmla="val 81831"/>
              </a:avLst>
            </a:prstGeom>
            <a:grpFill/>
            <a:ln w="28575">
              <a:solidFill>
                <a:schemeClr val="tx1"/>
              </a:solidFill>
              <a:miter lim="800000"/>
              <a:headEnd/>
              <a:tailEnd type="triangle" w="med" len="med"/>
            </a:ln>
            <a:extLst/>
          </p:spPr>
        </p:cxnSp>
        <p:cxnSp>
          <p:nvCxnSpPr>
            <p:cNvPr id="17" name="AutoShape 23"/>
            <p:cNvCxnSpPr>
              <a:cxnSpLocks noChangeShapeType="1"/>
              <a:stCxn id="9" idx="2"/>
              <a:endCxn id="13" idx="0"/>
            </p:cNvCxnSpPr>
            <p:nvPr/>
          </p:nvCxnSpPr>
          <p:spPr bwMode="auto">
            <a:xfrm>
              <a:off x="7641086" y="1348447"/>
              <a:ext cx="0" cy="518372"/>
            </a:xfrm>
            <a:prstGeom prst="straightConnector1">
              <a:avLst/>
            </a:prstGeom>
            <a:grpFill/>
            <a:ln w="28575">
              <a:solidFill>
                <a:schemeClr val="tx1"/>
              </a:solidFill>
              <a:round/>
              <a:headEnd/>
              <a:tailEnd type="triangle" w="med" len="med"/>
            </a:ln>
            <a:extLst/>
          </p:spPr>
        </p:cxnSp>
        <p:cxnSp>
          <p:nvCxnSpPr>
            <p:cNvPr id="18" name="AutoShape 24"/>
            <p:cNvCxnSpPr>
              <a:cxnSpLocks noChangeShapeType="1"/>
              <a:stCxn id="13" idx="2"/>
              <a:endCxn id="12" idx="0"/>
            </p:cNvCxnSpPr>
            <p:nvPr/>
          </p:nvCxnSpPr>
          <p:spPr bwMode="auto">
            <a:xfrm>
              <a:off x="7641086" y="2574705"/>
              <a:ext cx="0" cy="658572"/>
            </a:xfrm>
            <a:prstGeom prst="straightConnector1">
              <a:avLst/>
            </a:prstGeom>
            <a:grpFill/>
            <a:ln w="28575">
              <a:solidFill>
                <a:schemeClr val="tx1"/>
              </a:solidFill>
              <a:round/>
              <a:headEnd/>
              <a:tailEnd type="triangle" w="med" len="med"/>
            </a:ln>
            <a:extLst/>
          </p:spPr>
        </p:cxnSp>
        <p:cxnSp>
          <p:nvCxnSpPr>
            <p:cNvPr id="19" name="AutoShape 25"/>
            <p:cNvCxnSpPr>
              <a:cxnSpLocks noChangeShapeType="1"/>
              <a:stCxn id="12" idx="2"/>
              <a:endCxn id="11" idx="0"/>
            </p:cNvCxnSpPr>
            <p:nvPr/>
          </p:nvCxnSpPr>
          <p:spPr bwMode="auto">
            <a:xfrm>
              <a:off x="7641086" y="3941163"/>
              <a:ext cx="0" cy="507896"/>
            </a:xfrm>
            <a:prstGeom prst="straightConnector1">
              <a:avLst/>
            </a:prstGeom>
            <a:grpFill/>
            <a:ln w="28575">
              <a:solidFill>
                <a:schemeClr val="tx1"/>
              </a:solidFill>
              <a:round/>
              <a:headEnd/>
              <a:tailEnd type="triangle" w="med" len="med"/>
            </a:ln>
            <a:extLst/>
          </p:spPr>
        </p:cxnSp>
        <p:cxnSp>
          <p:nvCxnSpPr>
            <p:cNvPr id="20" name="AutoShape 26"/>
            <p:cNvCxnSpPr>
              <a:cxnSpLocks noChangeShapeType="1"/>
              <a:stCxn id="11" idx="2"/>
              <a:endCxn id="10" idx="0"/>
            </p:cNvCxnSpPr>
            <p:nvPr/>
          </p:nvCxnSpPr>
          <p:spPr bwMode="auto">
            <a:xfrm>
              <a:off x="7641086" y="5156944"/>
              <a:ext cx="0" cy="531493"/>
            </a:xfrm>
            <a:prstGeom prst="straightConnector1">
              <a:avLst/>
            </a:prstGeom>
            <a:grpFill/>
            <a:ln w="28575">
              <a:solidFill>
                <a:schemeClr val="tx1"/>
              </a:solidFill>
              <a:round/>
              <a:headEnd/>
              <a:tailEnd type="triangle" w="med" len="med"/>
            </a:ln>
            <a:extLst/>
          </p:spPr>
        </p:cxnSp>
        <p:cxnSp>
          <p:nvCxnSpPr>
            <p:cNvPr id="21" name="17 Conector recto de flecha"/>
            <p:cNvCxnSpPr>
              <a:cxnSpLocks noChangeShapeType="1"/>
            </p:cNvCxnSpPr>
            <p:nvPr/>
          </p:nvCxnSpPr>
          <p:spPr bwMode="auto">
            <a:xfrm>
              <a:off x="9181864" y="922929"/>
              <a:ext cx="616312" cy="3379"/>
            </a:xfrm>
            <a:prstGeom prst="straightConnector1">
              <a:avLst/>
            </a:prstGeom>
            <a:grpFill/>
            <a:ln w="28575" algn="ctr">
              <a:solidFill>
                <a:schemeClr val="tx1"/>
              </a:solidFill>
              <a:round/>
              <a:headEnd type="arrow" w="med" len="med"/>
              <a:tailEnd type="arrow" w="med" len="med"/>
            </a:ln>
            <a:extLst/>
          </p:spPr>
        </p:cxnSp>
        <p:cxnSp>
          <p:nvCxnSpPr>
            <p:cNvPr id="22" name="18 Conector recto de flecha"/>
            <p:cNvCxnSpPr>
              <a:cxnSpLocks noChangeShapeType="1"/>
            </p:cNvCxnSpPr>
            <p:nvPr/>
          </p:nvCxnSpPr>
          <p:spPr bwMode="auto">
            <a:xfrm>
              <a:off x="9210509" y="2297780"/>
              <a:ext cx="616312" cy="3379"/>
            </a:xfrm>
            <a:prstGeom prst="straightConnector1">
              <a:avLst/>
            </a:prstGeom>
            <a:grpFill/>
            <a:ln w="28575" algn="ctr">
              <a:solidFill>
                <a:schemeClr val="tx1"/>
              </a:solidFill>
              <a:round/>
              <a:headEnd type="arrow" w="med" len="med"/>
              <a:tailEnd type="arrow" w="med" len="med"/>
            </a:ln>
            <a:extLst/>
          </p:spPr>
        </p:cxnSp>
        <p:cxnSp>
          <p:nvCxnSpPr>
            <p:cNvPr id="23" name="19 Conector recto de flecha"/>
            <p:cNvCxnSpPr>
              <a:cxnSpLocks noChangeShapeType="1"/>
            </p:cNvCxnSpPr>
            <p:nvPr/>
          </p:nvCxnSpPr>
          <p:spPr bwMode="auto">
            <a:xfrm>
              <a:off x="9181864" y="3668914"/>
              <a:ext cx="616312" cy="3379"/>
            </a:xfrm>
            <a:prstGeom prst="straightConnector1">
              <a:avLst/>
            </a:prstGeom>
            <a:grpFill/>
            <a:ln w="28575" algn="ctr">
              <a:solidFill>
                <a:schemeClr val="tx1"/>
              </a:solidFill>
              <a:round/>
              <a:headEnd type="arrow" w="med" len="med"/>
              <a:tailEnd type="arrow" w="med" len="med"/>
            </a:ln>
            <a:extLst/>
          </p:spPr>
        </p:cxnSp>
        <p:cxnSp>
          <p:nvCxnSpPr>
            <p:cNvPr id="24" name="20 Conector recto de flecha"/>
            <p:cNvCxnSpPr>
              <a:cxnSpLocks noChangeShapeType="1"/>
            </p:cNvCxnSpPr>
            <p:nvPr/>
          </p:nvCxnSpPr>
          <p:spPr bwMode="auto">
            <a:xfrm>
              <a:off x="9210509" y="4923699"/>
              <a:ext cx="616312" cy="3379"/>
            </a:xfrm>
            <a:prstGeom prst="straightConnector1">
              <a:avLst/>
            </a:prstGeom>
            <a:grpFill/>
            <a:ln w="28575" algn="ctr">
              <a:solidFill>
                <a:schemeClr val="tx1"/>
              </a:solidFill>
              <a:round/>
              <a:headEnd type="arrow" w="med" len="med"/>
              <a:tailEnd type="arrow" w="med" len="med"/>
            </a:ln>
            <a:extLst/>
          </p:spPr>
        </p:cxnSp>
        <p:cxnSp>
          <p:nvCxnSpPr>
            <p:cNvPr id="25" name="21 Conector recto de flecha"/>
            <p:cNvCxnSpPr>
              <a:cxnSpLocks noChangeShapeType="1"/>
            </p:cNvCxnSpPr>
            <p:nvPr/>
          </p:nvCxnSpPr>
          <p:spPr bwMode="auto">
            <a:xfrm>
              <a:off x="9200383" y="5945128"/>
              <a:ext cx="616312" cy="3379"/>
            </a:xfrm>
            <a:prstGeom prst="straightConnector1">
              <a:avLst/>
            </a:prstGeom>
            <a:grpFill/>
            <a:ln w="28575" algn="ctr">
              <a:solidFill>
                <a:schemeClr val="tx1"/>
              </a:solidFill>
              <a:round/>
              <a:headEnd type="arrow" w="med" len="med"/>
              <a:tailEnd type="arrow" w="med" len="med"/>
            </a:ln>
            <a:extLst/>
          </p:spPr>
        </p:cxnSp>
        <p:cxnSp>
          <p:nvCxnSpPr>
            <p:cNvPr id="26" name="22 Conector recto de flecha"/>
            <p:cNvCxnSpPr>
              <a:cxnSpLocks noChangeShapeType="1"/>
            </p:cNvCxnSpPr>
            <p:nvPr/>
          </p:nvCxnSpPr>
          <p:spPr bwMode="auto">
            <a:xfrm>
              <a:off x="5483991" y="922929"/>
              <a:ext cx="616312" cy="3379"/>
            </a:xfrm>
            <a:prstGeom prst="straightConnector1">
              <a:avLst/>
            </a:prstGeom>
            <a:grpFill/>
            <a:ln w="28575" algn="ctr">
              <a:solidFill>
                <a:schemeClr val="tx1"/>
              </a:solidFill>
              <a:round/>
              <a:headEnd type="arrow" w="med" len="med"/>
              <a:tailEnd type="arrow" w="med" len="med"/>
            </a:ln>
            <a:extLst/>
          </p:spPr>
        </p:cxnSp>
        <p:cxnSp>
          <p:nvCxnSpPr>
            <p:cNvPr id="27" name="23 Conector recto de flecha"/>
            <p:cNvCxnSpPr>
              <a:cxnSpLocks noChangeShapeType="1"/>
            </p:cNvCxnSpPr>
            <p:nvPr/>
          </p:nvCxnSpPr>
          <p:spPr bwMode="auto">
            <a:xfrm>
              <a:off x="5512636" y="2297780"/>
              <a:ext cx="616312" cy="3379"/>
            </a:xfrm>
            <a:prstGeom prst="straightConnector1">
              <a:avLst/>
            </a:prstGeom>
            <a:grpFill/>
            <a:ln w="28575" algn="ctr">
              <a:solidFill>
                <a:schemeClr val="tx1"/>
              </a:solidFill>
              <a:round/>
              <a:headEnd type="arrow" w="med" len="med"/>
              <a:tailEnd type="arrow" w="med" len="med"/>
            </a:ln>
            <a:extLst/>
          </p:spPr>
        </p:cxnSp>
        <p:cxnSp>
          <p:nvCxnSpPr>
            <p:cNvPr id="28" name="24 Conector recto de flecha"/>
            <p:cNvCxnSpPr>
              <a:cxnSpLocks noChangeShapeType="1"/>
            </p:cNvCxnSpPr>
            <p:nvPr/>
          </p:nvCxnSpPr>
          <p:spPr bwMode="auto">
            <a:xfrm>
              <a:off x="5483991" y="3668914"/>
              <a:ext cx="616312" cy="3379"/>
            </a:xfrm>
            <a:prstGeom prst="straightConnector1">
              <a:avLst/>
            </a:prstGeom>
            <a:grpFill/>
            <a:ln w="28575" algn="ctr">
              <a:solidFill>
                <a:schemeClr val="tx1"/>
              </a:solidFill>
              <a:round/>
              <a:headEnd type="arrow" w="med" len="med"/>
              <a:tailEnd type="arrow" w="med" len="med"/>
            </a:ln>
            <a:extLst/>
          </p:spPr>
        </p:cxnSp>
        <p:cxnSp>
          <p:nvCxnSpPr>
            <p:cNvPr id="29" name="25 Conector recto de flecha"/>
            <p:cNvCxnSpPr>
              <a:cxnSpLocks noChangeShapeType="1"/>
            </p:cNvCxnSpPr>
            <p:nvPr/>
          </p:nvCxnSpPr>
          <p:spPr bwMode="auto">
            <a:xfrm>
              <a:off x="5512636" y="4923699"/>
              <a:ext cx="616312" cy="3379"/>
            </a:xfrm>
            <a:prstGeom prst="straightConnector1">
              <a:avLst/>
            </a:prstGeom>
            <a:grpFill/>
            <a:ln w="28575" algn="ctr">
              <a:solidFill>
                <a:schemeClr val="tx1"/>
              </a:solidFill>
              <a:round/>
              <a:headEnd type="arrow" w="med" len="med"/>
              <a:tailEnd type="arrow" w="med" len="med"/>
            </a:ln>
            <a:extLst/>
          </p:spPr>
        </p:cxnSp>
        <p:cxnSp>
          <p:nvCxnSpPr>
            <p:cNvPr id="30" name="26 Conector recto de flecha"/>
            <p:cNvCxnSpPr>
              <a:cxnSpLocks noChangeShapeType="1"/>
            </p:cNvCxnSpPr>
            <p:nvPr/>
          </p:nvCxnSpPr>
          <p:spPr bwMode="auto">
            <a:xfrm>
              <a:off x="5502510" y="5945128"/>
              <a:ext cx="616312" cy="3379"/>
            </a:xfrm>
            <a:prstGeom prst="straightConnector1">
              <a:avLst/>
            </a:prstGeom>
            <a:grpFill/>
            <a:ln w="28575" algn="ctr">
              <a:solidFill>
                <a:schemeClr val="tx1"/>
              </a:solidFill>
              <a:round/>
              <a:headEnd type="arrow" w="med" len="med"/>
              <a:tailEnd type="arrow" w="med" len="med"/>
            </a:ln>
            <a:extLst/>
          </p:spPr>
        </p:cxnSp>
      </p:grpSp>
    </p:spTree>
    <p:extLst>
      <p:ext uri="{BB962C8B-B14F-4D97-AF65-F5344CB8AC3E}">
        <p14:creationId xmlns:p14="http://schemas.microsoft.com/office/powerpoint/2010/main" val="42912382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 xmlns:a16="http://schemas.microsoft.com/office/drawing/2014/main" id="{618B7B17-B2F7-4EE7-A79E-E4AEAACBC4A6}"/>
              </a:ext>
            </a:extLst>
          </p:cNvPr>
          <p:cNvSpPr txBox="1"/>
          <p:nvPr/>
        </p:nvSpPr>
        <p:spPr>
          <a:xfrm>
            <a:off x="257062" y="311051"/>
            <a:ext cx="3836636" cy="1754326"/>
          </a:xfrm>
          <a:prstGeom prst="rect">
            <a:avLst/>
          </a:prstGeom>
          <a:noFill/>
        </p:spPr>
        <p:txBody>
          <a:bodyPr wrap="square" rtlCol="0">
            <a:spAutoFit/>
          </a:bodyPr>
          <a:lstStyle/>
          <a:p>
            <a:r>
              <a:rPr lang="es-CO" altLang="es-CO" sz="3600" b="1" dirty="0" smtClean="0">
                <a:solidFill>
                  <a:schemeClr val="accent1"/>
                </a:solidFill>
              </a:rPr>
              <a:t>TRATAMINTO </a:t>
            </a:r>
            <a:r>
              <a:rPr lang="es-CO" altLang="es-CO" sz="3600" b="1" dirty="0" smtClean="0">
                <a:solidFill>
                  <a:schemeClr val="accent1"/>
                </a:solidFill>
              </a:rPr>
              <a:t>DEL RIESGO AMBIENTAL </a:t>
            </a:r>
            <a:endParaRPr lang="es-ES" altLang="es-CO" sz="3600" b="1" dirty="0">
              <a:solidFill>
                <a:schemeClr val="accent1"/>
              </a:solidFill>
            </a:endParaRPr>
          </a:p>
        </p:txBody>
      </p:sp>
      <p:sp>
        <p:nvSpPr>
          <p:cNvPr id="3" name="Rectangle 2"/>
          <p:cNvSpPr txBox="1">
            <a:spLocks noChangeArrowheads="1"/>
          </p:cNvSpPr>
          <p:nvPr/>
        </p:nvSpPr>
        <p:spPr>
          <a:xfrm>
            <a:off x="1214438" y="115888"/>
            <a:ext cx="7370762" cy="601662"/>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s-ES" altLang="es-CO" sz="4400" dirty="0"/>
          </a:p>
        </p:txBody>
      </p:sp>
      <p:sp>
        <p:nvSpPr>
          <p:cNvPr id="6" name="Rectangle 2"/>
          <p:cNvSpPr txBox="1">
            <a:spLocks noChangeArrowheads="1"/>
          </p:cNvSpPr>
          <p:nvPr/>
        </p:nvSpPr>
        <p:spPr>
          <a:xfrm>
            <a:off x="3309489" y="1412875"/>
            <a:ext cx="8059095" cy="3455988"/>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609600" indent="-609600">
              <a:lnSpc>
                <a:spcPct val="80000"/>
              </a:lnSpc>
              <a:buFontTx/>
              <a:buAutoNum type="alphaLcParenR"/>
            </a:pPr>
            <a:r>
              <a:rPr lang="es-CO" altLang="es-CO" sz="2800" b="1" dirty="0" smtClean="0"/>
              <a:t>Evitar el riesgo. </a:t>
            </a:r>
          </a:p>
          <a:p>
            <a:pPr marL="609600" indent="-609600">
              <a:lnSpc>
                <a:spcPct val="80000"/>
              </a:lnSpc>
              <a:buFontTx/>
              <a:buAutoNum type="alphaLcParenR"/>
            </a:pPr>
            <a:r>
              <a:rPr lang="es-CO" altLang="es-CO" sz="2800" b="1" dirty="0" smtClean="0"/>
              <a:t>Mitigar (reducir) el riesgo.</a:t>
            </a:r>
          </a:p>
          <a:p>
            <a:pPr marL="609600" indent="-609600">
              <a:lnSpc>
                <a:spcPct val="80000"/>
              </a:lnSpc>
              <a:buFontTx/>
              <a:buAutoNum type="alphaLcParenR"/>
            </a:pPr>
            <a:r>
              <a:rPr lang="es-CO" altLang="es-CO" sz="2800" b="1" dirty="0" smtClean="0"/>
              <a:t>Reducir la posibilidad de la ocurrencia.</a:t>
            </a:r>
          </a:p>
          <a:p>
            <a:pPr marL="609600" indent="-609600">
              <a:lnSpc>
                <a:spcPct val="80000"/>
              </a:lnSpc>
              <a:buFontTx/>
              <a:buAutoNum type="alphaLcParenR"/>
            </a:pPr>
            <a:r>
              <a:rPr lang="es-CO" altLang="es-CO" sz="2800" b="1" dirty="0" smtClean="0"/>
              <a:t>Reducir las consecuencias.</a:t>
            </a:r>
          </a:p>
          <a:p>
            <a:pPr marL="609600" indent="-609600">
              <a:lnSpc>
                <a:spcPct val="80000"/>
              </a:lnSpc>
              <a:buFontTx/>
              <a:buAutoNum type="alphaLcParenR"/>
            </a:pPr>
            <a:r>
              <a:rPr lang="es-CO" altLang="es-CO" sz="2800" b="1" dirty="0" smtClean="0"/>
              <a:t>Transferir el riesgo.</a:t>
            </a:r>
          </a:p>
          <a:p>
            <a:pPr marL="609600" indent="-609600">
              <a:lnSpc>
                <a:spcPct val="80000"/>
              </a:lnSpc>
              <a:buFontTx/>
              <a:buAutoNum type="alphaLcParenR"/>
            </a:pPr>
            <a:r>
              <a:rPr lang="es-CO" altLang="es-CO" sz="2800" b="1" dirty="0" smtClean="0"/>
              <a:t>Retener el riesgo.</a:t>
            </a:r>
          </a:p>
          <a:p>
            <a:pPr marL="609600" indent="-609600">
              <a:lnSpc>
                <a:spcPct val="80000"/>
              </a:lnSpc>
              <a:buFontTx/>
              <a:buAutoNum type="alphaLcParenR"/>
            </a:pPr>
            <a:r>
              <a:rPr lang="es-CO" altLang="es-CO" sz="2800" b="1" dirty="0" smtClean="0"/>
              <a:t>Separación física.</a:t>
            </a:r>
          </a:p>
          <a:p>
            <a:pPr marL="609600" indent="-609600">
              <a:lnSpc>
                <a:spcPct val="80000"/>
              </a:lnSpc>
              <a:buFontTx/>
              <a:buAutoNum type="alphaLcParenR"/>
            </a:pPr>
            <a:r>
              <a:rPr lang="es-CO" altLang="es-CO" sz="2800" b="1" dirty="0" smtClean="0"/>
              <a:t>Duplicar los recursos.</a:t>
            </a:r>
          </a:p>
          <a:p>
            <a:pPr marL="609600" indent="-609600">
              <a:lnSpc>
                <a:spcPct val="80000"/>
              </a:lnSpc>
              <a:buFontTx/>
              <a:buAutoNum type="alphaLcParenR"/>
            </a:pPr>
            <a:r>
              <a:rPr lang="es-CO" altLang="es-CO" sz="2800" b="1" dirty="0" smtClean="0"/>
              <a:t>Transformar el riesgo</a:t>
            </a:r>
          </a:p>
          <a:p>
            <a:pPr marL="609600" indent="-609600">
              <a:lnSpc>
                <a:spcPct val="80000"/>
              </a:lnSpc>
              <a:buFontTx/>
              <a:buAutoNum type="alphaLcParenR"/>
            </a:pPr>
            <a:r>
              <a:rPr lang="es-CO" altLang="es-CO" sz="2800" b="1" dirty="0" smtClean="0"/>
              <a:t>Considerar el contexto</a:t>
            </a:r>
            <a:endParaRPr lang="es-CO" altLang="es-CO" sz="2800" b="1" dirty="0"/>
          </a:p>
        </p:txBody>
      </p:sp>
      <p:sp>
        <p:nvSpPr>
          <p:cNvPr id="7" name="Rectangle 3"/>
          <p:cNvSpPr>
            <a:spLocks noChangeArrowheads="1"/>
          </p:cNvSpPr>
          <p:nvPr/>
        </p:nvSpPr>
        <p:spPr bwMode="auto">
          <a:xfrm>
            <a:off x="4028912" y="188914"/>
            <a:ext cx="7131050" cy="646331"/>
          </a:xfrm>
          <a:prstGeom prst="rect">
            <a:avLst/>
          </a:prstGeom>
          <a:solidFill>
            <a:schemeClr val="accent1"/>
          </a:solidFill>
          <a:ln>
            <a:noFill/>
          </a:ln>
          <a:effectLst/>
          <a:extLst/>
        </p:spPr>
        <p:txBody>
          <a:bodyPr>
            <a:spAutoFit/>
          </a:bodyPr>
          <a:lstStyle/>
          <a:p>
            <a:pPr eaLnBrk="1" hangingPunct="1"/>
            <a:r>
              <a:rPr lang="es-CO" altLang="es-CO" b="1" dirty="0">
                <a:solidFill>
                  <a:schemeClr val="bg1"/>
                </a:solidFill>
              </a:rPr>
              <a:t>IDENTIFICACION DE OPCIONES PARA TRATAMIENTO DEL RIESGO </a:t>
            </a:r>
            <a:r>
              <a:rPr lang="es-ES" altLang="es-CO" dirty="0">
                <a:solidFill>
                  <a:schemeClr val="bg1"/>
                </a:solidFill>
              </a:rPr>
              <a:t> </a:t>
            </a:r>
          </a:p>
        </p:txBody>
      </p:sp>
    </p:spTree>
    <p:extLst>
      <p:ext uri="{BB962C8B-B14F-4D97-AF65-F5344CB8AC3E}">
        <p14:creationId xmlns:p14="http://schemas.microsoft.com/office/powerpoint/2010/main" val="24276673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 xmlns:a16="http://schemas.microsoft.com/office/drawing/2014/main" id="{618B7B17-B2F7-4EE7-A79E-E4AEAACBC4A6}"/>
              </a:ext>
            </a:extLst>
          </p:cNvPr>
          <p:cNvSpPr txBox="1"/>
          <p:nvPr/>
        </p:nvSpPr>
        <p:spPr>
          <a:xfrm>
            <a:off x="257062" y="311051"/>
            <a:ext cx="3836636" cy="1754326"/>
          </a:xfrm>
          <a:prstGeom prst="rect">
            <a:avLst/>
          </a:prstGeom>
          <a:noFill/>
        </p:spPr>
        <p:txBody>
          <a:bodyPr wrap="square" rtlCol="0">
            <a:spAutoFit/>
          </a:bodyPr>
          <a:lstStyle/>
          <a:p>
            <a:r>
              <a:rPr lang="es-CO" altLang="es-CO" sz="3600" b="1" dirty="0" smtClean="0">
                <a:solidFill>
                  <a:schemeClr val="accent1"/>
                </a:solidFill>
              </a:rPr>
              <a:t>TRATAMINTO </a:t>
            </a:r>
            <a:r>
              <a:rPr lang="es-CO" altLang="es-CO" sz="3600" b="1" dirty="0" smtClean="0">
                <a:solidFill>
                  <a:schemeClr val="accent1"/>
                </a:solidFill>
              </a:rPr>
              <a:t>DEL RIESGO AMBIENTAL </a:t>
            </a:r>
            <a:endParaRPr lang="es-ES" altLang="es-CO" sz="3600" b="1" dirty="0">
              <a:solidFill>
                <a:schemeClr val="accent1"/>
              </a:solidFill>
            </a:endParaRPr>
          </a:p>
        </p:txBody>
      </p:sp>
      <p:sp>
        <p:nvSpPr>
          <p:cNvPr id="3" name="Rectangle 2"/>
          <p:cNvSpPr txBox="1">
            <a:spLocks noChangeArrowheads="1"/>
          </p:cNvSpPr>
          <p:nvPr/>
        </p:nvSpPr>
        <p:spPr>
          <a:xfrm>
            <a:off x="1214438" y="115888"/>
            <a:ext cx="7370762" cy="601662"/>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s-ES" altLang="es-CO" sz="4400" dirty="0"/>
          </a:p>
        </p:txBody>
      </p:sp>
      <p:sp>
        <p:nvSpPr>
          <p:cNvPr id="8" name="Rectangle 2"/>
          <p:cNvSpPr>
            <a:spLocks noChangeArrowheads="1"/>
          </p:cNvSpPr>
          <p:nvPr/>
        </p:nvSpPr>
        <p:spPr bwMode="auto">
          <a:xfrm>
            <a:off x="3481388" y="634735"/>
            <a:ext cx="7561262" cy="1023938"/>
          </a:xfrm>
          <a:prstGeom prst="rect">
            <a:avLst/>
          </a:prstGeom>
          <a:solidFill>
            <a:schemeClr val="accent1"/>
          </a:solidFill>
          <a:ln>
            <a:noFill/>
          </a:ln>
          <a:effectLst/>
          <a:extLst/>
        </p:spPr>
        <p:txBody>
          <a:bodyPr anchor="ctr"/>
          <a:lstStyle>
            <a:lvl1pPr algn="l">
              <a:defRPr sz="4800" b="1">
                <a:solidFill>
                  <a:schemeClr val="tx1"/>
                </a:solidFill>
                <a:latin typeface="Arial" panose="020B0604020202020204" pitchFamily="34" charset="0"/>
              </a:defRPr>
            </a:lvl1pPr>
            <a:lvl2pPr algn="l">
              <a:defRPr sz="4800" b="1">
                <a:solidFill>
                  <a:schemeClr val="tx1"/>
                </a:solidFill>
                <a:latin typeface="Arial" panose="020B0604020202020204" pitchFamily="34" charset="0"/>
              </a:defRPr>
            </a:lvl2pPr>
            <a:lvl3pPr algn="l">
              <a:defRPr sz="4800" b="1">
                <a:solidFill>
                  <a:schemeClr val="tx1"/>
                </a:solidFill>
                <a:latin typeface="Arial" panose="020B0604020202020204" pitchFamily="34" charset="0"/>
              </a:defRPr>
            </a:lvl3pPr>
            <a:lvl4pPr algn="l">
              <a:defRPr sz="4800" b="1">
                <a:solidFill>
                  <a:schemeClr val="tx1"/>
                </a:solidFill>
                <a:latin typeface="Arial" panose="020B0604020202020204" pitchFamily="34" charset="0"/>
              </a:defRPr>
            </a:lvl4pPr>
            <a:lvl5pPr algn="l">
              <a:defRPr sz="4800" b="1">
                <a:solidFill>
                  <a:schemeClr val="tx1"/>
                </a:solidFill>
                <a:latin typeface="Arial" panose="020B0604020202020204" pitchFamily="34" charset="0"/>
              </a:defRPr>
            </a:lvl5pPr>
            <a:lvl6pPr marL="457200" eaLnBrk="0" fontAlgn="base" hangingPunct="0">
              <a:spcBef>
                <a:spcPct val="0"/>
              </a:spcBef>
              <a:spcAft>
                <a:spcPct val="0"/>
              </a:spcAft>
              <a:defRPr sz="4800" b="1">
                <a:solidFill>
                  <a:schemeClr val="tx1"/>
                </a:solidFill>
                <a:latin typeface="Arial" panose="020B0604020202020204" pitchFamily="34" charset="0"/>
              </a:defRPr>
            </a:lvl6pPr>
            <a:lvl7pPr marL="914400" eaLnBrk="0" fontAlgn="base" hangingPunct="0">
              <a:spcBef>
                <a:spcPct val="0"/>
              </a:spcBef>
              <a:spcAft>
                <a:spcPct val="0"/>
              </a:spcAft>
              <a:defRPr sz="4800" b="1">
                <a:solidFill>
                  <a:schemeClr val="tx1"/>
                </a:solidFill>
                <a:latin typeface="Arial" panose="020B0604020202020204" pitchFamily="34" charset="0"/>
              </a:defRPr>
            </a:lvl7pPr>
            <a:lvl8pPr marL="1371600" eaLnBrk="0" fontAlgn="base" hangingPunct="0">
              <a:spcBef>
                <a:spcPct val="0"/>
              </a:spcBef>
              <a:spcAft>
                <a:spcPct val="0"/>
              </a:spcAft>
              <a:defRPr sz="4800" b="1">
                <a:solidFill>
                  <a:schemeClr val="tx1"/>
                </a:solidFill>
                <a:latin typeface="Arial" panose="020B0604020202020204" pitchFamily="34" charset="0"/>
              </a:defRPr>
            </a:lvl8pPr>
            <a:lvl9pPr marL="1828800" eaLnBrk="0" fontAlgn="base" hangingPunct="0">
              <a:spcBef>
                <a:spcPct val="0"/>
              </a:spcBef>
              <a:spcAft>
                <a:spcPct val="0"/>
              </a:spcAft>
              <a:defRPr sz="4800" b="1">
                <a:solidFill>
                  <a:schemeClr val="tx1"/>
                </a:solidFill>
                <a:latin typeface="Arial" panose="020B0604020202020204" pitchFamily="34" charset="0"/>
              </a:defRPr>
            </a:lvl9pPr>
          </a:lstStyle>
          <a:p>
            <a:pPr algn="ctr"/>
            <a:r>
              <a:rPr lang="es-ES" altLang="es-CO" sz="2800">
                <a:solidFill>
                  <a:schemeClr val="bg1"/>
                </a:solidFill>
              </a:rPr>
              <a:t> COSTO DE LAS MEDIDAS DE  REDUCCION DEL RIESGO</a:t>
            </a:r>
          </a:p>
        </p:txBody>
      </p:sp>
      <p:graphicFrame>
        <p:nvGraphicFramePr>
          <p:cNvPr id="9" name="Object 3"/>
          <p:cNvGraphicFramePr>
            <a:graphicFrameLocks noChangeAspect="1"/>
          </p:cNvGraphicFramePr>
          <p:nvPr>
            <p:extLst>
              <p:ext uri="{D42A27DB-BD31-4B8C-83A1-F6EECF244321}">
                <p14:modId xmlns:p14="http://schemas.microsoft.com/office/powerpoint/2010/main" val="3737780180"/>
              </p:ext>
            </p:extLst>
          </p:nvPr>
        </p:nvGraphicFramePr>
        <p:xfrm>
          <a:off x="2824566" y="1756254"/>
          <a:ext cx="7303684" cy="5101746"/>
        </p:xfrm>
        <a:graphic>
          <a:graphicData uri="http://schemas.openxmlformats.org/presentationml/2006/ole">
            <mc:AlternateContent xmlns:mc="http://schemas.openxmlformats.org/markup-compatibility/2006">
              <mc:Choice xmlns:v="urn:schemas-microsoft-com:vml" Requires="v">
                <p:oleObj spid="_x0000_s12293" r:id="rId3" imgW="8534400" imgH="5229225" progId="AutoCAD.Drawing.15">
                  <p:embed/>
                </p:oleObj>
              </mc:Choice>
              <mc:Fallback>
                <p:oleObj r:id="rId3" imgW="8534400" imgH="5229225" progId="AutoCAD.Drawing.1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l="8319" t="2966" r="8612" b="2539"/>
                      <a:stretch>
                        <a:fillRect/>
                      </a:stretch>
                    </p:blipFill>
                    <p:spPr bwMode="auto">
                      <a:xfrm>
                        <a:off x="2824566" y="1756254"/>
                        <a:ext cx="7303684" cy="5101746"/>
                      </a:xfrm>
                      <a:prstGeom prst="rect">
                        <a:avLst/>
                      </a:prstGeom>
                      <a:noFill/>
                      <a:extLst/>
                    </p:spPr>
                  </p:pic>
                </p:oleObj>
              </mc:Fallback>
            </mc:AlternateContent>
          </a:graphicData>
        </a:graphic>
      </p:graphicFrame>
      <p:grpSp>
        <p:nvGrpSpPr>
          <p:cNvPr id="10" name="Group 4"/>
          <p:cNvGrpSpPr>
            <a:grpSpLocks/>
          </p:cNvGrpSpPr>
          <p:nvPr/>
        </p:nvGrpSpPr>
        <p:grpSpPr bwMode="auto">
          <a:xfrm>
            <a:off x="3481388" y="5255432"/>
            <a:ext cx="1665288" cy="1095375"/>
            <a:chOff x="1383" y="2831"/>
            <a:chExt cx="1049" cy="690"/>
          </a:xfrm>
        </p:grpSpPr>
        <p:sp>
          <p:nvSpPr>
            <p:cNvPr id="11" name="Freeform 5"/>
            <p:cNvSpPr>
              <a:spLocks/>
            </p:cNvSpPr>
            <p:nvPr/>
          </p:nvSpPr>
          <p:spPr bwMode="auto">
            <a:xfrm>
              <a:off x="1690" y="3039"/>
              <a:ext cx="732" cy="482"/>
            </a:xfrm>
            <a:custGeom>
              <a:avLst/>
              <a:gdLst>
                <a:gd name="T0" fmla="*/ 5 w 1464"/>
                <a:gd name="T1" fmla="*/ 533 h 965"/>
                <a:gd name="T2" fmla="*/ 25 w 1464"/>
                <a:gd name="T3" fmla="*/ 469 h 965"/>
                <a:gd name="T4" fmla="*/ 72 w 1464"/>
                <a:gd name="T5" fmla="*/ 446 h 965"/>
                <a:gd name="T6" fmla="*/ 131 w 1464"/>
                <a:gd name="T7" fmla="*/ 389 h 965"/>
                <a:gd name="T8" fmla="*/ 214 w 1464"/>
                <a:gd name="T9" fmla="*/ 367 h 965"/>
                <a:gd name="T10" fmla="*/ 247 w 1464"/>
                <a:gd name="T11" fmla="*/ 310 h 965"/>
                <a:gd name="T12" fmla="*/ 269 w 1464"/>
                <a:gd name="T13" fmla="*/ 222 h 965"/>
                <a:gd name="T14" fmla="*/ 309 w 1464"/>
                <a:gd name="T15" fmla="*/ 123 h 965"/>
                <a:gd name="T16" fmla="*/ 372 w 1464"/>
                <a:gd name="T17" fmla="*/ 42 h 965"/>
                <a:gd name="T18" fmla="*/ 463 w 1464"/>
                <a:gd name="T19" fmla="*/ 2 h 965"/>
                <a:gd name="T20" fmla="*/ 520 w 1464"/>
                <a:gd name="T21" fmla="*/ 5 h 965"/>
                <a:gd name="T22" fmla="*/ 560 w 1464"/>
                <a:gd name="T23" fmla="*/ 21 h 965"/>
                <a:gd name="T24" fmla="*/ 650 w 1464"/>
                <a:gd name="T25" fmla="*/ 130 h 965"/>
                <a:gd name="T26" fmla="*/ 697 w 1464"/>
                <a:gd name="T27" fmla="*/ 317 h 965"/>
                <a:gd name="T28" fmla="*/ 704 w 1464"/>
                <a:gd name="T29" fmla="*/ 359 h 965"/>
                <a:gd name="T30" fmla="*/ 746 w 1464"/>
                <a:gd name="T31" fmla="*/ 339 h 965"/>
                <a:gd name="T32" fmla="*/ 800 w 1464"/>
                <a:gd name="T33" fmla="*/ 310 h 965"/>
                <a:gd name="T34" fmla="*/ 854 w 1464"/>
                <a:gd name="T35" fmla="*/ 283 h 965"/>
                <a:gd name="T36" fmla="*/ 908 w 1464"/>
                <a:gd name="T37" fmla="*/ 256 h 965"/>
                <a:gd name="T38" fmla="*/ 957 w 1464"/>
                <a:gd name="T39" fmla="*/ 232 h 965"/>
                <a:gd name="T40" fmla="*/ 1005 w 1464"/>
                <a:gd name="T41" fmla="*/ 209 h 965"/>
                <a:gd name="T42" fmla="*/ 1019 w 1464"/>
                <a:gd name="T43" fmla="*/ 201 h 965"/>
                <a:gd name="T44" fmla="*/ 983 w 1464"/>
                <a:gd name="T45" fmla="*/ 192 h 965"/>
                <a:gd name="T46" fmla="*/ 937 w 1464"/>
                <a:gd name="T47" fmla="*/ 177 h 965"/>
                <a:gd name="T48" fmla="*/ 932 w 1464"/>
                <a:gd name="T49" fmla="*/ 88 h 965"/>
                <a:gd name="T50" fmla="*/ 963 w 1464"/>
                <a:gd name="T51" fmla="*/ 49 h 965"/>
                <a:gd name="T52" fmla="*/ 1001 w 1464"/>
                <a:gd name="T53" fmla="*/ 40 h 965"/>
                <a:gd name="T54" fmla="*/ 1089 w 1464"/>
                <a:gd name="T55" fmla="*/ 33 h 965"/>
                <a:gd name="T56" fmla="*/ 1191 w 1464"/>
                <a:gd name="T57" fmla="*/ 29 h 965"/>
                <a:gd name="T58" fmla="*/ 1296 w 1464"/>
                <a:gd name="T59" fmla="*/ 30 h 965"/>
                <a:gd name="T60" fmla="*/ 1400 w 1464"/>
                <a:gd name="T61" fmla="*/ 39 h 965"/>
                <a:gd name="T62" fmla="*/ 1451 w 1464"/>
                <a:gd name="T63" fmla="*/ 50 h 965"/>
                <a:gd name="T64" fmla="*/ 1463 w 1464"/>
                <a:gd name="T65" fmla="*/ 136 h 965"/>
                <a:gd name="T66" fmla="*/ 1401 w 1464"/>
                <a:gd name="T67" fmla="*/ 189 h 965"/>
                <a:gd name="T68" fmla="*/ 1306 w 1464"/>
                <a:gd name="T69" fmla="*/ 200 h 965"/>
                <a:gd name="T70" fmla="*/ 1233 w 1464"/>
                <a:gd name="T71" fmla="*/ 237 h 965"/>
                <a:gd name="T72" fmla="*/ 1153 w 1464"/>
                <a:gd name="T73" fmla="*/ 261 h 965"/>
                <a:gd name="T74" fmla="*/ 1114 w 1464"/>
                <a:gd name="T75" fmla="*/ 274 h 965"/>
                <a:gd name="T76" fmla="*/ 1065 w 1464"/>
                <a:gd name="T77" fmla="*/ 301 h 965"/>
                <a:gd name="T78" fmla="*/ 1005 w 1464"/>
                <a:gd name="T79" fmla="*/ 336 h 965"/>
                <a:gd name="T80" fmla="*/ 954 w 1464"/>
                <a:gd name="T81" fmla="*/ 363 h 965"/>
                <a:gd name="T82" fmla="*/ 904 w 1464"/>
                <a:gd name="T83" fmla="*/ 390 h 965"/>
                <a:gd name="T84" fmla="*/ 853 w 1464"/>
                <a:gd name="T85" fmla="*/ 418 h 965"/>
                <a:gd name="T86" fmla="*/ 841 w 1464"/>
                <a:gd name="T87" fmla="*/ 429 h 965"/>
                <a:gd name="T88" fmla="*/ 859 w 1464"/>
                <a:gd name="T89" fmla="*/ 442 h 965"/>
                <a:gd name="T90" fmla="*/ 890 w 1464"/>
                <a:gd name="T91" fmla="*/ 619 h 965"/>
                <a:gd name="T92" fmla="*/ 879 w 1464"/>
                <a:gd name="T93" fmla="*/ 856 h 965"/>
                <a:gd name="T94" fmla="*/ 864 w 1464"/>
                <a:gd name="T95" fmla="*/ 925 h 965"/>
                <a:gd name="T96" fmla="*/ 762 w 1464"/>
                <a:gd name="T97" fmla="*/ 941 h 965"/>
                <a:gd name="T98" fmla="*/ 632 w 1464"/>
                <a:gd name="T99" fmla="*/ 952 h 965"/>
                <a:gd name="T100" fmla="*/ 502 w 1464"/>
                <a:gd name="T101" fmla="*/ 959 h 965"/>
                <a:gd name="T102" fmla="*/ 372 w 1464"/>
                <a:gd name="T103" fmla="*/ 964 h 965"/>
                <a:gd name="T104" fmla="*/ 286 w 1464"/>
                <a:gd name="T105" fmla="*/ 962 h 965"/>
                <a:gd name="T106" fmla="*/ 216 w 1464"/>
                <a:gd name="T107" fmla="*/ 958 h 965"/>
                <a:gd name="T108" fmla="*/ 147 w 1464"/>
                <a:gd name="T109" fmla="*/ 951 h 965"/>
                <a:gd name="T110" fmla="*/ 79 w 1464"/>
                <a:gd name="T111" fmla="*/ 942 h 965"/>
                <a:gd name="T112" fmla="*/ 23 w 1464"/>
                <a:gd name="T113" fmla="*/ 920 h 965"/>
                <a:gd name="T114" fmla="*/ 5 w 1464"/>
                <a:gd name="T115" fmla="*/ 888 h 965"/>
                <a:gd name="T116" fmla="*/ 2 w 1464"/>
                <a:gd name="T117" fmla="*/ 697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4" h="965">
                  <a:moveTo>
                    <a:pt x="0" y="566"/>
                  </a:moveTo>
                  <a:lnTo>
                    <a:pt x="2" y="561"/>
                  </a:lnTo>
                  <a:lnTo>
                    <a:pt x="4" y="548"/>
                  </a:lnTo>
                  <a:lnTo>
                    <a:pt x="5" y="533"/>
                  </a:lnTo>
                  <a:lnTo>
                    <a:pt x="8" y="517"/>
                  </a:lnTo>
                  <a:lnTo>
                    <a:pt x="12" y="496"/>
                  </a:lnTo>
                  <a:lnTo>
                    <a:pt x="18" y="481"/>
                  </a:lnTo>
                  <a:lnTo>
                    <a:pt x="25" y="469"/>
                  </a:lnTo>
                  <a:lnTo>
                    <a:pt x="33" y="461"/>
                  </a:lnTo>
                  <a:lnTo>
                    <a:pt x="42" y="456"/>
                  </a:lnTo>
                  <a:lnTo>
                    <a:pt x="56" y="451"/>
                  </a:lnTo>
                  <a:lnTo>
                    <a:pt x="72" y="446"/>
                  </a:lnTo>
                  <a:lnTo>
                    <a:pt x="93" y="441"/>
                  </a:lnTo>
                  <a:lnTo>
                    <a:pt x="102" y="419"/>
                  </a:lnTo>
                  <a:lnTo>
                    <a:pt x="115" y="401"/>
                  </a:lnTo>
                  <a:lnTo>
                    <a:pt x="131" y="389"/>
                  </a:lnTo>
                  <a:lnTo>
                    <a:pt x="149" y="380"/>
                  </a:lnTo>
                  <a:lnTo>
                    <a:pt x="169" y="374"/>
                  </a:lnTo>
                  <a:lnTo>
                    <a:pt x="191" y="369"/>
                  </a:lnTo>
                  <a:lnTo>
                    <a:pt x="214" y="367"/>
                  </a:lnTo>
                  <a:lnTo>
                    <a:pt x="237" y="363"/>
                  </a:lnTo>
                  <a:lnTo>
                    <a:pt x="239" y="346"/>
                  </a:lnTo>
                  <a:lnTo>
                    <a:pt x="244" y="328"/>
                  </a:lnTo>
                  <a:lnTo>
                    <a:pt x="247" y="310"/>
                  </a:lnTo>
                  <a:lnTo>
                    <a:pt x="253" y="294"/>
                  </a:lnTo>
                  <a:lnTo>
                    <a:pt x="258" y="271"/>
                  </a:lnTo>
                  <a:lnTo>
                    <a:pt x="263" y="247"/>
                  </a:lnTo>
                  <a:lnTo>
                    <a:pt x="269" y="222"/>
                  </a:lnTo>
                  <a:lnTo>
                    <a:pt x="277" y="196"/>
                  </a:lnTo>
                  <a:lnTo>
                    <a:pt x="286" y="171"/>
                  </a:lnTo>
                  <a:lnTo>
                    <a:pt x="297" y="147"/>
                  </a:lnTo>
                  <a:lnTo>
                    <a:pt x="309" y="123"/>
                  </a:lnTo>
                  <a:lnTo>
                    <a:pt x="322" y="100"/>
                  </a:lnTo>
                  <a:lnTo>
                    <a:pt x="337" y="79"/>
                  </a:lnTo>
                  <a:lnTo>
                    <a:pt x="354" y="59"/>
                  </a:lnTo>
                  <a:lnTo>
                    <a:pt x="372" y="42"/>
                  </a:lnTo>
                  <a:lnTo>
                    <a:pt x="392" y="27"/>
                  </a:lnTo>
                  <a:lnTo>
                    <a:pt x="414" y="15"/>
                  </a:lnTo>
                  <a:lnTo>
                    <a:pt x="437" y="6"/>
                  </a:lnTo>
                  <a:lnTo>
                    <a:pt x="463" y="2"/>
                  </a:lnTo>
                  <a:lnTo>
                    <a:pt x="490" y="0"/>
                  </a:lnTo>
                  <a:lnTo>
                    <a:pt x="498" y="2"/>
                  </a:lnTo>
                  <a:lnTo>
                    <a:pt x="509" y="3"/>
                  </a:lnTo>
                  <a:lnTo>
                    <a:pt x="520" y="5"/>
                  </a:lnTo>
                  <a:lnTo>
                    <a:pt x="532" y="7"/>
                  </a:lnTo>
                  <a:lnTo>
                    <a:pt x="542" y="11"/>
                  </a:lnTo>
                  <a:lnTo>
                    <a:pt x="552" y="15"/>
                  </a:lnTo>
                  <a:lnTo>
                    <a:pt x="560" y="21"/>
                  </a:lnTo>
                  <a:lnTo>
                    <a:pt x="566" y="28"/>
                  </a:lnTo>
                  <a:lnTo>
                    <a:pt x="601" y="55"/>
                  </a:lnTo>
                  <a:lnTo>
                    <a:pt x="628" y="89"/>
                  </a:lnTo>
                  <a:lnTo>
                    <a:pt x="650" y="130"/>
                  </a:lnTo>
                  <a:lnTo>
                    <a:pt x="668" y="176"/>
                  </a:lnTo>
                  <a:lnTo>
                    <a:pt x="680" y="223"/>
                  </a:lnTo>
                  <a:lnTo>
                    <a:pt x="689" y="271"/>
                  </a:lnTo>
                  <a:lnTo>
                    <a:pt x="697" y="317"/>
                  </a:lnTo>
                  <a:lnTo>
                    <a:pt x="703" y="359"/>
                  </a:lnTo>
                  <a:lnTo>
                    <a:pt x="703" y="359"/>
                  </a:lnTo>
                  <a:lnTo>
                    <a:pt x="704" y="359"/>
                  </a:lnTo>
                  <a:lnTo>
                    <a:pt x="704" y="359"/>
                  </a:lnTo>
                  <a:lnTo>
                    <a:pt x="706" y="360"/>
                  </a:lnTo>
                  <a:lnTo>
                    <a:pt x="719" y="353"/>
                  </a:lnTo>
                  <a:lnTo>
                    <a:pt x="732" y="346"/>
                  </a:lnTo>
                  <a:lnTo>
                    <a:pt x="746" y="339"/>
                  </a:lnTo>
                  <a:lnTo>
                    <a:pt x="760" y="332"/>
                  </a:lnTo>
                  <a:lnTo>
                    <a:pt x="772" y="325"/>
                  </a:lnTo>
                  <a:lnTo>
                    <a:pt x="786" y="317"/>
                  </a:lnTo>
                  <a:lnTo>
                    <a:pt x="800" y="310"/>
                  </a:lnTo>
                  <a:lnTo>
                    <a:pt x="813" y="304"/>
                  </a:lnTo>
                  <a:lnTo>
                    <a:pt x="826" y="297"/>
                  </a:lnTo>
                  <a:lnTo>
                    <a:pt x="840" y="290"/>
                  </a:lnTo>
                  <a:lnTo>
                    <a:pt x="854" y="283"/>
                  </a:lnTo>
                  <a:lnTo>
                    <a:pt x="867" y="276"/>
                  </a:lnTo>
                  <a:lnTo>
                    <a:pt x="881" y="269"/>
                  </a:lnTo>
                  <a:lnTo>
                    <a:pt x="894" y="263"/>
                  </a:lnTo>
                  <a:lnTo>
                    <a:pt x="908" y="256"/>
                  </a:lnTo>
                  <a:lnTo>
                    <a:pt x="922" y="251"/>
                  </a:lnTo>
                  <a:lnTo>
                    <a:pt x="934" y="245"/>
                  </a:lnTo>
                  <a:lnTo>
                    <a:pt x="945" y="238"/>
                  </a:lnTo>
                  <a:lnTo>
                    <a:pt x="957" y="232"/>
                  </a:lnTo>
                  <a:lnTo>
                    <a:pt x="968" y="225"/>
                  </a:lnTo>
                  <a:lnTo>
                    <a:pt x="981" y="219"/>
                  </a:lnTo>
                  <a:lnTo>
                    <a:pt x="992" y="214"/>
                  </a:lnTo>
                  <a:lnTo>
                    <a:pt x="1005" y="209"/>
                  </a:lnTo>
                  <a:lnTo>
                    <a:pt x="1016" y="204"/>
                  </a:lnTo>
                  <a:lnTo>
                    <a:pt x="1018" y="203"/>
                  </a:lnTo>
                  <a:lnTo>
                    <a:pt x="1019" y="202"/>
                  </a:lnTo>
                  <a:lnTo>
                    <a:pt x="1019" y="201"/>
                  </a:lnTo>
                  <a:lnTo>
                    <a:pt x="1020" y="200"/>
                  </a:lnTo>
                  <a:lnTo>
                    <a:pt x="1008" y="198"/>
                  </a:lnTo>
                  <a:lnTo>
                    <a:pt x="996" y="195"/>
                  </a:lnTo>
                  <a:lnTo>
                    <a:pt x="983" y="192"/>
                  </a:lnTo>
                  <a:lnTo>
                    <a:pt x="970" y="189"/>
                  </a:lnTo>
                  <a:lnTo>
                    <a:pt x="959" y="186"/>
                  </a:lnTo>
                  <a:lnTo>
                    <a:pt x="947" y="181"/>
                  </a:lnTo>
                  <a:lnTo>
                    <a:pt x="937" y="177"/>
                  </a:lnTo>
                  <a:lnTo>
                    <a:pt x="929" y="171"/>
                  </a:lnTo>
                  <a:lnTo>
                    <a:pt x="929" y="141"/>
                  </a:lnTo>
                  <a:lnTo>
                    <a:pt x="930" y="115"/>
                  </a:lnTo>
                  <a:lnTo>
                    <a:pt x="932" y="88"/>
                  </a:lnTo>
                  <a:lnTo>
                    <a:pt x="936" y="62"/>
                  </a:lnTo>
                  <a:lnTo>
                    <a:pt x="945" y="57"/>
                  </a:lnTo>
                  <a:lnTo>
                    <a:pt x="954" y="52"/>
                  </a:lnTo>
                  <a:lnTo>
                    <a:pt x="963" y="49"/>
                  </a:lnTo>
                  <a:lnTo>
                    <a:pt x="972" y="45"/>
                  </a:lnTo>
                  <a:lnTo>
                    <a:pt x="981" y="43"/>
                  </a:lnTo>
                  <a:lnTo>
                    <a:pt x="991" y="41"/>
                  </a:lnTo>
                  <a:lnTo>
                    <a:pt x="1001" y="40"/>
                  </a:lnTo>
                  <a:lnTo>
                    <a:pt x="1014" y="37"/>
                  </a:lnTo>
                  <a:lnTo>
                    <a:pt x="1038" y="36"/>
                  </a:lnTo>
                  <a:lnTo>
                    <a:pt x="1064" y="34"/>
                  </a:lnTo>
                  <a:lnTo>
                    <a:pt x="1089" y="33"/>
                  </a:lnTo>
                  <a:lnTo>
                    <a:pt x="1114" y="32"/>
                  </a:lnTo>
                  <a:lnTo>
                    <a:pt x="1141" y="30"/>
                  </a:lnTo>
                  <a:lnTo>
                    <a:pt x="1166" y="29"/>
                  </a:lnTo>
                  <a:lnTo>
                    <a:pt x="1191" y="29"/>
                  </a:lnTo>
                  <a:lnTo>
                    <a:pt x="1218" y="29"/>
                  </a:lnTo>
                  <a:lnTo>
                    <a:pt x="1244" y="29"/>
                  </a:lnTo>
                  <a:lnTo>
                    <a:pt x="1270" y="29"/>
                  </a:lnTo>
                  <a:lnTo>
                    <a:pt x="1296" y="30"/>
                  </a:lnTo>
                  <a:lnTo>
                    <a:pt x="1322" y="32"/>
                  </a:lnTo>
                  <a:lnTo>
                    <a:pt x="1348" y="33"/>
                  </a:lnTo>
                  <a:lnTo>
                    <a:pt x="1373" y="35"/>
                  </a:lnTo>
                  <a:lnTo>
                    <a:pt x="1400" y="39"/>
                  </a:lnTo>
                  <a:lnTo>
                    <a:pt x="1425" y="42"/>
                  </a:lnTo>
                  <a:lnTo>
                    <a:pt x="1433" y="44"/>
                  </a:lnTo>
                  <a:lnTo>
                    <a:pt x="1441" y="47"/>
                  </a:lnTo>
                  <a:lnTo>
                    <a:pt x="1451" y="50"/>
                  </a:lnTo>
                  <a:lnTo>
                    <a:pt x="1459" y="52"/>
                  </a:lnTo>
                  <a:lnTo>
                    <a:pt x="1463" y="75"/>
                  </a:lnTo>
                  <a:lnTo>
                    <a:pt x="1464" y="105"/>
                  </a:lnTo>
                  <a:lnTo>
                    <a:pt x="1463" y="136"/>
                  </a:lnTo>
                  <a:lnTo>
                    <a:pt x="1459" y="164"/>
                  </a:lnTo>
                  <a:lnTo>
                    <a:pt x="1444" y="174"/>
                  </a:lnTo>
                  <a:lnTo>
                    <a:pt x="1424" y="184"/>
                  </a:lnTo>
                  <a:lnTo>
                    <a:pt x="1401" y="189"/>
                  </a:lnTo>
                  <a:lnTo>
                    <a:pt x="1377" y="194"/>
                  </a:lnTo>
                  <a:lnTo>
                    <a:pt x="1352" y="196"/>
                  </a:lnTo>
                  <a:lnTo>
                    <a:pt x="1327" y="199"/>
                  </a:lnTo>
                  <a:lnTo>
                    <a:pt x="1306" y="200"/>
                  </a:lnTo>
                  <a:lnTo>
                    <a:pt x="1288" y="200"/>
                  </a:lnTo>
                  <a:lnTo>
                    <a:pt x="1269" y="215"/>
                  </a:lnTo>
                  <a:lnTo>
                    <a:pt x="1250" y="226"/>
                  </a:lnTo>
                  <a:lnTo>
                    <a:pt x="1233" y="237"/>
                  </a:lnTo>
                  <a:lnTo>
                    <a:pt x="1215" y="245"/>
                  </a:lnTo>
                  <a:lnTo>
                    <a:pt x="1195" y="251"/>
                  </a:lnTo>
                  <a:lnTo>
                    <a:pt x="1175" y="256"/>
                  </a:lnTo>
                  <a:lnTo>
                    <a:pt x="1153" y="261"/>
                  </a:lnTo>
                  <a:lnTo>
                    <a:pt x="1130" y="266"/>
                  </a:lnTo>
                  <a:lnTo>
                    <a:pt x="1126" y="268"/>
                  </a:lnTo>
                  <a:lnTo>
                    <a:pt x="1120" y="270"/>
                  </a:lnTo>
                  <a:lnTo>
                    <a:pt x="1114" y="274"/>
                  </a:lnTo>
                  <a:lnTo>
                    <a:pt x="1106" y="278"/>
                  </a:lnTo>
                  <a:lnTo>
                    <a:pt x="1096" y="284"/>
                  </a:lnTo>
                  <a:lnTo>
                    <a:pt x="1082" y="292"/>
                  </a:lnTo>
                  <a:lnTo>
                    <a:pt x="1065" y="301"/>
                  </a:lnTo>
                  <a:lnTo>
                    <a:pt x="1042" y="314"/>
                  </a:lnTo>
                  <a:lnTo>
                    <a:pt x="1030" y="322"/>
                  </a:lnTo>
                  <a:lnTo>
                    <a:pt x="1018" y="329"/>
                  </a:lnTo>
                  <a:lnTo>
                    <a:pt x="1005" y="336"/>
                  </a:lnTo>
                  <a:lnTo>
                    <a:pt x="992" y="344"/>
                  </a:lnTo>
                  <a:lnTo>
                    <a:pt x="980" y="351"/>
                  </a:lnTo>
                  <a:lnTo>
                    <a:pt x="967" y="357"/>
                  </a:lnTo>
                  <a:lnTo>
                    <a:pt x="954" y="363"/>
                  </a:lnTo>
                  <a:lnTo>
                    <a:pt x="942" y="370"/>
                  </a:lnTo>
                  <a:lnTo>
                    <a:pt x="929" y="377"/>
                  </a:lnTo>
                  <a:lnTo>
                    <a:pt x="916" y="384"/>
                  </a:lnTo>
                  <a:lnTo>
                    <a:pt x="904" y="390"/>
                  </a:lnTo>
                  <a:lnTo>
                    <a:pt x="891" y="397"/>
                  </a:lnTo>
                  <a:lnTo>
                    <a:pt x="878" y="404"/>
                  </a:lnTo>
                  <a:lnTo>
                    <a:pt x="866" y="411"/>
                  </a:lnTo>
                  <a:lnTo>
                    <a:pt x="853" y="418"/>
                  </a:lnTo>
                  <a:lnTo>
                    <a:pt x="841" y="425"/>
                  </a:lnTo>
                  <a:lnTo>
                    <a:pt x="841" y="426"/>
                  </a:lnTo>
                  <a:lnTo>
                    <a:pt x="841" y="428"/>
                  </a:lnTo>
                  <a:lnTo>
                    <a:pt x="841" y="429"/>
                  </a:lnTo>
                  <a:lnTo>
                    <a:pt x="841" y="431"/>
                  </a:lnTo>
                  <a:lnTo>
                    <a:pt x="847" y="435"/>
                  </a:lnTo>
                  <a:lnTo>
                    <a:pt x="853" y="437"/>
                  </a:lnTo>
                  <a:lnTo>
                    <a:pt x="859" y="442"/>
                  </a:lnTo>
                  <a:lnTo>
                    <a:pt x="866" y="448"/>
                  </a:lnTo>
                  <a:lnTo>
                    <a:pt x="878" y="503"/>
                  </a:lnTo>
                  <a:lnTo>
                    <a:pt x="886" y="561"/>
                  </a:lnTo>
                  <a:lnTo>
                    <a:pt x="890" y="619"/>
                  </a:lnTo>
                  <a:lnTo>
                    <a:pt x="890" y="678"/>
                  </a:lnTo>
                  <a:lnTo>
                    <a:pt x="889" y="737"/>
                  </a:lnTo>
                  <a:lnTo>
                    <a:pt x="884" y="797"/>
                  </a:lnTo>
                  <a:lnTo>
                    <a:pt x="879" y="856"/>
                  </a:lnTo>
                  <a:lnTo>
                    <a:pt x="875" y="914"/>
                  </a:lnTo>
                  <a:lnTo>
                    <a:pt x="873" y="919"/>
                  </a:lnTo>
                  <a:lnTo>
                    <a:pt x="869" y="922"/>
                  </a:lnTo>
                  <a:lnTo>
                    <a:pt x="864" y="925"/>
                  </a:lnTo>
                  <a:lnTo>
                    <a:pt x="861" y="927"/>
                  </a:lnTo>
                  <a:lnTo>
                    <a:pt x="828" y="932"/>
                  </a:lnTo>
                  <a:lnTo>
                    <a:pt x="795" y="936"/>
                  </a:lnTo>
                  <a:lnTo>
                    <a:pt x="762" y="941"/>
                  </a:lnTo>
                  <a:lnTo>
                    <a:pt x="730" y="944"/>
                  </a:lnTo>
                  <a:lnTo>
                    <a:pt x="697" y="947"/>
                  </a:lnTo>
                  <a:lnTo>
                    <a:pt x="664" y="950"/>
                  </a:lnTo>
                  <a:lnTo>
                    <a:pt x="632" y="952"/>
                  </a:lnTo>
                  <a:lnTo>
                    <a:pt x="600" y="955"/>
                  </a:lnTo>
                  <a:lnTo>
                    <a:pt x="567" y="956"/>
                  </a:lnTo>
                  <a:lnTo>
                    <a:pt x="534" y="958"/>
                  </a:lnTo>
                  <a:lnTo>
                    <a:pt x="502" y="959"/>
                  </a:lnTo>
                  <a:lnTo>
                    <a:pt x="469" y="960"/>
                  </a:lnTo>
                  <a:lnTo>
                    <a:pt x="437" y="962"/>
                  </a:lnTo>
                  <a:lnTo>
                    <a:pt x="405" y="963"/>
                  </a:lnTo>
                  <a:lnTo>
                    <a:pt x="372" y="964"/>
                  </a:lnTo>
                  <a:lnTo>
                    <a:pt x="339" y="965"/>
                  </a:lnTo>
                  <a:lnTo>
                    <a:pt x="322" y="964"/>
                  </a:lnTo>
                  <a:lnTo>
                    <a:pt x="304" y="963"/>
                  </a:lnTo>
                  <a:lnTo>
                    <a:pt x="286" y="962"/>
                  </a:lnTo>
                  <a:lnTo>
                    <a:pt x="269" y="962"/>
                  </a:lnTo>
                  <a:lnTo>
                    <a:pt x="252" y="960"/>
                  </a:lnTo>
                  <a:lnTo>
                    <a:pt x="233" y="959"/>
                  </a:lnTo>
                  <a:lnTo>
                    <a:pt x="216" y="958"/>
                  </a:lnTo>
                  <a:lnTo>
                    <a:pt x="199" y="957"/>
                  </a:lnTo>
                  <a:lnTo>
                    <a:pt x="182" y="955"/>
                  </a:lnTo>
                  <a:lnTo>
                    <a:pt x="164" y="953"/>
                  </a:lnTo>
                  <a:lnTo>
                    <a:pt x="147" y="951"/>
                  </a:lnTo>
                  <a:lnTo>
                    <a:pt x="130" y="950"/>
                  </a:lnTo>
                  <a:lnTo>
                    <a:pt x="114" y="948"/>
                  </a:lnTo>
                  <a:lnTo>
                    <a:pt x="96" y="944"/>
                  </a:lnTo>
                  <a:lnTo>
                    <a:pt x="79" y="942"/>
                  </a:lnTo>
                  <a:lnTo>
                    <a:pt x="63" y="938"/>
                  </a:lnTo>
                  <a:lnTo>
                    <a:pt x="46" y="932"/>
                  </a:lnTo>
                  <a:lnTo>
                    <a:pt x="32" y="926"/>
                  </a:lnTo>
                  <a:lnTo>
                    <a:pt x="23" y="920"/>
                  </a:lnTo>
                  <a:lnTo>
                    <a:pt x="16" y="915"/>
                  </a:lnTo>
                  <a:lnTo>
                    <a:pt x="11" y="909"/>
                  </a:lnTo>
                  <a:lnTo>
                    <a:pt x="8" y="899"/>
                  </a:lnTo>
                  <a:lnTo>
                    <a:pt x="5" y="888"/>
                  </a:lnTo>
                  <a:lnTo>
                    <a:pt x="3" y="872"/>
                  </a:lnTo>
                  <a:lnTo>
                    <a:pt x="2" y="773"/>
                  </a:lnTo>
                  <a:lnTo>
                    <a:pt x="2" y="720"/>
                  </a:lnTo>
                  <a:lnTo>
                    <a:pt x="2" y="697"/>
                  </a:lnTo>
                  <a:lnTo>
                    <a:pt x="3" y="683"/>
                  </a:lnTo>
                  <a:lnTo>
                    <a:pt x="0" y="5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2" name="Freeform 6"/>
            <p:cNvSpPr>
              <a:spLocks/>
            </p:cNvSpPr>
            <p:nvPr/>
          </p:nvSpPr>
          <p:spPr bwMode="auto">
            <a:xfrm>
              <a:off x="2039" y="3462"/>
              <a:ext cx="16" cy="3"/>
            </a:xfrm>
            <a:custGeom>
              <a:avLst/>
              <a:gdLst>
                <a:gd name="T0" fmla="*/ 6 w 34"/>
                <a:gd name="T1" fmla="*/ 6 h 6"/>
                <a:gd name="T2" fmla="*/ 4 w 34"/>
                <a:gd name="T3" fmla="*/ 5 h 6"/>
                <a:gd name="T4" fmla="*/ 2 w 34"/>
                <a:gd name="T5" fmla="*/ 5 h 6"/>
                <a:gd name="T6" fmla="*/ 2 w 34"/>
                <a:gd name="T7" fmla="*/ 4 h 6"/>
                <a:gd name="T8" fmla="*/ 0 w 34"/>
                <a:gd name="T9" fmla="*/ 3 h 6"/>
                <a:gd name="T10" fmla="*/ 0 w 34"/>
                <a:gd name="T11" fmla="*/ 2 h 6"/>
                <a:gd name="T12" fmla="*/ 0 w 34"/>
                <a:gd name="T13" fmla="*/ 2 h 6"/>
                <a:gd name="T14" fmla="*/ 0 w 34"/>
                <a:gd name="T15" fmla="*/ 0 h 6"/>
                <a:gd name="T16" fmla="*/ 2 w 34"/>
                <a:gd name="T17" fmla="*/ 0 h 6"/>
                <a:gd name="T18" fmla="*/ 10 w 34"/>
                <a:gd name="T19" fmla="*/ 0 h 6"/>
                <a:gd name="T20" fmla="*/ 18 w 34"/>
                <a:gd name="T21" fmla="*/ 0 h 6"/>
                <a:gd name="T22" fmla="*/ 26 w 34"/>
                <a:gd name="T23" fmla="*/ 0 h 6"/>
                <a:gd name="T24" fmla="*/ 34 w 34"/>
                <a:gd name="T25" fmla="*/ 0 h 6"/>
                <a:gd name="T26" fmla="*/ 34 w 34"/>
                <a:gd name="T27" fmla="*/ 2 h 6"/>
                <a:gd name="T28" fmla="*/ 34 w 34"/>
                <a:gd name="T29" fmla="*/ 3 h 6"/>
                <a:gd name="T30" fmla="*/ 34 w 34"/>
                <a:gd name="T31" fmla="*/ 4 h 6"/>
                <a:gd name="T32" fmla="*/ 34 w 34"/>
                <a:gd name="T33" fmla="*/ 5 h 6"/>
                <a:gd name="T34" fmla="*/ 27 w 34"/>
                <a:gd name="T35" fmla="*/ 5 h 6"/>
                <a:gd name="T36" fmla="*/ 20 w 34"/>
                <a:gd name="T37" fmla="*/ 5 h 6"/>
                <a:gd name="T38" fmla="*/ 13 w 34"/>
                <a:gd name="T39" fmla="*/ 5 h 6"/>
                <a:gd name="T40" fmla="*/ 6 w 34"/>
                <a:gd name="T4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 h="6">
                  <a:moveTo>
                    <a:pt x="6" y="6"/>
                  </a:moveTo>
                  <a:lnTo>
                    <a:pt x="4" y="5"/>
                  </a:lnTo>
                  <a:lnTo>
                    <a:pt x="2" y="5"/>
                  </a:lnTo>
                  <a:lnTo>
                    <a:pt x="2" y="4"/>
                  </a:lnTo>
                  <a:lnTo>
                    <a:pt x="0" y="3"/>
                  </a:lnTo>
                  <a:lnTo>
                    <a:pt x="0" y="2"/>
                  </a:lnTo>
                  <a:lnTo>
                    <a:pt x="0" y="2"/>
                  </a:lnTo>
                  <a:lnTo>
                    <a:pt x="0" y="0"/>
                  </a:lnTo>
                  <a:lnTo>
                    <a:pt x="2" y="0"/>
                  </a:lnTo>
                  <a:lnTo>
                    <a:pt x="10" y="0"/>
                  </a:lnTo>
                  <a:lnTo>
                    <a:pt x="18" y="0"/>
                  </a:lnTo>
                  <a:lnTo>
                    <a:pt x="26" y="0"/>
                  </a:lnTo>
                  <a:lnTo>
                    <a:pt x="34" y="0"/>
                  </a:lnTo>
                  <a:lnTo>
                    <a:pt x="34" y="2"/>
                  </a:lnTo>
                  <a:lnTo>
                    <a:pt x="34" y="3"/>
                  </a:lnTo>
                  <a:lnTo>
                    <a:pt x="34" y="4"/>
                  </a:lnTo>
                  <a:lnTo>
                    <a:pt x="34" y="5"/>
                  </a:lnTo>
                  <a:lnTo>
                    <a:pt x="27" y="5"/>
                  </a:lnTo>
                  <a:lnTo>
                    <a:pt x="20" y="5"/>
                  </a:lnTo>
                  <a:lnTo>
                    <a:pt x="13" y="5"/>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3" name="Freeform 7"/>
            <p:cNvSpPr>
              <a:spLocks/>
            </p:cNvSpPr>
            <p:nvPr/>
          </p:nvSpPr>
          <p:spPr bwMode="auto">
            <a:xfrm>
              <a:off x="2054" y="3411"/>
              <a:ext cx="4" cy="2"/>
            </a:xfrm>
            <a:custGeom>
              <a:avLst/>
              <a:gdLst>
                <a:gd name="T0" fmla="*/ 2 w 8"/>
                <a:gd name="T1" fmla="*/ 5 h 5"/>
                <a:gd name="T2" fmla="*/ 0 w 8"/>
                <a:gd name="T3" fmla="*/ 3 h 5"/>
                <a:gd name="T4" fmla="*/ 0 w 8"/>
                <a:gd name="T5" fmla="*/ 2 h 5"/>
                <a:gd name="T6" fmla="*/ 0 w 8"/>
                <a:gd name="T7" fmla="*/ 1 h 5"/>
                <a:gd name="T8" fmla="*/ 0 w 8"/>
                <a:gd name="T9" fmla="*/ 0 h 5"/>
                <a:gd name="T10" fmla="*/ 4 w 8"/>
                <a:gd name="T11" fmla="*/ 0 h 5"/>
                <a:gd name="T12" fmla="*/ 6 w 8"/>
                <a:gd name="T13" fmla="*/ 0 h 5"/>
                <a:gd name="T14" fmla="*/ 7 w 8"/>
                <a:gd name="T15" fmla="*/ 1 h 5"/>
                <a:gd name="T16" fmla="*/ 8 w 8"/>
                <a:gd name="T17" fmla="*/ 2 h 5"/>
                <a:gd name="T18" fmla="*/ 8 w 8"/>
                <a:gd name="T19" fmla="*/ 3 h 5"/>
                <a:gd name="T20" fmla="*/ 8 w 8"/>
                <a:gd name="T21" fmla="*/ 3 h 5"/>
                <a:gd name="T22" fmla="*/ 8 w 8"/>
                <a:gd name="T23" fmla="*/ 3 h 5"/>
                <a:gd name="T24" fmla="*/ 8 w 8"/>
                <a:gd name="T25" fmla="*/ 5 h 5"/>
                <a:gd name="T26" fmla="*/ 7 w 8"/>
                <a:gd name="T27" fmla="*/ 5 h 5"/>
                <a:gd name="T28" fmla="*/ 5 w 8"/>
                <a:gd name="T29" fmla="*/ 5 h 5"/>
                <a:gd name="T30" fmla="*/ 4 w 8"/>
                <a:gd name="T31" fmla="*/ 5 h 5"/>
                <a:gd name="T32" fmla="*/ 2 w 8"/>
                <a:gd name="T3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 h="5">
                  <a:moveTo>
                    <a:pt x="2" y="5"/>
                  </a:moveTo>
                  <a:lnTo>
                    <a:pt x="0" y="3"/>
                  </a:lnTo>
                  <a:lnTo>
                    <a:pt x="0" y="2"/>
                  </a:lnTo>
                  <a:lnTo>
                    <a:pt x="0" y="1"/>
                  </a:lnTo>
                  <a:lnTo>
                    <a:pt x="0" y="0"/>
                  </a:lnTo>
                  <a:lnTo>
                    <a:pt x="4" y="0"/>
                  </a:lnTo>
                  <a:lnTo>
                    <a:pt x="6" y="0"/>
                  </a:lnTo>
                  <a:lnTo>
                    <a:pt x="7" y="1"/>
                  </a:lnTo>
                  <a:lnTo>
                    <a:pt x="8" y="2"/>
                  </a:lnTo>
                  <a:lnTo>
                    <a:pt x="8" y="3"/>
                  </a:lnTo>
                  <a:lnTo>
                    <a:pt x="8" y="3"/>
                  </a:lnTo>
                  <a:lnTo>
                    <a:pt x="8" y="3"/>
                  </a:lnTo>
                  <a:lnTo>
                    <a:pt x="8" y="5"/>
                  </a:lnTo>
                  <a:lnTo>
                    <a:pt x="7" y="5"/>
                  </a:lnTo>
                  <a:lnTo>
                    <a:pt x="5" y="5"/>
                  </a:lnTo>
                  <a:lnTo>
                    <a:pt x="4" y="5"/>
                  </a:lnTo>
                  <a:lnTo>
                    <a:pt x="2"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4" name="Freeform 8"/>
            <p:cNvSpPr>
              <a:spLocks/>
            </p:cNvSpPr>
            <p:nvPr/>
          </p:nvSpPr>
          <p:spPr bwMode="auto">
            <a:xfrm>
              <a:off x="2057" y="3383"/>
              <a:ext cx="13" cy="3"/>
            </a:xfrm>
            <a:custGeom>
              <a:avLst/>
              <a:gdLst>
                <a:gd name="T0" fmla="*/ 1 w 26"/>
                <a:gd name="T1" fmla="*/ 5 h 5"/>
                <a:gd name="T2" fmla="*/ 0 w 26"/>
                <a:gd name="T3" fmla="*/ 5 h 5"/>
                <a:gd name="T4" fmla="*/ 0 w 26"/>
                <a:gd name="T5" fmla="*/ 4 h 5"/>
                <a:gd name="T6" fmla="*/ 0 w 26"/>
                <a:gd name="T7" fmla="*/ 3 h 5"/>
                <a:gd name="T8" fmla="*/ 0 w 26"/>
                <a:gd name="T9" fmla="*/ 0 h 5"/>
                <a:gd name="T10" fmla="*/ 6 w 26"/>
                <a:gd name="T11" fmla="*/ 0 h 5"/>
                <a:gd name="T12" fmla="*/ 13 w 26"/>
                <a:gd name="T13" fmla="*/ 0 h 5"/>
                <a:gd name="T14" fmla="*/ 20 w 26"/>
                <a:gd name="T15" fmla="*/ 0 h 5"/>
                <a:gd name="T16" fmla="*/ 26 w 26"/>
                <a:gd name="T17" fmla="*/ 0 h 5"/>
                <a:gd name="T18" fmla="*/ 26 w 26"/>
                <a:gd name="T19" fmla="*/ 1 h 5"/>
                <a:gd name="T20" fmla="*/ 26 w 26"/>
                <a:gd name="T21" fmla="*/ 2 h 5"/>
                <a:gd name="T22" fmla="*/ 26 w 26"/>
                <a:gd name="T23" fmla="*/ 4 h 5"/>
                <a:gd name="T24" fmla="*/ 25 w 26"/>
                <a:gd name="T25" fmla="*/ 5 h 5"/>
                <a:gd name="T26" fmla="*/ 19 w 26"/>
                <a:gd name="T27" fmla="*/ 5 h 5"/>
                <a:gd name="T28" fmla="*/ 13 w 26"/>
                <a:gd name="T29" fmla="*/ 5 h 5"/>
                <a:gd name="T30" fmla="*/ 7 w 26"/>
                <a:gd name="T31" fmla="*/ 5 h 5"/>
                <a:gd name="T32" fmla="*/ 1 w 26"/>
                <a:gd name="T33"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5">
                  <a:moveTo>
                    <a:pt x="1" y="5"/>
                  </a:moveTo>
                  <a:lnTo>
                    <a:pt x="0" y="5"/>
                  </a:lnTo>
                  <a:lnTo>
                    <a:pt x="0" y="4"/>
                  </a:lnTo>
                  <a:lnTo>
                    <a:pt x="0" y="3"/>
                  </a:lnTo>
                  <a:lnTo>
                    <a:pt x="0" y="0"/>
                  </a:lnTo>
                  <a:lnTo>
                    <a:pt x="6" y="0"/>
                  </a:lnTo>
                  <a:lnTo>
                    <a:pt x="13" y="0"/>
                  </a:lnTo>
                  <a:lnTo>
                    <a:pt x="20" y="0"/>
                  </a:lnTo>
                  <a:lnTo>
                    <a:pt x="26" y="0"/>
                  </a:lnTo>
                  <a:lnTo>
                    <a:pt x="26" y="1"/>
                  </a:lnTo>
                  <a:lnTo>
                    <a:pt x="26" y="2"/>
                  </a:lnTo>
                  <a:lnTo>
                    <a:pt x="26" y="4"/>
                  </a:lnTo>
                  <a:lnTo>
                    <a:pt x="25" y="5"/>
                  </a:lnTo>
                  <a:lnTo>
                    <a:pt x="19" y="5"/>
                  </a:lnTo>
                  <a:lnTo>
                    <a:pt x="13" y="5"/>
                  </a:lnTo>
                  <a:lnTo>
                    <a:pt x="7" y="5"/>
                  </a:lnTo>
                  <a:lnTo>
                    <a:pt x="1"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5" name="Freeform 9"/>
            <p:cNvSpPr>
              <a:spLocks/>
            </p:cNvSpPr>
            <p:nvPr/>
          </p:nvSpPr>
          <p:spPr bwMode="auto">
            <a:xfrm>
              <a:off x="2043" y="3360"/>
              <a:ext cx="18" cy="3"/>
            </a:xfrm>
            <a:custGeom>
              <a:avLst/>
              <a:gdLst>
                <a:gd name="T0" fmla="*/ 0 w 36"/>
                <a:gd name="T1" fmla="*/ 6 h 6"/>
                <a:gd name="T2" fmla="*/ 0 w 36"/>
                <a:gd name="T3" fmla="*/ 5 h 6"/>
                <a:gd name="T4" fmla="*/ 0 w 36"/>
                <a:gd name="T5" fmla="*/ 3 h 6"/>
                <a:gd name="T6" fmla="*/ 0 w 36"/>
                <a:gd name="T7" fmla="*/ 1 h 6"/>
                <a:gd name="T8" fmla="*/ 0 w 36"/>
                <a:gd name="T9" fmla="*/ 0 h 6"/>
                <a:gd name="T10" fmla="*/ 4 w 36"/>
                <a:gd name="T11" fmla="*/ 0 h 6"/>
                <a:gd name="T12" fmla="*/ 9 w 36"/>
                <a:gd name="T13" fmla="*/ 0 h 6"/>
                <a:gd name="T14" fmla="*/ 13 w 36"/>
                <a:gd name="T15" fmla="*/ 0 h 6"/>
                <a:gd name="T16" fmla="*/ 18 w 36"/>
                <a:gd name="T17" fmla="*/ 0 h 6"/>
                <a:gd name="T18" fmla="*/ 23 w 36"/>
                <a:gd name="T19" fmla="*/ 0 h 6"/>
                <a:gd name="T20" fmla="*/ 27 w 36"/>
                <a:gd name="T21" fmla="*/ 0 h 6"/>
                <a:gd name="T22" fmla="*/ 32 w 36"/>
                <a:gd name="T23" fmla="*/ 0 h 6"/>
                <a:gd name="T24" fmla="*/ 36 w 36"/>
                <a:gd name="T25" fmla="*/ 0 h 6"/>
                <a:gd name="T26" fmla="*/ 36 w 36"/>
                <a:gd name="T27" fmla="*/ 1 h 6"/>
                <a:gd name="T28" fmla="*/ 36 w 36"/>
                <a:gd name="T29" fmla="*/ 3 h 6"/>
                <a:gd name="T30" fmla="*/ 36 w 36"/>
                <a:gd name="T31" fmla="*/ 4 h 6"/>
                <a:gd name="T32" fmla="*/ 36 w 36"/>
                <a:gd name="T33" fmla="*/ 5 h 6"/>
                <a:gd name="T34" fmla="*/ 32 w 36"/>
                <a:gd name="T35" fmla="*/ 5 h 6"/>
                <a:gd name="T36" fmla="*/ 27 w 36"/>
                <a:gd name="T37" fmla="*/ 5 h 6"/>
                <a:gd name="T38" fmla="*/ 23 w 36"/>
                <a:gd name="T39" fmla="*/ 5 h 6"/>
                <a:gd name="T40" fmla="*/ 18 w 36"/>
                <a:gd name="T41" fmla="*/ 5 h 6"/>
                <a:gd name="T42" fmla="*/ 13 w 36"/>
                <a:gd name="T43" fmla="*/ 6 h 6"/>
                <a:gd name="T44" fmla="*/ 9 w 36"/>
                <a:gd name="T45" fmla="*/ 6 h 6"/>
                <a:gd name="T46" fmla="*/ 4 w 36"/>
                <a:gd name="T47" fmla="*/ 6 h 6"/>
                <a:gd name="T48" fmla="*/ 0 w 36"/>
                <a:gd name="T4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 h="6">
                  <a:moveTo>
                    <a:pt x="0" y="6"/>
                  </a:moveTo>
                  <a:lnTo>
                    <a:pt x="0" y="5"/>
                  </a:lnTo>
                  <a:lnTo>
                    <a:pt x="0" y="3"/>
                  </a:lnTo>
                  <a:lnTo>
                    <a:pt x="0" y="1"/>
                  </a:lnTo>
                  <a:lnTo>
                    <a:pt x="0" y="0"/>
                  </a:lnTo>
                  <a:lnTo>
                    <a:pt x="4" y="0"/>
                  </a:lnTo>
                  <a:lnTo>
                    <a:pt x="9" y="0"/>
                  </a:lnTo>
                  <a:lnTo>
                    <a:pt x="13" y="0"/>
                  </a:lnTo>
                  <a:lnTo>
                    <a:pt x="18" y="0"/>
                  </a:lnTo>
                  <a:lnTo>
                    <a:pt x="23" y="0"/>
                  </a:lnTo>
                  <a:lnTo>
                    <a:pt x="27" y="0"/>
                  </a:lnTo>
                  <a:lnTo>
                    <a:pt x="32" y="0"/>
                  </a:lnTo>
                  <a:lnTo>
                    <a:pt x="36" y="0"/>
                  </a:lnTo>
                  <a:lnTo>
                    <a:pt x="36" y="1"/>
                  </a:lnTo>
                  <a:lnTo>
                    <a:pt x="36" y="3"/>
                  </a:lnTo>
                  <a:lnTo>
                    <a:pt x="36" y="4"/>
                  </a:lnTo>
                  <a:lnTo>
                    <a:pt x="36" y="5"/>
                  </a:lnTo>
                  <a:lnTo>
                    <a:pt x="32" y="5"/>
                  </a:lnTo>
                  <a:lnTo>
                    <a:pt x="27" y="5"/>
                  </a:lnTo>
                  <a:lnTo>
                    <a:pt x="23" y="5"/>
                  </a:lnTo>
                  <a:lnTo>
                    <a:pt x="18" y="5"/>
                  </a:lnTo>
                  <a:lnTo>
                    <a:pt x="13" y="6"/>
                  </a:lnTo>
                  <a:lnTo>
                    <a:pt x="9" y="6"/>
                  </a:lnTo>
                  <a:lnTo>
                    <a:pt x="4" y="6"/>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6" name="Freeform 10"/>
            <p:cNvSpPr>
              <a:spLocks/>
            </p:cNvSpPr>
            <p:nvPr/>
          </p:nvSpPr>
          <p:spPr bwMode="auto">
            <a:xfrm>
              <a:off x="2068" y="3344"/>
              <a:ext cx="9" cy="3"/>
            </a:xfrm>
            <a:custGeom>
              <a:avLst/>
              <a:gdLst>
                <a:gd name="T0" fmla="*/ 2 w 20"/>
                <a:gd name="T1" fmla="*/ 6 h 6"/>
                <a:gd name="T2" fmla="*/ 1 w 20"/>
                <a:gd name="T3" fmla="*/ 6 h 6"/>
                <a:gd name="T4" fmla="*/ 0 w 20"/>
                <a:gd name="T5" fmla="*/ 5 h 6"/>
                <a:gd name="T6" fmla="*/ 0 w 20"/>
                <a:gd name="T7" fmla="*/ 4 h 6"/>
                <a:gd name="T8" fmla="*/ 0 w 20"/>
                <a:gd name="T9" fmla="*/ 0 h 6"/>
                <a:gd name="T10" fmla="*/ 9 w 20"/>
                <a:gd name="T11" fmla="*/ 1 h 6"/>
                <a:gd name="T12" fmla="*/ 15 w 20"/>
                <a:gd name="T13" fmla="*/ 1 h 6"/>
                <a:gd name="T14" fmla="*/ 17 w 20"/>
                <a:gd name="T15" fmla="*/ 3 h 6"/>
                <a:gd name="T16" fmla="*/ 20 w 20"/>
                <a:gd name="T17" fmla="*/ 4 h 6"/>
                <a:gd name="T18" fmla="*/ 16 w 20"/>
                <a:gd name="T19" fmla="*/ 5 h 6"/>
                <a:gd name="T20" fmla="*/ 13 w 20"/>
                <a:gd name="T21" fmla="*/ 6 h 6"/>
                <a:gd name="T22" fmla="*/ 9 w 20"/>
                <a:gd name="T23" fmla="*/ 6 h 6"/>
                <a:gd name="T24" fmla="*/ 2 w 20"/>
                <a:gd name="T2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6">
                  <a:moveTo>
                    <a:pt x="2" y="6"/>
                  </a:moveTo>
                  <a:lnTo>
                    <a:pt x="1" y="6"/>
                  </a:lnTo>
                  <a:lnTo>
                    <a:pt x="0" y="5"/>
                  </a:lnTo>
                  <a:lnTo>
                    <a:pt x="0" y="4"/>
                  </a:lnTo>
                  <a:lnTo>
                    <a:pt x="0" y="0"/>
                  </a:lnTo>
                  <a:lnTo>
                    <a:pt x="9" y="1"/>
                  </a:lnTo>
                  <a:lnTo>
                    <a:pt x="15" y="1"/>
                  </a:lnTo>
                  <a:lnTo>
                    <a:pt x="17" y="3"/>
                  </a:lnTo>
                  <a:lnTo>
                    <a:pt x="20" y="4"/>
                  </a:lnTo>
                  <a:lnTo>
                    <a:pt x="16" y="5"/>
                  </a:lnTo>
                  <a:lnTo>
                    <a:pt x="13" y="6"/>
                  </a:lnTo>
                  <a:lnTo>
                    <a:pt x="9" y="6"/>
                  </a:lnTo>
                  <a:lnTo>
                    <a:pt x="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7" name="Freeform 11"/>
            <p:cNvSpPr>
              <a:spLocks/>
            </p:cNvSpPr>
            <p:nvPr/>
          </p:nvSpPr>
          <p:spPr bwMode="auto">
            <a:xfrm>
              <a:off x="1885" y="3260"/>
              <a:ext cx="79" cy="82"/>
            </a:xfrm>
            <a:custGeom>
              <a:avLst/>
              <a:gdLst>
                <a:gd name="T0" fmla="*/ 82 w 158"/>
                <a:gd name="T1" fmla="*/ 165 h 165"/>
                <a:gd name="T2" fmla="*/ 51 w 158"/>
                <a:gd name="T3" fmla="*/ 157 h 165"/>
                <a:gd name="T4" fmla="*/ 26 w 158"/>
                <a:gd name="T5" fmla="*/ 142 h 165"/>
                <a:gd name="T6" fmla="*/ 10 w 158"/>
                <a:gd name="T7" fmla="*/ 121 h 165"/>
                <a:gd name="T8" fmla="*/ 1 w 158"/>
                <a:gd name="T9" fmla="*/ 98 h 165"/>
                <a:gd name="T10" fmla="*/ 0 w 158"/>
                <a:gd name="T11" fmla="*/ 73 h 165"/>
                <a:gd name="T12" fmla="*/ 7 w 158"/>
                <a:gd name="T13" fmla="*/ 48 h 165"/>
                <a:gd name="T14" fmla="*/ 23 w 158"/>
                <a:gd name="T15" fmla="*/ 25 h 165"/>
                <a:gd name="T16" fmla="*/ 48 w 158"/>
                <a:gd name="T17" fmla="*/ 7 h 165"/>
                <a:gd name="T18" fmla="*/ 67 w 158"/>
                <a:gd name="T19" fmla="*/ 2 h 165"/>
                <a:gd name="T20" fmla="*/ 83 w 158"/>
                <a:gd name="T21" fmla="*/ 0 h 165"/>
                <a:gd name="T22" fmla="*/ 98 w 158"/>
                <a:gd name="T23" fmla="*/ 1 h 165"/>
                <a:gd name="T24" fmla="*/ 112 w 158"/>
                <a:gd name="T25" fmla="*/ 5 h 165"/>
                <a:gd name="T26" fmla="*/ 124 w 158"/>
                <a:gd name="T27" fmla="*/ 12 h 165"/>
                <a:gd name="T28" fmla="*/ 137 w 158"/>
                <a:gd name="T29" fmla="*/ 22 h 165"/>
                <a:gd name="T30" fmla="*/ 147 w 158"/>
                <a:gd name="T31" fmla="*/ 36 h 165"/>
                <a:gd name="T32" fmla="*/ 157 w 158"/>
                <a:gd name="T33" fmla="*/ 54 h 165"/>
                <a:gd name="T34" fmla="*/ 158 w 158"/>
                <a:gd name="T35" fmla="*/ 76 h 165"/>
                <a:gd name="T36" fmla="*/ 157 w 158"/>
                <a:gd name="T37" fmla="*/ 96 h 165"/>
                <a:gd name="T38" fmla="*/ 154 w 158"/>
                <a:gd name="T39" fmla="*/ 112 h 165"/>
                <a:gd name="T40" fmla="*/ 150 w 158"/>
                <a:gd name="T41" fmla="*/ 127 h 165"/>
                <a:gd name="T42" fmla="*/ 142 w 158"/>
                <a:gd name="T43" fmla="*/ 138 h 165"/>
                <a:gd name="T44" fmla="*/ 130 w 158"/>
                <a:gd name="T45" fmla="*/ 149 h 165"/>
                <a:gd name="T46" fmla="*/ 114 w 158"/>
                <a:gd name="T47" fmla="*/ 158 h 165"/>
                <a:gd name="T48" fmla="*/ 92 w 158"/>
                <a:gd name="T49" fmla="*/ 165 h 165"/>
                <a:gd name="T50" fmla="*/ 90 w 158"/>
                <a:gd name="T51" fmla="*/ 165 h 165"/>
                <a:gd name="T52" fmla="*/ 88 w 158"/>
                <a:gd name="T53" fmla="*/ 165 h 165"/>
                <a:gd name="T54" fmla="*/ 84 w 158"/>
                <a:gd name="T55" fmla="*/ 165 h 165"/>
                <a:gd name="T56" fmla="*/ 82 w 158"/>
                <a:gd name="T57" fmla="*/ 16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8" h="165">
                  <a:moveTo>
                    <a:pt x="82" y="165"/>
                  </a:moveTo>
                  <a:lnTo>
                    <a:pt x="51" y="157"/>
                  </a:lnTo>
                  <a:lnTo>
                    <a:pt x="26" y="142"/>
                  </a:lnTo>
                  <a:lnTo>
                    <a:pt x="10" y="121"/>
                  </a:lnTo>
                  <a:lnTo>
                    <a:pt x="1" y="98"/>
                  </a:lnTo>
                  <a:lnTo>
                    <a:pt x="0" y="73"/>
                  </a:lnTo>
                  <a:lnTo>
                    <a:pt x="7" y="48"/>
                  </a:lnTo>
                  <a:lnTo>
                    <a:pt x="23" y="25"/>
                  </a:lnTo>
                  <a:lnTo>
                    <a:pt x="48" y="7"/>
                  </a:lnTo>
                  <a:lnTo>
                    <a:pt x="67" y="2"/>
                  </a:lnTo>
                  <a:lnTo>
                    <a:pt x="83" y="0"/>
                  </a:lnTo>
                  <a:lnTo>
                    <a:pt x="98" y="1"/>
                  </a:lnTo>
                  <a:lnTo>
                    <a:pt x="112" y="5"/>
                  </a:lnTo>
                  <a:lnTo>
                    <a:pt x="124" y="12"/>
                  </a:lnTo>
                  <a:lnTo>
                    <a:pt x="137" y="22"/>
                  </a:lnTo>
                  <a:lnTo>
                    <a:pt x="147" y="36"/>
                  </a:lnTo>
                  <a:lnTo>
                    <a:pt x="157" y="54"/>
                  </a:lnTo>
                  <a:lnTo>
                    <a:pt x="158" y="76"/>
                  </a:lnTo>
                  <a:lnTo>
                    <a:pt x="157" y="96"/>
                  </a:lnTo>
                  <a:lnTo>
                    <a:pt x="154" y="112"/>
                  </a:lnTo>
                  <a:lnTo>
                    <a:pt x="150" y="127"/>
                  </a:lnTo>
                  <a:lnTo>
                    <a:pt x="142" y="138"/>
                  </a:lnTo>
                  <a:lnTo>
                    <a:pt x="130" y="149"/>
                  </a:lnTo>
                  <a:lnTo>
                    <a:pt x="114" y="158"/>
                  </a:lnTo>
                  <a:lnTo>
                    <a:pt x="92" y="165"/>
                  </a:lnTo>
                  <a:lnTo>
                    <a:pt x="90" y="165"/>
                  </a:lnTo>
                  <a:lnTo>
                    <a:pt x="88" y="165"/>
                  </a:lnTo>
                  <a:lnTo>
                    <a:pt x="84" y="165"/>
                  </a:lnTo>
                  <a:lnTo>
                    <a:pt x="82" y="165"/>
                  </a:lnTo>
                  <a:close/>
                </a:path>
              </a:pathLst>
            </a:custGeom>
            <a:solidFill>
              <a:srgbClr val="99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8" name="Freeform 12"/>
            <p:cNvSpPr>
              <a:spLocks/>
            </p:cNvSpPr>
            <p:nvPr/>
          </p:nvSpPr>
          <p:spPr bwMode="auto">
            <a:xfrm>
              <a:off x="1701" y="3050"/>
              <a:ext cx="426" cy="462"/>
            </a:xfrm>
            <a:custGeom>
              <a:avLst/>
              <a:gdLst>
                <a:gd name="T0" fmla="*/ 662 w 852"/>
                <a:gd name="T1" fmla="*/ 328 h 924"/>
                <a:gd name="T2" fmla="*/ 657 w 852"/>
                <a:gd name="T3" fmla="*/ 300 h 924"/>
                <a:gd name="T4" fmla="*/ 646 w 852"/>
                <a:gd name="T5" fmla="*/ 277 h 924"/>
                <a:gd name="T6" fmla="*/ 643 w 852"/>
                <a:gd name="T7" fmla="*/ 260 h 924"/>
                <a:gd name="T8" fmla="*/ 647 w 852"/>
                <a:gd name="T9" fmla="*/ 222 h 924"/>
                <a:gd name="T10" fmla="*/ 635 w 852"/>
                <a:gd name="T11" fmla="*/ 203 h 924"/>
                <a:gd name="T12" fmla="*/ 636 w 852"/>
                <a:gd name="T13" fmla="*/ 172 h 924"/>
                <a:gd name="T14" fmla="*/ 604 w 852"/>
                <a:gd name="T15" fmla="*/ 138 h 924"/>
                <a:gd name="T16" fmla="*/ 609 w 852"/>
                <a:gd name="T17" fmla="*/ 110 h 924"/>
                <a:gd name="T18" fmla="*/ 592 w 852"/>
                <a:gd name="T19" fmla="*/ 74 h 924"/>
                <a:gd name="T20" fmla="*/ 562 w 852"/>
                <a:gd name="T21" fmla="*/ 43 h 924"/>
                <a:gd name="T22" fmla="*/ 359 w 852"/>
                <a:gd name="T23" fmla="*/ 36 h 924"/>
                <a:gd name="T24" fmla="*/ 321 w 852"/>
                <a:gd name="T25" fmla="*/ 78 h 924"/>
                <a:gd name="T26" fmla="*/ 320 w 852"/>
                <a:gd name="T27" fmla="*/ 107 h 924"/>
                <a:gd name="T28" fmla="*/ 281 w 852"/>
                <a:gd name="T29" fmla="*/ 147 h 924"/>
                <a:gd name="T30" fmla="*/ 294 w 852"/>
                <a:gd name="T31" fmla="*/ 183 h 924"/>
                <a:gd name="T32" fmla="*/ 260 w 852"/>
                <a:gd name="T33" fmla="*/ 215 h 924"/>
                <a:gd name="T34" fmla="*/ 277 w 852"/>
                <a:gd name="T35" fmla="*/ 263 h 924"/>
                <a:gd name="T36" fmla="*/ 243 w 852"/>
                <a:gd name="T37" fmla="*/ 304 h 924"/>
                <a:gd name="T38" fmla="*/ 241 w 852"/>
                <a:gd name="T39" fmla="*/ 342 h 924"/>
                <a:gd name="T40" fmla="*/ 151 w 852"/>
                <a:gd name="T41" fmla="*/ 382 h 924"/>
                <a:gd name="T42" fmla="*/ 141 w 852"/>
                <a:gd name="T43" fmla="*/ 405 h 924"/>
                <a:gd name="T44" fmla="*/ 125 w 852"/>
                <a:gd name="T45" fmla="*/ 429 h 924"/>
                <a:gd name="T46" fmla="*/ 61 w 852"/>
                <a:gd name="T47" fmla="*/ 451 h 924"/>
                <a:gd name="T48" fmla="*/ 46 w 852"/>
                <a:gd name="T49" fmla="*/ 472 h 924"/>
                <a:gd name="T50" fmla="*/ 57 w 852"/>
                <a:gd name="T51" fmla="*/ 498 h 924"/>
                <a:gd name="T52" fmla="*/ 45 w 852"/>
                <a:gd name="T53" fmla="*/ 527 h 924"/>
                <a:gd name="T54" fmla="*/ 65 w 852"/>
                <a:gd name="T55" fmla="*/ 550 h 924"/>
                <a:gd name="T56" fmla="*/ 9 w 852"/>
                <a:gd name="T57" fmla="*/ 613 h 924"/>
                <a:gd name="T58" fmla="*/ 29 w 852"/>
                <a:gd name="T59" fmla="*/ 653 h 924"/>
                <a:gd name="T60" fmla="*/ 44 w 852"/>
                <a:gd name="T61" fmla="*/ 670 h 924"/>
                <a:gd name="T62" fmla="*/ 26 w 852"/>
                <a:gd name="T63" fmla="*/ 699 h 924"/>
                <a:gd name="T64" fmla="*/ 38 w 852"/>
                <a:gd name="T65" fmla="*/ 721 h 924"/>
                <a:gd name="T66" fmla="*/ 47 w 852"/>
                <a:gd name="T67" fmla="*/ 750 h 924"/>
                <a:gd name="T68" fmla="*/ 29 w 852"/>
                <a:gd name="T69" fmla="*/ 772 h 924"/>
                <a:gd name="T70" fmla="*/ 47 w 852"/>
                <a:gd name="T71" fmla="*/ 795 h 924"/>
                <a:gd name="T72" fmla="*/ 77 w 852"/>
                <a:gd name="T73" fmla="*/ 821 h 924"/>
                <a:gd name="T74" fmla="*/ 31 w 852"/>
                <a:gd name="T75" fmla="*/ 837 h 924"/>
                <a:gd name="T76" fmla="*/ 75 w 852"/>
                <a:gd name="T77" fmla="*/ 860 h 924"/>
                <a:gd name="T78" fmla="*/ 58 w 852"/>
                <a:gd name="T79" fmla="*/ 885 h 924"/>
                <a:gd name="T80" fmla="*/ 167 w 852"/>
                <a:gd name="T81" fmla="*/ 916 h 924"/>
                <a:gd name="T82" fmla="*/ 437 w 852"/>
                <a:gd name="T83" fmla="*/ 920 h 924"/>
                <a:gd name="T84" fmla="*/ 779 w 852"/>
                <a:gd name="T85" fmla="*/ 896 h 924"/>
                <a:gd name="T86" fmla="*/ 811 w 852"/>
                <a:gd name="T87" fmla="*/ 871 h 924"/>
                <a:gd name="T88" fmla="*/ 840 w 852"/>
                <a:gd name="T89" fmla="*/ 841 h 924"/>
                <a:gd name="T90" fmla="*/ 843 w 852"/>
                <a:gd name="T91" fmla="*/ 808 h 924"/>
                <a:gd name="T92" fmla="*/ 847 w 852"/>
                <a:gd name="T93" fmla="*/ 773 h 924"/>
                <a:gd name="T94" fmla="*/ 848 w 852"/>
                <a:gd name="T95" fmla="*/ 737 h 924"/>
                <a:gd name="T96" fmla="*/ 850 w 852"/>
                <a:gd name="T97" fmla="*/ 705 h 924"/>
                <a:gd name="T98" fmla="*/ 850 w 852"/>
                <a:gd name="T99" fmla="*/ 674 h 924"/>
                <a:gd name="T100" fmla="*/ 844 w 852"/>
                <a:gd name="T101" fmla="*/ 648 h 924"/>
                <a:gd name="T102" fmla="*/ 830 w 852"/>
                <a:gd name="T103" fmla="*/ 619 h 924"/>
                <a:gd name="T104" fmla="*/ 822 w 852"/>
                <a:gd name="T105" fmla="*/ 593 h 924"/>
                <a:gd name="T106" fmla="*/ 821 w 852"/>
                <a:gd name="T107" fmla="*/ 566 h 924"/>
                <a:gd name="T108" fmla="*/ 810 w 852"/>
                <a:gd name="T109" fmla="*/ 540 h 924"/>
                <a:gd name="T110" fmla="*/ 791 w 852"/>
                <a:gd name="T111" fmla="*/ 513 h 924"/>
                <a:gd name="T112" fmla="*/ 799 w 852"/>
                <a:gd name="T113" fmla="*/ 489 h 924"/>
                <a:gd name="T114" fmla="*/ 761 w 852"/>
                <a:gd name="T115" fmla="*/ 472 h 924"/>
                <a:gd name="T116" fmla="*/ 805 w 852"/>
                <a:gd name="T117" fmla="*/ 444 h 924"/>
                <a:gd name="T118" fmla="*/ 635 w 852"/>
                <a:gd name="T119" fmla="*/ 496 h 924"/>
                <a:gd name="T120" fmla="*/ 372 w 852"/>
                <a:gd name="T121" fmla="*/ 543 h 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52" h="924">
                  <a:moveTo>
                    <a:pt x="665" y="348"/>
                  </a:moveTo>
                  <a:lnTo>
                    <a:pt x="667" y="348"/>
                  </a:lnTo>
                  <a:lnTo>
                    <a:pt x="665" y="348"/>
                  </a:lnTo>
                  <a:lnTo>
                    <a:pt x="662" y="348"/>
                  </a:lnTo>
                  <a:lnTo>
                    <a:pt x="665" y="348"/>
                  </a:lnTo>
                  <a:lnTo>
                    <a:pt x="665" y="344"/>
                  </a:lnTo>
                  <a:lnTo>
                    <a:pt x="666" y="341"/>
                  </a:lnTo>
                  <a:lnTo>
                    <a:pt x="666" y="338"/>
                  </a:lnTo>
                  <a:lnTo>
                    <a:pt x="666" y="335"/>
                  </a:lnTo>
                  <a:lnTo>
                    <a:pt x="661" y="335"/>
                  </a:lnTo>
                  <a:lnTo>
                    <a:pt x="655" y="335"/>
                  </a:lnTo>
                  <a:lnTo>
                    <a:pt x="651" y="335"/>
                  </a:lnTo>
                  <a:lnTo>
                    <a:pt x="645" y="335"/>
                  </a:lnTo>
                  <a:lnTo>
                    <a:pt x="645" y="334"/>
                  </a:lnTo>
                  <a:lnTo>
                    <a:pt x="645" y="333"/>
                  </a:lnTo>
                  <a:lnTo>
                    <a:pt x="645" y="333"/>
                  </a:lnTo>
                  <a:lnTo>
                    <a:pt x="645" y="331"/>
                  </a:lnTo>
                  <a:lnTo>
                    <a:pt x="650" y="330"/>
                  </a:lnTo>
                  <a:lnTo>
                    <a:pt x="654" y="329"/>
                  </a:lnTo>
                  <a:lnTo>
                    <a:pt x="659" y="329"/>
                  </a:lnTo>
                  <a:lnTo>
                    <a:pt x="662" y="328"/>
                  </a:lnTo>
                  <a:lnTo>
                    <a:pt x="662" y="327"/>
                  </a:lnTo>
                  <a:lnTo>
                    <a:pt x="662" y="324"/>
                  </a:lnTo>
                  <a:lnTo>
                    <a:pt x="662" y="322"/>
                  </a:lnTo>
                  <a:lnTo>
                    <a:pt x="662" y="320"/>
                  </a:lnTo>
                  <a:lnTo>
                    <a:pt x="650" y="319"/>
                  </a:lnTo>
                  <a:lnTo>
                    <a:pt x="643" y="318"/>
                  </a:lnTo>
                  <a:lnTo>
                    <a:pt x="638" y="318"/>
                  </a:lnTo>
                  <a:lnTo>
                    <a:pt x="634" y="316"/>
                  </a:lnTo>
                  <a:lnTo>
                    <a:pt x="635" y="315"/>
                  </a:lnTo>
                  <a:lnTo>
                    <a:pt x="635" y="315"/>
                  </a:lnTo>
                  <a:lnTo>
                    <a:pt x="635" y="314"/>
                  </a:lnTo>
                  <a:lnTo>
                    <a:pt x="636" y="314"/>
                  </a:lnTo>
                  <a:lnTo>
                    <a:pt x="642" y="313"/>
                  </a:lnTo>
                  <a:lnTo>
                    <a:pt x="649" y="312"/>
                  </a:lnTo>
                  <a:lnTo>
                    <a:pt x="655" y="312"/>
                  </a:lnTo>
                  <a:lnTo>
                    <a:pt x="661" y="311"/>
                  </a:lnTo>
                  <a:lnTo>
                    <a:pt x="661" y="308"/>
                  </a:lnTo>
                  <a:lnTo>
                    <a:pt x="661" y="305"/>
                  </a:lnTo>
                  <a:lnTo>
                    <a:pt x="661" y="303"/>
                  </a:lnTo>
                  <a:lnTo>
                    <a:pt x="661" y="300"/>
                  </a:lnTo>
                  <a:lnTo>
                    <a:pt x="657" y="300"/>
                  </a:lnTo>
                  <a:lnTo>
                    <a:pt x="652" y="300"/>
                  </a:lnTo>
                  <a:lnTo>
                    <a:pt x="647" y="300"/>
                  </a:lnTo>
                  <a:lnTo>
                    <a:pt x="643" y="299"/>
                  </a:lnTo>
                  <a:lnTo>
                    <a:pt x="643" y="298"/>
                  </a:lnTo>
                  <a:lnTo>
                    <a:pt x="643" y="297"/>
                  </a:lnTo>
                  <a:lnTo>
                    <a:pt x="643" y="297"/>
                  </a:lnTo>
                  <a:lnTo>
                    <a:pt x="644" y="296"/>
                  </a:lnTo>
                  <a:lnTo>
                    <a:pt x="651" y="295"/>
                  </a:lnTo>
                  <a:lnTo>
                    <a:pt x="655" y="295"/>
                  </a:lnTo>
                  <a:lnTo>
                    <a:pt x="658" y="295"/>
                  </a:lnTo>
                  <a:lnTo>
                    <a:pt x="659" y="293"/>
                  </a:lnTo>
                  <a:lnTo>
                    <a:pt x="659" y="291"/>
                  </a:lnTo>
                  <a:lnTo>
                    <a:pt x="659" y="288"/>
                  </a:lnTo>
                  <a:lnTo>
                    <a:pt x="659" y="284"/>
                  </a:lnTo>
                  <a:lnTo>
                    <a:pt x="659" y="282"/>
                  </a:lnTo>
                  <a:lnTo>
                    <a:pt x="655" y="281"/>
                  </a:lnTo>
                  <a:lnTo>
                    <a:pt x="652" y="281"/>
                  </a:lnTo>
                  <a:lnTo>
                    <a:pt x="649" y="281"/>
                  </a:lnTo>
                  <a:lnTo>
                    <a:pt x="645" y="281"/>
                  </a:lnTo>
                  <a:lnTo>
                    <a:pt x="645" y="280"/>
                  </a:lnTo>
                  <a:lnTo>
                    <a:pt x="646" y="277"/>
                  </a:lnTo>
                  <a:lnTo>
                    <a:pt x="646" y="276"/>
                  </a:lnTo>
                  <a:lnTo>
                    <a:pt x="646" y="275"/>
                  </a:lnTo>
                  <a:lnTo>
                    <a:pt x="649" y="274"/>
                  </a:lnTo>
                  <a:lnTo>
                    <a:pt x="652" y="274"/>
                  </a:lnTo>
                  <a:lnTo>
                    <a:pt x="654" y="274"/>
                  </a:lnTo>
                  <a:lnTo>
                    <a:pt x="658" y="273"/>
                  </a:lnTo>
                  <a:lnTo>
                    <a:pt x="657" y="270"/>
                  </a:lnTo>
                  <a:lnTo>
                    <a:pt x="657" y="269"/>
                  </a:lnTo>
                  <a:lnTo>
                    <a:pt x="657" y="267"/>
                  </a:lnTo>
                  <a:lnTo>
                    <a:pt x="657" y="265"/>
                  </a:lnTo>
                  <a:lnTo>
                    <a:pt x="651" y="265"/>
                  </a:lnTo>
                  <a:lnTo>
                    <a:pt x="644" y="265"/>
                  </a:lnTo>
                  <a:lnTo>
                    <a:pt x="637" y="265"/>
                  </a:lnTo>
                  <a:lnTo>
                    <a:pt x="631" y="265"/>
                  </a:lnTo>
                  <a:lnTo>
                    <a:pt x="631" y="263"/>
                  </a:lnTo>
                  <a:lnTo>
                    <a:pt x="631" y="263"/>
                  </a:lnTo>
                  <a:lnTo>
                    <a:pt x="630" y="263"/>
                  </a:lnTo>
                  <a:lnTo>
                    <a:pt x="630" y="262"/>
                  </a:lnTo>
                  <a:lnTo>
                    <a:pt x="634" y="261"/>
                  </a:lnTo>
                  <a:lnTo>
                    <a:pt x="637" y="260"/>
                  </a:lnTo>
                  <a:lnTo>
                    <a:pt x="643" y="260"/>
                  </a:lnTo>
                  <a:lnTo>
                    <a:pt x="653" y="259"/>
                  </a:lnTo>
                  <a:lnTo>
                    <a:pt x="653" y="254"/>
                  </a:lnTo>
                  <a:lnTo>
                    <a:pt x="653" y="251"/>
                  </a:lnTo>
                  <a:lnTo>
                    <a:pt x="652" y="247"/>
                  </a:lnTo>
                  <a:lnTo>
                    <a:pt x="652" y="244"/>
                  </a:lnTo>
                  <a:lnTo>
                    <a:pt x="645" y="243"/>
                  </a:lnTo>
                  <a:lnTo>
                    <a:pt x="638" y="243"/>
                  </a:lnTo>
                  <a:lnTo>
                    <a:pt x="631" y="243"/>
                  </a:lnTo>
                  <a:lnTo>
                    <a:pt x="625" y="243"/>
                  </a:lnTo>
                  <a:lnTo>
                    <a:pt x="625" y="242"/>
                  </a:lnTo>
                  <a:lnTo>
                    <a:pt x="625" y="240"/>
                  </a:lnTo>
                  <a:lnTo>
                    <a:pt x="624" y="239"/>
                  </a:lnTo>
                  <a:lnTo>
                    <a:pt x="624" y="238"/>
                  </a:lnTo>
                  <a:lnTo>
                    <a:pt x="630" y="237"/>
                  </a:lnTo>
                  <a:lnTo>
                    <a:pt x="637" y="237"/>
                  </a:lnTo>
                  <a:lnTo>
                    <a:pt x="643" y="236"/>
                  </a:lnTo>
                  <a:lnTo>
                    <a:pt x="649" y="236"/>
                  </a:lnTo>
                  <a:lnTo>
                    <a:pt x="649" y="232"/>
                  </a:lnTo>
                  <a:lnTo>
                    <a:pt x="649" y="229"/>
                  </a:lnTo>
                  <a:lnTo>
                    <a:pt x="647" y="225"/>
                  </a:lnTo>
                  <a:lnTo>
                    <a:pt x="647" y="222"/>
                  </a:lnTo>
                  <a:lnTo>
                    <a:pt x="643" y="222"/>
                  </a:lnTo>
                  <a:lnTo>
                    <a:pt x="638" y="222"/>
                  </a:lnTo>
                  <a:lnTo>
                    <a:pt x="634" y="222"/>
                  </a:lnTo>
                  <a:lnTo>
                    <a:pt x="629" y="221"/>
                  </a:lnTo>
                  <a:lnTo>
                    <a:pt x="630" y="220"/>
                  </a:lnTo>
                  <a:lnTo>
                    <a:pt x="630" y="218"/>
                  </a:lnTo>
                  <a:lnTo>
                    <a:pt x="630" y="217"/>
                  </a:lnTo>
                  <a:lnTo>
                    <a:pt x="631" y="216"/>
                  </a:lnTo>
                  <a:lnTo>
                    <a:pt x="637" y="215"/>
                  </a:lnTo>
                  <a:lnTo>
                    <a:pt x="639" y="215"/>
                  </a:lnTo>
                  <a:lnTo>
                    <a:pt x="642" y="215"/>
                  </a:lnTo>
                  <a:lnTo>
                    <a:pt x="644" y="214"/>
                  </a:lnTo>
                  <a:lnTo>
                    <a:pt x="643" y="212"/>
                  </a:lnTo>
                  <a:lnTo>
                    <a:pt x="643" y="209"/>
                  </a:lnTo>
                  <a:lnTo>
                    <a:pt x="643" y="207"/>
                  </a:lnTo>
                  <a:lnTo>
                    <a:pt x="643" y="205"/>
                  </a:lnTo>
                  <a:lnTo>
                    <a:pt x="640" y="205"/>
                  </a:lnTo>
                  <a:lnTo>
                    <a:pt x="639" y="205"/>
                  </a:lnTo>
                  <a:lnTo>
                    <a:pt x="637" y="205"/>
                  </a:lnTo>
                  <a:lnTo>
                    <a:pt x="635" y="205"/>
                  </a:lnTo>
                  <a:lnTo>
                    <a:pt x="635" y="203"/>
                  </a:lnTo>
                  <a:lnTo>
                    <a:pt x="635" y="202"/>
                  </a:lnTo>
                  <a:lnTo>
                    <a:pt x="635" y="201"/>
                  </a:lnTo>
                  <a:lnTo>
                    <a:pt x="635" y="200"/>
                  </a:lnTo>
                  <a:lnTo>
                    <a:pt x="636" y="199"/>
                  </a:lnTo>
                  <a:lnTo>
                    <a:pt x="637" y="199"/>
                  </a:lnTo>
                  <a:lnTo>
                    <a:pt x="639" y="198"/>
                  </a:lnTo>
                  <a:lnTo>
                    <a:pt x="640" y="198"/>
                  </a:lnTo>
                  <a:lnTo>
                    <a:pt x="640" y="195"/>
                  </a:lnTo>
                  <a:lnTo>
                    <a:pt x="640" y="193"/>
                  </a:lnTo>
                  <a:lnTo>
                    <a:pt x="640" y="192"/>
                  </a:lnTo>
                  <a:lnTo>
                    <a:pt x="640" y="190"/>
                  </a:lnTo>
                  <a:lnTo>
                    <a:pt x="632" y="189"/>
                  </a:lnTo>
                  <a:lnTo>
                    <a:pt x="628" y="187"/>
                  </a:lnTo>
                  <a:lnTo>
                    <a:pt x="625" y="186"/>
                  </a:lnTo>
                  <a:lnTo>
                    <a:pt x="623" y="185"/>
                  </a:lnTo>
                  <a:lnTo>
                    <a:pt x="625" y="184"/>
                  </a:lnTo>
                  <a:lnTo>
                    <a:pt x="628" y="183"/>
                  </a:lnTo>
                  <a:lnTo>
                    <a:pt x="631" y="182"/>
                  </a:lnTo>
                  <a:lnTo>
                    <a:pt x="637" y="180"/>
                  </a:lnTo>
                  <a:lnTo>
                    <a:pt x="636" y="177"/>
                  </a:lnTo>
                  <a:lnTo>
                    <a:pt x="636" y="172"/>
                  </a:lnTo>
                  <a:lnTo>
                    <a:pt x="635" y="169"/>
                  </a:lnTo>
                  <a:lnTo>
                    <a:pt x="634" y="164"/>
                  </a:lnTo>
                  <a:lnTo>
                    <a:pt x="629" y="164"/>
                  </a:lnTo>
                  <a:lnTo>
                    <a:pt x="624" y="164"/>
                  </a:lnTo>
                  <a:lnTo>
                    <a:pt x="620" y="164"/>
                  </a:lnTo>
                  <a:lnTo>
                    <a:pt x="615" y="163"/>
                  </a:lnTo>
                  <a:lnTo>
                    <a:pt x="615" y="162"/>
                  </a:lnTo>
                  <a:lnTo>
                    <a:pt x="615" y="161"/>
                  </a:lnTo>
                  <a:lnTo>
                    <a:pt x="615" y="160"/>
                  </a:lnTo>
                  <a:lnTo>
                    <a:pt x="615" y="159"/>
                  </a:lnTo>
                  <a:lnTo>
                    <a:pt x="619" y="159"/>
                  </a:lnTo>
                  <a:lnTo>
                    <a:pt x="622" y="157"/>
                  </a:lnTo>
                  <a:lnTo>
                    <a:pt x="625" y="157"/>
                  </a:lnTo>
                  <a:lnTo>
                    <a:pt x="629" y="157"/>
                  </a:lnTo>
                  <a:lnTo>
                    <a:pt x="628" y="146"/>
                  </a:lnTo>
                  <a:lnTo>
                    <a:pt x="621" y="141"/>
                  </a:lnTo>
                  <a:lnTo>
                    <a:pt x="612" y="141"/>
                  </a:lnTo>
                  <a:lnTo>
                    <a:pt x="604" y="141"/>
                  </a:lnTo>
                  <a:lnTo>
                    <a:pt x="604" y="140"/>
                  </a:lnTo>
                  <a:lnTo>
                    <a:pt x="604" y="139"/>
                  </a:lnTo>
                  <a:lnTo>
                    <a:pt x="604" y="138"/>
                  </a:lnTo>
                  <a:lnTo>
                    <a:pt x="604" y="137"/>
                  </a:lnTo>
                  <a:lnTo>
                    <a:pt x="607" y="137"/>
                  </a:lnTo>
                  <a:lnTo>
                    <a:pt x="612" y="137"/>
                  </a:lnTo>
                  <a:lnTo>
                    <a:pt x="617" y="136"/>
                  </a:lnTo>
                  <a:lnTo>
                    <a:pt x="622" y="133"/>
                  </a:lnTo>
                  <a:lnTo>
                    <a:pt x="621" y="130"/>
                  </a:lnTo>
                  <a:lnTo>
                    <a:pt x="620" y="125"/>
                  </a:lnTo>
                  <a:lnTo>
                    <a:pt x="619" y="122"/>
                  </a:lnTo>
                  <a:lnTo>
                    <a:pt x="617" y="118"/>
                  </a:lnTo>
                  <a:lnTo>
                    <a:pt x="612" y="118"/>
                  </a:lnTo>
                  <a:lnTo>
                    <a:pt x="606" y="118"/>
                  </a:lnTo>
                  <a:lnTo>
                    <a:pt x="600" y="118"/>
                  </a:lnTo>
                  <a:lnTo>
                    <a:pt x="594" y="117"/>
                  </a:lnTo>
                  <a:lnTo>
                    <a:pt x="594" y="116"/>
                  </a:lnTo>
                  <a:lnTo>
                    <a:pt x="594" y="115"/>
                  </a:lnTo>
                  <a:lnTo>
                    <a:pt x="594" y="115"/>
                  </a:lnTo>
                  <a:lnTo>
                    <a:pt x="594" y="114"/>
                  </a:lnTo>
                  <a:lnTo>
                    <a:pt x="598" y="112"/>
                  </a:lnTo>
                  <a:lnTo>
                    <a:pt x="602" y="111"/>
                  </a:lnTo>
                  <a:lnTo>
                    <a:pt x="606" y="111"/>
                  </a:lnTo>
                  <a:lnTo>
                    <a:pt x="609" y="110"/>
                  </a:lnTo>
                  <a:lnTo>
                    <a:pt x="611" y="108"/>
                  </a:lnTo>
                  <a:lnTo>
                    <a:pt x="611" y="106"/>
                  </a:lnTo>
                  <a:lnTo>
                    <a:pt x="609" y="103"/>
                  </a:lnTo>
                  <a:lnTo>
                    <a:pt x="608" y="101"/>
                  </a:lnTo>
                  <a:lnTo>
                    <a:pt x="602" y="100"/>
                  </a:lnTo>
                  <a:lnTo>
                    <a:pt x="596" y="99"/>
                  </a:lnTo>
                  <a:lnTo>
                    <a:pt x="590" y="97"/>
                  </a:lnTo>
                  <a:lnTo>
                    <a:pt x="583" y="96"/>
                  </a:lnTo>
                  <a:lnTo>
                    <a:pt x="583" y="95"/>
                  </a:lnTo>
                  <a:lnTo>
                    <a:pt x="583" y="93"/>
                  </a:lnTo>
                  <a:lnTo>
                    <a:pt x="583" y="92"/>
                  </a:lnTo>
                  <a:lnTo>
                    <a:pt x="584" y="91"/>
                  </a:lnTo>
                  <a:lnTo>
                    <a:pt x="589" y="91"/>
                  </a:lnTo>
                  <a:lnTo>
                    <a:pt x="593" y="91"/>
                  </a:lnTo>
                  <a:lnTo>
                    <a:pt x="597" y="91"/>
                  </a:lnTo>
                  <a:lnTo>
                    <a:pt x="601" y="91"/>
                  </a:lnTo>
                  <a:lnTo>
                    <a:pt x="602" y="88"/>
                  </a:lnTo>
                  <a:lnTo>
                    <a:pt x="601" y="86"/>
                  </a:lnTo>
                  <a:lnTo>
                    <a:pt x="600" y="82"/>
                  </a:lnTo>
                  <a:lnTo>
                    <a:pt x="597" y="76"/>
                  </a:lnTo>
                  <a:lnTo>
                    <a:pt x="592" y="74"/>
                  </a:lnTo>
                  <a:lnTo>
                    <a:pt x="587" y="73"/>
                  </a:lnTo>
                  <a:lnTo>
                    <a:pt x="582" y="73"/>
                  </a:lnTo>
                  <a:lnTo>
                    <a:pt x="571" y="73"/>
                  </a:lnTo>
                  <a:lnTo>
                    <a:pt x="571" y="72"/>
                  </a:lnTo>
                  <a:lnTo>
                    <a:pt x="571" y="71"/>
                  </a:lnTo>
                  <a:lnTo>
                    <a:pt x="571" y="70"/>
                  </a:lnTo>
                  <a:lnTo>
                    <a:pt x="571" y="69"/>
                  </a:lnTo>
                  <a:lnTo>
                    <a:pt x="576" y="68"/>
                  </a:lnTo>
                  <a:lnTo>
                    <a:pt x="581" y="66"/>
                  </a:lnTo>
                  <a:lnTo>
                    <a:pt x="584" y="66"/>
                  </a:lnTo>
                  <a:lnTo>
                    <a:pt x="589" y="65"/>
                  </a:lnTo>
                  <a:lnTo>
                    <a:pt x="581" y="55"/>
                  </a:lnTo>
                  <a:lnTo>
                    <a:pt x="574" y="49"/>
                  </a:lnTo>
                  <a:lnTo>
                    <a:pt x="567" y="48"/>
                  </a:lnTo>
                  <a:lnTo>
                    <a:pt x="558" y="47"/>
                  </a:lnTo>
                  <a:lnTo>
                    <a:pt x="558" y="46"/>
                  </a:lnTo>
                  <a:lnTo>
                    <a:pt x="558" y="44"/>
                  </a:lnTo>
                  <a:lnTo>
                    <a:pt x="558" y="44"/>
                  </a:lnTo>
                  <a:lnTo>
                    <a:pt x="558" y="43"/>
                  </a:lnTo>
                  <a:lnTo>
                    <a:pt x="560" y="43"/>
                  </a:lnTo>
                  <a:lnTo>
                    <a:pt x="562" y="43"/>
                  </a:lnTo>
                  <a:lnTo>
                    <a:pt x="562" y="42"/>
                  </a:lnTo>
                  <a:lnTo>
                    <a:pt x="563" y="41"/>
                  </a:lnTo>
                  <a:lnTo>
                    <a:pt x="552" y="32"/>
                  </a:lnTo>
                  <a:lnTo>
                    <a:pt x="540" y="24"/>
                  </a:lnTo>
                  <a:lnTo>
                    <a:pt x="528" y="17"/>
                  </a:lnTo>
                  <a:lnTo>
                    <a:pt x="515" y="11"/>
                  </a:lnTo>
                  <a:lnTo>
                    <a:pt x="502" y="6"/>
                  </a:lnTo>
                  <a:lnTo>
                    <a:pt x="490" y="3"/>
                  </a:lnTo>
                  <a:lnTo>
                    <a:pt x="477" y="1"/>
                  </a:lnTo>
                  <a:lnTo>
                    <a:pt x="464" y="0"/>
                  </a:lnTo>
                  <a:lnTo>
                    <a:pt x="450" y="0"/>
                  </a:lnTo>
                  <a:lnTo>
                    <a:pt x="438" y="1"/>
                  </a:lnTo>
                  <a:lnTo>
                    <a:pt x="424" y="4"/>
                  </a:lnTo>
                  <a:lnTo>
                    <a:pt x="411" y="8"/>
                  </a:lnTo>
                  <a:lnTo>
                    <a:pt x="399" y="12"/>
                  </a:lnTo>
                  <a:lnTo>
                    <a:pt x="386" y="18"/>
                  </a:lnTo>
                  <a:lnTo>
                    <a:pt x="373" y="24"/>
                  </a:lnTo>
                  <a:lnTo>
                    <a:pt x="361" y="32"/>
                  </a:lnTo>
                  <a:lnTo>
                    <a:pt x="359" y="33"/>
                  </a:lnTo>
                  <a:lnTo>
                    <a:pt x="359" y="35"/>
                  </a:lnTo>
                  <a:lnTo>
                    <a:pt x="359" y="36"/>
                  </a:lnTo>
                  <a:lnTo>
                    <a:pt x="359" y="39"/>
                  </a:lnTo>
                  <a:lnTo>
                    <a:pt x="353" y="41"/>
                  </a:lnTo>
                  <a:lnTo>
                    <a:pt x="348" y="43"/>
                  </a:lnTo>
                  <a:lnTo>
                    <a:pt x="343" y="46"/>
                  </a:lnTo>
                  <a:lnTo>
                    <a:pt x="339" y="50"/>
                  </a:lnTo>
                  <a:lnTo>
                    <a:pt x="339" y="51"/>
                  </a:lnTo>
                  <a:lnTo>
                    <a:pt x="339" y="53"/>
                  </a:lnTo>
                  <a:lnTo>
                    <a:pt x="339" y="54"/>
                  </a:lnTo>
                  <a:lnTo>
                    <a:pt x="339" y="55"/>
                  </a:lnTo>
                  <a:lnTo>
                    <a:pt x="342" y="56"/>
                  </a:lnTo>
                  <a:lnTo>
                    <a:pt x="346" y="56"/>
                  </a:lnTo>
                  <a:lnTo>
                    <a:pt x="349" y="56"/>
                  </a:lnTo>
                  <a:lnTo>
                    <a:pt x="353" y="57"/>
                  </a:lnTo>
                  <a:lnTo>
                    <a:pt x="351" y="58"/>
                  </a:lnTo>
                  <a:lnTo>
                    <a:pt x="351" y="59"/>
                  </a:lnTo>
                  <a:lnTo>
                    <a:pt x="351" y="61"/>
                  </a:lnTo>
                  <a:lnTo>
                    <a:pt x="351" y="62"/>
                  </a:lnTo>
                  <a:lnTo>
                    <a:pt x="338" y="63"/>
                  </a:lnTo>
                  <a:lnTo>
                    <a:pt x="331" y="64"/>
                  </a:lnTo>
                  <a:lnTo>
                    <a:pt x="326" y="68"/>
                  </a:lnTo>
                  <a:lnTo>
                    <a:pt x="321" y="78"/>
                  </a:lnTo>
                  <a:lnTo>
                    <a:pt x="326" y="79"/>
                  </a:lnTo>
                  <a:lnTo>
                    <a:pt x="328" y="79"/>
                  </a:lnTo>
                  <a:lnTo>
                    <a:pt x="330" y="79"/>
                  </a:lnTo>
                  <a:lnTo>
                    <a:pt x="332" y="78"/>
                  </a:lnTo>
                  <a:lnTo>
                    <a:pt x="332" y="79"/>
                  </a:lnTo>
                  <a:lnTo>
                    <a:pt x="332" y="80"/>
                  </a:lnTo>
                  <a:lnTo>
                    <a:pt x="332" y="81"/>
                  </a:lnTo>
                  <a:lnTo>
                    <a:pt x="333" y="82"/>
                  </a:lnTo>
                  <a:lnTo>
                    <a:pt x="328" y="82"/>
                  </a:lnTo>
                  <a:lnTo>
                    <a:pt x="324" y="84"/>
                  </a:lnTo>
                  <a:lnTo>
                    <a:pt x="320" y="84"/>
                  </a:lnTo>
                  <a:lnTo>
                    <a:pt x="316" y="85"/>
                  </a:lnTo>
                  <a:lnTo>
                    <a:pt x="312" y="89"/>
                  </a:lnTo>
                  <a:lnTo>
                    <a:pt x="309" y="95"/>
                  </a:lnTo>
                  <a:lnTo>
                    <a:pt x="305" y="100"/>
                  </a:lnTo>
                  <a:lnTo>
                    <a:pt x="303" y="106"/>
                  </a:lnTo>
                  <a:lnTo>
                    <a:pt x="308" y="106"/>
                  </a:lnTo>
                  <a:lnTo>
                    <a:pt x="312" y="106"/>
                  </a:lnTo>
                  <a:lnTo>
                    <a:pt x="316" y="106"/>
                  </a:lnTo>
                  <a:lnTo>
                    <a:pt x="320" y="106"/>
                  </a:lnTo>
                  <a:lnTo>
                    <a:pt x="320" y="107"/>
                  </a:lnTo>
                  <a:lnTo>
                    <a:pt x="320" y="107"/>
                  </a:lnTo>
                  <a:lnTo>
                    <a:pt x="320" y="108"/>
                  </a:lnTo>
                  <a:lnTo>
                    <a:pt x="320" y="109"/>
                  </a:lnTo>
                  <a:lnTo>
                    <a:pt x="315" y="110"/>
                  </a:lnTo>
                  <a:lnTo>
                    <a:pt x="309" y="110"/>
                  </a:lnTo>
                  <a:lnTo>
                    <a:pt x="302" y="111"/>
                  </a:lnTo>
                  <a:lnTo>
                    <a:pt x="296" y="112"/>
                  </a:lnTo>
                  <a:lnTo>
                    <a:pt x="295" y="117"/>
                  </a:lnTo>
                  <a:lnTo>
                    <a:pt x="294" y="121"/>
                  </a:lnTo>
                  <a:lnTo>
                    <a:pt x="293" y="125"/>
                  </a:lnTo>
                  <a:lnTo>
                    <a:pt x="292" y="130"/>
                  </a:lnTo>
                  <a:lnTo>
                    <a:pt x="296" y="130"/>
                  </a:lnTo>
                  <a:lnTo>
                    <a:pt x="303" y="129"/>
                  </a:lnTo>
                  <a:lnTo>
                    <a:pt x="310" y="130"/>
                  </a:lnTo>
                  <a:lnTo>
                    <a:pt x="316" y="133"/>
                  </a:lnTo>
                  <a:lnTo>
                    <a:pt x="308" y="134"/>
                  </a:lnTo>
                  <a:lnTo>
                    <a:pt x="301" y="134"/>
                  </a:lnTo>
                  <a:lnTo>
                    <a:pt x="294" y="136"/>
                  </a:lnTo>
                  <a:lnTo>
                    <a:pt x="287" y="137"/>
                  </a:lnTo>
                  <a:lnTo>
                    <a:pt x="283" y="144"/>
                  </a:lnTo>
                  <a:lnTo>
                    <a:pt x="281" y="147"/>
                  </a:lnTo>
                  <a:lnTo>
                    <a:pt x="280" y="150"/>
                  </a:lnTo>
                  <a:lnTo>
                    <a:pt x="280" y="155"/>
                  </a:lnTo>
                  <a:lnTo>
                    <a:pt x="289" y="155"/>
                  </a:lnTo>
                  <a:lnTo>
                    <a:pt x="294" y="155"/>
                  </a:lnTo>
                  <a:lnTo>
                    <a:pt x="297" y="156"/>
                  </a:lnTo>
                  <a:lnTo>
                    <a:pt x="302" y="157"/>
                  </a:lnTo>
                  <a:lnTo>
                    <a:pt x="302" y="157"/>
                  </a:lnTo>
                  <a:lnTo>
                    <a:pt x="302" y="157"/>
                  </a:lnTo>
                  <a:lnTo>
                    <a:pt x="302" y="157"/>
                  </a:lnTo>
                  <a:lnTo>
                    <a:pt x="301" y="159"/>
                  </a:lnTo>
                  <a:lnTo>
                    <a:pt x="295" y="159"/>
                  </a:lnTo>
                  <a:lnTo>
                    <a:pt x="288" y="160"/>
                  </a:lnTo>
                  <a:lnTo>
                    <a:pt x="281" y="160"/>
                  </a:lnTo>
                  <a:lnTo>
                    <a:pt x="274" y="161"/>
                  </a:lnTo>
                  <a:lnTo>
                    <a:pt x="274" y="165"/>
                  </a:lnTo>
                  <a:lnTo>
                    <a:pt x="273" y="169"/>
                  </a:lnTo>
                  <a:lnTo>
                    <a:pt x="272" y="174"/>
                  </a:lnTo>
                  <a:lnTo>
                    <a:pt x="272" y="180"/>
                  </a:lnTo>
                  <a:lnTo>
                    <a:pt x="283" y="182"/>
                  </a:lnTo>
                  <a:lnTo>
                    <a:pt x="290" y="182"/>
                  </a:lnTo>
                  <a:lnTo>
                    <a:pt x="294" y="183"/>
                  </a:lnTo>
                  <a:lnTo>
                    <a:pt x="295" y="184"/>
                  </a:lnTo>
                  <a:lnTo>
                    <a:pt x="294" y="185"/>
                  </a:lnTo>
                  <a:lnTo>
                    <a:pt x="290" y="186"/>
                  </a:lnTo>
                  <a:lnTo>
                    <a:pt x="282" y="187"/>
                  </a:lnTo>
                  <a:lnTo>
                    <a:pt x="267" y="189"/>
                  </a:lnTo>
                  <a:lnTo>
                    <a:pt x="266" y="193"/>
                  </a:lnTo>
                  <a:lnTo>
                    <a:pt x="266" y="198"/>
                  </a:lnTo>
                  <a:lnTo>
                    <a:pt x="265" y="203"/>
                  </a:lnTo>
                  <a:lnTo>
                    <a:pt x="265" y="208"/>
                  </a:lnTo>
                  <a:lnTo>
                    <a:pt x="270" y="208"/>
                  </a:lnTo>
                  <a:lnTo>
                    <a:pt x="275" y="208"/>
                  </a:lnTo>
                  <a:lnTo>
                    <a:pt x="280" y="208"/>
                  </a:lnTo>
                  <a:lnTo>
                    <a:pt x="286" y="209"/>
                  </a:lnTo>
                  <a:lnTo>
                    <a:pt x="287" y="210"/>
                  </a:lnTo>
                  <a:lnTo>
                    <a:pt x="287" y="212"/>
                  </a:lnTo>
                  <a:lnTo>
                    <a:pt x="287" y="213"/>
                  </a:lnTo>
                  <a:lnTo>
                    <a:pt x="287" y="214"/>
                  </a:lnTo>
                  <a:lnTo>
                    <a:pt x="279" y="214"/>
                  </a:lnTo>
                  <a:lnTo>
                    <a:pt x="272" y="213"/>
                  </a:lnTo>
                  <a:lnTo>
                    <a:pt x="266" y="214"/>
                  </a:lnTo>
                  <a:lnTo>
                    <a:pt x="260" y="215"/>
                  </a:lnTo>
                  <a:lnTo>
                    <a:pt x="259" y="220"/>
                  </a:lnTo>
                  <a:lnTo>
                    <a:pt x="259" y="224"/>
                  </a:lnTo>
                  <a:lnTo>
                    <a:pt x="258" y="229"/>
                  </a:lnTo>
                  <a:lnTo>
                    <a:pt x="258" y="233"/>
                  </a:lnTo>
                  <a:lnTo>
                    <a:pt x="267" y="233"/>
                  </a:lnTo>
                  <a:lnTo>
                    <a:pt x="273" y="233"/>
                  </a:lnTo>
                  <a:lnTo>
                    <a:pt x="277" y="235"/>
                  </a:lnTo>
                  <a:lnTo>
                    <a:pt x="281" y="236"/>
                  </a:lnTo>
                  <a:lnTo>
                    <a:pt x="280" y="237"/>
                  </a:lnTo>
                  <a:lnTo>
                    <a:pt x="277" y="238"/>
                  </a:lnTo>
                  <a:lnTo>
                    <a:pt x="270" y="239"/>
                  </a:lnTo>
                  <a:lnTo>
                    <a:pt x="256" y="242"/>
                  </a:lnTo>
                  <a:lnTo>
                    <a:pt x="255" y="246"/>
                  </a:lnTo>
                  <a:lnTo>
                    <a:pt x="255" y="251"/>
                  </a:lnTo>
                  <a:lnTo>
                    <a:pt x="254" y="255"/>
                  </a:lnTo>
                  <a:lnTo>
                    <a:pt x="252" y="260"/>
                  </a:lnTo>
                  <a:lnTo>
                    <a:pt x="259" y="261"/>
                  </a:lnTo>
                  <a:lnTo>
                    <a:pt x="265" y="261"/>
                  </a:lnTo>
                  <a:lnTo>
                    <a:pt x="271" y="261"/>
                  </a:lnTo>
                  <a:lnTo>
                    <a:pt x="277" y="262"/>
                  </a:lnTo>
                  <a:lnTo>
                    <a:pt x="277" y="263"/>
                  </a:lnTo>
                  <a:lnTo>
                    <a:pt x="277" y="265"/>
                  </a:lnTo>
                  <a:lnTo>
                    <a:pt x="275" y="267"/>
                  </a:lnTo>
                  <a:lnTo>
                    <a:pt x="275" y="268"/>
                  </a:lnTo>
                  <a:lnTo>
                    <a:pt x="264" y="267"/>
                  </a:lnTo>
                  <a:lnTo>
                    <a:pt x="258" y="266"/>
                  </a:lnTo>
                  <a:lnTo>
                    <a:pt x="255" y="266"/>
                  </a:lnTo>
                  <a:lnTo>
                    <a:pt x="251" y="267"/>
                  </a:lnTo>
                  <a:lnTo>
                    <a:pt x="250" y="269"/>
                  </a:lnTo>
                  <a:lnTo>
                    <a:pt x="249" y="273"/>
                  </a:lnTo>
                  <a:lnTo>
                    <a:pt x="249" y="278"/>
                  </a:lnTo>
                  <a:lnTo>
                    <a:pt x="248" y="289"/>
                  </a:lnTo>
                  <a:lnTo>
                    <a:pt x="255" y="290"/>
                  </a:lnTo>
                  <a:lnTo>
                    <a:pt x="262" y="290"/>
                  </a:lnTo>
                  <a:lnTo>
                    <a:pt x="267" y="292"/>
                  </a:lnTo>
                  <a:lnTo>
                    <a:pt x="267" y="296"/>
                  </a:lnTo>
                  <a:lnTo>
                    <a:pt x="258" y="295"/>
                  </a:lnTo>
                  <a:lnTo>
                    <a:pt x="254" y="295"/>
                  </a:lnTo>
                  <a:lnTo>
                    <a:pt x="250" y="295"/>
                  </a:lnTo>
                  <a:lnTo>
                    <a:pt x="245" y="296"/>
                  </a:lnTo>
                  <a:lnTo>
                    <a:pt x="244" y="300"/>
                  </a:lnTo>
                  <a:lnTo>
                    <a:pt x="243" y="304"/>
                  </a:lnTo>
                  <a:lnTo>
                    <a:pt x="242" y="308"/>
                  </a:lnTo>
                  <a:lnTo>
                    <a:pt x="241" y="313"/>
                  </a:lnTo>
                  <a:lnTo>
                    <a:pt x="249" y="313"/>
                  </a:lnTo>
                  <a:lnTo>
                    <a:pt x="256" y="313"/>
                  </a:lnTo>
                  <a:lnTo>
                    <a:pt x="263" y="315"/>
                  </a:lnTo>
                  <a:lnTo>
                    <a:pt x="271" y="319"/>
                  </a:lnTo>
                  <a:lnTo>
                    <a:pt x="264" y="319"/>
                  </a:lnTo>
                  <a:lnTo>
                    <a:pt x="256" y="319"/>
                  </a:lnTo>
                  <a:lnTo>
                    <a:pt x="248" y="320"/>
                  </a:lnTo>
                  <a:lnTo>
                    <a:pt x="240" y="320"/>
                  </a:lnTo>
                  <a:lnTo>
                    <a:pt x="239" y="323"/>
                  </a:lnTo>
                  <a:lnTo>
                    <a:pt x="237" y="326"/>
                  </a:lnTo>
                  <a:lnTo>
                    <a:pt x="237" y="329"/>
                  </a:lnTo>
                  <a:lnTo>
                    <a:pt x="236" y="335"/>
                  </a:lnTo>
                  <a:lnTo>
                    <a:pt x="243" y="336"/>
                  </a:lnTo>
                  <a:lnTo>
                    <a:pt x="249" y="337"/>
                  </a:lnTo>
                  <a:lnTo>
                    <a:pt x="252" y="338"/>
                  </a:lnTo>
                  <a:lnTo>
                    <a:pt x="258" y="341"/>
                  </a:lnTo>
                  <a:lnTo>
                    <a:pt x="252" y="341"/>
                  </a:lnTo>
                  <a:lnTo>
                    <a:pt x="247" y="342"/>
                  </a:lnTo>
                  <a:lnTo>
                    <a:pt x="241" y="342"/>
                  </a:lnTo>
                  <a:lnTo>
                    <a:pt x="235" y="343"/>
                  </a:lnTo>
                  <a:lnTo>
                    <a:pt x="234" y="349"/>
                  </a:lnTo>
                  <a:lnTo>
                    <a:pt x="233" y="351"/>
                  </a:lnTo>
                  <a:lnTo>
                    <a:pt x="232" y="353"/>
                  </a:lnTo>
                  <a:lnTo>
                    <a:pt x="229" y="356"/>
                  </a:lnTo>
                  <a:lnTo>
                    <a:pt x="216" y="359"/>
                  </a:lnTo>
                  <a:lnTo>
                    <a:pt x="201" y="363"/>
                  </a:lnTo>
                  <a:lnTo>
                    <a:pt x="187" y="365"/>
                  </a:lnTo>
                  <a:lnTo>
                    <a:pt x="173" y="366"/>
                  </a:lnTo>
                  <a:lnTo>
                    <a:pt x="158" y="368"/>
                  </a:lnTo>
                  <a:lnTo>
                    <a:pt x="144" y="372"/>
                  </a:lnTo>
                  <a:lnTo>
                    <a:pt x="130" y="375"/>
                  </a:lnTo>
                  <a:lnTo>
                    <a:pt x="116" y="381"/>
                  </a:lnTo>
                  <a:lnTo>
                    <a:pt x="115" y="382"/>
                  </a:lnTo>
                  <a:lnTo>
                    <a:pt x="115" y="382"/>
                  </a:lnTo>
                  <a:lnTo>
                    <a:pt x="115" y="383"/>
                  </a:lnTo>
                  <a:lnTo>
                    <a:pt x="115" y="384"/>
                  </a:lnTo>
                  <a:lnTo>
                    <a:pt x="127" y="383"/>
                  </a:lnTo>
                  <a:lnTo>
                    <a:pt x="136" y="383"/>
                  </a:lnTo>
                  <a:lnTo>
                    <a:pt x="144" y="382"/>
                  </a:lnTo>
                  <a:lnTo>
                    <a:pt x="151" y="382"/>
                  </a:lnTo>
                  <a:lnTo>
                    <a:pt x="158" y="382"/>
                  </a:lnTo>
                  <a:lnTo>
                    <a:pt x="166" y="382"/>
                  </a:lnTo>
                  <a:lnTo>
                    <a:pt x="175" y="382"/>
                  </a:lnTo>
                  <a:lnTo>
                    <a:pt x="187" y="382"/>
                  </a:lnTo>
                  <a:lnTo>
                    <a:pt x="186" y="382"/>
                  </a:lnTo>
                  <a:lnTo>
                    <a:pt x="183" y="383"/>
                  </a:lnTo>
                  <a:lnTo>
                    <a:pt x="179" y="383"/>
                  </a:lnTo>
                  <a:lnTo>
                    <a:pt x="173" y="384"/>
                  </a:lnTo>
                  <a:lnTo>
                    <a:pt x="164" y="386"/>
                  </a:lnTo>
                  <a:lnTo>
                    <a:pt x="149" y="387"/>
                  </a:lnTo>
                  <a:lnTo>
                    <a:pt x="129" y="389"/>
                  </a:lnTo>
                  <a:lnTo>
                    <a:pt x="104" y="391"/>
                  </a:lnTo>
                  <a:lnTo>
                    <a:pt x="102" y="395"/>
                  </a:lnTo>
                  <a:lnTo>
                    <a:pt x="100" y="397"/>
                  </a:lnTo>
                  <a:lnTo>
                    <a:pt x="99" y="399"/>
                  </a:lnTo>
                  <a:lnTo>
                    <a:pt x="99" y="404"/>
                  </a:lnTo>
                  <a:lnTo>
                    <a:pt x="113" y="404"/>
                  </a:lnTo>
                  <a:lnTo>
                    <a:pt x="123" y="405"/>
                  </a:lnTo>
                  <a:lnTo>
                    <a:pt x="131" y="405"/>
                  </a:lnTo>
                  <a:lnTo>
                    <a:pt x="136" y="405"/>
                  </a:lnTo>
                  <a:lnTo>
                    <a:pt x="141" y="405"/>
                  </a:lnTo>
                  <a:lnTo>
                    <a:pt x="143" y="406"/>
                  </a:lnTo>
                  <a:lnTo>
                    <a:pt x="146" y="406"/>
                  </a:lnTo>
                  <a:lnTo>
                    <a:pt x="149" y="407"/>
                  </a:lnTo>
                  <a:lnTo>
                    <a:pt x="144" y="410"/>
                  </a:lnTo>
                  <a:lnTo>
                    <a:pt x="137" y="411"/>
                  </a:lnTo>
                  <a:lnTo>
                    <a:pt x="129" y="411"/>
                  </a:lnTo>
                  <a:lnTo>
                    <a:pt x="121" y="412"/>
                  </a:lnTo>
                  <a:lnTo>
                    <a:pt x="112" y="412"/>
                  </a:lnTo>
                  <a:lnTo>
                    <a:pt x="104" y="412"/>
                  </a:lnTo>
                  <a:lnTo>
                    <a:pt x="98" y="412"/>
                  </a:lnTo>
                  <a:lnTo>
                    <a:pt x="93" y="412"/>
                  </a:lnTo>
                  <a:lnTo>
                    <a:pt x="92" y="417"/>
                  </a:lnTo>
                  <a:lnTo>
                    <a:pt x="92" y="420"/>
                  </a:lnTo>
                  <a:lnTo>
                    <a:pt x="91" y="425"/>
                  </a:lnTo>
                  <a:lnTo>
                    <a:pt x="90" y="429"/>
                  </a:lnTo>
                  <a:lnTo>
                    <a:pt x="96" y="429"/>
                  </a:lnTo>
                  <a:lnTo>
                    <a:pt x="100" y="429"/>
                  </a:lnTo>
                  <a:lnTo>
                    <a:pt x="106" y="429"/>
                  </a:lnTo>
                  <a:lnTo>
                    <a:pt x="112" y="429"/>
                  </a:lnTo>
                  <a:lnTo>
                    <a:pt x="118" y="429"/>
                  </a:lnTo>
                  <a:lnTo>
                    <a:pt x="125" y="429"/>
                  </a:lnTo>
                  <a:lnTo>
                    <a:pt x="130" y="429"/>
                  </a:lnTo>
                  <a:lnTo>
                    <a:pt x="136" y="429"/>
                  </a:lnTo>
                  <a:lnTo>
                    <a:pt x="135" y="431"/>
                  </a:lnTo>
                  <a:lnTo>
                    <a:pt x="135" y="432"/>
                  </a:lnTo>
                  <a:lnTo>
                    <a:pt x="135" y="433"/>
                  </a:lnTo>
                  <a:lnTo>
                    <a:pt x="134" y="434"/>
                  </a:lnTo>
                  <a:lnTo>
                    <a:pt x="121" y="433"/>
                  </a:lnTo>
                  <a:lnTo>
                    <a:pt x="108" y="432"/>
                  </a:lnTo>
                  <a:lnTo>
                    <a:pt x="95" y="433"/>
                  </a:lnTo>
                  <a:lnTo>
                    <a:pt x="82" y="434"/>
                  </a:lnTo>
                  <a:lnTo>
                    <a:pt x="68" y="436"/>
                  </a:lnTo>
                  <a:lnTo>
                    <a:pt x="55" y="439"/>
                  </a:lnTo>
                  <a:lnTo>
                    <a:pt x="44" y="442"/>
                  </a:lnTo>
                  <a:lnTo>
                    <a:pt x="32" y="445"/>
                  </a:lnTo>
                  <a:lnTo>
                    <a:pt x="31" y="447"/>
                  </a:lnTo>
                  <a:lnTo>
                    <a:pt x="31" y="448"/>
                  </a:lnTo>
                  <a:lnTo>
                    <a:pt x="31" y="449"/>
                  </a:lnTo>
                  <a:lnTo>
                    <a:pt x="31" y="450"/>
                  </a:lnTo>
                  <a:lnTo>
                    <a:pt x="42" y="450"/>
                  </a:lnTo>
                  <a:lnTo>
                    <a:pt x="51" y="451"/>
                  </a:lnTo>
                  <a:lnTo>
                    <a:pt x="61" y="451"/>
                  </a:lnTo>
                  <a:lnTo>
                    <a:pt x="72" y="451"/>
                  </a:lnTo>
                  <a:lnTo>
                    <a:pt x="82" y="452"/>
                  </a:lnTo>
                  <a:lnTo>
                    <a:pt x="92" y="454"/>
                  </a:lnTo>
                  <a:lnTo>
                    <a:pt x="103" y="455"/>
                  </a:lnTo>
                  <a:lnTo>
                    <a:pt x="114" y="456"/>
                  </a:lnTo>
                  <a:lnTo>
                    <a:pt x="103" y="456"/>
                  </a:lnTo>
                  <a:lnTo>
                    <a:pt x="91" y="457"/>
                  </a:lnTo>
                  <a:lnTo>
                    <a:pt x="78" y="457"/>
                  </a:lnTo>
                  <a:lnTo>
                    <a:pt x="67" y="457"/>
                  </a:lnTo>
                  <a:lnTo>
                    <a:pt x="55" y="458"/>
                  </a:lnTo>
                  <a:lnTo>
                    <a:pt x="43" y="458"/>
                  </a:lnTo>
                  <a:lnTo>
                    <a:pt x="31" y="459"/>
                  </a:lnTo>
                  <a:lnTo>
                    <a:pt x="20" y="459"/>
                  </a:lnTo>
                  <a:lnTo>
                    <a:pt x="19" y="463"/>
                  </a:lnTo>
                  <a:lnTo>
                    <a:pt x="17" y="466"/>
                  </a:lnTo>
                  <a:lnTo>
                    <a:pt x="16" y="470"/>
                  </a:lnTo>
                  <a:lnTo>
                    <a:pt x="15" y="473"/>
                  </a:lnTo>
                  <a:lnTo>
                    <a:pt x="23" y="473"/>
                  </a:lnTo>
                  <a:lnTo>
                    <a:pt x="30" y="473"/>
                  </a:lnTo>
                  <a:lnTo>
                    <a:pt x="38" y="472"/>
                  </a:lnTo>
                  <a:lnTo>
                    <a:pt x="46" y="472"/>
                  </a:lnTo>
                  <a:lnTo>
                    <a:pt x="55" y="473"/>
                  </a:lnTo>
                  <a:lnTo>
                    <a:pt x="64" y="474"/>
                  </a:lnTo>
                  <a:lnTo>
                    <a:pt x="73" y="475"/>
                  </a:lnTo>
                  <a:lnTo>
                    <a:pt x="81" y="479"/>
                  </a:lnTo>
                  <a:lnTo>
                    <a:pt x="72" y="479"/>
                  </a:lnTo>
                  <a:lnTo>
                    <a:pt x="64" y="480"/>
                  </a:lnTo>
                  <a:lnTo>
                    <a:pt x="54" y="480"/>
                  </a:lnTo>
                  <a:lnTo>
                    <a:pt x="46" y="480"/>
                  </a:lnTo>
                  <a:lnTo>
                    <a:pt x="37" y="481"/>
                  </a:lnTo>
                  <a:lnTo>
                    <a:pt x="29" y="481"/>
                  </a:lnTo>
                  <a:lnTo>
                    <a:pt x="20" y="481"/>
                  </a:lnTo>
                  <a:lnTo>
                    <a:pt x="12" y="481"/>
                  </a:lnTo>
                  <a:lnTo>
                    <a:pt x="9" y="489"/>
                  </a:lnTo>
                  <a:lnTo>
                    <a:pt x="9" y="494"/>
                  </a:lnTo>
                  <a:lnTo>
                    <a:pt x="8" y="496"/>
                  </a:lnTo>
                  <a:lnTo>
                    <a:pt x="9" y="500"/>
                  </a:lnTo>
                  <a:lnTo>
                    <a:pt x="17" y="500"/>
                  </a:lnTo>
                  <a:lnTo>
                    <a:pt x="27" y="500"/>
                  </a:lnTo>
                  <a:lnTo>
                    <a:pt x="37" y="498"/>
                  </a:lnTo>
                  <a:lnTo>
                    <a:pt x="46" y="498"/>
                  </a:lnTo>
                  <a:lnTo>
                    <a:pt x="57" y="498"/>
                  </a:lnTo>
                  <a:lnTo>
                    <a:pt x="67" y="500"/>
                  </a:lnTo>
                  <a:lnTo>
                    <a:pt x="77" y="500"/>
                  </a:lnTo>
                  <a:lnTo>
                    <a:pt x="87" y="502"/>
                  </a:lnTo>
                  <a:lnTo>
                    <a:pt x="77" y="504"/>
                  </a:lnTo>
                  <a:lnTo>
                    <a:pt x="67" y="507"/>
                  </a:lnTo>
                  <a:lnTo>
                    <a:pt x="57" y="507"/>
                  </a:lnTo>
                  <a:lnTo>
                    <a:pt x="46" y="508"/>
                  </a:lnTo>
                  <a:lnTo>
                    <a:pt x="36" y="508"/>
                  </a:lnTo>
                  <a:lnTo>
                    <a:pt x="26" y="508"/>
                  </a:lnTo>
                  <a:lnTo>
                    <a:pt x="16" y="508"/>
                  </a:lnTo>
                  <a:lnTo>
                    <a:pt x="7" y="508"/>
                  </a:lnTo>
                  <a:lnTo>
                    <a:pt x="6" y="512"/>
                  </a:lnTo>
                  <a:lnTo>
                    <a:pt x="6" y="516"/>
                  </a:lnTo>
                  <a:lnTo>
                    <a:pt x="6" y="520"/>
                  </a:lnTo>
                  <a:lnTo>
                    <a:pt x="6" y="525"/>
                  </a:lnTo>
                  <a:lnTo>
                    <a:pt x="19" y="525"/>
                  </a:lnTo>
                  <a:lnTo>
                    <a:pt x="28" y="526"/>
                  </a:lnTo>
                  <a:lnTo>
                    <a:pt x="35" y="526"/>
                  </a:lnTo>
                  <a:lnTo>
                    <a:pt x="39" y="526"/>
                  </a:lnTo>
                  <a:lnTo>
                    <a:pt x="43" y="526"/>
                  </a:lnTo>
                  <a:lnTo>
                    <a:pt x="45" y="527"/>
                  </a:lnTo>
                  <a:lnTo>
                    <a:pt x="49" y="527"/>
                  </a:lnTo>
                  <a:lnTo>
                    <a:pt x="51" y="528"/>
                  </a:lnTo>
                  <a:lnTo>
                    <a:pt x="46" y="531"/>
                  </a:lnTo>
                  <a:lnTo>
                    <a:pt x="42" y="532"/>
                  </a:lnTo>
                  <a:lnTo>
                    <a:pt x="35" y="532"/>
                  </a:lnTo>
                  <a:lnTo>
                    <a:pt x="28" y="533"/>
                  </a:lnTo>
                  <a:lnTo>
                    <a:pt x="21" y="533"/>
                  </a:lnTo>
                  <a:lnTo>
                    <a:pt x="15" y="533"/>
                  </a:lnTo>
                  <a:lnTo>
                    <a:pt x="9" y="533"/>
                  </a:lnTo>
                  <a:lnTo>
                    <a:pt x="6" y="533"/>
                  </a:lnTo>
                  <a:lnTo>
                    <a:pt x="5" y="539"/>
                  </a:lnTo>
                  <a:lnTo>
                    <a:pt x="4" y="541"/>
                  </a:lnTo>
                  <a:lnTo>
                    <a:pt x="4" y="545"/>
                  </a:lnTo>
                  <a:lnTo>
                    <a:pt x="5" y="547"/>
                  </a:lnTo>
                  <a:lnTo>
                    <a:pt x="13" y="548"/>
                  </a:lnTo>
                  <a:lnTo>
                    <a:pt x="23" y="549"/>
                  </a:lnTo>
                  <a:lnTo>
                    <a:pt x="34" y="549"/>
                  </a:lnTo>
                  <a:lnTo>
                    <a:pt x="43" y="550"/>
                  </a:lnTo>
                  <a:lnTo>
                    <a:pt x="52" y="550"/>
                  </a:lnTo>
                  <a:lnTo>
                    <a:pt x="60" y="550"/>
                  </a:lnTo>
                  <a:lnTo>
                    <a:pt x="65" y="550"/>
                  </a:lnTo>
                  <a:lnTo>
                    <a:pt x="67" y="550"/>
                  </a:lnTo>
                  <a:lnTo>
                    <a:pt x="61" y="553"/>
                  </a:lnTo>
                  <a:lnTo>
                    <a:pt x="52" y="556"/>
                  </a:lnTo>
                  <a:lnTo>
                    <a:pt x="42" y="557"/>
                  </a:lnTo>
                  <a:lnTo>
                    <a:pt x="31" y="560"/>
                  </a:lnTo>
                  <a:lnTo>
                    <a:pt x="22" y="561"/>
                  </a:lnTo>
                  <a:lnTo>
                    <a:pt x="14" y="561"/>
                  </a:lnTo>
                  <a:lnTo>
                    <a:pt x="8" y="562"/>
                  </a:lnTo>
                  <a:lnTo>
                    <a:pt x="6" y="562"/>
                  </a:lnTo>
                  <a:lnTo>
                    <a:pt x="4" y="577"/>
                  </a:lnTo>
                  <a:lnTo>
                    <a:pt x="13" y="578"/>
                  </a:lnTo>
                  <a:lnTo>
                    <a:pt x="22" y="579"/>
                  </a:lnTo>
                  <a:lnTo>
                    <a:pt x="31" y="580"/>
                  </a:lnTo>
                  <a:lnTo>
                    <a:pt x="40" y="581"/>
                  </a:lnTo>
                  <a:lnTo>
                    <a:pt x="49" y="583"/>
                  </a:lnTo>
                  <a:lnTo>
                    <a:pt x="55" y="583"/>
                  </a:lnTo>
                  <a:lnTo>
                    <a:pt x="61" y="584"/>
                  </a:lnTo>
                  <a:lnTo>
                    <a:pt x="65" y="585"/>
                  </a:lnTo>
                  <a:lnTo>
                    <a:pt x="4" y="592"/>
                  </a:lnTo>
                  <a:lnTo>
                    <a:pt x="0" y="611"/>
                  </a:lnTo>
                  <a:lnTo>
                    <a:pt x="9" y="613"/>
                  </a:lnTo>
                  <a:lnTo>
                    <a:pt x="20" y="614"/>
                  </a:lnTo>
                  <a:lnTo>
                    <a:pt x="32" y="615"/>
                  </a:lnTo>
                  <a:lnTo>
                    <a:pt x="45" y="616"/>
                  </a:lnTo>
                  <a:lnTo>
                    <a:pt x="58" y="617"/>
                  </a:lnTo>
                  <a:lnTo>
                    <a:pt x="70" y="617"/>
                  </a:lnTo>
                  <a:lnTo>
                    <a:pt x="80" y="618"/>
                  </a:lnTo>
                  <a:lnTo>
                    <a:pt x="87" y="619"/>
                  </a:lnTo>
                  <a:lnTo>
                    <a:pt x="4" y="624"/>
                  </a:lnTo>
                  <a:lnTo>
                    <a:pt x="8" y="643"/>
                  </a:lnTo>
                  <a:lnTo>
                    <a:pt x="9" y="644"/>
                  </a:lnTo>
                  <a:lnTo>
                    <a:pt x="11" y="644"/>
                  </a:lnTo>
                  <a:lnTo>
                    <a:pt x="13" y="645"/>
                  </a:lnTo>
                  <a:lnTo>
                    <a:pt x="16" y="645"/>
                  </a:lnTo>
                  <a:lnTo>
                    <a:pt x="21" y="646"/>
                  </a:lnTo>
                  <a:lnTo>
                    <a:pt x="29" y="646"/>
                  </a:lnTo>
                  <a:lnTo>
                    <a:pt x="38" y="647"/>
                  </a:lnTo>
                  <a:lnTo>
                    <a:pt x="52" y="648"/>
                  </a:lnTo>
                  <a:lnTo>
                    <a:pt x="47" y="651"/>
                  </a:lnTo>
                  <a:lnTo>
                    <a:pt x="42" y="652"/>
                  </a:lnTo>
                  <a:lnTo>
                    <a:pt x="35" y="653"/>
                  </a:lnTo>
                  <a:lnTo>
                    <a:pt x="29" y="653"/>
                  </a:lnTo>
                  <a:lnTo>
                    <a:pt x="22" y="653"/>
                  </a:lnTo>
                  <a:lnTo>
                    <a:pt x="16" y="653"/>
                  </a:lnTo>
                  <a:lnTo>
                    <a:pt x="11" y="653"/>
                  </a:lnTo>
                  <a:lnTo>
                    <a:pt x="6" y="653"/>
                  </a:lnTo>
                  <a:lnTo>
                    <a:pt x="6" y="655"/>
                  </a:lnTo>
                  <a:lnTo>
                    <a:pt x="6" y="659"/>
                  </a:lnTo>
                  <a:lnTo>
                    <a:pt x="5" y="661"/>
                  </a:lnTo>
                  <a:lnTo>
                    <a:pt x="5" y="664"/>
                  </a:lnTo>
                  <a:lnTo>
                    <a:pt x="17" y="664"/>
                  </a:lnTo>
                  <a:lnTo>
                    <a:pt x="31" y="663"/>
                  </a:lnTo>
                  <a:lnTo>
                    <a:pt x="44" y="663"/>
                  </a:lnTo>
                  <a:lnTo>
                    <a:pt x="58" y="663"/>
                  </a:lnTo>
                  <a:lnTo>
                    <a:pt x="70" y="663"/>
                  </a:lnTo>
                  <a:lnTo>
                    <a:pt x="83" y="663"/>
                  </a:lnTo>
                  <a:lnTo>
                    <a:pt x="97" y="663"/>
                  </a:lnTo>
                  <a:lnTo>
                    <a:pt x="110" y="663"/>
                  </a:lnTo>
                  <a:lnTo>
                    <a:pt x="97" y="667"/>
                  </a:lnTo>
                  <a:lnTo>
                    <a:pt x="83" y="668"/>
                  </a:lnTo>
                  <a:lnTo>
                    <a:pt x="70" y="669"/>
                  </a:lnTo>
                  <a:lnTo>
                    <a:pt x="58" y="670"/>
                  </a:lnTo>
                  <a:lnTo>
                    <a:pt x="44" y="670"/>
                  </a:lnTo>
                  <a:lnTo>
                    <a:pt x="31" y="670"/>
                  </a:lnTo>
                  <a:lnTo>
                    <a:pt x="17" y="670"/>
                  </a:lnTo>
                  <a:lnTo>
                    <a:pt x="5" y="671"/>
                  </a:lnTo>
                  <a:lnTo>
                    <a:pt x="4" y="676"/>
                  </a:lnTo>
                  <a:lnTo>
                    <a:pt x="4" y="679"/>
                  </a:lnTo>
                  <a:lnTo>
                    <a:pt x="2" y="684"/>
                  </a:lnTo>
                  <a:lnTo>
                    <a:pt x="2" y="689"/>
                  </a:lnTo>
                  <a:lnTo>
                    <a:pt x="8" y="691"/>
                  </a:lnTo>
                  <a:lnTo>
                    <a:pt x="19" y="692"/>
                  </a:lnTo>
                  <a:lnTo>
                    <a:pt x="32" y="692"/>
                  </a:lnTo>
                  <a:lnTo>
                    <a:pt x="47" y="693"/>
                  </a:lnTo>
                  <a:lnTo>
                    <a:pt x="64" y="693"/>
                  </a:lnTo>
                  <a:lnTo>
                    <a:pt x="78" y="693"/>
                  </a:lnTo>
                  <a:lnTo>
                    <a:pt x="90" y="693"/>
                  </a:lnTo>
                  <a:lnTo>
                    <a:pt x="99" y="693"/>
                  </a:lnTo>
                  <a:lnTo>
                    <a:pt x="88" y="697"/>
                  </a:lnTo>
                  <a:lnTo>
                    <a:pt x="75" y="698"/>
                  </a:lnTo>
                  <a:lnTo>
                    <a:pt x="62" y="699"/>
                  </a:lnTo>
                  <a:lnTo>
                    <a:pt x="50" y="699"/>
                  </a:lnTo>
                  <a:lnTo>
                    <a:pt x="37" y="700"/>
                  </a:lnTo>
                  <a:lnTo>
                    <a:pt x="26" y="699"/>
                  </a:lnTo>
                  <a:lnTo>
                    <a:pt x="14" y="699"/>
                  </a:lnTo>
                  <a:lnTo>
                    <a:pt x="2" y="699"/>
                  </a:lnTo>
                  <a:lnTo>
                    <a:pt x="2" y="704"/>
                  </a:lnTo>
                  <a:lnTo>
                    <a:pt x="2" y="707"/>
                  </a:lnTo>
                  <a:lnTo>
                    <a:pt x="2" y="711"/>
                  </a:lnTo>
                  <a:lnTo>
                    <a:pt x="4" y="715"/>
                  </a:lnTo>
                  <a:lnTo>
                    <a:pt x="7" y="716"/>
                  </a:lnTo>
                  <a:lnTo>
                    <a:pt x="9" y="716"/>
                  </a:lnTo>
                  <a:lnTo>
                    <a:pt x="13" y="717"/>
                  </a:lnTo>
                  <a:lnTo>
                    <a:pt x="17" y="717"/>
                  </a:lnTo>
                  <a:lnTo>
                    <a:pt x="24" y="717"/>
                  </a:lnTo>
                  <a:lnTo>
                    <a:pt x="34" y="719"/>
                  </a:lnTo>
                  <a:lnTo>
                    <a:pt x="45" y="719"/>
                  </a:lnTo>
                  <a:lnTo>
                    <a:pt x="61" y="720"/>
                  </a:lnTo>
                  <a:lnTo>
                    <a:pt x="60" y="720"/>
                  </a:lnTo>
                  <a:lnTo>
                    <a:pt x="60" y="720"/>
                  </a:lnTo>
                  <a:lnTo>
                    <a:pt x="60" y="721"/>
                  </a:lnTo>
                  <a:lnTo>
                    <a:pt x="60" y="721"/>
                  </a:lnTo>
                  <a:lnTo>
                    <a:pt x="53" y="721"/>
                  </a:lnTo>
                  <a:lnTo>
                    <a:pt x="45" y="721"/>
                  </a:lnTo>
                  <a:lnTo>
                    <a:pt x="38" y="721"/>
                  </a:lnTo>
                  <a:lnTo>
                    <a:pt x="31" y="722"/>
                  </a:lnTo>
                  <a:lnTo>
                    <a:pt x="24" y="722"/>
                  </a:lnTo>
                  <a:lnTo>
                    <a:pt x="17" y="722"/>
                  </a:lnTo>
                  <a:lnTo>
                    <a:pt x="11" y="723"/>
                  </a:lnTo>
                  <a:lnTo>
                    <a:pt x="4" y="723"/>
                  </a:lnTo>
                  <a:lnTo>
                    <a:pt x="4" y="727"/>
                  </a:lnTo>
                  <a:lnTo>
                    <a:pt x="4" y="731"/>
                  </a:lnTo>
                  <a:lnTo>
                    <a:pt x="4" y="735"/>
                  </a:lnTo>
                  <a:lnTo>
                    <a:pt x="4" y="739"/>
                  </a:lnTo>
                  <a:lnTo>
                    <a:pt x="11" y="740"/>
                  </a:lnTo>
                  <a:lnTo>
                    <a:pt x="17" y="742"/>
                  </a:lnTo>
                  <a:lnTo>
                    <a:pt x="24" y="742"/>
                  </a:lnTo>
                  <a:lnTo>
                    <a:pt x="31" y="743"/>
                  </a:lnTo>
                  <a:lnTo>
                    <a:pt x="42" y="743"/>
                  </a:lnTo>
                  <a:lnTo>
                    <a:pt x="54" y="743"/>
                  </a:lnTo>
                  <a:lnTo>
                    <a:pt x="72" y="744"/>
                  </a:lnTo>
                  <a:lnTo>
                    <a:pt x="95" y="744"/>
                  </a:lnTo>
                  <a:lnTo>
                    <a:pt x="83" y="746"/>
                  </a:lnTo>
                  <a:lnTo>
                    <a:pt x="72" y="749"/>
                  </a:lnTo>
                  <a:lnTo>
                    <a:pt x="60" y="750"/>
                  </a:lnTo>
                  <a:lnTo>
                    <a:pt x="47" y="750"/>
                  </a:lnTo>
                  <a:lnTo>
                    <a:pt x="36" y="750"/>
                  </a:lnTo>
                  <a:lnTo>
                    <a:pt x="24" y="749"/>
                  </a:lnTo>
                  <a:lnTo>
                    <a:pt x="13" y="749"/>
                  </a:lnTo>
                  <a:lnTo>
                    <a:pt x="2" y="749"/>
                  </a:lnTo>
                  <a:lnTo>
                    <a:pt x="2" y="752"/>
                  </a:lnTo>
                  <a:lnTo>
                    <a:pt x="2" y="755"/>
                  </a:lnTo>
                  <a:lnTo>
                    <a:pt x="2" y="760"/>
                  </a:lnTo>
                  <a:lnTo>
                    <a:pt x="2" y="764"/>
                  </a:lnTo>
                  <a:lnTo>
                    <a:pt x="24" y="765"/>
                  </a:lnTo>
                  <a:lnTo>
                    <a:pt x="40" y="766"/>
                  </a:lnTo>
                  <a:lnTo>
                    <a:pt x="52" y="767"/>
                  </a:lnTo>
                  <a:lnTo>
                    <a:pt x="61" y="768"/>
                  </a:lnTo>
                  <a:lnTo>
                    <a:pt x="66" y="768"/>
                  </a:lnTo>
                  <a:lnTo>
                    <a:pt x="70" y="769"/>
                  </a:lnTo>
                  <a:lnTo>
                    <a:pt x="73" y="769"/>
                  </a:lnTo>
                  <a:lnTo>
                    <a:pt x="75" y="770"/>
                  </a:lnTo>
                  <a:lnTo>
                    <a:pt x="66" y="770"/>
                  </a:lnTo>
                  <a:lnTo>
                    <a:pt x="57" y="770"/>
                  </a:lnTo>
                  <a:lnTo>
                    <a:pt x="47" y="770"/>
                  </a:lnTo>
                  <a:lnTo>
                    <a:pt x="38" y="770"/>
                  </a:lnTo>
                  <a:lnTo>
                    <a:pt x="29" y="772"/>
                  </a:lnTo>
                  <a:lnTo>
                    <a:pt x="20" y="772"/>
                  </a:lnTo>
                  <a:lnTo>
                    <a:pt x="11" y="772"/>
                  </a:lnTo>
                  <a:lnTo>
                    <a:pt x="1" y="772"/>
                  </a:lnTo>
                  <a:lnTo>
                    <a:pt x="1" y="775"/>
                  </a:lnTo>
                  <a:lnTo>
                    <a:pt x="1" y="779"/>
                  </a:lnTo>
                  <a:lnTo>
                    <a:pt x="1" y="782"/>
                  </a:lnTo>
                  <a:lnTo>
                    <a:pt x="1" y="785"/>
                  </a:lnTo>
                  <a:lnTo>
                    <a:pt x="8" y="785"/>
                  </a:lnTo>
                  <a:lnTo>
                    <a:pt x="16" y="787"/>
                  </a:lnTo>
                  <a:lnTo>
                    <a:pt x="23" y="787"/>
                  </a:lnTo>
                  <a:lnTo>
                    <a:pt x="31" y="787"/>
                  </a:lnTo>
                  <a:lnTo>
                    <a:pt x="38" y="788"/>
                  </a:lnTo>
                  <a:lnTo>
                    <a:pt x="45" y="788"/>
                  </a:lnTo>
                  <a:lnTo>
                    <a:pt x="53" y="789"/>
                  </a:lnTo>
                  <a:lnTo>
                    <a:pt x="60" y="789"/>
                  </a:lnTo>
                  <a:lnTo>
                    <a:pt x="60" y="790"/>
                  </a:lnTo>
                  <a:lnTo>
                    <a:pt x="60" y="791"/>
                  </a:lnTo>
                  <a:lnTo>
                    <a:pt x="60" y="792"/>
                  </a:lnTo>
                  <a:lnTo>
                    <a:pt x="60" y="793"/>
                  </a:lnTo>
                  <a:lnTo>
                    <a:pt x="53" y="793"/>
                  </a:lnTo>
                  <a:lnTo>
                    <a:pt x="47" y="795"/>
                  </a:lnTo>
                  <a:lnTo>
                    <a:pt x="43" y="795"/>
                  </a:lnTo>
                  <a:lnTo>
                    <a:pt x="37" y="795"/>
                  </a:lnTo>
                  <a:lnTo>
                    <a:pt x="31" y="793"/>
                  </a:lnTo>
                  <a:lnTo>
                    <a:pt x="23" y="793"/>
                  </a:lnTo>
                  <a:lnTo>
                    <a:pt x="14" y="793"/>
                  </a:lnTo>
                  <a:lnTo>
                    <a:pt x="1" y="792"/>
                  </a:lnTo>
                  <a:lnTo>
                    <a:pt x="2" y="797"/>
                  </a:lnTo>
                  <a:lnTo>
                    <a:pt x="2" y="800"/>
                  </a:lnTo>
                  <a:lnTo>
                    <a:pt x="2" y="804"/>
                  </a:lnTo>
                  <a:lnTo>
                    <a:pt x="4" y="808"/>
                  </a:lnTo>
                  <a:lnTo>
                    <a:pt x="17" y="811"/>
                  </a:lnTo>
                  <a:lnTo>
                    <a:pt x="31" y="812"/>
                  </a:lnTo>
                  <a:lnTo>
                    <a:pt x="45" y="813"/>
                  </a:lnTo>
                  <a:lnTo>
                    <a:pt x="60" y="814"/>
                  </a:lnTo>
                  <a:lnTo>
                    <a:pt x="75" y="815"/>
                  </a:lnTo>
                  <a:lnTo>
                    <a:pt x="89" y="815"/>
                  </a:lnTo>
                  <a:lnTo>
                    <a:pt x="104" y="815"/>
                  </a:lnTo>
                  <a:lnTo>
                    <a:pt x="119" y="815"/>
                  </a:lnTo>
                  <a:lnTo>
                    <a:pt x="108" y="819"/>
                  </a:lnTo>
                  <a:lnTo>
                    <a:pt x="93" y="821"/>
                  </a:lnTo>
                  <a:lnTo>
                    <a:pt x="77" y="821"/>
                  </a:lnTo>
                  <a:lnTo>
                    <a:pt x="59" y="821"/>
                  </a:lnTo>
                  <a:lnTo>
                    <a:pt x="42" y="821"/>
                  </a:lnTo>
                  <a:lnTo>
                    <a:pt x="24" y="820"/>
                  </a:lnTo>
                  <a:lnTo>
                    <a:pt x="11" y="819"/>
                  </a:lnTo>
                  <a:lnTo>
                    <a:pt x="1" y="819"/>
                  </a:lnTo>
                  <a:lnTo>
                    <a:pt x="1" y="821"/>
                  </a:lnTo>
                  <a:lnTo>
                    <a:pt x="2" y="823"/>
                  </a:lnTo>
                  <a:lnTo>
                    <a:pt x="2" y="827"/>
                  </a:lnTo>
                  <a:lnTo>
                    <a:pt x="2" y="829"/>
                  </a:lnTo>
                  <a:lnTo>
                    <a:pt x="7" y="829"/>
                  </a:lnTo>
                  <a:lnTo>
                    <a:pt x="14" y="830"/>
                  </a:lnTo>
                  <a:lnTo>
                    <a:pt x="22" y="832"/>
                  </a:lnTo>
                  <a:lnTo>
                    <a:pt x="32" y="832"/>
                  </a:lnTo>
                  <a:lnTo>
                    <a:pt x="42" y="834"/>
                  </a:lnTo>
                  <a:lnTo>
                    <a:pt x="50" y="835"/>
                  </a:lnTo>
                  <a:lnTo>
                    <a:pt x="57" y="836"/>
                  </a:lnTo>
                  <a:lnTo>
                    <a:pt x="61" y="838"/>
                  </a:lnTo>
                  <a:lnTo>
                    <a:pt x="53" y="838"/>
                  </a:lnTo>
                  <a:lnTo>
                    <a:pt x="46" y="837"/>
                  </a:lnTo>
                  <a:lnTo>
                    <a:pt x="38" y="837"/>
                  </a:lnTo>
                  <a:lnTo>
                    <a:pt x="31" y="837"/>
                  </a:lnTo>
                  <a:lnTo>
                    <a:pt x="23" y="836"/>
                  </a:lnTo>
                  <a:lnTo>
                    <a:pt x="16" y="836"/>
                  </a:lnTo>
                  <a:lnTo>
                    <a:pt x="8" y="836"/>
                  </a:lnTo>
                  <a:lnTo>
                    <a:pt x="1" y="836"/>
                  </a:lnTo>
                  <a:lnTo>
                    <a:pt x="1" y="840"/>
                  </a:lnTo>
                  <a:lnTo>
                    <a:pt x="1" y="842"/>
                  </a:lnTo>
                  <a:lnTo>
                    <a:pt x="1" y="845"/>
                  </a:lnTo>
                  <a:lnTo>
                    <a:pt x="1" y="848"/>
                  </a:lnTo>
                  <a:lnTo>
                    <a:pt x="12" y="849"/>
                  </a:lnTo>
                  <a:lnTo>
                    <a:pt x="22" y="851"/>
                  </a:lnTo>
                  <a:lnTo>
                    <a:pt x="34" y="852"/>
                  </a:lnTo>
                  <a:lnTo>
                    <a:pt x="44" y="855"/>
                  </a:lnTo>
                  <a:lnTo>
                    <a:pt x="54" y="856"/>
                  </a:lnTo>
                  <a:lnTo>
                    <a:pt x="66" y="857"/>
                  </a:lnTo>
                  <a:lnTo>
                    <a:pt x="77" y="857"/>
                  </a:lnTo>
                  <a:lnTo>
                    <a:pt x="89" y="858"/>
                  </a:lnTo>
                  <a:lnTo>
                    <a:pt x="88" y="858"/>
                  </a:lnTo>
                  <a:lnTo>
                    <a:pt x="88" y="859"/>
                  </a:lnTo>
                  <a:lnTo>
                    <a:pt x="87" y="859"/>
                  </a:lnTo>
                  <a:lnTo>
                    <a:pt x="87" y="860"/>
                  </a:lnTo>
                  <a:lnTo>
                    <a:pt x="75" y="860"/>
                  </a:lnTo>
                  <a:lnTo>
                    <a:pt x="64" y="859"/>
                  </a:lnTo>
                  <a:lnTo>
                    <a:pt x="53" y="859"/>
                  </a:lnTo>
                  <a:lnTo>
                    <a:pt x="42" y="858"/>
                  </a:lnTo>
                  <a:lnTo>
                    <a:pt x="31" y="857"/>
                  </a:lnTo>
                  <a:lnTo>
                    <a:pt x="21" y="857"/>
                  </a:lnTo>
                  <a:lnTo>
                    <a:pt x="12" y="857"/>
                  </a:lnTo>
                  <a:lnTo>
                    <a:pt x="2" y="857"/>
                  </a:lnTo>
                  <a:lnTo>
                    <a:pt x="2" y="860"/>
                  </a:lnTo>
                  <a:lnTo>
                    <a:pt x="4" y="864"/>
                  </a:lnTo>
                  <a:lnTo>
                    <a:pt x="4" y="868"/>
                  </a:lnTo>
                  <a:lnTo>
                    <a:pt x="5" y="872"/>
                  </a:lnTo>
                  <a:lnTo>
                    <a:pt x="6" y="873"/>
                  </a:lnTo>
                  <a:lnTo>
                    <a:pt x="8" y="873"/>
                  </a:lnTo>
                  <a:lnTo>
                    <a:pt x="11" y="874"/>
                  </a:lnTo>
                  <a:lnTo>
                    <a:pt x="16" y="875"/>
                  </a:lnTo>
                  <a:lnTo>
                    <a:pt x="24" y="876"/>
                  </a:lnTo>
                  <a:lnTo>
                    <a:pt x="36" y="879"/>
                  </a:lnTo>
                  <a:lnTo>
                    <a:pt x="52" y="881"/>
                  </a:lnTo>
                  <a:lnTo>
                    <a:pt x="74" y="885"/>
                  </a:lnTo>
                  <a:lnTo>
                    <a:pt x="66" y="885"/>
                  </a:lnTo>
                  <a:lnTo>
                    <a:pt x="58" y="885"/>
                  </a:lnTo>
                  <a:lnTo>
                    <a:pt x="50" y="885"/>
                  </a:lnTo>
                  <a:lnTo>
                    <a:pt x="42" y="883"/>
                  </a:lnTo>
                  <a:lnTo>
                    <a:pt x="35" y="883"/>
                  </a:lnTo>
                  <a:lnTo>
                    <a:pt x="27" y="882"/>
                  </a:lnTo>
                  <a:lnTo>
                    <a:pt x="20" y="881"/>
                  </a:lnTo>
                  <a:lnTo>
                    <a:pt x="13" y="880"/>
                  </a:lnTo>
                  <a:lnTo>
                    <a:pt x="13" y="881"/>
                  </a:lnTo>
                  <a:lnTo>
                    <a:pt x="14" y="883"/>
                  </a:lnTo>
                  <a:lnTo>
                    <a:pt x="14" y="885"/>
                  </a:lnTo>
                  <a:lnTo>
                    <a:pt x="14" y="887"/>
                  </a:lnTo>
                  <a:lnTo>
                    <a:pt x="27" y="891"/>
                  </a:lnTo>
                  <a:lnTo>
                    <a:pt x="39" y="896"/>
                  </a:lnTo>
                  <a:lnTo>
                    <a:pt x="53" y="900"/>
                  </a:lnTo>
                  <a:lnTo>
                    <a:pt x="67" y="903"/>
                  </a:lnTo>
                  <a:lnTo>
                    <a:pt x="81" y="905"/>
                  </a:lnTo>
                  <a:lnTo>
                    <a:pt x="95" y="908"/>
                  </a:lnTo>
                  <a:lnTo>
                    <a:pt x="110" y="910"/>
                  </a:lnTo>
                  <a:lnTo>
                    <a:pt x="123" y="912"/>
                  </a:lnTo>
                  <a:lnTo>
                    <a:pt x="138" y="913"/>
                  </a:lnTo>
                  <a:lnTo>
                    <a:pt x="153" y="914"/>
                  </a:lnTo>
                  <a:lnTo>
                    <a:pt x="167" y="916"/>
                  </a:lnTo>
                  <a:lnTo>
                    <a:pt x="182" y="917"/>
                  </a:lnTo>
                  <a:lnTo>
                    <a:pt x="196" y="918"/>
                  </a:lnTo>
                  <a:lnTo>
                    <a:pt x="211" y="919"/>
                  </a:lnTo>
                  <a:lnTo>
                    <a:pt x="225" y="919"/>
                  </a:lnTo>
                  <a:lnTo>
                    <a:pt x="239" y="920"/>
                  </a:lnTo>
                  <a:lnTo>
                    <a:pt x="258" y="920"/>
                  </a:lnTo>
                  <a:lnTo>
                    <a:pt x="273" y="920"/>
                  </a:lnTo>
                  <a:lnTo>
                    <a:pt x="287" y="921"/>
                  </a:lnTo>
                  <a:lnTo>
                    <a:pt x="300" y="921"/>
                  </a:lnTo>
                  <a:lnTo>
                    <a:pt x="311" y="923"/>
                  </a:lnTo>
                  <a:lnTo>
                    <a:pt x="326" y="923"/>
                  </a:lnTo>
                  <a:lnTo>
                    <a:pt x="342" y="924"/>
                  </a:lnTo>
                  <a:lnTo>
                    <a:pt x="363" y="924"/>
                  </a:lnTo>
                  <a:lnTo>
                    <a:pt x="369" y="924"/>
                  </a:lnTo>
                  <a:lnTo>
                    <a:pt x="376" y="923"/>
                  </a:lnTo>
                  <a:lnTo>
                    <a:pt x="384" y="923"/>
                  </a:lnTo>
                  <a:lnTo>
                    <a:pt x="393" y="923"/>
                  </a:lnTo>
                  <a:lnTo>
                    <a:pt x="402" y="921"/>
                  </a:lnTo>
                  <a:lnTo>
                    <a:pt x="414" y="921"/>
                  </a:lnTo>
                  <a:lnTo>
                    <a:pt x="425" y="921"/>
                  </a:lnTo>
                  <a:lnTo>
                    <a:pt x="437" y="920"/>
                  </a:lnTo>
                  <a:lnTo>
                    <a:pt x="449" y="920"/>
                  </a:lnTo>
                  <a:lnTo>
                    <a:pt x="463" y="920"/>
                  </a:lnTo>
                  <a:lnTo>
                    <a:pt x="477" y="919"/>
                  </a:lnTo>
                  <a:lnTo>
                    <a:pt x="491" y="919"/>
                  </a:lnTo>
                  <a:lnTo>
                    <a:pt x="506" y="918"/>
                  </a:lnTo>
                  <a:lnTo>
                    <a:pt x="521" y="918"/>
                  </a:lnTo>
                  <a:lnTo>
                    <a:pt x="536" y="918"/>
                  </a:lnTo>
                  <a:lnTo>
                    <a:pt x="551" y="917"/>
                  </a:lnTo>
                  <a:lnTo>
                    <a:pt x="569" y="916"/>
                  </a:lnTo>
                  <a:lnTo>
                    <a:pt x="586" y="914"/>
                  </a:lnTo>
                  <a:lnTo>
                    <a:pt x="604" y="913"/>
                  </a:lnTo>
                  <a:lnTo>
                    <a:pt x="622" y="911"/>
                  </a:lnTo>
                  <a:lnTo>
                    <a:pt x="639" y="910"/>
                  </a:lnTo>
                  <a:lnTo>
                    <a:pt x="657" y="909"/>
                  </a:lnTo>
                  <a:lnTo>
                    <a:pt x="674" y="906"/>
                  </a:lnTo>
                  <a:lnTo>
                    <a:pt x="691" y="905"/>
                  </a:lnTo>
                  <a:lnTo>
                    <a:pt x="710" y="904"/>
                  </a:lnTo>
                  <a:lnTo>
                    <a:pt x="727" y="902"/>
                  </a:lnTo>
                  <a:lnTo>
                    <a:pt x="744" y="901"/>
                  </a:lnTo>
                  <a:lnTo>
                    <a:pt x="761" y="898"/>
                  </a:lnTo>
                  <a:lnTo>
                    <a:pt x="779" y="896"/>
                  </a:lnTo>
                  <a:lnTo>
                    <a:pt x="796" y="895"/>
                  </a:lnTo>
                  <a:lnTo>
                    <a:pt x="814" y="893"/>
                  </a:lnTo>
                  <a:lnTo>
                    <a:pt x="832" y="890"/>
                  </a:lnTo>
                  <a:lnTo>
                    <a:pt x="834" y="888"/>
                  </a:lnTo>
                  <a:lnTo>
                    <a:pt x="836" y="885"/>
                  </a:lnTo>
                  <a:lnTo>
                    <a:pt x="837" y="882"/>
                  </a:lnTo>
                  <a:lnTo>
                    <a:pt x="837" y="879"/>
                  </a:lnTo>
                  <a:lnTo>
                    <a:pt x="826" y="879"/>
                  </a:lnTo>
                  <a:lnTo>
                    <a:pt x="812" y="880"/>
                  </a:lnTo>
                  <a:lnTo>
                    <a:pt x="795" y="880"/>
                  </a:lnTo>
                  <a:lnTo>
                    <a:pt x="778" y="881"/>
                  </a:lnTo>
                  <a:lnTo>
                    <a:pt x="760" y="881"/>
                  </a:lnTo>
                  <a:lnTo>
                    <a:pt x="745" y="880"/>
                  </a:lnTo>
                  <a:lnTo>
                    <a:pt x="734" y="879"/>
                  </a:lnTo>
                  <a:lnTo>
                    <a:pt x="727" y="876"/>
                  </a:lnTo>
                  <a:lnTo>
                    <a:pt x="741" y="875"/>
                  </a:lnTo>
                  <a:lnTo>
                    <a:pt x="754" y="875"/>
                  </a:lnTo>
                  <a:lnTo>
                    <a:pt x="768" y="874"/>
                  </a:lnTo>
                  <a:lnTo>
                    <a:pt x="783" y="873"/>
                  </a:lnTo>
                  <a:lnTo>
                    <a:pt x="797" y="872"/>
                  </a:lnTo>
                  <a:lnTo>
                    <a:pt x="811" y="871"/>
                  </a:lnTo>
                  <a:lnTo>
                    <a:pt x="826" y="870"/>
                  </a:lnTo>
                  <a:lnTo>
                    <a:pt x="840" y="868"/>
                  </a:lnTo>
                  <a:lnTo>
                    <a:pt x="840" y="864"/>
                  </a:lnTo>
                  <a:lnTo>
                    <a:pt x="840" y="859"/>
                  </a:lnTo>
                  <a:lnTo>
                    <a:pt x="840" y="855"/>
                  </a:lnTo>
                  <a:lnTo>
                    <a:pt x="841" y="850"/>
                  </a:lnTo>
                  <a:lnTo>
                    <a:pt x="830" y="850"/>
                  </a:lnTo>
                  <a:lnTo>
                    <a:pt x="818" y="851"/>
                  </a:lnTo>
                  <a:lnTo>
                    <a:pt x="806" y="852"/>
                  </a:lnTo>
                  <a:lnTo>
                    <a:pt x="794" y="852"/>
                  </a:lnTo>
                  <a:lnTo>
                    <a:pt x="782" y="853"/>
                  </a:lnTo>
                  <a:lnTo>
                    <a:pt x="771" y="853"/>
                  </a:lnTo>
                  <a:lnTo>
                    <a:pt x="760" y="852"/>
                  </a:lnTo>
                  <a:lnTo>
                    <a:pt x="751" y="851"/>
                  </a:lnTo>
                  <a:lnTo>
                    <a:pt x="779" y="848"/>
                  </a:lnTo>
                  <a:lnTo>
                    <a:pt x="801" y="845"/>
                  </a:lnTo>
                  <a:lnTo>
                    <a:pt x="816" y="844"/>
                  </a:lnTo>
                  <a:lnTo>
                    <a:pt x="826" y="843"/>
                  </a:lnTo>
                  <a:lnTo>
                    <a:pt x="833" y="842"/>
                  </a:lnTo>
                  <a:lnTo>
                    <a:pt x="837" y="841"/>
                  </a:lnTo>
                  <a:lnTo>
                    <a:pt x="840" y="841"/>
                  </a:lnTo>
                  <a:lnTo>
                    <a:pt x="842" y="840"/>
                  </a:lnTo>
                  <a:lnTo>
                    <a:pt x="842" y="835"/>
                  </a:lnTo>
                  <a:lnTo>
                    <a:pt x="843" y="829"/>
                  </a:lnTo>
                  <a:lnTo>
                    <a:pt x="843" y="825"/>
                  </a:lnTo>
                  <a:lnTo>
                    <a:pt x="843" y="819"/>
                  </a:lnTo>
                  <a:lnTo>
                    <a:pt x="832" y="819"/>
                  </a:lnTo>
                  <a:lnTo>
                    <a:pt x="818" y="820"/>
                  </a:lnTo>
                  <a:lnTo>
                    <a:pt x="801" y="820"/>
                  </a:lnTo>
                  <a:lnTo>
                    <a:pt x="783" y="821"/>
                  </a:lnTo>
                  <a:lnTo>
                    <a:pt x="766" y="821"/>
                  </a:lnTo>
                  <a:lnTo>
                    <a:pt x="750" y="821"/>
                  </a:lnTo>
                  <a:lnTo>
                    <a:pt x="738" y="820"/>
                  </a:lnTo>
                  <a:lnTo>
                    <a:pt x="730" y="819"/>
                  </a:lnTo>
                  <a:lnTo>
                    <a:pt x="741" y="818"/>
                  </a:lnTo>
                  <a:lnTo>
                    <a:pt x="754" y="817"/>
                  </a:lnTo>
                  <a:lnTo>
                    <a:pt x="771" y="815"/>
                  </a:lnTo>
                  <a:lnTo>
                    <a:pt x="788" y="813"/>
                  </a:lnTo>
                  <a:lnTo>
                    <a:pt x="805" y="812"/>
                  </a:lnTo>
                  <a:lnTo>
                    <a:pt x="821" y="811"/>
                  </a:lnTo>
                  <a:lnTo>
                    <a:pt x="834" y="810"/>
                  </a:lnTo>
                  <a:lnTo>
                    <a:pt x="843" y="808"/>
                  </a:lnTo>
                  <a:lnTo>
                    <a:pt x="844" y="805"/>
                  </a:lnTo>
                  <a:lnTo>
                    <a:pt x="845" y="802"/>
                  </a:lnTo>
                  <a:lnTo>
                    <a:pt x="845" y="796"/>
                  </a:lnTo>
                  <a:lnTo>
                    <a:pt x="845" y="785"/>
                  </a:lnTo>
                  <a:lnTo>
                    <a:pt x="837" y="785"/>
                  </a:lnTo>
                  <a:lnTo>
                    <a:pt x="828" y="785"/>
                  </a:lnTo>
                  <a:lnTo>
                    <a:pt x="818" y="785"/>
                  </a:lnTo>
                  <a:lnTo>
                    <a:pt x="807" y="785"/>
                  </a:lnTo>
                  <a:lnTo>
                    <a:pt x="797" y="785"/>
                  </a:lnTo>
                  <a:lnTo>
                    <a:pt x="788" y="785"/>
                  </a:lnTo>
                  <a:lnTo>
                    <a:pt x="780" y="784"/>
                  </a:lnTo>
                  <a:lnTo>
                    <a:pt x="773" y="783"/>
                  </a:lnTo>
                  <a:lnTo>
                    <a:pt x="794" y="782"/>
                  </a:lnTo>
                  <a:lnTo>
                    <a:pt x="809" y="781"/>
                  </a:lnTo>
                  <a:lnTo>
                    <a:pt x="820" y="781"/>
                  </a:lnTo>
                  <a:lnTo>
                    <a:pt x="828" y="780"/>
                  </a:lnTo>
                  <a:lnTo>
                    <a:pt x="834" y="780"/>
                  </a:lnTo>
                  <a:lnTo>
                    <a:pt x="837" y="779"/>
                  </a:lnTo>
                  <a:lnTo>
                    <a:pt x="842" y="779"/>
                  </a:lnTo>
                  <a:lnTo>
                    <a:pt x="845" y="777"/>
                  </a:lnTo>
                  <a:lnTo>
                    <a:pt x="847" y="773"/>
                  </a:lnTo>
                  <a:lnTo>
                    <a:pt x="847" y="767"/>
                  </a:lnTo>
                  <a:lnTo>
                    <a:pt x="847" y="762"/>
                  </a:lnTo>
                  <a:lnTo>
                    <a:pt x="848" y="758"/>
                  </a:lnTo>
                  <a:lnTo>
                    <a:pt x="839" y="758"/>
                  </a:lnTo>
                  <a:lnTo>
                    <a:pt x="828" y="758"/>
                  </a:lnTo>
                  <a:lnTo>
                    <a:pt x="818" y="759"/>
                  </a:lnTo>
                  <a:lnTo>
                    <a:pt x="807" y="759"/>
                  </a:lnTo>
                  <a:lnTo>
                    <a:pt x="797" y="759"/>
                  </a:lnTo>
                  <a:lnTo>
                    <a:pt x="788" y="759"/>
                  </a:lnTo>
                  <a:lnTo>
                    <a:pt x="778" y="758"/>
                  </a:lnTo>
                  <a:lnTo>
                    <a:pt x="769" y="757"/>
                  </a:lnTo>
                  <a:lnTo>
                    <a:pt x="790" y="754"/>
                  </a:lnTo>
                  <a:lnTo>
                    <a:pt x="805" y="753"/>
                  </a:lnTo>
                  <a:lnTo>
                    <a:pt x="818" y="752"/>
                  </a:lnTo>
                  <a:lnTo>
                    <a:pt x="826" y="751"/>
                  </a:lnTo>
                  <a:lnTo>
                    <a:pt x="833" y="751"/>
                  </a:lnTo>
                  <a:lnTo>
                    <a:pt x="837" y="750"/>
                  </a:lnTo>
                  <a:lnTo>
                    <a:pt x="842" y="749"/>
                  </a:lnTo>
                  <a:lnTo>
                    <a:pt x="848" y="747"/>
                  </a:lnTo>
                  <a:lnTo>
                    <a:pt x="848" y="742"/>
                  </a:lnTo>
                  <a:lnTo>
                    <a:pt x="848" y="737"/>
                  </a:lnTo>
                  <a:lnTo>
                    <a:pt x="848" y="731"/>
                  </a:lnTo>
                  <a:lnTo>
                    <a:pt x="849" y="727"/>
                  </a:lnTo>
                  <a:lnTo>
                    <a:pt x="835" y="727"/>
                  </a:lnTo>
                  <a:lnTo>
                    <a:pt x="821" y="728"/>
                  </a:lnTo>
                  <a:lnTo>
                    <a:pt x="806" y="728"/>
                  </a:lnTo>
                  <a:lnTo>
                    <a:pt x="792" y="728"/>
                  </a:lnTo>
                  <a:lnTo>
                    <a:pt x="779" y="728"/>
                  </a:lnTo>
                  <a:lnTo>
                    <a:pt x="764" y="728"/>
                  </a:lnTo>
                  <a:lnTo>
                    <a:pt x="751" y="727"/>
                  </a:lnTo>
                  <a:lnTo>
                    <a:pt x="738" y="724"/>
                  </a:lnTo>
                  <a:lnTo>
                    <a:pt x="751" y="724"/>
                  </a:lnTo>
                  <a:lnTo>
                    <a:pt x="765" y="723"/>
                  </a:lnTo>
                  <a:lnTo>
                    <a:pt x="779" y="723"/>
                  </a:lnTo>
                  <a:lnTo>
                    <a:pt x="791" y="722"/>
                  </a:lnTo>
                  <a:lnTo>
                    <a:pt x="805" y="721"/>
                  </a:lnTo>
                  <a:lnTo>
                    <a:pt x="819" y="721"/>
                  </a:lnTo>
                  <a:lnTo>
                    <a:pt x="834" y="720"/>
                  </a:lnTo>
                  <a:lnTo>
                    <a:pt x="848" y="719"/>
                  </a:lnTo>
                  <a:lnTo>
                    <a:pt x="849" y="713"/>
                  </a:lnTo>
                  <a:lnTo>
                    <a:pt x="850" y="708"/>
                  </a:lnTo>
                  <a:lnTo>
                    <a:pt x="850" y="705"/>
                  </a:lnTo>
                  <a:lnTo>
                    <a:pt x="849" y="700"/>
                  </a:lnTo>
                  <a:lnTo>
                    <a:pt x="840" y="700"/>
                  </a:lnTo>
                  <a:lnTo>
                    <a:pt x="830" y="700"/>
                  </a:lnTo>
                  <a:lnTo>
                    <a:pt x="822" y="700"/>
                  </a:lnTo>
                  <a:lnTo>
                    <a:pt x="814" y="700"/>
                  </a:lnTo>
                  <a:lnTo>
                    <a:pt x="805" y="700"/>
                  </a:lnTo>
                  <a:lnTo>
                    <a:pt x="797" y="700"/>
                  </a:lnTo>
                  <a:lnTo>
                    <a:pt x="790" y="700"/>
                  </a:lnTo>
                  <a:lnTo>
                    <a:pt x="782" y="699"/>
                  </a:lnTo>
                  <a:lnTo>
                    <a:pt x="790" y="698"/>
                  </a:lnTo>
                  <a:lnTo>
                    <a:pt x="798" y="697"/>
                  </a:lnTo>
                  <a:lnTo>
                    <a:pt x="807" y="697"/>
                  </a:lnTo>
                  <a:lnTo>
                    <a:pt x="816" y="696"/>
                  </a:lnTo>
                  <a:lnTo>
                    <a:pt x="824" y="694"/>
                  </a:lnTo>
                  <a:lnTo>
                    <a:pt x="833" y="693"/>
                  </a:lnTo>
                  <a:lnTo>
                    <a:pt x="841" y="692"/>
                  </a:lnTo>
                  <a:lnTo>
                    <a:pt x="849" y="691"/>
                  </a:lnTo>
                  <a:lnTo>
                    <a:pt x="849" y="687"/>
                  </a:lnTo>
                  <a:lnTo>
                    <a:pt x="850" y="683"/>
                  </a:lnTo>
                  <a:lnTo>
                    <a:pt x="850" y="678"/>
                  </a:lnTo>
                  <a:lnTo>
                    <a:pt x="850" y="674"/>
                  </a:lnTo>
                  <a:lnTo>
                    <a:pt x="839" y="674"/>
                  </a:lnTo>
                  <a:lnTo>
                    <a:pt x="828" y="674"/>
                  </a:lnTo>
                  <a:lnTo>
                    <a:pt x="818" y="674"/>
                  </a:lnTo>
                  <a:lnTo>
                    <a:pt x="806" y="674"/>
                  </a:lnTo>
                  <a:lnTo>
                    <a:pt x="796" y="673"/>
                  </a:lnTo>
                  <a:lnTo>
                    <a:pt x="786" y="673"/>
                  </a:lnTo>
                  <a:lnTo>
                    <a:pt x="776" y="671"/>
                  </a:lnTo>
                  <a:lnTo>
                    <a:pt x="766" y="670"/>
                  </a:lnTo>
                  <a:lnTo>
                    <a:pt x="776" y="669"/>
                  </a:lnTo>
                  <a:lnTo>
                    <a:pt x="787" y="669"/>
                  </a:lnTo>
                  <a:lnTo>
                    <a:pt x="797" y="668"/>
                  </a:lnTo>
                  <a:lnTo>
                    <a:pt x="807" y="668"/>
                  </a:lnTo>
                  <a:lnTo>
                    <a:pt x="818" y="667"/>
                  </a:lnTo>
                  <a:lnTo>
                    <a:pt x="828" y="667"/>
                  </a:lnTo>
                  <a:lnTo>
                    <a:pt x="840" y="666"/>
                  </a:lnTo>
                  <a:lnTo>
                    <a:pt x="850" y="666"/>
                  </a:lnTo>
                  <a:lnTo>
                    <a:pt x="850" y="662"/>
                  </a:lnTo>
                  <a:lnTo>
                    <a:pt x="850" y="658"/>
                  </a:lnTo>
                  <a:lnTo>
                    <a:pt x="850" y="653"/>
                  </a:lnTo>
                  <a:lnTo>
                    <a:pt x="851" y="648"/>
                  </a:lnTo>
                  <a:lnTo>
                    <a:pt x="844" y="648"/>
                  </a:lnTo>
                  <a:lnTo>
                    <a:pt x="839" y="648"/>
                  </a:lnTo>
                  <a:lnTo>
                    <a:pt x="832" y="648"/>
                  </a:lnTo>
                  <a:lnTo>
                    <a:pt x="825" y="648"/>
                  </a:lnTo>
                  <a:lnTo>
                    <a:pt x="819" y="648"/>
                  </a:lnTo>
                  <a:lnTo>
                    <a:pt x="813" y="648"/>
                  </a:lnTo>
                  <a:lnTo>
                    <a:pt x="807" y="647"/>
                  </a:lnTo>
                  <a:lnTo>
                    <a:pt x="802" y="646"/>
                  </a:lnTo>
                  <a:lnTo>
                    <a:pt x="813" y="645"/>
                  </a:lnTo>
                  <a:lnTo>
                    <a:pt x="822" y="644"/>
                  </a:lnTo>
                  <a:lnTo>
                    <a:pt x="828" y="643"/>
                  </a:lnTo>
                  <a:lnTo>
                    <a:pt x="834" y="641"/>
                  </a:lnTo>
                  <a:lnTo>
                    <a:pt x="839" y="640"/>
                  </a:lnTo>
                  <a:lnTo>
                    <a:pt x="842" y="640"/>
                  </a:lnTo>
                  <a:lnTo>
                    <a:pt x="847" y="639"/>
                  </a:lnTo>
                  <a:lnTo>
                    <a:pt x="851" y="638"/>
                  </a:lnTo>
                  <a:lnTo>
                    <a:pt x="851" y="633"/>
                  </a:lnTo>
                  <a:lnTo>
                    <a:pt x="851" y="628"/>
                  </a:lnTo>
                  <a:lnTo>
                    <a:pt x="851" y="623"/>
                  </a:lnTo>
                  <a:lnTo>
                    <a:pt x="852" y="618"/>
                  </a:lnTo>
                  <a:lnTo>
                    <a:pt x="841" y="618"/>
                  </a:lnTo>
                  <a:lnTo>
                    <a:pt x="830" y="619"/>
                  </a:lnTo>
                  <a:lnTo>
                    <a:pt x="820" y="619"/>
                  </a:lnTo>
                  <a:lnTo>
                    <a:pt x="809" y="619"/>
                  </a:lnTo>
                  <a:lnTo>
                    <a:pt x="798" y="619"/>
                  </a:lnTo>
                  <a:lnTo>
                    <a:pt x="788" y="619"/>
                  </a:lnTo>
                  <a:lnTo>
                    <a:pt x="779" y="619"/>
                  </a:lnTo>
                  <a:lnTo>
                    <a:pt x="768" y="619"/>
                  </a:lnTo>
                  <a:lnTo>
                    <a:pt x="789" y="617"/>
                  </a:lnTo>
                  <a:lnTo>
                    <a:pt x="804" y="616"/>
                  </a:lnTo>
                  <a:lnTo>
                    <a:pt x="816" y="615"/>
                  </a:lnTo>
                  <a:lnTo>
                    <a:pt x="825" y="614"/>
                  </a:lnTo>
                  <a:lnTo>
                    <a:pt x="832" y="614"/>
                  </a:lnTo>
                  <a:lnTo>
                    <a:pt x="837" y="613"/>
                  </a:lnTo>
                  <a:lnTo>
                    <a:pt x="843" y="611"/>
                  </a:lnTo>
                  <a:lnTo>
                    <a:pt x="850" y="610"/>
                  </a:lnTo>
                  <a:lnTo>
                    <a:pt x="850" y="606"/>
                  </a:lnTo>
                  <a:lnTo>
                    <a:pt x="851" y="601"/>
                  </a:lnTo>
                  <a:lnTo>
                    <a:pt x="851" y="596"/>
                  </a:lnTo>
                  <a:lnTo>
                    <a:pt x="851" y="592"/>
                  </a:lnTo>
                  <a:lnTo>
                    <a:pt x="843" y="592"/>
                  </a:lnTo>
                  <a:lnTo>
                    <a:pt x="834" y="593"/>
                  </a:lnTo>
                  <a:lnTo>
                    <a:pt x="822" y="593"/>
                  </a:lnTo>
                  <a:lnTo>
                    <a:pt x="811" y="594"/>
                  </a:lnTo>
                  <a:lnTo>
                    <a:pt x="798" y="594"/>
                  </a:lnTo>
                  <a:lnTo>
                    <a:pt x="788" y="594"/>
                  </a:lnTo>
                  <a:lnTo>
                    <a:pt x="779" y="593"/>
                  </a:lnTo>
                  <a:lnTo>
                    <a:pt x="773" y="592"/>
                  </a:lnTo>
                  <a:lnTo>
                    <a:pt x="780" y="592"/>
                  </a:lnTo>
                  <a:lnTo>
                    <a:pt x="787" y="591"/>
                  </a:lnTo>
                  <a:lnTo>
                    <a:pt x="794" y="591"/>
                  </a:lnTo>
                  <a:lnTo>
                    <a:pt x="801" y="590"/>
                  </a:lnTo>
                  <a:lnTo>
                    <a:pt x="806" y="590"/>
                  </a:lnTo>
                  <a:lnTo>
                    <a:pt x="813" y="590"/>
                  </a:lnTo>
                  <a:lnTo>
                    <a:pt x="820" y="588"/>
                  </a:lnTo>
                  <a:lnTo>
                    <a:pt x="827" y="588"/>
                  </a:lnTo>
                  <a:lnTo>
                    <a:pt x="840" y="586"/>
                  </a:lnTo>
                  <a:lnTo>
                    <a:pt x="848" y="584"/>
                  </a:lnTo>
                  <a:lnTo>
                    <a:pt x="850" y="577"/>
                  </a:lnTo>
                  <a:lnTo>
                    <a:pt x="850" y="565"/>
                  </a:lnTo>
                  <a:lnTo>
                    <a:pt x="843" y="565"/>
                  </a:lnTo>
                  <a:lnTo>
                    <a:pt x="835" y="566"/>
                  </a:lnTo>
                  <a:lnTo>
                    <a:pt x="828" y="566"/>
                  </a:lnTo>
                  <a:lnTo>
                    <a:pt x="821" y="566"/>
                  </a:lnTo>
                  <a:lnTo>
                    <a:pt x="814" y="566"/>
                  </a:lnTo>
                  <a:lnTo>
                    <a:pt x="807" y="566"/>
                  </a:lnTo>
                  <a:lnTo>
                    <a:pt x="801" y="566"/>
                  </a:lnTo>
                  <a:lnTo>
                    <a:pt x="794" y="566"/>
                  </a:lnTo>
                  <a:lnTo>
                    <a:pt x="797" y="566"/>
                  </a:lnTo>
                  <a:lnTo>
                    <a:pt x="803" y="565"/>
                  </a:lnTo>
                  <a:lnTo>
                    <a:pt x="810" y="564"/>
                  </a:lnTo>
                  <a:lnTo>
                    <a:pt x="817" y="564"/>
                  </a:lnTo>
                  <a:lnTo>
                    <a:pt x="825" y="563"/>
                  </a:lnTo>
                  <a:lnTo>
                    <a:pt x="833" y="562"/>
                  </a:lnTo>
                  <a:lnTo>
                    <a:pt x="841" y="560"/>
                  </a:lnTo>
                  <a:lnTo>
                    <a:pt x="849" y="558"/>
                  </a:lnTo>
                  <a:lnTo>
                    <a:pt x="850" y="549"/>
                  </a:lnTo>
                  <a:lnTo>
                    <a:pt x="850" y="545"/>
                  </a:lnTo>
                  <a:lnTo>
                    <a:pt x="850" y="542"/>
                  </a:lnTo>
                  <a:lnTo>
                    <a:pt x="849" y="540"/>
                  </a:lnTo>
                  <a:lnTo>
                    <a:pt x="841" y="540"/>
                  </a:lnTo>
                  <a:lnTo>
                    <a:pt x="834" y="540"/>
                  </a:lnTo>
                  <a:lnTo>
                    <a:pt x="826" y="540"/>
                  </a:lnTo>
                  <a:lnTo>
                    <a:pt x="818" y="540"/>
                  </a:lnTo>
                  <a:lnTo>
                    <a:pt x="810" y="540"/>
                  </a:lnTo>
                  <a:lnTo>
                    <a:pt x="803" y="540"/>
                  </a:lnTo>
                  <a:lnTo>
                    <a:pt x="795" y="541"/>
                  </a:lnTo>
                  <a:lnTo>
                    <a:pt x="787" y="541"/>
                  </a:lnTo>
                  <a:lnTo>
                    <a:pt x="791" y="541"/>
                  </a:lnTo>
                  <a:lnTo>
                    <a:pt x="799" y="540"/>
                  </a:lnTo>
                  <a:lnTo>
                    <a:pt x="807" y="539"/>
                  </a:lnTo>
                  <a:lnTo>
                    <a:pt x="818" y="538"/>
                  </a:lnTo>
                  <a:lnTo>
                    <a:pt x="827" y="535"/>
                  </a:lnTo>
                  <a:lnTo>
                    <a:pt x="835" y="534"/>
                  </a:lnTo>
                  <a:lnTo>
                    <a:pt x="843" y="531"/>
                  </a:lnTo>
                  <a:lnTo>
                    <a:pt x="848" y="528"/>
                  </a:lnTo>
                  <a:lnTo>
                    <a:pt x="847" y="524"/>
                  </a:lnTo>
                  <a:lnTo>
                    <a:pt x="847" y="519"/>
                  </a:lnTo>
                  <a:lnTo>
                    <a:pt x="847" y="513"/>
                  </a:lnTo>
                  <a:lnTo>
                    <a:pt x="847" y="509"/>
                  </a:lnTo>
                  <a:lnTo>
                    <a:pt x="839" y="510"/>
                  </a:lnTo>
                  <a:lnTo>
                    <a:pt x="832" y="511"/>
                  </a:lnTo>
                  <a:lnTo>
                    <a:pt x="825" y="511"/>
                  </a:lnTo>
                  <a:lnTo>
                    <a:pt x="817" y="512"/>
                  </a:lnTo>
                  <a:lnTo>
                    <a:pt x="805" y="512"/>
                  </a:lnTo>
                  <a:lnTo>
                    <a:pt x="791" y="513"/>
                  </a:lnTo>
                  <a:lnTo>
                    <a:pt x="773" y="513"/>
                  </a:lnTo>
                  <a:lnTo>
                    <a:pt x="749" y="515"/>
                  </a:lnTo>
                  <a:lnTo>
                    <a:pt x="758" y="515"/>
                  </a:lnTo>
                  <a:lnTo>
                    <a:pt x="769" y="513"/>
                  </a:lnTo>
                  <a:lnTo>
                    <a:pt x="783" y="512"/>
                  </a:lnTo>
                  <a:lnTo>
                    <a:pt x="797" y="511"/>
                  </a:lnTo>
                  <a:lnTo>
                    <a:pt x="811" y="510"/>
                  </a:lnTo>
                  <a:lnTo>
                    <a:pt x="824" y="508"/>
                  </a:lnTo>
                  <a:lnTo>
                    <a:pt x="835" y="504"/>
                  </a:lnTo>
                  <a:lnTo>
                    <a:pt x="843" y="501"/>
                  </a:lnTo>
                  <a:lnTo>
                    <a:pt x="844" y="494"/>
                  </a:lnTo>
                  <a:lnTo>
                    <a:pt x="845" y="490"/>
                  </a:lnTo>
                  <a:lnTo>
                    <a:pt x="845" y="488"/>
                  </a:lnTo>
                  <a:lnTo>
                    <a:pt x="844" y="487"/>
                  </a:lnTo>
                  <a:lnTo>
                    <a:pt x="837" y="488"/>
                  </a:lnTo>
                  <a:lnTo>
                    <a:pt x="832" y="488"/>
                  </a:lnTo>
                  <a:lnTo>
                    <a:pt x="827" y="489"/>
                  </a:lnTo>
                  <a:lnTo>
                    <a:pt x="821" y="489"/>
                  </a:lnTo>
                  <a:lnTo>
                    <a:pt x="816" y="489"/>
                  </a:lnTo>
                  <a:lnTo>
                    <a:pt x="809" y="489"/>
                  </a:lnTo>
                  <a:lnTo>
                    <a:pt x="799" y="489"/>
                  </a:lnTo>
                  <a:lnTo>
                    <a:pt x="788" y="489"/>
                  </a:lnTo>
                  <a:lnTo>
                    <a:pt x="795" y="488"/>
                  </a:lnTo>
                  <a:lnTo>
                    <a:pt x="801" y="487"/>
                  </a:lnTo>
                  <a:lnTo>
                    <a:pt x="807" y="486"/>
                  </a:lnTo>
                  <a:lnTo>
                    <a:pt x="814" y="485"/>
                  </a:lnTo>
                  <a:lnTo>
                    <a:pt x="821" y="484"/>
                  </a:lnTo>
                  <a:lnTo>
                    <a:pt x="828" y="482"/>
                  </a:lnTo>
                  <a:lnTo>
                    <a:pt x="834" y="481"/>
                  </a:lnTo>
                  <a:lnTo>
                    <a:pt x="841" y="480"/>
                  </a:lnTo>
                  <a:lnTo>
                    <a:pt x="841" y="477"/>
                  </a:lnTo>
                  <a:lnTo>
                    <a:pt x="842" y="473"/>
                  </a:lnTo>
                  <a:lnTo>
                    <a:pt x="842" y="470"/>
                  </a:lnTo>
                  <a:lnTo>
                    <a:pt x="842" y="466"/>
                  </a:lnTo>
                  <a:lnTo>
                    <a:pt x="820" y="469"/>
                  </a:lnTo>
                  <a:lnTo>
                    <a:pt x="804" y="470"/>
                  </a:lnTo>
                  <a:lnTo>
                    <a:pt x="791" y="471"/>
                  </a:lnTo>
                  <a:lnTo>
                    <a:pt x="783" y="472"/>
                  </a:lnTo>
                  <a:lnTo>
                    <a:pt x="776" y="472"/>
                  </a:lnTo>
                  <a:lnTo>
                    <a:pt x="771" y="472"/>
                  </a:lnTo>
                  <a:lnTo>
                    <a:pt x="766" y="472"/>
                  </a:lnTo>
                  <a:lnTo>
                    <a:pt x="761" y="472"/>
                  </a:lnTo>
                  <a:lnTo>
                    <a:pt x="772" y="470"/>
                  </a:lnTo>
                  <a:lnTo>
                    <a:pt x="781" y="469"/>
                  </a:lnTo>
                  <a:lnTo>
                    <a:pt x="791" y="466"/>
                  </a:lnTo>
                  <a:lnTo>
                    <a:pt x="801" y="465"/>
                  </a:lnTo>
                  <a:lnTo>
                    <a:pt x="810" y="463"/>
                  </a:lnTo>
                  <a:lnTo>
                    <a:pt x="819" y="462"/>
                  </a:lnTo>
                  <a:lnTo>
                    <a:pt x="829" y="459"/>
                  </a:lnTo>
                  <a:lnTo>
                    <a:pt x="839" y="458"/>
                  </a:lnTo>
                  <a:lnTo>
                    <a:pt x="840" y="454"/>
                  </a:lnTo>
                  <a:lnTo>
                    <a:pt x="840" y="451"/>
                  </a:lnTo>
                  <a:lnTo>
                    <a:pt x="839" y="449"/>
                  </a:lnTo>
                  <a:lnTo>
                    <a:pt x="837" y="447"/>
                  </a:lnTo>
                  <a:lnTo>
                    <a:pt x="827" y="447"/>
                  </a:lnTo>
                  <a:lnTo>
                    <a:pt x="819" y="447"/>
                  </a:lnTo>
                  <a:lnTo>
                    <a:pt x="813" y="447"/>
                  </a:lnTo>
                  <a:lnTo>
                    <a:pt x="809" y="447"/>
                  </a:lnTo>
                  <a:lnTo>
                    <a:pt x="805" y="447"/>
                  </a:lnTo>
                  <a:lnTo>
                    <a:pt x="803" y="447"/>
                  </a:lnTo>
                  <a:lnTo>
                    <a:pt x="801" y="445"/>
                  </a:lnTo>
                  <a:lnTo>
                    <a:pt x="798" y="445"/>
                  </a:lnTo>
                  <a:lnTo>
                    <a:pt x="805" y="444"/>
                  </a:lnTo>
                  <a:lnTo>
                    <a:pt x="814" y="443"/>
                  </a:lnTo>
                  <a:lnTo>
                    <a:pt x="824" y="441"/>
                  </a:lnTo>
                  <a:lnTo>
                    <a:pt x="830" y="437"/>
                  </a:lnTo>
                  <a:lnTo>
                    <a:pt x="819" y="429"/>
                  </a:lnTo>
                  <a:lnTo>
                    <a:pt x="811" y="428"/>
                  </a:lnTo>
                  <a:lnTo>
                    <a:pt x="804" y="427"/>
                  </a:lnTo>
                  <a:lnTo>
                    <a:pt x="799" y="419"/>
                  </a:lnTo>
                  <a:lnTo>
                    <a:pt x="802" y="419"/>
                  </a:lnTo>
                  <a:lnTo>
                    <a:pt x="798" y="419"/>
                  </a:lnTo>
                  <a:lnTo>
                    <a:pt x="792" y="419"/>
                  </a:lnTo>
                  <a:lnTo>
                    <a:pt x="786" y="419"/>
                  </a:lnTo>
                  <a:lnTo>
                    <a:pt x="771" y="427"/>
                  </a:lnTo>
                  <a:lnTo>
                    <a:pt x="756" y="435"/>
                  </a:lnTo>
                  <a:lnTo>
                    <a:pt x="741" y="442"/>
                  </a:lnTo>
                  <a:lnTo>
                    <a:pt x="726" y="450"/>
                  </a:lnTo>
                  <a:lnTo>
                    <a:pt x="711" y="458"/>
                  </a:lnTo>
                  <a:lnTo>
                    <a:pt x="695" y="465"/>
                  </a:lnTo>
                  <a:lnTo>
                    <a:pt x="680" y="473"/>
                  </a:lnTo>
                  <a:lnTo>
                    <a:pt x="665" y="481"/>
                  </a:lnTo>
                  <a:lnTo>
                    <a:pt x="650" y="488"/>
                  </a:lnTo>
                  <a:lnTo>
                    <a:pt x="635" y="496"/>
                  </a:lnTo>
                  <a:lnTo>
                    <a:pt x="619" y="504"/>
                  </a:lnTo>
                  <a:lnTo>
                    <a:pt x="604" y="511"/>
                  </a:lnTo>
                  <a:lnTo>
                    <a:pt x="589" y="519"/>
                  </a:lnTo>
                  <a:lnTo>
                    <a:pt x="574" y="527"/>
                  </a:lnTo>
                  <a:lnTo>
                    <a:pt x="559" y="535"/>
                  </a:lnTo>
                  <a:lnTo>
                    <a:pt x="544" y="543"/>
                  </a:lnTo>
                  <a:lnTo>
                    <a:pt x="539" y="547"/>
                  </a:lnTo>
                  <a:lnTo>
                    <a:pt x="537" y="548"/>
                  </a:lnTo>
                  <a:lnTo>
                    <a:pt x="532" y="552"/>
                  </a:lnTo>
                  <a:lnTo>
                    <a:pt x="525" y="560"/>
                  </a:lnTo>
                  <a:lnTo>
                    <a:pt x="511" y="571"/>
                  </a:lnTo>
                  <a:lnTo>
                    <a:pt x="497" y="580"/>
                  </a:lnTo>
                  <a:lnTo>
                    <a:pt x="482" y="586"/>
                  </a:lnTo>
                  <a:lnTo>
                    <a:pt x="467" y="591"/>
                  </a:lnTo>
                  <a:lnTo>
                    <a:pt x="450" y="592"/>
                  </a:lnTo>
                  <a:lnTo>
                    <a:pt x="434" y="590"/>
                  </a:lnTo>
                  <a:lnTo>
                    <a:pt x="418" y="585"/>
                  </a:lnTo>
                  <a:lnTo>
                    <a:pt x="403" y="577"/>
                  </a:lnTo>
                  <a:lnTo>
                    <a:pt x="391" y="568"/>
                  </a:lnTo>
                  <a:lnTo>
                    <a:pt x="380" y="556"/>
                  </a:lnTo>
                  <a:lnTo>
                    <a:pt x="372" y="543"/>
                  </a:lnTo>
                  <a:lnTo>
                    <a:pt x="365" y="531"/>
                  </a:lnTo>
                  <a:lnTo>
                    <a:pt x="361" y="518"/>
                  </a:lnTo>
                  <a:lnTo>
                    <a:pt x="358" y="505"/>
                  </a:lnTo>
                  <a:lnTo>
                    <a:pt x="357" y="494"/>
                  </a:lnTo>
                  <a:lnTo>
                    <a:pt x="358" y="485"/>
                  </a:lnTo>
                  <a:lnTo>
                    <a:pt x="370" y="458"/>
                  </a:lnTo>
                  <a:lnTo>
                    <a:pt x="386" y="436"/>
                  </a:lnTo>
                  <a:lnTo>
                    <a:pt x="406" y="419"/>
                  </a:lnTo>
                  <a:lnTo>
                    <a:pt x="427" y="407"/>
                  </a:lnTo>
                  <a:lnTo>
                    <a:pt x="450" y="402"/>
                  </a:lnTo>
                  <a:lnTo>
                    <a:pt x="473" y="402"/>
                  </a:lnTo>
                  <a:lnTo>
                    <a:pt x="495" y="409"/>
                  </a:lnTo>
                  <a:lnTo>
                    <a:pt x="516" y="421"/>
                  </a:lnTo>
                  <a:lnTo>
                    <a:pt x="518" y="421"/>
                  </a:lnTo>
                  <a:lnTo>
                    <a:pt x="520" y="422"/>
                  </a:lnTo>
                  <a:lnTo>
                    <a:pt x="520" y="425"/>
                  </a:lnTo>
                  <a:lnTo>
                    <a:pt x="522" y="425"/>
                  </a:lnTo>
                  <a:lnTo>
                    <a:pt x="665" y="348"/>
                  </a:lnTo>
                  <a:close/>
                </a:path>
              </a:pathLst>
            </a:custGeom>
            <a:solidFill>
              <a:srgbClr val="33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9" name="Freeform 13"/>
            <p:cNvSpPr>
              <a:spLocks/>
            </p:cNvSpPr>
            <p:nvPr/>
          </p:nvSpPr>
          <p:spPr bwMode="auto">
            <a:xfrm>
              <a:off x="2047" y="3308"/>
              <a:ext cx="24" cy="3"/>
            </a:xfrm>
            <a:custGeom>
              <a:avLst/>
              <a:gdLst>
                <a:gd name="T0" fmla="*/ 1 w 48"/>
                <a:gd name="T1" fmla="*/ 7 h 7"/>
                <a:gd name="T2" fmla="*/ 0 w 48"/>
                <a:gd name="T3" fmla="*/ 5 h 7"/>
                <a:gd name="T4" fmla="*/ 0 w 48"/>
                <a:gd name="T5" fmla="*/ 3 h 7"/>
                <a:gd name="T6" fmla="*/ 0 w 48"/>
                <a:gd name="T7" fmla="*/ 2 h 7"/>
                <a:gd name="T8" fmla="*/ 0 w 48"/>
                <a:gd name="T9" fmla="*/ 1 h 7"/>
                <a:gd name="T10" fmla="*/ 5 w 48"/>
                <a:gd name="T11" fmla="*/ 1 h 7"/>
                <a:gd name="T12" fmla="*/ 11 w 48"/>
                <a:gd name="T13" fmla="*/ 1 h 7"/>
                <a:gd name="T14" fmla="*/ 17 w 48"/>
                <a:gd name="T15" fmla="*/ 1 h 7"/>
                <a:gd name="T16" fmla="*/ 24 w 48"/>
                <a:gd name="T17" fmla="*/ 0 h 7"/>
                <a:gd name="T18" fmla="*/ 30 w 48"/>
                <a:gd name="T19" fmla="*/ 0 h 7"/>
                <a:gd name="T20" fmla="*/ 35 w 48"/>
                <a:gd name="T21" fmla="*/ 0 h 7"/>
                <a:gd name="T22" fmla="*/ 41 w 48"/>
                <a:gd name="T23" fmla="*/ 0 h 7"/>
                <a:gd name="T24" fmla="*/ 47 w 48"/>
                <a:gd name="T25" fmla="*/ 0 h 7"/>
                <a:gd name="T26" fmla="*/ 48 w 48"/>
                <a:gd name="T27" fmla="*/ 1 h 7"/>
                <a:gd name="T28" fmla="*/ 48 w 48"/>
                <a:gd name="T29" fmla="*/ 1 h 7"/>
                <a:gd name="T30" fmla="*/ 47 w 48"/>
                <a:gd name="T31" fmla="*/ 3 h 7"/>
                <a:gd name="T32" fmla="*/ 46 w 48"/>
                <a:gd name="T33" fmla="*/ 5 h 7"/>
                <a:gd name="T34" fmla="*/ 40 w 48"/>
                <a:gd name="T35" fmla="*/ 5 h 7"/>
                <a:gd name="T36" fmla="*/ 34 w 48"/>
                <a:gd name="T37" fmla="*/ 5 h 7"/>
                <a:gd name="T38" fmla="*/ 28 w 48"/>
                <a:gd name="T39" fmla="*/ 5 h 7"/>
                <a:gd name="T40" fmla="*/ 23 w 48"/>
                <a:gd name="T41" fmla="*/ 5 h 7"/>
                <a:gd name="T42" fmla="*/ 17 w 48"/>
                <a:gd name="T43" fmla="*/ 5 h 7"/>
                <a:gd name="T44" fmla="*/ 12 w 48"/>
                <a:gd name="T45" fmla="*/ 5 h 7"/>
                <a:gd name="T46" fmla="*/ 7 w 48"/>
                <a:gd name="T47" fmla="*/ 7 h 7"/>
                <a:gd name="T48" fmla="*/ 1 w 48"/>
                <a:gd name="T4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 h="7">
                  <a:moveTo>
                    <a:pt x="1" y="7"/>
                  </a:moveTo>
                  <a:lnTo>
                    <a:pt x="0" y="5"/>
                  </a:lnTo>
                  <a:lnTo>
                    <a:pt x="0" y="3"/>
                  </a:lnTo>
                  <a:lnTo>
                    <a:pt x="0" y="2"/>
                  </a:lnTo>
                  <a:lnTo>
                    <a:pt x="0" y="1"/>
                  </a:lnTo>
                  <a:lnTo>
                    <a:pt x="5" y="1"/>
                  </a:lnTo>
                  <a:lnTo>
                    <a:pt x="11" y="1"/>
                  </a:lnTo>
                  <a:lnTo>
                    <a:pt x="17" y="1"/>
                  </a:lnTo>
                  <a:lnTo>
                    <a:pt x="24" y="0"/>
                  </a:lnTo>
                  <a:lnTo>
                    <a:pt x="30" y="0"/>
                  </a:lnTo>
                  <a:lnTo>
                    <a:pt x="35" y="0"/>
                  </a:lnTo>
                  <a:lnTo>
                    <a:pt x="41" y="0"/>
                  </a:lnTo>
                  <a:lnTo>
                    <a:pt x="47" y="0"/>
                  </a:lnTo>
                  <a:lnTo>
                    <a:pt x="48" y="1"/>
                  </a:lnTo>
                  <a:lnTo>
                    <a:pt x="48" y="1"/>
                  </a:lnTo>
                  <a:lnTo>
                    <a:pt x="47" y="3"/>
                  </a:lnTo>
                  <a:lnTo>
                    <a:pt x="46" y="5"/>
                  </a:lnTo>
                  <a:lnTo>
                    <a:pt x="40" y="5"/>
                  </a:lnTo>
                  <a:lnTo>
                    <a:pt x="34" y="5"/>
                  </a:lnTo>
                  <a:lnTo>
                    <a:pt x="28" y="5"/>
                  </a:lnTo>
                  <a:lnTo>
                    <a:pt x="23" y="5"/>
                  </a:lnTo>
                  <a:lnTo>
                    <a:pt x="17" y="5"/>
                  </a:lnTo>
                  <a:lnTo>
                    <a:pt x="12" y="5"/>
                  </a:lnTo>
                  <a:lnTo>
                    <a:pt x="7" y="7"/>
                  </a:lnTo>
                  <a:lnTo>
                    <a:pt x="1"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20" name="Freeform 14"/>
            <p:cNvSpPr>
              <a:spLocks/>
            </p:cNvSpPr>
            <p:nvPr/>
          </p:nvSpPr>
          <p:spPr bwMode="auto">
            <a:xfrm>
              <a:off x="1963" y="3137"/>
              <a:ext cx="358" cy="175"/>
            </a:xfrm>
            <a:custGeom>
              <a:avLst/>
              <a:gdLst>
                <a:gd name="T0" fmla="*/ 28 w 715"/>
                <a:gd name="T1" fmla="*/ 313 h 352"/>
                <a:gd name="T2" fmla="*/ 35 w 715"/>
                <a:gd name="T3" fmla="*/ 341 h 352"/>
                <a:gd name="T4" fmla="*/ 49 w 715"/>
                <a:gd name="T5" fmla="*/ 337 h 352"/>
                <a:gd name="T6" fmla="*/ 56 w 715"/>
                <a:gd name="T7" fmla="*/ 316 h 352"/>
                <a:gd name="T8" fmla="*/ 76 w 715"/>
                <a:gd name="T9" fmla="*/ 300 h 352"/>
                <a:gd name="T10" fmla="*/ 81 w 715"/>
                <a:gd name="T11" fmla="*/ 290 h 352"/>
                <a:gd name="T12" fmla="*/ 100 w 715"/>
                <a:gd name="T13" fmla="*/ 310 h 352"/>
                <a:gd name="T14" fmla="*/ 99 w 715"/>
                <a:gd name="T15" fmla="*/ 268 h 352"/>
                <a:gd name="T16" fmla="*/ 106 w 715"/>
                <a:gd name="T17" fmla="*/ 286 h 352"/>
                <a:gd name="T18" fmla="*/ 126 w 715"/>
                <a:gd name="T19" fmla="*/ 254 h 352"/>
                <a:gd name="T20" fmla="*/ 155 w 715"/>
                <a:gd name="T21" fmla="*/ 279 h 352"/>
                <a:gd name="T22" fmla="*/ 160 w 715"/>
                <a:gd name="T23" fmla="*/ 265 h 352"/>
                <a:gd name="T24" fmla="*/ 176 w 715"/>
                <a:gd name="T25" fmla="*/ 250 h 352"/>
                <a:gd name="T26" fmla="*/ 182 w 715"/>
                <a:gd name="T27" fmla="*/ 232 h 352"/>
                <a:gd name="T28" fmla="*/ 203 w 715"/>
                <a:gd name="T29" fmla="*/ 254 h 352"/>
                <a:gd name="T30" fmla="*/ 203 w 715"/>
                <a:gd name="T31" fmla="*/ 210 h 352"/>
                <a:gd name="T32" fmla="*/ 221 w 715"/>
                <a:gd name="T33" fmla="*/ 245 h 352"/>
                <a:gd name="T34" fmla="*/ 228 w 715"/>
                <a:gd name="T35" fmla="*/ 208 h 352"/>
                <a:gd name="T36" fmla="*/ 239 w 715"/>
                <a:gd name="T37" fmla="*/ 233 h 352"/>
                <a:gd name="T38" fmla="*/ 255 w 715"/>
                <a:gd name="T39" fmla="*/ 185 h 352"/>
                <a:gd name="T40" fmla="*/ 271 w 715"/>
                <a:gd name="T41" fmla="*/ 217 h 352"/>
                <a:gd name="T42" fmla="*/ 279 w 715"/>
                <a:gd name="T43" fmla="*/ 178 h 352"/>
                <a:gd name="T44" fmla="*/ 302 w 715"/>
                <a:gd name="T45" fmla="*/ 201 h 352"/>
                <a:gd name="T46" fmla="*/ 302 w 715"/>
                <a:gd name="T47" fmla="*/ 162 h 352"/>
                <a:gd name="T48" fmla="*/ 317 w 715"/>
                <a:gd name="T49" fmla="*/ 193 h 352"/>
                <a:gd name="T50" fmla="*/ 327 w 715"/>
                <a:gd name="T51" fmla="*/ 146 h 352"/>
                <a:gd name="T52" fmla="*/ 334 w 715"/>
                <a:gd name="T53" fmla="*/ 182 h 352"/>
                <a:gd name="T54" fmla="*/ 354 w 715"/>
                <a:gd name="T55" fmla="*/ 146 h 352"/>
                <a:gd name="T56" fmla="*/ 370 w 715"/>
                <a:gd name="T57" fmla="*/ 163 h 352"/>
                <a:gd name="T58" fmla="*/ 383 w 715"/>
                <a:gd name="T59" fmla="*/ 120 h 352"/>
                <a:gd name="T60" fmla="*/ 410 w 715"/>
                <a:gd name="T61" fmla="*/ 146 h 352"/>
                <a:gd name="T62" fmla="*/ 411 w 715"/>
                <a:gd name="T63" fmla="*/ 98 h 352"/>
                <a:gd name="T64" fmla="*/ 428 w 715"/>
                <a:gd name="T65" fmla="*/ 134 h 352"/>
                <a:gd name="T66" fmla="*/ 434 w 715"/>
                <a:gd name="T67" fmla="*/ 86 h 352"/>
                <a:gd name="T68" fmla="*/ 444 w 715"/>
                <a:gd name="T69" fmla="*/ 124 h 352"/>
                <a:gd name="T70" fmla="*/ 458 w 715"/>
                <a:gd name="T71" fmla="*/ 87 h 352"/>
                <a:gd name="T72" fmla="*/ 463 w 715"/>
                <a:gd name="T73" fmla="*/ 82 h 352"/>
                <a:gd name="T74" fmla="*/ 486 w 715"/>
                <a:gd name="T75" fmla="*/ 94 h 352"/>
                <a:gd name="T76" fmla="*/ 487 w 715"/>
                <a:gd name="T77" fmla="*/ 66 h 352"/>
                <a:gd name="T78" fmla="*/ 506 w 715"/>
                <a:gd name="T79" fmla="*/ 93 h 352"/>
                <a:gd name="T80" fmla="*/ 509 w 715"/>
                <a:gd name="T81" fmla="*/ 60 h 352"/>
                <a:gd name="T82" fmla="*/ 522 w 715"/>
                <a:gd name="T83" fmla="*/ 84 h 352"/>
                <a:gd name="T84" fmla="*/ 528 w 715"/>
                <a:gd name="T85" fmla="*/ 43 h 352"/>
                <a:gd name="T86" fmla="*/ 537 w 715"/>
                <a:gd name="T87" fmla="*/ 63 h 352"/>
                <a:gd name="T88" fmla="*/ 555 w 715"/>
                <a:gd name="T89" fmla="*/ 35 h 352"/>
                <a:gd name="T90" fmla="*/ 570 w 715"/>
                <a:gd name="T91" fmla="*/ 53 h 352"/>
                <a:gd name="T92" fmla="*/ 579 w 715"/>
                <a:gd name="T93" fmla="*/ 27 h 352"/>
                <a:gd name="T94" fmla="*/ 588 w 715"/>
                <a:gd name="T95" fmla="*/ 38 h 352"/>
                <a:gd name="T96" fmla="*/ 608 w 715"/>
                <a:gd name="T97" fmla="*/ 31 h 352"/>
                <a:gd name="T98" fmla="*/ 613 w 715"/>
                <a:gd name="T99" fmla="*/ 28 h 352"/>
                <a:gd name="T100" fmla="*/ 636 w 715"/>
                <a:gd name="T101" fmla="*/ 38 h 352"/>
                <a:gd name="T102" fmla="*/ 638 w 715"/>
                <a:gd name="T103" fmla="*/ 20 h 352"/>
                <a:gd name="T104" fmla="*/ 655 w 715"/>
                <a:gd name="T105" fmla="*/ 34 h 352"/>
                <a:gd name="T106" fmla="*/ 664 w 715"/>
                <a:gd name="T107" fmla="*/ 18 h 352"/>
                <a:gd name="T108" fmla="*/ 671 w 715"/>
                <a:gd name="T109" fmla="*/ 25 h 352"/>
                <a:gd name="T110" fmla="*/ 685 w 715"/>
                <a:gd name="T111" fmla="*/ 17 h 352"/>
                <a:gd name="T112" fmla="*/ 689 w 715"/>
                <a:gd name="T113" fmla="*/ 0 h 352"/>
                <a:gd name="T114" fmla="*/ 600 w 715"/>
                <a:gd name="T115" fmla="*/ 2 h 352"/>
                <a:gd name="T116" fmla="*/ 511 w 715"/>
                <a:gd name="T117" fmla="*/ 3 h 352"/>
                <a:gd name="T118" fmla="*/ 404 w 715"/>
                <a:gd name="T119" fmla="*/ 59 h 352"/>
                <a:gd name="T120" fmla="*/ 186 w 715"/>
                <a:gd name="T121" fmla="*/ 171 h 352"/>
                <a:gd name="T122" fmla="*/ 8 w 715"/>
                <a:gd name="T123" fmla="*/ 283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15" h="352">
                  <a:moveTo>
                    <a:pt x="17" y="352"/>
                  </a:moveTo>
                  <a:lnTo>
                    <a:pt x="25" y="346"/>
                  </a:lnTo>
                  <a:lnTo>
                    <a:pt x="28" y="337"/>
                  </a:lnTo>
                  <a:lnTo>
                    <a:pt x="28" y="325"/>
                  </a:lnTo>
                  <a:lnTo>
                    <a:pt x="27" y="313"/>
                  </a:lnTo>
                  <a:lnTo>
                    <a:pt x="28" y="313"/>
                  </a:lnTo>
                  <a:lnTo>
                    <a:pt x="28" y="313"/>
                  </a:lnTo>
                  <a:lnTo>
                    <a:pt x="28" y="313"/>
                  </a:lnTo>
                  <a:lnTo>
                    <a:pt x="30" y="312"/>
                  </a:lnTo>
                  <a:lnTo>
                    <a:pt x="33" y="317"/>
                  </a:lnTo>
                  <a:lnTo>
                    <a:pt x="34" y="324"/>
                  </a:lnTo>
                  <a:lnTo>
                    <a:pt x="35" y="333"/>
                  </a:lnTo>
                  <a:lnTo>
                    <a:pt x="35" y="341"/>
                  </a:lnTo>
                  <a:lnTo>
                    <a:pt x="35" y="341"/>
                  </a:lnTo>
                  <a:lnTo>
                    <a:pt x="36" y="341"/>
                  </a:lnTo>
                  <a:lnTo>
                    <a:pt x="36" y="343"/>
                  </a:lnTo>
                  <a:lnTo>
                    <a:pt x="38" y="343"/>
                  </a:lnTo>
                  <a:lnTo>
                    <a:pt x="40" y="341"/>
                  </a:lnTo>
                  <a:lnTo>
                    <a:pt x="43" y="339"/>
                  </a:lnTo>
                  <a:lnTo>
                    <a:pt x="46" y="338"/>
                  </a:lnTo>
                  <a:lnTo>
                    <a:pt x="49" y="337"/>
                  </a:lnTo>
                  <a:lnTo>
                    <a:pt x="48" y="322"/>
                  </a:lnTo>
                  <a:lnTo>
                    <a:pt x="47" y="305"/>
                  </a:lnTo>
                  <a:lnTo>
                    <a:pt x="46" y="288"/>
                  </a:lnTo>
                  <a:lnTo>
                    <a:pt x="48" y="277"/>
                  </a:lnTo>
                  <a:lnTo>
                    <a:pt x="53" y="286"/>
                  </a:lnTo>
                  <a:lnTo>
                    <a:pt x="55" y="301"/>
                  </a:lnTo>
                  <a:lnTo>
                    <a:pt x="56" y="316"/>
                  </a:lnTo>
                  <a:lnTo>
                    <a:pt x="57" y="330"/>
                  </a:lnTo>
                  <a:lnTo>
                    <a:pt x="63" y="329"/>
                  </a:lnTo>
                  <a:lnTo>
                    <a:pt x="68" y="328"/>
                  </a:lnTo>
                  <a:lnTo>
                    <a:pt x="71" y="325"/>
                  </a:lnTo>
                  <a:lnTo>
                    <a:pt x="76" y="322"/>
                  </a:lnTo>
                  <a:lnTo>
                    <a:pt x="76" y="310"/>
                  </a:lnTo>
                  <a:lnTo>
                    <a:pt x="76" y="300"/>
                  </a:lnTo>
                  <a:lnTo>
                    <a:pt x="76" y="288"/>
                  </a:lnTo>
                  <a:lnTo>
                    <a:pt x="76" y="278"/>
                  </a:lnTo>
                  <a:lnTo>
                    <a:pt x="77" y="278"/>
                  </a:lnTo>
                  <a:lnTo>
                    <a:pt x="78" y="279"/>
                  </a:lnTo>
                  <a:lnTo>
                    <a:pt x="79" y="279"/>
                  </a:lnTo>
                  <a:lnTo>
                    <a:pt x="80" y="280"/>
                  </a:lnTo>
                  <a:lnTo>
                    <a:pt x="81" y="290"/>
                  </a:lnTo>
                  <a:lnTo>
                    <a:pt x="83" y="298"/>
                  </a:lnTo>
                  <a:lnTo>
                    <a:pt x="83" y="307"/>
                  </a:lnTo>
                  <a:lnTo>
                    <a:pt x="84" y="316"/>
                  </a:lnTo>
                  <a:lnTo>
                    <a:pt x="87" y="315"/>
                  </a:lnTo>
                  <a:lnTo>
                    <a:pt x="91" y="315"/>
                  </a:lnTo>
                  <a:lnTo>
                    <a:pt x="94" y="313"/>
                  </a:lnTo>
                  <a:lnTo>
                    <a:pt x="100" y="310"/>
                  </a:lnTo>
                  <a:lnTo>
                    <a:pt x="100" y="299"/>
                  </a:lnTo>
                  <a:lnTo>
                    <a:pt x="99" y="288"/>
                  </a:lnTo>
                  <a:lnTo>
                    <a:pt x="99" y="278"/>
                  </a:lnTo>
                  <a:lnTo>
                    <a:pt x="97" y="268"/>
                  </a:lnTo>
                  <a:lnTo>
                    <a:pt x="99" y="268"/>
                  </a:lnTo>
                  <a:lnTo>
                    <a:pt x="99" y="268"/>
                  </a:lnTo>
                  <a:lnTo>
                    <a:pt x="99" y="268"/>
                  </a:lnTo>
                  <a:lnTo>
                    <a:pt x="100" y="268"/>
                  </a:lnTo>
                  <a:lnTo>
                    <a:pt x="101" y="268"/>
                  </a:lnTo>
                  <a:lnTo>
                    <a:pt x="102" y="269"/>
                  </a:lnTo>
                  <a:lnTo>
                    <a:pt x="102" y="269"/>
                  </a:lnTo>
                  <a:lnTo>
                    <a:pt x="103" y="270"/>
                  </a:lnTo>
                  <a:lnTo>
                    <a:pt x="104" y="278"/>
                  </a:lnTo>
                  <a:lnTo>
                    <a:pt x="106" y="286"/>
                  </a:lnTo>
                  <a:lnTo>
                    <a:pt x="107" y="295"/>
                  </a:lnTo>
                  <a:lnTo>
                    <a:pt x="108" y="303"/>
                  </a:lnTo>
                  <a:lnTo>
                    <a:pt x="123" y="295"/>
                  </a:lnTo>
                  <a:lnTo>
                    <a:pt x="125" y="282"/>
                  </a:lnTo>
                  <a:lnTo>
                    <a:pt x="123" y="265"/>
                  </a:lnTo>
                  <a:lnTo>
                    <a:pt x="121" y="249"/>
                  </a:lnTo>
                  <a:lnTo>
                    <a:pt x="126" y="254"/>
                  </a:lnTo>
                  <a:lnTo>
                    <a:pt x="130" y="264"/>
                  </a:lnTo>
                  <a:lnTo>
                    <a:pt x="132" y="277"/>
                  </a:lnTo>
                  <a:lnTo>
                    <a:pt x="133" y="288"/>
                  </a:lnTo>
                  <a:lnTo>
                    <a:pt x="139" y="287"/>
                  </a:lnTo>
                  <a:lnTo>
                    <a:pt x="145" y="285"/>
                  </a:lnTo>
                  <a:lnTo>
                    <a:pt x="149" y="283"/>
                  </a:lnTo>
                  <a:lnTo>
                    <a:pt x="155" y="279"/>
                  </a:lnTo>
                  <a:lnTo>
                    <a:pt x="152" y="268"/>
                  </a:lnTo>
                  <a:lnTo>
                    <a:pt x="150" y="257"/>
                  </a:lnTo>
                  <a:lnTo>
                    <a:pt x="150" y="248"/>
                  </a:lnTo>
                  <a:lnTo>
                    <a:pt x="150" y="235"/>
                  </a:lnTo>
                  <a:lnTo>
                    <a:pt x="155" y="242"/>
                  </a:lnTo>
                  <a:lnTo>
                    <a:pt x="157" y="254"/>
                  </a:lnTo>
                  <a:lnTo>
                    <a:pt x="160" y="265"/>
                  </a:lnTo>
                  <a:lnTo>
                    <a:pt x="160" y="276"/>
                  </a:lnTo>
                  <a:lnTo>
                    <a:pt x="165" y="273"/>
                  </a:lnTo>
                  <a:lnTo>
                    <a:pt x="169" y="272"/>
                  </a:lnTo>
                  <a:lnTo>
                    <a:pt x="174" y="270"/>
                  </a:lnTo>
                  <a:lnTo>
                    <a:pt x="179" y="268"/>
                  </a:lnTo>
                  <a:lnTo>
                    <a:pt x="177" y="259"/>
                  </a:lnTo>
                  <a:lnTo>
                    <a:pt x="176" y="250"/>
                  </a:lnTo>
                  <a:lnTo>
                    <a:pt x="175" y="240"/>
                  </a:lnTo>
                  <a:lnTo>
                    <a:pt x="174" y="223"/>
                  </a:lnTo>
                  <a:lnTo>
                    <a:pt x="175" y="223"/>
                  </a:lnTo>
                  <a:lnTo>
                    <a:pt x="176" y="223"/>
                  </a:lnTo>
                  <a:lnTo>
                    <a:pt x="178" y="223"/>
                  </a:lnTo>
                  <a:lnTo>
                    <a:pt x="179" y="223"/>
                  </a:lnTo>
                  <a:lnTo>
                    <a:pt x="182" y="232"/>
                  </a:lnTo>
                  <a:lnTo>
                    <a:pt x="183" y="242"/>
                  </a:lnTo>
                  <a:lnTo>
                    <a:pt x="185" y="252"/>
                  </a:lnTo>
                  <a:lnTo>
                    <a:pt x="186" y="262"/>
                  </a:lnTo>
                  <a:lnTo>
                    <a:pt x="190" y="261"/>
                  </a:lnTo>
                  <a:lnTo>
                    <a:pt x="194" y="260"/>
                  </a:lnTo>
                  <a:lnTo>
                    <a:pt x="198" y="257"/>
                  </a:lnTo>
                  <a:lnTo>
                    <a:pt x="203" y="254"/>
                  </a:lnTo>
                  <a:lnTo>
                    <a:pt x="202" y="242"/>
                  </a:lnTo>
                  <a:lnTo>
                    <a:pt x="201" y="233"/>
                  </a:lnTo>
                  <a:lnTo>
                    <a:pt x="201" y="224"/>
                  </a:lnTo>
                  <a:lnTo>
                    <a:pt x="201" y="209"/>
                  </a:lnTo>
                  <a:lnTo>
                    <a:pt x="202" y="209"/>
                  </a:lnTo>
                  <a:lnTo>
                    <a:pt x="203" y="209"/>
                  </a:lnTo>
                  <a:lnTo>
                    <a:pt x="203" y="210"/>
                  </a:lnTo>
                  <a:lnTo>
                    <a:pt x="205" y="210"/>
                  </a:lnTo>
                  <a:lnTo>
                    <a:pt x="207" y="219"/>
                  </a:lnTo>
                  <a:lnTo>
                    <a:pt x="208" y="229"/>
                  </a:lnTo>
                  <a:lnTo>
                    <a:pt x="210" y="238"/>
                  </a:lnTo>
                  <a:lnTo>
                    <a:pt x="213" y="247"/>
                  </a:lnTo>
                  <a:lnTo>
                    <a:pt x="217" y="246"/>
                  </a:lnTo>
                  <a:lnTo>
                    <a:pt x="221" y="245"/>
                  </a:lnTo>
                  <a:lnTo>
                    <a:pt x="224" y="242"/>
                  </a:lnTo>
                  <a:lnTo>
                    <a:pt x="230" y="240"/>
                  </a:lnTo>
                  <a:lnTo>
                    <a:pt x="229" y="232"/>
                  </a:lnTo>
                  <a:lnTo>
                    <a:pt x="229" y="224"/>
                  </a:lnTo>
                  <a:lnTo>
                    <a:pt x="228" y="216"/>
                  </a:lnTo>
                  <a:lnTo>
                    <a:pt x="226" y="208"/>
                  </a:lnTo>
                  <a:lnTo>
                    <a:pt x="228" y="208"/>
                  </a:lnTo>
                  <a:lnTo>
                    <a:pt x="229" y="208"/>
                  </a:lnTo>
                  <a:lnTo>
                    <a:pt x="230" y="208"/>
                  </a:lnTo>
                  <a:lnTo>
                    <a:pt x="231" y="209"/>
                  </a:lnTo>
                  <a:lnTo>
                    <a:pt x="233" y="215"/>
                  </a:lnTo>
                  <a:lnTo>
                    <a:pt x="235" y="220"/>
                  </a:lnTo>
                  <a:lnTo>
                    <a:pt x="237" y="226"/>
                  </a:lnTo>
                  <a:lnTo>
                    <a:pt x="239" y="233"/>
                  </a:lnTo>
                  <a:lnTo>
                    <a:pt x="252" y="226"/>
                  </a:lnTo>
                  <a:lnTo>
                    <a:pt x="255" y="217"/>
                  </a:lnTo>
                  <a:lnTo>
                    <a:pt x="254" y="203"/>
                  </a:lnTo>
                  <a:lnTo>
                    <a:pt x="252" y="184"/>
                  </a:lnTo>
                  <a:lnTo>
                    <a:pt x="253" y="185"/>
                  </a:lnTo>
                  <a:lnTo>
                    <a:pt x="254" y="185"/>
                  </a:lnTo>
                  <a:lnTo>
                    <a:pt x="255" y="185"/>
                  </a:lnTo>
                  <a:lnTo>
                    <a:pt x="256" y="186"/>
                  </a:lnTo>
                  <a:lnTo>
                    <a:pt x="258" y="193"/>
                  </a:lnTo>
                  <a:lnTo>
                    <a:pt x="259" y="203"/>
                  </a:lnTo>
                  <a:lnTo>
                    <a:pt x="261" y="214"/>
                  </a:lnTo>
                  <a:lnTo>
                    <a:pt x="266" y="220"/>
                  </a:lnTo>
                  <a:lnTo>
                    <a:pt x="268" y="218"/>
                  </a:lnTo>
                  <a:lnTo>
                    <a:pt x="271" y="217"/>
                  </a:lnTo>
                  <a:lnTo>
                    <a:pt x="274" y="215"/>
                  </a:lnTo>
                  <a:lnTo>
                    <a:pt x="277" y="214"/>
                  </a:lnTo>
                  <a:lnTo>
                    <a:pt x="276" y="204"/>
                  </a:lnTo>
                  <a:lnTo>
                    <a:pt x="276" y="194"/>
                  </a:lnTo>
                  <a:lnTo>
                    <a:pt x="275" y="184"/>
                  </a:lnTo>
                  <a:lnTo>
                    <a:pt x="274" y="173"/>
                  </a:lnTo>
                  <a:lnTo>
                    <a:pt x="279" y="178"/>
                  </a:lnTo>
                  <a:lnTo>
                    <a:pt x="283" y="186"/>
                  </a:lnTo>
                  <a:lnTo>
                    <a:pt x="284" y="197"/>
                  </a:lnTo>
                  <a:lnTo>
                    <a:pt x="285" y="208"/>
                  </a:lnTo>
                  <a:lnTo>
                    <a:pt x="289" y="207"/>
                  </a:lnTo>
                  <a:lnTo>
                    <a:pt x="293" y="205"/>
                  </a:lnTo>
                  <a:lnTo>
                    <a:pt x="298" y="203"/>
                  </a:lnTo>
                  <a:lnTo>
                    <a:pt x="302" y="201"/>
                  </a:lnTo>
                  <a:lnTo>
                    <a:pt x="301" y="193"/>
                  </a:lnTo>
                  <a:lnTo>
                    <a:pt x="300" y="186"/>
                  </a:lnTo>
                  <a:lnTo>
                    <a:pt x="300" y="177"/>
                  </a:lnTo>
                  <a:lnTo>
                    <a:pt x="300" y="162"/>
                  </a:lnTo>
                  <a:lnTo>
                    <a:pt x="300" y="162"/>
                  </a:lnTo>
                  <a:lnTo>
                    <a:pt x="301" y="162"/>
                  </a:lnTo>
                  <a:lnTo>
                    <a:pt x="302" y="162"/>
                  </a:lnTo>
                  <a:lnTo>
                    <a:pt x="304" y="163"/>
                  </a:lnTo>
                  <a:lnTo>
                    <a:pt x="305" y="166"/>
                  </a:lnTo>
                  <a:lnTo>
                    <a:pt x="306" y="170"/>
                  </a:lnTo>
                  <a:lnTo>
                    <a:pt x="307" y="178"/>
                  </a:lnTo>
                  <a:lnTo>
                    <a:pt x="309" y="193"/>
                  </a:lnTo>
                  <a:lnTo>
                    <a:pt x="314" y="194"/>
                  </a:lnTo>
                  <a:lnTo>
                    <a:pt x="317" y="193"/>
                  </a:lnTo>
                  <a:lnTo>
                    <a:pt x="321" y="191"/>
                  </a:lnTo>
                  <a:lnTo>
                    <a:pt x="326" y="188"/>
                  </a:lnTo>
                  <a:lnTo>
                    <a:pt x="326" y="177"/>
                  </a:lnTo>
                  <a:lnTo>
                    <a:pt x="326" y="166"/>
                  </a:lnTo>
                  <a:lnTo>
                    <a:pt x="326" y="155"/>
                  </a:lnTo>
                  <a:lnTo>
                    <a:pt x="326" y="144"/>
                  </a:lnTo>
                  <a:lnTo>
                    <a:pt x="327" y="146"/>
                  </a:lnTo>
                  <a:lnTo>
                    <a:pt x="328" y="146"/>
                  </a:lnTo>
                  <a:lnTo>
                    <a:pt x="329" y="146"/>
                  </a:lnTo>
                  <a:lnTo>
                    <a:pt x="330" y="146"/>
                  </a:lnTo>
                  <a:lnTo>
                    <a:pt x="331" y="155"/>
                  </a:lnTo>
                  <a:lnTo>
                    <a:pt x="332" y="164"/>
                  </a:lnTo>
                  <a:lnTo>
                    <a:pt x="332" y="173"/>
                  </a:lnTo>
                  <a:lnTo>
                    <a:pt x="334" y="182"/>
                  </a:lnTo>
                  <a:lnTo>
                    <a:pt x="339" y="180"/>
                  </a:lnTo>
                  <a:lnTo>
                    <a:pt x="344" y="179"/>
                  </a:lnTo>
                  <a:lnTo>
                    <a:pt x="347" y="177"/>
                  </a:lnTo>
                  <a:lnTo>
                    <a:pt x="353" y="174"/>
                  </a:lnTo>
                  <a:lnTo>
                    <a:pt x="353" y="165"/>
                  </a:lnTo>
                  <a:lnTo>
                    <a:pt x="354" y="155"/>
                  </a:lnTo>
                  <a:lnTo>
                    <a:pt x="354" y="146"/>
                  </a:lnTo>
                  <a:lnTo>
                    <a:pt x="354" y="136"/>
                  </a:lnTo>
                  <a:lnTo>
                    <a:pt x="357" y="142"/>
                  </a:lnTo>
                  <a:lnTo>
                    <a:pt x="359" y="150"/>
                  </a:lnTo>
                  <a:lnTo>
                    <a:pt x="360" y="159"/>
                  </a:lnTo>
                  <a:lnTo>
                    <a:pt x="360" y="169"/>
                  </a:lnTo>
                  <a:lnTo>
                    <a:pt x="366" y="166"/>
                  </a:lnTo>
                  <a:lnTo>
                    <a:pt x="370" y="163"/>
                  </a:lnTo>
                  <a:lnTo>
                    <a:pt x="376" y="161"/>
                  </a:lnTo>
                  <a:lnTo>
                    <a:pt x="382" y="158"/>
                  </a:lnTo>
                  <a:lnTo>
                    <a:pt x="381" y="149"/>
                  </a:lnTo>
                  <a:lnTo>
                    <a:pt x="381" y="139"/>
                  </a:lnTo>
                  <a:lnTo>
                    <a:pt x="381" y="128"/>
                  </a:lnTo>
                  <a:lnTo>
                    <a:pt x="382" y="118"/>
                  </a:lnTo>
                  <a:lnTo>
                    <a:pt x="383" y="120"/>
                  </a:lnTo>
                  <a:lnTo>
                    <a:pt x="384" y="124"/>
                  </a:lnTo>
                  <a:lnTo>
                    <a:pt x="387" y="134"/>
                  </a:lnTo>
                  <a:lnTo>
                    <a:pt x="390" y="154"/>
                  </a:lnTo>
                  <a:lnTo>
                    <a:pt x="396" y="152"/>
                  </a:lnTo>
                  <a:lnTo>
                    <a:pt x="400" y="151"/>
                  </a:lnTo>
                  <a:lnTo>
                    <a:pt x="404" y="149"/>
                  </a:lnTo>
                  <a:lnTo>
                    <a:pt x="410" y="146"/>
                  </a:lnTo>
                  <a:lnTo>
                    <a:pt x="411" y="133"/>
                  </a:lnTo>
                  <a:lnTo>
                    <a:pt x="411" y="124"/>
                  </a:lnTo>
                  <a:lnTo>
                    <a:pt x="410" y="114"/>
                  </a:lnTo>
                  <a:lnTo>
                    <a:pt x="407" y="98"/>
                  </a:lnTo>
                  <a:lnTo>
                    <a:pt x="408" y="98"/>
                  </a:lnTo>
                  <a:lnTo>
                    <a:pt x="410" y="98"/>
                  </a:lnTo>
                  <a:lnTo>
                    <a:pt x="411" y="98"/>
                  </a:lnTo>
                  <a:lnTo>
                    <a:pt x="412" y="98"/>
                  </a:lnTo>
                  <a:lnTo>
                    <a:pt x="413" y="105"/>
                  </a:lnTo>
                  <a:lnTo>
                    <a:pt x="415" y="117"/>
                  </a:lnTo>
                  <a:lnTo>
                    <a:pt x="416" y="128"/>
                  </a:lnTo>
                  <a:lnTo>
                    <a:pt x="419" y="138"/>
                  </a:lnTo>
                  <a:lnTo>
                    <a:pt x="423" y="135"/>
                  </a:lnTo>
                  <a:lnTo>
                    <a:pt x="428" y="134"/>
                  </a:lnTo>
                  <a:lnTo>
                    <a:pt x="431" y="132"/>
                  </a:lnTo>
                  <a:lnTo>
                    <a:pt x="436" y="131"/>
                  </a:lnTo>
                  <a:lnTo>
                    <a:pt x="435" y="119"/>
                  </a:lnTo>
                  <a:lnTo>
                    <a:pt x="435" y="108"/>
                  </a:lnTo>
                  <a:lnTo>
                    <a:pt x="434" y="96"/>
                  </a:lnTo>
                  <a:lnTo>
                    <a:pt x="433" y="86"/>
                  </a:lnTo>
                  <a:lnTo>
                    <a:pt x="434" y="86"/>
                  </a:lnTo>
                  <a:lnTo>
                    <a:pt x="435" y="86"/>
                  </a:lnTo>
                  <a:lnTo>
                    <a:pt x="436" y="87"/>
                  </a:lnTo>
                  <a:lnTo>
                    <a:pt x="437" y="87"/>
                  </a:lnTo>
                  <a:lnTo>
                    <a:pt x="440" y="96"/>
                  </a:lnTo>
                  <a:lnTo>
                    <a:pt x="441" y="105"/>
                  </a:lnTo>
                  <a:lnTo>
                    <a:pt x="443" y="114"/>
                  </a:lnTo>
                  <a:lnTo>
                    <a:pt x="444" y="124"/>
                  </a:lnTo>
                  <a:lnTo>
                    <a:pt x="448" y="123"/>
                  </a:lnTo>
                  <a:lnTo>
                    <a:pt x="452" y="121"/>
                  </a:lnTo>
                  <a:lnTo>
                    <a:pt x="456" y="119"/>
                  </a:lnTo>
                  <a:lnTo>
                    <a:pt x="460" y="117"/>
                  </a:lnTo>
                  <a:lnTo>
                    <a:pt x="459" y="106"/>
                  </a:lnTo>
                  <a:lnTo>
                    <a:pt x="459" y="97"/>
                  </a:lnTo>
                  <a:lnTo>
                    <a:pt x="458" y="87"/>
                  </a:lnTo>
                  <a:lnTo>
                    <a:pt x="457" y="78"/>
                  </a:lnTo>
                  <a:lnTo>
                    <a:pt x="458" y="76"/>
                  </a:lnTo>
                  <a:lnTo>
                    <a:pt x="458" y="76"/>
                  </a:lnTo>
                  <a:lnTo>
                    <a:pt x="458" y="76"/>
                  </a:lnTo>
                  <a:lnTo>
                    <a:pt x="459" y="76"/>
                  </a:lnTo>
                  <a:lnTo>
                    <a:pt x="460" y="79"/>
                  </a:lnTo>
                  <a:lnTo>
                    <a:pt x="463" y="82"/>
                  </a:lnTo>
                  <a:lnTo>
                    <a:pt x="465" y="91"/>
                  </a:lnTo>
                  <a:lnTo>
                    <a:pt x="468" y="108"/>
                  </a:lnTo>
                  <a:lnTo>
                    <a:pt x="473" y="108"/>
                  </a:lnTo>
                  <a:lnTo>
                    <a:pt x="478" y="106"/>
                  </a:lnTo>
                  <a:lnTo>
                    <a:pt x="483" y="104"/>
                  </a:lnTo>
                  <a:lnTo>
                    <a:pt x="488" y="101"/>
                  </a:lnTo>
                  <a:lnTo>
                    <a:pt x="486" y="94"/>
                  </a:lnTo>
                  <a:lnTo>
                    <a:pt x="484" y="88"/>
                  </a:lnTo>
                  <a:lnTo>
                    <a:pt x="483" y="80"/>
                  </a:lnTo>
                  <a:lnTo>
                    <a:pt x="482" y="66"/>
                  </a:lnTo>
                  <a:lnTo>
                    <a:pt x="483" y="65"/>
                  </a:lnTo>
                  <a:lnTo>
                    <a:pt x="484" y="65"/>
                  </a:lnTo>
                  <a:lnTo>
                    <a:pt x="486" y="65"/>
                  </a:lnTo>
                  <a:lnTo>
                    <a:pt x="487" y="66"/>
                  </a:lnTo>
                  <a:lnTo>
                    <a:pt x="487" y="72"/>
                  </a:lnTo>
                  <a:lnTo>
                    <a:pt x="488" y="82"/>
                  </a:lnTo>
                  <a:lnTo>
                    <a:pt x="491" y="93"/>
                  </a:lnTo>
                  <a:lnTo>
                    <a:pt x="496" y="98"/>
                  </a:lnTo>
                  <a:lnTo>
                    <a:pt x="499" y="96"/>
                  </a:lnTo>
                  <a:lnTo>
                    <a:pt x="503" y="95"/>
                  </a:lnTo>
                  <a:lnTo>
                    <a:pt x="506" y="93"/>
                  </a:lnTo>
                  <a:lnTo>
                    <a:pt x="510" y="91"/>
                  </a:lnTo>
                  <a:lnTo>
                    <a:pt x="509" y="83"/>
                  </a:lnTo>
                  <a:lnTo>
                    <a:pt x="509" y="75"/>
                  </a:lnTo>
                  <a:lnTo>
                    <a:pt x="507" y="68"/>
                  </a:lnTo>
                  <a:lnTo>
                    <a:pt x="506" y="60"/>
                  </a:lnTo>
                  <a:lnTo>
                    <a:pt x="507" y="60"/>
                  </a:lnTo>
                  <a:lnTo>
                    <a:pt x="509" y="60"/>
                  </a:lnTo>
                  <a:lnTo>
                    <a:pt x="510" y="61"/>
                  </a:lnTo>
                  <a:lnTo>
                    <a:pt x="511" y="61"/>
                  </a:lnTo>
                  <a:lnTo>
                    <a:pt x="513" y="71"/>
                  </a:lnTo>
                  <a:lnTo>
                    <a:pt x="514" y="76"/>
                  </a:lnTo>
                  <a:lnTo>
                    <a:pt x="517" y="81"/>
                  </a:lnTo>
                  <a:lnTo>
                    <a:pt x="519" y="87"/>
                  </a:lnTo>
                  <a:lnTo>
                    <a:pt x="522" y="84"/>
                  </a:lnTo>
                  <a:lnTo>
                    <a:pt x="526" y="81"/>
                  </a:lnTo>
                  <a:lnTo>
                    <a:pt x="528" y="78"/>
                  </a:lnTo>
                  <a:lnTo>
                    <a:pt x="532" y="75"/>
                  </a:lnTo>
                  <a:lnTo>
                    <a:pt x="530" y="67"/>
                  </a:lnTo>
                  <a:lnTo>
                    <a:pt x="530" y="59"/>
                  </a:lnTo>
                  <a:lnTo>
                    <a:pt x="529" y="51"/>
                  </a:lnTo>
                  <a:lnTo>
                    <a:pt x="528" y="43"/>
                  </a:lnTo>
                  <a:lnTo>
                    <a:pt x="529" y="43"/>
                  </a:lnTo>
                  <a:lnTo>
                    <a:pt x="530" y="43"/>
                  </a:lnTo>
                  <a:lnTo>
                    <a:pt x="532" y="43"/>
                  </a:lnTo>
                  <a:lnTo>
                    <a:pt x="533" y="43"/>
                  </a:lnTo>
                  <a:lnTo>
                    <a:pt x="534" y="49"/>
                  </a:lnTo>
                  <a:lnTo>
                    <a:pt x="536" y="56"/>
                  </a:lnTo>
                  <a:lnTo>
                    <a:pt x="537" y="63"/>
                  </a:lnTo>
                  <a:lnTo>
                    <a:pt x="539" y="68"/>
                  </a:lnTo>
                  <a:lnTo>
                    <a:pt x="551" y="65"/>
                  </a:lnTo>
                  <a:lnTo>
                    <a:pt x="556" y="56"/>
                  </a:lnTo>
                  <a:lnTo>
                    <a:pt x="555" y="44"/>
                  </a:lnTo>
                  <a:lnTo>
                    <a:pt x="552" y="35"/>
                  </a:lnTo>
                  <a:lnTo>
                    <a:pt x="554" y="35"/>
                  </a:lnTo>
                  <a:lnTo>
                    <a:pt x="555" y="35"/>
                  </a:lnTo>
                  <a:lnTo>
                    <a:pt x="556" y="35"/>
                  </a:lnTo>
                  <a:lnTo>
                    <a:pt x="557" y="35"/>
                  </a:lnTo>
                  <a:lnTo>
                    <a:pt x="559" y="40"/>
                  </a:lnTo>
                  <a:lnTo>
                    <a:pt x="560" y="44"/>
                  </a:lnTo>
                  <a:lnTo>
                    <a:pt x="563" y="50"/>
                  </a:lnTo>
                  <a:lnTo>
                    <a:pt x="564" y="55"/>
                  </a:lnTo>
                  <a:lnTo>
                    <a:pt x="570" y="53"/>
                  </a:lnTo>
                  <a:lnTo>
                    <a:pt x="573" y="52"/>
                  </a:lnTo>
                  <a:lnTo>
                    <a:pt x="577" y="51"/>
                  </a:lnTo>
                  <a:lnTo>
                    <a:pt x="582" y="48"/>
                  </a:lnTo>
                  <a:lnTo>
                    <a:pt x="581" y="43"/>
                  </a:lnTo>
                  <a:lnTo>
                    <a:pt x="581" y="37"/>
                  </a:lnTo>
                  <a:lnTo>
                    <a:pt x="580" y="33"/>
                  </a:lnTo>
                  <a:lnTo>
                    <a:pt x="579" y="27"/>
                  </a:lnTo>
                  <a:lnTo>
                    <a:pt x="580" y="26"/>
                  </a:lnTo>
                  <a:lnTo>
                    <a:pt x="581" y="26"/>
                  </a:lnTo>
                  <a:lnTo>
                    <a:pt x="581" y="26"/>
                  </a:lnTo>
                  <a:lnTo>
                    <a:pt x="582" y="26"/>
                  </a:lnTo>
                  <a:lnTo>
                    <a:pt x="585" y="30"/>
                  </a:lnTo>
                  <a:lnTo>
                    <a:pt x="586" y="34"/>
                  </a:lnTo>
                  <a:lnTo>
                    <a:pt x="588" y="38"/>
                  </a:lnTo>
                  <a:lnTo>
                    <a:pt x="589" y="42"/>
                  </a:lnTo>
                  <a:lnTo>
                    <a:pt x="594" y="42"/>
                  </a:lnTo>
                  <a:lnTo>
                    <a:pt x="598" y="42"/>
                  </a:lnTo>
                  <a:lnTo>
                    <a:pt x="603" y="42"/>
                  </a:lnTo>
                  <a:lnTo>
                    <a:pt x="608" y="42"/>
                  </a:lnTo>
                  <a:lnTo>
                    <a:pt x="608" y="36"/>
                  </a:lnTo>
                  <a:lnTo>
                    <a:pt x="608" y="31"/>
                  </a:lnTo>
                  <a:lnTo>
                    <a:pt x="606" y="26"/>
                  </a:lnTo>
                  <a:lnTo>
                    <a:pt x="606" y="21"/>
                  </a:lnTo>
                  <a:lnTo>
                    <a:pt x="608" y="22"/>
                  </a:lnTo>
                  <a:lnTo>
                    <a:pt x="610" y="22"/>
                  </a:lnTo>
                  <a:lnTo>
                    <a:pt x="611" y="22"/>
                  </a:lnTo>
                  <a:lnTo>
                    <a:pt x="612" y="23"/>
                  </a:lnTo>
                  <a:lnTo>
                    <a:pt x="613" y="28"/>
                  </a:lnTo>
                  <a:lnTo>
                    <a:pt x="616" y="33"/>
                  </a:lnTo>
                  <a:lnTo>
                    <a:pt x="617" y="37"/>
                  </a:lnTo>
                  <a:lnTo>
                    <a:pt x="618" y="42"/>
                  </a:lnTo>
                  <a:lnTo>
                    <a:pt x="625" y="41"/>
                  </a:lnTo>
                  <a:lnTo>
                    <a:pt x="630" y="41"/>
                  </a:lnTo>
                  <a:lnTo>
                    <a:pt x="633" y="40"/>
                  </a:lnTo>
                  <a:lnTo>
                    <a:pt x="636" y="38"/>
                  </a:lnTo>
                  <a:lnTo>
                    <a:pt x="635" y="34"/>
                  </a:lnTo>
                  <a:lnTo>
                    <a:pt x="635" y="29"/>
                  </a:lnTo>
                  <a:lnTo>
                    <a:pt x="635" y="25"/>
                  </a:lnTo>
                  <a:lnTo>
                    <a:pt x="635" y="20"/>
                  </a:lnTo>
                  <a:lnTo>
                    <a:pt x="636" y="20"/>
                  </a:lnTo>
                  <a:lnTo>
                    <a:pt x="638" y="20"/>
                  </a:lnTo>
                  <a:lnTo>
                    <a:pt x="638" y="20"/>
                  </a:lnTo>
                  <a:lnTo>
                    <a:pt x="639" y="20"/>
                  </a:lnTo>
                  <a:lnTo>
                    <a:pt x="641" y="28"/>
                  </a:lnTo>
                  <a:lnTo>
                    <a:pt x="643" y="33"/>
                  </a:lnTo>
                  <a:lnTo>
                    <a:pt x="644" y="35"/>
                  </a:lnTo>
                  <a:lnTo>
                    <a:pt x="646" y="36"/>
                  </a:lnTo>
                  <a:lnTo>
                    <a:pt x="651" y="35"/>
                  </a:lnTo>
                  <a:lnTo>
                    <a:pt x="655" y="34"/>
                  </a:lnTo>
                  <a:lnTo>
                    <a:pt x="658" y="33"/>
                  </a:lnTo>
                  <a:lnTo>
                    <a:pt x="664" y="29"/>
                  </a:lnTo>
                  <a:lnTo>
                    <a:pt x="664" y="26"/>
                  </a:lnTo>
                  <a:lnTo>
                    <a:pt x="664" y="23"/>
                  </a:lnTo>
                  <a:lnTo>
                    <a:pt x="663" y="20"/>
                  </a:lnTo>
                  <a:lnTo>
                    <a:pt x="663" y="18"/>
                  </a:lnTo>
                  <a:lnTo>
                    <a:pt x="664" y="18"/>
                  </a:lnTo>
                  <a:lnTo>
                    <a:pt x="666" y="18"/>
                  </a:lnTo>
                  <a:lnTo>
                    <a:pt x="668" y="19"/>
                  </a:lnTo>
                  <a:lnTo>
                    <a:pt x="669" y="19"/>
                  </a:lnTo>
                  <a:lnTo>
                    <a:pt x="670" y="20"/>
                  </a:lnTo>
                  <a:lnTo>
                    <a:pt x="670" y="21"/>
                  </a:lnTo>
                  <a:lnTo>
                    <a:pt x="671" y="23"/>
                  </a:lnTo>
                  <a:lnTo>
                    <a:pt x="671" y="25"/>
                  </a:lnTo>
                  <a:lnTo>
                    <a:pt x="673" y="26"/>
                  </a:lnTo>
                  <a:lnTo>
                    <a:pt x="677" y="25"/>
                  </a:lnTo>
                  <a:lnTo>
                    <a:pt x="679" y="25"/>
                  </a:lnTo>
                  <a:lnTo>
                    <a:pt x="685" y="22"/>
                  </a:lnTo>
                  <a:lnTo>
                    <a:pt x="685" y="20"/>
                  </a:lnTo>
                  <a:lnTo>
                    <a:pt x="685" y="19"/>
                  </a:lnTo>
                  <a:lnTo>
                    <a:pt x="685" y="17"/>
                  </a:lnTo>
                  <a:lnTo>
                    <a:pt x="686" y="15"/>
                  </a:lnTo>
                  <a:lnTo>
                    <a:pt x="693" y="15"/>
                  </a:lnTo>
                  <a:lnTo>
                    <a:pt x="701" y="13"/>
                  </a:lnTo>
                  <a:lnTo>
                    <a:pt x="708" y="8"/>
                  </a:lnTo>
                  <a:lnTo>
                    <a:pt x="715" y="2"/>
                  </a:lnTo>
                  <a:lnTo>
                    <a:pt x="702" y="2"/>
                  </a:lnTo>
                  <a:lnTo>
                    <a:pt x="689" y="0"/>
                  </a:lnTo>
                  <a:lnTo>
                    <a:pt x="676" y="0"/>
                  </a:lnTo>
                  <a:lnTo>
                    <a:pt x="663" y="0"/>
                  </a:lnTo>
                  <a:lnTo>
                    <a:pt x="650" y="0"/>
                  </a:lnTo>
                  <a:lnTo>
                    <a:pt x="638" y="0"/>
                  </a:lnTo>
                  <a:lnTo>
                    <a:pt x="625" y="2"/>
                  </a:lnTo>
                  <a:lnTo>
                    <a:pt x="612" y="2"/>
                  </a:lnTo>
                  <a:lnTo>
                    <a:pt x="600" y="2"/>
                  </a:lnTo>
                  <a:lnTo>
                    <a:pt x="587" y="2"/>
                  </a:lnTo>
                  <a:lnTo>
                    <a:pt x="574" y="2"/>
                  </a:lnTo>
                  <a:lnTo>
                    <a:pt x="562" y="3"/>
                  </a:lnTo>
                  <a:lnTo>
                    <a:pt x="549" y="3"/>
                  </a:lnTo>
                  <a:lnTo>
                    <a:pt x="536" y="3"/>
                  </a:lnTo>
                  <a:lnTo>
                    <a:pt x="524" y="3"/>
                  </a:lnTo>
                  <a:lnTo>
                    <a:pt x="511" y="3"/>
                  </a:lnTo>
                  <a:lnTo>
                    <a:pt x="506" y="4"/>
                  </a:lnTo>
                  <a:lnTo>
                    <a:pt x="504" y="5"/>
                  </a:lnTo>
                  <a:lnTo>
                    <a:pt x="502" y="7"/>
                  </a:lnTo>
                  <a:lnTo>
                    <a:pt x="498" y="12"/>
                  </a:lnTo>
                  <a:lnTo>
                    <a:pt x="467" y="28"/>
                  </a:lnTo>
                  <a:lnTo>
                    <a:pt x="435" y="43"/>
                  </a:lnTo>
                  <a:lnTo>
                    <a:pt x="404" y="59"/>
                  </a:lnTo>
                  <a:lnTo>
                    <a:pt x="373" y="75"/>
                  </a:lnTo>
                  <a:lnTo>
                    <a:pt x="342" y="90"/>
                  </a:lnTo>
                  <a:lnTo>
                    <a:pt x="311" y="106"/>
                  </a:lnTo>
                  <a:lnTo>
                    <a:pt x="279" y="123"/>
                  </a:lnTo>
                  <a:lnTo>
                    <a:pt x="248" y="139"/>
                  </a:lnTo>
                  <a:lnTo>
                    <a:pt x="217" y="155"/>
                  </a:lnTo>
                  <a:lnTo>
                    <a:pt x="186" y="171"/>
                  </a:lnTo>
                  <a:lnTo>
                    <a:pt x="155" y="187"/>
                  </a:lnTo>
                  <a:lnTo>
                    <a:pt x="124" y="203"/>
                  </a:lnTo>
                  <a:lnTo>
                    <a:pt x="93" y="219"/>
                  </a:lnTo>
                  <a:lnTo>
                    <a:pt x="62" y="235"/>
                  </a:lnTo>
                  <a:lnTo>
                    <a:pt x="31" y="252"/>
                  </a:lnTo>
                  <a:lnTo>
                    <a:pt x="0" y="268"/>
                  </a:lnTo>
                  <a:lnTo>
                    <a:pt x="8" y="283"/>
                  </a:lnTo>
                  <a:lnTo>
                    <a:pt x="15" y="305"/>
                  </a:lnTo>
                  <a:lnTo>
                    <a:pt x="17" y="329"/>
                  </a:lnTo>
                  <a:lnTo>
                    <a:pt x="17" y="352"/>
                  </a:lnTo>
                  <a:close/>
                </a:path>
              </a:pathLst>
            </a:custGeom>
            <a:solidFill>
              <a:srgbClr val="66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21" name="Freeform 15"/>
            <p:cNvSpPr>
              <a:spLocks/>
            </p:cNvSpPr>
            <p:nvPr/>
          </p:nvSpPr>
          <p:spPr bwMode="auto">
            <a:xfrm>
              <a:off x="1920" y="3293"/>
              <a:ext cx="17" cy="16"/>
            </a:xfrm>
            <a:custGeom>
              <a:avLst/>
              <a:gdLst>
                <a:gd name="T0" fmla="*/ 16 w 35"/>
                <a:gd name="T1" fmla="*/ 31 h 31"/>
                <a:gd name="T2" fmla="*/ 5 w 35"/>
                <a:gd name="T3" fmla="*/ 25 h 31"/>
                <a:gd name="T4" fmla="*/ 0 w 35"/>
                <a:gd name="T5" fmla="*/ 19 h 31"/>
                <a:gd name="T6" fmla="*/ 1 w 35"/>
                <a:gd name="T7" fmla="*/ 12 h 31"/>
                <a:gd name="T8" fmla="*/ 5 w 35"/>
                <a:gd name="T9" fmla="*/ 4 h 31"/>
                <a:gd name="T10" fmla="*/ 11 w 35"/>
                <a:gd name="T11" fmla="*/ 3 h 31"/>
                <a:gd name="T12" fmla="*/ 16 w 35"/>
                <a:gd name="T13" fmla="*/ 2 h 31"/>
                <a:gd name="T14" fmla="*/ 21 w 35"/>
                <a:gd name="T15" fmla="*/ 1 h 31"/>
                <a:gd name="T16" fmla="*/ 27 w 35"/>
                <a:gd name="T17" fmla="*/ 0 h 31"/>
                <a:gd name="T18" fmla="*/ 34 w 35"/>
                <a:gd name="T19" fmla="*/ 9 h 31"/>
                <a:gd name="T20" fmla="*/ 35 w 35"/>
                <a:gd name="T21" fmla="*/ 18 h 31"/>
                <a:gd name="T22" fmla="*/ 29 w 35"/>
                <a:gd name="T23" fmla="*/ 25 h 31"/>
                <a:gd name="T24" fmla="*/ 16 w 35"/>
                <a:gd name="T25"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31">
                  <a:moveTo>
                    <a:pt x="16" y="31"/>
                  </a:moveTo>
                  <a:lnTo>
                    <a:pt x="5" y="25"/>
                  </a:lnTo>
                  <a:lnTo>
                    <a:pt x="0" y="19"/>
                  </a:lnTo>
                  <a:lnTo>
                    <a:pt x="1" y="12"/>
                  </a:lnTo>
                  <a:lnTo>
                    <a:pt x="5" y="4"/>
                  </a:lnTo>
                  <a:lnTo>
                    <a:pt x="11" y="3"/>
                  </a:lnTo>
                  <a:lnTo>
                    <a:pt x="16" y="2"/>
                  </a:lnTo>
                  <a:lnTo>
                    <a:pt x="21" y="1"/>
                  </a:lnTo>
                  <a:lnTo>
                    <a:pt x="27" y="0"/>
                  </a:lnTo>
                  <a:lnTo>
                    <a:pt x="34" y="9"/>
                  </a:lnTo>
                  <a:lnTo>
                    <a:pt x="35" y="18"/>
                  </a:lnTo>
                  <a:lnTo>
                    <a:pt x="29" y="25"/>
                  </a:lnTo>
                  <a:lnTo>
                    <a:pt x="16" y="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22" name="Freeform 16"/>
            <p:cNvSpPr>
              <a:spLocks/>
            </p:cNvSpPr>
            <p:nvPr/>
          </p:nvSpPr>
          <p:spPr bwMode="auto">
            <a:xfrm>
              <a:off x="1924" y="3297"/>
              <a:ext cx="11" cy="7"/>
            </a:xfrm>
            <a:custGeom>
              <a:avLst/>
              <a:gdLst>
                <a:gd name="T0" fmla="*/ 5 w 21"/>
                <a:gd name="T1" fmla="*/ 14 h 14"/>
                <a:gd name="T2" fmla="*/ 4 w 21"/>
                <a:gd name="T3" fmla="*/ 13 h 14"/>
                <a:gd name="T4" fmla="*/ 3 w 21"/>
                <a:gd name="T5" fmla="*/ 10 h 14"/>
                <a:gd name="T6" fmla="*/ 1 w 21"/>
                <a:gd name="T7" fmla="*/ 8 h 14"/>
                <a:gd name="T8" fmla="*/ 0 w 21"/>
                <a:gd name="T9" fmla="*/ 2 h 14"/>
                <a:gd name="T10" fmla="*/ 4 w 21"/>
                <a:gd name="T11" fmla="*/ 1 h 14"/>
                <a:gd name="T12" fmla="*/ 6 w 21"/>
                <a:gd name="T13" fmla="*/ 0 h 14"/>
                <a:gd name="T14" fmla="*/ 8 w 21"/>
                <a:gd name="T15" fmla="*/ 0 h 14"/>
                <a:gd name="T16" fmla="*/ 14 w 21"/>
                <a:gd name="T17" fmla="*/ 0 h 14"/>
                <a:gd name="T18" fmla="*/ 16 w 21"/>
                <a:gd name="T19" fmla="*/ 1 h 14"/>
                <a:gd name="T20" fmla="*/ 18 w 21"/>
                <a:gd name="T21" fmla="*/ 3 h 14"/>
                <a:gd name="T22" fmla="*/ 20 w 21"/>
                <a:gd name="T23" fmla="*/ 4 h 14"/>
                <a:gd name="T24" fmla="*/ 21 w 21"/>
                <a:gd name="T25" fmla="*/ 7 h 14"/>
                <a:gd name="T26" fmla="*/ 18 w 21"/>
                <a:gd name="T27" fmla="*/ 10 h 14"/>
                <a:gd name="T28" fmla="*/ 13 w 21"/>
                <a:gd name="T29" fmla="*/ 13 h 14"/>
                <a:gd name="T30" fmla="*/ 10 w 21"/>
                <a:gd name="T31" fmla="*/ 14 h 14"/>
                <a:gd name="T32" fmla="*/ 5 w 21"/>
                <a:gd name="T3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14">
                  <a:moveTo>
                    <a:pt x="5" y="14"/>
                  </a:moveTo>
                  <a:lnTo>
                    <a:pt x="4" y="13"/>
                  </a:lnTo>
                  <a:lnTo>
                    <a:pt x="3" y="10"/>
                  </a:lnTo>
                  <a:lnTo>
                    <a:pt x="1" y="8"/>
                  </a:lnTo>
                  <a:lnTo>
                    <a:pt x="0" y="2"/>
                  </a:lnTo>
                  <a:lnTo>
                    <a:pt x="4" y="1"/>
                  </a:lnTo>
                  <a:lnTo>
                    <a:pt x="6" y="0"/>
                  </a:lnTo>
                  <a:lnTo>
                    <a:pt x="8" y="0"/>
                  </a:lnTo>
                  <a:lnTo>
                    <a:pt x="14" y="0"/>
                  </a:lnTo>
                  <a:lnTo>
                    <a:pt x="16" y="1"/>
                  </a:lnTo>
                  <a:lnTo>
                    <a:pt x="18" y="3"/>
                  </a:lnTo>
                  <a:lnTo>
                    <a:pt x="20" y="4"/>
                  </a:lnTo>
                  <a:lnTo>
                    <a:pt x="21" y="7"/>
                  </a:lnTo>
                  <a:lnTo>
                    <a:pt x="18" y="10"/>
                  </a:lnTo>
                  <a:lnTo>
                    <a:pt x="13" y="13"/>
                  </a:lnTo>
                  <a:lnTo>
                    <a:pt x="10" y="14"/>
                  </a:lnTo>
                  <a:lnTo>
                    <a:pt x="5"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23" name="Freeform 17"/>
            <p:cNvSpPr>
              <a:spLocks/>
            </p:cNvSpPr>
            <p:nvPr/>
          </p:nvSpPr>
          <p:spPr bwMode="auto">
            <a:xfrm>
              <a:off x="2062" y="3285"/>
              <a:ext cx="8" cy="3"/>
            </a:xfrm>
            <a:custGeom>
              <a:avLst/>
              <a:gdLst>
                <a:gd name="T0" fmla="*/ 5 w 16"/>
                <a:gd name="T1" fmla="*/ 6 h 6"/>
                <a:gd name="T2" fmla="*/ 4 w 16"/>
                <a:gd name="T3" fmla="*/ 5 h 6"/>
                <a:gd name="T4" fmla="*/ 3 w 16"/>
                <a:gd name="T5" fmla="*/ 5 h 6"/>
                <a:gd name="T6" fmla="*/ 2 w 16"/>
                <a:gd name="T7" fmla="*/ 5 h 6"/>
                <a:gd name="T8" fmla="*/ 1 w 16"/>
                <a:gd name="T9" fmla="*/ 4 h 6"/>
                <a:gd name="T10" fmla="*/ 0 w 16"/>
                <a:gd name="T11" fmla="*/ 3 h 6"/>
                <a:gd name="T12" fmla="*/ 0 w 16"/>
                <a:gd name="T13" fmla="*/ 2 h 6"/>
                <a:gd name="T14" fmla="*/ 0 w 16"/>
                <a:gd name="T15" fmla="*/ 1 h 6"/>
                <a:gd name="T16" fmla="*/ 0 w 16"/>
                <a:gd name="T17" fmla="*/ 0 h 6"/>
                <a:gd name="T18" fmla="*/ 3 w 16"/>
                <a:gd name="T19" fmla="*/ 1 h 6"/>
                <a:gd name="T20" fmla="*/ 8 w 16"/>
                <a:gd name="T21" fmla="*/ 1 h 6"/>
                <a:gd name="T22" fmla="*/ 11 w 16"/>
                <a:gd name="T23" fmla="*/ 1 h 6"/>
                <a:gd name="T24" fmla="*/ 16 w 16"/>
                <a:gd name="T25" fmla="*/ 2 h 6"/>
                <a:gd name="T26" fmla="*/ 16 w 16"/>
                <a:gd name="T27" fmla="*/ 3 h 6"/>
                <a:gd name="T28" fmla="*/ 16 w 16"/>
                <a:gd name="T29" fmla="*/ 4 h 6"/>
                <a:gd name="T30" fmla="*/ 16 w 16"/>
                <a:gd name="T31" fmla="*/ 5 h 6"/>
                <a:gd name="T32" fmla="*/ 16 w 16"/>
                <a:gd name="T33" fmla="*/ 6 h 6"/>
                <a:gd name="T34" fmla="*/ 13 w 16"/>
                <a:gd name="T35" fmla="*/ 6 h 6"/>
                <a:gd name="T36" fmla="*/ 11 w 16"/>
                <a:gd name="T37" fmla="*/ 6 h 6"/>
                <a:gd name="T38" fmla="*/ 8 w 16"/>
                <a:gd name="T39" fmla="*/ 6 h 6"/>
                <a:gd name="T40" fmla="*/ 5 w 16"/>
                <a:gd name="T4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6">
                  <a:moveTo>
                    <a:pt x="5" y="6"/>
                  </a:moveTo>
                  <a:lnTo>
                    <a:pt x="4" y="5"/>
                  </a:lnTo>
                  <a:lnTo>
                    <a:pt x="3" y="5"/>
                  </a:lnTo>
                  <a:lnTo>
                    <a:pt x="2" y="5"/>
                  </a:lnTo>
                  <a:lnTo>
                    <a:pt x="1" y="4"/>
                  </a:lnTo>
                  <a:lnTo>
                    <a:pt x="0" y="3"/>
                  </a:lnTo>
                  <a:lnTo>
                    <a:pt x="0" y="2"/>
                  </a:lnTo>
                  <a:lnTo>
                    <a:pt x="0" y="1"/>
                  </a:lnTo>
                  <a:lnTo>
                    <a:pt x="0" y="0"/>
                  </a:lnTo>
                  <a:lnTo>
                    <a:pt x="3" y="1"/>
                  </a:lnTo>
                  <a:lnTo>
                    <a:pt x="8" y="1"/>
                  </a:lnTo>
                  <a:lnTo>
                    <a:pt x="11" y="1"/>
                  </a:lnTo>
                  <a:lnTo>
                    <a:pt x="16" y="2"/>
                  </a:lnTo>
                  <a:lnTo>
                    <a:pt x="16" y="3"/>
                  </a:lnTo>
                  <a:lnTo>
                    <a:pt x="16" y="4"/>
                  </a:lnTo>
                  <a:lnTo>
                    <a:pt x="16" y="5"/>
                  </a:lnTo>
                  <a:lnTo>
                    <a:pt x="16" y="6"/>
                  </a:lnTo>
                  <a:lnTo>
                    <a:pt x="13" y="6"/>
                  </a:lnTo>
                  <a:lnTo>
                    <a:pt x="11" y="6"/>
                  </a:lnTo>
                  <a:lnTo>
                    <a:pt x="8" y="6"/>
                  </a:lnTo>
                  <a:lnTo>
                    <a:pt x="5"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24" name="Freeform 18"/>
            <p:cNvSpPr>
              <a:spLocks/>
            </p:cNvSpPr>
            <p:nvPr/>
          </p:nvSpPr>
          <p:spPr bwMode="auto">
            <a:xfrm>
              <a:off x="1501" y="3303"/>
              <a:ext cx="410" cy="185"/>
            </a:xfrm>
            <a:custGeom>
              <a:avLst/>
              <a:gdLst>
                <a:gd name="T0" fmla="*/ 755 w 820"/>
                <a:gd name="T1" fmla="*/ 3 h 370"/>
                <a:gd name="T2" fmla="*/ 712 w 820"/>
                <a:gd name="T3" fmla="*/ 20 h 370"/>
                <a:gd name="T4" fmla="*/ 638 w 820"/>
                <a:gd name="T5" fmla="*/ 51 h 370"/>
                <a:gd name="T6" fmla="*/ 545 w 820"/>
                <a:gd name="T7" fmla="*/ 89 h 370"/>
                <a:gd name="T8" fmla="*/ 444 w 820"/>
                <a:gd name="T9" fmla="*/ 129 h 370"/>
                <a:gd name="T10" fmla="*/ 349 w 820"/>
                <a:gd name="T11" fmla="*/ 168 h 370"/>
                <a:gd name="T12" fmla="*/ 273 w 820"/>
                <a:gd name="T13" fmla="*/ 199 h 370"/>
                <a:gd name="T14" fmla="*/ 226 w 820"/>
                <a:gd name="T15" fmla="*/ 216 h 370"/>
                <a:gd name="T16" fmla="*/ 213 w 820"/>
                <a:gd name="T17" fmla="*/ 218 h 370"/>
                <a:gd name="T18" fmla="*/ 201 w 820"/>
                <a:gd name="T19" fmla="*/ 218 h 370"/>
                <a:gd name="T20" fmla="*/ 189 w 820"/>
                <a:gd name="T21" fmla="*/ 219 h 370"/>
                <a:gd name="T22" fmla="*/ 178 w 820"/>
                <a:gd name="T23" fmla="*/ 222 h 370"/>
                <a:gd name="T24" fmla="*/ 159 w 820"/>
                <a:gd name="T25" fmla="*/ 227 h 370"/>
                <a:gd name="T26" fmla="*/ 122 w 820"/>
                <a:gd name="T27" fmla="*/ 238 h 370"/>
                <a:gd name="T28" fmla="*/ 83 w 820"/>
                <a:gd name="T29" fmla="*/ 248 h 370"/>
                <a:gd name="T30" fmla="*/ 53 w 820"/>
                <a:gd name="T31" fmla="*/ 255 h 370"/>
                <a:gd name="T32" fmla="*/ 40 w 820"/>
                <a:gd name="T33" fmla="*/ 257 h 370"/>
                <a:gd name="T34" fmla="*/ 25 w 820"/>
                <a:gd name="T35" fmla="*/ 261 h 370"/>
                <a:gd name="T36" fmla="*/ 10 w 820"/>
                <a:gd name="T37" fmla="*/ 265 h 370"/>
                <a:gd name="T38" fmla="*/ 1 w 820"/>
                <a:gd name="T39" fmla="*/ 272 h 370"/>
                <a:gd name="T40" fmla="*/ 1 w 820"/>
                <a:gd name="T41" fmla="*/ 290 h 370"/>
                <a:gd name="T42" fmla="*/ 2 w 820"/>
                <a:gd name="T43" fmla="*/ 324 h 370"/>
                <a:gd name="T44" fmla="*/ 13 w 820"/>
                <a:gd name="T45" fmla="*/ 344 h 370"/>
                <a:gd name="T46" fmla="*/ 26 w 820"/>
                <a:gd name="T47" fmla="*/ 353 h 370"/>
                <a:gd name="T48" fmla="*/ 41 w 820"/>
                <a:gd name="T49" fmla="*/ 361 h 370"/>
                <a:gd name="T50" fmla="*/ 55 w 820"/>
                <a:gd name="T51" fmla="*/ 367 h 370"/>
                <a:gd name="T52" fmla="*/ 70 w 820"/>
                <a:gd name="T53" fmla="*/ 370 h 370"/>
                <a:gd name="T54" fmla="*/ 93 w 820"/>
                <a:gd name="T55" fmla="*/ 368 h 370"/>
                <a:gd name="T56" fmla="*/ 120 w 820"/>
                <a:gd name="T57" fmla="*/ 363 h 370"/>
                <a:gd name="T58" fmla="*/ 145 w 820"/>
                <a:gd name="T59" fmla="*/ 359 h 370"/>
                <a:gd name="T60" fmla="*/ 166 w 820"/>
                <a:gd name="T61" fmla="*/ 353 h 370"/>
                <a:gd name="T62" fmla="*/ 191 w 820"/>
                <a:gd name="T63" fmla="*/ 344 h 370"/>
                <a:gd name="T64" fmla="*/ 219 w 820"/>
                <a:gd name="T65" fmla="*/ 333 h 370"/>
                <a:gd name="T66" fmla="*/ 242 w 820"/>
                <a:gd name="T67" fmla="*/ 324 h 370"/>
                <a:gd name="T68" fmla="*/ 820 w 820"/>
                <a:gd name="T69" fmla="*/ 79 h 370"/>
                <a:gd name="T70" fmla="*/ 807 w 820"/>
                <a:gd name="T71" fmla="*/ 70 h 370"/>
                <a:gd name="T72" fmla="*/ 792 w 820"/>
                <a:gd name="T73" fmla="*/ 55 h 370"/>
                <a:gd name="T74" fmla="*/ 775 w 820"/>
                <a:gd name="T75" fmla="*/ 33 h 370"/>
                <a:gd name="T76" fmla="*/ 761 w 820"/>
                <a:gd name="T77" fmla="*/ 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20" h="370">
                  <a:moveTo>
                    <a:pt x="761" y="0"/>
                  </a:moveTo>
                  <a:lnTo>
                    <a:pt x="755" y="3"/>
                  </a:lnTo>
                  <a:lnTo>
                    <a:pt x="738" y="10"/>
                  </a:lnTo>
                  <a:lnTo>
                    <a:pt x="712" y="20"/>
                  </a:lnTo>
                  <a:lnTo>
                    <a:pt x="678" y="35"/>
                  </a:lnTo>
                  <a:lnTo>
                    <a:pt x="638" y="51"/>
                  </a:lnTo>
                  <a:lnTo>
                    <a:pt x="593" y="70"/>
                  </a:lnTo>
                  <a:lnTo>
                    <a:pt x="545" y="89"/>
                  </a:lnTo>
                  <a:lnTo>
                    <a:pt x="494" y="109"/>
                  </a:lnTo>
                  <a:lnTo>
                    <a:pt x="444" y="129"/>
                  </a:lnTo>
                  <a:lnTo>
                    <a:pt x="395" y="149"/>
                  </a:lnTo>
                  <a:lnTo>
                    <a:pt x="349" y="168"/>
                  </a:lnTo>
                  <a:lnTo>
                    <a:pt x="307" y="184"/>
                  </a:lnTo>
                  <a:lnTo>
                    <a:pt x="273" y="199"/>
                  </a:lnTo>
                  <a:lnTo>
                    <a:pt x="244" y="209"/>
                  </a:lnTo>
                  <a:lnTo>
                    <a:pt x="226" y="216"/>
                  </a:lnTo>
                  <a:lnTo>
                    <a:pt x="218" y="218"/>
                  </a:lnTo>
                  <a:lnTo>
                    <a:pt x="213" y="218"/>
                  </a:lnTo>
                  <a:lnTo>
                    <a:pt x="207" y="218"/>
                  </a:lnTo>
                  <a:lnTo>
                    <a:pt x="201" y="218"/>
                  </a:lnTo>
                  <a:lnTo>
                    <a:pt x="196" y="219"/>
                  </a:lnTo>
                  <a:lnTo>
                    <a:pt x="189" y="219"/>
                  </a:lnTo>
                  <a:lnTo>
                    <a:pt x="183" y="221"/>
                  </a:lnTo>
                  <a:lnTo>
                    <a:pt x="178" y="222"/>
                  </a:lnTo>
                  <a:lnTo>
                    <a:pt x="174" y="223"/>
                  </a:lnTo>
                  <a:lnTo>
                    <a:pt x="159" y="227"/>
                  </a:lnTo>
                  <a:lnTo>
                    <a:pt x="142" y="233"/>
                  </a:lnTo>
                  <a:lnTo>
                    <a:pt x="122" y="238"/>
                  </a:lnTo>
                  <a:lnTo>
                    <a:pt x="101" y="244"/>
                  </a:lnTo>
                  <a:lnTo>
                    <a:pt x="83" y="248"/>
                  </a:lnTo>
                  <a:lnTo>
                    <a:pt x="66" y="252"/>
                  </a:lnTo>
                  <a:lnTo>
                    <a:pt x="53" y="255"/>
                  </a:lnTo>
                  <a:lnTo>
                    <a:pt x="46" y="256"/>
                  </a:lnTo>
                  <a:lnTo>
                    <a:pt x="40" y="257"/>
                  </a:lnTo>
                  <a:lnTo>
                    <a:pt x="33" y="259"/>
                  </a:lnTo>
                  <a:lnTo>
                    <a:pt x="25" y="261"/>
                  </a:lnTo>
                  <a:lnTo>
                    <a:pt x="18" y="263"/>
                  </a:lnTo>
                  <a:lnTo>
                    <a:pt x="10" y="265"/>
                  </a:lnTo>
                  <a:lnTo>
                    <a:pt x="5" y="269"/>
                  </a:lnTo>
                  <a:lnTo>
                    <a:pt x="1" y="272"/>
                  </a:lnTo>
                  <a:lnTo>
                    <a:pt x="0" y="277"/>
                  </a:lnTo>
                  <a:lnTo>
                    <a:pt x="1" y="290"/>
                  </a:lnTo>
                  <a:lnTo>
                    <a:pt x="1" y="307"/>
                  </a:lnTo>
                  <a:lnTo>
                    <a:pt x="2" y="324"/>
                  </a:lnTo>
                  <a:lnTo>
                    <a:pt x="8" y="339"/>
                  </a:lnTo>
                  <a:lnTo>
                    <a:pt x="13" y="344"/>
                  </a:lnTo>
                  <a:lnTo>
                    <a:pt x="19" y="350"/>
                  </a:lnTo>
                  <a:lnTo>
                    <a:pt x="26" y="353"/>
                  </a:lnTo>
                  <a:lnTo>
                    <a:pt x="33" y="358"/>
                  </a:lnTo>
                  <a:lnTo>
                    <a:pt x="41" y="361"/>
                  </a:lnTo>
                  <a:lnTo>
                    <a:pt x="48" y="365"/>
                  </a:lnTo>
                  <a:lnTo>
                    <a:pt x="55" y="367"/>
                  </a:lnTo>
                  <a:lnTo>
                    <a:pt x="62" y="369"/>
                  </a:lnTo>
                  <a:lnTo>
                    <a:pt x="70" y="370"/>
                  </a:lnTo>
                  <a:lnTo>
                    <a:pt x="81" y="369"/>
                  </a:lnTo>
                  <a:lnTo>
                    <a:pt x="93" y="368"/>
                  </a:lnTo>
                  <a:lnTo>
                    <a:pt x="106" y="366"/>
                  </a:lnTo>
                  <a:lnTo>
                    <a:pt x="120" y="363"/>
                  </a:lnTo>
                  <a:lnTo>
                    <a:pt x="133" y="361"/>
                  </a:lnTo>
                  <a:lnTo>
                    <a:pt x="145" y="359"/>
                  </a:lnTo>
                  <a:lnTo>
                    <a:pt x="155" y="356"/>
                  </a:lnTo>
                  <a:lnTo>
                    <a:pt x="166" y="353"/>
                  </a:lnTo>
                  <a:lnTo>
                    <a:pt x="178" y="350"/>
                  </a:lnTo>
                  <a:lnTo>
                    <a:pt x="191" y="344"/>
                  </a:lnTo>
                  <a:lnTo>
                    <a:pt x="206" y="338"/>
                  </a:lnTo>
                  <a:lnTo>
                    <a:pt x="219" y="333"/>
                  </a:lnTo>
                  <a:lnTo>
                    <a:pt x="231" y="328"/>
                  </a:lnTo>
                  <a:lnTo>
                    <a:pt x="242" y="324"/>
                  </a:lnTo>
                  <a:lnTo>
                    <a:pt x="250" y="321"/>
                  </a:lnTo>
                  <a:lnTo>
                    <a:pt x="820" y="79"/>
                  </a:lnTo>
                  <a:lnTo>
                    <a:pt x="814" y="75"/>
                  </a:lnTo>
                  <a:lnTo>
                    <a:pt x="807" y="70"/>
                  </a:lnTo>
                  <a:lnTo>
                    <a:pt x="800" y="64"/>
                  </a:lnTo>
                  <a:lnTo>
                    <a:pt x="792" y="55"/>
                  </a:lnTo>
                  <a:lnTo>
                    <a:pt x="783" y="45"/>
                  </a:lnTo>
                  <a:lnTo>
                    <a:pt x="775" y="33"/>
                  </a:lnTo>
                  <a:lnTo>
                    <a:pt x="768" y="18"/>
                  </a:lnTo>
                  <a:lnTo>
                    <a:pt x="7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25" name="Freeform 19"/>
            <p:cNvSpPr>
              <a:spLocks/>
            </p:cNvSpPr>
            <p:nvPr/>
          </p:nvSpPr>
          <p:spPr bwMode="auto">
            <a:xfrm>
              <a:off x="1506" y="3311"/>
              <a:ext cx="397" cy="174"/>
            </a:xfrm>
            <a:custGeom>
              <a:avLst/>
              <a:gdLst>
                <a:gd name="T0" fmla="*/ 59 w 795"/>
                <a:gd name="T1" fmla="*/ 327 h 348"/>
                <a:gd name="T2" fmla="*/ 57 w 795"/>
                <a:gd name="T3" fmla="*/ 339 h 348"/>
                <a:gd name="T4" fmla="*/ 29 w 795"/>
                <a:gd name="T5" fmla="*/ 333 h 348"/>
                <a:gd name="T6" fmla="*/ 1 w 795"/>
                <a:gd name="T7" fmla="*/ 271 h 348"/>
                <a:gd name="T8" fmla="*/ 164 w 795"/>
                <a:gd name="T9" fmla="*/ 227 h 348"/>
                <a:gd name="T10" fmla="*/ 215 w 795"/>
                <a:gd name="T11" fmla="*/ 218 h 348"/>
                <a:gd name="T12" fmla="*/ 452 w 795"/>
                <a:gd name="T13" fmla="*/ 121 h 348"/>
                <a:gd name="T14" fmla="*/ 718 w 795"/>
                <a:gd name="T15" fmla="*/ 13 h 348"/>
                <a:gd name="T16" fmla="*/ 794 w 795"/>
                <a:gd name="T17" fmla="*/ 59 h 348"/>
                <a:gd name="T18" fmla="*/ 771 w 795"/>
                <a:gd name="T19" fmla="*/ 51 h 348"/>
                <a:gd name="T20" fmla="*/ 745 w 795"/>
                <a:gd name="T21" fmla="*/ 38 h 348"/>
                <a:gd name="T22" fmla="*/ 747 w 795"/>
                <a:gd name="T23" fmla="*/ 58 h 348"/>
                <a:gd name="T24" fmla="*/ 728 w 795"/>
                <a:gd name="T25" fmla="*/ 59 h 348"/>
                <a:gd name="T26" fmla="*/ 729 w 795"/>
                <a:gd name="T27" fmla="*/ 78 h 348"/>
                <a:gd name="T28" fmla="*/ 705 w 795"/>
                <a:gd name="T29" fmla="*/ 70 h 348"/>
                <a:gd name="T30" fmla="*/ 697 w 795"/>
                <a:gd name="T31" fmla="*/ 102 h 348"/>
                <a:gd name="T32" fmla="*/ 675 w 795"/>
                <a:gd name="T33" fmla="*/ 72 h 348"/>
                <a:gd name="T34" fmla="*/ 671 w 795"/>
                <a:gd name="T35" fmla="*/ 112 h 348"/>
                <a:gd name="T36" fmla="*/ 644 w 795"/>
                <a:gd name="T37" fmla="*/ 74 h 348"/>
                <a:gd name="T38" fmla="*/ 653 w 795"/>
                <a:gd name="T39" fmla="*/ 121 h 348"/>
                <a:gd name="T40" fmla="*/ 624 w 795"/>
                <a:gd name="T41" fmla="*/ 90 h 348"/>
                <a:gd name="T42" fmla="*/ 617 w 795"/>
                <a:gd name="T43" fmla="*/ 134 h 348"/>
                <a:gd name="T44" fmla="*/ 594 w 795"/>
                <a:gd name="T45" fmla="*/ 99 h 348"/>
                <a:gd name="T46" fmla="*/ 593 w 795"/>
                <a:gd name="T47" fmla="*/ 146 h 348"/>
                <a:gd name="T48" fmla="*/ 578 w 795"/>
                <a:gd name="T49" fmla="*/ 140 h 348"/>
                <a:gd name="T50" fmla="*/ 551 w 795"/>
                <a:gd name="T51" fmla="*/ 131 h 348"/>
                <a:gd name="T52" fmla="*/ 543 w 795"/>
                <a:gd name="T53" fmla="*/ 165 h 348"/>
                <a:gd name="T54" fmla="*/ 521 w 795"/>
                <a:gd name="T55" fmla="*/ 133 h 348"/>
                <a:gd name="T56" fmla="*/ 515 w 795"/>
                <a:gd name="T57" fmla="*/ 177 h 348"/>
                <a:gd name="T58" fmla="*/ 498 w 795"/>
                <a:gd name="T59" fmla="*/ 173 h 348"/>
                <a:gd name="T60" fmla="*/ 470 w 795"/>
                <a:gd name="T61" fmla="*/ 171 h 348"/>
                <a:gd name="T62" fmla="*/ 470 w 795"/>
                <a:gd name="T63" fmla="*/ 191 h 348"/>
                <a:gd name="T64" fmla="*/ 446 w 795"/>
                <a:gd name="T65" fmla="*/ 165 h 348"/>
                <a:gd name="T66" fmla="*/ 445 w 795"/>
                <a:gd name="T67" fmla="*/ 207 h 348"/>
                <a:gd name="T68" fmla="*/ 420 w 795"/>
                <a:gd name="T69" fmla="*/ 167 h 348"/>
                <a:gd name="T70" fmla="*/ 424 w 795"/>
                <a:gd name="T71" fmla="*/ 216 h 348"/>
                <a:gd name="T72" fmla="*/ 407 w 795"/>
                <a:gd name="T73" fmla="*/ 206 h 348"/>
                <a:gd name="T74" fmla="*/ 379 w 795"/>
                <a:gd name="T75" fmla="*/ 197 h 348"/>
                <a:gd name="T76" fmla="*/ 381 w 795"/>
                <a:gd name="T77" fmla="*/ 222 h 348"/>
                <a:gd name="T78" fmla="*/ 365 w 795"/>
                <a:gd name="T79" fmla="*/ 217 h 348"/>
                <a:gd name="T80" fmla="*/ 363 w 795"/>
                <a:gd name="T81" fmla="*/ 232 h 348"/>
                <a:gd name="T82" fmla="*/ 340 w 795"/>
                <a:gd name="T83" fmla="*/ 218 h 348"/>
                <a:gd name="T84" fmla="*/ 340 w 795"/>
                <a:gd name="T85" fmla="*/ 238 h 348"/>
                <a:gd name="T86" fmla="*/ 313 w 795"/>
                <a:gd name="T87" fmla="*/ 226 h 348"/>
                <a:gd name="T88" fmla="*/ 306 w 795"/>
                <a:gd name="T89" fmla="*/ 262 h 348"/>
                <a:gd name="T90" fmla="*/ 286 w 795"/>
                <a:gd name="T91" fmla="*/ 231 h 348"/>
                <a:gd name="T92" fmla="*/ 290 w 795"/>
                <a:gd name="T93" fmla="*/ 269 h 348"/>
                <a:gd name="T94" fmla="*/ 271 w 795"/>
                <a:gd name="T95" fmla="*/ 239 h 348"/>
                <a:gd name="T96" fmla="*/ 267 w 795"/>
                <a:gd name="T97" fmla="*/ 278 h 348"/>
                <a:gd name="T98" fmla="*/ 247 w 795"/>
                <a:gd name="T99" fmla="*/ 248 h 348"/>
                <a:gd name="T100" fmla="*/ 245 w 795"/>
                <a:gd name="T101" fmla="*/ 287 h 348"/>
                <a:gd name="T102" fmla="*/ 222 w 795"/>
                <a:gd name="T103" fmla="*/ 260 h 348"/>
                <a:gd name="T104" fmla="*/ 206 w 795"/>
                <a:gd name="T105" fmla="*/ 277 h 348"/>
                <a:gd name="T106" fmla="*/ 205 w 795"/>
                <a:gd name="T107" fmla="*/ 294 h 348"/>
                <a:gd name="T108" fmla="*/ 182 w 795"/>
                <a:gd name="T109" fmla="*/ 279 h 348"/>
                <a:gd name="T110" fmla="*/ 183 w 795"/>
                <a:gd name="T111" fmla="*/ 300 h 348"/>
                <a:gd name="T112" fmla="*/ 158 w 795"/>
                <a:gd name="T113" fmla="*/ 292 h 348"/>
                <a:gd name="T114" fmla="*/ 159 w 795"/>
                <a:gd name="T115" fmla="*/ 312 h 348"/>
                <a:gd name="T116" fmla="*/ 134 w 795"/>
                <a:gd name="T117" fmla="*/ 301 h 348"/>
                <a:gd name="T118" fmla="*/ 135 w 795"/>
                <a:gd name="T119" fmla="*/ 322 h 348"/>
                <a:gd name="T120" fmla="*/ 103 w 795"/>
                <a:gd name="T121" fmla="*/ 298 h 348"/>
                <a:gd name="T122" fmla="*/ 103 w 795"/>
                <a:gd name="T123" fmla="*/ 344 h 348"/>
                <a:gd name="T124" fmla="*/ 83 w 795"/>
                <a:gd name="T125" fmla="*/ 32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95" h="348">
                  <a:moveTo>
                    <a:pt x="84" y="348"/>
                  </a:moveTo>
                  <a:lnTo>
                    <a:pt x="77" y="347"/>
                  </a:lnTo>
                  <a:lnTo>
                    <a:pt x="74" y="347"/>
                  </a:lnTo>
                  <a:lnTo>
                    <a:pt x="70" y="347"/>
                  </a:lnTo>
                  <a:lnTo>
                    <a:pt x="67" y="346"/>
                  </a:lnTo>
                  <a:lnTo>
                    <a:pt x="65" y="339"/>
                  </a:lnTo>
                  <a:lnTo>
                    <a:pt x="61" y="332"/>
                  </a:lnTo>
                  <a:lnTo>
                    <a:pt x="59" y="327"/>
                  </a:lnTo>
                  <a:lnTo>
                    <a:pt x="57" y="320"/>
                  </a:lnTo>
                  <a:lnTo>
                    <a:pt x="55" y="320"/>
                  </a:lnTo>
                  <a:lnTo>
                    <a:pt x="54" y="320"/>
                  </a:lnTo>
                  <a:lnTo>
                    <a:pt x="53" y="320"/>
                  </a:lnTo>
                  <a:lnTo>
                    <a:pt x="52" y="321"/>
                  </a:lnTo>
                  <a:lnTo>
                    <a:pt x="53" y="328"/>
                  </a:lnTo>
                  <a:lnTo>
                    <a:pt x="55" y="333"/>
                  </a:lnTo>
                  <a:lnTo>
                    <a:pt x="57" y="339"/>
                  </a:lnTo>
                  <a:lnTo>
                    <a:pt x="59" y="345"/>
                  </a:lnTo>
                  <a:lnTo>
                    <a:pt x="46" y="345"/>
                  </a:lnTo>
                  <a:lnTo>
                    <a:pt x="40" y="339"/>
                  </a:lnTo>
                  <a:lnTo>
                    <a:pt x="36" y="330"/>
                  </a:lnTo>
                  <a:lnTo>
                    <a:pt x="31" y="323"/>
                  </a:lnTo>
                  <a:lnTo>
                    <a:pt x="30" y="327"/>
                  </a:lnTo>
                  <a:lnTo>
                    <a:pt x="30" y="330"/>
                  </a:lnTo>
                  <a:lnTo>
                    <a:pt x="29" y="333"/>
                  </a:lnTo>
                  <a:lnTo>
                    <a:pt x="28" y="336"/>
                  </a:lnTo>
                  <a:lnTo>
                    <a:pt x="20" y="330"/>
                  </a:lnTo>
                  <a:lnTo>
                    <a:pt x="12" y="323"/>
                  </a:lnTo>
                  <a:lnTo>
                    <a:pt x="7" y="314"/>
                  </a:lnTo>
                  <a:lnTo>
                    <a:pt x="2" y="302"/>
                  </a:lnTo>
                  <a:lnTo>
                    <a:pt x="0" y="292"/>
                  </a:lnTo>
                  <a:lnTo>
                    <a:pt x="0" y="282"/>
                  </a:lnTo>
                  <a:lnTo>
                    <a:pt x="1" y="271"/>
                  </a:lnTo>
                  <a:lnTo>
                    <a:pt x="5" y="263"/>
                  </a:lnTo>
                  <a:lnTo>
                    <a:pt x="27" y="259"/>
                  </a:lnTo>
                  <a:lnTo>
                    <a:pt x="48" y="254"/>
                  </a:lnTo>
                  <a:lnTo>
                    <a:pt x="72" y="249"/>
                  </a:lnTo>
                  <a:lnTo>
                    <a:pt x="95" y="244"/>
                  </a:lnTo>
                  <a:lnTo>
                    <a:pt x="118" y="239"/>
                  </a:lnTo>
                  <a:lnTo>
                    <a:pt x="141" y="233"/>
                  </a:lnTo>
                  <a:lnTo>
                    <a:pt x="164" y="227"/>
                  </a:lnTo>
                  <a:lnTo>
                    <a:pt x="187" y="222"/>
                  </a:lnTo>
                  <a:lnTo>
                    <a:pt x="190" y="222"/>
                  </a:lnTo>
                  <a:lnTo>
                    <a:pt x="195" y="222"/>
                  </a:lnTo>
                  <a:lnTo>
                    <a:pt x="198" y="222"/>
                  </a:lnTo>
                  <a:lnTo>
                    <a:pt x="203" y="222"/>
                  </a:lnTo>
                  <a:lnTo>
                    <a:pt x="206" y="220"/>
                  </a:lnTo>
                  <a:lnTo>
                    <a:pt x="211" y="219"/>
                  </a:lnTo>
                  <a:lnTo>
                    <a:pt x="215" y="218"/>
                  </a:lnTo>
                  <a:lnTo>
                    <a:pt x="221" y="217"/>
                  </a:lnTo>
                  <a:lnTo>
                    <a:pt x="253" y="203"/>
                  </a:lnTo>
                  <a:lnTo>
                    <a:pt x="287" y="191"/>
                  </a:lnTo>
                  <a:lnTo>
                    <a:pt x="319" y="177"/>
                  </a:lnTo>
                  <a:lnTo>
                    <a:pt x="352" y="163"/>
                  </a:lnTo>
                  <a:lnTo>
                    <a:pt x="385" y="149"/>
                  </a:lnTo>
                  <a:lnTo>
                    <a:pt x="418" y="135"/>
                  </a:lnTo>
                  <a:lnTo>
                    <a:pt x="452" y="121"/>
                  </a:lnTo>
                  <a:lnTo>
                    <a:pt x="485" y="109"/>
                  </a:lnTo>
                  <a:lnTo>
                    <a:pt x="517" y="95"/>
                  </a:lnTo>
                  <a:lnTo>
                    <a:pt x="551" y="81"/>
                  </a:lnTo>
                  <a:lnTo>
                    <a:pt x="584" y="67"/>
                  </a:lnTo>
                  <a:lnTo>
                    <a:pt x="617" y="53"/>
                  </a:lnTo>
                  <a:lnTo>
                    <a:pt x="651" y="41"/>
                  </a:lnTo>
                  <a:lnTo>
                    <a:pt x="684" y="27"/>
                  </a:lnTo>
                  <a:lnTo>
                    <a:pt x="718" y="13"/>
                  </a:lnTo>
                  <a:lnTo>
                    <a:pt x="751" y="0"/>
                  </a:lnTo>
                  <a:lnTo>
                    <a:pt x="756" y="13"/>
                  </a:lnTo>
                  <a:lnTo>
                    <a:pt x="761" y="23"/>
                  </a:lnTo>
                  <a:lnTo>
                    <a:pt x="768" y="34"/>
                  </a:lnTo>
                  <a:lnTo>
                    <a:pt x="777" y="46"/>
                  </a:lnTo>
                  <a:lnTo>
                    <a:pt x="787" y="53"/>
                  </a:lnTo>
                  <a:lnTo>
                    <a:pt x="791" y="57"/>
                  </a:lnTo>
                  <a:lnTo>
                    <a:pt x="794" y="59"/>
                  </a:lnTo>
                  <a:lnTo>
                    <a:pt x="795" y="61"/>
                  </a:lnTo>
                  <a:lnTo>
                    <a:pt x="790" y="63"/>
                  </a:lnTo>
                  <a:lnTo>
                    <a:pt x="787" y="65"/>
                  </a:lnTo>
                  <a:lnTo>
                    <a:pt x="783" y="66"/>
                  </a:lnTo>
                  <a:lnTo>
                    <a:pt x="779" y="68"/>
                  </a:lnTo>
                  <a:lnTo>
                    <a:pt x="774" y="58"/>
                  </a:lnTo>
                  <a:lnTo>
                    <a:pt x="772" y="53"/>
                  </a:lnTo>
                  <a:lnTo>
                    <a:pt x="771" y="51"/>
                  </a:lnTo>
                  <a:lnTo>
                    <a:pt x="768" y="50"/>
                  </a:lnTo>
                  <a:lnTo>
                    <a:pt x="771" y="59"/>
                  </a:lnTo>
                  <a:lnTo>
                    <a:pt x="772" y="66"/>
                  </a:lnTo>
                  <a:lnTo>
                    <a:pt x="769" y="71"/>
                  </a:lnTo>
                  <a:lnTo>
                    <a:pt x="762" y="75"/>
                  </a:lnTo>
                  <a:lnTo>
                    <a:pt x="757" y="63"/>
                  </a:lnTo>
                  <a:lnTo>
                    <a:pt x="751" y="50"/>
                  </a:lnTo>
                  <a:lnTo>
                    <a:pt x="745" y="38"/>
                  </a:lnTo>
                  <a:lnTo>
                    <a:pt x="738" y="26"/>
                  </a:lnTo>
                  <a:lnTo>
                    <a:pt x="737" y="26"/>
                  </a:lnTo>
                  <a:lnTo>
                    <a:pt x="737" y="26"/>
                  </a:lnTo>
                  <a:lnTo>
                    <a:pt x="737" y="26"/>
                  </a:lnTo>
                  <a:lnTo>
                    <a:pt x="736" y="26"/>
                  </a:lnTo>
                  <a:lnTo>
                    <a:pt x="738" y="32"/>
                  </a:lnTo>
                  <a:lnTo>
                    <a:pt x="742" y="43"/>
                  </a:lnTo>
                  <a:lnTo>
                    <a:pt x="747" y="58"/>
                  </a:lnTo>
                  <a:lnTo>
                    <a:pt x="753" y="79"/>
                  </a:lnTo>
                  <a:lnTo>
                    <a:pt x="749" y="80"/>
                  </a:lnTo>
                  <a:lnTo>
                    <a:pt x="745" y="82"/>
                  </a:lnTo>
                  <a:lnTo>
                    <a:pt x="742" y="83"/>
                  </a:lnTo>
                  <a:lnTo>
                    <a:pt x="738" y="86"/>
                  </a:lnTo>
                  <a:lnTo>
                    <a:pt x="735" y="76"/>
                  </a:lnTo>
                  <a:lnTo>
                    <a:pt x="731" y="67"/>
                  </a:lnTo>
                  <a:lnTo>
                    <a:pt x="728" y="59"/>
                  </a:lnTo>
                  <a:lnTo>
                    <a:pt x="724" y="51"/>
                  </a:lnTo>
                  <a:lnTo>
                    <a:pt x="723" y="51"/>
                  </a:lnTo>
                  <a:lnTo>
                    <a:pt x="723" y="51"/>
                  </a:lnTo>
                  <a:lnTo>
                    <a:pt x="722" y="52"/>
                  </a:lnTo>
                  <a:lnTo>
                    <a:pt x="721" y="52"/>
                  </a:lnTo>
                  <a:lnTo>
                    <a:pt x="723" y="60"/>
                  </a:lnTo>
                  <a:lnTo>
                    <a:pt x="727" y="70"/>
                  </a:lnTo>
                  <a:lnTo>
                    <a:pt x="729" y="78"/>
                  </a:lnTo>
                  <a:lnTo>
                    <a:pt x="733" y="87"/>
                  </a:lnTo>
                  <a:lnTo>
                    <a:pt x="730" y="88"/>
                  </a:lnTo>
                  <a:lnTo>
                    <a:pt x="728" y="89"/>
                  </a:lnTo>
                  <a:lnTo>
                    <a:pt x="724" y="90"/>
                  </a:lnTo>
                  <a:lnTo>
                    <a:pt x="718" y="93"/>
                  </a:lnTo>
                  <a:lnTo>
                    <a:pt x="713" y="85"/>
                  </a:lnTo>
                  <a:lnTo>
                    <a:pt x="709" y="76"/>
                  </a:lnTo>
                  <a:lnTo>
                    <a:pt x="705" y="70"/>
                  </a:lnTo>
                  <a:lnTo>
                    <a:pt x="701" y="65"/>
                  </a:lnTo>
                  <a:lnTo>
                    <a:pt x="704" y="72"/>
                  </a:lnTo>
                  <a:lnTo>
                    <a:pt x="705" y="80"/>
                  </a:lnTo>
                  <a:lnTo>
                    <a:pt x="707" y="89"/>
                  </a:lnTo>
                  <a:lnTo>
                    <a:pt x="708" y="97"/>
                  </a:lnTo>
                  <a:lnTo>
                    <a:pt x="704" y="99"/>
                  </a:lnTo>
                  <a:lnTo>
                    <a:pt x="700" y="101"/>
                  </a:lnTo>
                  <a:lnTo>
                    <a:pt x="697" y="102"/>
                  </a:lnTo>
                  <a:lnTo>
                    <a:pt x="692" y="103"/>
                  </a:lnTo>
                  <a:lnTo>
                    <a:pt x="688" y="95"/>
                  </a:lnTo>
                  <a:lnTo>
                    <a:pt x="684" y="87"/>
                  </a:lnTo>
                  <a:lnTo>
                    <a:pt x="681" y="79"/>
                  </a:lnTo>
                  <a:lnTo>
                    <a:pt x="678" y="71"/>
                  </a:lnTo>
                  <a:lnTo>
                    <a:pt x="677" y="72"/>
                  </a:lnTo>
                  <a:lnTo>
                    <a:pt x="676" y="72"/>
                  </a:lnTo>
                  <a:lnTo>
                    <a:pt x="675" y="72"/>
                  </a:lnTo>
                  <a:lnTo>
                    <a:pt x="674" y="72"/>
                  </a:lnTo>
                  <a:lnTo>
                    <a:pt x="677" y="81"/>
                  </a:lnTo>
                  <a:lnTo>
                    <a:pt x="680" y="89"/>
                  </a:lnTo>
                  <a:lnTo>
                    <a:pt x="682" y="98"/>
                  </a:lnTo>
                  <a:lnTo>
                    <a:pt x="684" y="106"/>
                  </a:lnTo>
                  <a:lnTo>
                    <a:pt x="680" y="109"/>
                  </a:lnTo>
                  <a:lnTo>
                    <a:pt x="676" y="110"/>
                  </a:lnTo>
                  <a:lnTo>
                    <a:pt x="671" y="112"/>
                  </a:lnTo>
                  <a:lnTo>
                    <a:pt x="668" y="113"/>
                  </a:lnTo>
                  <a:lnTo>
                    <a:pt x="663" y="103"/>
                  </a:lnTo>
                  <a:lnTo>
                    <a:pt x="658" y="94"/>
                  </a:lnTo>
                  <a:lnTo>
                    <a:pt x="653" y="83"/>
                  </a:lnTo>
                  <a:lnTo>
                    <a:pt x="648" y="74"/>
                  </a:lnTo>
                  <a:lnTo>
                    <a:pt x="647" y="74"/>
                  </a:lnTo>
                  <a:lnTo>
                    <a:pt x="645" y="74"/>
                  </a:lnTo>
                  <a:lnTo>
                    <a:pt x="644" y="74"/>
                  </a:lnTo>
                  <a:lnTo>
                    <a:pt x="643" y="74"/>
                  </a:lnTo>
                  <a:lnTo>
                    <a:pt x="647" y="85"/>
                  </a:lnTo>
                  <a:lnTo>
                    <a:pt x="652" y="95"/>
                  </a:lnTo>
                  <a:lnTo>
                    <a:pt x="655" y="105"/>
                  </a:lnTo>
                  <a:lnTo>
                    <a:pt x="660" y="116"/>
                  </a:lnTo>
                  <a:lnTo>
                    <a:pt x="660" y="118"/>
                  </a:lnTo>
                  <a:lnTo>
                    <a:pt x="658" y="119"/>
                  </a:lnTo>
                  <a:lnTo>
                    <a:pt x="653" y="121"/>
                  </a:lnTo>
                  <a:lnTo>
                    <a:pt x="643" y="125"/>
                  </a:lnTo>
                  <a:lnTo>
                    <a:pt x="638" y="117"/>
                  </a:lnTo>
                  <a:lnTo>
                    <a:pt x="635" y="108"/>
                  </a:lnTo>
                  <a:lnTo>
                    <a:pt x="631" y="99"/>
                  </a:lnTo>
                  <a:lnTo>
                    <a:pt x="628" y="91"/>
                  </a:lnTo>
                  <a:lnTo>
                    <a:pt x="627" y="90"/>
                  </a:lnTo>
                  <a:lnTo>
                    <a:pt x="625" y="90"/>
                  </a:lnTo>
                  <a:lnTo>
                    <a:pt x="624" y="90"/>
                  </a:lnTo>
                  <a:lnTo>
                    <a:pt x="623" y="90"/>
                  </a:lnTo>
                  <a:lnTo>
                    <a:pt x="625" y="99"/>
                  </a:lnTo>
                  <a:lnTo>
                    <a:pt x="629" y="109"/>
                  </a:lnTo>
                  <a:lnTo>
                    <a:pt x="632" y="118"/>
                  </a:lnTo>
                  <a:lnTo>
                    <a:pt x="635" y="127"/>
                  </a:lnTo>
                  <a:lnTo>
                    <a:pt x="630" y="131"/>
                  </a:lnTo>
                  <a:lnTo>
                    <a:pt x="624" y="133"/>
                  </a:lnTo>
                  <a:lnTo>
                    <a:pt x="617" y="134"/>
                  </a:lnTo>
                  <a:lnTo>
                    <a:pt x="614" y="135"/>
                  </a:lnTo>
                  <a:lnTo>
                    <a:pt x="612" y="132"/>
                  </a:lnTo>
                  <a:lnTo>
                    <a:pt x="609" y="127"/>
                  </a:lnTo>
                  <a:lnTo>
                    <a:pt x="606" y="118"/>
                  </a:lnTo>
                  <a:lnTo>
                    <a:pt x="599" y="101"/>
                  </a:lnTo>
                  <a:lnTo>
                    <a:pt x="597" y="99"/>
                  </a:lnTo>
                  <a:lnTo>
                    <a:pt x="595" y="99"/>
                  </a:lnTo>
                  <a:lnTo>
                    <a:pt x="594" y="99"/>
                  </a:lnTo>
                  <a:lnTo>
                    <a:pt x="594" y="101"/>
                  </a:lnTo>
                  <a:lnTo>
                    <a:pt x="600" y="118"/>
                  </a:lnTo>
                  <a:lnTo>
                    <a:pt x="604" y="128"/>
                  </a:lnTo>
                  <a:lnTo>
                    <a:pt x="605" y="134"/>
                  </a:lnTo>
                  <a:lnTo>
                    <a:pt x="606" y="140"/>
                  </a:lnTo>
                  <a:lnTo>
                    <a:pt x="601" y="142"/>
                  </a:lnTo>
                  <a:lnTo>
                    <a:pt x="598" y="143"/>
                  </a:lnTo>
                  <a:lnTo>
                    <a:pt x="593" y="146"/>
                  </a:lnTo>
                  <a:lnTo>
                    <a:pt x="590" y="147"/>
                  </a:lnTo>
                  <a:lnTo>
                    <a:pt x="586" y="139"/>
                  </a:lnTo>
                  <a:lnTo>
                    <a:pt x="582" y="129"/>
                  </a:lnTo>
                  <a:lnTo>
                    <a:pt x="577" y="121"/>
                  </a:lnTo>
                  <a:lnTo>
                    <a:pt x="572" y="116"/>
                  </a:lnTo>
                  <a:lnTo>
                    <a:pt x="575" y="126"/>
                  </a:lnTo>
                  <a:lnTo>
                    <a:pt x="576" y="134"/>
                  </a:lnTo>
                  <a:lnTo>
                    <a:pt x="578" y="140"/>
                  </a:lnTo>
                  <a:lnTo>
                    <a:pt x="582" y="149"/>
                  </a:lnTo>
                  <a:lnTo>
                    <a:pt x="579" y="151"/>
                  </a:lnTo>
                  <a:lnTo>
                    <a:pt x="576" y="153"/>
                  </a:lnTo>
                  <a:lnTo>
                    <a:pt x="572" y="155"/>
                  </a:lnTo>
                  <a:lnTo>
                    <a:pt x="566" y="157"/>
                  </a:lnTo>
                  <a:lnTo>
                    <a:pt x="557" y="142"/>
                  </a:lnTo>
                  <a:lnTo>
                    <a:pt x="553" y="134"/>
                  </a:lnTo>
                  <a:lnTo>
                    <a:pt x="551" y="131"/>
                  </a:lnTo>
                  <a:lnTo>
                    <a:pt x="549" y="128"/>
                  </a:lnTo>
                  <a:lnTo>
                    <a:pt x="549" y="133"/>
                  </a:lnTo>
                  <a:lnTo>
                    <a:pt x="551" y="142"/>
                  </a:lnTo>
                  <a:lnTo>
                    <a:pt x="553" y="151"/>
                  </a:lnTo>
                  <a:lnTo>
                    <a:pt x="555" y="161"/>
                  </a:lnTo>
                  <a:lnTo>
                    <a:pt x="552" y="162"/>
                  </a:lnTo>
                  <a:lnTo>
                    <a:pt x="547" y="164"/>
                  </a:lnTo>
                  <a:lnTo>
                    <a:pt x="543" y="165"/>
                  </a:lnTo>
                  <a:lnTo>
                    <a:pt x="539" y="167"/>
                  </a:lnTo>
                  <a:lnTo>
                    <a:pt x="536" y="159"/>
                  </a:lnTo>
                  <a:lnTo>
                    <a:pt x="532" y="151"/>
                  </a:lnTo>
                  <a:lnTo>
                    <a:pt x="528" y="142"/>
                  </a:lnTo>
                  <a:lnTo>
                    <a:pt x="524" y="134"/>
                  </a:lnTo>
                  <a:lnTo>
                    <a:pt x="523" y="133"/>
                  </a:lnTo>
                  <a:lnTo>
                    <a:pt x="522" y="133"/>
                  </a:lnTo>
                  <a:lnTo>
                    <a:pt x="521" y="133"/>
                  </a:lnTo>
                  <a:lnTo>
                    <a:pt x="519" y="133"/>
                  </a:lnTo>
                  <a:lnTo>
                    <a:pt x="522" y="142"/>
                  </a:lnTo>
                  <a:lnTo>
                    <a:pt x="525" y="151"/>
                  </a:lnTo>
                  <a:lnTo>
                    <a:pt x="529" y="161"/>
                  </a:lnTo>
                  <a:lnTo>
                    <a:pt x="531" y="170"/>
                  </a:lnTo>
                  <a:lnTo>
                    <a:pt x="525" y="172"/>
                  </a:lnTo>
                  <a:lnTo>
                    <a:pt x="521" y="174"/>
                  </a:lnTo>
                  <a:lnTo>
                    <a:pt x="515" y="177"/>
                  </a:lnTo>
                  <a:lnTo>
                    <a:pt x="509" y="180"/>
                  </a:lnTo>
                  <a:lnTo>
                    <a:pt x="502" y="165"/>
                  </a:lnTo>
                  <a:lnTo>
                    <a:pt x="499" y="156"/>
                  </a:lnTo>
                  <a:lnTo>
                    <a:pt x="495" y="151"/>
                  </a:lnTo>
                  <a:lnTo>
                    <a:pt x="492" y="147"/>
                  </a:lnTo>
                  <a:lnTo>
                    <a:pt x="494" y="156"/>
                  </a:lnTo>
                  <a:lnTo>
                    <a:pt x="496" y="164"/>
                  </a:lnTo>
                  <a:lnTo>
                    <a:pt x="498" y="173"/>
                  </a:lnTo>
                  <a:lnTo>
                    <a:pt x="500" y="182"/>
                  </a:lnTo>
                  <a:lnTo>
                    <a:pt x="495" y="185"/>
                  </a:lnTo>
                  <a:lnTo>
                    <a:pt x="491" y="186"/>
                  </a:lnTo>
                  <a:lnTo>
                    <a:pt x="485" y="188"/>
                  </a:lnTo>
                  <a:lnTo>
                    <a:pt x="480" y="192"/>
                  </a:lnTo>
                  <a:lnTo>
                    <a:pt x="477" y="185"/>
                  </a:lnTo>
                  <a:lnTo>
                    <a:pt x="473" y="178"/>
                  </a:lnTo>
                  <a:lnTo>
                    <a:pt x="470" y="171"/>
                  </a:lnTo>
                  <a:lnTo>
                    <a:pt x="466" y="164"/>
                  </a:lnTo>
                  <a:lnTo>
                    <a:pt x="465" y="165"/>
                  </a:lnTo>
                  <a:lnTo>
                    <a:pt x="464" y="165"/>
                  </a:lnTo>
                  <a:lnTo>
                    <a:pt x="463" y="165"/>
                  </a:lnTo>
                  <a:lnTo>
                    <a:pt x="462" y="165"/>
                  </a:lnTo>
                  <a:lnTo>
                    <a:pt x="466" y="178"/>
                  </a:lnTo>
                  <a:lnTo>
                    <a:pt x="469" y="185"/>
                  </a:lnTo>
                  <a:lnTo>
                    <a:pt x="470" y="191"/>
                  </a:lnTo>
                  <a:lnTo>
                    <a:pt x="471" y="195"/>
                  </a:lnTo>
                  <a:lnTo>
                    <a:pt x="469" y="195"/>
                  </a:lnTo>
                  <a:lnTo>
                    <a:pt x="468" y="196"/>
                  </a:lnTo>
                  <a:lnTo>
                    <a:pt x="465" y="197"/>
                  </a:lnTo>
                  <a:lnTo>
                    <a:pt x="463" y="197"/>
                  </a:lnTo>
                  <a:lnTo>
                    <a:pt x="454" y="179"/>
                  </a:lnTo>
                  <a:lnTo>
                    <a:pt x="449" y="169"/>
                  </a:lnTo>
                  <a:lnTo>
                    <a:pt x="446" y="165"/>
                  </a:lnTo>
                  <a:lnTo>
                    <a:pt x="445" y="165"/>
                  </a:lnTo>
                  <a:lnTo>
                    <a:pt x="446" y="173"/>
                  </a:lnTo>
                  <a:lnTo>
                    <a:pt x="450" y="184"/>
                  </a:lnTo>
                  <a:lnTo>
                    <a:pt x="454" y="194"/>
                  </a:lnTo>
                  <a:lnTo>
                    <a:pt x="455" y="202"/>
                  </a:lnTo>
                  <a:lnTo>
                    <a:pt x="452" y="203"/>
                  </a:lnTo>
                  <a:lnTo>
                    <a:pt x="448" y="204"/>
                  </a:lnTo>
                  <a:lnTo>
                    <a:pt x="445" y="207"/>
                  </a:lnTo>
                  <a:lnTo>
                    <a:pt x="441" y="208"/>
                  </a:lnTo>
                  <a:lnTo>
                    <a:pt x="437" y="197"/>
                  </a:lnTo>
                  <a:lnTo>
                    <a:pt x="433" y="187"/>
                  </a:lnTo>
                  <a:lnTo>
                    <a:pt x="428" y="177"/>
                  </a:lnTo>
                  <a:lnTo>
                    <a:pt x="424" y="166"/>
                  </a:lnTo>
                  <a:lnTo>
                    <a:pt x="423" y="166"/>
                  </a:lnTo>
                  <a:lnTo>
                    <a:pt x="422" y="166"/>
                  </a:lnTo>
                  <a:lnTo>
                    <a:pt x="420" y="167"/>
                  </a:lnTo>
                  <a:lnTo>
                    <a:pt x="419" y="167"/>
                  </a:lnTo>
                  <a:lnTo>
                    <a:pt x="423" y="178"/>
                  </a:lnTo>
                  <a:lnTo>
                    <a:pt x="426" y="188"/>
                  </a:lnTo>
                  <a:lnTo>
                    <a:pt x="430" y="199"/>
                  </a:lnTo>
                  <a:lnTo>
                    <a:pt x="433" y="210"/>
                  </a:lnTo>
                  <a:lnTo>
                    <a:pt x="431" y="212"/>
                  </a:lnTo>
                  <a:lnTo>
                    <a:pt x="428" y="214"/>
                  </a:lnTo>
                  <a:lnTo>
                    <a:pt x="424" y="216"/>
                  </a:lnTo>
                  <a:lnTo>
                    <a:pt x="417" y="218"/>
                  </a:lnTo>
                  <a:lnTo>
                    <a:pt x="414" y="209"/>
                  </a:lnTo>
                  <a:lnTo>
                    <a:pt x="410" y="199"/>
                  </a:lnTo>
                  <a:lnTo>
                    <a:pt x="405" y="189"/>
                  </a:lnTo>
                  <a:lnTo>
                    <a:pt x="401" y="184"/>
                  </a:lnTo>
                  <a:lnTo>
                    <a:pt x="402" y="191"/>
                  </a:lnTo>
                  <a:lnTo>
                    <a:pt x="404" y="196"/>
                  </a:lnTo>
                  <a:lnTo>
                    <a:pt x="407" y="206"/>
                  </a:lnTo>
                  <a:lnTo>
                    <a:pt x="411" y="220"/>
                  </a:lnTo>
                  <a:lnTo>
                    <a:pt x="407" y="222"/>
                  </a:lnTo>
                  <a:lnTo>
                    <a:pt x="402" y="224"/>
                  </a:lnTo>
                  <a:lnTo>
                    <a:pt x="397" y="225"/>
                  </a:lnTo>
                  <a:lnTo>
                    <a:pt x="393" y="227"/>
                  </a:lnTo>
                  <a:lnTo>
                    <a:pt x="386" y="210"/>
                  </a:lnTo>
                  <a:lnTo>
                    <a:pt x="381" y="202"/>
                  </a:lnTo>
                  <a:lnTo>
                    <a:pt x="379" y="197"/>
                  </a:lnTo>
                  <a:lnTo>
                    <a:pt x="378" y="195"/>
                  </a:lnTo>
                  <a:lnTo>
                    <a:pt x="377" y="196"/>
                  </a:lnTo>
                  <a:lnTo>
                    <a:pt x="377" y="197"/>
                  </a:lnTo>
                  <a:lnTo>
                    <a:pt x="376" y="197"/>
                  </a:lnTo>
                  <a:lnTo>
                    <a:pt x="376" y="197"/>
                  </a:lnTo>
                  <a:lnTo>
                    <a:pt x="378" y="206"/>
                  </a:lnTo>
                  <a:lnTo>
                    <a:pt x="379" y="214"/>
                  </a:lnTo>
                  <a:lnTo>
                    <a:pt x="381" y="222"/>
                  </a:lnTo>
                  <a:lnTo>
                    <a:pt x="384" y="230"/>
                  </a:lnTo>
                  <a:lnTo>
                    <a:pt x="381" y="231"/>
                  </a:lnTo>
                  <a:lnTo>
                    <a:pt x="379" y="233"/>
                  </a:lnTo>
                  <a:lnTo>
                    <a:pt x="377" y="234"/>
                  </a:lnTo>
                  <a:lnTo>
                    <a:pt x="374" y="235"/>
                  </a:lnTo>
                  <a:lnTo>
                    <a:pt x="371" y="230"/>
                  </a:lnTo>
                  <a:lnTo>
                    <a:pt x="369" y="223"/>
                  </a:lnTo>
                  <a:lnTo>
                    <a:pt x="365" y="217"/>
                  </a:lnTo>
                  <a:lnTo>
                    <a:pt x="363" y="211"/>
                  </a:lnTo>
                  <a:lnTo>
                    <a:pt x="362" y="211"/>
                  </a:lnTo>
                  <a:lnTo>
                    <a:pt x="361" y="211"/>
                  </a:lnTo>
                  <a:lnTo>
                    <a:pt x="359" y="211"/>
                  </a:lnTo>
                  <a:lnTo>
                    <a:pt x="358" y="211"/>
                  </a:lnTo>
                  <a:lnTo>
                    <a:pt x="359" y="218"/>
                  </a:lnTo>
                  <a:lnTo>
                    <a:pt x="361" y="225"/>
                  </a:lnTo>
                  <a:lnTo>
                    <a:pt x="363" y="232"/>
                  </a:lnTo>
                  <a:lnTo>
                    <a:pt x="365" y="238"/>
                  </a:lnTo>
                  <a:lnTo>
                    <a:pt x="363" y="240"/>
                  </a:lnTo>
                  <a:lnTo>
                    <a:pt x="359" y="241"/>
                  </a:lnTo>
                  <a:lnTo>
                    <a:pt x="356" y="242"/>
                  </a:lnTo>
                  <a:lnTo>
                    <a:pt x="350" y="245"/>
                  </a:lnTo>
                  <a:lnTo>
                    <a:pt x="347" y="235"/>
                  </a:lnTo>
                  <a:lnTo>
                    <a:pt x="343" y="227"/>
                  </a:lnTo>
                  <a:lnTo>
                    <a:pt x="340" y="218"/>
                  </a:lnTo>
                  <a:lnTo>
                    <a:pt x="335" y="210"/>
                  </a:lnTo>
                  <a:lnTo>
                    <a:pt x="334" y="209"/>
                  </a:lnTo>
                  <a:lnTo>
                    <a:pt x="334" y="209"/>
                  </a:lnTo>
                  <a:lnTo>
                    <a:pt x="333" y="209"/>
                  </a:lnTo>
                  <a:lnTo>
                    <a:pt x="333" y="208"/>
                  </a:lnTo>
                  <a:lnTo>
                    <a:pt x="335" y="218"/>
                  </a:lnTo>
                  <a:lnTo>
                    <a:pt x="338" y="227"/>
                  </a:lnTo>
                  <a:lnTo>
                    <a:pt x="340" y="238"/>
                  </a:lnTo>
                  <a:lnTo>
                    <a:pt x="343" y="247"/>
                  </a:lnTo>
                  <a:lnTo>
                    <a:pt x="339" y="249"/>
                  </a:lnTo>
                  <a:lnTo>
                    <a:pt x="336" y="250"/>
                  </a:lnTo>
                  <a:lnTo>
                    <a:pt x="333" y="252"/>
                  </a:lnTo>
                  <a:lnTo>
                    <a:pt x="328" y="253"/>
                  </a:lnTo>
                  <a:lnTo>
                    <a:pt x="325" y="247"/>
                  </a:lnTo>
                  <a:lnTo>
                    <a:pt x="319" y="237"/>
                  </a:lnTo>
                  <a:lnTo>
                    <a:pt x="313" y="226"/>
                  </a:lnTo>
                  <a:lnTo>
                    <a:pt x="310" y="222"/>
                  </a:lnTo>
                  <a:lnTo>
                    <a:pt x="312" y="232"/>
                  </a:lnTo>
                  <a:lnTo>
                    <a:pt x="314" y="240"/>
                  </a:lnTo>
                  <a:lnTo>
                    <a:pt x="317" y="247"/>
                  </a:lnTo>
                  <a:lnTo>
                    <a:pt x="319" y="256"/>
                  </a:lnTo>
                  <a:lnTo>
                    <a:pt x="316" y="259"/>
                  </a:lnTo>
                  <a:lnTo>
                    <a:pt x="311" y="260"/>
                  </a:lnTo>
                  <a:lnTo>
                    <a:pt x="306" y="262"/>
                  </a:lnTo>
                  <a:lnTo>
                    <a:pt x="303" y="263"/>
                  </a:lnTo>
                  <a:lnTo>
                    <a:pt x="300" y="255"/>
                  </a:lnTo>
                  <a:lnTo>
                    <a:pt x="296" y="247"/>
                  </a:lnTo>
                  <a:lnTo>
                    <a:pt x="293" y="239"/>
                  </a:lnTo>
                  <a:lnTo>
                    <a:pt x="289" y="232"/>
                  </a:lnTo>
                  <a:lnTo>
                    <a:pt x="288" y="232"/>
                  </a:lnTo>
                  <a:lnTo>
                    <a:pt x="287" y="231"/>
                  </a:lnTo>
                  <a:lnTo>
                    <a:pt x="286" y="231"/>
                  </a:lnTo>
                  <a:lnTo>
                    <a:pt x="285" y="231"/>
                  </a:lnTo>
                  <a:lnTo>
                    <a:pt x="288" y="240"/>
                  </a:lnTo>
                  <a:lnTo>
                    <a:pt x="290" y="248"/>
                  </a:lnTo>
                  <a:lnTo>
                    <a:pt x="293" y="257"/>
                  </a:lnTo>
                  <a:lnTo>
                    <a:pt x="295" y="267"/>
                  </a:lnTo>
                  <a:lnTo>
                    <a:pt x="294" y="268"/>
                  </a:lnTo>
                  <a:lnTo>
                    <a:pt x="293" y="269"/>
                  </a:lnTo>
                  <a:lnTo>
                    <a:pt x="290" y="269"/>
                  </a:lnTo>
                  <a:lnTo>
                    <a:pt x="286" y="270"/>
                  </a:lnTo>
                  <a:lnTo>
                    <a:pt x="282" y="262"/>
                  </a:lnTo>
                  <a:lnTo>
                    <a:pt x="279" y="255"/>
                  </a:lnTo>
                  <a:lnTo>
                    <a:pt x="275" y="247"/>
                  </a:lnTo>
                  <a:lnTo>
                    <a:pt x="273" y="240"/>
                  </a:lnTo>
                  <a:lnTo>
                    <a:pt x="272" y="239"/>
                  </a:lnTo>
                  <a:lnTo>
                    <a:pt x="272" y="239"/>
                  </a:lnTo>
                  <a:lnTo>
                    <a:pt x="271" y="239"/>
                  </a:lnTo>
                  <a:lnTo>
                    <a:pt x="270" y="238"/>
                  </a:lnTo>
                  <a:lnTo>
                    <a:pt x="272" y="247"/>
                  </a:lnTo>
                  <a:lnTo>
                    <a:pt x="274" y="256"/>
                  </a:lnTo>
                  <a:lnTo>
                    <a:pt x="275" y="264"/>
                  </a:lnTo>
                  <a:lnTo>
                    <a:pt x="279" y="273"/>
                  </a:lnTo>
                  <a:lnTo>
                    <a:pt x="274" y="275"/>
                  </a:lnTo>
                  <a:lnTo>
                    <a:pt x="271" y="277"/>
                  </a:lnTo>
                  <a:lnTo>
                    <a:pt x="267" y="278"/>
                  </a:lnTo>
                  <a:lnTo>
                    <a:pt x="264" y="280"/>
                  </a:lnTo>
                  <a:lnTo>
                    <a:pt x="260" y="272"/>
                  </a:lnTo>
                  <a:lnTo>
                    <a:pt x="257" y="263"/>
                  </a:lnTo>
                  <a:lnTo>
                    <a:pt x="252" y="255"/>
                  </a:lnTo>
                  <a:lnTo>
                    <a:pt x="249" y="247"/>
                  </a:lnTo>
                  <a:lnTo>
                    <a:pt x="248" y="248"/>
                  </a:lnTo>
                  <a:lnTo>
                    <a:pt x="248" y="248"/>
                  </a:lnTo>
                  <a:lnTo>
                    <a:pt x="247" y="248"/>
                  </a:lnTo>
                  <a:lnTo>
                    <a:pt x="245" y="248"/>
                  </a:lnTo>
                  <a:lnTo>
                    <a:pt x="251" y="265"/>
                  </a:lnTo>
                  <a:lnTo>
                    <a:pt x="253" y="275"/>
                  </a:lnTo>
                  <a:lnTo>
                    <a:pt x="255" y="279"/>
                  </a:lnTo>
                  <a:lnTo>
                    <a:pt x="256" y="283"/>
                  </a:lnTo>
                  <a:lnTo>
                    <a:pt x="253" y="285"/>
                  </a:lnTo>
                  <a:lnTo>
                    <a:pt x="250" y="286"/>
                  </a:lnTo>
                  <a:lnTo>
                    <a:pt x="245" y="287"/>
                  </a:lnTo>
                  <a:lnTo>
                    <a:pt x="237" y="288"/>
                  </a:lnTo>
                  <a:lnTo>
                    <a:pt x="235" y="282"/>
                  </a:lnTo>
                  <a:lnTo>
                    <a:pt x="232" y="273"/>
                  </a:lnTo>
                  <a:lnTo>
                    <a:pt x="228" y="267"/>
                  </a:lnTo>
                  <a:lnTo>
                    <a:pt x="226" y="260"/>
                  </a:lnTo>
                  <a:lnTo>
                    <a:pt x="225" y="260"/>
                  </a:lnTo>
                  <a:lnTo>
                    <a:pt x="224" y="260"/>
                  </a:lnTo>
                  <a:lnTo>
                    <a:pt x="222" y="260"/>
                  </a:lnTo>
                  <a:lnTo>
                    <a:pt x="222" y="260"/>
                  </a:lnTo>
                  <a:lnTo>
                    <a:pt x="227" y="276"/>
                  </a:lnTo>
                  <a:lnTo>
                    <a:pt x="230" y="286"/>
                  </a:lnTo>
                  <a:lnTo>
                    <a:pt x="228" y="293"/>
                  </a:lnTo>
                  <a:lnTo>
                    <a:pt x="217" y="299"/>
                  </a:lnTo>
                  <a:lnTo>
                    <a:pt x="213" y="291"/>
                  </a:lnTo>
                  <a:lnTo>
                    <a:pt x="210" y="284"/>
                  </a:lnTo>
                  <a:lnTo>
                    <a:pt x="206" y="277"/>
                  </a:lnTo>
                  <a:lnTo>
                    <a:pt x="204" y="271"/>
                  </a:lnTo>
                  <a:lnTo>
                    <a:pt x="203" y="270"/>
                  </a:lnTo>
                  <a:lnTo>
                    <a:pt x="203" y="270"/>
                  </a:lnTo>
                  <a:lnTo>
                    <a:pt x="202" y="270"/>
                  </a:lnTo>
                  <a:lnTo>
                    <a:pt x="202" y="270"/>
                  </a:lnTo>
                  <a:lnTo>
                    <a:pt x="202" y="278"/>
                  </a:lnTo>
                  <a:lnTo>
                    <a:pt x="204" y="285"/>
                  </a:lnTo>
                  <a:lnTo>
                    <a:pt x="205" y="294"/>
                  </a:lnTo>
                  <a:lnTo>
                    <a:pt x="209" y="303"/>
                  </a:lnTo>
                  <a:lnTo>
                    <a:pt x="205" y="305"/>
                  </a:lnTo>
                  <a:lnTo>
                    <a:pt x="203" y="305"/>
                  </a:lnTo>
                  <a:lnTo>
                    <a:pt x="199" y="306"/>
                  </a:lnTo>
                  <a:lnTo>
                    <a:pt x="196" y="307"/>
                  </a:lnTo>
                  <a:lnTo>
                    <a:pt x="191" y="298"/>
                  </a:lnTo>
                  <a:lnTo>
                    <a:pt x="187" y="288"/>
                  </a:lnTo>
                  <a:lnTo>
                    <a:pt x="182" y="279"/>
                  </a:lnTo>
                  <a:lnTo>
                    <a:pt x="177" y="270"/>
                  </a:lnTo>
                  <a:lnTo>
                    <a:pt x="176" y="269"/>
                  </a:lnTo>
                  <a:lnTo>
                    <a:pt x="175" y="269"/>
                  </a:lnTo>
                  <a:lnTo>
                    <a:pt x="174" y="269"/>
                  </a:lnTo>
                  <a:lnTo>
                    <a:pt x="173" y="270"/>
                  </a:lnTo>
                  <a:lnTo>
                    <a:pt x="176" y="279"/>
                  </a:lnTo>
                  <a:lnTo>
                    <a:pt x="180" y="290"/>
                  </a:lnTo>
                  <a:lnTo>
                    <a:pt x="183" y="300"/>
                  </a:lnTo>
                  <a:lnTo>
                    <a:pt x="188" y="310"/>
                  </a:lnTo>
                  <a:lnTo>
                    <a:pt x="183" y="313"/>
                  </a:lnTo>
                  <a:lnTo>
                    <a:pt x="181" y="314"/>
                  </a:lnTo>
                  <a:lnTo>
                    <a:pt x="177" y="315"/>
                  </a:lnTo>
                  <a:lnTo>
                    <a:pt x="172" y="316"/>
                  </a:lnTo>
                  <a:lnTo>
                    <a:pt x="167" y="308"/>
                  </a:lnTo>
                  <a:lnTo>
                    <a:pt x="162" y="300"/>
                  </a:lnTo>
                  <a:lnTo>
                    <a:pt x="158" y="292"/>
                  </a:lnTo>
                  <a:lnTo>
                    <a:pt x="154" y="284"/>
                  </a:lnTo>
                  <a:lnTo>
                    <a:pt x="153" y="284"/>
                  </a:lnTo>
                  <a:lnTo>
                    <a:pt x="152" y="284"/>
                  </a:lnTo>
                  <a:lnTo>
                    <a:pt x="151" y="284"/>
                  </a:lnTo>
                  <a:lnTo>
                    <a:pt x="150" y="284"/>
                  </a:lnTo>
                  <a:lnTo>
                    <a:pt x="152" y="293"/>
                  </a:lnTo>
                  <a:lnTo>
                    <a:pt x="156" y="302"/>
                  </a:lnTo>
                  <a:lnTo>
                    <a:pt x="159" y="312"/>
                  </a:lnTo>
                  <a:lnTo>
                    <a:pt x="162" y="321"/>
                  </a:lnTo>
                  <a:lnTo>
                    <a:pt x="159" y="322"/>
                  </a:lnTo>
                  <a:lnTo>
                    <a:pt x="154" y="323"/>
                  </a:lnTo>
                  <a:lnTo>
                    <a:pt x="150" y="325"/>
                  </a:lnTo>
                  <a:lnTo>
                    <a:pt x="146" y="327"/>
                  </a:lnTo>
                  <a:lnTo>
                    <a:pt x="142" y="318"/>
                  </a:lnTo>
                  <a:lnTo>
                    <a:pt x="137" y="309"/>
                  </a:lnTo>
                  <a:lnTo>
                    <a:pt x="134" y="301"/>
                  </a:lnTo>
                  <a:lnTo>
                    <a:pt x="129" y="292"/>
                  </a:lnTo>
                  <a:lnTo>
                    <a:pt x="128" y="292"/>
                  </a:lnTo>
                  <a:lnTo>
                    <a:pt x="127" y="292"/>
                  </a:lnTo>
                  <a:lnTo>
                    <a:pt x="127" y="293"/>
                  </a:lnTo>
                  <a:lnTo>
                    <a:pt x="126" y="293"/>
                  </a:lnTo>
                  <a:lnTo>
                    <a:pt x="128" y="303"/>
                  </a:lnTo>
                  <a:lnTo>
                    <a:pt x="131" y="313"/>
                  </a:lnTo>
                  <a:lnTo>
                    <a:pt x="135" y="322"/>
                  </a:lnTo>
                  <a:lnTo>
                    <a:pt x="138" y="331"/>
                  </a:lnTo>
                  <a:lnTo>
                    <a:pt x="135" y="333"/>
                  </a:lnTo>
                  <a:lnTo>
                    <a:pt x="131" y="335"/>
                  </a:lnTo>
                  <a:lnTo>
                    <a:pt x="127" y="337"/>
                  </a:lnTo>
                  <a:lnTo>
                    <a:pt x="123" y="339"/>
                  </a:lnTo>
                  <a:lnTo>
                    <a:pt x="112" y="315"/>
                  </a:lnTo>
                  <a:lnTo>
                    <a:pt x="106" y="302"/>
                  </a:lnTo>
                  <a:lnTo>
                    <a:pt x="103" y="298"/>
                  </a:lnTo>
                  <a:lnTo>
                    <a:pt x="101" y="297"/>
                  </a:lnTo>
                  <a:lnTo>
                    <a:pt x="103" y="303"/>
                  </a:lnTo>
                  <a:lnTo>
                    <a:pt x="106" y="316"/>
                  </a:lnTo>
                  <a:lnTo>
                    <a:pt x="112" y="329"/>
                  </a:lnTo>
                  <a:lnTo>
                    <a:pt x="115" y="340"/>
                  </a:lnTo>
                  <a:lnTo>
                    <a:pt x="111" y="341"/>
                  </a:lnTo>
                  <a:lnTo>
                    <a:pt x="106" y="343"/>
                  </a:lnTo>
                  <a:lnTo>
                    <a:pt x="103" y="344"/>
                  </a:lnTo>
                  <a:lnTo>
                    <a:pt x="98" y="345"/>
                  </a:lnTo>
                  <a:lnTo>
                    <a:pt x="93" y="335"/>
                  </a:lnTo>
                  <a:lnTo>
                    <a:pt x="89" y="324"/>
                  </a:lnTo>
                  <a:lnTo>
                    <a:pt x="82" y="314"/>
                  </a:lnTo>
                  <a:lnTo>
                    <a:pt x="76" y="307"/>
                  </a:lnTo>
                  <a:lnTo>
                    <a:pt x="77" y="312"/>
                  </a:lnTo>
                  <a:lnTo>
                    <a:pt x="78" y="317"/>
                  </a:lnTo>
                  <a:lnTo>
                    <a:pt x="83" y="328"/>
                  </a:lnTo>
                  <a:lnTo>
                    <a:pt x="90" y="346"/>
                  </a:lnTo>
                  <a:lnTo>
                    <a:pt x="89" y="346"/>
                  </a:lnTo>
                  <a:lnTo>
                    <a:pt x="86" y="347"/>
                  </a:lnTo>
                  <a:lnTo>
                    <a:pt x="85" y="348"/>
                  </a:lnTo>
                  <a:lnTo>
                    <a:pt x="84" y="348"/>
                  </a:lnTo>
                  <a:close/>
                </a:path>
              </a:pathLst>
            </a:custGeom>
            <a:solidFill>
              <a:srgbClr val="66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26" name="Freeform 20"/>
            <p:cNvSpPr>
              <a:spLocks/>
            </p:cNvSpPr>
            <p:nvPr/>
          </p:nvSpPr>
          <p:spPr bwMode="auto">
            <a:xfrm>
              <a:off x="1416" y="3361"/>
              <a:ext cx="265" cy="94"/>
            </a:xfrm>
            <a:custGeom>
              <a:avLst/>
              <a:gdLst>
                <a:gd name="T0" fmla="*/ 137 w 528"/>
                <a:gd name="T1" fmla="*/ 183 h 189"/>
                <a:gd name="T2" fmla="*/ 100 w 528"/>
                <a:gd name="T3" fmla="*/ 178 h 189"/>
                <a:gd name="T4" fmla="*/ 65 w 528"/>
                <a:gd name="T5" fmla="*/ 174 h 189"/>
                <a:gd name="T6" fmla="*/ 31 w 528"/>
                <a:gd name="T7" fmla="*/ 168 h 189"/>
                <a:gd name="T8" fmla="*/ 4 w 528"/>
                <a:gd name="T9" fmla="*/ 141 h 189"/>
                <a:gd name="T10" fmla="*/ 0 w 528"/>
                <a:gd name="T11" fmla="*/ 65 h 189"/>
                <a:gd name="T12" fmla="*/ 19 w 528"/>
                <a:gd name="T13" fmla="*/ 27 h 189"/>
                <a:gd name="T14" fmla="*/ 55 w 528"/>
                <a:gd name="T15" fmla="*/ 16 h 189"/>
                <a:gd name="T16" fmla="*/ 93 w 528"/>
                <a:gd name="T17" fmla="*/ 11 h 189"/>
                <a:gd name="T18" fmla="*/ 134 w 528"/>
                <a:gd name="T19" fmla="*/ 8 h 189"/>
                <a:gd name="T20" fmla="*/ 176 w 528"/>
                <a:gd name="T21" fmla="*/ 5 h 189"/>
                <a:gd name="T22" fmla="*/ 218 w 528"/>
                <a:gd name="T23" fmla="*/ 4 h 189"/>
                <a:gd name="T24" fmla="*/ 263 w 528"/>
                <a:gd name="T25" fmla="*/ 2 h 189"/>
                <a:gd name="T26" fmla="*/ 307 w 528"/>
                <a:gd name="T27" fmla="*/ 1 h 189"/>
                <a:gd name="T28" fmla="*/ 352 w 528"/>
                <a:gd name="T29" fmla="*/ 0 h 189"/>
                <a:gd name="T30" fmla="*/ 397 w 528"/>
                <a:gd name="T31" fmla="*/ 2 h 189"/>
                <a:gd name="T32" fmla="*/ 442 w 528"/>
                <a:gd name="T33" fmla="*/ 7 h 189"/>
                <a:gd name="T34" fmla="*/ 484 w 528"/>
                <a:gd name="T35" fmla="*/ 13 h 189"/>
                <a:gd name="T36" fmla="*/ 522 w 528"/>
                <a:gd name="T37" fmla="*/ 42 h 189"/>
                <a:gd name="T38" fmla="*/ 528 w 528"/>
                <a:gd name="T39" fmla="*/ 110 h 189"/>
                <a:gd name="T40" fmla="*/ 520 w 528"/>
                <a:gd name="T41" fmla="*/ 151 h 189"/>
                <a:gd name="T42" fmla="*/ 498 w 528"/>
                <a:gd name="T43" fmla="*/ 162 h 189"/>
                <a:gd name="T44" fmla="*/ 474 w 528"/>
                <a:gd name="T45" fmla="*/ 170 h 189"/>
                <a:gd name="T46" fmla="*/ 450 w 528"/>
                <a:gd name="T47" fmla="*/ 176 h 189"/>
                <a:gd name="T48" fmla="*/ 433 w 528"/>
                <a:gd name="T49" fmla="*/ 179 h 189"/>
                <a:gd name="T50" fmla="*/ 407 w 528"/>
                <a:gd name="T51" fmla="*/ 181 h 189"/>
                <a:gd name="T52" fmla="*/ 370 w 528"/>
                <a:gd name="T53" fmla="*/ 183 h 189"/>
                <a:gd name="T54" fmla="*/ 326 w 528"/>
                <a:gd name="T55" fmla="*/ 185 h 189"/>
                <a:gd name="T56" fmla="*/ 278 w 528"/>
                <a:gd name="T57" fmla="*/ 187 h 189"/>
                <a:gd name="T58" fmla="*/ 233 w 528"/>
                <a:gd name="T59" fmla="*/ 189 h 189"/>
                <a:gd name="T60" fmla="*/ 193 w 528"/>
                <a:gd name="T61" fmla="*/ 189 h 189"/>
                <a:gd name="T62" fmla="*/ 164 w 528"/>
                <a:gd name="T63" fmla="*/ 186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28" h="189">
                  <a:moveTo>
                    <a:pt x="155" y="185"/>
                  </a:moveTo>
                  <a:lnTo>
                    <a:pt x="137" y="183"/>
                  </a:lnTo>
                  <a:lnTo>
                    <a:pt x="118" y="181"/>
                  </a:lnTo>
                  <a:lnTo>
                    <a:pt x="100" y="178"/>
                  </a:lnTo>
                  <a:lnTo>
                    <a:pt x="83" y="176"/>
                  </a:lnTo>
                  <a:lnTo>
                    <a:pt x="65" y="174"/>
                  </a:lnTo>
                  <a:lnTo>
                    <a:pt x="48" y="171"/>
                  </a:lnTo>
                  <a:lnTo>
                    <a:pt x="31" y="168"/>
                  </a:lnTo>
                  <a:lnTo>
                    <a:pt x="15" y="164"/>
                  </a:lnTo>
                  <a:lnTo>
                    <a:pt x="4" y="141"/>
                  </a:lnTo>
                  <a:lnTo>
                    <a:pt x="1" y="105"/>
                  </a:lnTo>
                  <a:lnTo>
                    <a:pt x="0" y="65"/>
                  </a:lnTo>
                  <a:lnTo>
                    <a:pt x="3" y="38"/>
                  </a:lnTo>
                  <a:lnTo>
                    <a:pt x="19" y="27"/>
                  </a:lnTo>
                  <a:lnTo>
                    <a:pt x="36" y="20"/>
                  </a:lnTo>
                  <a:lnTo>
                    <a:pt x="55" y="16"/>
                  </a:lnTo>
                  <a:lnTo>
                    <a:pt x="74" y="12"/>
                  </a:lnTo>
                  <a:lnTo>
                    <a:pt x="93" y="11"/>
                  </a:lnTo>
                  <a:lnTo>
                    <a:pt x="114" y="10"/>
                  </a:lnTo>
                  <a:lnTo>
                    <a:pt x="134" y="8"/>
                  </a:lnTo>
                  <a:lnTo>
                    <a:pt x="155" y="7"/>
                  </a:lnTo>
                  <a:lnTo>
                    <a:pt x="176" y="5"/>
                  </a:lnTo>
                  <a:lnTo>
                    <a:pt x="198" y="5"/>
                  </a:lnTo>
                  <a:lnTo>
                    <a:pt x="218" y="4"/>
                  </a:lnTo>
                  <a:lnTo>
                    <a:pt x="240" y="3"/>
                  </a:lnTo>
                  <a:lnTo>
                    <a:pt x="263" y="2"/>
                  </a:lnTo>
                  <a:lnTo>
                    <a:pt x="285" y="1"/>
                  </a:lnTo>
                  <a:lnTo>
                    <a:pt x="307" y="1"/>
                  </a:lnTo>
                  <a:lnTo>
                    <a:pt x="330" y="0"/>
                  </a:lnTo>
                  <a:lnTo>
                    <a:pt x="352" y="0"/>
                  </a:lnTo>
                  <a:lnTo>
                    <a:pt x="375" y="1"/>
                  </a:lnTo>
                  <a:lnTo>
                    <a:pt x="397" y="2"/>
                  </a:lnTo>
                  <a:lnTo>
                    <a:pt x="420" y="3"/>
                  </a:lnTo>
                  <a:lnTo>
                    <a:pt x="442" y="7"/>
                  </a:lnTo>
                  <a:lnTo>
                    <a:pt x="464" y="10"/>
                  </a:lnTo>
                  <a:lnTo>
                    <a:pt x="484" y="13"/>
                  </a:lnTo>
                  <a:lnTo>
                    <a:pt x="506" y="19"/>
                  </a:lnTo>
                  <a:lnTo>
                    <a:pt x="522" y="42"/>
                  </a:lnTo>
                  <a:lnTo>
                    <a:pt x="528" y="75"/>
                  </a:lnTo>
                  <a:lnTo>
                    <a:pt x="528" y="110"/>
                  </a:lnTo>
                  <a:lnTo>
                    <a:pt x="527" y="143"/>
                  </a:lnTo>
                  <a:lnTo>
                    <a:pt x="520" y="151"/>
                  </a:lnTo>
                  <a:lnTo>
                    <a:pt x="510" y="156"/>
                  </a:lnTo>
                  <a:lnTo>
                    <a:pt x="498" y="162"/>
                  </a:lnTo>
                  <a:lnTo>
                    <a:pt x="487" y="167"/>
                  </a:lnTo>
                  <a:lnTo>
                    <a:pt x="474" y="170"/>
                  </a:lnTo>
                  <a:lnTo>
                    <a:pt x="461" y="174"/>
                  </a:lnTo>
                  <a:lnTo>
                    <a:pt x="450" y="176"/>
                  </a:lnTo>
                  <a:lnTo>
                    <a:pt x="440" y="178"/>
                  </a:lnTo>
                  <a:lnTo>
                    <a:pt x="433" y="179"/>
                  </a:lnTo>
                  <a:lnTo>
                    <a:pt x="422" y="179"/>
                  </a:lnTo>
                  <a:lnTo>
                    <a:pt x="407" y="181"/>
                  </a:lnTo>
                  <a:lnTo>
                    <a:pt x="390" y="182"/>
                  </a:lnTo>
                  <a:lnTo>
                    <a:pt x="370" y="183"/>
                  </a:lnTo>
                  <a:lnTo>
                    <a:pt x="349" y="184"/>
                  </a:lnTo>
                  <a:lnTo>
                    <a:pt x="326" y="185"/>
                  </a:lnTo>
                  <a:lnTo>
                    <a:pt x="302" y="186"/>
                  </a:lnTo>
                  <a:lnTo>
                    <a:pt x="278" y="187"/>
                  </a:lnTo>
                  <a:lnTo>
                    <a:pt x="255" y="187"/>
                  </a:lnTo>
                  <a:lnTo>
                    <a:pt x="233" y="189"/>
                  </a:lnTo>
                  <a:lnTo>
                    <a:pt x="213" y="189"/>
                  </a:lnTo>
                  <a:lnTo>
                    <a:pt x="193" y="189"/>
                  </a:lnTo>
                  <a:lnTo>
                    <a:pt x="177" y="187"/>
                  </a:lnTo>
                  <a:lnTo>
                    <a:pt x="164" y="186"/>
                  </a:lnTo>
                  <a:lnTo>
                    <a:pt x="155" y="1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27" name="Freeform 21"/>
            <p:cNvSpPr>
              <a:spLocks/>
            </p:cNvSpPr>
            <p:nvPr/>
          </p:nvSpPr>
          <p:spPr bwMode="auto">
            <a:xfrm>
              <a:off x="1424" y="3388"/>
              <a:ext cx="248" cy="60"/>
            </a:xfrm>
            <a:custGeom>
              <a:avLst/>
              <a:gdLst>
                <a:gd name="T0" fmla="*/ 199 w 495"/>
                <a:gd name="T1" fmla="*/ 118 h 120"/>
                <a:gd name="T2" fmla="*/ 153 w 495"/>
                <a:gd name="T3" fmla="*/ 115 h 120"/>
                <a:gd name="T4" fmla="*/ 106 w 495"/>
                <a:gd name="T5" fmla="*/ 110 h 120"/>
                <a:gd name="T6" fmla="*/ 61 w 495"/>
                <a:gd name="T7" fmla="*/ 106 h 120"/>
                <a:gd name="T8" fmla="*/ 23 w 495"/>
                <a:gd name="T9" fmla="*/ 100 h 120"/>
                <a:gd name="T10" fmla="*/ 7 w 495"/>
                <a:gd name="T11" fmla="*/ 87 h 120"/>
                <a:gd name="T12" fmla="*/ 22 w 495"/>
                <a:gd name="T13" fmla="*/ 84 h 120"/>
                <a:gd name="T14" fmla="*/ 48 w 495"/>
                <a:gd name="T15" fmla="*/ 87 h 120"/>
                <a:gd name="T16" fmla="*/ 35 w 495"/>
                <a:gd name="T17" fmla="*/ 80 h 120"/>
                <a:gd name="T18" fmla="*/ 10 w 495"/>
                <a:gd name="T19" fmla="*/ 74 h 120"/>
                <a:gd name="T20" fmla="*/ 2 w 495"/>
                <a:gd name="T21" fmla="*/ 62 h 120"/>
                <a:gd name="T22" fmla="*/ 37 w 495"/>
                <a:gd name="T23" fmla="*/ 62 h 120"/>
                <a:gd name="T24" fmla="*/ 87 w 495"/>
                <a:gd name="T25" fmla="*/ 68 h 120"/>
                <a:gd name="T26" fmla="*/ 48 w 495"/>
                <a:gd name="T27" fmla="*/ 60 h 120"/>
                <a:gd name="T28" fmla="*/ 12 w 495"/>
                <a:gd name="T29" fmla="*/ 52 h 120"/>
                <a:gd name="T30" fmla="*/ 2 w 495"/>
                <a:gd name="T31" fmla="*/ 39 h 120"/>
                <a:gd name="T32" fmla="*/ 22 w 495"/>
                <a:gd name="T33" fmla="*/ 39 h 120"/>
                <a:gd name="T34" fmla="*/ 52 w 495"/>
                <a:gd name="T35" fmla="*/ 44 h 120"/>
                <a:gd name="T36" fmla="*/ 38 w 495"/>
                <a:gd name="T37" fmla="*/ 37 h 120"/>
                <a:gd name="T38" fmla="*/ 9 w 495"/>
                <a:gd name="T39" fmla="*/ 29 h 120"/>
                <a:gd name="T40" fmla="*/ 1 w 495"/>
                <a:gd name="T41" fmla="*/ 17 h 120"/>
                <a:gd name="T42" fmla="*/ 27 w 495"/>
                <a:gd name="T43" fmla="*/ 19 h 120"/>
                <a:gd name="T44" fmla="*/ 65 w 495"/>
                <a:gd name="T45" fmla="*/ 26 h 120"/>
                <a:gd name="T46" fmla="*/ 27 w 495"/>
                <a:gd name="T47" fmla="*/ 14 h 120"/>
                <a:gd name="T48" fmla="*/ 4 w 495"/>
                <a:gd name="T49" fmla="*/ 7 h 120"/>
                <a:gd name="T50" fmla="*/ 0 w 495"/>
                <a:gd name="T51" fmla="*/ 1 h 120"/>
                <a:gd name="T52" fmla="*/ 40 w 495"/>
                <a:gd name="T53" fmla="*/ 4 h 120"/>
                <a:gd name="T54" fmla="*/ 95 w 495"/>
                <a:gd name="T55" fmla="*/ 11 h 120"/>
                <a:gd name="T56" fmla="*/ 152 w 495"/>
                <a:gd name="T57" fmla="*/ 17 h 120"/>
                <a:gd name="T58" fmla="*/ 209 w 495"/>
                <a:gd name="T59" fmla="*/ 23 h 120"/>
                <a:gd name="T60" fmla="*/ 274 w 495"/>
                <a:gd name="T61" fmla="*/ 22 h 120"/>
                <a:gd name="T62" fmla="*/ 339 w 495"/>
                <a:gd name="T63" fmla="*/ 17 h 120"/>
                <a:gd name="T64" fmla="*/ 406 w 495"/>
                <a:gd name="T65" fmla="*/ 11 h 120"/>
                <a:gd name="T66" fmla="*/ 473 w 495"/>
                <a:gd name="T67" fmla="*/ 3 h 120"/>
                <a:gd name="T68" fmla="*/ 490 w 495"/>
                <a:gd name="T69" fmla="*/ 7 h 120"/>
                <a:gd name="T70" fmla="*/ 465 w 495"/>
                <a:gd name="T71" fmla="*/ 22 h 120"/>
                <a:gd name="T72" fmla="*/ 427 w 495"/>
                <a:gd name="T73" fmla="*/ 27 h 120"/>
                <a:gd name="T74" fmla="*/ 426 w 495"/>
                <a:gd name="T75" fmla="*/ 31 h 120"/>
                <a:gd name="T76" fmla="*/ 471 w 495"/>
                <a:gd name="T77" fmla="*/ 24 h 120"/>
                <a:gd name="T78" fmla="*/ 494 w 495"/>
                <a:gd name="T79" fmla="*/ 30 h 120"/>
                <a:gd name="T80" fmla="*/ 460 w 495"/>
                <a:gd name="T81" fmla="*/ 42 h 120"/>
                <a:gd name="T82" fmla="*/ 413 w 495"/>
                <a:gd name="T83" fmla="*/ 51 h 120"/>
                <a:gd name="T84" fmla="*/ 436 w 495"/>
                <a:gd name="T85" fmla="*/ 48 h 120"/>
                <a:gd name="T86" fmla="*/ 483 w 495"/>
                <a:gd name="T87" fmla="*/ 44 h 120"/>
                <a:gd name="T88" fmla="*/ 495 w 495"/>
                <a:gd name="T89" fmla="*/ 49 h 120"/>
                <a:gd name="T90" fmla="*/ 490 w 495"/>
                <a:gd name="T91" fmla="*/ 54 h 120"/>
                <a:gd name="T92" fmla="*/ 459 w 495"/>
                <a:gd name="T93" fmla="*/ 62 h 120"/>
                <a:gd name="T94" fmla="*/ 470 w 495"/>
                <a:gd name="T95" fmla="*/ 65 h 120"/>
                <a:gd name="T96" fmla="*/ 489 w 495"/>
                <a:gd name="T97" fmla="*/ 63 h 120"/>
                <a:gd name="T98" fmla="*/ 494 w 495"/>
                <a:gd name="T99" fmla="*/ 67 h 120"/>
                <a:gd name="T100" fmla="*/ 448 w 495"/>
                <a:gd name="T101" fmla="*/ 79 h 120"/>
                <a:gd name="T102" fmla="*/ 387 w 495"/>
                <a:gd name="T103" fmla="*/ 89 h 120"/>
                <a:gd name="T104" fmla="*/ 414 w 495"/>
                <a:gd name="T105" fmla="*/ 91 h 120"/>
                <a:gd name="T106" fmla="*/ 480 w 495"/>
                <a:gd name="T107" fmla="*/ 80 h 120"/>
                <a:gd name="T108" fmla="*/ 483 w 495"/>
                <a:gd name="T109" fmla="*/ 95 h 120"/>
                <a:gd name="T110" fmla="*/ 452 w 495"/>
                <a:gd name="T111" fmla="*/ 100 h 120"/>
                <a:gd name="T112" fmla="*/ 405 w 495"/>
                <a:gd name="T113" fmla="*/ 109 h 120"/>
                <a:gd name="T114" fmla="*/ 352 w 495"/>
                <a:gd name="T115" fmla="*/ 115 h 120"/>
                <a:gd name="T116" fmla="*/ 300 w 495"/>
                <a:gd name="T117" fmla="*/ 117 h 120"/>
                <a:gd name="T118" fmla="*/ 248 w 495"/>
                <a:gd name="T119"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95" h="120">
                  <a:moveTo>
                    <a:pt x="235" y="120"/>
                  </a:moveTo>
                  <a:lnTo>
                    <a:pt x="223" y="120"/>
                  </a:lnTo>
                  <a:lnTo>
                    <a:pt x="212" y="118"/>
                  </a:lnTo>
                  <a:lnTo>
                    <a:pt x="199" y="118"/>
                  </a:lnTo>
                  <a:lnTo>
                    <a:pt x="187" y="117"/>
                  </a:lnTo>
                  <a:lnTo>
                    <a:pt x="176" y="116"/>
                  </a:lnTo>
                  <a:lnTo>
                    <a:pt x="164" y="116"/>
                  </a:lnTo>
                  <a:lnTo>
                    <a:pt x="153" y="115"/>
                  </a:lnTo>
                  <a:lnTo>
                    <a:pt x="140" y="114"/>
                  </a:lnTo>
                  <a:lnTo>
                    <a:pt x="129" y="113"/>
                  </a:lnTo>
                  <a:lnTo>
                    <a:pt x="117" y="112"/>
                  </a:lnTo>
                  <a:lnTo>
                    <a:pt x="106" y="110"/>
                  </a:lnTo>
                  <a:lnTo>
                    <a:pt x="94" y="109"/>
                  </a:lnTo>
                  <a:lnTo>
                    <a:pt x="83" y="108"/>
                  </a:lnTo>
                  <a:lnTo>
                    <a:pt x="71" y="107"/>
                  </a:lnTo>
                  <a:lnTo>
                    <a:pt x="61" y="106"/>
                  </a:lnTo>
                  <a:lnTo>
                    <a:pt x="49" y="105"/>
                  </a:lnTo>
                  <a:lnTo>
                    <a:pt x="39" y="102"/>
                  </a:lnTo>
                  <a:lnTo>
                    <a:pt x="30" y="101"/>
                  </a:lnTo>
                  <a:lnTo>
                    <a:pt x="23" y="100"/>
                  </a:lnTo>
                  <a:lnTo>
                    <a:pt x="18" y="98"/>
                  </a:lnTo>
                  <a:lnTo>
                    <a:pt x="14" y="95"/>
                  </a:lnTo>
                  <a:lnTo>
                    <a:pt x="9" y="92"/>
                  </a:lnTo>
                  <a:lnTo>
                    <a:pt x="7" y="87"/>
                  </a:lnTo>
                  <a:lnTo>
                    <a:pt x="3" y="80"/>
                  </a:lnTo>
                  <a:lnTo>
                    <a:pt x="9" y="82"/>
                  </a:lnTo>
                  <a:lnTo>
                    <a:pt x="16" y="83"/>
                  </a:lnTo>
                  <a:lnTo>
                    <a:pt x="22" y="84"/>
                  </a:lnTo>
                  <a:lnTo>
                    <a:pt x="29" y="85"/>
                  </a:lnTo>
                  <a:lnTo>
                    <a:pt x="34" y="86"/>
                  </a:lnTo>
                  <a:lnTo>
                    <a:pt x="41" y="87"/>
                  </a:lnTo>
                  <a:lnTo>
                    <a:pt x="48" y="87"/>
                  </a:lnTo>
                  <a:lnTo>
                    <a:pt x="55" y="86"/>
                  </a:lnTo>
                  <a:lnTo>
                    <a:pt x="48" y="84"/>
                  </a:lnTo>
                  <a:lnTo>
                    <a:pt x="42" y="83"/>
                  </a:lnTo>
                  <a:lnTo>
                    <a:pt x="35" y="80"/>
                  </a:lnTo>
                  <a:lnTo>
                    <a:pt x="30" y="79"/>
                  </a:lnTo>
                  <a:lnTo>
                    <a:pt x="23" y="77"/>
                  </a:lnTo>
                  <a:lnTo>
                    <a:pt x="16" y="76"/>
                  </a:lnTo>
                  <a:lnTo>
                    <a:pt x="10" y="74"/>
                  </a:lnTo>
                  <a:lnTo>
                    <a:pt x="3" y="72"/>
                  </a:lnTo>
                  <a:lnTo>
                    <a:pt x="2" y="69"/>
                  </a:lnTo>
                  <a:lnTo>
                    <a:pt x="2" y="65"/>
                  </a:lnTo>
                  <a:lnTo>
                    <a:pt x="2" y="62"/>
                  </a:lnTo>
                  <a:lnTo>
                    <a:pt x="1" y="59"/>
                  </a:lnTo>
                  <a:lnTo>
                    <a:pt x="12" y="60"/>
                  </a:lnTo>
                  <a:lnTo>
                    <a:pt x="25" y="61"/>
                  </a:lnTo>
                  <a:lnTo>
                    <a:pt x="37" y="62"/>
                  </a:lnTo>
                  <a:lnTo>
                    <a:pt x="49" y="64"/>
                  </a:lnTo>
                  <a:lnTo>
                    <a:pt x="62" y="67"/>
                  </a:lnTo>
                  <a:lnTo>
                    <a:pt x="75" y="68"/>
                  </a:lnTo>
                  <a:lnTo>
                    <a:pt x="87" y="68"/>
                  </a:lnTo>
                  <a:lnTo>
                    <a:pt x="100" y="68"/>
                  </a:lnTo>
                  <a:lnTo>
                    <a:pt x="78" y="64"/>
                  </a:lnTo>
                  <a:lnTo>
                    <a:pt x="61" y="62"/>
                  </a:lnTo>
                  <a:lnTo>
                    <a:pt x="48" y="60"/>
                  </a:lnTo>
                  <a:lnTo>
                    <a:pt x="38" y="57"/>
                  </a:lnTo>
                  <a:lnTo>
                    <a:pt x="29" y="56"/>
                  </a:lnTo>
                  <a:lnTo>
                    <a:pt x="22" y="54"/>
                  </a:lnTo>
                  <a:lnTo>
                    <a:pt x="12" y="52"/>
                  </a:lnTo>
                  <a:lnTo>
                    <a:pt x="2" y="49"/>
                  </a:lnTo>
                  <a:lnTo>
                    <a:pt x="2" y="46"/>
                  </a:lnTo>
                  <a:lnTo>
                    <a:pt x="2" y="42"/>
                  </a:lnTo>
                  <a:lnTo>
                    <a:pt x="2" y="39"/>
                  </a:lnTo>
                  <a:lnTo>
                    <a:pt x="2" y="34"/>
                  </a:lnTo>
                  <a:lnTo>
                    <a:pt x="8" y="36"/>
                  </a:lnTo>
                  <a:lnTo>
                    <a:pt x="15" y="38"/>
                  </a:lnTo>
                  <a:lnTo>
                    <a:pt x="22" y="39"/>
                  </a:lnTo>
                  <a:lnTo>
                    <a:pt x="29" y="41"/>
                  </a:lnTo>
                  <a:lnTo>
                    <a:pt x="35" y="42"/>
                  </a:lnTo>
                  <a:lnTo>
                    <a:pt x="43" y="44"/>
                  </a:lnTo>
                  <a:lnTo>
                    <a:pt x="52" y="44"/>
                  </a:lnTo>
                  <a:lnTo>
                    <a:pt x="58" y="44"/>
                  </a:lnTo>
                  <a:lnTo>
                    <a:pt x="52" y="41"/>
                  </a:lnTo>
                  <a:lnTo>
                    <a:pt x="45" y="39"/>
                  </a:lnTo>
                  <a:lnTo>
                    <a:pt x="38" y="37"/>
                  </a:lnTo>
                  <a:lnTo>
                    <a:pt x="31" y="34"/>
                  </a:lnTo>
                  <a:lnTo>
                    <a:pt x="23" y="33"/>
                  </a:lnTo>
                  <a:lnTo>
                    <a:pt x="16" y="31"/>
                  </a:lnTo>
                  <a:lnTo>
                    <a:pt x="9" y="29"/>
                  </a:lnTo>
                  <a:lnTo>
                    <a:pt x="2" y="26"/>
                  </a:lnTo>
                  <a:lnTo>
                    <a:pt x="1" y="24"/>
                  </a:lnTo>
                  <a:lnTo>
                    <a:pt x="1" y="21"/>
                  </a:lnTo>
                  <a:lnTo>
                    <a:pt x="1" y="17"/>
                  </a:lnTo>
                  <a:lnTo>
                    <a:pt x="0" y="15"/>
                  </a:lnTo>
                  <a:lnTo>
                    <a:pt x="9" y="16"/>
                  </a:lnTo>
                  <a:lnTo>
                    <a:pt x="18" y="17"/>
                  </a:lnTo>
                  <a:lnTo>
                    <a:pt x="27" y="19"/>
                  </a:lnTo>
                  <a:lnTo>
                    <a:pt x="38" y="22"/>
                  </a:lnTo>
                  <a:lnTo>
                    <a:pt x="47" y="24"/>
                  </a:lnTo>
                  <a:lnTo>
                    <a:pt x="56" y="26"/>
                  </a:lnTo>
                  <a:lnTo>
                    <a:pt x="65" y="26"/>
                  </a:lnTo>
                  <a:lnTo>
                    <a:pt x="75" y="26"/>
                  </a:lnTo>
                  <a:lnTo>
                    <a:pt x="54" y="21"/>
                  </a:lnTo>
                  <a:lnTo>
                    <a:pt x="39" y="17"/>
                  </a:lnTo>
                  <a:lnTo>
                    <a:pt x="27" y="14"/>
                  </a:lnTo>
                  <a:lnTo>
                    <a:pt x="19" y="11"/>
                  </a:lnTo>
                  <a:lnTo>
                    <a:pt x="12" y="10"/>
                  </a:lnTo>
                  <a:lnTo>
                    <a:pt x="9" y="8"/>
                  </a:lnTo>
                  <a:lnTo>
                    <a:pt x="4" y="7"/>
                  </a:lnTo>
                  <a:lnTo>
                    <a:pt x="1" y="4"/>
                  </a:lnTo>
                  <a:lnTo>
                    <a:pt x="0" y="3"/>
                  </a:lnTo>
                  <a:lnTo>
                    <a:pt x="0" y="2"/>
                  </a:lnTo>
                  <a:lnTo>
                    <a:pt x="0" y="1"/>
                  </a:lnTo>
                  <a:lnTo>
                    <a:pt x="0" y="0"/>
                  </a:lnTo>
                  <a:lnTo>
                    <a:pt x="14" y="1"/>
                  </a:lnTo>
                  <a:lnTo>
                    <a:pt x="26" y="3"/>
                  </a:lnTo>
                  <a:lnTo>
                    <a:pt x="40" y="4"/>
                  </a:lnTo>
                  <a:lnTo>
                    <a:pt x="54" y="7"/>
                  </a:lnTo>
                  <a:lnTo>
                    <a:pt x="68" y="8"/>
                  </a:lnTo>
                  <a:lnTo>
                    <a:pt x="81" y="10"/>
                  </a:lnTo>
                  <a:lnTo>
                    <a:pt x="95" y="11"/>
                  </a:lnTo>
                  <a:lnTo>
                    <a:pt x="109" y="12"/>
                  </a:lnTo>
                  <a:lnTo>
                    <a:pt x="124" y="15"/>
                  </a:lnTo>
                  <a:lnTo>
                    <a:pt x="138" y="16"/>
                  </a:lnTo>
                  <a:lnTo>
                    <a:pt x="152" y="17"/>
                  </a:lnTo>
                  <a:lnTo>
                    <a:pt x="167" y="18"/>
                  </a:lnTo>
                  <a:lnTo>
                    <a:pt x="181" y="21"/>
                  </a:lnTo>
                  <a:lnTo>
                    <a:pt x="196" y="22"/>
                  </a:lnTo>
                  <a:lnTo>
                    <a:pt x="209" y="23"/>
                  </a:lnTo>
                  <a:lnTo>
                    <a:pt x="224" y="24"/>
                  </a:lnTo>
                  <a:lnTo>
                    <a:pt x="240" y="23"/>
                  </a:lnTo>
                  <a:lnTo>
                    <a:pt x="258" y="23"/>
                  </a:lnTo>
                  <a:lnTo>
                    <a:pt x="274" y="22"/>
                  </a:lnTo>
                  <a:lnTo>
                    <a:pt x="290" y="21"/>
                  </a:lnTo>
                  <a:lnTo>
                    <a:pt x="307" y="19"/>
                  </a:lnTo>
                  <a:lnTo>
                    <a:pt x="323" y="18"/>
                  </a:lnTo>
                  <a:lnTo>
                    <a:pt x="339" y="17"/>
                  </a:lnTo>
                  <a:lnTo>
                    <a:pt x="357" y="16"/>
                  </a:lnTo>
                  <a:lnTo>
                    <a:pt x="373" y="15"/>
                  </a:lnTo>
                  <a:lnTo>
                    <a:pt x="390" y="12"/>
                  </a:lnTo>
                  <a:lnTo>
                    <a:pt x="406" y="11"/>
                  </a:lnTo>
                  <a:lnTo>
                    <a:pt x="424" y="9"/>
                  </a:lnTo>
                  <a:lnTo>
                    <a:pt x="440" y="8"/>
                  </a:lnTo>
                  <a:lnTo>
                    <a:pt x="457" y="6"/>
                  </a:lnTo>
                  <a:lnTo>
                    <a:pt x="473" y="3"/>
                  </a:lnTo>
                  <a:lnTo>
                    <a:pt x="490" y="1"/>
                  </a:lnTo>
                  <a:lnTo>
                    <a:pt x="490" y="3"/>
                  </a:lnTo>
                  <a:lnTo>
                    <a:pt x="490" y="4"/>
                  </a:lnTo>
                  <a:lnTo>
                    <a:pt x="490" y="7"/>
                  </a:lnTo>
                  <a:lnTo>
                    <a:pt x="491" y="9"/>
                  </a:lnTo>
                  <a:lnTo>
                    <a:pt x="483" y="15"/>
                  </a:lnTo>
                  <a:lnTo>
                    <a:pt x="475" y="19"/>
                  </a:lnTo>
                  <a:lnTo>
                    <a:pt x="465" y="22"/>
                  </a:lnTo>
                  <a:lnTo>
                    <a:pt x="456" y="23"/>
                  </a:lnTo>
                  <a:lnTo>
                    <a:pt x="445" y="24"/>
                  </a:lnTo>
                  <a:lnTo>
                    <a:pt x="436" y="25"/>
                  </a:lnTo>
                  <a:lnTo>
                    <a:pt x="427" y="27"/>
                  </a:lnTo>
                  <a:lnTo>
                    <a:pt x="420" y="31"/>
                  </a:lnTo>
                  <a:lnTo>
                    <a:pt x="421" y="31"/>
                  </a:lnTo>
                  <a:lnTo>
                    <a:pt x="424" y="31"/>
                  </a:lnTo>
                  <a:lnTo>
                    <a:pt x="426" y="31"/>
                  </a:lnTo>
                  <a:lnTo>
                    <a:pt x="432" y="30"/>
                  </a:lnTo>
                  <a:lnTo>
                    <a:pt x="441" y="29"/>
                  </a:lnTo>
                  <a:lnTo>
                    <a:pt x="453" y="26"/>
                  </a:lnTo>
                  <a:lnTo>
                    <a:pt x="471" y="24"/>
                  </a:lnTo>
                  <a:lnTo>
                    <a:pt x="494" y="19"/>
                  </a:lnTo>
                  <a:lnTo>
                    <a:pt x="494" y="23"/>
                  </a:lnTo>
                  <a:lnTo>
                    <a:pt x="494" y="26"/>
                  </a:lnTo>
                  <a:lnTo>
                    <a:pt x="494" y="30"/>
                  </a:lnTo>
                  <a:lnTo>
                    <a:pt x="495" y="34"/>
                  </a:lnTo>
                  <a:lnTo>
                    <a:pt x="483" y="37"/>
                  </a:lnTo>
                  <a:lnTo>
                    <a:pt x="472" y="39"/>
                  </a:lnTo>
                  <a:lnTo>
                    <a:pt x="460" y="42"/>
                  </a:lnTo>
                  <a:lnTo>
                    <a:pt x="449" y="45"/>
                  </a:lnTo>
                  <a:lnTo>
                    <a:pt x="436" y="47"/>
                  </a:lnTo>
                  <a:lnTo>
                    <a:pt x="425" y="49"/>
                  </a:lnTo>
                  <a:lnTo>
                    <a:pt x="413" y="51"/>
                  </a:lnTo>
                  <a:lnTo>
                    <a:pt x="402" y="53"/>
                  </a:lnTo>
                  <a:lnTo>
                    <a:pt x="413" y="52"/>
                  </a:lnTo>
                  <a:lnTo>
                    <a:pt x="425" y="51"/>
                  </a:lnTo>
                  <a:lnTo>
                    <a:pt x="436" y="48"/>
                  </a:lnTo>
                  <a:lnTo>
                    <a:pt x="449" y="47"/>
                  </a:lnTo>
                  <a:lnTo>
                    <a:pt x="460" y="45"/>
                  </a:lnTo>
                  <a:lnTo>
                    <a:pt x="472" y="44"/>
                  </a:lnTo>
                  <a:lnTo>
                    <a:pt x="483" y="44"/>
                  </a:lnTo>
                  <a:lnTo>
                    <a:pt x="495" y="45"/>
                  </a:lnTo>
                  <a:lnTo>
                    <a:pt x="495" y="46"/>
                  </a:lnTo>
                  <a:lnTo>
                    <a:pt x="495" y="47"/>
                  </a:lnTo>
                  <a:lnTo>
                    <a:pt x="495" y="49"/>
                  </a:lnTo>
                  <a:lnTo>
                    <a:pt x="495" y="51"/>
                  </a:lnTo>
                  <a:lnTo>
                    <a:pt x="494" y="52"/>
                  </a:lnTo>
                  <a:lnTo>
                    <a:pt x="493" y="53"/>
                  </a:lnTo>
                  <a:lnTo>
                    <a:pt x="490" y="54"/>
                  </a:lnTo>
                  <a:lnTo>
                    <a:pt x="487" y="55"/>
                  </a:lnTo>
                  <a:lnTo>
                    <a:pt x="480" y="57"/>
                  </a:lnTo>
                  <a:lnTo>
                    <a:pt x="471" y="60"/>
                  </a:lnTo>
                  <a:lnTo>
                    <a:pt x="459" y="62"/>
                  </a:lnTo>
                  <a:lnTo>
                    <a:pt x="442" y="67"/>
                  </a:lnTo>
                  <a:lnTo>
                    <a:pt x="453" y="67"/>
                  </a:lnTo>
                  <a:lnTo>
                    <a:pt x="463" y="65"/>
                  </a:lnTo>
                  <a:lnTo>
                    <a:pt x="470" y="65"/>
                  </a:lnTo>
                  <a:lnTo>
                    <a:pt x="475" y="65"/>
                  </a:lnTo>
                  <a:lnTo>
                    <a:pt x="480" y="64"/>
                  </a:lnTo>
                  <a:lnTo>
                    <a:pt x="485" y="64"/>
                  </a:lnTo>
                  <a:lnTo>
                    <a:pt x="489" y="63"/>
                  </a:lnTo>
                  <a:lnTo>
                    <a:pt x="495" y="62"/>
                  </a:lnTo>
                  <a:lnTo>
                    <a:pt x="494" y="63"/>
                  </a:lnTo>
                  <a:lnTo>
                    <a:pt x="494" y="65"/>
                  </a:lnTo>
                  <a:lnTo>
                    <a:pt x="494" y="67"/>
                  </a:lnTo>
                  <a:lnTo>
                    <a:pt x="494" y="69"/>
                  </a:lnTo>
                  <a:lnTo>
                    <a:pt x="479" y="74"/>
                  </a:lnTo>
                  <a:lnTo>
                    <a:pt x="463" y="77"/>
                  </a:lnTo>
                  <a:lnTo>
                    <a:pt x="448" y="79"/>
                  </a:lnTo>
                  <a:lnTo>
                    <a:pt x="433" y="83"/>
                  </a:lnTo>
                  <a:lnTo>
                    <a:pt x="417" y="84"/>
                  </a:lnTo>
                  <a:lnTo>
                    <a:pt x="402" y="86"/>
                  </a:lnTo>
                  <a:lnTo>
                    <a:pt x="387" y="89"/>
                  </a:lnTo>
                  <a:lnTo>
                    <a:pt x="372" y="90"/>
                  </a:lnTo>
                  <a:lnTo>
                    <a:pt x="383" y="92"/>
                  </a:lnTo>
                  <a:lnTo>
                    <a:pt x="398" y="92"/>
                  </a:lnTo>
                  <a:lnTo>
                    <a:pt x="414" y="91"/>
                  </a:lnTo>
                  <a:lnTo>
                    <a:pt x="432" y="89"/>
                  </a:lnTo>
                  <a:lnTo>
                    <a:pt x="448" y="86"/>
                  </a:lnTo>
                  <a:lnTo>
                    <a:pt x="465" y="83"/>
                  </a:lnTo>
                  <a:lnTo>
                    <a:pt x="480" y="80"/>
                  </a:lnTo>
                  <a:lnTo>
                    <a:pt x="494" y="78"/>
                  </a:lnTo>
                  <a:lnTo>
                    <a:pt x="493" y="86"/>
                  </a:lnTo>
                  <a:lnTo>
                    <a:pt x="489" y="92"/>
                  </a:lnTo>
                  <a:lnTo>
                    <a:pt x="483" y="95"/>
                  </a:lnTo>
                  <a:lnTo>
                    <a:pt x="476" y="98"/>
                  </a:lnTo>
                  <a:lnTo>
                    <a:pt x="468" y="98"/>
                  </a:lnTo>
                  <a:lnTo>
                    <a:pt x="460" y="99"/>
                  </a:lnTo>
                  <a:lnTo>
                    <a:pt x="452" y="100"/>
                  </a:lnTo>
                  <a:lnTo>
                    <a:pt x="445" y="104"/>
                  </a:lnTo>
                  <a:lnTo>
                    <a:pt x="432" y="106"/>
                  </a:lnTo>
                  <a:lnTo>
                    <a:pt x="419" y="107"/>
                  </a:lnTo>
                  <a:lnTo>
                    <a:pt x="405" y="109"/>
                  </a:lnTo>
                  <a:lnTo>
                    <a:pt x="392" y="110"/>
                  </a:lnTo>
                  <a:lnTo>
                    <a:pt x="379" y="112"/>
                  </a:lnTo>
                  <a:lnTo>
                    <a:pt x="366" y="114"/>
                  </a:lnTo>
                  <a:lnTo>
                    <a:pt x="352" y="115"/>
                  </a:lnTo>
                  <a:lnTo>
                    <a:pt x="339" y="115"/>
                  </a:lnTo>
                  <a:lnTo>
                    <a:pt x="327" y="116"/>
                  </a:lnTo>
                  <a:lnTo>
                    <a:pt x="314" y="117"/>
                  </a:lnTo>
                  <a:lnTo>
                    <a:pt x="300" y="117"/>
                  </a:lnTo>
                  <a:lnTo>
                    <a:pt x="288" y="118"/>
                  </a:lnTo>
                  <a:lnTo>
                    <a:pt x="275" y="118"/>
                  </a:lnTo>
                  <a:lnTo>
                    <a:pt x="261" y="120"/>
                  </a:lnTo>
                  <a:lnTo>
                    <a:pt x="248" y="120"/>
                  </a:lnTo>
                  <a:lnTo>
                    <a:pt x="235" y="120"/>
                  </a:lnTo>
                  <a:close/>
                </a:path>
              </a:pathLst>
            </a:custGeom>
            <a:solidFill>
              <a:srgbClr val="66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28" name="Freeform 22"/>
            <p:cNvSpPr>
              <a:spLocks/>
            </p:cNvSpPr>
            <p:nvPr/>
          </p:nvSpPr>
          <p:spPr bwMode="auto">
            <a:xfrm>
              <a:off x="1463" y="3433"/>
              <a:ext cx="19" cy="3"/>
            </a:xfrm>
            <a:custGeom>
              <a:avLst/>
              <a:gdLst>
                <a:gd name="T0" fmla="*/ 6 w 38"/>
                <a:gd name="T1" fmla="*/ 4 h 4"/>
                <a:gd name="T2" fmla="*/ 3 w 38"/>
                <a:gd name="T3" fmla="*/ 3 h 4"/>
                <a:gd name="T4" fmla="*/ 1 w 38"/>
                <a:gd name="T5" fmla="*/ 3 h 4"/>
                <a:gd name="T6" fmla="*/ 1 w 38"/>
                <a:gd name="T7" fmla="*/ 2 h 4"/>
                <a:gd name="T8" fmla="*/ 0 w 38"/>
                <a:gd name="T9" fmla="*/ 1 h 4"/>
                <a:gd name="T10" fmla="*/ 4 w 38"/>
                <a:gd name="T11" fmla="*/ 1 h 4"/>
                <a:gd name="T12" fmla="*/ 9 w 38"/>
                <a:gd name="T13" fmla="*/ 1 h 4"/>
                <a:gd name="T14" fmla="*/ 14 w 38"/>
                <a:gd name="T15" fmla="*/ 1 h 4"/>
                <a:gd name="T16" fmla="*/ 18 w 38"/>
                <a:gd name="T17" fmla="*/ 0 h 4"/>
                <a:gd name="T18" fmla="*/ 23 w 38"/>
                <a:gd name="T19" fmla="*/ 0 h 4"/>
                <a:gd name="T20" fmla="*/ 29 w 38"/>
                <a:gd name="T21" fmla="*/ 0 h 4"/>
                <a:gd name="T22" fmla="*/ 33 w 38"/>
                <a:gd name="T23" fmla="*/ 0 h 4"/>
                <a:gd name="T24" fmla="*/ 38 w 38"/>
                <a:gd name="T25" fmla="*/ 0 h 4"/>
                <a:gd name="T26" fmla="*/ 38 w 38"/>
                <a:gd name="T27" fmla="*/ 1 h 4"/>
                <a:gd name="T28" fmla="*/ 38 w 38"/>
                <a:gd name="T29" fmla="*/ 2 h 4"/>
                <a:gd name="T30" fmla="*/ 38 w 38"/>
                <a:gd name="T31" fmla="*/ 3 h 4"/>
                <a:gd name="T32" fmla="*/ 38 w 38"/>
                <a:gd name="T33" fmla="*/ 4 h 4"/>
                <a:gd name="T34" fmla="*/ 30 w 38"/>
                <a:gd name="T35" fmla="*/ 4 h 4"/>
                <a:gd name="T36" fmla="*/ 21 w 38"/>
                <a:gd name="T37" fmla="*/ 4 h 4"/>
                <a:gd name="T38" fmla="*/ 13 w 38"/>
                <a:gd name="T39" fmla="*/ 4 h 4"/>
                <a:gd name="T40" fmla="*/ 6 w 38"/>
                <a:gd name="T41"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4">
                  <a:moveTo>
                    <a:pt x="6" y="4"/>
                  </a:moveTo>
                  <a:lnTo>
                    <a:pt x="3" y="3"/>
                  </a:lnTo>
                  <a:lnTo>
                    <a:pt x="1" y="3"/>
                  </a:lnTo>
                  <a:lnTo>
                    <a:pt x="1" y="2"/>
                  </a:lnTo>
                  <a:lnTo>
                    <a:pt x="0" y="1"/>
                  </a:lnTo>
                  <a:lnTo>
                    <a:pt x="4" y="1"/>
                  </a:lnTo>
                  <a:lnTo>
                    <a:pt x="9" y="1"/>
                  </a:lnTo>
                  <a:lnTo>
                    <a:pt x="14" y="1"/>
                  </a:lnTo>
                  <a:lnTo>
                    <a:pt x="18" y="0"/>
                  </a:lnTo>
                  <a:lnTo>
                    <a:pt x="23" y="0"/>
                  </a:lnTo>
                  <a:lnTo>
                    <a:pt x="29" y="0"/>
                  </a:lnTo>
                  <a:lnTo>
                    <a:pt x="33" y="0"/>
                  </a:lnTo>
                  <a:lnTo>
                    <a:pt x="38" y="0"/>
                  </a:lnTo>
                  <a:lnTo>
                    <a:pt x="38" y="1"/>
                  </a:lnTo>
                  <a:lnTo>
                    <a:pt x="38" y="2"/>
                  </a:lnTo>
                  <a:lnTo>
                    <a:pt x="38" y="3"/>
                  </a:lnTo>
                  <a:lnTo>
                    <a:pt x="38" y="4"/>
                  </a:lnTo>
                  <a:lnTo>
                    <a:pt x="30" y="4"/>
                  </a:lnTo>
                  <a:lnTo>
                    <a:pt x="21" y="4"/>
                  </a:lnTo>
                  <a:lnTo>
                    <a:pt x="13" y="4"/>
                  </a:lnTo>
                  <a:lnTo>
                    <a:pt x="6"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29" name="Freeform 23"/>
            <p:cNvSpPr>
              <a:spLocks/>
            </p:cNvSpPr>
            <p:nvPr/>
          </p:nvSpPr>
          <p:spPr bwMode="auto">
            <a:xfrm>
              <a:off x="1489" y="3420"/>
              <a:ext cx="5" cy="4"/>
            </a:xfrm>
            <a:custGeom>
              <a:avLst/>
              <a:gdLst>
                <a:gd name="T0" fmla="*/ 6 w 9"/>
                <a:gd name="T1" fmla="*/ 6 h 7"/>
                <a:gd name="T2" fmla="*/ 4 w 9"/>
                <a:gd name="T3" fmla="*/ 6 h 7"/>
                <a:gd name="T4" fmla="*/ 3 w 9"/>
                <a:gd name="T5" fmla="*/ 5 h 7"/>
                <a:gd name="T6" fmla="*/ 1 w 9"/>
                <a:gd name="T7" fmla="*/ 5 h 7"/>
                <a:gd name="T8" fmla="*/ 0 w 9"/>
                <a:gd name="T9" fmla="*/ 5 h 7"/>
                <a:gd name="T10" fmla="*/ 0 w 9"/>
                <a:gd name="T11" fmla="*/ 4 h 7"/>
                <a:gd name="T12" fmla="*/ 0 w 9"/>
                <a:gd name="T13" fmla="*/ 3 h 7"/>
                <a:gd name="T14" fmla="*/ 0 w 9"/>
                <a:gd name="T15" fmla="*/ 1 h 7"/>
                <a:gd name="T16" fmla="*/ 0 w 9"/>
                <a:gd name="T17" fmla="*/ 0 h 7"/>
                <a:gd name="T18" fmla="*/ 2 w 9"/>
                <a:gd name="T19" fmla="*/ 0 h 7"/>
                <a:gd name="T20" fmla="*/ 4 w 9"/>
                <a:gd name="T21" fmla="*/ 0 h 7"/>
                <a:gd name="T22" fmla="*/ 6 w 9"/>
                <a:gd name="T23" fmla="*/ 1 h 7"/>
                <a:gd name="T24" fmla="*/ 8 w 9"/>
                <a:gd name="T25" fmla="*/ 1 h 7"/>
                <a:gd name="T26" fmla="*/ 8 w 9"/>
                <a:gd name="T27" fmla="*/ 3 h 7"/>
                <a:gd name="T28" fmla="*/ 9 w 9"/>
                <a:gd name="T29" fmla="*/ 4 h 7"/>
                <a:gd name="T30" fmla="*/ 9 w 9"/>
                <a:gd name="T31" fmla="*/ 5 h 7"/>
                <a:gd name="T32" fmla="*/ 9 w 9"/>
                <a:gd name="T33" fmla="*/ 6 h 7"/>
                <a:gd name="T34" fmla="*/ 8 w 9"/>
                <a:gd name="T35" fmla="*/ 7 h 7"/>
                <a:gd name="T36" fmla="*/ 7 w 9"/>
                <a:gd name="T37" fmla="*/ 7 h 7"/>
                <a:gd name="T38" fmla="*/ 7 w 9"/>
                <a:gd name="T39" fmla="*/ 7 h 7"/>
                <a:gd name="T40" fmla="*/ 6 w 9"/>
                <a:gd name="T41"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 h="7">
                  <a:moveTo>
                    <a:pt x="6" y="6"/>
                  </a:moveTo>
                  <a:lnTo>
                    <a:pt x="4" y="6"/>
                  </a:lnTo>
                  <a:lnTo>
                    <a:pt x="3" y="5"/>
                  </a:lnTo>
                  <a:lnTo>
                    <a:pt x="1" y="5"/>
                  </a:lnTo>
                  <a:lnTo>
                    <a:pt x="0" y="5"/>
                  </a:lnTo>
                  <a:lnTo>
                    <a:pt x="0" y="4"/>
                  </a:lnTo>
                  <a:lnTo>
                    <a:pt x="0" y="3"/>
                  </a:lnTo>
                  <a:lnTo>
                    <a:pt x="0" y="1"/>
                  </a:lnTo>
                  <a:lnTo>
                    <a:pt x="0" y="0"/>
                  </a:lnTo>
                  <a:lnTo>
                    <a:pt x="2" y="0"/>
                  </a:lnTo>
                  <a:lnTo>
                    <a:pt x="4" y="0"/>
                  </a:lnTo>
                  <a:lnTo>
                    <a:pt x="6" y="1"/>
                  </a:lnTo>
                  <a:lnTo>
                    <a:pt x="8" y="1"/>
                  </a:lnTo>
                  <a:lnTo>
                    <a:pt x="8" y="3"/>
                  </a:lnTo>
                  <a:lnTo>
                    <a:pt x="9" y="4"/>
                  </a:lnTo>
                  <a:lnTo>
                    <a:pt x="9" y="5"/>
                  </a:lnTo>
                  <a:lnTo>
                    <a:pt x="9" y="6"/>
                  </a:lnTo>
                  <a:lnTo>
                    <a:pt x="8" y="7"/>
                  </a:lnTo>
                  <a:lnTo>
                    <a:pt x="7" y="7"/>
                  </a:lnTo>
                  <a:lnTo>
                    <a:pt x="7" y="7"/>
                  </a:ln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30" name="Freeform 24"/>
            <p:cNvSpPr>
              <a:spLocks/>
            </p:cNvSpPr>
            <p:nvPr/>
          </p:nvSpPr>
          <p:spPr bwMode="auto">
            <a:xfrm>
              <a:off x="1475" y="3403"/>
              <a:ext cx="20" cy="4"/>
            </a:xfrm>
            <a:custGeom>
              <a:avLst/>
              <a:gdLst>
                <a:gd name="T0" fmla="*/ 33 w 40"/>
                <a:gd name="T1" fmla="*/ 7 h 8"/>
                <a:gd name="T2" fmla="*/ 15 w 40"/>
                <a:gd name="T3" fmla="*/ 6 h 8"/>
                <a:gd name="T4" fmla="*/ 6 w 40"/>
                <a:gd name="T5" fmla="*/ 5 h 8"/>
                <a:gd name="T6" fmla="*/ 2 w 40"/>
                <a:gd name="T7" fmla="*/ 3 h 8"/>
                <a:gd name="T8" fmla="*/ 0 w 40"/>
                <a:gd name="T9" fmla="*/ 2 h 8"/>
                <a:gd name="T10" fmla="*/ 0 w 40"/>
                <a:gd name="T11" fmla="*/ 1 h 8"/>
                <a:gd name="T12" fmla="*/ 0 w 40"/>
                <a:gd name="T13" fmla="*/ 1 h 8"/>
                <a:gd name="T14" fmla="*/ 0 w 40"/>
                <a:gd name="T15" fmla="*/ 0 h 8"/>
                <a:gd name="T16" fmla="*/ 1 w 40"/>
                <a:gd name="T17" fmla="*/ 0 h 8"/>
                <a:gd name="T18" fmla="*/ 10 w 40"/>
                <a:gd name="T19" fmla="*/ 0 h 8"/>
                <a:gd name="T20" fmla="*/ 17 w 40"/>
                <a:gd name="T21" fmla="*/ 1 h 8"/>
                <a:gd name="T22" fmla="*/ 23 w 40"/>
                <a:gd name="T23" fmla="*/ 1 h 8"/>
                <a:gd name="T24" fmla="*/ 27 w 40"/>
                <a:gd name="T25" fmla="*/ 1 h 8"/>
                <a:gd name="T26" fmla="*/ 30 w 40"/>
                <a:gd name="T27" fmla="*/ 1 h 8"/>
                <a:gd name="T28" fmla="*/ 32 w 40"/>
                <a:gd name="T29" fmla="*/ 2 h 8"/>
                <a:gd name="T30" fmla="*/ 36 w 40"/>
                <a:gd name="T31" fmla="*/ 2 h 8"/>
                <a:gd name="T32" fmla="*/ 39 w 40"/>
                <a:gd name="T33" fmla="*/ 3 h 8"/>
                <a:gd name="T34" fmla="*/ 40 w 40"/>
                <a:gd name="T35" fmla="*/ 5 h 8"/>
                <a:gd name="T36" fmla="*/ 40 w 40"/>
                <a:gd name="T37" fmla="*/ 6 h 8"/>
                <a:gd name="T38" fmla="*/ 40 w 40"/>
                <a:gd name="T39" fmla="*/ 7 h 8"/>
                <a:gd name="T40" fmla="*/ 40 w 40"/>
                <a:gd name="T41" fmla="*/ 8 h 8"/>
                <a:gd name="T42" fmla="*/ 39 w 40"/>
                <a:gd name="T43" fmla="*/ 7 h 8"/>
                <a:gd name="T44" fmla="*/ 37 w 40"/>
                <a:gd name="T45" fmla="*/ 7 h 8"/>
                <a:gd name="T46" fmla="*/ 36 w 40"/>
                <a:gd name="T47" fmla="*/ 7 h 8"/>
                <a:gd name="T48" fmla="*/ 33 w 40"/>
                <a:gd name="T49" fmla="*/ 7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0" h="8">
                  <a:moveTo>
                    <a:pt x="33" y="7"/>
                  </a:moveTo>
                  <a:lnTo>
                    <a:pt x="15" y="6"/>
                  </a:lnTo>
                  <a:lnTo>
                    <a:pt x="6" y="5"/>
                  </a:lnTo>
                  <a:lnTo>
                    <a:pt x="2" y="3"/>
                  </a:lnTo>
                  <a:lnTo>
                    <a:pt x="0" y="2"/>
                  </a:lnTo>
                  <a:lnTo>
                    <a:pt x="0" y="1"/>
                  </a:lnTo>
                  <a:lnTo>
                    <a:pt x="0" y="1"/>
                  </a:lnTo>
                  <a:lnTo>
                    <a:pt x="0" y="0"/>
                  </a:lnTo>
                  <a:lnTo>
                    <a:pt x="1" y="0"/>
                  </a:lnTo>
                  <a:lnTo>
                    <a:pt x="10" y="0"/>
                  </a:lnTo>
                  <a:lnTo>
                    <a:pt x="17" y="1"/>
                  </a:lnTo>
                  <a:lnTo>
                    <a:pt x="23" y="1"/>
                  </a:lnTo>
                  <a:lnTo>
                    <a:pt x="27" y="1"/>
                  </a:lnTo>
                  <a:lnTo>
                    <a:pt x="30" y="1"/>
                  </a:lnTo>
                  <a:lnTo>
                    <a:pt x="32" y="2"/>
                  </a:lnTo>
                  <a:lnTo>
                    <a:pt x="36" y="2"/>
                  </a:lnTo>
                  <a:lnTo>
                    <a:pt x="39" y="3"/>
                  </a:lnTo>
                  <a:lnTo>
                    <a:pt x="40" y="5"/>
                  </a:lnTo>
                  <a:lnTo>
                    <a:pt x="40" y="6"/>
                  </a:lnTo>
                  <a:lnTo>
                    <a:pt x="40" y="7"/>
                  </a:lnTo>
                  <a:lnTo>
                    <a:pt x="40" y="8"/>
                  </a:lnTo>
                  <a:lnTo>
                    <a:pt x="39" y="7"/>
                  </a:lnTo>
                  <a:lnTo>
                    <a:pt x="37" y="7"/>
                  </a:lnTo>
                  <a:lnTo>
                    <a:pt x="36" y="7"/>
                  </a:lnTo>
                  <a:lnTo>
                    <a:pt x="33"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31" name="Freeform 25"/>
            <p:cNvSpPr>
              <a:spLocks/>
            </p:cNvSpPr>
            <p:nvPr/>
          </p:nvSpPr>
          <p:spPr bwMode="auto">
            <a:xfrm>
              <a:off x="1428" y="3371"/>
              <a:ext cx="241" cy="24"/>
            </a:xfrm>
            <a:custGeom>
              <a:avLst/>
              <a:gdLst>
                <a:gd name="T0" fmla="*/ 190 w 480"/>
                <a:gd name="T1" fmla="*/ 45 h 49"/>
                <a:gd name="T2" fmla="*/ 130 w 480"/>
                <a:gd name="T3" fmla="*/ 41 h 49"/>
                <a:gd name="T4" fmla="*/ 85 w 480"/>
                <a:gd name="T5" fmla="*/ 36 h 49"/>
                <a:gd name="T6" fmla="*/ 54 w 480"/>
                <a:gd name="T7" fmla="*/ 34 h 49"/>
                <a:gd name="T8" fmla="*/ 32 w 480"/>
                <a:gd name="T9" fmla="*/ 32 h 49"/>
                <a:gd name="T10" fmla="*/ 18 w 480"/>
                <a:gd name="T11" fmla="*/ 30 h 49"/>
                <a:gd name="T12" fmla="*/ 10 w 480"/>
                <a:gd name="T13" fmla="*/ 28 h 49"/>
                <a:gd name="T14" fmla="*/ 3 w 480"/>
                <a:gd name="T15" fmla="*/ 28 h 49"/>
                <a:gd name="T16" fmla="*/ 0 w 480"/>
                <a:gd name="T17" fmla="*/ 26 h 49"/>
                <a:gd name="T18" fmla="*/ 0 w 480"/>
                <a:gd name="T19" fmla="*/ 23 h 49"/>
                <a:gd name="T20" fmla="*/ 2 w 480"/>
                <a:gd name="T21" fmla="*/ 21 h 49"/>
                <a:gd name="T22" fmla="*/ 8 w 480"/>
                <a:gd name="T23" fmla="*/ 18 h 49"/>
                <a:gd name="T24" fmla="*/ 37 w 480"/>
                <a:gd name="T25" fmla="*/ 13 h 49"/>
                <a:gd name="T26" fmla="*/ 88 w 480"/>
                <a:gd name="T27" fmla="*/ 8 h 49"/>
                <a:gd name="T28" fmla="*/ 140 w 480"/>
                <a:gd name="T29" fmla="*/ 4 h 49"/>
                <a:gd name="T30" fmla="*/ 193 w 480"/>
                <a:gd name="T31" fmla="*/ 2 h 49"/>
                <a:gd name="T32" fmla="*/ 246 w 480"/>
                <a:gd name="T33" fmla="*/ 0 h 49"/>
                <a:gd name="T34" fmla="*/ 299 w 480"/>
                <a:gd name="T35" fmla="*/ 0 h 49"/>
                <a:gd name="T36" fmla="*/ 352 w 480"/>
                <a:gd name="T37" fmla="*/ 2 h 49"/>
                <a:gd name="T38" fmla="*/ 405 w 480"/>
                <a:gd name="T39" fmla="*/ 4 h 49"/>
                <a:gd name="T40" fmla="*/ 437 w 480"/>
                <a:gd name="T41" fmla="*/ 6 h 49"/>
                <a:gd name="T42" fmla="*/ 451 w 480"/>
                <a:gd name="T43" fmla="*/ 7 h 49"/>
                <a:gd name="T44" fmla="*/ 464 w 480"/>
                <a:gd name="T45" fmla="*/ 11 h 49"/>
                <a:gd name="T46" fmla="*/ 475 w 480"/>
                <a:gd name="T47" fmla="*/ 17 h 49"/>
                <a:gd name="T48" fmla="*/ 479 w 480"/>
                <a:gd name="T49" fmla="*/ 23 h 49"/>
                <a:gd name="T50" fmla="*/ 479 w 480"/>
                <a:gd name="T51" fmla="*/ 25 h 49"/>
                <a:gd name="T52" fmla="*/ 462 w 480"/>
                <a:gd name="T53" fmla="*/ 27 h 49"/>
                <a:gd name="T54" fmla="*/ 429 w 480"/>
                <a:gd name="T55" fmla="*/ 32 h 49"/>
                <a:gd name="T56" fmla="*/ 398 w 480"/>
                <a:gd name="T57" fmla="*/ 35 h 49"/>
                <a:gd name="T58" fmla="*/ 366 w 480"/>
                <a:gd name="T59" fmla="*/ 38 h 49"/>
                <a:gd name="T60" fmla="*/ 335 w 480"/>
                <a:gd name="T61" fmla="*/ 42 h 49"/>
                <a:gd name="T62" fmla="*/ 304 w 480"/>
                <a:gd name="T63" fmla="*/ 44 h 49"/>
                <a:gd name="T64" fmla="*/ 273 w 480"/>
                <a:gd name="T65" fmla="*/ 46 h 49"/>
                <a:gd name="T66" fmla="*/ 242 w 480"/>
                <a:gd name="T67"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0" h="49">
                  <a:moveTo>
                    <a:pt x="227" y="49"/>
                  </a:moveTo>
                  <a:lnTo>
                    <a:pt x="190" y="45"/>
                  </a:lnTo>
                  <a:lnTo>
                    <a:pt x="158" y="43"/>
                  </a:lnTo>
                  <a:lnTo>
                    <a:pt x="130" y="41"/>
                  </a:lnTo>
                  <a:lnTo>
                    <a:pt x="106" y="38"/>
                  </a:lnTo>
                  <a:lnTo>
                    <a:pt x="85" y="36"/>
                  </a:lnTo>
                  <a:lnTo>
                    <a:pt x="68" y="35"/>
                  </a:lnTo>
                  <a:lnTo>
                    <a:pt x="54" y="34"/>
                  </a:lnTo>
                  <a:lnTo>
                    <a:pt x="42" y="33"/>
                  </a:lnTo>
                  <a:lnTo>
                    <a:pt x="32" y="32"/>
                  </a:lnTo>
                  <a:lnTo>
                    <a:pt x="25" y="30"/>
                  </a:lnTo>
                  <a:lnTo>
                    <a:pt x="18" y="30"/>
                  </a:lnTo>
                  <a:lnTo>
                    <a:pt x="14" y="29"/>
                  </a:lnTo>
                  <a:lnTo>
                    <a:pt x="10" y="28"/>
                  </a:lnTo>
                  <a:lnTo>
                    <a:pt x="7" y="28"/>
                  </a:lnTo>
                  <a:lnTo>
                    <a:pt x="3" y="28"/>
                  </a:lnTo>
                  <a:lnTo>
                    <a:pt x="0" y="27"/>
                  </a:lnTo>
                  <a:lnTo>
                    <a:pt x="0" y="26"/>
                  </a:lnTo>
                  <a:lnTo>
                    <a:pt x="0" y="25"/>
                  </a:lnTo>
                  <a:lnTo>
                    <a:pt x="0" y="23"/>
                  </a:lnTo>
                  <a:lnTo>
                    <a:pt x="0" y="22"/>
                  </a:lnTo>
                  <a:lnTo>
                    <a:pt x="2" y="21"/>
                  </a:lnTo>
                  <a:lnTo>
                    <a:pt x="6" y="19"/>
                  </a:lnTo>
                  <a:lnTo>
                    <a:pt x="8" y="18"/>
                  </a:lnTo>
                  <a:lnTo>
                    <a:pt x="10" y="17"/>
                  </a:lnTo>
                  <a:lnTo>
                    <a:pt x="37" y="13"/>
                  </a:lnTo>
                  <a:lnTo>
                    <a:pt x="62" y="11"/>
                  </a:lnTo>
                  <a:lnTo>
                    <a:pt x="88" y="8"/>
                  </a:lnTo>
                  <a:lnTo>
                    <a:pt x="115" y="6"/>
                  </a:lnTo>
                  <a:lnTo>
                    <a:pt x="140" y="4"/>
                  </a:lnTo>
                  <a:lnTo>
                    <a:pt x="167" y="3"/>
                  </a:lnTo>
                  <a:lnTo>
                    <a:pt x="193" y="2"/>
                  </a:lnTo>
                  <a:lnTo>
                    <a:pt x="220" y="0"/>
                  </a:lnTo>
                  <a:lnTo>
                    <a:pt x="246" y="0"/>
                  </a:lnTo>
                  <a:lnTo>
                    <a:pt x="273" y="0"/>
                  </a:lnTo>
                  <a:lnTo>
                    <a:pt x="299" y="0"/>
                  </a:lnTo>
                  <a:lnTo>
                    <a:pt x="326" y="0"/>
                  </a:lnTo>
                  <a:lnTo>
                    <a:pt x="352" y="2"/>
                  </a:lnTo>
                  <a:lnTo>
                    <a:pt x="379" y="3"/>
                  </a:lnTo>
                  <a:lnTo>
                    <a:pt x="405" y="4"/>
                  </a:lnTo>
                  <a:lnTo>
                    <a:pt x="432" y="5"/>
                  </a:lnTo>
                  <a:lnTo>
                    <a:pt x="437" y="6"/>
                  </a:lnTo>
                  <a:lnTo>
                    <a:pt x="444" y="6"/>
                  </a:lnTo>
                  <a:lnTo>
                    <a:pt x="451" y="7"/>
                  </a:lnTo>
                  <a:lnTo>
                    <a:pt x="457" y="8"/>
                  </a:lnTo>
                  <a:lnTo>
                    <a:pt x="464" y="11"/>
                  </a:lnTo>
                  <a:lnTo>
                    <a:pt x="470" y="13"/>
                  </a:lnTo>
                  <a:lnTo>
                    <a:pt x="475" y="17"/>
                  </a:lnTo>
                  <a:lnTo>
                    <a:pt x="480" y="22"/>
                  </a:lnTo>
                  <a:lnTo>
                    <a:pt x="479" y="23"/>
                  </a:lnTo>
                  <a:lnTo>
                    <a:pt x="479" y="23"/>
                  </a:lnTo>
                  <a:lnTo>
                    <a:pt x="479" y="25"/>
                  </a:lnTo>
                  <a:lnTo>
                    <a:pt x="478" y="25"/>
                  </a:lnTo>
                  <a:lnTo>
                    <a:pt x="462" y="27"/>
                  </a:lnTo>
                  <a:lnTo>
                    <a:pt x="445" y="29"/>
                  </a:lnTo>
                  <a:lnTo>
                    <a:pt x="429" y="32"/>
                  </a:lnTo>
                  <a:lnTo>
                    <a:pt x="413" y="34"/>
                  </a:lnTo>
                  <a:lnTo>
                    <a:pt x="398" y="35"/>
                  </a:lnTo>
                  <a:lnTo>
                    <a:pt x="382" y="37"/>
                  </a:lnTo>
                  <a:lnTo>
                    <a:pt x="366" y="38"/>
                  </a:lnTo>
                  <a:lnTo>
                    <a:pt x="351" y="40"/>
                  </a:lnTo>
                  <a:lnTo>
                    <a:pt x="335" y="42"/>
                  </a:lnTo>
                  <a:lnTo>
                    <a:pt x="320" y="43"/>
                  </a:lnTo>
                  <a:lnTo>
                    <a:pt x="304" y="44"/>
                  </a:lnTo>
                  <a:lnTo>
                    <a:pt x="289" y="45"/>
                  </a:lnTo>
                  <a:lnTo>
                    <a:pt x="273" y="46"/>
                  </a:lnTo>
                  <a:lnTo>
                    <a:pt x="258" y="46"/>
                  </a:lnTo>
                  <a:lnTo>
                    <a:pt x="242" y="48"/>
                  </a:lnTo>
                  <a:lnTo>
                    <a:pt x="227" y="49"/>
                  </a:lnTo>
                  <a:close/>
                </a:path>
              </a:pathLst>
            </a:custGeom>
            <a:solidFill>
              <a:srgbClr val="99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32" name="Freeform 26"/>
            <p:cNvSpPr>
              <a:spLocks/>
            </p:cNvSpPr>
            <p:nvPr/>
          </p:nvSpPr>
          <p:spPr bwMode="auto">
            <a:xfrm>
              <a:off x="1856" y="3081"/>
              <a:ext cx="154" cy="148"/>
            </a:xfrm>
            <a:custGeom>
              <a:avLst/>
              <a:gdLst>
                <a:gd name="T0" fmla="*/ 251 w 309"/>
                <a:gd name="T1" fmla="*/ 295 h 295"/>
                <a:gd name="T2" fmla="*/ 274 w 309"/>
                <a:gd name="T3" fmla="*/ 294 h 295"/>
                <a:gd name="T4" fmla="*/ 290 w 309"/>
                <a:gd name="T5" fmla="*/ 294 h 295"/>
                <a:gd name="T6" fmla="*/ 301 w 309"/>
                <a:gd name="T7" fmla="*/ 291 h 295"/>
                <a:gd name="T8" fmla="*/ 307 w 309"/>
                <a:gd name="T9" fmla="*/ 288 h 295"/>
                <a:gd name="T10" fmla="*/ 308 w 309"/>
                <a:gd name="T11" fmla="*/ 281 h 295"/>
                <a:gd name="T12" fmla="*/ 309 w 309"/>
                <a:gd name="T13" fmla="*/ 269 h 295"/>
                <a:gd name="T14" fmla="*/ 309 w 309"/>
                <a:gd name="T15" fmla="*/ 253 h 295"/>
                <a:gd name="T16" fmla="*/ 309 w 309"/>
                <a:gd name="T17" fmla="*/ 230 h 295"/>
                <a:gd name="T18" fmla="*/ 303 w 309"/>
                <a:gd name="T19" fmla="*/ 192 h 295"/>
                <a:gd name="T20" fmla="*/ 294 w 309"/>
                <a:gd name="T21" fmla="*/ 153 h 295"/>
                <a:gd name="T22" fmla="*/ 280 w 309"/>
                <a:gd name="T23" fmla="*/ 116 h 295"/>
                <a:gd name="T24" fmla="*/ 263 w 309"/>
                <a:gd name="T25" fmla="*/ 82 h 295"/>
                <a:gd name="T26" fmla="*/ 241 w 309"/>
                <a:gd name="T27" fmla="*/ 52 h 295"/>
                <a:gd name="T28" fmla="*/ 213 w 309"/>
                <a:gd name="T29" fmla="*/ 27 h 295"/>
                <a:gd name="T30" fmla="*/ 180 w 309"/>
                <a:gd name="T31" fmla="*/ 9 h 295"/>
                <a:gd name="T32" fmla="*/ 140 w 309"/>
                <a:gd name="T33" fmla="*/ 0 h 295"/>
                <a:gd name="T34" fmla="*/ 118 w 309"/>
                <a:gd name="T35" fmla="*/ 4 h 295"/>
                <a:gd name="T36" fmla="*/ 100 w 309"/>
                <a:gd name="T37" fmla="*/ 11 h 295"/>
                <a:gd name="T38" fmla="*/ 85 w 309"/>
                <a:gd name="T39" fmla="*/ 18 h 295"/>
                <a:gd name="T40" fmla="*/ 73 w 309"/>
                <a:gd name="T41" fmla="*/ 27 h 295"/>
                <a:gd name="T42" fmla="*/ 61 w 309"/>
                <a:gd name="T43" fmla="*/ 39 h 295"/>
                <a:gd name="T44" fmla="*/ 51 w 309"/>
                <a:gd name="T45" fmla="*/ 53 h 295"/>
                <a:gd name="T46" fmla="*/ 39 w 309"/>
                <a:gd name="T47" fmla="*/ 71 h 295"/>
                <a:gd name="T48" fmla="*/ 27 w 309"/>
                <a:gd name="T49" fmla="*/ 92 h 295"/>
                <a:gd name="T50" fmla="*/ 14 w 309"/>
                <a:gd name="T51" fmla="*/ 137 h 295"/>
                <a:gd name="T52" fmla="*/ 5 w 309"/>
                <a:gd name="T53" fmla="*/ 186 h 295"/>
                <a:gd name="T54" fmla="*/ 0 w 309"/>
                <a:gd name="T55" fmla="*/ 237 h 295"/>
                <a:gd name="T56" fmla="*/ 0 w 309"/>
                <a:gd name="T57" fmla="*/ 287 h 295"/>
                <a:gd name="T58" fmla="*/ 3 w 309"/>
                <a:gd name="T59" fmla="*/ 287 h 295"/>
                <a:gd name="T60" fmla="*/ 4 w 309"/>
                <a:gd name="T61" fmla="*/ 288 h 295"/>
                <a:gd name="T62" fmla="*/ 6 w 309"/>
                <a:gd name="T63" fmla="*/ 288 h 295"/>
                <a:gd name="T64" fmla="*/ 7 w 309"/>
                <a:gd name="T65" fmla="*/ 289 h 295"/>
                <a:gd name="T66" fmla="*/ 23 w 309"/>
                <a:gd name="T67" fmla="*/ 289 h 295"/>
                <a:gd name="T68" fmla="*/ 37 w 309"/>
                <a:gd name="T69" fmla="*/ 289 h 295"/>
                <a:gd name="T70" fmla="*/ 50 w 309"/>
                <a:gd name="T71" fmla="*/ 289 h 295"/>
                <a:gd name="T72" fmla="*/ 61 w 309"/>
                <a:gd name="T73" fmla="*/ 290 h 295"/>
                <a:gd name="T74" fmla="*/ 73 w 309"/>
                <a:gd name="T75" fmla="*/ 290 h 295"/>
                <a:gd name="T76" fmla="*/ 83 w 309"/>
                <a:gd name="T77" fmla="*/ 290 h 295"/>
                <a:gd name="T78" fmla="*/ 94 w 309"/>
                <a:gd name="T79" fmla="*/ 290 h 295"/>
                <a:gd name="T80" fmla="*/ 105 w 309"/>
                <a:gd name="T81" fmla="*/ 290 h 295"/>
                <a:gd name="T82" fmla="*/ 117 w 309"/>
                <a:gd name="T83" fmla="*/ 291 h 295"/>
                <a:gd name="T84" fmla="*/ 130 w 309"/>
                <a:gd name="T85" fmla="*/ 291 h 295"/>
                <a:gd name="T86" fmla="*/ 144 w 309"/>
                <a:gd name="T87" fmla="*/ 291 h 295"/>
                <a:gd name="T88" fmla="*/ 160 w 309"/>
                <a:gd name="T89" fmla="*/ 292 h 295"/>
                <a:gd name="T90" fmla="*/ 179 w 309"/>
                <a:gd name="T91" fmla="*/ 292 h 295"/>
                <a:gd name="T92" fmla="*/ 201 w 309"/>
                <a:gd name="T93" fmla="*/ 294 h 295"/>
                <a:gd name="T94" fmla="*/ 224 w 309"/>
                <a:gd name="T95" fmla="*/ 294 h 295"/>
                <a:gd name="T96" fmla="*/ 251 w 309"/>
                <a:gd name="T97" fmla="*/ 295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9" h="295">
                  <a:moveTo>
                    <a:pt x="251" y="295"/>
                  </a:moveTo>
                  <a:lnTo>
                    <a:pt x="274" y="294"/>
                  </a:lnTo>
                  <a:lnTo>
                    <a:pt x="290" y="294"/>
                  </a:lnTo>
                  <a:lnTo>
                    <a:pt x="301" y="291"/>
                  </a:lnTo>
                  <a:lnTo>
                    <a:pt x="307" y="288"/>
                  </a:lnTo>
                  <a:lnTo>
                    <a:pt x="308" y="281"/>
                  </a:lnTo>
                  <a:lnTo>
                    <a:pt x="309" y="269"/>
                  </a:lnTo>
                  <a:lnTo>
                    <a:pt x="309" y="253"/>
                  </a:lnTo>
                  <a:lnTo>
                    <a:pt x="309" y="230"/>
                  </a:lnTo>
                  <a:lnTo>
                    <a:pt x="303" y="192"/>
                  </a:lnTo>
                  <a:lnTo>
                    <a:pt x="294" y="153"/>
                  </a:lnTo>
                  <a:lnTo>
                    <a:pt x="280" y="116"/>
                  </a:lnTo>
                  <a:lnTo>
                    <a:pt x="263" y="82"/>
                  </a:lnTo>
                  <a:lnTo>
                    <a:pt x="241" y="52"/>
                  </a:lnTo>
                  <a:lnTo>
                    <a:pt x="213" y="27"/>
                  </a:lnTo>
                  <a:lnTo>
                    <a:pt x="180" y="9"/>
                  </a:lnTo>
                  <a:lnTo>
                    <a:pt x="140" y="0"/>
                  </a:lnTo>
                  <a:lnTo>
                    <a:pt x="118" y="4"/>
                  </a:lnTo>
                  <a:lnTo>
                    <a:pt x="100" y="11"/>
                  </a:lnTo>
                  <a:lnTo>
                    <a:pt x="85" y="18"/>
                  </a:lnTo>
                  <a:lnTo>
                    <a:pt x="73" y="27"/>
                  </a:lnTo>
                  <a:lnTo>
                    <a:pt x="61" y="39"/>
                  </a:lnTo>
                  <a:lnTo>
                    <a:pt x="51" y="53"/>
                  </a:lnTo>
                  <a:lnTo>
                    <a:pt x="39" y="71"/>
                  </a:lnTo>
                  <a:lnTo>
                    <a:pt x="27" y="92"/>
                  </a:lnTo>
                  <a:lnTo>
                    <a:pt x="14" y="137"/>
                  </a:lnTo>
                  <a:lnTo>
                    <a:pt x="5" y="186"/>
                  </a:lnTo>
                  <a:lnTo>
                    <a:pt x="0" y="237"/>
                  </a:lnTo>
                  <a:lnTo>
                    <a:pt x="0" y="287"/>
                  </a:lnTo>
                  <a:lnTo>
                    <a:pt x="3" y="287"/>
                  </a:lnTo>
                  <a:lnTo>
                    <a:pt x="4" y="288"/>
                  </a:lnTo>
                  <a:lnTo>
                    <a:pt x="6" y="288"/>
                  </a:lnTo>
                  <a:lnTo>
                    <a:pt x="7" y="289"/>
                  </a:lnTo>
                  <a:lnTo>
                    <a:pt x="23" y="289"/>
                  </a:lnTo>
                  <a:lnTo>
                    <a:pt x="37" y="289"/>
                  </a:lnTo>
                  <a:lnTo>
                    <a:pt x="50" y="289"/>
                  </a:lnTo>
                  <a:lnTo>
                    <a:pt x="61" y="290"/>
                  </a:lnTo>
                  <a:lnTo>
                    <a:pt x="73" y="290"/>
                  </a:lnTo>
                  <a:lnTo>
                    <a:pt x="83" y="290"/>
                  </a:lnTo>
                  <a:lnTo>
                    <a:pt x="94" y="290"/>
                  </a:lnTo>
                  <a:lnTo>
                    <a:pt x="105" y="290"/>
                  </a:lnTo>
                  <a:lnTo>
                    <a:pt x="117" y="291"/>
                  </a:lnTo>
                  <a:lnTo>
                    <a:pt x="130" y="291"/>
                  </a:lnTo>
                  <a:lnTo>
                    <a:pt x="144" y="291"/>
                  </a:lnTo>
                  <a:lnTo>
                    <a:pt x="160" y="292"/>
                  </a:lnTo>
                  <a:lnTo>
                    <a:pt x="179" y="292"/>
                  </a:lnTo>
                  <a:lnTo>
                    <a:pt x="201" y="294"/>
                  </a:lnTo>
                  <a:lnTo>
                    <a:pt x="224" y="294"/>
                  </a:lnTo>
                  <a:lnTo>
                    <a:pt x="251" y="2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33" name="Freeform 27"/>
            <p:cNvSpPr>
              <a:spLocks/>
            </p:cNvSpPr>
            <p:nvPr/>
          </p:nvSpPr>
          <p:spPr bwMode="auto">
            <a:xfrm>
              <a:off x="1860" y="3087"/>
              <a:ext cx="145" cy="137"/>
            </a:xfrm>
            <a:custGeom>
              <a:avLst/>
              <a:gdLst>
                <a:gd name="T0" fmla="*/ 12 w 291"/>
                <a:gd name="T1" fmla="*/ 270 h 276"/>
                <a:gd name="T2" fmla="*/ 12 w 291"/>
                <a:gd name="T3" fmla="*/ 256 h 276"/>
                <a:gd name="T4" fmla="*/ 50 w 291"/>
                <a:gd name="T5" fmla="*/ 254 h 276"/>
                <a:gd name="T6" fmla="*/ 3 w 291"/>
                <a:gd name="T7" fmla="*/ 247 h 276"/>
                <a:gd name="T8" fmla="*/ 18 w 291"/>
                <a:gd name="T9" fmla="*/ 233 h 276"/>
                <a:gd name="T10" fmla="*/ 64 w 291"/>
                <a:gd name="T11" fmla="*/ 231 h 276"/>
                <a:gd name="T12" fmla="*/ 3 w 291"/>
                <a:gd name="T13" fmla="*/ 226 h 276"/>
                <a:gd name="T14" fmla="*/ 24 w 291"/>
                <a:gd name="T15" fmla="*/ 204 h 276"/>
                <a:gd name="T16" fmla="*/ 58 w 291"/>
                <a:gd name="T17" fmla="*/ 202 h 276"/>
                <a:gd name="T18" fmla="*/ 24 w 291"/>
                <a:gd name="T19" fmla="*/ 197 h 276"/>
                <a:gd name="T20" fmla="*/ 5 w 291"/>
                <a:gd name="T21" fmla="*/ 175 h 276"/>
                <a:gd name="T22" fmla="*/ 43 w 291"/>
                <a:gd name="T23" fmla="*/ 176 h 276"/>
                <a:gd name="T24" fmla="*/ 36 w 291"/>
                <a:gd name="T25" fmla="*/ 173 h 276"/>
                <a:gd name="T26" fmla="*/ 9 w 291"/>
                <a:gd name="T27" fmla="*/ 167 h 276"/>
                <a:gd name="T28" fmla="*/ 13 w 291"/>
                <a:gd name="T29" fmla="*/ 142 h 276"/>
                <a:gd name="T30" fmla="*/ 38 w 291"/>
                <a:gd name="T31" fmla="*/ 130 h 276"/>
                <a:gd name="T32" fmla="*/ 19 w 291"/>
                <a:gd name="T33" fmla="*/ 111 h 276"/>
                <a:gd name="T34" fmla="*/ 52 w 291"/>
                <a:gd name="T35" fmla="*/ 106 h 276"/>
                <a:gd name="T36" fmla="*/ 33 w 291"/>
                <a:gd name="T37" fmla="*/ 103 h 276"/>
                <a:gd name="T38" fmla="*/ 38 w 291"/>
                <a:gd name="T39" fmla="*/ 83 h 276"/>
                <a:gd name="T40" fmla="*/ 52 w 291"/>
                <a:gd name="T41" fmla="*/ 80 h 276"/>
                <a:gd name="T42" fmla="*/ 33 w 291"/>
                <a:gd name="T43" fmla="*/ 75 h 276"/>
                <a:gd name="T44" fmla="*/ 49 w 291"/>
                <a:gd name="T45" fmla="*/ 62 h 276"/>
                <a:gd name="T46" fmla="*/ 58 w 291"/>
                <a:gd name="T47" fmla="*/ 57 h 276"/>
                <a:gd name="T48" fmla="*/ 91 w 291"/>
                <a:gd name="T49" fmla="*/ 36 h 276"/>
                <a:gd name="T50" fmla="*/ 110 w 291"/>
                <a:gd name="T51" fmla="*/ 32 h 276"/>
                <a:gd name="T52" fmla="*/ 72 w 291"/>
                <a:gd name="T53" fmla="*/ 23 h 276"/>
                <a:gd name="T54" fmla="*/ 100 w 291"/>
                <a:gd name="T55" fmla="*/ 13 h 276"/>
                <a:gd name="T56" fmla="*/ 138 w 291"/>
                <a:gd name="T57" fmla="*/ 0 h 276"/>
                <a:gd name="T58" fmla="*/ 177 w 291"/>
                <a:gd name="T59" fmla="*/ 15 h 276"/>
                <a:gd name="T60" fmla="*/ 186 w 291"/>
                <a:gd name="T61" fmla="*/ 22 h 276"/>
                <a:gd name="T62" fmla="*/ 209 w 291"/>
                <a:gd name="T63" fmla="*/ 40 h 276"/>
                <a:gd name="T64" fmla="*/ 177 w 291"/>
                <a:gd name="T65" fmla="*/ 42 h 276"/>
                <a:gd name="T66" fmla="*/ 227 w 291"/>
                <a:gd name="T67" fmla="*/ 51 h 276"/>
                <a:gd name="T68" fmla="*/ 208 w 291"/>
                <a:gd name="T69" fmla="*/ 61 h 276"/>
                <a:gd name="T70" fmla="*/ 239 w 291"/>
                <a:gd name="T71" fmla="*/ 67 h 276"/>
                <a:gd name="T72" fmla="*/ 215 w 291"/>
                <a:gd name="T73" fmla="*/ 82 h 276"/>
                <a:gd name="T74" fmla="*/ 231 w 291"/>
                <a:gd name="T75" fmla="*/ 87 h 276"/>
                <a:gd name="T76" fmla="*/ 258 w 291"/>
                <a:gd name="T77" fmla="*/ 96 h 276"/>
                <a:gd name="T78" fmla="*/ 214 w 291"/>
                <a:gd name="T79" fmla="*/ 107 h 276"/>
                <a:gd name="T80" fmla="*/ 226 w 291"/>
                <a:gd name="T81" fmla="*/ 115 h 276"/>
                <a:gd name="T82" fmla="*/ 271 w 291"/>
                <a:gd name="T83" fmla="*/ 133 h 276"/>
                <a:gd name="T84" fmla="*/ 233 w 291"/>
                <a:gd name="T85" fmla="*/ 138 h 276"/>
                <a:gd name="T86" fmla="*/ 240 w 291"/>
                <a:gd name="T87" fmla="*/ 141 h 276"/>
                <a:gd name="T88" fmla="*/ 277 w 291"/>
                <a:gd name="T89" fmla="*/ 160 h 276"/>
                <a:gd name="T90" fmla="*/ 217 w 291"/>
                <a:gd name="T91" fmla="*/ 163 h 276"/>
                <a:gd name="T92" fmla="*/ 268 w 291"/>
                <a:gd name="T93" fmla="*/ 170 h 276"/>
                <a:gd name="T94" fmla="*/ 279 w 291"/>
                <a:gd name="T95" fmla="*/ 187 h 276"/>
                <a:gd name="T96" fmla="*/ 241 w 291"/>
                <a:gd name="T97" fmla="*/ 187 h 276"/>
                <a:gd name="T98" fmla="*/ 260 w 291"/>
                <a:gd name="T99" fmla="*/ 191 h 276"/>
                <a:gd name="T100" fmla="*/ 287 w 291"/>
                <a:gd name="T101" fmla="*/ 204 h 276"/>
                <a:gd name="T102" fmla="*/ 255 w 291"/>
                <a:gd name="T103" fmla="*/ 214 h 276"/>
                <a:gd name="T104" fmla="*/ 263 w 291"/>
                <a:gd name="T105" fmla="*/ 218 h 276"/>
                <a:gd name="T106" fmla="*/ 291 w 291"/>
                <a:gd name="T107" fmla="*/ 234 h 276"/>
                <a:gd name="T108" fmla="*/ 233 w 291"/>
                <a:gd name="T109" fmla="*/ 235 h 276"/>
                <a:gd name="T110" fmla="*/ 226 w 291"/>
                <a:gd name="T111" fmla="*/ 238 h 276"/>
                <a:gd name="T112" fmla="*/ 291 w 291"/>
                <a:gd name="T113" fmla="*/ 248 h 276"/>
                <a:gd name="T114" fmla="*/ 276 w 291"/>
                <a:gd name="T115" fmla="*/ 255 h 276"/>
                <a:gd name="T116" fmla="*/ 260 w 291"/>
                <a:gd name="T117" fmla="*/ 258 h 276"/>
                <a:gd name="T118" fmla="*/ 290 w 291"/>
                <a:gd name="T119" fmla="*/ 265 h 276"/>
                <a:gd name="T120" fmla="*/ 264 w 291"/>
                <a:gd name="T121" fmla="*/ 27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1" h="276">
                  <a:moveTo>
                    <a:pt x="65" y="272"/>
                  </a:moveTo>
                  <a:lnTo>
                    <a:pt x="60" y="272"/>
                  </a:lnTo>
                  <a:lnTo>
                    <a:pt x="52" y="272"/>
                  </a:lnTo>
                  <a:lnTo>
                    <a:pt x="43" y="272"/>
                  </a:lnTo>
                  <a:lnTo>
                    <a:pt x="33" y="272"/>
                  </a:lnTo>
                  <a:lnTo>
                    <a:pt x="22" y="271"/>
                  </a:lnTo>
                  <a:lnTo>
                    <a:pt x="12" y="270"/>
                  </a:lnTo>
                  <a:lnTo>
                    <a:pt x="5" y="269"/>
                  </a:lnTo>
                  <a:lnTo>
                    <a:pt x="0" y="266"/>
                  </a:lnTo>
                  <a:lnTo>
                    <a:pt x="2" y="264"/>
                  </a:lnTo>
                  <a:lnTo>
                    <a:pt x="2" y="262"/>
                  </a:lnTo>
                  <a:lnTo>
                    <a:pt x="2" y="258"/>
                  </a:lnTo>
                  <a:lnTo>
                    <a:pt x="2" y="256"/>
                  </a:lnTo>
                  <a:lnTo>
                    <a:pt x="12" y="256"/>
                  </a:lnTo>
                  <a:lnTo>
                    <a:pt x="20" y="256"/>
                  </a:lnTo>
                  <a:lnTo>
                    <a:pt x="26" y="256"/>
                  </a:lnTo>
                  <a:lnTo>
                    <a:pt x="32" y="256"/>
                  </a:lnTo>
                  <a:lnTo>
                    <a:pt x="35" y="256"/>
                  </a:lnTo>
                  <a:lnTo>
                    <a:pt x="40" y="255"/>
                  </a:lnTo>
                  <a:lnTo>
                    <a:pt x="44" y="255"/>
                  </a:lnTo>
                  <a:lnTo>
                    <a:pt x="50" y="254"/>
                  </a:lnTo>
                  <a:lnTo>
                    <a:pt x="35" y="251"/>
                  </a:lnTo>
                  <a:lnTo>
                    <a:pt x="24" y="250"/>
                  </a:lnTo>
                  <a:lnTo>
                    <a:pt x="15" y="249"/>
                  </a:lnTo>
                  <a:lnTo>
                    <a:pt x="11" y="248"/>
                  </a:lnTo>
                  <a:lnTo>
                    <a:pt x="6" y="248"/>
                  </a:lnTo>
                  <a:lnTo>
                    <a:pt x="4" y="247"/>
                  </a:lnTo>
                  <a:lnTo>
                    <a:pt x="3" y="247"/>
                  </a:lnTo>
                  <a:lnTo>
                    <a:pt x="2" y="246"/>
                  </a:lnTo>
                  <a:lnTo>
                    <a:pt x="2" y="243"/>
                  </a:lnTo>
                  <a:lnTo>
                    <a:pt x="2" y="240"/>
                  </a:lnTo>
                  <a:lnTo>
                    <a:pt x="0" y="236"/>
                  </a:lnTo>
                  <a:lnTo>
                    <a:pt x="0" y="234"/>
                  </a:lnTo>
                  <a:lnTo>
                    <a:pt x="10" y="234"/>
                  </a:lnTo>
                  <a:lnTo>
                    <a:pt x="18" y="233"/>
                  </a:lnTo>
                  <a:lnTo>
                    <a:pt x="27" y="233"/>
                  </a:lnTo>
                  <a:lnTo>
                    <a:pt x="36" y="232"/>
                  </a:lnTo>
                  <a:lnTo>
                    <a:pt x="45" y="232"/>
                  </a:lnTo>
                  <a:lnTo>
                    <a:pt x="55" y="232"/>
                  </a:lnTo>
                  <a:lnTo>
                    <a:pt x="64" y="231"/>
                  </a:lnTo>
                  <a:lnTo>
                    <a:pt x="73" y="231"/>
                  </a:lnTo>
                  <a:lnTo>
                    <a:pt x="64" y="231"/>
                  </a:lnTo>
                  <a:lnTo>
                    <a:pt x="55" y="229"/>
                  </a:lnTo>
                  <a:lnTo>
                    <a:pt x="47" y="229"/>
                  </a:lnTo>
                  <a:lnTo>
                    <a:pt x="37" y="228"/>
                  </a:lnTo>
                  <a:lnTo>
                    <a:pt x="29" y="227"/>
                  </a:lnTo>
                  <a:lnTo>
                    <a:pt x="20" y="227"/>
                  </a:lnTo>
                  <a:lnTo>
                    <a:pt x="12" y="226"/>
                  </a:lnTo>
                  <a:lnTo>
                    <a:pt x="3" y="226"/>
                  </a:lnTo>
                  <a:lnTo>
                    <a:pt x="3" y="219"/>
                  </a:lnTo>
                  <a:lnTo>
                    <a:pt x="3" y="213"/>
                  </a:lnTo>
                  <a:lnTo>
                    <a:pt x="3" y="209"/>
                  </a:lnTo>
                  <a:lnTo>
                    <a:pt x="5" y="204"/>
                  </a:lnTo>
                  <a:lnTo>
                    <a:pt x="11" y="204"/>
                  </a:lnTo>
                  <a:lnTo>
                    <a:pt x="18" y="204"/>
                  </a:lnTo>
                  <a:lnTo>
                    <a:pt x="24" y="204"/>
                  </a:lnTo>
                  <a:lnTo>
                    <a:pt x="30" y="204"/>
                  </a:lnTo>
                  <a:lnTo>
                    <a:pt x="37" y="204"/>
                  </a:lnTo>
                  <a:lnTo>
                    <a:pt x="44" y="204"/>
                  </a:lnTo>
                  <a:lnTo>
                    <a:pt x="51" y="204"/>
                  </a:lnTo>
                  <a:lnTo>
                    <a:pt x="58" y="204"/>
                  </a:lnTo>
                  <a:lnTo>
                    <a:pt x="58" y="203"/>
                  </a:lnTo>
                  <a:lnTo>
                    <a:pt x="58" y="202"/>
                  </a:lnTo>
                  <a:lnTo>
                    <a:pt x="58" y="201"/>
                  </a:lnTo>
                  <a:lnTo>
                    <a:pt x="58" y="199"/>
                  </a:lnTo>
                  <a:lnTo>
                    <a:pt x="51" y="199"/>
                  </a:lnTo>
                  <a:lnTo>
                    <a:pt x="44" y="198"/>
                  </a:lnTo>
                  <a:lnTo>
                    <a:pt x="37" y="198"/>
                  </a:lnTo>
                  <a:lnTo>
                    <a:pt x="30" y="198"/>
                  </a:lnTo>
                  <a:lnTo>
                    <a:pt x="24" y="197"/>
                  </a:lnTo>
                  <a:lnTo>
                    <a:pt x="17" y="197"/>
                  </a:lnTo>
                  <a:lnTo>
                    <a:pt x="11" y="197"/>
                  </a:lnTo>
                  <a:lnTo>
                    <a:pt x="4" y="197"/>
                  </a:lnTo>
                  <a:lnTo>
                    <a:pt x="5" y="191"/>
                  </a:lnTo>
                  <a:lnTo>
                    <a:pt x="5" y="186"/>
                  </a:lnTo>
                  <a:lnTo>
                    <a:pt x="5" y="181"/>
                  </a:lnTo>
                  <a:lnTo>
                    <a:pt x="5" y="175"/>
                  </a:lnTo>
                  <a:lnTo>
                    <a:pt x="11" y="178"/>
                  </a:lnTo>
                  <a:lnTo>
                    <a:pt x="17" y="178"/>
                  </a:lnTo>
                  <a:lnTo>
                    <a:pt x="22" y="179"/>
                  </a:lnTo>
                  <a:lnTo>
                    <a:pt x="28" y="179"/>
                  </a:lnTo>
                  <a:lnTo>
                    <a:pt x="34" y="178"/>
                  </a:lnTo>
                  <a:lnTo>
                    <a:pt x="38" y="178"/>
                  </a:lnTo>
                  <a:lnTo>
                    <a:pt x="43" y="176"/>
                  </a:lnTo>
                  <a:lnTo>
                    <a:pt x="48" y="175"/>
                  </a:lnTo>
                  <a:lnTo>
                    <a:pt x="47" y="174"/>
                  </a:lnTo>
                  <a:lnTo>
                    <a:pt x="47" y="174"/>
                  </a:lnTo>
                  <a:lnTo>
                    <a:pt x="47" y="173"/>
                  </a:lnTo>
                  <a:lnTo>
                    <a:pt x="45" y="173"/>
                  </a:lnTo>
                  <a:lnTo>
                    <a:pt x="41" y="173"/>
                  </a:lnTo>
                  <a:lnTo>
                    <a:pt x="36" y="173"/>
                  </a:lnTo>
                  <a:lnTo>
                    <a:pt x="32" y="173"/>
                  </a:lnTo>
                  <a:lnTo>
                    <a:pt x="27" y="173"/>
                  </a:lnTo>
                  <a:lnTo>
                    <a:pt x="22" y="173"/>
                  </a:lnTo>
                  <a:lnTo>
                    <a:pt x="18" y="173"/>
                  </a:lnTo>
                  <a:lnTo>
                    <a:pt x="13" y="173"/>
                  </a:lnTo>
                  <a:lnTo>
                    <a:pt x="9" y="173"/>
                  </a:lnTo>
                  <a:lnTo>
                    <a:pt x="9" y="167"/>
                  </a:lnTo>
                  <a:lnTo>
                    <a:pt x="9" y="163"/>
                  </a:lnTo>
                  <a:lnTo>
                    <a:pt x="10" y="160"/>
                  </a:lnTo>
                  <a:lnTo>
                    <a:pt x="11" y="157"/>
                  </a:lnTo>
                  <a:lnTo>
                    <a:pt x="51" y="157"/>
                  </a:lnTo>
                  <a:lnTo>
                    <a:pt x="13" y="151"/>
                  </a:lnTo>
                  <a:lnTo>
                    <a:pt x="13" y="145"/>
                  </a:lnTo>
                  <a:lnTo>
                    <a:pt x="13" y="142"/>
                  </a:lnTo>
                  <a:lnTo>
                    <a:pt x="13" y="138"/>
                  </a:lnTo>
                  <a:lnTo>
                    <a:pt x="14" y="136"/>
                  </a:lnTo>
                  <a:lnTo>
                    <a:pt x="25" y="135"/>
                  </a:lnTo>
                  <a:lnTo>
                    <a:pt x="34" y="134"/>
                  </a:lnTo>
                  <a:lnTo>
                    <a:pt x="41" y="133"/>
                  </a:lnTo>
                  <a:lnTo>
                    <a:pt x="45" y="131"/>
                  </a:lnTo>
                  <a:lnTo>
                    <a:pt x="38" y="130"/>
                  </a:lnTo>
                  <a:lnTo>
                    <a:pt x="32" y="129"/>
                  </a:lnTo>
                  <a:lnTo>
                    <a:pt x="25" y="128"/>
                  </a:lnTo>
                  <a:lnTo>
                    <a:pt x="18" y="127"/>
                  </a:lnTo>
                  <a:lnTo>
                    <a:pt x="18" y="121"/>
                  </a:lnTo>
                  <a:lnTo>
                    <a:pt x="18" y="118"/>
                  </a:lnTo>
                  <a:lnTo>
                    <a:pt x="18" y="115"/>
                  </a:lnTo>
                  <a:lnTo>
                    <a:pt x="19" y="111"/>
                  </a:lnTo>
                  <a:lnTo>
                    <a:pt x="26" y="110"/>
                  </a:lnTo>
                  <a:lnTo>
                    <a:pt x="32" y="110"/>
                  </a:lnTo>
                  <a:lnTo>
                    <a:pt x="36" y="108"/>
                  </a:lnTo>
                  <a:lnTo>
                    <a:pt x="40" y="108"/>
                  </a:lnTo>
                  <a:lnTo>
                    <a:pt x="43" y="107"/>
                  </a:lnTo>
                  <a:lnTo>
                    <a:pt x="48" y="107"/>
                  </a:lnTo>
                  <a:lnTo>
                    <a:pt x="52" y="106"/>
                  </a:lnTo>
                  <a:lnTo>
                    <a:pt x="59" y="105"/>
                  </a:lnTo>
                  <a:lnTo>
                    <a:pt x="55" y="105"/>
                  </a:lnTo>
                  <a:lnTo>
                    <a:pt x="50" y="104"/>
                  </a:lnTo>
                  <a:lnTo>
                    <a:pt x="45" y="104"/>
                  </a:lnTo>
                  <a:lnTo>
                    <a:pt x="42" y="104"/>
                  </a:lnTo>
                  <a:lnTo>
                    <a:pt x="37" y="103"/>
                  </a:lnTo>
                  <a:lnTo>
                    <a:pt x="33" y="103"/>
                  </a:lnTo>
                  <a:lnTo>
                    <a:pt x="28" y="103"/>
                  </a:lnTo>
                  <a:lnTo>
                    <a:pt x="24" y="103"/>
                  </a:lnTo>
                  <a:lnTo>
                    <a:pt x="24" y="97"/>
                  </a:lnTo>
                  <a:lnTo>
                    <a:pt x="25" y="91"/>
                  </a:lnTo>
                  <a:lnTo>
                    <a:pt x="27" y="88"/>
                  </a:lnTo>
                  <a:lnTo>
                    <a:pt x="28" y="84"/>
                  </a:lnTo>
                  <a:lnTo>
                    <a:pt x="38" y="83"/>
                  </a:lnTo>
                  <a:lnTo>
                    <a:pt x="45" y="83"/>
                  </a:lnTo>
                  <a:lnTo>
                    <a:pt x="49" y="83"/>
                  </a:lnTo>
                  <a:lnTo>
                    <a:pt x="53" y="82"/>
                  </a:lnTo>
                  <a:lnTo>
                    <a:pt x="53" y="81"/>
                  </a:lnTo>
                  <a:lnTo>
                    <a:pt x="53" y="81"/>
                  </a:lnTo>
                  <a:lnTo>
                    <a:pt x="53" y="80"/>
                  </a:lnTo>
                  <a:lnTo>
                    <a:pt x="52" y="80"/>
                  </a:lnTo>
                  <a:lnTo>
                    <a:pt x="48" y="78"/>
                  </a:lnTo>
                  <a:lnTo>
                    <a:pt x="43" y="78"/>
                  </a:lnTo>
                  <a:lnTo>
                    <a:pt x="37" y="77"/>
                  </a:lnTo>
                  <a:lnTo>
                    <a:pt x="33" y="77"/>
                  </a:lnTo>
                  <a:lnTo>
                    <a:pt x="33" y="76"/>
                  </a:lnTo>
                  <a:lnTo>
                    <a:pt x="33" y="76"/>
                  </a:lnTo>
                  <a:lnTo>
                    <a:pt x="33" y="75"/>
                  </a:lnTo>
                  <a:lnTo>
                    <a:pt x="32" y="75"/>
                  </a:lnTo>
                  <a:lnTo>
                    <a:pt x="34" y="72"/>
                  </a:lnTo>
                  <a:lnTo>
                    <a:pt x="36" y="69"/>
                  </a:lnTo>
                  <a:lnTo>
                    <a:pt x="37" y="66"/>
                  </a:lnTo>
                  <a:lnTo>
                    <a:pt x="40" y="64"/>
                  </a:lnTo>
                  <a:lnTo>
                    <a:pt x="44" y="64"/>
                  </a:lnTo>
                  <a:lnTo>
                    <a:pt x="49" y="62"/>
                  </a:lnTo>
                  <a:lnTo>
                    <a:pt x="53" y="62"/>
                  </a:lnTo>
                  <a:lnTo>
                    <a:pt x="58" y="61"/>
                  </a:lnTo>
                  <a:lnTo>
                    <a:pt x="62" y="60"/>
                  </a:lnTo>
                  <a:lnTo>
                    <a:pt x="66" y="59"/>
                  </a:lnTo>
                  <a:lnTo>
                    <a:pt x="71" y="59"/>
                  </a:lnTo>
                  <a:lnTo>
                    <a:pt x="75" y="58"/>
                  </a:lnTo>
                  <a:lnTo>
                    <a:pt x="58" y="57"/>
                  </a:lnTo>
                  <a:lnTo>
                    <a:pt x="49" y="55"/>
                  </a:lnTo>
                  <a:lnTo>
                    <a:pt x="45" y="54"/>
                  </a:lnTo>
                  <a:lnTo>
                    <a:pt x="44" y="53"/>
                  </a:lnTo>
                  <a:lnTo>
                    <a:pt x="52" y="45"/>
                  </a:lnTo>
                  <a:lnTo>
                    <a:pt x="64" y="40"/>
                  </a:lnTo>
                  <a:lnTo>
                    <a:pt x="76" y="37"/>
                  </a:lnTo>
                  <a:lnTo>
                    <a:pt x="91" y="36"/>
                  </a:lnTo>
                  <a:lnTo>
                    <a:pt x="105" y="35"/>
                  </a:lnTo>
                  <a:lnTo>
                    <a:pt x="118" y="36"/>
                  </a:lnTo>
                  <a:lnTo>
                    <a:pt x="129" y="36"/>
                  </a:lnTo>
                  <a:lnTo>
                    <a:pt x="139" y="36"/>
                  </a:lnTo>
                  <a:lnTo>
                    <a:pt x="132" y="34"/>
                  </a:lnTo>
                  <a:lnTo>
                    <a:pt x="123" y="32"/>
                  </a:lnTo>
                  <a:lnTo>
                    <a:pt x="110" y="32"/>
                  </a:lnTo>
                  <a:lnTo>
                    <a:pt x="97" y="34"/>
                  </a:lnTo>
                  <a:lnTo>
                    <a:pt x="85" y="35"/>
                  </a:lnTo>
                  <a:lnTo>
                    <a:pt x="73" y="35"/>
                  </a:lnTo>
                  <a:lnTo>
                    <a:pt x="65" y="35"/>
                  </a:lnTo>
                  <a:lnTo>
                    <a:pt x="59" y="32"/>
                  </a:lnTo>
                  <a:lnTo>
                    <a:pt x="66" y="27"/>
                  </a:lnTo>
                  <a:lnTo>
                    <a:pt x="72" y="23"/>
                  </a:lnTo>
                  <a:lnTo>
                    <a:pt x="79" y="21"/>
                  </a:lnTo>
                  <a:lnTo>
                    <a:pt x="85" y="19"/>
                  </a:lnTo>
                  <a:lnTo>
                    <a:pt x="90" y="17"/>
                  </a:lnTo>
                  <a:lnTo>
                    <a:pt x="97" y="16"/>
                  </a:lnTo>
                  <a:lnTo>
                    <a:pt x="103" y="16"/>
                  </a:lnTo>
                  <a:lnTo>
                    <a:pt x="110" y="14"/>
                  </a:lnTo>
                  <a:lnTo>
                    <a:pt x="100" y="13"/>
                  </a:lnTo>
                  <a:lnTo>
                    <a:pt x="94" y="13"/>
                  </a:lnTo>
                  <a:lnTo>
                    <a:pt x="91" y="13"/>
                  </a:lnTo>
                  <a:lnTo>
                    <a:pt x="90" y="12"/>
                  </a:lnTo>
                  <a:lnTo>
                    <a:pt x="102" y="6"/>
                  </a:lnTo>
                  <a:lnTo>
                    <a:pt x="113" y="2"/>
                  </a:lnTo>
                  <a:lnTo>
                    <a:pt x="125" y="0"/>
                  </a:lnTo>
                  <a:lnTo>
                    <a:pt x="138" y="0"/>
                  </a:lnTo>
                  <a:lnTo>
                    <a:pt x="149" y="1"/>
                  </a:lnTo>
                  <a:lnTo>
                    <a:pt x="161" y="5"/>
                  </a:lnTo>
                  <a:lnTo>
                    <a:pt x="172" y="9"/>
                  </a:lnTo>
                  <a:lnTo>
                    <a:pt x="182" y="15"/>
                  </a:lnTo>
                  <a:lnTo>
                    <a:pt x="180" y="15"/>
                  </a:lnTo>
                  <a:lnTo>
                    <a:pt x="179" y="15"/>
                  </a:lnTo>
                  <a:lnTo>
                    <a:pt x="177" y="15"/>
                  </a:lnTo>
                  <a:lnTo>
                    <a:pt x="174" y="16"/>
                  </a:lnTo>
                  <a:lnTo>
                    <a:pt x="174" y="17"/>
                  </a:lnTo>
                  <a:lnTo>
                    <a:pt x="176" y="17"/>
                  </a:lnTo>
                  <a:lnTo>
                    <a:pt x="176" y="19"/>
                  </a:lnTo>
                  <a:lnTo>
                    <a:pt x="176" y="20"/>
                  </a:lnTo>
                  <a:lnTo>
                    <a:pt x="180" y="21"/>
                  </a:lnTo>
                  <a:lnTo>
                    <a:pt x="186" y="22"/>
                  </a:lnTo>
                  <a:lnTo>
                    <a:pt x="193" y="24"/>
                  </a:lnTo>
                  <a:lnTo>
                    <a:pt x="199" y="27"/>
                  </a:lnTo>
                  <a:lnTo>
                    <a:pt x="204" y="29"/>
                  </a:lnTo>
                  <a:lnTo>
                    <a:pt x="210" y="32"/>
                  </a:lnTo>
                  <a:lnTo>
                    <a:pt x="212" y="36"/>
                  </a:lnTo>
                  <a:lnTo>
                    <a:pt x="214" y="40"/>
                  </a:lnTo>
                  <a:lnTo>
                    <a:pt x="209" y="40"/>
                  </a:lnTo>
                  <a:lnTo>
                    <a:pt x="204" y="40"/>
                  </a:lnTo>
                  <a:lnTo>
                    <a:pt x="200" y="40"/>
                  </a:lnTo>
                  <a:lnTo>
                    <a:pt x="195" y="40"/>
                  </a:lnTo>
                  <a:lnTo>
                    <a:pt x="190" y="42"/>
                  </a:lnTo>
                  <a:lnTo>
                    <a:pt x="186" y="42"/>
                  </a:lnTo>
                  <a:lnTo>
                    <a:pt x="181" y="42"/>
                  </a:lnTo>
                  <a:lnTo>
                    <a:pt x="177" y="42"/>
                  </a:lnTo>
                  <a:lnTo>
                    <a:pt x="185" y="44"/>
                  </a:lnTo>
                  <a:lnTo>
                    <a:pt x="193" y="45"/>
                  </a:lnTo>
                  <a:lnTo>
                    <a:pt x="201" y="45"/>
                  </a:lnTo>
                  <a:lnTo>
                    <a:pt x="209" y="45"/>
                  </a:lnTo>
                  <a:lnTo>
                    <a:pt x="216" y="45"/>
                  </a:lnTo>
                  <a:lnTo>
                    <a:pt x="223" y="47"/>
                  </a:lnTo>
                  <a:lnTo>
                    <a:pt x="227" y="51"/>
                  </a:lnTo>
                  <a:lnTo>
                    <a:pt x="231" y="59"/>
                  </a:lnTo>
                  <a:lnTo>
                    <a:pt x="226" y="59"/>
                  </a:lnTo>
                  <a:lnTo>
                    <a:pt x="220" y="58"/>
                  </a:lnTo>
                  <a:lnTo>
                    <a:pt x="214" y="58"/>
                  </a:lnTo>
                  <a:lnTo>
                    <a:pt x="207" y="60"/>
                  </a:lnTo>
                  <a:lnTo>
                    <a:pt x="207" y="60"/>
                  </a:lnTo>
                  <a:lnTo>
                    <a:pt x="208" y="61"/>
                  </a:lnTo>
                  <a:lnTo>
                    <a:pt x="208" y="61"/>
                  </a:lnTo>
                  <a:lnTo>
                    <a:pt x="208" y="62"/>
                  </a:lnTo>
                  <a:lnTo>
                    <a:pt x="216" y="64"/>
                  </a:lnTo>
                  <a:lnTo>
                    <a:pt x="222" y="64"/>
                  </a:lnTo>
                  <a:lnTo>
                    <a:pt x="228" y="65"/>
                  </a:lnTo>
                  <a:lnTo>
                    <a:pt x="234" y="65"/>
                  </a:lnTo>
                  <a:lnTo>
                    <a:pt x="239" y="67"/>
                  </a:lnTo>
                  <a:lnTo>
                    <a:pt x="242" y="70"/>
                  </a:lnTo>
                  <a:lnTo>
                    <a:pt x="245" y="75"/>
                  </a:lnTo>
                  <a:lnTo>
                    <a:pt x="247" y="82"/>
                  </a:lnTo>
                  <a:lnTo>
                    <a:pt x="240" y="82"/>
                  </a:lnTo>
                  <a:lnTo>
                    <a:pt x="232" y="82"/>
                  </a:lnTo>
                  <a:lnTo>
                    <a:pt x="223" y="82"/>
                  </a:lnTo>
                  <a:lnTo>
                    <a:pt x="215" y="82"/>
                  </a:lnTo>
                  <a:lnTo>
                    <a:pt x="215" y="83"/>
                  </a:lnTo>
                  <a:lnTo>
                    <a:pt x="216" y="83"/>
                  </a:lnTo>
                  <a:lnTo>
                    <a:pt x="216" y="83"/>
                  </a:lnTo>
                  <a:lnTo>
                    <a:pt x="216" y="84"/>
                  </a:lnTo>
                  <a:lnTo>
                    <a:pt x="220" y="85"/>
                  </a:lnTo>
                  <a:lnTo>
                    <a:pt x="226" y="85"/>
                  </a:lnTo>
                  <a:lnTo>
                    <a:pt x="231" y="87"/>
                  </a:lnTo>
                  <a:lnTo>
                    <a:pt x="237" y="88"/>
                  </a:lnTo>
                  <a:lnTo>
                    <a:pt x="241" y="89"/>
                  </a:lnTo>
                  <a:lnTo>
                    <a:pt x="247" y="89"/>
                  </a:lnTo>
                  <a:lnTo>
                    <a:pt x="252" y="90"/>
                  </a:lnTo>
                  <a:lnTo>
                    <a:pt x="256" y="91"/>
                  </a:lnTo>
                  <a:lnTo>
                    <a:pt x="257" y="93"/>
                  </a:lnTo>
                  <a:lnTo>
                    <a:pt x="258" y="96"/>
                  </a:lnTo>
                  <a:lnTo>
                    <a:pt x="261" y="100"/>
                  </a:lnTo>
                  <a:lnTo>
                    <a:pt x="263" y="108"/>
                  </a:lnTo>
                  <a:lnTo>
                    <a:pt x="254" y="108"/>
                  </a:lnTo>
                  <a:lnTo>
                    <a:pt x="243" y="108"/>
                  </a:lnTo>
                  <a:lnTo>
                    <a:pt x="234" y="108"/>
                  </a:lnTo>
                  <a:lnTo>
                    <a:pt x="224" y="107"/>
                  </a:lnTo>
                  <a:lnTo>
                    <a:pt x="214" y="107"/>
                  </a:lnTo>
                  <a:lnTo>
                    <a:pt x="204" y="107"/>
                  </a:lnTo>
                  <a:lnTo>
                    <a:pt x="194" y="107"/>
                  </a:lnTo>
                  <a:lnTo>
                    <a:pt x="185" y="107"/>
                  </a:lnTo>
                  <a:lnTo>
                    <a:pt x="194" y="111"/>
                  </a:lnTo>
                  <a:lnTo>
                    <a:pt x="204" y="112"/>
                  </a:lnTo>
                  <a:lnTo>
                    <a:pt x="215" y="114"/>
                  </a:lnTo>
                  <a:lnTo>
                    <a:pt x="226" y="115"/>
                  </a:lnTo>
                  <a:lnTo>
                    <a:pt x="237" y="115"/>
                  </a:lnTo>
                  <a:lnTo>
                    <a:pt x="247" y="115"/>
                  </a:lnTo>
                  <a:lnTo>
                    <a:pt x="257" y="117"/>
                  </a:lnTo>
                  <a:lnTo>
                    <a:pt x="266" y="117"/>
                  </a:lnTo>
                  <a:lnTo>
                    <a:pt x="268" y="122"/>
                  </a:lnTo>
                  <a:lnTo>
                    <a:pt x="270" y="127"/>
                  </a:lnTo>
                  <a:lnTo>
                    <a:pt x="271" y="133"/>
                  </a:lnTo>
                  <a:lnTo>
                    <a:pt x="271" y="138"/>
                  </a:lnTo>
                  <a:lnTo>
                    <a:pt x="264" y="138"/>
                  </a:lnTo>
                  <a:lnTo>
                    <a:pt x="258" y="138"/>
                  </a:lnTo>
                  <a:lnTo>
                    <a:pt x="252" y="138"/>
                  </a:lnTo>
                  <a:lnTo>
                    <a:pt x="246" y="138"/>
                  </a:lnTo>
                  <a:lnTo>
                    <a:pt x="240" y="138"/>
                  </a:lnTo>
                  <a:lnTo>
                    <a:pt x="233" y="138"/>
                  </a:lnTo>
                  <a:lnTo>
                    <a:pt x="227" y="137"/>
                  </a:lnTo>
                  <a:lnTo>
                    <a:pt x="220" y="137"/>
                  </a:lnTo>
                  <a:lnTo>
                    <a:pt x="223" y="138"/>
                  </a:lnTo>
                  <a:lnTo>
                    <a:pt x="226" y="138"/>
                  </a:lnTo>
                  <a:lnTo>
                    <a:pt x="228" y="140"/>
                  </a:lnTo>
                  <a:lnTo>
                    <a:pt x="233" y="140"/>
                  </a:lnTo>
                  <a:lnTo>
                    <a:pt x="240" y="141"/>
                  </a:lnTo>
                  <a:lnTo>
                    <a:pt x="248" y="142"/>
                  </a:lnTo>
                  <a:lnTo>
                    <a:pt x="260" y="144"/>
                  </a:lnTo>
                  <a:lnTo>
                    <a:pt x="276" y="146"/>
                  </a:lnTo>
                  <a:lnTo>
                    <a:pt x="277" y="150"/>
                  </a:lnTo>
                  <a:lnTo>
                    <a:pt x="277" y="153"/>
                  </a:lnTo>
                  <a:lnTo>
                    <a:pt x="277" y="157"/>
                  </a:lnTo>
                  <a:lnTo>
                    <a:pt x="277" y="160"/>
                  </a:lnTo>
                  <a:lnTo>
                    <a:pt x="269" y="160"/>
                  </a:lnTo>
                  <a:lnTo>
                    <a:pt x="260" y="161"/>
                  </a:lnTo>
                  <a:lnTo>
                    <a:pt x="252" y="161"/>
                  </a:lnTo>
                  <a:lnTo>
                    <a:pt x="243" y="161"/>
                  </a:lnTo>
                  <a:lnTo>
                    <a:pt x="234" y="161"/>
                  </a:lnTo>
                  <a:lnTo>
                    <a:pt x="226" y="161"/>
                  </a:lnTo>
                  <a:lnTo>
                    <a:pt x="217" y="163"/>
                  </a:lnTo>
                  <a:lnTo>
                    <a:pt x="209" y="163"/>
                  </a:lnTo>
                  <a:lnTo>
                    <a:pt x="219" y="164"/>
                  </a:lnTo>
                  <a:lnTo>
                    <a:pt x="230" y="165"/>
                  </a:lnTo>
                  <a:lnTo>
                    <a:pt x="240" y="166"/>
                  </a:lnTo>
                  <a:lnTo>
                    <a:pt x="250" y="167"/>
                  </a:lnTo>
                  <a:lnTo>
                    <a:pt x="260" y="168"/>
                  </a:lnTo>
                  <a:lnTo>
                    <a:pt x="268" y="170"/>
                  </a:lnTo>
                  <a:lnTo>
                    <a:pt x="275" y="170"/>
                  </a:lnTo>
                  <a:lnTo>
                    <a:pt x="280" y="171"/>
                  </a:lnTo>
                  <a:lnTo>
                    <a:pt x="283" y="173"/>
                  </a:lnTo>
                  <a:lnTo>
                    <a:pt x="284" y="175"/>
                  </a:lnTo>
                  <a:lnTo>
                    <a:pt x="284" y="180"/>
                  </a:lnTo>
                  <a:lnTo>
                    <a:pt x="285" y="187"/>
                  </a:lnTo>
                  <a:lnTo>
                    <a:pt x="279" y="187"/>
                  </a:lnTo>
                  <a:lnTo>
                    <a:pt x="273" y="187"/>
                  </a:lnTo>
                  <a:lnTo>
                    <a:pt x="268" y="187"/>
                  </a:lnTo>
                  <a:lnTo>
                    <a:pt x="263" y="187"/>
                  </a:lnTo>
                  <a:lnTo>
                    <a:pt x="257" y="187"/>
                  </a:lnTo>
                  <a:lnTo>
                    <a:pt x="252" y="187"/>
                  </a:lnTo>
                  <a:lnTo>
                    <a:pt x="247" y="187"/>
                  </a:lnTo>
                  <a:lnTo>
                    <a:pt x="241" y="187"/>
                  </a:lnTo>
                  <a:lnTo>
                    <a:pt x="242" y="188"/>
                  </a:lnTo>
                  <a:lnTo>
                    <a:pt x="242" y="188"/>
                  </a:lnTo>
                  <a:lnTo>
                    <a:pt x="242" y="189"/>
                  </a:lnTo>
                  <a:lnTo>
                    <a:pt x="243" y="189"/>
                  </a:lnTo>
                  <a:lnTo>
                    <a:pt x="249" y="190"/>
                  </a:lnTo>
                  <a:lnTo>
                    <a:pt x="254" y="190"/>
                  </a:lnTo>
                  <a:lnTo>
                    <a:pt x="260" y="191"/>
                  </a:lnTo>
                  <a:lnTo>
                    <a:pt x="265" y="191"/>
                  </a:lnTo>
                  <a:lnTo>
                    <a:pt x="270" y="193"/>
                  </a:lnTo>
                  <a:lnTo>
                    <a:pt x="276" y="194"/>
                  </a:lnTo>
                  <a:lnTo>
                    <a:pt x="280" y="194"/>
                  </a:lnTo>
                  <a:lnTo>
                    <a:pt x="286" y="195"/>
                  </a:lnTo>
                  <a:lnTo>
                    <a:pt x="287" y="199"/>
                  </a:lnTo>
                  <a:lnTo>
                    <a:pt x="287" y="204"/>
                  </a:lnTo>
                  <a:lnTo>
                    <a:pt x="288" y="210"/>
                  </a:lnTo>
                  <a:lnTo>
                    <a:pt x="288" y="214"/>
                  </a:lnTo>
                  <a:lnTo>
                    <a:pt x="281" y="214"/>
                  </a:lnTo>
                  <a:lnTo>
                    <a:pt x="276" y="214"/>
                  </a:lnTo>
                  <a:lnTo>
                    <a:pt x="269" y="214"/>
                  </a:lnTo>
                  <a:lnTo>
                    <a:pt x="262" y="214"/>
                  </a:lnTo>
                  <a:lnTo>
                    <a:pt x="255" y="214"/>
                  </a:lnTo>
                  <a:lnTo>
                    <a:pt x="249" y="214"/>
                  </a:lnTo>
                  <a:lnTo>
                    <a:pt x="242" y="214"/>
                  </a:lnTo>
                  <a:lnTo>
                    <a:pt x="237" y="214"/>
                  </a:lnTo>
                  <a:lnTo>
                    <a:pt x="243" y="216"/>
                  </a:lnTo>
                  <a:lnTo>
                    <a:pt x="249" y="216"/>
                  </a:lnTo>
                  <a:lnTo>
                    <a:pt x="256" y="217"/>
                  </a:lnTo>
                  <a:lnTo>
                    <a:pt x="263" y="218"/>
                  </a:lnTo>
                  <a:lnTo>
                    <a:pt x="270" y="219"/>
                  </a:lnTo>
                  <a:lnTo>
                    <a:pt x="277" y="219"/>
                  </a:lnTo>
                  <a:lnTo>
                    <a:pt x="284" y="220"/>
                  </a:lnTo>
                  <a:lnTo>
                    <a:pt x="291" y="221"/>
                  </a:lnTo>
                  <a:lnTo>
                    <a:pt x="291" y="226"/>
                  </a:lnTo>
                  <a:lnTo>
                    <a:pt x="291" y="229"/>
                  </a:lnTo>
                  <a:lnTo>
                    <a:pt x="291" y="234"/>
                  </a:lnTo>
                  <a:lnTo>
                    <a:pt x="291" y="238"/>
                  </a:lnTo>
                  <a:lnTo>
                    <a:pt x="281" y="238"/>
                  </a:lnTo>
                  <a:lnTo>
                    <a:pt x="271" y="236"/>
                  </a:lnTo>
                  <a:lnTo>
                    <a:pt x="262" y="236"/>
                  </a:lnTo>
                  <a:lnTo>
                    <a:pt x="253" y="235"/>
                  </a:lnTo>
                  <a:lnTo>
                    <a:pt x="243" y="235"/>
                  </a:lnTo>
                  <a:lnTo>
                    <a:pt x="233" y="235"/>
                  </a:lnTo>
                  <a:lnTo>
                    <a:pt x="224" y="234"/>
                  </a:lnTo>
                  <a:lnTo>
                    <a:pt x="214" y="234"/>
                  </a:lnTo>
                  <a:lnTo>
                    <a:pt x="215" y="235"/>
                  </a:lnTo>
                  <a:lnTo>
                    <a:pt x="215" y="235"/>
                  </a:lnTo>
                  <a:lnTo>
                    <a:pt x="215" y="235"/>
                  </a:lnTo>
                  <a:lnTo>
                    <a:pt x="216" y="236"/>
                  </a:lnTo>
                  <a:lnTo>
                    <a:pt x="226" y="238"/>
                  </a:lnTo>
                  <a:lnTo>
                    <a:pt x="235" y="239"/>
                  </a:lnTo>
                  <a:lnTo>
                    <a:pt x="245" y="239"/>
                  </a:lnTo>
                  <a:lnTo>
                    <a:pt x="254" y="240"/>
                  </a:lnTo>
                  <a:lnTo>
                    <a:pt x="263" y="241"/>
                  </a:lnTo>
                  <a:lnTo>
                    <a:pt x="272" y="242"/>
                  </a:lnTo>
                  <a:lnTo>
                    <a:pt x="281" y="244"/>
                  </a:lnTo>
                  <a:lnTo>
                    <a:pt x="291" y="248"/>
                  </a:lnTo>
                  <a:lnTo>
                    <a:pt x="291" y="249"/>
                  </a:lnTo>
                  <a:lnTo>
                    <a:pt x="291" y="250"/>
                  </a:lnTo>
                  <a:lnTo>
                    <a:pt x="290" y="252"/>
                  </a:lnTo>
                  <a:lnTo>
                    <a:pt x="290" y="254"/>
                  </a:lnTo>
                  <a:lnTo>
                    <a:pt x="285" y="254"/>
                  </a:lnTo>
                  <a:lnTo>
                    <a:pt x="280" y="255"/>
                  </a:lnTo>
                  <a:lnTo>
                    <a:pt x="276" y="255"/>
                  </a:lnTo>
                  <a:lnTo>
                    <a:pt x="272" y="255"/>
                  </a:lnTo>
                  <a:lnTo>
                    <a:pt x="268" y="256"/>
                  </a:lnTo>
                  <a:lnTo>
                    <a:pt x="263" y="256"/>
                  </a:lnTo>
                  <a:lnTo>
                    <a:pt x="258" y="257"/>
                  </a:lnTo>
                  <a:lnTo>
                    <a:pt x="254" y="257"/>
                  </a:lnTo>
                  <a:lnTo>
                    <a:pt x="256" y="258"/>
                  </a:lnTo>
                  <a:lnTo>
                    <a:pt x="260" y="258"/>
                  </a:lnTo>
                  <a:lnTo>
                    <a:pt x="264" y="259"/>
                  </a:lnTo>
                  <a:lnTo>
                    <a:pt x="269" y="259"/>
                  </a:lnTo>
                  <a:lnTo>
                    <a:pt x="273" y="261"/>
                  </a:lnTo>
                  <a:lnTo>
                    <a:pt x="279" y="262"/>
                  </a:lnTo>
                  <a:lnTo>
                    <a:pt x="285" y="262"/>
                  </a:lnTo>
                  <a:lnTo>
                    <a:pt x="291" y="263"/>
                  </a:lnTo>
                  <a:lnTo>
                    <a:pt x="290" y="265"/>
                  </a:lnTo>
                  <a:lnTo>
                    <a:pt x="290" y="267"/>
                  </a:lnTo>
                  <a:lnTo>
                    <a:pt x="290" y="271"/>
                  </a:lnTo>
                  <a:lnTo>
                    <a:pt x="290" y="273"/>
                  </a:lnTo>
                  <a:lnTo>
                    <a:pt x="283" y="273"/>
                  </a:lnTo>
                  <a:lnTo>
                    <a:pt x="277" y="274"/>
                  </a:lnTo>
                  <a:lnTo>
                    <a:pt x="270" y="274"/>
                  </a:lnTo>
                  <a:lnTo>
                    <a:pt x="264" y="274"/>
                  </a:lnTo>
                  <a:lnTo>
                    <a:pt x="257" y="276"/>
                  </a:lnTo>
                  <a:lnTo>
                    <a:pt x="252" y="276"/>
                  </a:lnTo>
                  <a:lnTo>
                    <a:pt x="245" y="276"/>
                  </a:lnTo>
                  <a:lnTo>
                    <a:pt x="239" y="276"/>
                  </a:lnTo>
                  <a:lnTo>
                    <a:pt x="65" y="272"/>
                  </a:lnTo>
                  <a:close/>
                </a:path>
              </a:pathLst>
            </a:custGeom>
            <a:solidFill>
              <a:srgbClr val="EA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34" name="Freeform 28"/>
            <p:cNvSpPr>
              <a:spLocks/>
            </p:cNvSpPr>
            <p:nvPr/>
          </p:nvSpPr>
          <p:spPr bwMode="auto">
            <a:xfrm>
              <a:off x="1852" y="3113"/>
              <a:ext cx="115" cy="98"/>
            </a:xfrm>
            <a:custGeom>
              <a:avLst/>
              <a:gdLst>
                <a:gd name="T0" fmla="*/ 140 w 232"/>
                <a:gd name="T1" fmla="*/ 194 h 194"/>
                <a:gd name="T2" fmla="*/ 135 w 232"/>
                <a:gd name="T3" fmla="*/ 186 h 194"/>
                <a:gd name="T4" fmla="*/ 130 w 232"/>
                <a:gd name="T5" fmla="*/ 179 h 194"/>
                <a:gd name="T6" fmla="*/ 123 w 232"/>
                <a:gd name="T7" fmla="*/ 173 h 194"/>
                <a:gd name="T8" fmla="*/ 118 w 232"/>
                <a:gd name="T9" fmla="*/ 166 h 194"/>
                <a:gd name="T10" fmla="*/ 111 w 232"/>
                <a:gd name="T11" fmla="*/ 159 h 194"/>
                <a:gd name="T12" fmla="*/ 104 w 232"/>
                <a:gd name="T13" fmla="*/ 153 h 194"/>
                <a:gd name="T14" fmla="*/ 97 w 232"/>
                <a:gd name="T15" fmla="*/ 147 h 194"/>
                <a:gd name="T16" fmla="*/ 91 w 232"/>
                <a:gd name="T17" fmla="*/ 140 h 194"/>
                <a:gd name="T18" fmla="*/ 85 w 232"/>
                <a:gd name="T19" fmla="*/ 145 h 194"/>
                <a:gd name="T20" fmla="*/ 79 w 232"/>
                <a:gd name="T21" fmla="*/ 150 h 194"/>
                <a:gd name="T22" fmla="*/ 72 w 232"/>
                <a:gd name="T23" fmla="*/ 153 h 194"/>
                <a:gd name="T24" fmla="*/ 66 w 232"/>
                <a:gd name="T25" fmla="*/ 158 h 194"/>
                <a:gd name="T26" fmla="*/ 57 w 232"/>
                <a:gd name="T27" fmla="*/ 147 h 194"/>
                <a:gd name="T28" fmla="*/ 47 w 232"/>
                <a:gd name="T29" fmla="*/ 128 h 194"/>
                <a:gd name="T30" fmla="*/ 39 w 232"/>
                <a:gd name="T31" fmla="*/ 106 h 194"/>
                <a:gd name="T32" fmla="*/ 32 w 232"/>
                <a:gd name="T33" fmla="*/ 91 h 194"/>
                <a:gd name="T34" fmla="*/ 30 w 232"/>
                <a:gd name="T35" fmla="*/ 87 h 194"/>
                <a:gd name="T36" fmla="*/ 21 w 232"/>
                <a:gd name="T37" fmla="*/ 65 h 194"/>
                <a:gd name="T38" fmla="*/ 12 w 232"/>
                <a:gd name="T39" fmla="*/ 43 h 194"/>
                <a:gd name="T40" fmla="*/ 4 w 232"/>
                <a:gd name="T41" fmla="*/ 22 h 194"/>
                <a:gd name="T42" fmla="*/ 0 w 232"/>
                <a:gd name="T43" fmla="*/ 3 h 194"/>
                <a:gd name="T44" fmla="*/ 1 w 232"/>
                <a:gd name="T45" fmla="*/ 2 h 194"/>
                <a:gd name="T46" fmla="*/ 4 w 232"/>
                <a:gd name="T47" fmla="*/ 1 h 194"/>
                <a:gd name="T48" fmla="*/ 5 w 232"/>
                <a:gd name="T49" fmla="*/ 1 h 194"/>
                <a:gd name="T50" fmla="*/ 6 w 232"/>
                <a:gd name="T51" fmla="*/ 0 h 194"/>
                <a:gd name="T52" fmla="*/ 24 w 232"/>
                <a:gd name="T53" fmla="*/ 9 h 194"/>
                <a:gd name="T54" fmla="*/ 43 w 232"/>
                <a:gd name="T55" fmla="*/ 17 h 194"/>
                <a:gd name="T56" fmla="*/ 62 w 232"/>
                <a:gd name="T57" fmla="*/ 25 h 194"/>
                <a:gd name="T58" fmla="*/ 81 w 232"/>
                <a:gd name="T59" fmla="*/ 32 h 194"/>
                <a:gd name="T60" fmla="*/ 100 w 232"/>
                <a:gd name="T61" fmla="*/ 39 h 194"/>
                <a:gd name="T62" fmla="*/ 119 w 232"/>
                <a:gd name="T63" fmla="*/ 46 h 194"/>
                <a:gd name="T64" fmla="*/ 137 w 232"/>
                <a:gd name="T65" fmla="*/ 54 h 194"/>
                <a:gd name="T66" fmla="*/ 155 w 232"/>
                <a:gd name="T67" fmla="*/ 62 h 194"/>
                <a:gd name="T68" fmla="*/ 153 w 232"/>
                <a:gd name="T69" fmla="*/ 73 h 194"/>
                <a:gd name="T70" fmla="*/ 149 w 232"/>
                <a:gd name="T71" fmla="*/ 84 h 194"/>
                <a:gd name="T72" fmla="*/ 143 w 232"/>
                <a:gd name="T73" fmla="*/ 94 h 194"/>
                <a:gd name="T74" fmla="*/ 143 w 232"/>
                <a:gd name="T75" fmla="*/ 105 h 194"/>
                <a:gd name="T76" fmla="*/ 152 w 232"/>
                <a:gd name="T77" fmla="*/ 114 h 194"/>
                <a:gd name="T78" fmla="*/ 163 w 232"/>
                <a:gd name="T79" fmla="*/ 124 h 194"/>
                <a:gd name="T80" fmla="*/ 175 w 232"/>
                <a:gd name="T81" fmla="*/ 136 h 194"/>
                <a:gd name="T82" fmla="*/ 188 w 232"/>
                <a:gd name="T83" fmla="*/ 147 h 194"/>
                <a:gd name="T84" fmla="*/ 199 w 232"/>
                <a:gd name="T85" fmla="*/ 160 h 194"/>
                <a:gd name="T86" fmla="*/ 212 w 232"/>
                <a:gd name="T87" fmla="*/ 171 h 194"/>
                <a:gd name="T88" fmla="*/ 222 w 232"/>
                <a:gd name="T89" fmla="*/ 182 h 194"/>
                <a:gd name="T90" fmla="*/ 232 w 232"/>
                <a:gd name="T91" fmla="*/ 191 h 194"/>
                <a:gd name="T92" fmla="*/ 140 w 232"/>
                <a:gd name="T93" fmla="*/ 19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2" h="194">
                  <a:moveTo>
                    <a:pt x="140" y="194"/>
                  </a:moveTo>
                  <a:lnTo>
                    <a:pt x="135" y="186"/>
                  </a:lnTo>
                  <a:lnTo>
                    <a:pt x="130" y="179"/>
                  </a:lnTo>
                  <a:lnTo>
                    <a:pt x="123" y="173"/>
                  </a:lnTo>
                  <a:lnTo>
                    <a:pt x="118" y="166"/>
                  </a:lnTo>
                  <a:lnTo>
                    <a:pt x="111" y="159"/>
                  </a:lnTo>
                  <a:lnTo>
                    <a:pt x="104" y="153"/>
                  </a:lnTo>
                  <a:lnTo>
                    <a:pt x="97" y="147"/>
                  </a:lnTo>
                  <a:lnTo>
                    <a:pt x="91" y="140"/>
                  </a:lnTo>
                  <a:lnTo>
                    <a:pt x="85" y="145"/>
                  </a:lnTo>
                  <a:lnTo>
                    <a:pt x="79" y="150"/>
                  </a:lnTo>
                  <a:lnTo>
                    <a:pt x="72" y="153"/>
                  </a:lnTo>
                  <a:lnTo>
                    <a:pt x="66" y="158"/>
                  </a:lnTo>
                  <a:lnTo>
                    <a:pt x="57" y="147"/>
                  </a:lnTo>
                  <a:lnTo>
                    <a:pt x="47" y="128"/>
                  </a:lnTo>
                  <a:lnTo>
                    <a:pt x="39" y="106"/>
                  </a:lnTo>
                  <a:lnTo>
                    <a:pt x="32" y="91"/>
                  </a:lnTo>
                  <a:lnTo>
                    <a:pt x="30" y="87"/>
                  </a:lnTo>
                  <a:lnTo>
                    <a:pt x="21" y="65"/>
                  </a:lnTo>
                  <a:lnTo>
                    <a:pt x="12" y="43"/>
                  </a:lnTo>
                  <a:lnTo>
                    <a:pt x="4" y="22"/>
                  </a:lnTo>
                  <a:lnTo>
                    <a:pt x="0" y="3"/>
                  </a:lnTo>
                  <a:lnTo>
                    <a:pt x="1" y="2"/>
                  </a:lnTo>
                  <a:lnTo>
                    <a:pt x="4" y="1"/>
                  </a:lnTo>
                  <a:lnTo>
                    <a:pt x="5" y="1"/>
                  </a:lnTo>
                  <a:lnTo>
                    <a:pt x="6" y="0"/>
                  </a:lnTo>
                  <a:lnTo>
                    <a:pt x="24" y="9"/>
                  </a:lnTo>
                  <a:lnTo>
                    <a:pt x="43" y="17"/>
                  </a:lnTo>
                  <a:lnTo>
                    <a:pt x="62" y="25"/>
                  </a:lnTo>
                  <a:lnTo>
                    <a:pt x="81" y="32"/>
                  </a:lnTo>
                  <a:lnTo>
                    <a:pt x="100" y="39"/>
                  </a:lnTo>
                  <a:lnTo>
                    <a:pt x="119" y="46"/>
                  </a:lnTo>
                  <a:lnTo>
                    <a:pt x="137" y="54"/>
                  </a:lnTo>
                  <a:lnTo>
                    <a:pt x="155" y="62"/>
                  </a:lnTo>
                  <a:lnTo>
                    <a:pt x="153" y="73"/>
                  </a:lnTo>
                  <a:lnTo>
                    <a:pt x="149" y="84"/>
                  </a:lnTo>
                  <a:lnTo>
                    <a:pt x="143" y="94"/>
                  </a:lnTo>
                  <a:lnTo>
                    <a:pt x="143" y="105"/>
                  </a:lnTo>
                  <a:lnTo>
                    <a:pt x="152" y="114"/>
                  </a:lnTo>
                  <a:lnTo>
                    <a:pt x="163" y="124"/>
                  </a:lnTo>
                  <a:lnTo>
                    <a:pt x="175" y="136"/>
                  </a:lnTo>
                  <a:lnTo>
                    <a:pt x="188" y="147"/>
                  </a:lnTo>
                  <a:lnTo>
                    <a:pt x="199" y="160"/>
                  </a:lnTo>
                  <a:lnTo>
                    <a:pt x="212" y="171"/>
                  </a:lnTo>
                  <a:lnTo>
                    <a:pt x="222" y="182"/>
                  </a:lnTo>
                  <a:lnTo>
                    <a:pt x="232" y="191"/>
                  </a:lnTo>
                  <a:lnTo>
                    <a:pt x="140" y="1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35" name="Freeform 29"/>
            <p:cNvSpPr>
              <a:spLocks/>
            </p:cNvSpPr>
            <p:nvPr/>
          </p:nvSpPr>
          <p:spPr bwMode="auto">
            <a:xfrm>
              <a:off x="1855" y="3110"/>
              <a:ext cx="101" cy="85"/>
            </a:xfrm>
            <a:custGeom>
              <a:avLst/>
              <a:gdLst>
                <a:gd name="T0" fmla="*/ 171 w 203"/>
                <a:gd name="T1" fmla="*/ 170 h 172"/>
                <a:gd name="T2" fmla="*/ 178 w 203"/>
                <a:gd name="T3" fmla="*/ 168 h 172"/>
                <a:gd name="T4" fmla="*/ 188 w 203"/>
                <a:gd name="T5" fmla="*/ 168 h 172"/>
                <a:gd name="T6" fmla="*/ 197 w 203"/>
                <a:gd name="T7" fmla="*/ 167 h 172"/>
                <a:gd name="T8" fmla="*/ 203 w 203"/>
                <a:gd name="T9" fmla="*/ 167 h 172"/>
                <a:gd name="T10" fmla="*/ 195 w 203"/>
                <a:gd name="T11" fmla="*/ 159 h 172"/>
                <a:gd name="T12" fmla="*/ 182 w 203"/>
                <a:gd name="T13" fmla="*/ 148 h 172"/>
                <a:gd name="T14" fmla="*/ 168 w 203"/>
                <a:gd name="T15" fmla="*/ 136 h 172"/>
                <a:gd name="T16" fmla="*/ 152 w 203"/>
                <a:gd name="T17" fmla="*/ 122 h 172"/>
                <a:gd name="T18" fmla="*/ 137 w 203"/>
                <a:gd name="T19" fmla="*/ 110 h 172"/>
                <a:gd name="T20" fmla="*/ 125 w 203"/>
                <a:gd name="T21" fmla="*/ 98 h 172"/>
                <a:gd name="T22" fmla="*/ 115 w 203"/>
                <a:gd name="T23" fmla="*/ 89 h 172"/>
                <a:gd name="T24" fmla="*/ 112 w 203"/>
                <a:gd name="T25" fmla="*/ 82 h 172"/>
                <a:gd name="T26" fmla="*/ 118 w 203"/>
                <a:gd name="T27" fmla="*/ 76 h 172"/>
                <a:gd name="T28" fmla="*/ 121 w 203"/>
                <a:gd name="T29" fmla="*/ 69 h 172"/>
                <a:gd name="T30" fmla="*/ 125 w 203"/>
                <a:gd name="T31" fmla="*/ 64 h 172"/>
                <a:gd name="T32" fmla="*/ 128 w 203"/>
                <a:gd name="T33" fmla="*/ 60 h 172"/>
                <a:gd name="T34" fmla="*/ 128 w 203"/>
                <a:gd name="T35" fmla="*/ 58 h 172"/>
                <a:gd name="T36" fmla="*/ 128 w 203"/>
                <a:gd name="T37" fmla="*/ 54 h 172"/>
                <a:gd name="T38" fmla="*/ 127 w 203"/>
                <a:gd name="T39" fmla="*/ 51 h 172"/>
                <a:gd name="T40" fmla="*/ 127 w 203"/>
                <a:gd name="T41" fmla="*/ 49 h 172"/>
                <a:gd name="T42" fmla="*/ 112 w 203"/>
                <a:gd name="T43" fmla="*/ 44 h 172"/>
                <a:gd name="T44" fmla="*/ 96 w 203"/>
                <a:gd name="T45" fmla="*/ 38 h 172"/>
                <a:gd name="T46" fmla="*/ 81 w 203"/>
                <a:gd name="T47" fmla="*/ 34 h 172"/>
                <a:gd name="T48" fmla="*/ 65 w 203"/>
                <a:gd name="T49" fmla="*/ 28 h 172"/>
                <a:gd name="T50" fmla="*/ 50 w 203"/>
                <a:gd name="T51" fmla="*/ 21 h 172"/>
                <a:gd name="T52" fmla="*/ 34 w 203"/>
                <a:gd name="T53" fmla="*/ 15 h 172"/>
                <a:gd name="T54" fmla="*/ 19 w 203"/>
                <a:gd name="T55" fmla="*/ 8 h 172"/>
                <a:gd name="T56" fmla="*/ 4 w 203"/>
                <a:gd name="T57" fmla="*/ 0 h 172"/>
                <a:gd name="T58" fmla="*/ 2 w 203"/>
                <a:gd name="T59" fmla="*/ 1 h 172"/>
                <a:gd name="T60" fmla="*/ 2 w 203"/>
                <a:gd name="T61" fmla="*/ 1 h 172"/>
                <a:gd name="T62" fmla="*/ 1 w 203"/>
                <a:gd name="T63" fmla="*/ 1 h 172"/>
                <a:gd name="T64" fmla="*/ 0 w 203"/>
                <a:gd name="T65" fmla="*/ 2 h 172"/>
                <a:gd name="T66" fmla="*/ 2 w 203"/>
                <a:gd name="T67" fmla="*/ 9 h 172"/>
                <a:gd name="T68" fmla="*/ 8 w 203"/>
                <a:gd name="T69" fmla="*/ 24 h 172"/>
                <a:gd name="T70" fmla="*/ 16 w 203"/>
                <a:gd name="T71" fmla="*/ 43 h 172"/>
                <a:gd name="T72" fmla="*/ 24 w 203"/>
                <a:gd name="T73" fmla="*/ 62 h 172"/>
                <a:gd name="T74" fmla="*/ 32 w 203"/>
                <a:gd name="T75" fmla="*/ 83 h 172"/>
                <a:gd name="T76" fmla="*/ 40 w 203"/>
                <a:gd name="T77" fmla="*/ 102 h 172"/>
                <a:gd name="T78" fmla="*/ 49 w 203"/>
                <a:gd name="T79" fmla="*/ 115 h 172"/>
                <a:gd name="T80" fmla="*/ 53 w 203"/>
                <a:gd name="T81" fmla="*/ 122 h 172"/>
                <a:gd name="T82" fmla="*/ 59 w 203"/>
                <a:gd name="T83" fmla="*/ 119 h 172"/>
                <a:gd name="T84" fmla="*/ 66 w 203"/>
                <a:gd name="T85" fmla="*/ 115 h 172"/>
                <a:gd name="T86" fmla="*/ 73 w 203"/>
                <a:gd name="T87" fmla="*/ 112 h 172"/>
                <a:gd name="T88" fmla="*/ 78 w 203"/>
                <a:gd name="T89" fmla="*/ 110 h 172"/>
                <a:gd name="T90" fmla="*/ 97 w 203"/>
                <a:gd name="T91" fmla="*/ 129 h 172"/>
                <a:gd name="T92" fmla="*/ 111 w 203"/>
                <a:gd name="T93" fmla="*/ 143 h 172"/>
                <a:gd name="T94" fmla="*/ 120 w 203"/>
                <a:gd name="T95" fmla="*/ 153 h 172"/>
                <a:gd name="T96" fmla="*/ 127 w 203"/>
                <a:gd name="T97" fmla="*/ 160 h 172"/>
                <a:gd name="T98" fmla="*/ 131 w 203"/>
                <a:gd name="T99" fmla="*/ 165 h 172"/>
                <a:gd name="T100" fmla="*/ 135 w 203"/>
                <a:gd name="T101" fmla="*/ 167 h 172"/>
                <a:gd name="T102" fmla="*/ 136 w 203"/>
                <a:gd name="T103" fmla="*/ 168 h 172"/>
                <a:gd name="T104" fmla="*/ 137 w 203"/>
                <a:gd name="T105" fmla="*/ 168 h 172"/>
                <a:gd name="T106" fmla="*/ 143 w 203"/>
                <a:gd name="T107" fmla="*/ 170 h 172"/>
                <a:gd name="T108" fmla="*/ 149 w 203"/>
                <a:gd name="T109" fmla="*/ 172 h 172"/>
                <a:gd name="T110" fmla="*/ 158 w 203"/>
                <a:gd name="T111" fmla="*/ 172 h 172"/>
                <a:gd name="T112" fmla="*/ 171 w 203"/>
                <a:gd name="T113" fmla="*/ 17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3" h="172">
                  <a:moveTo>
                    <a:pt x="171" y="170"/>
                  </a:moveTo>
                  <a:lnTo>
                    <a:pt x="178" y="168"/>
                  </a:lnTo>
                  <a:lnTo>
                    <a:pt x="188" y="168"/>
                  </a:lnTo>
                  <a:lnTo>
                    <a:pt x="197" y="167"/>
                  </a:lnTo>
                  <a:lnTo>
                    <a:pt x="203" y="167"/>
                  </a:lnTo>
                  <a:lnTo>
                    <a:pt x="195" y="159"/>
                  </a:lnTo>
                  <a:lnTo>
                    <a:pt x="182" y="148"/>
                  </a:lnTo>
                  <a:lnTo>
                    <a:pt x="168" y="136"/>
                  </a:lnTo>
                  <a:lnTo>
                    <a:pt x="152" y="122"/>
                  </a:lnTo>
                  <a:lnTo>
                    <a:pt x="137" y="110"/>
                  </a:lnTo>
                  <a:lnTo>
                    <a:pt x="125" y="98"/>
                  </a:lnTo>
                  <a:lnTo>
                    <a:pt x="115" y="89"/>
                  </a:lnTo>
                  <a:lnTo>
                    <a:pt x="112" y="82"/>
                  </a:lnTo>
                  <a:lnTo>
                    <a:pt x="118" y="76"/>
                  </a:lnTo>
                  <a:lnTo>
                    <a:pt x="121" y="69"/>
                  </a:lnTo>
                  <a:lnTo>
                    <a:pt x="125" y="64"/>
                  </a:lnTo>
                  <a:lnTo>
                    <a:pt x="128" y="60"/>
                  </a:lnTo>
                  <a:lnTo>
                    <a:pt x="128" y="58"/>
                  </a:lnTo>
                  <a:lnTo>
                    <a:pt x="128" y="54"/>
                  </a:lnTo>
                  <a:lnTo>
                    <a:pt x="127" y="51"/>
                  </a:lnTo>
                  <a:lnTo>
                    <a:pt x="127" y="49"/>
                  </a:lnTo>
                  <a:lnTo>
                    <a:pt x="112" y="44"/>
                  </a:lnTo>
                  <a:lnTo>
                    <a:pt x="96" y="38"/>
                  </a:lnTo>
                  <a:lnTo>
                    <a:pt x="81" y="34"/>
                  </a:lnTo>
                  <a:lnTo>
                    <a:pt x="65" y="28"/>
                  </a:lnTo>
                  <a:lnTo>
                    <a:pt x="50" y="21"/>
                  </a:lnTo>
                  <a:lnTo>
                    <a:pt x="34" y="15"/>
                  </a:lnTo>
                  <a:lnTo>
                    <a:pt x="19" y="8"/>
                  </a:lnTo>
                  <a:lnTo>
                    <a:pt x="4" y="0"/>
                  </a:lnTo>
                  <a:lnTo>
                    <a:pt x="2" y="1"/>
                  </a:lnTo>
                  <a:lnTo>
                    <a:pt x="2" y="1"/>
                  </a:lnTo>
                  <a:lnTo>
                    <a:pt x="1" y="1"/>
                  </a:lnTo>
                  <a:lnTo>
                    <a:pt x="0" y="2"/>
                  </a:lnTo>
                  <a:lnTo>
                    <a:pt x="2" y="9"/>
                  </a:lnTo>
                  <a:lnTo>
                    <a:pt x="8" y="24"/>
                  </a:lnTo>
                  <a:lnTo>
                    <a:pt x="16" y="43"/>
                  </a:lnTo>
                  <a:lnTo>
                    <a:pt x="24" y="62"/>
                  </a:lnTo>
                  <a:lnTo>
                    <a:pt x="32" y="83"/>
                  </a:lnTo>
                  <a:lnTo>
                    <a:pt x="40" y="102"/>
                  </a:lnTo>
                  <a:lnTo>
                    <a:pt x="49" y="115"/>
                  </a:lnTo>
                  <a:lnTo>
                    <a:pt x="53" y="122"/>
                  </a:lnTo>
                  <a:lnTo>
                    <a:pt x="59" y="119"/>
                  </a:lnTo>
                  <a:lnTo>
                    <a:pt x="66" y="115"/>
                  </a:lnTo>
                  <a:lnTo>
                    <a:pt x="73" y="112"/>
                  </a:lnTo>
                  <a:lnTo>
                    <a:pt x="78" y="110"/>
                  </a:lnTo>
                  <a:lnTo>
                    <a:pt x="97" y="129"/>
                  </a:lnTo>
                  <a:lnTo>
                    <a:pt x="111" y="143"/>
                  </a:lnTo>
                  <a:lnTo>
                    <a:pt x="120" y="153"/>
                  </a:lnTo>
                  <a:lnTo>
                    <a:pt x="127" y="160"/>
                  </a:lnTo>
                  <a:lnTo>
                    <a:pt x="131" y="165"/>
                  </a:lnTo>
                  <a:lnTo>
                    <a:pt x="135" y="167"/>
                  </a:lnTo>
                  <a:lnTo>
                    <a:pt x="136" y="168"/>
                  </a:lnTo>
                  <a:lnTo>
                    <a:pt x="137" y="168"/>
                  </a:lnTo>
                  <a:lnTo>
                    <a:pt x="143" y="170"/>
                  </a:lnTo>
                  <a:lnTo>
                    <a:pt x="149" y="172"/>
                  </a:lnTo>
                  <a:lnTo>
                    <a:pt x="158" y="172"/>
                  </a:lnTo>
                  <a:lnTo>
                    <a:pt x="171" y="17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36" name="Freeform 30"/>
            <p:cNvSpPr>
              <a:spLocks/>
            </p:cNvSpPr>
            <p:nvPr/>
          </p:nvSpPr>
          <p:spPr bwMode="auto">
            <a:xfrm>
              <a:off x="2163" y="3076"/>
              <a:ext cx="250" cy="58"/>
            </a:xfrm>
            <a:custGeom>
              <a:avLst/>
              <a:gdLst>
                <a:gd name="T0" fmla="*/ 108 w 500"/>
                <a:gd name="T1" fmla="*/ 111 h 116"/>
                <a:gd name="T2" fmla="*/ 8 w 500"/>
                <a:gd name="T3" fmla="*/ 90 h 116"/>
                <a:gd name="T4" fmla="*/ 24 w 500"/>
                <a:gd name="T5" fmla="*/ 86 h 116"/>
                <a:gd name="T6" fmla="*/ 60 w 500"/>
                <a:gd name="T7" fmla="*/ 88 h 116"/>
                <a:gd name="T8" fmla="*/ 42 w 500"/>
                <a:gd name="T9" fmla="*/ 83 h 116"/>
                <a:gd name="T10" fmla="*/ 8 w 500"/>
                <a:gd name="T11" fmla="*/ 75 h 116"/>
                <a:gd name="T12" fmla="*/ 1 w 500"/>
                <a:gd name="T13" fmla="*/ 63 h 116"/>
                <a:gd name="T14" fmla="*/ 32 w 500"/>
                <a:gd name="T15" fmla="*/ 67 h 116"/>
                <a:gd name="T16" fmla="*/ 79 w 500"/>
                <a:gd name="T17" fmla="*/ 74 h 116"/>
                <a:gd name="T18" fmla="*/ 84 w 500"/>
                <a:gd name="T19" fmla="*/ 72 h 116"/>
                <a:gd name="T20" fmla="*/ 61 w 500"/>
                <a:gd name="T21" fmla="*/ 68 h 116"/>
                <a:gd name="T22" fmla="*/ 30 w 500"/>
                <a:gd name="T23" fmla="*/ 60 h 116"/>
                <a:gd name="T24" fmla="*/ 6 w 500"/>
                <a:gd name="T25" fmla="*/ 53 h 116"/>
                <a:gd name="T26" fmla="*/ 0 w 500"/>
                <a:gd name="T27" fmla="*/ 42 h 116"/>
                <a:gd name="T28" fmla="*/ 26 w 500"/>
                <a:gd name="T29" fmla="*/ 44 h 116"/>
                <a:gd name="T30" fmla="*/ 36 w 500"/>
                <a:gd name="T31" fmla="*/ 45 h 116"/>
                <a:gd name="T32" fmla="*/ 22 w 500"/>
                <a:gd name="T33" fmla="*/ 38 h 116"/>
                <a:gd name="T34" fmla="*/ 4 w 500"/>
                <a:gd name="T35" fmla="*/ 22 h 116"/>
                <a:gd name="T36" fmla="*/ 35 w 500"/>
                <a:gd name="T37" fmla="*/ 29 h 116"/>
                <a:gd name="T38" fmla="*/ 79 w 500"/>
                <a:gd name="T39" fmla="*/ 38 h 116"/>
                <a:gd name="T40" fmla="*/ 76 w 500"/>
                <a:gd name="T41" fmla="*/ 35 h 116"/>
                <a:gd name="T42" fmla="*/ 26 w 500"/>
                <a:gd name="T43" fmla="*/ 19 h 116"/>
                <a:gd name="T44" fmla="*/ 4 w 500"/>
                <a:gd name="T45" fmla="*/ 5 h 116"/>
                <a:gd name="T46" fmla="*/ 83 w 500"/>
                <a:gd name="T47" fmla="*/ 20 h 116"/>
                <a:gd name="T48" fmla="*/ 189 w 500"/>
                <a:gd name="T49" fmla="*/ 29 h 116"/>
                <a:gd name="T50" fmla="*/ 298 w 500"/>
                <a:gd name="T51" fmla="*/ 27 h 116"/>
                <a:gd name="T52" fmla="*/ 408 w 500"/>
                <a:gd name="T53" fmla="*/ 18 h 116"/>
                <a:gd name="T54" fmla="*/ 460 w 500"/>
                <a:gd name="T55" fmla="*/ 10 h 116"/>
                <a:gd name="T56" fmla="*/ 491 w 500"/>
                <a:gd name="T57" fmla="*/ 3 h 116"/>
                <a:gd name="T58" fmla="*/ 498 w 500"/>
                <a:gd name="T59" fmla="*/ 8 h 116"/>
                <a:gd name="T60" fmla="*/ 475 w 500"/>
                <a:gd name="T61" fmla="*/ 19 h 116"/>
                <a:gd name="T62" fmla="*/ 446 w 500"/>
                <a:gd name="T63" fmla="*/ 29 h 116"/>
                <a:gd name="T64" fmla="*/ 469 w 500"/>
                <a:gd name="T65" fmla="*/ 26 h 116"/>
                <a:gd name="T66" fmla="*/ 498 w 500"/>
                <a:gd name="T67" fmla="*/ 19 h 116"/>
                <a:gd name="T68" fmla="*/ 500 w 500"/>
                <a:gd name="T69" fmla="*/ 29 h 116"/>
                <a:gd name="T70" fmla="*/ 470 w 500"/>
                <a:gd name="T71" fmla="*/ 40 h 116"/>
                <a:gd name="T72" fmla="*/ 432 w 500"/>
                <a:gd name="T73" fmla="*/ 48 h 116"/>
                <a:gd name="T74" fmla="*/ 450 w 500"/>
                <a:gd name="T75" fmla="*/ 49 h 116"/>
                <a:gd name="T76" fmla="*/ 490 w 500"/>
                <a:gd name="T77" fmla="*/ 43 h 116"/>
                <a:gd name="T78" fmla="*/ 500 w 500"/>
                <a:gd name="T79" fmla="*/ 49 h 116"/>
                <a:gd name="T80" fmla="*/ 462 w 500"/>
                <a:gd name="T81" fmla="*/ 61 h 116"/>
                <a:gd name="T82" fmla="*/ 414 w 500"/>
                <a:gd name="T83" fmla="*/ 70 h 116"/>
                <a:gd name="T84" fmla="*/ 437 w 500"/>
                <a:gd name="T85" fmla="*/ 68 h 116"/>
                <a:gd name="T86" fmla="*/ 486 w 500"/>
                <a:gd name="T87" fmla="*/ 63 h 116"/>
                <a:gd name="T88" fmla="*/ 483 w 500"/>
                <a:gd name="T89" fmla="*/ 75 h 116"/>
                <a:gd name="T90" fmla="*/ 445 w 500"/>
                <a:gd name="T91" fmla="*/ 83 h 116"/>
                <a:gd name="T92" fmla="*/ 440 w 500"/>
                <a:gd name="T93" fmla="*/ 86 h 116"/>
                <a:gd name="T94" fmla="*/ 475 w 500"/>
                <a:gd name="T95" fmla="*/ 81 h 116"/>
                <a:gd name="T96" fmla="*/ 493 w 500"/>
                <a:gd name="T97" fmla="*/ 80 h 116"/>
                <a:gd name="T98" fmla="*/ 468 w 500"/>
                <a:gd name="T99" fmla="*/ 93 h 116"/>
                <a:gd name="T100" fmla="*/ 412 w 500"/>
                <a:gd name="T101" fmla="*/ 103 h 116"/>
                <a:gd name="T102" fmla="*/ 362 w 500"/>
                <a:gd name="T103" fmla="*/ 106 h 116"/>
                <a:gd name="T104" fmla="*/ 304 w 500"/>
                <a:gd name="T105" fmla="*/ 110 h 116"/>
                <a:gd name="T106" fmla="*/ 247 w 500"/>
                <a:gd name="T107" fmla="*/ 113 h 116"/>
                <a:gd name="T108" fmla="*/ 191 w 500"/>
                <a:gd name="T109"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0" h="116">
                  <a:moveTo>
                    <a:pt x="178" y="116"/>
                  </a:moveTo>
                  <a:lnTo>
                    <a:pt x="160" y="114"/>
                  </a:lnTo>
                  <a:lnTo>
                    <a:pt x="136" y="113"/>
                  </a:lnTo>
                  <a:lnTo>
                    <a:pt x="108" y="111"/>
                  </a:lnTo>
                  <a:lnTo>
                    <a:pt x="79" y="108"/>
                  </a:lnTo>
                  <a:lnTo>
                    <a:pt x="50" y="103"/>
                  </a:lnTo>
                  <a:lnTo>
                    <a:pt x="26" y="97"/>
                  </a:lnTo>
                  <a:lnTo>
                    <a:pt x="8" y="90"/>
                  </a:lnTo>
                  <a:lnTo>
                    <a:pt x="0" y="81"/>
                  </a:lnTo>
                  <a:lnTo>
                    <a:pt x="8" y="82"/>
                  </a:lnTo>
                  <a:lnTo>
                    <a:pt x="16" y="85"/>
                  </a:lnTo>
                  <a:lnTo>
                    <a:pt x="24" y="86"/>
                  </a:lnTo>
                  <a:lnTo>
                    <a:pt x="32" y="86"/>
                  </a:lnTo>
                  <a:lnTo>
                    <a:pt x="42" y="87"/>
                  </a:lnTo>
                  <a:lnTo>
                    <a:pt x="50" y="88"/>
                  </a:lnTo>
                  <a:lnTo>
                    <a:pt x="60" y="88"/>
                  </a:lnTo>
                  <a:lnTo>
                    <a:pt x="69" y="88"/>
                  </a:lnTo>
                  <a:lnTo>
                    <a:pt x="60" y="87"/>
                  </a:lnTo>
                  <a:lnTo>
                    <a:pt x="50" y="86"/>
                  </a:lnTo>
                  <a:lnTo>
                    <a:pt x="42" y="83"/>
                  </a:lnTo>
                  <a:lnTo>
                    <a:pt x="32" y="82"/>
                  </a:lnTo>
                  <a:lnTo>
                    <a:pt x="24" y="80"/>
                  </a:lnTo>
                  <a:lnTo>
                    <a:pt x="16" y="79"/>
                  </a:lnTo>
                  <a:lnTo>
                    <a:pt x="8" y="75"/>
                  </a:lnTo>
                  <a:lnTo>
                    <a:pt x="1" y="73"/>
                  </a:lnTo>
                  <a:lnTo>
                    <a:pt x="1" y="70"/>
                  </a:lnTo>
                  <a:lnTo>
                    <a:pt x="1" y="66"/>
                  </a:lnTo>
                  <a:lnTo>
                    <a:pt x="1" y="63"/>
                  </a:lnTo>
                  <a:lnTo>
                    <a:pt x="0" y="60"/>
                  </a:lnTo>
                  <a:lnTo>
                    <a:pt x="11" y="63"/>
                  </a:lnTo>
                  <a:lnTo>
                    <a:pt x="21" y="65"/>
                  </a:lnTo>
                  <a:lnTo>
                    <a:pt x="32" y="67"/>
                  </a:lnTo>
                  <a:lnTo>
                    <a:pt x="44" y="70"/>
                  </a:lnTo>
                  <a:lnTo>
                    <a:pt x="54" y="72"/>
                  </a:lnTo>
                  <a:lnTo>
                    <a:pt x="66" y="73"/>
                  </a:lnTo>
                  <a:lnTo>
                    <a:pt x="79" y="74"/>
                  </a:lnTo>
                  <a:lnTo>
                    <a:pt x="90" y="74"/>
                  </a:lnTo>
                  <a:lnTo>
                    <a:pt x="89" y="73"/>
                  </a:lnTo>
                  <a:lnTo>
                    <a:pt x="87" y="73"/>
                  </a:lnTo>
                  <a:lnTo>
                    <a:pt x="84" y="72"/>
                  </a:lnTo>
                  <a:lnTo>
                    <a:pt x="82" y="72"/>
                  </a:lnTo>
                  <a:lnTo>
                    <a:pt x="77" y="71"/>
                  </a:lnTo>
                  <a:lnTo>
                    <a:pt x="70" y="70"/>
                  </a:lnTo>
                  <a:lnTo>
                    <a:pt x="61" y="68"/>
                  </a:lnTo>
                  <a:lnTo>
                    <a:pt x="50" y="67"/>
                  </a:lnTo>
                  <a:lnTo>
                    <a:pt x="43" y="65"/>
                  </a:lnTo>
                  <a:lnTo>
                    <a:pt x="37" y="63"/>
                  </a:lnTo>
                  <a:lnTo>
                    <a:pt x="30" y="60"/>
                  </a:lnTo>
                  <a:lnTo>
                    <a:pt x="24" y="59"/>
                  </a:lnTo>
                  <a:lnTo>
                    <a:pt x="19" y="57"/>
                  </a:lnTo>
                  <a:lnTo>
                    <a:pt x="13" y="55"/>
                  </a:lnTo>
                  <a:lnTo>
                    <a:pt x="6" y="53"/>
                  </a:lnTo>
                  <a:lnTo>
                    <a:pt x="0" y="51"/>
                  </a:lnTo>
                  <a:lnTo>
                    <a:pt x="0" y="49"/>
                  </a:lnTo>
                  <a:lnTo>
                    <a:pt x="0" y="45"/>
                  </a:lnTo>
                  <a:lnTo>
                    <a:pt x="0" y="42"/>
                  </a:lnTo>
                  <a:lnTo>
                    <a:pt x="1" y="38"/>
                  </a:lnTo>
                  <a:lnTo>
                    <a:pt x="12" y="41"/>
                  </a:lnTo>
                  <a:lnTo>
                    <a:pt x="20" y="43"/>
                  </a:lnTo>
                  <a:lnTo>
                    <a:pt x="26" y="44"/>
                  </a:lnTo>
                  <a:lnTo>
                    <a:pt x="29" y="45"/>
                  </a:lnTo>
                  <a:lnTo>
                    <a:pt x="32" y="45"/>
                  </a:lnTo>
                  <a:lnTo>
                    <a:pt x="34" y="45"/>
                  </a:lnTo>
                  <a:lnTo>
                    <a:pt x="36" y="45"/>
                  </a:lnTo>
                  <a:lnTo>
                    <a:pt x="37" y="45"/>
                  </a:lnTo>
                  <a:lnTo>
                    <a:pt x="36" y="44"/>
                  </a:lnTo>
                  <a:lnTo>
                    <a:pt x="32" y="42"/>
                  </a:lnTo>
                  <a:lnTo>
                    <a:pt x="22" y="38"/>
                  </a:lnTo>
                  <a:lnTo>
                    <a:pt x="4" y="31"/>
                  </a:lnTo>
                  <a:lnTo>
                    <a:pt x="4" y="29"/>
                  </a:lnTo>
                  <a:lnTo>
                    <a:pt x="4" y="26"/>
                  </a:lnTo>
                  <a:lnTo>
                    <a:pt x="4" y="22"/>
                  </a:lnTo>
                  <a:lnTo>
                    <a:pt x="4" y="20"/>
                  </a:lnTo>
                  <a:lnTo>
                    <a:pt x="14" y="23"/>
                  </a:lnTo>
                  <a:lnTo>
                    <a:pt x="24" y="26"/>
                  </a:lnTo>
                  <a:lnTo>
                    <a:pt x="35" y="29"/>
                  </a:lnTo>
                  <a:lnTo>
                    <a:pt x="46" y="31"/>
                  </a:lnTo>
                  <a:lnTo>
                    <a:pt x="57" y="35"/>
                  </a:lnTo>
                  <a:lnTo>
                    <a:pt x="67" y="36"/>
                  </a:lnTo>
                  <a:lnTo>
                    <a:pt x="79" y="38"/>
                  </a:lnTo>
                  <a:lnTo>
                    <a:pt x="91" y="40"/>
                  </a:lnTo>
                  <a:lnTo>
                    <a:pt x="88" y="38"/>
                  </a:lnTo>
                  <a:lnTo>
                    <a:pt x="82" y="37"/>
                  </a:lnTo>
                  <a:lnTo>
                    <a:pt x="76" y="35"/>
                  </a:lnTo>
                  <a:lnTo>
                    <a:pt x="68" y="33"/>
                  </a:lnTo>
                  <a:lnTo>
                    <a:pt x="57" y="29"/>
                  </a:lnTo>
                  <a:lnTo>
                    <a:pt x="43" y="25"/>
                  </a:lnTo>
                  <a:lnTo>
                    <a:pt x="26" y="19"/>
                  </a:lnTo>
                  <a:lnTo>
                    <a:pt x="4" y="12"/>
                  </a:lnTo>
                  <a:lnTo>
                    <a:pt x="4" y="10"/>
                  </a:lnTo>
                  <a:lnTo>
                    <a:pt x="4" y="7"/>
                  </a:lnTo>
                  <a:lnTo>
                    <a:pt x="4" y="5"/>
                  </a:lnTo>
                  <a:lnTo>
                    <a:pt x="4" y="3"/>
                  </a:lnTo>
                  <a:lnTo>
                    <a:pt x="30" y="10"/>
                  </a:lnTo>
                  <a:lnTo>
                    <a:pt x="57" y="15"/>
                  </a:lnTo>
                  <a:lnTo>
                    <a:pt x="83" y="20"/>
                  </a:lnTo>
                  <a:lnTo>
                    <a:pt x="110" y="23"/>
                  </a:lnTo>
                  <a:lnTo>
                    <a:pt x="136" y="26"/>
                  </a:lnTo>
                  <a:lnTo>
                    <a:pt x="163" y="28"/>
                  </a:lnTo>
                  <a:lnTo>
                    <a:pt x="189" y="29"/>
                  </a:lnTo>
                  <a:lnTo>
                    <a:pt x="217" y="29"/>
                  </a:lnTo>
                  <a:lnTo>
                    <a:pt x="243" y="29"/>
                  </a:lnTo>
                  <a:lnTo>
                    <a:pt x="271" y="28"/>
                  </a:lnTo>
                  <a:lnTo>
                    <a:pt x="298" y="27"/>
                  </a:lnTo>
                  <a:lnTo>
                    <a:pt x="325" y="26"/>
                  </a:lnTo>
                  <a:lnTo>
                    <a:pt x="353" y="23"/>
                  </a:lnTo>
                  <a:lnTo>
                    <a:pt x="380" y="21"/>
                  </a:lnTo>
                  <a:lnTo>
                    <a:pt x="408" y="18"/>
                  </a:lnTo>
                  <a:lnTo>
                    <a:pt x="436" y="15"/>
                  </a:lnTo>
                  <a:lnTo>
                    <a:pt x="444" y="13"/>
                  </a:lnTo>
                  <a:lnTo>
                    <a:pt x="452" y="12"/>
                  </a:lnTo>
                  <a:lnTo>
                    <a:pt x="460" y="10"/>
                  </a:lnTo>
                  <a:lnTo>
                    <a:pt x="468" y="7"/>
                  </a:lnTo>
                  <a:lnTo>
                    <a:pt x="476" y="6"/>
                  </a:lnTo>
                  <a:lnTo>
                    <a:pt x="483" y="4"/>
                  </a:lnTo>
                  <a:lnTo>
                    <a:pt x="491" y="3"/>
                  </a:lnTo>
                  <a:lnTo>
                    <a:pt x="499" y="0"/>
                  </a:lnTo>
                  <a:lnTo>
                    <a:pt x="499" y="3"/>
                  </a:lnTo>
                  <a:lnTo>
                    <a:pt x="499" y="5"/>
                  </a:lnTo>
                  <a:lnTo>
                    <a:pt x="498" y="8"/>
                  </a:lnTo>
                  <a:lnTo>
                    <a:pt x="498" y="11"/>
                  </a:lnTo>
                  <a:lnTo>
                    <a:pt x="490" y="13"/>
                  </a:lnTo>
                  <a:lnTo>
                    <a:pt x="483" y="15"/>
                  </a:lnTo>
                  <a:lnTo>
                    <a:pt x="475" y="19"/>
                  </a:lnTo>
                  <a:lnTo>
                    <a:pt x="468" y="21"/>
                  </a:lnTo>
                  <a:lnTo>
                    <a:pt x="461" y="23"/>
                  </a:lnTo>
                  <a:lnTo>
                    <a:pt x="453" y="26"/>
                  </a:lnTo>
                  <a:lnTo>
                    <a:pt x="446" y="29"/>
                  </a:lnTo>
                  <a:lnTo>
                    <a:pt x="438" y="31"/>
                  </a:lnTo>
                  <a:lnTo>
                    <a:pt x="449" y="29"/>
                  </a:lnTo>
                  <a:lnTo>
                    <a:pt x="460" y="28"/>
                  </a:lnTo>
                  <a:lnTo>
                    <a:pt x="469" y="26"/>
                  </a:lnTo>
                  <a:lnTo>
                    <a:pt x="478" y="23"/>
                  </a:lnTo>
                  <a:lnTo>
                    <a:pt x="486" y="21"/>
                  </a:lnTo>
                  <a:lnTo>
                    <a:pt x="493" y="20"/>
                  </a:lnTo>
                  <a:lnTo>
                    <a:pt x="498" y="19"/>
                  </a:lnTo>
                  <a:lnTo>
                    <a:pt x="500" y="19"/>
                  </a:lnTo>
                  <a:lnTo>
                    <a:pt x="500" y="23"/>
                  </a:lnTo>
                  <a:lnTo>
                    <a:pt x="500" y="26"/>
                  </a:lnTo>
                  <a:lnTo>
                    <a:pt x="500" y="29"/>
                  </a:lnTo>
                  <a:lnTo>
                    <a:pt x="499" y="34"/>
                  </a:lnTo>
                  <a:lnTo>
                    <a:pt x="488" y="36"/>
                  </a:lnTo>
                  <a:lnTo>
                    <a:pt x="479" y="37"/>
                  </a:lnTo>
                  <a:lnTo>
                    <a:pt x="470" y="40"/>
                  </a:lnTo>
                  <a:lnTo>
                    <a:pt x="461" y="42"/>
                  </a:lnTo>
                  <a:lnTo>
                    <a:pt x="450" y="44"/>
                  </a:lnTo>
                  <a:lnTo>
                    <a:pt x="441" y="46"/>
                  </a:lnTo>
                  <a:lnTo>
                    <a:pt x="432" y="48"/>
                  </a:lnTo>
                  <a:lnTo>
                    <a:pt x="422" y="50"/>
                  </a:lnTo>
                  <a:lnTo>
                    <a:pt x="431" y="50"/>
                  </a:lnTo>
                  <a:lnTo>
                    <a:pt x="441" y="49"/>
                  </a:lnTo>
                  <a:lnTo>
                    <a:pt x="450" y="49"/>
                  </a:lnTo>
                  <a:lnTo>
                    <a:pt x="461" y="48"/>
                  </a:lnTo>
                  <a:lnTo>
                    <a:pt x="470" y="46"/>
                  </a:lnTo>
                  <a:lnTo>
                    <a:pt x="480" y="45"/>
                  </a:lnTo>
                  <a:lnTo>
                    <a:pt x="490" y="43"/>
                  </a:lnTo>
                  <a:lnTo>
                    <a:pt x="500" y="42"/>
                  </a:lnTo>
                  <a:lnTo>
                    <a:pt x="500" y="44"/>
                  </a:lnTo>
                  <a:lnTo>
                    <a:pt x="500" y="46"/>
                  </a:lnTo>
                  <a:lnTo>
                    <a:pt x="500" y="49"/>
                  </a:lnTo>
                  <a:lnTo>
                    <a:pt x="500" y="51"/>
                  </a:lnTo>
                  <a:lnTo>
                    <a:pt x="487" y="56"/>
                  </a:lnTo>
                  <a:lnTo>
                    <a:pt x="475" y="59"/>
                  </a:lnTo>
                  <a:lnTo>
                    <a:pt x="462" y="61"/>
                  </a:lnTo>
                  <a:lnTo>
                    <a:pt x="450" y="64"/>
                  </a:lnTo>
                  <a:lnTo>
                    <a:pt x="438" y="66"/>
                  </a:lnTo>
                  <a:lnTo>
                    <a:pt x="426" y="68"/>
                  </a:lnTo>
                  <a:lnTo>
                    <a:pt x="414" y="70"/>
                  </a:lnTo>
                  <a:lnTo>
                    <a:pt x="402" y="71"/>
                  </a:lnTo>
                  <a:lnTo>
                    <a:pt x="414" y="71"/>
                  </a:lnTo>
                  <a:lnTo>
                    <a:pt x="425" y="70"/>
                  </a:lnTo>
                  <a:lnTo>
                    <a:pt x="437" y="68"/>
                  </a:lnTo>
                  <a:lnTo>
                    <a:pt x="449" y="66"/>
                  </a:lnTo>
                  <a:lnTo>
                    <a:pt x="462" y="65"/>
                  </a:lnTo>
                  <a:lnTo>
                    <a:pt x="474" y="64"/>
                  </a:lnTo>
                  <a:lnTo>
                    <a:pt x="486" y="63"/>
                  </a:lnTo>
                  <a:lnTo>
                    <a:pt x="499" y="63"/>
                  </a:lnTo>
                  <a:lnTo>
                    <a:pt x="497" y="67"/>
                  </a:lnTo>
                  <a:lnTo>
                    <a:pt x="491" y="72"/>
                  </a:lnTo>
                  <a:lnTo>
                    <a:pt x="483" y="75"/>
                  </a:lnTo>
                  <a:lnTo>
                    <a:pt x="474" y="79"/>
                  </a:lnTo>
                  <a:lnTo>
                    <a:pt x="463" y="81"/>
                  </a:lnTo>
                  <a:lnTo>
                    <a:pt x="453" y="82"/>
                  </a:lnTo>
                  <a:lnTo>
                    <a:pt x="445" y="83"/>
                  </a:lnTo>
                  <a:lnTo>
                    <a:pt x="439" y="85"/>
                  </a:lnTo>
                  <a:lnTo>
                    <a:pt x="439" y="86"/>
                  </a:lnTo>
                  <a:lnTo>
                    <a:pt x="440" y="86"/>
                  </a:lnTo>
                  <a:lnTo>
                    <a:pt x="440" y="86"/>
                  </a:lnTo>
                  <a:lnTo>
                    <a:pt x="440" y="87"/>
                  </a:lnTo>
                  <a:lnTo>
                    <a:pt x="455" y="85"/>
                  </a:lnTo>
                  <a:lnTo>
                    <a:pt x="467" y="83"/>
                  </a:lnTo>
                  <a:lnTo>
                    <a:pt x="475" y="81"/>
                  </a:lnTo>
                  <a:lnTo>
                    <a:pt x="480" y="81"/>
                  </a:lnTo>
                  <a:lnTo>
                    <a:pt x="485" y="80"/>
                  </a:lnTo>
                  <a:lnTo>
                    <a:pt x="490" y="80"/>
                  </a:lnTo>
                  <a:lnTo>
                    <a:pt x="493" y="80"/>
                  </a:lnTo>
                  <a:lnTo>
                    <a:pt x="497" y="80"/>
                  </a:lnTo>
                  <a:lnTo>
                    <a:pt x="491" y="85"/>
                  </a:lnTo>
                  <a:lnTo>
                    <a:pt x="482" y="88"/>
                  </a:lnTo>
                  <a:lnTo>
                    <a:pt x="468" y="93"/>
                  </a:lnTo>
                  <a:lnTo>
                    <a:pt x="453" y="95"/>
                  </a:lnTo>
                  <a:lnTo>
                    <a:pt x="438" y="98"/>
                  </a:lnTo>
                  <a:lnTo>
                    <a:pt x="424" y="101"/>
                  </a:lnTo>
                  <a:lnTo>
                    <a:pt x="412" y="103"/>
                  </a:lnTo>
                  <a:lnTo>
                    <a:pt x="406" y="104"/>
                  </a:lnTo>
                  <a:lnTo>
                    <a:pt x="391" y="105"/>
                  </a:lnTo>
                  <a:lnTo>
                    <a:pt x="377" y="106"/>
                  </a:lnTo>
                  <a:lnTo>
                    <a:pt x="362" y="106"/>
                  </a:lnTo>
                  <a:lnTo>
                    <a:pt x="348" y="108"/>
                  </a:lnTo>
                  <a:lnTo>
                    <a:pt x="333" y="109"/>
                  </a:lnTo>
                  <a:lnTo>
                    <a:pt x="318" y="110"/>
                  </a:lnTo>
                  <a:lnTo>
                    <a:pt x="304" y="110"/>
                  </a:lnTo>
                  <a:lnTo>
                    <a:pt x="289" y="111"/>
                  </a:lnTo>
                  <a:lnTo>
                    <a:pt x="275" y="112"/>
                  </a:lnTo>
                  <a:lnTo>
                    <a:pt x="260" y="112"/>
                  </a:lnTo>
                  <a:lnTo>
                    <a:pt x="247" y="113"/>
                  </a:lnTo>
                  <a:lnTo>
                    <a:pt x="233" y="114"/>
                  </a:lnTo>
                  <a:lnTo>
                    <a:pt x="219" y="114"/>
                  </a:lnTo>
                  <a:lnTo>
                    <a:pt x="205" y="114"/>
                  </a:lnTo>
                  <a:lnTo>
                    <a:pt x="191" y="116"/>
                  </a:lnTo>
                  <a:lnTo>
                    <a:pt x="178" y="116"/>
                  </a:lnTo>
                  <a:close/>
                </a:path>
              </a:pathLst>
            </a:custGeom>
            <a:solidFill>
              <a:srgbClr val="66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37" name="Freeform 31"/>
            <p:cNvSpPr>
              <a:spLocks/>
            </p:cNvSpPr>
            <p:nvPr/>
          </p:nvSpPr>
          <p:spPr bwMode="auto">
            <a:xfrm>
              <a:off x="2347" y="3119"/>
              <a:ext cx="12" cy="3"/>
            </a:xfrm>
            <a:custGeom>
              <a:avLst/>
              <a:gdLst>
                <a:gd name="T0" fmla="*/ 9 w 23"/>
                <a:gd name="T1" fmla="*/ 4 h 4"/>
                <a:gd name="T2" fmla="*/ 7 w 23"/>
                <a:gd name="T3" fmla="*/ 4 h 4"/>
                <a:gd name="T4" fmla="*/ 4 w 23"/>
                <a:gd name="T5" fmla="*/ 4 h 4"/>
                <a:gd name="T6" fmla="*/ 2 w 23"/>
                <a:gd name="T7" fmla="*/ 4 h 4"/>
                <a:gd name="T8" fmla="*/ 0 w 23"/>
                <a:gd name="T9" fmla="*/ 4 h 4"/>
                <a:gd name="T10" fmla="*/ 0 w 23"/>
                <a:gd name="T11" fmla="*/ 3 h 4"/>
                <a:gd name="T12" fmla="*/ 0 w 23"/>
                <a:gd name="T13" fmla="*/ 2 h 4"/>
                <a:gd name="T14" fmla="*/ 0 w 23"/>
                <a:gd name="T15" fmla="*/ 1 h 4"/>
                <a:gd name="T16" fmla="*/ 0 w 23"/>
                <a:gd name="T17" fmla="*/ 0 h 4"/>
                <a:gd name="T18" fmla="*/ 11 w 23"/>
                <a:gd name="T19" fmla="*/ 1 h 4"/>
                <a:gd name="T20" fmla="*/ 18 w 23"/>
                <a:gd name="T21" fmla="*/ 1 h 4"/>
                <a:gd name="T22" fmla="*/ 22 w 23"/>
                <a:gd name="T23" fmla="*/ 2 h 4"/>
                <a:gd name="T24" fmla="*/ 23 w 23"/>
                <a:gd name="T25" fmla="*/ 3 h 4"/>
                <a:gd name="T26" fmla="*/ 19 w 23"/>
                <a:gd name="T27" fmla="*/ 3 h 4"/>
                <a:gd name="T28" fmla="*/ 16 w 23"/>
                <a:gd name="T29" fmla="*/ 3 h 4"/>
                <a:gd name="T30" fmla="*/ 12 w 23"/>
                <a:gd name="T31" fmla="*/ 4 h 4"/>
                <a:gd name="T32" fmla="*/ 9 w 23"/>
                <a:gd name="T33"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4">
                  <a:moveTo>
                    <a:pt x="9" y="4"/>
                  </a:moveTo>
                  <a:lnTo>
                    <a:pt x="7" y="4"/>
                  </a:lnTo>
                  <a:lnTo>
                    <a:pt x="4" y="4"/>
                  </a:lnTo>
                  <a:lnTo>
                    <a:pt x="2" y="4"/>
                  </a:lnTo>
                  <a:lnTo>
                    <a:pt x="0" y="4"/>
                  </a:lnTo>
                  <a:lnTo>
                    <a:pt x="0" y="3"/>
                  </a:lnTo>
                  <a:lnTo>
                    <a:pt x="0" y="2"/>
                  </a:lnTo>
                  <a:lnTo>
                    <a:pt x="0" y="1"/>
                  </a:lnTo>
                  <a:lnTo>
                    <a:pt x="0" y="0"/>
                  </a:lnTo>
                  <a:lnTo>
                    <a:pt x="11" y="1"/>
                  </a:lnTo>
                  <a:lnTo>
                    <a:pt x="18" y="1"/>
                  </a:lnTo>
                  <a:lnTo>
                    <a:pt x="22" y="2"/>
                  </a:lnTo>
                  <a:lnTo>
                    <a:pt x="23" y="3"/>
                  </a:lnTo>
                  <a:lnTo>
                    <a:pt x="19" y="3"/>
                  </a:lnTo>
                  <a:lnTo>
                    <a:pt x="16" y="3"/>
                  </a:lnTo>
                  <a:lnTo>
                    <a:pt x="12" y="4"/>
                  </a:lnTo>
                  <a:lnTo>
                    <a:pt x="9"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38" name="Freeform 32"/>
            <p:cNvSpPr>
              <a:spLocks/>
            </p:cNvSpPr>
            <p:nvPr/>
          </p:nvSpPr>
          <p:spPr bwMode="auto">
            <a:xfrm>
              <a:off x="2216" y="3114"/>
              <a:ext cx="23" cy="3"/>
            </a:xfrm>
            <a:custGeom>
              <a:avLst/>
              <a:gdLst>
                <a:gd name="T0" fmla="*/ 38 w 46"/>
                <a:gd name="T1" fmla="*/ 5 h 5"/>
                <a:gd name="T2" fmla="*/ 27 w 46"/>
                <a:gd name="T3" fmla="*/ 4 h 5"/>
                <a:gd name="T4" fmla="*/ 19 w 46"/>
                <a:gd name="T5" fmla="*/ 4 h 5"/>
                <a:gd name="T6" fmla="*/ 13 w 46"/>
                <a:gd name="T7" fmla="*/ 3 h 5"/>
                <a:gd name="T8" fmla="*/ 8 w 46"/>
                <a:gd name="T9" fmla="*/ 3 h 5"/>
                <a:gd name="T10" fmla="*/ 6 w 46"/>
                <a:gd name="T11" fmla="*/ 3 h 5"/>
                <a:gd name="T12" fmla="*/ 4 w 46"/>
                <a:gd name="T13" fmla="*/ 2 h 5"/>
                <a:gd name="T14" fmla="*/ 1 w 46"/>
                <a:gd name="T15" fmla="*/ 2 h 5"/>
                <a:gd name="T16" fmla="*/ 0 w 46"/>
                <a:gd name="T17" fmla="*/ 0 h 5"/>
                <a:gd name="T18" fmla="*/ 6 w 46"/>
                <a:gd name="T19" fmla="*/ 0 h 5"/>
                <a:gd name="T20" fmla="*/ 12 w 46"/>
                <a:gd name="T21" fmla="*/ 0 h 5"/>
                <a:gd name="T22" fmla="*/ 16 w 46"/>
                <a:gd name="T23" fmla="*/ 0 h 5"/>
                <a:gd name="T24" fmla="*/ 22 w 46"/>
                <a:gd name="T25" fmla="*/ 0 h 5"/>
                <a:gd name="T26" fmla="*/ 28 w 46"/>
                <a:gd name="T27" fmla="*/ 0 h 5"/>
                <a:gd name="T28" fmla="*/ 34 w 46"/>
                <a:gd name="T29" fmla="*/ 2 h 5"/>
                <a:gd name="T30" fmla="*/ 40 w 46"/>
                <a:gd name="T31" fmla="*/ 3 h 5"/>
                <a:gd name="T32" fmla="*/ 46 w 46"/>
                <a:gd name="T33" fmla="*/ 4 h 5"/>
                <a:gd name="T34" fmla="*/ 44 w 46"/>
                <a:gd name="T35" fmla="*/ 4 h 5"/>
                <a:gd name="T36" fmla="*/ 43 w 46"/>
                <a:gd name="T37" fmla="*/ 4 h 5"/>
                <a:gd name="T38" fmla="*/ 40 w 46"/>
                <a:gd name="T39" fmla="*/ 4 h 5"/>
                <a:gd name="T40" fmla="*/ 38 w 46"/>
                <a:gd name="T4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 h="5">
                  <a:moveTo>
                    <a:pt x="38" y="5"/>
                  </a:moveTo>
                  <a:lnTo>
                    <a:pt x="27" y="4"/>
                  </a:lnTo>
                  <a:lnTo>
                    <a:pt x="19" y="4"/>
                  </a:lnTo>
                  <a:lnTo>
                    <a:pt x="13" y="3"/>
                  </a:lnTo>
                  <a:lnTo>
                    <a:pt x="8" y="3"/>
                  </a:lnTo>
                  <a:lnTo>
                    <a:pt x="6" y="3"/>
                  </a:lnTo>
                  <a:lnTo>
                    <a:pt x="4" y="2"/>
                  </a:lnTo>
                  <a:lnTo>
                    <a:pt x="1" y="2"/>
                  </a:lnTo>
                  <a:lnTo>
                    <a:pt x="0" y="0"/>
                  </a:lnTo>
                  <a:lnTo>
                    <a:pt x="6" y="0"/>
                  </a:lnTo>
                  <a:lnTo>
                    <a:pt x="12" y="0"/>
                  </a:lnTo>
                  <a:lnTo>
                    <a:pt x="16" y="0"/>
                  </a:lnTo>
                  <a:lnTo>
                    <a:pt x="22" y="0"/>
                  </a:lnTo>
                  <a:lnTo>
                    <a:pt x="28" y="0"/>
                  </a:lnTo>
                  <a:lnTo>
                    <a:pt x="34" y="2"/>
                  </a:lnTo>
                  <a:lnTo>
                    <a:pt x="40" y="3"/>
                  </a:lnTo>
                  <a:lnTo>
                    <a:pt x="46" y="4"/>
                  </a:lnTo>
                  <a:lnTo>
                    <a:pt x="44" y="4"/>
                  </a:lnTo>
                  <a:lnTo>
                    <a:pt x="43" y="4"/>
                  </a:lnTo>
                  <a:lnTo>
                    <a:pt x="40" y="4"/>
                  </a:lnTo>
                  <a:lnTo>
                    <a:pt x="38"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39" name="Freeform 33"/>
            <p:cNvSpPr>
              <a:spLocks/>
            </p:cNvSpPr>
            <p:nvPr/>
          </p:nvSpPr>
          <p:spPr bwMode="auto">
            <a:xfrm>
              <a:off x="2343" y="3099"/>
              <a:ext cx="22" cy="3"/>
            </a:xfrm>
            <a:custGeom>
              <a:avLst/>
              <a:gdLst>
                <a:gd name="T0" fmla="*/ 0 w 42"/>
                <a:gd name="T1" fmla="*/ 6 h 6"/>
                <a:gd name="T2" fmla="*/ 0 w 42"/>
                <a:gd name="T3" fmla="*/ 5 h 6"/>
                <a:gd name="T4" fmla="*/ 1 w 42"/>
                <a:gd name="T5" fmla="*/ 4 h 6"/>
                <a:gd name="T6" fmla="*/ 1 w 42"/>
                <a:gd name="T7" fmla="*/ 4 h 6"/>
                <a:gd name="T8" fmla="*/ 1 w 42"/>
                <a:gd name="T9" fmla="*/ 3 h 6"/>
                <a:gd name="T10" fmla="*/ 5 w 42"/>
                <a:gd name="T11" fmla="*/ 3 h 6"/>
                <a:gd name="T12" fmla="*/ 10 w 42"/>
                <a:gd name="T13" fmla="*/ 1 h 6"/>
                <a:gd name="T14" fmla="*/ 16 w 42"/>
                <a:gd name="T15" fmla="*/ 1 h 6"/>
                <a:gd name="T16" fmla="*/ 22 w 42"/>
                <a:gd name="T17" fmla="*/ 0 h 6"/>
                <a:gd name="T18" fmla="*/ 27 w 42"/>
                <a:gd name="T19" fmla="*/ 0 h 6"/>
                <a:gd name="T20" fmla="*/ 33 w 42"/>
                <a:gd name="T21" fmla="*/ 0 h 6"/>
                <a:gd name="T22" fmla="*/ 38 w 42"/>
                <a:gd name="T23" fmla="*/ 1 h 6"/>
                <a:gd name="T24" fmla="*/ 42 w 42"/>
                <a:gd name="T25" fmla="*/ 3 h 6"/>
                <a:gd name="T26" fmla="*/ 40 w 42"/>
                <a:gd name="T27" fmla="*/ 4 h 6"/>
                <a:gd name="T28" fmla="*/ 34 w 42"/>
                <a:gd name="T29" fmla="*/ 5 h 6"/>
                <a:gd name="T30" fmla="*/ 28 w 42"/>
                <a:gd name="T31" fmla="*/ 5 h 6"/>
                <a:gd name="T32" fmla="*/ 22 w 42"/>
                <a:gd name="T33" fmla="*/ 6 h 6"/>
                <a:gd name="T34" fmla="*/ 13 w 42"/>
                <a:gd name="T35" fmla="*/ 6 h 6"/>
                <a:gd name="T36" fmla="*/ 8 w 42"/>
                <a:gd name="T37" fmla="*/ 6 h 6"/>
                <a:gd name="T38" fmla="*/ 2 w 42"/>
                <a:gd name="T39" fmla="*/ 6 h 6"/>
                <a:gd name="T40" fmla="*/ 0 w 42"/>
                <a:gd name="T41"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2" h="6">
                  <a:moveTo>
                    <a:pt x="0" y="6"/>
                  </a:moveTo>
                  <a:lnTo>
                    <a:pt x="0" y="5"/>
                  </a:lnTo>
                  <a:lnTo>
                    <a:pt x="1" y="4"/>
                  </a:lnTo>
                  <a:lnTo>
                    <a:pt x="1" y="4"/>
                  </a:lnTo>
                  <a:lnTo>
                    <a:pt x="1" y="3"/>
                  </a:lnTo>
                  <a:lnTo>
                    <a:pt x="5" y="3"/>
                  </a:lnTo>
                  <a:lnTo>
                    <a:pt x="10" y="1"/>
                  </a:lnTo>
                  <a:lnTo>
                    <a:pt x="16" y="1"/>
                  </a:lnTo>
                  <a:lnTo>
                    <a:pt x="22" y="0"/>
                  </a:lnTo>
                  <a:lnTo>
                    <a:pt x="27" y="0"/>
                  </a:lnTo>
                  <a:lnTo>
                    <a:pt x="33" y="0"/>
                  </a:lnTo>
                  <a:lnTo>
                    <a:pt x="38" y="1"/>
                  </a:lnTo>
                  <a:lnTo>
                    <a:pt x="42" y="3"/>
                  </a:lnTo>
                  <a:lnTo>
                    <a:pt x="40" y="4"/>
                  </a:lnTo>
                  <a:lnTo>
                    <a:pt x="34" y="5"/>
                  </a:lnTo>
                  <a:lnTo>
                    <a:pt x="28" y="5"/>
                  </a:lnTo>
                  <a:lnTo>
                    <a:pt x="22" y="6"/>
                  </a:lnTo>
                  <a:lnTo>
                    <a:pt x="13" y="6"/>
                  </a:lnTo>
                  <a:lnTo>
                    <a:pt x="8" y="6"/>
                  </a:lnTo>
                  <a:lnTo>
                    <a:pt x="2" y="6"/>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40" name="Freeform 34"/>
            <p:cNvSpPr>
              <a:spLocks/>
            </p:cNvSpPr>
            <p:nvPr/>
          </p:nvSpPr>
          <p:spPr bwMode="auto">
            <a:xfrm>
              <a:off x="2222" y="3096"/>
              <a:ext cx="13" cy="3"/>
            </a:xfrm>
            <a:custGeom>
              <a:avLst/>
              <a:gdLst>
                <a:gd name="T0" fmla="*/ 12 w 25"/>
                <a:gd name="T1" fmla="*/ 5 h 5"/>
                <a:gd name="T2" fmla="*/ 9 w 25"/>
                <a:gd name="T3" fmla="*/ 5 h 5"/>
                <a:gd name="T4" fmla="*/ 7 w 25"/>
                <a:gd name="T5" fmla="*/ 4 h 5"/>
                <a:gd name="T6" fmla="*/ 3 w 25"/>
                <a:gd name="T7" fmla="*/ 4 h 5"/>
                <a:gd name="T8" fmla="*/ 0 w 25"/>
                <a:gd name="T9" fmla="*/ 4 h 5"/>
                <a:gd name="T10" fmla="*/ 0 w 25"/>
                <a:gd name="T11" fmla="*/ 3 h 5"/>
                <a:gd name="T12" fmla="*/ 0 w 25"/>
                <a:gd name="T13" fmla="*/ 2 h 5"/>
                <a:gd name="T14" fmla="*/ 0 w 25"/>
                <a:gd name="T15" fmla="*/ 1 h 5"/>
                <a:gd name="T16" fmla="*/ 0 w 25"/>
                <a:gd name="T17" fmla="*/ 0 h 5"/>
                <a:gd name="T18" fmla="*/ 6 w 25"/>
                <a:gd name="T19" fmla="*/ 0 h 5"/>
                <a:gd name="T20" fmla="*/ 12 w 25"/>
                <a:gd name="T21" fmla="*/ 0 h 5"/>
                <a:gd name="T22" fmla="*/ 18 w 25"/>
                <a:gd name="T23" fmla="*/ 1 h 5"/>
                <a:gd name="T24" fmla="*/ 24 w 25"/>
                <a:gd name="T25" fmla="*/ 1 h 5"/>
                <a:gd name="T26" fmla="*/ 25 w 25"/>
                <a:gd name="T27" fmla="*/ 2 h 5"/>
                <a:gd name="T28" fmla="*/ 25 w 25"/>
                <a:gd name="T29" fmla="*/ 3 h 5"/>
                <a:gd name="T30" fmla="*/ 25 w 25"/>
                <a:gd name="T31" fmla="*/ 4 h 5"/>
                <a:gd name="T32" fmla="*/ 24 w 25"/>
                <a:gd name="T33" fmla="*/ 5 h 5"/>
                <a:gd name="T34" fmla="*/ 22 w 25"/>
                <a:gd name="T35" fmla="*/ 5 h 5"/>
                <a:gd name="T36" fmla="*/ 18 w 25"/>
                <a:gd name="T37" fmla="*/ 5 h 5"/>
                <a:gd name="T38" fmla="*/ 15 w 25"/>
                <a:gd name="T39" fmla="*/ 5 h 5"/>
                <a:gd name="T40" fmla="*/ 12 w 25"/>
                <a:gd name="T41"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 h="5">
                  <a:moveTo>
                    <a:pt x="12" y="5"/>
                  </a:moveTo>
                  <a:lnTo>
                    <a:pt x="9" y="5"/>
                  </a:lnTo>
                  <a:lnTo>
                    <a:pt x="7" y="4"/>
                  </a:lnTo>
                  <a:lnTo>
                    <a:pt x="3" y="4"/>
                  </a:lnTo>
                  <a:lnTo>
                    <a:pt x="0" y="4"/>
                  </a:lnTo>
                  <a:lnTo>
                    <a:pt x="0" y="3"/>
                  </a:lnTo>
                  <a:lnTo>
                    <a:pt x="0" y="2"/>
                  </a:lnTo>
                  <a:lnTo>
                    <a:pt x="0" y="1"/>
                  </a:lnTo>
                  <a:lnTo>
                    <a:pt x="0" y="0"/>
                  </a:lnTo>
                  <a:lnTo>
                    <a:pt x="6" y="0"/>
                  </a:lnTo>
                  <a:lnTo>
                    <a:pt x="12" y="0"/>
                  </a:lnTo>
                  <a:lnTo>
                    <a:pt x="18" y="1"/>
                  </a:lnTo>
                  <a:lnTo>
                    <a:pt x="24" y="1"/>
                  </a:lnTo>
                  <a:lnTo>
                    <a:pt x="25" y="2"/>
                  </a:lnTo>
                  <a:lnTo>
                    <a:pt x="25" y="3"/>
                  </a:lnTo>
                  <a:lnTo>
                    <a:pt x="25" y="4"/>
                  </a:lnTo>
                  <a:lnTo>
                    <a:pt x="24" y="5"/>
                  </a:lnTo>
                  <a:lnTo>
                    <a:pt x="22" y="5"/>
                  </a:lnTo>
                  <a:lnTo>
                    <a:pt x="18" y="5"/>
                  </a:lnTo>
                  <a:lnTo>
                    <a:pt x="15" y="5"/>
                  </a:lnTo>
                  <a:lnTo>
                    <a:pt x="12"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41" name="Freeform 35"/>
            <p:cNvSpPr>
              <a:spLocks/>
            </p:cNvSpPr>
            <p:nvPr/>
          </p:nvSpPr>
          <p:spPr bwMode="auto">
            <a:xfrm>
              <a:off x="2169" y="3061"/>
              <a:ext cx="241" cy="26"/>
            </a:xfrm>
            <a:custGeom>
              <a:avLst/>
              <a:gdLst>
                <a:gd name="T0" fmla="*/ 158 w 480"/>
                <a:gd name="T1" fmla="*/ 50 h 51"/>
                <a:gd name="T2" fmla="*/ 112 w 480"/>
                <a:gd name="T3" fmla="*/ 47 h 51"/>
                <a:gd name="T4" fmla="*/ 66 w 480"/>
                <a:gd name="T5" fmla="*/ 40 h 51"/>
                <a:gd name="T6" fmla="*/ 22 w 480"/>
                <a:gd name="T7" fmla="*/ 32 h 51"/>
                <a:gd name="T8" fmla="*/ 0 w 480"/>
                <a:gd name="T9" fmla="*/ 26 h 51"/>
                <a:gd name="T10" fmla="*/ 0 w 480"/>
                <a:gd name="T11" fmla="*/ 22 h 51"/>
                <a:gd name="T12" fmla="*/ 4 w 480"/>
                <a:gd name="T13" fmla="*/ 20 h 51"/>
                <a:gd name="T14" fmla="*/ 14 w 480"/>
                <a:gd name="T15" fmla="*/ 17 h 51"/>
                <a:gd name="T16" fmla="*/ 44 w 480"/>
                <a:gd name="T17" fmla="*/ 12 h 51"/>
                <a:gd name="T18" fmla="*/ 95 w 480"/>
                <a:gd name="T19" fmla="*/ 6 h 51"/>
                <a:gd name="T20" fmla="*/ 147 w 480"/>
                <a:gd name="T21" fmla="*/ 3 h 51"/>
                <a:gd name="T22" fmla="*/ 199 w 480"/>
                <a:gd name="T23" fmla="*/ 2 h 51"/>
                <a:gd name="T24" fmla="*/ 252 w 480"/>
                <a:gd name="T25" fmla="*/ 0 h 51"/>
                <a:gd name="T26" fmla="*/ 305 w 480"/>
                <a:gd name="T27" fmla="*/ 2 h 51"/>
                <a:gd name="T28" fmla="*/ 358 w 480"/>
                <a:gd name="T29" fmla="*/ 4 h 51"/>
                <a:gd name="T30" fmla="*/ 410 w 480"/>
                <a:gd name="T31" fmla="*/ 7 h 51"/>
                <a:gd name="T32" fmla="*/ 450 w 480"/>
                <a:gd name="T33" fmla="*/ 12 h 51"/>
                <a:gd name="T34" fmla="*/ 469 w 480"/>
                <a:gd name="T35" fmla="*/ 15 h 51"/>
                <a:gd name="T36" fmla="*/ 477 w 480"/>
                <a:gd name="T37" fmla="*/ 18 h 51"/>
                <a:gd name="T38" fmla="*/ 480 w 480"/>
                <a:gd name="T39" fmla="*/ 19 h 51"/>
                <a:gd name="T40" fmla="*/ 477 w 480"/>
                <a:gd name="T41" fmla="*/ 21 h 51"/>
                <a:gd name="T42" fmla="*/ 463 w 480"/>
                <a:gd name="T43" fmla="*/ 27 h 51"/>
                <a:gd name="T44" fmla="*/ 444 w 480"/>
                <a:gd name="T45" fmla="*/ 30 h 51"/>
                <a:gd name="T46" fmla="*/ 428 w 480"/>
                <a:gd name="T47" fmla="*/ 34 h 51"/>
                <a:gd name="T48" fmla="*/ 409 w 480"/>
                <a:gd name="T49" fmla="*/ 36 h 51"/>
                <a:gd name="T50" fmla="*/ 378 w 480"/>
                <a:gd name="T51" fmla="*/ 40 h 51"/>
                <a:gd name="T52" fmla="*/ 347 w 480"/>
                <a:gd name="T53" fmla="*/ 42 h 51"/>
                <a:gd name="T54" fmla="*/ 317 w 480"/>
                <a:gd name="T55" fmla="*/ 44 h 51"/>
                <a:gd name="T56" fmla="*/ 287 w 480"/>
                <a:gd name="T57" fmla="*/ 47 h 51"/>
                <a:gd name="T58" fmla="*/ 257 w 480"/>
                <a:gd name="T59" fmla="*/ 48 h 51"/>
                <a:gd name="T60" fmla="*/ 227 w 480"/>
                <a:gd name="T61" fmla="*/ 49 h 51"/>
                <a:gd name="T62" fmla="*/ 197 w 480"/>
                <a:gd name="T63" fmla="*/ 5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0" h="51">
                  <a:moveTo>
                    <a:pt x="182" y="51"/>
                  </a:moveTo>
                  <a:lnTo>
                    <a:pt x="158" y="50"/>
                  </a:lnTo>
                  <a:lnTo>
                    <a:pt x="135" y="49"/>
                  </a:lnTo>
                  <a:lnTo>
                    <a:pt x="112" y="47"/>
                  </a:lnTo>
                  <a:lnTo>
                    <a:pt x="89" y="43"/>
                  </a:lnTo>
                  <a:lnTo>
                    <a:pt x="66" y="40"/>
                  </a:lnTo>
                  <a:lnTo>
                    <a:pt x="44" y="36"/>
                  </a:lnTo>
                  <a:lnTo>
                    <a:pt x="22" y="32"/>
                  </a:lnTo>
                  <a:lnTo>
                    <a:pt x="0" y="27"/>
                  </a:lnTo>
                  <a:lnTo>
                    <a:pt x="0" y="26"/>
                  </a:lnTo>
                  <a:lnTo>
                    <a:pt x="0" y="23"/>
                  </a:lnTo>
                  <a:lnTo>
                    <a:pt x="0" y="22"/>
                  </a:lnTo>
                  <a:lnTo>
                    <a:pt x="0" y="21"/>
                  </a:lnTo>
                  <a:lnTo>
                    <a:pt x="4" y="20"/>
                  </a:lnTo>
                  <a:lnTo>
                    <a:pt x="9" y="18"/>
                  </a:lnTo>
                  <a:lnTo>
                    <a:pt x="14" y="17"/>
                  </a:lnTo>
                  <a:lnTo>
                    <a:pt x="18" y="15"/>
                  </a:lnTo>
                  <a:lnTo>
                    <a:pt x="44" y="12"/>
                  </a:lnTo>
                  <a:lnTo>
                    <a:pt x="69" y="8"/>
                  </a:lnTo>
                  <a:lnTo>
                    <a:pt x="95" y="6"/>
                  </a:lnTo>
                  <a:lnTo>
                    <a:pt x="121" y="5"/>
                  </a:lnTo>
                  <a:lnTo>
                    <a:pt x="147" y="3"/>
                  </a:lnTo>
                  <a:lnTo>
                    <a:pt x="174" y="2"/>
                  </a:lnTo>
                  <a:lnTo>
                    <a:pt x="199" y="2"/>
                  </a:lnTo>
                  <a:lnTo>
                    <a:pt x="226" y="0"/>
                  </a:lnTo>
                  <a:lnTo>
                    <a:pt x="252" y="0"/>
                  </a:lnTo>
                  <a:lnTo>
                    <a:pt x="279" y="2"/>
                  </a:lnTo>
                  <a:lnTo>
                    <a:pt x="305" y="2"/>
                  </a:lnTo>
                  <a:lnTo>
                    <a:pt x="332" y="3"/>
                  </a:lnTo>
                  <a:lnTo>
                    <a:pt x="358" y="4"/>
                  </a:lnTo>
                  <a:lnTo>
                    <a:pt x="385" y="6"/>
                  </a:lnTo>
                  <a:lnTo>
                    <a:pt x="410" y="7"/>
                  </a:lnTo>
                  <a:lnTo>
                    <a:pt x="436" y="10"/>
                  </a:lnTo>
                  <a:lnTo>
                    <a:pt x="450" y="12"/>
                  </a:lnTo>
                  <a:lnTo>
                    <a:pt x="461" y="14"/>
                  </a:lnTo>
                  <a:lnTo>
                    <a:pt x="469" y="15"/>
                  </a:lnTo>
                  <a:lnTo>
                    <a:pt x="474" y="17"/>
                  </a:lnTo>
                  <a:lnTo>
                    <a:pt x="477" y="18"/>
                  </a:lnTo>
                  <a:lnTo>
                    <a:pt x="479" y="18"/>
                  </a:lnTo>
                  <a:lnTo>
                    <a:pt x="480" y="19"/>
                  </a:lnTo>
                  <a:lnTo>
                    <a:pt x="480" y="19"/>
                  </a:lnTo>
                  <a:lnTo>
                    <a:pt x="477" y="21"/>
                  </a:lnTo>
                  <a:lnTo>
                    <a:pt x="471" y="23"/>
                  </a:lnTo>
                  <a:lnTo>
                    <a:pt x="463" y="27"/>
                  </a:lnTo>
                  <a:lnTo>
                    <a:pt x="454" y="28"/>
                  </a:lnTo>
                  <a:lnTo>
                    <a:pt x="444" y="30"/>
                  </a:lnTo>
                  <a:lnTo>
                    <a:pt x="435" y="33"/>
                  </a:lnTo>
                  <a:lnTo>
                    <a:pt x="428" y="34"/>
                  </a:lnTo>
                  <a:lnTo>
                    <a:pt x="424" y="35"/>
                  </a:lnTo>
                  <a:lnTo>
                    <a:pt x="409" y="36"/>
                  </a:lnTo>
                  <a:lnTo>
                    <a:pt x="393" y="38"/>
                  </a:lnTo>
                  <a:lnTo>
                    <a:pt x="378" y="40"/>
                  </a:lnTo>
                  <a:lnTo>
                    <a:pt x="363" y="41"/>
                  </a:lnTo>
                  <a:lnTo>
                    <a:pt x="347" y="42"/>
                  </a:lnTo>
                  <a:lnTo>
                    <a:pt x="332" y="43"/>
                  </a:lnTo>
                  <a:lnTo>
                    <a:pt x="317" y="44"/>
                  </a:lnTo>
                  <a:lnTo>
                    <a:pt x="302" y="45"/>
                  </a:lnTo>
                  <a:lnTo>
                    <a:pt x="287" y="47"/>
                  </a:lnTo>
                  <a:lnTo>
                    <a:pt x="272" y="47"/>
                  </a:lnTo>
                  <a:lnTo>
                    <a:pt x="257" y="48"/>
                  </a:lnTo>
                  <a:lnTo>
                    <a:pt x="242" y="49"/>
                  </a:lnTo>
                  <a:lnTo>
                    <a:pt x="227" y="49"/>
                  </a:lnTo>
                  <a:lnTo>
                    <a:pt x="212" y="50"/>
                  </a:lnTo>
                  <a:lnTo>
                    <a:pt x="197" y="50"/>
                  </a:lnTo>
                  <a:lnTo>
                    <a:pt x="182" y="51"/>
                  </a:lnTo>
                  <a:close/>
                </a:path>
              </a:pathLst>
            </a:custGeom>
            <a:solidFill>
              <a:srgbClr val="99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42" name="Freeform 36"/>
            <p:cNvSpPr>
              <a:spLocks/>
            </p:cNvSpPr>
            <p:nvPr/>
          </p:nvSpPr>
          <p:spPr bwMode="auto">
            <a:xfrm>
              <a:off x="2178" y="2832"/>
              <a:ext cx="61" cy="111"/>
            </a:xfrm>
            <a:custGeom>
              <a:avLst/>
              <a:gdLst>
                <a:gd name="T0" fmla="*/ 122 w 122"/>
                <a:gd name="T1" fmla="*/ 221 h 221"/>
                <a:gd name="T2" fmla="*/ 68 w 122"/>
                <a:gd name="T3" fmla="*/ 221 h 221"/>
                <a:gd name="T4" fmla="*/ 68 w 122"/>
                <a:gd name="T5" fmla="*/ 115 h 221"/>
                <a:gd name="T6" fmla="*/ 50 w 122"/>
                <a:gd name="T7" fmla="*/ 115 h 221"/>
                <a:gd name="T8" fmla="*/ 50 w 122"/>
                <a:gd name="T9" fmla="*/ 221 h 221"/>
                <a:gd name="T10" fmla="*/ 0 w 122"/>
                <a:gd name="T11" fmla="*/ 221 h 221"/>
                <a:gd name="T12" fmla="*/ 0 w 122"/>
                <a:gd name="T13" fmla="*/ 0 h 221"/>
                <a:gd name="T14" fmla="*/ 50 w 122"/>
                <a:gd name="T15" fmla="*/ 0 h 221"/>
                <a:gd name="T16" fmla="*/ 50 w 122"/>
                <a:gd name="T17" fmla="*/ 89 h 221"/>
                <a:gd name="T18" fmla="*/ 68 w 122"/>
                <a:gd name="T19" fmla="*/ 89 h 221"/>
                <a:gd name="T20" fmla="*/ 68 w 122"/>
                <a:gd name="T21" fmla="*/ 0 h 221"/>
                <a:gd name="T22" fmla="*/ 122 w 122"/>
                <a:gd name="T23" fmla="*/ 0 h 221"/>
                <a:gd name="T24" fmla="*/ 122 w 122"/>
                <a:gd name="T25" fmla="*/ 22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2" h="221">
                  <a:moveTo>
                    <a:pt x="122" y="221"/>
                  </a:moveTo>
                  <a:lnTo>
                    <a:pt x="68" y="221"/>
                  </a:lnTo>
                  <a:lnTo>
                    <a:pt x="68" y="115"/>
                  </a:lnTo>
                  <a:lnTo>
                    <a:pt x="50" y="115"/>
                  </a:lnTo>
                  <a:lnTo>
                    <a:pt x="50" y="221"/>
                  </a:lnTo>
                  <a:lnTo>
                    <a:pt x="0" y="221"/>
                  </a:lnTo>
                  <a:lnTo>
                    <a:pt x="0" y="0"/>
                  </a:lnTo>
                  <a:lnTo>
                    <a:pt x="50" y="0"/>
                  </a:lnTo>
                  <a:lnTo>
                    <a:pt x="50" y="89"/>
                  </a:lnTo>
                  <a:lnTo>
                    <a:pt x="68" y="89"/>
                  </a:lnTo>
                  <a:lnTo>
                    <a:pt x="68" y="0"/>
                  </a:lnTo>
                  <a:lnTo>
                    <a:pt x="122" y="0"/>
                  </a:lnTo>
                  <a:lnTo>
                    <a:pt x="122" y="221"/>
                  </a:lnTo>
                  <a:close/>
                </a:path>
              </a:pathLst>
            </a:custGeom>
            <a:solidFill>
              <a:srgbClr val="A300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43" name="Rectangle 37"/>
            <p:cNvSpPr>
              <a:spLocks noChangeArrowheads="1"/>
            </p:cNvSpPr>
            <p:nvPr/>
          </p:nvSpPr>
          <p:spPr bwMode="auto">
            <a:xfrm>
              <a:off x="2256" y="2832"/>
              <a:ext cx="27" cy="111"/>
            </a:xfrm>
            <a:prstGeom prst="rect">
              <a:avLst/>
            </a:prstGeom>
            <a:solidFill>
              <a:srgbClr val="A3001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CO"/>
            </a:p>
          </p:txBody>
        </p:sp>
        <p:sp>
          <p:nvSpPr>
            <p:cNvPr id="44" name="Freeform 38"/>
            <p:cNvSpPr>
              <a:spLocks/>
            </p:cNvSpPr>
            <p:nvPr/>
          </p:nvSpPr>
          <p:spPr bwMode="auto">
            <a:xfrm>
              <a:off x="2294" y="2831"/>
              <a:ext cx="60" cy="113"/>
            </a:xfrm>
            <a:custGeom>
              <a:avLst/>
              <a:gdLst>
                <a:gd name="T0" fmla="*/ 120 w 120"/>
                <a:gd name="T1" fmla="*/ 223 h 224"/>
                <a:gd name="T2" fmla="*/ 94 w 120"/>
                <a:gd name="T3" fmla="*/ 223 h 224"/>
                <a:gd name="T4" fmla="*/ 87 w 120"/>
                <a:gd name="T5" fmla="*/ 211 h 224"/>
                <a:gd name="T6" fmla="*/ 83 w 120"/>
                <a:gd name="T7" fmla="*/ 214 h 224"/>
                <a:gd name="T8" fmla="*/ 78 w 120"/>
                <a:gd name="T9" fmla="*/ 216 h 224"/>
                <a:gd name="T10" fmla="*/ 73 w 120"/>
                <a:gd name="T11" fmla="*/ 219 h 224"/>
                <a:gd name="T12" fmla="*/ 69 w 120"/>
                <a:gd name="T13" fmla="*/ 221 h 224"/>
                <a:gd name="T14" fmla="*/ 63 w 120"/>
                <a:gd name="T15" fmla="*/ 222 h 224"/>
                <a:gd name="T16" fmla="*/ 59 w 120"/>
                <a:gd name="T17" fmla="*/ 223 h 224"/>
                <a:gd name="T18" fmla="*/ 54 w 120"/>
                <a:gd name="T19" fmla="*/ 224 h 224"/>
                <a:gd name="T20" fmla="*/ 49 w 120"/>
                <a:gd name="T21" fmla="*/ 224 h 224"/>
                <a:gd name="T22" fmla="*/ 40 w 120"/>
                <a:gd name="T23" fmla="*/ 224 h 224"/>
                <a:gd name="T24" fmla="*/ 31 w 120"/>
                <a:gd name="T25" fmla="*/ 222 h 224"/>
                <a:gd name="T26" fmla="*/ 23 w 120"/>
                <a:gd name="T27" fmla="*/ 220 h 224"/>
                <a:gd name="T28" fmla="*/ 16 w 120"/>
                <a:gd name="T29" fmla="*/ 216 h 224"/>
                <a:gd name="T30" fmla="*/ 9 w 120"/>
                <a:gd name="T31" fmla="*/ 211 h 224"/>
                <a:gd name="T32" fmla="*/ 4 w 120"/>
                <a:gd name="T33" fmla="*/ 204 h 224"/>
                <a:gd name="T34" fmla="*/ 1 w 120"/>
                <a:gd name="T35" fmla="*/ 197 h 224"/>
                <a:gd name="T36" fmla="*/ 0 w 120"/>
                <a:gd name="T37" fmla="*/ 187 h 224"/>
                <a:gd name="T38" fmla="*/ 0 w 120"/>
                <a:gd name="T39" fmla="*/ 43 h 224"/>
                <a:gd name="T40" fmla="*/ 1 w 120"/>
                <a:gd name="T41" fmla="*/ 33 h 224"/>
                <a:gd name="T42" fmla="*/ 4 w 120"/>
                <a:gd name="T43" fmla="*/ 25 h 224"/>
                <a:gd name="T44" fmla="*/ 9 w 120"/>
                <a:gd name="T45" fmla="*/ 17 h 224"/>
                <a:gd name="T46" fmla="*/ 16 w 120"/>
                <a:gd name="T47" fmla="*/ 11 h 224"/>
                <a:gd name="T48" fmla="*/ 25 w 120"/>
                <a:gd name="T49" fmla="*/ 5 h 224"/>
                <a:gd name="T50" fmla="*/ 35 w 120"/>
                <a:gd name="T51" fmla="*/ 2 h 224"/>
                <a:gd name="T52" fmla="*/ 48 w 120"/>
                <a:gd name="T53" fmla="*/ 1 h 224"/>
                <a:gd name="T54" fmla="*/ 62 w 120"/>
                <a:gd name="T55" fmla="*/ 0 h 224"/>
                <a:gd name="T56" fmla="*/ 76 w 120"/>
                <a:gd name="T57" fmla="*/ 1 h 224"/>
                <a:gd name="T58" fmla="*/ 87 w 120"/>
                <a:gd name="T59" fmla="*/ 2 h 224"/>
                <a:gd name="T60" fmla="*/ 97 w 120"/>
                <a:gd name="T61" fmla="*/ 5 h 224"/>
                <a:gd name="T62" fmla="*/ 105 w 120"/>
                <a:gd name="T63" fmla="*/ 10 h 224"/>
                <a:gd name="T64" fmla="*/ 111 w 120"/>
                <a:gd name="T65" fmla="*/ 16 h 224"/>
                <a:gd name="T66" fmla="*/ 116 w 120"/>
                <a:gd name="T67" fmla="*/ 22 h 224"/>
                <a:gd name="T68" fmla="*/ 118 w 120"/>
                <a:gd name="T69" fmla="*/ 30 h 224"/>
                <a:gd name="T70" fmla="*/ 120 w 120"/>
                <a:gd name="T71" fmla="*/ 39 h 224"/>
                <a:gd name="T72" fmla="*/ 120 w 120"/>
                <a:gd name="T73" fmla="*/ 80 h 224"/>
                <a:gd name="T74" fmla="*/ 70 w 120"/>
                <a:gd name="T75" fmla="*/ 80 h 224"/>
                <a:gd name="T76" fmla="*/ 70 w 120"/>
                <a:gd name="T77" fmla="*/ 35 h 224"/>
                <a:gd name="T78" fmla="*/ 70 w 120"/>
                <a:gd name="T79" fmla="*/ 33 h 224"/>
                <a:gd name="T80" fmla="*/ 69 w 120"/>
                <a:gd name="T81" fmla="*/ 32 h 224"/>
                <a:gd name="T82" fmla="*/ 67 w 120"/>
                <a:gd name="T83" fmla="*/ 31 h 224"/>
                <a:gd name="T84" fmla="*/ 63 w 120"/>
                <a:gd name="T85" fmla="*/ 31 h 224"/>
                <a:gd name="T86" fmla="*/ 60 w 120"/>
                <a:gd name="T87" fmla="*/ 31 h 224"/>
                <a:gd name="T88" fmla="*/ 57 w 120"/>
                <a:gd name="T89" fmla="*/ 32 h 224"/>
                <a:gd name="T90" fmla="*/ 55 w 120"/>
                <a:gd name="T91" fmla="*/ 33 h 224"/>
                <a:gd name="T92" fmla="*/ 55 w 120"/>
                <a:gd name="T93" fmla="*/ 35 h 224"/>
                <a:gd name="T94" fmla="*/ 55 w 120"/>
                <a:gd name="T95" fmla="*/ 189 h 224"/>
                <a:gd name="T96" fmla="*/ 55 w 120"/>
                <a:gd name="T97" fmla="*/ 191 h 224"/>
                <a:gd name="T98" fmla="*/ 57 w 120"/>
                <a:gd name="T99" fmla="*/ 193 h 224"/>
                <a:gd name="T100" fmla="*/ 60 w 120"/>
                <a:gd name="T101" fmla="*/ 194 h 224"/>
                <a:gd name="T102" fmla="*/ 63 w 120"/>
                <a:gd name="T103" fmla="*/ 194 h 224"/>
                <a:gd name="T104" fmla="*/ 67 w 120"/>
                <a:gd name="T105" fmla="*/ 194 h 224"/>
                <a:gd name="T106" fmla="*/ 69 w 120"/>
                <a:gd name="T107" fmla="*/ 193 h 224"/>
                <a:gd name="T108" fmla="*/ 70 w 120"/>
                <a:gd name="T109" fmla="*/ 191 h 224"/>
                <a:gd name="T110" fmla="*/ 70 w 120"/>
                <a:gd name="T111" fmla="*/ 189 h 224"/>
                <a:gd name="T112" fmla="*/ 70 w 120"/>
                <a:gd name="T113" fmla="*/ 147 h 224"/>
                <a:gd name="T114" fmla="*/ 60 w 120"/>
                <a:gd name="T115" fmla="*/ 147 h 224"/>
                <a:gd name="T116" fmla="*/ 60 w 120"/>
                <a:gd name="T117" fmla="*/ 114 h 224"/>
                <a:gd name="T118" fmla="*/ 120 w 120"/>
                <a:gd name="T119" fmla="*/ 114 h 224"/>
                <a:gd name="T120" fmla="*/ 120 w 120"/>
                <a:gd name="T121" fmla="*/ 223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0" h="224">
                  <a:moveTo>
                    <a:pt x="120" y="223"/>
                  </a:moveTo>
                  <a:lnTo>
                    <a:pt x="94" y="223"/>
                  </a:lnTo>
                  <a:lnTo>
                    <a:pt x="87" y="211"/>
                  </a:lnTo>
                  <a:lnTo>
                    <a:pt x="83" y="214"/>
                  </a:lnTo>
                  <a:lnTo>
                    <a:pt x="78" y="216"/>
                  </a:lnTo>
                  <a:lnTo>
                    <a:pt x="73" y="219"/>
                  </a:lnTo>
                  <a:lnTo>
                    <a:pt x="69" y="221"/>
                  </a:lnTo>
                  <a:lnTo>
                    <a:pt x="63" y="222"/>
                  </a:lnTo>
                  <a:lnTo>
                    <a:pt x="59" y="223"/>
                  </a:lnTo>
                  <a:lnTo>
                    <a:pt x="54" y="224"/>
                  </a:lnTo>
                  <a:lnTo>
                    <a:pt x="49" y="224"/>
                  </a:lnTo>
                  <a:lnTo>
                    <a:pt x="40" y="224"/>
                  </a:lnTo>
                  <a:lnTo>
                    <a:pt x="31" y="222"/>
                  </a:lnTo>
                  <a:lnTo>
                    <a:pt x="23" y="220"/>
                  </a:lnTo>
                  <a:lnTo>
                    <a:pt x="16" y="216"/>
                  </a:lnTo>
                  <a:lnTo>
                    <a:pt x="9" y="211"/>
                  </a:lnTo>
                  <a:lnTo>
                    <a:pt x="4" y="204"/>
                  </a:lnTo>
                  <a:lnTo>
                    <a:pt x="1" y="197"/>
                  </a:lnTo>
                  <a:lnTo>
                    <a:pt x="0" y="187"/>
                  </a:lnTo>
                  <a:lnTo>
                    <a:pt x="0" y="43"/>
                  </a:lnTo>
                  <a:lnTo>
                    <a:pt x="1" y="33"/>
                  </a:lnTo>
                  <a:lnTo>
                    <a:pt x="4" y="25"/>
                  </a:lnTo>
                  <a:lnTo>
                    <a:pt x="9" y="17"/>
                  </a:lnTo>
                  <a:lnTo>
                    <a:pt x="16" y="11"/>
                  </a:lnTo>
                  <a:lnTo>
                    <a:pt x="25" y="5"/>
                  </a:lnTo>
                  <a:lnTo>
                    <a:pt x="35" y="2"/>
                  </a:lnTo>
                  <a:lnTo>
                    <a:pt x="48" y="1"/>
                  </a:lnTo>
                  <a:lnTo>
                    <a:pt x="62" y="0"/>
                  </a:lnTo>
                  <a:lnTo>
                    <a:pt x="76" y="1"/>
                  </a:lnTo>
                  <a:lnTo>
                    <a:pt x="87" y="2"/>
                  </a:lnTo>
                  <a:lnTo>
                    <a:pt x="97" y="5"/>
                  </a:lnTo>
                  <a:lnTo>
                    <a:pt x="105" y="10"/>
                  </a:lnTo>
                  <a:lnTo>
                    <a:pt x="111" y="16"/>
                  </a:lnTo>
                  <a:lnTo>
                    <a:pt x="116" y="22"/>
                  </a:lnTo>
                  <a:lnTo>
                    <a:pt x="118" y="30"/>
                  </a:lnTo>
                  <a:lnTo>
                    <a:pt x="120" y="39"/>
                  </a:lnTo>
                  <a:lnTo>
                    <a:pt x="120" y="80"/>
                  </a:lnTo>
                  <a:lnTo>
                    <a:pt x="70" y="80"/>
                  </a:lnTo>
                  <a:lnTo>
                    <a:pt x="70" y="35"/>
                  </a:lnTo>
                  <a:lnTo>
                    <a:pt x="70" y="33"/>
                  </a:lnTo>
                  <a:lnTo>
                    <a:pt x="69" y="32"/>
                  </a:lnTo>
                  <a:lnTo>
                    <a:pt x="67" y="31"/>
                  </a:lnTo>
                  <a:lnTo>
                    <a:pt x="63" y="31"/>
                  </a:lnTo>
                  <a:lnTo>
                    <a:pt x="60" y="31"/>
                  </a:lnTo>
                  <a:lnTo>
                    <a:pt x="57" y="32"/>
                  </a:lnTo>
                  <a:lnTo>
                    <a:pt x="55" y="33"/>
                  </a:lnTo>
                  <a:lnTo>
                    <a:pt x="55" y="35"/>
                  </a:lnTo>
                  <a:lnTo>
                    <a:pt x="55" y="189"/>
                  </a:lnTo>
                  <a:lnTo>
                    <a:pt x="55" y="191"/>
                  </a:lnTo>
                  <a:lnTo>
                    <a:pt x="57" y="193"/>
                  </a:lnTo>
                  <a:lnTo>
                    <a:pt x="60" y="194"/>
                  </a:lnTo>
                  <a:lnTo>
                    <a:pt x="63" y="194"/>
                  </a:lnTo>
                  <a:lnTo>
                    <a:pt x="67" y="194"/>
                  </a:lnTo>
                  <a:lnTo>
                    <a:pt x="69" y="193"/>
                  </a:lnTo>
                  <a:lnTo>
                    <a:pt x="70" y="191"/>
                  </a:lnTo>
                  <a:lnTo>
                    <a:pt x="70" y="189"/>
                  </a:lnTo>
                  <a:lnTo>
                    <a:pt x="70" y="147"/>
                  </a:lnTo>
                  <a:lnTo>
                    <a:pt x="60" y="147"/>
                  </a:lnTo>
                  <a:lnTo>
                    <a:pt x="60" y="114"/>
                  </a:lnTo>
                  <a:lnTo>
                    <a:pt x="120" y="114"/>
                  </a:lnTo>
                  <a:lnTo>
                    <a:pt x="120" y="223"/>
                  </a:lnTo>
                  <a:close/>
                </a:path>
              </a:pathLst>
            </a:custGeom>
            <a:solidFill>
              <a:srgbClr val="A300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45" name="Freeform 39"/>
            <p:cNvSpPr>
              <a:spLocks/>
            </p:cNvSpPr>
            <p:nvPr/>
          </p:nvSpPr>
          <p:spPr bwMode="auto">
            <a:xfrm>
              <a:off x="2369" y="2832"/>
              <a:ext cx="61" cy="111"/>
            </a:xfrm>
            <a:custGeom>
              <a:avLst/>
              <a:gdLst>
                <a:gd name="T0" fmla="*/ 123 w 123"/>
                <a:gd name="T1" fmla="*/ 221 h 221"/>
                <a:gd name="T2" fmla="*/ 70 w 123"/>
                <a:gd name="T3" fmla="*/ 221 h 221"/>
                <a:gd name="T4" fmla="*/ 70 w 123"/>
                <a:gd name="T5" fmla="*/ 115 h 221"/>
                <a:gd name="T6" fmla="*/ 53 w 123"/>
                <a:gd name="T7" fmla="*/ 115 h 221"/>
                <a:gd name="T8" fmla="*/ 53 w 123"/>
                <a:gd name="T9" fmla="*/ 221 h 221"/>
                <a:gd name="T10" fmla="*/ 0 w 123"/>
                <a:gd name="T11" fmla="*/ 221 h 221"/>
                <a:gd name="T12" fmla="*/ 0 w 123"/>
                <a:gd name="T13" fmla="*/ 0 h 221"/>
                <a:gd name="T14" fmla="*/ 53 w 123"/>
                <a:gd name="T15" fmla="*/ 0 h 221"/>
                <a:gd name="T16" fmla="*/ 53 w 123"/>
                <a:gd name="T17" fmla="*/ 89 h 221"/>
                <a:gd name="T18" fmla="*/ 70 w 123"/>
                <a:gd name="T19" fmla="*/ 89 h 221"/>
                <a:gd name="T20" fmla="*/ 70 w 123"/>
                <a:gd name="T21" fmla="*/ 0 h 221"/>
                <a:gd name="T22" fmla="*/ 123 w 123"/>
                <a:gd name="T23" fmla="*/ 0 h 221"/>
                <a:gd name="T24" fmla="*/ 123 w 123"/>
                <a:gd name="T25" fmla="*/ 22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 h="221">
                  <a:moveTo>
                    <a:pt x="123" y="221"/>
                  </a:moveTo>
                  <a:lnTo>
                    <a:pt x="70" y="221"/>
                  </a:lnTo>
                  <a:lnTo>
                    <a:pt x="70" y="115"/>
                  </a:lnTo>
                  <a:lnTo>
                    <a:pt x="53" y="115"/>
                  </a:lnTo>
                  <a:lnTo>
                    <a:pt x="53" y="221"/>
                  </a:lnTo>
                  <a:lnTo>
                    <a:pt x="0" y="221"/>
                  </a:lnTo>
                  <a:lnTo>
                    <a:pt x="0" y="0"/>
                  </a:lnTo>
                  <a:lnTo>
                    <a:pt x="53" y="0"/>
                  </a:lnTo>
                  <a:lnTo>
                    <a:pt x="53" y="89"/>
                  </a:lnTo>
                  <a:lnTo>
                    <a:pt x="70" y="89"/>
                  </a:lnTo>
                  <a:lnTo>
                    <a:pt x="70" y="0"/>
                  </a:lnTo>
                  <a:lnTo>
                    <a:pt x="123" y="0"/>
                  </a:lnTo>
                  <a:lnTo>
                    <a:pt x="123" y="221"/>
                  </a:lnTo>
                  <a:close/>
                </a:path>
              </a:pathLst>
            </a:custGeom>
            <a:solidFill>
              <a:srgbClr val="A300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46" name="Freeform 40"/>
            <p:cNvSpPr>
              <a:spLocks/>
            </p:cNvSpPr>
            <p:nvPr/>
          </p:nvSpPr>
          <p:spPr bwMode="auto">
            <a:xfrm>
              <a:off x="2175" y="2957"/>
              <a:ext cx="65" cy="111"/>
            </a:xfrm>
            <a:custGeom>
              <a:avLst/>
              <a:gdLst>
                <a:gd name="T0" fmla="*/ 53 w 132"/>
                <a:gd name="T1" fmla="*/ 28 h 220"/>
                <a:gd name="T2" fmla="*/ 53 w 132"/>
                <a:gd name="T3" fmla="*/ 88 h 220"/>
                <a:gd name="T4" fmla="*/ 60 w 132"/>
                <a:gd name="T5" fmla="*/ 86 h 220"/>
                <a:gd name="T6" fmla="*/ 65 w 132"/>
                <a:gd name="T7" fmla="*/ 85 h 220"/>
                <a:gd name="T8" fmla="*/ 68 w 132"/>
                <a:gd name="T9" fmla="*/ 82 h 220"/>
                <a:gd name="T10" fmla="*/ 69 w 132"/>
                <a:gd name="T11" fmla="*/ 76 h 220"/>
                <a:gd name="T12" fmla="*/ 69 w 132"/>
                <a:gd name="T13" fmla="*/ 39 h 220"/>
                <a:gd name="T14" fmla="*/ 68 w 132"/>
                <a:gd name="T15" fmla="*/ 33 h 220"/>
                <a:gd name="T16" fmla="*/ 65 w 132"/>
                <a:gd name="T17" fmla="*/ 30 h 220"/>
                <a:gd name="T18" fmla="*/ 60 w 132"/>
                <a:gd name="T19" fmla="*/ 29 h 220"/>
                <a:gd name="T20" fmla="*/ 53 w 132"/>
                <a:gd name="T21" fmla="*/ 28 h 220"/>
                <a:gd name="T22" fmla="*/ 0 w 132"/>
                <a:gd name="T23" fmla="*/ 0 h 220"/>
                <a:gd name="T24" fmla="*/ 66 w 132"/>
                <a:gd name="T25" fmla="*/ 0 h 220"/>
                <a:gd name="T26" fmla="*/ 72 w 132"/>
                <a:gd name="T27" fmla="*/ 0 h 220"/>
                <a:gd name="T28" fmla="*/ 77 w 132"/>
                <a:gd name="T29" fmla="*/ 0 h 220"/>
                <a:gd name="T30" fmla="*/ 82 w 132"/>
                <a:gd name="T31" fmla="*/ 1 h 220"/>
                <a:gd name="T32" fmla="*/ 88 w 132"/>
                <a:gd name="T33" fmla="*/ 2 h 220"/>
                <a:gd name="T34" fmla="*/ 92 w 132"/>
                <a:gd name="T35" fmla="*/ 3 h 220"/>
                <a:gd name="T36" fmla="*/ 97 w 132"/>
                <a:gd name="T37" fmla="*/ 5 h 220"/>
                <a:gd name="T38" fmla="*/ 100 w 132"/>
                <a:gd name="T39" fmla="*/ 7 h 220"/>
                <a:gd name="T40" fmla="*/ 105 w 132"/>
                <a:gd name="T41" fmla="*/ 9 h 220"/>
                <a:gd name="T42" fmla="*/ 113 w 132"/>
                <a:gd name="T43" fmla="*/ 14 h 220"/>
                <a:gd name="T44" fmla="*/ 118 w 132"/>
                <a:gd name="T45" fmla="*/ 21 h 220"/>
                <a:gd name="T46" fmla="*/ 121 w 132"/>
                <a:gd name="T47" fmla="*/ 29 h 220"/>
                <a:gd name="T48" fmla="*/ 122 w 132"/>
                <a:gd name="T49" fmla="*/ 38 h 220"/>
                <a:gd name="T50" fmla="*/ 122 w 132"/>
                <a:gd name="T51" fmla="*/ 65 h 220"/>
                <a:gd name="T52" fmla="*/ 120 w 132"/>
                <a:gd name="T53" fmla="*/ 76 h 220"/>
                <a:gd name="T54" fmla="*/ 114 w 132"/>
                <a:gd name="T55" fmla="*/ 86 h 220"/>
                <a:gd name="T56" fmla="*/ 104 w 132"/>
                <a:gd name="T57" fmla="*/ 93 h 220"/>
                <a:gd name="T58" fmla="*/ 89 w 132"/>
                <a:gd name="T59" fmla="*/ 99 h 220"/>
                <a:gd name="T60" fmla="*/ 104 w 132"/>
                <a:gd name="T61" fmla="*/ 105 h 220"/>
                <a:gd name="T62" fmla="*/ 114 w 132"/>
                <a:gd name="T63" fmla="*/ 112 h 220"/>
                <a:gd name="T64" fmla="*/ 120 w 132"/>
                <a:gd name="T65" fmla="*/ 123 h 220"/>
                <a:gd name="T66" fmla="*/ 122 w 132"/>
                <a:gd name="T67" fmla="*/ 136 h 220"/>
                <a:gd name="T68" fmla="*/ 122 w 132"/>
                <a:gd name="T69" fmla="*/ 160 h 220"/>
                <a:gd name="T70" fmla="*/ 122 w 132"/>
                <a:gd name="T71" fmla="*/ 184 h 220"/>
                <a:gd name="T72" fmla="*/ 125 w 132"/>
                <a:gd name="T73" fmla="*/ 202 h 220"/>
                <a:gd name="T74" fmla="*/ 127 w 132"/>
                <a:gd name="T75" fmla="*/ 214 h 220"/>
                <a:gd name="T76" fmla="*/ 132 w 132"/>
                <a:gd name="T77" fmla="*/ 220 h 220"/>
                <a:gd name="T78" fmla="*/ 132 w 132"/>
                <a:gd name="T79" fmla="*/ 220 h 220"/>
                <a:gd name="T80" fmla="*/ 79 w 132"/>
                <a:gd name="T81" fmla="*/ 220 h 220"/>
                <a:gd name="T82" fmla="*/ 74 w 132"/>
                <a:gd name="T83" fmla="*/ 213 h 220"/>
                <a:gd name="T84" fmla="*/ 70 w 132"/>
                <a:gd name="T85" fmla="*/ 202 h 220"/>
                <a:gd name="T86" fmla="*/ 69 w 132"/>
                <a:gd name="T87" fmla="*/ 187 h 220"/>
                <a:gd name="T88" fmla="*/ 68 w 132"/>
                <a:gd name="T89" fmla="*/ 167 h 220"/>
                <a:gd name="T90" fmla="*/ 68 w 132"/>
                <a:gd name="T91" fmla="*/ 167 h 220"/>
                <a:gd name="T92" fmla="*/ 69 w 132"/>
                <a:gd name="T93" fmla="*/ 153 h 220"/>
                <a:gd name="T94" fmla="*/ 69 w 132"/>
                <a:gd name="T95" fmla="*/ 142 h 220"/>
                <a:gd name="T96" fmla="*/ 69 w 132"/>
                <a:gd name="T97" fmla="*/ 133 h 220"/>
                <a:gd name="T98" fmla="*/ 69 w 132"/>
                <a:gd name="T99" fmla="*/ 128 h 220"/>
                <a:gd name="T100" fmla="*/ 69 w 132"/>
                <a:gd name="T101" fmla="*/ 126 h 220"/>
                <a:gd name="T102" fmla="*/ 68 w 132"/>
                <a:gd name="T103" fmla="*/ 120 h 220"/>
                <a:gd name="T104" fmla="*/ 65 w 132"/>
                <a:gd name="T105" fmla="*/ 116 h 220"/>
                <a:gd name="T106" fmla="*/ 60 w 132"/>
                <a:gd name="T107" fmla="*/ 115 h 220"/>
                <a:gd name="T108" fmla="*/ 53 w 132"/>
                <a:gd name="T109" fmla="*/ 114 h 220"/>
                <a:gd name="T110" fmla="*/ 53 w 132"/>
                <a:gd name="T111" fmla="*/ 220 h 220"/>
                <a:gd name="T112" fmla="*/ 0 w 132"/>
                <a:gd name="T113" fmla="*/ 220 h 220"/>
                <a:gd name="T114" fmla="*/ 0 w 132"/>
                <a:gd name="T115" fmla="*/ 0 h 220"/>
                <a:gd name="T116" fmla="*/ 53 w 132"/>
                <a:gd name="T117" fmla="*/ 2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2" h="220">
                  <a:moveTo>
                    <a:pt x="53" y="28"/>
                  </a:moveTo>
                  <a:lnTo>
                    <a:pt x="53" y="88"/>
                  </a:lnTo>
                  <a:lnTo>
                    <a:pt x="60" y="86"/>
                  </a:lnTo>
                  <a:lnTo>
                    <a:pt x="65" y="85"/>
                  </a:lnTo>
                  <a:lnTo>
                    <a:pt x="68" y="82"/>
                  </a:lnTo>
                  <a:lnTo>
                    <a:pt x="69" y="76"/>
                  </a:lnTo>
                  <a:lnTo>
                    <a:pt x="69" y="39"/>
                  </a:lnTo>
                  <a:lnTo>
                    <a:pt x="68" y="33"/>
                  </a:lnTo>
                  <a:lnTo>
                    <a:pt x="65" y="30"/>
                  </a:lnTo>
                  <a:lnTo>
                    <a:pt x="60" y="29"/>
                  </a:lnTo>
                  <a:lnTo>
                    <a:pt x="53" y="28"/>
                  </a:lnTo>
                  <a:lnTo>
                    <a:pt x="0" y="0"/>
                  </a:lnTo>
                  <a:lnTo>
                    <a:pt x="66" y="0"/>
                  </a:lnTo>
                  <a:lnTo>
                    <a:pt x="72" y="0"/>
                  </a:lnTo>
                  <a:lnTo>
                    <a:pt x="77" y="0"/>
                  </a:lnTo>
                  <a:lnTo>
                    <a:pt x="82" y="1"/>
                  </a:lnTo>
                  <a:lnTo>
                    <a:pt x="88" y="2"/>
                  </a:lnTo>
                  <a:lnTo>
                    <a:pt x="92" y="3"/>
                  </a:lnTo>
                  <a:lnTo>
                    <a:pt x="97" y="5"/>
                  </a:lnTo>
                  <a:lnTo>
                    <a:pt x="100" y="7"/>
                  </a:lnTo>
                  <a:lnTo>
                    <a:pt x="105" y="9"/>
                  </a:lnTo>
                  <a:lnTo>
                    <a:pt x="113" y="14"/>
                  </a:lnTo>
                  <a:lnTo>
                    <a:pt x="118" y="21"/>
                  </a:lnTo>
                  <a:lnTo>
                    <a:pt x="121" y="29"/>
                  </a:lnTo>
                  <a:lnTo>
                    <a:pt x="122" y="38"/>
                  </a:lnTo>
                  <a:lnTo>
                    <a:pt x="122" y="65"/>
                  </a:lnTo>
                  <a:lnTo>
                    <a:pt x="120" y="76"/>
                  </a:lnTo>
                  <a:lnTo>
                    <a:pt x="114" y="86"/>
                  </a:lnTo>
                  <a:lnTo>
                    <a:pt x="104" y="93"/>
                  </a:lnTo>
                  <a:lnTo>
                    <a:pt x="89" y="99"/>
                  </a:lnTo>
                  <a:lnTo>
                    <a:pt x="104" y="105"/>
                  </a:lnTo>
                  <a:lnTo>
                    <a:pt x="114" y="112"/>
                  </a:lnTo>
                  <a:lnTo>
                    <a:pt x="120" y="123"/>
                  </a:lnTo>
                  <a:lnTo>
                    <a:pt x="122" y="136"/>
                  </a:lnTo>
                  <a:lnTo>
                    <a:pt x="122" y="160"/>
                  </a:lnTo>
                  <a:lnTo>
                    <a:pt x="122" y="184"/>
                  </a:lnTo>
                  <a:lnTo>
                    <a:pt x="125" y="202"/>
                  </a:lnTo>
                  <a:lnTo>
                    <a:pt x="127" y="214"/>
                  </a:lnTo>
                  <a:lnTo>
                    <a:pt x="132" y="220"/>
                  </a:lnTo>
                  <a:lnTo>
                    <a:pt x="132" y="220"/>
                  </a:lnTo>
                  <a:lnTo>
                    <a:pt x="79" y="220"/>
                  </a:lnTo>
                  <a:lnTo>
                    <a:pt x="74" y="213"/>
                  </a:lnTo>
                  <a:lnTo>
                    <a:pt x="70" y="202"/>
                  </a:lnTo>
                  <a:lnTo>
                    <a:pt x="69" y="187"/>
                  </a:lnTo>
                  <a:lnTo>
                    <a:pt x="68" y="167"/>
                  </a:lnTo>
                  <a:lnTo>
                    <a:pt x="68" y="167"/>
                  </a:lnTo>
                  <a:lnTo>
                    <a:pt x="69" y="153"/>
                  </a:lnTo>
                  <a:lnTo>
                    <a:pt x="69" y="142"/>
                  </a:lnTo>
                  <a:lnTo>
                    <a:pt x="69" y="133"/>
                  </a:lnTo>
                  <a:lnTo>
                    <a:pt x="69" y="128"/>
                  </a:lnTo>
                  <a:lnTo>
                    <a:pt x="69" y="126"/>
                  </a:lnTo>
                  <a:lnTo>
                    <a:pt x="68" y="120"/>
                  </a:lnTo>
                  <a:lnTo>
                    <a:pt x="65" y="116"/>
                  </a:lnTo>
                  <a:lnTo>
                    <a:pt x="60" y="115"/>
                  </a:lnTo>
                  <a:lnTo>
                    <a:pt x="53" y="114"/>
                  </a:lnTo>
                  <a:lnTo>
                    <a:pt x="53" y="220"/>
                  </a:lnTo>
                  <a:lnTo>
                    <a:pt x="0" y="220"/>
                  </a:lnTo>
                  <a:lnTo>
                    <a:pt x="0" y="0"/>
                  </a:lnTo>
                  <a:lnTo>
                    <a:pt x="53" y="28"/>
                  </a:lnTo>
                  <a:close/>
                </a:path>
              </a:pathLst>
            </a:custGeom>
            <a:solidFill>
              <a:srgbClr val="A300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47" name="Rectangle 41"/>
            <p:cNvSpPr>
              <a:spLocks noChangeArrowheads="1"/>
            </p:cNvSpPr>
            <p:nvPr/>
          </p:nvSpPr>
          <p:spPr bwMode="auto">
            <a:xfrm>
              <a:off x="2249" y="2957"/>
              <a:ext cx="28" cy="111"/>
            </a:xfrm>
            <a:prstGeom prst="rect">
              <a:avLst/>
            </a:prstGeom>
            <a:solidFill>
              <a:srgbClr val="A3001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s-CO"/>
            </a:p>
          </p:txBody>
        </p:sp>
        <p:sp>
          <p:nvSpPr>
            <p:cNvPr id="48" name="Freeform 42"/>
            <p:cNvSpPr>
              <a:spLocks/>
            </p:cNvSpPr>
            <p:nvPr/>
          </p:nvSpPr>
          <p:spPr bwMode="auto">
            <a:xfrm>
              <a:off x="2293" y="2956"/>
              <a:ext cx="61" cy="113"/>
            </a:xfrm>
            <a:custGeom>
              <a:avLst/>
              <a:gdLst>
                <a:gd name="T0" fmla="*/ 49 w 123"/>
                <a:gd name="T1" fmla="*/ 135 h 224"/>
                <a:gd name="T2" fmla="*/ 50 w 123"/>
                <a:gd name="T3" fmla="*/ 188 h 224"/>
                <a:gd name="T4" fmla="*/ 55 w 123"/>
                <a:gd name="T5" fmla="*/ 191 h 224"/>
                <a:gd name="T6" fmla="*/ 64 w 123"/>
                <a:gd name="T7" fmla="*/ 191 h 224"/>
                <a:gd name="T8" fmla="*/ 68 w 123"/>
                <a:gd name="T9" fmla="*/ 188 h 224"/>
                <a:gd name="T10" fmla="*/ 70 w 123"/>
                <a:gd name="T11" fmla="*/ 159 h 224"/>
                <a:gd name="T12" fmla="*/ 65 w 123"/>
                <a:gd name="T13" fmla="*/ 146 h 224"/>
                <a:gd name="T14" fmla="*/ 51 w 123"/>
                <a:gd name="T15" fmla="*/ 130 h 224"/>
                <a:gd name="T16" fmla="*/ 35 w 123"/>
                <a:gd name="T17" fmla="*/ 116 h 224"/>
                <a:gd name="T18" fmla="*/ 24 w 123"/>
                <a:gd name="T19" fmla="*/ 105 h 224"/>
                <a:gd name="T20" fmla="*/ 14 w 123"/>
                <a:gd name="T21" fmla="*/ 96 h 224"/>
                <a:gd name="T22" fmla="*/ 9 w 123"/>
                <a:gd name="T23" fmla="*/ 90 h 224"/>
                <a:gd name="T24" fmla="*/ 3 w 123"/>
                <a:gd name="T25" fmla="*/ 79 h 224"/>
                <a:gd name="T26" fmla="*/ 0 w 123"/>
                <a:gd name="T27" fmla="*/ 68 h 224"/>
                <a:gd name="T28" fmla="*/ 2 w 123"/>
                <a:gd name="T29" fmla="*/ 32 h 224"/>
                <a:gd name="T30" fmla="*/ 9 w 123"/>
                <a:gd name="T31" fmla="*/ 16 h 224"/>
                <a:gd name="T32" fmla="*/ 25 w 123"/>
                <a:gd name="T33" fmla="*/ 5 h 224"/>
                <a:gd name="T34" fmla="*/ 48 w 123"/>
                <a:gd name="T35" fmla="*/ 1 h 224"/>
                <a:gd name="T36" fmla="*/ 75 w 123"/>
                <a:gd name="T37" fmla="*/ 1 h 224"/>
                <a:gd name="T38" fmla="*/ 96 w 123"/>
                <a:gd name="T39" fmla="*/ 5 h 224"/>
                <a:gd name="T40" fmla="*/ 110 w 123"/>
                <a:gd name="T41" fmla="*/ 15 h 224"/>
                <a:gd name="T42" fmla="*/ 117 w 123"/>
                <a:gd name="T43" fmla="*/ 28 h 224"/>
                <a:gd name="T44" fmla="*/ 118 w 123"/>
                <a:gd name="T45" fmla="*/ 77 h 224"/>
                <a:gd name="T46" fmla="*/ 70 w 123"/>
                <a:gd name="T47" fmla="*/ 35 h 224"/>
                <a:gd name="T48" fmla="*/ 67 w 123"/>
                <a:gd name="T49" fmla="*/ 31 h 224"/>
                <a:gd name="T50" fmla="*/ 62 w 123"/>
                <a:gd name="T51" fmla="*/ 30 h 224"/>
                <a:gd name="T52" fmla="*/ 53 w 123"/>
                <a:gd name="T53" fmla="*/ 32 h 224"/>
                <a:gd name="T54" fmla="*/ 51 w 123"/>
                <a:gd name="T55" fmla="*/ 42 h 224"/>
                <a:gd name="T56" fmla="*/ 53 w 123"/>
                <a:gd name="T57" fmla="*/ 63 h 224"/>
                <a:gd name="T58" fmla="*/ 63 w 123"/>
                <a:gd name="T59" fmla="*/ 77 h 224"/>
                <a:gd name="T60" fmla="*/ 79 w 123"/>
                <a:gd name="T61" fmla="*/ 92 h 224"/>
                <a:gd name="T62" fmla="*/ 93 w 123"/>
                <a:gd name="T63" fmla="*/ 105 h 224"/>
                <a:gd name="T64" fmla="*/ 103 w 123"/>
                <a:gd name="T65" fmla="*/ 115 h 224"/>
                <a:gd name="T66" fmla="*/ 111 w 123"/>
                <a:gd name="T67" fmla="*/ 122 h 224"/>
                <a:gd name="T68" fmla="*/ 117 w 123"/>
                <a:gd name="T69" fmla="*/ 131 h 224"/>
                <a:gd name="T70" fmla="*/ 121 w 123"/>
                <a:gd name="T71" fmla="*/ 145 h 224"/>
                <a:gd name="T72" fmla="*/ 123 w 123"/>
                <a:gd name="T73" fmla="*/ 179 h 224"/>
                <a:gd name="T74" fmla="*/ 119 w 123"/>
                <a:gd name="T75" fmla="*/ 199 h 224"/>
                <a:gd name="T76" fmla="*/ 108 w 123"/>
                <a:gd name="T77" fmla="*/ 213 h 224"/>
                <a:gd name="T78" fmla="*/ 88 w 123"/>
                <a:gd name="T79" fmla="*/ 222 h 224"/>
                <a:gd name="T80" fmla="*/ 60 w 123"/>
                <a:gd name="T81" fmla="*/ 224 h 224"/>
                <a:gd name="T82" fmla="*/ 34 w 123"/>
                <a:gd name="T83" fmla="*/ 222 h 224"/>
                <a:gd name="T84" fmla="*/ 15 w 123"/>
                <a:gd name="T85" fmla="*/ 214 h 224"/>
                <a:gd name="T86" fmla="*/ 4 w 123"/>
                <a:gd name="T87" fmla="*/ 201 h 224"/>
                <a:gd name="T88" fmla="*/ 0 w 123"/>
                <a:gd name="T89" fmla="*/ 18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3" h="224">
                  <a:moveTo>
                    <a:pt x="0" y="135"/>
                  </a:moveTo>
                  <a:lnTo>
                    <a:pt x="49" y="135"/>
                  </a:lnTo>
                  <a:lnTo>
                    <a:pt x="49" y="184"/>
                  </a:lnTo>
                  <a:lnTo>
                    <a:pt x="50" y="188"/>
                  </a:lnTo>
                  <a:lnTo>
                    <a:pt x="51" y="190"/>
                  </a:lnTo>
                  <a:lnTo>
                    <a:pt x="55" y="191"/>
                  </a:lnTo>
                  <a:lnTo>
                    <a:pt x="58" y="192"/>
                  </a:lnTo>
                  <a:lnTo>
                    <a:pt x="64" y="191"/>
                  </a:lnTo>
                  <a:lnTo>
                    <a:pt x="67" y="190"/>
                  </a:lnTo>
                  <a:lnTo>
                    <a:pt x="68" y="188"/>
                  </a:lnTo>
                  <a:lnTo>
                    <a:pt x="70" y="184"/>
                  </a:lnTo>
                  <a:lnTo>
                    <a:pt x="70" y="159"/>
                  </a:lnTo>
                  <a:lnTo>
                    <a:pt x="68" y="153"/>
                  </a:lnTo>
                  <a:lnTo>
                    <a:pt x="65" y="146"/>
                  </a:lnTo>
                  <a:lnTo>
                    <a:pt x="59" y="138"/>
                  </a:lnTo>
                  <a:lnTo>
                    <a:pt x="51" y="130"/>
                  </a:lnTo>
                  <a:lnTo>
                    <a:pt x="43" y="123"/>
                  </a:lnTo>
                  <a:lnTo>
                    <a:pt x="35" y="116"/>
                  </a:lnTo>
                  <a:lnTo>
                    <a:pt x="29" y="110"/>
                  </a:lnTo>
                  <a:lnTo>
                    <a:pt x="24" y="105"/>
                  </a:lnTo>
                  <a:lnTo>
                    <a:pt x="18" y="100"/>
                  </a:lnTo>
                  <a:lnTo>
                    <a:pt x="14" y="96"/>
                  </a:lnTo>
                  <a:lnTo>
                    <a:pt x="11" y="93"/>
                  </a:lnTo>
                  <a:lnTo>
                    <a:pt x="9" y="90"/>
                  </a:lnTo>
                  <a:lnTo>
                    <a:pt x="5" y="84"/>
                  </a:lnTo>
                  <a:lnTo>
                    <a:pt x="3" y="79"/>
                  </a:lnTo>
                  <a:lnTo>
                    <a:pt x="0" y="73"/>
                  </a:lnTo>
                  <a:lnTo>
                    <a:pt x="0" y="68"/>
                  </a:lnTo>
                  <a:lnTo>
                    <a:pt x="0" y="42"/>
                  </a:lnTo>
                  <a:lnTo>
                    <a:pt x="2" y="32"/>
                  </a:lnTo>
                  <a:lnTo>
                    <a:pt x="4" y="24"/>
                  </a:lnTo>
                  <a:lnTo>
                    <a:pt x="9" y="16"/>
                  </a:lnTo>
                  <a:lnTo>
                    <a:pt x="15" y="10"/>
                  </a:lnTo>
                  <a:lnTo>
                    <a:pt x="25" y="5"/>
                  </a:lnTo>
                  <a:lnTo>
                    <a:pt x="35" y="2"/>
                  </a:lnTo>
                  <a:lnTo>
                    <a:pt x="48" y="1"/>
                  </a:lnTo>
                  <a:lnTo>
                    <a:pt x="63" y="0"/>
                  </a:lnTo>
                  <a:lnTo>
                    <a:pt x="75" y="1"/>
                  </a:lnTo>
                  <a:lnTo>
                    <a:pt x="87" y="2"/>
                  </a:lnTo>
                  <a:lnTo>
                    <a:pt x="96" y="5"/>
                  </a:lnTo>
                  <a:lnTo>
                    <a:pt x="104" y="9"/>
                  </a:lnTo>
                  <a:lnTo>
                    <a:pt x="110" y="15"/>
                  </a:lnTo>
                  <a:lnTo>
                    <a:pt x="114" y="22"/>
                  </a:lnTo>
                  <a:lnTo>
                    <a:pt x="117" y="28"/>
                  </a:lnTo>
                  <a:lnTo>
                    <a:pt x="118" y="38"/>
                  </a:lnTo>
                  <a:lnTo>
                    <a:pt x="118" y="77"/>
                  </a:lnTo>
                  <a:lnTo>
                    <a:pt x="70" y="77"/>
                  </a:lnTo>
                  <a:lnTo>
                    <a:pt x="70" y="35"/>
                  </a:lnTo>
                  <a:lnTo>
                    <a:pt x="68" y="33"/>
                  </a:lnTo>
                  <a:lnTo>
                    <a:pt x="67" y="31"/>
                  </a:lnTo>
                  <a:lnTo>
                    <a:pt x="65" y="30"/>
                  </a:lnTo>
                  <a:lnTo>
                    <a:pt x="62" y="30"/>
                  </a:lnTo>
                  <a:lnTo>
                    <a:pt x="57" y="31"/>
                  </a:lnTo>
                  <a:lnTo>
                    <a:pt x="53" y="32"/>
                  </a:lnTo>
                  <a:lnTo>
                    <a:pt x="52" y="37"/>
                  </a:lnTo>
                  <a:lnTo>
                    <a:pt x="51" y="42"/>
                  </a:lnTo>
                  <a:lnTo>
                    <a:pt x="52" y="57"/>
                  </a:lnTo>
                  <a:lnTo>
                    <a:pt x="53" y="63"/>
                  </a:lnTo>
                  <a:lnTo>
                    <a:pt x="57" y="70"/>
                  </a:lnTo>
                  <a:lnTo>
                    <a:pt x="63" y="77"/>
                  </a:lnTo>
                  <a:lnTo>
                    <a:pt x="71" y="85"/>
                  </a:lnTo>
                  <a:lnTo>
                    <a:pt x="79" y="92"/>
                  </a:lnTo>
                  <a:lnTo>
                    <a:pt x="86" y="99"/>
                  </a:lnTo>
                  <a:lnTo>
                    <a:pt x="93" y="105"/>
                  </a:lnTo>
                  <a:lnTo>
                    <a:pt x="98" y="110"/>
                  </a:lnTo>
                  <a:lnTo>
                    <a:pt x="103" y="115"/>
                  </a:lnTo>
                  <a:lnTo>
                    <a:pt x="108" y="118"/>
                  </a:lnTo>
                  <a:lnTo>
                    <a:pt x="111" y="122"/>
                  </a:lnTo>
                  <a:lnTo>
                    <a:pt x="113" y="125"/>
                  </a:lnTo>
                  <a:lnTo>
                    <a:pt x="117" y="131"/>
                  </a:lnTo>
                  <a:lnTo>
                    <a:pt x="120" y="138"/>
                  </a:lnTo>
                  <a:lnTo>
                    <a:pt x="121" y="145"/>
                  </a:lnTo>
                  <a:lnTo>
                    <a:pt x="123" y="152"/>
                  </a:lnTo>
                  <a:lnTo>
                    <a:pt x="123" y="179"/>
                  </a:lnTo>
                  <a:lnTo>
                    <a:pt x="121" y="190"/>
                  </a:lnTo>
                  <a:lnTo>
                    <a:pt x="119" y="199"/>
                  </a:lnTo>
                  <a:lnTo>
                    <a:pt x="113" y="207"/>
                  </a:lnTo>
                  <a:lnTo>
                    <a:pt x="108" y="213"/>
                  </a:lnTo>
                  <a:lnTo>
                    <a:pt x="98" y="219"/>
                  </a:lnTo>
                  <a:lnTo>
                    <a:pt x="88" y="222"/>
                  </a:lnTo>
                  <a:lnTo>
                    <a:pt x="75" y="223"/>
                  </a:lnTo>
                  <a:lnTo>
                    <a:pt x="60" y="224"/>
                  </a:lnTo>
                  <a:lnTo>
                    <a:pt x="47" y="223"/>
                  </a:lnTo>
                  <a:lnTo>
                    <a:pt x="34" y="222"/>
                  </a:lnTo>
                  <a:lnTo>
                    <a:pt x="24" y="219"/>
                  </a:lnTo>
                  <a:lnTo>
                    <a:pt x="15" y="214"/>
                  </a:lnTo>
                  <a:lnTo>
                    <a:pt x="9" y="208"/>
                  </a:lnTo>
                  <a:lnTo>
                    <a:pt x="4" y="201"/>
                  </a:lnTo>
                  <a:lnTo>
                    <a:pt x="2" y="193"/>
                  </a:lnTo>
                  <a:lnTo>
                    <a:pt x="0" y="184"/>
                  </a:lnTo>
                  <a:lnTo>
                    <a:pt x="0" y="135"/>
                  </a:lnTo>
                  <a:close/>
                </a:path>
              </a:pathLst>
            </a:custGeom>
            <a:solidFill>
              <a:srgbClr val="A300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49" name="Freeform 43"/>
            <p:cNvSpPr>
              <a:spLocks/>
            </p:cNvSpPr>
            <p:nvPr/>
          </p:nvSpPr>
          <p:spPr bwMode="auto">
            <a:xfrm>
              <a:off x="2365" y="2957"/>
              <a:ext cx="67" cy="111"/>
            </a:xfrm>
            <a:custGeom>
              <a:avLst/>
              <a:gdLst>
                <a:gd name="T0" fmla="*/ 135 w 135"/>
                <a:gd name="T1" fmla="*/ 220 h 220"/>
                <a:gd name="T2" fmla="*/ 75 w 135"/>
                <a:gd name="T3" fmla="*/ 220 h 220"/>
                <a:gd name="T4" fmla="*/ 53 w 135"/>
                <a:gd name="T5" fmla="*/ 138 h 220"/>
                <a:gd name="T6" fmla="*/ 53 w 135"/>
                <a:gd name="T7" fmla="*/ 220 h 220"/>
                <a:gd name="T8" fmla="*/ 0 w 135"/>
                <a:gd name="T9" fmla="*/ 220 h 220"/>
                <a:gd name="T10" fmla="*/ 0 w 135"/>
                <a:gd name="T11" fmla="*/ 0 h 220"/>
                <a:gd name="T12" fmla="*/ 53 w 135"/>
                <a:gd name="T13" fmla="*/ 0 h 220"/>
                <a:gd name="T14" fmla="*/ 53 w 135"/>
                <a:gd name="T15" fmla="*/ 73 h 220"/>
                <a:gd name="T16" fmla="*/ 77 w 135"/>
                <a:gd name="T17" fmla="*/ 0 h 220"/>
                <a:gd name="T18" fmla="*/ 128 w 135"/>
                <a:gd name="T19" fmla="*/ 0 h 220"/>
                <a:gd name="T20" fmla="*/ 95 w 135"/>
                <a:gd name="T21" fmla="*/ 100 h 220"/>
                <a:gd name="T22" fmla="*/ 135 w 135"/>
                <a:gd name="T23" fmla="*/ 22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5" h="220">
                  <a:moveTo>
                    <a:pt x="135" y="220"/>
                  </a:moveTo>
                  <a:lnTo>
                    <a:pt x="75" y="220"/>
                  </a:lnTo>
                  <a:lnTo>
                    <a:pt x="53" y="138"/>
                  </a:lnTo>
                  <a:lnTo>
                    <a:pt x="53" y="220"/>
                  </a:lnTo>
                  <a:lnTo>
                    <a:pt x="0" y="220"/>
                  </a:lnTo>
                  <a:lnTo>
                    <a:pt x="0" y="0"/>
                  </a:lnTo>
                  <a:lnTo>
                    <a:pt x="53" y="0"/>
                  </a:lnTo>
                  <a:lnTo>
                    <a:pt x="53" y="73"/>
                  </a:lnTo>
                  <a:lnTo>
                    <a:pt x="77" y="0"/>
                  </a:lnTo>
                  <a:lnTo>
                    <a:pt x="128" y="0"/>
                  </a:lnTo>
                  <a:lnTo>
                    <a:pt x="95" y="100"/>
                  </a:lnTo>
                  <a:lnTo>
                    <a:pt x="135" y="220"/>
                  </a:lnTo>
                  <a:close/>
                </a:path>
              </a:pathLst>
            </a:custGeom>
            <a:solidFill>
              <a:srgbClr val="A300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50" name="Freeform 44"/>
            <p:cNvSpPr>
              <a:spLocks/>
            </p:cNvSpPr>
            <p:nvPr/>
          </p:nvSpPr>
          <p:spPr bwMode="auto">
            <a:xfrm>
              <a:off x="1383" y="3043"/>
              <a:ext cx="317" cy="393"/>
            </a:xfrm>
            <a:custGeom>
              <a:avLst/>
              <a:gdLst>
                <a:gd name="T0" fmla="*/ 134 w 633"/>
                <a:gd name="T1" fmla="*/ 751 h 787"/>
                <a:gd name="T2" fmla="*/ 56 w 633"/>
                <a:gd name="T3" fmla="*/ 698 h 787"/>
                <a:gd name="T4" fmla="*/ 24 w 633"/>
                <a:gd name="T5" fmla="*/ 677 h 787"/>
                <a:gd name="T6" fmla="*/ 25 w 633"/>
                <a:gd name="T7" fmla="*/ 615 h 787"/>
                <a:gd name="T8" fmla="*/ 39 w 633"/>
                <a:gd name="T9" fmla="*/ 598 h 787"/>
                <a:gd name="T10" fmla="*/ 41 w 633"/>
                <a:gd name="T11" fmla="*/ 595 h 787"/>
                <a:gd name="T12" fmla="*/ 35 w 633"/>
                <a:gd name="T13" fmla="*/ 532 h 787"/>
                <a:gd name="T14" fmla="*/ 23 w 633"/>
                <a:gd name="T15" fmla="*/ 494 h 787"/>
                <a:gd name="T16" fmla="*/ 5 w 633"/>
                <a:gd name="T17" fmla="*/ 396 h 787"/>
                <a:gd name="T18" fmla="*/ 17 w 633"/>
                <a:gd name="T19" fmla="*/ 375 h 787"/>
                <a:gd name="T20" fmla="*/ 3 w 633"/>
                <a:gd name="T21" fmla="*/ 359 h 787"/>
                <a:gd name="T22" fmla="*/ 0 w 633"/>
                <a:gd name="T23" fmla="*/ 301 h 787"/>
                <a:gd name="T24" fmla="*/ 18 w 633"/>
                <a:gd name="T25" fmla="*/ 288 h 787"/>
                <a:gd name="T26" fmla="*/ 33 w 633"/>
                <a:gd name="T27" fmla="*/ 273 h 787"/>
                <a:gd name="T28" fmla="*/ 55 w 633"/>
                <a:gd name="T29" fmla="*/ 258 h 787"/>
                <a:gd name="T30" fmla="*/ 43 w 633"/>
                <a:gd name="T31" fmla="*/ 251 h 787"/>
                <a:gd name="T32" fmla="*/ 45 w 633"/>
                <a:gd name="T33" fmla="*/ 157 h 787"/>
                <a:gd name="T34" fmla="*/ 51 w 633"/>
                <a:gd name="T35" fmla="*/ 116 h 787"/>
                <a:gd name="T36" fmla="*/ 87 w 633"/>
                <a:gd name="T37" fmla="*/ 104 h 787"/>
                <a:gd name="T38" fmla="*/ 135 w 633"/>
                <a:gd name="T39" fmla="*/ 93 h 787"/>
                <a:gd name="T40" fmla="*/ 182 w 633"/>
                <a:gd name="T41" fmla="*/ 81 h 787"/>
                <a:gd name="T42" fmla="*/ 229 w 633"/>
                <a:gd name="T43" fmla="*/ 68 h 787"/>
                <a:gd name="T44" fmla="*/ 273 w 633"/>
                <a:gd name="T45" fmla="*/ 50 h 787"/>
                <a:gd name="T46" fmla="*/ 320 w 633"/>
                <a:gd name="T47" fmla="*/ 28 h 787"/>
                <a:gd name="T48" fmla="*/ 368 w 633"/>
                <a:gd name="T49" fmla="*/ 10 h 787"/>
                <a:gd name="T50" fmla="*/ 417 w 633"/>
                <a:gd name="T51" fmla="*/ 0 h 787"/>
                <a:gd name="T52" fmla="*/ 494 w 633"/>
                <a:gd name="T53" fmla="*/ 33 h 787"/>
                <a:gd name="T54" fmla="*/ 585 w 633"/>
                <a:gd name="T55" fmla="*/ 78 h 787"/>
                <a:gd name="T56" fmla="*/ 622 w 633"/>
                <a:gd name="T57" fmla="*/ 101 h 787"/>
                <a:gd name="T58" fmla="*/ 623 w 633"/>
                <a:gd name="T59" fmla="*/ 185 h 787"/>
                <a:gd name="T60" fmla="*/ 615 w 633"/>
                <a:gd name="T61" fmla="*/ 216 h 787"/>
                <a:gd name="T62" fmla="*/ 608 w 633"/>
                <a:gd name="T63" fmla="*/ 222 h 787"/>
                <a:gd name="T64" fmla="*/ 626 w 633"/>
                <a:gd name="T65" fmla="*/ 227 h 787"/>
                <a:gd name="T66" fmla="*/ 630 w 633"/>
                <a:gd name="T67" fmla="*/ 259 h 787"/>
                <a:gd name="T68" fmla="*/ 598 w 633"/>
                <a:gd name="T69" fmla="*/ 273 h 787"/>
                <a:gd name="T70" fmla="*/ 590 w 633"/>
                <a:gd name="T71" fmla="*/ 327 h 787"/>
                <a:gd name="T72" fmla="*/ 571 w 633"/>
                <a:gd name="T73" fmla="*/ 361 h 787"/>
                <a:gd name="T74" fmla="*/ 564 w 633"/>
                <a:gd name="T75" fmla="*/ 367 h 787"/>
                <a:gd name="T76" fmla="*/ 575 w 633"/>
                <a:gd name="T77" fmla="*/ 371 h 787"/>
                <a:gd name="T78" fmla="*/ 573 w 633"/>
                <a:gd name="T79" fmla="*/ 412 h 787"/>
                <a:gd name="T80" fmla="*/ 585 w 633"/>
                <a:gd name="T81" fmla="*/ 432 h 787"/>
                <a:gd name="T82" fmla="*/ 605 w 633"/>
                <a:gd name="T83" fmla="*/ 439 h 787"/>
                <a:gd name="T84" fmla="*/ 613 w 633"/>
                <a:gd name="T85" fmla="*/ 475 h 787"/>
                <a:gd name="T86" fmla="*/ 606 w 633"/>
                <a:gd name="T87" fmla="*/ 501 h 787"/>
                <a:gd name="T88" fmla="*/ 611 w 633"/>
                <a:gd name="T89" fmla="*/ 530 h 787"/>
                <a:gd name="T90" fmla="*/ 611 w 633"/>
                <a:gd name="T91" fmla="*/ 600 h 787"/>
                <a:gd name="T92" fmla="*/ 527 w 633"/>
                <a:gd name="T93" fmla="*/ 648 h 787"/>
                <a:gd name="T94" fmla="*/ 427 w 633"/>
                <a:gd name="T95" fmla="*/ 690 h 787"/>
                <a:gd name="T96" fmla="*/ 329 w 633"/>
                <a:gd name="T97" fmla="*/ 734 h 787"/>
                <a:gd name="T98" fmla="*/ 230 w 633"/>
                <a:gd name="T99" fmla="*/ 776 h 787"/>
                <a:gd name="T100" fmla="*/ 197 w 633"/>
                <a:gd name="T101" fmla="*/ 787 h 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3" h="787">
                  <a:moveTo>
                    <a:pt x="195" y="787"/>
                  </a:moveTo>
                  <a:lnTo>
                    <a:pt x="174" y="775"/>
                  </a:lnTo>
                  <a:lnTo>
                    <a:pt x="153" y="764"/>
                  </a:lnTo>
                  <a:lnTo>
                    <a:pt x="134" y="751"/>
                  </a:lnTo>
                  <a:lnTo>
                    <a:pt x="114" y="737"/>
                  </a:lnTo>
                  <a:lnTo>
                    <a:pt x="94" y="724"/>
                  </a:lnTo>
                  <a:lnTo>
                    <a:pt x="76" y="711"/>
                  </a:lnTo>
                  <a:lnTo>
                    <a:pt x="56" y="698"/>
                  </a:lnTo>
                  <a:lnTo>
                    <a:pt x="38" y="685"/>
                  </a:lnTo>
                  <a:lnTo>
                    <a:pt x="31" y="682"/>
                  </a:lnTo>
                  <a:lnTo>
                    <a:pt x="28" y="679"/>
                  </a:lnTo>
                  <a:lnTo>
                    <a:pt x="24" y="677"/>
                  </a:lnTo>
                  <a:lnTo>
                    <a:pt x="21" y="674"/>
                  </a:lnTo>
                  <a:lnTo>
                    <a:pt x="21" y="656"/>
                  </a:lnTo>
                  <a:lnTo>
                    <a:pt x="22" y="636"/>
                  </a:lnTo>
                  <a:lnTo>
                    <a:pt x="25" y="615"/>
                  </a:lnTo>
                  <a:lnTo>
                    <a:pt x="32" y="598"/>
                  </a:lnTo>
                  <a:lnTo>
                    <a:pt x="35" y="598"/>
                  </a:lnTo>
                  <a:lnTo>
                    <a:pt x="37" y="598"/>
                  </a:lnTo>
                  <a:lnTo>
                    <a:pt x="39" y="598"/>
                  </a:lnTo>
                  <a:lnTo>
                    <a:pt x="41" y="598"/>
                  </a:lnTo>
                  <a:lnTo>
                    <a:pt x="41" y="596"/>
                  </a:lnTo>
                  <a:lnTo>
                    <a:pt x="41" y="596"/>
                  </a:lnTo>
                  <a:lnTo>
                    <a:pt x="41" y="595"/>
                  </a:lnTo>
                  <a:lnTo>
                    <a:pt x="43" y="595"/>
                  </a:lnTo>
                  <a:lnTo>
                    <a:pt x="35" y="579"/>
                  </a:lnTo>
                  <a:lnTo>
                    <a:pt x="32" y="555"/>
                  </a:lnTo>
                  <a:lnTo>
                    <a:pt x="35" y="532"/>
                  </a:lnTo>
                  <a:lnTo>
                    <a:pt x="36" y="512"/>
                  </a:lnTo>
                  <a:lnTo>
                    <a:pt x="33" y="502"/>
                  </a:lnTo>
                  <a:lnTo>
                    <a:pt x="29" y="496"/>
                  </a:lnTo>
                  <a:lnTo>
                    <a:pt x="23" y="494"/>
                  </a:lnTo>
                  <a:lnTo>
                    <a:pt x="14" y="490"/>
                  </a:lnTo>
                  <a:lnTo>
                    <a:pt x="9" y="470"/>
                  </a:lnTo>
                  <a:lnTo>
                    <a:pt x="6" y="432"/>
                  </a:lnTo>
                  <a:lnTo>
                    <a:pt x="5" y="396"/>
                  </a:lnTo>
                  <a:lnTo>
                    <a:pt x="6" y="378"/>
                  </a:lnTo>
                  <a:lnTo>
                    <a:pt x="13" y="376"/>
                  </a:lnTo>
                  <a:lnTo>
                    <a:pt x="16" y="376"/>
                  </a:lnTo>
                  <a:lnTo>
                    <a:pt x="17" y="375"/>
                  </a:lnTo>
                  <a:lnTo>
                    <a:pt x="18" y="374"/>
                  </a:lnTo>
                  <a:lnTo>
                    <a:pt x="13" y="367"/>
                  </a:lnTo>
                  <a:lnTo>
                    <a:pt x="8" y="363"/>
                  </a:lnTo>
                  <a:lnTo>
                    <a:pt x="3" y="359"/>
                  </a:lnTo>
                  <a:lnTo>
                    <a:pt x="0" y="356"/>
                  </a:lnTo>
                  <a:lnTo>
                    <a:pt x="0" y="326"/>
                  </a:lnTo>
                  <a:lnTo>
                    <a:pt x="0" y="310"/>
                  </a:lnTo>
                  <a:lnTo>
                    <a:pt x="0" y="301"/>
                  </a:lnTo>
                  <a:lnTo>
                    <a:pt x="1" y="296"/>
                  </a:lnTo>
                  <a:lnTo>
                    <a:pt x="7" y="292"/>
                  </a:lnTo>
                  <a:lnTo>
                    <a:pt x="13" y="290"/>
                  </a:lnTo>
                  <a:lnTo>
                    <a:pt x="18" y="288"/>
                  </a:lnTo>
                  <a:lnTo>
                    <a:pt x="23" y="284"/>
                  </a:lnTo>
                  <a:lnTo>
                    <a:pt x="26" y="282"/>
                  </a:lnTo>
                  <a:lnTo>
                    <a:pt x="31" y="278"/>
                  </a:lnTo>
                  <a:lnTo>
                    <a:pt x="33" y="273"/>
                  </a:lnTo>
                  <a:lnTo>
                    <a:pt x="36" y="267"/>
                  </a:lnTo>
                  <a:lnTo>
                    <a:pt x="47" y="262"/>
                  </a:lnTo>
                  <a:lnTo>
                    <a:pt x="53" y="260"/>
                  </a:lnTo>
                  <a:lnTo>
                    <a:pt x="55" y="258"/>
                  </a:lnTo>
                  <a:lnTo>
                    <a:pt x="56" y="257"/>
                  </a:lnTo>
                  <a:lnTo>
                    <a:pt x="52" y="254"/>
                  </a:lnTo>
                  <a:lnTo>
                    <a:pt x="47" y="252"/>
                  </a:lnTo>
                  <a:lnTo>
                    <a:pt x="43" y="251"/>
                  </a:lnTo>
                  <a:lnTo>
                    <a:pt x="39" y="248"/>
                  </a:lnTo>
                  <a:lnTo>
                    <a:pt x="40" y="217"/>
                  </a:lnTo>
                  <a:lnTo>
                    <a:pt x="43" y="187"/>
                  </a:lnTo>
                  <a:lnTo>
                    <a:pt x="45" y="157"/>
                  </a:lnTo>
                  <a:lnTo>
                    <a:pt x="46" y="129"/>
                  </a:lnTo>
                  <a:lnTo>
                    <a:pt x="47" y="123"/>
                  </a:lnTo>
                  <a:lnTo>
                    <a:pt x="48" y="119"/>
                  </a:lnTo>
                  <a:lnTo>
                    <a:pt x="51" y="116"/>
                  </a:lnTo>
                  <a:lnTo>
                    <a:pt x="53" y="114"/>
                  </a:lnTo>
                  <a:lnTo>
                    <a:pt x="64" y="110"/>
                  </a:lnTo>
                  <a:lnTo>
                    <a:pt x="76" y="108"/>
                  </a:lnTo>
                  <a:lnTo>
                    <a:pt x="87" y="104"/>
                  </a:lnTo>
                  <a:lnTo>
                    <a:pt x="100" y="102"/>
                  </a:lnTo>
                  <a:lnTo>
                    <a:pt x="112" y="99"/>
                  </a:lnTo>
                  <a:lnTo>
                    <a:pt x="123" y="96"/>
                  </a:lnTo>
                  <a:lnTo>
                    <a:pt x="135" y="93"/>
                  </a:lnTo>
                  <a:lnTo>
                    <a:pt x="146" y="91"/>
                  </a:lnTo>
                  <a:lnTo>
                    <a:pt x="158" y="87"/>
                  </a:lnTo>
                  <a:lnTo>
                    <a:pt x="169" y="84"/>
                  </a:lnTo>
                  <a:lnTo>
                    <a:pt x="182" y="81"/>
                  </a:lnTo>
                  <a:lnTo>
                    <a:pt x="193" y="78"/>
                  </a:lnTo>
                  <a:lnTo>
                    <a:pt x="205" y="74"/>
                  </a:lnTo>
                  <a:lnTo>
                    <a:pt x="216" y="71"/>
                  </a:lnTo>
                  <a:lnTo>
                    <a:pt x="229" y="68"/>
                  </a:lnTo>
                  <a:lnTo>
                    <a:pt x="241" y="64"/>
                  </a:lnTo>
                  <a:lnTo>
                    <a:pt x="251" y="59"/>
                  </a:lnTo>
                  <a:lnTo>
                    <a:pt x="263" y="55"/>
                  </a:lnTo>
                  <a:lnTo>
                    <a:pt x="273" y="50"/>
                  </a:lnTo>
                  <a:lnTo>
                    <a:pt x="284" y="44"/>
                  </a:lnTo>
                  <a:lnTo>
                    <a:pt x="296" y="40"/>
                  </a:lnTo>
                  <a:lnTo>
                    <a:pt x="309" y="34"/>
                  </a:lnTo>
                  <a:lnTo>
                    <a:pt x="320" y="28"/>
                  </a:lnTo>
                  <a:lnTo>
                    <a:pt x="333" y="24"/>
                  </a:lnTo>
                  <a:lnTo>
                    <a:pt x="344" y="19"/>
                  </a:lnTo>
                  <a:lnTo>
                    <a:pt x="357" y="15"/>
                  </a:lnTo>
                  <a:lnTo>
                    <a:pt x="368" y="10"/>
                  </a:lnTo>
                  <a:lnTo>
                    <a:pt x="381" y="6"/>
                  </a:lnTo>
                  <a:lnTo>
                    <a:pt x="393" y="4"/>
                  </a:lnTo>
                  <a:lnTo>
                    <a:pt x="405" y="2"/>
                  </a:lnTo>
                  <a:lnTo>
                    <a:pt x="417" y="0"/>
                  </a:lnTo>
                  <a:lnTo>
                    <a:pt x="428" y="0"/>
                  </a:lnTo>
                  <a:lnTo>
                    <a:pt x="450" y="11"/>
                  </a:lnTo>
                  <a:lnTo>
                    <a:pt x="471" y="21"/>
                  </a:lnTo>
                  <a:lnTo>
                    <a:pt x="494" y="33"/>
                  </a:lnTo>
                  <a:lnTo>
                    <a:pt x="516" y="44"/>
                  </a:lnTo>
                  <a:lnTo>
                    <a:pt x="539" y="56"/>
                  </a:lnTo>
                  <a:lnTo>
                    <a:pt x="562" y="68"/>
                  </a:lnTo>
                  <a:lnTo>
                    <a:pt x="585" y="78"/>
                  </a:lnTo>
                  <a:lnTo>
                    <a:pt x="608" y="89"/>
                  </a:lnTo>
                  <a:lnTo>
                    <a:pt x="616" y="92"/>
                  </a:lnTo>
                  <a:lnTo>
                    <a:pt x="621" y="95"/>
                  </a:lnTo>
                  <a:lnTo>
                    <a:pt x="622" y="101"/>
                  </a:lnTo>
                  <a:lnTo>
                    <a:pt x="624" y="111"/>
                  </a:lnTo>
                  <a:lnTo>
                    <a:pt x="623" y="137"/>
                  </a:lnTo>
                  <a:lnTo>
                    <a:pt x="623" y="161"/>
                  </a:lnTo>
                  <a:lnTo>
                    <a:pt x="623" y="185"/>
                  </a:lnTo>
                  <a:lnTo>
                    <a:pt x="622" y="210"/>
                  </a:lnTo>
                  <a:lnTo>
                    <a:pt x="621" y="213"/>
                  </a:lnTo>
                  <a:lnTo>
                    <a:pt x="618" y="214"/>
                  </a:lnTo>
                  <a:lnTo>
                    <a:pt x="615" y="216"/>
                  </a:lnTo>
                  <a:lnTo>
                    <a:pt x="608" y="218"/>
                  </a:lnTo>
                  <a:lnTo>
                    <a:pt x="608" y="220"/>
                  </a:lnTo>
                  <a:lnTo>
                    <a:pt x="608" y="221"/>
                  </a:lnTo>
                  <a:lnTo>
                    <a:pt x="608" y="222"/>
                  </a:lnTo>
                  <a:lnTo>
                    <a:pt x="608" y="223"/>
                  </a:lnTo>
                  <a:lnTo>
                    <a:pt x="614" y="224"/>
                  </a:lnTo>
                  <a:lnTo>
                    <a:pt x="621" y="224"/>
                  </a:lnTo>
                  <a:lnTo>
                    <a:pt x="626" y="227"/>
                  </a:lnTo>
                  <a:lnTo>
                    <a:pt x="633" y="230"/>
                  </a:lnTo>
                  <a:lnTo>
                    <a:pt x="633" y="242"/>
                  </a:lnTo>
                  <a:lnTo>
                    <a:pt x="633" y="251"/>
                  </a:lnTo>
                  <a:lnTo>
                    <a:pt x="630" y="259"/>
                  </a:lnTo>
                  <a:lnTo>
                    <a:pt x="623" y="266"/>
                  </a:lnTo>
                  <a:lnTo>
                    <a:pt x="608" y="269"/>
                  </a:lnTo>
                  <a:lnTo>
                    <a:pt x="601" y="271"/>
                  </a:lnTo>
                  <a:lnTo>
                    <a:pt x="598" y="273"/>
                  </a:lnTo>
                  <a:lnTo>
                    <a:pt x="595" y="275"/>
                  </a:lnTo>
                  <a:lnTo>
                    <a:pt x="593" y="292"/>
                  </a:lnTo>
                  <a:lnTo>
                    <a:pt x="591" y="310"/>
                  </a:lnTo>
                  <a:lnTo>
                    <a:pt x="590" y="327"/>
                  </a:lnTo>
                  <a:lnTo>
                    <a:pt x="587" y="345"/>
                  </a:lnTo>
                  <a:lnTo>
                    <a:pt x="584" y="351"/>
                  </a:lnTo>
                  <a:lnTo>
                    <a:pt x="578" y="357"/>
                  </a:lnTo>
                  <a:lnTo>
                    <a:pt x="571" y="361"/>
                  </a:lnTo>
                  <a:lnTo>
                    <a:pt x="564" y="365"/>
                  </a:lnTo>
                  <a:lnTo>
                    <a:pt x="564" y="366"/>
                  </a:lnTo>
                  <a:lnTo>
                    <a:pt x="564" y="366"/>
                  </a:lnTo>
                  <a:lnTo>
                    <a:pt x="564" y="367"/>
                  </a:lnTo>
                  <a:lnTo>
                    <a:pt x="564" y="368"/>
                  </a:lnTo>
                  <a:lnTo>
                    <a:pt x="568" y="368"/>
                  </a:lnTo>
                  <a:lnTo>
                    <a:pt x="571" y="368"/>
                  </a:lnTo>
                  <a:lnTo>
                    <a:pt x="575" y="371"/>
                  </a:lnTo>
                  <a:lnTo>
                    <a:pt x="579" y="374"/>
                  </a:lnTo>
                  <a:lnTo>
                    <a:pt x="578" y="387"/>
                  </a:lnTo>
                  <a:lnTo>
                    <a:pt x="575" y="399"/>
                  </a:lnTo>
                  <a:lnTo>
                    <a:pt x="573" y="412"/>
                  </a:lnTo>
                  <a:lnTo>
                    <a:pt x="573" y="428"/>
                  </a:lnTo>
                  <a:lnTo>
                    <a:pt x="576" y="429"/>
                  </a:lnTo>
                  <a:lnTo>
                    <a:pt x="580" y="431"/>
                  </a:lnTo>
                  <a:lnTo>
                    <a:pt x="585" y="432"/>
                  </a:lnTo>
                  <a:lnTo>
                    <a:pt x="591" y="433"/>
                  </a:lnTo>
                  <a:lnTo>
                    <a:pt x="595" y="435"/>
                  </a:lnTo>
                  <a:lnTo>
                    <a:pt x="601" y="437"/>
                  </a:lnTo>
                  <a:lnTo>
                    <a:pt x="605" y="439"/>
                  </a:lnTo>
                  <a:lnTo>
                    <a:pt x="608" y="441"/>
                  </a:lnTo>
                  <a:lnTo>
                    <a:pt x="609" y="452"/>
                  </a:lnTo>
                  <a:lnTo>
                    <a:pt x="611" y="464"/>
                  </a:lnTo>
                  <a:lnTo>
                    <a:pt x="613" y="475"/>
                  </a:lnTo>
                  <a:lnTo>
                    <a:pt x="614" y="487"/>
                  </a:lnTo>
                  <a:lnTo>
                    <a:pt x="609" y="493"/>
                  </a:lnTo>
                  <a:lnTo>
                    <a:pt x="606" y="496"/>
                  </a:lnTo>
                  <a:lnTo>
                    <a:pt x="606" y="501"/>
                  </a:lnTo>
                  <a:lnTo>
                    <a:pt x="614" y="507"/>
                  </a:lnTo>
                  <a:lnTo>
                    <a:pt x="613" y="513"/>
                  </a:lnTo>
                  <a:lnTo>
                    <a:pt x="613" y="522"/>
                  </a:lnTo>
                  <a:lnTo>
                    <a:pt x="611" y="530"/>
                  </a:lnTo>
                  <a:lnTo>
                    <a:pt x="611" y="537"/>
                  </a:lnTo>
                  <a:lnTo>
                    <a:pt x="608" y="553"/>
                  </a:lnTo>
                  <a:lnTo>
                    <a:pt x="610" y="576"/>
                  </a:lnTo>
                  <a:lnTo>
                    <a:pt x="611" y="600"/>
                  </a:lnTo>
                  <a:lnTo>
                    <a:pt x="602" y="620"/>
                  </a:lnTo>
                  <a:lnTo>
                    <a:pt x="577" y="629"/>
                  </a:lnTo>
                  <a:lnTo>
                    <a:pt x="552" y="638"/>
                  </a:lnTo>
                  <a:lnTo>
                    <a:pt x="527" y="648"/>
                  </a:lnTo>
                  <a:lnTo>
                    <a:pt x="502" y="658"/>
                  </a:lnTo>
                  <a:lnTo>
                    <a:pt x="477" y="669"/>
                  </a:lnTo>
                  <a:lnTo>
                    <a:pt x="453" y="679"/>
                  </a:lnTo>
                  <a:lnTo>
                    <a:pt x="427" y="690"/>
                  </a:lnTo>
                  <a:lnTo>
                    <a:pt x="403" y="701"/>
                  </a:lnTo>
                  <a:lnTo>
                    <a:pt x="378" y="712"/>
                  </a:lnTo>
                  <a:lnTo>
                    <a:pt x="354" y="723"/>
                  </a:lnTo>
                  <a:lnTo>
                    <a:pt x="329" y="734"/>
                  </a:lnTo>
                  <a:lnTo>
                    <a:pt x="304" y="745"/>
                  </a:lnTo>
                  <a:lnTo>
                    <a:pt x="280" y="755"/>
                  </a:lnTo>
                  <a:lnTo>
                    <a:pt x="256" y="766"/>
                  </a:lnTo>
                  <a:lnTo>
                    <a:pt x="230" y="776"/>
                  </a:lnTo>
                  <a:lnTo>
                    <a:pt x="206" y="787"/>
                  </a:lnTo>
                  <a:lnTo>
                    <a:pt x="203" y="787"/>
                  </a:lnTo>
                  <a:lnTo>
                    <a:pt x="200" y="787"/>
                  </a:lnTo>
                  <a:lnTo>
                    <a:pt x="197" y="787"/>
                  </a:lnTo>
                  <a:lnTo>
                    <a:pt x="195" y="7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51" name="Freeform 45"/>
            <p:cNvSpPr>
              <a:spLocks/>
            </p:cNvSpPr>
            <p:nvPr/>
          </p:nvSpPr>
          <p:spPr bwMode="auto">
            <a:xfrm>
              <a:off x="1403" y="3297"/>
              <a:ext cx="85" cy="130"/>
            </a:xfrm>
            <a:custGeom>
              <a:avLst/>
              <a:gdLst>
                <a:gd name="T0" fmla="*/ 137 w 169"/>
                <a:gd name="T1" fmla="*/ 248 h 259"/>
                <a:gd name="T2" fmla="*/ 111 w 169"/>
                <a:gd name="T3" fmla="*/ 232 h 259"/>
                <a:gd name="T4" fmla="*/ 84 w 169"/>
                <a:gd name="T5" fmla="*/ 215 h 259"/>
                <a:gd name="T6" fmla="*/ 53 w 169"/>
                <a:gd name="T7" fmla="*/ 191 h 259"/>
                <a:gd name="T8" fmla="*/ 20 w 169"/>
                <a:gd name="T9" fmla="*/ 169 h 259"/>
                <a:gd name="T10" fmla="*/ 0 w 169"/>
                <a:gd name="T11" fmla="*/ 153 h 259"/>
                <a:gd name="T12" fmla="*/ 0 w 169"/>
                <a:gd name="T13" fmla="*/ 143 h 259"/>
                <a:gd name="T14" fmla="*/ 27 w 169"/>
                <a:gd name="T15" fmla="*/ 157 h 259"/>
                <a:gd name="T16" fmla="*/ 60 w 169"/>
                <a:gd name="T17" fmla="*/ 176 h 259"/>
                <a:gd name="T18" fmla="*/ 75 w 169"/>
                <a:gd name="T19" fmla="*/ 179 h 259"/>
                <a:gd name="T20" fmla="*/ 75 w 169"/>
                <a:gd name="T21" fmla="*/ 175 h 259"/>
                <a:gd name="T22" fmla="*/ 47 w 169"/>
                <a:gd name="T23" fmla="*/ 160 h 259"/>
                <a:gd name="T24" fmla="*/ 20 w 169"/>
                <a:gd name="T25" fmla="*/ 145 h 259"/>
                <a:gd name="T26" fmla="*/ 1 w 169"/>
                <a:gd name="T27" fmla="*/ 128 h 259"/>
                <a:gd name="T28" fmla="*/ 2 w 169"/>
                <a:gd name="T29" fmla="*/ 108 h 259"/>
                <a:gd name="T30" fmla="*/ 34 w 169"/>
                <a:gd name="T31" fmla="*/ 116 h 259"/>
                <a:gd name="T32" fmla="*/ 68 w 169"/>
                <a:gd name="T33" fmla="*/ 134 h 259"/>
                <a:gd name="T34" fmla="*/ 86 w 169"/>
                <a:gd name="T35" fmla="*/ 144 h 259"/>
                <a:gd name="T36" fmla="*/ 89 w 169"/>
                <a:gd name="T37" fmla="*/ 144 h 259"/>
                <a:gd name="T38" fmla="*/ 55 w 169"/>
                <a:gd name="T39" fmla="*/ 116 h 259"/>
                <a:gd name="T40" fmla="*/ 19 w 169"/>
                <a:gd name="T41" fmla="*/ 82 h 259"/>
                <a:gd name="T42" fmla="*/ 9 w 169"/>
                <a:gd name="T43" fmla="*/ 56 h 259"/>
                <a:gd name="T44" fmla="*/ 12 w 169"/>
                <a:gd name="T45" fmla="*/ 32 h 259"/>
                <a:gd name="T46" fmla="*/ 27 w 169"/>
                <a:gd name="T47" fmla="*/ 36 h 259"/>
                <a:gd name="T48" fmla="*/ 43 w 169"/>
                <a:gd name="T49" fmla="*/ 45 h 259"/>
                <a:gd name="T50" fmla="*/ 54 w 169"/>
                <a:gd name="T51" fmla="*/ 51 h 259"/>
                <a:gd name="T52" fmla="*/ 54 w 169"/>
                <a:gd name="T53" fmla="*/ 47 h 259"/>
                <a:gd name="T54" fmla="*/ 38 w 169"/>
                <a:gd name="T55" fmla="*/ 38 h 259"/>
                <a:gd name="T56" fmla="*/ 23 w 169"/>
                <a:gd name="T57" fmla="*/ 28 h 259"/>
                <a:gd name="T58" fmla="*/ 13 w 169"/>
                <a:gd name="T59" fmla="*/ 16 h 259"/>
                <a:gd name="T60" fmla="*/ 12 w 169"/>
                <a:gd name="T61" fmla="*/ 0 h 259"/>
                <a:gd name="T62" fmla="*/ 53 w 169"/>
                <a:gd name="T63" fmla="*/ 18 h 259"/>
                <a:gd name="T64" fmla="*/ 106 w 169"/>
                <a:gd name="T65" fmla="*/ 54 h 259"/>
                <a:gd name="T66" fmla="*/ 135 w 169"/>
                <a:gd name="T67" fmla="*/ 75 h 259"/>
                <a:gd name="T68" fmla="*/ 144 w 169"/>
                <a:gd name="T69" fmla="*/ 84 h 259"/>
                <a:gd name="T70" fmla="*/ 162 w 169"/>
                <a:gd name="T71" fmla="*/ 83 h 259"/>
                <a:gd name="T72" fmla="*/ 168 w 169"/>
                <a:gd name="T73" fmla="*/ 108 h 259"/>
                <a:gd name="T74" fmla="*/ 159 w 169"/>
                <a:gd name="T75" fmla="*/ 131 h 259"/>
                <a:gd name="T76" fmla="*/ 137 w 169"/>
                <a:gd name="T77" fmla="*/ 120 h 259"/>
                <a:gd name="T78" fmla="*/ 114 w 169"/>
                <a:gd name="T79" fmla="*/ 107 h 259"/>
                <a:gd name="T80" fmla="*/ 107 w 169"/>
                <a:gd name="T81" fmla="*/ 106 h 259"/>
                <a:gd name="T82" fmla="*/ 113 w 169"/>
                <a:gd name="T83" fmla="*/ 111 h 259"/>
                <a:gd name="T84" fmla="*/ 136 w 169"/>
                <a:gd name="T85" fmla="*/ 124 h 259"/>
                <a:gd name="T86" fmla="*/ 160 w 169"/>
                <a:gd name="T87" fmla="*/ 140 h 259"/>
                <a:gd name="T88" fmla="*/ 165 w 169"/>
                <a:gd name="T89" fmla="*/ 173 h 259"/>
                <a:gd name="T90" fmla="*/ 157 w 169"/>
                <a:gd name="T91" fmla="*/ 200 h 259"/>
                <a:gd name="T92" fmla="*/ 131 w 169"/>
                <a:gd name="T93" fmla="*/ 189 h 259"/>
                <a:gd name="T94" fmla="*/ 131 w 169"/>
                <a:gd name="T95" fmla="*/ 192 h 259"/>
                <a:gd name="T96" fmla="*/ 145 w 169"/>
                <a:gd name="T97" fmla="*/ 202 h 259"/>
                <a:gd name="T98" fmla="*/ 160 w 169"/>
                <a:gd name="T99" fmla="*/ 217 h 259"/>
                <a:gd name="T100" fmla="*/ 158 w 169"/>
                <a:gd name="T101" fmla="*/ 258 h 259"/>
                <a:gd name="T102" fmla="*/ 156 w 169"/>
                <a:gd name="T103" fmla="*/ 259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259">
                  <a:moveTo>
                    <a:pt x="154" y="259"/>
                  </a:moveTo>
                  <a:lnTo>
                    <a:pt x="145" y="253"/>
                  </a:lnTo>
                  <a:lnTo>
                    <a:pt x="137" y="248"/>
                  </a:lnTo>
                  <a:lnTo>
                    <a:pt x="128" y="242"/>
                  </a:lnTo>
                  <a:lnTo>
                    <a:pt x="120" y="236"/>
                  </a:lnTo>
                  <a:lnTo>
                    <a:pt x="111" y="232"/>
                  </a:lnTo>
                  <a:lnTo>
                    <a:pt x="101" y="226"/>
                  </a:lnTo>
                  <a:lnTo>
                    <a:pt x="93" y="221"/>
                  </a:lnTo>
                  <a:lnTo>
                    <a:pt x="84" y="215"/>
                  </a:lnTo>
                  <a:lnTo>
                    <a:pt x="74" y="207"/>
                  </a:lnTo>
                  <a:lnTo>
                    <a:pt x="63" y="199"/>
                  </a:lnTo>
                  <a:lnTo>
                    <a:pt x="53" y="191"/>
                  </a:lnTo>
                  <a:lnTo>
                    <a:pt x="42" y="183"/>
                  </a:lnTo>
                  <a:lnTo>
                    <a:pt x="31" y="176"/>
                  </a:lnTo>
                  <a:lnTo>
                    <a:pt x="20" y="169"/>
                  </a:lnTo>
                  <a:lnTo>
                    <a:pt x="9" y="162"/>
                  </a:lnTo>
                  <a:lnTo>
                    <a:pt x="0" y="158"/>
                  </a:lnTo>
                  <a:lnTo>
                    <a:pt x="0" y="153"/>
                  </a:lnTo>
                  <a:lnTo>
                    <a:pt x="0" y="150"/>
                  </a:lnTo>
                  <a:lnTo>
                    <a:pt x="0" y="146"/>
                  </a:lnTo>
                  <a:lnTo>
                    <a:pt x="0" y="143"/>
                  </a:lnTo>
                  <a:lnTo>
                    <a:pt x="7" y="145"/>
                  </a:lnTo>
                  <a:lnTo>
                    <a:pt x="16" y="150"/>
                  </a:lnTo>
                  <a:lnTo>
                    <a:pt x="27" y="157"/>
                  </a:lnTo>
                  <a:lnTo>
                    <a:pt x="38" y="164"/>
                  </a:lnTo>
                  <a:lnTo>
                    <a:pt x="50" y="170"/>
                  </a:lnTo>
                  <a:lnTo>
                    <a:pt x="60" y="176"/>
                  </a:lnTo>
                  <a:lnTo>
                    <a:pt x="68" y="180"/>
                  </a:lnTo>
                  <a:lnTo>
                    <a:pt x="75" y="180"/>
                  </a:lnTo>
                  <a:lnTo>
                    <a:pt x="75" y="179"/>
                  </a:lnTo>
                  <a:lnTo>
                    <a:pt x="75" y="177"/>
                  </a:lnTo>
                  <a:lnTo>
                    <a:pt x="75" y="176"/>
                  </a:lnTo>
                  <a:lnTo>
                    <a:pt x="75" y="175"/>
                  </a:lnTo>
                  <a:lnTo>
                    <a:pt x="66" y="170"/>
                  </a:lnTo>
                  <a:lnTo>
                    <a:pt x="57" y="165"/>
                  </a:lnTo>
                  <a:lnTo>
                    <a:pt x="47" y="160"/>
                  </a:lnTo>
                  <a:lnTo>
                    <a:pt x="38" y="154"/>
                  </a:lnTo>
                  <a:lnTo>
                    <a:pt x="29" y="150"/>
                  </a:lnTo>
                  <a:lnTo>
                    <a:pt x="20" y="145"/>
                  </a:lnTo>
                  <a:lnTo>
                    <a:pt x="10" y="139"/>
                  </a:lnTo>
                  <a:lnTo>
                    <a:pt x="1" y="135"/>
                  </a:lnTo>
                  <a:lnTo>
                    <a:pt x="1" y="128"/>
                  </a:lnTo>
                  <a:lnTo>
                    <a:pt x="1" y="121"/>
                  </a:lnTo>
                  <a:lnTo>
                    <a:pt x="1" y="114"/>
                  </a:lnTo>
                  <a:lnTo>
                    <a:pt x="2" y="108"/>
                  </a:lnTo>
                  <a:lnTo>
                    <a:pt x="12" y="109"/>
                  </a:lnTo>
                  <a:lnTo>
                    <a:pt x="22" y="112"/>
                  </a:lnTo>
                  <a:lnTo>
                    <a:pt x="34" y="116"/>
                  </a:lnTo>
                  <a:lnTo>
                    <a:pt x="45" y="121"/>
                  </a:lnTo>
                  <a:lnTo>
                    <a:pt x="57" y="127"/>
                  </a:lnTo>
                  <a:lnTo>
                    <a:pt x="68" y="134"/>
                  </a:lnTo>
                  <a:lnTo>
                    <a:pt x="78" y="139"/>
                  </a:lnTo>
                  <a:lnTo>
                    <a:pt x="86" y="144"/>
                  </a:lnTo>
                  <a:lnTo>
                    <a:pt x="86" y="144"/>
                  </a:lnTo>
                  <a:lnTo>
                    <a:pt x="88" y="144"/>
                  </a:lnTo>
                  <a:lnTo>
                    <a:pt x="88" y="144"/>
                  </a:lnTo>
                  <a:lnTo>
                    <a:pt x="89" y="144"/>
                  </a:lnTo>
                  <a:lnTo>
                    <a:pt x="80" y="137"/>
                  </a:lnTo>
                  <a:lnTo>
                    <a:pt x="68" y="127"/>
                  </a:lnTo>
                  <a:lnTo>
                    <a:pt x="55" y="116"/>
                  </a:lnTo>
                  <a:lnTo>
                    <a:pt x="42" y="104"/>
                  </a:lnTo>
                  <a:lnTo>
                    <a:pt x="29" y="92"/>
                  </a:lnTo>
                  <a:lnTo>
                    <a:pt x="19" y="82"/>
                  </a:lnTo>
                  <a:lnTo>
                    <a:pt x="10" y="71"/>
                  </a:lnTo>
                  <a:lnTo>
                    <a:pt x="7" y="64"/>
                  </a:lnTo>
                  <a:lnTo>
                    <a:pt x="9" y="56"/>
                  </a:lnTo>
                  <a:lnTo>
                    <a:pt x="12" y="47"/>
                  </a:lnTo>
                  <a:lnTo>
                    <a:pt x="12" y="39"/>
                  </a:lnTo>
                  <a:lnTo>
                    <a:pt x="12" y="32"/>
                  </a:lnTo>
                  <a:lnTo>
                    <a:pt x="16" y="32"/>
                  </a:lnTo>
                  <a:lnTo>
                    <a:pt x="22" y="34"/>
                  </a:lnTo>
                  <a:lnTo>
                    <a:pt x="27" y="36"/>
                  </a:lnTo>
                  <a:lnTo>
                    <a:pt x="32" y="38"/>
                  </a:lnTo>
                  <a:lnTo>
                    <a:pt x="37" y="41"/>
                  </a:lnTo>
                  <a:lnTo>
                    <a:pt x="43" y="45"/>
                  </a:lnTo>
                  <a:lnTo>
                    <a:pt x="48" y="48"/>
                  </a:lnTo>
                  <a:lnTo>
                    <a:pt x="54" y="52"/>
                  </a:lnTo>
                  <a:lnTo>
                    <a:pt x="54" y="51"/>
                  </a:lnTo>
                  <a:lnTo>
                    <a:pt x="54" y="49"/>
                  </a:lnTo>
                  <a:lnTo>
                    <a:pt x="54" y="48"/>
                  </a:lnTo>
                  <a:lnTo>
                    <a:pt x="54" y="47"/>
                  </a:lnTo>
                  <a:lnTo>
                    <a:pt x="48" y="44"/>
                  </a:lnTo>
                  <a:lnTo>
                    <a:pt x="44" y="41"/>
                  </a:lnTo>
                  <a:lnTo>
                    <a:pt x="38" y="38"/>
                  </a:lnTo>
                  <a:lnTo>
                    <a:pt x="34" y="34"/>
                  </a:lnTo>
                  <a:lnTo>
                    <a:pt x="28" y="31"/>
                  </a:lnTo>
                  <a:lnTo>
                    <a:pt x="23" y="28"/>
                  </a:lnTo>
                  <a:lnTo>
                    <a:pt x="17" y="25"/>
                  </a:lnTo>
                  <a:lnTo>
                    <a:pt x="13" y="22"/>
                  </a:lnTo>
                  <a:lnTo>
                    <a:pt x="13" y="16"/>
                  </a:lnTo>
                  <a:lnTo>
                    <a:pt x="13" y="10"/>
                  </a:lnTo>
                  <a:lnTo>
                    <a:pt x="12" y="4"/>
                  </a:lnTo>
                  <a:lnTo>
                    <a:pt x="12" y="0"/>
                  </a:lnTo>
                  <a:lnTo>
                    <a:pt x="22" y="2"/>
                  </a:lnTo>
                  <a:lnTo>
                    <a:pt x="37" y="9"/>
                  </a:lnTo>
                  <a:lnTo>
                    <a:pt x="53" y="18"/>
                  </a:lnTo>
                  <a:lnTo>
                    <a:pt x="72" y="30"/>
                  </a:lnTo>
                  <a:lnTo>
                    <a:pt x="89" y="43"/>
                  </a:lnTo>
                  <a:lnTo>
                    <a:pt x="106" y="54"/>
                  </a:lnTo>
                  <a:lnTo>
                    <a:pt x="121" y="64"/>
                  </a:lnTo>
                  <a:lnTo>
                    <a:pt x="133" y="72"/>
                  </a:lnTo>
                  <a:lnTo>
                    <a:pt x="135" y="75"/>
                  </a:lnTo>
                  <a:lnTo>
                    <a:pt x="138" y="78"/>
                  </a:lnTo>
                  <a:lnTo>
                    <a:pt x="142" y="81"/>
                  </a:lnTo>
                  <a:lnTo>
                    <a:pt x="144" y="84"/>
                  </a:lnTo>
                  <a:lnTo>
                    <a:pt x="151" y="84"/>
                  </a:lnTo>
                  <a:lnTo>
                    <a:pt x="157" y="83"/>
                  </a:lnTo>
                  <a:lnTo>
                    <a:pt x="162" y="83"/>
                  </a:lnTo>
                  <a:lnTo>
                    <a:pt x="169" y="83"/>
                  </a:lnTo>
                  <a:lnTo>
                    <a:pt x="169" y="96"/>
                  </a:lnTo>
                  <a:lnTo>
                    <a:pt x="168" y="108"/>
                  </a:lnTo>
                  <a:lnTo>
                    <a:pt x="168" y="120"/>
                  </a:lnTo>
                  <a:lnTo>
                    <a:pt x="167" y="132"/>
                  </a:lnTo>
                  <a:lnTo>
                    <a:pt x="159" y="131"/>
                  </a:lnTo>
                  <a:lnTo>
                    <a:pt x="152" y="129"/>
                  </a:lnTo>
                  <a:lnTo>
                    <a:pt x="144" y="124"/>
                  </a:lnTo>
                  <a:lnTo>
                    <a:pt x="137" y="120"/>
                  </a:lnTo>
                  <a:lnTo>
                    <a:pt x="129" y="115"/>
                  </a:lnTo>
                  <a:lnTo>
                    <a:pt x="122" y="111"/>
                  </a:lnTo>
                  <a:lnTo>
                    <a:pt x="114" y="107"/>
                  </a:lnTo>
                  <a:lnTo>
                    <a:pt x="107" y="105"/>
                  </a:lnTo>
                  <a:lnTo>
                    <a:pt x="107" y="106"/>
                  </a:lnTo>
                  <a:lnTo>
                    <a:pt x="107" y="106"/>
                  </a:lnTo>
                  <a:lnTo>
                    <a:pt x="106" y="106"/>
                  </a:lnTo>
                  <a:lnTo>
                    <a:pt x="106" y="107"/>
                  </a:lnTo>
                  <a:lnTo>
                    <a:pt x="113" y="111"/>
                  </a:lnTo>
                  <a:lnTo>
                    <a:pt x="121" y="115"/>
                  </a:lnTo>
                  <a:lnTo>
                    <a:pt x="128" y="120"/>
                  </a:lnTo>
                  <a:lnTo>
                    <a:pt x="136" y="124"/>
                  </a:lnTo>
                  <a:lnTo>
                    <a:pt x="144" y="129"/>
                  </a:lnTo>
                  <a:lnTo>
                    <a:pt x="152" y="135"/>
                  </a:lnTo>
                  <a:lnTo>
                    <a:pt x="160" y="140"/>
                  </a:lnTo>
                  <a:lnTo>
                    <a:pt x="168" y="146"/>
                  </a:lnTo>
                  <a:lnTo>
                    <a:pt x="167" y="160"/>
                  </a:lnTo>
                  <a:lnTo>
                    <a:pt x="165" y="173"/>
                  </a:lnTo>
                  <a:lnTo>
                    <a:pt x="164" y="187"/>
                  </a:lnTo>
                  <a:lnTo>
                    <a:pt x="161" y="200"/>
                  </a:lnTo>
                  <a:lnTo>
                    <a:pt x="157" y="200"/>
                  </a:lnTo>
                  <a:lnTo>
                    <a:pt x="146" y="196"/>
                  </a:lnTo>
                  <a:lnTo>
                    <a:pt x="137" y="191"/>
                  </a:lnTo>
                  <a:lnTo>
                    <a:pt x="131" y="189"/>
                  </a:lnTo>
                  <a:lnTo>
                    <a:pt x="131" y="190"/>
                  </a:lnTo>
                  <a:lnTo>
                    <a:pt x="131" y="191"/>
                  </a:lnTo>
                  <a:lnTo>
                    <a:pt x="131" y="192"/>
                  </a:lnTo>
                  <a:lnTo>
                    <a:pt x="131" y="193"/>
                  </a:lnTo>
                  <a:lnTo>
                    <a:pt x="138" y="198"/>
                  </a:lnTo>
                  <a:lnTo>
                    <a:pt x="145" y="202"/>
                  </a:lnTo>
                  <a:lnTo>
                    <a:pt x="152" y="206"/>
                  </a:lnTo>
                  <a:lnTo>
                    <a:pt x="159" y="211"/>
                  </a:lnTo>
                  <a:lnTo>
                    <a:pt x="160" y="217"/>
                  </a:lnTo>
                  <a:lnTo>
                    <a:pt x="160" y="222"/>
                  </a:lnTo>
                  <a:lnTo>
                    <a:pt x="159" y="235"/>
                  </a:lnTo>
                  <a:lnTo>
                    <a:pt x="158" y="258"/>
                  </a:lnTo>
                  <a:lnTo>
                    <a:pt x="157" y="259"/>
                  </a:lnTo>
                  <a:lnTo>
                    <a:pt x="156" y="259"/>
                  </a:lnTo>
                  <a:lnTo>
                    <a:pt x="156" y="259"/>
                  </a:lnTo>
                  <a:lnTo>
                    <a:pt x="154" y="259"/>
                  </a:lnTo>
                  <a:close/>
                </a:path>
              </a:pathLst>
            </a:cu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52" name="Freeform 46"/>
            <p:cNvSpPr>
              <a:spLocks/>
            </p:cNvSpPr>
            <p:nvPr/>
          </p:nvSpPr>
          <p:spPr bwMode="auto">
            <a:xfrm>
              <a:off x="1487" y="3312"/>
              <a:ext cx="84" cy="113"/>
            </a:xfrm>
            <a:custGeom>
              <a:avLst/>
              <a:gdLst>
                <a:gd name="T0" fmla="*/ 1 w 168"/>
                <a:gd name="T1" fmla="*/ 216 h 226"/>
                <a:gd name="T2" fmla="*/ 7 w 168"/>
                <a:gd name="T3" fmla="*/ 174 h 226"/>
                <a:gd name="T4" fmla="*/ 13 w 168"/>
                <a:gd name="T5" fmla="*/ 169 h 226"/>
                <a:gd name="T6" fmla="*/ 13 w 168"/>
                <a:gd name="T7" fmla="*/ 167 h 226"/>
                <a:gd name="T8" fmla="*/ 9 w 168"/>
                <a:gd name="T9" fmla="*/ 167 h 226"/>
                <a:gd name="T10" fmla="*/ 7 w 168"/>
                <a:gd name="T11" fmla="*/ 153 h 226"/>
                <a:gd name="T12" fmla="*/ 10 w 168"/>
                <a:gd name="T13" fmla="*/ 109 h 226"/>
                <a:gd name="T14" fmla="*/ 27 w 168"/>
                <a:gd name="T15" fmla="*/ 101 h 226"/>
                <a:gd name="T16" fmla="*/ 20 w 168"/>
                <a:gd name="T17" fmla="*/ 100 h 226"/>
                <a:gd name="T18" fmla="*/ 12 w 168"/>
                <a:gd name="T19" fmla="*/ 90 h 226"/>
                <a:gd name="T20" fmla="*/ 14 w 168"/>
                <a:gd name="T21" fmla="*/ 48 h 226"/>
                <a:gd name="T22" fmla="*/ 36 w 168"/>
                <a:gd name="T23" fmla="*/ 41 h 226"/>
                <a:gd name="T24" fmla="*/ 65 w 168"/>
                <a:gd name="T25" fmla="*/ 33 h 226"/>
                <a:gd name="T26" fmla="*/ 90 w 168"/>
                <a:gd name="T27" fmla="*/ 25 h 226"/>
                <a:gd name="T28" fmla="*/ 123 w 168"/>
                <a:gd name="T29" fmla="*/ 14 h 226"/>
                <a:gd name="T30" fmla="*/ 156 w 168"/>
                <a:gd name="T31" fmla="*/ 3 h 226"/>
                <a:gd name="T32" fmla="*/ 167 w 168"/>
                <a:gd name="T33" fmla="*/ 7 h 226"/>
                <a:gd name="T34" fmla="*/ 162 w 168"/>
                <a:gd name="T35" fmla="*/ 16 h 226"/>
                <a:gd name="T36" fmla="*/ 145 w 168"/>
                <a:gd name="T37" fmla="*/ 25 h 226"/>
                <a:gd name="T38" fmla="*/ 130 w 168"/>
                <a:gd name="T39" fmla="*/ 33 h 226"/>
                <a:gd name="T40" fmla="*/ 135 w 168"/>
                <a:gd name="T41" fmla="*/ 34 h 226"/>
                <a:gd name="T42" fmla="*/ 150 w 168"/>
                <a:gd name="T43" fmla="*/ 29 h 226"/>
                <a:gd name="T44" fmla="*/ 167 w 168"/>
                <a:gd name="T45" fmla="*/ 24 h 226"/>
                <a:gd name="T46" fmla="*/ 165 w 168"/>
                <a:gd name="T47" fmla="*/ 41 h 226"/>
                <a:gd name="T48" fmla="*/ 138 w 168"/>
                <a:gd name="T49" fmla="*/ 56 h 226"/>
                <a:gd name="T50" fmla="*/ 107 w 168"/>
                <a:gd name="T51" fmla="*/ 69 h 226"/>
                <a:gd name="T52" fmla="*/ 76 w 168"/>
                <a:gd name="T53" fmla="*/ 83 h 226"/>
                <a:gd name="T54" fmla="*/ 77 w 168"/>
                <a:gd name="T55" fmla="*/ 89 h 226"/>
                <a:gd name="T56" fmla="*/ 99 w 168"/>
                <a:gd name="T57" fmla="*/ 81 h 226"/>
                <a:gd name="T58" fmla="*/ 133 w 168"/>
                <a:gd name="T59" fmla="*/ 66 h 226"/>
                <a:gd name="T60" fmla="*/ 166 w 168"/>
                <a:gd name="T61" fmla="*/ 55 h 226"/>
                <a:gd name="T62" fmla="*/ 165 w 168"/>
                <a:gd name="T63" fmla="*/ 91 h 226"/>
                <a:gd name="T64" fmla="*/ 153 w 168"/>
                <a:gd name="T65" fmla="*/ 100 h 226"/>
                <a:gd name="T66" fmla="*/ 138 w 168"/>
                <a:gd name="T67" fmla="*/ 108 h 226"/>
                <a:gd name="T68" fmla="*/ 123 w 168"/>
                <a:gd name="T69" fmla="*/ 116 h 226"/>
                <a:gd name="T70" fmla="*/ 137 w 168"/>
                <a:gd name="T71" fmla="*/ 114 h 226"/>
                <a:gd name="T72" fmla="*/ 154 w 168"/>
                <a:gd name="T73" fmla="*/ 109 h 226"/>
                <a:gd name="T74" fmla="*/ 164 w 168"/>
                <a:gd name="T75" fmla="*/ 110 h 226"/>
                <a:gd name="T76" fmla="*/ 162 w 168"/>
                <a:gd name="T77" fmla="*/ 127 h 226"/>
                <a:gd name="T78" fmla="*/ 146 w 168"/>
                <a:gd name="T79" fmla="*/ 135 h 226"/>
                <a:gd name="T80" fmla="*/ 131 w 168"/>
                <a:gd name="T81" fmla="*/ 143 h 226"/>
                <a:gd name="T82" fmla="*/ 101 w 168"/>
                <a:gd name="T83" fmla="*/ 155 h 226"/>
                <a:gd name="T84" fmla="*/ 65 w 168"/>
                <a:gd name="T85" fmla="*/ 168 h 226"/>
                <a:gd name="T86" fmla="*/ 51 w 168"/>
                <a:gd name="T87" fmla="*/ 174 h 226"/>
                <a:gd name="T88" fmla="*/ 51 w 168"/>
                <a:gd name="T89" fmla="*/ 176 h 226"/>
                <a:gd name="T90" fmla="*/ 66 w 168"/>
                <a:gd name="T91" fmla="*/ 175 h 226"/>
                <a:gd name="T92" fmla="*/ 106 w 168"/>
                <a:gd name="T93" fmla="*/ 161 h 226"/>
                <a:gd name="T94" fmla="*/ 146 w 168"/>
                <a:gd name="T95" fmla="*/ 144 h 226"/>
                <a:gd name="T96" fmla="*/ 159 w 168"/>
                <a:gd name="T97" fmla="*/ 151 h 226"/>
                <a:gd name="T98" fmla="*/ 154 w 168"/>
                <a:gd name="T99" fmla="*/ 163 h 226"/>
                <a:gd name="T100" fmla="*/ 129 w 168"/>
                <a:gd name="T101" fmla="*/ 175 h 226"/>
                <a:gd name="T102" fmla="*/ 76 w 168"/>
                <a:gd name="T103" fmla="*/ 198 h 226"/>
                <a:gd name="T104" fmla="*/ 24 w 168"/>
                <a:gd name="T105" fmla="*/ 219 h 226"/>
                <a:gd name="T106" fmla="*/ 6 w 168"/>
                <a:gd name="T107" fmla="*/ 225 h 226"/>
                <a:gd name="T108" fmla="*/ 1 w 168"/>
                <a:gd name="T109" fmla="*/ 226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8" h="226">
                  <a:moveTo>
                    <a:pt x="1" y="226"/>
                  </a:moveTo>
                  <a:lnTo>
                    <a:pt x="0" y="222"/>
                  </a:lnTo>
                  <a:lnTo>
                    <a:pt x="1" y="216"/>
                  </a:lnTo>
                  <a:lnTo>
                    <a:pt x="2" y="203"/>
                  </a:lnTo>
                  <a:lnTo>
                    <a:pt x="5" y="176"/>
                  </a:lnTo>
                  <a:lnTo>
                    <a:pt x="7" y="174"/>
                  </a:lnTo>
                  <a:lnTo>
                    <a:pt x="8" y="173"/>
                  </a:lnTo>
                  <a:lnTo>
                    <a:pt x="10" y="170"/>
                  </a:lnTo>
                  <a:lnTo>
                    <a:pt x="13" y="169"/>
                  </a:lnTo>
                  <a:lnTo>
                    <a:pt x="13" y="168"/>
                  </a:lnTo>
                  <a:lnTo>
                    <a:pt x="13" y="167"/>
                  </a:lnTo>
                  <a:lnTo>
                    <a:pt x="13" y="167"/>
                  </a:lnTo>
                  <a:lnTo>
                    <a:pt x="13" y="166"/>
                  </a:lnTo>
                  <a:lnTo>
                    <a:pt x="12" y="167"/>
                  </a:lnTo>
                  <a:lnTo>
                    <a:pt x="9" y="167"/>
                  </a:lnTo>
                  <a:lnTo>
                    <a:pt x="8" y="168"/>
                  </a:lnTo>
                  <a:lnTo>
                    <a:pt x="7" y="169"/>
                  </a:lnTo>
                  <a:lnTo>
                    <a:pt x="7" y="153"/>
                  </a:lnTo>
                  <a:lnTo>
                    <a:pt x="8" y="139"/>
                  </a:lnTo>
                  <a:lnTo>
                    <a:pt x="9" y="124"/>
                  </a:lnTo>
                  <a:lnTo>
                    <a:pt x="10" y="109"/>
                  </a:lnTo>
                  <a:lnTo>
                    <a:pt x="20" y="105"/>
                  </a:lnTo>
                  <a:lnTo>
                    <a:pt x="24" y="102"/>
                  </a:lnTo>
                  <a:lnTo>
                    <a:pt x="27" y="101"/>
                  </a:lnTo>
                  <a:lnTo>
                    <a:pt x="28" y="100"/>
                  </a:lnTo>
                  <a:lnTo>
                    <a:pt x="23" y="100"/>
                  </a:lnTo>
                  <a:lnTo>
                    <a:pt x="20" y="100"/>
                  </a:lnTo>
                  <a:lnTo>
                    <a:pt x="16" y="101"/>
                  </a:lnTo>
                  <a:lnTo>
                    <a:pt x="12" y="101"/>
                  </a:lnTo>
                  <a:lnTo>
                    <a:pt x="12" y="90"/>
                  </a:lnTo>
                  <a:lnTo>
                    <a:pt x="12" y="76"/>
                  </a:lnTo>
                  <a:lnTo>
                    <a:pt x="13" y="61"/>
                  </a:lnTo>
                  <a:lnTo>
                    <a:pt x="14" y="48"/>
                  </a:lnTo>
                  <a:lnTo>
                    <a:pt x="20" y="46"/>
                  </a:lnTo>
                  <a:lnTo>
                    <a:pt x="27" y="44"/>
                  </a:lnTo>
                  <a:lnTo>
                    <a:pt x="36" y="41"/>
                  </a:lnTo>
                  <a:lnTo>
                    <a:pt x="45" y="38"/>
                  </a:lnTo>
                  <a:lnTo>
                    <a:pt x="55" y="36"/>
                  </a:lnTo>
                  <a:lnTo>
                    <a:pt x="65" y="33"/>
                  </a:lnTo>
                  <a:lnTo>
                    <a:pt x="73" y="31"/>
                  </a:lnTo>
                  <a:lnTo>
                    <a:pt x="78" y="29"/>
                  </a:lnTo>
                  <a:lnTo>
                    <a:pt x="90" y="25"/>
                  </a:lnTo>
                  <a:lnTo>
                    <a:pt x="100" y="22"/>
                  </a:lnTo>
                  <a:lnTo>
                    <a:pt x="112" y="18"/>
                  </a:lnTo>
                  <a:lnTo>
                    <a:pt x="123" y="14"/>
                  </a:lnTo>
                  <a:lnTo>
                    <a:pt x="134" y="10"/>
                  </a:lnTo>
                  <a:lnTo>
                    <a:pt x="145" y="6"/>
                  </a:lnTo>
                  <a:lnTo>
                    <a:pt x="156" y="3"/>
                  </a:lnTo>
                  <a:lnTo>
                    <a:pt x="167" y="0"/>
                  </a:lnTo>
                  <a:lnTo>
                    <a:pt x="167" y="3"/>
                  </a:lnTo>
                  <a:lnTo>
                    <a:pt x="167" y="7"/>
                  </a:lnTo>
                  <a:lnTo>
                    <a:pt x="167" y="10"/>
                  </a:lnTo>
                  <a:lnTo>
                    <a:pt x="168" y="13"/>
                  </a:lnTo>
                  <a:lnTo>
                    <a:pt x="162" y="16"/>
                  </a:lnTo>
                  <a:lnTo>
                    <a:pt x="157" y="19"/>
                  </a:lnTo>
                  <a:lnTo>
                    <a:pt x="151" y="23"/>
                  </a:lnTo>
                  <a:lnTo>
                    <a:pt x="145" y="25"/>
                  </a:lnTo>
                  <a:lnTo>
                    <a:pt x="141" y="29"/>
                  </a:lnTo>
                  <a:lnTo>
                    <a:pt x="135" y="31"/>
                  </a:lnTo>
                  <a:lnTo>
                    <a:pt x="130" y="33"/>
                  </a:lnTo>
                  <a:lnTo>
                    <a:pt x="126" y="36"/>
                  </a:lnTo>
                  <a:lnTo>
                    <a:pt x="130" y="36"/>
                  </a:lnTo>
                  <a:lnTo>
                    <a:pt x="135" y="34"/>
                  </a:lnTo>
                  <a:lnTo>
                    <a:pt x="141" y="32"/>
                  </a:lnTo>
                  <a:lnTo>
                    <a:pt x="145" y="31"/>
                  </a:lnTo>
                  <a:lnTo>
                    <a:pt x="150" y="29"/>
                  </a:lnTo>
                  <a:lnTo>
                    <a:pt x="156" y="26"/>
                  </a:lnTo>
                  <a:lnTo>
                    <a:pt x="161" y="25"/>
                  </a:lnTo>
                  <a:lnTo>
                    <a:pt x="167" y="24"/>
                  </a:lnTo>
                  <a:lnTo>
                    <a:pt x="167" y="31"/>
                  </a:lnTo>
                  <a:lnTo>
                    <a:pt x="167" y="37"/>
                  </a:lnTo>
                  <a:lnTo>
                    <a:pt x="165" y="41"/>
                  </a:lnTo>
                  <a:lnTo>
                    <a:pt x="160" y="47"/>
                  </a:lnTo>
                  <a:lnTo>
                    <a:pt x="150" y="52"/>
                  </a:lnTo>
                  <a:lnTo>
                    <a:pt x="138" y="56"/>
                  </a:lnTo>
                  <a:lnTo>
                    <a:pt x="128" y="61"/>
                  </a:lnTo>
                  <a:lnTo>
                    <a:pt x="118" y="64"/>
                  </a:lnTo>
                  <a:lnTo>
                    <a:pt x="107" y="69"/>
                  </a:lnTo>
                  <a:lnTo>
                    <a:pt x="97" y="74"/>
                  </a:lnTo>
                  <a:lnTo>
                    <a:pt x="86" y="78"/>
                  </a:lnTo>
                  <a:lnTo>
                    <a:pt x="76" y="83"/>
                  </a:lnTo>
                  <a:lnTo>
                    <a:pt x="76" y="86"/>
                  </a:lnTo>
                  <a:lnTo>
                    <a:pt x="76" y="87"/>
                  </a:lnTo>
                  <a:lnTo>
                    <a:pt x="77" y="89"/>
                  </a:lnTo>
                  <a:lnTo>
                    <a:pt x="78" y="90"/>
                  </a:lnTo>
                  <a:lnTo>
                    <a:pt x="89" y="85"/>
                  </a:lnTo>
                  <a:lnTo>
                    <a:pt x="99" y="81"/>
                  </a:lnTo>
                  <a:lnTo>
                    <a:pt x="111" y="76"/>
                  </a:lnTo>
                  <a:lnTo>
                    <a:pt x="121" y="70"/>
                  </a:lnTo>
                  <a:lnTo>
                    <a:pt x="133" y="66"/>
                  </a:lnTo>
                  <a:lnTo>
                    <a:pt x="144" y="61"/>
                  </a:lnTo>
                  <a:lnTo>
                    <a:pt x="156" y="57"/>
                  </a:lnTo>
                  <a:lnTo>
                    <a:pt x="166" y="55"/>
                  </a:lnTo>
                  <a:lnTo>
                    <a:pt x="166" y="74"/>
                  </a:lnTo>
                  <a:lnTo>
                    <a:pt x="166" y="84"/>
                  </a:lnTo>
                  <a:lnTo>
                    <a:pt x="165" y="91"/>
                  </a:lnTo>
                  <a:lnTo>
                    <a:pt x="164" y="95"/>
                  </a:lnTo>
                  <a:lnTo>
                    <a:pt x="159" y="98"/>
                  </a:lnTo>
                  <a:lnTo>
                    <a:pt x="153" y="100"/>
                  </a:lnTo>
                  <a:lnTo>
                    <a:pt x="149" y="104"/>
                  </a:lnTo>
                  <a:lnTo>
                    <a:pt x="143" y="106"/>
                  </a:lnTo>
                  <a:lnTo>
                    <a:pt x="138" y="108"/>
                  </a:lnTo>
                  <a:lnTo>
                    <a:pt x="133" y="110"/>
                  </a:lnTo>
                  <a:lnTo>
                    <a:pt x="128" y="114"/>
                  </a:lnTo>
                  <a:lnTo>
                    <a:pt x="123" y="116"/>
                  </a:lnTo>
                  <a:lnTo>
                    <a:pt x="128" y="116"/>
                  </a:lnTo>
                  <a:lnTo>
                    <a:pt x="133" y="115"/>
                  </a:lnTo>
                  <a:lnTo>
                    <a:pt x="137" y="114"/>
                  </a:lnTo>
                  <a:lnTo>
                    <a:pt x="143" y="113"/>
                  </a:lnTo>
                  <a:lnTo>
                    <a:pt x="149" y="110"/>
                  </a:lnTo>
                  <a:lnTo>
                    <a:pt x="154" y="109"/>
                  </a:lnTo>
                  <a:lnTo>
                    <a:pt x="159" y="107"/>
                  </a:lnTo>
                  <a:lnTo>
                    <a:pt x="165" y="106"/>
                  </a:lnTo>
                  <a:lnTo>
                    <a:pt x="164" y="110"/>
                  </a:lnTo>
                  <a:lnTo>
                    <a:pt x="164" y="116"/>
                  </a:lnTo>
                  <a:lnTo>
                    <a:pt x="162" y="121"/>
                  </a:lnTo>
                  <a:lnTo>
                    <a:pt x="162" y="127"/>
                  </a:lnTo>
                  <a:lnTo>
                    <a:pt x="157" y="129"/>
                  </a:lnTo>
                  <a:lnTo>
                    <a:pt x="152" y="132"/>
                  </a:lnTo>
                  <a:lnTo>
                    <a:pt x="146" y="135"/>
                  </a:lnTo>
                  <a:lnTo>
                    <a:pt x="142" y="137"/>
                  </a:lnTo>
                  <a:lnTo>
                    <a:pt x="136" y="139"/>
                  </a:lnTo>
                  <a:lnTo>
                    <a:pt x="131" y="143"/>
                  </a:lnTo>
                  <a:lnTo>
                    <a:pt x="126" y="145"/>
                  </a:lnTo>
                  <a:lnTo>
                    <a:pt x="121" y="149"/>
                  </a:lnTo>
                  <a:lnTo>
                    <a:pt x="101" y="155"/>
                  </a:lnTo>
                  <a:lnTo>
                    <a:pt x="85" y="161"/>
                  </a:lnTo>
                  <a:lnTo>
                    <a:pt x="74" y="166"/>
                  </a:lnTo>
                  <a:lnTo>
                    <a:pt x="65" y="168"/>
                  </a:lnTo>
                  <a:lnTo>
                    <a:pt x="58" y="172"/>
                  </a:lnTo>
                  <a:lnTo>
                    <a:pt x="53" y="173"/>
                  </a:lnTo>
                  <a:lnTo>
                    <a:pt x="51" y="174"/>
                  </a:lnTo>
                  <a:lnTo>
                    <a:pt x="48" y="175"/>
                  </a:lnTo>
                  <a:lnTo>
                    <a:pt x="50" y="176"/>
                  </a:lnTo>
                  <a:lnTo>
                    <a:pt x="51" y="176"/>
                  </a:lnTo>
                  <a:lnTo>
                    <a:pt x="51" y="177"/>
                  </a:lnTo>
                  <a:lnTo>
                    <a:pt x="52" y="178"/>
                  </a:lnTo>
                  <a:lnTo>
                    <a:pt x="66" y="175"/>
                  </a:lnTo>
                  <a:lnTo>
                    <a:pt x="80" y="172"/>
                  </a:lnTo>
                  <a:lnTo>
                    <a:pt x="93" y="167"/>
                  </a:lnTo>
                  <a:lnTo>
                    <a:pt x="106" y="161"/>
                  </a:lnTo>
                  <a:lnTo>
                    <a:pt x="120" y="155"/>
                  </a:lnTo>
                  <a:lnTo>
                    <a:pt x="134" y="150"/>
                  </a:lnTo>
                  <a:lnTo>
                    <a:pt x="146" y="144"/>
                  </a:lnTo>
                  <a:lnTo>
                    <a:pt x="160" y="139"/>
                  </a:lnTo>
                  <a:lnTo>
                    <a:pt x="159" y="145"/>
                  </a:lnTo>
                  <a:lnTo>
                    <a:pt x="159" y="151"/>
                  </a:lnTo>
                  <a:lnTo>
                    <a:pt x="159" y="155"/>
                  </a:lnTo>
                  <a:lnTo>
                    <a:pt x="158" y="161"/>
                  </a:lnTo>
                  <a:lnTo>
                    <a:pt x="154" y="163"/>
                  </a:lnTo>
                  <a:lnTo>
                    <a:pt x="149" y="166"/>
                  </a:lnTo>
                  <a:lnTo>
                    <a:pt x="139" y="170"/>
                  </a:lnTo>
                  <a:lnTo>
                    <a:pt x="129" y="175"/>
                  </a:lnTo>
                  <a:lnTo>
                    <a:pt x="114" y="181"/>
                  </a:lnTo>
                  <a:lnTo>
                    <a:pt x="97" y="189"/>
                  </a:lnTo>
                  <a:lnTo>
                    <a:pt x="76" y="198"/>
                  </a:lnTo>
                  <a:lnTo>
                    <a:pt x="51" y="210"/>
                  </a:lnTo>
                  <a:lnTo>
                    <a:pt x="36" y="215"/>
                  </a:lnTo>
                  <a:lnTo>
                    <a:pt x="24" y="219"/>
                  </a:lnTo>
                  <a:lnTo>
                    <a:pt x="16" y="222"/>
                  </a:lnTo>
                  <a:lnTo>
                    <a:pt x="10" y="223"/>
                  </a:lnTo>
                  <a:lnTo>
                    <a:pt x="6" y="225"/>
                  </a:lnTo>
                  <a:lnTo>
                    <a:pt x="4" y="226"/>
                  </a:lnTo>
                  <a:lnTo>
                    <a:pt x="2" y="226"/>
                  </a:lnTo>
                  <a:lnTo>
                    <a:pt x="1" y="226"/>
                  </a:lnTo>
                  <a:close/>
                </a:path>
              </a:pathLst>
            </a:custGeom>
            <a:solidFill>
              <a:srgbClr val="99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53" name="Freeform 47"/>
            <p:cNvSpPr>
              <a:spLocks/>
            </p:cNvSpPr>
            <p:nvPr/>
          </p:nvSpPr>
          <p:spPr bwMode="auto">
            <a:xfrm>
              <a:off x="1571" y="3299"/>
              <a:ext cx="36" cy="92"/>
            </a:xfrm>
            <a:custGeom>
              <a:avLst/>
              <a:gdLst>
                <a:gd name="T0" fmla="*/ 0 w 73"/>
                <a:gd name="T1" fmla="*/ 185 h 185"/>
                <a:gd name="T2" fmla="*/ 4 w 73"/>
                <a:gd name="T3" fmla="*/ 143 h 185"/>
                <a:gd name="T4" fmla="*/ 6 w 73"/>
                <a:gd name="T5" fmla="*/ 102 h 185"/>
                <a:gd name="T6" fmla="*/ 7 w 73"/>
                <a:gd name="T7" fmla="*/ 60 h 185"/>
                <a:gd name="T8" fmla="*/ 7 w 73"/>
                <a:gd name="T9" fmla="*/ 21 h 185"/>
                <a:gd name="T10" fmla="*/ 19 w 73"/>
                <a:gd name="T11" fmla="*/ 17 h 185"/>
                <a:gd name="T12" fmla="*/ 30 w 73"/>
                <a:gd name="T13" fmla="*/ 14 h 185"/>
                <a:gd name="T14" fmla="*/ 41 w 73"/>
                <a:gd name="T15" fmla="*/ 11 h 185"/>
                <a:gd name="T16" fmla="*/ 50 w 73"/>
                <a:gd name="T17" fmla="*/ 7 h 185"/>
                <a:gd name="T18" fmla="*/ 58 w 73"/>
                <a:gd name="T19" fmla="*/ 5 h 185"/>
                <a:gd name="T20" fmla="*/ 65 w 73"/>
                <a:gd name="T21" fmla="*/ 2 h 185"/>
                <a:gd name="T22" fmla="*/ 69 w 73"/>
                <a:gd name="T23" fmla="*/ 1 h 185"/>
                <a:gd name="T24" fmla="*/ 73 w 73"/>
                <a:gd name="T25" fmla="*/ 0 h 185"/>
                <a:gd name="T26" fmla="*/ 67 w 73"/>
                <a:gd name="T27" fmla="*/ 81 h 185"/>
                <a:gd name="T28" fmla="*/ 64 w 73"/>
                <a:gd name="T29" fmla="*/ 123 h 185"/>
                <a:gd name="T30" fmla="*/ 61 w 73"/>
                <a:gd name="T31" fmla="*/ 145 h 185"/>
                <a:gd name="T32" fmla="*/ 59 w 73"/>
                <a:gd name="T33" fmla="*/ 159 h 185"/>
                <a:gd name="T34" fmla="*/ 57 w 73"/>
                <a:gd name="T35" fmla="*/ 160 h 185"/>
                <a:gd name="T36" fmla="*/ 54 w 73"/>
                <a:gd name="T37" fmla="*/ 163 h 185"/>
                <a:gd name="T38" fmla="*/ 51 w 73"/>
                <a:gd name="T39" fmla="*/ 164 h 185"/>
                <a:gd name="T40" fmla="*/ 46 w 73"/>
                <a:gd name="T41" fmla="*/ 166 h 185"/>
                <a:gd name="T42" fmla="*/ 39 w 73"/>
                <a:gd name="T43" fmla="*/ 168 h 185"/>
                <a:gd name="T44" fmla="*/ 30 w 73"/>
                <a:gd name="T45" fmla="*/ 173 h 185"/>
                <a:gd name="T46" fmla="*/ 18 w 73"/>
                <a:gd name="T47" fmla="*/ 178 h 185"/>
                <a:gd name="T48" fmla="*/ 0 w 73"/>
                <a:gd name="T49" fmla="*/ 18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3" h="185">
                  <a:moveTo>
                    <a:pt x="0" y="185"/>
                  </a:moveTo>
                  <a:lnTo>
                    <a:pt x="4" y="143"/>
                  </a:lnTo>
                  <a:lnTo>
                    <a:pt x="6" y="102"/>
                  </a:lnTo>
                  <a:lnTo>
                    <a:pt x="7" y="60"/>
                  </a:lnTo>
                  <a:lnTo>
                    <a:pt x="7" y="21"/>
                  </a:lnTo>
                  <a:lnTo>
                    <a:pt x="19" y="17"/>
                  </a:lnTo>
                  <a:lnTo>
                    <a:pt x="30" y="14"/>
                  </a:lnTo>
                  <a:lnTo>
                    <a:pt x="41" y="11"/>
                  </a:lnTo>
                  <a:lnTo>
                    <a:pt x="50" y="7"/>
                  </a:lnTo>
                  <a:lnTo>
                    <a:pt x="58" y="5"/>
                  </a:lnTo>
                  <a:lnTo>
                    <a:pt x="65" y="2"/>
                  </a:lnTo>
                  <a:lnTo>
                    <a:pt x="69" y="1"/>
                  </a:lnTo>
                  <a:lnTo>
                    <a:pt x="73" y="0"/>
                  </a:lnTo>
                  <a:lnTo>
                    <a:pt x="67" y="81"/>
                  </a:lnTo>
                  <a:lnTo>
                    <a:pt x="64" y="123"/>
                  </a:lnTo>
                  <a:lnTo>
                    <a:pt x="61" y="145"/>
                  </a:lnTo>
                  <a:lnTo>
                    <a:pt x="59" y="159"/>
                  </a:lnTo>
                  <a:lnTo>
                    <a:pt x="57" y="160"/>
                  </a:lnTo>
                  <a:lnTo>
                    <a:pt x="54" y="163"/>
                  </a:lnTo>
                  <a:lnTo>
                    <a:pt x="51" y="164"/>
                  </a:lnTo>
                  <a:lnTo>
                    <a:pt x="46" y="166"/>
                  </a:lnTo>
                  <a:lnTo>
                    <a:pt x="39" y="168"/>
                  </a:lnTo>
                  <a:lnTo>
                    <a:pt x="30" y="173"/>
                  </a:lnTo>
                  <a:lnTo>
                    <a:pt x="18" y="178"/>
                  </a:lnTo>
                  <a:lnTo>
                    <a:pt x="0" y="185"/>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54" name="Freeform 48"/>
            <p:cNvSpPr>
              <a:spLocks/>
            </p:cNvSpPr>
            <p:nvPr/>
          </p:nvSpPr>
          <p:spPr bwMode="auto">
            <a:xfrm>
              <a:off x="1606" y="3271"/>
              <a:ext cx="76" cy="104"/>
            </a:xfrm>
            <a:custGeom>
              <a:avLst/>
              <a:gdLst>
                <a:gd name="T0" fmla="*/ 2 w 154"/>
                <a:gd name="T1" fmla="*/ 184 h 208"/>
                <a:gd name="T2" fmla="*/ 9 w 154"/>
                <a:gd name="T3" fmla="*/ 154 h 208"/>
                <a:gd name="T4" fmla="*/ 34 w 154"/>
                <a:gd name="T5" fmla="*/ 145 h 208"/>
                <a:gd name="T6" fmla="*/ 20 w 154"/>
                <a:gd name="T7" fmla="*/ 146 h 208"/>
                <a:gd name="T8" fmla="*/ 6 w 154"/>
                <a:gd name="T9" fmla="*/ 131 h 208"/>
                <a:gd name="T10" fmla="*/ 22 w 154"/>
                <a:gd name="T11" fmla="*/ 109 h 208"/>
                <a:gd name="T12" fmla="*/ 47 w 154"/>
                <a:gd name="T13" fmla="*/ 100 h 208"/>
                <a:gd name="T14" fmla="*/ 53 w 154"/>
                <a:gd name="T15" fmla="*/ 98 h 208"/>
                <a:gd name="T16" fmla="*/ 51 w 154"/>
                <a:gd name="T17" fmla="*/ 97 h 208"/>
                <a:gd name="T18" fmla="*/ 40 w 154"/>
                <a:gd name="T19" fmla="*/ 98 h 208"/>
                <a:gd name="T20" fmla="*/ 6 w 154"/>
                <a:gd name="T21" fmla="*/ 107 h 208"/>
                <a:gd name="T22" fmla="*/ 7 w 154"/>
                <a:gd name="T23" fmla="*/ 83 h 208"/>
                <a:gd name="T24" fmla="*/ 24 w 154"/>
                <a:gd name="T25" fmla="*/ 70 h 208"/>
                <a:gd name="T26" fmla="*/ 45 w 154"/>
                <a:gd name="T27" fmla="*/ 63 h 208"/>
                <a:gd name="T28" fmla="*/ 70 w 154"/>
                <a:gd name="T29" fmla="*/ 55 h 208"/>
                <a:gd name="T30" fmla="*/ 63 w 154"/>
                <a:gd name="T31" fmla="*/ 55 h 208"/>
                <a:gd name="T32" fmla="*/ 41 w 154"/>
                <a:gd name="T33" fmla="*/ 60 h 208"/>
                <a:gd name="T34" fmla="*/ 10 w 154"/>
                <a:gd name="T35" fmla="*/ 62 h 208"/>
                <a:gd name="T36" fmla="*/ 10 w 154"/>
                <a:gd name="T37" fmla="*/ 53 h 208"/>
                <a:gd name="T38" fmla="*/ 44 w 154"/>
                <a:gd name="T39" fmla="*/ 38 h 208"/>
                <a:gd name="T40" fmla="*/ 98 w 154"/>
                <a:gd name="T41" fmla="*/ 16 h 208"/>
                <a:gd name="T42" fmla="*/ 127 w 154"/>
                <a:gd name="T43" fmla="*/ 4 h 208"/>
                <a:gd name="T44" fmla="*/ 150 w 154"/>
                <a:gd name="T45" fmla="*/ 0 h 208"/>
                <a:gd name="T46" fmla="*/ 152 w 154"/>
                <a:gd name="T47" fmla="*/ 15 h 208"/>
                <a:gd name="T48" fmla="*/ 138 w 154"/>
                <a:gd name="T49" fmla="*/ 39 h 208"/>
                <a:gd name="T50" fmla="*/ 97 w 154"/>
                <a:gd name="T51" fmla="*/ 63 h 208"/>
                <a:gd name="T52" fmla="*/ 60 w 154"/>
                <a:gd name="T53" fmla="*/ 79 h 208"/>
                <a:gd name="T54" fmla="*/ 79 w 154"/>
                <a:gd name="T55" fmla="*/ 74 h 208"/>
                <a:gd name="T56" fmla="*/ 102 w 154"/>
                <a:gd name="T57" fmla="*/ 67 h 208"/>
                <a:gd name="T58" fmla="*/ 128 w 154"/>
                <a:gd name="T59" fmla="*/ 61 h 208"/>
                <a:gd name="T60" fmla="*/ 154 w 154"/>
                <a:gd name="T61" fmla="*/ 55 h 208"/>
                <a:gd name="T62" fmla="*/ 135 w 154"/>
                <a:gd name="T63" fmla="*/ 90 h 208"/>
                <a:gd name="T64" fmla="*/ 100 w 154"/>
                <a:gd name="T65" fmla="*/ 111 h 208"/>
                <a:gd name="T66" fmla="*/ 74 w 154"/>
                <a:gd name="T67" fmla="*/ 121 h 208"/>
                <a:gd name="T68" fmla="*/ 75 w 154"/>
                <a:gd name="T69" fmla="*/ 122 h 208"/>
                <a:gd name="T70" fmla="*/ 103 w 154"/>
                <a:gd name="T71" fmla="*/ 114 h 208"/>
                <a:gd name="T72" fmla="*/ 131 w 154"/>
                <a:gd name="T73" fmla="*/ 106 h 208"/>
                <a:gd name="T74" fmla="*/ 152 w 154"/>
                <a:gd name="T75" fmla="*/ 108 h 208"/>
                <a:gd name="T76" fmla="*/ 151 w 154"/>
                <a:gd name="T77" fmla="*/ 121 h 208"/>
                <a:gd name="T78" fmla="*/ 116 w 154"/>
                <a:gd name="T79" fmla="*/ 136 h 208"/>
                <a:gd name="T80" fmla="*/ 79 w 154"/>
                <a:gd name="T81" fmla="*/ 150 h 208"/>
                <a:gd name="T82" fmla="*/ 55 w 154"/>
                <a:gd name="T83" fmla="*/ 157 h 208"/>
                <a:gd name="T84" fmla="*/ 53 w 154"/>
                <a:gd name="T85" fmla="*/ 159 h 208"/>
                <a:gd name="T86" fmla="*/ 89 w 154"/>
                <a:gd name="T87" fmla="*/ 150 h 208"/>
                <a:gd name="T88" fmla="*/ 124 w 154"/>
                <a:gd name="T89" fmla="*/ 136 h 208"/>
                <a:gd name="T90" fmla="*/ 148 w 154"/>
                <a:gd name="T91" fmla="*/ 134 h 208"/>
                <a:gd name="T92" fmla="*/ 148 w 154"/>
                <a:gd name="T93" fmla="*/ 147 h 208"/>
                <a:gd name="T94" fmla="*/ 129 w 154"/>
                <a:gd name="T95" fmla="*/ 158 h 208"/>
                <a:gd name="T96" fmla="*/ 86 w 154"/>
                <a:gd name="T97" fmla="*/ 172 h 208"/>
                <a:gd name="T98" fmla="*/ 42 w 154"/>
                <a:gd name="T99" fmla="*/ 193 h 208"/>
                <a:gd name="T100" fmla="*/ 0 w 154"/>
                <a:gd name="T101" fmla="*/ 20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4" h="208">
                  <a:moveTo>
                    <a:pt x="0" y="208"/>
                  </a:moveTo>
                  <a:lnTo>
                    <a:pt x="0" y="196"/>
                  </a:lnTo>
                  <a:lnTo>
                    <a:pt x="2" y="184"/>
                  </a:lnTo>
                  <a:lnTo>
                    <a:pt x="2" y="172"/>
                  </a:lnTo>
                  <a:lnTo>
                    <a:pt x="3" y="160"/>
                  </a:lnTo>
                  <a:lnTo>
                    <a:pt x="9" y="154"/>
                  </a:lnTo>
                  <a:lnTo>
                    <a:pt x="17" y="152"/>
                  </a:lnTo>
                  <a:lnTo>
                    <a:pt x="26" y="150"/>
                  </a:lnTo>
                  <a:lnTo>
                    <a:pt x="34" y="145"/>
                  </a:lnTo>
                  <a:lnTo>
                    <a:pt x="32" y="144"/>
                  </a:lnTo>
                  <a:lnTo>
                    <a:pt x="28" y="145"/>
                  </a:lnTo>
                  <a:lnTo>
                    <a:pt x="20" y="146"/>
                  </a:lnTo>
                  <a:lnTo>
                    <a:pt x="5" y="149"/>
                  </a:lnTo>
                  <a:lnTo>
                    <a:pt x="5" y="140"/>
                  </a:lnTo>
                  <a:lnTo>
                    <a:pt x="6" y="131"/>
                  </a:lnTo>
                  <a:lnTo>
                    <a:pt x="6" y="123"/>
                  </a:lnTo>
                  <a:lnTo>
                    <a:pt x="7" y="115"/>
                  </a:lnTo>
                  <a:lnTo>
                    <a:pt x="22" y="109"/>
                  </a:lnTo>
                  <a:lnTo>
                    <a:pt x="34" y="106"/>
                  </a:lnTo>
                  <a:lnTo>
                    <a:pt x="42" y="102"/>
                  </a:lnTo>
                  <a:lnTo>
                    <a:pt x="47" y="100"/>
                  </a:lnTo>
                  <a:lnTo>
                    <a:pt x="50" y="99"/>
                  </a:lnTo>
                  <a:lnTo>
                    <a:pt x="52" y="98"/>
                  </a:lnTo>
                  <a:lnTo>
                    <a:pt x="53" y="98"/>
                  </a:lnTo>
                  <a:lnTo>
                    <a:pt x="53" y="97"/>
                  </a:lnTo>
                  <a:lnTo>
                    <a:pt x="52" y="97"/>
                  </a:lnTo>
                  <a:lnTo>
                    <a:pt x="51" y="97"/>
                  </a:lnTo>
                  <a:lnTo>
                    <a:pt x="49" y="97"/>
                  </a:lnTo>
                  <a:lnTo>
                    <a:pt x="45" y="97"/>
                  </a:lnTo>
                  <a:lnTo>
                    <a:pt x="40" y="98"/>
                  </a:lnTo>
                  <a:lnTo>
                    <a:pt x="32" y="100"/>
                  </a:lnTo>
                  <a:lnTo>
                    <a:pt x="21" y="104"/>
                  </a:lnTo>
                  <a:lnTo>
                    <a:pt x="6" y="107"/>
                  </a:lnTo>
                  <a:lnTo>
                    <a:pt x="6" y="99"/>
                  </a:lnTo>
                  <a:lnTo>
                    <a:pt x="7" y="91"/>
                  </a:lnTo>
                  <a:lnTo>
                    <a:pt x="7" y="83"/>
                  </a:lnTo>
                  <a:lnTo>
                    <a:pt x="9" y="75"/>
                  </a:lnTo>
                  <a:lnTo>
                    <a:pt x="15" y="72"/>
                  </a:lnTo>
                  <a:lnTo>
                    <a:pt x="24" y="70"/>
                  </a:lnTo>
                  <a:lnTo>
                    <a:pt x="30" y="68"/>
                  </a:lnTo>
                  <a:lnTo>
                    <a:pt x="38" y="66"/>
                  </a:lnTo>
                  <a:lnTo>
                    <a:pt x="45" y="63"/>
                  </a:lnTo>
                  <a:lnTo>
                    <a:pt x="53" y="61"/>
                  </a:lnTo>
                  <a:lnTo>
                    <a:pt x="62" y="59"/>
                  </a:lnTo>
                  <a:lnTo>
                    <a:pt x="70" y="55"/>
                  </a:lnTo>
                  <a:lnTo>
                    <a:pt x="67" y="55"/>
                  </a:lnTo>
                  <a:lnTo>
                    <a:pt x="65" y="55"/>
                  </a:lnTo>
                  <a:lnTo>
                    <a:pt x="63" y="55"/>
                  </a:lnTo>
                  <a:lnTo>
                    <a:pt x="58" y="56"/>
                  </a:lnTo>
                  <a:lnTo>
                    <a:pt x="51" y="57"/>
                  </a:lnTo>
                  <a:lnTo>
                    <a:pt x="41" y="60"/>
                  </a:lnTo>
                  <a:lnTo>
                    <a:pt x="28" y="62"/>
                  </a:lnTo>
                  <a:lnTo>
                    <a:pt x="10" y="66"/>
                  </a:lnTo>
                  <a:lnTo>
                    <a:pt x="10" y="62"/>
                  </a:lnTo>
                  <a:lnTo>
                    <a:pt x="10" y="59"/>
                  </a:lnTo>
                  <a:lnTo>
                    <a:pt x="10" y="55"/>
                  </a:lnTo>
                  <a:lnTo>
                    <a:pt x="10" y="53"/>
                  </a:lnTo>
                  <a:lnTo>
                    <a:pt x="17" y="49"/>
                  </a:lnTo>
                  <a:lnTo>
                    <a:pt x="28" y="45"/>
                  </a:lnTo>
                  <a:lnTo>
                    <a:pt x="44" y="38"/>
                  </a:lnTo>
                  <a:lnTo>
                    <a:pt x="63" y="31"/>
                  </a:lnTo>
                  <a:lnTo>
                    <a:pt x="81" y="23"/>
                  </a:lnTo>
                  <a:lnTo>
                    <a:pt x="98" y="16"/>
                  </a:lnTo>
                  <a:lnTo>
                    <a:pt x="112" y="11"/>
                  </a:lnTo>
                  <a:lnTo>
                    <a:pt x="121" y="7"/>
                  </a:lnTo>
                  <a:lnTo>
                    <a:pt x="127" y="4"/>
                  </a:lnTo>
                  <a:lnTo>
                    <a:pt x="135" y="1"/>
                  </a:lnTo>
                  <a:lnTo>
                    <a:pt x="143" y="0"/>
                  </a:lnTo>
                  <a:lnTo>
                    <a:pt x="150" y="0"/>
                  </a:lnTo>
                  <a:lnTo>
                    <a:pt x="151" y="4"/>
                  </a:lnTo>
                  <a:lnTo>
                    <a:pt x="152" y="10"/>
                  </a:lnTo>
                  <a:lnTo>
                    <a:pt x="152" y="15"/>
                  </a:lnTo>
                  <a:lnTo>
                    <a:pt x="154" y="19"/>
                  </a:lnTo>
                  <a:lnTo>
                    <a:pt x="148" y="30"/>
                  </a:lnTo>
                  <a:lnTo>
                    <a:pt x="138" y="39"/>
                  </a:lnTo>
                  <a:lnTo>
                    <a:pt x="126" y="48"/>
                  </a:lnTo>
                  <a:lnTo>
                    <a:pt x="112" y="56"/>
                  </a:lnTo>
                  <a:lnTo>
                    <a:pt x="97" y="63"/>
                  </a:lnTo>
                  <a:lnTo>
                    <a:pt x="83" y="70"/>
                  </a:lnTo>
                  <a:lnTo>
                    <a:pt x="71" y="75"/>
                  </a:lnTo>
                  <a:lnTo>
                    <a:pt x="60" y="79"/>
                  </a:lnTo>
                  <a:lnTo>
                    <a:pt x="66" y="78"/>
                  </a:lnTo>
                  <a:lnTo>
                    <a:pt x="73" y="77"/>
                  </a:lnTo>
                  <a:lnTo>
                    <a:pt x="79" y="74"/>
                  </a:lnTo>
                  <a:lnTo>
                    <a:pt x="85" y="71"/>
                  </a:lnTo>
                  <a:lnTo>
                    <a:pt x="94" y="69"/>
                  </a:lnTo>
                  <a:lnTo>
                    <a:pt x="102" y="67"/>
                  </a:lnTo>
                  <a:lnTo>
                    <a:pt x="111" y="66"/>
                  </a:lnTo>
                  <a:lnTo>
                    <a:pt x="119" y="63"/>
                  </a:lnTo>
                  <a:lnTo>
                    <a:pt x="128" y="61"/>
                  </a:lnTo>
                  <a:lnTo>
                    <a:pt x="136" y="60"/>
                  </a:lnTo>
                  <a:lnTo>
                    <a:pt x="146" y="57"/>
                  </a:lnTo>
                  <a:lnTo>
                    <a:pt x="154" y="55"/>
                  </a:lnTo>
                  <a:lnTo>
                    <a:pt x="150" y="69"/>
                  </a:lnTo>
                  <a:lnTo>
                    <a:pt x="144" y="81"/>
                  </a:lnTo>
                  <a:lnTo>
                    <a:pt x="135" y="90"/>
                  </a:lnTo>
                  <a:lnTo>
                    <a:pt x="125" y="98"/>
                  </a:lnTo>
                  <a:lnTo>
                    <a:pt x="113" y="104"/>
                  </a:lnTo>
                  <a:lnTo>
                    <a:pt x="100" y="111"/>
                  </a:lnTo>
                  <a:lnTo>
                    <a:pt x="86" y="115"/>
                  </a:lnTo>
                  <a:lnTo>
                    <a:pt x="73" y="121"/>
                  </a:lnTo>
                  <a:lnTo>
                    <a:pt x="74" y="121"/>
                  </a:lnTo>
                  <a:lnTo>
                    <a:pt x="74" y="121"/>
                  </a:lnTo>
                  <a:lnTo>
                    <a:pt x="74" y="122"/>
                  </a:lnTo>
                  <a:lnTo>
                    <a:pt x="75" y="122"/>
                  </a:lnTo>
                  <a:lnTo>
                    <a:pt x="85" y="120"/>
                  </a:lnTo>
                  <a:lnTo>
                    <a:pt x="94" y="116"/>
                  </a:lnTo>
                  <a:lnTo>
                    <a:pt x="103" y="114"/>
                  </a:lnTo>
                  <a:lnTo>
                    <a:pt x="112" y="111"/>
                  </a:lnTo>
                  <a:lnTo>
                    <a:pt x="121" y="108"/>
                  </a:lnTo>
                  <a:lnTo>
                    <a:pt x="131" y="106"/>
                  </a:lnTo>
                  <a:lnTo>
                    <a:pt x="141" y="105"/>
                  </a:lnTo>
                  <a:lnTo>
                    <a:pt x="152" y="104"/>
                  </a:lnTo>
                  <a:lnTo>
                    <a:pt x="152" y="108"/>
                  </a:lnTo>
                  <a:lnTo>
                    <a:pt x="152" y="112"/>
                  </a:lnTo>
                  <a:lnTo>
                    <a:pt x="151" y="116"/>
                  </a:lnTo>
                  <a:lnTo>
                    <a:pt x="151" y="121"/>
                  </a:lnTo>
                  <a:lnTo>
                    <a:pt x="140" y="125"/>
                  </a:lnTo>
                  <a:lnTo>
                    <a:pt x="127" y="131"/>
                  </a:lnTo>
                  <a:lnTo>
                    <a:pt x="116" y="136"/>
                  </a:lnTo>
                  <a:lnTo>
                    <a:pt x="103" y="140"/>
                  </a:lnTo>
                  <a:lnTo>
                    <a:pt x="91" y="145"/>
                  </a:lnTo>
                  <a:lnTo>
                    <a:pt x="79" y="150"/>
                  </a:lnTo>
                  <a:lnTo>
                    <a:pt x="67" y="153"/>
                  </a:lnTo>
                  <a:lnTo>
                    <a:pt x="56" y="157"/>
                  </a:lnTo>
                  <a:lnTo>
                    <a:pt x="55" y="157"/>
                  </a:lnTo>
                  <a:lnTo>
                    <a:pt x="55" y="158"/>
                  </a:lnTo>
                  <a:lnTo>
                    <a:pt x="55" y="158"/>
                  </a:lnTo>
                  <a:lnTo>
                    <a:pt x="53" y="159"/>
                  </a:lnTo>
                  <a:lnTo>
                    <a:pt x="65" y="158"/>
                  </a:lnTo>
                  <a:lnTo>
                    <a:pt x="76" y="154"/>
                  </a:lnTo>
                  <a:lnTo>
                    <a:pt x="89" y="150"/>
                  </a:lnTo>
                  <a:lnTo>
                    <a:pt x="101" y="145"/>
                  </a:lnTo>
                  <a:lnTo>
                    <a:pt x="112" y="140"/>
                  </a:lnTo>
                  <a:lnTo>
                    <a:pt x="124" y="136"/>
                  </a:lnTo>
                  <a:lnTo>
                    <a:pt x="135" y="132"/>
                  </a:lnTo>
                  <a:lnTo>
                    <a:pt x="147" y="131"/>
                  </a:lnTo>
                  <a:lnTo>
                    <a:pt x="148" y="134"/>
                  </a:lnTo>
                  <a:lnTo>
                    <a:pt x="148" y="137"/>
                  </a:lnTo>
                  <a:lnTo>
                    <a:pt x="148" y="142"/>
                  </a:lnTo>
                  <a:lnTo>
                    <a:pt x="148" y="147"/>
                  </a:lnTo>
                  <a:lnTo>
                    <a:pt x="143" y="151"/>
                  </a:lnTo>
                  <a:lnTo>
                    <a:pt x="138" y="153"/>
                  </a:lnTo>
                  <a:lnTo>
                    <a:pt x="129" y="158"/>
                  </a:lnTo>
                  <a:lnTo>
                    <a:pt x="116" y="164"/>
                  </a:lnTo>
                  <a:lnTo>
                    <a:pt x="101" y="167"/>
                  </a:lnTo>
                  <a:lnTo>
                    <a:pt x="86" y="172"/>
                  </a:lnTo>
                  <a:lnTo>
                    <a:pt x="71" y="178"/>
                  </a:lnTo>
                  <a:lnTo>
                    <a:pt x="57" y="185"/>
                  </a:lnTo>
                  <a:lnTo>
                    <a:pt x="42" y="193"/>
                  </a:lnTo>
                  <a:lnTo>
                    <a:pt x="28" y="199"/>
                  </a:lnTo>
                  <a:lnTo>
                    <a:pt x="14" y="205"/>
                  </a:lnTo>
                  <a:lnTo>
                    <a:pt x="0" y="208"/>
                  </a:lnTo>
                  <a:close/>
                </a:path>
              </a:pathLst>
            </a:custGeom>
            <a:solidFill>
              <a:srgbClr val="99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55" name="Freeform 49"/>
            <p:cNvSpPr>
              <a:spLocks/>
            </p:cNvSpPr>
            <p:nvPr/>
          </p:nvSpPr>
          <p:spPr bwMode="auto">
            <a:xfrm>
              <a:off x="1476" y="3224"/>
              <a:ext cx="79" cy="111"/>
            </a:xfrm>
            <a:custGeom>
              <a:avLst/>
              <a:gdLst>
                <a:gd name="T0" fmla="*/ 0 w 158"/>
                <a:gd name="T1" fmla="*/ 211 h 223"/>
                <a:gd name="T2" fmla="*/ 11 w 158"/>
                <a:gd name="T3" fmla="*/ 195 h 223"/>
                <a:gd name="T4" fmla="*/ 45 w 158"/>
                <a:gd name="T5" fmla="*/ 187 h 223"/>
                <a:gd name="T6" fmla="*/ 78 w 158"/>
                <a:gd name="T7" fmla="*/ 177 h 223"/>
                <a:gd name="T8" fmla="*/ 79 w 158"/>
                <a:gd name="T9" fmla="*/ 171 h 223"/>
                <a:gd name="T10" fmla="*/ 60 w 158"/>
                <a:gd name="T11" fmla="*/ 174 h 223"/>
                <a:gd name="T12" fmla="*/ 23 w 158"/>
                <a:gd name="T13" fmla="*/ 184 h 223"/>
                <a:gd name="T14" fmla="*/ 4 w 158"/>
                <a:gd name="T15" fmla="*/ 142 h 223"/>
                <a:gd name="T16" fmla="*/ 16 w 158"/>
                <a:gd name="T17" fmla="*/ 93 h 223"/>
                <a:gd name="T18" fmla="*/ 37 w 158"/>
                <a:gd name="T19" fmla="*/ 86 h 223"/>
                <a:gd name="T20" fmla="*/ 44 w 158"/>
                <a:gd name="T21" fmla="*/ 83 h 223"/>
                <a:gd name="T22" fmla="*/ 46 w 158"/>
                <a:gd name="T23" fmla="*/ 80 h 223"/>
                <a:gd name="T24" fmla="*/ 41 w 158"/>
                <a:gd name="T25" fmla="*/ 78 h 223"/>
                <a:gd name="T26" fmla="*/ 25 w 158"/>
                <a:gd name="T27" fmla="*/ 81 h 223"/>
                <a:gd name="T28" fmla="*/ 8 w 158"/>
                <a:gd name="T29" fmla="*/ 86 h 223"/>
                <a:gd name="T30" fmla="*/ 5 w 158"/>
                <a:gd name="T31" fmla="*/ 70 h 223"/>
                <a:gd name="T32" fmla="*/ 27 w 158"/>
                <a:gd name="T33" fmla="*/ 50 h 223"/>
                <a:gd name="T34" fmla="*/ 83 w 158"/>
                <a:gd name="T35" fmla="*/ 25 h 223"/>
                <a:gd name="T36" fmla="*/ 140 w 158"/>
                <a:gd name="T37" fmla="*/ 4 h 223"/>
                <a:gd name="T38" fmla="*/ 156 w 158"/>
                <a:gd name="T39" fmla="*/ 28 h 223"/>
                <a:gd name="T40" fmla="*/ 149 w 158"/>
                <a:gd name="T41" fmla="*/ 61 h 223"/>
                <a:gd name="T42" fmla="*/ 127 w 158"/>
                <a:gd name="T43" fmla="*/ 71 h 223"/>
                <a:gd name="T44" fmla="*/ 106 w 158"/>
                <a:gd name="T45" fmla="*/ 78 h 223"/>
                <a:gd name="T46" fmla="*/ 102 w 158"/>
                <a:gd name="T47" fmla="*/ 82 h 223"/>
                <a:gd name="T48" fmla="*/ 109 w 158"/>
                <a:gd name="T49" fmla="*/ 81 h 223"/>
                <a:gd name="T50" fmla="*/ 126 w 158"/>
                <a:gd name="T51" fmla="*/ 75 h 223"/>
                <a:gd name="T52" fmla="*/ 145 w 158"/>
                <a:gd name="T53" fmla="*/ 72 h 223"/>
                <a:gd name="T54" fmla="*/ 152 w 158"/>
                <a:gd name="T55" fmla="*/ 78 h 223"/>
                <a:gd name="T56" fmla="*/ 136 w 158"/>
                <a:gd name="T57" fmla="*/ 112 h 223"/>
                <a:gd name="T58" fmla="*/ 95 w 158"/>
                <a:gd name="T59" fmla="*/ 127 h 223"/>
                <a:gd name="T60" fmla="*/ 53 w 158"/>
                <a:gd name="T61" fmla="*/ 142 h 223"/>
                <a:gd name="T62" fmla="*/ 41 w 158"/>
                <a:gd name="T63" fmla="*/ 150 h 223"/>
                <a:gd name="T64" fmla="*/ 55 w 158"/>
                <a:gd name="T65" fmla="*/ 147 h 223"/>
                <a:gd name="T66" fmla="*/ 95 w 158"/>
                <a:gd name="T67" fmla="*/ 131 h 223"/>
                <a:gd name="T68" fmla="*/ 135 w 158"/>
                <a:gd name="T69" fmla="*/ 118 h 223"/>
                <a:gd name="T70" fmla="*/ 148 w 158"/>
                <a:gd name="T71" fmla="*/ 142 h 223"/>
                <a:gd name="T72" fmla="*/ 132 w 158"/>
                <a:gd name="T73" fmla="*/ 156 h 223"/>
                <a:gd name="T74" fmla="*/ 132 w 158"/>
                <a:gd name="T75" fmla="*/ 158 h 223"/>
                <a:gd name="T76" fmla="*/ 142 w 158"/>
                <a:gd name="T77" fmla="*/ 158 h 223"/>
                <a:gd name="T78" fmla="*/ 144 w 158"/>
                <a:gd name="T79" fmla="*/ 172 h 223"/>
                <a:gd name="T80" fmla="*/ 124 w 158"/>
                <a:gd name="T81" fmla="*/ 191 h 223"/>
                <a:gd name="T82" fmla="*/ 71 w 158"/>
                <a:gd name="T83" fmla="*/ 207 h 223"/>
                <a:gd name="T84" fmla="*/ 18 w 158"/>
                <a:gd name="T85" fmla="*/ 22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8" h="223">
                  <a:moveTo>
                    <a:pt x="0" y="223"/>
                  </a:moveTo>
                  <a:lnTo>
                    <a:pt x="0" y="217"/>
                  </a:lnTo>
                  <a:lnTo>
                    <a:pt x="0" y="211"/>
                  </a:lnTo>
                  <a:lnTo>
                    <a:pt x="0" y="206"/>
                  </a:lnTo>
                  <a:lnTo>
                    <a:pt x="2" y="199"/>
                  </a:lnTo>
                  <a:lnTo>
                    <a:pt x="11" y="195"/>
                  </a:lnTo>
                  <a:lnTo>
                    <a:pt x="21" y="192"/>
                  </a:lnTo>
                  <a:lnTo>
                    <a:pt x="33" y="189"/>
                  </a:lnTo>
                  <a:lnTo>
                    <a:pt x="45" y="187"/>
                  </a:lnTo>
                  <a:lnTo>
                    <a:pt x="57" y="184"/>
                  </a:lnTo>
                  <a:lnTo>
                    <a:pt x="68" y="180"/>
                  </a:lnTo>
                  <a:lnTo>
                    <a:pt x="78" y="177"/>
                  </a:lnTo>
                  <a:lnTo>
                    <a:pt x="87" y="171"/>
                  </a:lnTo>
                  <a:lnTo>
                    <a:pt x="86" y="170"/>
                  </a:lnTo>
                  <a:lnTo>
                    <a:pt x="79" y="171"/>
                  </a:lnTo>
                  <a:lnTo>
                    <a:pt x="73" y="172"/>
                  </a:lnTo>
                  <a:lnTo>
                    <a:pt x="67" y="173"/>
                  </a:lnTo>
                  <a:lnTo>
                    <a:pt x="60" y="174"/>
                  </a:lnTo>
                  <a:lnTo>
                    <a:pt x="51" y="177"/>
                  </a:lnTo>
                  <a:lnTo>
                    <a:pt x="40" y="180"/>
                  </a:lnTo>
                  <a:lnTo>
                    <a:pt x="23" y="184"/>
                  </a:lnTo>
                  <a:lnTo>
                    <a:pt x="3" y="189"/>
                  </a:lnTo>
                  <a:lnTo>
                    <a:pt x="4" y="166"/>
                  </a:lnTo>
                  <a:lnTo>
                    <a:pt x="4" y="142"/>
                  </a:lnTo>
                  <a:lnTo>
                    <a:pt x="4" y="119"/>
                  </a:lnTo>
                  <a:lnTo>
                    <a:pt x="5" y="96"/>
                  </a:lnTo>
                  <a:lnTo>
                    <a:pt x="16" y="93"/>
                  </a:lnTo>
                  <a:lnTo>
                    <a:pt x="26" y="89"/>
                  </a:lnTo>
                  <a:lnTo>
                    <a:pt x="33" y="87"/>
                  </a:lnTo>
                  <a:lnTo>
                    <a:pt x="37" y="86"/>
                  </a:lnTo>
                  <a:lnTo>
                    <a:pt x="41" y="85"/>
                  </a:lnTo>
                  <a:lnTo>
                    <a:pt x="43" y="83"/>
                  </a:lnTo>
                  <a:lnTo>
                    <a:pt x="44" y="83"/>
                  </a:lnTo>
                  <a:lnTo>
                    <a:pt x="46" y="82"/>
                  </a:lnTo>
                  <a:lnTo>
                    <a:pt x="46" y="81"/>
                  </a:lnTo>
                  <a:lnTo>
                    <a:pt x="46" y="80"/>
                  </a:lnTo>
                  <a:lnTo>
                    <a:pt x="46" y="79"/>
                  </a:lnTo>
                  <a:lnTo>
                    <a:pt x="46" y="78"/>
                  </a:lnTo>
                  <a:lnTo>
                    <a:pt x="41" y="78"/>
                  </a:lnTo>
                  <a:lnTo>
                    <a:pt x="35" y="79"/>
                  </a:lnTo>
                  <a:lnTo>
                    <a:pt x="29" y="80"/>
                  </a:lnTo>
                  <a:lnTo>
                    <a:pt x="25" y="81"/>
                  </a:lnTo>
                  <a:lnTo>
                    <a:pt x="19" y="82"/>
                  </a:lnTo>
                  <a:lnTo>
                    <a:pt x="14" y="83"/>
                  </a:lnTo>
                  <a:lnTo>
                    <a:pt x="8" y="86"/>
                  </a:lnTo>
                  <a:lnTo>
                    <a:pt x="4" y="87"/>
                  </a:lnTo>
                  <a:lnTo>
                    <a:pt x="4" y="79"/>
                  </a:lnTo>
                  <a:lnTo>
                    <a:pt x="5" y="70"/>
                  </a:lnTo>
                  <a:lnTo>
                    <a:pt x="6" y="63"/>
                  </a:lnTo>
                  <a:lnTo>
                    <a:pt x="8" y="57"/>
                  </a:lnTo>
                  <a:lnTo>
                    <a:pt x="27" y="50"/>
                  </a:lnTo>
                  <a:lnTo>
                    <a:pt x="45" y="42"/>
                  </a:lnTo>
                  <a:lnTo>
                    <a:pt x="64" y="34"/>
                  </a:lnTo>
                  <a:lnTo>
                    <a:pt x="83" y="25"/>
                  </a:lnTo>
                  <a:lnTo>
                    <a:pt x="103" y="17"/>
                  </a:lnTo>
                  <a:lnTo>
                    <a:pt x="121" y="10"/>
                  </a:lnTo>
                  <a:lnTo>
                    <a:pt x="140" y="4"/>
                  </a:lnTo>
                  <a:lnTo>
                    <a:pt x="158" y="0"/>
                  </a:lnTo>
                  <a:lnTo>
                    <a:pt x="157" y="14"/>
                  </a:lnTo>
                  <a:lnTo>
                    <a:pt x="156" y="28"/>
                  </a:lnTo>
                  <a:lnTo>
                    <a:pt x="154" y="42"/>
                  </a:lnTo>
                  <a:lnTo>
                    <a:pt x="152" y="55"/>
                  </a:lnTo>
                  <a:lnTo>
                    <a:pt x="149" y="61"/>
                  </a:lnTo>
                  <a:lnTo>
                    <a:pt x="143" y="66"/>
                  </a:lnTo>
                  <a:lnTo>
                    <a:pt x="135" y="68"/>
                  </a:lnTo>
                  <a:lnTo>
                    <a:pt x="127" y="71"/>
                  </a:lnTo>
                  <a:lnTo>
                    <a:pt x="119" y="73"/>
                  </a:lnTo>
                  <a:lnTo>
                    <a:pt x="112" y="74"/>
                  </a:lnTo>
                  <a:lnTo>
                    <a:pt x="106" y="78"/>
                  </a:lnTo>
                  <a:lnTo>
                    <a:pt x="102" y="81"/>
                  </a:lnTo>
                  <a:lnTo>
                    <a:pt x="102" y="82"/>
                  </a:lnTo>
                  <a:lnTo>
                    <a:pt x="102" y="82"/>
                  </a:lnTo>
                  <a:lnTo>
                    <a:pt x="102" y="82"/>
                  </a:lnTo>
                  <a:lnTo>
                    <a:pt x="103" y="83"/>
                  </a:lnTo>
                  <a:lnTo>
                    <a:pt x="109" y="81"/>
                  </a:lnTo>
                  <a:lnTo>
                    <a:pt x="114" y="80"/>
                  </a:lnTo>
                  <a:lnTo>
                    <a:pt x="120" y="78"/>
                  </a:lnTo>
                  <a:lnTo>
                    <a:pt x="126" y="75"/>
                  </a:lnTo>
                  <a:lnTo>
                    <a:pt x="133" y="74"/>
                  </a:lnTo>
                  <a:lnTo>
                    <a:pt x="139" y="73"/>
                  </a:lnTo>
                  <a:lnTo>
                    <a:pt x="145" y="72"/>
                  </a:lnTo>
                  <a:lnTo>
                    <a:pt x="152" y="72"/>
                  </a:lnTo>
                  <a:lnTo>
                    <a:pt x="152" y="74"/>
                  </a:lnTo>
                  <a:lnTo>
                    <a:pt x="152" y="78"/>
                  </a:lnTo>
                  <a:lnTo>
                    <a:pt x="151" y="87"/>
                  </a:lnTo>
                  <a:lnTo>
                    <a:pt x="150" y="105"/>
                  </a:lnTo>
                  <a:lnTo>
                    <a:pt x="136" y="112"/>
                  </a:lnTo>
                  <a:lnTo>
                    <a:pt x="122" y="118"/>
                  </a:lnTo>
                  <a:lnTo>
                    <a:pt x="109" y="123"/>
                  </a:lnTo>
                  <a:lnTo>
                    <a:pt x="95" y="127"/>
                  </a:lnTo>
                  <a:lnTo>
                    <a:pt x="80" y="132"/>
                  </a:lnTo>
                  <a:lnTo>
                    <a:pt x="66" y="136"/>
                  </a:lnTo>
                  <a:lnTo>
                    <a:pt x="53" y="142"/>
                  </a:lnTo>
                  <a:lnTo>
                    <a:pt x="41" y="149"/>
                  </a:lnTo>
                  <a:lnTo>
                    <a:pt x="41" y="149"/>
                  </a:lnTo>
                  <a:lnTo>
                    <a:pt x="41" y="150"/>
                  </a:lnTo>
                  <a:lnTo>
                    <a:pt x="41" y="150"/>
                  </a:lnTo>
                  <a:lnTo>
                    <a:pt x="42" y="151"/>
                  </a:lnTo>
                  <a:lnTo>
                    <a:pt x="55" y="147"/>
                  </a:lnTo>
                  <a:lnTo>
                    <a:pt x="68" y="141"/>
                  </a:lnTo>
                  <a:lnTo>
                    <a:pt x="81" y="136"/>
                  </a:lnTo>
                  <a:lnTo>
                    <a:pt x="95" y="131"/>
                  </a:lnTo>
                  <a:lnTo>
                    <a:pt x="109" y="126"/>
                  </a:lnTo>
                  <a:lnTo>
                    <a:pt x="122" y="121"/>
                  </a:lnTo>
                  <a:lnTo>
                    <a:pt x="135" y="118"/>
                  </a:lnTo>
                  <a:lnTo>
                    <a:pt x="149" y="117"/>
                  </a:lnTo>
                  <a:lnTo>
                    <a:pt x="149" y="133"/>
                  </a:lnTo>
                  <a:lnTo>
                    <a:pt x="148" y="142"/>
                  </a:lnTo>
                  <a:lnTo>
                    <a:pt x="142" y="149"/>
                  </a:lnTo>
                  <a:lnTo>
                    <a:pt x="131" y="156"/>
                  </a:lnTo>
                  <a:lnTo>
                    <a:pt x="132" y="156"/>
                  </a:lnTo>
                  <a:lnTo>
                    <a:pt x="132" y="157"/>
                  </a:lnTo>
                  <a:lnTo>
                    <a:pt x="132" y="157"/>
                  </a:lnTo>
                  <a:lnTo>
                    <a:pt x="132" y="158"/>
                  </a:lnTo>
                  <a:lnTo>
                    <a:pt x="135" y="158"/>
                  </a:lnTo>
                  <a:lnTo>
                    <a:pt x="139" y="158"/>
                  </a:lnTo>
                  <a:lnTo>
                    <a:pt x="142" y="158"/>
                  </a:lnTo>
                  <a:lnTo>
                    <a:pt x="147" y="159"/>
                  </a:lnTo>
                  <a:lnTo>
                    <a:pt x="145" y="165"/>
                  </a:lnTo>
                  <a:lnTo>
                    <a:pt x="144" y="172"/>
                  </a:lnTo>
                  <a:lnTo>
                    <a:pt x="142" y="178"/>
                  </a:lnTo>
                  <a:lnTo>
                    <a:pt x="141" y="185"/>
                  </a:lnTo>
                  <a:lnTo>
                    <a:pt x="124" y="191"/>
                  </a:lnTo>
                  <a:lnTo>
                    <a:pt x="105" y="196"/>
                  </a:lnTo>
                  <a:lnTo>
                    <a:pt x="88" y="202"/>
                  </a:lnTo>
                  <a:lnTo>
                    <a:pt x="71" y="207"/>
                  </a:lnTo>
                  <a:lnTo>
                    <a:pt x="52" y="212"/>
                  </a:lnTo>
                  <a:lnTo>
                    <a:pt x="35" y="217"/>
                  </a:lnTo>
                  <a:lnTo>
                    <a:pt x="18" y="220"/>
                  </a:lnTo>
                  <a:lnTo>
                    <a:pt x="0" y="223"/>
                  </a:lnTo>
                  <a:close/>
                </a:path>
              </a:pathLst>
            </a:custGeom>
            <a:solidFill>
              <a:srgbClr val="99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56" name="Freeform 50"/>
            <p:cNvSpPr>
              <a:spLocks/>
            </p:cNvSpPr>
            <p:nvPr/>
          </p:nvSpPr>
          <p:spPr bwMode="auto">
            <a:xfrm>
              <a:off x="1392" y="3198"/>
              <a:ext cx="82" cy="132"/>
            </a:xfrm>
            <a:custGeom>
              <a:avLst/>
              <a:gdLst>
                <a:gd name="T0" fmla="*/ 147 w 165"/>
                <a:gd name="T1" fmla="*/ 257 h 262"/>
                <a:gd name="T2" fmla="*/ 130 w 165"/>
                <a:gd name="T3" fmla="*/ 244 h 262"/>
                <a:gd name="T4" fmla="*/ 120 w 165"/>
                <a:gd name="T5" fmla="*/ 236 h 262"/>
                <a:gd name="T6" fmla="*/ 77 w 165"/>
                <a:gd name="T7" fmla="*/ 207 h 262"/>
                <a:gd name="T8" fmla="*/ 30 w 165"/>
                <a:gd name="T9" fmla="*/ 175 h 262"/>
                <a:gd name="T10" fmla="*/ 8 w 165"/>
                <a:gd name="T11" fmla="*/ 156 h 262"/>
                <a:gd name="T12" fmla="*/ 10 w 165"/>
                <a:gd name="T13" fmla="*/ 121 h 262"/>
                <a:gd name="T14" fmla="*/ 31 w 165"/>
                <a:gd name="T15" fmla="*/ 129 h 262"/>
                <a:gd name="T16" fmla="*/ 59 w 165"/>
                <a:gd name="T17" fmla="*/ 146 h 262"/>
                <a:gd name="T18" fmla="*/ 76 w 165"/>
                <a:gd name="T19" fmla="*/ 154 h 262"/>
                <a:gd name="T20" fmla="*/ 80 w 165"/>
                <a:gd name="T21" fmla="*/ 152 h 262"/>
                <a:gd name="T22" fmla="*/ 71 w 165"/>
                <a:gd name="T23" fmla="*/ 145 h 262"/>
                <a:gd name="T24" fmla="*/ 46 w 165"/>
                <a:gd name="T25" fmla="*/ 130 h 262"/>
                <a:gd name="T26" fmla="*/ 8 w 165"/>
                <a:gd name="T27" fmla="*/ 100 h 262"/>
                <a:gd name="T28" fmla="*/ 4 w 165"/>
                <a:gd name="T29" fmla="*/ 79 h 262"/>
                <a:gd name="T30" fmla="*/ 31 w 165"/>
                <a:gd name="T31" fmla="*/ 90 h 262"/>
                <a:gd name="T32" fmla="*/ 61 w 165"/>
                <a:gd name="T33" fmla="*/ 101 h 262"/>
                <a:gd name="T34" fmla="*/ 80 w 165"/>
                <a:gd name="T35" fmla="*/ 105 h 262"/>
                <a:gd name="T36" fmla="*/ 80 w 165"/>
                <a:gd name="T37" fmla="*/ 102 h 262"/>
                <a:gd name="T38" fmla="*/ 58 w 165"/>
                <a:gd name="T39" fmla="*/ 91 h 262"/>
                <a:gd name="T40" fmla="*/ 39 w 165"/>
                <a:gd name="T41" fmla="*/ 80 h 262"/>
                <a:gd name="T42" fmla="*/ 23 w 165"/>
                <a:gd name="T43" fmla="*/ 62 h 262"/>
                <a:gd name="T44" fmla="*/ 0 w 165"/>
                <a:gd name="T45" fmla="*/ 31 h 262"/>
                <a:gd name="T46" fmla="*/ 13 w 165"/>
                <a:gd name="T47" fmla="*/ 34 h 262"/>
                <a:gd name="T48" fmla="*/ 27 w 165"/>
                <a:gd name="T49" fmla="*/ 43 h 262"/>
                <a:gd name="T50" fmla="*/ 36 w 165"/>
                <a:gd name="T51" fmla="*/ 48 h 262"/>
                <a:gd name="T52" fmla="*/ 37 w 165"/>
                <a:gd name="T53" fmla="*/ 45 h 262"/>
                <a:gd name="T54" fmla="*/ 23 w 165"/>
                <a:gd name="T55" fmla="*/ 34 h 262"/>
                <a:gd name="T56" fmla="*/ 10 w 165"/>
                <a:gd name="T57" fmla="*/ 25 h 262"/>
                <a:gd name="T58" fmla="*/ 0 w 165"/>
                <a:gd name="T59" fmla="*/ 11 h 262"/>
                <a:gd name="T60" fmla="*/ 1 w 165"/>
                <a:gd name="T61" fmla="*/ 0 h 262"/>
                <a:gd name="T62" fmla="*/ 33 w 165"/>
                <a:gd name="T63" fmla="*/ 16 h 262"/>
                <a:gd name="T64" fmla="*/ 71 w 165"/>
                <a:gd name="T65" fmla="*/ 41 h 262"/>
                <a:gd name="T66" fmla="*/ 100 w 165"/>
                <a:gd name="T67" fmla="*/ 62 h 262"/>
                <a:gd name="T68" fmla="*/ 127 w 165"/>
                <a:gd name="T69" fmla="*/ 80 h 262"/>
                <a:gd name="T70" fmla="*/ 152 w 165"/>
                <a:gd name="T71" fmla="*/ 99 h 262"/>
                <a:gd name="T72" fmla="*/ 165 w 165"/>
                <a:gd name="T73" fmla="*/ 132 h 262"/>
                <a:gd name="T74" fmla="*/ 162 w 165"/>
                <a:gd name="T75" fmla="*/ 166 h 262"/>
                <a:gd name="T76" fmla="*/ 161 w 165"/>
                <a:gd name="T77" fmla="*/ 167 h 262"/>
                <a:gd name="T78" fmla="*/ 142 w 165"/>
                <a:gd name="T79" fmla="*/ 155 h 262"/>
                <a:gd name="T80" fmla="*/ 113 w 165"/>
                <a:gd name="T81" fmla="*/ 140 h 262"/>
                <a:gd name="T82" fmla="*/ 100 w 165"/>
                <a:gd name="T83" fmla="*/ 138 h 262"/>
                <a:gd name="T84" fmla="*/ 100 w 165"/>
                <a:gd name="T85" fmla="*/ 141 h 262"/>
                <a:gd name="T86" fmla="*/ 123 w 165"/>
                <a:gd name="T87" fmla="*/ 154 h 262"/>
                <a:gd name="T88" fmla="*/ 147 w 165"/>
                <a:gd name="T89" fmla="*/ 167 h 262"/>
                <a:gd name="T90" fmla="*/ 164 w 165"/>
                <a:gd name="T91" fmla="*/ 199 h 262"/>
                <a:gd name="T92" fmla="*/ 161 w 165"/>
                <a:gd name="T93" fmla="*/ 232 h 262"/>
                <a:gd name="T94" fmla="*/ 160 w 165"/>
                <a:gd name="T95" fmla="*/ 234 h 262"/>
                <a:gd name="T96" fmla="*/ 143 w 165"/>
                <a:gd name="T97" fmla="*/ 223 h 262"/>
                <a:gd name="T98" fmla="*/ 115 w 165"/>
                <a:gd name="T99" fmla="*/ 206 h 262"/>
                <a:gd name="T100" fmla="*/ 91 w 165"/>
                <a:gd name="T101" fmla="*/ 193 h 262"/>
                <a:gd name="T102" fmla="*/ 109 w 165"/>
                <a:gd name="T103" fmla="*/ 212 h 262"/>
                <a:gd name="T104" fmla="*/ 143 w 165"/>
                <a:gd name="T105" fmla="*/ 232 h 262"/>
                <a:gd name="T106" fmla="*/ 160 w 165"/>
                <a:gd name="T107" fmla="*/ 251 h 262"/>
                <a:gd name="T108" fmla="*/ 159 w 165"/>
                <a:gd name="T109" fmla="*/ 261 h 262"/>
                <a:gd name="T110" fmla="*/ 157 w 165"/>
                <a:gd name="T111" fmla="*/ 262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5" h="262">
                  <a:moveTo>
                    <a:pt x="156" y="261"/>
                  </a:moveTo>
                  <a:lnTo>
                    <a:pt x="152" y="259"/>
                  </a:lnTo>
                  <a:lnTo>
                    <a:pt x="147" y="257"/>
                  </a:lnTo>
                  <a:lnTo>
                    <a:pt x="142" y="253"/>
                  </a:lnTo>
                  <a:lnTo>
                    <a:pt x="136" y="249"/>
                  </a:lnTo>
                  <a:lnTo>
                    <a:pt x="130" y="244"/>
                  </a:lnTo>
                  <a:lnTo>
                    <a:pt x="126" y="241"/>
                  </a:lnTo>
                  <a:lnTo>
                    <a:pt x="122" y="238"/>
                  </a:lnTo>
                  <a:lnTo>
                    <a:pt x="120" y="236"/>
                  </a:lnTo>
                  <a:lnTo>
                    <a:pt x="107" y="228"/>
                  </a:lnTo>
                  <a:lnTo>
                    <a:pt x="92" y="219"/>
                  </a:lnTo>
                  <a:lnTo>
                    <a:pt x="77" y="207"/>
                  </a:lnTo>
                  <a:lnTo>
                    <a:pt x="61" y="196"/>
                  </a:lnTo>
                  <a:lnTo>
                    <a:pt x="45" y="184"/>
                  </a:lnTo>
                  <a:lnTo>
                    <a:pt x="30" y="175"/>
                  </a:lnTo>
                  <a:lnTo>
                    <a:pt x="17" y="168"/>
                  </a:lnTo>
                  <a:lnTo>
                    <a:pt x="7" y="164"/>
                  </a:lnTo>
                  <a:lnTo>
                    <a:pt x="8" y="156"/>
                  </a:lnTo>
                  <a:lnTo>
                    <a:pt x="9" y="149"/>
                  </a:lnTo>
                  <a:lnTo>
                    <a:pt x="9" y="139"/>
                  </a:lnTo>
                  <a:lnTo>
                    <a:pt x="10" y="121"/>
                  </a:lnTo>
                  <a:lnTo>
                    <a:pt x="16" y="122"/>
                  </a:lnTo>
                  <a:lnTo>
                    <a:pt x="23" y="125"/>
                  </a:lnTo>
                  <a:lnTo>
                    <a:pt x="31" y="129"/>
                  </a:lnTo>
                  <a:lnTo>
                    <a:pt x="40" y="135"/>
                  </a:lnTo>
                  <a:lnTo>
                    <a:pt x="51" y="140"/>
                  </a:lnTo>
                  <a:lnTo>
                    <a:pt x="59" y="146"/>
                  </a:lnTo>
                  <a:lnTo>
                    <a:pt x="67" y="151"/>
                  </a:lnTo>
                  <a:lnTo>
                    <a:pt x="74" y="155"/>
                  </a:lnTo>
                  <a:lnTo>
                    <a:pt x="76" y="154"/>
                  </a:lnTo>
                  <a:lnTo>
                    <a:pt x="78" y="154"/>
                  </a:lnTo>
                  <a:lnTo>
                    <a:pt x="78" y="153"/>
                  </a:lnTo>
                  <a:lnTo>
                    <a:pt x="80" y="152"/>
                  </a:lnTo>
                  <a:lnTo>
                    <a:pt x="77" y="149"/>
                  </a:lnTo>
                  <a:lnTo>
                    <a:pt x="75" y="148"/>
                  </a:lnTo>
                  <a:lnTo>
                    <a:pt x="71" y="145"/>
                  </a:lnTo>
                  <a:lnTo>
                    <a:pt x="66" y="141"/>
                  </a:lnTo>
                  <a:lnTo>
                    <a:pt x="58" y="137"/>
                  </a:lnTo>
                  <a:lnTo>
                    <a:pt x="46" y="130"/>
                  </a:lnTo>
                  <a:lnTo>
                    <a:pt x="30" y="121"/>
                  </a:lnTo>
                  <a:lnTo>
                    <a:pt x="9" y="108"/>
                  </a:lnTo>
                  <a:lnTo>
                    <a:pt x="8" y="100"/>
                  </a:lnTo>
                  <a:lnTo>
                    <a:pt x="6" y="93"/>
                  </a:lnTo>
                  <a:lnTo>
                    <a:pt x="5" y="86"/>
                  </a:lnTo>
                  <a:lnTo>
                    <a:pt x="4" y="79"/>
                  </a:lnTo>
                  <a:lnTo>
                    <a:pt x="12" y="81"/>
                  </a:lnTo>
                  <a:lnTo>
                    <a:pt x="22" y="85"/>
                  </a:lnTo>
                  <a:lnTo>
                    <a:pt x="31" y="90"/>
                  </a:lnTo>
                  <a:lnTo>
                    <a:pt x="42" y="93"/>
                  </a:lnTo>
                  <a:lnTo>
                    <a:pt x="51" y="98"/>
                  </a:lnTo>
                  <a:lnTo>
                    <a:pt x="61" y="101"/>
                  </a:lnTo>
                  <a:lnTo>
                    <a:pt x="70" y="103"/>
                  </a:lnTo>
                  <a:lnTo>
                    <a:pt x="80" y="106"/>
                  </a:lnTo>
                  <a:lnTo>
                    <a:pt x="80" y="105"/>
                  </a:lnTo>
                  <a:lnTo>
                    <a:pt x="80" y="103"/>
                  </a:lnTo>
                  <a:lnTo>
                    <a:pt x="80" y="103"/>
                  </a:lnTo>
                  <a:lnTo>
                    <a:pt x="80" y="102"/>
                  </a:lnTo>
                  <a:lnTo>
                    <a:pt x="73" y="98"/>
                  </a:lnTo>
                  <a:lnTo>
                    <a:pt x="66" y="94"/>
                  </a:lnTo>
                  <a:lnTo>
                    <a:pt x="58" y="91"/>
                  </a:lnTo>
                  <a:lnTo>
                    <a:pt x="51" y="87"/>
                  </a:lnTo>
                  <a:lnTo>
                    <a:pt x="45" y="84"/>
                  </a:lnTo>
                  <a:lnTo>
                    <a:pt x="39" y="80"/>
                  </a:lnTo>
                  <a:lnTo>
                    <a:pt x="35" y="76"/>
                  </a:lnTo>
                  <a:lnTo>
                    <a:pt x="31" y="69"/>
                  </a:lnTo>
                  <a:lnTo>
                    <a:pt x="23" y="62"/>
                  </a:lnTo>
                  <a:lnTo>
                    <a:pt x="13" y="52"/>
                  </a:lnTo>
                  <a:lnTo>
                    <a:pt x="5" y="39"/>
                  </a:lnTo>
                  <a:lnTo>
                    <a:pt x="0" y="31"/>
                  </a:lnTo>
                  <a:lnTo>
                    <a:pt x="4" y="31"/>
                  </a:lnTo>
                  <a:lnTo>
                    <a:pt x="8" y="33"/>
                  </a:lnTo>
                  <a:lnTo>
                    <a:pt x="13" y="34"/>
                  </a:lnTo>
                  <a:lnTo>
                    <a:pt x="17" y="37"/>
                  </a:lnTo>
                  <a:lnTo>
                    <a:pt x="22" y="40"/>
                  </a:lnTo>
                  <a:lnTo>
                    <a:pt x="27" y="43"/>
                  </a:lnTo>
                  <a:lnTo>
                    <a:pt x="31" y="46"/>
                  </a:lnTo>
                  <a:lnTo>
                    <a:pt x="36" y="49"/>
                  </a:lnTo>
                  <a:lnTo>
                    <a:pt x="36" y="48"/>
                  </a:lnTo>
                  <a:lnTo>
                    <a:pt x="36" y="47"/>
                  </a:lnTo>
                  <a:lnTo>
                    <a:pt x="36" y="46"/>
                  </a:lnTo>
                  <a:lnTo>
                    <a:pt x="37" y="45"/>
                  </a:lnTo>
                  <a:lnTo>
                    <a:pt x="32" y="41"/>
                  </a:lnTo>
                  <a:lnTo>
                    <a:pt x="28" y="38"/>
                  </a:lnTo>
                  <a:lnTo>
                    <a:pt x="23" y="34"/>
                  </a:lnTo>
                  <a:lnTo>
                    <a:pt x="20" y="31"/>
                  </a:lnTo>
                  <a:lnTo>
                    <a:pt x="15" y="28"/>
                  </a:lnTo>
                  <a:lnTo>
                    <a:pt x="10" y="25"/>
                  </a:lnTo>
                  <a:lnTo>
                    <a:pt x="6" y="22"/>
                  </a:lnTo>
                  <a:lnTo>
                    <a:pt x="1" y="18"/>
                  </a:lnTo>
                  <a:lnTo>
                    <a:pt x="0" y="11"/>
                  </a:lnTo>
                  <a:lnTo>
                    <a:pt x="0" y="7"/>
                  </a:lnTo>
                  <a:lnTo>
                    <a:pt x="0" y="3"/>
                  </a:lnTo>
                  <a:lnTo>
                    <a:pt x="1" y="0"/>
                  </a:lnTo>
                  <a:lnTo>
                    <a:pt x="10" y="3"/>
                  </a:lnTo>
                  <a:lnTo>
                    <a:pt x="21" y="9"/>
                  </a:lnTo>
                  <a:lnTo>
                    <a:pt x="33" y="16"/>
                  </a:lnTo>
                  <a:lnTo>
                    <a:pt x="46" y="24"/>
                  </a:lnTo>
                  <a:lnTo>
                    <a:pt x="59" y="33"/>
                  </a:lnTo>
                  <a:lnTo>
                    <a:pt x="71" y="41"/>
                  </a:lnTo>
                  <a:lnTo>
                    <a:pt x="83" y="49"/>
                  </a:lnTo>
                  <a:lnTo>
                    <a:pt x="92" y="56"/>
                  </a:lnTo>
                  <a:lnTo>
                    <a:pt x="100" y="62"/>
                  </a:lnTo>
                  <a:lnTo>
                    <a:pt x="109" y="68"/>
                  </a:lnTo>
                  <a:lnTo>
                    <a:pt x="118" y="75"/>
                  </a:lnTo>
                  <a:lnTo>
                    <a:pt x="127" y="80"/>
                  </a:lnTo>
                  <a:lnTo>
                    <a:pt x="135" y="86"/>
                  </a:lnTo>
                  <a:lnTo>
                    <a:pt x="144" y="92"/>
                  </a:lnTo>
                  <a:lnTo>
                    <a:pt x="152" y="99"/>
                  </a:lnTo>
                  <a:lnTo>
                    <a:pt x="161" y="105"/>
                  </a:lnTo>
                  <a:lnTo>
                    <a:pt x="164" y="116"/>
                  </a:lnTo>
                  <a:lnTo>
                    <a:pt x="165" y="132"/>
                  </a:lnTo>
                  <a:lnTo>
                    <a:pt x="164" y="151"/>
                  </a:lnTo>
                  <a:lnTo>
                    <a:pt x="164" y="164"/>
                  </a:lnTo>
                  <a:lnTo>
                    <a:pt x="162" y="166"/>
                  </a:lnTo>
                  <a:lnTo>
                    <a:pt x="162" y="166"/>
                  </a:lnTo>
                  <a:lnTo>
                    <a:pt x="161" y="166"/>
                  </a:lnTo>
                  <a:lnTo>
                    <a:pt x="161" y="167"/>
                  </a:lnTo>
                  <a:lnTo>
                    <a:pt x="157" y="164"/>
                  </a:lnTo>
                  <a:lnTo>
                    <a:pt x="150" y="160"/>
                  </a:lnTo>
                  <a:lnTo>
                    <a:pt x="142" y="155"/>
                  </a:lnTo>
                  <a:lnTo>
                    <a:pt x="131" y="149"/>
                  </a:lnTo>
                  <a:lnTo>
                    <a:pt x="122" y="145"/>
                  </a:lnTo>
                  <a:lnTo>
                    <a:pt x="113" y="140"/>
                  </a:lnTo>
                  <a:lnTo>
                    <a:pt x="105" y="137"/>
                  </a:lnTo>
                  <a:lnTo>
                    <a:pt x="100" y="137"/>
                  </a:lnTo>
                  <a:lnTo>
                    <a:pt x="100" y="138"/>
                  </a:lnTo>
                  <a:lnTo>
                    <a:pt x="100" y="139"/>
                  </a:lnTo>
                  <a:lnTo>
                    <a:pt x="100" y="140"/>
                  </a:lnTo>
                  <a:lnTo>
                    <a:pt x="100" y="141"/>
                  </a:lnTo>
                  <a:lnTo>
                    <a:pt x="108" y="146"/>
                  </a:lnTo>
                  <a:lnTo>
                    <a:pt x="116" y="149"/>
                  </a:lnTo>
                  <a:lnTo>
                    <a:pt x="123" y="154"/>
                  </a:lnTo>
                  <a:lnTo>
                    <a:pt x="131" y="159"/>
                  </a:lnTo>
                  <a:lnTo>
                    <a:pt x="139" y="163"/>
                  </a:lnTo>
                  <a:lnTo>
                    <a:pt x="147" y="167"/>
                  </a:lnTo>
                  <a:lnTo>
                    <a:pt x="156" y="171"/>
                  </a:lnTo>
                  <a:lnTo>
                    <a:pt x="164" y="176"/>
                  </a:lnTo>
                  <a:lnTo>
                    <a:pt x="164" y="199"/>
                  </a:lnTo>
                  <a:lnTo>
                    <a:pt x="164" y="213"/>
                  </a:lnTo>
                  <a:lnTo>
                    <a:pt x="162" y="222"/>
                  </a:lnTo>
                  <a:lnTo>
                    <a:pt x="161" y="232"/>
                  </a:lnTo>
                  <a:lnTo>
                    <a:pt x="161" y="234"/>
                  </a:lnTo>
                  <a:lnTo>
                    <a:pt x="161" y="234"/>
                  </a:lnTo>
                  <a:lnTo>
                    <a:pt x="160" y="234"/>
                  </a:lnTo>
                  <a:lnTo>
                    <a:pt x="160" y="235"/>
                  </a:lnTo>
                  <a:lnTo>
                    <a:pt x="151" y="229"/>
                  </a:lnTo>
                  <a:lnTo>
                    <a:pt x="143" y="223"/>
                  </a:lnTo>
                  <a:lnTo>
                    <a:pt x="134" y="217"/>
                  </a:lnTo>
                  <a:lnTo>
                    <a:pt x="124" y="212"/>
                  </a:lnTo>
                  <a:lnTo>
                    <a:pt x="115" y="206"/>
                  </a:lnTo>
                  <a:lnTo>
                    <a:pt x="107" y="200"/>
                  </a:lnTo>
                  <a:lnTo>
                    <a:pt x="99" y="197"/>
                  </a:lnTo>
                  <a:lnTo>
                    <a:pt x="91" y="193"/>
                  </a:lnTo>
                  <a:lnTo>
                    <a:pt x="95" y="199"/>
                  </a:lnTo>
                  <a:lnTo>
                    <a:pt x="100" y="205"/>
                  </a:lnTo>
                  <a:lnTo>
                    <a:pt x="109" y="212"/>
                  </a:lnTo>
                  <a:lnTo>
                    <a:pt x="120" y="219"/>
                  </a:lnTo>
                  <a:lnTo>
                    <a:pt x="131" y="226"/>
                  </a:lnTo>
                  <a:lnTo>
                    <a:pt x="143" y="232"/>
                  </a:lnTo>
                  <a:lnTo>
                    <a:pt x="152" y="238"/>
                  </a:lnTo>
                  <a:lnTo>
                    <a:pt x="160" y="243"/>
                  </a:lnTo>
                  <a:lnTo>
                    <a:pt x="160" y="251"/>
                  </a:lnTo>
                  <a:lnTo>
                    <a:pt x="160" y="256"/>
                  </a:lnTo>
                  <a:lnTo>
                    <a:pt x="160" y="258"/>
                  </a:lnTo>
                  <a:lnTo>
                    <a:pt x="159" y="261"/>
                  </a:lnTo>
                  <a:lnTo>
                    <a:pt x="158" y="262"/>
                  </a:lnTo>
                  <a:lnTo>
                    <a:pt x="157" y="262"/>
                  </a:lnTo>
                  <a:lnTo>
                    <a:pt x="157" y="262"/>
                  </a:lnTo>
                  <a:lnTo>
                    <a:pt x="156" y="261"/>
                  </a:lnTo>
                  <a:close/>
                </a:path>
              </a:pathLst>
            </a:cu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57" name="Freeform 51"/>
            <p:cNvSpPr>
              <a:spLocks/>
            </p:cNvSpPr>
            <p:nvPr/>
          </p:nvSpPr>
          <p:spPr bwMode="auto">
            <a:xfrm>
              <a:off x="1552" y="3208"/>
              <a:ext cx="45" cy="105"/>
            </a:xfrm>
            <a:custGeom>
              <a:avLst/>
              <a:gdLst>
                <a:gd name="T0" fmla="*/ 0 w 89"/>
                <a:gd name="T1" fmla="*/ 211 h 211"/>
                <a:gd name="T2" fmla="*/ 3 w 89"/>
                <a:gd name="T3" fmla="*/ 165 h 211"/>
                <a:gd name="T4" fmla="*/ 6 w 89"/>
                <a:gd name="T5" fmla="*/ 118 h 211"/>
                <a:gd name="T6" fmla="*/ 10 w 89"/>
                <a:gd name="T7" fmla="*/ 72 h 211"/>
                <a:gd name="T8" fmla="*/ 15 w 89"/>
                <a:gd name="T9" fmla="*/ 28 h 211"/>
                <a:gd name="T10" fmla="*/ 37 w 89"/>
                <a:gd name="T11" fmla="*/ 19 h 211"/>
                <a:gd name="T12" fmla="*/ 55 w 89"/>
                <a:gd name="T13" fmla="*/ 13 h 211"/>
                <a:gd name="T14" fmla="*/ 66 w 89"/>
                <a:gd name="T15" fmla="*/ 8 h 211"/>
                <a:gd name="T16" fmla="*/ 75 w 89"/>
                <a:gd name="T17" fmla="*/ 5 h 211"/>
                <a:gd name="T18" fmla="*/ 80 w 89"/>
                <a:gd name="T19" fmla="*/ 2 h 211"/>
                <a:gd name="T20" fmla="*/ 84 w 89"/>
                <a:gd name="T21" fmla="*/ 1 h 211"/>
                <a:gd name="T22" fmla="*/ 87 w 89"/>
                <a:gd name="T23" fmla="*/ 0 h 211"/>
                <a:gd name="T24" fmla="*/ 89 w 89"/>
                <a:gd name="T25" fmla="*/ 0 h 211"/>
                <a:gd name="T26" fmla="*/ 83 w 89"/>
                <a:gd name="T27" fmla="*/ 45 h 211"/>
                <a:gd name="T28" fmla="*/ 79 w 89"/>
                <a:gd name="T29" fmla="*/ 91 h 211"/>
                <a:gd name="T30" fmla="*/ 75 w 89"/>
                <a:gd name="T31" fmla="*/ 137 h 211"/>
                <a:gd name="T32" fmla="*/ 73 w 89"/>
                <a:gd name="T33" fmla="*/ 183 h 211"/>
                <a:gd name="T34" fmla="*/ 51 w 89"/>
                <a:gd name="T35" fmla="*/ 193 h 211"/>
                <a:gd name="T36" fmla="*/ 34 w 89"/>
                <a:gd name="T37" fmla="*/ 198 h 211"/>
                <a:gd name="T38" fmla="*/ 22 w 89"/>
                <a:gd name="T39" fmla="*/ 203 h 211"/>
                <a:gd name="T40" fmla="*/ 14 w 89"/>
                <a:gd name="T41" fmla="*/ 206 h 211"/>
                <a:gd name="T42" fmla="*/ 8 w 89"/>
                <a:gd name="T43" fmla="*/ 209 h 211"/>
                <a:gd name="T44" fmla="*/ 5 w 89"/>
                <a:gd name="T45" fmla="*/ 210 h 211"/>
                <a:gd name="T46" fmla="*/ 3 w 89"/>
                <a:gd name="T47" fmla="*/ 211 h 211"/>
                <a:gd name="T48" fmla="*/ 0 w 89"/>
                <a:gd name="T49"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9" h="211">
                  <a:moveTo>
                    <a:pt x="0" y="211"/>
                  </a:moveTo>
                  <a:lnTo>
                    <a:pt x="3" y="165"/>
                  </a:lnTo>
                  <a:lnTo>
                    <a:pt x="6" y="118"/>
                  </a:lnTo>
                  <a:lnTo>
                    <a:pt x="10" y="72"/>
                  </a:lnTo>
                  <a:lnTo>
                    <a:pt x="15" y="28"/>
                  </a:lnTo>
                  <a:lnTo>
                    <a:pt x="37" y="19"/>
                  </a:lnTo>
                  <a:lnTo>
                    <a:pt x="55" y="13"/>
                  </a:lnTo>
                  <a:lnTo>
                    <a:pt x="66" y="8"/>
                  </a:lnTo>
                  <a:lnTo>
                    <a:pt x="75" y="5"/>
                  </a:lnTo>
                  <a:lnTo>
                    <a:pt x="80" y="2"/>
                  </a:lnTo>
                  <a:lnTo>
                    <a:pt x="84" y="1"/>
                  </a:lnTo>
                  <a:lnTo>
                    <a:pt x="87" y="0"/>
                  </a:lnTo>
                  <a:lnTo>
                    <a:pt x="89" y="0"/>
                  </a:lnTo>
                  <a:lnTo>
                    <a:pt x="83" y="45"/>
                  </a:lnTo>
                  <a:lnTo>
                    <a:pt x="79" y="91"/>
                  </a:lnTo>
                  <a:lnTo>
                    <a:pt x="75" y="137"/>
                  </a:lnTo>
                  <a:lnTo>
                    <a:pt x="73" y="183"/>
                  </a:lnTo>
                  <a:lnTo>
                    <a:pt x="51" y="193"/>
                  </a:lnTo>
                  <a:lnTo>
                    <a:pt x="34" y="198"/>
                  </a:lnTo>
                  <a:lnTo>
                    <a:pt x="22" y="203"/>
                  </a:lnTo>
                  <a:lnTo>
                    <a:pt x="14" y="206"/>
                  </a:lnTo>
                  <a:lnTo>
                    <a:pt x="8" y="209"/>
                  </a:lnTo>
                  <a:lnTo>
                    <a:pt x="5" y="210"/>
                  </a:lnTo>
                  <a:lnTo>
                    <a:pt x="3" y="211"/>
                  </a:lnTo>
                  <a:lnTo>
                    <a:pt x="0" y="211"/>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58" name="Freeform 52"/>
            <p:cNvSpPr>
              <a:spLocks/>
            </p:cNvSpPr>
            <p:nvPr/>
          </p:nvSpPr>
          <p:spPr bwMode="auto">
            <a:xfrm>
              <a:off x="1593" y="3178"/>
              <a:ext cx="78" cy="120"/>
            </a:xfrm>
            <a:custGeom>
              <a:avLst/>
              <a:gdLst>
                <a:gd name="T0" fmla="*/ 0 w 157"/>
                <a:gd name="T1" fmla="*/ 227 h 240"/>
                <a:gd name="T2" fmla="*/ 13 w 157"/>
                <a:gd name="T3" fmla="*/ 210 h 240"/>
                <a:gd name="T4" fmla="*/ 49 w 157"/>
                <a:gd name="T5" fmla="*/ 197 h 240"/>
                <a:gd name="T6" fmla="*/ 84 w 157"/>
                <a:gd name="T7" fmla="*/ 182 h 240"/>
                <a:gd name="T8" fmla="*/ 95 w 157"/>
                <a:gd name="T9" fmla="*/ 174 h 240"/>
                <a:gd name="T10" fmla="*/ 84 w 157"/>
                <a:gd name="T11" fmla="*/ 173 h 240"/>
                <a:gd name="T12" fmla="*/ 47 w 157"/>
                <a:gd name="T13" fmla="*/ 188 h 240"/>
                <a:gd name="T14" fmla="*/ 12 w 157"/>
                <a:gd name="T15" fmla="*/ 205 h 240"/>
                <a:gd name="T16" fmla="*/ 4 w 157"/>
                <a:gd name="T17" fmla="*/ 158 h 240"/>
                <a:gd name="T18" fmla="*/ 13 w 157"/>
                <a:gd name="T19" fmla="*/ 109 h 240"/>
                <a:gd name="T20" fmla="*/ 28 w 157"/>
                <a:gd name="T21" fmla="*/ 104 h 240"/>
                <a:gd name="T22" fmla="*/ 42 w 157"/>
                <a:gd name="T23" fmla="*/ 96 h 240"/>
                <a:gd name="T24" fmla="*/ 37 w 157"/>
                <a:gd name="T25" fmla="*/ 94 h 240"/>
                <a:gd name="T26" fmla="*/ 23 w 157"/>
                <a:gd name="T27" fmla="*/ 98 h 240"/>
                <a:gd name="T28" fmla="*/ 9 w 157"/>
                <a:gd name="T29" fmla="*/ 101 h 240"/>
                <a:gd name="T30" fmla="*/ 15 w 157"/>
                <a:gd name="T31" fmla="*/ 66 h 240"/>
                <a:gd name="T32" fmla="*/ 49 w 157"/>
                <a:gd name="T33" fmla="*/ 40 h 240"/>
                <a:gd name="T34" fmla="*/ 106 w 157"/>
                <a:gd name="T35" fmla="*/ 16 h 240"/>
                <a:gd name="T36" fmla="*/ 157 w 157"/>
                <a:gd name="T37" fmla="*/ 0 h 240"/>
                <a:gd name="T38" fmla="*/ 156 w 157"/>
                <a:gd name="T39" fmla="*/ 12 h 240"/>
                <a:gd name="T40" fmla="*/ 135 w 157"/>
                <a:gd name="T41" fmla="*/ 26 h 240"/>
                <a:gd name="T42" fmla="*/ 104 w 157"/>
                <a:gd name="T43" fmla="*/ 38 h 240"/>
                <a:gd name="T44" fmla="*/ 73 w 157"/>
                <a:gd name="T45" fmla="*/ 52 h 240"/>
                <a:gd name="T46" fmla="*/ 73 w 157"/>
                <a:gd name="T47" fmla="*/ 57 h 240"/>
                <a:gd name="T48" fmla="*/ 93 w 157"/>
                <a:gd name="T49" fmla="*/ 52 h 240"/>
                <a:gd name="T50" fmla="*/ 125 w 157"/>
                <a:gd name="T51" fmla="*/ 40 h 240"/>
                <a:gd name="T52" fmla="*/ 157 w 157"/>
                <a:gd name="T53" fmla="*/ 27 h 240"/>
                <a:gd name="T54" fmla="*/ 152 w 157"/>
                <a:gd name="T55" fmla="*/ 65 h 240"/>
                <a:gd name="T56" fmla="*/ 137 w 157"/>
                <a:gd name="T57" fmla="*/ 82 h 240"/>
                <a:gd name="T58" fmla="*/ 99 w 157"/>
                <a:gd name="T59" fmla="*/ 105 h 240"/>
                <a:gd name="T60" fmla="*/ 89 w 157"/>
                <a:gd name="T61" fmla="*/ 112 h 240"/>
                <a:gd name="T62" fmla="*/ 105 w 157"/>
                <a:gd name="T63" fmla="*/ 111 h 240"/>
                <a:gd name="T64" fmla="*/ 125 w 157"/>
                <a:gd name="T65" fmla="*/ 113 h 240"/>
                <a:gd name="T66" fmla="*/ 137 w 157"/>
                <a:gd name="T67" fmla="*/ 117 h 240"/>
                <a:gd name="T68" fmla="*/ 137 w 157"/>
                <a:gd name="T69" fmla="*/ 122 h 240"/>
                <a:gd name="T70" fmla="*/ 101 w 157"/>
                <a:gd name="T71" fmla="*/ 139 h 240"/>
                <a:gd name="T72" fmla="*/ 67 w 157"/>
                <a:gd name="T73" fmla="*/ 154 h 240"/>
                <a:gd name="T74" fmla="*/ 45 w 157"/>
                <a:gd name="T75" fmla="*/ 164 h 240"/>
                <a:gd name="T76" fmla="*/ 45 w 157"/>
                <a:gd name="T77" fmla="*/ 166 h 240"/>
                <a:gd name="T78" fmla="*/ 61 w 157"/>
                <a:gd name="T79" fmla="*/ 163 h 240"/>
                <a:gd name="T80" fmla="*/ 80 w 157"/>
                <a:gd name="T81" fmla="*/ 155 h 240"/>
                <a:gd name="T82" fmla="*/ 96 w 157"/>
                <a:gd name="T83" fmla="*/ 147 h 240"/>
                <a:gd name="T84" fmla="*/ 112 w 157"/>
                <a:gd name="T85" fmla="*/ 141 h 240"/>
                <a:gd name="T86" fmla="*/ 128 w 157"/>
                <a:gd name="T87" fmla="*/ 135 h 240"/>
                <a:gd name="T88" fmla="*/ 137 w 157"/>
                <a:gd name="T89" fmla="*/ 158 h 240"/>
                <a:gd name="T90" fmla="*/ 138 w 157"/>
                <a:gd name="T91" fmla="*/ 186 h 240"/>
                <a:gd name="T92" fmla="*/ 133 w 157"/>
                <a:gd name="T93" fmla="*/ 190 h 240"/>
                <a:gd name="T94" fmla="*/ 82 w 157"/>
                <a:gd name="T95" fmla="*/ 210 h 240"/>
                <a:gd name="T96" fmla="*/ 32 w 157"/>
                <a:gd name="T97" fmla="*/ 23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 h="240">
                  <a:moveTo>
                    <a:pt x="0" y="240"/>
                  </a:moveTo>
                  <a:lnTo>
                    <a:pt x="0" y="233"/>
                  </a:lnTo>
                  <a:lnTo>
                    <a:pt x="0" y="227"/>
                  </a:lnTo>
                  <a:lnTo>
                    <a:pt x="0" y="220"/>
                  </a:lnTo>
                  <a:lnTo>
                    <a:pt x="1" y="215"/>
                  </a:lnTo>
                  <a:lnTo>
                    <a:pt x="13" y="210"/>
                  </a:lnTo>
                  <a:lnTo>
                    <a:pt x="24" y="207"/>
                  </a:lnTo>
                  <a:lnTo>
                    <a:pt x="36" y="202"/>
                  </a:lnTo>
                  <a:lnTo>
                    <a:pt x="49" y="197"/>
                  </a:lnTo>
                  <a:lnTo>
                    <a:pt x="60" y="193"/>
                  </a:lnTo>
                  <a:lnTo>
                    <a:pt x="73" y="188"/>
                  </a:lnTo>
                  <a:lnTo>
                    <a:pt x="84" y="182"/>
                  </a:lnTo>
                  <a:lnTo>
                    <a:pt x="95" y="177"/>
                  </a:lnTo>
                  <a:lnTo>
                    <a:pt x="95" y="176"/>
                  </a:lnTo>
                  <a:lnTo>
                    <a:pt x="95" y="174"/>
                  </a:lnTo>
                  <a:lnTo>
                    <a:pt x="95" y="173"/>
                  </a:lnTo>
                  <a:lnTo>
                    <a:pt x="95" y="172"/>
                  </a:lnTo>
                  <a:lnTo>
                    <a:pt x="84" y="173"/>
                  </a:lnTo>
                  <a:lnTo>
                    <a:pt x="73" y="177"/>
                  </a:lnTo>
                  <a:lnTo>
                    <a:pt x="60" y="182"/>
                  </a:lnTo>
                  <a:lnTo>
                    <a:pt x="47" y="188"/>
                  </a:lnTo>
                  <a:lnTo>
                    <a:pt x="36" y="194"/>
                  </a:lnTo>
                  <a:lnTo>
                    <a:pt x="23" y="200"/>
                  </a:lnTo>
                  <a:lnTo>
                    <a:pt x="12" y="205"/>
                  </a:lnTo>
                  <a:lnTo>
                    <a:pt x="0" y="208"/>
                  </a:lnTo>
                  <a:lnTo>
                    <a:pt x="2" y="182"/>
                  </a:lnTo>
                  <a:lnTo>
                    <a:pt x="4" y="158"/>
                  </a:lnTo>
                  <a:lnTo>
                    <a:pt x="6" y="133"/>
                  </a:lnTo>
                  <a:lnTo>
                    <a:pt x="8" y="109"/>
                  </a:lnTo>
                  <a:lnTo>
                    <a:pt x="13" y="109"/>
                  </a:lnTo>
                  <a:lnTo>
                    <a:pt x="19" y="108"/>
                  </a:lnTo>
                  <a:lnTo>
                    <a:pt x="23" y="106"/>
                  </a:lnTo>
                  <a:lnTo>
                    <a:pt x="28" y="104"/>
                  </a:lnTo>
                  <a:lnTo>
                    <a:pt x="32" y="102"/>
                  </a:lnTo>
                  <a:lnTo>
                    <a:pt x="37" y="99"/>
                  </a:lnTo>
                  <a:lnTo>
                    <a:pt x="42" y="96"/>
                  </a:lnTo>
                  <a:lnTo>
                    <a:pt x="46" y="93"/>
                  </a:lnTo>
                  <a:lnTo>
                    <a:pt x="42" y="94"/>
                  </a:lnTo>
                  <a:lnTo>
                    <a:pt x="37" y="94"/>
                  </a:lnTo>
                  <a:lnTo>
                    <a:pt x="32" y="95"/>
                  </a:lnTo>
                  <a:lnTo>
                    <a:pt x="28" y="96"/>
                  </a:lnTo>
                  <a:lnTo>
                    <a:pt x="23" y="98"/>
                  </a:lnTo>
                  <a:lnTo>
                    <a:pt x="19" y="99"/>
                  </a:lnTo>
                  <a:lnTo>
                    <a:pt x="14" y="99"/>
                  </a:lnTo>
                  <a:lnTo>
                    <a:pt x="9" y="101"/>
                  </a:lnTo>
                  <a:lnTo>
                    <a:pt x="12" y="89"/>
                  </a:lnTo>
                  <a:lnTo>
                    <a:pt x="14" y="78"/>
                  </a:lnTo>
                  <a:lnTo>
                    <a:pt x="15" y="66"/>
                  </a:lnTo>
                  <a:lnTo>
                    <a:pt x="17" y="55"/>
                  </a:lnTo>
                  <a:lnTo>
                    <a:pt x="31" y="48"/>
                  </a:lnTo>
                  <a:lnTo>
                    <a:pt x="49" y="40"/>
                  </a:lnTo>
                  <a:lnTo>
                    <a:pt x="67" y="31"/>
                  </a:lnTo>
                  <a:lnTo>
                    <a:pt x="87" y="23"/>
                  </a:lnTo>
                  <a:lnTo>
                    <a:pt x="106" y="16"/>
                  </a:lnTo>
                  <a:lnTo>
                    <a:pt x="125" y="10"/>
                  </a:lnTo>
                  <a:lnTo>
                    <a:pt x="142" y="4"/>
                  </a:lnTo>
                  <a:lnTo>
                    <a:pt x="157" y="0"/>
                  </a:lnTo>
                  <a:lnTo>
                    <a:pt x="156" y="4"/>
                  </a:lnTo>
                  <a:lnTo>
                    <a:pt x="156" y="8"/>
                  </a:lnTo>
                  <a:lnTo>
                    <a:pt x="156" y="12"/>
                  </a:lnTo>
                  <a:lnTo>
                    <a:pt x="156" y="16"/>
                  </a:lnTo>
                  <a:lnTo>
                    <a:pt x="145" y="21"/>
                  </a:lnTo>
                  <a:lnTo>
                    <a:pt x="135" y="26"/>
                  </a:lnTo>
                  <a:lnTo>
                    <a:pt x="125" y="29"/>
                  </a:lnTo>
                  <a:lnTo>
                    <a:pt x="114" y="34"/>
                  </a:lnTo>
                  <a:lnTo>
                    <a:pt x="104" y="38"/>
                  </a:lnTo>
                  <a:lnTo>
                    <a:pt x="93" y="43"/>
                  </a:lnTo>
                  <a:lnTo>
                    <a:pt x="83" y="48"/>
                  </a:lnTo>
                  <a:lnTo>
                    <a:pt x="73" y="52"/>
                  </a:lnTo>
                  <a:lnTo>
                    <a:pt x="73" y="53"/>
                  </a:lnTo>
                  <a:lnTo>
                    <a:pt x="73" y="55"/>
                  </a:lnTo>
                  <a:lnTo>
                    <a:pt x="73" y="57"/>
                  </a:lnTo>
                  <a:lnTo>
                    <a:pt x="73" y="58"/>
                  </a:lnTo>
                  <a:lnTo>
                    <a:pt x="83" y="56"/>
                  </a:lnTo>
                  <a:lnTo>
                    <a:pt x="93" y="52"/>
                  </a:lnTo>
                  <a:lnTo>
                    <a:pt x="104" y="49"/>
                  </a:lnTo>
                  <a:lnTo>
                    <a:pt x="114" y="44"/>
                  </a:lnTo>
                  <a:lnTo>
                    <a:pt x="125" y="40"/>
                  </a:lnTo>
                  <a:lnTo>
                    <a:pt x="135" y="35"/>
                  </a:lnTo>
                  <a:lnTo>
                    <a:pt x="145" y="30"/>
                  </a:lnTo>
                  <a:lnTo>
                    <a:pt x="157" y="27"/>
                  </a:lnTo>
                  <a:lnTo>
                    <a:pt x="154" y="43"/>
                  </a:lnTo>
                  <a:lnTo>
                    <a:pt x="153" y="56"/>
                  </a:lnTo>
                  <a:lnTo>
                    <a:pt x="152" y="65"/>
                  </a:lnTo>
                  <a:lnTo>
                    <a:pt x="149" y="71"/>
                  </a:lnTo>
                  <a:lnTo>
                    <a:pt x="144" y="76"/>
                  </a:lnTo>
                  <a:lnTo>
                    <a:pt x="137" y="82"/>
                  </a:lnTo>
                  <a:lnTo>
                    <a:pt x="127" y="89"/>
                  </a:lnTo>
                  <a:lnTo>
                    <a:pt x="113" y="98"/>
                  </a:lnTo>
                  <a:lnTo>
                    <a:pt x="99" y="105"/>
                  </a:lnTo>
                  <a:lnTo>
                    <a:pt x="92" y="110"/>
                  </a:lnTo>
                  <a:lnTo>
                    <a:pt x="90" y="111"/>
                  </a:lnTo>
                  <a:lnTo>
                    <a:pt x="89" y="112"/>
                  </a:lnTo>
                  <a:lnTo>
                    <a:pt x="93" y="112"/>
                  </a:lnTo>
                  <a:lnTo>
                    <a:pt x="98" y="112"/>
                  </a:lnTo>
                  <a:lnTo>
                    <a:pt x="105" y="111"/>
                  </a:lnTo>
                  <a:lnTo>
                    <a:pt x="112" y="110"/>
                  </a:lnTo>
                  <a:lnTo>
                    <a:pt x="120" y="112"/>
                  </a:lnTo>
                  <a:lnTo>
                    <a:pt x="125" y="113"/>
                  </a:lnTo>
                  <a:lnTo>
                    <a:pt x="130" y="114"/>
                  </a:lnTo>
                  <a:lnTo>
                    <a:pt x="138" y="116"/>
                  </a:lnTo>
                  <a:lnTo>
                    <a:pt x="137" y="117"/>
                  </a:lnTo>
                  <a:lnTo>
                    <a:pt x="137" y="119"/>
                  </a:lnTo>
                  <a:lnTo>
                    <a:pt x="137" y="120"/>
                  </a:lnTo>
                  <a:lnTo>
                    <a:pt x="137" y="122"/>
                  </a:lnTo>
                  <a:lnTo>
                    <a:pt x="126" y="128"/>
                  </a:lnTo>
                  <a:lnTo>
                    <a:pt x="114" y="133"/>
                  </a:lnTo>
                  <a:lnTo>
                    <a:pt x="101" y="139"/>
                  </a:lnTo>
                  <a:lnTo>
                    <a:pt x="90" y="143"/>
                  </a:lnTo>
                  <a:lnTo>
                    <a:pt x="78" y="149"/>
                  </a:lnTo>
                  <a:lnTo>
                    <a:pt x="67" y="154"/>
                  </a:lnTo>
                  <a:lnTo>
                    <a:pt x="57" y="158"/>
                  </a:lnTo>
                  <a:lnTo>
                    <a:pt x="45" y="163"/>
                  </a:lnTo>
                  <a:lnTo>
                    <a:pt x="45" y="164"/>
                  </a:lnTo>
                  <a:lnTo>
                    <a:pt x="45" y="165"/>
                  </a:lnTo>
                  <a:lnTo>
                    <a:pt x="45" y="166"/>
                  </a:lnTo>
                  <a:lnTo>
                    <a:pt x="45" y="166"/>
                  </a:lnTo>
                  <a:lnTo>
                    <a:pt x="50" y="166"/>
                  </a:lnTo>
                  <a:lnTo>
                    <a:pt x="55" y="165"/>
                  </a:lnTo>
                  <a:lnTo>
                    <a:pt x="61" y="163"/>
                  </a:lnTo>
                  <a:lnTo>
                    <a:pt x="68" y="161"/>
                  </a:lnTo>
                  <a:lnTo>
                    <a:pt x="74" y="158"/>
                  </a:lnTo>
                  <a:lnTo>
                    <a:pt x="80" y="155"/>
                  </a:lnTo>
                  <a:lnTo>
                    <a:pt x="85" y="152"/>
                  </a:lnTo>
                  <a:lnTo>
                    <a:pt x="90" y="149"/>
                  </a:lnTo>
                  <a:lnTo>
                    <a:pt x="96" y="147"/>
                  </a:lnTo>
                  <a:lnTo>
                    <a:pt x="101" y="144"/>
                  </a:lnTo>
                  <a:lnTo>
                    <a:pt x="106" y="142"/>
                  </a:lnTo>
                  <a:lnTo>
                    <a:pt x="112" y="141"/>
                  </a:lnTo>
                  <a:lnTo>
                    <a:pt x="118" y="139"/>
                  </a:lnTo>
                  <a:lnTo>
                    <a:pt x="122" y="136"/>
                  </a:lnTo>
                  <a:lnTo>
                    <a:pt x="128" y="135"/>
                  </a:lnTo>
                  <a:lnTo>
                    <a:pt x="134" y="133"/>
                  </a:lnTo>
                  <a:lnTo>
                    <a:pt x="136" y="146"/>
                  </a:lnTo>
                  <a:lnTo>
                    <a:pt x="137" y="158"/>
                  </a:lnTo>
                  <a:lnTo>
                    <a:pt x="139" y="171"/>
                  </a:lnTo>
                  <a:lnTo>
                    <a:pt x="141" y="185"/>
                  </a:lnTo>
                  <a:lnTo>
                    <a:pt x="138" y="186"/>
                  </a:lnTo>
                  <a:lnTo>
                    <a:pt x="136" y="187"/>
                  </a:lnTo>
                  <a:lnTo>
                    <a:pt x="135" y="189"/>
                  </a:lnTo>
                  <a:lnTo>
                    <a:pt x="133" y="190"/>
                  </a:lnTo>
                  <a:lnTo>
                    <a:pt x="115" y="196"/>
                  </a:lnTo>
                  <a:lnTo>
                    <a:pt x="99" y="203"/>
                  </a:lnTo>
                  <a:lnTo>
                    <a:pt x="82" y="210"/>
                  </a:lnTo>
                  <a:lnTo>
                    <a:pt x="66" y="217"/>
                  </a:lnTo>
                  <a:lnTo>
                    <a:pt x="49" y="224"/>
                  </a:lnTo>
                  <a:lnTo>
                    <a:pt x="32" y="230"/>
                  </a:lnTo>
                  <a:lnTo>
                    <a:pt x="16" y="235"/>
                  </a:lnTo>
                  <a:lnTo>
                    <a:pt x="0" y="240"/>
                  </a:lnTo>
                  <a:close/>
                </a:path>
              </a:pathLst>
            </a:custGeom>
            <a:solidFill>
              <a:srgbClr val="99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59" name="Freeform 53"/>
            <p:cNvSpPr>
              <a:spLocks/>
            </p:cNvSpPr>
            <p:nvPr/>
          </p:nvSpPr>
          <p:spPr bwMode="auto">
            <a:xfrm>
              <a:off x="1666" y="3266"/>
              <a:ext cx="9" cy="3"/>
            </a:xfrm>
            <a:custGeom>
              <a:avLst/>
              <a:gdLst>
                <a:gd name="T0" fmla="*/ 4 w 18"/>
                <a:gd name="T1" fmla="*/ 6 h 6"/>
                <a:gd name="T2" fmla="*/ 3 w 18"/>
                <a:gd name="T3" fmla="*/ 4 h 6"/>
                <a:gd name="T4" fmla="*/ 3 w 18"/>
                <a:gd name="T5" fmla="*/ 3 h 6"/>
                <a:gd name="T6" fmla="*/ 2 w 18"/>
                <a:gd name="T7" fmla="*/ 1 h 6"/>
                <a:gd name="T8" fmla="*/ 0 w 18"/>
                <a:gd name="T9" fmla="*/ 0 h 6"/>
                <a:gd name="T10" fmla="*/ 6 w 18"/>
                <a:gd name="T11" fmla="*/ 0 h 6"/>
                <a:gd name="T12" fmla="*/ 11 w 18"/>
                <a:gd name="T13" fmla="*/ 0 h 6"/>
                <a:gd name="T14" fmla="*/ 13 w 18"/>
                <a:gd name="T15" fmla="*/ 1 h 6"/>
                <a:gd name="T16" fmla="*/ 18 w 18"/>
                <a:gd name="T17" fmla="*/ 2 h 6"/>
                <a:gd name="T18" fmla="*/ 14 w 18"/>
                <a:gd name="T19" fmla="*/ 4 h 6"/>
                <a:gd name="T20" fmla="*/ 11 w 18"/>
                <a:gd name="T21" fmla="*/ 5 h 6"/>
                <a:gd name="T22" fmla="*/ 7 w 18"/>
                <a:gd name="T23" fmla="*/ 6 h 6"/>
                <a:gd name="T24" fmla="*/ 4 w 18"/>
                <a:gd name="T25"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6">
                  <a:moveTo>
                    <a:pt x="4" y="6"/>
                  </a:moveTo>
                  <a:lnTo>
                    <a:pt x="3" y="4"/>
                  </a:lnTo>
                  <a:lnTo>
                    <a:pt x="3" y="3"/>
                  </a:lnTo>
                  <a:lnTo>
                    <a:pt x="2" y="1"/>
                  </a:lnTo>
                  <a:lnTo>
                    <a:pt x="0" y="0"/>
                  </a:lnTo>
                  <a:lnTo>
                    <a:pt x="6" y="0"/>
                  </a:lnTo>
                  <a:lnTo>
                    <a:pt x="11" y="0"/>
                  </a:lnTo>
                  <a:lnTo>
                    <a:pt x="13" y="1"/>
                  </a:lnTo>
                  <a:lnTo>
                    <a:pt x="18" y="2"/>
                  </a:lnTo>
                  <a:lnTo>
                    <a:pt x="14" y="4"/>
                  </a:lnTo>
                  <a:lnTo>
                    <a:pt x="11" y="5"/>
                  </a:lnTo>
                  <a:lnTo>
                    <a:pt x="7" y="6"/>
                  </a:lnTo>
                  <a:lnTo>
                    <a:pt x="4" y="6"/>
                  </a:lnTo>
                  <a:close/>
                </a:path>
              </a:pathLst>
            </a:custGeom>
            <a:solidFill>
              <a:srgbClr val="00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60" name="Freeform 54"/>
            <p:cNvSpPr>
              <a:spLocks/>
            </p:cNvSpPr>
            <p:nvPr/>
          </p:nvSpPr>
          <p:spPr bwMode="auto">
            <a:xfrm>
              <a:off x="1396" y="3188"/>
              <a:ext cx="93" cy="59"/>
            </a:xfrm>
            <a:custGeom>
              <a:avLst/>
              <a:gdLst>
                <a:gd name="T0" fmla="*/ 157 w 186"/>
                <a:gd name="T1" fmla="*/ 119 h 119"/>
                <a:gd name="T2" fmla="*/ 137 w 186"/>
                <a:gd name="T3" fmla="*/ 105 h 119"/>
                <a:gd name="T4" fmla="*/ 118 w 186"/>
                <a:gd name="T5" fmla="*/ 91 h 119"/>
                <a:gd name="T6" fmla="*/ 98 w 186"/>
                <a:gd name="T7" fmla="*/ 78 h 119"/>
                <a:gd name="T8" fmla="*/ 79 w 186"/>
                <a:gd name="T9" fmla="*/ 64 h 119"/>
                <a:gd name="T10" fmla="*/ 59 w 186"/>
                <a:gd name="T11" fmla="*/ 52 h 119"/>
                <a:gd name="T12" fmla="*/ 39 w 186"/>
                <a:gd name="T13" fmla="*/ 39 h 119"/>
                <a:gd name="T14" fmla="*/ 20 w 186"/>
                <a:gd name="T15" fmla="*/ 26 h 119"/>
                <a:gd name="T16" fmla="*/ 0 w 186"/>
                <a:gd name="T17" fmla="*/ 14 h 119"/>
                <a:gd name="T18" fmla="*/ 0 w 186"/>
                <a:gd name="T19" fmla="*/ 13 h 119"/>
                <a:gd name="T20" fmla="*/ 0 w 186"/>
                <a:gd name="T21" fmla="*/ 10 h 119"/>
                <a:gd name="T22" fmla="*/ 0 w 186"/>
                <a:gd name="T23" fmla="*/ 9 h 119"/>
                <a:gd name="T24" fmla="*/ 0 w 186"/>
                <a:gd name="T25" fmla="*/ 8 h 119"/>
                <a:gd name="T26" fmla="*/ 6 w 186"/>
                <a:gd name="T27" fmla="*/ 5 h 119"/>
                <a:gd name="T28" fmla="*/ 11 w 186"/>
                <a:gd name="T29" fmla="*/ 2 h 119"/>
                <a:gd name="T30" fmla="*/ 15 w 186"/>
                <a:gd name="T31" fmla="*/ 1 h 119"/>
                <a:gd name="T32" fmla="*/ 22 w 186"/>
                <a:gd name="T33" fmla="*/ 0 h 119"/>
                <a:gd name="T34" fmla="*/ 42 w 186"/>
                <a:gd name="T35" fmla="*/ 13 h 119"/>
                <a:gd name="T36" fmla="*/ 62 w 186"/>
                <a:gd name="T37" fmla="*/ 25 h 119"/>
                <a:gd name="T38" fmla="*/ 82 w 186"/>
                <a:gd name="T39" fmla="*/ 37 h 119"/>
                <a:gd name="T40" fmla="*/ 103 w 186"/>
                <a:gd name="T41" fmla="*/ 49 h 119"/>
                <a:gd name="T42" fmla="*/ 124 w 186"/>
                <a:gd name="T43" fmla="*/ 62 h 119"/>
                <a:gd name="T44" fmla="*/ 143 w 186"/>
                <a:gd name="T45" fmla="*/ 76 h 119"/>
                <a:gd name="T46" fmla="*/ 164 w 186"/>
                <a:gd name="T47" fmla="*/ 91 h 119"/>
                <a:gd name="T48" fmla="*/ 183 w 186"/>
                <a:gd name="T49" fmla="*/ 107 h 119"/>
                <a:gd name="T50" fmla="*/ 185 w 186"/>
                <a:gd name="T51" fmla="*/ 108 h 119"/>
                <a:gd name="T52" fmla="*/ 185 w 186"/>
                <a:gd name="T53" fmla="*/ 109 h 119"/>
                <a:gd name="T54" fmla="*/ 185 w 186"/>
                <a:gd name="T55" fmla="*/ 111 h 119"/>
                <a:gd name="T56" fmla="*/ 186 w 186"/>
                <a:gd name="T57" fmla="*/ 112 h 119"/>
                <a:gd name="T58" fmla="*/ 180 w 186"/>
                <a:gd name="T59" fmla="*/ 115 h 119"/>
                <a:gd name="T60" fmla="*/ 172 w 186"/>
                <a:gd name="T61" fmla="*/ 116 h 119"/>
                <a:gd name="T62" fmla="*/ 163 w 186"/>
                <a:gd name="T63" fmla="*/ 119 h 119"/>
                <a:gd name="T64" fmla="*/ 157 w 186"/>
                <a:gd name="T65"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6" h="119">
                  <a:moveTo>
                    <a:pt x="157" y="119"/>
                  </a:moveTo>
                  <a:lnTo>
                    <a:pt x="137" y="105"/>
                  </a:lnTo>
                  <a:lnTo>
                    <a:pt x="118" y="91"/>
                  </a:lnTo>
                  <a:lnTo>
                    <a:pt x="98" y="78"/>
                  </a:lnTo>
                  <a:lnTo>
                    <a:pt x="79" y="64"/>
                  </a:lnTo>
                  <a:lnTo>
                    <a:pt x="59" y="52"/>
                  </a:lnTo>
                  <a:lnTo>
                    <a:pt x="39" y="39"/>
                  </a:lnTo>
                  <a:lnTo>
                    <a:pt x="20" y="26"/>
                  </a:lnTo>
                  <a:lnTo>
                    <a:pt x="0" y="14"/>
                  </a:lnTo>
                  <a:lnTo>
                    <a:pt x="0" y="13"/>
                  </a:lnTo>
                  <a:lnTo>
                    <a:pt x="0" y="10"/>
                  </a:lnTo>
                  <a:lnTo>
                    <a:pt x="0" y="9"/>
                  </a:lnTo>
                  <a:lnTo>
                    <a:pt x="0" y="8"/>
                  </a:lnTo>
                  <a:lnTo>
                    <a:pt x="6" y="5"/>
                  </a:lnTo>
                  <a:lnTo>
                    <a:pt x="11" y="2"/>
                  </a:lnTo>
                  <a:lnTo>
                    <a:pt x="15" y="1"/>
                  </a:lnTo>
                  <a:lnTo>
                    <a:pt x="22" y="0"/>
                  </a:lnTo>
                  <a:lnTo>
                    <a:pt x="42" y="13"/>
                  </a:lnTo>
                  <a:lnTo>
                    <a:pt x="62" y="25"/>
                  </a:lnTo>
                  <a:lnTo>
                    <a:pt x="82" y="37"/>
                  </a:lnTo>
                  <a:lnTo>
                    <a:pt x="103" y="49"/>
                  </a:lnTo>
                  <a:lnTo>
                    <a:pt x="124" y="62"/>
                  </a:lnTo>
                  <a:lnTo>
                    <a:pt x="143" y="76"/>
                  </a:lnTo>
                  <a:lnTo>
                    <a:pt x="164" y="91"/>
                  </a:lnTo>
                  <a:lnTo>
                    <a:pt x="183" y="107"/>
                  </a:lnTo>
                  <a:lnTo>
                    <a:pt x="185" y="108"/>
                  </a:lnTo>
                  <a:lnTo>
                    <a:pt x="185" y="109"/>
                  </a:lnTo>
                  <a:lnTo>
                    <a:pt x="185" y="111"/>
                  </a:lnTo>
                  <a:lnTo>
                    <a:pt x="186" y="112"/>
                  </a:lnTo>
                  <a:lnTo>
                    <a:pt x="180" y="115"/>
                  </a:lnTo>
                  <a:lnTo>
                    <a:pt x="172" y="116"/>
                  </a:lnTo>
                  <a:lnTo>
                    <a:pt x="163" y="119"/>
                  </a:lnTo>
                  <a:lnTo>
                    <a:pt x="157" y="119"/>
                  </a:lnTo>
                  <a:close/>
                </a:path>
              </a:pathLst>
            </a:custGeom>
            <a:solidFill>
              <a:srgbClr val="66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61" name="Freeform 55"/>
            <p:cNvSpPr>
              <a:spLocks/>
            </p:cNvSpPr>
            <p:nvPr/>
          </p:nvSpPr>
          <p:spPr bwMode="auto">
            <a:xfrm>
              <a:off x="1497" y="3141"/>
              <a:ext cx="81" cy="99"/>
            </a:xfrm>
            <a:custGeom>
              <a:avLst/>
              <a:gdLst>
                <a:gd name="T0" fmla="*/ 1 w 160"/>
                <a:gd name="T1" fmla="*/ 169 h 197"/>
                <a:gd name="T2" fmla="*/ 5 w 160"/>
                <a:gd name="T3" fmla="*/ 116 h 197"/>
                <a:gd name="T4" fmla="*/ 22 w 160"/>
                <a:gd name="T5" fmla="*/ 85 h 197"/>
                <a:gd name="T6" fmla="*/ 43 w 160"/>
                <a:gd name="T7" fmla="*/ 79 h 197"/>
                <a:gd name="T8" fmla="*/ 53 w 160"/>
                <a:gd name="T9" fmla="*/ 74 h 197"/>
                <a:gd name="T10" fmla="*/ 55 w 160"/>
                <a:gd name="T11" fmla="*/ 70 h 197"/>
                <a:gd name="T12" fmla="*/ 48 w 160"/>
                <a:gd name="T13" fmla="*/ 69 h 197"/>
                <a:gd name="T14" fmla="*/ 36 w 160"/>
                <a:gd name="T15" fmla="*/ 72 h 197"/>
                <a:gd name="T16" fmla="*/ 24 w 160"/>
                <a:gd name="T17" fmla="*/ 77 h 197"/>
                <a:gd name="T18" fmla="*/ 12 w 160"/>
                <a:gd name="T19" fmla="*/ 80 h 197"/>
                <a:gd name="T20" fmla="*/ 7 w 160"/>
                <a:gd name="T21" fmla="*/ 71 h 197"/>
                <a:gd name="T22" fmla="*/ 9 w 160"/>
                <a:gd name="T23" fmla="*/ 53 h 197"/>
                <a:gd name="T24" fmla="*/ 25 w 160"/>
                <a:gd name="T25" fmla="*/ 35 h 197"/>
                <a:gd name="T26" fmla="*/ 62 w 160"/>
                <a:gd name="T27" fmla="*/ 23 h 197"/>
                <a:gd name="T28" fmla="*/ 101 w 160"/>
                <a:gd name="T29" fmla="*/ 12 h 197"/>
                <a:gd name="T30" fmla="*/ 140 w 160"/>
                <a:gd name="T31" fmla="*/ 4 h 197"/>
                <a:gd name="T32" fmla="*/ 158 w 160"/>
                <a:gd name="T33" fmla="*/ 2 h 197"/>
                <a:gd name="T34" fmla="*/ 158 w 160"/>
                <a:gd name="T35" fmla="*/ 8 h 197"/>
                <a:gd name="T36" fmla="*/ 149 w 160"/>
                <a:gd name="T37" fmla="*/ 15 h 197"/>
                <a:gd name="T38" fmla="*/ 129 w 160"/>
                <a:gd name="T39" fmla="*/ 23 h 197"/>
                <a:gd name="T40" fmla="*/ 109 w 160"/>
                <a:gd name="T41" fmla="*/ 30 h 197"/>
                <a:gd name="T42" fmla="*/ 90 w 160"/>
                <a:gd name="T43" fmla="*/ 36 h 197"/>
                <a:gd name="T44" fmla="*/ 79 w 160"/>
                <a:gd name="T45" fmla="*/ 41 h 197"/>
                <a:gd name="T46" fmla="*/ 78 w 160"/>
                <a:gd name="T47" fmla="*/ 45 h 197"/>
                <a:gd name="T48" fmla="*/ 92 w 160"/>
                <a:gd name="T49" fmla="*/ 42 h 197"/>
                <a:gd name="T50" fmla="*/ 119 w 160"/>
                <a:gd name="T51" fmla="*/ 33 h 197"/>
                <a:gd name="T52" fmla="*/ 140 w 160"/>
                <a:gd name="T53" fmla="*/ 26 h 197"/>
                <a:gd name="T54" fmla="*/ 157 w 160"/>
                <a:gd name="T55" fmla="*/ 21 h 197"/>
                <a:gd name="T56" fmla="*/ 159 w 160"/>
                <a:gd name="T57" fmla="*/ 28 h 197"/>
                <a:gd name="T58" fmla="*/ 157 w 160"/>
                <a:gd name="T59" fmla="*/ 45 h 197"/>
                <a:gd name="T60" fmla="*/ 149 w 160"/>
                <a:gd name="T61" fmla="*/ 55 h 197"/>
                <a:gd name="T62" fmla="*/ 128 w 160"/>
                <a:gd name="T63" fmla="*/ 62 h 197"/>
                <a:gd name="T64" fmla="*/ 107 w 160"/>
                <a:gd name="T65" fmla="*/ 70 h 197"/>
                <a:gd name="T66" fmla="*/ 94 w 160"/>
                <a:gd name="T67" fmla="*/ 79 h 197"/>
                <a:gd name="T68" fmla="*/ 100 w 160"/>
                <a:gd name="T69" fmla="*/ 83 h 197"/>
                <a:gd name="T70" fmla="*/ 115 w 160"/>
                <a:gd name="T71" fmla="*/ 79 h 197"/>
                <a:gd name="T72" fmla="*/ 132 w 160"/>
                <a:gd name="T73" fmla="*/ 72 h 197"/>
                <a:gd name="T74" fmla="*/ 149 w 160"/>
                <a:gd name="T75" fmla="*/ 65 h 197"/>
                <a:gd name="T76" fmla="*/ 157 w 160"/>
                <a:gd name="T77" fmla="*/ 69 h 197"/>
                <a:gd name="T78" fmla="*/ 157 w 160"/>
                <a:gd name="T79" fmla="*/ 81 h 197"/>
                <a:gd name="T80" fmla="*/ 145 w 160"/>
                <a:gd name="T81" fmla="*/ 91 h 197"/>
                <a:gd name="T82" fmla="*/ 126 w 160"/>
                <a:gd name="T83" fmla="*/ 100 h 197"/>
                <a:gd name="T84" fmla="*/ 105 w 160"/>
                <a:gd name="T85" fmla="*/ 107 h 197"/>
                <a:gd name="T86" fmla="*/ 84 w 160"/>
                <a:gd name="T87" fmla="*/ 114 h 197"/>
                <a:gd name="T88" fmla="*/ 70 w 160"/>
                <a:gd name="T89" fmla="*/ 118 h 197"/>
                <a:gd name="T90" fmla="*/ 67 w 160"/>
                <a:gd name="T91" fmla="*/ 123 h 197"/>
                <a:gd name="T92" fmla="*/ 69 w 160"/>
                <a:gd name="T93" fmla="*/ 125 h 197"/>
                <a:gd name="T94" fmla="*/ 91 w 160"/>
                <a:gd name="T95" fmla="*/ 118 h 197"/>
                <a:gd name="T96" fmla="*/ 121 w 160"/>
                <a:gd name="T97" fmla="*/ 108 h 197"/>
                <a:gd name="T98" fmla="*/ 147 w 160"/>
                <a:gd name="T99" fmla="*/ 100 h 197"/>
                <a:gd name="T100" fmla="*/ 154 w 160"/>
                <a:gd name="T101" fmla="*/ 109 h 197"/>
                <a:gd name="T102" fmla="*/ 152 w 160"/>
                <a:gd name="T103" fmla="*/ 130 h 197"/>
                <a:gd name="T104" fmla="*/ 132 w 160"/>
                <a:gd name="T105" fmla="*/ 147 h 197"/>
                <a:gd name="T106" fmla="*/ 94 w 160"/>
                <a:gd name="T107" fmla="*/ 163 h 197"/>
                <a:gd name="T108" fmla="*/ 56 w 160"/>
                <a:gd name="T109" fmla="*/ 177 h 197"/>
                <a:gd name="T110" fmla="*/ 18 w 160"/>
                <a:gd name="T111" fmla="*/ 19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 h="197">
                  <a:moveTo>
                    <a:pt x="0" y="197"/>
                  </a:moveTo>
                  <a:lnTo>
                    <a:pt x="1" y="169"/>
                  </a:lnTo>
                  <a:lnTo>
                    <a:pt x="2" y="142"/>
                  </a:lnTo>
                  <a:lnTo>
                    <a:pt x="5" y="116"/>
                  </a:lnTo>
                  <a:lnTo>
                    <a:pt x="7" y="89"/>
                  </a:lnTo>
                  <a:lnTo>
                    <a:pt x="22" y="85"/>
                  </a:lnTo>
                  <a:lnTo>
                    <a:pt x="33" y="81"/>
                  </a:lnTo>
                  <a:lnTo>
                    <a:pt x="43" y="79"/>
                  </a:lnTo>
                  <a:lnTo>
                    <a:pt x="48" y="77"/>
                  </a:lnTo>
                  <a:lnTo>
                    <a:pt x="53" y="74"/>
                  </a:lnTo>
                  <a:lnTo>
                    <a:pt x="55" y="72"/>
                  </a:lnTo>
                  <a:lnTo>
                    <a:pt x="55" y="70"/>
                  </a:lnTo>
                  <a:lnTo>
                    <a:pt x="55" y="68"/>
                  </a:lnTo>
                  <a:lnTo>
                    <a:pt x="48" y="69"/>
                  </a:lnTo>
                  <a:lnTo>
                    <a:pt x="43" y="71"/>
                  </a:lnTo>
                  <a:lnTo>
                    <a:pt x="36" y="72"/>
                  </a:lnTo>
                  <a:lnTo>
                    <a:pt x="30" y="74"/>
                  </a:lnTo>
                  <a:lnTo>
                    <a:pt x="24" y="77"/>
                  </a:lnTo>
                  <a:lnTo>
                    <a:pt x="17" y="79"/>
                  </a:lnTo>
                  <a:lnTo>
                    <a:pt x="12" y="80"/>
                  </a:lnTo>
                  <a:lnTo>
                    <a:pt x="6" y="81"/>
                  </a:lnTo>
                  <a:lnTo>
                    <a:pt x="7" y="71"/>
                  </a:lnTo>
                  <a:lnTo>
                    <a:pt x="8" y="62"/>
                  </a:lnTo>
                  <a:lnTo>
                    <a:pt x="9" y="53"/>
                  </a:lnTo>
                  <a:lnTo>
                    <a:pt x="10" y="43"/>
                  </a:lnTo>
                  <a:lnTo>
                    <a:pt x="25" y="35"/>
                  </a:lnTo>
                  <a:lnTo>
                    <a:pt x="43" y="28"/>
                  </a:lnTo>
                  <a:lnTo>
                    <a:pt x="62" y="23"/>
                  </a:lnTo>
                  <a:lnTo>
                    <a:pt x="82" y="18"/>
                  </a:lnTo>
                  <a:lnTo>
                    <a:pt x="101" y="12"/>
                  </a:lnTo>
                  <a:lnTo>
                    <a:pt x="121" y="8"/>
                  </a:lnTo>
                  <a:lnTo>
                    <a:pt x="140" y="4"/>
                  </a:lnTo>
                  <a:lnTo>
                    <a:pt x="158" y="0"/>
                  </a:lnTo>
                  <a:lnTo>
                    <a:pt x="158" y="2"/>
                  </a:lnTo>
                  <a:lnTo>
                    <a:pt x="158" y="5"/>
                  </a:lnTo>
                  <a:lnTo>
                    <a:pt x="158" y="8"/>
                  </a:lnTo>
                  <a:lnTo>
                    <a:pt x="158" y="11"/>
                  </a:lnTo>
                  <a:lnTo>
                    <a:pt x="149" y="15"/>
                  </a:lnTo>
                  <a:lnTo>
                    <a:pt x="138" y="18"/>
                  </a:lnTo>
                  <a:lnTo>
                    <a:pt x="129" y="23"/>
                  </a:lnTo>
                  <a:lnTo>
                    <a:pt x="119" y="26"/>
                  </a:lnTo>
                  <a:lnTo>
                    <a:pt x="109" y="30"/>
                  </a:lnTo>
                  <a:lnTo>
                    <a:pt x="99" y="33"/>
                  </a:lnTo>
                  <a:lnTo>
                    <a:pt x="90" y="36"/>
                  </a:lnTo>
                  <a:lnTo>
                    <a:pt x="79" y="40"/>
                  </a:lnTo>
                  <a:lnTo>
                    <a:pt x="79" y="41"/>
                  </a:lnTo>
                  <a:lnTo>
                    <a:pt x="79" y="42"/>
                  </a:lnTo>
                  <a:lnTo>
                    <a:pt x="78" y="45"/>
                  </a:lnTo>
                  <a:lnTo>
                    <a:pt x="78" y="46"/>
                  </a:lnTo>
                  <a:lnTo>
                    <a:pt x="92" y="42"/>
                  </a:lnTo>
                  <a:lnTo>
                    <a:pt x="106" y="38"/>
                  </a:lnTo>
                  <a:lnTo>
                    <a:pt x="119" y="33"/>
                  </a:lnTo>
                  <a:lnTo>
                    <a:pt x="130" y="30"/>
                  </a:lnTo>
                  <a:lnTo>
                    <a:pt x="140" y="26"/>
                  </a:lnTo>
                  <a:lnTo>
                    <a:pt x="150" y="24"/>
                  </a:lnTo>
                  <a:lnTo>
                    <a:pt x="157" y="21"/>
                  </a:lnTo>
                  <a:lnTo>
                    <a:pt x="160" y="20"/>
                  </a:lnTo>
                  <a:lnTo>
                    <a:pt x="159" y="28"/>
                  </a:lnTo>
                  <a:lnTo>
                    <a:pt x="158" y="36"/>
                  </a:lnTo>
                  <a:lnTo>
                    <a:pt x="157" y="45"/>
                  </a:lnTo>
                  <a:lnTo>
                    <a:pt x="155" y="53"/>
                  </a:lnTo>
                  <a:lnTo>
                    <a:pt x="149" y="55"/>
                  </a:lnTo>
                  <a:lnTo>
                    <a:pt x="139" y="58"/>
                  </a:lnTo>
                  <a:lnTo>
                    <a:pt x="128" y="62"/>
                  </a:lnTo>
                  <a:lnTo>
                    <a:pt x="117" y="66"/>
                  </a:lnTo>
                  <a:lnTo>
                    <a:pt x="107" y="70"/>
                  </a:lnTo>
                  <a:lnTo>
                    <a:pt x="99" y="74"/>
                  </a:lnTo>
                  <a:lnTo>
                    <a:pt x="94" y="79"/>
                  </a:lnTo>
                  <a:lnTo>
                    <a:pt x="94" y="84"/>
                  </a:lnTo>
                  <a:lnTo>
                    <a:pt x="100" y="83"/>
                  </a:lnTo>
                  <a:lnTo>
                    <a:pt x="108" y="81"/>
                  </a:lnTo>
                  <a:lnTo>
                    <a:pt x="115" y="79"/>
                  </a:lnTo>
                  <a:lnTo>
                    <a:pt x="124" y="76"/>
                  </a:lnTo>
                  <a:lnTo>
                    <a:pt x="132" y="72"/>
                  </a:lnTo>
                  <a:lnTo>
                    <a:pt x="140" y="69"/>
                  </a:lnTo>
                  <a:lnTo>
                    <a:pt x="149" y="65"/>
                  </a:lnTo>
                  <a:lnTo>
                    <a:pt x="157" y="63"/>
                  </a:lnTo>
                  <a:lnTo>
                    <a:pt x="157" y="69"/>
                  </a:lnTo>
                  <a:lnTo>
                    <a:pt x="157" y="74"/>
                  </a:lnTo>
                  <a:lnTo>
                    <a:pt x="157" y="81"/>
                  </a:lnTo>
                  <a:lnTo>
                    <a:pt x="155" y="87"/>
                  </a:lnTo>
                  <a:lnTo>
                    <a:pt x="145" y="91"/>
                  </a:lnTo>
                  <a:lnTo>
                    <a:pt x="136" y="95"/>
                  </a:lnTo>
                  <a:lnTo>
                    <a:pt x="126" y="100"/>
                  </a:lnTo>
                  <a:lnTo>
                    <a:pt x="115" y="103"/>
                  </a:lnTo>
                  <a:lnTo>
                    <a:pt x="105" y="107"/>
                  </a:lnTo>
                  <a:lnTo>
                    <a:pt x="94" y="110"/>
                  </a:lnTo>
                  <a:lnTo>
                    <a:pt x="84" y="114"/>
                  </a:lnTo>
                  <a:lnTo>
                    <a:pt x="74" y="116"/>
                  </a:lnTo>
                  <a:lnTo>
                    <a:pt x="70" y="118"/>
                  </a:lnTo>
                  <a:lnTo>
                    <a:pt x="68" y="121"/>
                  </a:lnTo>
                  <a:lnTo>
                    <a:pt x="67" y="123"/>
                  </a:lnTo>
                  <a:lnTo>
                    <a:pt x="66" y="126"/>
                  </a:lnTo>
                  <a:lnTo>
                    <a:pt x="69" y="125"/>
                  </a:lnTo>
                  <a:lnTo>
                    <a:pt x="78" y="123"/>
                  </a:lnTo>
                  <a:lnTo>
                    <a:pt x="91" y="118"/>
                  </a:lnTo>
                  <a:lnTo>
                    <a:pt x="106" y="114"/>
                  </a:lnTo>
                  <a:lnTo>
                    <a:pt x="121" y="108"/>
                  </a:lnTo>
                  <a:lnTo>
                    <a:pt x="136" y="103"/>
                  </a:lnTo>
                  <a:lnTo>
                    <a:pt x="147" y="100"/>
                  </a:lnTo>
                  <a:lnTo>
                    <a:pt x="155" y="99"/>
                  </a:lnTo>
                  <a:lnTo>
                    <a:pt x="154" y="109"/>
                  </a:lnTo>
                  <a:lnTo>
                    <a:pt x="153" y="119"/>
                  </a:lnTo>
                  <a:lnTo>
                    <a:pt x="152" y="130"/>
                  </a:lnTo>
                  <a:lnTo>
                    <a:pt x="151" y="140"/>
                  </a:lnTo>
                  <a:lnTo>
                    <a:pt x="132" y="147"/>
                  </a:lnTo>
                  <a:lnTo>
                    <a:pt x="113" y="155"/>
                  </a:lnTo>
                  <a:lnTo>
                    <a:pt x="94" y="163"/>
                  </a:lnTo>
                  <a:lnTo>
                    <a:pt x="76" y="170"/>
                  </a:lnTo>
                  <a:lnTo>
                    <a:pt x="56" y="177"/>
                  </a:lnTo>
                  <a:lnTo>
                    <a:pt x="38" y="184"/>
                  </a:lnTo>
                  <a:lnTo>
                    <a:pt x="18" y="191"/>
                  </a:lnTo>
                  <a:lnTo>
                    <a:pt x="0" y="197"/>
                  </a:lnTo>
                  <a:close/>
                </a:path>
              </a:pathLst>
            </a:custGeom>
            <a:solidFill>
              <a:srgbClr val="99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62" name="Freeform 56"/>
            <p:cNvSpPr>
              <a:spLocks/>
            </p:cNvSpPr>
            <p:nvPr/>
          </p:nvSpPr>
          <p:spPr bwMode="auto">
            <a:xfrm>
              <a:off x="1410" y="3111"/>
              <a:ext cx="89" cy="128"/>
            </a:xfrm>
            <a:custGeom>
              <a:avLst/>
              <a:gdLst>
                <a:gd name="T0" fmla="*/ 122 w 177"/>
                <a:gd name="T1" fmla="*/ 225 h 255"/>
                <a:gd name="T2" fmla="*/ 63 w 177"/>
                <a:gd name="T3" fmla="*/ 186 h 255"/>
                <a:gd name="T4" fmla="*/ 3 w 177"/>
                <a:gd name="T5" fmla="*/ 150 h 255"/>
                <a:gd name="T6" fmla="*/ 8 w 177"/>
                <a:gd name="T7" fmla="*/ 132 h 255"/>
                <a:gd name="T8" fmla="*/ 40 w 177"/>
                <a:gd name="T9" fmla="*/ 140 h 255"/>
                <a:gd name="T10" fmla="*/ 60 w 177"/>
                <a:gd name="T11" fmla="*/ 150 h 255"/>
                <a:gd name="T12" fmla="*/ 78 w 177"/>
                <a:gd name="T13" fmla="*/ 160 h 255"/>
                <a:gd name="T14" fmla="*/ 79 w 177"/>
                <a:gd name="T15" fmla="*/ 157 h 255"/>
                <a:gd name="T16" fmla="*/ 63 w 177"/>
                <a:gd name="T17" fmla="*/ 144 h 255"/>
                <a:gd name="T18" fmla="*/ 37 w 177"/>
                <a:gd name="T19" fmla="*/ 129 h 255"/>
                <a:gd name="T20" fmla="*/ 16 w 177"/>
                <a:gd name="T21" fmla="*/ 110 h 255"/>
                <a:gd name="T22" fmla="*/ 2 w 177"/>
                <a:gd name="T23" fmla="*/ 85 h 255"/>
                <a:gd name="T24" fmla="*/ 13 w 177"/>
                <a:gd name="T25" fmla="*/ 79 h 255"/>
                <a:gd name="T26" fmla="*/ 31 w 177"/>
                <a:gd name="T27" fmla="*/ 91 h 255"/>
                <a:gd name="T28" fmla="*/ 47 w 177"/>
                <a:gd name="T29" fmla="*/ 95 h 255"/>
                <a:gd name="T30" fmla="*/ 47 w 177"/>
                <a:gd name="T31" fmla="*/ 92 h 255"/>
                <a:gd name="T32" fmla="*/ 30 w 177"/>
                <a:gd name="T33" fmla="*/ 80 h 255"/>
                <a:gd name="T34" fmla="*/ 14 w 177"/>
                <a:gd name="T35" fmla="*/ 70 h 255"/>
                <a:gd name="T36" fmla="*/ 5 w 177"/>
                <a:gd name="T37" fmla="*/ 65 h 255"/>
                <a:gd name="T38" fmla="*/ 6 w 177"/>
                <a:gd name="T39" fmla="*/ 49 h 255"/>
                <a:gd name="T40" fmla="*/ 16 w 177"/>
                <a:gd name="T41" fmla="*/ 48 h 255"/>
                <a:gd name="T42" fmla="*/ 39 w 177"/>
                <a:gd name="T43" fmla="*/ 59 h 255"/>
                <a:gd name="T44" fmla="*/ 53 w 177"/>
                <a:gd name="T45" fmla="*/ 63 h 255"/>
                <a:gd name="T46" fmla="*/ 38 w 177"/>
                <a:gd name="T47" fmla="*/ 49 h 255"/>
                <a:gd name="T48" fmla="*/ 21 w 177"/>
                <a:gd name="T49" fmla="*/ 40 h 255"/>
                <a:gd name="T50" fmla="*/ 11 w 177"/>
                <a:gd name="T51" fmla="*/ 26 h 255"/>
                <a:gd name="T52" fmla="*/ 13 w 177"/>
                <a:gd name="T53" fmla="*/ 0 h 255"/>
                <a:gd name="T54" fmla="*/ 17 w 177"/>
                <a:gd name="T55" fmla="*/ 0 h 255"/>
                <a:gd name="T56" fmla="*/ 58 w 177"/>
                <a:gd name="T57" fmla="*/ 23 h 255"/>
                <a:gd name="T58" fmla="*/ 117 w 177"/>
                <a:gd name="T59" fmla="*/ 61 h 255"/>
                <a:gd name="T60" fmla="*/ 177 w 177"/>
                <a:gd name="T61" fmla="*/ 102 h 255"/>
                <a:gd name="T62" fmla="*/ 175 w 177"/>
                <a:gd name="T63" fmla="*/ 131 h 255"/>
                <a:gd name="T64" fmla="*/ 162 w 177"/>
                <a:gd name="T65" fmla="*/ 139 h 255"/>
                <a:gd name="T66" fmla="*/ 151 w 177"/>
                <a:gd name="T67" fmla="*/ 139 h 255"/>
                <a:gd name="T68" fmla="*/ 151 w 177"/>
                <a:gd name="T69" fmla="*/ 142 h 255"/>
                <a:gd name="T70" fmla="*/ 166 w 177"/>
                <a:gd name="T71" fmla="*/ 148 h 255"/>
                <a:gd name="T72" fmla="*/ 173 w 177"/>
                <a:gd name="T73" fmla="*/ 159 h 255"/>
                <a:gd name="T74" fmla="*/ 172 w 177"/>
                <a:gd name="T75" fmla="*/ 171 h 255"/>
                <a:gd name="T76" fmla="*/ 170 w 177"/>
                <a:gd name="T77" fmla="*/ 172 h 255"/>
                <a:gd name="T78" fmla="*/ 137 w 177"/>
                <a:gd name="T79" fmla="*/ 154 h 255"/>
                <a:gd name="T80" fmla="*/ 104 w 177"/>
                <a:gd name="T81" fmla="*/ 137 h 255"/>
                <a:gd name="T82" fmla="*/ 83 w 177"/>
                <a:gd name="T83" fmla="*/ 132 h 255"/>
                <a:gd name="T84" fmla="*/ 83 w 177"/>
                <a:gd name="T85" fmla="*/ 137 h 255"/>
                <a:gd name="T86" fmla="*/ 115 w 177"/>
                <a:gd name="T87" fmla="*/ 152 h 255"/>
                <a:gd name="T88" fmla="*/ 146 w 177"/>
                <a:gd name="T89" fmla="*/ 168 h 255"/>
                <a:gd name="T90" fmla="*/ 169 w 177"/>
                <a:gd name="T91" fmla="*/ 203 h 255"/>
                <a:gd name="T92" fmla="*/ 167 w 177"/>
                <a:gd name="T93" fmla="*/ 225 h 255"/>
                <a:gd name="T94" fmla="*/ 142 w 177"/>
                <a:gd name="T95" fmla="*/ 216 h 255"/>
                <a:gd name="T96" fmla="*/ 119 w 177"/>
                <a:gd name="T97" fmla="*/ 201 h 255"/>
                <a:gd name="T98" fmla="*/ 106 w 177"/>
                <a:gd name="T99" fmla="*/ 199 h 255"/>
                <a:gd name="T100" fmla="*/ 130 w 177"/>
                <a:gd name="T101" fmla="*/ 215 h 255"/>
                <a:gd name="T102" fmla="*/ 159 w 177"/>
                <a:gd name="T103" fmla="*/ 232 h 255"/>
                <a:gd name="T104" fmla="*/ 166 w 177"/>
                <a:gd name="T105" fmla="*/ 245 h 255"/>
                <a:gd name="T106" fmla="*/ 163 w 177"/>
                <a:gd name="T107" fmla="*/ 255 h 255"/>
                <a:gd name="T108" fmla="*/ 161 w 177"/>
                <a:gd name="T109" fmla="*/ 254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7" h="255">
                  <a:moveTo>
                    <a:pt x="161" y="254"/>
                  </a:moveTo>
                  <a:lnTo>
                    <a:pt x="142" y="239"/>
                  </a:lnTo>
                  <a:lnTo>
                    <a:pt x="122" y="225"/>
                  </a:lnTo>
                  <a:lnTo>
                    <a:pt x="102" y="212"/>
                  </a:lnTo>
                  <a:lnTo>
                    <a:pt x="83" y="199"/>
                  </a:lnTo>
                  <a:lnTo>
                    <a:pt x="63" y="186"/>
                  </a:lnTo>
                  <a:lnTo>
                    <a:pt x="43" y="175"/>
                  </a:lnTo>
                  <a:lnTo>
                    <a:pt x="23" y="162"/>
                  </a:lnTo>
                  <a:lnTo>
                    <a:pt x="3" y="150"/>
                  </a:lnTo>
                  <a:lnTo>
                    <a:pt x="0" y="140"/>
                  </a:lnTo>
                  <a:lnTo>
                    <a:pt x="2" y="134"/>
                  </a:lnTo>
                  <a:lnTo>
                    <a:pt x="8" y="132"/>
                  </a:lnTo>
                  <a:lnTo>
                    <a:pt x="18" y="133"/>
                  </a:lnTo>
                  <a:lnTo>
                    <a:pt x="30" y="137"/>
                  </a:lnTo>
                  <a:lnTo>
                    <a:pt x="40" y="140"/>
                  </a:lnTo>
                  <a:lnTo>
                    <a:pt x="49" y="145"/>
                  </a:lnTo>
                  <a:lnTo>
                    <a:pt x="56" y="147"/>
                  </a:lnTo>
                  <a:lnTo>
                    <a:pt x="60" y="150"/>
                  </a:lnTo>
                  <a:lnTo>
                    <a:pt x="64" y="154"/>
                  </a:lnTo>
                  <a:lnTo>
                    <a:pt x="71" y="159"/>
                  </a:lnTo>
                  <a:lnTo>
                    <a:pt x="78" y="160"/>
                  </a:lnTo>
                  <a:lnTo>
                    <a:pt x="79" y="159"/>
                  </a:lnTo>
                  <a:lnTo>
                    <a:pt x="79" y="157"/>
                  </a:lnTo>
                  <a:lnTo>
                    <a:pt x="79" y="157"/>
                  </a:lnTo>
                  <a:lnTo>
                    <a:pt x="81" y="156"/>
                  </a:lnTo>
                  <a:lnTo>
                    <a:pt x="72" y="149"/>
                  </a:lnTo>
                  <a:lnTo>
                    <a:pt x="63" y="144"/>
                  </a:lnTo>
                  <a:lnTo>
                    <a:pt x="55" y="138"/>
                  </a:lnTo>
                  <a:lnTo>
                    <a:pt x="46" y="133"/>
                  </a:lnTo>
                  <a:lnTo>
                    <a:pt x="37" y="129"/>
                  </a:lnTo>
                  <a:lnTo>
                    <a:pt x="29" y="124"/>
                  </a:lnTo>
                  <a:lnTo>
                    <a:pt x="22" y="117"/>
                  </a:lnTo>
                  <a:lnTo>
                    <a:pt x="16" y="110"/>
                  </a:lnTo>
                  <a:lnTo>
                    <a:pt x="6" y="102"/>
                  </a:lnTo>
                  <a:lnTo>
                    <a:pt x="2" y="94"/>
                  </a:lnTo>
                  <a:lnTo>
                    <a:pt x="2" y="85"/>
                  </a:lnTo>
                  <a:lnTo>
                    <a:pt x="3" y="73"/>
                  </a:lnTo>
                  <a:lnTo>
                    <a:pt x="8" y="76"/>
                  </a:lnTo>
                  <a:lnTo>
                    <a:pt x="13" y="79"/>
                  </a:lnTo>
                  <a:lnTo>
                    <a:pt x="18" y="82"/>
                  </a:lnTo>
                  <a:lnTo>
                    <a:pt x="24" y="87"/>
                  </a:lnTo>
                  <a:lnTo>
                    <a:pt x="31" y="91"/>
                  </a:lnTo>
                  <a:lnTo>
                    <a:pt x="37" y="94"/>
                  </a:lnTo>
                  <a:lnTo>
                    <a:pt x="43" y="95"/>
                  </a:lnTo>
                  <a:lnTo>
                    <a:pt x="47" y="95"/>
                  </a:lnTo>
                  <a:lnTo>
                    <a:pt x="47" y="94"/>
                  </a:lnTo>
                  <a:lnTo>
                    <a:pt x="47" y="93"/>
                  </a:lnTo>
                  <a:lnTo>
                    <a:pt x="47" y="92"/>
                  </a:lnTo>
                  <a:lnTo>
                    <a:pt x="47" y="91"/>
                  </a:lnTo>
                  <a:lnTo>
                    <a:pt x="38" y="85"/>
                  </a:lnTo>
                  <a:lnTo>
                    <a:pt x="30" y="80"/>
                  </a:lnTo>
                  <a:lnTo>
                    <a:pt x="23" y="76"/>
                  </a:lnTo>
                  <a:lnTo>
                    <a:pt x="17" y="72"/>
                  </a:lnTo>
                  <a:lnTo>
                    <a:pt x="14" y="70"/>
                  </a:lnTo>
                  <a:lnTo>
                    <a:pt x="10" y="68"/>
                  </a:lnTo>
                  <a:lnTo>
                    <a:pt x="7" y="66"/>
                  </a:lnTo>
                  <a:lnTo>
                    <a:pt x="5" y="65"/>
                  </a:lnTo>
                  <a:lnTo>
                    <a:pt x="6" y="59"/>
                  </a:lnTo>
                  <a:lnTo>
                    <a:pt x="6" y="54"/>
                  </a:lnTo>
                  <a:lnTo>
                    <a:pt x="6" y="49"/>
                  </a:lnTo>
                  <a:lnTo>
                    <a:pt x="6" y="43"/>
                  </a:lnTo>
                  <a:lnTo>
                    <a:pt x="10" y="44"/>
                  </a:lnTo>
                  <a:lnTo>
                    <a:pt x="16" y="48"/>
                  </a:lnTo>
                  <a:lnTo>
                    <a:pt x="23" y="51"/>
                  </a:lnTo>
                  <a:lnTo>
                    <a:pt x="31" y="56"/>
                  </a:lnTo>
                  <a:lnTo>
                    <a:pt x="39" y="59"/>
                  </a:lnTo>
                  <a:lnTo>
                    <a:pt x="45" y="63"/>
                  </a:lnTo>
                  <a:lnTo>
                    <a:pt x="51" y="64"/>
                  </a:lnTo>
                  <a:lnTo>
                    <a:pt x="53" y="63"/>
                  </a:lnTo>
                  <a:lnTo>
                    <a:pt x="48" y="57"/>
                  </a:lnTo>
                  <a:lnTo>
                    <a:pt x="44" y="53"/>
                  </a:lnTo>
                  <a:lnTo>
                    <a:pt x="38" y="49"/>
                  </a:lnTo>
                  <a:lnTo>
                    <a:pt x="32" y="46"/>
                  </a:lnTo>
                  <a:lnTo>
                    <a:pt x="26" y="42"/>
                  </a:lnTo>
                  <a:lnTo>
                    <a:pt x="21" y="40"/>
                  </a:lnTo>
                  <a:lnTo>
                    <a:pt x="15" y="38"/>
                  </a:lnTo>
                  <a:lnTo>
                    <a:pt x="10" y="35"/>
                  </a:lnTo>
                  <a:lnTo>
                    <a:pt x="11" y="26"/>
                  </a:lnTo>
                  <a:lnTo>
                    <a:pt x="11" y="17"/>
                  </a:lnTo>
                  <a:lnTo>
                    <a:pt x="11" y="8"/>
                  </a:lnTo>
                  <a:lnTo>
                    <a:pt x="13" y="0"/>
                  </a:lnTo>
                  <a:lnTo>
                    <a:pt x="14" y="0"/>
                  </a:lnTo>
                  <a:lnTo>
                    <a:pt x="16" y="0"/>
                  </a:lnTo>
                  <a:lnTo>
                    <a:pt x="17" y="0"/>
                  </a:lnTo>
                  <a:lnTo>
                    <a:pt x="18" y="0"/>
                  </a:lnTo>
                  <a:lnTo>
                    <a:pt x="38" y="11"/>
                  </a:lnTo>
                  <a:lnTo>
                    <a:pt x="58" y="23"/>
                  </a:lnTo>
                  <a:lnTo>
                    <a:pt x="78" y="35"/>
                  </a:lnTo>
                  <a:lnTo>
                    <a:pt x="98" y="47"/>
                  </a:lnTo>
                  <a:lnTo>
                    <a:pt x="117" y="61"/>
                  </a:lnTo>
                  <a:lnTo>
                    <a:pt x="138" y="73"/>
                  </a:lnTo>
                  <a:lnTo>
                    <a:pt x="158" y="87"/>
                  </a:lnTo>
                  <a:lnTo>
                    <a:pt x="177" y="102"/>
                  </a:lnTo>
                  <a:lnTo>
                    <a:pt x="176" y="111"/>
                  </a:lnTo>
                  <a:lnTo>
                    <a:pt x="176" y="121"/>
                  </a:lnTo>
                  <a:lnTo>
                    <a:pt x="175" y="131"/>
                  </a:lnTo>
                  <a:lnTo>
                    <a:pt x="173" y="140"/>
                  </a:lnTo>
                  <a:lnTo>
                    <a:pt x="167" y="139"/>
                  </a:lnTo>
                  <a:lnTo>
                    <a:pt x="162" y="139"/>
                  </a:lnTo>
                  <a:lnTo>
                    <a:pt x="157" y="138"/>
                  </a:lnTo>
                  <a:lnTo>
                    <a:pt x="152" y="138"/>
                  </a:lnTo>
                  <a:lnTo>
                    <a:pt x="151" y="139"/>
                  </a:lnTo>
                  <a:lnTo>
                    <a:pt x="151" y="140"/>
                  </a:lnTo>
                  <a:lnTo>
                    <a:pt x="151" y="141"/>
                  </a:lnTo>
                  <a:lnTo>
                    <a:pt x="151" y="142"/>
                  </a:lnTo>
                  <a:lnTo>
                    <a:pt x="154" y="145"/>
                  </a:lnTo>
                  <a:lnTo>
                    <a:pt x="160" y="147"/>
                  </a:lnTo>
                  <a:lnTo>
                    <a:pt x="166" y="148"/>
                  </a:lnTo>
                  <a:lnTo>
                    <a:pt x="173" y="150"/>
                  </a:lnTo>
                  <a:lnTo>
                    <a:pt x="173" y="154"/>
                  </a:lnTo>
                  <a:lnTo>
                    <a:pt x="173" y="159"/>
                  </a:lnTo>
                  <a:lnTo>
                    <a:pt x="173" y="165"/>
                  </a:lnTo>
                  <a:lnTo>
                    <a:pt x="173" y="171"/>
                  </a:lnTo>
                  <a:lnTo>
                    <a:pt x="172" y="171"/>
                  </a:lnTo>
                  <a:lnTo>
                    <a:pt x="172" y="171"/>
                  </a:lnTo>
                  <a:lnTo>
                    <a:pt x="172" y="171"/>
                  </a:lnTo>
                  <a:lnTo>
                    <a:pt x="170" y="172"/>
                  </a:lnTo>
                  <a:lnTo>
                    <a:pt x="160" y="167"/>
                  </a:lnTo>
                  <a:lnTo>
                    <a:pt x="148" y="160"/>
                  </a:lnTo>
                  <a:lnTo>
                    <a:pt x="137" y="154"/>
                  </a:lnTo>
                  <a:lnTo>
                    <a:pt x="125" y="147"/>
                  </a:lnTo>
                  <a:lnTo>
                    <a:pt x="115" y="141"/>
                  </a:lnTo>
                  <a:lnTo>
                    <a:pt x="104" y="137"/>
                  </a:lnTo>
                  <a:lnTo>
                    <a:pt x="93" y="133"/>
                  </a:lnTo>
                  <a:lnTo>
                    <a:pt x="83" y="131"/>
                  </a:lnTo>
                  <a:lnTo>
                    <a:pt x="83" y="132"/>
                  </a:lnTo>
                  <a:lnTo>
                    <a:pt x="83" y="133"/>
                  </a:lnTo>
                  <a:lnTo>
                    <a:pt x="83" y="135"/>
                  </a:lnTo>
                  <a:lnTo>
                    <a:pt x="83" y="137"/>
                  </a:lnTo>
                  <a:lnTo>
                    <a:pt x="93" y="141"/>
                  </a:lnTo>
                  <a:lnTo>
                    <a:pt x="104" y="146"/>
                  </a:lnTo>
                  <a:lnTo>
                    <a:pt x="115" y="152"/>
                  </a:lnTo>
                  <a:lnTo>
                    <a:pt x="125" y="156"/>
                  </a:lnTo>
                  <a:lnTo>
                    <a:pt x="136" y="161"/>
                  </a:lnTo>
                  <a:lnTo>
                    <a:pt x="146" y="168"/>
                  </a:lnTo>
                  <a:lnTo>
                    <a:pt x="158" y="174"/>
                  </a:lnTo>
                  <a:lnTo>
                    <a:pt x="169" y="182"/>
                  </a:lnTo>
                  <a:lnTo>
                    <a:pt x="169" y="203"/>
                  </a:lnTo>
                  <a:lnTo>
                    <a:pt x="169" y="215"/>
                  </a:lnTo>
                  <a:lnTo>
                    <a:pt x="168" y="221"/>
                  </a:lnTo>
                  <a:lnTo>
                    <a:pt x="167" y="225"/>
                  </a:lnTo>
                  <a:lnTo>
                    <a:pt x="158" y="223"/>
                  </a:lnTo>
                  <a:lnTo>
                    <a:pt x="150" y="221"/>
                  </a:lnTo>
                  <a:lnTo>
                    <a:pt x="142" y="216"/>
                  </a:lnTo>
                  <a:lnTo>
                    <a:pt x="134" y="212"/>
                  </a:lnTo>
                  <a:lnTo>
                    <a:pt x="127" y="206"/>
                  </a:lnTo>
                  <a:lnTo>
                    <a:pt x="119" y="201"/>
                  </a:lnTo>
                  <a:lnTo>
                    <a:pt x="112" y="198"/>
                  </a:lnTo>
                  <a:lnTo>
                    <a:pt x="104" y="194"/>
                  </a:lnTo>
                  <a:lnTo>
                    <a:pt x="106" y="199"/>
                  </a:lnTo>
                  <a:lnTo>
                    <a:pt x="113" y="203"/>
                  </a:lnTo>
                  <a:lnTo>
                    <a:pt x="121" y="209"/>
                  </a:lnTo>
                  <a:lnTo>
                    <a:pt x="130" y="215"/>
                  </a:lnTo>
                  <a:lnTo>
                    <a:pt x="140" y="222"/>
                  </a:lnTo>
                  <a:lnTo>
                    <a:pt x="151" y="228"/>
                  </a:lnTo>
                  <a:lnTo>
                    <a:pt x="159" y="232"/>
                  </a:lnTo>
                  <a:lnTo>
                    <a:pt x="166" y="237"/>
                  </a:lnTo>
                  <a:lnTo>
                    <a:pt x="166" y="242"/>
                  </a:lnTo>
                  <a:lnTo>
                    <a:pt x="166" y="245"/>
                  </a:lnTo>
                  <a:lnTo>
                    <a:pt x="165" y="250"/>
                  </a:lnTo>
                  <a:lnTo>
                    <a:pt x="165" y="254"/>
                  </a:lnTo>
                  <a:lnTo>
                    <a:pt x="163" y="255"/>
                  </a:lnTo>
                  <a:lnTo>
                    <a:pt x="162" y="255"/>
                  </a:lnTo>
                  <a:lnTo>
                    <a:pt x="162" y="255"/>
                  </a:lnTo>
                  <a:lnTo>
                    <a:pt x="161" y="254"/>
                  </a:lnTo>
                  <a:close/>
                </a:path>
              </a:pathLst>
            </a:cu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63" name="Freeform 57"/>
            <p:cNvSpPr>
              <a:spLocks/>
            </p:cNvSpPr>
            <p:nvPr/>
          </p:nvSpPr>
          <p:spPr bwMode="auto">
            <a:xfrm>
              <a:off x="1579" y="3130"/>
              <a:ext cx="34" cy="79"/>
            </a:xfrm>
            <a:custGeom>
              <a:avLst/>
              <a:gdLst>
                <a:gd name="T0" fmla="*/ 0 w 69"/>
                <a:gd name="T1" fmla="*/ 157 h 157"/>
                <a:gd name="T2" fmla="*/ 0 w 69"/>
                <a:gd name="T3" fmla="*/ 139 h 157"/>
                <a:gd name="T4" fmla="*/ 3 w 69"/>
                <a:gd name="T5" fmla="*/ 102 h 157"/>
                <a:gd name="T6" fmla="*/ 5 w 69"/>
                <a:gd name="T7" fmla="*/ 58 h 157"/>
                <a:gd name="T8" fmla="*/ 7 w 69"/>
                <a:gd name="T9" fmla="*/ 19 h 157"/>
                <a:gd name="T10" fmla="*/ 13 w 69"/>
                <a:gd name="T11" fmla="*/ 16 h 157"/>
                <a:gd name="T12" fmla="*/ 20 w 69"/>
                <a:gd name="T13" fmla="*/ 12 h 157"/>
                <a:gd name="T14" fmla="*/ 28 w 69"/>
                <a:gd name="T15" fmla="*/ 10 h 157"/>
                <a:gd name="T16" fmla="*/ 36 w 69"/>
                <a:gd name="T17" fmla="*/ 8 h 157"/>
                <a:gd name="T18" fmla="*/ 44 w 69"/>
                <a:gd name="T19" fmla="*/ 5 h 157"/>
                <a:gd name="T20" fmla="*/ 53 w 69"/>
                <a:gd name="T21" fmla="*/ 3 h 157"/>
                <a:gd name="T22" fmla="*/ 61 w 69"/>
                <a:gd name="T23" fmla="*/ 2 h 157"/>
                <a:gd name="T24" fmla="*/ 69 w 69"/>
                <a:gd name="T25" fmla="*/ 0 h 157"/>
                <a:gd name="T26" fmla="*/ 69 w 69"/>
                <a:gd name="T27" fmla="*/ 24 h 157"/>
                <a:gd name="T28" fmla="*/ 67 w 69"/>
                <a:gd name="T29" fmla="*/ 65 h 157"/>
                <a:gd name="T30" fmla="*/ 65 w 69"/>
                <a:gd name="T31" fmla="*/ 108 h 157"/>
                <a:gd name="T32" fmla="*/ 63 w 69"/>
                <a:gd name="T33" fmla="*/ 133 h 157"/>
                <a:gd name="T34" fmla="*/ 54 w 69"/>
                <a:gd name="T35" fmla="*/ 137 h 157"/>
                <a:gd name="T36" fmla="*/ 48 w 69"/>
                <a:gd name="T37" fmla="*/ 140 h 157"/>
                <a:gd name="T38" fmla="*/ 40 w 69"/>
                <a:gd name="T39" fmla="*/ 144 h 157"/>
                <a:gd name="T40" fmla="*/ 31 w 69"/>
                <a:gd name="T41" fmla="*/ 147 h 157"/>
                <a:gd name="T42" fmla="*/ 23 w 69"/>
                <a:gd name="T43" fmla="*/ 151 h 157"/>
                <a:gd name="T44" fmla="*/ 15 w 69"/>
                <a:gd name="T45" fmla="*/ 154 h 157"/>
                <a:gd name="T46" fmla="*/ 7 w 69"/>
                <a:gd name="T47" fmla="*/ 156 h 157"/>
                <a:gd name="T48" fmla="*/ 0 w 69"/>
                <a:gd name="T49"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9" h="157">
                  <a:moveTo>
                    <a:pt x="0" y="157"/>
                  </a:moveTo>
                  <a:lnTo>
                    <a:pt x="0" y="139"/>
                  </a:lnTo>
                  <a:lnTo>
                    <a:pt x="3" y="102"/>
                  </a:lnTo>
                  <a:lnTo>
                    <a:pt x="5" y="58"/>
                  </a:lnTo>
                  <a:lnTo>
                    <a:pt x="7" y="19"/>
                  </a:lnTo>
                  <a:lnTo>
                    <a:pt x="13" y="16"/>
                  </a:lnTo>
                  <a:lnTo>
                    <a:pt x="20" y="12"/>
                  </a:lnTo>
                  <a:lnTo>
                    <a:pt x="28" y="10"/>
                  </a:lnTo>
                  <a:lnTo>
                    <a:pt x="36" y="8"/>
                  </a:lnTo>
                  <a:lnTo>
                    <a:pt x="44" y="5"/>
                  </a:lnTo>
                  <a:lnTo>
                    <a:pt x="53" y="3"/>
                  </a:lnTo>
                  <a:lnTo>
                    <a:pt x="61" y="2"/>
                  </a:lnTo>
                  <a:lnTo>
                    <a:pt x="69" y="0"/>
                  </a:lnTo>
                  <a:lnTo>
                    <a:pt x="69" y="24"/>
                  </a:lnTo>
                  <a:lnTo>
                    <a:pt x="67" y="65"/>
                  </a:lnTo>
                  <a:lnTo>
                    <a:pt x="65" y="108"/>
                  </a:lnTo>
                  <a:lnTo>
                    <a:pt x="63" y="133"/>
                  </a:lnTo>
                  <a:lnTo>
                    <a:pt x="54" y="137"/>
                  </a:lnTo>
                  <a:lnTo>
                    <a:pt x="48" y="140"/>
                  </a:lnTo>
                  <a:lnTo>
                    <a:pt x="40" y="144"/>
                  </a:lnTo>
                  <a:lnTo>
                    <a:pt x="31" y="147"/>
                  </a:lnTo>
                  <a:lnTo>
                    <a:pt x="23" y="151"/>
                  </a:lnTo>
                  <a:lnTo>
                    <a:pt x="15" y="154"/>
                  </a:lnTo>
                  <a:lnTo>
                    <a:pt x="7" y="156"/>
                  </a:lnTo>
                  <a:lnTo>
                    <a:pt x="0" y="157"/>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64" name="Freeform 58"/>
            <p:cNvSpPr>
              <a:spLocks/>
            </p:cNvSpPr>
            <p:nvPr/>
          </p:nvSpPr>
          <p:spPr bwMode="auto">
            <a:xfrm>
              <a:off x="1615" y="3100"/>
              <a:ext cx="74" cy="93"/>
            </a:xfrm>
            <a:custGeom>
              <a:avLst/>
              <a:gdLst>
                <a:gd name="T0" fmla="*/ 1 w 148"/>
                <a:gd name="T1" fmla="*/ 178 h 184"/>
                <a:gd name="T2" fmla="*/ 10 w 148"/>
                <a:gd name="T3" fmla="*/ 162 h 184"/>
                <a:gd name="T4" fmla="*/ 29 w 148"/>
                <a:gd name="T5" fmla="*/ 153 h 184"/>
                <a:gd name="T6" fmla="*/ 48 w 148"/>
                <a:gd name="T7" fmla="*/ 145 h 184"/>
                <a:gd name="T8" fmla="*/ 56 w 148"/>
                <a:gd name="T9" fmla="*/ 138 h 184"/>
                <a:gd name="T10" fmla="*/ 49 w 148"/>
                <a:gd name="T11" fmla="*/ 137 h 184"/>
                <a:gd name="T12" fmla="*/ 28 w 148"/>
                <a:gd name="T13" fmla="*/ 145 h 184"/>
                <a:gd name="T14" fmla="*/ 8 w 148"/>
                <a:gd name="T15" fmla="*/ 154 h 184"/>
                <a:gd name="T16" fmla="*/ 3 w 148"/>
                <a:gd name="T17" fmla="*/ 133 h 184"/>
                <a:gd name="T18" fmla="*/ 15 w 148"/>
                <a:gd name="T19" fmla="*/ 108 h 184"/>
                <a:gd name="T20" fmla="*/ 46 w 148"/>
                <a:gd name="T21" fmla="*/ 98 h 184"/>
                <a:gd name="T22" fmla="*/ 81 w 148"/>
                <a:gd name="T23" fmla="*/ 87 h 184"/>
                <a:gd name="T24" fmla="*/ 69 w 148"/>
                <a:gd name="T25" fmla="*/ 84 h 184"/>
                <a:gd name="T26" fmla="*/ 36 w 148"/>
                <a:gd name="T27" fmla="*/ 92 h 184"/>
                <a:gd name="T28" fmla="*/ 5 w 148"/>
                <a:gd name="T29" fmla="*/ 100 h 184"/>
                <a:gd name="T30" fmla="*/ 7 w 148"/>
                <a:gd name="T31" fmla="*/ 67 h 184"/>
                <a:gd name="T32" fmla="*/ 22 w 148"/>
                <a:gd name="T33" fmla="*/ 48 h 184"/>
                <a:gd name="T34" fmla="*/ 48 w 148"/>
                <a:gd name="T35" fmla="*/ 38 h 184"/>
                <a:gd name="T36" fmla="*/ 75 w 148"/>
                <a:gd name="T37" fmla="*/ 29 h 184"/>
                <a:gd name="T38" fmla="*/ 100 w 148"/>
                <a:gd name="T39" fmla="*/ 16 h 184"/>
                <a:gd name="T40" fmla="*/ 131 w 148"/>
                <a:gd name="T41" fmla="*/ 2 h 184"/>
                <a:gd name="T42" fmla="*/ 145 w 148"/>
                <a:gd name="T43" fmla="*/ 4 h 184"/>
                <a:gd name="T44" fmla="*/ 145 w 148"/>
                <a:gd name="T45" fmla="*/ 18 h 184"/>
                <a:gd name="T46" fmla="*/ 125 w 148"/>
                <a:gd name="T47" fmla="*/ 29 h 184"/>
                <a:gd name="T48" fmla="*/ 99 w 148"/>
                <a:gd name="T49" fmla="*/ 38 h 184"/>
                <a:gd name="T50" fmla="*/ 86 w 148"/>
                <a:gd name="T51" fmla="*/ 45 h 184"/>
                <a:gd name="T52" fmla="*/ 90 w 148"/>
                <a:gd name="T53" fmla="*/ 49 h 184"/>
                <a:gd name="T54" fmla="*/ 110 w 148"/>
                <a:gd name="T55" fmla="*/ 41 h 184"/>
                <a:gd name="T56" fmla="*/ 132 w 148"/>
                <a:gd name="T57" fmla="*/ 33 h 184"/>
                <a:gd name="T58" fmla="*/ 145 w 148"/>
                <a:gd name="T59" fmla="*/ 44 h 184"/>
                <a:gd name="T60" fmla="*/ 144 w 148"/>
                <a:gd name="T61" fmla="*/ 87 h 184"/>
                <a:gd name="T62" fmla="*/ 123 w 148"/>
                <a:gd name="T63" fmla="*/ 97 h 184"/>
                <a:gd name="T64" fmla="*/ 86 w 148"/>
                <a:gd name="T65" fmla="*/ 108 h 184"/>
                <a:gd name="T66" fmla="*/ 70 w 148"/>
                <a:gd name="T67" fmla="*/ 113 h 184"/>
                <a:gd name="T68" fmla="*/ 64 w 148"/>
                <a:gd name="T69" fmla="*/ 115 h 184"/>
                <a:gd name="T70" fmla="*/ 64 w 148"/>
                <a:gd name="T71" fmla="*/ 120 h 184"/>
                <a:gd name="T72" fmla="*/ 77 w 148"/>
                <a:gd name="T73" fmla="*/ 120 h 184"/>
                <a:gd name="T74" fmla="*/ 94 w 148"/>
                <a:gd name="T75" fmla="*/ 115 h 184"/>
                <a:gd name="T76" fmla="*/ 114 w 148"/>
                <a:gd name="T77" fmla="*/ 113 h 184"/>
                <a:gd name="T78" fmla="*/ 133 w 148"/>
                <a:gd name="T79" fmla="*/ 120 h 184"/>
                <a:gd name="T80" fmla="*/ 148 w 148"/>
                <a:gd name="T81" fmla="*/ 128 h 184"/>
                <a:gd name="T82" fmla="*/ 137 w 148"/>
                <a:gd name="T83" fmla="*/ 137 h 184"/>
                <a:gd name="T84" fmla="*/ 113 w 148"/>
                <a:gd name="T85" fmla="*/ 144 h 184"/>
                <a:gd name="T86" fmla="*/ 78 w 148"/>
                <a:gd name="T87" fmla="*/ 158 h 184"/>
                <a:gd name="T88" fmla="*/ 46 w 148"/>
                <a:gd name="T89" fmla="*/ 170 h 184"/>
                <a:gd name="T90" fmla="*/ 22 w 148"/>
                <a:gd name="T91" fmla="*/ 181 h 184"/>
                <a:gd name="T92" fmla="*/ 1 w 148"/>
                <a:gd name="T93"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8" h="184">
                  <a:moveTo>
                    <a:pt x="1" y="184"/>
                  </a:moveTo>
                  <a:lnTo>
                    <a:pt x="0" y="181"/>
                  </a:lnTo>
                  <a:lnTo>
                    <a:pt x="1" y="178"/>
                  </a:lnTo>
                  <a:lnTo>
                    <a:pt x="1" y="174"/>
                  </a:lnTo>
                  <a:lnTo>
                    <a:pt x="3" y="166"/>
                  </a:lnTo>
                  <a:lnTo>
                    <a:pt x="10" y="162"/>
                  </a:lnTo>
                  <a:lnTo>
                    <a:pt x="16" y="159"/>
                  </a:lnTo>
                  <a:lnTo>
                    <a:pt x="22" y="156"/>
                  </a:lnTo>
                  <a:lnTo>
                    <a:pt x="29" y="153"/>
                  </a:lnTo>
                  <a:lnTo>
                    <a:pt x="34" y="151"/>
                  </a:lnTo>
                  <a:lnTo>
                    <a:pt x="41" y="147"/>
                  </a:lnTo>
                  <a:lnTo>
                    <a:pt x="48" y="145"/>
                  </a:lnTo>
                  <a:lnTo>
                    <a:pt x="56" y="142"/>
                  </a:lnTo>
                  <a:lnTo>
                    <a:pt x="56" y="140"/>
                  </a:lnTo>
                  <a:lnTo>
                    <a:pt x="56" y="138"/>
                  </a:lnTo>
                  <a:lnTo>
                    <a:pt x="56" y="137"/>
                  </a:lnTo>
                  <a:lnTo>
                    <a:pt x="56" y="136"/>
                  </a:lnTo>
                  <a:lnTo>
                    <a:pt x="49" y="137"/>
                  </a:lnTo>
                  <a:lnTo>
                    <a:pt x="41" y="138"/>
                  </a:lnTo>
                  <a:lnTo>
                    <a:pt x="34" y="142"/>
                  </a:lnTo>
                  <a:lnTo>
                    <a:pt x="28" y="145"/>
                  </a:lnTo>
                  <a:lnTo>
                    <a:pt x="22" y="148"/>
                  </a:lnTo>
                  <a:lnTo>
                    <a:pt x="15" y="151"/>
                  </a:lnTo>
                  <a:lnTo>
                    <a:pt x="8" y="154"/>
                  </a:lnTo>
                  <a:lnTo>
                    <a:pt x="2" y="155"/>
                  </a:lnTo>
                  <a:lnTo>
                    <a:pt x="3" y="144"/>
                  </a:lnTo>
                  <a:lnTo>
                    <a:pt x="3" y="133"/>
                  </a:lnTo>
                  <a:lnTo>
                    <a:pt x="3" y="123"/>
                  </a:lnTo>
                  <a:lnTo>
                    <a:pt x="5" y="113"/>
                  </a:lnTo>
                  <a:lnTo>
                    <a:pt x="15" y="108"/>
                  </a:lnTo>
                  <a:lnTo>
                    <a:pt x="24" y="103"/>
                  </a:lnTo>
                  <a:lnTo>
                    <a:pt x="36" y="100"/>
                  </a:lnTo>
                  <a:lnTo>
                    <a:pt x="46" y="98"/>
                  </a:lnTo>
                  <a:lnTo>
                    <a:pt x="57" y="94"/>
                  </a:lnTo>
                  <a:lnTo>
                    <a:pt x="69" y="91"/>
                  </a:lnTo>
                  <a:lnTo>
                    <a:pt x="81" y="87"/>
                  </a:lnTo>
                  <a:lnTo>
                    <a:pt x="91" y="82"/>
                  </a:lnTo>
                  <a:lnTo>
                    <a:pt x="79" y="83"/>
                  </a:lnTo>
                  <a:lnTo>
                    <a:pt x="69" y="84"/>
                  </a:lnTo>
                  <a:lnTo>
                    <a:pt x="57" y="86"/>
                  </a:lnTo>
                  <a:lnTo>
                    <a:pt x="47" y="89"/>
                  </a:lnTo>
                  <a:lnTo>
                    <a:pt x="36" y="92"/>
                  </a:lnTo>
                  <a:lnTo>
                    <a:pt x="25" y="95"/>
                  </a:lnTo>
                  <a:lnTo>
                    <a:pt x="15" y="98"/>
                  </a:lnTo>
                  <a:lnTo>
                    <a:pt x="5" y="100"/>
                  </a:lnTo>
                  <a:lnTo>
                    <a:pt x="6" y="89"/>
                  </a:lnTo>
                  <a:lnTo>
                    <a:pt x="6" y="78"/>
                  </a:lnTo>
                  <a:lnTo>
                    <a:pt x="7" y="67"/>
                  </a:lnTo>
                  <a:lnTo>
                    <a:pt x="7" y="56"/>
                  </a:lnTo>
                  <a:lnTo>
                    <a:pt x="14" y="52"/>
                  </a:lnTo>
                  <a:lnTo>
                    <a:pt x="22" y="48"/>
                  </a:lnTo>
                  <a:lnTo>
                    <a:pt x="30" y="44"/>
                  </a:lnTo>
                  <a:lnTo>
                    <a:pt x="39" y="40"/>
                  </a:lnTo>
                  <a:lnTo>
                    <a:pt x="48" y="38"/>
                  </a:lnTo>
                  <a:lnTo>
                    <a:pt x="57" y="34"/>
                  </a:lnTo>
                  <a:lnTo>
                    <a:pt x="67" y="32"/>
                  </a:lnTo>
                  <a:lnTo>
                    <a:pt x="75" y="29"/>
                  </a:lnTo>
                  <a:lnTo>
                    <a:pt x="82" y="25"/>
                  </a:lnTo>
                  <a:lnTo>
                    <a:pt x="90" y="22"/>
                  </a:lnTo>
                  <a:lnTo>
                    <a:pt x="100" y="16"/>
                  </a:lnTo>
                  <a:lnTo>
                    <a:pt x="110" y="10"/>
                  </a:lnTo>
                  <a:lnTo>
                    <a:pt x="121" y="6"/>
                  </a:lnTo>
                  <a:lnTo>
                    <a:pt x="131" y="2"/>
                  </a:lnTo>
                  <a:lnTo>
                    <a:pt x="139" y="0"/>
                  </a:lnTo>
                  <a:lnTo>
                    <a:pt x="145" y="0"/>
                  </a:lnTo>
                  <a:lnTo>
                    <a:pt x="145" y="4"/>
                  </a:lnTo>
                  <a:lnTo>
                    <a:pt x="145" y="9"/>
                  </a:lnTo>
                  <a:lnTo>
                    <a:pt x="145" y="14"/>
                  </a:lnTo>
                  <a:lnTo>
                    <a:pt x="145" y="18"/>
                  </a:lnTo>
                  <a:lnTo>
                    <a:pt x="140" y="22"/>
                  </a:lnTo>
                  <a:lnTo>
                    <a:pt x="133" y="25"/>
                  </a:lnTo>
                  <a:lnTo>
                    <a:pt x="125" y="29"/>
                  </a:lnTo>
                  <a:lnTo>
                    <a:pt x="116" y="32"/>
                  </a:lnTo>
                  <a:lnTo>
                    <a:pt x="107" y="36"/>
                  </a:lnTo>
                  <a:lnTo>
                    <a:pt x="99" y="38"/>
                  </a:lnTo>
                  <a:lnTo>
                    <a:pt x="91" y="40"/>
                  </a:lnTo>
                  <a:lnTo>
                    <a:pt x="85" y="42"/>
                  </a:lnTo>
                  <a:lnTo>
                    <a:pt x="86" y="45"/>
                  </a:lnTo>
                  <a:lnTo>
                    <a:pt x="86" y="47"/>
                  </a:lnTo>
                  <a:lnTo>
                    <a:pt x="87" y="48"/>
                  </a:lnTo>
                  <a:lnTo>
                    <a:pt x="90" y="49"/>
                  </a:lnTo>
                  <a:lnTo>
                    <a:pt x="97" y="47"/>
                  </a:lnTo>
                  <a:lnTo>
                    <a:pt x="104" y="44"/>
                  </a:lnTo>
                  <a:lnTo>
                    <a:pt x="110" y="41"/>
                  </a:lnTo>
                  <a:lnTo>
                    <a:pt x="117" y="38"/>
                  </a:lnTo>
                  <a:lnTo>
                    <a:pt x="124" y="36"/>
                  </a:lnTo>
                  <a:lnTo>
                    <a:pt x="132" y="33"/>
                  </a:lnTo>
                  <a:lnTo>
                    <a:pt x="139" y="31"/>
                  </a:lnTo>
                  <a:lnTo>
                    <a:pt x="146" y="30"/>
                  </a:lnTo>
                  <a:lnTo>
                    <a:pt x="145" y="44"/>
                  </a:lnTo>
                  <a:lnTo>
                    <a:pt x="145" y="59"/>
                  </a:lnTo>
                  <a:lnTo>
                    <a:pt x="145" y="72"/>
                  </a:lnTo>
                  <a:lnTo>
                    <a:pt x="144" y="87"/>
                  </a:lnTo>
                  <a:lnTo>
                    <a:pt x="137" y="90"/>
                  </a:lnTo>
                  <a:lnTo>
                    <a:pt x="131" y="93"/>
                  </a:lnTo>
                  <a:lnTo>
                    <a:pt x="123" y="97"/>
                  </a:lnTo>
                  <a:lnTo>
                    <a:pt x="110" y="102"/>
                  </a:lnTo>
                  <a:lnTo>
                    <a:pt x="97" y="106"/>
                  </a:lnTo>
                  <a:lnTo>
                    <a:pt x="86" y="108"/>
                  </a:lnTo>
                  <a:lnTo>
                    <a:pt x="79" y="110"/>
                  </a:lnTo>
                  <a:lnTo>
                    <a:pt x="74" y="112"/>
                  </a:lnTo>
                  <a:lnTo>
                    <a:pt x="70" y="113"/>
                  </a:lnTo>
                  <a:lnTo>
                    <a:pt x="68" y="114"/>
                  </a:lnTo>
                  <a:lnTo>
                    <a:pt x="66" y="114"/>
                  </a:lnTo>
                  <a:lnTo>
                    <a:pt x="64" y="115"/>
                  </a:lnTo>
                  <a:lnTo>
                    <a:pt x="64" y="116"/>
                  </a:lnTo>
                  <a:lnTo>
                    <a:pt x="64" y="117"/>
                  </a:lnTo>
                  <a:lnTo>
                    <a:pt x="64" y="120"/>
                  </a:lnTo>
                  <a:lnTo>
                    <a:pt x="64" y="121"/>
                  </a:lnTo>
                  <a:lnTo>
                    <a:pt x="70" y="121"/>
                  </a:lnTo>
                  <a:lnTo>
                    <a:pt x="77" y="120"/>
                  </a:lnTo>
                  <a:lnTo>
                    <a:pt x="83" y="118"/>
                  </a:lnTo>
                  <a:lnTo>
                    <a:pt x="89" y="116"/>
                  </a:lnTo>
                  <a:lnTo>
                    <a:pt x="94" y="115"/>
                  </a:lnTo>
                  <a:lnTo>
                    <a:pt x="101" y="114"/>
                  </a:lnTo>
                  <a:lnTo>
                    <a:pt x="107" y="113"/>
                  </a:lnTo>
                  <a:lnTo>
                    <a:pt x="114" y="113"/>
                  </a:lnTo>
                  <a:lnTo>
                    <a:pt x="120" y="115"/>
                  </a:lnTo>
                  <a:lnTo>
                    <a:pt x="125" y="117"/>
                  </a:lnTo>
                  <a:lnTo>
                    <a:pt x="133" y="120"/>
                  </a:lnTo>
                  <a:lnTo>
                    <a:pt x="147" y="123"/>
                  </a:lnTo>
                  <a:lnTo>
                    <a:pt x="147" y="125"/>
                  </a:lnTo>
                  <a:lnTo>
                    <a:pt x="148" y="128"/>
                  </a:lnTo>
                  <a:lnTo>
                    <a:pt x="148" y="131"/>
                  </a:lnTo>
                  <a:lnTo>
                    <a:pt x="148" y="133"/>
                  </a:lnTo>
                  <a:lnTo>
                    <a:pt x="137" y="137"/>
                  </a:lnTo>
                  <a:lnTo>
                    <a:pt x="128" y="139"/>
                  </a:lnTo>
                  <a:lnTo>
                    <a:pt x="121" y="142"/>
                  </a:lnTo>
                  <a:lnTo>
                    <a:pt x="113" y="144"/>
                  </a:lnTo>
                  <a:lnTo>
                    <a:pt x="104" y="147"/>
                  </a:lnTo>
                  <a:lnTo>
                    <a:pt x="92" y="152"/>
                  </a:lnTo>
                  <a:lnTo>
                    <a:pt x="78" y="158"/>
                  </a:lnTo>
                  <a:lnTo>
                    <a:pt x="60" y="165"/>
                  </a:lnTo>
                  <a:lnTo>
                    <a:pt x="54" y="168"/>
                  </a:lnTo>
                  <a:lnTo>
                    <a:pt x="46" y="170"/>
                  </a:lnTo>
                  <a:lnTo>
                    <a:pt x="39" y="175"/>
                  </a:lnTo>
                  <a:lnTo>
                    <a:pt x="31" y="177"/>
                  </a:lnTo>
                  <a:lnTo>
                    <a:pt x="22" y="181"/>
                  </a:lnTo>
                  <a:lnTo>
                    <a:pt x="15" y="183"/>
                  </a:lnTo>
                  <a:lnTo>
                    <a:pt x="7" y="184"/>
                  </a:lnTo>
                  <a:lnTo>
                    <a:pt x="1" y="184"/>
                  </a:lnTo>
                  <a:close/>
                </a:path>
              </a:pathLst>
            </a:custGeom>
            <a:solidFill>
              <a:srgbClr val="99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grpSp>
      <p:grpSp>
        <p:nvGrpSpPr>
          <p:cNvPr id="65" name="Group 59"/>
          <p:cNvGrpSpPr>
            <a:grpSpLocks/>
          </p:cNvGrpSpPr>
          <p:nvPr/>
        </p:nvGrpSpPr>
        <p:grpSpPr bwMode="auto">
          <a:xfrm>
            <a:off x="7529513" y="2492375"/>
            <a:ext cx="1879600" cy="1314450"/>
            <a:chOff x="3783" y="2647"/>
            <a:chExt cx="1184" cy="828"/>
          </a:xfrm>
        </p:grpSpPr>
        <p:pic>
          <p:nvPicPr>
            <p:cNvPr id="66" name="Picture 60" descr="BD07254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83" y="2935"/>
              <a:ext cx="1008" cy="540"/>
            </a:xfrm>
            <a:prstGeom prst="rect">
              <a:avLst/>
            </a:prstGeom>
            <a:noFill/>
            <a:extLst>
              <a:ext uri="{909E8E84-426E-40DD-AFC4-6F175D3DCCD1}">
                <a14:hiddenFill xmlns:a14="http://schemas.microsoft.com/office/drawing/2010/main">
                  <a:solidFill>
                    <a:srgbClr val="FFFFFF"/>
                  </a:solidFill>
                </a14:hiddenFill>
              </a:ext>
            </a:extLst>
          </p:spPr>
        </p:pic>
        <p:grpSp>
          <p:nvGrpSpPr>
            <p:cNvPr id="67" name="Group 61"/>
            <p:cNvGrpSpPr>
              <a:grpSpLocks/>
            </p:cNvGrpSpPr>
            <p:nvPr/>
          </p:nvGrpSpPr>
          <p:grpSpPr bwMode="auto">
            <a:xfrm>
              <a:off x="4503" y="2647"/>
              <a:ext cx="328" cy="394"/>
              <a:chOff x="4128" y="528"/>
              <a:chExt cx="328" cy="394"/>
            </a:xfrm>
          </p:grpSpPr>
          <p:sp>
            <p:nvSpPr>
              <p:cNvPr id="118" name="Freeform 62"/>
              <p:cNvSpPr>
                <a:spLocks/>
              </p:cNvSpPr>
              <p:nvPr/>
            </p:nvSpPr>
            <p:spPr bwMode="auto">
              <a:xfrm>
                <a:off x="4193" y="841"/>
                <a:ext cx="153" cy="69"/>
              </a:xfrm>
              <a:custGeom>
                <a:avLst/>
                <a:gdLst>
                  <a:gd name="T0" fmla="*/ 138 w 305"/>
                  <a:gd name="T1" fmla="*/ 124 h 137"/>
                  <a:gd name="T2" fmla="*/ 101 w 305"/>
                  <a:gd name="T3" fmla="*/ 101 h 137"/>
                  <a:gd name="T4" fmla="*/ 65 w 305"/>
                  <a:gd name="T5" fmla="*/ 79 h 137"/>
                  <a:gd name="T6" fmla="*/ 30 w 305"/>
                  <a:gd name="T7" fmla="*/ 58 h 137"/>
                  <a:gd name="T8" fmla="*/ 7 w 305"/>
                  <a:gd name="T9" fmla="*/ 41 h 137"/>
                  <a:gd name="T10" fmla="*/ 1 w 305"/>
                  <a:gd name="T11" fmla="*/ 34 h 137"/>
                  <a:gd name="T12" fmla="*/ 16 w 305"/>
                  <a:gd name="T13" fmla="*/ 26 h 137"/>
                  <a:gd name="T14" fmla="*/ 47 w 305"/>
                  <a:gd name="T15" fmla="*/ 18 h 137"/>
                  <a:gd name="T16" fmla="*/ 80 w 305"/>
                  <a:gd name="T17" fmla="*/ 10 h 137"/>
                  <a:gd name="T18" fmla="*/ 112 w 305"/>
                  <a:gd name="T19" fmla="*/ 3 h 137"/>
                  <a:gd name="T20" fmla="*/ 136 w 305"/>
                  <a:gd name="T21" fmla="*/ 2 h 137"/>
                  <a:gd name="T22" fmla="*/ 144 w 305"/>
                  <a:gd name="T23" fmla="*/ 6 h 137"/>
                  <a:gd name="T24" fmla="*/ 142 w 305"/>
                  <a:gd name="T25" fmla="*/ 13 h 137"/>
                  <a:gd name="T26" fmla="*/ 124 w 305"/>
                  <a:gd name="T27" fmla="*/ 19 h 137"/>
                  <a:gd name="T28" fmla="*/ 106 w 305"/>
                  <a:gd name="T29" fmla="*/ 24 h 137"/>
                  <a:gd name="T30" fmla="*/ 89 w 305"/>
                  <a:gd name="T31" fmla="*/ 26 h 137"/>
                  <a:gd name="T32" fmla="*/ 80 w 305"/>
                  <a:gd name="T33" fmla="*/ 36 h 137"/>
                  <a:gd name="T34" fmla="*/ 75 w 305"/>
                  <a:gd name="T35" fmla="*/ 52 h 137"/>
                  <a:gd name="T36" fmla="*/ 95 w 305"/>
                  <a:gd name="T37" fmla="*/ 76 h 137"/>
                  <a:gd name="T38" fmla="*/ 123 w 305"/>
                  <a:gd name="T39" fmla="*/ 98 h 137"/>
                  <a:gd name="T40" fmla="*/ 136 w 305"/>
                  <a:gd name="T41" fmla="*/ 107 h 137"/>
                  <a:gd name="T42" fmla="*/ 142 w 305"/>
                  <a:gd name="T43" fmla="*/ 111 h 137"/>
                  <a:gd name="T44" fmla="*/ 152 w 305"/>
                  <a:gd name="T45" fmla="*/ 107 h 137"/>
                  <a:gd name="T46" fmla="*/ 165 w 305"/>
                  <a:gd name="T47" fmla="*/ 102 h 137"/>
                  <a:gd name="T48" fmla="*/ 175 w 305"/>
                  <a:gd name="T49" fmla="*/ 102 h 137"/>
                  <a:gd name="T50" fmla="*/ 189 w 305"/>
                  <a:gd name="T51" fmla="*/ 106 h 137"/>
                  <a:gd name="T52" fmla="*/ 211 w 305"/>
                  <a:gd name="T53" fmla="*/ 105 h 137"/>
                  <a:gd name="T54" fmla="*/ 234 w 305"/>
                  <a:gd name="T55" fmla="*/ 98 h 137"/>
                  <a:gd name="T56" fmla="*/ 258 w 305"/>
                  <a:gd name="T57" fmla="*/ 91 h 137"/>
                  <a:gd name="T58" fmla="*/ 282 w 305"/>
                  <a:gd name="T59" fmla="*/ 86 h 137"/>
                  <a:gd name="T60" fmla="*/ 297 w 305"/>
                  <a:gd name="T61" fmla="*/ 86 h 137"/>
                  <a:gd name="T62" fmla="*/ 302 w 305"/>
                  <a:gd name="T63" fmla="*/ 90 h 137"/>
                  <a:gd name="T64" fmla="*/ 297 w 305"/>
                  <a:gd name="T65" fmla="*/ 97 h 137"/>
                  <a:gd name="T66" fmla="*/ 262 w 305"/>
                  <a:gd name="T67" fmla="*/ 109 h 137"/>
                  <a:gd name="T68" fmla="*/ 218 w 305"/>
                  <a:gd name="T69" fmla="*/ 120 h 137"/>
                  <a:gd name="T70" fmla="*/ 184 w 305"/>
                  <a:gd name="T71" fmla="*/ 128 h 137"/>
                  <a:gd name="T72" fmla="*/ 167 w 305"/>
                  <a:gd name="T73" fmla="*/ 134 h 137"/>
                  <a:gd name="T74" fmla="*/ 159 w 305"/>
                  <a:gd name="T75"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5" h="137">
                    <a:moveTo>
                      <a:pt x="156" y="137"/>
                    </a:moveTo>
                    <a:lnTo>
                      <a:pt x="138" y="124"/>
                    </a:lnTo>
                    <a:lnTo>
                      <a:pt x="120" y="113"/>
                    </a:lnTo>
                    <a:lnTo>
                      <a:pt x="101" y="101"/>
                    </a:lnTo>
                    <a:lnTo>
                      <a:pt x="83" y="91"/>
                    </a:lnTo>
                    <a:lnTo>
                      <a:pt x="65" y="79"/>
                    </a:lnTo>
                    <a:lnTo>
                      <a:pt x="47" y="69"/>
                    </a:lnTo>
                    <a:lnTo>
                      <a:pt x="30" y="58"/>
                    </a:lnTo>
                    <a:lnTo>
                      <a:pt x="14" y="45"/>
                    </a:lnTo>
                    <a:lnTo>
                      <a:pt x="7" y="41"/>
                    </a:lnTo>
                    <a:lnTo>
                      <a:pt x="4" y="38"/>
                    </a:lnTo>
                    <a:lnTo>
                      <a:pt x="1" y="34"/>
                    </a:lnTo>
                    <a:lnTo>
                      <a:pt x="0" y="31"/>
                    </a:lnTo>
                    <a:lnTo>
                      <a:pt x="16" y="26"/>
                    </a:lnTo>
                    <a:lnTo>
                      <a:pt x="31" y="22"/>
                    </a:lnTo>
                    <a:lnTo>
                      <a:pt x="47" y="18"/>
                    </a:lnTo>
                    <a:lnTo>
                      <a:pt x="63" y="14"/>
                    </a:lnTo>
                    <a:lnTo>
                      <a:pt x="80" y="10"/>
                    </a:lnTo>
                    <a:lnTo>
                      <a:pt x="96" y="7"/>
                    </a:lnTo>
                    <a:lnTo>
                      <a:pt x="112" y="3"/>
                    </a:lnTo>
                    <a:lnTo>
                      <a:pt x="129" y="0"/>
                    </a:lnTo>
                    <a:lnTo>
                      <a:pt x="136" y="2"/>
                    </a:lnTo>
                    <a:lnTo>
                      <a:pt x="141" y="3"/>
                    </a:lnTo>
                    <a:lnTo>
                      <a:pt x="144" y="6"/>
                    </a:lnTo>
                    <a:lnTo>
                      <a:pt x="149" y="8"/>
                    </a:lnTo>
                    <a:lnTo>
                      <a:pt x="142" y="13"/>
                    </a:lnTo>
                    <a:lnTo>
                      <a:pt x="134" y="16"/>
                    </a:lnTo>
                    <a:lnTo>
                      <a:pt x="124" y="19"/>
                    </a:lnTo>
                    <a:lnTo>
                      <a:pt x="115" y="22"/>
                    </a:lnTo>
                    <a:lnTo>
                      <a:pt x="106" y="24"/>
                    </a:lnTo>
                    <a:lnTo>
                      <a:pt x="97" y="25"/>
                    </a:lnTo>
                    <a:lnTo>
                      <a:pt x="89" y="26"/>
                    </a:lnTo>
                    <a:lnTo>
                      <a:pt x="81" y="28"/>
                    </a:lnTo>
                    <a:lnTo>
                      <a:pt x="80" y="36"/>
                    </a:lnTo>
                    <a:lnTo>
                      <a:pt x="77" y="44"/>
                    </a:lnTo>
                    <a:lnTo>
                      <a:pt x="75" y="52"/>
                    </a:lnTo>
                    <a:lnTo>
                      <a:pt x="74" y="60"/>
                    </a:lnTo>
                    <a:lnTo>
                      <a:pt x="95" y="76"/>
                    </a:lnTo>
                    <a:lnTo>
                      <a:pt x="111" y="89"/>
                    </a:lnTo>
                    <a:lnTo>
                      <a:pt x="123" y="98"/>
                    </a:lnTo>
                    <a:lnTo>
                      <a:pt x="131" y="104"/>
                    </a:lnTo>
                    <a:lnTo>
                      <a:pt x="136" y="107"/>
                    </a:lnTo>
                    <a:lnTo>
                      <a:pt x="139" y="109"/>
                    </a:lnTo>
                    <a:lnTo>
                      <a:pt x="142" y="111"/>
                    </a:lnTo>
                    <a:lnTo>
                      <a:pt x="143" y="112"/>
                    </a:lnTo>
                    <a:lnTo>
                      <a:pt x="152" y="107"/>
                    </a:lnTo>
                    <a:lnTo>
                      <a:pt x="159" y="104"/>
                    </a:lnTo>
                    <a:lnTo>
                      <a:pt x="165" y="102"/>
                    </a:lnTo>
                    <a:lnTo>
                      <a:pt x="169" y="102"/>
                    </a:lnTo>
                    <a:lnTo>
                      <a:pt x="175" y="102"/>
                    </a:lnTo>
                    <a:lnTo>
                      <a:pt x="181" y="105"/>
                    </a:lnTo>
                    <a:lnTo>
                      <a:pt x="189" y="106"/>
                    </a:lnTo>
                    <a:lnTo>
                      <a:pt x="199" y="108"/>
                    </a:lnTo>
                    <a:lnTo>
                      <a:pt x="211" y="105"/>
                    </a:lnTo>
                    <a:lnTo>
                      <a:pt x="222" y="101"/>
                    </a:lnTo>
                    <a:lnTo>
                      <a:pt x="234" y="98"/>
                    </a:lnTo>
                    <a:lnTo>
                      <a:pt x="245" y="94"/>
                    </a:lnTo>
                    <a:lnTo>
                      <a:pt x="258" y="91"/>
                    </a:lnTo>
                    <a:lnTo>
                      <a:pt x="270" y="89"/>
                    </a:lnTo>
                    <a:lnTo>
                      <a:pt x="282" y="86"/>
                    </a:lnTo>
                    <a:lnTo>
                      <a:pt x="295" y="84"/>
                    </a:lnTo>
                    <a:lnTo>
                      <a:pt x="297" y="86"/>
                    </a:lnTo>
                    <a:lnTo>
                      <a:pt x="300" y="87"/>
                    </a:lnTo>
                    <a:lnTo>
                      <a:pt x="302" y="90"/>
                    </a:lnTo>
                    <a:lnTo>
                      <a:pt x="305" y="92"/>
                    </a:lnTo>
                    <a:lnTo>
                      <a:pt x="297" y="97"/>
                    </a:lnTo>
                    <a:lnTo>
                      <a:pt x="281" y="102"/>
                    </a:lnTo>
                    <a:lnTo>
                      <a:pt x="262" y="109"/>
                    </a:lnTo>
                    <a:lnTo>
                      <a:pt x="240" y="115"/>
                    </a:lnTo>
                    <a:lnTo>
                      <a:pt x="218" y="120"/>
                    </a:lnTo>
                    <a:lnTo>
                      <a:pt x="198" y="124"/>
                    </a:lnTo>
                    <a:lnTo>
                      <a:pt x="184" y="128"/>
                    </a:lnTo>
                    <a:lnTo>
                      <a:pt x="177" y="129"/>
                    </a:lnTo>
                    <a:lnTo>
                      <a:pt x="167" y="134"/>
                    </a:lnTo>
                    <a:lnTo>
                      <a:pt x="161" y="136"/>
                    </a:lnTo>
                    <a:lnTo>
                      <a:pt x="159" y="137"/>
                    </a:lnTo>
                    <a:lnTo>
                      <a:pt x="156" y="137"/>
                    </a:lnTo>
                    <a:close/>
                  </a:path>
                </a:pathLst>
              </a:custGeom>
              <a:solidFill>
                <a:srgbClr val="66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19" name="Freeform 63"/>
              <p:cNvSpPr>
                <a:spLocks/>
              </p:cNvSpPr>
              <p:nvPr/>
            </p:nvSpPr>
            <p:spPr bwMode="auto">
              <a:xfrm>
                <a:off x="4271" y="896"/>
                <a:ext cx="11" cy="6"/>
              </a:xfrm>
              <a:custGeom>
                <a:avLst/>
                <a:gdLst>
                  <a:gd name="T0" fmla="*/ 1 w 21"/>
                  <a:gd name="T1" fmla="*/ 13 h 13"/>
                  <a:gd name="T2" fmla="*/ 1 w 21"/>
                  <a:gd name="T3" fmla="*/ 12 h 13"/>
                  <a:gd name="T4" fmla="*/ 1 w 21"/>
                  <a:gd name="T5" fmla="*/ 11 h 13"/>
                  <a:gd name="T6" fmla="*/ 1 w 21"/>
                  <a:gd name="T7" fmla="*/ 11 h 13"/>
                  <a:gd name="T8" fmla="*/ 0 w 21"/>
                  <a:gd name="T9" fmla="*/ 9 h 13"/>
                  <a:gd name="T10" fmla="*/ 5 w 21"/>
                  <a:gd name="T11" fmla="*/ 7 h 13"/>
                  <a:gd name="T12" fmla="*/ 10 w 21"/>
                  <a:gd name="T13" fmla="*/ 5 h 13"/>
                  <a:gd name="T14" fmla="*/ 16 w 21"/>
                  <a:gd name="T15" fmla="*/ 3 h 13"/>
                  <a:gd name="T16" fmla="*/ 20 w 21"/>
                  <a:gd name="T17" fmla="*/ 0 h 13"/>
                  <a:gd name="T18" fmla="*/ 20 w 21"/>
                  <a:gd name="T19" fmla="*/ 1 h 13"/>
                  <a:gd name="T20" fmla="*/ 20 w 21"/>
                  <a:gd name="T21" fmla="*/ 3 h 13"/>
                  <a:gd name="T22" fmla="*/ 20 w 21"/>
                  <a:gd name="T23" fmla="*/ 4 h 13"/>
                  <a:gd name="T24" fmla="*/ 21 w 21"/>
                  <a:gd name="T25" fmla="*/ 5 h 13"/>
                  <a:gd name="T26" fmla="*/ 17 w 21"/>
                  <a:gd name="T27" fmla="*/ 8 h 13"/>
                  <a:gd name="T28" fmla="*/ 11 w 21"/>
                  <a:gd name="T29" fmla="*/ 11 h 13"/>
                  <a:gd name="T30" fmla="*/ 7 w 21"/>
                  <a:gd name="T31" fmla="*/ 12 h 13"/>
                  <a:gd name="T32" fmla="*/ 1 w 21"/>
                  <a:gd name="T33"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13">
                    <a:moveTo>
                      <a:pt x="1" y="13"/>
                    </a:moveTo>
                    <a:lnTo>
                      <a:pt x="1" y="12"/>
                    </a:lnTo>
                    <a:lnTo>
                      <a:pt x="1" y="11"/>
                    </a:lnTo>
                    <a:lnTo>
                      <a:pt x="1" y="11"/>
                    </a:lnTo>
                    <a:lnTo>
                      <a:pt x="0" y="9"/>
                    </a:lnTo>
                    <a:lnTo>
                      <a:pt x="5" y="7"/>
                    </a:lnTo>
                    <a:lnTo>
                      <a:pt x="10" y="5"/>
                    </a:lnTo>
                    <a:lnTo>
                      <a:pt x="16" y="3"/>
                    </a:lnTo>
                    <a:lnTo>
                      <a:pt x="20" y="0"/>
                    </a:lnTo>
                    <a:lnTo>
                      <a:pt x="20" y="1"/>
                    </a:lnTo>
                    <a:lnTo>
                      <a:pt x="20" y="3"/>
                    </a:lnTo>
                    <a:lnTo>
                      <a:pt x="20" y="4"/>
                    </a:lnTo>
                    <a:lnTo>
                      <a:pt x="21" y="5"/>
                    </a:lnTo>
                    <a:lnTo>
                      <a:pt x="17" y="8"/>
                    </a:lnTo>
                    <a:lnTo>
                      <a:pt x="11" y="11"/>
                    </a:lnTo>
                    <a:lnTo>
                      <a:pt x="7" y="12"/>
                    </a:lnTo>
                    <a:lnTo>
                      <a:pt x="1"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20" name="Freeform 64"/>
              <p:cNvSpPr>
                <a:spLocks/>
              </p:cNvSpPr>
              <p:nvPr/>
            </p:nvSpPr>
            <p:spPr bwMode="auto">
              <a:xfrm>
                <a:off x="4235" y="849"/>
                <a:ext cx="97" cy="43"/>
              </a:xfrm>
              <a:custGeom>
                <a:avLst/>
                <a:gdLst>
                  <a:gd name="T0" fmla="*/ 48 w 196"/>
                  <a:gd name="T1" fmla="*/ 81 h 86"/>
                  <a:gd name="T2" fmla="*/ 35 w 196"/>
                  <a:gd name="T3" fmla="*/ 70 h 86"/>
                  <a:gd name="T4" fmla="*/ 21 w 196"/>
                  <a:gd name="T5" fmla="*/ 60 h 86"/>
                  <a:gd name="T6" fmla="*/ 7 w 196"/>
                  <a:gd name="T7" fmla="*/ 49 h 86"/>
                  <a:gd name="T8" fmla="*/ 1 w 196"/>
                  <a:gd name="T9" fmla="*/ 38 h 86"/>
                  <a:gd name="T10" fmla="*/ 5 w 196"/>
                  <a:gd name="T11" fmla="*/ 28 h 86"/>
                  <a:gd name="T12" fmla="*/ 12 w 196"/>
                  <a:gd name="T13" fmla="*/ 18 h 86"/>
                  <a:gd name="T14" fmla="*/ 29 w 196"/>
                  <a:gd name="T15" fmla="*/ 11 h 86"/>
                  <a:gd name="T16" fmla="*/ 51 w 196"/>
                  <a:gd name="T17" fmla="*/ 6 h 86"/>
                  <a:gd name="T18" fmla="*/ 71 w 196"/>
                  <a:gd name="T19" fmla="*/ 2 h 86"/>
                  <a:gd name="T20" fmla="*/ 80 w 196"/>
                  <a:gd name="T21" fmla="*/ 1 h 86"/>
                  <a:gd name="T22" fmla="*/ 81 w 196"/>
                  <a:gd name="T23" fmla="*/ 1 h 86"/>
                  <a:gd name="T24" fmla="*/ 75 w 196"/>
                  <a:gd name="T25" fmla="*/ 6 h 86"/>
                  <a:gd name="T26" fmla="*/ 62 w 196"/>
                  <a:gd name="T27" fmla="*/ 13 h 86"/>
                  <a:gd name="T28" fmla="*/ 48 w 196"/>
                  <a:gd name="T29" fmla="*/ 17 h 86"/>
                  <a:gd name="T30" fmla="*/ 35 w 196"/>
                  <a:gd name="T31" fmla="*/ 22 h 86"/>
                  <a:gd name="T32" fmla="*/ 29 w 196"/>
                  <a:gd name="T33" fmla="*/ 25 h 86"/>
                  <a:gd name="T34" fmla="*/ 28 w 196"/>
                  <a:gd name="T35" fmla="*/ 29 h 86"/>
                  <a:gd name="T36" fmla="*/ 39 w 196"/>
                  <a:gd name="T37" fmla="*/ 28 h 86"/>
                  <a:gd name="T38" fmla="*/ 63 w 196"/>
                  <a:gd name="T39" fmla="*/ 16 h 86"/>
                  <a:gd name="T40" fmla="*/ 89 w 196"/>
                  <a:gd name="T41" fmla="*/ 8 h 86"/>
                  <a:gd name="T42" fmla="*/ 108 w 196"/>
                  <a:gd name="T43" fmla="*/ 15 h 86"/>
                  <a:gd name="T44" fmla="*/ 121 w 196"/>
                  <a:gd name="T45" fmla="*/ 36 h 86"/>
                  <a:gd name="T46" fmla="*/ 135 w 196"/>
                  <a:gd name="T47" fmla="*/ 47 h 86"/>
                  <a:gd name="T48" fmla="*/ 147 w 196"/>
                  <a:gd name="T49" fmla="*/ 53 h 86"/>
                  <a:gd name="T50" fmla="*/ 161 w 196"/>
                  <a:gd name="T51" fmla="*/ 53 h 86"/>
                  <a:gd name="T52" fmla="*/ 176 w 196"/>
                  <a:gd name="T53" fmla="*/ 54 h 86"/>
                  <a:gd name="T54" fmla="*/ 190 w 196"/>
                  <a:gd name="T55" fmla="*/ 59 h 86"/>
                  <a:gd name="T56" fmla="*/ 190 w 196"/>
                  <a:gd name="T57" fmla="*/ 64 h 86"/>
                  <a:gd name="T58" fmla="*/ 165 w 196"/>
                  <a:gd name="T59" fmla="*/ 72 h 86"/>
                  <a:gd name="T60" fmla="*/ 134 w 196"/>
                  <a:gd name="T61" fmla="*/ 79 h 86"/>
                  <a:gd name="T62" fmla="*/ 109 w 196"/>
                  <a:gd name="T63" fmla="*/ 83 h 86"/>
                  <a:gd name="T64" fmla="*/ 98 w 196"/>
                  <a:gd name="T65" fmla="*/ 79 h 86"/>
                  <a:gd name="T66" fmla="*/ 86 w 196"/>
                  <a:gd name="T67" fmla="*/ 78 h 86"/>
                  <a:gd name="T68" fmla="*/ 77 w 196"/>
                  <a:gd name="T69" fmla="*/ 79 h 86"/>
                  <a:gd name="T70" fmla="*/ 67 w 196"/>
                  <a:gd name="T71" fmla="*/ 83 h 86"/>
                  <a:gd name="T72" fmla="*/ 60 w 196"/>
                  <a:gd name="T73" fmla="*/ 86 h 86"/>
                  <a:gd name="T74" fmla="*/ 56 w 196"/>
                  <a:gd name="T7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6" h="86">
                    <a:moveTo>
                      <a:pt x="55" y="86"/>
                    </a:moveTo>
                    <a:lnTo>
                      <a:pt x="48" y="81"/>
                    </a:lnTo>
                    <a:lnTo>
                      <a:pt x="41" y="75"/>
                    </a:lnTo>
                    <a:lnTo>
                      <a:pt x="35" y="70"/>
                    </a:lnTo>
                    <a:lnTo>
                      <a:pt x="28" y="64"/>
                    </a:lnTo>
                    <a:lnTo>
                      <a:pt x="21" y="60"/>
                    </a:lnTo>
                    <a:lnTo>
                      <a:pt x="14" y="54"/>
                    </a:lnTo>
                    <a:lnTo>
                      <a:pt x="7" y="49"/>
                    </a:lnTo>
                    <a:lnTo>
                      <a:pt x="0" y="44"/>
                    </a:lnTo>
                    <a:lnTo>
                      <a:pt x="1" y="38"/>
                    </a:lnTo>
                    <a:lnTo>
                      <a:pt x="2" y="32"/>
                    </a:lnTo>
                    <a:lnTo>
                      <a:pt x="5" y="28"/>
                    </a:lnTo>
                    <a:lnTo>
                      <a:pt x="6" y="22"/>
                    </a:lnTo>
                    <a:lnTo>
                      <a:pt x="12" y="18"/>
                    </a:lnTo>
                    <a:lnTo>
                      <a:pt x="20" y="15"/>
                    </a:lnTo>
                    <a:lnTo>
                      <a:pt x="29" y="11"/>
                    </a:lnTo>
                    <a:lnTo>
                      <a:pt x="39" y="9"/>
                    </a:lnTo>
                    <a:lnTo>
                      <a:pt x="51" y="6"/>
                    </a:lnTo>
                    <a:lnTo>
                      <a:pt x="61" y="3"/>
                    </a:lnTo>
                    <a:lnTo>
                      <a:pt x="71" y="2"/>
                    </a:lnTo>
                    <a:lnTo>
                      <a:pt x="80" y="0"/>
                    </a:lnTo>
                    <a:lnTo>
                      <a:pt x="80" y="1"/>
                    </a:lnTo>
                    <a:lnTo>
                      <a:pt x="81" y="1"/>
                    </a:lnTo>
                    <a:lnTo>
                      <a:pt x="81" y="1"/>
                    </a:lnTo>
                    <a:lnTo>
                      <a:pt x="81" y="2"/>
                    </a:lnTo>
                    <a:lnTo>
                      <a:pt x="75" y="6"/>
                    </a:lnTo>
                    <a:lnTo>
                      <a:pt x="68" y="9"/>
                    </a:lnTo>
                    <a:lnTo>
                      <a:pt x="62" y="13"/>
                    </a:lnTo>
                    <a:lnTo>
                      <a:pt x="55" y="15"/>
                    </a:lnTo>
                    <a:lnTo>
                      <a:pt x="48" y="17"/>
                    </a:lnTo>
                    <a:lnTo>
                      <a:pt x="41" y="19"/>
                    </a:lnTo>
                    <a:lnTo>
                      <a:pt x="35" y="22"/>
                    </a:lnTo>
                    <a:lnTo>
                      <a:pt x="29" y="24"/>
                    </a:lnTo>
                    <a:lnTo>
                      <a:pt x="29" y="25"/>
                    </a:lnTo>
                    <a:lnTo>
                      <a:pt x="29" y="28"/>
                    </a:lnTo>
                    <a:lnTo>
                      <a:pt x="28" y="29"/>
                    </a:lnTo>
                    <a:lnTo>
                      <a:pt x="28" y="30"/>
                    </a:lnTo>
                    <a:lnTo>
                      <a:pt x="39" y="28"/>
                    </a:lnTo>
                    <a:lnTo>
                      <a:pt x="51" y="23"/>
                    </a:lnTo>
                    <a:lnTo>
                      <a:pt x="63" y="16"/>
                    </a:lnTo>
                    <a:lnTo>
                      <a:pt x="77" y="10"/>
                    </a:lnTo>
                    <a:lnTo>
                      <a:pt x="89" y="8"/>
                    </a:lnTo>
                    <a:lnTo>
                      <a:pt x="99" y="8"/>
                    </a:lnTo>
                    <a:lnTo>
                      <a:pt x="108" y="15"/>
                    </a:lnTo>
                    <a:lnTo>
                      <a:pt x="115" y="30"/>
                    </a:lnTo>
                    <a:lnTo>
                      <a:pt x="121" y="36"/>
                    </a:lnTo>
                    <a:lnTo>
                      <a:pt x="128" y="41"/>
                    </a:lnTo>
                    <a:lnTo>
                      <a:pt x="135" y="47"/>
                    </a:lnTo>
                    <a:lnTo>
                      <a:pt x="143" y="53"/>
                    </a:lnTo>
                    <a:lnTo>
                      <a:pt x="147" y="53"/>
                    </a:lnTo>
                    <a:lnTo>
                      <a:pt x="153" y="53"/>
                    </a:lnTo>
                    <a:lnTo>
                      <a:pt x="161" y="53"/>
                    </a:lnTo>
                    <a:lnTo>
                      <a:pt x="168" y="53"/>
                    </a:lnTo>
                    <a:lnTo>
                      <a:pt x="176" y="54"/>
                    </a:lnTo>
                    <a:lnTo>
                      <a:pt x="183" y="56"/>
                    </a:lnTo>
                    <a:lnTo>
                      <a:pt x="190" y="59"/>
                    </a:lnTo>
                    <a:lnTo>
                      <a:pt x="196" y="62"/>
                    </a:lnTo>
                    <a:lnTo>
                      <a:pt x="190" y="64"/>
                    </a:lnTo>
                    <a:lnTo>
                      <a:pt x="179" y="68"/>
                    </a:lnTo>
                    <a:lnTo>
                      <a:pt x="165" y="72"/>
                    </a:lnTo>
                    <a:lnTo>
                      <a:pt x="149" y="76"/>
                    </a:lnTo>
                    <a:lnTo>
                      <a:pt x="134" y="79"/>
                    </a:lnTo>
                    <a:lnTo>
                      <a:pt x="120" y="82"/>
                    </a:lnTo>
                    <a:lnTo>
                      <a:pt x="109" y="83"/>
                    </a:lnTo>
                    <a:lnTo>
                      <a:pt x="105" y="82"/>
                    </a:lnTo>
                    <a:lnTo>
                      <a:pt x="98" y="79"/>
                    </a:lnTo>
                    <a:lnTo>
                      <a:pt x="91" y="78"/>
                    </a:lnTo>
                    <a:lnTo>
                      <a:pt x="86" y="78"/>
                    </a:lnTo>
                    <a:lnTo>
                      <a:pt x="82" y="78"/>
                    </a:lnTo>
                    <a:lnTo>
                      <a:pt x="77" y="79"/>
                    </a:lnTo>
                    <a:lnTo>
                      <a:pt x="73" y="81"/>
                    </a:lnTo>
                    <a:lnTo>
                      <a:pt x="67" y="83"/>
                    </a:lnTo>
                    <a:lnTo>
                      <a:pt x="61" y="86"/>
                    </a:lnTo>
                    <a:lnTo>
                      <a:pt x="60" y="86"/>
                    </a:lnTo>
                    <a:lnTo>
                      <a:pt x="59" y="86"/>
                    </a:lnTo>
                    <a:lnTo>
                      <a:pt x="56" y="86"/>
                    </a:lnTo>
                    <a:lnTo>
                      <a:pt x="55" y="86"/>
                    </a:lnTo>
                    <a:close/>
                  </a:path>
                </a:pathLst>
              </a:cu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21" name="Freeform 65"/>
              <p:cNvSpPr>
                <a:spLocks/>
              </p:cNvSpPr>
              <p:nvPr/>
            </p:nvSpPr>
            <p:spPr bwMode="auto">
              <a:xfrm>
                <a:off x="4267" y="830"/>
                <a:ext cx="120" cy="56"/>
              </a:xfrm>
              <a:custGeom>
                <a:avLst/>
                <a:gdLst>
                  <a:gd name="T0" fmla="*/ 171 w 239"/>
                  <a:gd name="T1" fmla="*/ 111 h 111"/>
                  <a:gd name="T2" fmla="*/ 130 w 239"/>
                  <a:gd name="T3" fmla="*/ 89 h 111"/>
                  <a:gd name="T4" fmla="*/ 99 w 239"/>
                  <a:gd name="T5" fmla="*/ 71 h 111"/>
                  <a:gd name="T6" fmla="*/ 74 w 239"/>
                  <a:gd name="T7" fmla="*/ 59 h 111"/>
                  <a:gd name="T8" fmla="*/ 56 w 239"/>
                  <a:gd name="T9" fmla="*/ 50 h 111"/>
                  <a:gd name="T10" fmla="*/ 42 w 239"/>
                  <a:gd name="T11" fmla="*/ 41 h 111"/>
                  <a:gd name="T12" fmla="*/ 28 w 239"/>
                  <a:gd name="T13" fmla="*/ 35 h 111"/>
                  <a:gd name="T14" fmla="*/ 16 w 239"/>
                  <a:gd name="T15" fmla="*/ 29 h 111"/>
                  <a:gd name="T16" fmla="*/ 0 w 239"/>
                  <a:gd name="T17" fmla="*/ 21 h 111"/>
                  <a:gd name="T18" fmla="*/ 0 w 239"/>
                  <a:gd name="T19" fmla="*/ 20 h 111"/>
                  <a:gd name="T20" fmla="*/ 0 w 239"/>
                  <a:gd name="T21" fmla="*/ 18 h 111"/>
                  <a:gd name="T22" fmla="*/ 0 w 239"/>
                  <a:gd name="T23" fmla="*/ 17 h 111"/>
                  <a:gd name="T24" fmla="*/ 1 w 239"/>
                  <a:gd name="T25" fmla="*/ 16 h 111"/>
                  <a:gd name="T26" fmla="*/ 18 w 239"/>
                  <a:gd name="T27" fmla="*/ 9 h 111"/>
                  <a:gd name="T28" fmla="*/ 32 w 239"/>
                  <a:gd name="T29" fmla="*/ 5 h 111"/>
                  <a:gd name="T30" fmla="*/ 42 w 239"/>
                  <a:gd name="T31" fmla="*/ 1 h 111"/>
                  <a:gd name="T32" fmla="*/ 53 w 239"/>
                  <a:gd name="T33" fmla="*/ 0 h 111"/>
                  <a:gd name="T34" fmla="*/ 62 w 239"/>
                  <a:gd name="T35" fmla="*/ 2 h 111"/>
                  <a:gd name="T36" fmla="*/ 72 w 239"/>
                  <a:gd name="T37" fmla="*/ 6 h 111"/>
                  <a:gd name="T38" fmla="*/ 86 w 239"/>
                  <a:gd name="T39" fmla="*/ 13 h 111"/>
                  <a:gd name="T40" fmla="*/ 103 w 239"/>
                  <a:gd name="T41" fmla="*/ 23 h 111"/>
                  <a:gd name="T42" fmla="*/ 112 w 239"/>
                  <a:gd name="T43" fmla="*/ 26 h 111"/>
                  <a:gd name="T44" fmla="*/ 122 w 239"/>
                  <a:gd name="T45" fmla="*/ 31 h 111"/>
                  <a:gd name="T46" fmla="*/ 131 w 239"/>
                  <a:gd name="T47" fmla="*/ 36 h 111"/>
                  <a:gd name="T48" fmla="*/ 141 w 239"/>
                  <a:gd name="T49" fmla="*/ 41 h 111"/>
                  <a:gd name="T50" fmla="*/ 150 w 239"/>
                  <a:gd name="T51" fmla="*/ 47 h 111"/>
                  <a:gd name="T52" fmla="*/ 161 w 239"/>
                  <a:gd name="T53" fmla="*/ 53 h 111"/>
                  <a:gd name="T54" fmla="*/ 171 w 239"/>
                  <a:gd name="T55" fmla="*/ 58 h 111"/>
                  <a:gd name="T56" fmla="*/ 183 w 239"/>
                  <a:gd name="T57" fmla="*/ 62 h 111"/>
                  <a:gd name="T58" fmla="*/ 198 w 239"/>
                  <a:gd name="T59" fmla="*/ 69 h 111"/>
                  <a:gd name="T60" fmla="*/ 208 w 239"/>
                  <a:gd name="T61" fmla="*/ 75 h 111"/>
                  <a:gd name="T62" fmla="*/ 216 w 239"/>
                  <a:gd name="T63" fmla="*/ 80 h 111"/>
                  <a:gd name="T64" fmla="*/ 223 w 239"/>
                  <a:gd name="T65" fmla="*/ 82 h 111"/>
                  <a:gd name="T66" fmla="*/ 228 w 239"/>
                  <a:gd name="T67" fmla="*/ 84 h 111"/>
                  <a:gd name="T68" fmla="*/ 231 w 239"/>
                  <a:gd name="T69" fmla="*/ 85 h 111"/>
                  <a:gd name="T70" fmla="*/ 234 w 239"/>
                  <a:gd name="T71" fmla="*/ 88 h 111"/>
                  <a:gd name="T72" fmla="*/ 239 w 239"/>
                  <a:gd name="T73" fmla="*/ 89 h 111"/>
                  <a:gd name="T74" fmla="*/ 234 w 239"/>
                  <a:gd name="T75" fmla="*/ 92 h 111"/>
                  <a:gd name="T76" fmla="*/ 228 w 239"/>
                  <a:gd name="T77" fmla="*/ 96 h 111"/>
                  <a:gd name="T78" fmla="*/ 218 w 239"/>
                  <a:gd name="T79" fmla="*/ 99 h 111"/>
                  <a:gd name="T80" fmla="*/ 207 w 239"/>
                  <a:gd name="T81" fmla="*/ 103 h 111"/>
                  <a:gd name="T82" fmla="*/ 195 w 239"/>
                  <a:gd name="T83" fmla="*/ 106 h 111"/>
                  <a:gd name="T84" fmla="*/ 185 w 239"/>
                  <a:gd name="T85" fmla="*/ 108 h 111"/>
                  <a:gd name="T86" fmla="*/ 177 w 239"/>
                  <a:gd name="T87" fmla="*/ 109 h 111"/>
                  <a:gd name="T88" fmla="*/ 171 w 239"/>
                  <a:gd name="T89"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9" h="111">
                    <a:moveTo>
                      <a:pt x="171" y="111"/>
                    </a:moveTo>
                    <a:lnTo>
                      <a:pt x="130" y="89"/>
                    </a:lnTo>
                    <a:lnTo>
                      <a:pt x="99" y="71"/>
                    </a:lnTo>
                    <a:lnTo>
                      <a:pt x="74" y="59"/>
                    </a:lnTo>
                    <a:lnTo>
                      <a:pt x="56" y="50"/>
                    </a:lnTo>
                    <a:lnTo>
                      <a:pt x="42" y="41"/>
                    </a:lnTo>
                    <a:lnTo>
                      <a:pt x="28" y="35"/>
                    </a:lnTo>
                    <a:lnTo>
                      <a:pt x="16" y="29"/>
                    </a:lnTo>
                    <a:lnTo>
                      <a:pt x="0" y="21"/>
                    </a:lnTo>
                    <a:lnTo>
                      <a:pt x="0" y="20"/>
                    </a:lnTo>
                    <a:lnTo>
                      <a:pt x="0" y="18"/>
                    </a:lnTo>
                    <a:lnTo>
                      <a:pt x="0" y="17"/>
                    </a:lnTo>
                    <a:lnTo>
                      <a:pt x="1" y="16"/>
                    </a:lnTo>
                    <a:lnTo>
                      <a:pt x="18" y="9"/>
                    </a:lnTo>
                    <a:lnTo>
                      <a:pt x="32" y="5"/>
                    </a:lnTo>
                    <a:lnTo>
                      <a:pt x="42" y="1"/>
                    </a:lnTo>
                    <a:lnTo>
                      <a:pt x="53" y="0"/>
                    </a:lnTo>
                    <a:lnTo>
                      <a:pt x="62" y="2"/>
                    </a:lnTo>
                    <a:lnTo>
                      <a:pt x="72" y="6"/>
                    </a:lnTo>
                    <a:lnTo>
                      <a:pt x="86" y="13"/>
                    </a:lnTo>
                    <a:lnTo>
                      <a:pt x="103" y="23"/>
                    </a:lnTo>
                    <a:lnTo>
                      <a:pt x="112" y="26"/>
                    </a:lnTo>
                    <a:lnTo>
                      <a:pt x="122" y="31"/>
                    </a:lnTo>
                    <a:lnTo>
                      <a:pt x="131" y="36"/>
                    </a:lnTo>
                    <a:lnTo>
                      <a:pt x="141" y="41"/>
                    </a:lnTo>
                    <a:lnTo>
                      <a:pt x="150" y="47"/>
                    </a:lnTo>
                    <a:lnTo>
                      <a:pt x="161" y="53"/>
                    </a:lnTo>
                    <a:lnTo>
                      <a:pt x="171" y="58"/>
                    </a:lnTo>
                    <a:lnTo>
                      <a:pt x="183" y="62"/>
                    </a:lnTo>
                    <a:lnTo>
                      <a:pt x="198" y="69"/>
                    </a:lnTo>
                    <a:lnTo>
                      <a:pt x="208" y="75"/>
                    </a:lnTo>
                    <a:lnTo>
                      <a:pt x="216" y="80"/>
                    </a:lnTo>
                    <a:lnTo>
                      <a:pt x="223" y="82"/>
                    </a:lnTo>
                    <a:lnTo>
                      <a:pt x="228" y="84"/>
                    </a:lnTo>
                    <a:lnTo>
                      <a:pt x="231" y="85"/>
                    </a:lnTo>
                    <a:lnTo>
                      <a:pt x="234" y="88"/>
                    </a:lnTo>
                    <a:lnTo>
                      <a:pt x="239" y="89"/>
                    </a:lnTo>
                    <a:lnTo>
                      <a:pt x="234" y="92"/>
                    </a:lnTo>
                    <a:lnTo>
                      <a:pt x="228" y="96"/>
                    </a:lnTo>
                    <a:lnTo>
                      <a:pt x="218" y="99"/>
                    </a:lnTo>
                    <a:lnTo>
                      <a:pt x="207" y="103"/>
                    </a:lnTo>
                    <a:lnTo>
                      <a:pt x="195" y="106"/>
                    </a:lnTo>
                    <a:lnTo>
                      <a:pt x="185" y="108"/>
                    </a:lnTo>
                    <a:lnTo>
                      <a:pt x="177" y="109"/>
                    </a:lnTo>
                    <a:lnTo>
                      <a:pt x="171" y="111"/>
                    </a:lnTo>
                    <a:close/>
                  </a:path>
                </a:pathLst>
              </a:custGeom>
              <a:solidFill>
                <a:srgbClr val="CC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22" name="Freeform 66"/>
              <p:cNvSpPr>
                <a:spLocks/>
              </p:cNvSpPr>
              <p:nvPr/>
            </p:nvSpPr>
            <p:spPr bwMode="auto">
              <a:xfrm>
                <a:off x="4266" y="863"/>
                <a:ext cx="21" cy="17"/>
              </a:xfrm>
              <a:custGeom>
                <a:avLst/>
                <a:gdLst>
                  <a:gd name="T0" fmla="*/ 8 w 43"/>
                  <a:gd name="T1" fmla="*/ 33 h 33"/>
                  <a:gd name="T2" fmla="*/ 6 w 43"/>
                  <a:gd name="T3" fmla="*/ 32 h 33"/>
                  <a:gd name="T4" fmla="*/ 4 w 43"/>
                  <a:gd name="T5" fmla="*/ 30 h 33"/>
                  <a:gd name="T6" fmla="*/ 3 w 43"/>
                  <a:gd name="T7" fmla="*/ 28 h 33"/>
                  <a:gd name="T8" fmla="*/ 0 w 43"/>
                  <a:gd name="T9" fmla="*/ 27 h 33"/>
                  <a:gd name="T10" fmla="*/ 1 w 43"/>
                  <a:gd name="T11" fmla="*/ 15 h 33"/>
                  <a:gd name="T12" fmla="*/ 6 w 43"/>
                  <a:gd name="T13" fmla="*/ 7 h 33"/>
                  <a:gd name="T14" fmla="*/ 13 w 43"/>
                  <a:gd name="T15" fmla="*/ 1 h 33"/>
                  <a:gd name="T16" fmla="*/ 22 w 43"/>
                  <a:gd name="T17" fmla="*/ 0 h 33"/>
                  <a:gd name="T18" fmla="*/ 30 w 43"/>
                  <a:gd name="T19" fmla="*/ 1 h 33"/>
                  <a:gd name="T20" fmla="*/ 37 w 43"/>
                  <a:gd name="T21" fmla="*/ 4 h 33"/>
                  <a:gd name="T22" fmla="*/ 42 w 43"/>
                  <a:gd name="T23" fmla="*/ 11 h 33"/>
                  <a:gd name="T24" fmla="*/ 43 w 43"/>
                  <a:gd name="T25" fmla="*/ 20 h 33"/>
                  <a:gd name="T26" fmla="*/ 39 w 43"/>
                  <a:gd name="T27" fmla="*/ 24 h 33"/>
                  <a:gd name="T28" fmla="*/ 35 w 43"/>
                  <a:gd name="T29" fmla="*/ 27 h 33"/>
                  <a:gd name="T30" fmla="*/ 30 w 43"/>
                  <a:gd name="T31" fmla="*/ 28 h 33"/>
                  <a:gd name="T32" fmla="*/ 27 w 43"/>
                  <a:gd name="T33" fmla="*/ 31 h 33"/>
                  <a:gd name="T34" fmla="*/ 22 w 43"/>
                  <a:gd name="T35" fmla="*/ 32 h 33"/>
                  <a:gd name="T36" fmla="*/ 18 w 43"/>
                  <a:gd name="T37" fmla="*/ 33 h 33"/>
                  <a:gd name="T38" fmla="*/ 13 w 43"/>
                  <a:gd name="T39" fmla="*/ 33 h 33"/>
                  <a:gd name="T40" fmla="*/ 8 w 43"/>
                  <a:gd name="T41"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3" h="33">
                    <a:moveTo>
                      <a:pt x="8" y="33"/>
                    </a:moveTo>
                    <a:lnTo>
                      <a:pt x="6" y="32"/>
                    </a:lnTo>
                    <a:lnTo>
                      <a:pt x="4" y="30"/>
                    </a:lnTo>
                    <a:lnTo>
                      <a:pt x="3" y="28"/>
                    </a:lnTo>
                    <a:lnTo>
                      <a:pt x="0" y="27"/>
                    </a:lnTo>
                    <a:lnTo>
                      <a:pt x="1" y="15"/>
                    </a:lnTo>
                    <a:lnTo>
                      <a:pt x="6" y="7"/>
                    </a:lnTo>
                    <a:lnTo>
                      <a:pt x="13" y="1"/>
                    </a:lnTo>
                    <a:lnTo>
                      <a:pt x="22" y="0"/>
                    </a:lnTo>
                    <a:lnTo>
                      <a:pt x="30" y="1"/>
                    </a:lnTo>
                    <a:lnTo>
                      <a:pt x="37" y="4"/>
                    </a:lnTo>
                    <a:lnTo>
                      <a:pt x="42" y="11"/>
                    </a:lnTo>
                    <a:lnTo>
                      <a:pt x="43" y="20"/>
                    </a:lnTo>
                    <a:lnTo>
                      <a:pt x="39" y="24"/>
                    </a:lnTo>
                    <a:lnTo>
                      <a:pt x="35" y="27"/>
                    </a:lnTo>
                    <a:lnTo>
                      <a:pt x="30" y="28"/>
                    </a:lnTo>
                    <a:lnTo>
                      <a:pt x="27" y="31"/>
                    </a:lnTo>
                    <a:lnTo>
                      <a:pt x="22" y="32"/>
                    </a:lnTo>
                    <a:lnTo>
                      <a:pt x="18" y="33"/>
                    </a:lnTo>
                    <a:lnTo>
                      <a:pt x="13" y="33"/>
                    </a:lnTo>
                    <a:lnTo>
                      <a:pt x="8"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23" name="Freeform 67"/>
              <p:cNvSpPr>
                <a:spLocks/>
              </p:cNvSpPr>
              <p:nvPr/>
            </p:nvSpPr>
            <p:spPr bwMode="auto">
              <a:xfrm>
                <a:off x="4267" y="867"/>
                <a:ext cx="16" cy="10"/>
              </a:xfrm>
              <a:custGeom>
                <a:avLst/>
                <a:gdLst>
                  <a:gd name="T0" fmla="*/ 5 w 32"/>
                  <a:gd name="T1" fmla="*/ 20 h 20"/>
                  <a:gd name="T2" fmla="*/ 2 w 32"/>
                  <a:gd name="T3" fmla="*/ 18 h 20"/>
                  <a:gd name="T4" fmla="*/ 1 w 32"/>
                  <a:gd name="T5" fmla="*/ 15 h 20"/>
                  <a:gd name="T6" fmla="*/ 0 w 32"/>
                  <a:gd name="T7" fmla="*/ 12 h 20"/>
                  <a:gd name="T8" fmla="*/ 0 w 32"/>
                  <a:gd name="T9" fmla="*/ 10 h 20"/>
                  <a:gd name="T10" fmla="*/ 5 w 32"/>
                  <a:gd name="T11" fmla="*/ 4 h 20"/>
                  <a:gd name="T12" fmla="*/ 11 w 32"/>
                  <a:gd name="T13" fmla="*/ 1 h 20"/>
                  <a:gd name="T14" fmla="*/ 17 w 32"/>
                  <a:gd name="T15" fmla="*/ 0 h 20"/>
                  <a:gd name="T16" fmla="*/ 26 w 32"/>
                  <a:gd name="T17" fmla="*/ 0 h 20"/>
                  <a:gd name="T18" fmla="*/ 27 w 32"/>
                  <a:gd name="T19" fmla="*/ 1 h 20"/>
                  <a:gd name="T20" fmla="*/ 30 w 32"/>
                  <a:gd name="T21" fmla="*/ 3 h 20"/>
                  <a:gd name="T22" fmla="*/ 31 w 32"/>
                  <a:gd name="T23" fmla="*/ 4 h 20"/>
                  <a:gd name="T24" fmla="*/ 32 w 32"/>
                  <a:gd name="T25" fmla="*/ 5 h 20"/>
                  <a:gd name="T26" fmla="*/ 27 w 32"/>
                  <a:gd name="T27" fmla="*/ 15 h 20"/>
                  <a:gd name="T28" fmla="*/ 22 w 32"/>
                  <a:gd name="T29" fmla="*/ 18 h 20"/>
                  <a:gd name="T30" fmla="*/ 14 w 32"/>
                  <a:gd name="T31" fmla="*/ 20 h 20"/>
                  <a:gd name="T32" fmla="*/ 5 w 32"/>
                  <a:gd name="T3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20">
                    <a:moveTo>
                      <a:pt x="5" y="20"/>
                    </a:moveTo>
                    <a:lnTo>
                      <a:pt x="2" y="18"/>
                    </a:lnTo>
                    <a:lnTo>
                      <a:pt x="1" y="15"/>
                    </a:lnTo>
                    <a:lnTo>
                      <a:pt x="0" y="12"/>
                    </a:lnTo>
                    <a:lnTo>
                      <a:pt x="0" y="10"/>
                    </a:lnTo>
                    <a:lnTo>
                      <a:pt x="5" y="4"/>
                    </a:lnTo>
                    <a:lnTo>
                      <a:pt x="11" y="1"/>
                    </a:lnTo>
                    <a:lnTo>
                      <a:pt x="17" y="0"/>
                    </a:lnTo>
                    <a:lnTo>
                      <a:pt x="26" y="0"/>
                    </a:lnTo>
                    <a:lnTo>
                      <a:pt x="27" y="1"/>
                    </a:lnTo>
                    <a:lnTo>
                      <a:pt x="30" y="3"/>
                    </a:lnTo>
                    <a:lnTo>
                      <a:pt x="31" y="4"/>
                    </a:lnTo>
                    <a:lnTo>
                      <a:pt x="32" y="5"/>
                    </a:lnTo>
                    <a:lnTo>
                      <a:pt x="27" y="15"/>
                    </a:lnTo>
                    <a:lnTo>
                      <a:pt x="22" y="18"/>
                    </a:lnTo>
                    <a:lnTo>
                      <a:pt x="14" y="20"/>
                    </a:lnTo>
                    <a:lnTo>
                      <a:pt x="5" y="20"/>
                    </a:lnTo>
                    <a:close/>
                  </a:path>
                </a:pathLst>
              </a:custGeom>
              <a:solidFill>
                <a:srgbClr val="00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24" name="Freeform 68"/>
              <p:cNvSpPr>
                <a:spLocks/>
              </p:cNvSpPr>
              <p:nvPr/>
            </p:nvSpPr>
            <p:spPr bwMode="auto">
              <a:xfrm>
                <a:off x="4300" y="803"/>
                <a:ext cx="156" cy="70"/>
              </a:xfrm>
              <a:custGeom>
                <a:avLst/>
                <a:gdLst>
                  <a:gd name="T0" fmla="*/ 181 w 313"/>
                  <a:gd name="T1" fmla="*/ 135 h 139"/>
                  <a:gd name="T2" fmla="*/ 169 w 313"/>
                  <a:gd name="T3" fmla="*/ 131 h 139"/>
                  <a:gd name="T4" fmla="*/ 165 w 313"/>
                  <a:gd name="T5" fmla="*/ 129 h 139"/>
                  <a:gd name="T6" fmla="*/ 165 w 313"/>
                  <a:gd name="T7" fmla="*/ 127 h 139"/>
                  <a:gd name="T8" fmla="*/ 175 w 313"/>
                  <a:gd name="T9" fmla="*/ 122 h 139"/>
                  <a:gd name="T10" fmla="*/ 195 w 313"/>
                  <a:gd name="T11" fmla="*/ 116 h 139"/>
                  <a:gd name="T12" fmla="*/ 214 w 313"/>
                  <a:gd name="T13" fmla="*/ 110 h 139"/>
                  <a:gd name="T14" fmla="*/ 233 w 313"/>
                  <a:gd name="T15" fmla="*/ 104 h 139"/>
                  <a:gd name="T16" fmla="*/ 242 w 313"/>
                  <a:gd name="T17" fmla="*/ 89 h 139"/>
                  <a:gd name="T18" fmla="*/ 245 w 313"/>
                  <a:gd name="T19" fmla="*/ 70 h 139"/>
                  <a:gd name="T20" fmla="*/ 234 w 313"/>
                  <a:gd name="T21" fmla="*/ 56 h 139"/>
                  <a:gd name="T22" fmla="*/ 206 w 313"/>
                  <a:gd name="T23" fmla="*/ 41 h 139"/>
                  <a:gd name="T24" fmla="*/ 178 w 313"/>
                  <a:gd name="T25" fmla="*/ 27 h 139"/>
                  <a:gd name="T26" fmla="*/ 152 w 313"/>
                  <a:gd name="T27" fmla="*/ 18 h 139"/>
                  <a:gd name="T28" fmla="*/ 138 w 313"/>
                  <a:gd name="T29" fmla="*/ 21 h 139"/>
                  <a:gd name="T30" fmla="*/ 126 w 313"/>
                  <a:gd name="T31" fmla="*/ 24 h 139"/>
                  <a:gd name="T32" fmla="*/ 113 w 313"/>
                  <a:gd name="T33" fmla="*/ 23 h 139"/>
                  <a:gd name="T34" fmla="*/ 100 w 313"/>
                  <a:gd name="T35" fmla="*/ 21 h 139"/>
                  <a:gd name="T36" fmla="*/ 90 w 313"/>
                  <a:gd name="T37" fmla="*/ 23 h 139"/>
                  <a:gd name="T38" fmla="*/ 69 w 313"/>
                  <a:gd name="T39" fmla="*/ 33 h 139"/>
                  <a:gd name="T40" fmla="*/ 43 w 313"/>
                  <a:gd name="T41" fmla="*/ 46 h 139"/>
                  <a:gd name="T42" fmla="*/ 20 w 313"/>
                  <a:gd name="T43" fmla="*/ 55 h 139"/>
                  <a:gd name="T44" fmla="*/ 6 w 313"/>
                  <a:gd name="T45" fmla="*/ 53 h 139"/>
                  <a:gd name="T46" fmla="*/ 1 w 313"/>
                  <a:gd name="T47" fmla="*/ 49 h 139"/>
                  <a:gd name="T48" fmla="*/ 12 w 313"/>
                  <a:gd name="T49" fmla="*/ 40 h 139"/>
                  <a:gd name="T50" fmla="*/ 45 w 313"/>
                  <a:gd name="T51" fmla="*/ 24 h 139"/>
                  <a:gd name="T52" fmla="*/ 85 w 313"/>
                  <a:gd name="T53" fmla="*/ 9 h 139"/>
                  <a:gd name="T54" fmla="*/ 122 w 313"/>
                  <a:gd name="T55" fmla="*/ 0 h 139"/>
                  <a:gd name="T56" fmla="*/ 128 w 313"/>
                  <a:gd name="T57" fmla="*/ 3 h 139"/>
                  <a:gd name="T58" fmla="*/ 118 w 313"/>
                  <a:gd name="T59" fmla="*/ 13 h 139"/>
                  <a:gd name="T60" fmla="*/ 121 w 313"/>
                  <a:gd name="T61" fmla="*/ 15 h 139"/>
                  <a:gd name="T62" fmla="*/ 131 w 313"/>
                  <a:gd name="T63" fmla="*/ 8 h 139"/>
                  <a:gd name="T64" fmla="*/ 159 w 313"/>
                  <a:gd name="T65" fmla="*/ 10 h 139"/>
                  <a:gd name="T66" fmla="*/ 204 w 313"/>
                  <a:gd name="T67" fmla="*/ 29 h 139"/>
                  <a:gd name="T68" fmla="*/ 249 w 313"/>
                  <a:gd name="T69" fmla="*/ 51 h 139"/>
                  <a:gd name="T70" fmla="*/ 293 w 313"/>
                  <a:gd name="T71" fmla="*/ 75 h 139"/>
                  <a:gd name="T72" fmla="*/ 302 w 313"/>
                  <a:gd name="T73" fmla="*/ 93 h 139"/>
                  <a:gd name="T74" fmla="*/ 268 w 313"/>
                  <a:gd name="T75" fmla="*/ 110 h 139"/>
                  <a:gd name="T76" fmla="*/ 232 w 313"/>
                  <a:gd name="T77" fmla="*/ 127 h 139"/>
                  <a:gd name="T78" fmla="*/ 198 w 313"/>
                  <a:gd name="T79" fmla="*/ 138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13" h="139">
                    <a:moveTo>
                      <a:pt x="187" y="139"/>
                    </a:moveTo>
                    <a:lnTo>
                      <a:pt x="181" y="135"/>
                    </a:lnTo>
                    <a:lnTo>
                      <a:pt x="175" y="132"/>
                    </a:lnTo>
                    <a:lnTo>
                      <a:pt x="169" y="131"/>
                    </a:lnTo>
                    <a:lnTo>
                      <a:pt x="164" y="130"/>
                    </a:lnTo>
                    <a:lnTo>
                      <a:pt x="165" y="129"/>
                    </a:lnTo>
                    <a:lnTo>
                      <a:pt x="165" y="128"/>
                    </a:lnTo>
                    <a:lnTo>
                      <a:pt x="165" y="127"/>
                    </a:lnTo>
                    <a:lnTo>
                      <a:pt x="165" y="125"/>
                    </a:lnTo>
                    <a:lnTo>
                      <a:pt x="175" y="122"/>
                    </a:lnTo>
                    <a:lnTo>
                      <a:pt x="184" y="120"/>
                    </a:lnTo>
                    <a:lnTo>
                      <a:pt x="195" y="116"/>
                    </a:lnTo>
                    <a:lnTo>
                      <a:pt x="204" y="114"/>
                    </a:lnTo>
                    <a:lnTo>
                      <a:pt x="214" y="110"/>
                    </a:lnTo>
                    <a:lnTo>
                      <a:pt x="224" y="108"/>
                    </a:lnTo>
                    <a:lnTo>
                      <a:pt x="233" y="104"/>
                    </a:lnTo>
                    <a:lnTo>
                      <a:pt x="242" y="99"/>
                    </a:lnTo>
                    <a:lnTo>
                      <a:pt x="242" y="89"/>
                    </a:lnTo>
                    <a:lnTo>
                      <a:pt x="244" y="79"/>
                    </a:lnTo>
                    <a:lnTo>
                      <a:pt x="245" y="70"/>
                    </a:lnTo>
                    <a:lnTo>
                      <a:pt x="245" y="62"/>
                    </a:lnTo>
                    <a:lnTo>
                      <a:pt x="234" y="56"/>
                    </a:lnTo>
                    <a:lnTo>
                      <a:pt x="221" y="48"/>
                    </a:lnTo>
                    <a:lnTo>
                      <a:pt x="206" y="41"/>
                    </a:lnTo>
                    <a:lnTo>
                      <a:pt x="191" y="34"/>
                    </a:lnTo>
                    <a:lnTo>
                      <a:pt x="178" y="27"/>
                    </a:lnTo>
                    <a:lnTo>
                      <a:pt x="164" y="22"/>
                    </a:lnTo>
                    <a:lnTo>
                      <a:pt x="152" y="18"/>
                    </a:lnTo>
                    <a:lnTo>
                      <a:pt x="143" y="17"/>
                    </a:lnTo>
                    <a:lnTo>
                      <a:pt x="138" y="21"/>
                    </a:lnTo>
                    <a:lnTo>
                      <a:pt x="133" y="23"/>
                    </a:lnTo>
                    <a:lnTo>
                      <a:pt x="126" y="24"/>
                    </a:lnTo>
                    <a:lnTo>
                      <a:pt x="120" y="24"/>
                    </a:lnTo>
                    <a:lnTo>
                      <a:pt x="113" y="23"/>
                    </a:lnTo>
                    <a:lnTo>
                      <a:pt x="106" y="22"/>
                    </a:lnTo>
                    <a:lnTo>
                      <a:pt x="100" y="21"/>
                    </a:lnTo>
                    <a:lnTo>
                      <a:pt x="96" y="19"/>
                    </a:lnTo>
                    <a:lnTo>
                      <a:pt x="90" y="23"/>
                    </a:lnTo>
                    <a:lnTo>
                      <a:pt x="81" y="27"/>
                    </a:lnTo>
                    <a:lnTo>
                      <a:pt x="69" y="33"/>
                    </a:lnTo>
                    <a:lnTo>
                      <a:pt x="57" y="39"/>
                    </a:lnTo>
                    <a:lnTo>
                      <a:pt x="43" y="46"/>
                    </a:lnTo>
                    <a:lnTo>
                      <a:pt x="30" y="52"/>
                    </a:lnTo>
                    <a:lnTo>
                      <a:pt x="20" y="55"/>
                    </a:lnTo>
                    <a:lnTo>
                      <a:pt x="12" y="56"/>
                    </a:lnTo>
                    <a:lnTo>
                      <a:pt x="6" y="53"/>
                    </a:lnTo>
                    <a:lnTo>
                      <a:pt x="4" y="51"/>
                    </a:lnTo>
                    <a:lnTo>
                      <a:pt x="1" y="49"/>
                    </a:lnTo>
                    <a:lnTo>
                      <a:pt x="0" y="47"/>
                    </a:lnTo>
                    <a:lnTo>
                      <a:pt x="12" y="40"/>
                    </a:lnTo>
                    <a:lnTo>
                      <a:pt x="27" y="32"/>
                    </a:lnTo>
                    <a:lnTo>
                      <a:pt x="45" y="24"/>
                    </a:lnTo>
                    <a:lnTo>
                      <a:pt x="66" y="16"/>
                    </a:lnTo>
                    <a:lnTo>
                      <a:pt x="85" y="9"/>
                    </a:lnTo>
                    <a:lnTo>
                      <a:pt x="105" y="3"/>
                    </a:lnTo>
                    <a:lnTo>
                      <a:pt x="122" y="0"/>
                    </a:lnTo>
                    <a:lnTo>
                      <a:pt x="135" y="0"/>
                    </a:lnTo>
                    <a:lnTo>
                      <a:pt x="128" y="3"/>
                    </a:lnTo>
                    <a:lnTo>
                      <a:pt x="122" y="8"/>
                    </a:lnTo>
                    <a:lnTo>
                      <a:pt x="118" y="13"/>
                    </a:lnTo>
                    <a:lnTo>
                      <a:pt x="114" y="18"/>
                    </a:lnTo>
                    <a:lnTo>
                      <a:pt x="121" y="15"/>
                    </a:lnTo>
                    <a:lnTo>
                      <a:pt x="127" y="11"/>
                    </a:lnTo>
                    <a:lnTo>
                      <a:pt x="131" y="8"/>
                    </a:lnTo>
                    <a:lnTo>
                      <a:pt x="137" y="3"/>
                    </a:lnTo>
                    <a:lnTo>
                      <a:pt x="159" y="10"/>
                    </a:lnTo>
                    <a:lnTo>
                      <a:pt x="181" y="18"/>
                    </a:lnTo>
                    <a:lnTo>
                      <a:pt x="204" y="29"/>
                    </a:lnTo>
                    <a:lnTo>
                      <a:pt x="227" y="39"/>
                    </a:lnTo>
                    <a:lnTo>
                      <a:pt x="249" y="51"/>
                    </a:lnTo>
                    <a:lnTo>
                      <a:pt x="272" y="63"/>
                    </a:lnTo>
                    <a:lnTo>
                      <a:pt x="293" y="75"/>
                    </a:lnTo>
                    <a:lnTo>
                      <a:pt x="313" y="86"/>
                    </a:lnTo>
                    <a:lnTo>
                      <a:pt x="302" y="93"/>
                    </a:lnTo>
                    <a:lnTo>
                      <a:pt x="287" y="102"/>
                    </a:lnTo>
                    <a:lnTo>
                      <a:pt x="268" y="110"/>
                    </a:lnTo>
                    <a:lnTo>
                      <a:pt x="250" y="120"/>
                    </a:lnTo>
                    <a:lnTo>
                      <a:pt x="232" y="127"/>
                    </a:lnTo>
                    <a:lnTo>
                      <a:pt x="213" y="134"/>
                    </a:lnTo>
                    <a:lnTo>
                      <a:pt x="198" y="138"/>
                    </a:lnTo>
                    <a:lnTo>
                      <a:pt x="187" y="139"/>
                    </a:lnTo>
                    <a:close/>
                  </a:path>
                </a:pathLst>
              </a:custGeom>
              <a:solidFill>
                <a:srgbClr val="66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25" name="Freeform 69"/>
              <p:cNvSpPr>
                <a:spLocks/>
              </p:cNvSpPr>
              <p:nvPr/>
            </p:nvSpPr>
            <p:spPr bwMode="auto">
              <a:xfrm>
                <a:off x="4296" y="861"/>
                <a:ext cx="23" cy="12"/>
              </a:xfrm>
              <a:custGeom>
                <a:avLst/>
                <a:gdLst>
                  <a:gd name="T0" fmla="*/ 38 w 46"/>
                  <a:gd name="T1" fmla="*/ 23 h 23"/>
                  <a:gd name="T2" fmla="*/ 31 w 46"/>
                  <a:gd name="T3" fmla="*/ 22 h 23"/>
                  <a:gd name="T4" fmla="*/ 25 w 46"/>
                  <a:gd name="T5" fmla="*/ 21 h 23"/>
                  <a:gd name="T6" fmla="*/ 19 w 46"/>
                  <a:gd name="T7" fmla="*/ 19 h 23"/>
                  <a:gd name="T8" fmla="*/ 14 w 46"/>
                  <a:gd name="T9" fmla="*/ 16 h 23"/>
                  <a:gd name="T10" fmla="*/ 9 w 46"/>
                  <a:gd name="T11" fmla="*/ 14 h 23"/>
                  <a:gd name="T12" fmla="*/ 5 w 46"/>
                  <a:gd name="T13" fmla="*/ 9 h 23"/>
                  <a:gd name="T14" fmla="*/ 2 w 46"/>
                  <a:gd name="T15" fmla="*/ 6 h 23"/>
                  <a:gd name="T16" fmla="*/ 0 w 46"/>
                  <a:gd name="T17" fmla="*/ 0 h 23"/>
                  <a:gd name="T18" fmla="*/ 5 w 46"/>
                  <a:gd name="T19" fmla="*/ 1 h 23"/>
                  <a:gd name="T20" fmla="*/ 10 w 46"/>
                  <a:gd name="T21" fmla="*/ 2 h 23"/>
                  <a:gd name="T22" fmla="*/ 16 w 46"/>
                  <a:gd name="T23" fmla="*/ 5 h 23"/>
                  <a:gd name="T24" fmla="*/ 22 w 46"/>
                  <a:gd name="T25" fmla="*/ 8 h 23"/>
                  <a:gd name="T26" fmla="*/ 28 w 46"/>
                  <a:gd name="T27" fmla="*/ 12 h 23"/>
                  <a:gd name="T28" fmla="*/ 34 w 46"/>
                  <a:gd name="T29" fmla="*/ 15 h 23"/>
                  <a:gd name="T30" fmla="*/ 39 w 46"/>
                  <a:gd name="T31" fmla="*/ 19 h 23"/>
                  <a:gd name="T32" fmla="*/ 46 w 46"/>
                  <a:gd name="T33" fmla="*/ 21 h 23"/>
                  <a:gd name="T34" fmla="*/ 45 w 46"/>
                  <a:gd name="T35" fmla="*/ 22 h 23"/>
                  <a:gd name="T36" fmla="*/ 44 w 46"/>
                  <a:gd name="T37" fmla="*/ 23 h 23"/>
                  <a:gd name="T38" fmla="*/ 42 w 46"/>
                  <a:gd name="T39" fmla="*/ 23 h 23"/>
                  <a:gd name="T40" fmla="*/ 38 w 46"/>
                  <a:gd name="T41"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 h="23">
                    <a:moveTo>
                      <a:pt x="38" y="23"/>
                    </a:moveTo>
                    <a:lnTo>
                      <a:pt x="31" y="22"/>
                    </a:lnTo>
                    <a:lnTo>
                      <a:pt x="25" y="21"/>
                    </a:lnTo>
                    <a:lnTo>
                      <a:pt x="19" y="19"/>
                    </a:lnTo>
                    <a:lnTo>
                      <a:pt x="14" y="16"/>
                    </a:lnTo>
                    <a:lnTo>
                      <a:pt x="9" y="14"/>
                    </a:lnTo>
                    <a:lnTo>
                      <a:pt x="5" y="9"/>
                    </a:lnTo>
                    <a:lnTo>
                      <a:pt x="2" y="6"/>
                    </a:lnTo>
                    <a:lnTo>
                      <a:pt x="0" y="0"/>
                    </a:lnTo>
                    <a:lnTo>
                      <a:pt x="5" y="1"/>
                    </a:lnTo>
                    <a:lnTo>
                      <a:pt x="10" y="2"/>
                    </a:lnTo>
                    <a:lnTo>
                      <a:pt x="16" y="5"/>
                    </a:lnTo>
                    <a:lnTo>
                      <a:pt x="22" y="8"/>
                    </a:lnTo>
                    <a:lnTo>
                      <a:pt x="28" y="12"/>
                    </a:lnTo>
                    <a:lnTo>
                      <a:pt x="34" y="15"/>
                    </a:lnTo>
                    <a:lnTo>
                      <a:pt x="39" y="19"/>
                    </a:lnTo>
                    <a:lnTo>
                      <a:pt x="46" y="21"/>
                    </a:lnTo>
                    <a:lnTo>
                      <a:pt x="45" y="22"/>
                    </a:lnTo>
                    <a:lnTo>
                      <a:pt x="44" y="23"/>
                    </a:lnTo>
                    <a:lnTo>
                      <a:pt x="42" y="23"/>
                    </a:lnTo>
                    <a:lnTo>
                      <a:pt x="38" y="23"/>
                    </a:lnTo>
                    <a:close/>
                  </a:path>
                </a:pathLst>
              </a:custGeom>
              <a:solidFill>
                <a:srgbClr val="00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26" name="Freeform 70"/>
              <p:cNvSpPr>
                <a:spLocks/>
              </p:cNvSpPr>
              <p:nvPr/>
            </p:nvSpPr>
            <p:spPr bwMode="auto">
              <a:xfrm>
                <a:off x="4215" y="859"/>
                <a:ext cx="11" cy="10"/>
              </a:xfrm>
              <a:custGeom>
                <a:avLst/>
                <a:gdLst>
                  <a:gd name="T0" fmla="*/ 11 w 22"/>
                  <a:gd name="T1" fmla="*/ 20 h 20"/>
                  <a:gd name="T2" fmla="*/ 11 w 22"/>
                  <a:gd name="T3" fmla="*/ 19 h 20"/>
                  <a:gd name="T4" fmla="*/ 11 w 22"/>
                  <a:gd name="T5" fmla="*/ 19 h 20"/>
                  <a:gd name="T6" fmla="*/ 10 w 22"/>
                  <a:gd name="T7" fmla="*/ 18 h 20"/>
                  <a:gd name="T8" fmla="*/ 10 w 22"/>
                  <a:gd name="T9" fmla="*/ 18 h 20"/>
                  <a:gd name="T10" fmla="*/ 8 w 22"/>
                  <a:gd name="T11" fmla="*/ 18 h 20"/>
                  <a:gd name="T12" fmla="*/ 6 w 22"/>
                  <a:gd name="T13" fmla="*/ 18 h 20"/>
                  <a:gd name="T14" fmla="*/ 2 w 22"/>
                  <a:gd name="T15" fmla="*/ 18 h 20"/>
                  <a:gd name="T16" fmla="*/ 0 w 22"/>
                  <a:gd name="T17" fmla="*/ 18 h 20"/>
                  <a:gd name="T18" fmla="*/ 0 w 22"/>
                  <a:gd name="T19" fmla="*/ 17 h 20"/>
                  <a:gd name="T20" fmla="*/ 0 w 22"/>
                  <a:gd name="T21" fmla="*/ 14 h 20"/>
                  <a:gd name="T22" fmla="*/ 0 w 22"/>
                  <a:gd name="T23" fmla="*/ 13 h 20"/>
                  <a:gd name="T24" fmla="*/ 1 w 22"/>
                  <a:gd name="T25" fmla="*/ 12 h 20"/>
                  <a:gd name="T26" fmla="*/ 6 w 22"/>
                  <a:gd name="T27" fmla="*/ 10 h 20"/>
                  <a:gd name="T28" fmla="*/ 11 w 22"/>
                  <a:gd name="T29" fmla="*/ 6 h 20"/>
                  <a:gd name="T30" fmla="*/ 16 w 22"/>
                  <a:gd name="T31" fmla="*/ 4 h 20"/>
                  <a:gd name="T32" fmla="*/ 21 w 22"/>
                  <a:gd name="T33" fmla="*/ 0 h 20"/>
                  <a:gd name="T34" fmla="*/ 22 w 22"/>
                  <a:gd name="T35" fmla="*/ 4 h 20"/>
                  <a:gd name="T36" fmla="*/ 22 w 22"/>
                  <a:gd name="T37" fmla="*/ 12 h 20"/>
                  <a:gd name="T38" fmla="*/ 18 w 22"/>
                  <a:gd name="T39" fmla="*/ 18 h 20"/>
                  <a:gd name="T40" fmla="*/ 11 w 22"/>
                  <a:gd name="T4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20">
                    <a:moveTo>
                      <a:pt x="11" y="20"/>
                    </a:moveTo>
                    <a:lnTo>
                      <a:pt x="11" y="19"/>
                    </a:lnTo>
                    <a:lnTo>
                      <a:pt x="11" y="19"/>
                    </a:lnTo>
                    <a:lnTo>
                      <a:pt x="10" y="18"/>
                    </a:lnTo>
                    <a:lnTo>
                      <a:pt x="10" y="18"/>
                    </a:lnTo>
                    <a:lnTo>
                      <a:pt x="8" y="18"/>
                    </a:lnTo>
                    <a:lnTo>
                      <a:pt x="6" y="18"/>
                    </a:lnTo>
                    <a:lnTo>
                      <a:pt x="2" y="18"/>
                    </a:lnTo>
                    <a:lnTo>
                      <a:pt x="0" y="18"/>
                    </a:lnTo>
                    <a:lnTo>
                      <a:pt x="0" y="17"/>
                    </a:lnTo>
                    <a:lnTo>
                      <a:pt x="0" y="14"/>
                    </a:lnTo>
                    <a:lnTo>
                      <a:pt x="0" y="13"/>
                    </a:lnTo>
                    <a:lnTo>
                      <a:pt x="1" y="12"/>
                    </a:lnTo>
                    <a:lnTo>
                      <a:pt x="6" y="10"/>
                    </a:lnTo>
                    <a:lnTo>
                      <a:pt x="11" y="6"/>
                    </a:lnTo>
                    <a:lnTo>
                      <a:pt x="16" y="4"/>
                    </a:lnTo>
                    <a:lnTo>
                      <a:pt x="21" y="0"/>
                    </a:lnTo>
                    <a:lnTo>
                      <a:pt x="22" y="4"/>
                    </a:lnTo>
                    <a:lnTo>
                      <a:pt x="22" y="12"/>
                    </a:lnTo>
                    <a:lnTo>
                      <a:pt x="18" y="18"/>
                    </a:lnTo>
                    <a:lnTo>
                      <a:pt x="11"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27" name="Freeform 71"/>
              <p:cNvSpPr>
                <a:spLocks/>
              </p:cNvSpPr>
              <p:nvPr/>
            </p:nvSpPr>
            <p:spPr bwMode="auto">
              <a:xfrm>
                <a:off x="4315" y="817"/>
                <a:ext cx="102" cy="47"/>
              </a:xfrm>
              <a:custGeom>
                <a:avLst/>
                <a:gdLst>
                  <a:gd name="T0" fmla="*/ 113 w 205"/>
                  <a:gd name="T1" fmla="*/ 93 h 95"/>
                  <a:gd name="T2" fmla="*/ 104 w 205"/>
                  <a:gd name="T3" fmla="*/ 89 h 95"/>
                  <a:gd name="T4" fmla="*/ 95 w 205"/>
                  <a:gd name="T5" fmla="*/ 86 h 95"/>
                  <a:gd name="T6" fmla="*/ 86 w 205"/>
                  <a:gd name="T7" fmla="*/ 82 h 95"/>
                  <a:gd name="T8" fmla="*/ 74 w 205"/>
                  <a:gd name="T9" fmla="*/ 68 h 95"/>
                  <a:gd name="T10" fmla="*/ 59 w 205"/>
                  <a:gd name="T11" fmla="*/ 52 h 95"/>
                  <a:gd name="T12" fmla="*/ 42 w 205"/>
                  <a:gd name="T13" fmla="*/ 43 h 95"/>
                  <a:gd name="T14" fmla="*/ 20 w 205"/>
                  <a:gd name="T15" fmla="*/ 41 h 95"/>
                  <a:gd name="T16" fmla="*/ 6 w 205"/>
                  <a:gd name="T17" fmla="*/ 40 h 95"/>
                  <a:gd name="T18" fmla="*/ 2 w 205"/>
                  <a:gd name="T19" fmla="*/ 38 h 95"/>
                  <a:gd name="T20" fmla="*/ 0 w 205"/>
                  <a:gd name="T21" fmla="*/ 36 h 95"/>
                  <a:gd name="T22" fmla="*/ 0 w 205"/>
                  <a:gd name="T23" fmla="*/ 34 h 95"/>
                  <a:gd name="T24" fmla="*/ 7 w 205"/>
                  <a:gd name="T25" fmla="*/ 28 h 95"/>
                  <a:gd name="T26" fmla="*/ 25 w 205"/>
                  <a:gd name="T27" fmla="*/ 19 h 95"/>
                  <a:gd name="T28" fmla="*/ 45 w 205"/>
                  <a:gd name="T29" fmla="*/ 10 h 95"/>
                  <a:gd name="T30" fmla="*/ 65 w 205"/>
                  <a:gd name="T31" fmla="*/ 4 h 95"/>
                  <a:gd name="T32" fmla="*/ 80 w 205"/>
                  <a:gd name="T33" fmla="*/ 4 h 95"/>
                  <a:gd name="T34" fmla="*/ 92 w 205"/>
                  <a:gd name="T35" fmla="*/ 4 h 95"/>
                  <a:gd name="T36" fmla="*/ 104 w 205"/>
                  <a:gd name="T37" fmla="*/ 3 h 95"/>
                  <a:gd name="T38" fmla="*/ 116 w 205"/>
                  <a:gd name="T39" fmla="*/ 0 h 95"/>
                  <a:gd name="T40" fmla="*/ 130 w 205"/>
                  <a:gd name="T41" fmla="*/ 4 h 95"/>
                  <a:gd name="T42" fmla="*/ 146 w 205"/>
                  <a:gd name="T43" fmla="*/ 12 h 95"/>
                  <a:gd name="T44" fmla="*/ 164 w 205"/>
                  <a:gd name="T45" fmla="*/ 20 h 95"/>
                  <a:gd name="T46" fmla="*/ 180 w 205"/>
                  <a:gd name="T47" fmla="*/ 28 h 95"/>
                  <a:gd name="T48" fmla="*/ 197 w 205"/>
                  <a:gd name="T49" fmla="*/ 36 h 95"/>
                  <a:gd name="T50" fmla="*/ 204 w 205"/>
                  <a:gd name="T51" fmla="*/ 40 h 95"/>
                  <a:gd name="T52" fmla="*/ 204 w 205"/>
                  <a:gd name="T53" fmla="*/ 46 h 95"/>
                  <a:gd name="T54" fmla="*/ 204 w 205"/>
                  <a:gd name="T55" fmla="*/ 58 h 95"/>
                  <a:gd name="T56" fmla="*/ 195 w 205"/>
                  <a:gd name="T57" fmla="*/ 73 h 95"/>
                  <a:gd name="T58" fmla="*/ 172 w 205"/>
                  <a:gd name="T59" fmla="*/ 82 h 95"/>
                  <a:gd name="T60" fmla="*/ 149 w 205"/>
                  <a:gd name="T61" fmla="*/ 90 h 95"/>
                  <a:gd name="T62" fmla="*/ 127 w 205"/>
                  <a:gd name="T63" fmla="*/ 9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95">
                    <a:moveTo>
                      <a:pt x="118" y="95"/>
                    </a:moveTo>
                    <a:lnTo>
                      <a:pt x="113" y="93"/>
                    </a:lnTo>
                    <a:lnTo>
                      <a:pt x="108" y="91"/>
                    </a:lnTo>
                    <a:lnTo>
                      <a:pt x="104" y="89"/>
                    </a:lnTo>
                    <a:lnTo>
                      <a:pt x="99" y="87"/>
                    </a:lnTo>
                    <a:lnTo>
                      <a:pt x="95" y="86"/>
                    </a:lnTo>
                    <a:lnTo>
                      <a:pt x="91" y="83"/>
                    </a:lnTo>
                    <a:lnTo>
                      <a:pt x="86" y="82"/>
                    </a:lnTo>
                    <a:lnTo>
                      <a:pt x="82" y="80"/>
                    </a:lnTo>
                    <a:lnTo>
                      <a:pt x="74" y="68"/>
                    </a:lnTo>
                    <a:lnTo>
                      <a:pt x="66" y="59"/>
                    </a:lnTo>
                    <a:lnTo>
                      <a:pt x="59" y="52"/>
                    </a:lnTo>
                    <a:lnTo>
                      <a:pt x="51" y="46"/>
                    </a:lnTo>
                    <a:lnTo>
                      <a:pt x="42" y="43"/>
                    </a:lnTo>
                    <a:lnTo>
                      <a:pt x="31" y="41"/>
                    </a:lnTo>
                    <a:lnTo>
                      <a:pt x="20" y="41"/>
                    </a:lnTo>
                    <a:lnTo>
                      <a:pt x="7" y="41"/>
                    </a:lnTo>
                    <a:lnTo>
                      <a:pt x="6" y="40"/>
                    </a:lnTo>
                    <a:lnTo>
                      <a:pt x="4" y="38"/>
                    </a:lnTo>
                    <a:lnTo>
                      <a:pt x="2" y="38"/>
                    </a:lnTo>
                    <a:lnTo>
                      <a:pt x="0" y="37"/>
                    </a:lnTo>
                    <a:lnTo>
                      <a:pt x="0" y="36"/>
                    </a:lnTo>
                    <a:lnTo>
                      <a:pt x="0" y="35"/>
                    </a:lnTo>
                    <a:lnTo>
                      <a:pt x="0" y="34"/>
                    </a:lnTo>
                    <a:lnTo>
                      <a:pt x="0" y="33"/>
                    </a:lnTo>
                    <a:lnTo>
                      <a:pt x="7" y="28"/>
                    </a:lnTo>
                    <a:lnTo>
                      <a:pt x="16" y="23"/>
                    </a:lnTo>
                    <a:lnTo>
                      <a:pt x="25" y="19"/>
                    </a:lnTo>
                    <a:lnTo>
                      <a:pt x="36" y="14"/>
                    </a:lnTo>
                    <a:lnTo>
                      <a:pt x="45" y="10"/>
                    </a:lnTo>
                    <a:lnTo>
                      <a:pt x="55" y="6"/>
                    </a:lnTo>
                    <a:lnTo>
                      <a:pt x="65" y="4"/>
                    </a:lnTo>
                    <a:lnTo>
                      <a:pt x="74" y="1"/>
                    </a:lnTo>
                    <a:lnTo>
                      <a:pt x="80" y="4"/>
                    </a:lnTo>
                    <a:lnTo>
                      <a:pt x="86" y="4"/>
                    </a:lnTo>
                    <a:lnTo>
                      <a:pt x="92" y="4"/>
                    </a:lnTo>
                    <a:lnTo>
                      <a:pt x="98" y="4"/>
                    </a:lnTo>
                    <a:lnTo>
                      <a:pt x="104" y="3"/>
                    </a:lnTo>
                    <a:lnTo>
                      <a:pt x="111" y="1"/>
                    </a:lnTo>
                    <a:lnTo>
                      <a:pt x="116" y="0"/>
                    </a:lnTo>
                    <a:lnTo>
                      <a:pt x="122" y="0"/>
                    </a:lnTo>
                    <a:lnTo>
                      <a:pt x="130" y="4"/>
                    </a:lnTo>
                    <a:lnTo>
                      <a:pt x="138" y="8"/>
                    </a:lnTo>
                    <a:lnTo>
                      <a:pt x="146" y="12"/>
                    </a:lnTo>
                    <a:lnTo>
                      <a:pt x="156" y="16"/>
                    </a:lnTo>
                    <a:lnTo>
                      <a:pt x="164" y="20"/>
                    </a:lnTo>
                    <a:lnTo>
                      <a:pt x="172" y="25"/>
                    </a:lnTo>
                    <a:lnTo>
                      <a:pt x="180" y="28"/>
                    </a:lnTo>
                    <a:lnTo>
                      <a:pt x="188" y="33"/>
                    </a:lnTo>
                    <a:lnTo>
                      <a:pt x="197" y="36"/>
                    </a:lnTo>
                    <a:lnTo>
                      <a:pt x="202" y="38"/>
                    </a:lnTo>
                    <a:lnTo>
                      <a:pt x="204" y="40"/>
                    </a:lnTo>
                    <a:lnTo>
                      <a:pt x="205" y="41"/>
                    </a:lnTo>
                    <a:lnTo>
                      <a:pt x="204" y="46"/>
                    </a:lnTo>
                    <a:lnTo>
                      <a:pt x="204" y="51"/>
                    </a:lnTo>
                    <a:lnTo>
                      <a:pt x="204" y="58"/>
                    </a:lnTo>
                    <a:lnTo>
                      <a:pt x="204" y="68"/>
                    </a:lnTo>
                    <a:lnTo>
                      <a:pt x="195" y="73"/>
                    </a:lnTo>
                    <a:lnTo>
                      <a:pt x="184" y="78"/>
                    </a:lnTo>
                    <a:lnTo>
                      <a:pt x="172" y="82"/>
                    </a:lnTo>
                    <a:lnTo>
                      <a:pt x="160" y="87"/>
                    </a:lnTo>
                    <a:lnTo>
                      <a:pt x="149" y="90"/>
                    </a:lnTo>
                    <a:lnTo>
                      <a:pt x="137" y="93"/>
                    </a:lnTo>
                    <a:lnTo>
                      <a:pt x="127" y="94"/>
                    </a:lnTo>
                    <a:lnTo>
                      <a:pt x="118" y="95"/>
                    </a:lnTo>
                    <a:close/>
                  </a:path>
                </a:pathLst>
              </a:cu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28" name="Freeform 72"/>
              <p:cNvSpPr>
                <a:spLocks/>
              </p:cNvSpPr>
              <p:nvPr/>
            </p:nvSpPr>
            <p:spPr bwMode="auto">
              <a:xfrm>
                <a:off x="4211" y="855"/>
                <a:ext cx="13" cy="8"/>
              </a:xfrm>
              <a:custGeom>
                <a:avLst/>
                <a:gdLst>
                  <a:gd name="T0" fmla="*/ 1 w 25"/>
                  <a:gd name="T1" fmla="*/ 17 h 17"/>
                  <a:gd name="T2" fmla="*/ 1 w 25"/>
                  <a:gd name="T3" fmla="*/ 15 h 17"/>
                  <a:gd name="T4" fmla="*/ 1 w 25"/>
                  <a:gd name="T5" fmla="*/ 14 h 17"/>
                  <a:gd name="T6" fmla="*/ 1 w 25"/>
                  <a:gd name="T7" fmla="*/ 13 h 17"/>
                  <a:gd name="T8" fmla="*/ 0 w 25"/>
                  <a:gd name="T9" fmla="*/ 10 h 17"/>
                  <a:gd name="T10" fmla="*/ 6 w 25"/>
                  <a:gd name="T11" fmla="*/ 6 h 17"/>
                  <a:gd name="T12" fmla="*/ 11 w 25"/>
                  <a:gd name="T13" fmla="*/ 3 h 17"/>
                  <a:gd name="T14" fmla="*/ 18 w 25"/>
                  <a:gd name="T15" fmla="*/ 0 h 17"/>
                  <a:gd name="T16" fmla="*/ 25 w 25"/>
                  <a:gd name="T17" fmla="*/ 0 h 17"/>
                  <a:gd name="T18" fmla="*/ 25 w 25"/>
                  <a:gd name="T19" fmla="*/ 2 h 17"/>
                  <a:gd name="T20" fmla="*/ 25 w 25"/>
                  <a:gd name="T21" fmla="*/ 3 h 17"/>
                  <a:gd name="T22" fmla="*/ 25 w 25"/>
                  <a:gd name="T23" fmla="*/ 4 h 17"/>
                  <a:gd name="T24" fmla="*/ 25 w 25"/>
                  <a:gd name="T25" fmla="*/ 5 h 17"/>
                  <a:gd name="T26" fmla="*/ 14 w 25"/>
                  <a:gd name="T27" fmla="*/ 11 h 17"/>
                  <a:gd name="T28" fmla="*/ 7 w 25"/>
                  <a:gd name="T29" fmla="*/ 14 h 17"/>
                  <a:gd name="T30" fmla="*/ 3 w 25"/>
                  <a:gd name="T31" fmla="*/ 15 h 17"/>
                  <a:gd name="T32" fmla="*/ 1 w 25"/>
                  <a:gd name="T33"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17">
                    <a:moveTo>
                      <a:pt x="1" y="17"/>
                    </a:moveTo>
                    <a:lnTo>
                      <a:pt x="1" y="15"/>
                    </a:lnTo>
                    <a:lnTo>
                      <a:pt x="1" y="14"/>
                    </a:lnTo>
                    <a:lnTo>
                      <a:pt x="1" y="13"/>
                    </a:lnTo>
                    <a:lnTo>
                      <a:pt x="0" y="10"/>
                    </a:lnTo>
                    <a:lnTo>
                      <a:pt x="6" y="6"/>
                    </a:lnTo>
                    <a:lnTo>
                      <a:pt x="11" y="3"/>
                    </a:lnTo>
                    <a:lnTo>
                      <a:pt x="18" y="0"/>
                    </a:lnTo>
                    <a:lnTo>
                      <a:pt x="25" y="0"/>
                    </a:lnTo>
                    <a:lnTo>
                      <a:pt x="25" y="2"/>
                    </a:lnTo>
                    <a:lnTo>
                      <a:pt x="25" y="3"/>
                    </a:lnTo>
                    <a:lnTo>
                      <a:pt x="25" y="4"/>
                    </a:lnTo>
                    <a:lnTo>
                      <a:pt x="25" y="5"/>
                    </a:lnTo>
                    <a:lnTo>
                      <a:pt x="14" y="11"/>
                    </a:lnTo>
                    <a:lnTo>
                      <a:pt x="7" y="14"/>
                    </a:lnTo>
                    <a:lnTo>
                      <a:pt x="3" y="15"/>
                    </a:lnTo>
                    <a:lnTo>
                      <a:pt x="1"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29" name="Freeform 73"/>
              <p:cNvSpPr>
                <a:spLocks/>
              </p:cNvSpPr>
              <p:nvPr/>
            </p:nvSpPr>
            <p:spPr bwMode="auto">
              <a:xfrm>
                <a:off x="4375" y="843"/>
                <a:ext cx="27" cy="12"/>
              </a:xfrm>
              <a:custGeom>
                <a:avLst/>
                <a:gdLst>
                  <a:gd name="T0" fmla="*/ 0 w 53"/>
                  <a:gd name="T1" fmla="*/ 24 h 24"/>
                  <a:gd name="T2" fmla="*/ 0 w 53"/>
                  <a:gd name="T3" fmla="*/ 23 h 24"/>
                  <a:gd name="T4" fmla="*/ 0 w 53"/>
                  <a:gd name="T5" fmla="*/ 22 h 24"/>
                  <a:gd name="T6" fmla="*/ 0 w 53"/>
                  <a:gd name="T7" fmla="*/ 21 h 24"/>
                  <a:gd name="T8" fmla="*/ 0 w 53"/>
                  <a:gd name="T9" fmla="*/ 20 h 24"/>
                  <a:gd name="T10" fmla="*/ 5 w 53"/>
                  <a:gd name="T11" fmla="*/ 15 h 24"/>
                  <a:gd name="T12" fmla="*/ 10 w 53"/>
                  <a:gd name="T13" fmla="*/ 12 h 24"/>
                  <a:gd name="T14" fmla="*/ 17 w 53"/>
                  <a:gd name="T15" fmla="*/ 9 h 24"/>
                  <a:gd name="T16" fmla="*/ 24 w 53"/>
                  <a:gd name="T17" fmla="*/ 6 h 24"/>
                  <a:gd name="T18" fmla="*/ 31 w 53"/>
                  <a:gd name="T19" fmla="*/ 5 h 24"/>
                  <a:gd name="T20" fmla="*/ 39 w 53"/>
                  <a:gd name="T21" fmla="*/ 2 h 24"/>
                  <a:gd name="T22" fmla="*/ 46 w 53"/>
                  <a:gd name="T23" fmla="*/ 1 h 24"/>
                  <a:gd name="T24" fmla="*/ 53 w 53"/>
                  <a:gd name="T25" fmla="*/ 0 h 24"/>
                  <a:gd name="T26" fmla="*/ 52 w 53"/>
                  <a:gd name="T27" fmla="*/ 4 h 24"/>
                  <a:gd name="T28" fmla="*/ 46 w 53"/>
                  <a:gd name="T29" fmla="*/ 8 h 24"/>
                  <a:gd name="T30" fmla="*/ 39 w 53"/>
                  <a:gd name="T31" fmla="*/ 12 h 24"/>
                  <a:gd name="T32" fmla="*/ 30 w 53"/>
                  <a:gd name="T33" fmla="*/ 15 h 24"/>
                  <a:gd name="T34" fmla="*/ 21 w 53"/>
                  <a:gd name="T35" fmla="*/ 19 h 24"/>
                  <a:gd name="T36" fmla="*/ 12 w 53"/>
                  <a:gd name="T37" fmla="*/ 21 h 24"/>
                  <a:gd name="T38" fmla="*/ 5 w 53"/>
                  <a:gd name="T39" fmla="*/ 23 h 24"/>
                  <a:gd name="T40" fmla="*/ 0 w 53"/>
                  <a:gd name="T41"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 h="24">
                    <a:moveTo>
                      <a:pt x="0" y="24"/>
                    </a:moveTo>
                    <a:lnTo>
                      <a:pt x="0" y="23"/>
                    </a:lnTo>
                    <a:lnTo>
                      <a:pt x="0" y="22"/>
                    </a:lnTo>
                    <a:lnTo>
                      <a:pt x="0" y="21"/>
                    </a:lnTo>
                    <a:lnTo>
                      <a:pt x="0" y="20"/>
                    </a:lnTo>
                    <a:lnTo>
                      <a:pt x="5" y="15"/>
                    </a:lnTo>
                    <a:lnTo>
                      <a:pt x="10" y="12"/>
                    </a:lnTo>
                    <a:lnTo>
                      <a:pt x="17" y="9"/>
                    </a:lnTo>
                    <a:lnTo>
                      <a:pt x="24" y="6"/>
                    </a:lnTo>
                    <a:lnTo>
                      <a:pt x="31" y="5"/>
                    </a:lnTo>
                    <a:lnTo>
                      <a:pt x="39" y="2"/>
                    </a:lnTo>
                    <a:lnTo>
                      <a:pt x="46" y="1"/>
                    </a:lnTo>
                    <a:lnTo>
                      <a:pt x="53" y="0"/>
                    </a:lnTo>
                    <a:lnTo>
                      <a:pt x="52" y="4"/>
                    </a:lnTo>
                    <a:lnTo>
                      <a:pt x="46" y="8"/>
                    </a:lnTo>
                    <a:lnTo>
                      <a:pt x="39" y="12"/>
                    </a:lnTo>
                    <a:lnTo>
                      <a:pt x="30" y="15"/>
                    </a:lnTo>
                    <a:lnTo>
                      <a:pt x="21" y="19"/>
                    </a:lnTo>
                    <a:lnTo>
                      <a:pt x="12" y="21"/>
                    </a:lnTo>
                    <a:lnTo>
                      <a:pt x="5" y="23"/>
                    </a:lnTo>
                    <a:lnTo>
                      <a:pt x="0"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30" name="Freeform 74"/>
              <p:cNvSpPr>
                <a:spLocks/>
              </p:cNvSpPr>
              <p:nvPr/>
            </p:nvSpPr>
            <p:spPr bwMode="auto">
              <a:xfrm>
                <a:off x="4423" y="839"/>
                <a:ext cx="16" cy="15"/>
              </a:xfrm>
              <a:custGeom>
                <a:avLst/>
                <a:gdLst>
                  <a:gd name="T0" fmla="*/ 23 w 31"/>
                  <a:gd name="T1" fmla="*/ 30 h 30"/>
                  <a:gd name="T2" fmla="*/ 23 w 31"/>
                  <a:gd name="T3" fmla="*/ 29 h 30"/>
                  <a:gd name="T4" fmla="*/ 23 w 31"/>
                  <a:gd name="T5" fmla="*/ 28 h 30"/>
                  <a:gd name="T6" fmla="*/ 23 w 31"/>
                  <a:gd name="T7" fmla="*/ 27 h 30"/>
                  <a:gd name="T8" fmla="*/ 22 w 31"/>
                  <a:gd name="T9" fmla="*/ 25 h 30"/>
                  <a:gd name="T10" fmla="*/ 19 w 31"/>
                  <a:gd name="T11" fmla="*/ 25 h 30"/>
                  <a:gd name="T12" fmla="*/ 16 w 31"/>
                  <a:gd name="T13" fmla="*/ 25 h 30"/>
                  <a:gd name="T14" fmla="*/ 12 w 31"/>
                  <a:gd name="T15" fmla="*/ 25 h 30"/>
                  <a:gd name="T16" fmla="*/ 9 w 31"/>
                  <a:gd name="T17" fmla="*/ 27 h 30"/>
                  <a:gd name="T18" fmla="*/ 9 w 31"/>
                  <a:gd name="T19" fmla="*/ 21 h 30"/>
                  <a:gd name="T20" fmla="*/ 9 w 31"/>
                  <a:gd name="T21" fmla="*/ 19 h 30"/>
                  <a:gd name="T22" fmla="*/ 8 w 31"/>
                  <a:gd name="T23" fmla="*/ 17 h 30"/>
                  <a:gd name="T24" fmla="*/ 7 w 31"/>
                  <a:gd name="T25" fmla="*/ 16 h 30"/>
                  <a:gd name="T26" fmla="*/ 4 w 31"/>
                  <a:gd name="T27" fmla="*/ 17 h 30"/>
                  <a:gd name="T28" fmla="*/ 3 w 31"/>
                  <a:gd name="T29" fmla="*/ 17 h 30"/>
                  <a:gd name="T30" fmla="*/ 1 w 31"/>
                  <a:gd name="T31" fmla="*/ 19 h 30"/>
                  <a:gd name="T32" fmla="*/ 0 w 31"/>
                  <a:gd name="T33" fmla="*/ 20 h 30"/>
                  <a:gd name="T34" fmla="*/ 2 w 31"/>
                  <a:gd name="T35" fmla="*/ 13 h 30"/>
                  <a:gd name="T36" fmla="*/ 8 w 31"/>
                  <a:gd name="T37" fmla="*/ 7 h 30"/>
                  <a:gd name="T38" fmla="*/ 16 w 31"/>
                  <a:gd name="T39" fmla="*/ 2 h 30"/>
                  <a:gd name="T40" fmla="*/ 23 w 31"/>
                  <a:gd name="T41" fmla="*/ 0 h 30"/>
                  <a:gd name="T42" fmla="*/ 24 w 31"/>
                  <a:gd name="T43" fmla="*/ 2 h 30"/>
                  <a:gd name="T44" fmla="*/ 25 w 31"/>
                  <a:gd name="T45" fmla="*/ 5 h 30"/>
                  <a:gd name="T46" fmla="*/ 27 w 31"/>
                  <a:gd name="T47" fmla="*/ 7 h 30"/>
                  <a:gd name="T48" fmla="*/ 31 w 31"/>
                  <a:gd name="T49" fmla="*/ 8 h 30"/>
                  <a:gd name="T50" fmla="*/ 31 w 31"/>
                  <a:gd name="T51" fmla="*/ 9 h 30"/>
                  <a:gd name="T52" fmla="*/ 31 w 31"/>
                  <a:gd name="T53" fmla="*/ 10 h 30"/>
                  <a:gd name="T54" fmla="*/ 31 w 31"/>
                  <a:gd name="T55" fmla="*/ 12 h 30"/>
                  <a:gd name="T56" fmla="*/ 31 w 31"/>
                  <a:gd name="T57" fmla="*/ 13 h 30"/>
                  <a:gd name="T58" fmla="*/ 30 w 31"/>
                  <a:gd name="T59" fmla="*/ 14 h 30"/>
                  <a:gd name="T60" fmla="*/ 29 w 31"/>
                  <a:gd name="T61" fmla="*/ 14 h 30"/>
                  <a:gd name="T62" fmla="*/ 27 w 31"/>
                  <a:gd name="T63" fmla="*/ 14 h 30"/>
                  <a:gd name="T64" fmla="*/ 26 w 31"/>
                  <a:gd name="T65" fmla="*/ 15 h 30"/>
                  <a:gd name="T66" fmla="*/ 27 w 31"/>
                  <a:gd name="T67" fmla="*/ 17 h 30"/>
                  <a:gd name="T68" fmla="*/ 29 w 31"/>
                  <a:gd name="T69" fmla="*/ 20 h 30"/>
                  <a:gd name="T70" fmla="*/ 30 w 31"/>
                  <a:gd name="T71" fmla="*/ 23 h 30"/>
                  <a:gd name="T72" fmla="*/ 30 w 31"/>
                  <a:gd name="T73" fmla="*/ 28 h 30"/>
                  <a:gd name="T74" fmla="*/ 29 w 31"/>
                  <a:gd name="T75" fmla="*/ 29 h 30"/>
                  <a:gd name="T76" fmla="*/ 26 w 31"/>
                  <a:gd name="T77" fmla="*/ 29 h 30"/>
                  <a:gd name="T78" fmla="*/ 25 w 31"/>
                  <a:gd name="T79" fmla="*/ 29 h 30"/>
                  <a:gd name="T80" fmla="*/ 23 w 31"/>
                  <a:gd name="T8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 h="30">
                    <a:moveTo>
                      <a:pt x="23" y="30"/>
                    </a:moveTo>
                    <a:lnTo>
                      <a:pt x="23" y="29"/>
                    </a:lnTo>
                    <a:lnTo>
                      <a:pt x="23" y="28"/>
                    </a:lnTo>
                    <a:lnTo>
                      <a:pt x="23" y="27"/>
                    </a:lnTo>
                    <a:lnTo>
                      <a:pt x="22" y="25"/>
                    </a:lnTo>
                    <a:lnTo>
                      <a:pt x="19" y="25"/>
                    </a:lnTo>
                    <a:lnTo>
                      <a:pt x="16" y="25"/>
                    </a:lnTo>
                    <a:lnTo>
                      <a:pt x="12" y="25"/>
                    </a:lnTo>
                    <a:lnTo>
                      <a:pt x="9" y="27"/>
                    </a:lnTo>
                    <a:lnTo>
                      <a:pt x="9" y="21"/>
                    </a:lnTo>
                    <a:lnTo>
                      <a:pt x="9" y="19"/>
                    </a:lnTo>
                    <a:lnTo>
                      <a:pt x="8" y="17"/>
                    </a:lnTo>
                    <a:lnTo>
                      <a:pt x="7" y="16"/>
                    </a:lnTo>
                    <a:lnTo>
                      <a:pt x="4" y="17"/>
                    </a:lnTo>
                    <a:lnTo>
                      <a:pt x="3" y="17"/>
                    </a:lnTo>
                    <a:lnTo>
                      <a:pt x="1" y="19"/>
                    </a:lnTo>
                    <a:lnTo>
                      <a:pt x="0" y="20"/>
                    </a:lnTo>
                    <a:lnTo>
                      <a:pt x="2" y="13"/>
                    </a:lnTo>
                    <a:lnTo>
                      <a:pt x="8" y="7"/>
                    </a:lnTo>
                    <a:lnTo>
                      <a:pt x="16" y="2"/>
                    </a:lnTo>
                    <a:lnTo>
                      <a:pt x="23" y="0"/>
                    </a:lnTo>
                    <a:lnTo>
                      <a:pt x="24" y="2"/>
                    </a:lnTo>
                    <a:lnTo>
                      <a:pt x="25" y="5"/>
                    </a:lnTo>
                    <a:lnTo>
                      <a:pt x="27" y="7"/>
                    </a:lnTo>
                    <a:lnTo>
                      <a:pt x="31" y="8"/>
                    </a:lnTo>
                    <a:lnTo>
                      <a:pt x="31" y="9"/>
                    </a:lnTo>
                    <a:lnTo>
                      <a:pt x="31" y="10"/>
                    </a:lnTo>
                    <a:lnTo>
                      <a:pt x="31" y="12"/>
                    </a:lnTo>
                    <a:lnTo>
                      <a:pt x="31" y="13"/>
                    </a:lnTo>
                    <a:lnTo>
                      <a:pt x="30" y="14"/>
                    </a:lnTo>
                    <a:lnTo>
                      <a:pt x="29" y="14"/>
                    </a:lnTo>
                    <a:lnTo>
                      <a:pt x="27" y="14"/>
                    </a:lnTo>
                    <a:lnTo>
                      <a:pt x="26" y="15"/>
                    </a:lnTo>
                    <a:lnTo>
                      <a:pt x="27" y="17"/>
                    </a:lnTo>
                    <a:lnTo>
                      <a:pt x="29" y="20"/>
                    </a:lnTo>
                    <a:lnTo>
                      <a:pt x="30" y="23"/>
                    </a:lnTo>
                    <a:lnTo>
                      <a:pt x="30" y="28"/>
                    </a:lnTo>
                    <a:lnTo>
                      <a:pt x="29" y="29"/>
                    </a:lnTo>
                    <a:lnTo>
                      <a:pt x="26" y="29"/>
                    </a:lnTo>
                    <a:lnTo>
                      <a:pt x="25" y="29"/>
                    </a:lnTo>
                    <a:lnTo>
                      <a:pt x="23"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31" name="Freeform 75"/>
              <p:cNvSpPr>
                <a:spLocks/>
              </p:cNvSpPr>
              <p:nvPr/>
            </p:nvSpPr>
            <p:spPr bwMode="auto">
              <a:xfrm>
                <a:off x="4330" y="841"/>
                <a:ext cx="17" cy="10"/>
              </a:xfrm>
              <a:custGeom>
                <a:avLst/>
                <a:gdLst>
                  <a:gd name="T0" fmla="*/ 31 w 35"/>
                  <a:gd name="T1" fmla="*/ 19 h 19"/>
                  <a:gd name="T2" fmla="*/ 23 w 35"/>
                  <a:gd name="T3" fmla="*/ 15 h 19"/>
                  <a:gd name="T4" fmla="*/ 16 w 35"/>
                  <a:gd name="T5" fmla="*/ 11 h 19"/>
                  <a:gd name="T6" fmla="*/ 8 w 35"/>
                  <a:gd name="T7" fmla="*/ 8 h 19"/>
                  <a:gd name="T8" fmla="*/ 0 w 35"/>
                  <a:gd name="T9" fmla="*/ 4 h 19"/>
                  <a:gd name="T10" fmla="*/ 0 w 35"/>
                  <a:gd name="T11" fmla="*/ 3 h 19"/>
                  <a:gd name="T12" fmla="*/ 0 w 35"/>
                  <a:gd name="T13" fmla="*/ 2 h 19"/>
                  <a:gd name="T14" fmla="*/ 0 w 35"/>
                  <a:gd name="T15" fmla="*/ 1 h 19"/>
                  <a:gd name="T16" fmla="*/ 0 w 35"/>
                  <a:gd name="T17" fmla="*/ 0 h 19"/>
                  <a:gd name="T18" fmla="*/ 6 w 35"/>
                  <a:gd name="T19" fmla="*/ 0 h 19"/>
                  <a:gd name="T20" fmla="*/ 10 w 35"/>
                  <a:gd name="T21" fmla="*/ 1 h 19"/>
                  <a:gd name="T22" fmla="*/ 14 w 35"/>
                  <a:gd name="T23" fmla="*/ 2 h 19"/>
                  <a:gd name="T24" fmla="*/ 18 w 35"/>
                  <a:gd name="T25" fmla="*/ 4 h 19"/>
                  <a:gd name="T26" fmla="*/ 22 w 35"/>
                  <a:gd name="T27" fmla="*/ 8 h 19"/>
                  <a:gd name="T28" fmla="*/ 27 w 35"/>
                  <a:gd name="T29" fmla="*/ 10 h 19"/>
                  <a:gd name="T30" fmla="*/ 30 w 35"/>
                  <a:gd name="T31" fmla="*/ 14 h 19"/>
                  <a:gd name="T32" fmla="*/ 35 w 35"/>
                  <a:gd name="T33" fmla="*/ 18 h 19"/>
                  <a:gd name="T34" fmla="*/ 33 w 35"/>
                  <a:gd name="T35" fmla="*/ 18 h 19"/>
                  <a:gd name="T36" fmla="*/ 33 w 35"/>
                  <a:gd name="T37" fmla="*/ 18 h 19"/>
                  <a:gd name="T38" fmla="*/ 32 w 35"/>
                  <a:gd name="T39" fmla="*/ 18 h 19"/>
                  <a:gd name="T40" fmla="*/ 31 w 35"/>
                  <a:gd name="T41"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19">
                    <a:moveTo>
                      <a:pt x="31" y="19"/>
                    </a:moveTo>
                    <a:lnTo>
                      <a:pt x="23" y="15"/>
                    </a:lnTo>
                    <a:lnTo>
                      <a:pt x="16" y="11"/>
                    </a:lnTo>
                    <a:lnTo>
                      <a:pt x="8" y="8"/>
                    </a:lnTo>
                    <a:lnTo>
                      <a:pt x="0" y="4"/>
                    </a:lnTo>
                    <a:lnTo>
                      <a:pt x="0" y="3"/>
                    </a:lnTo>
                    <a:lnTo>
                      <a:pt x="0" y="2"/>
                    </a:lnTo>
                    <a:lnTo>
                      <a:pt x="0" y="1"/>
                    </a:lnTo>
                    <a:lnTo>
                      <a:pt x="0" y="0"/>
                    </a:lnTo>
                    <a:lnTo>
                      <a:pt x="6" y="0"/>
                    </a:lnTo>
                    <a:lnTo>
                      <a:pt x="10" y="1"/>
                    </a:lnTo>
                    <a:lnTo>
                      <a:pt x="14" y="2"/>
                    </a:lnTo>
                    <a:lnTo>
                      <a:pt x="18" y="4"/>
                    </a:lnTo>
                    <a:lnTo>
                      <a:pt x="22" y="8"/>
                    </a:lnTo>
                    <a:lnTo>
                      <a:pt x="27" y="10"/>
                    </a:lnTo>
                    <a:lnTo>
                      <a:pt x="30" y="14"/>
                    </a:lnTo>
                    <a:lnTo>
                      <a:pt x="35" y="18"/>
                    </a:lnTo>
                    <a:lnTo>
                      <a:pt x="33" y="18"/>
                    </a:lnTo>
                    <a:lnTo>
                      <a:pt x="33" y="18"/>
                    </a:lnTo>
                    <a:lnTo>
                      <a:pt x="32" y="18"/>
                    </a:lnTo>
                    <a:lnTo>
                      <a:pt x="31" y="19"/>
                    </a:lnTo>
                    <a:close/>
                  </a:path>
                </a:pathLst>
              </a:custGeom>
              <a:solidFill>
                <a:srgbClr val="00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32" name="Freeform 76"/>
              <p:cNvSpPr>
                <a:spLocks/>
              </p:cNvSpPr>
              <p:nvPr/>
            </p:nvSpPr>
            <p:spPr bwMode="auto">
              <a:xfrm>
                <a:off x="4354" y="827"/>
                <a:ext cx="23" cy="19"/>
              </a:xfrm>
              <a:custGeom>
                <a:avLst/>
                <a:gdLst>
                  <a:gd name="T0" fmla="*/ 13 w 46"/>
                  <a:gd name="T1" fmla="*/ 38 h 38"/>
                  <a:gd name="T2" fmla="*/ 4 w 46"/>
                  <a:gd name="T3" fmla="*/ 31 h 38"/>
                  <a:gd name="T4" fmla="*/ 0 w 46"/>
                  <a:gd name="T5" fmla="*/ 24 h 38"/>
                  <a:gd name="T6" fmla="*/ 0 w 46"/>
                  <a:gd name="T7" fmla="*/ 17 h 38"/>
                  <a:gd name="T8" fmla="*/ 5 w 46"/>
                  <a:gd name="T9" fmla="*/ 12 h 38"/>
                  <a:gd name="T10" fmla="*/ 12 w 46"/>
                  <a:gd name="T11" fmla="*/ 7 h 38"/>
                  <a:gd name="T12" fmla="*/ 20 w 46"/>
                  <a:gd name="T13" fmla="*/ 4 h 38"/>
                  <a:gd name="T14" fmla="*/ 30 w 46"/>
                  <a:gd name="T15" fmla="*/ 1 h 38"/>
                  <a:gd name="T16" fmla="*/ 40 w 46"/>
                  <a:gd name="T17" fmla="*/ 0 h 38"/>
                  <a:gd name="T18" fmla="*/ 44 w 46"/>
                  <a:gd name="T19" fmla="*/ 8 h 38"/>
                  <a:gd name="T20" fmla="*/ 46 w 46"/>
                  <a:gd name="T21" fmla="*/ 16 h 38"/>
                  <a:gd name="T22" fmla="*/ 45 w 46"/>
                  <a:gd name="T23" fmla="*/ 23 h 38"/>
                  <a:gd name="T24" fmla="*/ 42 w 46"/>
                  <a:gd name="T25" fmla="*/ 28 h 38"/>
                  <a:gd name="T26" fmla="*/ 36 w 46"/>
                  <a:gd name="T27" fmla="*/ 32 h 38"/>
                  <a:gd name="T28" fmla="*/ 29 w 46"/>
                  <a:gd name="T29" fmla="*/ 36 h 38"/>
                  <a:gd name="T30" fmla="*/ 21 w 46"/>
                  <a:gd name="T31" fmla="*/ 37 h 38"/>
                  <a:gd name="T32" fmla="*/ 13 w 46"/>
                  <a:gd name="T3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38">
                    <a:moveTo>
                      <a:pt x="13" y="38"/>
                    </a:moveTo>
                    <a:lnTo>
                      <a:pt x="4" y="31"/>
                    </a:lnTo>
                    <a:lnTo>
                      <a:pt x="0" y="24"/>
                    </a:lnTo>
                    <a:lnTo>
                      <a:pt x="0" y="17"/>
                    </a:lnTo>
                    <a:lnTo>
                      <a:pt x="5" y="12"/>
                    </a:lnTo>
                    <a:lnTo>
                      <a:pt x="12" y="7"/>
                    </a:lnTo>
                    <a:lnTo>
                      <a:pt x="20" y="4"/>
                    </a:lnTo>
                    <a:lnTo>
                      <a:pt x="30" y="1"/>
                    </a:lnTo>
                    <a:lnTo>
                      <a:pt x="40" y="0"/>
                    </a:lnTo>
                    <a:lnTo>
                      <a:pt x="44" y="8"/>
                    </a:lnTo>
                    <a:lnTo>
                      <a:pt x="46" y="16"/>
                    </a:lnTo>
                    <a:lnTo>
                      <a:pt x="45" y="23"/>
                    </a:lnTo>
                    <a:lnTo>
                      <a:pt x="42" y="28"/>
                    </a:lnTo>
                    <a:lnTo>
                      <a:pt x="36" y="32"/>
                    </a:lnTo>
                    <a:lnTo>
                      <a:pt x="29" y="36"/>
                    </a:lnTo>
                    <a:lnTo>
                      <a:pt x="21" y="37"/>
                    </a:lnTo>
                    <a:lnTo>
                      <a:pt x="13"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33" name="Freeform 77"/>
              <p:cNvSpPr>
                <a:spLocks/>
              </p:cNvSpPr>
              <p:nvPr/>
            </p:nvSpPr>
            <p:spPr bwMode="auto">
              <a:xfrm>
                <a:off x="4430" y="843"/>
                <a:ext cx="5" cy="3"/>
              </a:xfrm>
              <a:custGeom>
                <a:avLst/>
                <a:gdLst>
                  <a:gd name="T0" fmla="*/ 1 w 9"/>
                  <a:gd name="T1" fmla="*/ 7 h 7"/>
                  <a:gd name="T2" fmla="*/ 0 w 9"/>
                  <a:gd name="T3" fmla="*/ 6 h 7"/>
                  <a:gd name="T4" fmla="*/ 2 w 9"/>
                  <a:gd name="T5" fmla="*/ 5 h 7"/>
                  <a:gd name="T6" fmla="*/ 3 w 9"/>
                  <a:gd name="T7" fmla="*/ 4 h 7"/>
                  <a:gd name="T8" fmla="*/ 5 w 9"/>
                  <a:gd name="T9" fmla="*/ 1 h 7"/>
                  <a:gd name="T10" fmla="*/ 6 w 9"/>
                  <a:gd name="T11" fmla="*/ 0 h 7"/>
                  <a:gd name="T12" fmla="*/ 8 w 9"/>
                  <a:gd name="T13" fmla="*/ 0 h 7"/>
                  <a:gd name="T14" fmla="*/ 8 w 9"/>
                  <a:gd name="T15" fmla="*/ 0 h 7"/>
                  <a:gd name="T16" fmla="*/ 8 w 9"/>
                  <a:gd name="T17" fmla="*/ 1 h 7"/>
                  <a:gd name="T18" fmla="*/ 9 w 9"/>
                  <a:gd name="T19" fmla="*/ 1 h 7"/>
                  <a:gd name="T20" fmla="*/ 9 w 9"/>
                  <a:gd name="T21" fmla="*/ 2 h 7"/>
                  <a:gd name="T22" fmla="*/ 9 w 9"/>
                  <a:gd name="T23" fmla="*/ 2 h 7"/>
                  <a:gd name="T24" fmla="*/ 9 w 9"/>
                  <a:gd name="T25" fmla="*/ 4 h 7"/>
                  <a:gd name="T26" fmla="*/ 9 w 9"/>
                  <a:gd name="T27" fmla="*/ 5 h 7"/>
                  <a:gd name="T28" fmla="*/ 6 w 9"/>
                  <a:gd name="T29" fmla="*/ 6 h 7"/>
                  <a:gd name="T30" fmla="*/ 4 w 9"/>
                  <a:gd name="T31" fmla="*/ 6 h 7"/>
                  <a:gd name="T32" fmla="*/ 3 w 9"/>
                  <a:gd name="T33" fmla="*/ 6 h 7"/>
                  <a:gd name="T34" fmla="*/ 1 w 9"/>
                  <a:gd name="T35"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 h="7">
                    <a:moveTo>
                      <a:pt x="1" y="7"/>
                    </a:moveTo>
                    <a:lnTo>
                      <a:pt x="0" y="6"/>
                    </a:lnTo>
                    <a:lnTo>
                      <a:pt x="2" y="5"/>
                    </a:lnTo>
                    <a:lnTo>
                      <a:pt x="3" y="4"/>
                    </a:lnTo>
                    <a:lnTo>
                      <a:pt x="5" y="1"/>
                    </a:lnTo>
                    <a:lnTo>
                      <a:pt x="6" y="0"/>
                    </a:lnTo>
                    <a:lnTo>
                      <a:pt x="8" y="0"/>
                    </a:lnTo>
                    <a:lnTo>
                      <a:pt x="8" y="0"/>
                    </a:lnTo>
                    <a:lnTo>
                      <a:pt x="8" y="1"/>
                    </a:lnTo>
                    <a:lnTo>
                      <a:pt x="9" y="1"/>
                    </a:lnTo>
                    <a:lnTo>
                      <a:pt x="9" y="2"/>
                    </a:lnTo>
                    <a:lnTo>
                      <a:pt x="9" y="2"/>
                    </a:lnTo>
                    <a:lnTo>
                      <a:pt x="9" y="4"/>
                    </a:lnTo>
                    <a:lnTo>
                      <a:pt x="9" y="5"/>
                    </a:lnTo>
                    <a:lnTo>
                      <a:pt x="6" y="6"/>
                    </a:lnTo>
                    <a:lnTo>
                      <a:pt x="4" y="6"/>
                    </a:lnTo>
                    <a:lnTo>
                      <a:pt x="3" y="6"/>
                    </a:lnTo>
                    <a:lnTo>
                      <a:pt x="1" y="7"/>
                    </a:lnTo>
                    <a:close/>
                  </a:path>
                </a:pathLst>
              </a:custGeom>
              <a:solidFill>
                <a:srgbClr val="00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34" name="Freeform 78"/>
              <p:cNvSpPr>
                <a:spLocks/>
              </p:cNvSpPr>
              <p:nvPr/>
            </p:nvSpPr>
            <p:spPr bwMode="auto">
              <a:xfrm>
                <a:off x="4358" y="830"/>
                <a:ext cx="14" cy="13"/>
              </a:xfrm>
              <a:custGeom>
                <a:avLst/>
                <a:gdLst>
                  <a:gd name="T0" fmla="*/ 5 w 29"/>
                  <a:gd name="T1" fmla="*/ 24 h 24"/>
                  <a:gd name="T2" fmla="*/ 0 w 29"/>
                  <a:gd name="T3" fmla="*/ 17 h 24"/>
                  <a:gd name="T4" fmla="*/ 0 w 29"/>
                  <a:gd name="T5" fmla="*/ 13 h 24"/>
                  <a:gd name="T6" fmla="*/ 3 w 29"/>
                  <a:gd name="T7" fmla="*/ 8 h 24"/>
                  <a:gd name="T8" fmla="*/ 6 w 29"/>
                  <a:gd name="T9" fmla="*/ 5 h 24"/>
                  <a:gd name="T10" fmla="*/ 12 w 29"/>
                  <a:gd name="T11" fmla="*/ 2 h 24"/>
                  <a:gd name="T12" fmla="*/ 18 w 29"/>
                  <a:gd name="T13" fmla="*/ 1 h 24"/>
                  <a:gd name="T14" fmla="*/ 24 w 29"/>
                  <a:gd name="T15" fmla="*/ 0 h 24"/>
                  <a:gd name="T16" fmla="*/ 29 w 29"/>
                  <a:gd name="T17" fmla="*/ 0 h 24"/>
                  <a:gd name="T18" fmla="*/ 28 w 29"/>
                  <a:gd name="T19" fmla="*/ 13 h 24"/>
                  <a:gd name="T20" fmla="*/ 24 w 29"/>
                  <a:gd name="T21" fmla="*/ 21 h 24"/>
                  <a:gd name="T22" fmla="*/ 15 w 29"/>
                  <a:gd name="T23" fmla="*/ 23 h 24"/>
                  <a:gd name="T24" fmla="*/ 5 w 29"/>
                  <a:gd name="T2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24">
                    <a:moveTo>
                      <a:pt x="5" y="24"/>
                    </a:moveTo>
                    <a:lnTo>
                      <a:pt x="0" y="17"/>
                    </a:lnTo>
                    <a:lnTo>
                      <a:pt x="0" y="13"/>
                    </a:lnTo>
                    <a:lnTo>
                      <a:pt x="3" y="8"/>
                    </a:lnTo>
                    <a:lnTo>
                      <a:pt x="6" y="5"/>
                    </a:lnTo>
                    <a:lnTo>
                      <a:pt x="12" y="2"/>
                    </a:lnTo>
                    <a:lnTo>
                      <a:pt x="18" y="1"/>
                    </a:lnTo>
                    <a:lnTo>
                      <a:pt x="24" y="0"/>
                    </a:lnTo>
                    <a:lnTo>
                      <a:pt x="29" y="0"/>
                    </a:lnTo>
                    <a:lnTo>
                      <a:pt x="28" y="13"/>
                    </a:lnTo>
                    <a:lnTo>
                      <a:pt x="24" y="21"/>
                    </a:lnTo>
                    <a:lnTo>
                      <a:pt x="15" y="23"/>
                    </a:lnTo>
                    <a:lnTo>
                      <a:pt x="5" y="24"/>
                    </a:lnTo>
                    <a:close/>
                  </a:path>
                </a:pathLst>
              </a:custGeom>
              <a:solidFill>
                <a:srgbClr val="00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35" name="Freeform 79"/>
              <p:cNvSpPr>
                <a:spLocks/>
              </p:cNvSpPr>
              <p:nvPr/>
            </p:nvSpPr>
            <p:spPr bwMode="auto">
              <a:xfrm>
                <a:off x="4128" y="528"/>
                <a:ext cx="317" cy="394"/>
              </a:xfrm>
              <a:custGeom>
                <a:avLst/>
                <a:gdLst>
                  <a:gd name="T0" fmla="*/ 134 w 633"/>
                  <a:gd name="T1" fmla="*/ 751 h 788"/>
                  <a:gd name="T2" fmla="*/ 56 w 633"/>
                  <a:gd name="T3" fmla="*/ 698 h 788"/>
                  <a:gd name="T4" fmla="*/ 24 w 633"/>
                  <a:gd name="T5" fmla="*/ 678 h 788"/>
                  <a:gd name="T6" fmla="*/ 26 w 633"/>
                  <a:gd name="T7" fmla="*/ 615 h 788"/>
                  <a:gd name="T8" fmla="*/ 40 w 633"/>
                  <a:gd name="T9" fmla="*/ 599 h 788"/>
                  <a:gd name="T10" fmla="*/ 43 w 633"/>
                  <a:gd name="T11" fmla="*/ 597 h 788"/>
                  <a:gd name="T12" fmla="*/ 35 w 633"/>
                  <a:gd name="T13" fmla="*/ 531 h 788"/>
                  <a:gd name="T14" fmla="*/ 23 w 633"/>
                  <a:gd name="T15" fmla="*/ 493 h 788"/>
                  <a:gd name="T16" fmla="*/ 6 w 633"/>
                  <a:gd name="T17" fmla="*/ 396 h 788"/>
                  <a:gd name="T18" fmla="*/ 18 w 633"/>
                  <a:gd name="T19" fmla="*/ 376 h 788"/>
                  <a:gd name="T20" fmla="*/ 5 w 633"/>
                  <a:gd name="T21" fmla="*/ 360 h 788"/>
                  <a:gd name="T22" fmla="*/ 0 w 633"/>
                  <a:gd name="T23" fmla="*/ 302 h 788"/>
                  <a:gd name="T24" fmla="*/ 18 w 633"/>
                  <a:gd name="T25" fmla="*/ 287 h 788"/>
                  <a:gd name="T26" fmla="*/ 33 w 633"/>
                  <a:gd name="T27" fmla="*/ 272 h 788"/>
                  <a:gd name="T28" fmla="*/ 56 w 633"/>
                  <a:gd name="T29" fmla="*/ 258 h 788"/>
                  <a:gd name="T30" fmla="*/ 43 w 633"/>
                  <a:gd name="T31" fmla="*/ 250 h 788"/>
                  <a:gd name="T32" fmla="*/ 46 w 633"/>
                  <a:gd name="T33" fmla="*/ 157 h 788"/>
                  <a:gd name="T34" fmla="*/ 52 w 633"/>
                  <a:gd name="T35" fmla="*/ 116 h 788"/>
                  <a:gd name="T36" fmla="*/ 89 w 633"/>
                  <a:gd name="T37" fmla="*/ 105 h 788"/>
                  <a:gd name="T38" fmla="*/ 136 w 633"/>
                  <a:gd name="T39" fmla="*/ 92 h 788"/>
                  <a:gd name="T40" fmla="*/ 182 w 633"/>
                  <a:gd name="T41" fmla="*/ 81 h 788"/>
                  <a:gd name="T42" fmla="*/ 230 w 633"/>
                  <a:gd name="T43" fmla="*/ 68 h 788"/>
                  <a:gd name="T44" fmla="*/ 274 w 633"/>
                  <a:gd name="T45" fmla="*/ 51 h 788"/>
                  <a:gd name="T46" fmla="*/ 320 w 633"/>
                  <a:gd name="T47" fmla="*/ 29 h 788"/>
                  <a:gd name="T48" fmla="*/ 370 w 633"/>
                  <a:gd name="T49" fmla="*/ 10 h 788"/>
                  <a:gd name="T50" fmla="*/ 418 w 633"/>
                  <a:gd name="T51" fmla="*/ 0 h 788"/>
                  <a:gd name="T52" fmla="*/ 494 w 633"/>
                  <a:gd name="T53" fmla="*/ 33 h 788"/>
                  <a:gd name="T54" fmla="*/ 585 w 633"/>
                  <a:gd name="T55" fmla="*/ 78 h 788"/>
                  <a:gd name="T56" fmla="*/ 622 w 633"/>
                  <a:gd name="T57" fmla="*/ 101 h 788"/>
                  <a:gd name="T58" fmla="*/ 623 w 633"/>
                  <a:gd name="T59" fmla="*/ 186 h 788"/>
                  <a:gd name="T60" fmla="*/ 615 w 633"/>
                  <a:gd name="T61" fmla="*/ 217 h 788"/>
                  <a:gd name="T62" fmla="*/ 609 w 633"/>
                  <a:gd name="T63" fmla="*/ 222 h 788"/>
                  <a:gd name="T64" fmla="*/ 626 w 633"/>
                  <a:gd name="T65" fmla="*/ 226 h 788"/>
                  <a:gd name="T66" fmla="*/ 631 w 633"/>
                  <a:gd name="T67" fmla="*/ 259 h 788"/>
                  <a:gd name="T68" fmla="*/ 598 w 633"/>
                  <a:gd name="T69" fmla="*/ 272 h 788"/>
                  <a:gd name="T70" fmla="*/ 590 w 633"/>
                  <a:gd name="T71" fmla="*/ 327 h 788"/>
                  <a:gd name="T72" fmla="*/ 572 w 633"/>
                  <a:gd name="T73" fmla="*/ 361 h 788"/>
                  <a:gd name="T74" fmla="*/ 565 w 633"/>
                  <a:gd name="T75" fmla="*/ 368 h 788"/>
                  <a:gd name="T76" fmla="*/ 576 w 633"/>
                  <a:gd name="T77" fmla="*/ 371 h 788"/>
                  <a:gd name="T78" fmla="*/ 575 w 633"/>
                  <a:gd name="T79" fmla="*/ 413 h 788"/>
                  <a:gd name="T80" fmla="*/ 586 w 633"/>
                  <a:gd name="T81" fmla="*/ 431 h 788"/>
                  <a:gd name="T82" fmla="*/ 606 w 633"/>
                  <a:gd name="T83" fmla="*/ 439 h 788"/>
                  <a:gd name="T84" fmla="*/ 614 w 633"/>
                  <a:gd name="T85" fmla="*/ 476 h 788"/>
                  <a:gd name="T86" fmla="*/ 607 w 633"/>
                  <a:gd name="T87" fmla="*/ 500 h 788"/>
                  <a:gd name="T88" fmla="*/ 613 w 633"/>
                  <a:gd name="T89" fmla="*/ 529 h 788"/>
                  <a:gd name="T90" fmla="*/ 611 w 633"/>
                  <a:gd name="T91" fmla="*/ 600 h 788"/>
                  <a:gd name="T92" fmla="*/ 527 w 633"/>
                  <a:gd name="T93" fmla="*/ 649 h 788"/>
                  <a:gd name="T94" fmla="*/ 428 w 633"/>
                  <a:gd name="T95" fmla="*/ 691 h 788"/>
                  <a:gd name="T96" fmla="*/ 329 w 633"/>
                  <a:gd name="T97" fmla="*/ 735 h 788"/>
                  <a:gd name="T98" fmla="*/ 231 w 633"/>
                  <a:gd name="T99" fmla="*/ 778 h 788"/>
                  <a:gd name="T100" fmla="*/ 198 w 633"/>
                  <a:gd name="T101" fmla="*/ 788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3" h="788">
                    <a:moveTo>
                      <a:pt x="196" y="788"/>
                    </a:moveTo>
                    <a:lnTo>
                      <a:pt x="175" y="777"/>
                    </a:lnTo>
                    <a:lnTo>
                      <a:pt x="154" y="764"/>
                    </a:lnTo>
                    <a:lnTo>
                      <a:pt x="134" y="751"/>
                    </a:lnTo>
                    <a:lnTo>
                      <a:pt x="114" y="739"/>
                    </a:lnTo>
                    <a:lnTo>
                      <a:pt x="96" y="725"/>
                    </a:lnTo>
                    <a:lnTo>
                      <a:pt x="76" y="711"/>
                    </a:lnTo>
                    <a:lnTo>
                      <a:pt x="56" y="698"/>
                    </a:lnTo>
                    <a:lnTo>
                      <a:pt x="38" y="686"/>
                    </a:lnTo>
                    <a:lnTo>
                      <a:pt x="31" y="682"/>
                    </a:lnTo>
                    <a:lnTo>
                      <a:pt x="28" y="680"/>
                    </a:lnTo>
                    <a:lnTo>
                      <a:pt x="24" y="678"/>
                    </a:lnTo>
                    <a:lnTo>
                      <a:pt x="22" y="675"/>
                    </a:lnTo>
                    <a:lnTo>
                      <a:pt x="22" y="657"/>
                    </a:lnTo>
                    <a:lnTo>
                      <a:pt x="23" y="636"/>
                    </a:lnTo>
                    <a:lnTo>
                      <a:pt x="26" y="615"/>
                    </a:lnTo>
                    <a:lnTo>
                      <a:pt x="32" y="599"/>
                    </a:lnTo>
                    <a:lnTo>
                      <a:pt x="35" y="599"/>
                    </a:lnTo>
                    <a:lnTo>
                      <a:pt x="38" y="599"/>
                    </a:lnTo>
                    <a:lnTo>
                      <a:pt x="40" y="599"/>
                    </a:lnTo>
                    <a:lnTo>
                      <a:pt x="43" y="599"/>
                    </a:lnTo>
                    <a:lnTo>
                      <a:pt x="43" y="598"/>
                    </a:lnTo>
                    <a:lnTo>
                      <a:pt x="43" y="598"/>
                    </a:lnTo>
                    <a:lnTo>
                      <a:pt x="43" y="597"/>
                    </a:lnTo>
                    <a:lnTo>
                      <a:pt x="44" y="597"/>
                    </a:lnTo>
                    <a:lnTo>
                      <a:pt x="35" y="580"/>
                    </a:lnTo>
                    <a:lnTo>
                      <a:pt x="33" y="555"/>
                    </a:lnTo>
                    <a:lnTo>
                      <a:pt x="35" y="531"/>
                    </a:lnTo>
                    <a:lnTo>
                      <a:pt x="36" y="513"/>
                    </a:lnTo>
                    <a:lnTo>
                      <a:pt x="33" y="501"/>
                    </a:lnTo>
                    <a:lnTo>
                      <a:pt x="29" y="496"/>
                    </a:lnTo>
                    <a:lnTo>
                      <a:pt x="23" y="493"/>
                    </a:lnTo>
                    <a:lnTo>
                      <a:pt x="15" y="490"/>
                    </a:lnTo>
                    <a:lnTo>
                      <a:pt x="10" y="469"/>
                    </a:lnTo>
                    <a:lnTo>
                      <a:pt x="7" y="432"/>
                    </a:lnTo>
                    <a:lnTo>
                      <a:pt x="6" y="396"/>
                    </a:lnTo>
                    <a:lnTo>
                      <a:pt x="7" y="378"/>
                    </a:lnTo>
                    <a:lnTo>
                      <a:pt x="14" y="377"/>
                    </a:lnTo>
                    <a:lnTo>
                      <a:pt x="17" y="377"/>
                    </a:lnTo>
                    <a:lnTo>
                      <a:pt x="18" y="376"/>
                    </a:lnTo>
                    <a:lnTo>
                      <a:pt x="20" y="375"/>
                    </a:lnTo>
                    <a:lnTo>
                      <a:pt x="14" y="368"/>
                    </a:lnTo>
                    <a:lnTo>
                      <a:pt x="9" y="363"/>
                    </a:lnTo>
                    <a:lnTo>
                      <a:pt x="5" y="360"/>
                    </a:lnTo>
                    <a:lnTo>
                      <a:pt x="0" y="355"/>
                    </a:lnTo>
                    <a:lnTo>
                      <a:pt x="0" y="325"/>
                    </a:lnTo>
                    <a:lnTo>
                      <a:pt x="0" y="310"/>
                    </a:lnTo>
                    <a:lnTo>
                      <a:pt x="0" y="302"/>
                    </a:lnTo>
                    <a:lnTo>
                      <a:pt x="1" y="296"/>
                    </a:lnTo>
                    <a:lnTo>
                      <a:pt x="7" y="293"/>
                    </a:lnTo>
                    <a:lnTo>
                      <a:pt x="13" y="290"/>
                    </a:lnTo>
                    <a:lnTo>
                      <a:pt x="18" y="287"/>
                    </a:lnTo>
                    <a:lnTo>
                      <a:pt x="23" y="285"/>
                    </a:lnTo>
                    <a:lnTo>
                      <a:pt x="28" y="281"/>
                    </a:lnTo>
                    <a:lnTo>
                      <a:pt x="31" y="278"/>
                    </a:lnTo>
                    <a:lnTo>
                      <a:pt x="33" y="272"/>
                    </a:lnTo>
                    <a:lnTo>
                      <a:pt x="36" y="266"/>
                    </a:lnTo>
                    <a:lnTo>
                      <a:pt x="47" y="262"/>
                    </a:lnTo>
                    <a:lnTo>
                      <a:pt x="54" y="259"/>
                    </a:lnTo>
                    <a:lnTo>
                      <a:pt x="56" y="258"/>
                    </a:lnTo>
                    <a:lnTo>
                      <a:pt x="58" y="257"/>
                    </a:lnTo>
                    <a:lnTo>
                      <a:pt x="53" y="255"/>
                    </a:lnTo>
                    <a:lnTo>
                      <a:pt x="48" y="252"/>
                    </a:lnTo>
                    <a:lnTo>
                      <a:pt x="43" y="250"/>
                    </a:lnTo>
                    <a:lnTo>
                      <a:pt x="39" y="248"/>
                    </a:lnTo>
                    <a:lnTo>
                      <a:pt x="40" y="217"/>
                    </a:lnTo>
                    <a:lnTo>
                      <a:pt x="43" y="187"/>
                    </a:lnTo>
                    <a:lnTo>
                      <a:pt x="46" y="157"/>
                    </a:lnTo>
                    <a:lnTo>
                      <a:pt x="47" y="128"/>
                    </a:lnTo>
                    <a:lnTo>
                      <a:pt x="48" y="122"/>
                    </a:lnTo>
                    <a:lnTo>
                      <a:pt x="50" y="119"/>
                    </a:lnTo>
                    <a:lnTo>
                      <a:pt x="52" y="116"/>
                    </a:lnTo>
                    <a:lnTo>
                      <a:pt x="54" y="114"/>
                    </a:lnTo>
                    <a:lnTo>
                      <a:pt x="66" y="111"/>
                    </a:lnTo>
                    <a:lnTo>
                      <a:pt x="77" y="108"/>
                    </a:lnTo>
                    <a:lnTo>
                      <a:pt x="89" y="105"/>
                    </a:lnTo>
                    <a:lnTo>
                      <a:pt x="100" y="101"/>
                    </a:lnTo>
                    <a:lnTo>
                      <a:pt x="112" y="99"/>
                    </a:lnTo>
                    <a:lnTo>
                      <a:pt x="124" y="96"/>
                    </a:lnTo>
                    <a:lnTo>
                      <a:pt x="136" y="92"/>
                    </a:lnTo>
                    <a:lnTo>
                      <a:pt x="147" y="90"/>
                    </a:lnTo>
                    <a:lnTo>
                      <a:pt x="159" y="86"/>
                    </a:lnTo>
                    <a:lnTo>
                      <a:pt x="170" y="84"/>
                    </a:lnTo>
                    <a:lnTo>
                      <a:pt x="182" y="81"/>
                    </a:lnTo>
                    <a:lnTo>
                      <a:pt x="195" y="77"/>
                    </a:lnTo>
                    <a:lnTo>
                      <a:pt x="206" y="75"/>
                    </a:lnTo>
                    <a:lnTo>
                      <a:pt x="218" y="71"/>
                    </a:lnTo>
                    <a:lnTo>
                      <a:pt x="230" y="68"/>
                    </a:lnTo>
                    <a:lnTo>
                      <a:pt x="242" y="65"/>
                    </a:lnTo>
                    <a:lnTo>
                      <a:pt x="252" y="60"/>
                    </a:lnTo>
                    <a:lnTo>
                      <a:pt x="263" y="55"/>
                    </a:lnTo>
                    <a:lnTo>
                      <a:pt x="274" y="51"/>
                    </a:lnTo>
                    <a:lnTo>
                      <a:pt x="286" y="45"/>
                    </a:lnTo>
                    <a:lnTo>
                      <a:pt x="297" y="40"/>
                    </a:lnTo>
                    <a:lnTo>
                      <a:pt x="309" y="35"/>
                    </a:lnTo>
                    <a:lnTo>
                      <a:pt x="320" y="29"/>
                    </a:lnTo>
                    <a:lnTo>
                      <a:pt x="333" y="24"/>
                    </a:lnTo>
                    <a:lnTo>
                      <a:pt x="344" y="20"/>
                    </a:lnTo>
                    <a:lnTo>
                      <a:pt x="357" y="15"/>
                    </a:lnTo>
                    <a:lnTo>
                      <a:pt x="370" y="10"/>
                    </a:lnTo>
                    <a:lnTo>
                      <a:pt x="381" y="7"/>
                    </a:lnTo>
                    <a:lnTo>
                      <a:pt x="394" y="5"/>
                    </a:lnTo>
                    <a:lnTo>
                      <a:pt x="405" y="2"/>
                    </a:lnTo>
                    <a:lnTo>
                      <a:pt x="418" y="0"/>
                    </a:lnTo>
                    <a:lnTo>
                      <a:pt x="430" y="0"/>
                    </a:lnTo>
                    <a:lnTo>
                      <a:pt x="450" y="10"/>
                    </a:lnTo>
                    <a:lnTo>
                      <a:pt x="472" y="22"/>
                    </a:lnTo>
                    <a:lnTo>
                      <a:pt x="494" y="33"/>
                    </a:lnTo>
                    <a:lnTo>
                      <a:pt x="516" y="44"/>
                    </a:lnTo>
                    <a:lnTo>
                      <a:pt x="539" y="55"/>
                    </a:lnTo>
                    <a:lnTo>
                      <a:pt x="562" y="67"/>
                    </a:lnTo>
                    <a:lnTo>
                      <a:pt x="585" y="78"/>
                    </a:lnTo>
                    <a:lnTo>
                      <a:pt x="609" y="89"/>
                    </a:lnTo>
                    <a:lnTo>
                      <a:pt x="617" y="91"/>
                    </a:lnTo>
                    <a:lnTo>
                      <a:pt x="621" y="94"/>
                    </a:lnTo>
                    <a:lnTo>
                      <a:pt x="622" y="101"/>
                    </a:lnTo>
                    <a:lnTo>
                      <a:pt x="624" y="112"/>
                    </a:lnTo>
                    <a:lnTo>
                      <a:pt x="623" y="137"/>
                    </a:lnTo>
                    <a:lnTo>
                      <a:pt x="623" y="161"/>
                    </a:lnTo>
                    <a:lnTo>
                      <a:pt x="623" y="186"/>
                    </a:lnTo>
                    <a:lnTo>
                      <a:pt x="622" y="210"/>
                    </a:lnTo>
                    <a:lnTo>
                      <a:pt x="621" y="212"/>
                    </a:lnTo>
                    <a:lnTo>
                      <a:pt x="618" y="214"/>
                    </a:lnTo>
                    <a:lnTo>
                      <a:pt x="615" y="217"/>
                    </a:lnTo>
                    <a:lnTo>
                      <a:pt x="609" y="219"/>
                    </a:lnTo>
                    <a:lnTo>
                      <a:pt x="609" y="220"/>
                    </a:lnTo>
                    <a:lnTo>
                      <a:pt x="609" y="221"/>
                    </a:lnTo>
                    <a:lnTo>
                      <a:pt x="609" y="222"/>
                    </a:lnTo>
                    <a:lnTo>
                      <a:pt x="609" y="224"/>
                    </a:lnTo>
                    <a:lnTo>
                      <a:pt x="615" y="224"/>
                    </a:lnTo>
                    <a:lnTo>
                      <a:pt x="621" y="225"/>
                    </a:lnTo>
                    <a:lnTo>
                      <a:pt x="626" y="226"/>
                    </a:lnTo>
                    <a:lnTo>
                      <a:pt x="633" y="229"/>
                    </a:lnTo>
                    <a:lnTo>
                      <a:pt x="633" y="241"/>
                    </a:lnTo>
                    <a:lnTo>
                      <a:pt x="633" y="251"/>
                    </a:lnTo>
                    <a:lnTo>
                      <a:pt x="631" y="259"/>
                    </a:lnTo>
                    <a:lnTo>
                      <a:pt x="623" y="266"/>
                    </a:lnTo>
                    <a:lnTo>
                      <a:pt x="609" y="268"/>
                    </a:lnTo>
                    <a:lnTo>
                      <a:pt x="601" y="271"/>
                    </a:lnTo>
                    <a:lnTo>
                      <a:pt x="598" y="272"/>
                    </a:lnTo>
                    <a:lnTo>
                      <a:pt x="595" y="274"/>
                    </a:lnTo>
                    <a:lnTo>
                      <a:pt x="593" y="292"/>
                    </a:lnTo>
                    <a:lnTo>
                      <a:pt x="591" y="309"/>
                    </a:lnTo>
                    <a:lnTo>
                      <a:pt x="590" y="327"/>
                    </a:lnTo>
                    <a:lnTo>
                      <a:pt x="587" y="345"/>
                    </a:lnTo>
                    <a:lnTo>
                      <a:pt x="584" y="350"/>
                    </a:lnTo>
                    <a:lnTo>
                      <a:pt x="578" y="356"/>
                    </a:lnTo>
                    <a:lnTo>
                      <a:pt x="572" y="361"/>
                    </a:lnTo>
                    <a:lnTo>
                      <a:pt x="565" y="365"/>
                    </a:lnTo>
                    <a:lnTo>
                      <a:pt x="565" y="366"/>
                    </a:lnTo>
                    <a:lnTo>
                      <a:pt x="565" y="366"/>
                    </a:lnTo>
                    <a:lnTo>
                      <a:pt x="565" y="368"/>
                    </a:lnTo>
                    <a:lnTo>
                      <a:pt x="565" y="369"/>
                    </a:lnTo>
                    <a:lnTo>
                      <a:pt x="569" y="369"/>
                    </a:lnTo>
                    <a:lnTo>
                      <a:pt x="572" y="369"/>
                    </a:lnTo>
                    <a:lnTo>
                      <a:pt x="576" y="371"/>
                    </a:lnTo>
                    <a:lnTo>
                      <a:pt x="580" y="375"/>
                    </a:lnTo>
                    <a:lnTo>
                      <a:pt x="579" y="386"/>
                    </a:lnTo>
                    <a:lnTo>
                      <a:pt x="576" y="399"/>
                    </a:lnTo>
                    <a:lnTo>
                      <a:pt x="575" y="413"/>
                    </a:lnTo>
                    <a:lnTo>
                      <a:pt x="575" y="428"/>
                    </a:lnTo>
                    <a:lnTo>
                      <a:pt x="577" y="429"/>
                    </a:lnTo>
                    <a:lnTo>
                      <a:pt x="582" y="430"/>
                    </a:lnTo>
                    <a:lnTo>
                      <a:pt x="586" y="431"/>
                    </a:lnTo>
                    <a:lnTo>
                      <a:pt x="592" y="433"/>
                    </a:lnTo>
                    <a:lnTo>
                      <a:pt x="597" y="436"/>
                    </a:lnTo>
                    <a:lnTo>
                      <a:pt x="602" y="438"/>
                    </a:lnTo>
                    <a:lnTo>
                      <a:pt x="606" y="439"/>
                    </a:lnTo>
                    <a:lnTo>
                      <a:pt x="609" y="441"/>
                    </a:lnTo>
                    <a:lnTo>
                      <a:pt x="610" y="453"/>
                    </a:lnTo>
                    <a:lnTo>
                      <a:pt x="613" y="464"/>
                    </a:lnTo>
                    <a:lnTo>
                      <a:pt x="614" y="476"/>
                    </a:lnTo>
                    <a:lnTo>
                      <a:pt x="615" y="487"/>
                    </a:lnTo>
                    <a:lnTo>
                      <a:pt x="610" y="493"/>
                    </a:lnTo>
                    <a:lnTo>
                      <a:pt x="606" y="497"/>
                    </a:lnTo>
                    <a:lnTo>
                      <a:pt x="607" y="500"/>
                    </a:lnTo>
                    <a:lnTo>
                      <a:pt x="615" y="506"/>
                    </a:lnTo>
                    <a:lnTo>
                      <a:pt x="614" y="514"/>
                    </a:lnTo>
                    <a:lnTo>
                      <a:pt x="614" y="522"/>
                    </a:lnTo>
                    <a:lnTo>
                      <a:pt x="613" y="529"/>
                    </a:lnTo>
                    <a:lnTo>
                      <a:pt x="613" y="536"/>
                    </a:lnTo>
                    <a:lnTo>
                      <a:pt x="609" y="553"/>
                    </a:lnTo>
                    <a:lnTo>
                      <a:pt x="611" y="576"/>
                    </a:lnTo>
                    <a:lnTo>
                      <a:pt x="611" y="600"/>
                    </a:lnTo>
                    <a:lnTo>
                      <a:pt x="603" y="620"/>
                    </a:lnTo>
                    <a:lnTo>
                      <a:pt x="578" y="629"/>
                    </a:lnTo>
                    <a:lnTo>
                      <a:pt x="553" y="638"/>
                    </a:lnTo>
                    <a:lnTo>
                      <a:pt x="527" y="649"/>
                    </a:lnTo>
                    <a:lnTo>
                      <a:pt x="503" y="659"/>
                    </a:lnTo>
                    <a:lnTo>
                      <a:pt x="478" y="670"/>
                    </a:lnTo>
                    <a:lnTo>
                      <a:pt x="454" y="680"/>
                    </a:lnTo>
                    <a:lnTo>
                      <a:pt x="428" y="691"/>
                    </a:lnTo>
                    <a:lnTo>
                      <a:pt x="404" y="702"/>
                    </a:lnTo>
                    <a:lnTo>
                      <a:pt x="379" y="713"/>
                    </a:lnTo>
                    <a:lnTo>
                      <a:pt x="355" y="724"/>
                    </a:lnTo>
                    <a:lnTo>
                      <a:pt x="329" y="735"/>
                    </a:lnTo>
                    <a:lnTo>
                      <a:pt x="305" y="746"/>
                    </a:lnTo>
                    <a:lnTo>
                      <a:pt x="281" y="757"/>
                    </a:lnTo>
                    <a:lnTo>
                      <a:pt x="256" y="767"/>
                    </a:lnTo>
                    <a:lnTo>
                      <a:pt x="231" y="778"/>
                    </a:lnTo>
                    <a:lnTo>
                      <a:pt x="207" y="788"/>
                    </a:lnTo>
                    <a:lnTo>
                      <a:pt x="204" y="788"/>
                    </a:lnTo>
                    <a:lnTo>
                      <a:pt x="202" y="788"/>
                    </a:lnTo>
                    <a:lnTo>
                      <a:pt x="198" y="788"/>
                    </a:lnTo>
                    <a:lnTo>
                      <a:pt x="196" y="7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36" name="Freeform 80"/>
              <p:cNvSpPr>
                <a:spLocks/>
              </p:cNvSpPr>
              <p:nvPr/>
            </p:nvSpPr>
            <p:spPr bwMode="auto">
              <a:xfrm>
                <a:off x="4148" y="782"/>
                <a:ext cx="85" cy="130"/>
              </a:xfrm>
              <a:custGeom>
                <a:avLst/>
                <a:gdLst>
                  <a:gd name="T0" fmla="*/ 138 w 171"/>
                  <a:gd name="T1" fmla="*/ 249 h 261"/>
                  <a:gd name="T2" fmla="*/ 111 w 171"/>
                  <a:gd name="T3" fmla="*/ 233 h 261"/>
                  <a:gd name="T4" fmla="*/ 85 w 171"/>
                  <a:gd name="T5" fmla="*/ 217 h 261"/>
                  <a:gd name="T6" fmla="*/ 53 w 171"/>
                  <a:gd name="T7" fmla="*/ 194 h 261"/>
                  <a:gd name="T8" fmla="*/ 20 w 171"/>
                  <a:gd name="T9" fmla="*/ 171 h 261"/>
                  <a:gd name="T10" fmla="*/ 0 w 171"/>
                  <a:gd name="T11" fmla="*/ 156 h 261"/>
                  <a:gd name="T12" fmla="*/ 0 w 171"/>
                  <a:gd name="T13" fmla="*/ 144 h 261"/>
                  <a:gd name="T14" fmla="*/ 28 w 171"/>
                  <a:gd name="T15" fmla="*/ 158 h 261"/>
                  <a:gd name="T16" fmla="*/ 60 w 171"/>
                  <a:gd name="T17" fmla="*/ 178 h 261"/>
                  <a:gd name="T18" fmla="*/ 76 w 171"/>
                  <a:gd name="T19" fmla="*/ 180 h 261"/>
                  <a:gd name="T20" fmla="*/ 76 w 171"/>
                  <a:gd name="T21" fmla="*/ 177 h 261"/>
                  <a:gd name="T22" fmla="*/ 49 w 171"/>
                  <a:gd name="T23" fmla="*/ 162 h 261"/>
                  <a:gd name="T24" fmla="*/ 21 w 171"/>
                  <a:gd name="T25" fmla="*/ 147 h 261"/>
                  <a:gd name="T26" fmla="*/ 2 w 171"/>
                  <a:gd name="T27" fmla="*/ 130 h 261"/>
                  <a:gd name="T28" fmla="*/ 4 w 171"/>
                  <a:gd name="T29" fmla="*/ 110 h 261"/>
                  <a:gd name="T30" fmla="*/ 34 w 171"/>
                  <a:gd name="T31" fmla="*/ 118 h 261"/>
                  <a:gd name="T32" fmla="*/ 69 w 171"/>
                  <a:gd name="T33" fmla="*/ 135 h 261"/>
                  <a:gd name="T34" fmla="*/ 88 w 171"/>
                  <a:gd name="T35" fmla="*/ 145 h 261"/>
                  <a:gd name="T36" fmla="*/ 90 w 171"/>
                  <a:gd name="T37" fmla="*/ 145 h 261"/>
                  <a:gd name="T38" fmla="*/ 55 w 171"/>
                  <a:gd name="T39" fmla="*/ 118 h 261"/>
                  <a:gd name="T40" fmla="*/ 19 w 171"/>
                  <a:gd name="T41" fmla="*/ 83 h 261"/>
                  <a:gd name="T42" fmla="*/ 11 w 171"/>
                  <a:gd name="T43" fmla="*/ 57 h 261"/>
                  <a:gd name="T44" fmla="*/ 13 w 171"/>
                  <a:gd name="T45" fmla="*/ 32 h 261"/>
                  <a:gd name="T46" fmla="*/ 28 w 171"/>
                  <a:gd name="T47" fmla="*/ 37 h 261"/>
                  <a:gd name="T48" fmla="*/ 44 w 171"/>
                  <a:gd name="T49" fmla="*/ 46 h 261"/>
                  <a:gd name="T50" fmla="*/ 55 w 171"/>
                  <a:gd name="T51" fmla="*/ 52 h 261"/>
                  <a:gd name="T52" fmla="*/ 55 w 171"/>
                  <a:gd name="T53" fmla="*/ 49 h 261"/>
                  <a:gd name="T54" fmla="*/ 39 w 171"/>
                  <a:gd name="T55" fmla="*/ 38 h 261"/>
                  <a:gd name="T56" fmla="*/ 23 w 171"/>
                  <a:gd name="T57" fmla="*/ 28 h 261"/>
                  <a:gd name="T58" fmla="*/ 14 w 171"/>
                  <a:gd name="T59" fmla="*/ 16 h 261"/>
                  <a:gd name="T60" fmla="*/ 13 w 171"/>
                  <a:gd name="T61" fmla="*/ 0 h 261"/>
                  <a:gd name="T62" fmla="*/ 54 w 171"/>
                  <a:gd name="T63" fmla="*/ 19 h 261"/>
                  <a:gd name="T64" fmla="*/ 107 w 171"/>
                  <a:gd name="T65" fmla="*/ 56 h 261"/>
                  <a:gd name="T66" fmla="*/ 136 w 171"/>
                  <a:gd name="T67" fmla="*/ 77 h 261"/>
                  <a:gd name="T68" fmla="*/ 144 w 171"/>
                  <a:gd name="T69" fmla="*/ 87 h 261"/>
                  <a:gd name="T70" fmla="*/ 164 w 171"/>
                  <a:gd name="T71" fmla="*/ 85 h 261"/>
                  <a:gd name="T72" fmla="*/ 169 w 171"/>
                  <a:gd name="T73" fmla="*/ 110 h 261"/>
                  <a:gd name="T74" fmla="*/ 160 w 171"/>
                  <a:gd name="T75" fmla="*/ 133 h 261"/>
                  <a:gd name="T76" fmla="*/ 137 w 171"/>
                  <a:gd name="T77" fmla="*/ 121 h 261"/>
                  <a:gd name="T78" fmla="*/ 115 w 171"/>
                  <a:gd name="T79" fmla="*/ 109 h 261"/>
                  <a:gd name="T80" fmla="*/ 107 w 171"/>
                  <a:gd name="T81" fmla="*/ 107 h 261"/>
                  <a:gd name="T82" fmla="*/ 113 w 171"/>
                  <a:gd name="T83" fmla="*/ 113 h 261"/>
                  <a:gd name="T84" fmla="*/ 137 w 171"/>
                  <a:gd name="T85" fmla="*/ 126 h 261"/>
                  <a:gd name="T86" fmla="*/ 161 w 171"/>
                  <a:gd name="T87" fmla="*/ 142 h 261"/>
                  <a:gd name="T88" fmla="*/ 166 w 171"/>
                  <a:gd name="T89" fmla="*/ 175 h 261"/>
                  <a:gd name="T90" fmla="*/ 157 w 171"/>
                  <a:gd name="T91" fmla="*/ 202 h 261"/>
                  <a:gd name="T92" fmla="*/ 133 w 171"/>
                  <a:gd name="T93" fmla="*/ 191 h 261"/>
                  <a:gd name="T94" fmla="*/ 133 w 171"/>
                  <a:gd name="T95" fmla="*/ 195 h 261"/>
                  <a:gd name="T96" fmla="*/ 146 w 171"/>
                  <a:gd name="T97" fmla="*/ 204 h 261"/>
                  <a:gd name="T98" fmla="*/ 161 w 171"/>
                  <a:gd name="T99" fmla="*/ 218 h 261"/>
                  <a:gd name="T100" fmla="*/ 159 w 171"/>
                  <a:gd name="T101" fmla="*/ 259 h 261"/>
                  <a:gd name="T102" fmla="*/ 157 w 171"/>
                  <a:gd name="T103" fmla="*/ 26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1" h="261">
                    <a:moveTo>
                      <a:pt x="156" y="261"/>
                    </a:moveTo>
                    <a:lnTo>
                      <a:pt x="146" y="255"/>
                    </a:lnTo>
                    <a:lnTo>
                      <a:pt x="138" y="249"/>
                    </a:lnTo>
                    <a:lnTo>
                      <a:pt x="129" y="243"/>
                    </a:lnTo>
                    <a:lnTo>
                      <a:pt x="120" y="239"/>
                    </a:lnTo>
                    <a:lnTo>
                      <a:pt x="111" y="233"/>
                    </a:lnTo>
                    <a:lnTo>
                      <a:pt x="103" y="227"/>
                    </a:lnTo>
                    <a:lnTo>
                      <a:pt x="93" y="223"/>
                    </a:lnTo>
                    <a:lnTo>
                      <a:pt x="85" y="217"/>
                    </a:lnTo>
                    <a:lnTo>
                      <a:pt x="75" y="210"/>
                    </a:lnTo>
                    <a:lnTo>
                      <a:pt x="65" y="202"/>
                    </a:lnTo>
                    <a:lnTo>
                      <a:pt x="53" y="194"/>
                    </a:lnTo>
                    <a:lnTo>
                      <a:pt x="43" y="186"/>
                    </a:lnTo>
                    <a:lnTo>
                      <a:pt x="31" y="178"/>
                    </a:lnTo>
                    <a:lnTo>
                      <a:pt x="20" y="171"/>
                    </a:lnTo>
                    <a:lnTo>
                      <a:pt x="9" y="165"/>
                    </a:lnTo>
                    <a:lnTo>
                      <a:pt x="0" y="160"/>
                    </a:lnTo>
                    <a:lnTo>
                      <a:pt x="0" y="156"/>
                    </a:lnTo>
                    <a:lnTo>
                      <a:pt x="0" y="152"/>
                    </a:lnTo>
                    <a:lnTo>
                      <a:pt x="0" y="148"/>
                    </a:lnTo>
                    <a:lnTo>
                      <a:pt x="0" y="144"/>
                    </a:lnTo>
                    <a:lnTo>
                      <a:pt x="7" y="147"/>
                    </a:lnTo>
                    <a:lnTo>
                      <a:pt x="16" y="151"/>
                    </a:lnTo>
                    <a:lnTo>
                      <a:pt x="28" y="158"/>
                    </a:lnTo>
                    <a:lnTo>
                      <a:pt x="38" y="165"/>
                    </a:lnTo>
                    <a:lnTo>
                      <a:pt x="50" y="172"/>
                    </a:lnTo>
                    <a:lnTo>
                      <a:pt x="60" y="178"/>
                    </a:lnTo>
                    <a:lnTo>
                      <a:pt x="69" y="181"/>
                    </a:lnTo>
                    <a:lnTo>
                      <a:pt x="76" y="181"/>
                    </a:lnTo>
                    <a:lnTo>
                      <a:pt x="76" y="180"/>
                    </a:lnTo>
                    <a:lnTo>
                      <a:pt x="76" y="179"/>
                    </a:lnTo>
                    <a:lnTo>
                      <a:pt x="76" y="178"/>
                    </a:lnTo>
                    <a:lnTo>
                      <a:pt x="76" y="177"/>
                    </a:lnTo>
                    <a:lnTo>
                      <a:pt x="67" y="172"/>
                    </a:lnTo>
                    <a:lnTo>
                      <a:pt x="58" y="167"/>
                    </a:lnTo>
                    <a:lnTo>
                      <a:pt x="49" y="162"/>
                    </a:lnTo>
                    <a:lnTo>
                      <a:pt x="39" y="157"/>
                    </a:lnTo>
                    <a:lnTo>
                      <a:pt x="30" y="151"/>
                    </a:lnTo>
                    <a:lnTo>
                      <a:pt x="21" y="147"/>
                    </a:lnTo>
                    <a:lnTo>
                      <a:pt x="12" y="141"/>
                    </a:lnTo>
                    <a:lnTo>
                      <a:pt x="2" y="136"/>
                    </a:lnTo>
                    <a:lnTo>
                      <a:pt x="2" y="130"/>
                    </a:lnTo>
                    <a:lnTo>
                      <a:pt x="2" y="123"/>
                    </a:lnTo>
                    <a:lnTo>
                      <a:pt x="2" y="117"/>
                    </a:lnTo>
                    <a:lnTo>
                      <a:pt x="4" y="110"/>
                    </a:lnTo>
                    <a:lnTo>
                      <a:pt x="13" y="111"/>
                    </a:lnTo>
                    <a:lnTo>
                      <a:pt x="22" y="113"/>
                    </a:lnTo>
                    <a:lnTo>
                      <a:pt x="34" y="118"/>
                    </a:lnTo>
                    <a:lnTo>
                      <a:pt x="46" y="122"/>
                    </a:lnTo>
                    <a:lnTo>
                      <a:pt x="58" y="128"/>
                    </a:lnTo>
                    <a:lnTo>
                      <a:pt x="69" y="135"/>
                    </a:lnTo>
                    <a:lnTo>
                      <a:pt x="78" y="141"/>
                    </a:lnTo>
                    <a:lnTo>
                      <a:pt x="88" y="145"/>
                    </a:lnTo>
                    <a:lnTo>
                      <a:pt x="88" y="145"/>
                    </a:lnTo>
                    <a:lnTo>
                      <a:pt x="89" y="145"/>
                    </a:lnTo>
                    <a:lnTo>
                      <a:pt x="89" y="145"/>
                    </a:lnTo>
                    <a:lnTo>
                      <a:pt x="90" y="145"/>
                    </a:lnTo>
                    <a:lnTo>
                      <a:pt x="81" y="138"/>
                    </a:lnTo>
                    <a:lnTo>
                      <a:pt x="69" y="129"/>
                    </a:lnTo>
                    <a:lnTo>
                      <a:pt x="55" y="118"/>
                    </a:lnTo>
                    <a:lnTo>
                      <a:pt x="43" y="106"/>
                    </a:lnTo>
                    <a:lnTo>
                      <a:pt x="30" y="95"/>
                    </a:lnTo>
                    <a:lnTo>
                      <a:pt x="19" y="83"/>
                    </a:lnTo>
                    <a:lnTo>
                      <a:pt x="12" y="73"/>
                    </a:lnTo>
                    <a:lnTo>
                      <a:pt x="8" y="65"/>
                    </a:lnTo>
                    <a:lnTo>
                      <a:pt x="11" y="57"/>
                    </a:lnTo>
                    <a:lnTo>
                      <a:pt x="13" y="49"/>
                    </a:lnTo>
                    <a:lnTo>
                      <a:pt x="13" y="41"/>
                    </a:lnTo>
                    <a:lnTo>
                      <a:pt x="13" y="32"/>
                    </a:lnTo>
                    <a:lnTo>
                      <a:pt x="17" y="32"/>
                    </a:lnTo>
                    <a:lnTo>
                      <a:pt x="22" y="35"/>
                    </a:lnTo>
                    <a:lnTo>
                      <a:pt x="28" y="37"/>
                    </a:lnTo>
                    <a:lnTo>
                      <a:pt x="32" y="39"/>
                    </a:lnTo>
                    <a:lnTo>
                      <a:pt x="38" y="43"/>
                    </a:lnTo>
                    <a:lnTo>
                      <a:pt x="44" y="46"/>
                    </a:lnTo>
                    <a:lnTo>
                      <a:pt x="50" y="50"/>
                    </a:lnTo>
                    <a:lnTo>
                      <a:pt x="55" y="53"/>
                    </a:lnTo>
                    <a:lnTo>
                      <a:pt x="55" y="52"/>
                    </a:lnTo>
                    <a:lnTo>
                      <a:pt x="55" y="51"/>
                    </a:lnTo>
                    <a:lnTo>
                      <a:pt x="55" y="50"/>
                    </a:lnTo>
                    <a:lnTo>
                      <a:pt x="55" y="49"/>
                    </a:lnTo>
                    <a:lnTo>
                      <a:pt x="50" y="45"/>
                    </a:lnTo>
                    <a:lnTo>
                      <a:pt x="44" y="42"/>
                    </a:lnTo>
                    <a:lnTo>
                      <a:pt x="39" y="38"/>
                    </a:lnTo>
                    <a:lnTo>
                      <a:pt x="34" y="35"/>
                    </a:lnTo>
                    <a:lnTo>
                      <a:pt x="29" y="31"/>
                    </a:lnTo>
                    <a:lnTo>
                      <a:pt x="23" y="28"/>
                    </a:lnTo>
                    <a:lnTo>
                      <a:pt x="19" y="26"/>
                    </a:lnTo>
                    <a:lnTo>
                      <a:pt x="14" y="22"/>
                    </a:lnTo>
                    <a:lnTo>
                      <a:pt x="14" y="16"/>
                    </a:lnTo>
                    <a:lnTo>
                      <a:pt x="14" y="11"/>
                    </a:lnTo>
                    <a:lnTo>
                      <a:pt x="13" y="6"/>
                    </a:lnTo>
                    <a:lnTo>
                      <a:pt x="13" y="0"/>
                    </a:lnTo>
                    <a:lnTo>
                      <a:pt x="23" y="2"/>
                    </a:lnTo>
                    <a:lnTo>
                      <a:pt x="37" y="9"/>
                    </a:lnTo>
                    <a:lnTo>
                      <a:pt x="54" y="19"/>
                    </a:lnTo>
                    <a:lnTo>
                      <a:pt x="72" y="30"/>
                    </a:lnTo>
                    <a:lnTo>
                      <a:pt x="90" y="43"/>
                    </a:lnTo>
                    <a:lnTo>
                      <a:pt x="107" y="56"/>
                    </a:lnTo>
                    <a:lnTo>
                      <a:pt x="122" y="66"/>
                    </a:lnTo>
                    <a:lnTo>
                      <a:pt x="134" y="74"/>
                    </a:lnTo>
                    <a:lnTo>
                      <a:pt x="136" y="77"/>
                    </a:lnTo>
                    <a:lnTo>
                      <a:pt x="138" y="80"/>
                    </a:lnTo>
                    <a:lnTo>
                      <a:pt x="142" y="83"/>
                    </a:lnTo>
                    <a:lnTo>
                      <a:pt x="144" y="87"/>
                    </a:lnTo>
                    <a:lnTo>
                      <a:pt x="152" y="87"/>
                    </a:lnTo>
                    <a:lnTo>
                      <a:pt x="158" y="85"/>
                    </a:lnTo>
                    <a:lnTo>
                      <a:pt x="164" y="85"/>
                    </a:lnTo>
                    <a:lnTo>
                      <a:pt x="171" y="85"/>
                    </a:lnTo>
                    <a:lnTo>
                      <a:pt x="171" y="98"/>
                    </a:lnTo>
                    <a:lnTo>
                      <a:pt x="169" y="110"/>
                    </a:lnTo>
                    <a:lnTo>
                      <a:pt x="169" y="122"/>
                    </a:lnTo>
                    <a:lnTo>
                      <a:pt x="168" y="134"/>
                    </a:lnTo>
                    <a:lnTo>
                      <a:pt x="160" y="133"/>
                    </a:lnTo>
                    <a:lnTo>
                      <a:pt x="152" y="130"/>
                    </a:lnTo>
                    <a:lnTo>
                      <a:pt x="145" y="126"/>
                    </a:lnTo>
                    <a:lnTo>
                      <a:pt x="137" y="121"/>
                    </a:lnTo>
                    <a:lnTo>
                      <a:pt x="130" y="117"/>
                    </a:lnTo>
                    <a:lnTo>
                      <a:pt x="122" y="112"/>
                    </a:lnTo>
                    <a:lnTo>
                      <a:pt x="115" y="109"/>
                    </a:lnTo>
                    <a:lnTo>
                      <a:pt x="107" y="106"/>
                    </a:lnTo>
                    <a:lnTo>
                      <a:pt x="107" y="107"/>
                    </a:lnTo>
                    <a:lnTo>
                      <a:pt x="107" y="107"/>
                    </a:lnTo>
                    <a:lnTo>
                      <a:pt x="106" y="107"/>
                    </a:lnTo>
                    <a:lnTo>
                      <a:pt x="106" y="109"/>
                    </a:lnTo>
                    <a:lnTo>
                      <a:pt x="113" y="113"/>
                    </a:lnTo>
                    <a:lnTo>
                      <a:pt x="121" y="118"/>
                    </a:lnTo>
                    <a:lnTo>
                      <a:pt x="129" y="121"/>
                    </a:lnTo>
                    <a:lnTo>
                      <a:pt x="137" y="126"/>
                    </a:lnTo>
                    <a:lnTo>
                      <a:pt x="145" y="132"/>
                    </a:lnTo>
                    <a:lnTo>
                      <a:pt x="153" y="136"/>
                    </a:lnTo>
                    <a:lnTo>
                      <a:pt x="161" y="142"/>
                    </a:lnTo>
                    <a:lnTo>
                      <a:pt x="169" y="148"/>
                    </a:lnTo>
                    <a:lnTo>
                      <a:pt x="168" y="162"/>
                    </a:lnTo>
                    <a:lnTo>
                      <a:pt x="166" y="175"/>
                    </a:lnTo>
                    <a:lnTo>
                      <a:pt x="165" y="189"/>
                    </a:lnTo>
                    <a:lnTo>
                      <a:pt x="163" y="203"/>
                    </a:lnTo>
                    <a:lnTo>
                      <a:pt x="157" y="202"/>
                    </a:lnTo>
                    <a:lnTo>
                      <a:pt x="148" y="198"/>
                    </a:lnTo>
                    <a:lnTo>
                      <a:pt x="138" y="194"/>
                    </a:lnTo>
                    <a:lnTo>
                      <a:pt x="133" y="191"/>
                    </a:lnTo>
                    <a:lnTo>
                      <a:pt x="133" y="193"/>
                    </a:lnTo>
                    <a:lnTo>
                      <a:pt x="133" y="194"/>
                    </a:lnTo>
                    <a:lnTo>
                      <a:pt x="133" y="195"/>
                    </a:lnTo>
                    <a:lnTo>
                      <a:pt x="133" y="196"/>
                    </a:lnTo>
                    <a:lnTo>
                      <a:pt x="139" y="200"/>
                    </a:lnTo>
                    <a:lnTo>
                      <a:pt x="146" y="204"/>
                    </a:lnTo>
                    <a:lnTo>
                      <a:pt x="153" y="208"/>
                    </a:lnTo>
                    <a:lnTo>
                      <a:pt x="160" y="212"/>
                    </a:lnTo>
                    <a:lnTo>
                      <a:pt x="161" y="218"/>
                    </a:lnTo>
                    <a:lnTo>
                      <a:pt x="161" y="224"/>
                    </a:lnTo>
                    <a:lnTo>
                      <a:pt x="160" y="236"/>
                    </a:lnTo>
                    <a:lnTo>
                      <a:pt x="159" y="259"/>
                    </a:lnTo>
                    <a:lnTo>
                      <a:pt x="158" y="261"/>
                    </a:lnTo>
                    <a:lnTo>
                      <a:pt x="157" y="261"/>
                    </a:lnTo>
                    <a:lnTo>
                      <a:pt x="157" y="261"/>
                    </a:lnTo>
                    <a:lnTo>
                      <a:pt x="156" y="261"/>
                    </a:lnTo>
                    <a:close/>
                  </a:path>
                </a:pathLst>
              </a:cu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37" name="Freeform 81"/>
              <p:cNvSpPr>
                <a:spLocks/>
              </p:cNvSpPr>
              <p:nvPr/>
            </p:nvSpPr>
            <p:spPr bwMode="auto">
              <a:xfrm>
                <a:off x="4232" y="797"/>
                <a:ext cx="83" cy="114"/>
              </a:xfrm>
              <a:custGeom>
                <a:avLst/>
                <a:gdLst>
                  <a:gd name="T0" fmla="*/ 1 w 167"/>
                  <a:gd name="T1" fmla="*/ 218 h 227"/>
                  <a:gd name="T2" fmla="*/ 6 w 167"/>
                  <a:gd name="T3" fmla="*/ 176 h 227"/>
                  <a:gd name="T4" fmla="*/ 12 w 167"/>
                  <a:gd name="T5" fmla="*/ 172 h 227"/>
                  <a:gd name="T6" fmla="*/ 12 w 167"/>
                  <a:gd name="T7" fmla="*/ 170 h 227"/>
                  <a:gd name="T8" fmla="*/ 8 w 167"/>
                  <a:gd name="T9" fmla="*/ 170 h 227"/>
                  <a:gd name="T10" fmla="*/ 6 w 167"/>
                  <a:gd name="T11" fmla="*/ 156 h 227"/>
                  <a:gd name="T12" fmla="*/ 9 w 167"/>
                  <a:gd name="T13" fmla="*/ 111 h 227"/>
                  <a:gd name="T14" fmla="*/ 27 w 167"/>
                  <a:gd name="T15" fmla="*/ 103 h 227"/>
                  <a:gd name="T16" fmla="*/ 20 w 167"/>
                  <a:gd name="T17" fmla="*/ 102 h 227"/>
                  <a:gd name="T18" fmla="*/ 11 w 167"/>
                  <a:gd name="T19" fmla="*/ 92 h 227"/>
                  <a:gd name="T20" fmla="*/ 13 w 167"/>
                  <a:gd name="T21" fmla="*/ 51 h 227"/>
                  <a:gd name="T22" fmla="*/ 36 w 167"/>
                  <a:gd name="T23" fmla="*/ 43 h 227"/>
                  <a:gd name="T24" fmla="*/ 64 w 167"/>
                  <a:gd name="T25" fmla="*/ 34 h 227"/>
                  <a:gd name="T26" fmla="*/ 89 w 167"/>
                  <a:gd name="T27" fmla="*/ 26 h 227"/>
                  <a:gd name="T28" fmla="*/ 122 w 167"/>
                  <a:gd name="T29" fmla="*/ 14 h 227"/>
                  <a:gd name="T30" fmla="*/ 156 w 167"/>
                  <a:gd name="T31" fmla="*/ 4 h 227"/>
                  <a:gd name="T32" fmla="*/ 166 w 167"/>
                  <a:gd name="T33" fmla="*/ 7 h 227"/>
                  <a:gd name="T34" fmla="*/ 162 w 167"/>
                  <a:gd name="T35" fmla="*/ 17 h 227"/>
                  <a:gd name="T36" fmla="*/ 145 w 167"/>
                  <a:gd name="T37" fmla="*/ 27 h 227"/>
                  <a:gd name="T38" fmla="*/ 129 w 167"/>
                  <a:gd name="T39" fmla="*/ 34 h 227"/>
                  <a:gd name="T40" fmla="*/ 135 w 167"/>
                  <a:gd name="T41" fmla="*/ 35 h 227"/>
                  <a:gd name="T42" fmla="*/ 150 w 167"/>
                  <a:gd name="T43" fmla="*/ 29 h 227"/>
                  <a:gd name="T44" fmla="*/ 166 w 167"/>
                  <a:gd name="T45" fmla="*/ 26 h 227"/>
                  <a:gd name="T46" fmla="*/ 164 w 167"/>
                  <a:gd name="T47" fmla="*/ 43 h 227"/>
                  <a:gd name="T48" fmla="*/ 137 w 167"/>
                  <a:gd name="T49" fmla="*/ 59 h 227"/>
                  <a:gd name="T50" fmla="*/ 106 w 167"/>
                  <a:gd name="T51" fmla="*/ 72 h 227"/>
                  <a:gd name="T52" fmla="*/ 76 w 167"/>
                  <a:gd name="T53" fmla="*/ 85 h 227"/>
                  <a:gd name="T54" fmla="*/ 76 w 167"/>
                  <a:gd name="T55" fmla="*/ 91 h 227"/>
                  <a:gd name="T56" fmla="*/ 99 w 167"/>
                  <a:gd name="T57" fmla="*/ 83 h 227"/>
                  <a:gd name="T58" fmla="*/ 133 w 167"/>
                  <a:gd name="T59" fmla="*/ 68 h 227"/>
                  <a:gd name="T60" fmla="*/ 165 w 167"/>
                  <a:gd name="T61" fmla="*/ 58 h 227"/>
                  <a:gd name="T62" fmla="*/ 164 w 167"/>
                  <a:gd name="T63" fmla="*/ 93 h 227"/>
                  <a:gd name="T64" fmla="*/ 153 w 167"/>
                  <a:gd name="T65" fmla="*/ 103 h 227"/>
                  <a:gd name="T66" fmla="*/ 137 w 167"/>
                  <a:gd name="T67" fmla="*/ 110 h 227"/>
                  <a:gd name="T68" fmla="*/ 122 w 167"/>
                  <a:gd name="T69" fmla="*/ 118 h 227"/>
                  <a:gd name="T70" fmla="*/ 137 w 167"/>
                  <a:gd name="T71" fmla="*/ 115 h 227"/>
                  <a:gd name="T72" fmla="*/ 153 w 167"/>
                  <a:gd name="T73" fmla="*/ 111 h 227"/>
                  <a:gd name="T74" fmla="*/ 163 w 167"/>
                  <a:gd name="T75" fmla="*/ 113 h 227"/>
                  <a:gd name="T76" fmla="*/ 162 w 167"/>
                  <a:gd name="T77" fmla="*/ 129 h 227"/>
                  <a:gd name="T78" fmla="*/ 147 w 167"/>
                  <a:gd name="T79" fmla="*/ 136 h 227"/>
                  <a:gd name="T80" fmla="*/ 130 w 167"/>
                  <a:gd name="T81" fmla="*/ 144 h 227"/>
                  <a:gd name="T82" fmla="*/ 100 w 167"/>
                  <a:gd name="T83" fmla="*/ 157 h 227"/>
                  <a:gd name="T84" fmla="*/ 64 w 167"/>
                  <a:gd name="T85" fmla="*/ 171 h 227"/>
                  <a:gd name="T86" fmla="*/ 50 w 167"/>
                  <a:gd name="T87" fmla="*/ 176 h 227"/>
                  <a:gd name="T88" fmla="*/ 50 w 167"/>
                  <a:gd name="T89" fmla="*/ 178 h 227"/>
                  <a:gd name="T90" fmla="*/ 65 w 167"/>
                  <a:gd name="T91" fmla="*/ 178 h 227"/>
                  <a:gd name="T92" fmla="*/ 105 w 167"/>
                  <a:gd name="T93" fmla="*/ 163 h 227"/>
                  <a:gd name="T94" fmla="*/ 145 w 167"/>
                  <a:gd name="T95" fmla="*/ 145 h 227"/>
                  <a:gd name="T96" fmla="*/ 158 w 167"/>
                  <a:gd name="T97" fmla="*/ 152 h 227"/>
                  <a:gd name="T98" fmla="*/ 153 w 167"/>
                  <a:gd name="T99" fmla="*/ 166 h 227"/>
                  <a:gd name="T100" fmla="*/ 128 w 167"/>
                  <a:gd name="T101" fmla="*/ 178 h 227"/>
                  <a:gd name="T102" fmla="*/ 75 w 167"/>
                  <a:gd name="T103" fmla="*/ 201 h 227"/>
                  <a:gd name="T104" fmla="*/ 23 w 167"/>
                  <a:gd name="T105" fmla="*/ 221 h 227"/>
                  <a:gd name="T106" fmla="*/ 6 w 167"/>
                  <a:gd name="T107" fmla="*/ 226 h 227"/>
                  <a:gd name="T108" fmla="*/ 1 w 167"/>
                  <a:gd name="T109" fmla="*/ 227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7" h="227">
                    <a:moveTo>
                      <a:pt x="1" y="227"/>
                    </a:moveTo>
                    <a:lnTo>
                      <a:pt x="0" y="224"/>
                    </a:lnTo>
                    <a:lnTo>
                      <a:pt x="1" y="218"/>
                    </a:lnTo>
                    <a:lnTo>
                      <a:pt x="1" y="204"/>
                    </a:lnTo>
                    <a:lnTo>
                      <a:pt x="4" y="178"/>
                    </a:lnTo>
                    <a:lnTo>
                      <a:pt x="6" y="176"/>
                    </a:lnTo>
                    <a:lnTo>
                      <a:pt x="7" y="174"/>
                    </a:lnTo>
                    <a:lnTo>
                      <a:pt x="9" y="173"/>
                    </a:lnTo>
                    <a:lnTo>
                      <a:pt x="12" y="172"/>
                    </a:lnTo>
                    <a:lnTo>
                      <a:pt x="12" y="171"/>
                    </a:lnTo>
                    <a:lnTo>
                      <a:pt x="12" y="170"/>
                    </a:lnTo>
                    <a:lnTo>
                      <a:pt x="12" y="170"/>
                    </a:lnTo>
                    <a:lnTo>
                      <a:pt x="12" y="168"/>
                    </a:lnTo>
                    <a:lnTo>
                      <a:pt x="11" y="170"/>
                    </a:lnTo>
                    <a:lnTo>
                      <a:pt x="8" y="170"/>
                    </a:lnTo>
                    <a:lnTo>
                      <a:pt x="7" y="171"/>
                    </a:lnTo>
                    <a:lnTo>
                      <a:pt x="6" y="172"/>
                    </a:lnTo>
                    <a:lnTo>
                      <a:pt x="6" y="156"/>
                    </a:lnTo>
                    <a:lnTo>
                      <a:pt x="7" y="141"/>
                    </a:lnTo>
                    <a:lnTo>
                      <a:pt x="8" y="126"/>
                    </a:lnTo>
                    <a:lnTo>
                      <a:pt x="9" y="111"/>
                    </a:lnTo>
                    <a:lnTo>
                      <a:pt x="20" y="106"/>
                    </a:lnTo>
                    <a:lnTo>
                      <a:pt x="24" y="104"/>
                    </a:lnTo>
                    <a:lnTo>
                      <a:pt x="27" y="103"/>
                    </a:lnTo>
                    <a:lnTo>
                      <a:pt x="28" y="102"/>
                    </a:lnTo>
                    <a:lnTo>
                      <a:pt x="23" y="102"/>
                    </a:lnTo>
                    <a:lnTo>
                      <a:pt x="20" y="102"/>
                    </a:lnTo>
                    <a:lnTo>
                      <a:pt x="15" y="103"/>
                    </a:lnTo>
                    <a:lnTo>
                      <a:pt x="11" y="103"/>
                    </a:lnTo>
                    <a:lnTo>
                      <a:pt x="11" y="92"/>
                    </a:lnTo>
                    <a:lnTo>
                      <a:pt x="11" y="77"/>
                    </a:lnTo>
                    <a:lnTo>
                      <a:pt x="12" y="62"/>
                    </a:lnTo>
                    <a:lnTo>
                      <a:pt x="13" y="51"/>
                    </a:lnTo>
                    <a:lnTo>
                      <a:pt x="19" y="49"/>
                    </a:lnTo>
                    <a:lnTo>
                      <a:pt x="27" y="45"/>
                    </a:lnTo>
                    <a:lnTo>
                      <a:pt x="36" y="43"/>
                    </a:lnTo>
                    <a:lnTo>
                      <a:pt x="45" y="39"/>
                    </a:lnTo>
                    <a:lnTo>
                      <a:pt x="54" y="36"/>
                    </a:lnTo>
                    <a:lnTo>
                      <a:pt x="64" y="34"/>
                    </a:lnTo>
                    <a:lnTo>
                      <a:pt x="72" y="31"/>
                    </a:lnTo>
                    <a:lnTo>
                      <a:pt x="77" y="29"/>
                    </a:lnTo>
                    <a:lnTo>
                      <a:pt x="89" y="26"/>
                    </a:lnTo>
                    <a:lnTo>
                      <a:pt x="100" y="22"/>
                    </a:lnTo>
                    <a:lnTo>
                      <a:pt x="112" y="19"/>
                    </a:lnTo>
                    <a:lnTo>
                      <a:pt x="122" y="14"/>
                    </a:lnTo>
                    <a:lnTo>
                      <a:pt x="134" y="11"/>
                    </a:lnTo>
                    <a:lnTo>
                      <a:pt x="144" y="7"/>
                    </a:lnTo>
                    <a:lnTo>
                      <a:pt x="156" y="4"/>
                    </a:lnTo>
                    <a:lnTo>
                      <a:pt x="166" y="0"/>
                    </a:lnTo>
                    <a:lnTo>
                      <a:pt x="166" y="4"/>
                    </a:lnTo>
                    <a:lnTo>
                      <a:pt x="166" y="7"/>
                    </a:lnTo>
                    <a:lnTo>
                      <a:pt x="166" y="11"/>
                    </a:lnTo>
                    <a:lnTo>
                      <a:pt x="167" y="14"/>
                    </a:lnTo>
                    <a:lnTo>
                      <a:pt x="162" y="17"/>
                    </a:lnTo>
                    <a:lnTo>
                      <a:pt x="156" y="21"/>
                    </a:lnTo>
                    <a:lnTo>
                      <a:pt x="150" y="23"/>
                    </a:lnTo>
                    <a:lnTo>
                      <a:pt x="145" y="27"/>
                    </a:lnTo>
                    <a:lnTo>
                      <a:pt x="140" y="29"/>
                    </a:lnTo>
                    <a:lnTo>
                      <a:pt x="135" y="31"/>
                    </a:lnTo>
                    <a:lnTo>
                      <a:pt x="129" y="34"/>
                    </a:lnTo>
                    <a:lnTo>
                      <a:pt x="125" y="36"/>
                    </a:lnTo>
                    <a:lnTo>
                      <a:pt x="129" y="36"/>
                    </a:lnTo>
                    <a:lnTo>
                      <a:pt x="135" y="35"/>
                    </a:lnTo>
                    <a:lnTo>
                      <a:pt x="140" y="32"/>
                    </a:lnTo>
                    <a:lnTo>
                      <a:pt x="145" y="31"/>
                    </a:lnTo>
                    <a:lnTo>
                      <a:pt x="150" y="29"/>
                    </a:lnTo>
                    <a:lnTo>
                      <a:pt x="156" y="28"/>
                    </a:lnTo>
                    <a:lnTo>
                      <a:pt x="160" y="27"/>
                    </a:lnTo>
                    <a:lnTo>
                      <a:pt x="166" y="26"/>
                    </a:lnTo>
                    <a:lnTo>
                      <a:pt x="166" y="31"/>
                    </a:lnTo>
                    <a:lnTo>
                      <a:pt x="166" y="37"/>
                    </a:lnTo>
                    <a:lnTo>
                      <a:pt x="164" y="43"/>
                    </a:lnTo>
                    <a:lnTo>
                      <a:pt x="159" y="50"/>
                    </a:lnTo>
                    <a:lnTo>
                      <a:pt x="149" y="54"/>
                    </a:lnTo>
                    <a:lnTo>
                      <a:pt x="137" y="59"/>
                    </a:lnTo>
                    <a:lnTo>
                      <a:pt x="127" y="62"/>
                    </a:lnTo>
                    <a:lnTo>
                      <a:pt x="117" y="67"/>
                    </a:lnTo>
                    <a:lnTo>
                      <a:pt x="106" y="72"/>
                    </a:lnTo>
                    <a:lnTo>
                      <a:pt x="96" y="76"/>
                    </a:lnTo>
                    <a:lnTo>
                      <a:pt x="87" y="81"/>
                    </a:lnTo>
                    <a:lnTo>
                      <a:pt x="76" y="85"/>
                    </a:lnTo>
                    <a:lnTo>
                      <a:pt x="76" y="89"/>
                    </a:lnTo>
                    <a:lnTo>
                      <a:pt x="76" y="90"/>
                    </a:lnTo>
                    <a:lnTo>
                      <a:pt x="76" y="91"/>
                    </a:lnTo>
                    <a:lnTo>
                      <a:pt x="77" y="92"/>
                    </a:lnTo>
                    <a:lnTo>
                      <a:pt x="88" y="88"/>
                    </a:lnTo>
                    <a:lnTo>
                      <a:pt x="99" y="83"/>
                    </a:lnTo>
                    <a:lnTo>
                      <a:pt x="110" y="77"/>
                    </a:lnTo>
                    <a:lnTo>
                      <a:pt x="121" y="73"/>
                    </a:lnTo>
                    <a:lnTo>
                      <a:pt x="133" y="68"/>
                    </a:lnTo>
                    <a:lnTo>
                      <a:pt x="143" y="64"/>
                    </a:lnTo>
                    <a:lnTo>
                      <a:pt x="155" y="60"/>
                    </a:lnTo>
                    <a:lnTo>
                      <a:pt x="165" y="58"/>
                    </a:lnTo>
                    <a:lnTo>
                      <a:pt x="165" y="76"/>
                    </a:lnTo>
                    <a:lnTo>
                      <a:pt x="165" y="87"/>
                    </a:lnTo>
                    <a:lnTo>
                      <a:pt x="164" y="93"/>
                    </a:lnTo>
                    <a:lnTo>
                      <a:pt x="163" y="98"/>
                    </a:lnTo>
                    <a:lnTo>
                      <a:pt x="158" y="100"/>
                    </a:lnTo>
                    <a:lnTo>
                      <a:pt x="153" y="103"/>
                    </a:lnTo>
                    <a:lnTo>
                      <a:pt x="148" y="105"/>
                    </a:lnTo>
                    <a:lnTo>
                      <a:pt x="143" y="107"/>
                    </a:lnTo>
                    <a:lnTo>
                      <a:pt x="137" y="110"/>
                    </a:lnTo>
                    <a:lnTo>
                      <a:pt x="133" y="113"/>
                    </a:lnTo>
                    <a:lnTo>
                      <a:pt x="127" y="115"/>
                    </a:lnTo>
                    <a:lnTo>
                      <a:pt x="122" y="118"/>
                    </a:lnTo>
                    <a:lnTo>
                      <a:pt x="127" y="118"/>
                    </a:lnTo>
                    <a:lnTo>
                      <a:pt x="132" y="117"/>
                    </a:lnTo>
                    <a:lnTo>
                      <a:pt x="137" y="115"/>
                    </a:lnTo>
                    <a:lnTo>
                      <a:pt x="143" y="114"/>
                    </a:lnTo>
                    <a:lnTo>
                      <a:pt x="148" y="112"/>
                    </a:lnTo>
                    <a:lnTo>
                      <a:pt x="153" y="111"/>
                    </a:lnTo>
                    <a:lnTo>
                      <a:pt x="159" y="108"/>
                    </a:lnTo>
                    <a:lnTo>
                      <a:pt x="164" y="107"/>
                    </a:lnTo>
                    <a:lnTo>
                      <a:pt x="163" y="113"/>
                    </a:lnTo>
                    <a:lnTo>
                      <a:pt x="163" y="118"/>
                    </a:lnTo>
                    <a:lnTo>
                      <a:pt x="162" y="123"/>
                    </a:lnTo>
                    <a:lnTo>
                      <a:pt x="162" y="129"/>
                    </a:lnTo>
                    <a:lnTo>
                      <a:pt x="157" y="132"/>
                    </a:lnTo>
                    <a:lnTo>
                      <a:pt x="151" y="134"/>
                    </a:lnTo>
                    <a:lnTo>
                      <a:pt x="147" y="136"/>
                    </a:lnTo>
                    <a:lnTo>
                      <a:pt x="141" y="140"/>
                    </a:lnTo>
                    <a:lnTo>
                      <a:pt x="136" y="142"/>
                    </a:lnTo>
                    <a:lnTo>
                      <a:pt x="130" y="144"/>
                    </a:lnTo>
                    <a:lnTo>
                      <a:pt x="126" y="147"/>
                    </a:lnTo>
                    <a:lnTo>
                      <a:pt x="120" y="150"/>
                    </a:lnTo>
                    <a:lnTo>
                      <a:pt x="100" y="157"/>
                    </a:lnTo>
                    <a:lnTo>
                      <a:pt x="86" y="163"/>
                    </a:lnTo>
                    <a:lnTo>
                      <a:pt x="73" y="167"/>
                    </a:lnTo>
                    <a:lnTo>
                      <a:pt x="64" y="171"/>
                    </a:lnTo>
                    <a:lnTo>
                      <a:pt x="57" y="173"/>
                    </a:lnTo>
                    <a:lnTo>
                      <a:pt x="52" y="175"/>
                    </a:lnTo>
                    <a:lnTo>
                      <a:pt x="50" y="176"/>
                    </a:lnTo>
                    <a:lnTo>
                      <a:pt x="47" y="176"/>
                    </a:lnTo>
                    <a:lnTo>
                      <a:pt x="49" y="178"/>
                    </a:lnTo>
                    <a:lnTo>
                      <a:pt x="50" y="178"/>
                    </a:lnTo>
                    <a:lnTo>
                      <a:pt x="50" y="179"/>
                    </a:lnTo>
                    <a:lnTo>
                      <a:pt x="51" y="180"/>
                    </a:lnTo>
                    <a:lnTo>
                      <a:pt x="65" y="178"/>
                    </a:lnTo>
                    <a:lnTo>
                      <a:pt x="79" y="173"/>
                    </a:lnTo>
                    <a:lnTo>
                      <a:pt x="92" y="168"/>
                    </a:lnTo>
                    <a:lnTo>
                      <a:pt x="105" y="163"/>
                    </a:lnTo>
                    <a:lnTo>
                      <a:pt x="119" y="157"/>
                    </a:lnTo>
                    <a:lnTo>
                      <a:pt x="133" y="151"/>
                    </a:lnTo>
                    <a:lnTo>
                      <a:pt x="145" y="145"/>
                    </a:lnTo>
                    <a:lnTo>
                      <a:pt x="159" y="141"/>
                    </a:lnTo>
                    <a:lnTo>
                      <a:pt x="158" y="147"/>
                    </a:lnTo>
                    <a:lnTo>
                      <a:pt x="158" y="152"/>
                    </a:lnTo>
                    <a:lnTo>
                      <a:pt x="158" y="158"/>
                    </a:lnTo>
                    <a:lnTo>
                      <a:pt x="157" y="164"/>
                    </a:lnTo>
                    <a:lnTo>
                      <a:pt x="153" y="166"/>
                    </a:lnTo>
                    <a:lnTo>
                      <a:pt x="148" y="168"/>
                    </a:lnTo>
                    <a:lnTo>
                      <a:pt x="140" y="172"/>
                    </a:lnTo>
                    <a:lnTo>
                      <a:pt x="128" y="178"/>
                    </a:lnTo>
                    <a:lnTo>
                      <a:pt x="113" y="183"/>
                    </a:lnTo>
                    <a:lnTo>
                      <a:pt x="96" y="191"/>
                    </a:lnTo>
                    <a:lnTo>
                      <a:pt x="75" y="201"/>
                    </a:lnTo>
                    <a:lnTo>
                      <a:pt x="50" y="212"/>
                    </a:lnTo>
                    <a:lnTo>
                      <a:pt x="35" y="217"/>
                    </a:lnTo>
                    <a:lnTo>
                      <a:pt x="23" y="221"/>
                    </a:lnTo>
                    <a:lnTo>
                      <a:pt x="15" y="224"/>
                    </a:lnTo>
                    <a:lnTo>
                      <a:pt x="9" y="225"/>
                    </a:lnTo>
                    <a:lnTo>
                      <a:pt x="6" y="226"/>
                    </a:lnTo>
                    <a:lnTo>
                      <a:pt x="4" y="227"/>
                    </a:lnTo>
                    <a:lnTo>
                      <a:pt x="3" y="227"/>
                    </a:lnTo>
                    <a:lnTo>
                      <a:pt x="1" y="227"/>
                    </a:lnTo>
                    <a:close/>
                  </a:path>
                </a:pathLst>
              </a:custGeom>
              <a:solidFill>
                <a:srgbClr val="99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38" name="Freeform 82"/>
              <p:cNvSpPr>
                <a:spLocks/>
              </p:cNvSpPr>
              <p:nvPr/>
            </p:nvSpPr>
            <p:spPr bwMode="auto">
              <a:xfrm>
                <a:off x="4315" y="784"/>
                <a:ext cx="36" cy="93"/>
              </a:xfrm>
              <a:custGeom>
                <a:avLst/>
                <a:gdLst>
                  <a:gd name="T0" fmla="*/ 0 w 73"/>
                  <a:gd name="T1" fmla="*/ 185 h 185"/>
                  <a:gd name="T2" fmla="*/ 5 w 73"/>
                  <a:gd name="T3" fmla="*/ 143 h 185"/>
                  <a:gd name="T4" fmla="*/ 7 w 73"/>
                  <a:gd name="T5" fmla="*/ 101 h 185"/>
                  <a:gd name="T6" fmla="*/ 8 w 73"/>
                  <a:gd name="T7" fmla="*/ 60 h 185"/>
                  <a:gd name="T8" fmla="*/ 8 w 73"/>
                  <a:gd name="T9" fmla="*/ 19 h 185"/>
                  <a:gd name="T10" fmla="*/ 20 w 73"/>
                  <a:gd name="T11" fmla="*/ 16 h 185"/>
                  <a:gd name="T12" fmla="*/ 31 w 73"/>
                  <a:gd name="T13" fmla="*/ 12 h 185"/>
                  <a:gd name="T14" fmla="*/ 41 w 73"/>
                  <a:gd name="T15" fmla="*/ 9 h 185"/>
                  <a:gd name="T16" fmla="*/ 50 w 73"/>
                  <a:gd name="T17" fmla="*/ 7 h 185"/>
                  <a:gd name="T18" fmla="*/ 58 w 73"/>
                  <a:gd name="T19" fmla="*/ 4 h 185"/>
                  <a:gd name="T20" fmla="*/ 65 w 73"/>
                  <a:gd name="T21" fmla="*/ 2 h 185"/>
                  <a:gd name="T22" fmla="*/ 69 w 73"/>
                  <a:gd name="T23" fmla="*/ 1 h 185"/>
                  <a:gd name="T24" fmla="*/ 73 w 73"/>
                  <a:gd name="T25" fmla="*/ 0 h 185"/>
                  <a:gd name="T26" fmla="*/ 67 w 73"/>
                  <a:gd name="T27" fmla="*/ 80 h 185"/>
                  <a:gd name="T28" fmla="*/ 64 w 73"/>
                  <a:gd name="T29" fmla="*/ 123 h 185"/>
                  <a:gd name="T30" fmla="*/ 61 w 73"/>
                  <a:gd name="T31" fmla="*/ 145 h 185"/>
                  <a:gd name="T32" fmla="*/ 60 w 73"/>
                  <a:gd name="T33" fmla="*/ 160 h 185"/>
                  <a:gd name="T34" fmla="*/ 58 w 73"/>
                  <a:gd name="T35" fmla="*/ 161 h 185"/>
                  <a:gd name="T36" fmla="*/ 56 w 73"/>
                  <a:gd name="T37" fmla="*/ 163 h 185"/>
                  <a:gd name="T38" fmla="*/ 52 w 73"/>
                  <a:gd name="T39" fmla="*/ 164 h 185"/>
                  <a:gd name="T40" fmla="*/ 47 w 73"/>
                  <a:gd name="T41" fmla="*/ 167 h 185"/>
                  <a:gd name="T42" fmla="*/ 41 w 73"/>
                  <a:gd name="T43" fmla="*/ 169 h 185"/>
                  <a:gd name="T44" fmla="*/ 31 w 73"/>
                  <a:gd name="T45" fmla="*/ 174 h 185"/>
                  <a:gd name="T46" fmla="*/ 18 w 73"/>
                  <a:gd name="T47" fmla="*/ 178 h 185"/>
                  <a:gd name="T48" fmla="*/ 0 w 73"/>
                  <a:gd name="T49" fmla="*/ 18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3" h="185">
                    <a:moveTo>
                      <a:pt x="0" y="185"/>
                    </a:moveTo>
                    <a:lnTo>
                      <a:pt x="5" y="143"/>
                    </a:lnTo>
                    <a:lnTo>
                      <a:pt x="7" y="101"/>
                    </a:lnTo>
                    <a:lnTo>
                      <a:pt x="8" y="60"/>
                    </a:lnTo>
                    <a:lnTo>
                      <a:pt x="8" y="19"/>
                    </a:lnTo>
                    <a:lnTo>
                      <a:pt x="20" y="16"/>
                    </a:lnTo>
                    <a:lnTo>
                      <a:pt x="31" y="12"/>
                    </a:lnTo>
                    <a:lnTo>
                      <a:pt x="41" y="9"/>
                    </a:lnTo>
                    <a:lnTo>
                      <a:pt x="50" y="7"/>
                    </a:lnTo>
                    <a:lnTo>
                      <a:pt x="58" y="4"/>
                    </a:lnTo>
                    <a:lnTo>
                      <a:pt x="65" y="2"/>
                    </a:lnTo>
                    <a:lnTo>
                      <a:pt x="69" y="1"/>
                    </a:lnTo>
                    <a:lnTo>
                      <a:pt x="73" y="0"/>
                    </a:lnTo>
                    <a:lnTo>
                      <a:pt x="67" y="80"/>
                    </a:lnTo>
                    <a:lnTo>
                      <a:pt x="64" y="123"/>
                    </a:lnTo>
                    <a:lnTo>
                      <a:pt x="61" y="145"/>
                    </a:lnTo>
                    <a:lnTo>
                      <a:pt x="60" y="160"/>
                    </a:lnTo>
                    <a:lnTo>
                      <a:pt x="58" y="161"/>
                    </a:lnTo>
                    <a:lnTo>
                      <a:pt x="56" y="163"/>
                    </a:lnTo>
                    <a:lnTo>
                      <a:pt x="52" y="164"/>
                    </a:lnTo>
                    <a:lnTo>
                      <a:pt x="47" y="167"/>
                    </a:lnTo>
                    <a:lnTo>
                      <a:pt x="41" y="169"/>
                    </a:lnTo>
                    <a:lnTo>
                      <a:pt x="31" y="174"/>
                    </a:lnTo>
                    <a:lnTo>
                      <a:pt x="18" y="178"/>
                    </a:lnTo>
                    <a:lnTo>
                      <a:pt x="0" y="185"/>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39" name="Freeform 83"/>
              <p:cNvSpPr>
                <a:spLocks/>
              </p:cNvSpPr>
              <p:nvPr/>
            </p:nvSpPr>
            <p:spPr bwMode="auto">
              <a:xfrm>
                <a:off x="4350" y="756"/>
                <a:ext cx="77" cy="105"/>
              </a:xfrm>
              <a:custGeom>
                <a:avLst/>
                <a:gdLst>
                  <a:gd name="T0" fmla="*/ 1 w 154"/>
                  <a:gd name="T1" fmla="*/ 186 h 211"/>
                  <a:gd name="T2" fmla="*/ 9 w 154"/>
                  <a:gd name="T3" fmla="*/ 156 h 211"/>
                  <a:gd name="T4" fmla="*/ 33 w 154"/>
                  <a:gd name="T5" fmla="*/ 147 h 211"/>
                  <a:gd name="T6" fmla="*/ 20 w 154"/>
                  <a:gd name="T7" fmla="*/ 148 h 211"/>
                  <a:gd name="T8" fmla="*/ 6 w 154"/>
                  <a:gd name="T9" fmla="*/ 133 h 211"/>
                  <a:gd name="T10" fmla="*/ 23 w 154"/>
                  <a:gd name="T11" fmla="*/ 111 h 211"/>
                  <a:gd name="T12" fmla="*/ 47 w 154"/>
                  <a:gd name="T13" fmla="*/ 102 h 211"/>
                  <a:gd name="T14" fmla="*/ 54 w 154"/>
                  <a:gd name="T15" fmla="*/ 99 h 211"/>
                  <a:gd name="T16" fmla="*/ 51 w 154"/>
                  <a:gd name="T17" fmla="*/ 98 h 211"/>
                  <a:gd name="T18" fmla="*/ 40 w 154"/>
                  <a:gd name="T19" fmla="*/ 99 h 211"/>
                  <a:gd name="T20" fmla="*/ 6 w 154"/>
                  <a:gd name="T21" fmla="*/ 109 h 211"/>
                  <a:gd name="T22" fmla="*/ 8 w 154"/>
                  <a:gd name="T23" fmla="*/ 83 h 211"/>
                  <a:gd name="T24" fmla="*/ 23 w 154"/>
                  <a:gd name="T25" fmla="*/ 72 h 211"/>
                  <a:gd name="T26" fmla="*/ 46 w 154"/>
                  <a:gd name="T27" fmla="*/ 65 h 211"/>
                  <a:gd name="T28" fmla="*/ 69 w 154"/>
                  <a:gd name="T29" fmla="*/ 57 h 211"/>
                  <a:gd name="T30" fmla="*/ 62 w 154"/>
                  <a:gd name="T31" fmla="*/ 57 h 211"/>
                  <a:gd name="T32" fmla="*/ 41 w 154"/>
                  <a:gd name="T33" fmla="*/ 61 h 211"/>
                  <a:gd name="T34" fmla="*/ 10 w 154"/>
                  <a:gd name="T35" fmla="*/ 64 h 211"/>
                  <a:gd name="T36" fmla="*/ 10 w 154"/>
                  <a:gd name="T37" fmla="*/ 53 h 211"/>
                  <a:gd name="T38" fmla="*/ 44 w 154"/>
                  <a:gd name="T39" fmla="*/ 38 h 211"/>
                  <a:gd name="T40" fmla="*/ 97 w 154"/>
                  <a:gd name="T41" fmla="*/ 16 h 211"/>
                  <a:gd name="T42" fmla="*/ 127 w 154"/>
                  <a:gd name="T43" fmla="*/ 5 h 211"/>
                  <a:gd name="T44" fmla="*/ 149 w 154"/>
                  <a:gd name="T45" fmla="*/ 0 h 211"/>
                  <a:gd name="T46" fmla="*/ 153 w 154"/>
                  <a:gd name="T47" fmla="*/ 15 h 211"/>
                  <a:gd name="T48" fmla="*/ 138 w 154"/>
                  <a:gd name="T49" fmla="*/ 41 h 211"/>
                  <a:gd name="T50" fmla="*/ 97 w 154"/>
                  <a:gd name="T51" fmla="*/ 65 h 211"/>
                  <a:gd name="T52" fmla="*/ 61 w 154"/>
                  <a:gd name="T53" fmla="*/ 80 h 211"/>
                  <a:gd name="T54" fmla="*/ 79 w 154"/>
                  <a:gd name="T55" fmla="*/ 75 h 211"/>
                  <a:gd name="T56" fmla="*/ 102 w 154"/>
                  <a:gd name="T57" fmla="*/ 68 h 211"/>
                  <a:gd name="T58" fmla="*/ 128 w 154"/>
                  <a:gd name="T59" fmla="*/ 62 h 211"/>
                  <a:gd name="T60" fmla="*/ 154 w 154"/>
                  <a:gd name="T61" fmla="*/ 57 h 211"/>
                  <a:gd name="T62" fmla="*/ 135 w 154"/>
                  <a:gd name="T63" fmla="*/ 91 h 211"/>
                  <a:gd name="T64" fmla="*/ 99 w 154"/>
                  <a:gd name="T65" fmla="*/ 111 h 211"/>
                  <a:gd name="T66" fmla="*/ 73 w 154"/>
                  <a:gd name="T67" fmla="*/ 121 h 211"/>
                  <a:gd name="T68" fmla="*/ 74 w 154"/>
                  <a:gd name="T69" fmla="*/ 122 h 211"/>
                  <a:gd name="T70" fmla="*/ 102 w 154"/>
                  <a:gd name="T71" fmla="*/ 114 h 211"/>
                  <a:gd name="T72" fmla="*/ 131 w 154"/>
                  <a:gd name="T73" fmla="*/ 107 h 211"/>
                  <a:gd name="T74" fmla="*/ 152 w 154"/>
                  <a:gd name="T75" fmla="*/ 109 h 211"/>
                  <a:gd name="T76" fmla="*/ 150 w 154"/>
                  <a:gd name="T77" fmla="*/ 121 h 211"/>
                  <a:gd name="T78" fmla="*/ 115 w 154"/>
                  <a:gd name="T79" fmla="*/ 137 h 211"/>
                  <a:gd name="T80" fmla="*/ 79 w 154"/>
                  <a:gd name="T81" fmla="*/ 151 h 211"/>
                  <a:gd name="T82" fmla="*/ 55 w 154"/>
                  <a:gd name="T83" fmla="*/ 158 h 211"/>
                  <a:gd name="T84" fmla="*/ 54 w 154"/>
                  <a:gd name="T85" fmla="*/ 160 h 211"/>
                  <a:gd name="T86" fmla="*/ 88 w 154"/>
                  <a:gd name="T87" fmla="*/ 152 h 211"/>
                  <a:gd name="T88" fmla="*/ 123 w 154"/>
                  <a:gd name="T89" fmla="*/ 138 h 211"/>
                  <a:gd name="T90" fmla="*/ 147 w 154"/>
                  <a:gd name="T91" fmla="*/ 136 h 211"/>
                  <a:gd name="T92" fmla="*/ 147 w 154"/>
                  <a:gd name="T93" fmla="*/ 149 h 211"/>
                  <a:gd name="T94" fmla="*/ 128 w 154"/>
                  <a:gd name="T95" fmla="*/ 159 h 211"/>
                  <a:gd name="T96" fmla="*/ 85 w 154"/>
                  <a:gd name="T97" fmla="*/ 174 h 211"/>
                  <a:gd name="T98" fmla="*/ 41 w 154"/>
                  <a:gd name="T99" fmla="*/ 196 h 211"/>
                  <a:gd name="T100" fmla="*/ 0 w 154"/>
                  <a:gd name="T101"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4" h="211">
                    <a:moveTo>
                      <a:pt x="0" y="211"/>
                    </a:moveTo>
                    <a:lnTo>
                      <a:pt x="0" y="198"/>
                    </a:lnTo>
                    <a:lnTo>
                      <a:pt x="1" y="186"/>
                    </a:lnTo>
                    <a:lnTo>
                      <a:pt x="1" y="174"/>
                    </a:lnTo>
                    <a:lnTo>
                      <a:pt x="2" y="162"/>
                    </a:lnTo>
                    <a:lnTo>
                      <a:pt x="9" y="156"/>
                    </a:lnTo>
                    <a:lnTo>
                      <a:pt x="17" y="153"/>
                    </a:lnTo>
                    <a:lnTo>
                      <a:pt x="25" y="151"/>
                    </a:lnTo>
                    <a:lnTo>
                      <a:pt x="33" y="147"/>
                    </a:lnTo>
                    <a:lnTo>
                      <a:pt x="32" y="147"/>
                    </a:lnTo>
                    <a:lnTo>
                      <a:pt x="28" y="147"/>
                    </a:lnTo>
                    <a:lnTo>
                      <a:pt x="20" y="148"/>
                    </a:lnTo>
                    <a:lnTo>
                      <a:pt x="5" y="150"/>
                    </a:lnTo>
                    <a:lnTo>
                      <a:pt x="5" y="142"/>
                    </a:lnTo>
                    <a:lnTo>
                      <a:pt x="6" y="133"/>
                    </a:lnTo>
                    <a:lnTo>
                      <a:pt x="6" y="125"/>
                    </a:lnTo>
                    <a:lnTo>
                      <a:pt x="8" y="115"/>
                    </a:lnTo>
                    <a:lnTo>
                      <a:pt x="23" y="111"/>
                    </a:lnTo>
                    <a:lnTo>
                      <a:pt x="34" y="106"/>
                    </a:lnTo>
                    <a:lnTo>
                      <a:pt x="42" y="104"/>
                    </a:lnTo>
                    <a:lnTo>
                      <a:pt x="47" y="102"/>
                    </a:lnTo>
                    <a:lnTo>
                      <a:pt x="50" y="100"/>
                    </a:lnTo>
                    <a:lnTo>
                      <a:pt x="52" y="99"/>
                    </a:lnTo>
                    <a:lnTo>
                      <a:pt x="54" y="99"/>
                    </a:lnTo>
                    <a:lnTo>
                      <a:pt x="54" y="98"/>
                    </a:lnTo>
                    <a:lnTo>
                      <a:pt x="52" y="98"/>
                    </a:lnTo>
                    <a:lnTo>
                      <a:pt x="51" y="98"/>
                    </a:lnTo>
                    <a:lnTo>
                      <a:pt x="49" y="98"/>
                    </a:lnTo>
                    <a:lnTo>
                      <a:pt x="46" y="98"/>
                    </a:lnTo>
                    <a:lnTo>
                      <a:pt x="40" y="99"/>
                    </a:lnTo>
                    <a:lnTo>
                      <a:pt x="32" y="102"/>
                    </a:lnTo>
                    <a:lnTo>
                      <a:pt x="21" y="105"/>
                    </a:lnTo>
                    <a:lnTo>
                      <a:pt x="6" y="109"/>
                    </a:lnTo>
                    <a:lnTo>
                      <a:pt x="6" y="100"/>
                    </a:lnTo>
                    <a:lnTo>
                      <a:pt x="8" y="91"/>
                    </a:lnTo>
                    <a:lnTo>
                      <a:pt x="8" y="83"/>
                    </a:lnTo>
                    <a:lnTo>
                      <a:pt x="9" y="75"/>
                    </a:lnTo>
                    <a:lnTo>
                      <a:pt x="16" y="73"/>
                    </a:lnTo>
                    <a:lnTo>
                      <a:pt x="23" y="72"/>
                    </a:lnTo>
                    <a:lnTo>
                      <a:pt x="31" y="69"/>
                    </a:lnTo>
                    <a:lnTo>
                      <a:pt x="38" y="67"/>
                    </a:lnTo>
                    <a:lnTo>
                      <a:pt x="46" y="65"/>
                    </a:lnTo>
                    <a:lnTo>
                      <a:pt x="54" y="62"/>
                    </a:lnTo>
                    <a:lnTo>
                      <a:pt x="61" y="60"/>
                    </a:lnTo>
                    <a:lnTo>
                      <a:pt x="69" y="57"/>
                    </a:lnTo>
                    <a:lnTo>
                      <a:pt x="67" y="57"/>
                    </a:lnTo>
                    <a:lnTo>
                      <a:pt x="65" y="57"/>
                    </a:lnTo>
                    <a:lnTo>
                      <a:pt x="62" y="57"/>
                    </a:lnTo>
                    <a:lnTo>
                      <a:pt x="58" y="58"/>
                    </a:lnTo>
                    <a:lnTo>
                      <a:pt x="51" y="59"/>
                    </a:lnTo>
                    <a:lnTo>
                      <a:pt x="41" y="61"/>
                    </a:lnTo>
                    <a:lnTo>
                      <a:pt x="28" y="64"/>
                    </a:lnTo>
                    <a:lnTo>
                      <a:pt x="10" y="67"/>
                    </a:lnTo>
                    <a:lnTo>
                      <a:pt x="10" y="64"/>
                    </a:lnTo>
                    <a:lnTo>
                      <a:pt x="10" y="60"/>
                    </a:lnTo>
                    <a:lnTo>
                      <a:pt x="10" y="57"/>
                    </a:lnTo>
                    <a:lnTo>
                      <a:pt x="10" y="53"/>
                    </a:lnTo>
                    <a:lnTo>
                      <a:pt x="17" y="50"/>
                    </a:lnTo>
                    <a:lnTo>
                      <a:pt x="28" y="45"/>
                    </a:lnTo>
                    <a:lnTo>
                      <a:pt x="44" y="38"/>
                    </a:lnTo>
                    <a:lnTo>
                      <a:pt x="63" y="31"/>
                    </a:lnTo>
                    <a:lnTo>
                      <a:pt x="80" y="23"/>
                    </a:lnTo>
                    <a:lnTo>
                      <a:pt x="97" y="16"/>
                    </a:lnTo>
                    <a:lnTo>
                      <a:pt x="112" y="12"/>
                    </a:lnTo>
                    <a:lnTo>
                      <a:pt x="122" y="7"/>
                    </a:lnTo>
                    <a:lnTo>
                      <a:pt x="127" y="5"/>
                    </a:lnTo>
                    <a:lnTo>
                      <a:pt x="134" y="1"/>
                    </a:lnTo>
                    <a:lnTo>
                      <a:pt x="142" y="0"/>
                    </a:lnTo>
                    <a:lnTo>
                      <a:pt x="149" y="0"/>
                    </a:lnTo>
                    <a:lnTo>
                      <a:pt x="150" y="5"/>
                    </a:lnTo>
                    <a:lnTo>
                      <a:pt x="152" y="11"/>
                    </a:lnTo>
                    <a:lnTo>
                      <a:pt x="153" y="15"/>
                    </a:lnTo>
                    <a:lnTo>
                      <a:pt x="154" y="21"/>
                    </a:lnTo>
                    <a:lnTo>
                      <a:pt x="147" y="31"/>
                    </a:lnTo>
                    <a:lnTo>
                      <a:pt x="138" y="41"/>
                    </a:lnTo>
                    <a:lnTo>
                      <a:pt x="125" y="50"/>
                    </a:lnTo>
                    <a:lnTo>
                      <a:pt x="111" y="57"/>
                    </a:lnTo>
                    <a:lnTo>
                      <a:pt x="97" y="65"/>
                    </a:lnTo>
                    <a:lnTo>
                      <a:pt x="84" y="70"/>
                    </a:lnTo>
                    <a:lnTo>
                      <a:pt x="71" y="75"/>
                    </a:lnTo>
                    <a:lnTo>
                      <a:pt x="61" y="80"/>
                    </a:lnTo>
                    <a:lnTo>
                      <a:pt x="66" y="79"/>
                    </a:lnTo>
                    <a:lnTo>
                      <a:pt x="72" y="77"/>
                    </a:lnTo>
                    <a:lnTo>
                      <a:pt x="79" y="75"/>
                    </a:lnTo>
                    <a:lnTo>
                      <a:pt x="85" y="73"/>
                    </a:lnTo>
                    <a:lnTo>
                      <a:pt x="94" y="70"/>
                    </a:lnTo>
                    <a:lnTo>
                      <a:pt x="102" y="68"/>
                    </a:lnTo>
                    <a:lnTo>
                      <a:pt x="111" y="67"/>
                    </a:lnTo>
                    <a:lnTo>
                      <a:pt x="119" y="65"/>
                    </a:lnTo>
                    <a:lnTo>
                      <a:pt x="128" y="62"/>
                    </a:lnTo>
                    <a:lnTo>
                      <a:pt x="137" y="61"/>
                    </a:lnTo>
                    <a:lnTo>
                      <a:pt x="146" y="59"/>
                    </a:lnTo>
                    <a:lnTo>
                      <a:pt x="154" y="57"/>
                    </a:lnTo>
                    <a:lnTo>
                      <a:pt x="150" y="70"/>
                    </a:lnTo>
                    <a:lnTo>
                      <a:pt x="143" y="82"/>
                    </a:lnTo>
                    <a:lnTo>
                      <a:pt x="135" y="91"/>
                    </a:lnTo>
                    <a:lnTo>
                      <a:pt x="124" y="99"/>
                    </a:lnTo>
                    <a:lnTo>
                      <a:pt x="112" y="105"/>
                    </a:lnTo>
                    <a:lnTo>
                      <a:pt x="99" y="111"/>
                    </a:lnTo>
                    <a:lnTo>
                      <a:pt x="86" y="117"/>
                    </a:lnTo>
                    <a:lnTo>
                      <a:pt x="72" y="121"/>
                    </a:lnTo>
                    <a:lnTo>
                      <a:pt x="73" y="121"/>
                    </a:lnTo>
                    <a:lnTo>
                      <a:pt x="73" y="121"/>
                    </a:lnTo>
                    <a:lnTo>
                      <a:pt x="73" y="122"/>
                    </a:lnTo>
                    <a:lnTo>
                      <a:pt x="74" y="122"/>
                    </a:lnTo>
                    <a:lnTo>
                      <a:pt x="84" y="120"/>
                    </a:lnTo>
                    <a:lnTo>
                      <a:pt x="94" y="117"/>
                    </a:lnTo>
                    <a:lnTo>
                      <a:pt x="102" y="114"/>
                    </a:lnTo>
                    <a:lnTo>
                      <a:pt x="111" y="112"/>
                    </a:lnTo>
                    <a:lnTo>
                      <a:pt x="120" y="110"/>
                    </a:lnTo>
                    <a:lnTo>
                      <a:pt x="131" y="107"/>
                    </a:lnTo>
                    <a:lnTo>
                      <a:pt x="141" y="106"/>
                    </a:lnTo>
                    <a:lnTo>
                      <a:pt x="152" y="105"/>
                    </a:lnTo>
                    <a:lnTo>
                      <a:pt x="152" y="109"/>
                    </a:lnTo>
                    <a:lnTo>
                      <a:pt x="152" y="113"/>
                    </a:lnTo>
                    <a:lnTo>
                      <a:pt x="150" y="117"/>
                    </a:lnTo>
                    <a:lnTo>
                      <a:pt x="150" y="121"/>
                    </a:lnTo>
                    <a:lnTo>
                      <a:pt x="139" y="127"/>
                    </a:lnTo>
                    <a:lnTo>
                      <a:pt x="127" y="133"/>
                    </a:lnTo>
                    <a:lnTo>
                      <a:pt x="115" y="137"/>
                    </a:lnTo>
                    <a:lnTo>
                      <a:pt x="103" y="143"/>
                    </a:lnTo>
                    <a:lnTo>
                      <a:pt x="92" y="148"/>
                    </a:lnTo>
                    <a:lnTo>
                      <a:pt x="79" y="151"/>
                    </a:lnTo>
                    <a:lnTo>
                      <a:pt x="67" y="155"/>
                    </a:lnTo>
                    <a:lnTo>
                      <a:pt x="56" y="158"/>
                    </a:lnTo>
                    <a:lnTo>
                      <a:pt x="55" y="158"/>
                    </a:lnTo>
                    <a:lnTo>
                      <a:pt x="55" y="159"/>
                    </a:lnTo>
                    <a:lnTo>
                      <a:pt x="55" y="159"/>
                    </a:lnTo>
                    <a:lnTo>
                      <a:pt x="54" y="160"/>
                    </a:lnTo>
                    <a:lnTo>
                      <a:pt x="65" y="159"/>
                    </a:lnTo>
                    <a:lnTo>
                      <a:pt x="77" y="156"/>
                    </a:lnTo>
                    <a:lnTo>
                      <a:pt x="88" y="152"/>
                    </a:lnTo>
                    <a:lnTo>
                      <a:pt x="100" y="147"/>
                    </a:lnTo>
                    <a:lnTo>
                      <a:pt x="111" y="142"/>
                    </a:lnTo>
                    <a:lnTo>
                      <a:pt x="123" y="138"/>
                    </a:lnTo>
                    <a:lnTo>
                      <a:pt x="134" y="135"/>
                    </a:lnTo>
                    <a:lnTo>
                      <a:pt x="146" y="134"/>
                    </a:lnTo>
                    <a:lnTo>
                      <a:pt x="147" y="136"/>
                    </a:lnTo>
                    <a:lnTo>
                      <a:pt x="147" y="140"/>
                    </a:lnTo>
                    <a:lnTo>
                      <a:pt x="147" y="144"/>
                    </a:lnTo>
                    <a:lnTo>
                      <a:pt x="147" y="149"/>
                    </a:lnTo>
                    <a:lnTo>
                      <a:pt x="142" y="152"/>
                    </a:lnTo>
                    <a:lnTo>
                      <a:pt x="137" y="155"/>
                    </a:lnTo>
                    <a:lnTo>
                      <a:pt x="128" y="159"/>
                    </a:lnTo>
                    <a:lnTo>
                      <a:pt x="115" y="165"/>
                    </a:lnTo>
                    <a:lnTo>
                      <a:pt x="100" y="168"/>
                    </a:lnTo>
                    <a:lnTo>
                      <a:pt x="85" y="174"/>
                    </a:lnTo>
                    <a:lnTo>
                      <a:pt x="70" y="181"/>
                    </a:lnTo>
                    <a:lnTo>
                      <a:pt x="56" y="188"/>
                    </a:lnTo>
                    <a:lnTo>
                      <a:pt x="41" y="196"/>
                    </a:lnTo>
                    <a:lnTo>
                      <a:pt x="27" y="202"/>
                    </a:lnTo>
                    <a:lnTo>
                      <a:pt x="13" y="208"/>
                    </a:lnTo>
                    <a:lnTo>
                      <a:pt x="0" y="211"/>
                    </a:lnTo>
                    <a:close/>
                  </a:path>
                </a:pathLst>
              </a:custGeom>
              <a:solidFill>
                <a:srgbClr val="99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40" name="Freeform 84"/>
              <p:cNvSpPr>
                <a:spLocks/>
              </p:cNvSpPr>
              <p:nvPr/>
            </p:nvSpPr>
            <p:spPr bwMode="auto">
              <a:xfrm>
                <a:off x="4221" y="709"/>
                <a:ext cx="79" cy="112"/>
              </a:xfrm>
              <a:custGeom>
                <a:avLst/>
                <a:gdLst>
                  <a:gd name="T0" fmla="*/ 0 w 159"/>
                  <a:gd name="T1" fmla="*/ 211 h 223"/>
                  <a:gd name="T2" fmla="*/ 11 w 159"/>
                  <a:gd name="T3" fmla="*/ 195 h 223"/>
                  <a:gd name="T4" fmla="*/ 45 w 159"/>
                  <a:gd name="T5" fmla="*/ 187 h 223"/>
                  <a:gd name="T6" fmla="*/ 79 w 159"/>
                  <a:gd name="T7" fmla="*/ 175 h 223"/>
                  <a:gd name="T8" fmla="*/ 80 w 159"/>
                  <a:gd name="T9" fmla="*/ 169 h 223"/>
                  <a:gd name="T10" fmla="*/ 60 w 159"/>
                  <a:gd name="T11" fmla="*/ 173 h 223"/>
                  <a:gd name="T12" fmla="*/ 23 w 159"/>
                  <a:gd name="T13" fmla="*/ 183 h 223"/>
                  <a:gd name="T14" fmla="*/ 5 w 159"/>
                  <a:gd name="T15" fmla="*/ 142 h 223"/>
                  <a:gd name="T16" fmla="*/ 18 w 159"/>
                  <a:gd name="T17" fmla="*/ 91 h 223"/>
                  <a:gd name="T18" fmla="*/ 38 w 159"/>
                  <a:gd name="T19" fmla="*/ 85 h 223"/>
                  <a:gd name="T20" fmla="*/ 45 w 159"/>
                  <a:gd name="T21" fmla="*/ 83 h 223"/>
                  <a:gd name="T22" fmla="*/ 48 w 159"/>
                  <a:gd name="T23" fmla="*/ 79 h 223"/>
                  <a:gd name="T24" fmla="*/ 42 w 159"/>
                  <a:gd name="T25" fmla="*/ 77 h 223"/>
                  <a:gd name="T26" fmla="*/ 25 w 159"/>
                  <a:gd name="T27" fmla="*/ 81 h 223"/>
                  <a:gd name="T28" fmla="*/ 10 w 159"/>
                  <a:gd name="T29" fmla="*/ 85 h 223"/>
                  <a:gd name="T30" fmla="*/ 5 w 159"/>
                  <a:gd name="T31" fmla="*/ 69 h 223"/>
                  <a:gd name="T32" fmla="*/ 28 w 159"/>
                  <a:gd name="T33" fmla="*/ 48 h 223"/>
                  <a:gd name="T34" fmla="*/ 84 w 159"/>
                  <a:gd name="T35" fmla="*/ 24 h 223"/>
                  <a:gd name="T36" fmla="*/ 141 w 159"/>
                  <a:gd name="T37" fmla="*/ 3 h 223"/>
                  <a:gd name="T38" fmla="*/ 157 w 159"/>
                  <a:gd name="T39" fmla="*/ 26 h 223"/>
                  <a:gd name="T40" fmla="*/ 149 w 159"/>
                  <a:gd name="T41" fmla="*/ 61 h 223"/>
                  <a:gd name="T42" fmla="*/ 128 w 159"/>
                  <a:gd name="T43" fmla="*/ 70 h 223"/>
                  <a:gd name="T44" fmla="*/ 106 w 159"/>
                  <a:gd name="T45" fmla="*/ 76 h 223"/>
                  <a:gd name="T46" fmla="*/ 102 w 159"/>
                  <a:gd name="T47" fmla="*/ 82 h 223"/>
                  <a:gd name="T48" fmla="*/ 109 w 159"/>
                  <a:gd name="T49" fmla="*/ 81 h 223"/>
                  <a:gd name="T50" fmla="*/ 127 w 159"/>
                  <a:gd name="T51" fmla="*/ 75 h 223"/>
                  <a:gd name="T52" fmla="*/ 146 w 159"/>
                  <a:gd name="T53" fmla="*/ 70 h 223"/>
                  <a:gd name="T54" fmla="*/ 154 w 159"/>
                  <a:gd name="T55" fmla="*/ 76 h 223"/>
                  <a:gd name="T56" fmla="*/ 136 w 159"/>
                  <a:gd name="T57" fmla="*/ 110 h 223"/>
                  <a:gd name="T58" fmla="*/ 95 w 159"/>
                  <a:gd name="T59" fmla="*/ 127 h 223"/>
                  <a:gd name="T60" fmla="*/ 53 w 159"/>
                  <a:gd name="T61" fmla="*/ 140 h 223"/>
                  <a:gd name="T62" fmla="*/ 42 w 159"/>
                  <a:gd name="T63" fmla="*/ 148 h 223"/>
                  <a:gd name="T64" fmla="*/ 56 w 159"/>
                  <a:gd name="T65" fmla="*/ 146 h 223"/>
                  <a:gd name="T66" fmla="*/ 95 w 159"/>
                  <a:gd name="T67" fmla="*/ 130 h 223"/>
                  <a:gd name="T68" fmla="*/ 135 w 159"/>
                  <a:gd name="T69" fmla="*/ 117 h 223"/>
                  <a:gd name="T70" fmla="*/ 148 w 159"/>
                  <a:gd name="T71" fmla="*/ 140 h 223"/>
                  <a:gd name="T72" fmla="*/ 133 w 159"/>
                  <a:gd name="T73" fmla="*/ 155 h 223"/>
                  <a:gd name="T74" fmla="*/ 133 w 159"/>
                  <a:gd name="T75" fmla="*/ 158 h 223"/>
                  <a:gd name="T76" fmla="*/ 143 w 159"/>
                  <a:gd name="T77" fmla="*/ 158 h 223"/>
                  <a:gd name="T78" fmla="*/ 144 w 159"/>
                  <a:gd name="T79" fmla="*/ 170 h 223"/>
                  <a:gd name="T80" fmla="*/ 124 w 159"/>
                  <a:gd name="T81" fmla="*/ 189 h 223"/>
                  <a:gd name="T82" fmla="*/ 71 w 159"/>
                  <a:gd name="T83" fmla="*/ 206 h 223"/>
                  <a:gd name="T84" fmla="*/ 18 w 159"/>
                  <a:gd name="T85" fmla="*/ 22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9" h="223">
                    <a:moveTo>
                      <a:pt x="0" y="223"/>
                    </a:moveTo>
                    <a:lnTo>
                      <a:pt x="0" y="216"/>
                    </a:lnTo>
                    <a:lnTo>
                      <a:pt x="0" y="211"/>
                    </a:lnTo>
                    <a:lnTo>
                      <a:pt x="0" y="204"/>
                    </a:lnTo>
                    <a:lnTo>
                      <a:pt x="2" y="198"/>
                    </a:lnTo>
                    <a:lnTo>
                      <a:pt x="11" y="195"/>
                    </a:lnTo>
                    <a:lnTo>
                      <a:pt x="22" y="191"/>
                    </a:lnTo>
                    <a:lnTo>
                      <a:pt x="34" y="189"/>
                    </a:lnTo>
                    <a:lnTo>
                      <a:pt x="45" y="187"/>
                    </a:lnTo>
                    <a:lnTo>
                      <a:pt x="57" y="183"/>
                    </a:lnTo>
                    <a:lnTo>
                      <a:pt x="68" y="180"/>
                    </a:lnTo>
                    <a:lnTo>
                      <a:pt x="79" y="175"/>
                    </a:lnTo>
                    <a:lnTo>
                      <a:pt x="88" y="169"/>
                    </a:lnTo>
                    <a:lnTo>
                      <a:pt x="87" y="168"/>
                    </a:lnTo>
                    <a:lnTo>
                      <a:pt x="80" y="169"/>
                    </a:lnTo>
                    <a:lnTo>
                      <a:pt x="73" y="170"/>
                    </a:lnTo>
                    <a:lnTo>
                      <a:pt x="67" y="172"/>
                    </a:lnTo>
                    <a:lnTo>
                      <a:pt x="60" y="173"/>
                    </a:lnTo>
                    <a:lnTo>
                      <a:pt x="51" y="176"/>
                    </a:lnTo>
                    <a:lnTo>
                      <a:pt x="40" y="178"/>
                    </a:lnTo>
                    <a:lnTo>
                      <a:pt x="23" y="183"/>
                    </a:lnTo>
                    <a:lnTo>
                      <a:pt x="3" y="189"/>
                    </a:lnTo>
                    <a:lnTo>
                      <a:pt x="4" y="166"/>
                    </a:lnTo>
                    <a:lnTo>
                      <a:pt x="5" y="142"/>
                    </a:lnTo>
                    <a:lnTo>
                      <a:pt x="5" y="119"/>
                    </a:lnTo>
                    <a:lnTo>
                      <a:pt x="6" y="94"/>
                    </a:lnTo>
                    <a:lnTo>
                      <a:pt x="18" y="91"/>
                    </a:lnTo>
                    <a:lnTo>
                      <a:pt x="27" y="89"/>
                    </a:lnTo>
                    <a:lnTo>
                      <a:pt x="34" y="86"/>
                    </a:lnTo>
                    <a:lnTo>
                      <a:pt x="38" y="85"/>
                    </a:lnTo>
                    <a:lnTo>
                      <a:pt x="42" y="84"/>
                    </a:lnTo>
                    <a:lnTo>
                      <a:pt x="44" y="83"/>
                    </a:lnTo>
                    <a:lnTo>
                      <a:pt x="45" y="83"/>
                    </a:lnTo>
                    <a:lnTo>
                      <a:pt x="48" y="82"/>
                    </a:lnTo>
                    <a:lnTo>
                      <a:pt x="48" y="81"/>
                    </a:lnTo>
                    <a:lnTo>
                      <a:pt x="48" y="79"/>
                    </a:lnTo>
                    <a:lnTo>
                      <a:pt x="48" y="78"/>
                    </a:lnTo>
                    <a:lnTo>
                      <a:pt x="48" y="77"/>
                    </a:lnTo>
                    <a:lnTo>
                      <a:pt x="42" y="77"/>
                    </a:lnTo>
                    <a:lnTo>
                      <a:pt x="36" y="78"/>
                    </a:lnTo>
                    <a:lnTo>
                      <a:pt x="30" y="79"/>
                    </a:lnTo>
                    <a:lnTo>
                      <a:pt x="25" y="81"/>
                    </a:lnTo>
                    <a:lnTo>
                      <a:pt x="20" y="82"/>
                    </a:lnTo>
                    <a:lnTo>
                      <a:pt x="14" y="83"/>
                    </a:lnTo>
                    <a:lnTo>
                      <a:pt x="10" y="85"/>
                    </a:lnTo>
                    <a:lnTo>
                      <a:pt x="5" y="86"/>
                    </a:lnTo>
                    <a:lnTo>
                      <a:pt x="5" y="77"/>
                    </a:lnTo>
                    <a:lnTo>
                      <a:pt x="5" y="69"/>
                    </a:lnTo>
                    <a:lnTo>
                      <a:pt x="6" y="61"/>
                    </a:lnTo>
                    <a:lnTo>
                      <a:pt x="10" y="55"/>
                    </a:lnTo>
                    <a:lnTo>
                      <a:pt x="28" y="48"/>
                    </a:lnTo>
                    <a:lnTo>
                      <a:pt x="46" y="41"/>
                    </a:lnTo>
                    <a:lnTo>
                      <a:pt x="65" y="32"/>
                    </a:lnTo>
                    <a:lnTo>
                      <a:pt x="84" y="24"/>
                    </a:lnTo>
                    <a:lnTo>
                      <a:pt x="103" y="16"/>
                    </a:lnTo>
                    <a:lnTo>
                      <a:pt x="122" y="9"/>
                    </a:lnTo>
                    <a:lnTo>
                      <a:pt x="141" y="3"/>
                    </a:lnTo>
                    <a:lnTo>
                      <a:pt x="159" y="0"/>
                    </a:lnTo>
                    <a:lnTo>
                      <a:pt x="158" y="13"/>
                    </a:lnTo>
                    <a:lnTo>
                      <a:pt x="157" y="26"/>
                    </a:lnTo>
                    <a:lnTo>
                      <a:pt x="155" y="40"/>
                    </a:lnTo>
                    <a:lnTo>
                      <a:pt x="154" y="54"/>
                    </a:lnTo>
                    <a:lnTo>
                      <a:pt x="149" y="61"/>
                    </a:lnTo>
                    <a:lnTo>
                      <a:pt x="143" y="64"/>
                    </a:lnTo>
                    <a:lnTo>
                      <a:pt x="136" y="68"/>
                    </a:lnTo>
                    <a:lnTo>
                      <a:pt x="128" y="70"/>
                    </a:lnTo>
                    <a:lnTo>
                      <a:pt x="119" y="71"/>
                    </a:lnTo>
                    <a:lnTo>
                      <a:pt x="112" y="74"/>
                    </a:lnTo>
                    <a:lnTo>
                      <a:pt x="106" y="76"/>
                    </a:lnTo>
                    <a:lnTo>
                      <a:pt x="102" y="81"/>
                    </a:lnTo>
                    <a:lnTo>
                      <a:pt x="102" y="82"/>
                    </a:lnTo>
                    <a:lnTo>
                      <a:pt x="102" y="82"/>
                    </a:lnTo>
                    <a:lnTo>
                      <a:pt x="102" y="82"/>
                    </a:lnTo>
                    <a:lnTo>
                      <a:pt x="103" y="83"/>
                    </a:lnTo>
                    <a:lnTo>
                      <a:pt x="109" y="81"/>
                    </a:lnTo>
                    <a:lnTo>
                      <a:pt x="116" y="79"/>
                    </a:lnTo>
                    <a:lnTo>
                      <a:pt x="121" y="77"/>
                    </a:lnTo>
                    <a:lnTo>
                      <a:pt x="127" y="75"/>
                    </a:lnTo>
                    <a:lnTo>
                      <a:pt x="133" y="72"/>
                    </a:lnTo>
                    <a:lnTo>
                      <a:pt x="140" y="71"/>
                    </a:lnTo>
                    <a:lnTo>
                      <a:pt x="146" y="70"/>
                    </a:lnTo>
                    <a:lnTo>
                      <a:pt x="152" y="70"/>
                    </a:lnTo>
                    <a:lnTo>
                      <a:pt x="154" y="72"/>
                    </a:lnTo>
                    <a:lnTo>
                      <a:pt x="154" y="76"/>
                    </a:lnTo>
                    <a:lnTo>
                      <a:pt x="152" y="85"/>
                    </a:lnTo>
                    <a:lnTo>
                      <a:pt x="150" y="104"/>
                    </a:lnTo>
                    <a:lnTo>
                      <a:pt x="136" y="110"/>
                    </a:lnTo>
                    <a:lnTo>
                      <a:pt x="122" y="117"/>
                    </a:lnTo>
                    <a:lnTo>
                      <a:pt x="109" y="122"/>
                    </a:lnTo>
                    <a:lnTo>
                      <a:pt x="95" y="127"/>
                    </a:lnTo>
                    <a:lnTo>
                      <a:pt x="80" y="131"/>
                    </a:lnTo>
                    <a:lnTo>
                      <a:pt x="66" y="136"/>
                    </a:lnTo>
                    <a:lnTo>
                      <a:pt x="53" y="140"/>
                    </a:lnTo>
                    <a:lnTo>
                      <a:pt x="41" y="147"/>
                    </a:lnTo>
                    <a:lnTo>
                      <a:pt x="42" y="147"/>
                    </a:lnTo>
                    <a:lnTo>
                      <a:pt x="42" y="148"/>
                    </a:lnTo>
                    <a:lnTo>
                      <a:pt x="42" y="150"/>
                    </a:lnTo>
                    <a:lnTo>
                      <a:pt x="43" y="151"/>
                    </a:lnTo>
                    <a:lnTo>
                      <a:pt x="56" y="146"/>
                    </a:lnTo>
                    <a:lnTo>
                      <a:pt x="68" y="140"/>
                    </a:lnTo>
                    <a:lnTo>
                      <a:pt x="82" y="135"/>
                    </a:lnTo>
                    <a:lnTo>
                      <a:pt x="95" y="130"/>
                    </a:lnTo>
                    <a:lnTo>
                      <a:pt x="109" y="124"/>
                    </a:lnTo>
                    <a:lnTo>
                      <a:pt x="122" y="121"/>
                    </a:lnTo>
                    <a:lnTo>
                      <a:pt x="135" y="117"/>
                    </a:lnTo>
                    <a:lnTo>
                      <a:pt x="149" y="116"/>
                    </a:lnTo>
                    <a:lnTo>
                      <a:pt x="149" y="131"/>
                    </a:lnTo>
                    <a:lnTo>
                      <a:pt x="148" y="140"/>
                    </a:lnTo>
                    <a:lnTo>
                      <a:pt x="143" y="148"/>
                    </a:lnTo>
                    <a:lnTo>
                      <a:pt x="132" y="155"/>
                    </a:lnTo>
                    <a:lnTo>
                      <a:pt x="133" y="155"/>
                    </a:lnTo>
                    <a:lnTo>
                      <a:pt x="133" y="157"/>
                    </a:lnTo>
                    <a:lnTo>
                      <a:pt x="133" y="157"/>
                    </a:lnTo>
                    <a:lnTo>
                      <a:pt x="133" y="158"/>
                    </a:lnTo>
                    <a:lnTo>
                      <a:pt x="136" y="158"/>
                    </a:lnTo>
                    <a:lnTo>
                      <a:pt x="140" y="158"/>
                    </a:lnTo>
                    <a:lnTo>
                      <a:pt x="143" y="158"/>
                    </a:lnTo>
                    <a:lnTo>
                      <a:pt x="147" y="159"/>
                    </a:lnTo>
                    <a:lnTo>
                      <a:pt x="146" y="165"/>
                    </a:lnTo>
                    <a:lnTo>
                      <a:pt x="144" y="170"/>
                    </a:lnTo>
                    <a:lnTo>
                      <a:pt x="142" y="176"/>
                    </a:lnTo>
                    <a:lnTo>
                      <a:pt x="141" y="183"/>
                    </a:lnTo>
                    <a:lnTo>
                      <a:pt x="124" y="189"/>
                    </a:lnTo>
                    <a:lnTo>
                      <a:pt x="106" y="195"/>
                    </a:lnTo>
                    <a:lnTo>
                      <a:pt x="89" y="200"/>
                    </a:lnTo>
                    <a:lnTo>
                      <a:pt x="71" y="206"/>
                    </a:lnTo>
                    <a:lnTo>
                      <a:pt x="53" y="212"/>
                    </a:lnTo>
                    <a:lnTo>
                      <a:pt x="36" y="216"/>
                    </a:lnTo>
                    <a:lnTo>
                      <a:pt x="18" y="220"/>
                    </a:lnTo>
                    <a:lnTo>
                      <a:pt x="0" y="223"/>
                    </a:lnTo>
                    <a:close/>
                  </a:path>
                </a:pathLst>
              </a:custGeom>
              <a:solidFill>
                <a:srgbClr val="99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41" name="Freeform 85"/>
              <p:cNvSpPr>
                <a:spLocks/>
              </p:cNvSpPr>
              <p:nvPr/>
            </p:nvSpPr>
            <p:spPr bwMode="auto">
              <a:xfrm>
                <a:off x="4137" y="683"/>
                <a:ext cx="81" cy="131"/>
              </a:xfrm>
              <a:custGeom>
                <a:avLst/>
                <a:gdLst>
                  <a:gd name="T0" fmla="*/ 147 w 164"/>
                  <a:gd name="T1" fmla="*/ 257 h 263"/>
                  <a:gd name="T2" fmla="*/ 130 w 164"/>
                  <a:gd name="T3" fmla="*/ 245 h 263"/>
                  <a:gd name="T4" fmla="*/ 119 w 164"/>
                  <a:gd name="T5" fmla="*/ 236 h 263"/>
                  <a:gd name="T6" fmla="*/ 76 w 164"/>
                  <a:gd name="T7" fmla="*/ 207 h 263"/>
                  <a:gd name="T8" fmla="*/ 30 w 164"/>
                  <a:gd name="T9" fmla="*/ 176 h 263"/>
                  <a:gd name="T10" fmla="*/ 8 w 164"/>
                  <a:gd name="T11" fmla="*/ 158 h 263"/>
                  <a:gd name="T12" fmla="*/ 9 w 164"/>
                  <a:gd name="T13" fmla="*/ 121 h 263"/>
                  <a:gd name="T14" fmla="*/ 30 w 164"/>
                  <a:gd name="T15" fmla="*/ 129 h 263"/>
                  <a:gd name="T16" fmla="*/ 59 w 164"/>
                  <a:gd name="T17" fmla="*/ 146 h 263"/>
                  <a:gd name="T18" fmla="*/ 76 w 164"/>
                  <a:gd name="T19" fmla="*/ 154 h 263"/>
                  <a:gd name="T20" fmla="*/ 80 w 164"/>
                  <a:gd name="T21" fmla="*/ 152 h 263"/>
                  <a:gd name="T22" fmla="*/ 72 w 164"/>
                  <a:gd name="T23" fmla="*/ 145 h 263"/>
                  <a:gd name="T24" fmla="*/ 45 w 164"/>
                  <a:gd name="T25" fmla="*/ 130 h 263"/>
                  <a:gd name="T26" fmla="*/ 7 w 164"/>
                  <a:gd name="T27" fmla="*/ 101 h 263"/>
                  <a:gd name="T28" fmla="*/ 4 w 164"/>
                  <a:gd name="T29" fmla="*/ 79 h 263"/>
                  <a:gd name="T30" fmla="*/ 31 w 164"/>
                  <a:gd name="T31" fmla="*/ 90 h 263"/>
                  <a:gd name="T32" fmla="*/ 61 w 164"/>
                  <a:gd name="T33" fmla="*/ 101 h 263"/>
                  <a:gd name="T34" fmla="*/ 80 w 164"/>
                  <a:gd name="T35" fmla="*/ 106 h 263"/>
                  <a:gd name="T36" fmla="*/ 80 w 164"/>
                  <a:gd name="T37" fmla="*/ 104 h 263"/>
                  <a:gd name="T38" fmla="*/ 58 w 164"/>
                  <a:gd name="T39" fmla="*/ 91 h 263"/>
                  <a:gd name="T40" fmla="*/ 39 w 164"/>
                  <a:gd name="T41" fmla="*/ 81 h 263"/>
                  <a:gd name="T42" fmla="*/ 22 w 164"/>
                  <a:gd name="T43" fmla="*/ 63 h 263"/>
                  <a:gd name="T44" fmla="*/ 0 w 164"/>
                  <a:gd name="T45" fmla="*/ 31 h 263"/>
                  <a:gd name="T46" fmla="*/ 12 w 164"/>
                  <a:gd name="T47" fmla="*/ 35 h 263"/>
                  <a:gd name="T48" fmla="*/ 26 w 164"/>
                  <a:gd name="T49" fmla="*/ 44 h 263"/>
                  <a:gd name="T50" fmla="*/ 36 w 164"/>
                  <a:gd name="T51" fmla="*/ 48 h 263"/>
                  <a:gd name="T52" fmla="*/ 37 w 164"/>
                  <a:gd name="T53" fmla="*/ 45 h 263"/>
                  <a:gd name="T54" fmla="*/ 23 w 164"/>
                  <a:gd name="T55" fmla="*/ 36 h 263"/>
                  <a:gd name="T56" fmla="*/ 11 w 164"/>
                  <a:gd name="T57" fmla="*/ 26 h 263"/>
                  <a:gd name="T58" fmla="*/ 0 w 164"/>
                  <a:gd name="T59" fmla="*/ 12 h 263"/>
                  <a:gd name="T60" fmla="*/ 1 w 164"/>
                  <a:gd name="T61" fmla="*/ 0 h 263"/>
                  <a:gd name="T62" fmla="*/ 33 w 164"/>
                  <a:gd name="T63" fmla="*/ 16 h 263"/>
                  <a:gd name="T64" fmla="*/ 71 w 164"/>
                  <a:gd name="T65" fmla="*/ 43 h 263"/>
                  <a:gd name="T66" fmla="*/ 100 w 164"/>
                  <a:gd name="T67" fmla="*/ 63 h 263"/>
                  <a:gd name="T68" fmla="*/ 126 w 164"/>
                  <a:gd name="T69" fmla="*/ 82 h 263"/>
                  <a:gd name="T70" fmla="*/ 152 w 164"/>
                  <a:gd name="T71" fmla="*/ 100 h 263"/>
                  <a:gd name="T72" fmla="*/ 164 w 164"/>
                  <a:gd name="T73" fmla="*/ 134 h 263"/>
                  <a:gd name="T74" fmla="*/ 161 w 164"/>
                  <a:gd name="T75" fmla="*/ 167 h 263"/>
                  <a:gd name="T76" fmla="*/ 160 w 164"/>
                  <a:gd name="T77" fmla="*/ 168 h 263"/>
                  <a:gd name="T78" fmla="*/ 141 w 164"/>
                  <a:gd name="T79" fmla="*/ 157 h 263"/>
                  <a:gd name="T80" fmla="*/ 113 w 164"/>
                  <a:gd name="T81" fmla="*/ 142 h 263"/>
                  <a:gd name="T82" fmla="*/ 100 w 164"/>
                  <a:gd name="T83" fmla="*/ 139 h 263"/>
                  <a:gd name="T84" fmla="*/ 100 w 164"/>
                  <a:gd name="T85" fmla="*/ 143 h 263"/>
                  <a:gd name="T86" fmla="*/ 123 w 164"/>
                  <a:gd name="T87" fmla="*/ 156 h 263"/>
                  <a:gd name="T88" fmla="*/ 147 w 164"/>
                  <a:gd name="T89" fmla="*/ 168 h 263"/>
                  <a:gd name="T90" fmla="*/ 163 w 164"/>
                  <a:gd name="T91" fmla="*/ 200 h 263"/>
                  <a:gd name="T92" fmla="*/ 160 w 164"/>
                  <a:gd name="T93" fmla="*/ 233 h 263"/>
                  <a:gd name="T94" fmla="*/ 159 w 164"/>
                  <a:gd name="T95" fmla="*/ 234 h 263"/>
                  <a:gd name="T96" fmla="*/ 142 w 164"/>
                  <a:gd name="T97" fmla="*/ 224 h 263"/>
                  <a:gd name="T98" fmla="*/ 115 w 164"/>
                  <a:gd name="T99" fmla="*/ 206 h 263"/>
                  <a:gd name="T100" fmla="*/ 90 w 164"/>
                  <a:gd name="T101" fmla="*/ 194 h 263"/>
                  <a:gd name="T102" fmla="*/ 109 w 164"/>
                  <a:gd name="T103" fmla="*/ 213 h 263"/>
                  <a:gd name="T104" fmla="*/ 142 w 164"/>
                  <a:gd name="T105" fmla="*/ 234 h 263"/>
                  <a:gd name="T106" fmla="*/ 159 w 164"/>
                  <a:gd name="T107" fmla="*/ 251 h 263"/>
                  <a:gd name="T108" fmla="*/ 158 w 164"/>
                  <a:gd name="T109" fmla="*/ 262 h 263"/>
                  <a:gd name="T110" fmla="*/ 156 w 164"/>
                  <a:gd name="T111" fmla="*/ 263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4" h="263">
                    <a:moveTo>
                      <a:pt x="156" y="262"/>
                    </a:moveTo>
                    <a:lnTo>
                      <a:pt x="152" y="259"/>
                    </a:lnTo>
                    <a:lnTo>
                      <a:pt x="147" y="257"/>
                    </a:lnTo>
                    <a:lnTo>
                      <a:pt x="142" y="254"/>
                    </a:lnTo>
                    <a:lnTo>
                      <a:pt x="136" y="249"/>
                    </a:lnTo>
                    <a:lnTo>
                      <a:pt x="130" y="245"/>
                    </a:lnTo>
                    <a:lnTo>
                      <a:pt x="125" y="242"/>
                    </a:lnTo>
                    <a:lnTo>
                      <a:pt x="121" y="239"/>
                    </a:lnTo>
                    <a:lnTo>
                      <a:pt x="119" y="236"/>
                    </a:lnTo>
                    <a:lnTo>
                      <a:pt x="106" y="228"/>
                    </a:lnTo>
                    <a:lnTo>
                      <a:pt x="91" y="219"/>
                    </a:lnTo>
                    <a:lnTo>
                      <a:pt x="76" y="207"/>
                    </a:lnTo>
                    <a:lnTo>
                      <a:pt x="60" y="196"/>
                    </a:lnTo>
                    <a:lnTo>
                      <a:pt x="45" y="186"/>
                    </a:lnTo>
                    <a:lnTo>
                      <a:pt x="30" y="176"/>
                    </a:lnTo>
                    <a:lnTo>
                      <a:pt x="18" y="169"/>
                    </a:lnTo>
                    <a:lnTo>
                      <a:pt x="7" y="166"/>
                    </a:lnTo>
                    <a:lnTo>
                      <a:pt x="8" y="158"/>
                    </a:lnTo>
                    <a:lnTo>
                      <a:pt x="8" y="150"/>
                    </a:lnTo>
                    <a:lnTo>
                      <a:pt x="8" y="139"/>
                    </a:lnTo>
                    <a:lnTo>
                      <a:pt x="9" y="121"/>
                    </a:lnTo>
                    <a:lnTo>
                      <a:pt x="15" y="122"/>
                    </a:lnTo>
                    <a:lnTo>
                      <a:pt x="22" y="126"/>
                    </a:lnTo>
                    <a:lnTo>
                      <a:pt x="30" y="129"/>
                    </a:lnTo>
                    <a:lnTo>
                      <a:pt x="41" y="135"/>
                    </a:lnTo>
                    <a:lnTo>
                      <a:pt x="50" y="141"/>
                    </a:lnTo>
                    <a:lnTo>
                      <a:pt x="59" y="146"/>
                    </a:lnTo>
                    <a:lnTo>
                      <a:pt x="67" y="151"/>
                    </a:lnTo>
                    <a:lnTo>
                      <a:pt x="74" y="156"/>
                    </a:lnTo>
                    <a:lnTo>
                      <a:pt x="76" y="154"/>
                    </a:lnTo>
                    <a:lnTo>
                      <a:pt x="79" y="154"/>
                    </a:lnTo>
                    <a:lnTo>
                      <a:pt x="79" y="153"/>
                    </a:lnTo>
                    <a:lnTo>
                      <a:pt x="80" y="152"/>
                    </a:lnTo>
                    <a:lnTo>
                      <a:pt x="77" y="150"/>
                    </a:lnTo>
                    <a:lnTo>
                      <a:pt x="75" y="149"/>
                    </a:lnTo>
                    <a:lnTo>
                      <a:pt x="72" y="145"/>
                    </a:lnTo>
                    <a:lnTo>
                      <a:pt x="66" y="142"/>
                    </a:lnTo>
                    <a:lnTo>
                      <a:pt x="58" y="137"/>
                    </a:lnTo>
                    <a:lnTo>
                      <a:pt x="45" y="130"/>
                    </a:lnTo>
                    <a:lnTo>
                      <a:pt x="29" y="121"/>
                    </a:lnTo>
                    <a:lnTo>
                      <a:pt x="8" y="108"/>
                    </a:lnTo>
                    <a:lnTo>
                      <a:pt x="7" y="101"/>
                    </a:lnTo>
                    <a:lnTo>
                      <a:pt x="6" y="93"/>
                    </a:lnTo>
                    <a:lnTo>
                      <a:pt x="5" y="86"/>
                    </a:lnTo>
                    <a:lnTo>
                      <a:pt x="4" y="79"/>
                    </a:lnTo>
                    <a:lnTo>
                      <a:pt x="12" y="82"/>
                    </a:lnTo>
                    <a:lnTo>
                      <a:pt x="21" y="85"/>
                    </a:lnTo>
                    <a:lnTo>
                      <a:pt x="31" y="90"/>
                    </a:lnTo>
                    <a:lnTo>
                      <a:pt x="41" y="94"/>
                    </a:lnTo>
                    <a:lnTo>
                      <a:pt x="51" y="98"/>
                    </a:lnTo>
                    <a:lnTo>
                      <a:pt x="61" y="101"/>
                    </a:lnTo>
                    <a:lnTo>
                      <a:pt x="71" y="105"/>
                    </a:lnTo>
                    <a:lnTo>
                      <a:pt x="80" y="106"/>
                    </a:lnTo>
                    <a:lnTo>
                      <a:pt x="80" y="106"/>
                    </a:lnTo>
                    <a:lnTo>
                      <a:pt x="80" y="105"/>
                    </a:lnTo>
                    <a:lnTo>
                      <a:pt x="80" y="105"/>
                    </a:lnTo>
                    <a:lnTo>
                      <a:pt x="80" y="104"/>
                    </a:lnTo>
                    <a:lnTo>
                      <a:pt x="73" y="99"/>
                    </a:lnTo>
                    <a:lnTo>
                      <a:pt x="66" y="94"/>
                    </a:lnTo>
                    <a:lnTo>
                      <a:pt x="58" y="91"/>
                    </a:lnTo>
                    <a:lnTo>
                      <a:pt x="51" y="88"/>
                    </a:lnTo>
                    <a:lnTo>
                      <a:pt x="45" y="85"/>
                    </a:lnTo>
                    <a:lnTo>
                      <a:pt x="39" y="81"/>
                    </a:lnTo>
                    <a:lnTo>
                      <a:pt x="35" y="76"/>
                    </a:lnTo>
                    <a:lnTo>
                      <a:pt x="31" y="69"/>
                    </a:lnTo>
                    <a:lnTo>
                      <a:pt x="22" y="63"/>
                    </a:lnTo>
                    <a:lnTo>
                      <a:pt x="13" y="52"/>
                    </a:lnTo>
                    <a:lnTo>
                      <a:pt x="4" y="39"/>
                    </a:lnTo>
                    <a:lnTo>
                      <a:pt x="0" y="31"/>
                    </a:lnTo>
                    <a:lnTo>
                      <a:pt x="4" y="31"/>
                    </a:lnTo>
                    <a:lnTo>
                      <a:pt x="8" y="33"/>
                    </a:lnTo>
                    <a:lnTo>
                      <a:pt x="12" y="35"/>
                    </a:lnTo>
                    <a:lnTo>
                      <a:pt x="16" y="37"/>
                    </a:lnTo>
                    <a:lnTo>
                      <a:pt x="21" y="40"/>
                    </a:lnTo>
                    <a:lnTo>
                      <a:pt x="26" y="44"/>
                    </a:lnTo>
                    <a:lnTo>
                      <a:pt x="31" y="46"/>
                    </a:lnTo>
                    <a:lnTo>
                      <a:pt x="36" y="50"/>
                    </a:lnTo>
                    <a:lnTo>
                      <a:pt x="36" y="48"/>
                    </a:lnTo>
                    <a:lnTo>
                      <a:pt x="36" y="47"/>
                    </a:lnTo>
                    <a:lnTo>
                      <a:pt x="36" y="46"/>
                    </a:lnTo>
                    <a:lnTo>
                      <a:pt x="37" y="45"/>
                    </a:lnTo>
                    <a:lnTo>
                      <a:pt x="33" y="41"/>
                    </a:lnTo>
                    <a:lnTo>
                      <a:pt x="28" y="38"/>
                    </a:lnTo>
                    <a:lnTo>
                      <a:pt x="23" y="36"/>
                    </a:lnTo>
                    <a:lnTo>
                      <a:pt x="19" y="32"/>
                    </a:lnTo>
                    <a:lnTo>
                      <a:pt x="14" y="29"/>
                    </a:lnTo>
                    <a:lnTo>
                      <a:pt x="11" y="26"/>
                    </a:lnTo>
                    <a:lnTo>
                      <a:pt x="6" y="23"/>
                    </a:lnTo>
                    <a:lnTo>
                      <a:pt x="1" y="20"/>
                    </a:lnTo>
                    <a:lnTo>
                      <a:pt x="0" y="12"/>
                    </a:lnTo>
                    <a:lnTo>
                      <a:pt x="0" y="7"/>
                    </a:lnTo>
                    <a:lnTo>
                      <a:pt x="0" y="3"/>
                    </a:lnTo>
                    <a:lnTo>
                      <a:pt x="1" y="0"/>
                    </a:lnTo>
                    <a:lnTo>
                      <a:pt x="9" y="3"/>
                    </a:lnTo>
                    <a:lnTo>
                      <a:pt x="21" y="9"/>
                    </a:lnTo>
                    <a:lnTo>
                      <a:pt x="33" y="16"/>
                    </a:lnTo>
                    <a:lnTo>
                      <a:pt x="45" y="24"/>
                    </a:lnTo>
                    <a:lnTo>
                      <a:pt x="58" y="33"/>
                    </a:lnTo>
                    <a:lnTo>
                      <a:pt x="71" y="43"/>
                    </a:lnTo>
                    <a:lnTo>
                      <a:pt x="82" y="51"/>
                    </a:lnTo>
                    <a:lnTo>
                      <a:pt x="91" y="58"/>
                    </a:lnTo>
                    <a:lnTo>
                      <a:pt x="100" y="63"/>
                    </a:lnTo>
                    <a:lnTo>
                      <a:pt x="109" y="69"/>
                    </a:lnTo>
                    <a:lnTo>
                      <a:pt x="118" y="75"/>
                    </a:lnTo>
                    <a:lnTo>
                      <a:pt x="126" y="82"/>
                    </a:lnTo>
                    <a:lnTo>
                      <a:pt x="135" y="88"/>
                    </a:lnTo>
                    <a:lnTo>
                      <a:pt x="143" y="93"/>
                    </a:lnTo>
                    <a:lnTo>
                      <a:pt x="152" y="100"/>
                    </a:lnTo>
                    <a:lnTo>
                      <a:pt x="160" y="106"/>
                    </a:lnTo>
                    <a:lnTo>
                      <a:pt x="163" y="116"/>
                    </a:lnTo>
                    <a:lnTo>
                      <a:pt x="164" y="134"/>
                    </a:lnTo>
                    <a:lnTo>
                      <a:pt x="163" y="151"/>
                    </a:lnTo>
                    <a:lnTo>
                      <a:pt x="163" y="166"/>
                    </a:lnTo>
                    <a:lnTo>
                      <a:pt x="161" y="167"/>
                    </a:lnTo>
                    <a:lnTo>
                      <a:pt x="161" y="167"/>
                    </a:lnTo>
                    <a:lnTo>
                      <a:pt x="160" y="167"/>
                    </a:lnTo>
                    <a:lnTo>
                      <a:pt x="160" y="168"/>
                    </a:lnTo>
                    <a:lnTo>
                      <a:pt x="157" y="166"/>
                    </a:lnTo>
                    <a:lnTo>
                      <a:pt x="150" y="161"/>
                    </a:lnTo>
                    <a:lnTo>
                      <a:pt x="141" y="157"/>
                    </a:lnTo>
                    <a:lnTo>
                      <a:pt x="132" y="151"/>
                    </a:lnTo>
                    <a:lnTo>
                      <a:pt x="122" y="146"/>
                    </a:lnTo>
                    <a:lnTo>
                      <a:pt x="113" y="142"/>
                    </a:lnTo>
                    <a:lnTo>
                      <a:pt x="105" y="138"/>
                    </a:lnTo>
                    <a:lnTo>
                      <a:pt x="100" y="138"/>
                    </a:lnTo>
                    <a:lnTo>
                      <a:pt x="100" y="139"/>
                    </a:lnTo>
                    <a:lnTo>
                      <a:pt x="100" y="141"/>
                    </a:lnTo>
                    <a:lnTo>
                      <a:pt x="100" y="142"/>
                    </a:lnTo>
                    <a:lnTo>
                      <a:pt x="100" y="143"/>
                    </a:lnTo>
                    <a:lnTo>
                      <a:pt x="107" y="146"/>
                    </a:lnTo>
                    <a:lnTo>
                      <a:pt x="115" y="151"/>
                    </a:lnTo>
                    <a:lnTo>
                      <a:pt x="123" y="156"/>
                    </a:lnTo>
                    <a:lnTo>
                      <a:pt x="132" y="160"/>
                    </a:lnTo>
                    <a:lnTo>
                      <a:pt x="138" y="164"/>
                    </a:lnTo>
                    <a:lnTo>
                      <a:pt x="147" y="168"/>
                    </a:lnTo>
                    <a:lnTo>
                      <a:pt x="155" y="173"/>
                    </a:lnTo>
                    <a:lnTo>
                      <a:pt x="163" y="177"/>
                    </a:lnTo>
                    <a:lnTo>
                      <a:pt x="163" y="200"/>
                    </a:lnTo>
                    <a:lnTo>
                      <a:pt x="163" y="214"/>
                    </a:lnTo>
                    <a:lnTo>
                      <a:pt x="161" y="224"/>
                    </a:lnTo>
                    <a:lnTo>
                      <a:pt x="160" y="233"/>
                    </a:lnTo>
                    <a:lnTo>
                      <a:pt x="160" y="234"/>
                    </a:lnTo>
                    <a:lnTo>
                      <a:pt x="160" y="234"/>
                    </a:lnTo>
                    <a:lnTo>
                      <a:pt x="159" y="234"/>
                    </a:lnTo>
                    <a:lnTo>
                      <a:pt x="159" y="235"/>
                    </a:lnTo>
                    <a:lnTo>
                      <a:pt x="151" y="229"/>
                    </a:lnTo>
                    <a:lnTo>
                      <a:pt x="142" y="224"/>
                    </a:lnTo>
                    <a:lnTo>
                      <a:pt x="133" y="218"/>
                    </a:lnTo>
                    <a:lnTo>
                      <a:pt x="125" y="212"/>
                    </a:lnTo>
                    <a:lnTo>
                      <a:pt x="115" y="206"/>
                    </a:lnTo>
                    <a:lnTo>
                      <a:pt x="106" y="200"/>
                    </a:lnTo>
                    <a:lnTo>
                      <a:pt x="98" y="197"/>
                    </a:lnTo>
                    <a:lnTo>
                      <a:pt x="90" y="194"/>
                    </a:lnTo>
                    <a:lnTo>
                      <a:pt x="94" y="199"/>
                    </a:lnTo>
                    <a:lnTo>
                      <a:pt x="99" y="206"/>
                    </a:lnTo>
                    <a:lnTo>
                      <a:pt x="109" y="213"/>
                    </a:lnTo>
                    <a:lnTo>
                      <a:pt x="120" y="220"/>
                    </a:lnTo>
                    <a:lnTo>
                      <a:pt x="130" y="227"/>
                    </a:lnTo>
                    <a:lnTo>
                      <a:pt x="142" y="234"/>
                    </a:lnTo>
                    <a:lnTo>
                      <a:pt x="151" y="240"/>
                    </a:lnTo>
                    <a:lnTo>
                      <a:pt x="159" y="244"/>
                    </a:lnTo>
                    <a:lnTo>
                      <a:pt x="159" y="251"/>
                    </a:lnTo>
                    <a:lnTo>
                      <a:pt x="159" y="256"/>
                    </a:lnTo>
                    <a:lnTo>
                      <a:pt x="159" y="259"/>
                    </a:lnTo>
                    <a:lnTo>
                      <a:pt x="158" y="262"/>
                    </a:lnTo>
                    <a:lnTo>
                      <a:pt x="157" y="263"/>
                    </a:lnTo>
                    <a:lnTo>
                      <a:pt x="156" y="263"/>
                    </a:lnTo>
                    <a:lnTo>
                      <a:pt x="156" y="263"/>
                    </a:lnTo>
                    <a:lnTo>
                      <a:pt x="156" y="262"/>
                    </a:lnTo>
                    <a:close/>
                  </a:path>
                </a:pathLst>
              </a:cu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42" name="Freeform 86"/>
              <p:cNvSpPr>
                <a:spLocks/>
              </p:cNvSpPr>
              <p:nvPr/>
            </p:nvSpPr>
            <p:spPr bwMode="auto">
              <a:xfrm>
                <a:off x="4297" y="693"/>
                <a:ext cx="45" cy="105"/>
              </a:xfrm>
              <a:custGeom>
                <a:avLst/>
                <a:gdLst>
                  <a:gd name="T0" fmla="*/ 0 w 88"/>
                  <a:gd name="T1" fmla="*/ 209 h 209"/>
                  <a:gd name="T2" fmla="*/ 2 w 88"/>
                  <a:gd name="T3" fmla="*/ 163 h 209"/>
                  <a:gd name="T4" fmla="*/ 5 w 88"/>
                  <a:gd name="T5" fmla="*/ 117 h 209"/>
                  <a:gd name="T6" fmla="*/ 9 w 88"/>
                  <a:gd name="T7" fmla="*/ 71 h 209"/>
                  <a:gd name="T8" fmla="*/ 15 w 88"/>
                  <a:gd name="T9" fmla="*/ 26 h 209"/>
                  <a:gd name="T10" fmla="*/ 36 w 88"/>
                  <a:gd name="T11" fmla="*/ 18 h 209"/>
                  <a:gd name="T12" fmla="*/ 54 w 88"/>
                  <a:gd name="T13" fmla="*/ 11 h 209"/>
                  <a:gd name="T14" fmla="*/ 65 w 88"/>
                  <a:gd name="T15" fmla="*/ 6 h 209"/>
                  <a:gd name="T16" fmla="*/ 74 w 88"/>
                  <a:gd name="T17" fmla="*/ 4 h 209"/>
                  <a:gd name="T18" fmla="*/ 79 w 88"/>
                  <a:gd name="T19" fmla="*/ 2 h 209"/>
                  <a:gd name="T20" fmla="*/ 84 w 88"/>
                  <a:gd name="T21" fmla="*/ 1 h 209"/>
                  <a:gd name="T22" fmla="*/ 86 w 88"/>
                  <a:gd name="T23" fmla="*/ 0 h 209"/>
                  <a:gd name="T24" fmla="*/ 88 w 88"/>
                  <a:gd name="T25" fmla="*/ 0 h 209"/>
                  <a:gd name="T26" fmla="*/ 82 w 88"/>
                  <a:gd name="T27" fmla="*/ 43 h 209"/>
                  <a:gd name="T28" fmla="*/ 78 w 88"/>
                  <a:gd name="T29" fmla="*/ 89 h 209"/>
                  <a:gd name="T30" fmla="*/ 74 w 88"/>
                  <a:gd name="T31" fmla="*/ 137 h 209"/>
                  <a:gd name="T32" fmla="*/ 71 w 88"/>
                  <a:gd name="T33" fmla="*/ 183 h 209"/>
                  <a:gd name="T34" fmla="*/ 49 w 88"/>
                  <a:gd name="T35" fmla="*/ 191 h 209"/>
                  <a:gd name="T36" fmla="*/ 33 w 88"/>
                  <a:gd name="T37" fmla="*/ 198 h 209"/>
                  <a:gd name="T38" fmla="*/ 21 w 88"/>
                  <a:gd name="T39" fmla="*/ 202 h 209"/>
                  <a:gd name="T40" fmla="*/ 13 w 88"/>
                  <a:gd name="T41" fmla="*/ 205 h 209"/>
                  <a:gd name="T42" fmla="*/ 8 w 88"/>
                  <a:gd name="T43" fmla="*/ 207 h 209"/>
                  <a:gd name="T44" fmla="*/ 4 w 88"/>
                  <a:gd name="T45" fmla="*/ 208 h 209"/>
                  <a:gd name="T46" fmla="*/ 2 w 88"/>
                  <a:gd name="T47" fmla="*/ 209 h 209"/>
                  <a:gd name="T48" fmla="*/ 0 w 88"/>
                  <a:gd name="T49" fmla="*/ 20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209">
                    <a:moveTo>
                      <a:pt x="0" y="209"/>
                    </a:moveTo>
                    <a:lnTo>
                      <a:pt x="2" y="163"/>
                    </a:lnTo>
                    <a:lnTo>
                      <a:pt x="5" y="117"/>
                    </a:lnTo>
                    <a:lnTo>
                      <a:pt x="9" y="71"/>
                    </a:lnTo>
                    <a:lnTo>
                      <a:pt x="15" y="26"/>
                    </a:lnTo>
                    <a:lnTo>
                      <a:pt x="36" y="18"/>
                    </a:lnTo>
                    <a:lnTo>
                      <a:pt x="54" y="11"/>
                    </a:lnTo>
                    <a:lnTo>
                      <a:pt x="65" y="6"/>
                    </a:lnTo>
                    <a:lnTo>
                      <a:pt x="74" y="4"/>
                    </a:lnTo>
                    <a:lnTo>
                      <a:pt x="79" y="2"/>
                    </a:lnTo>
                    <a:lnTo>
                      <a:pt x="84" y="1"/>
                    </a:lnTo>
                    <a:lnTo>
                      <a:pt x="86" y="0"/>
                    </a:lnTo>
                    <a:lnTo>
                      <a:pt x="88" y="0"/>
                    </a:lnTo>
                    <a:lnTo>
                      <a:pt x="82" y="43"/>
                    </a:lnTo>
                    <a:lnTo>
                      <a:pt x="78" y="89"/>
                    </a:lnTo>
                    <a:lnTo>
                      <a:pt x="74" y="137"/>
                    </a:lnTo>
                    <a:lnTo>
                      <a:pt x="71" y="183"/>
                    </a:lnTo>
                    <a:lnTo>
                      <a:pt x="49" y="191"/>
                    </a:lnTo>
                    <a:lnTo>
                      <a:pt x="33" y="198"/>
                    </a:lnTo>
                    <a:lnTo>
                      <a:pt x="21" y="202"/>
                    </a:lnTo>
                    <a:lnTo>
                      <a:pt x="13" y="205"/>
                    </a:lnTo>
                    <a:lnTo>
                      <a:pt x="8" y="207"/>
                    </a:lnTo>
                    <a:lnTo>
                      <a:pt x="4" y="208"/>
                    </a:lnTo>
                    <a:lnTo>
                      <a:pt x="2" y="209"/>
                    </a:lnTo>
                    <a:lnTo>
                      <a:pt x="0" y="209"/>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43" name="Freeform 87"/>
              <p:cNvSpPr>
                <a:spLocks/>
              </p:cNvSpPr>
              <p:nvPr/>
            </p:nvSpPr>
            <p:spPr bwMode="auto">
              <a:xfrm>
                <a:off x="4338" y="663"/>
                <a:ext cx="78" cy="120"/>
              </a:xfrm>
              <a:custGeom>
                <a:avLst/>
                <a:gdLst>
                  <a:gd name="T0" fmla="*/ 0 w 157"/>
                  <a:gd name="T1" fmla="*/ 227 h 239"/>
                  <a:gd name="T2" fmla="*/ 12 w 157"/>
                  <a:gd name="T3" fmla="*/ 211 h 239"/>
                  <a:gd name="T4" fmla="*/ 48 w 157"/>
                  <a:gd name="T5" fmla="*/ 198 h 239"/>
                  <a:gd name="T6" fmla="*/ 83 w 157"/>
                  <a:gd name="T7" fmla="*/ 183 h 239"/>
                  <a:gd name="T8" fmla="*/ 94 w 157"/>
                  <a:gd name="T9" fmla="*/ 175 h 239"/>
                  <a:gd name="T10" fmla="*/ 83 w 157"/>
                  <a:gd name="T11" fmla="*/ 174 h 239"/>
                  <a:gd name="T12" fmla="*/ 48 w 157"/>
                  <a:gd name="T13" fmla="*/ 189 h 239"/>
                  <a:gd name="T14" fmla="*/ 11 w 157"/>
                  <a:gd name="T15" fmla="*/ 206 h 239"/>
                  <a:gd name="T16" fmla="*/ 4 w 157"/>
                  <a:gd name="T17" fmla="*/ 158 h 239"/>
                  <a:gd name="T18" fmla="*/ 13 w 157"/>
                  <a:gd name="T19" fmla="*/ 108 h 239"/>
                  <a:gd name="T20" fmla="*/ 28 w 157"/>
                  <a:gd name="T21" fmla="*/ 103 h 239"/>
                  <a:gd name="T22" fmla="*/ 42 w 157"/>
                  <a:gd name="T23" fmla="*/ 96 h 239"/>
                  <a:gd name="T24" fmla="*/ 37 w 157"/>
                  <a:gd name="T25" fmla="*/ 94 h 239"/>
                  <a:gd name="T26" fmla="*/ 22 w 157"/>
                  <a:gd name="T27" fmla="*/ 99 h 239"/>
                  <a:gd name="T28" fmla="*/ 10 w 157"/>
                  <a:gd name="T29" fmla="*/ 101 h 239"/>
                  <a:gd name="T30" fmla="*/ 15 w 157"/>
                  <a:gd name="T31" fmla="*/ 65 h 239"/>
                  <a:gd name="T32" fmla="*/ 48 w 157"/>
                  <a:gd name="T33" fmla="*/ 39 h 239"/>
                  <a:gd name="T34" fmla="*/ 106 w 157"/>
                  <a:gd name="T35" fmla="*/ 16 h 239"/>
                  <a:gd name="T36" fmla="*/ 157 w 157"/>
                  <a:gd name="T37" fmla="*/ 0 h 239"/>
                  <a:gd name="T38" fmla="*/ 156 w 157"/>
                  <a:gd name="T39" fmla="*/ 11 h 239"/>
                  <a:gd name="T40" fmla="*/ 135 w 157"/>
                  <a:gd name="T41" fmla="*/ 25 h 239"/>
                  <a:gd name="T42" fmla="*/ 104 w 157"/>
                  <a:gd name="T43" fmla="*/ 38 h 239"/>
                  <a:gd name="T44" fmla="*/ 73 w 157"/>
                  <a:gd name="T45" fmla="*/ 52 h 239"/>
                  <a:gd name="T46" fmla="*/ 73 w 157"/>
                  <a:gd name="T47" fmla="*/ 56 h 239"/>
                  <a:gd name="T48" fmla="*/ 92 w 157"/>
                  <a:gd name="T49" fmla="*/ 53 h 239"/>
                  <a:gd name="T50" fmla="*/ 124 w 157"/>
                  <a:gd name="T51" fmla="*/ 39 h 239"/>
                  <a:gd name="T52" fmla="*/ 157 w 157"/>
                  <a:gd name="T53" fmla="*/ 27 h 239"/>
                  <a:gd name="T54" fmla="*/ 152 w 157"/>
                  <a:gd name="T55" fmla="*/ 64 h 239"/>
                  <a:gd name="T56" fmla="*/ 137 w 157"/>
                  <a:gd name="T57" fmla="*/ 83 h 239"/>
                  <a:gd name="T58" fmla="*/ 99 w 157"/>
                  <a:gd name="T59" fmla="*/ 106 h 239"/>
                  <a:gd name="T60" fmla="*/ 89 w 157"/>
                  <a:gd name="T61" fmla="*/ 111 h 239"/>
                  <a:gd name="T62" fmla="*/ 104 w 157"/>
                  <a:gd name="T63" fmla="*/ 110 h 239"/>
                  <a:gd name="T64" fmla="*/ 125 w 157"/>
                  <a:gd name="T65" fmla="*/ 113 h 239"/>
                  <a:gd name="T66" fmla="*/ 136 w 157"/>
                  <a:gd name="T67" fmla="*/ 116 h 239"/>
                  <a:gd name="T68" fmla="*/ 136 w 157"/>
                  <a:gd name="T69" fmla="*/ 122 h 239"/>
                  <a:gd name="T70" fmla="*/ 102 w 157"/>
                  <a:gd name="T71" fmla="*/ 138 h 239"/>
                  <a:gd name="T72" fmla="*/ 67 w 157"/>
                  <a:gd name="T73" fmla="*/ 153 h 239"/>
                  <a:gd name="T74" fmla="*/ 45 w 157"/>
                  <a:gd name="T75" fmla="*/ 163 h 239"/>
                  <a:gd name="T76" fmla="*/ 45 w 157"/>
                  <a:gd name="T77" fmla="*/ 167 h 239"/>
                  <a:gd name="T78" fmla="*/ 61 w 157"/>
                  <a:gd name="T79" fmla="*/ 163 h 239"/>
                  <a:gd name="T80" fmla="*/ 79 w 157"/>
                  <a:gd name="T81" fmla="*/ 154 h 239"/>
                  <a:gd name="T82" fmla="*/ 95 w 157"/>
                  <a:gd name="T83" fmla="*/ 146 h 239"/>
                  <a:gd name="T84" fmla="*/ 111 w 157"/>
                  <a:gd name="T85" fmla="*/ 140 h 239"/>
                  <a:gd name="T86" fmla="*/ 127 w 157"/>
                  <a:gd name="T87" fmla="*/ 136 h 239"/>
                  <a:gd name="T88" fmla="*/ 136 w 157"/>
                  <a:gd name="T89" fmla="*/ 159 h 239"/>
                  <a:gd name="T90" fmla="*/ 137 w 157"/>
                  <a:gd name="T91" fmla="*/ 185 h 239"/>
                  <a:gd name="T92" fmla="*/ 132 w 157"/>
                  <a:gd name="T93" fmla="*/ 190 h 239"/>
                  <a:gd name="T94" fmla="*/ 82 w 157"/>
                  <a:gd name="T95" fmla="*/ 209 h 239"/>
                  <a:gd name="T96" fmla="*/ 33 w 157"/>
                  <a:gd name="T97" fmla="*/ 22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 h="239">
                    <a:moveTo>
                      <a:pt x="0" y="239"/>
                    </a:moveTo>
                    <a:lnTo>
                      <a:pt x="0" y="232"/>
                    </a:lnTo>
                    <a:lnTo>
                      <a:pt x="0" y="227"/>
                    </a:lnTo>
                    <a:lnTo>
                      <a:pt x="0" y="221"/>
                    </a:lnTo>
                    <a:lnTo>
                      <a:pt x="1" y="215"/>
                    </a:lnTo>
                    <a:lnTo>
                      <a:pt x="12" y="211"/>
                    </a:lnTo>
                    <a:lnTo>
                      <a:pt x="23" y="207"/>
                    </a:lnTo>
                    <a:lnTo>
                      <a:pt x="36" y="202"/>
                    </a:lnTo>
                    <a:lnTo>
                      <a:pt x="48" y="198"/>
                    </a:lnTo>
                    <a:lnTo>
                      <a:pt x="60" y="193"/>
                    </a:lnTo>
                    <a:lnTo>
                      <a:pt x="72" y="189"/>
                    </a:lnTo>
                    <a:lnTo>
                      <a:pt x="83" y="183"/>
                    </a:lnTo>
                    <a:lnTo>
                      <a:pt x="94" y="177"/>
                    </a:lnTo>
                    <a:lnTo>
                      <a:pt x="94" y="176"/>
                    </a:lnTo>
                    <a:lnTo>
                      <a:pt x="94" y="175"/>
                    </a:lnTo>
                    <a:lnTo>
                      <a:pt x="94" y="174"/>
                    </a:lnTo>
                    <a:lnTo>
                      <a:pt x="94" y="173"/>
                    </a:lnTo>
                    <a:lnTo>
                      <a:pt x="83" y="174"/>
                    </a:lnTo>
                    <a:lnTo>
                      <a:pt x="72" y="177"/>
                    </a:lnTo>
                    <a:lnTo>
                      <a:pt x="60" y="183"/>
                    </a:lnTo>
                    <a:lnTo>
                      <a:pt x="48" y="189"/>
                    </a:lnTo>
                    <a:lnTo>
                      <a:pt x="35" y="194"/>
                    </a:lnTo>
                    <a:lnTo>
                      <a:pt x="23" y="200"/>
                    </a:lnTo>
                    <a:lnTo>
                      <a:pt x="11" y="206"/>
                    </a:lnTo>
                    <a:lnTo>
                      <a:pt x="0" y="208"/>
                    </a:lnTo>
                    <a:lnTo>
                      <a:pt x="3" y="183"/>
                    </a:lnTo>
                    <a:lnTo>
                      <a:pt x="4" y="158"/>
                    </a:lnTo>
                    <a:lnTo>
                      <a:pt x="6" y="133"/>
                    </a:lnTo>
                    <a:lnTo>
                      <a:pt x="8" y="108"/>
                    </a:lnTo>
                    <a:lnTo>
                      <a:pt x="13" y="108"/>
                    </a:lnTo>
                    <a:lnTo>
                      <a:pt x="18" y="107"/>
                    </a:lnTo>
                    <a:lnTo>
                      <a:pt x="23" y="106"/>
                    </a:lnTo>
                    <a:lnTo>
                      <a:pt x="28" y="103"/>
                    </a:lnTo>
                    <a:lnTo>
                      <a:pt x="33" y="102"/>
                    </a:lnTo>
                    <a:lnTo>
                      <a:pt x="37" y="99"/>
                    </a:lnTo>
                    <a:lnTo>
                      <a:pt x="42" y="96"/>
                    </a:lnTo>
                    <a:lnTo>
                      <a:pt x="46" y="93"/>
                    </a:lnTo>
                    <a:lnTo>
                      <a:pt x="42" y="94"/>
                    </a:lnTo>
                    <a:lnTo>
                      <a:pt x="37" y="94"/>
                    </a:lnTo>
                    <a:lnTo>
                      <a:pt x="33" y="95"/>
                    </a:lnTo>
                    <a:lnTo>
                      <a:pt x="28" y="96"/>
                    </a:lnTo>
                    <a:lnTo>
                      <a:pt x="22" y="99"/>
                    </a:lnTo>
                    <a:lnTo>
                      <a:pt x="18" y="100"/>
                    </a:lnTo>
                    <a:lnTo>
                      <a:pt x="13" y="100"/>
                    </a:lnTo>
                    <a:lnTo>
                      <a:pt x="10" y="101"/>
                    </a:lnTo>
                    <a:lnTo>
                      <a:pt x="12" y="90"/>
                    </a:lnTo>
                    <a:lnTo>
                      <a:pt x="13" y="77"/>
                    </a:lnTo>
                    <a:lnTo>
                      <a:pt x="15" y="65"/>
                    </a:lnTo>
                    <a:lnTo>
                      <a:pt x="16" y="54"/>
                    </a:lnTo>
                    <a:lnTo>
                      <a:pt x="30" y="47"/>
                    </a:lnTo>
                    <a:lnTo>
                      <a:pt x="48" y="39"/>
                    </a:lnTo>
                    <a:lnTo>
                      <a:pt x="66" y="31"/>
                    </a:lnTo>
                    <a:lnTo>
                      <a:pt x="87" y="23"/>
                    </a:lnTo>
                    <a:lnTo>
                      <a:pt x="106" y="16"/>
                    </a:lnTo>
                    <a:lnTo>
                      <a:pt x="125" y="9"/>
                    </a:lnTo>
                    <a:lnTo>
                      <a:pt x="142" y="3"/>
                    </a:lnTo>
                    <a:lnTo>
                      <a:pt x="157" y="0"/>
                    </a:lnTo>
                    <a:lnTo>
                      <a:pt x="156" y="3"/>
                    </a:lnTo>
                    <a:lnTo>
                      <a:pt x="156" y="8"/>
                    </a:lnTo>
                    <a:lnTo>
                      <a:pt x="156" y="11"/>
                    </a:lnTo>
                    <a:lnTo>
                      <a:pt x="156" y="16"/>
                    </a:lnTo>
                    <a:lnTo>
                      <a:pt x="145" y="20"/>
                    </a:lnTo>
                    <a:lnTo>
                      <a:pt x="135" y="25"/>
                    </a:lnTo>
                    <a:lnTo>
                      <a:pt x="125" y="30"/>
                    </a:lnTo>
                    <a:lnTo>
                      <a:pt x="114" y="33"/>
                    </a:lnTo>
                    <a:lnTo>
                      <a:pt x="104" y="38"/>
                    </a:lnTo>
                    <a:lnTo>
                      <a:pt x="94" y="42"/>
                    </a:lnTo>
                    <a:lnTo>
                      <a:pt x="83" y="47"/>
                    </a:lnTo>
                    <a:lnTo>
                      <a:pt x="73" y="52"/>
                    </a:lnTo>
                    <a:lnTo>
                      <a:pt x="73" y="53"/>
                    </a:lnTo>
                    <a:lnTo>
                      <a:pt x="73" y="55"/>
                    </a:lnTo>
                    <a:lnTo>
                      <a:pt x="73" y="56"/>
                    </a:lnTo>
                    <a:lnTo>
                      <a:pt x="73" y="58"/>
                    </a:lnTo>
                    <a:lnTo>
                      <a:pt x="83" y="56"/>
                    </a:lnTo>
                    <a:lnTo>
                      <a:pt x="92" y="53"/>
                    </a:lnTo>
                    <a:lnTo>
                      <a:pt x="103" y="49"/>
                    </a:lnTo>
                    <a:lnTo>
                      <a:pt x="113" y="45"/>
                    </a:lnTo>
                    <a:lnTo>
                      <a:pt x="124" y="39"/>
                    </a:lnTo>
                    <a:lnTo>
                      <a:pt x="134" y="34"/>
                    </a:lnTo>
                    <a:lnTo>
                      <a:pt x="145" y="31"/>
                    </a:lnTo>
                    <a:lnTo>
                      <a:pt x="157" y="27"/>
                    </a:lnTo>
                    <a:lnTo>
                      <a:pt x="155" y="43"/>
                    </a:lnTo>
                    <a:lnTo>
                      <a:pt x="153" y="55"/>
                    </a:lnTo>
                    <a:lnTo>
                      <a:pt x="152" y="64"/>
                    </a:lnTo>
                    <a:lnTo>
                      <a:pt x="149" y="71"/>
                    </a:lnTo>
                    <a:lnTo>
                      <a:pt x="144" y="77"/>
                    </a:lnTo>
                    <a:lnTo>
                      <a:pt x="137" y="83"/>
                    </a:lnTo>
                    <a:lnTo>
                      <a:pt x="127" y="90"/>
                    </a:lnTo>
                    <a:lnTo>
                      <a:pt x="113" y="99"/>
                    </a:lnTo>
                    <a:lnTo>
                      <a:pt x="99" y="106"/>
                    </a:lnTo>
                    <a:lnTo>
                      <a:pt x="92" y="109"/>
                    </a:lnTo>
                    <a:lnTo>
                      <a:pt x="89" y="110"/>
                    </a:lnTo>
                    <a:lnTo>
                      <a:pt x="89" y="111"/>
                    </a:lnTo>
                    <a:lnTo>
                      <a:pt x="92" y="111"/>
                    </a:lnTo>
                    <a:lnTo>
                      <a:pt x="97" y="111"/>
                    </a:lnTo>
                    <a:lnTo>
                      <a:pt x="104" y="110"/>
                    </a:lnTo>
                    <a:lnTo>
                      <a:pt x="112" y="109"/>
                    </a:lnTo>
                    <a:lnTo>
                      <a:pt x="120" y="111"/>
                    </a:lnTo>
                    <a:lnTo>
                      <a:pt x="125" y="113"/>
                    </a:lnTo>
                    <a:lnTo>
                      <a:pt x="129" y="114"/>
                    </a:lnTo>
                    <a:lnTo>
                      <a:pt x="137" y="115"/>
                    </a:lnTo>
                    <a:lnTo>
                      <a:pt x="136" y="116"/>
                    </a:lnTo>
                    <a:lnTo>
                      <a:pt x="136" y="118"/>
                    </a:lnTo>
                    <a:lnTo>
                      <a:pt x="136" y="119"/>
                    </a:lnTo>
                    <a:lnTo>
                      <a:pt x="136" y="122"/>
                    </a:lnTo>
                    <a:lnTo>
                      <a:pt x="125" y="128"/>
                    </a:lnTo>
                    <a:lnTo>
                      <a:pt x="113" y="133"/>
                    </a:lnTo>
                    <a:lnTo>
                      <a:pt x="102" y="138"/>
                    </a:lnTo>
                    <a:lnTo>
                      <a:pt x="90" y="144"/>
                    </a:lnTo>
                    <a:lnTo>
                      <a:pt x="79" y="148"/>
                    </a:lnTo>
                    <a:lnTo>
                      <a:pt x="67" y="153"/>
                    </a:lnTo>
                    <a:lnTo>
                      <a:pt x="57" y="158"/>
                    </a:lnTo>
                    <a:lnTo>
                      <a:pt x="45" y="162"/>
                    </a:lnTo>
                    <a:lnTo>
                      <a:pt x="45" y="163"/>
                    </a:lnTo>
                    <a:lnTo>
                      <a:pt x="45" y="164"/>
                    </a:lnTo>
                    <a:lnTo>
                      <a:pt x="45" y="166"/>
                    </a:lnTo>
                    <a:lnTo>
                      <a:pt x="45" y="167"/>
                    </a:lnTo>
                    <a:lnTo>
                      <a:pt x="50" y="167"/>
                    </a:lnTo>
                    <a:lnTo>
                      <a:pt x="56" y="164"/>
                    </a:lnTo>
                    <a:lnTo>
                      <a:pt x="61" y="163"/>
                    </a:lnTo>
                    <a:lnTo>
                      <a:pt x="67" y="161"/>
                    </a:lnTo>
                    <a:lnTo>
                      <a:pt x="73" y="158"/>
                    </a:lnTo>
                    <a:lnTo>
                      <a:pt x="79" y="154"/>
                    </a:lnTo>
                    <a:lnTo>
                      <a:pt x="84" y="152"/>
                    </a:lnTo>
                    <a:lnTo>
                      <a:pt x="89" y="148"/>
                    </a:lnTo>
                    <a:lnTo>
                      <a:pt x="95" y="146"/>
                    </a:lnTo>
                    <a:lnTo>
                      <a:pt x="101" y="145"/>
                    </a:lnTo>
                    <a:lnTo>
                      <a:pt x="106" y="143"/>
                    </a:lnTo>
                    <a:lnTo>
                      <a:pt x="111" y="140"/>
                    </a:lnTo>
                    <a:lnTo>
                      <a:pt x="117" y="139"/>
                    </a:lnTo>
                    <a:lnTo>
                      <a:pt x="122" y="137"/>
                    </a:lnTo>
                    <a:lnTo>
                      <a:pt x="127" y="136"/>
                    </a:lnTo>
                    <a:lnTo>
                      <a:pt x="133" y="133"/>
                    </a:lnTo>
                    <a:lnTo>
                      <a:pt x="135" y="146"/>
                    </a:lnTo>
                    <a:lnTo>
                      <a:pt x="136" y="159"/>
                    </a:lnTo>
                    <a:lnTo>
                      <a:pt x="139" y="171"/>
                    </a:lnTo>
                    <a:lnTo>
                      <a:pt x="140" y="184"/>
                    </a:lnTo>
                    <a:lnTo>
                      <a:pt x="137" y="185"/>
                    </a:lnTo>
                    <a:lnTo>
                      <a:pt x="135" y="186"/>
                    </a:lnTo>
                    <a:lnTo>
                      <a:pt x="134" y="189"/>
                    </a:lnTo>
                    <a:lnTo>
                      <a:pt x="132" y="190"/>
                    </a:lnTo>
                    <a:lnTo>
                      <a:pt x="115" y="196"/>
                    </a:lnTo>
                    <a:lnTo>
                      <a:pt x="98" y="202"/>
                    </a:lnTo>
                    <a:lnTo>
                      <a:pt x="82" y="209"/>
                    </a:lnTo>
                    <a:lnTo>
                      <a:pt x="66" y="216"/>
                    </a:lnTo>
                    <a:lnTo>
                      <a:pt x="49" y="223"/>
                    </a:lnTo>
                    <a:lnTo>
                      <a:pt x="33" y="229"/>
                    </a:lnTo>
                    <a:lnTo>
                      <a:pt x="16" y="235"/>
                    </a:lnTo>
                    <a:lnTo>
                      <a:pt x="0" y="239"/>
                    </a:lnTo>
                    <a:close/>
                  </a:path>
                </a:pathLst>
              </a:custGeom>
              <a:solidFill>
                <a:srgbClr val="99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44" name="Freeform 88"/>
              <p:cNvSpPr>
                <a:spLocks/>
              </p:cNvSpPr>
              <p:nvPr/>
            </p:nvSpPr>
            <p:spPr bwMode="auto">
              <a:xfrm>
                <a:off x="4411" y="751"/>
                <a:ext cx="8" cy="3"/>
              </a:xfrm>
              <a:custGeom>
                <a:avLst/>
                <a:gdLst>
                  <a:gd name="T0" fmla="*/ 3 w 16"/>
                  <a:gd name="T1" fmla="*/ 7 h 7"/>
                  <a:gd name="T2" fmla="*/ 2 w 16"/>
                  <a:gd name="T3" fmla="*/ 5 h 7"/>
                  <a:gd name="T4" fmla="*/ 2 w 16"/>
                  <a:gd name="T5" fmla="*/ 3 h 7"/>
                  <a:gd name="T6" fmla="*/ 1 w 16"/>
                  <a:gd name="T7" fmla="*/ 1 h 7"/>
                  <a:gd name="T8" fmla="*/ 0 w 16"/>
                  <a:gd name="T9" fmla="*/ 0 h 7"/>
                  <a:gd name="T10" fmla="*/ 5 w 16"/>
                  <a:gd name="T11" fmla="*/ 0 h 7"/>
                  <a:gd name="T12" fmla="*/ 10 w 16"/>
                  <a:gd name="T13" fmla="*/ 0 h 7"/>
                  <a:gd name="T14" fmla="*/ 12 w 16"/>
                  <a:gd name="T15" fmla="*/ 1 h 7"/>
                  <a:gd name="T16" fmla="*/ 16 w 16"/>
                  <a:gd name="T17" fmla="*/ 2 h 7"/>
                  <a:gd name="T18" fmla="*/ 12 w 16"/>
                  <a:gd name="T19" fmla="*/ 5 h 7"/>
                  <a:gd name="T20" fmla="*/ 10 w 16"/>
                  <a:gd name="T21" fmla="*/ 6 h 7"/>
                  <a:gd name="T22" fmla="*/ 6 w 16"/>
                  <a:gd name="T23" fmla="*/ 7 h 7"/>
                  <a:gd name="T24" fmla="*/ 3 w 16"/>
                  <a:gd name="T25"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7">
                    <a:moveTo>
                      <a:pt x="3" y="7"/>
                    </a:moveTo>
                    <a:lnTo>
                      <a:pt x="2" y="5"/>
                    </a:lnTo>
                    <a:lnTo>
                      <a:pt x="2" y="3"/>
                    </a:lnTo>
                    <a:lnTo>
                      <a:pt x="1" y="1"/>
                    </a:lnTo>
                    <a:lnTo>
                      <a:pt x="0" y="0"/>
                    </a:lnTo>
                    <a:lnTo>
                      <a:pt x="5" y="0"/>
                    </a:lnTo>
                    <a:lnTo>
                      <a:pt x="10" y="0"/>
                    </a:lnTo>
                    <a:lnTo>
                      <a:pt x="12" y="1"/>
                    </a:lnTo>
                    <a:lnTo>
                      <a:pt x="16" y="2"/>
                    </a:lnTo>
                    <a:lnTo>
                      <a:pt x="12" y="5"/>
                    </a:lnTo>
                    <a:lnTo>
                      <a:pt x="10" y="6"/>
                    </a:lnTo>
                    <a:lnTo>
                      <a:pt x="6" y="7"/>
                    </a:lnTo>
                    <a:lnTo>
                      <a:pt x="3" y="7"/>
                    </a:lnTo>
                    <a:close/>
                  </a:path>
                </a:pathLst>
              </a:custGeom>
              <a:solidFill>
                <a:srgbClr val="00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45" name="Freeform 89"/>
              <p:cNvSpPr>
                <a:spLocks/>
              </p:cNvSpPr>
              <p:nvPr/>
            </p:nvSpPr>
            <p:spPr bwMode="auto">
              <a:xfrm>
                <a:off x="4141" y="673"/>
                <a:ext cx="92" cy="60"/>
              </a:xfrm>
              <a:custGeom>
                <a:avLst/>
                <a:gdLst>
                  <a:gd name="T0" fmla="*/ 157 w 186"/>
                  <a:gd name="T1" fmla="*/ 119 h 119"/>
                  <a:gd name="T2" fmla="*/ 137 w 186"/>
                  <a:gd name="T3" fmla="*/ 105 h 119"/>
                  <a:gd name="T4" fmla="*/ 118 w 186"/>
                  <a:gd name="T5" fmla="*/ 91 h 119"/>
                  <a:gd name="T6" fmla="*/ 98 w 186"/>
                  <a:gd name="T7" fmla="*/ 79 h 119"/>
                  <a:gd name="T8" fmla="*/ 79 w 186"/>
                  <a:gd name="T9" fmla="*/ 65 h 119"/>
                  <a:gd name="T10" fmla="*/ 59 w 186"/>
                  <a:gd name="T11" fmla="*/ 52 h 119"/>
                  <a:gd name="T12" fmla="*/ 39 w 186"/>
                  <a:gd name="T13" fmla="*/ 40 h 119"/>
                  <a:gd name="T14" fmla="*/ 20 w 186"/>
                  <a:gd name="T15" fmla="*/ 27 h 119"/>
                  <a:gd name="T16" fmla="*/ 0 w 186"/>
                  <a:gd name="T17" fmla="*/ 14 h 119"/>
                  <a:gd name="T18" fmla="*/ 0 w 186"/>
                  <a:gd name="T19" fmla="*/ 13 h 119"/>
                  <a:gd name="T20" fmla="*/ 0 w 186"/>
                  <a:gd name="T21" fmla="*/ 11 h 119"/>
                  <a:gd name="T22" fmla="*/ 0 w 186"/>
                  <a:gd name="T23" fmla="*/ 10 h 119"/>
                  <a:gd name="T24" fmla="*/ 0 w 186"/>
                  <a:gd name="T25" fmla="*/ 8 h 119"/>
                  <a:gd name="T26" fmla="*/ 6 w 186"/>
                  <a:gd name="T27" fmla="*/ 5 h 119"/>
                  <a:gd name="T28" fmla="*/ 11 w 186"/>
                  <a:gd name="T29" fmla="*/ 3 h 119"/>
                  <a:gd name="T30" fmla="*/ 15 w 186"/>
                  <a:gd name="T31" fmla="*/ 2 h 119"/>
                  <a:gd name="T32" fmla="*/ 23 w 186"/>
                  <a:gd name="T33" fmla="*/ 0 h 119"/>
                  <a:gd name="T34" fmla="*/ 43 w 186"/>
                  <a:gd name="T35" fmla="*/ 13 h 119"/>
                  <a:gd name="T36" fmla="*/ 63 w 186"/>
                  <a:gd name="T37" fmla="*/ 26 h 119"/>
                  <a:gd name="T38" fmla="*/ 83 w 186"/>
                  <a:gd name="T39" fmla="*/ 37 h 119"/>
                  <a:gd name="T40" fmla="*/ 104 w 186"/>
                  <a:gd name="T41" fmla="*/ 50 h 119"/>
                  <a:gd name="T42" fmla="*/ 124 w 186"/>
                  <a:gd name="T43" fmla="*/ 63 h 119"/>
                  <a:gd name="T44" fmla="*/ 144 w 186"/>
                  <a:gd name="T45" fmla="*/ 75 h 119"/>
                  <a:gd name="T46" fmla="*/ 165 w 186"/>
                  <a:gd name="T47" fmla="*/ 90 h 119"/>
                  <a:gd name="T48" fmla="*/ 185 w 186"/>
                  <a:gd name="T49" fmla="*/ 106 h 119"/>
                  <a:gd name="T50" fmla="*/ 186 w 186"/>
                  <a:gd name="T51" fmla="*/ 108 h 119"/>
                  <a:gd name="T52" fmla="*/ 186 w 186"/>
                  <a:gd name="T53" fmla="*/ 109 h 119"/>
                  <a:gd name="T54" fmla="*/ 186 w 186"/>
                  <a:gd name="T55" fmla="*/ 111 h 119"/>
                  <a:gd name="T56" fmla="*/ 186 w 186"/>
                  <a:gd name="T57" fmla="*/ 112 h 119"/>
                  <a:gd name="T58" fmla="*/ 180 w 186"/>
                  <a:gd name="T59" fmla="*/ 116 h 119"/>
                  <a:gd name="T60" fmla="*/ 172 w 186"/>
                  <a:gd name="T61" fmla="*/ 117 h 119"/>
                  <a:gd name="T62" fmla="*/ 163 w 186"/>
                  <a:gd name="T63" fmla="*/ 119 h 119"/>
                  <a:gd name="T64" fmla="*/ 157 w 186"/>
                  <a:gd name="T65"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6" h="119">
                    <a:moveTo>
                      <a:pt x="157" y="119"/>
                    </a:moveTo>
                    <a:lnTo>
                      <a:pt x="137" y="105"/>
                    </a:lnTo>
                    <a:lnTo>
                      <a:pt x="118" y="91"/>
                    </a:lnTo>
                    <a:lnTo>
                      <a:pt x="98" y="79"/>
                    </a:lnTo>
                    <a:lnTo>
                      <a:pt x="79" y="65"/>
                    </a:lnTo>
                    <a:lnTo>
                      <a:pt x="59" y="52"/>
                    </a:lnTo>
                    <a:lnTo>
                      <a:pt x="39" y="40"/>
                    </a:lnTo>
                    <a:lnTo>
                      <a:pt x="20" y="27"/>
                    </a:lnTo>
                    <a:lnTo>
                      <a:pt x="0" y="14"/>
                    </a:lnTo>
                    <a:lnTo>
                      <a:pt x="0" y="13"/>
                    </a:lnTo>
                    <a:lnTo>
                      <a:pt x="0" y="11"/>
                    </a:lnTo>
                    <a:lnTo>
                      <a:pt x="0" y="10"/>
                    </a:lnTo>
                    <a:lnTo>
                      <a:pt x="0" y="8"/>
                    </a:lnTo>
                    <a:lnTo>
                      <a:pt x="6" y="5"/>
                    </a:lnTo>
                    <a:lnTo>
                      <a:pt x="11" y="3"/>
                    </a:lnTo>
                    <a:lnTo>
                      <a:pt x="15" y="2"/>
                    </a:lnTo>
                    <a:lnTo>
                      <a:pt x="23" y="0"/>
                    </a:lnTo>
                    <a:lnTo>
                      <a:pt x="43" y="13"/>
                    </a:lnTo>
                    <a:lnTo>
                      <a:pt x="63" y="26"/>
                    </a:lnTo>
                    <a:lnTo>
                      <a:pt x="83" y="37"/>
                    </a:lnTo>
                    <a:lnTo>
                      <a:pt x="104" y="50"/>
                    </a:lnTo>
                    <a:lnTo>
                      <a:pt x="124" y="63"/>
                    </a:lnTo>
                    <a:lnTo>
                      <a:pt x="144" y="75"/>
                    </a:lnTo>
                    <a:lnTo>
                      <a:pt x="165" y="90"/>
                    </a:lnTo>
                    <a:lnTo>
                      <a:pt x="185" y="106"/>
                    </a:lnTo>
                    <a:lnTo>
                      <a:pt x="186" y="108"/>
                    </a:lnTo>
                    <a:lnTo>
                      <a:pt x="186" y="109"/>
                    </a:lnTo>
                    <a:lnTo>
                      <a:pt x="186" y="111"/>
                    </a:lnTo>
                    <a:lnTo>
                      <a:pt x="186" y="112"/>
                    </a:lnTo>
                    <a:lnTo>
                      <a:pt x="180" y="116"/>
                    </a:lnTo>
                    <a:lnTo>
                      <a:pt x="172" y="117"/>
                    </a:lnTo>
                    <a:lnTo>
                      <a:pt x="163" y="119"/>
                    </a:lnTo>
                    <a:lnTo>
                      <a:pt x="157" y="119"/>
                    </a:lnTo>
                    <a:close/>
                  </a:path>
                </a:pathLst>
              </a:custGeom>
              <a:solidFill>
                <a:srgbClr val="66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46" name="Freeform 90"/>
              <p:cNvSpPr>
                <a:spLocks/>
              </p:cNvSpPr>
              <p:nvPr/>
            </p:nvSpPr>
            <p:spPr bwMode="auto">
              <a:xfrm>
                <a:off x="4243" y="626"/>
                <a:ext cx="80" cy="98"/>
              </a:xfrm>
              <a:custGeom>
                <a:avLst/>
                <a:gdLst>
                  <a:gd name="T0" fmla="*/ 1 w 160"/>
                  <a:gd name="T1" fmla="*/ 169 h 197"/>
                  <a:gd name="T2" fmla="*/ 5 w 160"/>
                  <a:gd name="T3" fmla="*/ 116 h 197"/>
                  <a:gd name="T4" fmla="*/ 22 w 160"/>
                  <a:gd name="T5" fmla="*/ 86 h 197"/>
                  <a:gd name="T6" fmla="*/ 42 w 160"/>
                  <a:gd name="T7" fmla="*/ 79 h 197"/>
                  <a:gd name="T8" fmla="*/ 52 w 160"/>
                  <a:gd name="T9" fmla="*/ 75 h 197"/>
                  <a:gd name="T10" fmla="*/ 55 w 160"/>
                  <a:gd name="T11" fmla="*/ 71 h 197"/>
                  <a:gd name="T12" fmla="*/ 49 w 160"/>
                  <a:gd name="T13" fmla="*/ 70 h 197"/>
                  <a:gd name="T14" fmla="*/ 36 w 160"/>
                  <a:gd name="T15" fmla="*/ 74 h 197"/>
                  <a:gd name="T16" fmla="*/ 23 w 160"/>
                  <a:gd name="T17" fmla="*/ 77 h 197"/>
                  <a:gd name="T18" fmla="*/ 12 w 160"/>
                  <a:gd name="T19" fmla="*/ 81 h 197"/>
                  <a:gd name="T20" fmla="*/ 7 w 160"/>
                  <a:gd name="T21" fmla="*/ 72 h 197"/>
                  <a:gd name="T22" fmla="*/ 9 w 160"/>
                  <a:gd name="T23" fmla="*/ 53 h 197"/>
                  <a:gd name="T24" fmla="*/ 25 w 160"/>
                  <a:gd name="T25" fmla="*/ 37 h 197"/>
                  <a:gd name="T26" fmla="*/ 62 w 160"/>
                  <a:gd name="T27" fmla="*/ 24 h 197"/>
                  <a:gd name="T28" fmla="*/ 102 w 160"/>
                  <a:gd name="T29" fmla="*/ 14 h 197"/>
                  <a:gd name="T30" fmla="*/ 141 w 160"/>
                  <a:gd name="T31" fmla="*/ 5 h 197"/>
                  <a:gd name="T32" fmla="*/ 158 w 160"/>
                  <a:gd name="T33" fmla="*/ 2 h 197"/>
                  <a:gd name="T34" fmla="*/ 158 w 160"/>
                  <a:gd name="T35" fmla="*/ 8 h 197"/>
                  <a:gd name="T36" fmla="*/ 148 w 160"/>
                  <a:gd name="T37" fmla="*/ 15 h 197"/>
                  <a:gd name="T38" fmla="*/ 128 w 160"/>
                  <a:gd name="T39" fmla="*/ 23 h 197"/>
                  <a:gd name="T40" fmla="*/ 108 w 160"/>
                  <a:gd name="T41" fmla="*/ 31 h 197"/>
                  <a:gd name="T42" fmla="*/ 89 w 160"/>
                  <a:gd name="T43" fmla="*/ 38 h 197"/>
                  <a:gd name="T44" fmla="*/ 80 w 160"/>
                  <a:gd name="T45" fmla="*/ 41 h 197"/>
                  <a:gd name="T46" fmla="*/ 78 w 160"/>
                  <a:gd name="T47" fmla="*/ 45 h 197"/>
                  <a:gd name="T48" fmla="*/ 92 w 160"/>
                  <a:gd name="T49" fmla="*/ 43 h 197"/>
                  <a:gd name="T50" fmla="*/ 119 w 160"/>
                  <a:gd name="T51" fmla="*/ 34 h 197"/>
                  <a:gd name="T52" fmla="*/ 141 w 160"/>
                  <a:gd name="T53" fmla="*/ 28 h 197"/>
                  <a:gd name="T54" fmla="*/ 157 w 160"/>
                  <a:gd name="T55" fmla="*/ 23 h 197"/>
                  <a:gd name="T56" fmla="*/ 159 w 160"/>
                  <a:gd name="T57" fmla="*/ 30 h 197"/>
                  <a:gd name="T58" fmla="*/ 157 w 160"/>
                  <a:gd name="T59" fmla="*/ 46 h 197"/>
                  <a:gd name="T60" fmla="*/ 148 w 160"/>
                  <a:gd name="T61" fmla="*/ 56 h 197"/>
                  <a:gd name="T62" fmla="*/ 128 w 160"/>
                  <a:gd name="T63" fmla="*/ 63 h 197"/>
                  <a:gd name="T64" fmla="*/ 107 w 160"/>
                  <a:gd name="T65" fmla="*/ 71 h 197"/>
                  <a:gd name="T66" fmla="*/ 95 w 160"/>
                  <a:gd name="T67" fmla="*/ 79 h 197"/>
                  <a:gd name="T68" fmla="*/ 100 w 160"/>
                  <a:gd name="T69" fmla="*/ 83 h 197"/>
                  <a:gd name="T70" fmla="*/ 115 w 160"/>
                  <a:gd name="T71" fmla="*/ 79 h 197"/>
                  <a:gd name="T72" fmla="*/ 131 w 160"/>
                  <a:gd name="T73" fmla="*/ 74 h 197"/>
                  <a:gd name="T74" fmla="*/ 149 w 160"/>
                  <a:gd name="T75" fmla="*/ 67 h 197"/>
                  <a:gd name="T76" fmla="*/ 157 w 160"/>
                  <a:gd name="T77" fmla="*/ 70 h 197"/>
                  <a:gd name="T78" fmla="*/ 157 w 160"/>
                  <a:gd name="T79" fmla="*/ 82 h 197"/>
                  <a:gd name="T80" fmla="*/ 145 w 160"/>
                  <a:gd name="T81" fmla="*/ 92 h 197"/>
                  <a:gd name="T82" fmla="*/ 125 w 160"/>
                  <a:gd name="T83" fmla="*/ 100 h 197"/>
                  <a:gd name="T84" fmla="*/ 105 w 160"/>
                  <a:gd name="T85" fmla="*/ 108 h 197"/>
                  <a:gd name="T86" fmla="*/ 84 w 160"/>
                  <a:gd name="T87" fmla="*/ 114 h 197"/>
                  <a:gd name="T88" fmla="*/ 70 w 160"/>
                  <a:gd name="T89" fmla="*/ 119 h 197"/>
                  <a:gd name="T90" fmla="*/ 66 w 160"/>
                  <a:gd name="T91" fmla="*/ 123 h 197"/>
                  <a:gd name="T92" fmla="*/ 68 w 160"/>
                  <a:gd name="T93" fmla="*/ 126 h 197"/>
                  <a:gd name="T94" fmla="*/ 90 w 160"/>
                  <a:gd name="T95" fmla="*/ 119 h 197"/>
                  <a:gd name="T96" fmla="*/ 121 w 160"/>
                  <a:gd name="T97" fmla="*/ 109 h 197"/>
                  <a:gd name="T98" fmla="*/ 148 w 160"/>
                  <a:gd name="T99" fmla="*/ 101 h 197"/>
                  <a:gd name="T100" fmla="*/ 154 w 160"/>
                  <a:gd name="T101" fmla="*/ 111 h 197"/>
                  <a:gd name="T102" fmla="*/ 152 w 160"/>
                  <a:gd name="T103" fmla="*/ 131 h 197"/>
                  <a:gd name="T104" fmla="*/ 133 w 160"/>
                  <a:gd name="T105" fmla="*/ 149 h 197"/>
                  <a:gd name="T106" fmla="*/ 95 w 160"/>
                  <a:gd name="T107" fmla="*/ 164 h 197"/>
                  <a:gd name="T108" fmla="*/ 57 w 160"/>
                  <a:gd name="T109" fmla="*/ 177 h 197"/>
                  <a:gd name="T110" fmla="*/ 19 w 160"/>
                  <a:gd name="T111" fmla="*/ 19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 h="197">
                    <a:moveTo>
                      <a:pt x="0" y="197"/>
                    </a:moveTo>
                    <a:lnTo>
                      <a:pt x="1" y="169"/>
                    </a:lnTo>
                    <a:lnTo>
                      <a:pt x="2" y="143"/>
                    </a:lnTo>
                    <a:lnTo>
                      <a:pt x="5" y="116"/>
                    </a:lnTo>
                    <a:lnTo>
                      <a:pt x="7" y="91"/>
                    </a:lnTo>
                    <a:lnTo>
                      <a:pt x="22" y="86"/>
                    </a:lnTo>
                    <a:lnTo>
                      <a:pt x="34" y="82"/>
                    </a:lnTo>
                    <a:lnTo>
                      <a:pt x="42" y="79"/>
                    </a:lnTo>
                    <a:lnTo>
                      <a:pt x="49" y="77"/>
                    </a:lnTo>
                    <a:lnTo>
                      <a:pt x="52" y="75"/>
                    </a:lnTo>
                    <a:lnTo>
                      <a:pt x="54" y="74"/>
                    </a:lnTo>
                    <a:lnTo>
                      <a:pt x="55" y="71"/>
                    </a:lnTo>
                    <a:lnTo>
                      <a:pt x="55" y="69"/>
                    </a:lnTo>
                    <a:lnTo>
                      <a:pt x="49" y="70"/>
                    </a:lnTo>
                    <a:lnTo>
                      <a:pt x="42" y="71"/>
                    </a:lnTo>
                    <a:lnTo>
                      <a:pt x="36" y="74"/>
                    </a:lnTo>
                    <a:lnTo>
                      <a:pt x="29" y="75"/>
                    </a:lnTo>
                    <a:lnTo>
                      <a:pt x="23" y="77"/>
                    </a:lnTo>
                    <a:lnTo>
                      <a:pt x="17" y="79"/>
                    </a:lnTo>
                    <a:lnTo>
                      <a:pt x="12" y="81"/>
                    </a:lnTo>
                    <a:lnTo>
                      <a:pt x="6" y="82"/>
                    </a:lnTo>
                    <a:lnTo>
                      <a:pt x="7" y="72"/>
                    </a:lnTo>
                    <a:lnTo>
                      <a:pt x="8" y="62"/>
                    </a:lnTo>
                    <a:lnTo>
                      <a:pt x="9" y="53"/>
                    </a:lnTo>
                    <a:lnTo>
                      <a:pt x="11" y="44"/>
                    </a:lnTo>
                    <a:lnTo>
                      <a:pt x="25" y="37"/>
                    </a:lnTo>
                    <a:lnTo>
                      <a:pt x="43" y="30"/>
                    </a:lnTo>
                    <a:lnTo>
                      <a:pt x="62" y="24"/>
                    </a:lnTo>
                    <a:lnTo>
                      <a:pt x="82" y="18"/>
                    </a:lnTo>
                    <a:lnTo>
                      <a:pt x="102" y="14"/>
                    </a:lnTo>
                    <a:lnTo>
                      <a:pt x="121" y="9"/>
                    </a:lnTo>
                    <a:lnTo>
                      <a:pt x="141" y="5"/>
                    </a:lnTo>
                    <a:lnTo>
                      <a:pt x="158" y="0"/>
                    </a:lnTo>
                    <a:lnTo>
                      <a:pt x="158" y="2"/>
                    </a:lnTo>
                    <a:lnTo>
                      <a:pt x="158" y="6"/>
                    </a:lnTo>
                    <a:lnTo>
                      <a:pt x="158" y="8"/>
                    </a:lnTo>
                    <a:lnTo>
                      <a:pt x="158" y="11"/>
                    </a:lnTo>
                    <a:lnTo>
                      <a:pt x="148" y="15"/>
                    </a:lnTo>
                    <a:lnTo>
                      <a:pt x="138" y="19"/>
                    </a:lnTo>
                    <a:lnTo>
                      <a:pt x="128" y="23"/>
                    </a:lnTo>
                    <a:lnTo>
                      <a:pt x="119" y="28"/>
                    </a:lnTo>
                    <a:lnTo>
                      <a:pt x="108" y="31"/>
                    </a:lnTo>
                    <a:lnTo>
                      <a:pt x="99" y="34"/>
                    </a:lnTo>
                    <a:lnTo>
                      <a:pt x="89" y="38"/>
                    </a:lnTo>
                    <a:lnTo>
                      <a:pt x="80" y="40"/>
                    </a:lnTo>
                    <a:lnTo>
                      <a:pt x="80" y="41"/>
                    </a:lnTo>
                    <a:lnTo>
                      <a:pt x="80" y="43"/>
                    </a:lnTo>
                    <a:lnTo>
                      <a:pt x="78" y="45"/>
                    </a:lnTo>
                    <a:lnTo>
                      <a:pt x="78" y="46"/>
                    </a:lnTo>
                    <a:lnTo>
                      <a:pt x="92" y="43"/>
                    </a:lnTo>
                    <a:lnTo>
                      <a:pt x="106" y="38"/>
                    </a:lnTo>
                    <a:lnTo>
                      <a:pt x="119" y="34"/>
                    </a:lnTo>
                    <a:lnTo>
                      <a:pt x="130" y="30"/>
                    </a:lnTo>
                    <a:lnTo>
                      <a:pt x="141" y="28"/>
                    </a:lnTo>
                    <a:lnTo>
                      <a:pt x="150" y="24"/>
                    </a:lnTo>
                    <a:lnTo>
                      <a:pt x="157" y="23"/>
                    </a:lnTo>
                    <a:lnTo>
                      <a:pt x="160" y="22"/>
                    </a:lnTo>
                    <a:lnTo>
                      <a:pt x="159" y="30"/>
                    </a:lnTo>
                    <a:lnTo>
                      <a:pt x="158" y="38"/>
                    </a:lnTo>
                    <a:lnTo>
                      <a:pt x="157" y="46"/>
                    </a:lnTo>
                    <a:lnTo>
                      <a:pt x="156" y="54"/>
                    </a:lnTo>
                    <a:lnTo>
                      <a:pt x="148" y="56"/>
                    </a:lnTo>
                    <a:lnTo>
                      <a:pt x="138" y="60"/>
                    </a:lnTo>
                    <a:lnTo>
                      <a:pt x="128" y="63"/>
                    </a:lnTo>
                    <a:lnTo>
                      <a:pt x="116" y="67"/>
                    </a:lnTo>
                    <a:lnTo>
                      <a:pt x="107" y="71"/>
                    </a:lnTo>
                    <a:lnTo>
                      <a:pt x="99" y="75"/>
                    </a:lnTo>
                    <a:lnTo>
                      <a:pt x="95" y="79"/>
                    </a:lnTo>
                    <a:lnTo>
                      <a:pt x="93" y="84"/>
                    </a:lnTo>
                    <a:lnTo>
                      <a:pt x="100" y="83"/>
                    </a:lnTo>
                    <a:lnTo>
                      <a:pt x="107" y="82"/>
                    </a:lnTo>
                    <a:lnTo>
                      <a:pt x="115" y="79"/>
                    </a:lnTo>
                    <a:lnTo>
                      <a:pt x="123" y="76"/>
                    </a:lnTo>
                    <a:lnTo>
                      <a:pt x="131" y="74"/>
                    </a:lnTo>
                    <a:lnTo>
                      <a:pt x="141" y="70"/>
                    </a:lnTo>
                    <a:lnTo>
                      <a:pt x="149" y="67"/>
                    </a:lnTo>
                    <a:lnTo>
                      <a:pt x="157" y="64"/>
                    </a:lnTo>
                    <a:lnTo>
                      <a:pt x="157" y="70"/>
                    </a:lnTo>
                    <a:lnTo>
                      <a:pt x="157" y="76"/>
                    </a:lnTo>
                    <a:lnTo>
                      <a:pt x="157" y="82"/>
                    </a:lnTo>
                    <a:lnTo>
                      <a:pt x="156" y="87"/>
                    </a:lnTo>
                    <a:lnTo>
                      <a:pt x="145" y="92"/>
                    </a:lnTo>
                    <a:lnTo>
                      <a:pt x="135" y="96"/>
                    </a:lnTo>
                    <a:lnTo>
                      <a:pt x="125" y="100"/>
                    </a:lnTo>
                    <a:lnTo>
                      <a:pt x="115" y="104"/>
                    </a:lnTo>
                    <a:lnTo>
                      <a:pt x="105" y="108"/>
                    </a:lnTo>
                    <a:lnTo>
                      <a:pt x="95" y="111"/>
                    </a:lnTo>
                    <a:lnTo>
                      <a:pt x="84" y="114"/>
                    </a:lnTo>
                    <a:lnTo>
                      <a:pt x="74" y="116"/>
                    </a:lnTo>
                    <a:lnTo>
                      <a:pt x="70" y="119"/>
                    </a:lnTo>
                    <a:lnTo>
                      <a:pt x="68" y="121"/>
                    </a:lnTo>
                    <a:lnTo>
                      <a:pt x="66" y="123"/>
                    </a:lnTo>
                    <a:lnTo>
                      <a:pt x="65" y="127"/>
                    </a:lnTo>
                    <a:lnTo>
                      <a:pt x="68" y="126"/>
                    </a:lnTo>
                    <a:lnTo>
                      <a:pt x="77" y="123"/>
                    </a:lnTo>
                    <a:lnTo>
                      <a:pt x="90" y="119"/>
                    </a:lnTo>
                    <a:lnTo>
                      <a:pt x="105" y="114"/>
                    </a:lnTo>
                    <a:lnTo>
                      <a:pt x="121" y="109"/>
                    </a:lnTo>
                    <a:lnTo>
                      <a:pt x="135" y="105"/>
                    </a:lnTo>
                    <a:lnTo>
                      <a:pt x="148" y="101"/>
                    </a:lnTo>
                    <a:lnTo>
                      <a:pt x="156" y="100"/>
                    </a:lnTo>
                    <a:lnTo>
                      <a:pt x="154" y="111"/>
                    </a:lnTo>
                    <a:lnTo>
                      <a:pt x="153" y="121"/>
                    </a:lnTo>
                    <a:lnTo>
                      <a:pt x="152" y="131"/>
                    </a:lnTo>
                    <a:lnTo>
                      <a:pt x="151" y="142"/>
                    </a:lnTo>
                    <a:lnTo>
                      <a:pt x="133" y="149"/>
                    </a:lnTo>
                    <a:lnTo>
                      <a:pt x="113" y="155"/>
                    </a:lnTo>
                    <a:lnTo>
                      <a:pt x="95" y="164"/>
                    </a:lnTo>
                    <a:lnTo>
                      <a:pt x="75" y="170"/>
                    </a:lnTo>
                    <a:lnTo>
                      <a:pt x="57" y="177"/>
                    </a:lnTo>
                    <a:lnTo>
                      <a:pt x="37" y="184"/>
                    </a:lnTo>
                    <a:lnTo>
                      <a:pt x="19" y="191"/>
                    </a:lnTo>
                    <a:lnTo>
                      <a:pt x="0" y="197"/>
                    </a:lnTo>
                    <a:close/>
                  </a:path>
                </a:pathLst>
              </a:custGeom>
              <a:solidFill>
                <a:srgbClr val="99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47" name="Freeform 91"/>
              <p:cNvSpPr>
                <a:spLocks/>
              </p:cNvSpPr>
              <p:nvPr/>
            </p:nvSpPr>
            <p:spPr bwMode="auto">
              <a:xfrm>
                <a:off x="4154" y="595"/>
                <a:ext cx="90" cy="128"/>
              </a:xfrm>
              <a:custGeom>
                <a:avLst/>
                <a:gdLst>
                  <a:gd name="T0" fmla="*/ 123 w 178"/>
                  <a:gd name="T1" fmla="*/ 226 h 256"/>
                  <a:gd name="T2" fmla="*/ 63 w 178"/>
                  <a:gd name="T3" fmla="*/ 187 h 256"/>
                  <a:gd name="T4" fmla="*/ 5 w 178"/>
                  <a:gd name="T5" fmla="*/ 151 h 256"/>
                  <a:gd name="T6" fmla="*/ 9 w 178"/>
                  <a:gd name="T7" fmla="*/ 133 h 256"/>
                  <a:gd name="T8" fmla="*/ 41 w 178"/>
                  <a:gd name="T9" fmla="*/ 142 h 256"/>
                  <a:gd name="T10" fmla="*/ 60 w 178"/>
                  <a:gd name="T11" fmla="*/ 151 h 256"/>
                  <a:gd name="T12" fmla="*/ 79 w 178"/>
                  <a:gd name="T13" fmla="*/ 161 h 256"/>
                  <a:gd name="T14" fmla="*/ 81 w 178"/>
                  <a:gd name="T15" fmla="*/ 159 h 256"/>
                  <a:gd name="T16" fmla="*/ 64 w 178"/>
                  <a:gd name="T17" fmla="*/ 144 h 256"/>
                  <a:gd name="T18" fmla="*/ 38 w 178"/>
                  <a:gd name="T19" fmla="*/ 129 h 256"/>
                  <a:gd name="T20" fmla="*/ 16 w 178"/>
                  <a:gd name="T21" fmla="*/ 110 h 256"/>
                  <a:gd name="T22" fmla="*/ 3 w 178"/>
                  <a:gd name="T23" fmla="*/ 86 h 256"/>
                  <a:gd name="T24" fmla="*/ 13 w 178"/>
                  <a:gd name="T25" fmla="*/ 79 h 256"/>
                  <a:gd name="T26" fmla="*/ 31 w 178"/>
                  <a:gd name="T27" fmla="*/ 91 h 256"/>
                  <a:gd name="T28" fmla="*/ 47 w 178"/>
                  <a:gd name="T29" fmla="*/ 95 h 256"/>
                  <a:gd name="T30" fmla="*/ 47 w 178"/>
                  <a:gd name="T31" fmla="*/ 93 h 256"/>
                  <a:gd name="T32" fmla="*/ 30 w 178"/>
                  <a:gd name="T33" fmla="*/ 80 h 256"/>
                  <a:gd name="T34" fmla="*/ 14 w 178"/>
                  <a:gd name="T35" fmla="*/ 70 h 256"/>
                  <a:gd name="T36" fmla="*/ 6 w 178"/>
                  <a:gd name="T37" fmla="*/ 66 h 256"/>
                  <a:gd name="T38" fmla="*/ 7 w 178"/>
                  <a:gd name="T39" fmla="*/ 49 h 256"/>
                  <a:gd name="T40" fmla="*/ 16 w 178"/>
                  <a:gd name="T41" fmla="*/ 49 h 256"/>
                  <a:gd name="T42" fmla="*/ 39 w 178"/>
                  <a:gd name="T43" fmla="*/ 60 h 256"/>
                  <a:gd name="T44" fmla="*/ 53 w 178"/>
                  <a:gd name="T45" fmla="*/ 63 h 256"/>
                  <a:gd name="T46" fmla="*/ 38 w 178"/>
                  <a:gd name="T47" fmla="*/ 49 h 256"/>
                  <a:gd name="T48" fmla="*/ 21 w 178"/>
                  <a:gd name="T49" fmla="*/ 40 h 256"/>
                  <a:gd name="T50" fmla="*/ 11 w 178"/>
                  <a:gd name="T51" fmla="*/ 26 h 256"/>
                  <a:gd name="T52" fmla="*/ 13 w 178"/>
                  <a:gd name="T53" fmla="*/ 0 h 256"/>
                  <a:gd name="T54" fmla="*/ 17 w 178"/>
                  <a:gd name="T55" fmla="*/ 0 h 256"/>
                  <a:gd name="T56" fmla="*/ 59 w 178"/>
                  <a:gd name="T57" fmla="*/ 23 h 256"/>
                  <a:gd name="T58" fmla="*/ 119 w 178"/>
                  <a:gd name="T59" fmla="*/ 61 h 256"/>
                  <a:gd name="T60" fmla="*/ 178 w 178"/>
                  <a:gd name="T61" fmla="*/ 102 h 256"/>
                  <a:gd name="T62" fmla="*/ 175 w 178"/>
                  <a:gd name="T63" fmla="*/ 131 h 256"/>
                  <a:gd name="T64" fmla="*/ 162 w 178"/>
                  <a:gd name="T65" fmla="*/ 139 h 256"/>
                  <a:gd name="T66" fmla="*/ 152 w 178"/>
                  <a:gd name="T67" fmla="*/ 139 h 256"/>
                  <a:gd name="T68" fmla="*/ 152 w 178"/>
                  <a:gd name="T69" fmla="*/ 143 h 256"/>
                  <a:gd name="T70" fmla="*/ 166 w 178"/>
                  <a:gd name="T71" fmla="*/ 148 h 256"/>
                  <a:gd name="T72" fmla="*/ 174 w 178"/>
                  <a:gd name="T73" fmla="*/ 160 h 256"/>
                  <a:gd name="T74" fmla="*/ 172 w 178"/>
                  <a:gd name="T75" fmla="*/ 172 h 256"/>
                  <a:gd name="T76" fmla="*/ 170 w 178"/>
                  <a:gd name="T77" fmla="*/ 173 h 256"/>
                  <a:gd name="T78" fmla="*/ 138 w 178"/>
                  <a:gd name="T79" fmla="*/ 154 h 256"/>
                  <a:gd name="T80" fmla="*/ 105 w 178"/>
                  <a:gd name="T81" fmla="*/ 137 h 256"/>
                  <a:gd name="T82" fmla="*/ 83 w 178"/>
                  <a:gd name="T83" fmla="*/ 132 h 256"/>
                  <a:gd name="T84" fmla="*/ 83 w 178"/>
                  <a:gd name="T85" fmla="*/ 137 h 256"/>
                  <a:gd name="T86" fmla="*/ 115 w 178"/>
                  <a:gd name="T87" fmla="*/ 152 h 256"/>
                  <a:gd name="T88" fmla="*/ 147 w 178"/>
                  <a:gd name="T89" fmla="*/ 168 h 256"/>
                  <a:gd name="T90" fmla="*/ 169 w 178"/>
                  <a:gd name="T91" fmla="*/ 204 h 256"/>
                  <a:gd name="T92" fmla="*/ 167 w 178"/>
                  <a:gd name="T93" fmla="*/ 227 h 256"/>
                  <a:gd name="T94" fmla="*/ 142 w 178"/>
                  <a:gd name="T95" fmla="*/ 216 h 256"/>
                  <a:gd name="T96" fmla="*/ 120 w 178"/>
                  <a:gd name="T97" fmla="*/ 203 h 256"/>
                  <a:gd name="T98" fmla="*/ 107 w 178"/>
                  <a:gd name="T99" fmla="*/ 200 h 256"/>
                  <a:gd name="T100" fmla="*/ 131 w 178"/>
                  <a:gd name="T101" fmla="*/ 216 h 256"/>
                  <a:gd name="T102" fmla="*/ 160 w 178"/>
                  <a:gd name="T103" fmla="*/ 234 h 256"/>
                  <a:gd name="T104" fmla="*/ 166 w 178"/>
                  <a:gd name="T105" fmla="*/ 246 h 256"/>
                  <a:gd name="T106" fmla="*/ 163 w 178"/>
                  <a:gd name="T107" fmla="*/ 256 h 256"/>
                  <a:gd name="T108" fmla="*/ 161 w 178"/>
                  <a:gd name="T109" fmla="*/ 254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8" h="256">
                    <a:moveTo>
                      <a:pt x="161" y="254"/>
                    </a:moveTo>
                    <a:lnTo>
                      <a:pt x="143" y="240"/>
                    </a:lnTo>
                    <a:lnTo>
                      <a:pt x="123" y="226"/>
                    </a:lnTo>
                    <a:lnTo>
                      <a:pt x="104" y="212"/>
                    </a:lnTo>
                    <a:lnTo>
                      <a:pt x="83" y="199"/>
                    </a:lnTo>
                    <a:lnTo>
                      <a:pt x="63" y="187"/>
                    </a:lnTo>
                    <a:lnTo>
                      <a:pt x="44" y="175"/>
                    </a:lnTo>
                    <a:lnTo>
                      <a:pt x="24" y="162"/>
                    </a:lnTo>
                    <a:lnTo>
                      <a:pt x="5" y="151"/>
                    </a:lnTo>
                    <a:lnTo>
                      <a:pt x="0" y="140"/>
                    </a:lnTo>
                    <a:lnTo>
                      <a:pt x="2" y="135"/>
                    </a:lnTo>
                    <a:lnTo>
                      <a:pt x="9" y="133"/>
                    </a:lnTo>
                    <a:lnTo>
                      <a:pt x="18" y="135"/>
                    </a:lnTo>
                    <a:lnTo>
                      <a:pt x="30" y="137"/>
                    </a:lnTo>
                    <a:lnTo>
                      <a:pt x="41" y="142"/>
                    </a:lnTo>
                    <a:lnTo>
                      <a:pt x="51" y="145"/>
                    </a:lnTo>
                    <a:lnTo>
                      <a:pt x="56" y="147"/>
                    </a:lnTo>
                    <a:lnTo>
                      <a:pt x="60" y="151"/>
                    </a:lnTo>
                    <a:lnTo>
                      <a:pt x="66" y="155"/>
                    </a:lnTo>
                    <a:lnTo>
                      <a:pt x="73" y="159"/>
                    </a:lnTo>
                    <a:lnTo>
                      <a:pt x="79" y="161"/>
                    </a:lnTo>
                    <a:lnTo>
                      <a:pt x="81" y="160"/>
                    </a:lnTo>
                    <a:lnTo>
                      <a:pt x="81" y="159"/>
                    </a:lnTo>
                    <a:lnTo>
                      <a:pt x="81" y="159"/>
                    </a:lnTo>
                    <a:lnTo>
                      <a:pt x="82" y="158"/>
                    </a:lnTo>
                    <a:lnTo>
                      <a:pt x="74" y="151"/>
                    </a:lnTo>
                    <a:lnTo>
                      <a:pt x="64" y="144"/>
                    </a:lnTo>
                    <a:lnTo>
                      <a:pt x="55" y="139"/>
                    </a:lnTo>
                    <a:lnTo>
                      <a:pt x="46" y="133"/>
                    </a:lnTo>
                    <a:lnTo>
                      <a:pt x="38" y="129"/>
                    </a:lnTo>
                    <a:lnTo>
                      <a:pt x="30" y="124"/>
                    </a:lnTo>
                    <a:lnTo>
                      <a:pt x="22" y="117"/>
                    </a:lnTo>
                    <a:lnTo>
                      <a:pt x="16" y="110"/>
                    </a:lnTo>
                    <a:lnTo>
                      <a:pt x="7" y="102"/>
                    </a:lnTo>
                    <a:lnTo>
                      <a:pt x="3" y="94"/>
                    </a:lnTo>
                    <a:lnTo>
                      <a:pt x="3" y="86"/>
                    </a:lnTo>
                    <a:lnTo>
                      <a:pt x="5" y="74"/>
                    </a:lnTo>
                    <a:lnTo>
                      <a:pt x="8" y="76"/>
                    </a:lnTo>
                    <a:lnTo>
                      <a:pt x="13" y="79"/>
                    </a:lnTo>
                    <a:lnTo>
                      <a:pt x="18" y="83"/>
                    </a:lnTo>
                    <a:lnTo>
                      <a:pt x="25" y="87"/>
                    </a:lnTo>
                    <a:lnTo>
                      <a:pt x="31" y="91"/>
                    </a:lnTo>
                    <a:lnTo>
                      <a:pt x="37" y="94"/>
                    </a:lnTo>
                    <a:lnTo>
                      <a:pt x="43" y="95"/>
                    </a:lnTo>
                    <a:lnTo>
                      <a:pt x="47" y="95"/>
                    </a:lnTo>
                    <a:lnTo>
                      <a:pt x="47" y="94"/>
                    </a:lnTo>
                    <a:lnTo>
                      <a:pt x="47" y="93"/>
                    </a:lnTo>
                    <a:lnTo>
                      <a:pt x="47" y="93"/>
                    </a:lnTo>
                    <a:lnTo>
                      <a:pt x="47" y="92"/>
                    </a:lnTo>
                    <a:lnTo>
                      <a:pt x="38" y="86"/>
                    </a:lnTo>
                    <a:lnTo>
                      <a:pt x="30" y="80"/>
                    </a:lnTo>
                    <a:lnTo>
                      <a:pt x="23" y="76"/>
                    </a:lnTo>
                    <a:lnTo>
                      <a:pt x="18" y="72"/>
                    </a:lnTo>
                    <a:lnTo>
                      <a:pt x="14" y="70"/>
                    </a:lnTo>
                    <a:lnTo>
                      <a:pt x="10" y="68"/>
                    </a:lnTo>
                    <a:lnTo>
                      <a:pt x="8" y="67"/>
                    </a:lnTo>
                    <a:lnTo>
                      <a:pt x="6" y="66"/>
                    </a:lnTo>
                    <a:lnTo>
                      <a:pt x="7" y="60"/>
                    </a:lnTo>
                    <a:lnTo>
                      <a:pt x="7" y="55"/>
                    </a:lnTo>
                    <a:lnTo>
                      <a:pt x="7" y="49"/>
                    </a:lnTo>
                    <a:lnTo>
                      <a:pt x="7" y="45"/>
                    </a:lnTo>
                    <a:lnTo>
                      <a:pt x="10" y="46"/>
                    </a:lnTo>
                    <a:lnTo>
                      <a:pt x="16" y="49"/>
                    </a:lnTo>
                    <a:lnTo>
                      <a:pt x="24" y="53"/>
                    </a:lnTo>
                    <a:lnTo>
                      <a:pt x="31" y="56"/>
                    </a:lnTo>
                    <a:lnTo>
                      <a:pt x="39" y="60"/>
                    </a:lnTo>
                    <a:lnTo>
                      <a:pt x="45" y="63"/>
                    </a:lnTo>
                    <a:lnTo>
                      <a:pt x="51" y="64"/>
                    </a:lnTo>
                    <a:lnTo>
                      <a:pt x="53" y="63"/>
                    </a:lnTo>
                    <a:lnTo>
                      <a:pt x="49" y="59"/>
                    </a:lnTo>
                    <a:lnTo>
                      <a:pt x="44" y="54"/>
                    </a:lnTo>
                    <a:lnTo>
                      <a:pt x="38" y="49"/>
                    </a:lnTo>
                    <a:lnTo>
                      <a:pt x="32" y="46"/>
                    </a:lnTo>
                    <a:lnTo>
                      <a:pt x="26" y="44"/>
                    </a:lnTo>
                    <a:lnTo>
                      <a:pt x="21" y="40"/>
                    </a:lnTo>
                    <a:lnTo>
                      <a:pt x="15" y="38"/>
                    </a:lnTo>
                    <a:lnTo>
                      <a:pt x="10" y="36"/>
                    </a:lnTo>
                    <a:lnTo>
                      <a:pt x="11" y="26"/>
                    </a:lnTo>
                    <a:lnTo>
                      <a:pt x="11" y="17"/>
                    </a:lnTo>
                    <a:lnTo>
                      <a:pt x="11" y="9"/>
                    </a:lnTo>
                    <a:lnTo>
                      <a:pt x="13" y="0"/>
                    </a:lnTo>
                    <a:lnTo>
                      <a:pt x="14" y="0"/>
                    </a:lnTo>
                    <a:lnTo>
                      <a:pt x="16" y="0"/>
                    </a:lnTo>
                    <a:lnTo>
                      <a:pt x="17" y="0"/>
                    </a:lnTo>
                    <a:lnTo>
                      <a:pt x="18" y="0"/>
                    </a:lnTo>
                    <a:lnTo>
                      <a:pt x="38" y="11"/>
                    </a:lnTo>
                    <a:lnTo>
                      <a:pt x="59" y="23"/>
                    </a:lnTo>
                    <a:lnTo>
                      <a:pt x="78" y="36"/>
                    </a:lnTo>
                    <a:lnTo>
                      <a:pt x="99" y="47"/>
                    </a:lnTo>
                    <a:lnTo>
                      <a:pt x="119" y="61"/>
                    </a:lnTo>
                    <a:lnTo>
                      <a:pt x="138" y="74"/>
                    </a:lnTo>
                    <a:lnTo>
                      <a:pt x="159" y="87"/>
                    </a:lnTo>
                    <a:lnTo>
                      <a:pt x="178" y="102"/>
                    </a:lnTo>
                    <a:lnTo>
                      <a:pt x="177" y="112"/>
                    </a:lnTo>
                    <a:lnTo>
                      <a:pt x="177" y="121"/>
                    </a:lnTo>
                    <a:lnTo>
                      <a:pt x="175" y="131"/>
                    </a:lnTo>
                    <a:lnTo>
                      <a:pt x="173" y="140"/>
                    </a:lnTo>
                    <a:lnTo>
                      <a:pt x="167" y="139"/>
                    </a:lnTo>
                    <a:lnTo>
                      <a:pt x="162" y="139"/>
                    </a:lnTo>
                    <a:lnTo>
                      <a:pt x="158" y="138"/>
                    </a:lnTo>
                    <a:lnTo>
                      <a:pt x="153" y="138"/>
                    </a:lnTo>
                    <a:lnTo>
                      <a:pt x="152" y="139"/>
                    </a:lnTo>
                    <a:lnTo>
                      <a:pt x="152" y="140"/>
                    </a:lnTo>
                    <a:lnTo>
                      <a:pt x="152" y="142"/>
                    </a:lnTo>
                    <a:lnTo>
                      <a:pt x="152" y="143"/>
                    </a:lnTo>
                    <a:lnTo>
                      <a:pt x="155" y="145"/>
                    </a:lnTo>
                    <a:lnTo>
                      <a:pt x="160" y="147"/>
                    </a:lnTo>
                    <a:lnTo>
                      <a:pt x="166" y="148"/>
                    </a:lnTo>
                    <a:lnTo>
                      <a:pt x="173" y="151"/>
                    </a:lnTo>
                    <a:lnTo>
                      <a:pt x="174" y="155"/>
                    </a:lnTo>
                    <a:lnTo>
                      <a:pt x="174" y="160"/>
                    </a:lnTo>
                    <a:lnTo>
                      <a:pt x="174" y="166"/>
                    </a:lnTo>
                    <a:lnTo>
                      <a:pt x="173" y="172"/>
                    </a:lnTo>
                    <a:lnTo>
                      <a:pt x="172" y="172"/>
                    </a:lnTo>
                    <a:lnTo>
                      <a:pt x="172" y="172"/>
                    </a:lnTo>
                    <a:lnTo>
                      <a:pt x="172" y="172"/>
                    </a:lnTo>
                    <a:lnTo>
                      <a:pt x="170" y="173"/>
                    </a:lnTo>
                    <a:lnTo>
                      <a:pt x="160" y="167"/>
                    </a:lnTo>
                    <a:lnTo>
                      <a:pt x="149" y="160"/>
                    </a:lnTo>
                    <a:lnTo>
                      <a:pt x="138" y="154"/>
                    </a:lnTo>
                    <a:lnTo>
                      <a:pt x="127" y="148"/>
                    </a:lnTo>
                    <a:lnTo>
                      <a:pt x="115" y="143"/>
                    </a:lnTo>
                    <a:lnTo>
                      <a:pt x="105" y="137"/>
                    </a:lnTo>
                    <a:lnTo>
                      <a:pt x="93" y="133"/>
                    </a:lnTo>
                    <a:lnTo>
                      <a:pt x="83" y="131"/>
                    </a:lnTo>
                    <a:lnTo>
                      <a:pt x="83" y="132"/>
                    </a:lnTo>
                    <a:lnTo>
                      <a:pt x="83" y="133"/>
                    </a:lnTo>
                    <a:lnTo>
                      <a:pt x="83" y="136"/>
                    </a:lnTo>
                    <a:lnTo>
                      <a:pt x="83" y="137"/>
                    </a:lnTo>
                    <a:lnTo>
                      <a:pt x="94" y="142"/>
                    </a:lnTo>
                    <a:lnTo>
                      <a:pt x="105" y="147"/>
                    </a:lnTo>
                    <a:lnTo>
                      <a:pt x="115" y="152"/>
                    </a:lnTo>
                    <a:lnTo>
                      <a:pt x="127" y="157"/>
                    </a:lnTo>
                    <a:lnTo>
                      <a:pt x="137" y="162"/>
                    </a:lnTo>
                    <a:lnTo>
                      <a:pt x="147" y="168"/>
                    </a:lnTo>
                    <a:lnTo>
                      <a:pt x="158" y="175"/>
                    </a:lnTo>
                    <a:lnTo>
                      <a:pt x="169" y="182"/>
                    </a:lnTo>
                    <a:lnTo>
                      <a:pt x="169" y="204"/>
                    </a:lnTo>
                    <a:lnTo>
                      <a:pt x="169" y="215"/>
                    </a:lnTo>
                    <a:lnTo>
                      <a:pt x="168" y="221"/>
                    </a:lnTo>
                    <a:lnTo>
                      <a:pt x="167" y="227"/>
                    </a:lnTo>
                    <a:lnTo>
                      <a:pt x="158" y="225"/>
                    </a:lnTo>
                    <a:lnTo>
                      <a:pt x="150" y="221"/>
                    </a:lnTo>
                    <a:lnTo>
                      <a:pt x="142" y="216"/>
                    </a:lnTo>
                    <a:lnTo>
                      <a:pt x="135" y="212"/>
                    </a:lnTo>
                    <a:lnTo>
                      <a:pt x="127" y="207"/>
                    </a:lnTo>
                    <a:lnTo>
                      <a:pt x="120" y="203"/>
                    </a:lnTo>
                    <a:lnTo>
                      <a:pt x="112" y="198"/>
                    </a:lnTo>
                    <a:lnTo>
                      <a:pt x="105" y="196"/>
                    </a:lnTo>
                    <a:lnTo>
                      <a:pt x="107" y="200"/>
                    </a:lnTo>
                    <a:lnTo>
                      <a:pt x="114" y="205"/>
                    </a:lnTo>
                    <a:lnTo>
                      <a:pt x="122" y="211"/>
                    </a:lnTo>
                    <a:lnTo>
                      <a:pt x="131" y="216"/>
                    </a:lnTo>
                    <a:lnTo>
                      <a:pt x="142" y="223"/>
                    </a:lnTo>
                    <a:lnTo>
                      <a:pt x="151" y="229"/>
                    </a:lnTo>
                    <a:lnTo>
                      <a:pt x="160" y="234"/>
                    </a:lnTo>
                    <a:lnTo>
                      <a:pt x="166" y="238"/>
                    </a:lnTo>
                    <a:lnTo>
                      <a:pt x="166" y="242"/>
                    </a:lnTo>
                    <a:lnTo>
                      <a:pt x="166" y="246"/>
                    </a:lnTo>
                    <a:lnTo>
                      <a:pt x="165" y="250"/>
                    </a:lnTo>
                    <a:lnTo>
                      <a:pt x="165" y="254"/>
                    </a:lnTo>
                    <a:lnTo>
                      <a:pt x="163" y="256"/>
                    </a:lnTo>
                    <a:lnTo>
                      <a:pt x="162" y="256"/>
                    </a:lnTo>
                    <a:lnTo>
                      <a:pt x="162" y="256"/>
                    </a:lnTo>
                    <a:lnTo>
                      <a:pt x="161" y="254"/>
                    </a:lnTo>
                    <a:close/>
                  </a:path>
                </a:pathLst>
              </a:cu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48" name="Freeform 92"/>
              <p:cNvSpPr>
                <a:spLocks/>
              </p:cNvSpPr>
              <p:nvPr/>
            </p:nvSpPr>
            <p:spPr bwMode="auto">
              <a:xfrm>
                <a:off x="4324" y="614"/>
                <a:ext cx="34" cy="80"/>
              </a:xfrm>
              <a:custGeom>
                <a:avLst/>
                <a:gdLst>
                  <a:gd name="T0" fmla="*/ 0 w 69"/>
                  <a:gd name="T1" fmla="*/ 159 h 159"/>
                  <a:gd name="T2" fmla="*/ 0 w 69"/>
                  <a:gd name="T3" fmla="*/ 139 h 159"/>
                  <a:gd name="T4" fmla="*/ 2 w 69"/>
                  <a:gd name="T5" fmla="*/ 102 h 159"/>
                  <a:gd name="T6" fmla="*/ 4 w 69"/>
                  <a:gd name="T7" fmla="*/ 59 h 159"/>
                  <a:gd name="T8" fmla="*/ 5 w 69"/>
                  <a:gd name="T9" fmla="*/ 19 h 159"/>
                  <a:gd name="T10" fmla="*/ 12 w 69"/>
                  <a:gd name="T11" fmla="*/ 16 h 159"/>
                  <a:gd name="T12" fmla="*/ 19 w 69"/>
                  <a:gd name="T13" fmla="*/ 14 h 159"/>
                  <a:gd name="T14" fmla="*/ 27 w 69"/>
                  <a:gd name="T15" fmla="*/ 10 h 159"/>
                  <a:gd name="T16" fmla="*/ 35 w 69"/>
                  <a:gd name="T17" fmla="*/ 8 h 159"/>
                  <a:gd name="T18" fmla="*/ 43 w 69"/>
                  <a:gd name="T19" fmla="*/ 6 h 159"/>
                  <a:gd name="T20" fmla="*/ 51 w 69"/>
                  <a:gd name="T21" fmla="*/ 4 h 159"/>
                  <a:gd name="T22" fmla="*/ 61 w 69"/>
                  <a:gd name="T23" fmla="*/ 2 h 159"/>
                  <a:gd name="T24" fmla="*/ 69 w 69"/>
                  <a:gd name="T25" fmla="*/ 0 h 159"/>
                  <a:gd name="T26" fmla="*/ 69 w 69"/>
                  <a:gd name="T27" fmla="*/ 24 h 159"/>
                  <a:gd name="T28" fmla="*/ 66 w 69"/>
                  <a:gd name="T29" fmla="*/ 67 h 159"/>
                  <a:gd name="T30" fmla="*/ 64 w 69"/>
                  <a:gd name="T31" fmla="*/ 108 h 159"/>
                  <a:gd name="T32" fmla="*/ 62 w 69"/>
                  <a:gd name="T33" fmla="*/ 134 h 159"/>
                  <a:gd name="T34" fmla="*/ 54 w 69"/>
                  <a:gd name="T35" fmla="*/ 137 h 159"/>
                  <a:gd name="T36" fmla="*/ 47 w 69"/>
                  <a:gd name="T37" fmla="*/ 140 h 159"/>
                  <a:gd name="T38" fmla="*/ 38 w 69"/>
                  <a:gd name="T39" fmla="*/ 145 h 159"/>
                  <a:gd name="T40" fmla="*/ 29 w 69"/>
                  <a:gd name="T41" fmla="*/ 149 h 159"/>
                  <a:gd name="T42" fmla="*/ 21 w 69"/>
                  <a:gd name="T43" fmla="*/ 152 h 159"/>
                  <a:gd name="T44" fmla="*/ 13 w 69"/>
                  <a:gd name="T45" fmla="*/ 155 h 159"/>
                  <a:gd name="T46" fmla="*/ 6 w 69"/>
                  <a:gd name="T47" fmla="*/ 158 h 159"/>
                  <a:gd name="T48" fmla="*/ 0 w 69"/>
                  <a:gd name="T4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9" h="159">
                    <a:moveTo>
                      <a:pt x="0" y="159"/>
                    </a:moveTo>
                    <a:lnTo>
                      <a:pt x="0" y="139"/>
                    </a:lnTo>
                    <a:lnTo>
                      <a:pt x="2" y="102"/>
                    </a:lnTo>
                    <a:lnTo>
                      <a:pt x="4" y="59"/>
                    </a:lnTo>
                    <a:lnTo>
                      <a:pt x="5" y="19"/>
                    </a:lnTo>
                    <a:lnTo>
                      <a:pt x="12" y="16"/>
                    </a:lnTo>
                    <a:lnTo>
                      <a:pt x="19" y="14"/>
                    </a:lnTo>
                    <a:lnTo>
                      <a:pt x="27" y="10"/>
                    </a:lnTo>
                    <a:lnTo>
                      <a:pt x="35" y="8"/>
                    </a:lnTo>
                    <a:lnTo>
                      <a:pt x="43" y="6"/>
                    </a:lnTo>
                    <a:lnTo>
                      <a:pt x="51" y="4"/>
                    </a:lnTo>
                    <a:lnTo>
                      <a:pt x="61" y="2"/>
                    </a:lnTo>
                    <a:lnTo>
                      <a:pt x="69" y="0"/>
                    </a:lnTo>
                    <a:lnTo>
                      <a:pt x="69" y="24"/>
                    </a:lnTo>
                    <a:lnTo>
                      <a:pt x="66" y="67"/>
                    </a:lnTo>
                    <a:lnTo>
                      <a:pt x="64" y="108"/>
                    </a:lnTo>
                    <a:lnTo>
                      <a:pt x="62" y="134"/>
                    </a:lnTo>
                    <a:lnTo>
                      <a:pt x="54" y="137"/>
                    </a:lnTo>
                    <a:lnTo>
                      <a:pt x="47" y="140"/>
                    </a:lnTo>
                    <a:lnTo>
                      <a:pt x="38" y="145"/>
                    </a:lnTo>
                    <a:lnTo>
                      <a:pt x="29" y="149"/>
                    </a:lnTo>
                    <a:lnTo>
                      <a:pt x="21" y="152"/>
                    </a:lnTo>
                    <a:lnTo>
                      <a:pt x="13" y="155"/>
                    </a:lnTo>
                    <a:lnTo>
                      <a:pt x="6" y="158"/>
                    </a:lnTo>
                    <a:lnTo>
                      <a:pt x="0" y="159"/>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49" name="Freeform 93"/>
              <p:cNvSpPr>
                <a:spLocks/>
              </p:cNvSpPr>
              <p:nvPr/>
            </p:nvSpPr>
            <p:spPr bwMode="auto">
              <a:xfrm>
                <a:off x="4360" y="586"/>
                <a:ext cx="74" cy="92"/>
              </a:xfrm>
              <a:custGeom>
                <a:avLst/>
                <a:gdLst>
                  <a:gd name="T0" fmla="*/ 1 w 149"/>
                  <a:gd name="T1" fmla="*/ 179 h 185"/>
                  <a:gd name="T2" fmla="*/ 9 w 149"/>
                  <a:gd name="T3" fmla="*/ 162 h 185"/>
                  <a:gd name="T4" fmla="*/ 28 w 149"/>
                  <a:gd name="T5" fmla="*/ 153 h 185"/>
                  <a:gd name="T6" fmla="*/ 47 w 149"/>
                  <a:gd name="T7" fmla="*/ 145 h 185"/>
                  <a:gd name="T8" fmla="*/ 55 w 149"/>
                  <a:gd name="T9" fmla="*/ 139 h 185"/>
                  <a:gd name="T10" fmla="*/ 48 w 149"/>
                  <a:gd name="T11" fmla="*/ 137 h 185"/>
                  <a:gd name="T12" fmla="*/ 28 w 149"/>
                  <a:gd name="T13" fmla="*/ 144 h 185"/>
                  <a:gd name="T14" fmla="*/ 8 w 149"/>
                  <a:gd name="T15" fmla="*/ 153 h 185"/>
                  <a:gd name="T16" fmla="*/ 4 w 149"/>
                  <a:gd name="T17" fmla="*/ 134 h 185"/>
                  <a:gd name="T18" fmla="*/ 15 w 149"/>
                  <a:gd name="T19" fmla="*/ 109 h 185"/>
                  <a:gd name="T20" fmla="*/ 46 w 149"/>
                  <a:gd name="T21" fmla="*/ 97 h 185"/>
                  <a:gd name="T22" fmla="*/ 80 w 149"/>
                  <a:gd name="T23" fmla="*/ 87 h 185"/>
                  <a:gd name="T24" fmla="*/ 68 w 149"/>
                  <a:gd name="T25" fmla="*/ 83 h 185"/>
                  <a:gd name="T26" fmla="*/ 36 w 149"/>
                  <a:gd name="T27" fmla="*/ 91 h 185"/>
                  <a:gd name="T28" fmla="*/ 5 w 149"/>
                  <a:gd name="T29" fmla="*/ 100 h 185"/>
                  <a:gd name="T30" fmla="*/ 7 w 149"/>
                  <a:gd name="T31" fmla="*/ 67 h 185"/>
                  <a:gd name="T32" fmla="*/ 22 w 149"/>
                  <a:gd name="T33" fmla="*/ 47 h 185"/>
                  <a:gd name="T34" fmla="*/ 47 w 149"/>
                  <a:gd name="T35" fmla="*/ 37 h 185"/>
                  <a:gd name="T36" fmla="*/ 75 w 149"/>
                  <a:gd name="T37" fmla="*/ 29 h 185"/>
                  <a:gd name="T38" fmla="*/ 99 w 149"/>
                  <a:gd name="T39" fmla="*/ 16 h 185"/>
                  <a:gd name="T40" fmla="*/ 130 w 149"/>
                  <a:gd name="T41" fmla="*/ 3 h 185"/>
                  <a:gd name="T42" fmla="*/ 145 w 149"/>
                  <a:gd name="T43" fmla="*/ 4 h 185"/>
                  <a:gd name="T44" fmla="*/ 145 w 149"/>
                  <a:gd name="T45" fmla="*/ 18 h 185"/>
                  <a:gd name="T46" fmla="*/ 124 w 149"/>
                  <a:gd name="T47" fmla="*/ 29 h 185"/>
                  <a:gd name="T48" fmla="*/ 98 w 149"/>
                  <a:gd name="T49" fmla="*/ 37 h 185"/>
                  <a:gd name="T50" fmla="*/ 85 w 149"/>
                  <a:gd name="T51" fmla="*/ 44 h 185"/>
                  <a:gd name="T52" fmla="*/ 89 w 149"/>
                  <a:gd name="T53" fmla="*/ 49 h 185"/>
                  <a:gd name="T54" fmla="*/ 109 w 149"/>
                  <a:gd name="T55" fmla="*/ 41 h 185"/>
                  <a:gd name="T56" fmla="*/ 131 w 149"/>
                  <a:gd name="T57" fmla="*/ 33 h 185"/>
                  <a:gd name="T58" fmla="*/ 145 w 149"/>
                  <a:gd name="T59" fmla="*/ 44 h 185"/>
                  <a:gd name="T60" fmla="*/ 144 w 149"/>
                  <a:gd name="T61" fmla="*/ 87 h 185"/>
                  <a:gd name="T62" fmla="*/ 123 w 149"/>
                  <a:gd name="T63" fmla="*/ 96 h 185"/>
                  <a:gd name="T64" fmla="*/ 86 w 149"/>
                  <a:gd name="T65" fmla="*/ 109 h 185"/>
                  <a:gd name="T66" fmla="*/ 70 w 149"/>
                  <a:gd name="T67" fmla="*/ 113 h 185"/>
                  <a:gd name="T68" fmla="*/ 65 w 149"/>
                  <a:gd name="T69" fmla="*/ 114 h 185"/>
                  <a:gd name="T70" fmla="*/ 65 w 149"/>
                  <a:gd name="T71" fmla="*/ 119 h 185"/>
                  <a:gd name="T72" fmla="*/ 76 w 149"/>
                  <a:gd name="T73" fmla="*/ 119 h 185"/>
                  <a:gd name="T74" fmla="*/ 95 w 149"/>
                  <a:gd name="T75" fmla="*/ 115 h 185"/>
                  <a:gd name="T76" fmla="*/ 114 w 149"/>
                  <a:gd name="T77" fmla="*/ 113 h 185"/>
                  <a:gd name="T78" fmla="*/ 133 w 149"/>
                  <a:gd name="T79" fmla="*/ 119 h 185"/>
                  <a:gd name="T80" fmla="*/ 149 w 149"/>
                  <a:gd name="T81" fmla="*/ 127 h 185"/>
                  <a:gd name="T82" fmla="*/ 137 w 149"/>
                  <a:gd name="T83" fmla="*/ 136 h 185"/>
                  <a:gd name="T84" fmla="*/ 113 w 149"/>
                  <a:gd name="T85" fmla="*/ 144 h 185"/>
                  <a:gd name="T86" fmla="*/ 77 w 149"/>
                  <a:gd name="T87" fmla="*/ 157 h 185"/>
                  <a:gd name="T88" fmla="*/ 46 w 149"/>
                  <a:gd name="T89" fmla="*/ 171 h 185"/>
                  <a:gd name="T90" fmla="*/ 22 w 149"/>
                  <a:gd name="T91" fmla="*/ 181 h 185"/>
                  <a:gd name="T92" fmla="*/ 1 w 149"/>
                  <a:gd name="T93" fmla="*/ 18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9" h="185">
                    <a:moveTo>
                      <a:pt x="1" y="185"/>
                    </a:moveTo>
                    <a:lnTo>
                      <a:pt x="0" y="181"/>
                    </a:lnTo>
                    <a:lnTo>
                      <a:pt x="1" y="179"/>
                    </a:lnTo>
                    <a:lnTo>
                      <a:pt x="1" y="174"/>
                    </a:lnTo>
                    <a:lnTo>
                      <a:pt x="4" y="165"/>
                    </a:lnTo>
                    <a:lnTo>
                      <a:pt x="9" y="162"/>
                    </a:lnTo>
                    <a:lnTo>
                      <a:pt x="15" y="158"/>
                    </a:lnTo>
                    <a:lnTo>
                      <a:pt x="22" y="156"/>
                    </a:lnTo>
                    <a:lnTo>
                      <a:pt x="28" y="153"/>
                    </a:lnTo>
                    <a:lnTo>
                      <a:pt x="35" y="150"/>
                    </a:lnTo>
                    <a:lnTo>
                      <a:pt x="40" y="148"/>
                    </a:lnTo>
                    <a:lnTo>
                      <a:pt x="47" y="145"/>
                    </a:lnTo>
                    <a:lnTo>
                      <a:pt x="55" y="142"/>
                    </a:lnTo>
                    <a:lnTo>
                      <a:pt x="55" y="141"/>
                    </a:lnTo>
                    <a:lnTo>
                      <a:pt x="55" y="139"/>
                    </a:lnTo>
                    <a:lnTo>
                      <a:pt x="55" y="137"/>
                    </a:lnTo>
                    <a:lnTo>
                      <a:pt x="55" y="136"/>
                    </a:lnTo>
                    <a:lnTo>
                      <a:pt x="48" y="137"/>
                    </a:lnTo>
                    <a:lnTo>
                      <a:pt x="42" y="139"/>
                    </a:lnTo>
                    <a:lnTo>
                      <a:pt x="35" y="142"/>
                    </a:lnTo>
                    <a:lnTo>
                      <a:pt x="28" y="144"/>
                    </a:lnTo>
                    <a:lnTo>
                      <a:pt x="21" y="148"/>
                    </a:lnTo>
                    <a:lnTo>
                      <a:pt x="14" y="151"/>
                    </a:lnTo>
                    <a:lnTo>
                      <a:pt x="8" y="153"/>
                    </a:lnTo>
                    <a:lnTo>
                      <a:pt x="2" y="155"/>
                    </a:lnTo>
                    <a:lnTo>
                      <a:pt x="4" y="144"/>
                    </a:lnTo>
                    <a:lnTo>
                      <a:pt x="4" y="134"/>
                    </a:lnTo>
                    <a:lnTo>
                      <a:pt x="4" y="124"/>
                    </a:lnTo>
                    <a:lnTo>
                      <a:pt x="5" y="113"/>
                    </a:lnTo>
                    <a:lnTo>
                      <a:pt x="15" y="109"/>
                    </a:lnTo>
                    <a:lnTo>
                      <a:pt x="24" y="104"/>
                    </a:lnTo>
                    <a:lnTo>
                      <a:pt x="36" y="100"/>
                    </a:lnTo>
                    <a:lnTo>
                      <a:pt x="46" y="97"/>
                    </a:lnTo>
                    <a:lnTo>
                      <a:pt x="58" y="95"/>
                    </a:lnTo>
                    <a:lnTo>
                      <a:pt x="68" y="90"/>
                    </a:lnTo>
                    <a:lnTo>
                      <a:pt x="80" y="87"/>
                    </a:lnTo>
                    <a:lnTo>
                      <a:pt x="90" y="81"/>
                    </a:lnTo>
                    <a:lnTo>
                      <a:pt x="80" y="82"/>
                    </a:lnTo>
                    <a:lnTo>
                      <a:pt x="68" y="83"/>
                    </a:lnTo>
                    <a:lnTo>
                      <a:pt x="58" y="86"/>
                    </a:lnTo>
                    <a:lnTo>
                      <a:pt x="47" y="89"/>
                    </a:lnTo>
                    <a:lnTo>
                      <a:pt x="36" y="91"/>
                    </a:lnTo>
                    <a:lnTo>
                      <a:pt x="25" y="95"/>
                    </a:lnTo>
                    <a:lnTo>
                      <a:pt x="15" y="98"/>
                    </a:lnTo>
                    <a:lnTo>
                      <a:pt x="5" y="100"/>
                    </a:lnTo>
                    <a:lnTo>
                      <a:pt x="6" y="89"/>
                    </a:lnTo>
                    <a:lnTo>
                      <a:pt x="6" y="77"/>
                    </a:lnTo>
                    <a:lnTo>
                      <a:pt x="7" y="67"/>
                    </a:lnTo>
                    <a:lnTo>
                      <a:pt x="7" y="56"/>
                    </a:lnTo>
                    <a:lnTo>
                      <a:pt x="14" y="51"/>
                    </a:lnTo>
                    <a:lnTo>
                      <a:pt x="22" y="47"/>
                    </a:lnTo>
                    <a:lnTo>
                      <a:pt x="30" y="44"/>
                    </a:lnTo>
                    <a:lnTo>
                      <a:pt x="39" y="41"/>
                    </a:lnTo>
                    <a:lnTo>
                      <a:pt x="47" y="37"/>
                    </a:lnTo>
                    <a:lnTo>
                      <a:pt x="57" y="35"/>
                    </a:lnTo>
                    <a:lnTo>
                      <a:pt x="66" y="33"/>
                    </a:lnTo>
                    <a:lnTo>
                      <a:pt x="75" y="29"/>
                    </a:lnTo>
                    <a:lnTo>
                      <a:pt x="81" y="26"/>
                    </a:lnTo>
                    <a:lnTo>
                      <a:pt x="89" y="21"/>
                    </a:lnTo>
                    <a:lnTo>
                      <a:pt x="99" y="16"/>
                    </a:lnTo>
                    <a:lnTo>
                      <a:pt x="109" y="11"/>
                    </a:lnTo>
                    <a:lnTo>
                      <a:pt x="120" y="6"/>
                    </a:lnTo>
                    <a:lnTo>
                      <a:pt x="130" y="3"/>
                    </a:lnTo>
                    <a:lnTo>
                      <a:pt x="138" y="0"/>
                    </a:lnTo>
                    <a:lnTo>
                      <a:pt x="145" y="0"/>
                    </a:lnTo>
                    <a:lnTo>
                      <a:pt x="145" y="4"/>
                    </a:lnTo>
                    <a:lnTo>
                      <a:pt x="145" y="8"/>
                    </a:lnTo>
                    <a:lnTo>
                      <a:pt x="145" y="13"/>
                    </a:lnTo>
                    <a:lnTo>
                      <a:pt x="145" y="18"/>
                    </a:lnTo>
                    <a:lnTo>
                      <a:pt x="139" y="22"/>
                    </a:lnTo>
                    <a:lnTo>
                      <a:pt x="133" y="26"/>
                    </a:lnTo>
                    <a:lnTo>
                      <a:pt x="124" y="29"/>
                    </a:lnTo>
                    <a:lnTo>
                      <a:pt x="116" y="33"/>
                    </a:lnTo>
                    <a:lnTo>
                      <a:pt x="107" y="35"/>
                    </a:lnTo>
                    <a:lnTo>
                      <a:pt x="98" y="37"/>
                    </a:lnTo>
                    <a:lnTo>
                      <a:pt x="91" y="39"/>
                    </a:lnTo>
                    <a:lnTo>
                      <a:pt x="84" y="42"/>
                    </a:lnTo>
                    <a:lnTo>
                      <a:pt x="85" y="44"/>
                    </a:lnTo>
                    <a:lnTo>
                      <a:pt x="85" y="46"/>
                    </a:lnTo>
                    <a:lnTo>
                      <a:pt x="86" y="47"/>
                    </a:lnTo>
                    <a:lnTo>
                      <a:pt x="89" y="49"/>
                    </a:lnTo>
                    <a:lnTo>
                      <a:pt x="96" y="46"/>
                    </a:lnTo>
                    <a:lnTo>
                      <a:pt x="103" y="43"/>
                    </a:lnTo>
                    <a:lnTo>
                      <a:pt x="109" y="41"/>
                    </a:lnTo>
                    <a:lnTo>
                      <a:pt x="118" y="37"/>
                    </a:lnTo>
                    <a:lnTo>
                      <a:pt x="124" y="35"/>
                    </a:lnTo>
                    <a:lnTo>
                      <a:pt x="131" y="33"/>
                    </a:lnTo>
                    <a:lnTo>
                      <a:pt x="139" y="31"/>
                    </a:lnTo>
                    <a:lnTo>
                      <a:pt x="146" y="30"/>
                    </a:lnTo>
                    <a:lnTo>
                      <a:pt x="145" y="44"/>
                    </a:lnTo>
                    <a:lnTo>
                      <a:pt x="145" y="58"/>
                    </a:lnTo>
                    <a:lnTo>
                      <a:pt x="145" y="73"/>
                    </a:lnTo>
                    <a:lnTo>
                      <a:pt x="144" y="87"/>
                    </a:lnTo>
                    <a:lnTo>
                      <a:pt x="136" y="89"/>
                    </a:lnTo>
                    <a:lnTo>
                      <a:pt x="130" y="92"/>
                    </a:lnTo>
                    <a:lnTo>
                      <a:pt x="123" y="96"/>
                    </a:lnTo>
                    <a:lnTo>
                      <a:pt x="111" y="103"/>
                    </a:lnTo>
                    <a:lnTo>
                      <a:pt x="97" y="106"/>
                    </a:lnTo>
                    <a:lnTo>
                      <a:pt x="86" y="109"/>
                    </a:lnTo>
                    <a:lnTo>
                      <a:pt x="80" y="111"/>
                    </a:lnTo>
                    <a:lnTo>
                      <a:pt x="74" y="112"/>
                    </a:lnTo>
                    <a:lnTo>
                      <a:pt x="70" y="113"/>
                    </a:lnTo>
                    <a:lnTo>
                      <a:pt x="68" y="113"/>
                    </a:lnTo>
                    <a:lnTo>
                      <a:pt x="66" y="114"/>
                    </a:lnTo>
                    <a:lnTo>
                      <a:pt x="65" y="114"/>
                    </a:lnTo>
                    <a:lnTo>
                      <a:pt x="65" y="115"/>
                    </a:lnTo>
                    <a:lnTo>
                      <a:pt x="65" y="117"/>
                    </a:lnTo>
                    <a:lnTo>
                      <a:pt x="65" y="119"/>
                    </a:lnTo>
                    <a:lnTo>
                      <a:pt x="65" y="120"/>
                    </a:lnTo>
                    <a:lnTo>
                      <a:pt x="70" y="120"/>
                    </a:lnTo>
                    <a:lnTo>
                      <a:pt x="76" y="119"/>
                    </a:lnTo>
                    <a:lnTo>
                      <a:pt x="83" y="118"/>
                    </a:lnTo>
                    <a:lnTo>
                      <a:pt x="89" y="117"/>
                    </a:lnTo>
                    <a:lnTo>
                      <a:pt x="95" y="115"/>
                    </a:lnTo>
                    <a:lnTo>
                      <a:pt x="101" y="114"/>
                    </a:lnTo>
                    <a:lnTo>
                      <a:pt x="107" y="113"/>
                    </a:lnTo>
                    <a:lnTo>
                      <a:pt x="114" y="113"/>
                    </a:lnTo>
                    <a:lnTo>
                      <a:pt x="119" y="115"/>
                    </a:lnTo>
                    <a:lnTo>
                      <a:pt x="124" y="117"/>
                    </a:lnTo>
                    <a:lnTo>
                      <a:pt x="133" y="119"/>
                    </a:lnTo>
                    <a:lnTo>
                      <a:pt x="147" y="122"/>
                    </a:lnTo>
                    <a:lnTo>
                      <a:pt x="147" y="125"/>
                    </a:lnTo>
                    <a:lnTo>
                      <a:pt x="149" y="127"/>
                    </a:lnTo>
                    <a:lnTo>
                      <a:pt x="149" y="130"/>
                    </a:lnTo>
                    <a:lnTo>
                      <a:pt x="149" y="133"/>
                    </a:lnTo>
                    <a:lnTo>
                      <a:pt x="137" y="136"/>
                    </a:lnTo>
                    <a:lnTo>
                      <a:pt x="128" y="139"/>
                    </a:lnTo>
                    <a:lnTo>
                      <a:pt x="120" y="142"/>
                    </a:lnTo>
                    <a:lnTo>
                      <a:pt x="113" y="144"/>
                    </a:lnTo>
                    <a:lnTo>
                      <a:pt x="104" y="148"/>
                    </a:lnTo>
                    <a:lnTo>
                      <a:pt x="92" y="151"/>
                    </a:lnTo>
                    <a:lnTo>
                      <a:pt x="77" y="157"/>
                    </a:lnTo>
                    <a:lnTo>
                      <a:pt x="59" y="164"/>
                    </a:lnTo>
                    <a:lnTo>
                      <a:pt x="53" y="167"/>
                    </a:lnTo>
                    <a:lnTo>
                      <a:pt x="46" y="171"/>
                    </a:lnTo>
                    <a:lnTo>
                      <a:pt x="38" y="174"/>
                    </a:lnTo>
                    <a:lnTo>
                      <a:pt x="30" y="178"/>
                    </a:lnTo>
                    <a:lnTo>
                      <a:pt x="22" y="181"/>
                    </a:lnTo>
                    <a:lnTo>
                      <a:pt x="14" y="183"/>
                    </a:lnTo>
                    <a:lnTo>
                      <a:pt x="7" y="185"/>
                    </a:lnTo>
                    <a:lnTo>
                      <a:pt x="1" y="185"/>
                    </a:lnTo>
                    <a:close/>
                  </a:path>
                </a:pathLst>
              </a:custGeom>
              <a:solidFill>
                <a:srgbClr val="99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50" name="Freeform 94"/>
              <p:cNvSpPr>
                <a:spLocks/>
              </p:cNvSpPr>
              <p:nvPr/>
            </p:nvSpPr>
            <p:spPr bwMode="auto">
              <a:xfrm>
                <a:off x="4167" y="574"/>
                <a:ext cx="153" cy="69"/>
              </a:xfrm>
              <a:custGeom>
                <a:avLst/>
                <a:gdLst>
                  <a:gd name="T0" fmla="*/ 137 w 305"/>
                  <a:gd name="T1" fmla="*/ 125 h 137"/>
                  <a:gd name="T2" fmla="*/ 102 w 305"/>
                  <a:gd name="T3" fmla="*/ 102 h 137"/>
                  <a:gd name="T4" fmla="*/ 65 w 305"/>
                  <a:gd name="T5" fmla="*/ 80 h 137"/>
                  <a:gd name="T6" fmla="*/ 30 w 305"/>
                  <a:gd name="T7" fmla="*/ 58 h 137"/>
                  <a:gd name="T8" fmla="*/ 7 w 305"/>
                  <a:gd name="T9" fmla="*/ 42 h 137"/>
                  <a:gd name="T10" fmla="*/ 1 w 305"/>
                  <a:gd name="T11" fmla="*/ 35 h 137"/>
                  <a:gd name="T12" fmla="*/ 16 w 305"/>
                  <a:gd name="T13" fmla="*/ 27 h 137"/>
                  <a:gd name="T14" fmla="*/ 48 w 305"/>
                  <a:gd name="T15" fmla="*/ 19 h 137"/>
                  <a:gd name="T16" fmla="*/ 80 w 305"/>
                  <a:gd name="T17" fmla="*/ 12 h 137"/>
                  <a:gd name="T18" fmla="*/ 112 w 305"/>
                  <a:gd name="T19" fmla="*/ 4 h 137"/>
                  <a:gd name="T20" fmla="*/ 136 w 305"/>
                  <a:gd name="T21" fmla="*/ 2 h 137"/>
                  <a:gd name="T22" fmla="*/ 144 w 305"/>
                  <a:gd name="T23" fmla="*/ 6 h 137"/>
                  <a:gd name="T24" fmla="*/ 142 w 305"/>
                  <a:gd name="T25" fmla="*/ 14 h 137"/>
                  <a:gd name="T26" fmla="*/ 125 w 305"/>
                  <a:gd name="T27" fmla="*/ 20 h 137"/>
                  <a:gd name="T28" fmla="*/ 106 w 305"/>
                  <a:gd name="T29" fmla="*/ 24 h 137"/>
                  <a:gd name="T30" fmla="*/ 89 w 305"/>
                  <a:gd name="T31" fmla="*/ 27 h 137"/>
                  <a:gd name="T32" fmla="*/ 79 w 305"/>
                  <a:gd name="T33" fmla="*/ 36 h 137"/>
                  <a:gd name="T34" fmla="*/ 74 w 305"/>
                  <a:gd name="T35" fmla="*/ 53 h 137"/>
                  <a:gd name="T36" fmla="*/ 94 w 305"/>
                  <a:gd name="T37" fmla="*/ 77 h 137"/>
                  <a:gd name="T38" fmla="*/ 122 w 305"/>
                  <a:gd name="T39" fmla="*/ 98 h 137"/>
                  <a:gd name="T40" fmla="*/ 135 w 305"/>
                  <a:gd name="T41" fmla="*/ 107 h 137"/>
                  <a:gd name="T42" fmla="*/ 141 w 305"/>
                  <a:gd name="T43" fmla="*/ 111 h 137"/>
                  <a:gd name="T44" fmla="*/ 151 w 305"/>
                  <a:gd name="T45" fmla="*/ 107 h 137"/>
                  <a:gd name="T46" fmla="*/ 164 w 305"/>
                  <a:gd name="T47" fmla="*/ 103 h 137"/>
                  <a:gd name="T48" fmla="*/ 175 w 305"/>
                  <a:gd name="T49" fmla="*/ 104 h 137"/>
                  <a:gd name="T50" fmla="*/ 189 w 305"/>
                  <a:gd name="T51" fmla="*/ 106 h 137"/>
                  <a:gd name="T52" fmla="*/ 211 w 305"/>
                  <a:gd name="T53" fmla="*/ 105 h 137"/>
                  <a:gd name="T54" fmla="*/ 234 w 305"/>
                  <a:gd name="T55" fmla="*/ 99 h 137"/>
                  <a:gd name="T56" fmla="*/ 258 w 305"/>
                  <a:gd name="T57" fmla="*/ 92 h 137"/>
                  <a:gd name="T58" fmla="*/ 282 w 305"/>
                  <a:gd name="T59" fmla="*/ 88 h 137"/>
                  <a:gd name="T60" fmla="*/ 296 w 305"/>
                  <a:gd name="T61" fmla="*/ 88 h 137"/>
                  <a:gd name="T62" fmla="*/ 302 w 305"/>
                  <a:gd name="T63" fmla="*/ 91 h 137"/>
                  <a:gd name="T64" fmla="*/ 296 w 305"/>
                  <a:gd name="T65" fmla="*/ 98 h 137"/>
                  <a:gd name="T66" fmla="*/ 261 w 305"/>
                  <a:gd name="T67" fmla="*/ 110 h 137"/>
                  <a:gd name="T68" fmla="*/ 217 w 305"/>
                  <a:gd name="T69" fmla="*/ 121 h 137"/>
                  <a:gd name="T70" fmla="*/ 183 w 305"/>
                  <a:gd name="T71" fmla="*/ 129 h 137"/>
                  <a:gd name="T72" fmla="*/ 167 w 305"/>
                  <a:gd name="T73" fmla="*/ 134 h 137"/>
                  <a:gd name="T74" fmla="*/ 159 w 305"/>
                  <a:gd name="T75"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5" h="137">
                    <a:moveTo>
                      <a:pt x="156" y="137"/>
                    </a:moveTo>
                    <a:lnTo>
                      <a:pt x="137" y="125"/>
                    </a:lnTo>
                    <a:lnTo>
                      <a:pt x="120" y="113"/>
                    </a:lnTo>
                    <a:lnTo>
                      <a:pt x="102" y="102"/>
                    </a:lnTo>
                    <a:lnTo>
                      <a:pt x="83" y="91"/>
                    </a:lnTo>
                    <a:lnTo>
                      <a:pt x="65" y="80"/>
                    </a:lnTo>
                    <a:lnTo>
                      <a:pt x="48" y="69"/>
                    </a:lnTo>
                    <a:lnTo>
                      <a:pt x="30" y="58"/>
                    </a:lnTo>
                    <a:lnTo>
                      <a:pt x="14" y="45"/>
                    </a:lnTo>
                    <a:lnTo>
                      <a:pt x="7" y="42"/>
                    </a:lnTo>
                    <a:lnTo>
                      <a:pt x="4" y="38"/>
                    </a:lnTo>
                    <a:lnTo>
                      <a:pt x="1" y="35"/>
                    </a:lnTo>
                    <a:lnTo>
                      <a:pt x="0" y="31"/>
                    </a:lnTo>
                    <a:lnTo>
                      <a:pt x="16" y="27"/>
                    </a:lnTo>
                    <a:lnTo>
                      <a:pt x="31" y="23"/>
                    </a:lnTo>
                    <a:lnTo>
                      <a:pt x="48" y="19"/>
                    </a:lnTo>
                    <a:lnTo>
                      <a:pt x="64" y="15"/>
                    </a:lnTo>
                    <a:lnTo>
                      <a:pt x="80" y="12"/>
                    </a:lnTo>
                    <a:lnTo>
                      <a:pt x="96" y="8"/>
                    </a:lnTo>
                    <a:lnTo>
                      <a:pt x="112" y="4"/>
                    </a:lnTo>
                    <a:lnTo>
                      <a:pt x="129" y="0"/>
                    </a:lnTo>
                    <a:lnTo>
                      <a:pt x="136" y="2"/>
                    </a:lnTo>
                    <a:lnTo>
                      <a:pt x="141" y="4"/>
                    </a:lnTo>
                    <a:lnTo>
                      <a:pt x="144" y="6"/>
                    </a:lnTo>
                    <a:lnTo>
                      <a:pt x="149" y="9"/>
                    </a:lnTo>
                    <a:lnTo>
                      <a:pt x="142" y="14"/>
                    </a:lnTo>
                    <a:lnTo>
                      <a:pt x="134" y="17"/>
                    </a:lnTo>
                    <a:lnTo>
                      <a:pt x="125" y="20"/>
                    </a:lnTo>
                    <a:lnTo>
                      <a:pt x="115" y="22"/>
                    </a:lnTo>
                    <a:lnTo>
                      <a:pt x="106" y="24"/>
                    </a:lnTo>
                    <a:lnTo>
                      <a:pt x="97" y="26"/>
                    </a:lnTo>
                    <a:lnTo>
                      <a:pt x="89" y="27"/>
                    </a:lnTo>
                    <a:lnTo>
                      <a:pt x="81" y="28"/>
                    </a:lnTo>
                    <a:lnTo>
                      <a:pt x="79" y="36"/>
                    </a:lnTo>
                    <a:lnTo>
                      <a:pt x="76" y="44"/>
                    </a:lnTo>
                    <a:lnTo>
                      <a:pt x="74" y="53"/>
                    </a:lnTo>
                    <a:lnTo>
                      <a:pt x="73" y="61"/>
                    </a:lnTo>
                    <a:lnTo>
                      <a:pt x="94" y="77"/>
                    </a:lnTo>
                    <a:lnTo>
                      <a:pt x="110" y="89"/>
                    </a:lnTo>
                    <a:lnTo>
                      <a:pt x="122" y="98"/>
                    </a:lnTo>
                    <a:lnTo>
                      <a:pt x="130" y="104"/>
                    </a:lnTo>
                    <a:lnTo>
                      <a:pt x="135" y="107"/>
                    </a:lnTo>
                    <a:lnTo>
                      <a:pt x="138" y="110"/>
                    </a:lnTo>
                    <a:lnTo>
                      <a:pt x="141" y="111"/>
                    </a:lnTo>
                    <a:lnTo>
                      <a:pt x="142" y="112"/>
                    </a:lnTo>
                    <a:lnTo>
                      <a:pt x="151" y="107"/>
                    </a:lnTo>
                    <a:lnTo>
                      <a:pt x="158" y="104"/>
                    </a:lnTo>
                    <a:lnTo>
                      <a:pt x="164" y="103"/>
                    </a:lnTo>
                    <a:lnTo>
                      <a:pt x="170" y="103"/>
                    </a:lnTo>
                    <a:lnTo>
                      <a:pt x="175" y="104"/>
                    </a:lnTo>
                    <a:lnTo>
                      <a:pt x="181" y="105"/>
                    </a:lnTo>
                    <a:lnTo>
                      <a:pt x="189" y="106"/>
                    </a:lnTo>
                    <a:lnTo>
                      <a:pt x="200" y="109"/>
                    </a:lnTo>
                    <a:lnTo>
                      <a:pt x="211" y="105"/>
                    </a:lnTo>
                    <a:lnTo>
                      <a:pt x="223" y="102"/>
                    </a:lnTo>
                    <a:lnTo>
                      <a:pt x="234" y="99"/>
                    </a:lnTo>
                    <a:lnTo>
                      <a:pt x="246" y="96"/>
                    </a:lnTo>
                    <a:lnTo>
                      <a:pt x="258" y="92"/>
                    </a:lnTo>
                    <a:lnTo>
                      <a:pt x="270" y="90"/>
                    </a:lnTo>
                    <a:lnTo>
                      <a:pt x="282" y="88"/>
                    </a:lnTo>
                    <a:lnTo>
                      <a:pt x="294" y="85"/>
                    </a:lnTo>
                    <a:lnTo>
                      <a:pt x="296" y="88"/>
                    </a:lnTo>
                    <a:lnTo>
                      <a:pt x="300" y="89"/>
                    </a:lnTo>
                    <a:lnTo>
                      <a:pt x="302" y="91"/>
                    </a:lnTo>
                    <a:lnTo>
                      <a:pt x="305" y="94"/>
                    </a:lnTo>
                    <a:lnTo>
                      <a:pt x="296" y="98"/>
                    </a:lnTo>
                    <a:lnTo>
                      <a:pt x="281" y="104"/>
                    </a:lnTo>
                    <a:lnTo>
                      <a:pt x="261" y="110"/>
                    </a:lnTo>
                    <a:lnTo>
                      <a:pt x="239" y="115"/>
                    </a:lnTo>
                    <a:lnTo>
                      <a:pt x="217" y="121"/>
                    </a:lnTo>
                    <a:lnTo>
                      <a:pt x="197" y="126"/>
                    </a:lnTo>
                    <a:lnTo>
                      <a:pt x="183" y="129"/>
                    </a:lnTo>
                    <a:lnTo>
                      <a:pt x="176" y="130"/>
                    </a:lnTo>
                    <a:lnTo>
                      <a:pt x="167" y="134"/>
                    </a:lnTo>
                    <a:lnTo>
                      <a:pt x="162" y="136"/>
                    </a:lnTo>
                    <a:lnTo>
                      <a:pt x="159" y="137"/>
                    </a:lnTo>
                    <a:lnTo>
                      <a:pt x="156" y="137"/>
                    </a:lnTo>
                    <a:close/>
                  </a:path>
                </a:pathLst>
              </a:custGeom>
              <a:solidFill>
                <a:srgbClr val="66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51" name="Freeform 95"/>
              <p:cNvSpPr>
                <a:spLocks/>
              </p:cNvSpPr>
              <p:nvPr/>
            </p:nvSpPr>
            <p:spPr bwMode="auto">
              <a:xfrm>
                <a:off x="4245" y="628"/>
                <a:ext cx="10" cy="7"/>
              </a:xfrm>
              <a:custGeom>
                <a:avLst/>
                <a:gdLst>
                  <a:gd name="T0" fmla="*/ 1 w 20"/>
                  <a:gd name="T1" fmla="*/ 13 h 13"/>
                  <a:gd name="T2" fmla="*/ 1 w 20"/>
                  <a:gd name="T3" fmla="*/ 12 h 13"/>
                  <a:gd name="T4" fmla="*/ 1 w 20"/>
                  <a:gd name="T5" fmla="*/ 11 h 13"/>
                  <a:gd name="T6" fmla="*/ 1 w 20"/>
                  <a:gd name="T7" fmla="*/ 10 h 13"/>
                  <a:gd name="T8" fmla="*/ 0 w 20"/>
                  <a:gd name="T9" fmla="*/ 9 h 13"/>
                  <a:gd name="T10" fmla="*/ 4 w 20"/>
                  <a:gd name="T11" fmla="*/ 6 h 13"/>
                  <a:gd name="T12" fmla="*/ 10 w 20"/>
                  <a:gd name="T13" fmla="*/ 4 h 13"/>
                  <a:gd name="T14" fmla="*/ 15 w 20"/>
                  <a:gd name="T15" fmla="*/ 2 h 13"/>
                  <a:gd name="T16" fmla="*/ 19 w 20"/>
                  <a:gd name="T17" fmla="*/ 0 h 13"/>
                  <a:gd name="T18" fmla="*/ 19 w 20"/>
                  <a:gd name="T19" fmla="*/ 1 h 13"/>
                  <a:gd name="T20" fmla="*/ 19 w 20"/>
                  <a:gd name="T21" fmla="*/ 2 h 13"/>
                  <a:gd name="T22" fmla="*/ 19 w 20"/>
                  <a:gd name="T23" fmla="*/ 3 h 13"/>
                  <a:gd name="T24" fmla="*/ 20 w 20"/>
                  <a:gd name="T25" fmla="*/ 4 h 13"/>
                  <a:gd name="T26" fmla="*/ 16 w 20"/>
                  <a:gd name="T27" fmla="*/ 8 h 13"/>
                  <a:gd name="T28" fmla="*/ 11 w 20"/>
                  <a:gd name="T29" fmla="*/ 10 h 13"/>
                  <a:gd name="T30" fmla="*/ 7 w 20"/>
                  <a:gd name="T31" fmla="*/ 12 h 13"/>
                  <a:gd name="T32" fmla="*/ 1 w 20"/>
                  <a:gd name="T33"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13">
                    <a:moveTo>
                      <a:pt x="1" y="13"/>
                    </a:moveTo>
                    <a:lnTo>
                      <a:pt x="1" y="12"/>
                    </a:lnTo>
                    <a:lnTo>
                      <a:pt x="1" y="11"/>
                    </a:lnTo>
                    <a:lnTo>
                      <a:pt x="1" y="10"/>
                    </a:lnTo>
                    <a:lnTo>
                      <a:pt x="0" y="9"/>
                    </a:lnTo>
                    <a:lnTo>
                      <a:pt x="4" y="6"/>
                    </a:lnTo>
                    <a:lnTo>
                      <a:pt x="10" y="4"/>
                    </a:lnTo>
                    <a:lnTo>
                      <a:pt x="15" y="2"/>
                    </a:lnTo>
                    <a:lnTo>
                      <a:pt x="19" y="0"/>
                    </a:lnTo>
                    <a:lnTo>
                      <a:pt x="19" y="1"/>
                    </a:lnTo>
                    <a:lnTo>
                      <a:pt x="19" y="2"/>
                    </a:lnTo>
                    <a:lnTo>
                      <a:pt x="19" y="3"/>
                    </a:lnTo>
                    <a:lnTo>
                      <a:pt x="20" y="4"/>
                    </a:lnTo>
                    <a:lnTo>
                      <a:pt x="16" y="8"/>
                    </a:lnTo>
                    <a:lnTo>
                      <a:pt x="11" y="10"/>
                    </a:lnTo>
                    <a:lnTo>
                      <a:pt x="7" y="12"/>
                    </a:lnTo>
                    <a:lnTo>
                      <a:pt x="1"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52" name="Freeform 96"/>
              <p:cNvSpPr>
                <a:spLocks/>
              </p:cNvSpPr>
              <p:nvPr/>
            </p:nvSpPr>
            <p:spPr bwMode="auto">
              <a:xfrm>
                <a:off x="4209" y="582"/>
                <a:ext cx="97" cy="43"/>
              </a:xfrm>
              <a:custGeom>
                <a:avLst/>
                <a:gdLst>
                  <a:gd name="T0" fmla="*/ 47 w 196"/>
                  <a:gd name="T1" fmla="*/ 80 h 86"/>
                  <a:gd name="T2" fmla="*/ 34 w 196"/>
                  <a:gd name="T3" fmla="*/ 69 h 86"/>
                  <a:gd name="T4" fmla="*/ 21 w 196"/>
                  <a:gd name="T5" fmla="*/ 59 h 86"/>
                  <a:gd name="T6" fmla="*/ 7 w 196"/>
                  <a:gd name="T7" fmla="*/ 49 h 86"/>
                  <a:gd name="T8" fmla="*/ 1 w 196"/>
                  <a:gd name="T9" fmla="*/ 38 h 86"/>
                  <a:gd name="T10" fmla="*/ 5 w 196"/>
                  <a:gd name="T11" fmla="*/ 27 h 86"/>
                  <a:gd name="T12" fmla="*/ 12 w 196"/>
                  <a:gd name="T13" fmla="*/ 18 h 86"/>
                  <a:gd name="T14" fmla="*/ 28 w 196"/>
                  <a:gd name="T15" fmla="*/ 11 h 86"/>
                  <a:gd name="T16" fmla="*/ 50 w 196"/>
                  <a:gd name="T17" fmla="*/ 6 h 86"/>
                  <a:gd name="T18" fmla="*/ 70 w 196"/>
                  <a:gd name="T19" fmla="*/ 3 h 86"/>
                  <a:gd name="T20" fmla="*/ 80 w 196"/>
                  <a:gd name="T21" fmla="*/ 1 h 86"/>
                  <a:gd name="T22" fmla="*/ 81 w 196"/>
                  <a:gd name="T23" fmla="*/ 1 h 86"/>
                  <a:gd name="T24" fmla="*/ 75 w 196"/>
                  <a:gd name="T25" fmla="*/ 6 h 86"/>
                  <a:gd name="T26" fmla="*/ 61 w 196"/>
                  <a:gd name="T27" fmla="*/ 12 h 86"/>
                  <a:gd name="T28" fmla="*/ 47 w 196"/>
                  <a:gd name="T29" fmla="*/ 16 h 86"/>
                  <a:gd name="T30" fmla="*/ 35 w 196"/>
                  <a:gd name="T31" fmla="*/ 21 h 86"/>
                  <a:gd name="T32" fmla="*/ 28 w 196"/>
                  <a:gd name="T33" fmla="*/ 25 h 86"/>
                  <a:gd name="T34" fmla="*/ 27 w 196"/>
                  <a:gd name="T35" fmla="*/ 28 h 86"/>
                  <a:gd name="T36" fmla="*/ 38 w 196"/>
                  <a:gd name="T37" fmla="*/ 27 h 86"/>
                  <a:gd name="T38" fmla="*/ 62 w 196"/>
                  <a:gd name="T39" fmla="*/ 15 h 86"/>
                  <a:gd name="T40" fmla="*/ 88 w 196"/>
                  <a:gd name="T41" fmla="*/ 7 h 86"/>
                  <a:gd name="T42" fmla="*/ 108 w 196"/>
                  <a:gd name="T43" fmla="*/ 14 h 86"/>
                  <a:gd name="T44" fmla="*/ 121 w 196"/>
                  <a:gd name="T45" fmla="*/ 36 h 86"/>
                  <a:gd name="T46" fmla="*/ 134 w 196"/>
                  <a:gd name="T47" fmla="*/ 46 h 86"/>
                  <a:gd name="T48" fmla="*/ 148 w 196"/>
                  <a:gd name="T49" fmla="*/ 52 h 86"/>
                  <a:gd name="T50" fmla="*/ 161 w 196"/>
                  <a:gd name="T51" fmla="*/ 52 h 86"/>
                  <a:gd name="T52" fmla="*/ 176 w 196"/>
                  <a:gd name="T53" fmla="*/ 53 h 86"/>
                  <a:gd name="T54" fmla="*/ 190 w 196"/>
                  <a:gd name="T55" fmla="*/ 58 h 86"/>
                  <a:gd name="T56" fmla="*/ 190 w 196"/>
                  <a:gd name="T57" fmla="*/ 65 h 86"/>
                  <a:gd name="T58" fmla="*/ 165 w 196"/>
                  <a:gd name="T59" fmla="*/ 72 h 86"/>
                  <a:gd name="T60" fmla="*/ 134 w 196"/>
                  <a:gd name="T61" fmla="*/ 80 h 86"/>
                  <a:gd name="T62" fmla="*/ 110 w 196"/>
                  <a:gd name="T63" fmla="*/ 83 h 86"/>
                  <a:gd name="T64" fmla="*/ 98 w 196"/>
                  <a:gd name="T65" fmla="*/ 80 h 86"/>
                  <a:gd name="T66" fmla="*/ 87 w 196"/>
                  <a:gd name="T67" fmla="*/ 79 h 86"/>
                  <a:gd name="T68" fmla="*/ 77 w 196"/>
                  <a:gd name="T69" fmla="*/ 80 h 86"/>
                  <a:gd name="T70" fmla="*/ 67 w 196"/>
                  <a:gd name="T71" fmla="*/ 83 h 86"/>
                  <a:gd name="T72" fmla="*/ 59 w 196"/>
                  <a:gd name="T73" fmla="*/ 86 h 86"/>
                  <a:gd name="T74" fmla="*/ 55 w 196"/>
                  <a:gd name="T7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6" h="86">
                    <a:moveTo>
                      <a:pt x="54" y="86"/>
                    </a:moveTo>
                    <a:lnTo>
                      <a:pt x="47" y="80"/>
                    </a:lnTo>
                    <a:lnTo>
                      <a:pt x="41" y="75"/>
                    </a:lnTo>
                    <a:lnTo>
                      <a:pt x="34" y="69"/>
                    </a:lnTo>
                    <a:lnTo>
                      <a:pt x="28" y="65"/>
                    </a:lnTo>
                    <a:lnTo>
                      <a:pt x="21" y="59"/>
                    </a:lnTo>
                    <a:lnTo>
                      <a:pt x="14" y="54"/>
                    </a:lnTo>
                    <a:lnTo>
                      <a:pt x="7" y="49"/>
                    </a:lnTo>
                    <a:lnTo>
                      <a:pt x="0" y="44"/>
                    </a:lnTo>
                    <a:lnTo>
                      <a:pt x="1" y="38"/>
                    </a:lnTo>
                    <a:lnTo>
                      <a:pt x="3" y="33"/>
                    </a:lnTo>
                    <a:lnTo>
                      <a:pt x="5" y="27"/>
                    </a:lnTo>
                    <a:lnTo>
                      <a:pt x="6" y="21"/>
                    </a:lnTo>
                    <a:lnTo>
                      <a:pt x="12" y="18"/>
                    </a:lnTo>
                    <a:lnTo>
                      <a:pt x="19" y="14"/>
                    </a:lnTo>
                    <a:lnTo>
                      <a:pt x="28" y="11"/>
                    </a:lnTo>
                    <a:lnTo>
                      <a:pt x="39" y="8"/>
                    </a:lnTo>
                    <a:lnTo>
                      <a:pt x="50" y="6"/>
                    </a:lnTo>
                    <a:lnTo>
                      <a:pt x="61" y="4"/>
                    </a:lnTo>
                    <a:lnTo>
                      <a:pt x="70" y="3"/>
                    </a:lnTo>
                    <a:lnTo>
                      <a:pt x="80" y="0"/>
                    </a:lnTo>
                    <a:lnTo>
                      <a:pt x="80" y="1"/>
                    </a:lnTo>
                    <a:lnTo>
                      <a:pt x="81" y="1"/>
                    </a:lnTo>
                    <a:lnTo>
                      <a:pt x="81" y="1"/>
                    </a:lnTo>
                    <a:lnTo>
                      <a:pt x="81" y="3"/>
                    </a:lnTo>
                    <a:lnTo>
                      <a:pt x="75" y="6"/>
                    </a:lnTo>
                    <a:lnTo>
                      <a:pt x="68" y="8"/>
                    </a:lnTo>
                    <a:lnTo>
                      <a:pt x="61" y="12"/>
                    </a:lnTo>
                    <a:lnTo>
                      <a:pt x="54" y="14"/>
                    </a:lnTo>
                    <a:lnTo>
                      <a:pt x="47" y="16"/>
                    </a:lnTo>
                    <a:lnTo>
                      <a:pt x="42" y="19"/>
                    </a:lnTo>
                    <a:lnTo>
                      <a:pt x="35" y="21"/>
                    </a:lnTo>
                    <a:lnTo>
                      <a:pt x="28" y="23"/>
                    </a:lnTo>
                    <a:lnTo>
                      <a:pt x="28" y="25"/>
                    </a:lnTo>
                    <a:lnTo>
                      <a:pt x="28" y="27"/>
                    </a:lnTo>
                    <a:lnTo>
                      <a:pt x="27" y="28"/>
                    </a:lnTo>
                    <a:lnTo>
                      <a:pt x="27" y="29"/>
                    </a:lnTo>
                    <a:lnTo>
                      <a:pt x="38" y="27"/>
                    </a:lnTo>
                    <a:lnTo>
                      <a:pt x="50" y="22"/>
                    </a:lnTo>
                    <a:lnTo>
                      <a:pt x="62" y="15"/>
                    </a:lnTo>
                    <a:lnTo>
                      <a:pt x="76" y="10"/>
                    </a:lnTo>
                    <a:lnTo>
                      <a:pt x="88" y="7"/>
                    </a:lnTo>
                    <a:lnTo>
                      <a:pt x="99" y="7"/>
                    </a:lnTo>
                    <a:lnTo>
                      <a:pt x="108" y="14"/>
                    </a:lnTo>
                    <a:lnTo>
                      <a:pt x="115" y="29"/>
                    </a:lnTo>
                    <a:lnTo>
                      <a:pt x="121" y="36"/>
                    </a:lnTo>
                    <a:lnTo>
                      <a:pt x="127" y="42"/>
                    </a:lnTo>
                    <a:lnTo>
                      <a:pt x="134" y="46"/>
                    </a:lnTo>
                    <a:lnTo>
                      <a:pt x="143" y="52"/>
                    </a:lnTo>
                    <a:lnTo>
                      <a:pt x="148" y="52"/>
                    </a:lnTo>
                    <a:lnTo>
                      <a:pt x="153" y="52"/>
                    </a:lnTo>
                    <a:lnTo>
                      <a:pt x="161" y="52"/>
                    </a:lnTo>
                    <a:lnTo>
                      <a:pt x="168" y="52"/>
                    </a:lnTo>
                    <a:lnTo>
                      <a:pt x="176" y="53"/>
                    </a:lnTo>
                    <a:lnTo>
                      <a:pt x="183" y="56"/>
                    </a:lnTo>
                    <a:lnTo>
                      <a:pt x="190" y="58"/>
                    </a:lnTo>
                    <a:lnTo>
                      <a:pt x="196" y="61"/>
                    </a:lnTo>
                    <a:lnTo>
                      <a:pt x="190" y="65"/>
                    </a:lnTo>
                    <a:lnTo>
                      <a:pt x="179" y="68"/>
                    </a:lnTo>
                    <a:lnTo>
                      <a:pt x="165" y="72"/>
                    </a:lnTo>
                    <a:lnTo>
                      <a:pt x="149" y="76"/>
                    </a:lnTo>
                    <a:lnTo>
                      <a:pt x="134" y="80"/>
                    </a:lnTo>
                    <a:lnTo>
                      <a:pt x="120" y="82"/>
                    </a:lnTo>
                    <a:lnTo>
                      <a:pt x="110" y="83"/>
                    </a:lnTo>
                    <a:lnTo>
                      <a:pt x="105" y="82"/>
                    </a:lnTo>
                    <a:lnTo>
                      <a:pt x="98" y="80"/>
                    </a:lnTo>
                    <a:lnTo>
                      <a:pt x="91" y="79"/>
                    </a:lnTo>
                    <a:lnTo>
                      <a:pt x="87" y="79"/>
                    </a:lnTo>
                    <a:lnTo>
                      <a:pt x="82" y="79"/>
                    </a:lnTo>
                    <a:lnTo>
                      <a:pt x="77" y="80"/>
                    </a:lnTo>
                    <a:lnTo>
                      <a:pt x="73" y="81"/>
                    </a:lnTo>
                    <a:lnTo>
                      <a:pt x="67" y="83"/>
                    </a:lnTo>
                    <a:lnTo>
                      <a:pt x="60" y="86"/>
                    </a:lnTo>
                    <a:lnTo>
                      <a:pt x="59" y="86"/>
                    </a:lnTo>
                    <a:lnTo>
                      <a:pt x="58" y="86"/>
                    </a:lnTo>
                    <a:lnTo>
                      <a:pt x="55" y="86"/>
                    </a:lnTo>
                    <a:lnTo>
                      <a:pt x="54" y="86"/>
                    </a:lnTo>
                    <a:close/>
                  </a:path>
                </a:pathLst>
              </a:cu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53" name="Freeform 97"/>
              <p:cNvSpPr>
                <a:spLocks/>
              </p:cNvSpPr>
              <p:nvPr/>
            </p:nvSpPr>
            <p:spPr bwMode="auto">
              <a:xfrm>
                <a:off x="4240" y="564"/>
                <a:ext cx="121" cy="55"/>
              </a:xfrm>
              <a:custGeom>
                <a:avLst/>
                <a:gdLst>
                  <a:gd name="T0" fmla="*/ 172 w 240"/>
                  <a:gd name="T1" fmla="*/ 111 h 111"/>
                  <a:gd name="T2" fmla="*/ 131 w 240"/>
                  <a:gd name="T3" fmla="*/ 89 h 111"/>
                  <a:gd name="T4" fmla="*/ 100 w 240"/>
                  <a:gd name="T5" fmla="*/ 72 h 111"/>
                  <a:gd name="T6" fmla="*/ 76 w 240"/>
                  <a:gd name="T7" fmla="*/ 59 h 111"/>
                  <a:gd name="T8" fmla="*/ 57 w 240"/>
                  <a:gd name="T9" fmla="*/ 50 h 111"/>
                  <a:gd name="T10" fmla="*/ 42 w 240"/>
                  <a:gd name="T11" fmla="*/ 42 h 111"/>
                  <a:gd name="T12" fmla="*/ 29 w 240"/>
                  <a:gd name="T13" fmla="*/ 35 h 111"/>
                  <a:gd name="T14" fmla="*/ 16 w 240"/>
                  <a:gd name="T15" fmla="*/ 28 h 111"/>
                  <a:gd name="T16" fmla="*/ 0 w 240"/>
                  <a:gd name="T17" fmla="*/ 20 h 111"/>
                  <a:gd name="T18" fmla="*/ 0 w 240"/>
                  <a:gd name="T19" fmla="*/ 19 h 111"/>
                  <a:gd name="T20" fmla="*/ 0 w 240"/>
                  <a:gd name="T21" fmla="*/ 18 h 111"/>
                  <a:gd name="T22" fmla="*/ 0 w 240"/>
                  <a:gd name="T23" fmla="*/ 17 h 111"/>
                  <a:gd name="T24" fmla="*/ 1 w 240"/>
                  <a:gd name="T25" fmla="*/ 15 h 111"/>
                  <a:gd name="T26" fmla="*/ 18 w 240"/>
                  <a:gd name="T27" fmla="*/ 10 h 111"/>
                  <a:gd name="T28" fmla="*/ 32 w 240"/>
                  <a:gd name="T29" fmla="*/ 4 h 111"/>
                  <a:gd name="T30" fmla="*/ 43 w 240"/>
                  <a:gd name="T31" fmla="*/ 2 h 111"/>
                  <a:gd name="T32" fmla="*/ 53 w 240"/>
                  <a:gd name="T33" fmla="*/ 0 h 111"/>
                  <a:gd name="T34" fmla="*/ 63 w 240"/>
                  <a:gd name="T35" fmla="*/ 2 h 111"/>
                  <a:gd name="T36" fmla="*/ 73 w 240"/>
                  <a:gd name="T37" fmla="*/ 5 h 111"/>
                  <a:gd name="T38" fmla="*/ 86 w 240"/>
                  <a:gd name="T39" fmla="*/ 12 h 111"/>
                  <a:gd name="T40" fmla="*/ 103 w 240"/>
                  <a:gd name="T41" fmla="*/ 22 h 111"/>
                  <a:gd name="T42" fmla="*/ 114 w 240"/>
                  <a:gd name="T43" fmla="*/ 26 h 111"/>
                  <a:gd name="T44" fmla="*/ 123 w 240"/>
                  <a:gd name="T45" fmla="*/ 30 h 111"/>
                  <a:gd name="T46" fmla="*/ 132 w 240"/>
                  <a:gd name="T47" fmla="*/ 36 h 111"/>
                  <a:gd name="T48" fmla="*/ 141 w 240"/>
                  <a:gd name="T49" fmla="*/ 42 h 111"/>
                  <a:gd name="T50" fmla="*/ 152 w 240"/>
                  <a:gd name="T51" fmla="*/ 48 h 111"/>
                  <a:gd name="T52" fmla="*/ 161 w 240"/>
                  <a:gd name="T53" fmla="*/ 52 h 111"/>
                  <a:gd name="T54" fmla="*/ 172 w 240"/>
                  <a:gd name="T55" fmla="*/ 58 h 111"/>
                  <a:gd name="T56" fmla="*/ 183 w 240"/>
                  <a:gd name="T57" fmla="*/ 62 h 111"/>
                  <a:gd name="T58" fmla="*/ 198 w 240"/>
                  <a:gd name="T59" fmla="*/ 68 h 111"/>
                  <a:gd name="T60" fmla="*/ 209 w 240"/>
                  <a:gd name="T61" fmla="*/ 74 h 111"/>
                  <a:gd name="T62" fmla="*/ 217 w 240"/>
                  <a:gd name="T63" fmla="*/ 79 h 111"/>
                  <a:gd name="T64" fmla="*/ 224 w 240"/>
                  <a:gd name="T65" fmla="*/ 81 h 111"/>
                  <a:gd name="T66" fmla="*/ 229 w 240"/>
                  <a:gd name="T67" fmla="*/ 83 h 111"/>
                  <a:gd name="T68" fmla="*/ 232 w 240"/>
                  <a:gd name="T69" fmla="*/ 85 h 111"/>
                  <a:gd name="T70" fmla="*/ 236 w 240"/>
                  <a:gd name="T71" fmla="*/ 87 h 111"/>
                  <a:gd name="T72" fmla="*/ 240 w 240"/>
                  <a:gd name="T73" fmla="*/ 88 h 111"/>
                  <a:gd name="T74" fmla="*/ 236 w 240"/>
                  <a:gd name="T75" fmla="*/ 91 h 111"/>
                  <a:gd name="T76" fmla="*/ 229 w 240"/>
                  <a:gd name="T77" fmla="*/ 95 h 111"/>
                  <a:gd name="T78" fmla="*/ 218 w 240"/>
                  <a:gd name="T79" fmla="*/ 98 h 111"/>
                  <a:gd name="T80" fmla="*/ 208 w 240"/>
                  <a:gd name="T81" fmla="*/ 103 h 111"/>
                  <a:gd name="T82" fmla="*/ 196 w 240"/>
                  <a:gd name="T83" fmla="*/ 106 h 111"/>
                  <a:gd name="T84" fmla="*/ 186 w 240"/>
                  <a:gd name="T85" fmla="*/ 109 h 111"/>
                  <a:gd name="T86" fmla="*/ 178 w 240"/>
                  <a:gd name="T87" fmla="*/ 110 h 111"/>
                  <a:gd name="T88" fmla="*/ 172 w 240"/>
                  <a:gd name="T89"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0" h="111">
                    <a:moveTo>
                      <a:pt x="172" y="111"/>
                    </a:moveTo>
                    <a:lnTo>
                      <a:pt x="131" y="89"/>
                    </a:lnTo>
                    <a:lnTo>
                      <a:pt x="100" y="72"/>
                    </a:lnTo>
                    <a:lnTo>
                      <a:pt x="76" y="59"/>
                    </a:lnTo>
                    <a:lnTo>
                      <a:pt x="57" y="50"/>
                    </a:lnTo>
                    <a:lnTo>
                      <a:pt x="42" y="42"/>
                    </a:lnTo>
                    <a:lnTo>
                      <a:pt x="29" y="35"/>
                    </a:lnTo>
                    <a:lnTo>
                      <a:pt x="16" y="28"/>
                    </a:lnTo>
                    <a:lnTo>
                      <a:pt x="0" y="20"/>
                    </a:lnTo>
                    <a:lnTo>
                      <a:pt x="0" y="19"/>
                    </a:lnTo>
                    <a:lnTo>
                      <a:pt x="0" y="18"/>
                    </a:lnTo>
                    <a:lnTo>
                      <a:pt x="0" y="17"/>
                    </a:lnTo>
                    <a:lnTo>
                      <a:pt x="1" y="15"/>
                    </a:lnTo>
                    <a:lnTo>
                      <a:pt x="18" y="10"/>
                    </a:lnTo>
                    <a:lnTo>
                      <a:pt x="32" y="4"/>
                    </a:lnTo>
                    <a:lnTo>
                      <a:pt x="43" y="2"/>
                    </a:lnTo>
                    <a:lnTo>
                      <a:pt x="53" y="0"/>
                    </a:lnTo>
                    <a:lnTo>
                      <a:pt x="63" y="2"/>
                    </a:lnTo>
                    <a:lnTo>
                      <a:pt x="73" y="5"/>
                    </a:lnTo>
                    <a:lnTo>
                      <a:pt x="86" y="12"/>
                    </a:lnTo>
                    <a:lnTo>
                      <a:pt x="103" y="22"/>
                    </a:lnTo>
                    <a:lnTo>
                      <a:pt x="114" y="26"/>
                    </a:lnTo>
                    <a:lnTo>
                      <a:pt x="123" y="30"/>
                    </a:lnTo>
                    <a:lnTo>
                      <a:pt x="132" y="36"/>
                    </a:lnTo>
                    <a:lnTo>
                      <a:pt x="141" y="42"/>
                    </a:lnTo>
                    <a:lnTo>
                      <a:pt x="152" y="48"/>
                    </a:lnTo>
                    <a:lnTo>
                      <a:pt x="161" y="52"/>
                    </a:lnTo>
                    <a:lnTo>
                      <a:pt x="172" y="58"/>
                    </a:lnTo>
                    <a:lnTo>
                      <a:pt x="183" y="62"/>
                    </a:lnTo>
                    <a:lnTo>
                      <a:pt x="198" y="68"/>
                    </a:lnTo>
                    <a:lnTo>
                      <a:pt x="209" y="74"/>
                    </a:lnTo>
                    <a:lnTo>
                      <a:pt x="217" y="79"/>
                    </a:lnTo>
                    <a:lnTo>
                      <a:pt x="224" y="81"/>
                    </a:lnTo>
                    <a:lnTo>
                      <a:pt x="229" y="83"/>
                    </a:lnTo>
                    <a:lnTo>
                      <a:pt x="232" y="85"/>
                    </a:lnTo>
                    <a:lnTo>
                      <a:pt x="236" y="87"/>
                    </a:lnTo>
                    <a:lnTo>
                      <a:pt x="240" y="88"/>
                    </a:lnTo>
                    <a:lnTo>
                      <a:pt x="236" y="91"/>
                    </a:lnTo>
                    <a:lnTo>
                      <a:pt x="229" y="95"/>
                    </a:lnTo>
                    <a:lnTo>
                      <a:pt x="218" y="98"/>
                    </a:lnTo>
                    <a:lnTo>
                      <a:pt x="208" y="103"/>
                    </a:lnTo>
                    <a:lnTo>
                      <a:pt x="196" y="106"/>
                    </a:lnTo>
                    <a:lnTo>
                      <a:pt x="186" y="109"/>
                    </a:lnTo>
                    <a:lnTo>
                      <a:pt x="178" y="110"/>
                    </a:lnTo>
                    <a:lnTo>
                      <a:pt x="172" y="111"/>
                    </a:lnTo>
                    <a:close/>
                  </a:path>
                </a:pathLst>
              </a:custGeom>
              <a:solidFill>
                <a:srgbClr val="CC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54" name="Freeform 98"/>
              <p:cNvSpPr>
                <a:spLocks/>
              </p:cNvSpPr>
              <p:nvPr/>
            </p:nvSpPr>
            <p:spPr bwMode="auto">
              <a:xfrm>
                <a:off x="4239" y="596"/>
                <a:ext cx="22" cy="17"/>
              </a:xfrm>
              <a:custGeom>
                <a:avLst/>
                <a:gdLst>
                  <a:gd name="T0" fmla="*/ 9 w 44"/>
                  <a:gd name="T1" fmla="*/ 33 h 33"/>
                  <a:gd name="T2" fmla="*/ 7 w 44"/>
                  <a:gd name="T3" fmla="*/ 32 h 33"/>
                  <a:gd name="T4" fmla="*/ 5 w 44"/>
                  <a:gd name="T5" fmla="*/ 30 h 33"/>
                  <a:gd name="T6" fmla="*/ 3 w 44"/>
                  <a:gd name="T7" fmla="*/ 29 h 33"/>
                  <a:gd name="T8" fmla="*/ 0 w 44"/>
                  <a:gd name="T9" fmla="*/ 28 h 33"/>
                  <a:gd name="T10" fmla="*/ 1 w 44"/>
                  <a:gd name="T11" fmla="*/ 15 h 33"/>
                  <a:gd name="T12" fmla="*/ 6 w 44"/>
                  <a:gd name="T13" fmla="*/ 7 h 33"/>
                  <a:gd name="T14" fmla="*/ 13 w 44"/>
                  <a:gd name="T15" fmla="*/ 1 h 33"/>
                  <a:gd name="T16" fmla="*/ 22 w 44"/>
                  <a:gd name="T17" fmla="*/ 0 h 33"/>
                  <a:gd name="T18" fmla="*/ 31 w 44"/>
                  <a:gd name="T19" fmla="*/ 1 h 33"/>
                  <a:gd name="T20" fmla="*/ 38 w 44"/>
                  <a:gd name="T21" fmla="*/ 5 h 33"/>
                  <a:gd name="T22" fmla="*/ 43 w 44"/>
                  <a:gd name="T23" fmla="*/ 12 h 33"/>
                  <a:gd name="T24" fmla="*/ 44 w 44"/>
                  <a:gd name="T25" fmla="*/ 21 h 33"/>
                  <a:gd name="T26" fmla="*/ 39 w 44"/>
                  <a:gd name="T27" fmla="*/ 24 h 33"/>
                  <a:gd name="T28" fmla="*/ 36 w 44"/>
                  <a:gd name="T29" fmla="*/ 28 h 33"/>
                  <a:gd name="T30" fmla="*/ 31 w 44"/>
                  <a:gd name="T31" fmla="*/ 29 h 33"/>
                  <a:gd name="T32" fmla="*/ 27 w 44"/>
                  <a:gd name="T33" fmla="*/ 31 h 33"/>
                  <a:gd name="T34" fmla="*/ 23 w 44"/>
                  <a:gd name="T35" fmla="*/ 32 h 33"/>
                  <a:gd name="T36" fmla="*/ 19 w 44"/>
                  <a:gd name="T37" fmla="*/ 33 h 33"/>
                  <a:gd name="T38" fmla="*/ 14 w 44"/>
                  <a:gd name="T39" fmla="*/ 33 h 33"/>
                  <a:gd name="T40" fmla="*/ 9 w 44"/>
                  <a:gd name="T41"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 h="33">
                    <a:moveTo>
                      <a:pt x="9" y="33"/>
                    </a:moveTo>
                    <a:lnTo>
                      <a:pt x="7" y="32"/>
                    </a:lnTo>
                    <a:lnTo>
                      <a:pt x="5" y="30"/>
                    </a:lnTo>
                    <a:lnTo>
                      <a:pt x="3" y="29"/>
                    </a:lnTo>
                    <a:lnTo>
                      <a:pt x="0" y="28"/>
                    </a:lnTo>
                    <a:lnTo>
                      <a:pt x="1" y="15"/>
                    </a:lnTo>
                    <a:lnTo>
                      <a:pt x="6" y="7"/>
                    </a:lnTo>
                    <a:lnTo>
                      <a:pt x="13" y="1"/>
                    </a:lnTo>
                    <a:lnTo>
                      <a:pt x="22" y="0"/>
                    </a:lnTo>
                    <a:lnTo>
                      <a:pt x="31" y="1"/>
                    </a:lnTo>
                    <a:lnTo>
                      <a:pt x="38" y="5"/>
                    </a:lnTo>
                    <a:lnTo>
                      <a:pt x="43" y="12"/>
                    </a:lnTo>
                    <a:lnTo>
                      <a:pt x="44" y="21"/>
                    </a:lnTo>
                    <a:lnTo>
                      <a:pt x="39" y="24"/>
                    </a:lnTo>
                    <a:lnTo>
                      <a:pt x="36" y="28"/>
                    </a:lnTo>
                    <a:lnTo>
                      <a:pt x="31" y="29"/>
                    </a:lnTo>
                    <a:lnTo>
                      <a:pt x="27" y="31"/>
                    </a:lnTo>
                    <a:lnTo>
                      <a:pt x="23" y="32"/>
                    </a:lnTo>
                    <a:lnTo>
                      <a:pt x="19" y="33"/>
                    </a:lnTo>
                    <a:lnTo>
                      <a:pt x="14" y="33"/>
                    </a:lnTo>
                    <a:lnTo>
                      <a:pt x="9"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55" name="Freeform 99"/>
              <p:cNvSpPr>
                <a:spLocks/>
              </p:cNvSpPr>
              <p:nvPr/>
            </p:nvSpPr>
            <p:spPr bwMode="auto">
              <a:xfrm>
                <a:off x="4241" y="600"/>
                <a:ext cx="16" cy="10"/>
              </a:xfrm>
              <a:custGeom>
                <a:avLst/>
                <a:gdLst>
                  <a:gd name="T0" fmla="*/ 6 w 31"/>
                  <a:gd name="T1" fmla="*/ 20 h 20"/>
                  <a:gd name="T2" fmla="*/ 1 w 31"/>
                  <a:gd name="T3" fmla="*/ 17 h 20"/>
                  <a:gd name="T4" fmla="*/ 0 w 31"/>
                  <a:gd name="T5" fmla="*/ 15 h 20"/>
                  <a:gd name="T6" fmla="*/ 0 w 31"/>
                  <a:gd name="T7" fmla="*/ 13 h 20"/>
                  <a:gd name="T8" fmla="*/ 0 w 31"/>
                  <a:gd name="T9" fmla="*/ 10 h 20"/>
                  <a:gd name="T10" fmla="*/ 6 w 31"/>
                  <a:gd name="T11" fmla="*/ 5 h 20"/>
                  <a:gd name="T12" fmla="*/ 11 w 31"/>
                  <a:gd name="T13" fmla="*/ 1 h 20"/>
                  <a:gd name="T14" fmla="*/ 17 w 31"/>
                  <a:gd name="T15" fmla="*/ 0 h 20"/>
                  <a:gd name="T16" fmla="*/ 25 w 31"/>
                  <a:gd name="T17" fmla="*/ 0 h 20"/>
                  <a:gd name="T18" fmla="*/ 26 w 31"/>
                  <a:gd name="T19" fmla="*/ 1 h 20"/>
                  <a:gd name="T20" fmla="*/ 29 w 31"/>
                  <a:gd name="T21" fmla="*/ 4 h 20"/>
                  <a:gd name="T22" fmla="*/ 30 w 31"/>
                  <a:gd name="T23" fmla="*/ 5 h 20"/>
                  <a:gd name="T24" fmla="*/ 31 w 31"/>
                  <a:gd name="T25" fmla="*/ 6 h 20"/>
                  <a:gd name="T26" fmla="*/ 27 w 31"/>
                  <a:gd name="T27" fmla="*/ 14 h 20"/>
                  <a:gd name="T28" fmla="*/ 21 w 31"/>
                  <a:gd name="T29" fmla="*/ 17 h 20"/>
                  <a:gd name="T30" fmla="*/ 14 w 31"/>
                  <a:gd name="T31" fmla="*/ 20 h 20"/>
                  <a:gd name="T32" fmla="*/ 6 w 31"/>
                  <a:gd name="T3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20">
                    <a:moveTo>
                      <a:pt x="6" y="20"/>
                    </a:moveTo>
                    <a:lnTo>
                      <a:pt x="1" y="17"/>
                    </a:lnTo>
                    <a:lnTo>
                      <a:pt x="0" y="15"/>
                    </a:lnTo>
                    <a:lnTo>
                      <a:pt x="0" y="13"/>
                    </a:lnTo>
                    <a:lnTo>
                      <a:pt x="0" y="10"/>
                    </a:lnTo>
                    <a:lnTo>
                      <a:pt x="6" y="5"/>
                    </a:lnTo>
                    <a:lnTo>
                      <a:pt x="11" y="1"/>
                    </a:lnTo>
                    <a:lnTo>
                      <a:pt x="17" y="0"/>
                    </a:lnTo>
                    <a:lnTo>
                      <a:pt x="25" y="0"/>
                    </a:lnTo>
                    <a:lnTo>
                      <a:pt x="26" y="1"/>
                    </a:lnTo>
                    <a:lnTo>
                      <a:pt x="29" y="4"/>
                    </a:lnTo>
                    <a:lnTo>
                      <a:pt x="30" y="5"/>
                    </a:lnTo>
                    <a:lnTo>
                      <a:pt x="31" y="6"/>
                    </a:lnTo>
                    <a:lnTo>
                      <a:pt x="27" y="14"/>
                    </a:lnTo>
                    <a:lnTo>
                      <a:pt x="21" y="17"/>
                    </a:lnTo>
                    <a:lnTo>
                      <a:pt x="14" y="20"/>
                    </a:lnTo>
                    <a:lnTo>
                      <a:pt x="6" y="20"/>
                    </a:lnTo>
                    <a:close/>
                  </a:path>
                </a:pathLst>
              </a:custGeom>
              <a:solidFill>
                <a:srgbClr val="00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56" name="Freeform 100"/>
              <p:cNvSpPr>
                <a:spLocks/>
              </p:cNvSpPr>
              <p:nvPr/>
            </p:nvSpPr>
            <p:spPr bwMode="auto">
              <a:xfrm>
                <a:off x="4273" y="536"/>
                <a:ext cx="157" cy="70"/>
              </a:xfrm>
              <a:custGeom>
                <a:avLst/>
                <a:gdLst>
                  <a:gd name="T0" fmla="*/ 182 w 315"/>
                  <a:gd name="T1" fmla="*/ 136 h 140"/>
                  <a:gd name="T2" fmla="*/ 171 w 315"/>
                  <a:gd name="T3" fmla="*/ 133 h 140"/>
                  <a:gd name="T4" fmla="*/ 166 w 315"/>
                  <a:gd name="T5" fmla="*/ 130 h 140"/>
                  <a:gd name="T6" fmla="*/ 166 w 315"/>
                  <a:gd name="T7" fmla="*/ 128 h 140"/>
                  <a:gd name="T8" fmla="*/ 175 w 315"/>
                  <a:gd name="T9" fmla="*/ 123 h 140"/>
                  <a:gd name="T10" fmla="*/ 195 w 315"/>
                  <a:gd name="T11" fmla="*/ 118 h 140"/>
                  <a:gd name="T12" fmla="*/ 214 w 315"/>
                  <a:gd name="T13" fmla="*/ 112 h 140"/>
                  <a:gd name="T14" fmla="*/ 234 w 315"/>
                  <a:gd name="T15" fmla="*/ 105 h 140"/>
                  <a:gd name="T16" fmla="*/ 243 w 315"/>
                  <a:gd name="T17" fmla="*/ 90 h 140"/>
                  <a:gd name="T18" fmla="*/ 247 w 315"/>
                  <a:gd name="T19" fmla="*/ 70 h 140"/>
                  <a:gd name="T20" fmla="*/ 235 w 315"/>
                  <a:gd name="T21" fmla="*/ 58 h 140"/>
                  <a:gd name="T22" fmla="*/ 207 w 315"/>
                  <a:gd name="T23" fmla="*/ 43 h 140"/>
                  <a:gd name="T24" fmla="*/ 178 w 315"/>
                  <a:gd name="T25" fmla="*/ 29 h 140"/>
                  <a:gd name="T26" fmla="*/ 153 w 315"/>
                  <a:gd name="T27" fmla="*/ 20 h 140"/>
                  <a:gd name="T28" fmla="*/ 140 w 315"/>
                  <a:gd name="T29" fmla="*/ 22 h 140"/>
                  <a:gd name="T30" fmla="*/ 127 w 315"/>
                  <a:gd name="T31" fmla="*/ 24 h 140"/>
                  <a:gd name="T32" fmla="*/ 114 w 315"/>
                  <a:gd name="T33" fmla="*/ 24 h 140"/>
                  <a:gd name="T34" fmla="*/ 102 w 315"/>
                  <a:gd name="T35" fmla="*/ 22 h 140"/>
                  <a:gd name="T36" fmla="*/ 91 w 315"/>
                  <a:gd name="T37" fmla="*/ 24 h 140"/>
                  <a:gd name="T38" fmla="*/ 70 w 315"/>
                  <a:gd name="T39" fmla="*/ 35 h 140"/>
                  <a:gd name="T40" fmla="*/ 44 w 315"/>
                  <a:gd name="T41" fmla="*/ 47 h 140"/>
                  <a:gd name="T42" fmla="*/ 21 w 315"/>
                  <a:gd name="T43" fmla="*/ 57 h 140"/>
                  <a:gd name="T44" fmla="*/ 7 w 315"/>
                  <a:gd name="T45" fmla="*/ 54 h 140"/>
                  <a:gd name="T46" fmla="*/ 1 w 315"/>
                  <a:gd name="T47" fmla="*/ 51 h 140"/>
                  <a:gd name="T48" fmla="*/ 12 w 315"/>
                  <a:gd name="T49" fmla="*/ 42 h 140"/>
                  <a:gd name="T50" fmla="*/ 46 w 315"/>
                  <a:gd name="T51" fmla="*/ 24 h 140"/>
                  <a:gd name="T52" fmla="*/ 87 w 315"/>
                  <a:gd name="T53" fmla="*/ 9 h 140"/>
                  <a:gd name="T54" fmla="*/ 123 w 315"/>
                  <a:gd name="T55" fmla="*/ 0 h 140"/>
                  <a:gd name="T56" fmla="*/ 129 w 315"/>
                  <a:gd name="T57" fmla="*/ 5 h 140"/>
                  <a:gd name="T58" fmla="*/ 118 w 315"/>
                  <a:gd name="T59" fmla="*/ 14 h 140"/>
                  <a:gd name="T60" fmla="*/ 121 w 315"/>
                  <a:gd name="T61" fmla="*/ 16 h 140"/>
                  <a:gd name="T62" fmla="*/ 133 w 315"/>
                  <a:gd name="T63" fmla="*/ 9 h 140"/>
                  <a:gd name="T64" fmla="*/ 159 w 315"/>
                  <a:gd name="T65" fmla="*/ 11 h 140"/>
                  <a:gd name="T66" fmla="*/ 204 w 315"/>
                  <a:gd name="T67" fmla="*/ 30 h 140"/>
                  <a:gd name="T68" fmla="*/ 250 w 315"/>
                  <a:gd name="T69" fmla="*/ 52 h 140"/>
                  <a:gd name="T70" fmla="*/ 294 w 315"/>
                  <a:gd name="T71" fmla="*/ 76 h 140"/>
                  <a:gd name="T72" fmla="*/ 303 w 315"/>
                  <a:gd name="T73" fmla="*/ 95 h 140"/>
                  <a:gd name="T74" fmla="*/ 270 w 315"/>
                  <a:gd name="T75" fmla="*/ 111 h 140"/>
                  <a:gd name="T76" fmla="*/ 232 w 315"/>
                  <a:gd name="T77" fmla="*/ 127 h 140"/>
                  <a:gd name="T78" fmla="*/ 198 w 315"/>
                  <a:gd name="T79" fmla="*/ 13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15" h="140">
                    <a:moveTo>
                      <a:pt x="187" y="140"/>
                    </a:moveTo>
                    <a:lnTo>
                      <a:pt x="182" y="136"/>
                    </a:lnTo>
                    <a:lnTo>
                      <a:pt x="176" y="134"/>
                    </a:lnTo>
                    <a:lnTo>
                      <a:pt x="171" y="133"/>
                    </a:lnTo>
                    <a:lnTo>
                      <a:pt x="165" y="132"/>
                    </a:lnTo>
                    <a:lnTo>
                      <a:pt x="166" y="130"/>
                    </a:lnTo>
                    <a:lnTo>
                      <a:pt x="166" y="129"/>
                    </a:lnTo>
                    <a:lnTo>
                      <a:pt x="166" y="128"/>
                    </a:lnTo>
                    <a:lnTo>
                      <a:pt x="166" y="127"/>
                    </a:lnTo>
                    <a:lnTo>
                      <a:pt x="175" y="123"/>
                    </a:lnTo>
                    <a:lnTo>
                      <a:pt x="186" y="120"/>
                    </a:lnTo>
                    <a:lnTo>
                      <a:pt x="195" y="118"/>
                    </a:lnTo>
                    <a:lnTo>
                      <a:pt x="205" y="114"/>
                    </a:lnTo>
                    <a:lnTo>
                      <a:pt x="214" y="112"/>
                    </a:lnTo>
                    <a:lnTo>
                      <a:pt x="225" y="108"/>
                    </a:lnTo>
                    <a:lnTo>
                      <a:pt x="234" y="105"/>
                    </a:lnTo>
                    <a:lnTo>
                      <a:pt x="243" y="100"/>
                    </a:lnTo>
                    <a:lnTo>
                      <a:pt x="243" y="90"/>
                    </a:lnTo>
                    <a:lnTo>
                      <a:pt x="245" y="80"/>
                    </a:lnTo>
                    <a:lnTo>
                      <a:pt x="247" y="70"/>
                    </a:lnTo>
                    <a:lnTo>
                      <a:pt x="247" y="64"/>
                    </a:lnTo>
                    <a:lnTo>
                      <a:pt x="235" y="58"/>
                    </a:lnTo>
                    <a:lnTo>
                      <a:pt x="221" y="50"/>
                    </a:lnTo>
                    <a:lnTo>
                      <a:pt x="207" y="43"/>
                    </a:lnTo>
                    <a:lnTo>
                      <a:pt x="193" y="36"/>
                    </a:lnTo>
                    <a:lnTo>
                      <a:pt x="178" y="29"/>
                    </a:lnTo>
                    <a:lnTo>
                      <a:pt x="165" y="23"/>
                    </a:lnTo>
                    <a:lnTo>
                      <a:pt x="153" y="20"/>
                    </a:lnTo>
                    <a:lnTo>
                      <a:pt x="144" y="19"/>
                    </a:lnTo>
                    <a:lnTo>
                      <a:pt x="140" y="22"/>
                    </a:lnTo>
                    <a:lnTo>
                      <a:pt x="134" y="24"/>
                    </a:lnTo>
                    <a:lnTo>
                      <a:pt x="127" y="24"/>
                    </a:lnTo>
                    <a:lnTo>
                      <a:pt x="121" y="24"/>
                    </a:lnTo>
                    <a:lnTo>
                      <a:pt x="114" y="24"/>
                    </a:lnTo>
                    <a:lnTo>
                      <a:pt x="107" y="23"/>
                    </a:lnTo>
                    <a:lnTo>
                      <a:pt x="102" y="22"/>
                    </a:lnTo>
                    <a:lnTo>
                      <a:pt x="97" y="21"/>
                    </a:lnTo>
                    <a:lnTo>
                      <a:pt x="91" y="24"/>
                    </a:lnTo>
                    <a:lnTo>
                      <a:pt x="82" y="29"/>
                    </a:lnTo>
                    <a:lnTo>
                      <a:pt x="70" y="35"/>
                    </a:lnTo>
                    <a:lnTo>
                      <a:pt x="58" y="40"/>
                    </a:lnTo>
                    <a:lnTo>
                      <a:pt x="44" y="47"/>
                    </a:lnTo>
                    <a:lnTo>
                      <a:pt x="31" y="53"/>
                    </a:lnTo>
                    <a:lnTo>
                      <a:pt x="21" y="57"/>
                    </a:lnTo>
                    <a:lnTo>
                      <a:pt x="13" y="58"/>
                    </a:lnTo>
                    <a:lnTo>
                      <a:pt x="7" y="54"/>
                    </a:lnTo>
                    <a:lnTo>
                      <a:pt x="4" y="52"/>
                    </a:lnTo>
                    <a:lnTo>
                      <a:pt x="1" y="51"/>
                    </a:lnTo>
                    <a:lnTo>
                      <a:pt x="0" y="49"/>
                    </a:lnTo>
                    <a:lnTo>
                      <a:pt x="12" y="42"/>
                    </a:lnTo>
                    <a:lnTo>
                      <a:pt x="28" y="34"/>
                    </a:lnTo>
                    <a:lnTo>
                      <a:pt x="46" y="24"/>
                    </a:lnTo>
                    <a:lnTo>
                      <a:pt x="67" y="16"/>
                    </a:lnTo>
                    <a:lnTo>
                      <a:pt x="87" y="9"/>
                    </a:lnTo>
                    <a:lnTo>
                      <a:pt x="106" y="4"/>
                    </a:lnTo>
                    <a:lnTo>
                      <a:pt x="123" y="0"/>
                    </a:lnTo>
                    <a:lnTo>
                      <a:pt x="136" y="0"/>
                    </a:lnTo>
                    <a:lnTo>
                      <a:pt x="129" y="5"/>
                    </a:lnTo>
                    <a:lnTo>
                      <a:pt x="122" y="8"/>
                    </a:lnTo>
                    <a:lnTo>
                      <a:pt x="118" y="14"/>
                    </a:lnTo>
                    <a:lnTo>
                      <a:pt x="114" y="20"/>
                    </a:lnTo>
                    <a:lnTo>
                      <a:pt x="121" y="16"/>
                    </a:lnTo>
                    <a:lnTo>
                      <a:pt x="128" y="13"/>
                    </a:lnTo>
                    <a:lnTo>
                      <a:pt x="133" y="9"/>
                    </a:lnTo>
                    <a:lnTo>
                      <a:pt x="138" y="4"/>
                    </a:lnTo>
                    <a:lnTo>
                      <a:pt x="159" y="11"/>
                    </a:lnTo>
                    <a:lnTo>
                      <a:pt x="182" y="20"/>
                    </a:lnTo>
                    <a:lnTo>
                      <a:pt x="204" y="30"/>
                    </a:lnTo>
                    <a:lnTo>
                      <a:pt x="227" y="40"/>
                    </a:lnTo>
                    <a:lnTo>
                      <a:pt x="250" y="52"/>
                    </a:lnTo>
                    <a:lnTo>
                      <a:pt x="272" y="65"/>
                    </a:lnTo>
                    <a:lnTo>
                      <a:pt x="294" y="76"/>
                    </a:lnTo>
                    <a:lnTo>
                      <a:pt x="315" y="88"/>
                    </a:lnTo>
                    <a:lnTo>
                      <a:pt x="303" y="95"/>
                    </a:lnTo>
                    <a:lnTo>
                      <a:pt x="288" y="103"/>
                    </a:lnTo>
                    <a:lnTo>
                      <a:pt x="270" y="111"/>
                    </a:lnTo>
                    <a:lnTo>
                      <a:pt x="251" y="120"/>
                    </a:lnTo>
                    <a:lnTo>
                      <a:pt x="232" y="127"/>
                    </a:lnTo>
                    <a:lnTo>
                      <a:pt x="214" y="134"/>
                    </a:lnTo>
                    <a:lnTo>
                      <a:pt x="198" y="138"/>
                    </a:lnTo>
                    <a:lnTo>
                      <a:pt x="187" y="140"/>
                    </a:lnTo>
                    <a:close/>
                  </a:path>
                </a:pathLst>
              </a:custGeom>
              <a:solidFill>
                <a:srgbClr val="66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57" name="Freeform 101"/>
              <p:cNvSpPr>
                <a:spLocks/>
              </p:cNvSpPr>
              <p:nvPr/>
            </p:nvSpPr>
            <p:spPr bwMode="auto">
              <a:xfrm>
                <a:off x="4270" y="594"/>
                <a:ext cx="22" cy="11"/>
              </a:xfrm>
              <a:custGeom>
                <a:avLst/>
                <a:gdLst>
                  <a:gd name="T0" fmla="*/ 38 w 45"/>
                  <a:gd name="T1" fmla="*/ 23 h 23"/>
                  <a:gd name="T2" fmla="*/ 31 w 45"/>
                  <a:gd name="T3" fmla="*/ 22 h 23"/>
                  <a:gd name="T4" fmla="*/ 24 w 45"/>
                  <a:gd name="T5" fmla="*/ 21 h 23"/>
                  <a:gd name="T6" fmla="*/ 19 w 45"/>
                  <a:gd name="T7" fmla="*/ 20 h 23"/>
                  <a:gd name="T8" fmla="*/ 13 w 45"/>
                  <a:gd name="T9" fmla="*/ 18 h 23"/>
                  <a:gd name="T10" fmla="*/ 8 w 45"/>
                  <a:gd name="T11" fmla="*/ 14 h 23"/>
                  <a:gd name="T12" fmla="*/ 5 w 45"/>
                  <a:gd name="T13" fmla="*/ 11 h 23"/>
                  <a:gd name="T14" fmla="*/ 1 w 45"/>
                  <a:gd name="T15" fmla="*/ 6 h 23"/>
                  <a:gd name="T16" fmla="*/ 0 w 45"/>
                  <a:gd name="T17" fmla="*/ 0 h 23"/>
                  <a:gd name="T18" fmla="*/ 5 w 45"/>
                  <a:gd name="T19" fmla="*/ 2 h 23"/>
                  <a:gd name="T20" fmla="*/ 10 w 45"/>
                  <a:gd name="T21" fmla="*/ 3 h 23"/>
                  <a:gd name="T22" fmla="*/ 15 w 45"/>
                  <a:gd name="T23" fmla="*/ 5 h 23"/>
                  <a:gd name="T24" fmla="*/ 21 w 45"/>
                  <a:gd name="T25" fmla="*/ 8 h 23"/>
                  <a:gd name="T26" fmla="*/ 27 w 45"/>
                  <a:gd name="T27" fmla="*/ 12 h 23"/>
                  <a:gd name="T28" fmla="*/ 33 w 45"/>
                  <a:gd name="T29" fmla="*/ 15 h 23"/>
                  <a:gd name="T30" fmla="*/ 39 w 45"/>
                  <a:gd name="T31" fmla="*/ 19 h 23"/>
                  <a:gd name="T32" fmla="*/ 45 w 45"/>
                  <a:gd name="T33" fmla="*/ 22 h 23"/>
                  <a:gd name="T34" fmla="*/ 44 w 45"/>
                  <a:gd name="T35" fmla="*/ 23 h 23"/>
                  <a:gd name="T36" fmla="*/ 44 w 45"/>
                  <a:gd name="T37" fmla="*/ 23 h 23"/>
                  <a:gd name="T38" fmla="*/ 42 w 45"/>
                  <a:gd name="T39" fmla="*/ 23 h 23"/>
                  <a:gd name="T40" fmla="*/ 38 w 45"/>
                  <a:gd name="T41"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23">
                    <a:moveTo>
                      <a:pt x="38" y="23"/>
                    </a:moveTo>
                    <a:lnTo>
                      <a:pt x="31" y="22"/>
                    </a:lnTo>
                    <a:lnTo>
                      <a:pt x="24" y="21"/>
                    </a:lnTo>
                    <a:lnTo>
                      <a:pt x="19" y="20"/>
                    </a:lnTo>
                    <a:lnTo>
                      <a:pt x="13" y="18"/>
                    </a:lnTo>
                    <a:lnTo>
                      <a:pt x="8" y="14"/>
                    </a:lnTo>
                    <a:lnTo>
                      <a:pt x="5" y="11"/>
                    </a:lnTo>
                    <a:lnTo>
                      <a:pt x="1" y="6"/>
                    </a:lnTo>
                    <a:lnTo>
                      <a:pt x="0" y="0"/>
                    </a:lnTo>
                    <a:lnTo>
                      <a:pt x="5" y="2"/>
                    </a:lnTo>
                    <a:lnTo>
                      <a:pt x="10" y="3"/>
                    </a:lnTo>
                    <a:lnTo>
                      <a:pt x="15" y="5"/>
                    </a:lnTo>
                    <a:lnTo>
                      <a:pt x="21" y="8"/>
                    </a:lnTo>
                    <a:lnTo>
                      <a:pt x="27" y="12"/>
                    </a:lnTo>
                    <a:lnTo>
                      <a:pt x="33" y="15"/>
                    </a:lnTo>
                    <a:lnTo>
                      <a:pt x="39" y="19"/>
                    </a:lnTo>
                    <a:lnTo>
                      <a:pt x="45" y="22"/>
                    </a:lnTo>
                    <a:lnTo>
                      <a:pt x="44" y="23"/>
                    </a:lnTo>
                    <a:lnTo>
                      <a:pt x="44" y="23"/>
                    </a:lnTo>
                    <a:lnTo>
                      <a:pt x="42" y="23"/>
                    </a:lnTo>
                    <a:lnTo>
                      <a:pt x="38" y="23"/>
                    </a:lnTo>
                    <a:close/>
                  </a:path>
                </a:pathLst>
              </a:custGeom>
              <a:solidFill>
                <a:srgbClr val="00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58" name="Freeform 102"/>
              <p:cNvSpPr>
                <a:spLocks/>
              </p:cNvSpPr>
              <p:nvPr/>
            </p:nvSpPr>
            <p:spPr bwMode="auto">
              <a:xfrm>
                <a:off x="4189" y="591"/>
                <a:ext cx="10" cy="11"/>
              </a:xfrm>
              <a:custGeom>
                <a:avLst/>
                <a:gdLst>
                  <a:gd name="T0" fmla="*/ 12 w 21"/>
                  <a:gd name="T1" fmla="*/ 21 h 21"/>
                  <a:gd name="T2" fmla="*/ 12 w 21"/>
                  <a:gd name="T3" fmla="*/ 19 h 21"/>
                  <a:gd name="T4" fmla="*/ 12 w 21"/>
                  <a:gd name="T5" fmla="*/ 19 h 21"/>
                  <a:gd name="T6" fmla="*/ 10 w 21"/>
                  <a:gd name="T7" fmla="*/ 18 h 21"/>
                  <a:gd name="T8" fmla="*/ 10 w 21"/>
                  <a:gd name="T9" fmla="*/ 18 h 21"/>
                  <a:gd name="T10" fmla="*/ 8 w 21"/>
                  <a:gd name="T11" fmla="*/ 18 h 21"/>
                  <a:gd name="T12" fmla="*/ 6 w 21"/>
                  <a:gd name="T13" fmla="*/ 18 h 21"/>
                  <a:gd name="T14" fmla="*/ 2 w 21"/>
                  <a:gd name="T15" fmla="*/ 18 h 21"/>
                  <a:gd name="T16" fmla="*/ 0 w 21"/>
                  <a:gd name="T17" fmla="*/ 18 h 21"/>
                  <a:gd name="T18" fmla="*/ 0 w 21"/>
                  <a:gd name="T19" fmla="*/ 17 h 21"/>
                  <a:gd name="T20" fmla="*/ 0 w 21"/>
                  <a:gd name="T21" fmla="*/ 15 h 21"/>
                  <a:gd name="T22" fmla="*/ 0 w 21"/>
                  <a:gd name="T23" fmla="*/ 14 h 21"/>
                  <a:gd name="T24" fmla="*/ 1 w 21"/>
                  <a:gd name="T25" fmla="*/ 12 h 21"/>
                  <a:gd name="T26" fmla="*/ 6 w 21"/>
                  <a:gd name="T27" fmla="*/ 9 h 21"/>
                  <a:gd name="T28" fmla="*/ 10 w 21"/>
                  <a:gd name="T29" fmla="*/ 6 h 21"/>
                  <a:gd name="T30" fmla="*/ 15 w 21"/>
                  <a:gd name="T31" fmla="*/ 3 h 21"/>
                  <a:gd name="T32" fmla="*/ 20 w 21"/>
                  <a:gd name="T33" fmla="*/ 0 h 21"/>
                  <a:gd name="T34" fmla="*/ 21 w 21"/>
                  <a:gd name="T35" fmla="*/ 4 h 21"/>
                  <a:gd name="T36" fmla="*/ 21 w 21"/>
                  <a:gd name="T37" fmla="*/ 11 h 21"/>
                  <a:gd name="T38" fmla="*/ 17 w 21"/>
                  <a:gd name="T39" fmla="*/ 18 h 21"/>
                  <a:gd name="T40" fmla="*/ 12 w 21"/>
                  <a:gd name="T4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 h="21">
                    <a:moveTo>
                      <a:pt x="12" y="21"/>
                    </a:moveTo>
                    <a:lnTo>
                      <a:pt x="12" y="19"/>
                    </a:lnTo>
                    <a:lnTo>
                      <a:pt x="12" y="19"/>
                    </a:lnTo>
                    <a:lnTo>
                      <a:pt x="10" y="18"/>
                    </a:lnTo>
                    <a:lnTo>
                      <a:pt x="10" y="18"/>
                    </a:lnTo>
                    <a:lnTo>
                      <a:pt x="8" y="18"/>
                    </a:lnTo>
                    <a:lnTo>
                      <a:pt x="6" y="18"/>
                    </a:lnTo>
                    <a:lnTo>
                      <a:pt x="2" y="18"/>
                    </a:lnTo>
                    <a:lnTo>
                      <a:pt x="0" y="18"/>
                    </a:lnTo>
                    <a:lnTo>
                      <a:pt x="0" y="17"/>
                    </a:lnTo>
                    <a:lnTo>
                      <a:pt x="0" y="15"/>
                    </a:lnTo>
                    <a:lnTo>
                      <a:pt x="0" y="14"/>
                    </a:lnTo>
                    <a:lnTo>
                      <a:pt x="1" y="12"/>
                    </a:lnTo>
                    <a:lnTo>
                      <a:pt x="6" y="9"/>
                    </a:lnTo>
                    <a:lnTo>
                      <a:pt x="10" y="6"/>
                    </a:lnTo>
                    <a:lnTo>
                      <a:pt x="15" y="3"/>
                    </a:lnTo>
                    <a:lnTo>
                      <a:pt x="20" y="0"/>
                    </a:lnTo>
                    <a:lnTo>
                      <a:pt x="21" y="4"/>
                    </a:lnTo>
                    <a:lnTo>
                      <a:pt x="21" y="11"/>
                    </a:lnTo>
                    <a:lnTo>
                      <a:pt x="17" y="18"/>
                    </a:lnTo>
                    <a:lnTo>
                      <a:pt x="12"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59" name="Freeform 103"/>
              <p:cNvSpPr>
                <a:spLocks/>
              </p:cNvSpPr>
              <p:nvPr/>
            </p:nvSpPr>
            <p:spPr bwMode="auto">
              <a:xfrm>
                <a:off x="4289" y="549"/>
                <a:ext cx="102" cy="48"/>
              </a:xfrm>
              <a:custGeom>
                <a:avLst/>
                <a:gdLst>
                  <a:gd name="T0" fmla="*/ 112 w 205"/>
                  <a:gd name="T1" fmla="*/ 93 h 95"/>
                  <a:gd name="T2" fmla="*/ 104 w 205"/>
                  <a:gd name="T3" fmla="*/ 88 h 95"/>
                  <a:gd name="T4" fmla="*/ 95 w 205"/>
                  <a:gd name="T5" fmla="*/ 85 h 95"/>
                  <a:gd name="T6" fmla="*/ 86 w 205"/>
                  <a:gd name="T7" fmla="*/ 81 h 95"/>
                  <a:gd name="T8" fmla="*/ 73 w 205"/>
                  <a:gd name="T9" fmla="*/ 68 h 95"/>
                  <a:gd name="T10" fmla="*/ 58 w 205"/>
                  <a:gd name="T11" fmla="*/ 51 h 95"/>
                  <a:gd name="T12" fmla="*/ 41 w 205"/>
                  <a:gd name="T13" fmla="*/ 42 h 95"/>
                  <a:gd name="T14" fmla="*/ 20 w 205"/>
                  <a:gd name="T15" fmla="*/ 40 h 95"/>
                  <a:gd name="T16" fmla="*/ 5 w 205"/>
                  <a:gd name="T17" fmla="*/ 39 h 95"/>
                  <a:gd name="T18" fmla="*/ 1 w 205"/>
                  <a:gd name="T19" fmla="*/ 38 h 95"/>
                  <a:gd name="T20" fmla="*/ 0 w 205"/>
                  <a:gd name="T21" fmla="*/ 37 h 95"/>
                  <a:gd name="T22" fmla="*/ 0 w 205"/>
                  <a:gd name="T23" fmla="*/ 34 h 95"/>
                  <a:gd name="T24" fmla="*/ 7 w 205"/>
                  <a:gd name="T25" fmla="*/ 28 h 95"/>
                  <a:gd name="T26" fmla="*/ 26 w 205"/>
                  <a:gd name="T27" fmla="*/ 19 h 95"/>
                  <a:gd name="T28" fmla="*/ 45 w 205"/>
                  <a:gd name="T29" fmla="*/ 10 h 95"/>
                  <a:gd name="T30" fmla="*/ 65 w 205"/>
                  <a:gd name="T31" fmla="*/ 3 h 95"/>
                  <a:gd name="T32" fmla="*/ 80 w 205"/>
                  <a:gd name="T33" fmla="*/ 3 h 95"/>
                  <a:gd name="T34" fmla="*/ 91 w 205"/>
                  <a:gd name="T35" fmla="*/ 3 h 95"/>
                  <a:gd name="T36" fmla="*/ 104 w 205"/>
                  <a:gd name="T37" fmla="*/ 2 h 95"/>
                  <a:gd name="T38" fmla="*/ 115 w 205"/>
                  <a:gd name="T39" fmla="*/ 0 h 95"/>
                  <a:gd name="T40" fmla="*/ 129 w 205"/>
                  <a:gd name="T41" fmla="*/ 3 h 95"/>
                  <a:gd name="T42" fmla="*/ 147 w 205"/>
                  <a:gd name="T43" fmla="*/ 11 h 95"/>
                  <a:gd name="T44" fmla="*/ 163 w 205"/>
                  <a:gd name="T45" fmla="*/ 20 h 95"/>
                  <a:gd name="T46" fmla="*/ 180 w 205"/>
                  <a:gd name="T47" fmla="*/ 28 h 95"/>
                  <a:gd name="T48" fmla="*/ 197 w 205"/>
                  <a:gd name="T49" fmla="*/ 35 h 95"/>
                  <a:gd name="T50" fmla="*/ 204 w 205"/>
                  <a:gd name="T51" fmla="*/ 39 h 95"/>
                  <a:gd name="T52" fmla="*/ 204 w 205"/>
                  <a:gd name="T53" fmla="*/ 46 h 95"/>
                  <a:gd name="T54" fmla="*/ 204 w 205"/>
                  <a:gd name="T55" fmla="*/ 57 h 95"/>
                  <a:gd name="T56" fmla="*/ 195 w 205"/>
                  <a:gd name="T57" fmla="*/ 73 h 95"/>
                  <a:gd name="T58" fmla="*/ 172 w 205"/>
                  <a:gd name="T59" fmla="*/ 83 h 95"/>
                  <a:gd name="T60" fmla="*/ 149 w 205"/>
                  <a:gd name="T61" fmla="*/ 90 h 95"/>
                  <a:gd name="T62" fmla="*/ 126 w 205"/>
                  <a:gd name="T63" fmla="*/ 9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95">
                    <a:moveTo>
                      <a:pt x="117" y="95"/>
                    </a:moveTo>
                    <a:lnTo>
                      <a:pt x="112" y="93"/>
                    </a:lnTo>
                    <a:lnTo>
                      <a:pt x="107" y="91"/>
                    </a:lnTo>
                    <a:lnTo>
                      <a:pt x="104" y="88"/>
                    </a:lnTo>
                    <a:lnTo>
                      <a:pt x="99" y="87"/>
                    </a:lnTo>
                    <a:lnTo>
                      <a:pt x="95" y="85"/>
                    </a:lnTo>
                    <a:lnTo>
                      <a:pt x="90" y="83"/>
                    </a:lnTo>
                    <a:lnTo>
                      <a:pt x="86" y="81"/>
                    </a:lnTo>
                    <a:lnTo>
                      <a:pt x="81" y="79"/>
                    </a:lnTo>
                    <a:lnTo>
                      <a:pt x="73" y="68"/>
                    </a:lnTo>
                    <a:lnTo>
                      <a:pt x="66" y="58"/>
                    </a:lnTo>
                    <a:lnTo>
                      <a:pt x="58" y="51"/>
                    </a:lnTo>
                    <a:lnTo>
                      <a:pt x="50" y="46"/>
                    </a:lnTo>
                    <a:lnTo>
                      <a:pt x="41" y="42"/>
                    </a:lnTo>
                    <a:lnTo>
                      <a:pt x="31" y="40"/>
                    </a:lnTo>
                    <a:lnTo>
                      <a:pt x="20" y="40"/>
                    </a:lnTo>
                    <a:lnTo>
                      <a:pt x="6" y="40"/>
                    </a:lnTo>
                    <a:lnTo>
                      <a:pt x="5" y="39"/>
                    </a:lnTo>
                    <a:lnTo>
                      <a:pt x="3" y="39"/>
                    </a:lnTo>
                    <a:lnTo>
                      <a:pt x="1" y="38"/>
                    </a:lnTo>
                    <a:lnTo>
                      <a:pt x="0" y="38"/>
                    </a:lnTo>
                    <a:lnTo>
                      <a:pt x="0" y="37"/>
                    </a:lnTo>
                    <a:lnTo>
                      <a:pt x="0" y="35"/>
                    </a:lnTo>
                    <a:lnTo>
                      <a:pt x="0" y="34"/>
                    </a:lnTo>
                    <a:lnTo>
                      <a:pt x="0" y="33"/>
                    </a:lnTo>
                    <a:lnTo>
                      <a:pt x="7" y="28"/>
                    </a:lnTo>
                    <a:lnTo>
                      <a:pt x="16" y="24"/>
                    </a:lnTo>
                    <a:lnTo>
                      <a:pt x="26" y="19"/>
                    </a:lnTo>
                    <a:lnTo>
                      <a:pt x="35" y="13"/>
                    </a:lnTo>
                    <a:lnTo>
                      <a:pt x="45" y="10"/>
                    </a:lnTo>
                    <a:lnTo>
                      <a:pt x="56" y="5"/>
                    </a:lnTo>
                    <a:lnTo>
                      <a:pt x="65" y="3"/>
                    </a:lnTo>
                    <a:lnTo>
                      <a:pt x="74" y="1"/>
                    </a:lnTo>
                    <a:lnTo>
                      <a:pt x="80" y="3"/>
                    </a:lnTo>
                    <a:lnTo>
                      <a:pt x="86" y="3"/>
                    </a:lnTo>
                    <a:lnTo>
                      <a:pt x="91" y="3"/>
                    </a:lnTo>
                    <a:lnTo>
                      <a:pt x="98" y="3"/>
                    </a:lnTo>
                    <a:lnTo>
                      <a:pt x="104" y="2"/>
                    </a:lnTo>
                    <a:lnTo>
                      <a:pt x="110" y="1"/>
                    </a:lnTo>
                    <a:lnTo>
                      <a:pt x="115" y="0"/>
                    </a:lnTo>
                    <a:lnTo>
                      <a:pt x="121" y="0"/>
                    </a:lnTo>
                    <a:lnTo>
                      <a:pt x="129" y="3"/>
                    </a:lnTo>
                    <a:lnTo>
                      <a:pt x="138" y="8"/>
                    </a:lnTo>
                    <a:lnTo>
                      <a:pt x="147" y="11"/>
                    </a:lnTo>
                    <a:lnTo>
                      <a:pt x="155" y="16"/>
                    </a:lnTo>
                    <a:lnTo>
                      <a:pt x="163" y="20"/>
                    </a:lnTo>
                    <a:lnTo>
                      <a:pt x="171" y="25"/>
                    </a:lnTo>
                    <a:lnTo>
                      <a:pt x="180" y="28"/>
                    </a:lnTo>
                    <a:lnTo>
                      <a:pt x="188" y="33"/>
                    </a:lnTo>
                    <a:lnTo>
                      <a:pt x="197" y="35"/>
                    </a:lnTo>
                    <a:lnTo>
                      <a:pt x="202" y="38"/>
                    </a:lnTo>
                    <a:lnTo>
                      <a:pt x="204" y="39"/>
                    </a:lnTo>
                    <a:lnTo>
                      <a:pt x="205" y="40"/>
                    </a:lnTo>
                    <a:lnTo>
                      <a:pt x="204" y="46"/>
                    </a:lnTo>
                    <a:lnTo>
                      <a:pt x="204" y="50"/>
                    </a:lnTo>
                    <a:lnTo>
                      <a:pt x="204" y="57"/>
                    </a:lnTo>
                    <a:lnTo>
                      <a:pt x="204" y="69"/>
                    </a:lnTo>
                    <a:lnTo>
                      <a:pt x="195" y="73"/>
                    </a:lnTo>
                    <a:lnTo>
                      <a:pt x="185" y="78"/>
                    </a:lnTo>
                    <a:lnTo>
                      <a:pt x="172" y="83"/>
                    </a:lnTo>
                    <a:lnTo>
                      <a:pt x="160" y="86"/>
                    </a:lnTo>
                    <a:lnTo>
                      <a:pt x="149" y="90"/>
                    </a:lnTo>
                    <a:lnTo>
                      <a:pt x="137" y="93"/>
                    </a:lnTo>
                    <a:lnTo>
                      <a:pt x="126" y="94"/>
                    </a:lnTo>
                    <a:lnTo>
                      <a:pt x="117" y="95"/>
                    </a:lnTo>
                    <a:close/>
                  </a:path>
                </a:pathLst>
              </a:cu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60" name="Freeform 104"/>
              <p:cNvSpPr>
                <a:spLocks/>
              </p:cNvSpPr>
              <p:nvPr/>
            </p:nvSpPr>
            <p:spPr bwMode="auto">
              <a:xfrm>
                <a:off x="4184" y="587"/>
                <a:ext cx="13" cy="8"/>
              </a:xfrm>
              <a:custGeom>
                <a:avLst/>
                <a:gdLst>
                  <a:gd name="T0" fmla="*/ 2 w 25"/>
                  <a:gd name="T1" fmla="*/ 16 h 16"/>
                  <a:gd name="T2" fmla="*/ 1 w 25"/>
                  <a:gd name="T3" fmla="*/ 15 h 16"/>
                  <a:gd name="T4" fmla="*/ 1 w 25"/>
                  <a:gd name="T5" fmla="*/ 14 h 16"/>
                  <a:gd name="T6" fmla="*/ 1 w 25"/>
                  <a:gd name="T7" fmla="*/ 12 h 16"/>
                  <a:gd name="T8" fmla="*/ 0 w 25"/>
                  <a:gd name="T9" fmla="*/ 9 h 16"/>
                  <a:gd name="T10" fmla="*/ 6 w 25"/>
                  <a:gd name="T11" fmla="*/ 5 h 16"/>
                  <a:gd name="T12" fmla="*/ 13 w 25"/>
                  <a:gd name="T13" fmla="*/ 2 h 16"/>
                  <a:gd name="T14" fmla="*/ 18 w 25"/>
                  <a:gd name="T15" fmla="*/ 0 h 16"/>
                  <a:gd name="T16" fmla="*/ 25 w 25"/>
                  <a:gd name="T17" fmla="*/ 0 h 16"/>
                  <a:gd name="T18" fmla="*/ 25 w 25"/>
                  <a:gd name="T19" fmla="*/ 1 h 16"/>
                  <a:gd name="T20" fmla="*/ 25 w 25"/>
                  <a:gd name="T21" fmla="*/ 2 h 16"/>
                  <a:gd name="T22" fmla="*/ 25 w 25"/>
                  <a:gd name="T23" fmla="*/ 3 h 16"/>
                  <a:gd name="T24" fmla="*/ 25 w 25"/>
                  <a:gd name="T25" fmla="*/ 4 h 16"/>
                  <a:gd name="T26" fmla="*/ 15 w 25"/>
                  <a:gd name="T27" fmla="*/ 10 h 16"/>
                  <a:gd name="T28" fmla="*/ 8 w 25"/>
                  <a:gd name="T29" fmla="*/ 14 h 16"/>
                  <a:gd name="T30" fmla="*/ 4 w 25"/>
                  <a:gd name="T31" fmla="*/ 15 h 16"/>
                  <a:gd name="T32" fmla="*/ 2 w 25"/>
                  <a:gd name="T33"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16">
                    <a:moveTo>
                      <a:pt x="2" y="16"/>
                    </a:moveTo>
                    <a:lnTo>
                      <a:pt x="1" y="15"/>
                    </a:lnTo>
                    <a:lnTo>
                      <a:pt x="1" y="14"/>
                    </a:lnTo>
                    <a:lnTo>
                      <a:pt x="1" y="12"/>
                    </a:lnTo>
                    <a:lnTo>
                      <a:pt x="0" y="9"/>
                    </a:lnTo>
                    <a:lnTo>
                      <a:pt x="6" y="5"/>
                    </a:lnTo>
                    <a:lnTo>
                      <a:pt x="13" y="2"/>
                    </a:lnTo>
                    <a:lnTo>
                      <a:pt x="18" y="0"/>
                    </a:lnTo>
                    <a:lnTo>
                      <a:pt x="25" y="0"/>
                    </a:lnTo>
                    <a:lnTo>
                      <a:pt x="25" y="1"/>
                    </a:lnTo>
                    <a:lnTo>
                      <a:pt x="25" y="2"/>
                    </a:lnTo>
                    <a:lnTo>
                      <a:pt x="25" y="3"/>
                    </a:lnTo>
                    <a:lnTo>
                      <a:pt x="25" y="4"/>
                    </a:lnTo>
                    <a:lnTo>
                      <a:pt x="15" y="10"/>
                    </a:lnTo>
                    <a:lnTo>
                      <a:pt x="8" y="14"/>
                    </a:lnTo>
                    <a:lnTo>
                      <a:pt x="4" y="15"/>
                    </a:lnTo>
                    <a:lnTo>
                      <a:pt x="2"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61" name="Freeform 105"/>
              <p:cNvSpPr>
                <a:spLocks/>
              </p:cNvSpPr>
              <p:nvPr/>
            </p:nvSpPr>
            <p:spPr bwMode="auto">
              <a:xfrm>
                <a:off x="4349" y="575"/>
                <a:ext cx="27" cy="12"/>
              </a:xfrm>
              <a:custGeom>
                <a:avLst/>
                <a:gdLst>
                  <a:gd name="T0" fmla="*/ 0 w 54"/>
                  <a:gd name="T1" fmla="*/ 25 h 25"/>
                  <a:gd name="T2" fmla="*/ 0 w 54"/>
                  <a:gd name="T3" fmla="*/ 24 h 25"/>
                  <a:gd name="T4" fmla="*/ 0 w 54"/>
                  <a:gd name="T5" fmla="*/ 22 h 25"/>
                  <a:gd name="T6" fmla="*/ 0 w 54"/>
                  <a:gd name="T7" fmla="*/ 22 h 25"/>
                  <a:gd name="T8" fmla="*/ 0 w 54"/>
                  <a:gd name="T9" fmla="*/ 21 h 25"/>
                  <a:gd name="T10" fmla="*/ 6 w 54"/>
                  <a:gd name="T11" fmla="*/ 17 h 25"/>
                  <a:gd name="T12" fmla="*/ 12 w 54"/>
                  <a:gd name="T13" fmla="*/ 13 h 25"/>
                  <a:gd name="T14" fmla="*/ 17 w 54"/>
                  <a:gd name="T15" fmla="*/ 10 h 25"/>
                  <a:gd name="T16" fmla="*/ 25 w 54"/>
                  <a:gd name="T17" fmla="*/ 7 h 25"/>
                  <a:gd name="T18" fmla="*/ 32 w 54"/>
                  <a:gd name="T19" fmla="*/ 5 h 25"/>
                  <a:gd name="T20" fmla="*/ 39 w 54"/>
                  <a:gd name="T21" fmla="*/ 3 h 25"/>
                  <a:gd name="T22" fmla="*/ 47 w 54"/>
                  <a:gd name="T23" fmla="*/ 2 h 25"/>
                  <a:gd name="T24" fmla="*/ 54 w 54"/>
                  <a:gd name="T25" fmla="*/ 0 h 25"/>
                  <a:gd name="T26" fmla="*/ 53 w 54"/>
                  <a:gd name="T27" fmla="*/ 4 h 25"/>
                  <a:gd name="T28" fmla="*/ 47 w 54"/>
                  <a:gd name="T29" fmla="*/ 9 h 25"/>
                  <a:gd name="T30" fmla="*/ 39 w 54"/>
                  <a:gd name="T31" fmla="*/ 12 h 25"/>
                  <a:gd name="T32" fmla="*/ 31 w 54"/>
                  <a:gd name="T33" fmla="*/ 15 h 25"/>
                  <a:gd name="T34" fmla="*/ 21 w 54"/>
                  <a:gd name="T35" fmla="*/ 19 h 25"/>
                  <a:gd name="T36" fmla="*/ 12 w 54"/>
                  <a:gd name="T37" fmla="*/ 22 h 25"/>
                  <a:gd name="T38" fmla="*/ 5 w 54"/>
                  <a:gd name="T39" fmla="*/ 24 h 25"/>
                  <a:gd name="T40" fmla="*/ 0 w 54"/>
                  <a:gd name="T41"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 h="25">
                    <a:moveTo>
                      <a:pt x="0" y="25"/>
                    </a:moveTo>
                    <a:lnTo>
                      <a:pt x="0" y="24"/>
                    </a:lnTo>
                    <a:lnTo>
                      <a:pt x="0" y="22"/>
                    </a:lnTo>
                    <a:lnTo>
                      <a:pt x="0" y="22"/>
                    </a:lnTo>
                    <a:lnTo>
                      <a:pt x="0" y="21"/>
                    </a:lnTo>
                    <a:lnTo>
                      <a:pt x="6" y="17"/>
                    </a:lnTo>
                    <a:lnTo>
                      <a:pt x="12" y="13"/>
                    </a:lnTo>
                    <a:lnTo>
                      <a:pt x="17" y="10"/>
                    </a:lnTo>
                    <a:lnTo>
                      <a:pt x="25" y="7"/>
                    </a:lnTo>
                    <a:lnTo>
                      <a:pt x="32" y="5"/>
                    </a:lnTo>
                    <a:lnTo>
                      <a:pt x="39" y="3"/>
                    </a:lnTo>
                    <a:lnTo>
                      <a:pt x="47" y="2"/>
                    </a:lnTo>
                    <a:lnTo>
                      <a:pt x="54" y="0"/>
                    </a:lnTo>
                    <a:lnTo>
                      <a:pt x="53" y="4"/>
                    </a:lnTo>
                    <a:lnTo>
                      <a:pt x="47" y="9"/>
                    </a:lnTo>
                    <a:lnTo>
                      <a:pt x="39" y="12"/>
                    </a:lnTo>
                    <a:lnTo>
                      <a:pt x="31" y="15"/>
                    </a:lnTo>
                    <a:lnTo>
                      <a:pt x="21" y="19"/>
                    </a:lnTo>
                    <a:lnTo>
                      <a:pt x="12" y="22"/>
                    </a:lnTo>
                    <a:lnTo>
                      <a:pt x="5" y="24"/>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62" name="Freeform 106"/>
              <p:cNvSpPr>
                <a:spLocks/>
              </p:cNvSpPr>
              <p:nvPr/>
            </p:nvSpPr>
            <p:spPr bwMode="auto">
              <a:xfrm>
                <a:off x="4397" y="571"/>
                <a:ext cx="16" cy="16"/>
              </a:xfrm>
              <a:custGeom>
                <a:avLst/>
                <a:gdLst>
                  <a:gd name="T0" fmla="*/ 22 w 31"/>
                  <a:gd name="T1" fmla="*/ 32 h 32"/>
                  <a:gd name="T2" fmla="*/ 22 w 31"/>
                  <a:gd name="T3" fmla="*/ 30 h 32"/>
                  <a:gd name="T4" fmla="*/ 22 w 31"/>
                  <a:gd name="T5" fmla="*/ 29 h 32"/>
                  <a:gd name="T6" fmla="*/ 22 w 31"/>
                  <a:gd name="T7" fmla="*/ 28 h 32"/>
                  <a:gd name="T8" fmla="*/ 21 w 31"/>
                  <a:gd name="T9" fmla="*/ 27 h 32"/>
                  <a:gd name="T10" fmla="*/ 18 w 31"/>
                  <a:gd name="T11" fmla="*/ 27 h 32"/>
                  <a:gd name="T12" fmla="*/ 15 w 31"/>
                  <a:gd name="T13" fmla="*/ 27 h 32"/>
                  <a:gd name="T14" fmla="*/ 11 w 31"/>
                  <a:gd name="T15" fmla="*/ 27 h 32"/>
                  <a:gd name="T16" fmla="*/ 8 w 31"/>
                  <a:gd name="T17" fmla="*/ 28 h 32"/>
                  <a:gd name="T18" fmla="*/ 8 w 31"/>
                  <a:gd name="T19" fmla="*/ 22 h 32"/>
                  <a:gd name="T20" fmla="*/ 8 w 31"/>
                  <a:gd name="T21" fmla="*/ 20 h 32"/>
                  <a:gd name="T22" fmla="*/ 8 w 31"/>
                  <a:gd name="T23" fmla="*/ 19 h 32"/>
                  <a:gd name="T24" fmla="*/ 7 w 31"/>
                  <a:gd name="T25" fmla="*/ 18 h 32"/>
                  <a:gd name="T26" fmla="*/ 5 w 31"/>
                  <a:gd name="T27" fmla="*/ 19 h 32"/>
                  <a:gd name="T28" fmla="*/ 3 w 31"/>
                  <a:gd name="T29" fmla="*/ 19 h 32"/>
                  <a:gd name="T30" fmla="*/ 1 w 31"/>
                  <a:gd name="T31" fmla="*/ 20 h 32"/>
                  <a:gd name="T32" fmla="*/ 0 w 31"/>
                  <a:gd name="T33" fmla="*/ 21 h 32"/>
                  <a:gd name="T34" fmla="*/ 2 w 31"/>
                  <a:gd name="T35" fmla="*/ 14 h 32"/>
                  <a:gd name="T36" fmla="*/ 8 w 31"/>
                  <a:gd name="T37" fmla="*/ 7 h 32"/>
                  <a:gd name="T38" fmla="*/ 16 w 31"/>
                  <a:gd name="T39" fmla="*/ 3 h 32"/>
                  <a:gd name="T40" fmla="*/ 23 w 31"/>
                  <a:gd name="T41" fmla="*/ 0 h 32"/>
                  <a:gd name="T42" fmla="*/ 24 w 31"/>
                  <a:gd name="T43" fmla="*/ 3 h 32"/>
                  <a:gd name="T44" fmla="*/ 25 w 31"/>
                  <a:gd name="T45" fmla="*/ 5 h 32"/>
                  <a:gd name="T46" fmla="*/ 28 w 31"/>
                  <a:gd name="T47" fmla="*/ 7 h 32"/>
                  <a:gd name="T48" fmla="*/ 31 w 31"/>
                  <a:gd name="T49" fmla="*/ 8 h 32"/>
                  <a:gd name="T50" fmla="*/ 31 w 31"/>
                  <a:gd name="T51" fmla="*/ 10 h 32"/>
                  <a:gd name="T52" fmla="*/ 31 w 31"/>
                  <a:gd name="T53" fmla="*/ 11 h 32"/>
                  <a:gd name="T54" fmla="*/ 31 w 31"/>
                  <a:gd name="T55" fmla="*/ 12 h 32"/>
                  <a:gd name="T56" fmla="*/ 31 w 31"/>
                  <a:gd name="T57" fmla="*/ 13 h 32"/>
                  <a:gd name="T58" fmla="*/ 30 w 31"/>
                  <a:gd name="T59" fmla="*/ 14 h 32"/>
                  <a:gd name="T60" fmla="*/ 29 w 31"/>
                  <a:gd name="T61" fmla="*/ 14 h 32"/>
                  <a:gd name="T62" fmla="*/ 28 w 31"/>
                  <a:gd name="T63" fmla="*/ 15 h 32"/>
                  <a:gd name="T64" fmla="*/ 26 w 31"/>
                  <a:gd name="T65" fmla="*/ 17 h 32"/>
                  <a:gd name="T66" fmla="*/ 28 w 31"/>
                  <a:gd name="T67" fmla="*/ 19 h 32"/>
                  <a:gd name="T68" fmla="*/ 29 w 31"/>
                  <a:gd name="T69" fmla="*/ 21 h 32"/>
                  <a:gd name="T70" fmla="*/ 30 w 31"/>
                  <a:gd name="T71" fmla="*/ 25 h 32"/>
                  <a:gd name="T72" fmla="*/ 30 w 31"/>
                  <a:gd name="T73" fmla="*/ 29 h 32"/>
                  <a:gd name="T74" fmla="*/ 28 w 31"/>
                  <a:gd name="T75" fmla="*/ 30 h 32"/>
                  <a:gd name="T76" fmla="*/ 26 w 31"/>
                  <a:gd name="T77" fmla="*/ 30 h 32"/>
                  <a:gd name="T78" fmla="*/ 24 w 31"/>
                  <a:gd name="T79" fmla="*/ 30 h 32"/>
                  <a:gd name="T80" fmla="*/ 22 w 31"/>
                  <a:gd name="T8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 h="32">
                    <a:moveTo>
                      <a:pt x="22" y="32"/>
                    </a:moveTo>
                    <a:lnTo>
                      <a:pt x="22" y="30"/>
                    </a:lnTo>
                    <a:lnTo>
                      <a:pt x="22" y="29"/>
                    </a:lnTo>
                    <a:lnTo>
                      <a:pt x="22" y="28"/>
                    </a:lnTo>
                    <a:lnTo>
                      <a:pt x="21" y="27"/>
                    </a:lnTo>
                    <a:lnTo>
                      <a:pt x="18" y="27"/>
                    </a:lnTo>
                    <a:lnTo>
                      <a:pt x="15" y="27"/>
                    </a:lnTo>
                    <a:lnTo>
                      <a:pt x="11" y="27"/>
                    </a:lnTo>
                    <a:lnTo>
                      <a:pt x="8" y="28"/>
                    </a:lnTo>
                    <a:lnTo>
                      <a:pt x="8" y="22"/>
                    </a:lnTo>
                    <a:lnTo>
                      <a:pt x="8" y="20"/>
                    </a:lnTo>
                    <a:lnTo>
                      <a:pt x="8" y="19"/>
                    </a:lnTo>
                    <a:lnTo>
                      <a:pt x="7" y="18"/>
                    </a:lnTo>
                    <a:lnTo>
                      <a:pt x="5" y="19"/>
                    </a:lnTo>
                    <a:lnTo>
                      <a:pt x="3" y="19"/>
                    </a:lnTo>
                    <a:lnTo>
                      <a:pt x="1" y="20"/>
                    </a:lnTo>
                    <a:lnTo>
                      <a:pt x="0" y="21"/>
                    </a:lnTo>
                    <a:lnTo>
                      <a:pt x="2" y="14"/>
                    </a:lnTo>
                    <a:lnTo>
                      <a:pt x="8" y="7"/>
                    </a:lnTo>
                    <a:lnTo>
                      <a:pt x="16" y="3"/>
                    </a:lnTo>
                    <a:lnTo>
                      <a:pt x="23" y="0"/>
                    </a:lnTo>
                    <a:lnTo>
                      <a:pt x="24" y="3"/>
                    </a:lnTo>
                    <a:lnTo>
                      <a:pt x="25" y="5"/>
                    </a:lnTo>
                    <a:lnTo>
                      <a:pt x="28" y="7"/>
                    </a:lnTo>
                    <a:lnTo>
                      <a:pt x="31" y="8"/>
                    </a:lnTo>
                    <a:lnTo>
                      <a:pt x="31" y="10"/>
                    </a:lnTo>
                    <a:lnTo>
                      <a:pt x="31" y="11"/>
                    </a:lnTo>
                    <a:lnTo>
                      <a:pt x="31" y="12"/>
                    </a:lnTo>
                    <a:lnTo>
                      <a:pt x="31" y="13"/>
                    </a:lnTo>
                    <a:lnTo>
                      <a:pt x="30" y="14"/>
                    </a:lnTo>
                    <a:lnTo>
                      <a:pt x="29" y="14"/>
                    </a:lnTo>
                    <a:lnTo>
                      <a:pt x="28" y="15"/>
                    </a:lnTo>
                    <a:lnTo>
                      <a:pt x="26" y="17"/>
                    </a:lnTo>
                    <a:lnTo>
                      <a:pt x="28" y="19"/>
                    </a:lnTo>
                    <a:lnTo>
                      <a:pt x="29" y="21"/>
                    </a:lnTo>
                    <a:lnTo>
                      <a:pt x="30" y="25"/>
                    </a:lnTo>
                    <a:lnTo>
                      <a:pt x="30" y="29"/>
                    </a:lnTo>
                    <a:lnTo>
                      <a:pt x="28" y="30"/>
                    </a:lnTo>
                    <a:lnTo>
                      <a:pt x="26" y="30"/>
                    </a:lnTo>
                    <a:lnTo>
                      <a:pt x="24" y="30"/>
                    </a:lnTo>
                    <a:lnTo>
                      <a:pt x="22"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63" name="Freeform 107"/>
              <p:cNvSpPr>
                <a:spLocks/>
              </p:cNvSpPr>
              <p:nvPr/>
            </p:nvSpPr>
            <p:spPr bwMode="auto">
              <a:xfrm>
                <a:off x="4304" y="574"/>
                <a:ext cx="17" cy="10"/>
              </a:xfrm>
              <a:custGeom>
                <a:avLst/>
                <a:gdLst>
                  <a:gd name="T0" fmla="*/ 31 w 35"/>
                  <a:gd name="T1" fmla="*/ 21 h 21"/>
                  <a:gd name="T2" fmla="*/ 23 w 35"/>
                  <a:gd name="T3" fmla="*/ 16 h 21"/>
                  <a:gd name="T4" fmla="*/ 15 w 35"/>
                  <a:gd name="T5" fmla="*/ 13 h 21"/>
                  <a:gd name="T6" fmla="*/ 7 w 35"/>
                  <a:gd name="T7" fmla="*/ 8 h 21"/>
                  <a:gd name="T8" fmla="*/ 0 w 35"/>
                  <a:gd name="T9" fmla="*/ 5 h 21"/>
                  <a:gd name="T10" fmla="*/ 0 w 35"/>
                  <a:gd name="T11" fmla="*/ 3 h 21"/>
                  <a:gd name="T12" fmla="*/ 0 w 35"/>
                  <a:gd name="T13" fmla="*/ 2 h 21"/>
                  <a:gd name="T14" fmla="*/ 0 w 35"/>
                  <a:gd name="T15" fmla="*/ 1 h 21"/>
                  <a:gd name="T16" fmla="*/ 0 w 35"/>
                  <a:gd name="T17" fmla="*/ 0 h 21"/>
                  <a:gd name="T18" fmla="*/ 5 w 35"/>
                  <a:gd name="T19" fmla="*/ 0 h 21"/>
                  <a:gd name="T20" fmla="*/ 9 w 35"/>
                  <a:gd name="T21" fmla="*/ 1 h 21"/>
                  <a:gd name="T22" fmla="*/ 14 w 35"/>
                  <a:gd name="T23" fmla="*/ 2 h 21"/>
                  <a:gd name="T24" fmla="*/ 18 w 35"/>
                  <a:gd name="T25" fmla="*/ 5 h 21"/>
                  <a:gd name="T26" fmla="*/ 21 w 35"/>
                  <a:gd name="T27" fmla="*/ 8 h 21"/>
                  <a:gd name="T28" fmla="*/ 26 w 35"/>
                  <a:gd name="T29" fmla="*/ 12 h 21"/>
                  <a:gd name="T30" fmla="*/ 30 w 35"/>
                  <a:gd name="T31" fmla="*/ 15 h 21"/>
                  <a:gd name="T32" fmla="*/ 35 w 35"/>
                  <a:gd name="T33" fmla="*/ 20 h 21"/>
                  <a:gd name="T34" fmla="*/ 34 w 35"/>
                  <a:gd name="T35" fmla="*/ 20 h 21"/>
                  <a:gd name="T36" fmla="*/ 34 w 35"/>
                  <a:gd name="T37" fmla="*/ 20 h 21"/>
                  <a:gd name="T38" fmla="*/ 32 w 35"/>
                  <a:gd name="T39" fmla="*/ 20 h 21"/>
                  <a:gd name="T40" fmla="*/ 31 w 35"/>
                  <a:gd name="T4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21">
                    <a:moveTo>
                      <a:pt x="31" y="21"/>
                    </a:moveTo>
                    <a:lnTo>
                      <a:pt x="23" y="16"/>
                    </a:lnTo>
                    <a:lnTo>
                      <a:pt x="15" y="13"/>
                    </a:lnTo>
                    <a:lnTo>
                      <a:pt x="7" y="8"/>
                    </a:lnTo>
                    <a:lnTo>
                      <a:pt x="0" y="5"/>
                    </a:lnTo>
                    <a:lnTo>
                      <a:pt x="0" y="3"/>
                    </a:lnTo>
                    <a:lnTo>
                      <a:pt x="0" y="2"/>
                    </a:lnTo>
                    <a:lnTo>
                      <a:pt x="0" y="1"/>
                    </a:lnTo>
                    <a:lnTo>
                      <a:pt x="0" y="0"/>
                    </a:lnTo>
                    <a:lnTo>
                      <a:pt x="5" y="0"/>
                    </a:lnTo>
                    <a:lnTo>
                      <a:pt x="9" y="1"/>
                    </a:lnTo>
                    <a:lnTo>
                      <a:pt x="14" y="2"/>
                    </a:lnTo>
                    <a:lnTo>
                      <a:pt x="18" y="5"/>
                    </a:lnTo>
                    <a:lnTo>
                      <a:pt x="21" y="8"/>
                    </a:lnTo>
                    <a:lnTo>
                      <a:pt x="26" y="12"/>
                    </a:lnTo>
                    <a:lnTo>
                      <a:pt x="30" y="15"/>
                    </a:lnTo>
                    <a:lnTo>
                      <a:pt x="35" y="20"/>
                    </a:lnTo>
                    <a:lnTo>
                      <a:pt x="34" y="20"/>
                    </a:lnTo>
                    <a:lnTo>
                      <a:pt x="34" y="20"/>
                    </a:lnTo>
                    <a:lnTo>
                      <a:pt x="32" y="20"/>
                    </a:lnTo>
                    <a:lnTo>
                      <a:pt x="31" y="21"/>
                    </a:lnTo>
                    <a:close/>
                  </a:path>
                </a:pathLst>
              </a:custGeom>
              <a:solidFill>
                <a:srgbClr val="00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64" name="Freeform 108"/>
              <p:cNvSpPr>
                <a:spLocks/>
              </p:cNvSpPr>
              <p:nvPr/>
            </p:nvSpPr>
            <p:spPr bwMode="auto">
              <a:xfrm>
                <a:off x="4327" y="560"/>
                <a:ext cx="23" cy="19"/>
              </a:xfrm>
              <a:custGeom>
                <a:avLst/>
                <a:gdLst>
                  <a:gd name="T0" fmla="*/ 13 w 47"/>
                  <a:gd name="T1" fmla="*/ 40 h 40"/>
                  <a:gd name="T2" fmla="*/ 4 w 47"/>
                  <a:gd name="T3" fmla="*/ 31 h 40"/>
                  <a:gd name="T4" fmla="*/ 0 w 47"/>
                  <a:gd name="T5" fmla="*/ 25 h 40"/>
                  <a:gd name="T6" fmla="*/ 2 w 47"/>
                  <a:gd name="T7" fmla="*/ 18 h 40"/>
                  <a:gd name="T8" fmla="*/ 5 w 47"/>
                  <a:gd name="T9" fmla="*/ 12 h 40"/>
                  <a:gd name="T10" fmla="*/ 12 w 47"/>
                  <a:gd name="T11" fmla="*/ 7 h 40"/>
                  <a:gd name="T12" fmla="*/ 20 w 47"/>
                  <a:gd name="T13" fmla="*/ 4 h 40"/>
                  <a:gd name="T14" fmla="*/ 30 w 47"/>
                  <a:gd name="T15" fmla="*/ 2 h 40"/>
                  <a:gd name="T16" fmla="*/ 40 w 47"/>
                  <a:gd name="T17" fmla="*/ 0 h 40"/>
                  <a:gd name="T18" fmla="*/ 45 w 47"/>
                  <a:gd name="T19" fmla="*/ 8 h 40"/>
                  <a:gd name="T20" fmla="*/ 47 w 47"/>
                  <a:gd name="T21" fmla="*/ 17 h 40"/>
                  <a:gd name="T22" fmla="*/ 45 w 47"/>
                  <a:gd name="T23" fmla="*/ 23 h 40"/>
                  <a:gd name="T24" fmla="*/ 42 w 47"/>
                  <a:gd name="T25" fmla="*/ 29 h 40"/>
                  <a:gd name="T26" fmla="*/ 37 w 47"/>
                  <a:gd name="T27" fmla="*/ 34 h 40"/>
                  <a:gd name="T28" fmla="*/ 29 w 47"/>
                  <a:gd name="T29" fmla="*/ 37 h 40"/>
                  <a:gd name="T30" fmla="*/ 21 w 47"/>
                  <a:gd name="T31" fmla="*/ 38 h 40"/>
                  <a:gd name="T32" fmla="*/ 13 w 47"/>
                  <a:gd name="T3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40">
                    <a:moveTo>
                      <a:pt x="13" y="40"/>
                    </a:moveTo>
                    <a:lnTo>
                      <a:pt x="4" y="31"/>
                    </a:lnTo>
                    <a:lnTo>
                      <a:pt x="0" y="25"/>
                    </a:lnTo>
                    <a:lnTo>
                      <a:pt x="2" y="18"/>
                    </a:lnTo>
                    <a:lnTo>
                      <a:pt x="5" y="12"/>
                    </a:lnTo>
                    <a:lnTo>
                      <a:pt x="12" y="7"/>
                    </a:lnTo>
                    <a:lnTo>
                      <a:pt x="20" y="4"/>
                    </a:lnTo>
                    <a:lnTo>
                      <a:pt x="30" y="2"/>
                    </a:lnTo>
                    <a:lnTo>
                      <a:pt x="40" y="0"/>
                    </a:lnTo>
                    <a:lnTo>
                      <a:pt x="45" y="8"/>
                    </a:lnTo>
                    <a:lnTo>
                      <a:pt x="47" y="17"/>
                    </a:lnTo>
                    <a:lnTo>
                      <a:pt x="45" y="23"/>
                    </a:lnTo>
                    <a:lnTo>
                      <a:pt x="42" y="29"/>
                    </a:lnTo>
                    <a:lnTo>
                      <a:pt x="37" y="34"/>
                    </a:lnTo>
                    <a:lnTo>
                      <a:pt x="29" y="37"/>
                    </a:lnTo>
                    <a:lnTo>
                      <a:pt x="21" y="38"/>
                    </a:lnTo>
                    <a:lnTo>
                      <a:pt x="13"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65" name="Freeform 109"/>
              <p:cNvSpPr>
                <a:spLocks/>
              </p:cNvSpPr>
              <p:nvPr/>
            </p:nvSpPr>
            <p:spPr bwMode="auto">
              <a:xfrm>
                <a:off x="4404" y="575"/>
                <a:ext cx="4" cy="4"/>
              </a:xfrm>
              <a:custGeom>
                <a:avLst/>
                <a:gdLst>
                  <a:gd name="T0" fmla="*/ 1 w 9"/>
                  <a:gd name="T1" fmla="*/ 9 h 9"/>
                  <a:gd name="T2" fmla="*/ 0 w 9"/>
                  <a:gd name="T3" fmla="*/ 7 h 9"/>
                  <a:gd name="T4" fmla="*/ 2 w 9"/>
                  <a:gd name="T5" fmla="*/ 5 h 9"/>
                  <a:gd name="T6" fmla="*/ 3 w 9"/>
                  <a:gd name="T7" fmla="*/ 4 h 9"/>
                  <a:gd name="T8" fmla="*/ 5 w 9"/>
                  <a:gd name="T9" fmla="*/ 2 h 9"/>
                  <a:gd name="T10" fmla="*/ 7 w 9"/>
                  <a:gd name="T11" fmla="*/ 0 h 9"/>
                  <a:gd name="T12" fmla="*/ 8 w 9"/>
                  <a:gd name="T13" fmla="*/ 0 h 9"/>
                  <a:gd name="T14" fmla="*/ 8 w 9"/>
                  <a:gd name="T15" fmla="*/ 0 h 9"/>
                  <a:gd name="T16" fmla="*/ 8 w 9"/>
                  <a:gd name="T17" fmla="*/ 2 h 9"/>
                  <a:gd name="T18" fmla="*/ 9 w 9"/>
                  <a:gd name="T19" fmla="*/ 2 h 9"/>
                  <a:gd name="T20" fmla="*/ 9 w 9"/>
                  <a:gd name="T21" fmla="*/ 3 h 9"/>
                  <a:gd name="T22" fmla="*/ 9 w 9"/>
                  <a:gd name="T23" fmla="*/ 3 h 9"/>
                  <a:gd name="T24" fmla="*/ 9 w 9"/>
                  <a:gd name="T25" fmla="*/ 4 h 9"/>
                  <a:gd name="T26" fmla="*/ 9 w 9"/>
                  <a:gd name="T27" fmla="*/ 5 h 9"/>
                  <a:gd name="T28" fmla="*/ 7 w 9"/>
                  <a:gd name="T29" fmla="*/ 6 h 9"/>
                  <a:gd name="T30" fmla="*/ 4 w 9"/>
                  <a:gd name="T31" fmla="*/ 6 h 9"/>
                  <a:gd name="T32" fmla="*/ 3 w 9"/>
                  <a:gd name="T33" fmla="*/ 7 h 9"/>
                  <a:gd name="T34" fmla="*/ 1 w 9"/>
                  <a:gd name="T35"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 h="9">
                    <a:moveTo>
                      <a:pt x="1" y="9"/>
                    </a:moveTo>
                    <a:lnTo>
                      <a:pt x="0" y="7"/>
                    </a:lnTo>
                    <a:lnTo>
                      <a:pt x="2" y="5"/>
                    </a:lnTo>
                    <a:lnTo>
                      <a:pt x="3" y="4"/>
                    </a:lnTo>
                    <a:lnTo>
                      <a:pt x="5" y="2"/>
                    </a:lnTo>
                    <a:lnTo>
                      <a:pt x="7" y="0"/>
                    </a:lnTo>
                    <a:lnTo>
                      <a:pt x="8" y="0"/>
                    </a:lnTo>
                    <a:lnTo>
                      <a:pt x="8" y="0"/>
                    </a:lnTo>
                    <a:lnTo>
                      <a:pt x="8" y="2"/>
                    </a:lnTo>
                    <a:lnTo>
                      <a:pt x="9" y="2"/>
                    </a:lnTo>
                    <a:lnTo>
                      <a:pt x="9" y="3"/>
                    </a:lnTo>
                    <a:lnTo>
                      <a:pt x="9" y="3"/>
                    </a:lnTo>
                    <a:lnTo>
                      <a:pt x="9" y="4"/>
                    </a:lnTo>
                    <a:lnTo>
                      <a:pt x="9" y="5"/>
                    </a:lnTo>
                    <a:lnTo>
                      <a:pt x="7" y="6"/>
                    </a:lnTo>
                    <a:lnTo>
                      <a:pt x="4" y="6"/>
                    </a:lnTo>
                    <a:lnTo>
                      <a:pt x="3" y="7"/>
                    </a:lnTo>
                    <a:lnTo>
                      <a:pt x="1" y="9"/>
                    </a:lnTo>
                    <a:close/>
                  </a:path>
                </a:pathLst>
              </a:custGeom>
              <a:solidFill>
                <a:srgbClr val="00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66" name="Freeform 110"/>
              <p:cNvSpPr>
                <a:spLocks/>
              </p:cNvSpPr>
              <p:nvPr/>
            </p:nvSpPr>
            <p:spPr bwMode="auto">
              <a:xfrm>
                <a:off x="4331" y="564"/>
                <a:ext cx="15" cy="11"/>
              </a:xfrm>
              <a:custGeom>
                <a:avLst/>
                <a:gdLst>
                  <a:gd name="T0" fmla="*/ 4 w 28"/>
                  <a:gd name="T1" fmla="*/ 23 h 23"/>
                  <a:gd name="T2" fmla="*/ 1 w 28"/>
                  <a:gd name="T3" fmla="*/ 18 h 23"/>
                  <a:gd name="T4" fmla="*/ 0 w 28"/>
                  <a:gd name="T5" fmla="*/ 12 h 23"/>
                  <a:gd name="T6" fmla="*/ 2 w 28"/>
                  <a:gd name="T7" fmla="*/ 9 h 23"/>
                  <a:gd name="T8" fmla="*/ 6 w 28"/>
                  <a:gd name="T9" fmla="*/ 5 h 23"/>
                  <a:gd name="T10" fmla="*/ 12 w 28"/>
                  <a:gd name="T11" fmla="*/ 3 h 23"/>
                  <a:gd name="T12" fmla="*/ 18 w 28"/>
                  <a:gd name="T13" fmla="*/ 2 h 23"/>
                  <a:gd name="T14" fmla="*/ 24 w 28"/>
                  <a:gd name="T15" fmla="*/ 0 h 23"/>
                  <a:gd name="T16" fmla="*/ 28 w 28"/>
                  <a:gd name="T17" fmla="*/ 0 h 23"/>
                  <a:gd name="T18" fmla="*/ 27 w 28"/>
                  <a:gd name="T19" fmla="*/ 13 h 23"/>
                  <a:gd name="T20" fmla="*/ 23 w 28"/>
                  <a:gd name="T21" fmla="*/ 20 h 23"/>
                  <a:gd name="T22" fmla="*/ 14 w 28"/>
                  <a:gd name="T23" fmla="*/ 22 h 23"/>
                  <a:gd name="T24" fmla="*/ 4 w 28"/>
                  <a:gd name="T25"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3">
                    <a:moveTo>
                      <a:pt x="4" y="23"/>
                    </a:moveTo>
                    <a:lnTo>
                      <a:pt x="1" y="18"/>
                    </a:lnTo>
                    <a:lnTo>
                      <a:pt x="0" y="12"/>
                    </a:lnTo>
                    <a:lnTo>
                      <a:pt x="2" y="9"/>
                    </a:lnTo>
                    <a:lnTo>
                      <a:pt x="6" y="5"/>
                    </a:lnTo>
                    <a:lnTo>
                      <a:pt x="12" y="3"/>
                    </a:lnTo>
                    <a:lnTo>
                      <a:pt x="18" y="2"/>
                    </a:lnTo>
                    <a:lnTo>
                      <a:pt x="24" y="0"/>
                    </a:lnTo>
                    <a:lnTo>
                      <a:pt x="28" y="0"/>
                    </a:lnTo>
                    <a:lnTo>
                      <a:pt x="27" y="13"/>
                    </a:lnTo>
                    <a:lnTo>
                      <a:pt x="23" y="20"/>
                    </a:lnTo>
                    <a:lnTo>
                      <a:pt x="14" y="22"/>
                    </a:lnTo>
                    <a:lnTo>
                      <a:pt x="4" y="23"/>
                    </a:lnTo>
                    <a:close/>
                  </a:path>
                </a:pathLst>
              </a:custGeom>
              <a:solidFill>
                <a:srgbClr val="00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grpSp>
        <p:grpSp>
          <p:nvGrpSpPr>
            <p:cNvPr id="68" name="Group 111"/>
            <p:cNvGrpSpPr>
              <a:grpSpLocks/>
            </p:cNvGrpSpPr>
            <p:nvPr/>
          </p:nvGrpSpPr>
          <p:grpSpPr bwMode="auto">
            <a:xfrm>
              <a:off x="4639" y="2783"/>
              <a:ext cx="328" cy="394"/>
              <a:chOff x="4128" y="528"/>
              <a:chExt cx="328" cy="394"/>
            </a:xfrm>
          </p:grpSpPr>
          <p:sp>
            <p:nvSpPr>
              <p:cNvPr id="69" name="Freeform 112"/>
              <p:cNvSpPr>
                <a:spLocks/>
              </p:cNvSpPr>
              <p:nvPr/>
            </p:nvSpPr>
            <p:spPr bwMode="auto">
              <a:xfrm>
                <a:off x="4193" y="841"/>
                <a:ext cx="153" cy="69"/>
              </a:xfrm>
              <a:custGeom>
                <a:avLst/>
                <a:gdLst>
                  <a:gd name="T0" fmla="*/ 138 w 305"/>
                  <a:gd name="T1" fmla="*/ 124 h 137"/>
                  <a:gd name="T2" fmla="*/ 101 w 305"/>
                  <a:gd name="T3" fmla="*/ 101 h 137"/>
                  <a:gd name="T4" fmla="*/ 65 w 305"/>
                  <a:gd name="T5" fmla="*/ 79 h 137"/>
                  <a:gd name="T6" fmla="*/ 30 w 305"/>
                  <a:gd name="T7" fmla="*/ 58 h 137"/>
                  <a:gd name="T8" fmla="*/ 7 w 305"/>
                  <a:gd name="T9" fmla="*/ 41 h 137"/>
                  <a:gd name="T10" fmla="*/ 1 w 305"/>
                  <a:gd name="T11" fmla="*/ 34 h 137"/>
                  <a:gd name="T12" fmla="*/ 16 w 305"/>
                  <a:gd name="T13" fmla="*/ 26 h 137"/>
                  <a:gd name="T14" fmla="*/ 47 w 305"/>
                  <a:gd name="T15" fmla="*/ 18 h 137"/>
                  <a:gd name="T16" fmla="*/ 80 w 305"/>
                  <a:gd name="T17" fmla="*/ 10 h 137"/>
                  <a:gd name="T18" fmla="*/ 112 w 305"/>
                  <a:gd name="T19" fmla="*/ 3 h 137"/>
                  <a:gd name="T20" fmla="*/ 136 w 305"/>
                  <a:gd name="T21" fmla="*/ 2 h 137"/>
                  <a:gd name="T22" fmla="*/ 144 w 305"/>
                  <a:gd name="T23" fmla="*/ 6 h 137"/>
                  <a:gd name="T24" fmla="*/ 142 w 305"/>
                  <a:gd name="T25" fmla="*/ 13 h 137"/>
                  <a:gd name="T26" fmla="*/ 124 w 305"/>
                  <a:gd name="T27" fmla="*/ 19 h 137"/>
                  <a:gd name="T28" fmla="*/ 106 w 305"/>
                  <a:gd name="T29" fmla="*/ 24 h 137"/>
                  <a:gd name="T30" fmla="*/ 89 w 305"/>
                  <a:gd name="T31" fmla="*/ 26 h 137"/>
                  <a:gd name="T32" fmla="*/ 80 w 305"/>
                  <a:gd name="T33" fmla="*/ 36 h 137"/>
                  <a:gd name="T34" fmla="*/ 75 w 305"/>
                  <a:gd name="T35" fmla="*/ 52 h 137"/>
                  <a:gd name="T36" fmla="*/ 95 w 305"/>
                  <a:gd name="T37" fmla="*/ 76 h 137"/>
                  <a:gd name="T38" fmla="*/ 123 w 305"/>
                  <a:gd name="T39" fmla="*/ 98 h 137"/>
                  <a:gd name="T40" fmla="*/ 136 w 305"/>
                  <a:gd name="T41" fmla="*/ 107 h 137"/>
                  <a:gd name="T42" fmla="*/ 142 w 305"/>
                  <a:gd name="T43" fmla="*/ 111 h 137"/>
                  <a:gd name="T44" fmla="*/ 152 w 305"/>
                  <a:gd name="T45" fmla="*/ 107 h 137"/>
                  <a:gd name="T46" fmla="*/ 165 w 305"/>
                  <a:gd name="T47" fmla="*/ 102 h 137"/>
                  <a:gd name="T48" fmla="*/ 175 w 305"/>
                  <a:gd name="T49" fmla="*/ 102 h 137"/>
                  <a:gd name="T50" fmla="*/ 189 w 305"/>
                  <a:gd name="T51" fmla="*/ 106 h 137"/>
                  <a:gd name="T52" fmla="*/ 211 w 305"/>
                  <a:gd name="T53" fmla="*/ 105 h 137"/>
                  <a:gd name="T54" fmla="*/ 234 w 305"/>
                  <a:gd name="T55" fmla="*/ 98 h 137"/>
                  <a:gd name="T56" fmla="*/ 258 w 305"/>
                  <a:gd name="T57" fmla="*/ 91 h 137"/>
                  <a:gd name="T58" fmla="*/ 282 w 305"/>
                  <a:gd name="T59" fmla="*/ 86 h 137"/>
                  <a:gd name="T60" fmla="*/ 297 w 305"/>
                  <a:gd name="T61" fmla="*/ 86 h 137"/>
                  <a:gd name="T62" fmla="*/ 302 w 305"/>
                  <a:gd name="T63" fmla="*/ 90 h 137"/>
                  <a:gd name="T64" fmla="*/ 297 w 305"/>
                  <a:gd name="T65" fmla="*/ 97 h 137"/>
                  <a:gd name="T66" fmla="*/ 262 w 305"/>
                  <a:gd name="T67" fmla="*/ 109 h 137"/>
                  <a:gd name="T68" fmla="*/ 218 w 305"/>
                  <a:gd name="T69" fmla="*/ 120 h 137"/>
                  <a:gd name="T70" fmla="*/ 184 w 305"/>
                  <a:gd name="T71" fmla="*/ 128 h 137"/>
                  <a:gd name="T72" fmla="*/ 167 w 305"/>
                  <a:gd name="T73" fmla="*/ 134 h 137"/>
                  <a:gd name="T74" fmla="*/ 159 w 305"/>
                  <a:gd name="T75"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5" h="137">
                    <a:moveTo>
                      <a:pt x="156" y="137"/>
                    </a:moveTo>
                    <a:lnTo>
                      <a:pt x="138" y="124"/>
                    </a:lnTo>
                    <a:lnTo>
                      <a:pt x="120" y="113"/>
                    </a:lnTo>
                    <a:lnTo>
                      <a:pt x="101" y="101"/>
                    </a:lnTo>
                    <a:lnTo>
                      <a:pt x="83" y="91"/>
                    </a:lnTo>
                    <a:lnTo>
                      <a:pt x="65" y="79"/>
                    </a:lnTo>
                    <a:lnTo>
                      <a:pt x="47" y="69"/>
                    </a:lnTo>
                    <a:lnTo>
                      <a:pt x="30" y="58"/>
                    </a:lnTo>
                    <a:lnTo>
                      <a:pt x="14" y="45"/>
                    </a:lnTo>
                    <a:lnTo>
                      <a:pt x="7" y="41"/>
                    </a:lnTo>
                    <a:lnTo>
                      <a:pt x="4" y="38"/>
                    </a:lnTo>
                    <a:lnTo>
                      <a:pt x="1" y="34"/>
                    </a:lnTo>
                    <a:lnTo>
                      <a:pt x="0" y="31"/>
                    </a:lnTo>
                    <a:lnTo>
                      <a:pt x="16" y="26"/>
                    </a:lnTo>
                    <a:lnTo>
                      <a:pt x="31" y="22"/>
                    </a:lnTo>
                    <a:lnTo>
                      <a:pt x="47" y="18"/>
                    </a:lnTo>
                    <a:lnTo>
                      <a:pt x="63" y="14"/>
                    </a:lnTo>
                    <a:lnTo>
                      <a:pt x="80" y="10"/>
                    </a:lnTo>
                    <a:lnTo>
                      <a:pt x="96" y="7"/>
                    </a:lnTo>
                    <a:lnTo>
                      <a:pt x="112" y="3"/>
                    </a:lnTo>
                    <a:lnTo>
                      <a:pt x="129" y="0"/>
                    </a:lnTo>
                    <a:lnTo>
                      <a:pt x="136" y="2"/>
                    </a:lnTo>
                    <a:lnTo>
                      <a:pt x="141" y="3"/>
                    </a:lnTo>
                    <a:lnTo>
                      <a:pt x="144" y="6"/>
                    </a:lnTo>
                    <a:lnTo>
                      <a:pt x="149" y="8"/>
                    </a:lnTo>
                    <a:lnTo>
                      <a:pt x="142" y="13"/>
                    </a:lnTo>
                    <a:lnTo>
                      <a:pt x="134" y="16"/>
                    </a:lnTo>
                    <a:lnTo>
                      <a:pt x="124" y="19"/>
                    </a:lnTo>
                    <a:lnTo>
                      <a:pt x="115" y="22"/>
                    </a:lnTo>
                    <a:lnTo>
                      <a:pt x="106" y="24"/>
                    </a:lnTo>
                    <a:lnTo>
                      <a:pt x="97" y="25"/>
                    </a:lnTo>
                    <a:lnTo>
                      <a:pt x="89" y="26"/>
                    </a:lnTo>
                    <a:lnTo>
                      <a:pt x="81" y="28"/>
                    </a:lnTo>
                    <a:lnTo>
                      <a:pt x="80" y="36"/>
                    </a:lnTo>
                    <a:lnTo>
                      <a:pt x="77" y="44"/>
                    </a:lnTo>
                    <a:lnTo>
                      <a:pt x="75" y="52"/>
                    </a:lnTo>
                    <a:lnTo>
                      <a:pt x="74" y="60"/>
                    </a:lnTo>
                    <a:lnTo>
                      <a:pt x="95" y="76"/>
                    </a:lnTo>
                    <a:lnTo>
                      <a:pt x="111" y="89"/>
                    </a:lnTo>
                    <a:lnTo>
                      <a:pt x="123" y="98"/>
                    </a:lnTo>
                    <a:lnTo>
                      <a:pt x="131" y="104"/>
                    </a:lnTo>
                    <a:lnTo>
                      <a:pt x="136" y="107"/>
                    </a:lnTo>
                    <a:lnTo>
                      <a:pt x="139" y="109"/>
                    </a:lnTo>
                    <a:lnTo>
                      <a:pt x="142" y="111"/>
                    </a:lnTo>
                    <a:lnTo>
                      <a:pt x="143" y="112"/>
                    </a:lnTo>
                    <a:lnTo>
                      <a:pt x="152" y="107"/>
                    </a:lnTo>
                    <a:lnTo>
                      <a:pt x="159" y="104"/>
                    </a:lnTo>
                    <a:lnTo>
                      <a:pt x="165" y="102"/>
                    </a:lnTo>
                    <a:lnTo>
                      <a:pt x="169" y="102"/>
                    </a:lnTo>
                    <a:lnTo>
                      <a:pt x="175" y="102"/>
                    </a:lnTo>
                    <a:lnTo>
                      <a:pt x="181" y="105"/>
                    </a:lnTo>
                    <a:lnTo>
                      <a:pt x="189" y="106"/>
                    </a:lnTo>
                    <a:lnTo>
                      <a:pt x="199" y="108"/>
                    </a:lnTo>
                    <a:lnTo>
                      <a:pt x="211" y="105"/>
                    </a:lnTo>
                    <a:lnTo>
                      <a:pt x="222" y="101"/>
                    </a:lnTo>
                    <a:lnTo>
                      <a:pt x="234" y="98"/>
                    </a:lnTo>
                    <a:lnTo>
                      <a:pt x="245" y="94"/>
                    </a:lnTo>
                    <a:lnTo>
                      <a:pt x="258" y="91"/>
                    </a:lnTo>
                    <a:lnTo>
                      <a:pt x="270" y="89"/>
                    </a:lnTo>
                    <a:lnTo>
                      <a:pt x="282" y="86"/>
                    </a:lnTo>
                    <a:lnTo>
                      <a:pt x="295" y="84"/>
                    </a:lnTo>
                    <a:lnTo>
                      <a:pt x="297" y="86"/>
                    </a:lnTo>
                    <a:lnTo>
                      <a:pt x="300" y="87"/>
                    </a:lnTo>
                    <a:lnTo>
                      <a:pt x="302" y="90"/>
                    </a:lnTo>
                    <a:lnTo>
                      <a:pt x="305" y="92"/>
                    </a:lnTo>
                    <a:lnTo>
                      <a:pt x="297" y="97"/>
                    </a:lnTo>
                    <a:lnTo>
                      <a:pt x="281" y="102"/>
                    </a:lnTo>
                    <a:lnTo>
                      <a:pt x="262" y="109"/>
                    </a:lnTo>
                    <a:lnTo>
                      <a:pt x="240" y="115"/>
                    </a:lnTo>
                    <a:lnTo>
                      <a:pt x="218" y="120"/>
                    </a:lnTo>
                    <a:lnTo>
                      <a:pt x="198" y="124"/>
                    </a:lnTo>
                    <a:lnTo>
                      <a:pt x="184" y="128"/>
                    </a:lnTo>
                    <a:lnTo>
                      <a:pt x="177" y="129"/>
                    </a:lnTo>
                    <a:lnTo>
                      <a:pt x="167" y="134"/>
                    </a:lnTo>
                    <a:lnTo>
                      <a:pt x="161" y="136"/>
                    </a:lnTo>
                    <a:lnTo>
                      <a:pt x="159" y="137"/>
                    </a:lnTo>
                    <a:lnTo>
                      <a:pt x="156" y="137"/>
                    </a:lnTo>
                    <a:close/>
                  </a:path>
                </a:pathLst>
              </a:custGeom>
              <a:solidFill>
                <a:srgbClr val="66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70" name="Freeform 113"/>
              <p:cNvSpPr>
                <a:spLocks/>
              </p:cNvSpPr>
              <p:nvPr/>
            </p:nvSpPr>
            <p:spPr bwMode="auto">
              <a:xfrm>
                <a:off x="4271" y="896"/>
                <a:ext cx="11" cy="6"/>
              </a:xfrm>
              <a:custGeom>
                <a:avLst/>
                <a:gdLst>
                  <a:gd name="T0" fmla="*/ 1 w 21"/>
                  <a:gd name="T1" fmla="*/ 13 h 13"/>
                  <a:gd name="T2" fmla="*/ 1 w 21"/>
                  <a:gd name="T3" fmla="*/ 12 h 13"/>
                  <a:gd name="T4" fmla="*/ 1 w 21"/>
                  <a:gd name="T5" fmla="*/ 11 h 13"/>
                  <a:gd name="T6" fmla="*/ 1 w 21"/>
                  <a:gd name="T7" fmla="*/ 11 h 13"/>
                  <a:gd name="T8" fmla="*/ 0 w 21"/>
                  <a:gd name="T9" fmla="*/ 9 h 13"/>
                  <a:gd name="T10" fmla="*/ 5 w 21"/>
                  <a:gd name="T11" fmla="*/ 7 h 13"/>
                  <a:gd name="T12" fmla="*/ 10 w 21"/>
                  <a:gd name="T13" fmla="*/ 5 h 13"/>
                  <a:gd name="T14" fmla="*/ 16 w 21"/>
                  <a:gd name="T15" fmla="*/ 3 h 13"/>
                  <a:gd name="T16" fmla="*/ 20 w 21"/>
                  <a:gd name="T17" fmla="*/ 0 h 13"/>
                  <a:gd name="T18" fmla="*/ 20 w 21"/>
                  <a:gd name="T19" fmla="*/ 1 h 13"/>
                  <a:gd name="T20" fmla="*/ 20 w 21"/>
                  <a:gd name="T21" fmla="*/ 3 h 13"/>
                  <a:gd name="T22" fmla="*/ 20 w 21"/>
                  <a:gd name="T23" fmla="*/ 4 h 13"/>
                  <a:gd name="T24" fmla="*/ 21 w 21"/>
                  <a:gd name="T25" fmla="*/ 5 h 13"/>
                  <a:gd name="T26" fmla="*/ 17 w 21"/>
                  <a:gd name="T27" fmla="*/ 8 h 13"/>
                  <a:gd name="T28" fmla="*/ 11 w 21"/>
                  <a:gd name="T29" fmla="*/ 11 h 13"/>
                  <a:gd name="T30" fmla="*/ 7 w 21"/>
                  <a:gd name="T31" fmla="*/ 12 h 13"/>
                  <a:gd name="T32" fmla="*/ 1 w 21"/>
                  <a:gd name="T33"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 h="13">
                    <a:moveTo>
                      <a:pt x="1" y="13"/>
                    </a:moveTo>
                    <a:lnTo>
                      <a:pt x="1" y="12"/>
                    </a:lnTo>
                    <a:lnTo>
                      <a:pt x="1" y="11"/>
                    </a:lnTo>
                    <a:lnTo>
                      <a:pt x="1" y="11"/>
                    </a:lnTo>
                    <a:lnTo>
                      <a:pt x="0" y="9"/>
                    </a:lnTo>
                    <a:lnTo>
                      <a:pt x="5" y="7"/>
                    </a:lnTo>
                    <a:lnTo>
                      <a:pt x="10" y="5"/>
                    </a:lnTo>
                    <a:lnTo>
                      <a:pt x="16" y="3"/>
                    </a:lnTo>
                    <a:lnTo>
                      <a:pt x="20" y="0"/>
                    </a:lnTo>
                    <a:lnTo>
                      <a:pt x="20" y="1"/>
                    </a:lnTo>
                    <a:lnTo>
                      <a:pt x="20" y="3"/>
                    </a:lnTo>
                    <a:lnTo>
                      <a:pt x="20" y="4"/>
                    </a:lnTo>
                    <a:lnTo>
                      <a:pt x="21" y="5"/>
                    </a:lnTo>
                    <a:lnTo>
                      <a:pt x="17" y="8"/>
                    </a:lnTo>
                    <a:lnTo>
                      <a:pt x="11" y="11"/>
                    </a:lnTo>
                    <a:lnTo>
                      <a:pt x="7" y="12"/>
                    </a:lnTo>
                    <a:lnTo>
                      <a:pt x="1"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71" name="Freeform 114"/>
              <p:cNvSpPr>
                <a:spLocks/>
              </p:cNvSpPr>
              <p:nvPr/>
            </p:nvSpPr>
            <p:spPr bwMode="auto">
              <a:xfrm>
                <a:off x="4235" y="849"/>
                <a:ext cx="97" cy="43"/>
              </a:xfrm>
              <a:custGeom>
                <a:avLst/>
                <a:gdLst>
                  <a:gd name="T0" fmla="*/ 48 w 196"/>
                  <a:gd name="T1" fmla="*/ 81 h 86"/>
                  <a:gd name="T2" fmla="*/ 35 w 196"/>
                  <a:gd name="T3" fmla="*/ 70 h 86"/>
                  <a:gd name="T4" fmla="*/ 21 w 196"/>
                  <a:gd name="T5" fmla="*/ 60 h 86"/>
                  <a:gd name="T6" fmla="*/ 7 w 196"/>
                  <a:gd name="T7" fmla="*/ 49 h 86"/>
                  <a:gd name="T8" fmla="*/ 1 w 196"/>
                  <a:gd name="T9" fmla="*/ 38 h 86"/>
                  <a:gd name="T10" fmla="*/ 5 w 196"/>
                  <a:gd name="T11" fmla="*/ 28 h 86"/>
                  <a:gd name="T12" fmla="*/ 12 w 196"/>
                  <a:gd name="T13" fmla="*/ 18 h 86"/>
                  <a:gd name="T14" fmla="*/ 29 w 196"/>
                  <a:gd name="T15" fmla="*/ 11 h 86"/>
                  <a:gd name="T16" fmla="*/ 51 w 196"/>
                  <a:gd name="T17" fmla="*/ 6 h 86"/>
                  <a:gd name="T18" fmla="*/ 71 w 196"/>
                  <a:gd name="T19" fmla="*/ 2 h 86"/>
                  <a:gd name="T20" fmla="*/ 80 w 196"/>
                  <a:gd name="T21" fmla="*/ 1 h 86"/>
                  <a:gd name="T22" fmla="*/ 81 w 196"/>
                  <a:gd name="T23" fmla="*/ 1 h 86"/>
                  <a:gd name="T24" fmla="*/ 75 w 196"/>
                  <a:gd name="T25" fmla="*/ 6 h 86"/>
                  <a:gd name="T26" fmla="*/ 62 w 196"/>
                  <a:gd name="T27" fmla="*/ 13 h 86"/>
                  <a:gd name="T28" fmla="*/ 48 w 196"/>
                  <a:gd name="T29" fmla="*/ 17 h 86"/>
                  <a:gd name="T30" fmla="*/ 35 w 196"/>
                  <a:gd name="T31" fmla="*/ 22 h 86"/>
                  <a:gd name="T32" fmla="*/ 29 w 196"/>
                  <a:gd name="T33" fmla="*/ 25 h 86"/>
                  <a:gd name="T34" fmla="*/ 28 w 196"/>
                  <a:gd name="T35" fmla="*/ 29 h 86"/>
                  <a:gd name="T36" fmla="*/ 39 w 196"/>
                  <a:gd name="T37" fmla="*/ 28 h 86"/>
                  <a:gd name="T38" fmla="*/ 63 w 196"/>
                  <a:gd name="T39" fmla="*/ 16 h 86"/>
                  <a:gd name="T40" fmla="*/ 89 w 196"/>
                  <a:gd name="T41" fmla="*/ 8 h 86"/>
                  <a:gd name="T42" fmla="*/ 108 w 196"/>
                  <a:gd name="T43" fmla="*/ 15 h 86"/>
                  <a:gd name="T44" fmla="*/ 121 w 196"/>
                  <a:gd name="T45" fmla="*/ 36 h 86"/>
                  <a:gd name="T46" fmla="*/ 135 w 196"/>
                  <a:gd name="T47" fmla="*/ 47 h 86"/>
                  <a:gd name="T48" fmla="*/ 147 w 196"/>
                  <a:gd name="T49" fmla="*/ 53 h 86"/>
                  <a:gd name="T50" fmla="*/ 161 w 196"/>
                  <a:gd name="T51" fmla="*/ 53 h 86"/>
                  <a:gd name="T52" fmla="*/ 176 w 196"/>
                  <a:gd name="T53" fmla="*/ 54 h 86"/>
                  <a:gd name="T54" fmla="*/ 190 w 196"/>
                  <a:gd name="T55" fmla="*/ 59 h 86"/>
                  <a:gd name="T56" fmla="*/ 190 w 196"/>
                  <a:gd name="T57" fmla="*/ 64 h 86"/>
                  <a:gd name="T58" fmla="*/ 165 w 196"/>
                  <a:gd name="T59" fmla="*/ 72 h 86"/>
                  <a:gd name="T60" fmla="*/ 134 w 196"/>
                  <a:gd name="T61" fmla="*/ 79 h 86"/>
                  <a:gd name="T62" fmla="*/ 109 w 196"/>
                  <a:gd name="T63" fmla="*/ 83 h 86"/>
                  <a:gd name="T64" fmla="*/ 98 w 196"/>
                  <a:gd name="T65" fmla="*/ 79 h 86"/>
                  <a:gd name="T66" fmla="*/ 86 w 196"/>
                  <a:gd name="T67" fmla="*/ 78 h 86"/>
                  <a:gd name="T68" fmla="*/ 77 w 196"/>
                  <a:gd name="T69" fmla="*/ 79 h 86"/>
                  <a:gd name="T70" fmla="*/ 67 w 196"/>
                  <a:gd name="T71" fmla="*/ 83 h 86"/>
                  <a:gd name="T72" fmla="*/ 60 w 196"/>
                  <a:gd name="T73" fmla="*/ 86 h 86"/>
                  <a:gd name="T74" fmla="*/ 56 w 196"/>
                  <a:gd name="T7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6" h="86">
                    <a:moveTo>
                      <a:pt x="55" y="86"/>
                    </a:moveTo>
                    <a:lnTo>
                      <a:pt x="48" y="81"/>
                    </a:lnTo>
                    <a:lnTo>
                      <a:pt x="41" y="75"/>
                    </a:lnTo>
                    <a:lnTo>
                      <a:pt x="35" y="70"/>
                    </a:lnTo>
                    <a:lnTo>
                      <a:pt x="28" y="64"/>
                    </a:lnTo>
                    <a:lnTo>
                      <a:pt x="21" y="60"/>
                    </a:lnTo>
                    <a:lnTo>
                      <a:pt x="14" y="54"/>
                    </a:lnTo>
                    <a:lnTo>
                      <a:pt x="7" y="49"/>
                    </a:lnTo>
                    <a:lnTo>
                      <a:pt x="0" y="44"/>
                    </a:lnTo>
                    <a:lnTo>
                      <a:pt x="1" y="38"/>
                    </a:lnTo>
                    <a:lnTo>
                      <a:pt x="2" y="32"/>
                    </a:lnTo>
                    <a:lnTo>
                      <a:pt x="5" y="28"/>
                    </a:lnTo>
                    <a:lnTo>
                      <a:pt x="6" y="22"/>
                    </a:lnTo>
                    <a:lnTo>
                      <a:pt x="12" y="18"/>
                    </a:lnTo>
                    <a:lnTo>
                      <a:pt x="20" y="15"/>
                    </a:lnTo>
                    <a:lnTo>
                      <a:pt x="29" y="11"/>
                    </a:lnTo>
                    <a:lnTo>
                      <a:pt x="39" y="9"/>
                    </a:lnTo>
                    <a:lnTo>
                      <a:pt x="51" y="6"/>
                    </a:lnTo>
                    <a:lnTo>
                      <a:pt x="61" y="3"/>
                    </a:lnTo>
                    <a:lnTo>
                      <a:pt x="71" y="2"/>
                    </a:lnTo>
                    <a:lnTo>
                      <a:pt x="80" y="0"/>
                    </a:lnTo>
                    <a:lnTo>
                      <a:pt x="80" y="1"/>
                    </a:lnTo>
                    <a:lnTo>
                      <a:pt x="81" y="1"/>
                    </a:lnTo>
                    <a:lnTo>
                      <a:pt x="81" y="1"/>
                    </a:lnTo>
                    <a:lnTo>
                      <a:pt x="81" y="2"/>
                    </a:lnTo>
                    <a:lnTo>
                      <a:pt x="75" y="6"/>
                    </a:lnTo>
                    <a:lnTo>
                      <a:pt x="68" y="9"/>
                    </a:lnTo>
                    <a:lnTo>
                      <a:pt x="62" y="13"/>
                    </a:lnTo>
                    <a:lnTo>
                      <a:pt x="55" y="15"/>
                    </a:lnTo>
                    <a:lnTo>
                      <a:pt x="48" y="17"/>
                    </a:lnTo>
                    <a:lnTo>
                      <a:pt x="41" y="19"/>
                    </a:lnTo>
                    <a:lnTo>
                      <a:pt x="35" y="22"/>
                    </a:lnTo>
                    <a:lnTo>
                      <a:pt x="29" y="24"/>
                    </a:lnTo>
                    <a:lnTo>
                      <a:pt x="29" y="25"/>
                    </a:lnTo>
                    <a:lnTo>
                      <a:pt x="29" y="28"/>
                    </a:lnTo>
                    <a:lnTo>
                      <a:pt x="28" y="29"/>
                    </a:lnTo>
                    <a:lnTo>
                      <a:pt x="28" y="30"/>
                    </a:lnTo>
                    <a:lnTo>
                      <a:pt x="39" y="28"/>
                    </a:lnTo>
                    <a:lnTo>
                      <a:pt x="51" y="23"/>
                    </a:lnTo>
                    <a:lnTo>
                      <a:pt x="63" y="16"/>
                    </a:lnTo>
                    <a:lnTo>
                      <a:pt x="77" y="10"/>
                    </a:lnTo>
                    <a:lnTo>
                      <a:pt x="89" y="8"/>
                    </a:lnTo>
                    <a:lnTo>
                      <a:pt x="99" y="8"/>
                    </a:lnTo>
                    <a:lnTo>
                      <a:pt x="108" y="15"/>
                    </a:lnTo>
                    <a:lnTo>
                      <a:pt x="115" y="30"/>
                    </a:lnTo>
                    <a:lnTo>
                      <a:pt x="121" y="36"/>
                    </a:lnTo>
                    <a:lnTo>
                      <a:pt x="128" y="41"/>
                    </a:lnTo>
                    <a:lnTo>
                      <a:pt x="135" y="47"/>
                    </a:lnTo>
                    <a:lnTo>
                      <a:pt x="143" y="53"/>
                    </a:lnTo>
                    <a:lnTo>
                      <a:pt x="147" y="53"/>
                    </a:lnTo>
                    <a:lnTo>
                      <a:pt x="153" y="53"/>
                    </a:lnTo>
                    <a:lnTo>
                      <a:pt x="161" y="53"/>
                    </a:lnTo>
                    <a:lnTo>
                      <a:pt x="168" y="53"/>
                    </a:lnTo>
                    <a:lnTo>
                      <a:pt x="176" y="54"/>
                    </a:lnTo>
                    <a:lnTo>
                      <a:pt x="183" y="56"/>
                    </a:lnTo>
                    <a:lnTo>
                      <a:pt x="190" y="59"/>
                    </a:lnTo>
                    <a:lnTo>
                      <a:pt x="196" y="62"/>
                    </a:lnTo>
                    <a:lnTo>
                      <a:pt x="190" y="64"/>
                    </a:lnTo>
                    <a:lnTo>
                      <a:pt x="179" y="68"/>
                    </a:lnTo>
                    <a:lnTo>
                      <a:pt x="165" y="72"/>
                    </a:lnTo>
                    <a:lnTo>
                      <a:pt x="149" y="76"/>
                    </a:lnTo>
                    <a:lnTo>
                      <a:pt x="134" y="79"/>
                    </a:lnTo>
                    <a:lnTo>
                      <a:pt x="120" y="82"/>
                    </a:lnTo>
                    <a:lnTo>
                      <a:pt x="109" y="83"/>
                    </a:lnTo>
                    <a:lnTo>
                      <a:pt x="105" y="82"/>
                    </a:lnTo>
                    <a:lnTo>
                      <a:pt x="98" y="79"/>
                    </a:lnTo>
                    <a:lnTo>
                      <a:pt x="91" y="78"/>
                    </a:lnTo>
                    <a:lnTo>
                      <a:pt x="86" y="78"/>
                    </a:lnTo>
                    <a:lnTo>
                      <a:pt x="82" y="78"/>
                    </a:lnTo>
                    <a:lnTo>
                      <a:pt x="77" y="79"/>
                    </a:lnTo>
                    <a:lnTo>
                      <a:pt x="73" y="81"/>
                    </a:lnTo>
                    <a:lnTo>
                      <a:pt x="67" y="83"/>
                    </a:lnTo>
                    <a:lnTo>
                      <a:pt x="61" y="86"/>
                    </a:lnTo>
                    <a:lnTo>
                      <a:pt x="60" y="86"/>
                    </a:lnTo>
                    <a:lnTo>
                      <a:pt x="59" y="86"/>
                    </a:lnTo>
                    <a:lnTo>
                      <a:pt x="56" y="86"/>
                    </a:lnTo>
                    <a:lnTo>
                      <a:pt x="55" y="86"/>
                    </a:lnTo>
                    <a:close/>
                  </a:path>
                </a:pathLst>
              </a:cu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72" name="Freeform 115"/>
              <p:cNvSpPr>
                <a:spLocks/>
              </p:cNvSpPr>
              <p:nvPr/>
            </p:nvSpPr>
            <p:spPr bwMode="auto">
              <a:xfrm>
                <a:off x="4267" y="830"/>
                <a:ext cx="120" cy="56"/>
              </a:xfrm>
              <a:custGeom>
                <a:avLst/>
                <a:gdLst>
                  <a:gd name="T0" fmla="*/ 171 w 239"/>
                  <a:gd name="T1" fmla="*/ 111 h 111"/>
                  <a:gd name="T2" fmla="*/ 130 w 239"/>
                  <a:gd name="T3" fmla="*/ 89 h 111"/>
                  <a:gd name="T4" fmla="*/ 99 w 239"/>
                  <a:gd name="T5" fmla="*/ 71 h 111"/>
                  <a:gd name="T6" fmla="*/ 74 w 239"/>
                  <a:gd name="T7" fmla="*/ 59 h 111"/>
                  <a:gd name="T8" fmla="*/ 56 w 239"/>
                  <a:gd name="T9" fmla="*/ 50 h 111"/>
                  <a:gd name="T10" fmla="*/ 42 w 239"/>
                  <a:gd name="T11" fmla="*/ 41 h 111"/>
                  <a:gd name="T12" fmla="*/ 28 w 239"/>
                  <a:gd name="T13" fmla="*/ 35 h 111"/>
                  <a:gd name="T14" fmla="*/ 16 w 239"/>
                  <a:gd name="T15" fmla="*/ 29 h 111"/>
                  <a:gd name="T16" fmla="*/ 0 w 239"/>
                  <a:gd name="T17" fmla="*/ 21 h 111"/>
                  <a:gd name="T18" fmla="*/ 0 w 239"/>
                  <a:gd name="T19" fmla="*/ 20 h 111"/>
                  <a:gd name="T20" fmla="*/ 0 w 239"/>
                  <a:gd name="T21" fmla="*/ 18 h 111"/>
                  <a:gd name="T22" fmla="*/ 0 w 239"/>
                  <a:gd name="T23" fmla="*/ 17 h 111"/>
                  <a:gd name="T24" fmla="*/ 1 w 239"/>
                  <a:gd name="T25" fmla="*/ 16 h 111"/>
                  <a:gd name="T26" fmla="*/ 18 w 239"/>
                  <a:gd name="T27" fmla="*/ 9 h 111"/>
                  <a:gd name="T28" fmla="*/ 32 w 239"/>
                  <a:gd name="T29" fmla="*/ 5 h 111"/>
                  <a:gd name="T30" fmla="*/ 42 w 239"/>
                  <a:gd name="T31" fmla="*/ 1 h 111"/>
                  <a:gd name="T32" fmla="*/ 53 w 239"/>
                  <a:gd name="T33" fmla="*/ 0 h 111"/>
                  <a:gd name="T34" fmla="*/ 62 w 239"/>
                  <a:gd name="T35" fmla="*/ 2 h 111"/>
                  <a:gd name="T36" fmla="*/ 72 w 239"/>
                  <a:gd name="T37" fmla="*/ 6 h 111"/>
                  <a:gd name="T38" fmla="*/ 86 w 239"/>
                  <a:gd name="T39" fmla="*/ 13 h 111"/>
                  <a:gd name="T40" fmla="*/ 103 w 239"/>
                  <a:gd name="T41" fmla="*/ 23 h 111"/>
                  <a:gd name="T42" fmla="*/ 112 w 239"/>
                  <a:gd name="T43" fmla="*/ 26 h 111"/>
                  <a:gd name="T44" fmla="*/ 122 w 239"/>
                  <a:gd name="T45" fmla="*/ 31 h 111"/>
                  <a:gd name="T46" fmla="*/ 131 w 239"/>
                  <a:gd name="T47" fmla="*/ 36 h 111"/>
                  <a:gd name="T48" fmla="*/ 141 w 239"/>
                  <a:gd name="T49" fmla="*/ 41 h 111"/>
                  <a:gd name="T50" fmla="*/ 150 w 239"/>
                  <a:gd name="T51" fmla="*/ 47 h 111"/>
                  <a:gd name="T52" fmla="*/ 161 w 239"/>
                  <a:gd name="T53" fmla="*/ 53 h 111"/>
                  <a:gd name="T54" fmla="*/ 171 w 239"/>
                  <a:gd name="T55" fmla="*/ 58 h 111"/>
                  <a:gd name="T56" fmla="*/ 183 w 239"/>
                  <a:gd name="T57" fmla="*/ 62 h 111"/>
                  <a:gd name="T58" fmla="*/ 198 w 239"/>
                  <a:gd name="T59" fmla="*/ 69 h 111"/>
                  <a:gd name="T60" fmla="*/ 208 w 239"/>
                  <a:gd name="T61" fmla="*/ 75 h 111"/>
                  <a:gd name="T62" fmla="*/ 216 w 239"/>
                  <a:gd name="T63" fmla="*/ 80 h 111"/>
                  <a:gd name="T64" fmla="*/ 223 w 239"/>
                  <a:gd name="T65" fmla="*/ 82 h 111"/>
                  <a:gd name="T66" fmla="*/ 228 w 239"/>
                  <a:gd name="T67" fmla="*/ 84 h 111"/>
                  <a:gd name="T68" fmla="*/ 231 w 239"/>
                  <a:gd name="T69" fmla="*/ 85 h 111"/>
                  <a:gd name="T70" fmla="*/ 234 w 239"/>
                  <a:gd name="T71" fmla="*/ 88 h 111"/>
                  <a:gd name="T72" fmla="*/ 239 w 239"/>
                  <a:gd name="T73" fmla="*/ 89 h 111"/>
                  <a:gd name="T74" fmla="*/ 234 w 239"/>
                  <a:gd name="T75" fmla="*/ 92 h 111"/>
                  <a:gd name="T76" fmla="*/ 228 w 239"/>
                  <a:gd name="T77" fmla="*/ 96 h 111"/>
                  <a:gd name="T78" fmla="*/ 218 w 239"/>
                  <a:gd name="T79" fmla="*/ 99 h 111"/>
                  <a:gd name="T80" fmla="*/ 207 w 239"/>
                  <a:gd name="T81" fmla="*/ 103 h 111"/>
                  <a:gd name="T82" fmla="*/ 195 w 239"/>
                  <a:gd name="T83" fmla="*/ 106 h 111"/>
                  <a:gd name="T84" fmla="*/ 185 w 239"/>
                  <a:gd name="T85" fmla="*/ 108 h 111"/>
                  <a:gd name="T86" fmla="*/ 177 w 239"/>
                  <a:gd name="T87" fmla="*/ 109 h 111"/>
                  <a:gd name="T88" fmla="*/ 171 w 239"/>
                  <a:gd name="T89"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39" h="111">
                    <a:moveTo>
                      <a:pt x="171" y="111"/>
                    </a:moveTo>
                    <a:lnTo>
                      <a:pt x="130" y="89"/>
                    </a:lnTo>
                    <a:lnTo>
                      <a:pt x="99" y="71"/>
                    </a:lnTo>
                    <a:lnTo>
                      <a:pt x="74" y="59"/>
                    </a:lnTo>
                    <a:lnTo>
                      <a:pt x="56" y="50"/>
                    </a:lnTo>
                    <a:lnTo>
                      <a:pt x="42" y="41"/>
                    </a:lnTo>
                    <a:lnTo>
                      <a:pt x="28" y="35"/>
                    </a:lnTo>
                    <a:lnTo>
                      <a:pt x="16" y="29"/>
                    </a:lnTo>
                    <a:lnTo>
                      <a:pt x="0" y="21"/>
                    </a:lnTo>
                    <a:lnTo>
                      <a:pt x="0" y="20"/>
                    </a:lnTo>
                    <a:lnTo>
                      <a:pt x="0" y="18"/>
                    </a:lnTo>
                    <a:lnTo>
                      <a:pt x="0" y="17"/>
                    </a:lnTo>
                    <a:lnTo>
                      <a:pt x="1" y="16"/>
                    </a:lnTo>
                    <a:lnTo>
                      <a:pt x="18" y="9"/>
                    </a:lnTo>
                    <a:lnTo>
                      <a:pt x="32" y="5"/>
                    </a:lnTo>
                    <a:lnTo>
                      <a:pt x="42" y="1"/>
                    </a:lnTo>
                    <a:lnTo>
                      <a:pt x="53" y="0"/>
                    </a:lnTo>
                    <a:lnTo>
                      <a:pt x="62" y="2"/>
                    </a:lnTo>
                    <a:lnTo>
                      <a:pt x="72" y="6"/>
                    </a:lnTo>
                    <a:lnTo>
                      <a:pt x="86" y="13"/>
                    </a:lnTo>
                    <a:lnTo>
                      <a:pt x="103" y="23"/>
                    </a:lnTo>
                    <a:lnTo>
                      <a:pt x="112" y="26"/>
                    </a:lnTo>
                    <a:lnTo>
                      <a:pt x="122" y="31"/>
                    </a:lnTo>
                    <a:lnTo>
                      <a:pt x="131" y="36"/>
                    </a:lnTo>
                    <a:lnTo>
                      <a:pt x="141" y="41"/>
                    </a:lnTo>
                    <a:lnTo>
                      <a:pt x="150" y="47"/>
                    </a:lnTo>
                    <a:lnTo>
                      <a:pt x="161" y="53"/>
                    </a:lnTo>
                    <a:lnTo>
                      <a:pt x="171" y="58"/>
                    </a:lnTo>
                    <a:lnTo>
                      <a:pt x="183" y="62"/>
                    </a:lnTo>
                    <a:lnTo>
                      <a:pt x="198" y="69"/>
                    </a:lnTo>
                    <a:lnTo>
                      <a:pt x="208" y="75"/>
                    </a:lnTo>
                    <a:lnTo>
                      <a:pt x="216" y="80"/>
                    </a:lnTo>
                    <a:lnTo>
                      <a:pt x="223" y="82"/>
                    </a:lnTo>
                    <a:lnTo>
                      <a:pt x="228" y="84"/>
                    </a:lnTo>
                    <a:lnTo>
                      <a:pt x="231" y="85"/>
                    </a:lnTo>
                    <a:lnTo>
                      <a:pt x="234" y="88"/>
                    </a:lnTo>
                    <a:lnTo>
                      <a:pt x="239" y="89"/>
                    </a:lnTo>
                    <a:lnTo>
                      <a:pt x="234" y="92"/>
                    </a:lnTo>
                    <a:lnTo>
                      <a:pt x="228" y="96"/>
                    </a:lnTo>
                    <a:lnTo>
                      <a:pt x="218" y="99"/>
                    </a:lnTo>
                    <a:lnTo>
                      <a:pt x="207" y="103"/>
                    </a:lnTo>
                    <a:lnTo>
                      <a:pt x="195" y="106"/>
                    </a:lnTo>
                    <a:lnTo>
                      <a:pt x="185" y="108"/>
                    </a:lnTo>
                    <a:lnTo>
                      <a:pt x="177" y="109"/>
                    </a:lnTo>
                    <a:lnTo>
                      <a:pt x="171" y="111"/>
                    </a:lnTo>
                    <a:close/>
                  </a:path>
                </a:pathLst>
              </a:custGeom>
              <a:solidFill>
                <a:srgbClr val="CC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73" name="Freeform 116"/>
              <p:cNvSpPr>
                <a:spLocks/>
              </p:cNvSpPr>
              <p:nvPr/>
            </p:nvSpPr>
            <p:spPr bwMode="auto">
              <a:xfrm>
                <a:off x="4266" y="863"/>
                <a:ext cx="21" cy="17"/>
              </a:xfrm>
              <a:custGeom>
                <a:avLst/>
                <a:gdLst>
                  <a:gd name="T0" fmla="*/ 8 w 43"/>
                  <a:gd name="T1" fmla="*/ 33 h 33"/>
                  <a:gd name="T2" fmla="*/ 6 w 43"/>
                  <a:gd name="T3" fmla="*/ 32 h 33"/>
                  <a:gd name="T4" fmla="*/ 4 w 43"/>
                  <a:gd name="T5" fmla="*/ 30 h 33"/>
                  <a:gd name="T6" fmla="*/ 3 w 43"/>
                  <a:gd name="T7" fmla="*/ 28 h 33"/>
                  <a:gd name="T8" fmla="*/ 0 w 43"/>
                  <a:gd name="T9" fmla="*/ 27 h 33"/>
                  <a:gd name="T10" fmla="*/ 1 w 43"/>
                  <a:gd name="T11" fmla="*/ 15 h 33"/>
                  <a:gd name="T12" fmla="*/ 6 w 43"/>
                  <a:gd name="T13" fmla="*/ 7 h 33"/>
                  <a:gd name="T14" fmla="*/ 13 w 43"/>
                  <a:gd name="T15" fmla="*/ 1 h 33"/>
                  <a:gd name="T16" fmla="*/ 22 w 43"/>
                  <a:gd name="T17" fmla="*/ 0 h 33"/>
                  <a:gd name="T18" fmla="*/ 30 w 43"/>
                  <a:gd name="T19" fmla="*/ 1 h 33"/>
                  <a:gd name="T20" fmla="*/ 37 w 43"/>
                  <a:gd name="T21" fmla="*/ 4 h 33"/>
                  <a:gd name="T22" fmla="*/ 42 w 43"/>
                  <a:gd name="T23" fmla="*/ 11 h 33"/>
                  <a:gd name="T24" fmla="*/ 43 w 43"/>
                  <a:gd name="T25" fmla="*/ 20 h 33"/>
                  <a:gd name="T26" fmla="*/ 39 w 43"/>
                  <a:gd name="T27" fmla="*/ 24 h 33"/>
                  <a:gd name="T28" fmla="*/ 35 w 43"/>
                  <a:gd name="T29" fmla="*/ 27 h 33"/>
                  <a:gd name="T30" fmla="*/ 30 w 43"/>
                  <a:gd name="T31" fmla="*/ 28 h 33"/>
                  <a:gd name="T32" fmla="*/ 27 w 43"/>
                  <a:gd name="T33" fmla="*/ 31 h 33"/>
                  <a:gd name="T34" fmla="*/ 22 w 43"/>
                  <a:gd name="T35" fmla="*/ 32 h 33"/>
                  <a:gd name="T36" fmla="*/ 18 w 43"/>
                  <a:gd name="T37" fmla="*/ 33 h 33"/>
                  <a:gd name="T38" fmla="*/ 13 w 43"/>
                  <a:gd name="T39" fmla="*/ 33 h 33"/>
                  <a:gd name="T40" fmla="*/ 8 w 43"/>
                  <a:gd name="T41"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3" h="33">
                    <a:moveTo>
                      <a:pt x="8" y="33"/>
                    </a:moveTo>
                    <a:lnTo>
                      <a:pt x="6" y="32"/>
                    </a:lnTo>
                    <a:lnTo>
                      <a:pt x="4" y="30"/>
                    </a:lnTo>
                    <a:lnTo>
                      <a:pt x="3" y="28"/>
                    </a:lnTo>
                    <a:lnTo>
                      <a:pt x="0" y="27"/>
                    </a:lnTo>
                    <a:lnTo>
                      <a:pt x="1" y="15"/>
                    </a:lnTo>
                    <a:lnTo>
                      <a:pt x="6" y="7"/>
                    </a:lnTo>
                    <a:lnTo>
                      <a:pt x="13" y="1"/>
                    </a:lnTo>
                    <a:lnTo>
                      <a:pt x="22" y="0"/>
                    </a:lnTo>
                    <a:lnTo>
                      <a:pt x="30" y="1"/>
                    </a:lnTo>
                    <a:lnTo>
                      <a:pt x="37" y="4"/>
                    </a:lnTo>
                    <a:lnTo>
                      <a:pt x="42" y="11"/>
                    </a:lnTo>
                    <a:lnTo>
                      <a:pt x="43" y="20"/>
                    </a:lnTo>
                    <a:lnTo>
                      <a:pt x="39" y="24"/>
                    </a:lnTo>
                    <a:lnTo>
                      <a:pt x="35" y="27"/>
                    </a:lnTo>
                    <a:lnTo>
                      <a:pt x="30" y="28"/>
                    </a:lnTo>
                    <a:lnTo>
                      <a:pt x="27" y="31"/>
                    </a:lnTo>
                    <a:lnTo>
                      <a:pt x="22" y="32"/>
                    </a:lnTo>
                    <a:lnTo>
                      <a:pt x="18" y="33"/>
                    </a:lnTo>
                    <a:lnTo>
                      <a:pt x="13" y="33"/>
                    </a:lnTo>
                    <a:lnTo>
                      <a:pt x="8"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74" name="Freeform 117"/>
              <p:cNvSpPr>
                <a:spLocks/>
              </p:cNvSpPr>
              <p:nvPr/>
            </p:nvSpPr>
            <p:spPr bwMode="auto">
              <a:xfrm>
                <a:off x="4267" y="867"/>
                <a:ext cx="16" cy="10"/>
              </a:xfrm>
              <a:custGeom>
                <a:avLst/>
                <a:gdLst>
                  <a:gd name="T0" fmla="*/ 5 w 32"/>
                  <a:gd name="T1" fmla="*/ 20 h 20"/>
                  <a:gd name="T2" fmla="*/ 2 w 32"/>
                  <a:gd name="T3" fmla="*/ 18 h 20"/>
                  <a:gd name="T4" fmla="*/ 1 w 32"/>
                  <a:gd name="T5" fmla="*/ 15 h 20"/>
                  <a:gd name="T6" fmla="*/ 0 w 32"/>
                  <a:gd name="T7" fmla="*/ 12 h 20"/>
                  <a:gd name="T8" fmla="*/ 0 w 32"/>
                  <a:gd name="T9" fmla="*/ 10 h 20"/>
                  <a:gd name="T10" fmla="*/ 5 w 32"/>
                  <a:gd name="T11" fmla="*/ 4 h 20"/>
                  <a:gd name="T12" fmla="*/ 11 w 32"/>
                  <a:gd name="T13" fmla="*/ 1 h 20"/>
                  <a:gd name="T14" fmla="*/ 17 w 32"/>
                  <a:gd name="T15" fmla="*/ 0 h 20"/>
                  <a:gd name="T16" fmla="*/ 26 w 32"/>
                  <a:gd name="T17" fmla="*/ 0 h 20"/>
                  <a:gd name="T18" fmla="*/ 27 w 32"/>
                  <a:gd name="T19" fmla="*/ 1 h 20"/>
                  <a:gd name="T20" fmla="*/ 30 w 32"/>
                  <a:gd name="T21" fmla="*/ 3 h 20"/>
                  <a:gd name="T22" fmla="*/ 31 w 32"/>
                  <a:gd name="T23" fmla="*/ 4 h 20"/>
                  <a:gd name="T24" fmla="*/ 32 w 32"/>
                  <a:gd name="T25" fmla="*/ 5 h 20"/>
                  <a:gd name="T26" fmla="*/ 27 w 32"/>
                  <a:gd name="T27" fmla="*/ 15 h 20"/>
                  <a:gd name="T28" fmla="*/ 22 w 32"/>
                  <a:gd name="T29" fmla="*/ 18 h 20"/>
                  <a:gd name="T30" fmla="*/ 14 w 32"/>
                  <a:gd name="T31" fmla="*/ 20 h 20"/>
                  <a:gd name="T32" fmla="*/ 5 w 32"/>
                  <a:gd name="T3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20">
                    <a:moveTo>
                      <a:pt x="5" y="20"/>
                    </a:moveTo>
                    <a:lnTo>
                      <a:pt x="2" y="18"/>
                    </a:lnTo>
                    <a:lnTo>
                      <a:pt x="1" y="15"/>
                    </a:lnTo>
                    <a:lnTo>
                      <a:pt x="0" y="12"/>
                    </a:lnTo>
                    <a:lnTo>
                      <a:pt x="0" y="10"/>
                    </a:lnTo>
                    <a:lnTo>
                      <a:pt x="5" y="4"/>
                    </a:lnTo>
                    <a:lnTo>
                      <a:pt x="11" y="1"/>
                    </a:lnTo>
                    <a:lnTo>
                      <a:pt x="17" y="0"/>
                    </a:lnTo>
                    <a:lnTo>
                      <a:pt x="26" y="0"/>
                    </a:lnTo>
                    <a:lnTo>
                      <a:pt x="27" y="1"/>
                    </a:lnTo>
                    <a:lnTo>
                      <a:pt x="30" y="3"/>
                    </a:lnTo>
                    <a:lnTo>
                      <a:pt x="31" y="4"/>
                    </a:lnTo>
                    <a:lnTo>
                      <a:pt x="32" y="5"/>
                    </a:lnTo>
                    <a:lnTo>
                      <a:pt x="27" y="15"/>
                    </a:lnTo>
                    <a:lnTo>
                      <a:pt x="22" y="18"/>
                    </a:lnTo>
                    <a:lnTo>
                      <a:pt x="14" y="20"/>
                    </a:lnTo>
                    <a:lnTo>
                      <a:pt x="5" y="20"/>
                    </a:lnTo>
                    <a:close/>
                  </a:path>
                </a:pathLst>
              </a:custGeom>
              <a:solidFill>
                <a:srgbClr val="00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75" name="Freeform 118"/>
              <p:cNvSpPr>
                <a:spLocks/>
              </p:cNvSpPr>
              <p:nvPr/>
            </p:nvSpPr>
            <p:spPr bwMode="auto">
              <a:xfrm>
                <a:off x="4300" y="803"/>
                <a:ext cx="156" cy="70"/>
              </a:xfrm>
              <a:custGeom>
                <a:avLst/>
                <a:gdLst>
                  <a:gd name="T0" fmla="*/ 181 w 313"/>
                  <a:gd name="T1" fmla="*/ 135 h 139"/>
                  <a:gd name="T2" fmla="*/ 169 w 313"/>
                  <a:gd name="T3" fmla="*/ 131 h 139"/>
                  <a:gd name="T4" fmla="*/ 165 w 313"/>
                  <a:gd name="T5" fmla="*/ 129 h 139"/>
                  <a:gd name="T6" fmla="*/ 165 w 313"/>
                  <a:gd name="T7" fmla="*/ 127 h 139"/>
                  <a:gd name="T8" fmla="*/ 175 w 313"/>
                  <a:gd name="T9" fmla="*/ 122 h 139"/>
                  <a:gd name="T10" fmla="*/ 195 w 313"/>
                  <a:gd name="T11" fmla="*/ 116 h 139"/>
                  <a:gd name="T12" fmla="*/ 214 w 313"/>
                  <a:gd name="T13" fmla="*/ 110 h 139"/>
                  <a:gd name="T14" fmla="*/ 233 w 313"/>
                  <a:gd name="T15" fmla="*/ 104 h 139"/>
                  <a:gd name="T16" fmla="*/ 242 w 313"/>
                  <a:gd name="T17" fmla="*/ 89 h 139"/>
                  <a:gd name="T18" fmla="*/ 245 w 313"/>
                  <a:gd name="T19" fmla="*/ 70 h 139"/>
                  <a:gd name="T20" fmla="*/ 234 w 313"/>
                  <a:gd name="T21" fmla="*/ 56 h 139"/>
                  <a:gd name="T22" fmla="*/ 206 w 313"/>
                  <a:gd name="T23" fmla="*/ 41 h 139"/>
                  <a:gd name="T24" fmla="*/ 178 w 313"/>
                  <a:gd name="T25" fmla="*/ 27 h 139"/>
                  <a:gd name="T26" fmla="*/ 152 w 313"/>
                  <a:gd name="T27" fmla="*/ 18 h 139"/>
                  <a:gd name="T28" fmla="*/ 138 w 313"/>
                  <a:gd name="T29" fmla="*/ 21 h 139"/>
                  <a:gd name="T30" fmla="*/ 126 w 313"/>
                  <a:gd name="T31" fmla="*/ 24 h 139"/>
                  <a:gd name="T32" fmla="*/ 113 w 313"/>
                  <a:gd name="T33" fmla="*/ 23 h 139"/>
                  <a:gd name="T34" fmla="*/ 100 w 313"/>
                  <a:gd name="T35" fmla="*/ 21 h 139"/>
                  <a:gd name="T36" fmla="*/ 90 w 313"/>
                  <a:gd name="T37" fmla="*/ 23 h 139"/>
                  <a:gd name="T38" fmla="*/ 69 w 313"/>
                  <a:gd name="T39" fmla="*/ 33 h 139"/>
                  <a:gd name="T40" fmla="*/ 43 w 313"/>
                  <a:gd name="T41" fmla="*/ 46 h 139"/>
                  <a:gd name="T42" fmla="*/ 20 w 313"/>
                  <a:gd name="T43" fmla="*/ 55 h 139"/>
                  <a:gd name="T44" fmla="*/ 6 w 313"/>
                  <a:gd name="T45" fmla="*/ 53 h 139"/>
                  <a:gd name="T46" fmla="*/ 1 w 313"/>
                  <a:gd name="T47" fmla="*/ 49 h 139"/>
                  <a:gd name="T48" fmla="*/ 12 w 313"/>
                  <a:gd name="T49" fmla="*/ 40 h 139"/>
                  <a:gd name="T50" fmla="*/ 45 w 313"/>
                  <a:gd name="T51" fmla="*/ 24 h 139"/>
                  <a:gd name="T52" fmla="*/ 85 w 313"/>
                  <a:gd name="T53" fmla="*/ 9 h 139"/>
                  <a:gd name="T54" fmla="*/ 122 w 313"/>
                  <a:gd name="T55" fmla="*/ 0 h 139"/>
                  <a:gd name="T56" fmla="*/ 128 w 313"/>
                  <a:gd name="T57" fmla="*/ 3 h 139"/>
                  <a:gd name="T58" fmla="*/ 118 w 313"/>
                  <a:gd name="T59" fmla="*/ 13 h 139"/>
                  <a:gd name="T60" fmla="*/ 121 w 313"/>
                  <a:gd name="T61" fmla="*/ 15 h 139"/>
                  <a:gd name="T62" fmla="*/ 131 w 313"/>
                  <a:gd name="T63" fmla="*/ 8 h 139"/>
                  <a:gd name="T64" fmla="*/ 159 w 313"/>
                  <a:gd name="T65" fmla="*/ 10 h 139"/>
                  <a:gd name="T66" fmla="*/ 204 w 313"/>
                  <a:gd name="T67" fmla="*/ 29 h 139"/>
                  <a:gd name="T68" fmla="*/ 249 w 313"/>
                  <a:gd name="T69" fmla="*/ 51 h 139"/>
                  <a:gd name="T70" fmla="*/ 293 w 313"/>
                  <a:gd name="T71" fmla="*/ 75 h 139"/>
                  <a:gd name="T72" fmla="*/ 302 w 313"/>
                  <a:gd name="T73" fmla="*/ 93 h 139"/>
                  <a:gd name="T74" fmla="*/ 268 w 313"/>
                  <a:gd name="T75" fmla="*/ 110 h 139"/>
                  <a:gd name="T76" fmla="*/ 232 w 313"/>
                  <a:gd name="T77" fmla="*/ 127 h 139"/>
                  <a:gd name="T78" fmla="*/ 198 w 313"/>
                  <a:gd name="T79" fmla="*/ 138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13" h="139">
                    <a:moveTo>
                      <a:pt x="187" y="139"/>
                    </a:moveTo>
                    <a:lnTo>
                      <a:pt x="181" y="135"/>
                    </a:lnTo>
                    <a:lnTo>
                      <a:pt x="175" y="132"/>
                    </a:lnTo>
                    <a:lnTo>
                      <a:pt x="169" y="131"/>
                    </a:lnTo>
                    <a:lnTo>
                      <a:pt x="164" y="130"/>
                    </a:lnTo>
                    <a:lnTo>
                      <a:pt x="165" y="129"/>
                    </a:lnTo>
                    <a:lnTo>
                      <a:pt x="165" y="128"/>
                    </a:lnTo>
                    <a:lnTo>
                      <a:pt x="165" y="127"/>
                    </a:lnTo>
                    <a:lnTo>
                      <a:pt x="165" y="125"/>
                    </a:lnTo>
                    <a:lnTo>
                      <a:pt x="175" y="122"/>
                    </a:lnTo>
                    <a:lnTo>
                      <a:pt x="184" y="120"/>
                    </a:lnTo>
                    <a:lnTo>
                      <a:pt x="195" y="116"/>
                    </a:lnTo>
                    <a:lnTo>
                      <a:pt x="204" y="114"/>
                    </a:lnTo>
                    <a:lnTo>
                      <a:pt x="214" y="110"/>
                    </a:lnTo>
                    <a:lnTo>
                      <a:pt x="224" y="108"/>
                    </a:lnTo>
                    <a:lnTo>
                      <a:pt x="233" y="104"/>
                    </a:lnTo>
                    <a:lnTo>
                      <a:pt x="242" y="99"/>
                    </a:lnTo>
                    <a:lnTo>
                      <a:pt x="242" y="89"/>
                    </a:lnTo>
                    <a:lnTo>
                      <a:pt x="244" y="79"/>
                    </a:lnTo>
                    <a:lnTo>
                      <a:pt x="245" y="70"/>
                    </a:lnTo>
                    <a:lnTo>
                      <a:pt x="245" y="62"/>
                    </a:lnTo>
                    <a:lnTo>
                      <a:pt x="234" y="56"/>
                    </a:lnTo>
                    <a:lnTo>
                      <a:pt x="221" y="48"/>
                    </a:lnTo>
                    <a:lnTo>
                      <a:pt x="206" y="41"/>
                    </a:lnTo>
                    <a:lnTo>
                      <a:pt x="191" y="34"/>
                    </a:lnTo>
                    <a:lnTo>
                      <a:pt x="178" y="27"/>
                    </a:lnTo>
                    <a:lnTo>
                      <a:pt x="164" y="22"/>
                    </a:lnTo>
                    <a:lnTo>
                      <a:pt x="152" y="18"/>
                    </a:lnTo>
                    <a:lnTo>
                      <a:pt x="143" y="17"/>
                    </a:lnTo>
                    <a:lnTo>
                      <a:pt x="138" y="21"/>
                    </a:lnTo>
                    <a:lnTo>
                      <a:pt x="133" y="23"/>
                    </a:lnTo>
                    <a:lnTo>
                      <a:pt x="126" y="24"/>
                    </a:lnTo>
                    <a:lnTo>
                      <a:pt x="120" y="24"/>
                    </a:lnTo>
                    <a:lnTo>
                      <a:pt x="113" y="23"/>
                    </a:lnTo>
                    <a:lnTo>
                      <a:pt x="106" y="22"/>
                    </a:lnTo>
                    <a:lnTo>
                      <a:pt x="100" y="21"/>
                    </a:lnTo>
                    <a:lnTo>
                      <a:pt x="96" y="19"/>
                    </a:lnTo>
                    <a:lnTo>
                      <a:pt x="90" y="23"/>
                    </a:lnTo>
                    <a:lnTo>
                      <a:pt x="81" y="27"/>
                    </a:lnTo>
                    <a:lnTo>
                      <a:pt x="69" y="33"/>
                    </a:lnTo>
                    <a:lnTo>
                      <a:pt x="57" y="39"/>
                    </a:lnTo>
                    <a:lnTo>
                      <a:pt x="43" y="46"/>
                    </a:lnTo>
                    <a:lnTo>
                      <a:pt x="30" y="52"/>
                    </a:lnTo>
                    <a:lnTo>
                      <a:pt x="20" y="55"/>
                    </a:lnTo>
                    <a:lnTo>
                      <a:pt x="12" y="56"/>
                    </a:lnTo>
                    <a:lnTo>
                      <a:pt x="6" y="53"/>
                    </a:lnTo>
                    <a:lnTo>
                      <a:pt x="4" y="51"/>
                    </a:lnTo>
                    <a:lnTo>
                      <a:pt x="1" y="49"/>
                    </a:lnTo>
                    <a:lnTo>
                      <a:pt x="0" y="47"/>
                    </a:lnTo>
                    <a:lnTo>
                      <a:pt x="12" y="40"/>
                    </a:lnTo>
                    <a:lnTo>
                      <a:pt x="27" y="32"/>
                    </a:lnTo>
                    <a:lnTo>
                      <a:pt x="45" y="24"/>
                    </a:lnTo>
                    <a:lnTo>
                      <a:pt x="66" y="16"/>
                    </a:lnTo>
                    <a:lnTo>
                      <a:pt x="85" y="9"/>
                    </a:lnTo>
                    <a:lnTo>
                      <a:pt x="105" y="3"/>
                    </a:lnTo>
                    <a:lnTo>
                      <a:pt x="122" y="0"/>
                    </a:lnTo>
                    <a:lnTo>
                      <a:pt x="135" y="0"/>
                    </a:lnTo>
                    <a:lnTo>
                      <a:pt x="128" y="3"/>
                    </a:lnTo>
                    <a:lnTo>
                      <a:pt x="122" y="8"/>
                    </a:lnTo>
                    <a:lnTo>
                      <a:pt x="118" y="13"/>
                    </a:lnTo>
                    <a:lnTo>
                      <a:pt x="114" y="18"/>
                    </a:lnTo>
                    <a:lnTo>
                      <a:pt x="121" y="15"/>
                    </a:lnTo>
                    <a:lnTo>
                      <a:pt x="127" y="11"/>
                    </a:lnTo>
                    <a:lnTo>
                      <a:pt x="131" y="8"/>
                    </a:lnTo>
                    <a:lnTo>
                      <a:pt x="137" y="3"/>
                    </a:lnTo>
                    <a:lnTo>
                      <a:pt x="159" y="10"/>
                    </a:lnTo>
                    <a:lnTo>
                      <a:pt x="181" y="18"/>
                    </a:lnTo>
                    <a:lnTo>
                      <a:pt x="204" y="29"/>
                    </a:lnTo>
                    <a:lnTo>
                      <a:pt x="227" y="39"/>
                    </a:lnTo>
                    <a:lnTo>
                      <a:pt x="249" y="51"/>
                    </a:lnTo>
                    <a:lnTo>
                      <a:pt x="272" y="63"/>
                    </a:lnTo>
                    <a:lnTo>
                      <a:pt x="293" y="75"/>
                    </a:lnTo>
                    <a:lnTo>
                      <a:pt x="313" y="86"/>
                    </a:lnTo>
                    <a:lnTo>
                      <a:pt x="302" y="93"/>
                    </a:lnTo>
                    <a:lnTo>
                      <a:pt x="287" y="102"/>
                    </a:lnTo>
                    <a:lnTo>
                      <a:pt x="268" y="110"/>
                    </a:lnTo>
                    <a:lnTo>
                      <a:pt x="250" y="120"/>
                    </a:lnTo>
                    <a:lnTo>
                      <a:pt x="232" y="127"/>
                    </a:lnTo>
                    <a:lnTo>
                      <a:pt x="213" y="134"/>
                    </a:lnTo>
                    <a:lnTo>
                      <a:pt x="198" y="138"/>
                    </a:lnTo>
                    <a:lnTo>
                      <a:pt x="187" y="139"/>
                    </a:lnTo>
                    <a:close/>
                  </a:path>
                </a:pathLst>
              </a:custGeom>
              <a:solidFill>
                <a:srgbClr val="66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76" name="Freeform 119"/>
              <p:cNvSpPr>
                <a:spLocks/>
              </p:cNvSpPr>
              <p:nvPr/>
            </p:nvSpPr>
            <p:spPr bwMode="auto">
              <a:xfrm>
                <a:off x="4296" y="861"/>
                <a:ext cx="23" cy="12"/>
              </a:xfrm>
              <a:custGeom>
                <a:avLst/>
                <a:gdLst>
                  <a:gd name="T0" fmla="*/ 38 w 46"/>
                  <a:gd name="T1" fmla="*/ 23 h 23"/>
                  <a:gd name="T2" fmla="*/ 31 w 46"/>
                  <a:gd name="T3" fmla="*/ 22 h 23"/>
                  <a:gd name="T4" fmla="*/ 25 w 46"/>
                  <a:gd name="T5" fmla="*/ 21 h 23"/>
                  <a:gd name="T6" fmla="*/ 19 w 46"/>
                  <a:gd name="T7" fmla="*/ 19 h 23"/>
                  <a:gd name="T8" fmla="*/ 14 w 46"/>
                  <a:gd name="T9" fmla="*/ 16 h 23"/>
                  <a:gd name="T10" fmla="*/ 9 w 46"/>
                  <a:gd name="T11" fmla="*/ 14 h 23"/>
                  <a:gd name="T12" fmla="*/ 5 w 46"/>
                  <a:gd name="T13" fmla="*/ 9 h 23"/>
                  <a:gd name="T14" fmla="*/ 2 w 46"/>
                  <a:gd name="T15" fmla="*/ 6 h 23"/>
                  <a:gd name="T16" fmla="*/ 0 w 46"/>
                  <a:gd name="T17" fmla="*/ 0 h 23"/>
                  <a:gd name="T18" fmla="*/ 5 w 46"/>
                  <a:gd name="T19" fmla="*/ 1 h 23"/>
                  <a:gd name="T20" fmla="*/ 10 w 46"/>
                  <a:gd name="T21" fmla="*/ 2 h 23"/>
                  <a:gd name="T22" fmla="*/ 16 w 46"/>
                  <a:gd name="T23" fmla="*/ 5 h 23"/>
                  <a:gd name="T24" fmla="*/ 22 w 46"/>
                  <a:gd name="T25" fmla="*/ 8 h 23"/>
                  <a:gd name="T26" fmla="*/ 28 w 46"/>
                  <a:gd name="T27" fmla="*/ 12 h 23"/>
                  <a:gd name="T28" fmla="*/ 34 w 46"/>
                  <a:gd name="T29" fmla="*/ 15 h 23"/>
                  <a:gd name="T30" fmla="*/ 39 w 46"/>
                  <a:gd name="T31" fmla="*/ 19 h 23"/>
                  <a:gd name="T32" fmla="*/ 46 w 46"/>
                  <a:gd name="T33" fmla="*/ 21 h 23"/>
                  <a:gd name="T34" fmla="*/ 45 w 46"/>
                  <a:gd name="T35" fmla="*/ 22 h 23"/>
                  <a:gd name="T36" fmla="*/ 44 w 46"/>
                  <a:gd name="T37" fmla="*/ 23 h 23"/>
                  <a:gd name="T38" fmla="*/ 42 w 46"/>
                  <a:gd name="T39" fmla="*/ 23 h 23"/>
                  <a:gd name="T40" fmla="*/ 38 w 46"/>
                  <a:gd name="T41"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 h="23">
                    <a:moveTo>
                      <a:pt x="38" y="23"/>
                    </a:moveTo>
                    <a:lnTo>
                      <a:pt x="31" y="22"/>
                    </a:lnTo>
                    <a:lnTo>
                      <a:pt x="25" y="21"/>
                    </a:lnTo>
                    <a:lnTo>
                      <a:pt x="19" y="19"/>
                    </a:lnTo>
                    <a:lnTo>
                      <a:pt x="14" y="16"/>
                    </a:lnTo>
                    <a:lnTo>
                      <a:pt x="9" y="14"/>
                    </a:lnTo>
                    <a:lnTo>
                      <a:pt x="5" y="9"/>
                    </a:lnTo>
                    <a:lnTo>
                      <a:pt x="2" y="6"/>
                    </a:lnTo>
                    <a:lnTo>
                      <a:pt x="0" y="0"/>
                    </a:lnTo>
                    <a:lnTo>
                      <a:pt x="5" y="1"/>
                    </a:lnTo>
                    <a:lnTo>
                      <a:pt x="10" y="2"/>
                    </a:lnTo>
                    <a:lnTo>
                      <a:pt x="16" y="5"/>
                    </a:lnTo>
                    <a:lnTo>
                      <a:pt x="22" y="8"/>
                    </a:lnTo>
                    <a:lnTo>
                      <a:pt x="28" y="12"/>
                    </a:lnTo>
                    <a:lnTo>
                      <a:pt x="34" y="15"/>
                    </a:lnTo>
                    <a:lnTo>
                      <a:pt x="39" y="19"/>
                    </a:lnTo>
                    <a:lnTo>
                      <a:pt x="46" y="21"/>
                    </a:lnTo>
                    <a:lnTo>
                      <a:pt x="45" y="22"/>
                    </a:lnTo>
                    <a:lnTo>
                      <a:pt x="44" y="23"/>
                    </a:lnTo>
                    <a:lnTo>
                      <a:pt x="42" y="23"/>
                    </a:lnTo>
                    <a:lnTo>
                      <a:pt x="38" y="23"/>
                    </a:lnTo>
                    <a:close/>
                  </a:path>
                </a:pathLst>
              </a:custGeom>
              <a:solidFill>
                <a:srgbClr val="00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77" name="Freeform 120"/>
              <p:cNvSpPr>
                <a:spLocks/>
              </p:cNvSpPr>
              <p:nvPr/>
            </p:nvSpPr>
            <p:spPr bwMode="auto">
              <a:xfrm>
                <a:off x="4215" y="859"/>
                <a:ext cx="11" cy="10"/>
              </a:xfrm>
              <a:custGeom>
                <a:avLst/>
                <a:gdLst>
                  <a:gd name="T0" fmla="*/ 11 w 22"/>
                  <a:gd name="T1" fmla="*/ 20 h 20"/>
                  <a:gd name="T2" fmla="*/ 11 w 22"/>
                  <a:gd name="T3" fmla="*/ 19 h 20"/>
                  <a:gd name="T4" fmla="*/ 11 w 22"/>
                  <a:gd name="T5" fmla="*/ 19 h 20"/>
                  <a:gd name="T6" fmla="*/ 10 w 22"/>
                  <a:gd name="T7" fmla="*/ 18 h 20"/>
                  <a:gd name="T8" fmla="*/ 10 w 22"/>
                  <a:gd name="T9" fmla="*/ 18 h 20"/>
                  <a:gd name="T10" fmla="*/ 8 w 22"/>
                  <a:gd name="T11" fmla="*/ 18 h 20"/>
                  <a:gd name="T12" fmla="*/ 6 w 22"/>
                  <a:gd name="T13" fmla="*/ 18 h 20"/>
                  <a:gd name="T14" fmla="*/ 2 w 22"/>
                  <a:gd name="T15" fmla="*/ 18 h 20"/>
                  <a:gd name="T16" fmla="*/ 0 w 22"/>
                  <a:gd name="T17" fmla="*/ 18 h 20"/>
                  <a:gd name="T18" fmla="*/ 0 w 22"/>
                  <a:gd name="T19" fmla="*/ 17 h 20"/>
                  <a:gd name="T20" fmla="*/ 0 w 22"/>
                  <a:gd name="T21" fmla="*/ 14 h 20"/>
                  <a:gd name="T22" fmla="*/ 0 w 22"/>
                  <a:gd name="T23" fmla="*/ 13 h 20"/>
                  <a:gd name="T24" fmla="*/ 1 w 22"/>
                  <a:gd name="T25" fmla="*/ 12 h 20"/>
                  <a:gd name="T26" fmla="*/ 6 w 22"/>
                  <a:gd name="T27" fmla="*/ 10 h 20"/>
                  <a:gd name="T28" fmla="*/ 11 w 22"/>
                  <a:gd name="T29" fmla="*/ 6 h 20"/>
                  <a:gd name="T30" fmla="*/ 16 w 22"/>
                  <a:gd name="T31" fmla="*/ 4 h 20"/>
                  <a:gd name="T32" fmla="*/ 21 w 22"/>
                  <a:gd name="T33" fmla="*/ 0 h 20"/>
                  <a:gd name="T34" fmla="*/ 22 w 22"/>
                  <a:gd name="T35" fmla="*/ 4 h 20"/>
                  <a:gd name="T36" fmla="*/ 22 w 22"/>
                  <a:gd name="T37" fmla="*/ 12 h 20"/>
                  <a:gd name="T38" fmla="*/ 18 w 22"/>
                  <a:gd name="T39" fmla="*/ 18 h 20"/>
                  <a:gd name="T40" fmla="*/ 11 w 22"/>
                  <a:gd name="T41"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 h="20">
                    <a:moveTo>
                      <a:pt x="11" y="20"/>
                    </a:moveTo>
                    <a:lnTo>
                      <a:pt x="11" y="19"/>
                    </a:lnTo>
                    <a:lnTo>
                      <a:pt x="11" y="19"/>
                    </a:lnTo>
                    <a:lnTo>
                      <a:pt x="10" y="18"/>
                    </a:lnTo>
                    <a:lnTo>
                      <a:pt x="10" y="18"/>
                    </a:lnTo>
                    <a:lnTo>
                      <a:pt x="8" y="18"/>
                    </a:lnTo>
                    <a:lnTo>
                      <a:pt x="6" y="18"/>
                    </a:lnTo>
                    <a:lnTo>
                      <a:pt x="2" y="18"/>
                    </a:lnTo>
                    <a:lnTo>
                      <a:pt x="0" y="18"/>
                    </a:lnTo>
                    <a:lnTo>
                      <a:pt x="0" y="17"/>
                    </a:lnTo>
                    <a:lnTo>
                      <a:pt x="0" y="14"/>
                    </a:lnTo>
                    <a:lnTo>
                      <a:pt x="0" y="13"/>
                    </a:lnTo>
                    <a:lnTo>
                      <a:pt x="1" y="12"/>
                    </a:lnTo>
                    <a:lnTo>
                      <a:pt x="6" y="10"/>
                    </a:lnTo>
                    <a:lnTo>
                      <a:pt x="11" y="6"/>
                    </a:lnTo>
                    <a:lnTo>
                      <a:pt x="16" y="4"/>
                    </a:lnTo>
                    <a:lnTo>
                      <a:pt x="21" y="0"/>
                    </a:lnTo>
                    <a:lnTo>
                      <a:pt x="22" y="4"/>
                    </a:lnTo>
                    <a:lnTo>
                      <a:pt x="22" y="12"/>
                    </a:lnTo>
                    <a:lnTo>
                      <a:pt x="18" y="18"/>
                    </a:lnTo>
                    <a:lnTo>
                      <a:pt x="11"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78" name="Freeform 121"/>
              <p:cNvSpPr>
                <a:spLocks/>
              </p:cNvSpPr>
              <p:nvPr/>
            </p:nvSpPr>
            <p:spPr bwMode="auto">
              <a:xfrm>
                <a:off x="4315" y="817"/>
                <a:ext cx="102" cy="47"/>
              </a:xfrm>
              <a:custGeom>
                <a:avLst/>
                <a:gdLst>
                  <a:gd name="T0" fmla="*/ 113 w 205"/>
                  <a:gd name="T1" fmla="*/ 93 h 95"/>
                  <a:gd name="T2" fmla="*/ 104 w 205"/>
                  <a:gd name="T3" fmla="*/ 89 h 95"/>
                  <a:gd name="T4" fmla="*/ 95 w 205"/>
                  <a:gd name="T5" fmla="*/ 86 h 95"/>
                  <a:gd name="T6" fmla="*/ 86 w 205"/>
                  <a:gd name="T7" fmla="*/ 82 h 95"/>
                  <a:gd name="T8" fmla="*/ 74 w 205"/>
                  <a:gd name="T9" fmla="*/ 68 h 95"/>
                  <a:gd name="T10" fmla="*/ 59 w 205"/>
                  <a:gd name="T11" fmla="*/ 52 h 95"/>
                  <a:gd name="T12" fmla="*/ 42 w 205"/>
                  <a:gd name="T13" fmla="*/ 43 h 95"/>
                  <a:gd name="T14" fmla="*/ 20 w 205"/>
                  <a:gd name="T15" fmla="*/ 41 h 95"/>
                  <a:gd name="T16" fmla="*/ 6 w 205"/>
                  <a:gd name="T17" fmla="*/ 40 h 95"/>
                  <a:gd name="T18" fmla="*/ 2 w 205"/>
                  <a:gd name="T19" fmla="*/ 38 h 95"/>
                  <a:gd name="T20" fmla="*/ 0 w 205"/>
                  <a:gd name="T21" fmla="*/ 36 h 95"/>
                  <a:gd name="T22" fmla="*/ 0 w 205"/>
                  <a:gd name="T23" fmla="*/ 34 h 95"/>
                  <a:gd name="T24" fmla="*/ 7 w 205"/>
                  <a:gd name="T25" fmla="*/ 28 h 95"/>
                  <a:gd name="T26" fmla="*/ 25 w 205"/>
                  <a:gd name="T27" fmla="*/ 19 h 95"/>
                  <a:gd name="T28" fmla="*/ 45 w 205"/>
                  <a:gd name="T29" fmla="*/ 10 h 95"/>
                  <a:gd name="T30" fmla="*/ 65 w 205"/>
                  <a:gd name="T31" fmla="*/ 4 h 95"/>
                  <a:gd name="T32" fmla="*/ 80 w 205"/>
                  <a:gd name="T33" fmla="*/ 4 h 95"/>
                  <a:gd name="T34" fmla="*/ 92 w 205"/>
                  <a:gd name="T35" fmla="*/ 4 h 95"/>
                  <a:gd name="T36" fmla="*/ 104 w 205"/>
                  <a:gd name="T37" fmla="*/ 3 h 95"/>
                  <a:gd name="T38" fmla="*/ 116 w 205"/>
                  <a:gd name="T39" fmla="*/ 0 h 95"/>
                  <a:gd name="T40" fmla="*/ 130 w 205"/>
                  <a:gd name="T41" fmla="*/ 4 h 95"/>
                  <a:gd name="T42" fmla="*/ 146 w 205"/>
                  <a:gd name="T43" fmla="*/ 12 h 95"/>
                  <a:gd name="T44" fmla="*/ 164 w 205"/>
                  <a:gd name="T45" fmla="*/ 20 h 95"/>
                  <a:gd name="T46" fmla="*/ 180 w 205"/>
                  <a:gd name="T47" fmla="*/ 28 h 95"/>
                  <a:gd name="T48" fmla="*/ 197 w 205"/>
                  <a:gd name="T49" fmla="*/ 36 h 95"/>
                  <a:gd name="T50" fmla="*/ 204 w 205"/>
                  <a:gd name="T51" fmla="*/ 40 h 95"/>
                  <a:gd name="T52" fmla="*/ 204 w 205"/>
                  <a:gd name="T53" fmla="*/ 46 h 95"/>
                  <a:gd name="T54" fmla="*/ 204 w 205"/>
                  <a:gd name="T55" fmla="*/ 58 h 95"/>
                  <a:gd name="T56" fmla="*/ 195 w 205"/>
                  <a:gd name="T57" fmla="*/ 73 h 95"/>
                  <a:gd name="T58" fmla="*/ 172 w 205"/>
                  <a:gd name="T59" fmla="*/ 82 h 95"/>
                  <a:gd name="T60" fmla="*/ 149 w 205"/>
                  <a:gd name="T61" fmla="*/ 90 h 95"/>
                  <a:gd name="T62" fmla="*/ 127 w 205"/>
                  <a:gd name="T63" fmla="*/ 9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95">
                    <a:moveTo>
                      <a:pt x="118" y="95"/>
                    </a:moveTo>
                    <a:lnTo>
                      <a:pt x="113" y="93"/>
                    </a:lnTo>
                    <a:lnTo>
                      <a:pt x="108" y="91"/>
                    </a:lnTo>
                    <a:lnTo>
                      <a:pt x="104" y="89"/>
                    </a:lnTo>
                    <a:lnTo>
                      <a:pt x="99" y="87"/>
                    </a:lnTo>
                    <a:lnTo>
                      <a:pt x="95" y="86"/>
                    </a:lnTo>
                    <a:lnTo>
                      <a:pt x="91" y="83"/>
                    </a:lnTo>
                    <a:lnTo>
                      <a:pt x="86" y="82"/>
                    </a:lnTo>
                    <a:lnTo>
                      <a:pt x="82" y="80"/>
                    </a:lnTo>
                    <a:lnTo>
                      <a:pt x="74" y="68"/>
                    </a:lnTo>
                    <a:lnTo>
                      <a:pt x="66" y="59"/>
                    </a:lnTo>
                    <a:lnTo>
                      <a:pt x="59" y="52"/>
                    </a:lnTo>
                    <a:lnTo>
                      <a:pt x="51" y="46"/>
                    </a:lnTo>
                    <a:lnTo>
                      <a:pt x="42" y="43"/>
                    </a:lnTo>
                    <a:lnTo>
                      <a:pt x="31" y="41"/>
                    </a:lnTo>
                    <a:lnTo>
                      <a:pt x="20" y="41"/>
                    </a:lnTo>
                    <a:lnTo>
                      <a:pt x="7" y="41"/>
                    </a:lnTo>
                    <a:lnTo>
                      <a:pt x="6" y="40"/>
                    </a:lnTo>
                    <a:lnTo>
                      <a:pt x="4" y="38"/>
                    </a:lnTo>
                    <a:lnTo>
                      <a:pt x="2" y="38"/>
                    </a:lnTo>
                    <a:lnTo>
                      <a:pt x="0" y="37"/>
                    </a:lnTo>
                    <a:lnTo>
                      <a:pt x="0" y="36"/>
                    </a:lnTo>
                    <a:lnTo>
                      <a:pt x="0" y="35"/>
                    </a:lnTo>
                    <a:lnTo>
                      <a:pt x="0" y="34"/>
                    </a:lnTo>
                    <a:lnTo>
                      <a:pt x="0" y="33"/>
                    </a:lnTo>
                    <a:lnTo>
                      <a:pt x="7" y="28"/>
                    </a:lnTo>
                    <a:lnTo>
                      <a:pt x="16" y="23"/>
                    </a:lnTo>
                    <a:lnTo>
                      <a:pt x="25" y="19"/>
                    </a:lnTo>
                    <a:lnTo>
                      <a:pt x="36" y="14"/>
                    </a:lnTo>
                    <a:lnTo>
                      <a:pt x="45" y="10"/>
                    </a:lnTo>
                    <a:lnTo>
                      <a:pt x="55" y="6"/>
                    </a:lnTo>
                    <a:lnTo>
                      <a:pt x="65" y="4"/>
                    </a:lnTo>
                    <a:lnTo>
                      <a:pt x="74" y="1"/>
                    </a:lnTo>
                    <a:lnTo>
                      <a:pt x="80" y="4"/>
                    </a:lnTo>
                    <a:lnTo>
                      <a:pt x="86" y="4"/>
                    </a:lnTo>
                    <a:lnTo>
                      <a:pt x="92" y="4"/>
                    </a:lnTo>
                    <a:lnTo>
                      <a:pt x="98" y="4"/>
                    </a:lnTo>
                    <a:lnTo>
                      <a:pt x="104" y="3"/>
                    </a:lnTo>
                    <a:lnTo>
                      <a:pt x="111" y="1"/>
                    </a:lnTo>
                    <a:lnTo>
                      <a:pt x="116" y="0"/>
                    </a:lnTo>
                    <a:lnTo>
                      <a:pt x="122" y="0"/>
                    </a:lnTo>
                    <a:lnTo>
                      <a:pt x="130" y="4"/>
                    </a:lnTo>
                    <a:lnTo>
                      <a:pt x="138" y="8"/>
                    </a:lnTo>
                    <a:lnTo>
                      <a:pt x="146" y="12"/>
                    </a:lnTo>
                    <a:lnTo>
                      <a:pt x="156" y="16"/>
                    </a:lnTo>
                    <a:lnTo>
                      <a:pt x="164" y="20"/>
                    </a:lnTo>
                    <a:lnTo>
                      <a:pt x="172" y="25"/>
                    </a:lnTo>
                    <a:lnTo>
                      <a:pt x="180" y="28"/>
                    </a:lnTo>
                    <a:lnTo>
                      <a:pt x="188" y="33"/>
                    </a:lnTo>
                    <a:lnTo>
                      <a:pt x="197" y="36"/>
                    </a:lnTo>
                    <a:lnTo>
                      <a:pt x="202" y="38"/>
                    </a:lnTo>
                    <a:lnTo>
                      <a:pt x="204" y="40"/>
                    </a:lnTo>
                    <a:lnTo>
                      <a:pt x="205" y="41"/>
                    </a:lnTo>
                    <a:lnTo>
                      <a:pt x="204" y="46"/>
                    </a:lnTo>
                    <a:lnTo>
                      <a:pt x="204" y="51"/>
                    </a:lnTo>
                    <a:lnTo>
                      <a:pt x="204" y="58"/>
                    </a:lnTo>
                    <a:lnTo>
                      <a:pt x="204" y="68"/>
                    </a:lnTo>
                    <a:lnTo>
                      <a:pt x="195" y="73"/>
                    </a:lnTo>
                    <a:lnTo>
                      <a:pt x="184" y="78"/>
                    </a:lnTo>
                    <a:lnTo>
                      <a:pt x="172" y="82"/>
                    </a:lnTo>
                    <a:lnTo>
                      <a:pt x="160" y="87"/>
                    </a:lnTo>
                    <a:lnTo>
                      <a:pt x="149" y="90"/>
                    </a:lnTo>
                    <a:lnTo>
                      <a:pt x="137" y="93"/>
                    </a:lnTo>
                    <a:lnTo>
                      <a:pt x="127" y="94"/>
                    </a:lnTo>
                    <a:lnTo>
                      <a:pt x="118" y="95"/>
                    </a:lnTo>
                    <a:close/>
                  </a:path>
                </a:pathLst>
              </a:cu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79" name="Freeform 122"/>
              <p:cNvSpPr>
                <a:spLocks/>
              </p:cNvSpPr>
              <p:nvPr/>
            </p:nvSpPr>
            <p:spPr bwMode="auto">
              <a:xfrm>
                <a:off x="4211" y="855"/>
                <a:ext cx="13" cy="8"/>
              </a:xfrm>
              <a:custGeom>
                <a:avLst/>
                <a:gdLst>
                  <a:gd name="T0" fmla="*/ 1 w 25"/>
                  <a:gd name="T1" fmla="*/ 17 h 17"/>
                  <a:gd name="T2" fmla="*/ 1 w 25"/>
                  <a:gd name="T3" fmla="*/ 15 h 17"/>
                  <a:gd name="T4" fmla="*/ 1 w 25"/>
                  <a:gd name="T5" fmla="*/ 14 h 17"/>
                  <a:gd name="T6" fmla="*/ 1 w 25"/>
                  <a:gd name="T7" fmla="*/ 13 h 17"/>
                  <a:gd name="T8" fmla="*/ 0 w 25"/>
                  <a:gd name="T9" fmla="*/ 10 h 17"/>
                  <a:gd name="T10" fmla="*/ 6 w 25"/>
                  <a:gd name="T11" fmla="*/ 6 h 17"/>
                  <a:gd name="T12" fmla="*/ 11 w 25"/>
                  <a:gd name="T13" fmla="*/ 3 h 17"/>
                  <a:gd name="T14" fmla="*/ 18 w 25"/>
                  <a:gd name="T15" fmla="*/ 0 h 17"/>
                  <a:gd name="T16" fmla="*/ 25 w 25"/>
                  <a:gd name="T17" fmla="*/ 0 h 17"/>
                  <a:gd name="T18" fmla="*/ 25 w 25"/>
                  <a:gd name="T19" fmla="*/ 2 h 17"/>
                  <a:gd name="T20" fmla="*/ 25 w 25"/>
                  <a:gd name="T21" fmla="*/ 3 h 17"/>
                  <a:gd name="T22" fmla="*/ 25 w 25"/>
                  <a:gd name="T23" fmla="*/ 4 h 17"/>
                  <a:gd name="T24" fmla="*/ 25 w 25"/>
                  <a:gd name="T25" fmla="*/ 5 h 17"/>
                  <a:gd name="T26" fmla="*/ 14 w 25"/>
                  <a:gd name="T27" fmla="*/ 11 h 17"/>
                  <a:gd name="T28" fmla="*/ 7 w 25"/>
                  <a:gd name="T29" fmla="*/ 14 h 17"/>
                  <a:gd name="T30" fmla="*/ 3 w 25"/>
                  <a:gd name="T31" fmla="*/ 15 h 17"/>
                  <a:gd name="T32" fmla="*/ 1 w 25"/>
                  <a:gd name="T33"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17">
                    <a:moveTo>
                      <a:pt x="1" y="17"/>
                    </a:moveTo>
                    <a:lnTo>
                      <a:pt x="1" y="15"/>
                    </a:lnTo>
                    <a:lnTo>
                      <a:pt x="1" y="14"/>
                    </a:lnTo>
                    <a:lnTo>
                      <a:pt x="1" y="13"/>
                    </a:lnTo>
                    <a:lnTo>
                      <a:pt x="0" y="10"/>
                    </a:lnTo>
                    <a:lnTo>
                      <a:pt x="6" y="6"/>
                    </a:lnTo>
                    <a:lnTo>
                      <a:pt x="11" y="3"/>
                    </a:lnTo>
                    <a:lnTo>
                      <a:pt x="18" y="0"/>
                    </a:lnTo>
                    <a:lnTo>
                      <a:pt x="25" y="0"/>
                    </a:lnTo>
                    <a:lnTo>
                      <a:pt x="25" y="2"/>
                    </a:lnTo>
                    <a:lnTo>
                      <a:pt x="25" y="3"/>
                    </a:lnTo>
                    <a:lnTo>
                      <a:pt x="25" y="4"/>
                    </a:lnTo>
                    <a:lnTo>
                      <a:pt x="25" y="5"/>
                    </a:lnTo>
                    <a:lnTo>
                      <a:pt x="14" y="11"/>
                    </a:lnTo>
                    <a:lnTo>
                      <a:pt x="7" y="14"/>
                    </a:lnTo>
                    <a:lnTo>
                      <a:pt x="3" y="15"/>
                    </a:lnTo>
                    <a:lnTo>
                      <a:pt x="1"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80" name="Freeform 123"/>
              <p:cNvSpPr>
                <a:spLocks/>
              </p:cNvSpPr>
              <p:nvPr/>
            </p:nvSpPr>
            <p:spPr bwMode="auto">
              <a:xfrm>
                <a:off x="4375" y="843"/>
                <a:ext cx="27" cy="12"/>
              </a:xfrm>
              <a:custGeom>
                <a:avLst/>
                <a:gdLst>
                  <a:gd name="T0" fmla="*/ 0 w 53"/>
                  <a:gd name="T1" fmla="*/ 24 h 24"/>
                  <a:gd name="T2" fmla="*/ 0 w 53"/>
                  <a:gd name="T3" fmla="*/ 23 h 24"/>
                  <a:gd name="T4" fmla="*/ 0 w 53"/>
                  <a:gd name="T5" fmla="*/ 22 h 24"/>
                  <a:gd name="T6" fmla="*/ 0 w 53"/>
                  <a:gd name="T7" fmla="*/ 21 h 24"/>
                  <a:gd name="T8" fmla="*/ 0 w 53"/>
                  <a:gd name="T9" fmla="*/ 20 h 24"/>
                  <a:gd name="T10" fmla="*/ 5 w 53"/>
                  <a:gd name="T11" fmla="*/ 15 h 24"/>
                  <a:gd name="T12" fmla="*/ 10 w 53"/>
                  <a:gd name="T13" fmla="*/ 12 h 24"/>
                  <a:gd name="T14" fmla="*/ 17 w 53"/>
                  <a:gd name="T15" fmla="*/ 9 h 24"/>
                  <a:gd name="T16" fmla="*/ 24 w 53"/>
                  <a:gd name="T17" fmla="*/ 6 h 24"/>
                  <a:gd name="T18" fmla="*/ 31 w 53"/>
                  <a:gd name="T19" fmla="*/ 5 h 24"/>
                  <a:gd name="T20" fmla="*/ 39 w 53"/>
                  <a:gd name="T21" fmla="*/ 2 h 24"/>
                  <a:gd name="T22" fmla="*/ 46 w 53"/>
                  <a:gd name="T23" fmla="*/ 1 h 24"/>
                  <a:gd name="T24" fmla="*/ 53 w 53"/>
                  <a:gd name="T25" fmla="*/ 0 h 24"/>
                  <a:gd name="T26" fmla="*/ 52 w 53"/>
                  <a:gd name="T27" fmla="*/ 4 h 24"/>
                  <a:gd name="T28" fmla="*/ 46 w 53"/>
                  <a:gd name="T29" fmla="*/ 8 h 24"/>
                  <a:gd name="T30" fmla="*/ 39 w 53"/>
                  <a:gd name="T31" fmla="*/ 12 h 24"/>
                  <a:gd name="T32" fmla="*/ 30 w 53"/>
                  <a:gd name="T33" fmla="*/ 15 h 24"/>
                  <a:gd name="T34" fmla="*/ 21 w 53"/>
                  <a:gd name="T35" fmla="*/ 19 h 24"/>
                  <a:gd name="T36" fmla="*/ 12 w 53"/>
                  <a:gd name="T37" fmla="*/ 21 h 24"/>
                  <a:gd name="T38" fmla="*/ 5 w 53"/>
                  <a:gd name="T39" fmla="*/ 23 h 24"/>
                  <a:gd name="T40" fmla="*/ 0 w 53"/>
                  <a:gd name="T41"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 h="24">
                    <a:moveTo>
                      <a:pt x="0" y="24"/>
                    </a:moveTo>
                    <a:lnTo>
                      <a:pt x="0" y="23"/>
                    </a:lnTo>
                    <a:lnTo>
                      <a:pt x="0" y="22"/>
                    </a:lnTo>
                    <a:lnTo>
                      <a:pt x="0" y="21"/>
                    </a:lnTo>
                    <a:lnTo>
                      <a:pt x="0" y="20"/>
                    </a:lnTo>
                    <a:lnTo>
                      <a:pt x="5" y="15"/>
                    </a:lnTo>
                    <a:lnTo>
                      <a:pt x="10" y="12"/>
                    </a:lnTo>
                    <a:lnTo>
                      <a:pt x="17" y="9"/>
                    </a:lnTo>
                    <a:lnTo>
                      <a:pt x="24" y="6"/>
                    </a:lnTo>
                    <a:lnTo>
                      <a:pt x="31" y="5"/>
                    </a:lnTo>
                    <a:lnTo>
                      <a:pt x="39" y="2"/>
                    </a:lnTo>
                    <a:lnTo>
                      <a:pt x="46" y="1"/>
                    </a:lnTo>
                    <a:lnTo>
                      <a:pt x="53" y="0"/>
                    </a:lnTo>
                    <a:lnTo>
                      <a:pt x="52" y="4"/>
                    </a:lnTo>
                    <a:lnTo>
                      <a:pt x="46" y="8"/>
                    </a:lnTo>
                    <a:lnTo>
                      <a:pt x="39" y="12"/>
                    </a:lnTo>
                    <a:lnTo>
                      <a:pt x="30" y="15"/>
                    </a:lnTo>
                    <a:lnTo>
                      <a:pt x="21" y="19"/>
                    </a:lnTo>
                    <a:lnTo>
                      <a:pt x="12" y="21"/>
                    </a:lnTo>
                    <a:lnTo>
                      <a:pt x="5" y="23"/>
                    </a:lnTo>
                    <a:lnTo>
                      <a:pt x="0"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81" name="Freeform 124"/>
              <p:cNvSpPr>
                <a:spLocks/>
              </p:cNvSpPr>
              <p:nvPr/>
            </p:nvSpPr>
            <p:spPr bwMode="auto">
              <a:xfrm>
                <a:off x="4423" y="839"/>
                <a:ext cx="16" cy="15"/>
              </a:xfrm>
              <a:custGeom>
                <a:avLst/>
                <a:gdLst>
                  <a:gd name="T0" fmla="*/ 23 w 31"/>
                  <a:gd name="T1" fmla="*/ 30 h 30"/>
                  <a:gd name="T2" fmla="*/ 23 w 31"/>
                  <a:gd name="T3" fmla="*/ 29 h 30"/>
                  <a:gd name="T4" fmla="*/ 23 w 31"/>
                  <a:gd name="T5" fmla="*/ 28 h 30"/>
                  <a:gd name="T6" fmla="*/ 23 w 31"/>
                  <a:gd name="T7" fmla="*/ 27 h 30"/>
                  <a:gd name="T8" fmla="*/ 22 w 31"/>
                  <a:gd name="T9" fmla="*/ 25 h 30"/>
                  <a:gd name="T10" fmla="*/ 19 w 31"/>
                  <a:gd name="T11" fmla="*/ 25 h 30"/>
                  <a:gd name="T12" fmla="*/ 16 w 31"/>
                  <a:gd name="T13" fmla="*/ 25 h 30"/>
                  <a:gd name="T14" fmla="*/ 12 w 31"/>
                  <a:gd name="T15" fmla="*/ 25 h 30"/>
                  <a:gd name="T16" fmla="*/ 9 w 31"/>
                  <a:gd name="T17" fmla="*/ 27 h 30"/>
                  <a:gd name="T18" fmla="*/ 9 w 31"/>
                  <a:gd name="T19" fmla="*/ 21 h 30"/>
                  <a:gd name="T20" fmla="*/ 9 w 31"/>
                  <a:gd name="T21" fmla="*/ 19 h 30"/>
                  <a:gd name="T22" fmla="*/ 8 w 31"/>
                  <a:gd name="T23" fmla="*/ 17 h 30"/>
                  <a:gd name="T24" fmla="*/ 7 w 31"/>
                  <a:gd name="T25" fmla="*/ 16 h 30"/>
                  <a:gd name="T26" fmla="*/ 4 w 31"/>
                  <a:gd name="T27" fmla="*/ 17 h 30"/>
                  <a:gd name="T28" fmla="*/ 3 w 31"/>
                  <a:gd name="T29" fmla="*/ 17 h 30"/>
                  <a:gd name="T30" fmla="*/ 1 w 31"/>
                  <a:gd name="T31" fmla="*/ 19 h 30"/>
                  <a:gd name="T32" fmla="*/ 0 w 31"/>
                  <a:gd name="T33" fmla="*/ 20 h 30"/>
                  <a:gd name="T34" fmla="*/ 2 w 31"/>
                  <a:gd name="T35" fmla="*/ 13 h 30"/>
                  <a:gd name="T36" fmla="*/ 8 w 31"/>
                  <a:gd name="T37" fmla="*/ 7 h 30"/>
                  <a:gd name="T38" fmla="*/ 16 w 31"/>
                  <a:gd name="T39" fmla="*/ 2 h 30"/>
                  <a:gd name="T40" fmla="*/ 23 w 31"/>
                  <a:gd name="T41" fmla="*/ 0 h 30"/>
                  <a:gd name="T42" fmla="*/ 24 w 31"/>
                  <a:gd name="T43" fmla="*/ 2 h 30"/>
                  <a:gd name="T44" fmla="*/ 25 w 31"/>
                  <a:gd name="T45" fmla="*/ 5 h 30"/>
                  <a:gd name="T46" fmla="*/ 27 w 31"/>
                  <a:gd name="T47" fmla="*/ 7 h 30"/>
                  <a:gd name="T48" fmla="*/ 31 w 31"/>
                  <a:gd name="T49" fmla="*/ 8 h 30"/>
                  <a:gd name="T50" fmla="*/ 31 w 31"/>
                  <a:gd name="T51" fmla="*/ 9 h 30"/>
                  <a:gd name="T52" fmla="*/ 31 w 31"/>
                  <a:gd name="T53" fmla="*/ 10 h 30"/>
                  <a:gd name="T54" fmla="*/ 31 w 31"/>
                  <a:gd name="T55" fmla="*/ 12 h 30"/>
                  <a:gd name="T56" fmla="*/ 31 w 31"/>
                  <a:gd name="T57" fmla="*/ 13 h 30"/>
                  <a:gd name="T58" fmla="*/ 30 w 31"/>
                  <a:gd name="T59" fmla="*/ 14 h 30"/>
                  <a:gd name="T60" fmla="*/ 29 w 31"/>
                  <a:gd name="T61" fmla="*/ 14 h 30"/>
                  <a:gd name="T62" fmla="*/ 27 w 31"/>
                  <a:gd name="T63" fmla="*/ 14 h 30"/>
                  <a:gd name="T64" fmla="*/ 26 w 31"/>
                  <a:gd name="T65" fmla="*/ 15 h 30"/>
                  <a:gd name="T66" fmla="*/ 27 w 31"/>
                  <a:gd name="T67" fmla="*/ 17 h 30"/>
                  <a:gd name="T68" fmla="*/ 29 w 31"/>
                  <a:gd name="T69" fmla="*/ 20 h 30"/>
                  <a:gd name="T70" fmla="*/ 30 w 31"/>
                  <a:gd name="T71" fmla="*/ 23 h 30"/>
                  <a:gd name="T72" fmla="*/ 30 w 31"/>
                  <a:gd name="T73" fmla="*/ 28 h 30"/>
                  <a:gd name="T74" fmla="*/ 29 w 31"/>
                  <a:gd name="T75" fmla="*/ 29 h 30"/>
                  <a:gd name="T76" fmla="*/ 26 w 31"/>
                  <a:gd name="T77" fmla="*/ 29 h 30"/>
                  <a:gd name="T78" fmla="*/ 25 w 31"/>
                  <a:gd name="T79" fmla="*/ 29 h 30"/>
                  <a:gd name="T80" fmla="*/ 23 w 31"/>
                  <a:gd name="T8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 h="30">
                    <a:moveTo>
                      <a:pt x="23" y="30"/>
                    </a:moveTo>
                    <a:lnTo>
                      <a:pt x="23" y="29"/>
                    </a:lnTo>
                    <a:lnTo>
                      <a:pt x="23" y="28"/>
                    </a:lnTo>
                    <a:lnTo>
                      <a:pt x="23" y="27"/>
                    </a:lnTo>
                    <a:lnTo>
                      <a:pt x="22" y="25"/>
                    </a:lnTo>
                    <a:lnTo>
                      <a:pt x="19" y="25"/>
                    </a:lnTo>
                    <a:lnTo>
                      <a:pt x="16" y="25"/>
                    </a:lnTo>
                    <a:lnTo>
                      <a:pt x="12" y="25"/>
                    </a:lnTo>
                    <a:lnTo>
                      <a:pt x="9" y="27"/>
                    </a:lnTo>
                    <a:lnTo>
                      <a:pt x="9" y="21"/>
                    </a:lnTo>
                    <a:lnTo>
                      <a:pt x="9" y="19"/>
                    </a:lnTo>
                    <a:lnTo>
                      <a:pt x="8" y="17"/>
                    </a:lnTo>
                    <a:lnTo>
                      <a:pt x="7" y="16"/>
                    </a:lnTo>
                    <a:lnTo>
                      <a:pt x="4" y="17"/>
                    </a:lnTo>
                    <a:lnTo>
                      <a:pt x="3" y="17"/>
                    </a:lnTo>
                    <a:lnTo>
                      <a:pt x="1" y="19"/>
                    </a:lnTo>
                    <a:lnTo>
                      <a:pt x="0" y="20"/>
                    </a:lnTo>
                    <a:lnTo>
                      <a:pt x="2" y="13"/>
                    </a:lnTo>
                    <a:lnTo>
                      <a:pt x="8" y="7"/>
                    </a:lnTo>
                    <a:lnTo>
                      <a:pt x="16" y="2"/>
                    </a:lnTo>
                    <a:lnTo>
                      <a:pt x="23" y="0"/>
                    </a:lnTo>
                    <a:lnTo>
                      <a:pt x="24" y="2"/>
                    </a:lnTo>
                    <a:lnTo>
                      <a:pt x="25" y="5"/>
                    </a:lnTo>
                    <a:lnTo>
                      <a:pt x="27" y="7"/>
                    </a:lnTo>
                    <a:lnTo>
                      <a:pt x="31" y="8"/>
                    </a:lnTo>
                    <a:lnTo>
                      <a:pt x="31" y="9"/>
                    </a:lnTo>
                    <a:lnTo>
                      <a:pt x="31" y="10"/>
                    </a:lnTo>
                    <a:lnTo>
                      <a:pt x="31" y="12"/>
                    </a:lnTo>
                    <a:lnTo>
                      <a:pt x="31" y="13"/>
                    </a:lnTo>
                    <a:lnTo>
                      <a:pt x="30" y="14"/>
                    </a:lnTo>
                    <a:lnTo>
                      <a:pt x="29" y="14"/>
                    </a:lnTo>
                    <a:lnTo>
                      <a:pt x="27" y="14"/>
                    </a:lnTo>
                    <a:lnTo>
                      <a:pt x="26" y="15"/>
                    </a:lnTo>
                    <a:lnTo>
                      <a:pt x="27" y="17"/>
                    </a:lnTo>
                    <a:lnTo>
                      <a:pt x="29" y="20"/>
                    </a:lnTo>
                    <a:lnTo>
                      <a:pt x="30" y="23"/>
                    </a:lnTo>
                    <a:lnTo>
                      <a:pt x="30" y="28"/>
                    </a:lnTo>
                    <a:lnTo>
                      <a:pt x="29" y="29"/>
                    </a:lnTo>
                    <a:lnTo>
                      <a:pt x="26" y="29"/>
                    </a:lnTo>
                    <a:lnTo>
                      <a:pt x="25" y="29"/>
                    </a:lnTo>
                    <a:lnTo>
                      <a:pt x="23" y="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82" name="Freeform 125"/>
              <p:cNvSpPr>
                <a:spLocks/>
              </p:cNvSpPr>
              <p:nvPr/>
            </p:nvSpPr>
            <p:spPr bwMode="auto">
              <a:xfrm>
                <a:off x="4330" y="841"/>
                <a:ext cx="17" cy="10"/>
              </a:xfrm>
              <a:custGeom>
                <a:avLst/>
                <a:gdLst>
                  <a:gd name="T0" fmla="*/ 31 w 35"/>
                  <a:gd name="T1" fmla="*/ 19 h 19"/>
                  <a:gd name="T2" fmla="*/ 23 w 35"/>
                  <a:gd name="T3" fmla="*/ 15 h 19"/>
                  <a:gd name="T4" fmla="*/ 16 w 35"/>
                  <a:gd name="T5" fmla="*/ 11 h 19"/>
                  <a:gd name="T6" fmla="*/ 8 w 35"/>
                  <a:gd name="T7" fmla="*/ 8 h 19"/>
                  <a:gd name="T8" fmla="*/ 0 w 35"/>
                  <a:gd name="T9" fmla="*/ 4 h 19"/>
                  <a:gd name="T10" fmla="*/ 0 w 35"/>
                  <a:gd name="T11" fmla="*/ 3 h 19"/>
                  <a:gd name="T12" fmla="*/ 0 w 35"/>
                  <a:gd name="T13" fmla="*/ 2 h 19"/>
                  <a:gd name="T14" fmla="*/ 0 w 35"/>
                  <a:gd name="T15" fmla="*/ 1 h 19"/>
                  <a:gd name="T16" fmla="*/ 0 w 35"/>
                  <a:gd name="T17" fmla="*/ 0 h 19"/>
                  <a:gd name="T18" fmla="*/ 6 w 35"/>
                  <a:gd name="T19" fmla="*/ 0 h 19"/>
                  <a:gd name="T20" fmla="*/ 10 w 35"/>
                  <a:gd name="T21" fmla="*/ 1 h 19"/>
                  <a:gd name="T22" fmla="*/ 14 w 35"/>
                  <a:gd name="T23" fmla="*/ 2 h 19"/>
                  <a:gd name="T24" fmla="*/ 18 w 35"/>
                  <a:gd name="T25" fmla="*/ 4 h 19"/>
                  <a:gd name="T26" fmla="*/ 22 w 35"/>
                  <a:gd name="T27" fmla="*/ 8 h 19"/>
                  <a:gd name="T28" fmla="*/ 27 w 35"/>
                  <a:gd name="T29" fmla="*/ 10 h 19"/>
                  <a:gd name="T30" fmla="*/ 30 w 35"/>
                  <a:gd name="T31" fmla="*/ 14 h 19"/>
                  <a:gd name="T32" fmla="*/ 35 w 35"/>
                  <a:gd name="T33" fmla="*/ 18 h 19"/>
                  <a:gd name="T34" fmla="*/ 33 w 35"/>
                  <a:gd name="T35" fmla="*/ 18 h 19"/>
                  <a:gd name="T36" fmla="*/ 33 w 35"/>
                  <a:gd name="T37" fmla="*/ 18 h 19"/>
                  <a:gd name="T38" fmla="*/ 32 w 35"/>
                  <a:gd name="T39" fmla="*/ 18 h 19"/>
                  <a:gd name="T40" fmla="*/ 31 w 35"/>
                  <a:gd name="T41"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19">
                    <a:moveTo>
                      <a:pt x="31" y="19"/>
                    </a:moveTo>
                    <a:lnTo>
                      <a:pt x="23" y="15"/>
                    </a:lnTo>
                    <a:lnTo>
                      <a:pt x="16" y="11"/>
                    </a:lnTo>
                    <a:lnTo>
                      <a:pt x="8" y="8"/>
                    </a:lnTo>
                    <a:lnTo>
                      <a:pt x="0" y="4"/>
                    </a:lnTo>
                    <a:lnTo>
                      <a:pt x="0" y="3"/>
                    </a:lnTo>
                    <a:lnTo>
                      <a:pt x="0" y="2"/>
                    </a:lnTo>
                    <a:lnTo>
                      <a:pt x="0" y="1"/>
                    </a:lnTo>
                    <a:lnTo>
                      <a:pt x="0" y="0"/>
                    </a:lnTo>
                    <a:lnTo>
                      <a:pt x="6" y="0"/>
                    </a:lnTo>
                    <a:lnTo>
                      <a:pt x="10" y="1"/>
                    </a:lnTo>
                    <a:lnTo>
                      <a:pt x="14" y="2"/>
                    </a:lnTo>
                    <a:lnTo>
                      <a:pt x="18" y="4"/>
                    </a:lnTo>
                    <a:lnTo>
                      <a:pt x="22" y="8"/>
                    </a:lnTo>
                    <a:lnTo>
                      <a:pt x="27" y="10"/>
                    </a:lnTo>
                    <a:lnTo>
                      <a:pt x="30" y="14"/>
                    </a:lnTo>
                    <a:lnTo>
                      <a:pt x="35" y="18"/>
                    </a:lnTo>
                    <a:lnTo>
                      <a:pt x="33" y="18"/>
                    </a:lnTo>
                    <a:lnTo>
                      <a:pt x="33" y="18"/>
                    </a:lnTo>
                    <a:lnTo>
                      <a:pt x="32" y="18"/>
                    </a:lnTo>
                    <a:lnTo>
                      <a:pt x="31" y="19"/>
                    </a:lnTo>
                    <a:close/>
                  </a:path>
                </a:pathLst>
              </a:custGeom>
              <a:solidFill>
                <a:srgbClr val="00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83" name="Freeform 126"/>
              <p:cNvSpPr>
                <a:spLocks/>
              </p:cNvSpPr>
              <p:nvPr/>
            </p:nvSpPr>
            <p:spPr bwMode="auto">
              <a:xfrm>
                <a:off x="4354" y="827"/>
                <a:ext cx="23" cy="19"/>
              </a:xfrm>
              <a:custGeom>
                <a:avLst/>
                <a:gdLst>
                  <a:gd name="T0" fmla="*/ 13 w 46"/>
                  <a:gd name="T1" fmla="*/ 38 h 38"/>
                  <a:gd name="T2" fmla="*/ 4 w 46"/>
                  <a:gd name="T3" fmla="*/ 31 h 38"/>
                  <a:gd name="T4" fmla="*/ 0 w 46"/>
                  <a:gd name="T5" fmla="*/ 24 h 38"/>
                  <a:gd name="T6" fmla="*/ 0 w 46"/>
                  <a:gd name="T7" fmla="*/ 17 h 38"/>
                  <a:gd name="T8" fmla="*/ 5 w 46"/>
                  <a:gd name="T9" fmla="*/ 12 h 38"/>
                  <a:gd name="T10" fmla="*/ 12 w 46"/>
                  <a:gd name="T11" fmla="*/ 7 h 38"/>
                  <a:gd name="T12" fmla="*/ 20 w 46"/>
                  <a:gd name="T13" fmla="*/ 4 h 38"/>
                  <a:gd name="T14" fmla="*/ 30 w 46"/>
                  <a:gd name="T15" fmla="*/ 1 h 38"/>
                  <a:gd name="T16" fmla="*/ 40 w 46"/>
                  <a:gd name="T17" fmla="*/ 0 h 38"/>
                  <a:gd name="T18" fmla="*/ 44 w 46"/>
                  <a:gd name="T19" fmla="*/ 8 h 38"/>
                  <a:gd name="T20" fmla="*/ 46 w 46"/>
                  <a:gd name="T21" fmla="*/ 16 h 38"/>
                  <a:gd name="T22" fmla="*/ 45 w 46"/>
                  <a:gd name="T23" fmla="*/ 23 h 38"/>
                  <a:gd name="T24" fmla="*/ 42 w 46"/>
                  <a:gd name="T25" fmla="*/ 28 h 38"/>
                  <a:gd name="T26" fmla="*/ 36 w 46"/>
                  <a:gd name="T27" fmla="*/ 32 h 38"/>
                  <a:gd name="T28" fmla="*/ 29 w 46"/>
                  <a:gd name="T29" fmla="*/ 36 h 38"/>
                  <a:gd name="T30" fmla="*/ 21 w 46"/>
                  <a:gd name="T31" fmla="*/ 37 h 38"/>
                  <a:gd name="T32" fmla="*/ 13 w 46"/>
                  <a:gd name="T33"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38">
                    <a:moveTo>
                      <a:pt x="13" y="38"/>
                    </a:moveTo>
                    <a:lnTo>
                      <a:pt x="4" y="31"/>
                    </a:lnTo>
                    <a:lnTo>
                      <a:pt x="0" y="24"/>
                    </a:lnTo>
                    <a:lnTo>
                      <a:pt x="0" y="17"/>
                    </a:lnTo>
                    <a:lnTo>
                      <a:pt x="5" y="12"/>
                    </a:lnTo>
                    <a:lnTo>
                      <a:pt x="12" y="7"/>
                    </a:lnTo>
                    <a:lnTo>
                      <a:pt x="20" y="4"/>
                    </a:lnTo>
                    <a:lnTo>
                      <a:pt x="30" y="1"/>
                    </a:lnTo>
                    <a:lnTo>
                      <a:pt x="40" y="0"/>
                    </a:lnTo>
                    <a:lnTo>
                      <a:pt x="44" y="8"/>
                    </a:lnTo>
                    <a:lnTo>
                      <a:pt x="46" y="16"/>
                    </a:lnTo>
                    <a:lnTo>
                      <a:pt x="45" y="23"/>
                    </a:lnTo>
                    <a:lnTo>
                      <a:pt x="42" y="28"/>
                    </a:lnTo>
                    <a:lnTo>
                      <a:pt x="36" y="32"/>
                    </a:lnTo>
                    <a:lnTo>
                      <a:pt x="29" y="36"/>
                    </a:lnTo>
                    <a:lnTo>
                      <a:pt x="21" y="37"/>
                    </a:lnTo>
                    <a:lnTo>
                      <a:pt x="13"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84" name="Freeform 127"/>
              <p:cNvSpPr>
                <a:spLocks/>
              </p:cNvSpPr>
              <p:nvPr/>
            </p:nvSpPr>
            <p:spPr bwMode="auto">
              <a:xfrm>
                <a:off x="4430" y="843"/>
                <a:ext cx="5" cy="3"/>
              </a:xfrm>
              <a:custGeom>
                <a:avLst/>
                <a:gdLst>
                  <a:gd name="T0" fmla="*/ 1 w 9"/>
                  <a:gd name="T1" fmla="*/ 7 h 7"/>
                  <a:gd name="T2" fmla="*/ 0 w 9"/>
                  <a:gd name="T3" fmla="*/ 6 h 7"/>
                  <a:gd name="T4" fmla="*/ 2 w 9"/>
                  <a:gd name="T5" fmla="*/ 5 h 7"/>
                  <a:gd name="T6" fmla="*/ 3 w 9"/>
                  <a:gd name="T7" fmla="*/ 4 h 7"/>
                  <a:gd name="T8" fmla="*/ 5 w 9"/>
                  <a:gd name="T9" fmla="*/ 1 h 7"/>
                  <a:gd name="T10" fmla="*/ 6 w 9"/>
                  <a:gd name="T11" fmla="*/ 0 h 7"/>
                  <a:gd name="T12" fmla="*/ 8 w 9"/>
                  <a:gd name="T13" fmla="*/ 0 h 7"/>
                  <a:gd name="T14" fmla="*/ 8 w 9"/>
                  <a:gd name="T15" fmla="*/ 0 h 7"/>
                  <a:gd name="T16" fmla="*/ 8 w 9"/>
                  <a:gd name="T17" fmla="*/ 1 h 7"/>
                  <a:gd name="T18" fmla="*/ 9 w 9"/>
                  <a:gd name="T19" fmla="*/ 1 h 7"/>
                  <a:gd name="T20" fmla="*/ 9 w 9"/>
                  <a:gd name="T21" fmla="*/ 2 h 7"/>
                  <a:gd name="T22" fmla="*/ 9 w 9"/>
                  <a:gd name="T23" fmla="*/ 2 h 7"/>
                  <a:gd name="T24" fmla="*/ 9 w 9"/>
                  <a:gd name="T25" fmla="*/ 4 h 7"/>
                  <a:gd name="T26" fmla="*/ 9 w 9"/>
                  <a:gd name="T27" fmla="*/ 5 h 7"/>
                  <a:gd name="T28" fmla="*/ 6 w 9"/>
                  <a:gd name="T29" fmla="*/ 6 h 7"/>
                  <a:gd name="T30" fmla="*/ 4 w 9"/>
                  <a:gd name="T31" fmla="*/ 6 h 7"/>
                  <a:gd name="T32" fmla="*/ 3 w 9"/>
                  <a:gd name="T33" fmla="*/ 6 h 7"/>
                  <a:gd name="T34" fmla="*/ 1 w 9"/>
                  <a:gd name="T35"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 h="7">
                    <a:moveTo>
                      <a:pt x="1" y="7"/>
                    </a:moveTo>
                    <a:lnTo>
                      <a:pt x="0" y="6"/>
                    </a:lnTo>
                    <a:lnTo>
                      <a:pt x="2" y="5"/>
                    </a:lnTo>
                    <a:lnTo>
                      <a:pt x="3" y="4"/>
                    </a:lnTo>
                    <a:lnTo>
                      <a:pt x="5" y="1"/>
                    </a:lnTo>
                    <a:lnTo>
                      <a:pt x="6" y="0"/>
                    </a:lnTo>
                    <a:lnTo>
                      <a:pt x="8" y="0"/>
                    </a:lnTo>
                    <a:lnTo>
                      <a:pt x="8" y="0"/>
                    </a:lnTo>
                    <a:lnTo>
                      <a:pt x="8" y="1"/>
                    </a:lnTo>
                    <a:lnTo>
                      <a:pt x="9" y="1"/>
                    </a:lnTo>
                    <a:lnTo>
                      <a:pt x="9" y="2"/>
                    </a:lnTo>
                    <a:lnTo>
                      <a:pt x="9" y="2"/>
                    </a:lnTo>
                    <a:lnTo>
                      <a:pt x="9" y="4"/>
                    </a:lnTo>
                    <a:lnTo>
                      <a:pt x="9" y="5"/>
                    </a:lnTo>
                    <a:lnTo>
                      <a:pt x="6" y="6"/>
                    </a:lnTo>
                    <a:lnTo>
                      <a:pt x="4" y="6"/>
                    </a:lnTo>
                    <a:lnTo>
                      <a:pt x="3" y="6"/>
                    </a:lnTo>
                    <a:lnTo>
                      <a:pt x="1" y="7"/>
                    </a:lnTo>
                    <a:close/>
                  </a:path>
                </a:pathLst>
              </a:custGeom>
              <a:solidFill>
                <a:srgbClr val="00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85" name="Freeform 128"/>
              <p:cNvSpPr>
                <a:spLocks/>
              </p:cNvSpPr>
              <p:nvPr/>
            </p:nvSpPr>
            <p:spPr bwMode="auto">
              <a:xfrm>
                <a:off x="4358" y="830"/>
                <a:ext cx="14" cy="13"/>
              </a:xfrm>
              <a:custGeom>
                <a:avLst/>
                <a:gdLst>
                  <a:gd name="T0" fmla="*/ 5 w 29"/>
                  <a:gd name="T1" fmla="*/ 24 h 24"/>
                  <a:gd name="T2" fmla="*/ 0 w 29"/>
                  <a:gd name="T3" fmla="*/ 17 h 24"/>
                  <a:gd name="T4" fmla="*/ 0 w 29"/>
                  <a:gd name="T5" fmla="*/ 13 h 24"/>
                  <a:gd name="T6" fmla="*/ 3 w 29"/>
                  <a:gd name="T7" fmla="*/ 8 h 24"/>
                  <a:gd name="T8" fmla="*/ 6 w 29"/>
                  <a:gd name="T9" fmla="*/ 5 h 24"/>
                  <a:gd name="T10" fmla="*/ 12 w 29"/>
                  <a:gd name="T11" fmla="*/ 2 h 24"/>
                  <a:gd name="T12" fmla="*/ 18 w 29"/>
                  <a:gd name="T13" fmla="*/ 1 h 24"/>
                  <a:gd name="T14" fmla="*/ 24 w 29"/>
                  <a:gd name="T15" fmla="*/ 0 h 24"/>
                  <a:gd name="T16" fmla="*/ 29 w 29"/>
                  <a:gd name="T17" fmla="*/ 0 h 24"/>
                  <a:gd name="T18" fmla="*/ 28 w 29"/>
                  <a:gd name="T19" fmla="*/ 13 h 24"/>
                  <a:gd name="T20" fmla="*/ 24 w 29"/>
                  <a:gd name="T21" fmla="*/ 21 h 24"/>
                  <a:gd name="T22" fmla="*/ 15 w 29"/>
                  <a:gd name="T23" fmla="*/ 23 h 24"/>
                  <a:gd name="T24" fmla="*/ 5 w 29"/>
                  <a:gd name="T25"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 h="24">
                    <a:moveTo>
                      <a:pt x="5" y="24"/>
                    </a:moveTo>
                    <a:lnTo>
                      <a:pt x="0" y="17"/>
                    </a:lnTo>
                    <a:lnTo>
                      <a:pt x="0" y="13"/>
                    </a:lnTo>
                    <a:lnTo>
                      <a:pt x="3" y="8"/>
                    </a:lnTo>
                    <a:lnTo>
                      <a:pt x="6" y="5"/>
                    </a:lnTo>
                    <a:lnTo>
                      <a:pt x="12" y="2"/>
                    </a:lnTo>
                    <a:lnTo>
                      <a:pt x="18" y="1"/>
                    </a:lnTo>
                    <a:lnTo>
                      <a:pt x="24" y="0"/>
                    </a:lnTo>
                    <a:lnTo>
                      <a:pt x="29" y="0"/>
                    </a:lnTo>
                    <a:lnTo>
                      <a:pt x="28" y="13"/>
                    </a:lnTo>
                    <a:lnTo>
                      <a:pt x="24" y="21"/>
                    </a:lnTo>
                    <a:lnTo>
                      <a:pt x="15" y="23"/>
                    </a:lnTo>
                    <a:lnTo>
                      <a:pt x="5" y="24"/>
                    </a:lnTo>
                    <a:close/>
                  </a:path>
                </a:pathLst>
              </a:custGeom>
              <a:solidFill>
                <a:srgbClr val="00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86" name="Freeform 129"/>
              <p:cNvSpPr>
                <a:spLocks/>
              </p:cNvSpPr>
              <p:nvPr/>
            </p:nvSpPr>
            <p:spPr bwMode="auto">
              <a:xfrm>
                <a:off x="4128" y="528"/>
                <a:ext cx="317" cy="394"/>
              </a:xfrm>
              <a:custGeom>
                <a:avLst/>
                <a:gdLst>
                  <a:gd name="T0" fmla="*/ 134 w 633"/>
                  <a:gd name="T1" fmla="*/ 751 h 788"/>
                  <a:gd name="T2" fmla="*/ 56 w 633"/>
                  <a:gd name="T3" fmla="*/ 698 h 788"/>
                  <a:gd name="T4" fmla="*/ 24 w 633"/>
                  <a:gd name="T5" fmla="*/ 678 h 788"/>
                  <a:gd name="T6" fmla="*/ 26 w 633"/>
                  <a:gd name="T7" fmla="*/ 615 h 788"/>
                  <a:gd name="T8" fmla="*/ 40 w 633"/>
                  <a:gd name="T9" fmla="*/ 599 h 788"/>
                  <a:gd name="T10" fmla="*/ 43 w 633"/>
                  <a:gd name="T11" fmla="*/ 597 h 788"/>
                  <a:gd name="T12" fmla="*/ 35 w 633"/>
                  <a:gd name="T13" fmla="*/ 531 h 788"/>
                  <a:gd name="T14" fmla="*/ 23 w 633"/>
                  <a:gd name="T15" fmla="*/ 493 h 788"/>
                  <a:gd name="T16" fmla="*/ 6 w 633"/>
                  <a:gd name="T17" fmla="*/ 396 h 788"/>
                  <a:gd name="T18" fmla="*/ 18 w 633"/>
                  <a:gd name="T19" fmla="*/ 376 h 788"/>
                  <a:gd name="T20" fmla="*/ 5 w 633"/>
                  <a:gd name="T21" fmla="*/ 360 h 788"/>
                  <a:gd name="T22" fmla="*/ 0 w 633"/>
                  <a:gd name="T23" fmla="*/ 302 h 788"/>
                  <a:gd name="T24" fmla="*/ 18 w 633"/>
                  <a:gd name="T25" fmla="*/ 287 h 788"/>
                  <a:gd name="T26" fmla="*/ 33 w 633"/>
                  <a:gd name="T27" fmla="*/ 272 h 788"/>
                  <a:gd name="T28" fmla="*/ 56 w 633"/>
                  <a:gd name="T29" fmla="*/ 258 h 788"/>
                  <a:gd name="T30" fmla="*/ 43 w 633"/>
                  <a:gd name="T31" fmla="*/ 250 h 788"/>
                  <a:gd name="T32" fmla="*/ 46 w 633"/>
                  <a:gd name="T33" fmla="*/ 157 h 788"/>
                  <a:gd name="T34" fmla="*/ 52 w 633"/>
                  <a:gd name="T35" fmla="*/ 116 h 788"/>
                  <a:gd name="T36" fmla="*/ 89 w 633"/>
                  <a:gd name="T37" fmla="*/ 105 h 788"/>
                  <a:gd name="T38" fmla="*/ 136 w 633"/>
                  <a:gd name="T39" fmla="*/ 92 h 788"/>
                  <a:gd name="T40" fmla="*/ 182 w 633"/>
                  <a:gd name="T41" fmla="*/ 81 h 788"/>
                  <a:gd name="T42" fmla="*/ 230 w 633"/>
                  <a:gd name="T43" fmla="*/ 68 h 788"/>
                  <a:gd name="T44" fmla="*/ 274 w 633"/>
                  <a:gd name="T45" fmla="*/ 51 h 788"/>
                  <a:gd name="T46" fmla="*/ 320 w 633"/>
                  <a:gd name="T47" fmla="*/ 29 h 788"/>
                  <a:gd name="T48" fmla="*/ 370 w 633"/>
                  <a:gd name="T49" fmla="*/ 10 h 788"/>
                  <a:gd name="T50" fmla="*/ 418 w 633"/>
                  <a:gd name="T51" fmla="*/ 0 h 788"/>
                  <a:gd name="T52" fmla="*/ 494 w 633"/>
                  <a:gd name="T53" fmla="*/ 33 h 788"/>
                  <a:gd name="T54" fmla="*/ 585 w 633"/>
                  <a:gd name="T55" fmla="*/ 78 h 788"/>
                  <a:gd name="T56" fmla="*/ 622 w 633"/>
                  <a:gd name="T57" fmla="*/ 101 h 788"/>
                  <a:gd name="T58" fmla="*/ 623 w 633"/>
                  <a:gd name="T59" fmla="*/ 186 h 788"/>
                  <a:gd name="T60" fmla="*/ 615 w 633"/>
                  <a:gd name="T61" fmla="*/ 217 h 788"/>
                  <a:gd name="T62" fmla="*/ 609 w 633"/>
                  <a:gd name="T63" fmla="*/ 222 h 788"/>
                  <a:gd name="T64" fmla="*/ 626 w 633"/>
                  <a:gd name="T65" fmla="*/ 226 h 788"/>
                  <a:gd name="T66" fmla="*/ 631 w 633"/>
                  <a:gd name="T67" fmla="*/ 259 h 788"/>
                  <a:gd name="T68" fmla="*/ 598 w 633"/>
                  <a:gd name="T69" fmla="*/ 272 h 788"/>
                  <a:gd name="T70" fmla="*/ 590 w 633"/>
                  <a:gd name="T71" fmla="*/ 327 h 788"/>
                  <a:gd name="T72" fmla="*/ 572 w 633"/>
                  <a:gd name="T73" fmla="*/ 361 h 788"/>
                  <a:gd name="T74" fmla="*/ 565 w 633"/>
                  <a:gd name="T75" fmla="*/ 368 h 788"/>
                  <a:gd name="T76" fmla="*/ 576 w 633"/>
                  <a:gd name="T77" fmla="*/ 371 h 788"/>
                  <a:gd name="T78" fmla="*/ 575 w 633"/>
                  <a:gd name="T79" fmla="*/ 413 h 788"/>
                  <a:gd name="T80" fmla="*/ 586 w 633"/>
                  <a:gd name="T81" fmla="*/ 431 h 788"/>
                  <a:gd name="T82" fmla="*/ 606 w 633"/>
                  <a:gd name="T83" fmla="*/ 439 h 788"/>
                  <a:gd name="T84" fmla="*/ 614 w 633"/>
                  <a:gd name="T85" fmla="*/ 476 h 788"/>
                  <a:gd name="T86" fmla="*/ 607 w 633"/>
                  <a:gd name="T87" fmla="*/ 500 h 788"/>
                  <a:gd name="T88" fmla="*/ 613 w 633"/>
                  <a:gd name="T89" fmla="*/ 529 h 788"/>
                  <a:gd name="T90" fmla="*/ 611 w 633"/>
                  <a:gd name="T91" fmla="*/ 600 h 788"/>
                  <a:gd name="T92" fmla="*/ 527 w 633"/>
                  <a:gd name="T93" fmla="*/ 649 h 788"/>
                  <a:gd name="T94" fmla="*/ 428 w 633"/>
                  <a:gd name="T95" fmla="*/ 691 h 788"/>
                  <a:gd name="T96" fmla="*/ 329 w 633"/>
                  <a:gd name="T97" fmla="*/ 735 h 788"/>
                  <a:gd name="T98" fmla="*/ 231 w 633"/>
                  <a:gd name="T99" fmla="*/ 778 h 788"/>
                  <a:gd name="T100" fmla="*/ 198 w 633"/>
                  <a:gd name="T101" fmla="*/ 788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3" h="788">
                    <a:moveTo>
                      <a:pt x="196" y="788"/>
                    </a:moveTo>
                    <a:lnTo>
                      <a:pt x="175" y="777"/>
                    </a:lnTo>
                    <a:lnTo>
                      <a:pt x="154" y="764"/>
                    </a:lnTo>
                    <a:lnTo>
                      <a:pt x="134" y="751"/>
                    </a:lnTo>
                    <a:lnTo>
                      <a:pt x="114" y="739"/>
                    </a:lnTo>
                    <a:lnTo>
                      <a:pt x="96" y="725"/>
                    </a:lnTo>
                    <a:lnTo>
                      <a:pt x="76" y="711"/>
                    </a:lnTo>
                    <a:lnTo>
                      <a:pt x="56" y="698"/>
                    </a:lnTo>
                    <a:lnTo>
                      <a:pt x="38" y="686"/>
                    </a:lnTo>
                    <a:lnTo>
                      <a:pt x="31" y="682"/>
                    </a:lnTo>
                    <a:lnTo>
                      <a:pt x="28" y="680"/>
                    </a:lnTo>
                    <a:lnTo>
                      <a:pt x="24" y="678"/>
                    </a:lnTo>
                    <a:lnTo>
                      <a:pt x="22" y="675"/>
                    </a:lnTo>
                    <a:lnTo>
                      <a:pt x="22" y="657"/>
                    </a:lnTo>
                    <a:lnTo>
                      <a:pt x="23" y="636"/>
                    </a:lnTo>
                    <a:lnTo>
                      <a:pt x="26" y="615"/>
                    </a:lnTo>
                    <a:lnTo>
                      <a:pt x="32" y="599"/>
                    </a:lnTo>
                    <a:lnTo>
                      <a:pt x="35" y="599"/>
                    </a:lnTo>
                    <a:lnTo>
                      <a:pt x="38" y="599"/>
                    </a:lnTo>
                    <a:lnTo>
                      <a:pt x="40" y="599"/>
                    </a:lnTo>
                    <a:lnTo>
                      <a:pt x="43" y="599"/>
                    </a:lnTo>
                    <a:lnTo>
                      <a:pt x="43" y="598"/>
                    </a:lnTo>
                    <a:lnTo>
                      <a:pt x="43" y="598"/>
                    </a:lnTo>
                    <a:lnTo>
                      <a:pt x="43" y="597"/>
                    </a:lnTo>
                    <a:lnTo>
                      <a:pt x="44" y="597"/>
                    </a:lnTo>
                    <a:lnTo>
                      <a:pt x="35" y="580"/>
                    </a:lnTo>
                    <a:lnTo>
                      <a:pt x="33" y="555"/>
                    </a:lnTo>
                    <a:lnTo>
                      <a:pt x="35" y="531"/>
                    </a:lnTo>
                    <a:lnTo>
                      <a:pt x="36" y="513"/>
                    </a:lnTo>
                    <a:lnTo>
                      <a:pt x="33" y="501"/>
                    </a:lnTo>
                    <a:lnTo>
                      <a:pt x="29" y="496"/>
                    </a:lnTo>
                    <a:lnTo>
                      <a:pt x="23" y="493"/>
                    </a:lnTo>
                    <a:lnTo>
                      <a:pt x="15" y="490"/>
                    </a:lnTo>
                    <a:lnTo>
                      <a:pt x="10" y="469"/>
                    </a:lnTo>
                    <a:lnTo>
                      <a:pt x="7" y="432"/>
                    </a:lnTo>
                    <a:lnTo>
                      <a:pt x="6" y="396"/>
                    </a:lnTo>
                    <a:lnTo>
                      <a:pt x="7" y="378"/>
                    </a:lnTo>
                    <a:lnTo>
                      <a:pt x="14" y="377"/>
                    </a:lnTo>
                    <a:lnTo>
                      <a:pt x="17" y="377"/>
                    </a:lnTo>
                    <a:lnTo>
                      <a:pt x="18" y="376"/>
                    </a:lnTo>
                    <a:lnTo>
                      <a:pt x="20" y="375"/>
                    </a:lnTo>
                    <a:lnTo>
                      <a:pt x="14" y="368"/>
                    </a:lnTo>
                    <a:lnTo>
                      <a:pt x="9" y="363"/>
                    </a:lnTo>
                    <a:lnTo>
                      <a:pt x="5" y="360"/>
                    </a:lnTo>
                    <a:lnTo>
                      <a:pt x="0" y="355"/>
                    </a:lnTo>
                    <a:lnTo>
                      <a:pt x="0" y="325"/>
                    </a:lnTo>
                    <a:lnTo>
                      <a:pt x="0" y="310"/>
                    </a:lnTo>
                    <a:lnTo>
                      <a:pt x="0" y="302"/>
                    </a:lnTo>
                    <a:lnTo>
                      <a:pt x="1" y="296"/>
                    </a:lnTo>
                    <a:lnTo>
                      <a:pt x="7" y="293"/>
                    </a:lnTo>
                    <a:lnTo>
                      <a:pt x="13" y="290"/>
                    </a:lnTo>
                    <a:lnTo>
                      <a:pt x="18" y="287"/>
                    </a:lnTo>
                    <a:lnTo>
                      <a:pt x="23" y="285"/>
                    </a:lnTo>
                    <a:lnTo>
                      <a:pt x="28" y="281"/>
                    </a:lnTo>
                    <a:lnTo>
                      <a:pt x="31" y="278"/>
                    </a:lnTo>
                    <a:lnTo>
                      <a:pt x="33" y="272"/>
                    </a:lnTo>
                    <a:lnTo>
                      <a:pt x="36" y="266"/>
                    </a:lnTo>
                    <a:lnTo>
                      <a:pt x="47" y="262"/>
                    </a:lnTo>
                    <a:lnTo>
                      <a:pt x="54" y="259"/>
                    </a:lnTo>
                    <a:lnTo>
                      <a:pt x="56" y="258"/>
                    </a:lnTo>
                    <a:lnTo>
                      <a:pt x="58" y="257"/>
                    </a:lnTo>
                    <a:lnTo>
                      <a:pt x="53" y="255"/>
                    </a:lnTo>
                    <a:lnTo>
                      <a:pt x="48" y="252"/>
                    </a:lnTo>
                    <a:lnTo>
                      <a:pt x="43" y="250"/>
                    </a:lnTo>
                    <a:lnTo>
                      <a:pt x="39" y="248"/>
                    </a:lnTo>
                    <a:lnTo>
                      <a:pt x="40" y="217"/>
                    </a:lnTo>
                    <a:lnTo>
                      <a:pt x="43" y="187"/>
                    </a:lnTo>
                    <a:lnTo>
                      <a:pt x="46" y="157"/>
                    </a:lnTo>
                    <a:lnTo>
                      <a:pt x="47" y="128"/>
                    </a:lnTo>
                    <a:lnTo>
                      <a:pt x="48" y="122"/>
                    </a:lnTo>
                    <a:lnTo>
                      <a:pt x="50" y="119"/>
                    </a:lnTo>
                    <a:lnTo>
                      <a:pt x="52" y="116"/>
                    </a:lnTo>
                    <a:lnTo>
                      <a:pt x="54" y="114"/>
                    </a:lnTo>
                    <a:lnTo>
                      <a:pt x="66" y="111"/>
                    </a:lnTo>
                    <a:lnTo>
                      <a:pt x="77" y="108"/>
                    </a:lnTo>
                    <a:lnTo>
                      <a:pt x="89" y="105"/>
                    </a:lnTo>
                    <a:lnTo>
                      <a:pt x="100" y="101"/>
                    </a:lnTo>
                    <a:lnTo>
                      <a:pt x="112" y="99"/>
                    </a:lnTo>
                    <a:lnTo>
                      <a:pt x="124" y="96"/>
                    </a:lnTo>
                    <a:lnTo>
                      <a:pt x="136" y="92"/>
                    </a:lnTo>
                    <a:lnTo>
                      <a:pt x="147" y="90"/>
                    </a:lnTo>
                    <a:lnTo>
                      <a:pt x="159" y="86"/>
                    </a:lnTo>
                    <a:lnTo>
                      <a:pt x="170" y="84"/>
                    </a:lnTo>
                    <a:lnTo>
                      <a:pt x="182" y="81"/>
                    </a:lnTo>
                    <a:lnTo>
                      <a:pt x="195" y="77"/>
                    </a:lnTo>
                    <a:lnTo>
                      <a:pt x="206" y="75"/>
                    </a:lnTo>
                    <a:lnTo>
                      <a:pt x="218" y="71"/>
                    </a:lnTo>
                    <a:lnTo>
                      <a:pt x="230" y="68"/>
                    </a:lnTo>
                    <a:lnTo>
                      <a:pt x="242" y="65"/>
                    </a:lnTo>
                    <a:lnTo>
                      <a:pt x="252" y="60"/>
                    </a:lnTo>
                    <a:lnTo>
                      <a:pt x="263" y="55"/>
                    </a:lnTo>
                    <a:lnTo>
                      <a:pt x="274" y="51"/>
                    </a:lnTo>
                    <a:lnTo>
                      <a:pt x="286" y="45"/>
                    </a:lnTo>
                    <a:lnTo>
                      <a:pt x="297" y="40"/>
                    </a:lnTo>
                    <a:lnTo>
                      <a:pt x="309" y="35"/>
                    </a:lnTo>
                    <a:lnTo>
                      <a:pt x="320" y="29"/>
                    </a:lnTo>
                    <a:lnTo>
                      <a:pt x="333" y="24"/>
                    </a:lnTo>
                    <a:lnTo>
                      <a:pt x="344" y="20"/>
                    </a:lnTo>
                    <a:lnTo>
                      <a:pt x="357" y="15"/>
                    </a:lnTo>
                    <a:lnTo>
                      <a:pt x="370" y="10"/>
                    </a:lnTo>
                    <a:lnTo>
                      <a:pt x="381" y="7"/>
                    </a:lnTo>
                    <a:lnTo>
                      <a:pt x="394" y="5"/>
                    </a:lnTo>
                    <a:lnTo>
                      <a:pt x="405" y="2"/>
                    </a:lnTo>
                    <a:lnTo>
                      <a:pt x="418" y="0"/>
                    </a:lnTo>
                    <a:lnTo>
                      <a:pt x="430" y="0"/>
                    </a:lnTo>
                    <a:lnTo>
                      <a:pt x="450" y="10"/>
                    </a:lnTo>
                    <a:lnTo>
                      <a:pt x="472" y="22"/>
                    </a:lnTo>
                    <a:lnTo>
                      <a:pt x="494" y="33"/>
                    </a:lnTo>
                    <a:lnTo>
                      <a:pt x="516" y="44"/>
                    </a:lnTo>
                    <a:lnTo>
                      <a:pt x="539" y="55"/>
                    </a:lnTo>
                    <a:lnTo>
                      <a:pt x="562" y="67"/>
                    </a:lnTo>
                    <a:lnTo>
                      <a:pt x="585" y="78"/>
                    </a:lnTo>
                    <a:lnTo>
                      <a:pt x="609" y="89"/>
                    </a:lnTo>
                    <a:lnTo>
                      <a:pt x="617" y="91"/>
                    </a:lnTo>
                    <a:lnTo>
                      <a:pt x="621" y="94"/>
                    </a:lnTo>
                    <a:lnTo>
                      <a:pt x="622" y="101"/>
                    </a:lnTo>
                    <a:lnTo>
                      <a:pt x="624" y="112"/>
                    </a:lnTo>
                    <a:lnTo>
                      <a:pt x="623" y="137"/>
                    </a:lnTo>
                    <a:lnTo>
                      <a:pt x="623" y="161"/>
                    </a:lnTo>
                    <a:lnTo>
                      <a:pt x="623" y="186"/>
                    </a:lnTo>
                    <a:lnTo>
                      <a:pt x="622" y="210"/>
                    </a:lnTo>
                    <a:lnTo>
                      <a:pt x="621" y="212"/>
                    </a:lnTo>
                    <a:lnTo>
                      <a:pt x="618" y="214"/>
                    </a:lnTo>
                    <a:lnTo>
                      <a:pt x="615" y="217"/>
                    </a:lnTo>
                    <a:lnTo>
                      <a:pt x="609" y="219"/>
                    </a:lnTo>
                    <a:lnTo>
                      <a:pt x="609" y="220"/>
                    </a:lnTo>
                    <a:lnTo>
                      <a:pt x="609" y="221"/>
                    </a:lnTo>
                    <a:lnTo>
                      <a:pt x="609" y="222"/>
                    </a:lnTo>
                    <a:lnTo>
                      <a:pt x="609" y="224"/>
                    </a:lnTo>
                    <a:lnTo>
                      <a:pt x="615" y="224"/>
                    </a:lnTo>
                    <a:lnTo>
                      <a:pt x="621" y="225"/>
                    </a:lnTo>
                    <a:lnTo>
                      <a:pt x="626" y="226"/>
                    </a:lnTo>
                    <a:lnTo>
                      <a:pt x="633" y="229"/>
                    </a:lnTo>
                    <a:lnTo>
                      <a:pt x="633" y="241"/>
                    </a:lnTo>
                    <a:lnTo>
                      <a:pt x="633" y="251"/>
                    </a:lnTo>
                    <a:lnTo>
                      <a:pt x="631" y="259"/>
                    </a:lnTo>
                    <a:lnTo>
                      <a:pt x="623" y="266"/>
                    </a:lnTo>
                    <a:lnTo>
                      <a:pt x="609" y="268"/>
                    </a:lnTo>
                    <a:lnTo>
                      <a:pt x="601" y="271"/>
                    </a:lnTo>
                    <a:lnTo>
                      <a:pt x="598" y="272"/>
                    </a:lnTo>
                    <a:lnTo>
                      <a:pt x="595" y="274"/>
                    </a:lnTo>
                    <a:lnTo>
                      <a:pt x="593" y="292"/>
                    </a:lnTo>
                    <a:lnTo>
                      <a:pt x="591" y="309"/>
                    </a:lnTo>
                    <a:lnTo>
                      <a:pt x="590" y="327"/>
                    </a:lnTo>
                    <a:lnTo>
                      <a:pt x="587" y="345"/>
                    </a:lnTo>
                    <a:lnTo>
                      <a:pt x="584" y="350"/>
                    </a:lnTo>
                    <a:lnTo>
                      <a:pt x="578" y="356"/>
                    </a:lnTo>
                    <a:lnTo>
                      <a:pt x="572" y="361"/>
                    </a:lnTo>
                    <a:lnTo>
                      <a:pt x="565" y="365"/>
                    </a:lnTo>
                    <a:lnTo>
                      <a:pt x="565" y="366"/>
                    </a:lnTo>
                    <a:lnTo>
                      <a:pt x="565" y="366"/>
                    </a:lnTo>
                    <a:lnTo>
                      <a:pt x="565" y="368"/>
                    </a:lnTo>
                    <a:lnTo>
                      <a:pt x="565" y="369"/>
                    </a:lnTo>
                    <a:lnTo>
                      <a:pt x="569" y="369"/>
                    </a:lnTo>
                    <a:lnTo>
                      <a:pt x="572" y="369"/>
                    </a:lnTo>
                    <a:lnTo>
                      <a:pt x="576" y="371"/>
                    </a:lnTo>
                    <a:lnTo>
                      <a:pt x="580" y="375"/>
                    </a:lnTo>
                    <a:lnTo>
                      <a:pt x="579" y="386"/>
                    </a:lnTo>
                    <a:lnTo>
                      <a:pt x="576" y="399"/>
                    </a:lnTo>
                    <a:lnTo>
                      <a:pt x="575" y="413"/>
                    </a:lnTo>
                    <a:lnTo>
                      <a:pt x="575" y="428"/>
                    </a:lnTo>
                    <a:lnTo>
                      <a:pt x="577" y="429"/>
                    </a:lnTo>
                    <a:lnTo>
                      <a:pt x="582" y="430"/>
                    </a:lnTo>
                    <a:lnTo>
                      <a:pt x="586" y="431"/>
                    </a:lnTo>
                    <a:lnTo>
                      <a:pt x="592" y="433"/>
                    </a:lnTo>
                    <a:lnTo>
                      <a:pt x="597" y="436"/>
                    </a:lnTo>
                    <a:lnTo>
                      <a:pt x="602" y="438"/>
                    </a:lnTo>
                    <a:lnTo>
                      <a:pt x="606" y="439"/>
                    </a:lnTo>
                    <a:lnTo>
                      <a:pt x="609" y="441"/>
                    </a:lnTo>
                    <a:lnTo>
                      <a:pt x="610" y="453"/>
                    </a:lnTo>
                    <a:lnTo>
                      <a:pt x="613" y="464"/>
                    </a:lnTo>
                    <a:lnTo>
                      <a:pt x="614" y="476"/>
                    </a:lnTo>
                    <a:lnTo>
                      <a:pt x="615" y="487"/>
                    </a:lnTo>
                    <a:lnTo>
                      <a:pt x="610" y="493"/>
                    </a:lnTo>
                    <a:lnTo>
                      <a:pt x="606" y="497"/>
                    </a:lnTo>
                    <a:lnTo>
                      <a:pt x="607" y="500"/>
                    </a:lnTo>
                    <a:lnTo>
                      <a:pt x="615" y="506"/>
                    </a:lnTo>
                    <a:lnTo>
                      <a:pt x="614" y="514"/>
                    </a:lnTo>
                    <a:lnTo>
                      <a:pt x="614" y="522"/>
                    </a:lnTo>
                    <a:lnTo>
                      <a:pt x="613" y="529"/>
                    </a:lnTo>
                    <a:lnTo>
                      <a:pt x="613" y="536"/>
                    </a:lnTo>
                    <a:lnTo>
                      <a:pt x="609" y="553"/>
                    </a:lnTo>
                    <a:lnTo>
                      <a:pt x="611" y="576"/>
                    </a:lnTo>
                    <a:lnTo>
                      <a:pt x="611" y="600"/>
                    </a:lnTo>
                    <a:lnTo>
                      <a:pt x="603" y="620"/>
                    </a:lnTo>
                    <a:lnTo>
                      <a:pt x="578" y="629"/>
                    </a:lnTo>
                    <a:lnTo>
                      <a:pt x="553" y="638"/>
                    </a:lnTo>
                    <a:lnTo>
                      <a:pt x="527" y="649"/>
                    </a:lnTo>
                    <a:lnTo>
                      <a:pt x="503" y="659"/>
                    </a:lnTo>
                    <a:lnTo>
                      <a:pt x="478" y="670"/>
                    </a:lnTo>
                    <a:lnTo>
                      <a:pt x="454" y="680"/>
                    </a:lnTo>
                    <a:lnTo>
                      <a:pt x="428" y="691"/>
                    </a:lnTo>
                    <a:lnTo>
                      <a:pt x="404" y="702"/>
                    </a:lnTo>
                    <a:lnTo>
                      <a:pt x="379" y="713"/>
                    </a:lnTo>
                    <a:lnTo>
                      <a:pt x="355" y="724"/>
                    </a:lnTo>
                    <a:lnTo>
                      <a:pt x="329" y="735"/>
                    </a:lnTo>
                    <a:lnTo>
                      <a:pt x="305" y="746"/>
                    </a:lnTo>
                    <a:lnTo>
                      <a:pt x="281" y="757"/>
                    </a:lnTo>
                    <a:lnTo>
                      <a:pt x="256" y="767"/>
                    </a:lnTo>
                    <a:lnTo>
                      <a:pt x="231" y="778"/>
                    </a:lnTo>
                    <a:lnTo>
                      <a:pt x="207" y="788"/>
                    </a:lnTo>
                    <a:lnTo>
                      <a:pt x="204" y="788"/>
                    </a:lnTo>
                    <a:lnTo>
                      <a:pt x="202" y="788"/>
                    </a:lnTo>
                    <a:lnTo>
                      <a:pt x="198" y="788"/>
                    </a:lnTo>
                    <a:lnTo>
                      <a:pt x="196" y="7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87" name="Freeform 130"/>
              <p:cNvSpPr>
                <a:spLocks/>
              </p:cNvSpPr>
              <p:nvPr/>
            </p:nvSpPr>
            <p:spPr bwMode="auto">
              <a:xfrm>
                <a:off x="4148" y="782"/>
                <a:ext cx="85" cy="130"/>
              </a:xfrm>
              <a:custGeom>
                <a:avLst/>
                <a:gdLst>
                  <a:gd name="T0" fmla="*/ 138 w 171"/>
                  <a:gd name="T1" fmla="*/ 249 h 261"/>
                  <a:gd name="T2" fmla="*/ 111 w 171"/>
                  <a:gd name="T3" fmla="*/ 233 h 261"/>
                  <a:gd name="T4" fmla="*/ 85 w 171"/>
                  <a:gd name="T5" fmla="*/ 217 h 261"/>
                  <a:gd name="T6" fmla="*/ 53 w 171"/>
                  <a:gd name="T7" fmla="*/ 194 h 261"/>
                  <a:gd name="T8" fmla="*/ 20 w 171"/>
                  <a:gd name="T9" fmla="*/ 171 h 261"/>
                  <a:gd name="T10" fmla="*/ 0 w 171"/>
                  <a:gd name="T11" fmla="*/ 156 h 261"/>
                  <a:gd name="T12" fmla="*/ 0 w 171"/>
                  <a:gd name="T13" fmla="*/ 144 h 261"/>
                  <a:gd name="T14" fmla="*/ 28 w 171"/>
                  <a:gd name="T15" fmla="*/ 158 h 261"/>
                  <a:gd name="T16" fmla="*/ 60 w 171"/>
                  <a:gd name="T17" fmla="*/ 178 h 261"/>
                  <a:gd name="T18" fmla="*/ 76 w 171"/>
                  <a:gd name="T19" fmla="*/ 180 h 261"/>
                  <a:gd name="T20" fmla="*/ 76 w 171"/>
                  <a:gd name="T21" fmla="*/ 177 h 261"/>
                  <a:gd name="T22" fmla="*/ 49 w 171"/>
                  <a:gd name="T23" fmla="*/ 162 h 261"/>
                  <a:gd name="T24" fmla="*/ 21 w 171"/>
                  <a:gd name="T25" fmla="*/ 147 h 261"/>
                  <a:gd name="T26" fmla="*/ 2 w 171"/>
                  <a:gd name="T27" fmla="*/ 130 h 261"/>
                  <a:gd name="T28" fmla="*/ 4 w 171"/>
                  <a:gd name="T29" fmla="*/ 110 h 261"/>
                  <a:gd name="T30" fmla="*/ 34 w 171"/>
                  <a:gd name="T31" fmla="*/ 118 h 261"/>
                  <a:gd name="T32" fmla="*/ 69 w 171"/>
                  <a:gd name="T33" fmla="*/ 135 h 261"/>
                  <a:gd name="T34" fmla="*/ 88 w 171"/>
                  <a:gd name="T35" fmla="*/ 145 h 261"/>
                  <a:gd name="T36" fmla="*/ 90 w 171"/>
                  <a:gd name="T37" fmla="*/ 145 h 261"/>
                  <a:gd name="T38" fmla="*/ 55 w 171"/>
                  <a:gd name="T39" fmla="*/ 118 h 261"/>
                  <a:gd name="T40" fmla="*/ 19 w 171"/>
                  <a:gd name="T41" fmla="*/ 83 h 261"/>
                  <a:gd name="T42" fmla="*/ 11 w 171"/>
                  <a:gd name="T43" fmla="*/ 57 h 261"/>
                  <a:gd name="T44" fmla="*/ 13 w 171"/>
                  <a:gd name="T45" fmla="*/ 32 h 261"/>
                  <a:gd name="T46" fmla="*/ 28 w 171"/>
                  <a:gd name="T47" fmla="*/ 37 h 261"/>
                  <a:gd name="T48" fmla="*/ 44 w 171"/>
                  <a:gd name="T49" fmla="*/ 46 h 261"/>
                  <a:gd name="T50" fmla="*/ 55 w 171"/>
                  <a:gd name="T51" fmla="*/ 52 h 261"/>
                  <a:gd name="T52" fmla="*/ 55 w 171"/>
                  <a:gd name="T53" fmla="*/ 49 h 261"/>
                  <a:gd name="T54" fmla="*/ 39 w 171"/>
                  <a:gd name="T55" fmla="*/ 38 h 261"/>
                  <a:gd name="T56" fmla="*/ 23 w 171"/>
                  <a:gd name="T57" fmla="*/ 28 h 261"/>
                  <a:gd name="T58" fmla="*/ 14 w 171"/>
                  <a:gd name="T59" fmla="*/ 16 h 261"/>
                  <a:gd name="T60" fmla="*/ 13 w 171"/>
                  <a:gd name="T61" fmla="*/ 0 h 261"/>
                  <a:gd name="T62" fmla="*/ 54 w 171"/>
                  <a:gd name="T63" fmla="*/ 19 h 261"/>
                  <a:gd name="T64" fmla="*/ 107 w 171"/>
                  <a:gd name="T65" fmla="*/ 56 h 261"/>
                  <a:gd name="T66" fmla="*/ 136 w 171"/>
                  <a:gd name="T67" fmla="*/ 77 h 261"/>
                  <a:gd name="T68" fmla="*/ 144 w 171"/>
                  <a:gd name="T69" fmla="*/ 87 h 261"/>
                  <a:gd name="T70" fmla="*/ 164 w 171"/>
                  <a:gd name="T71" fmla="*/ 85 h 261"/>
                  <a:gd name="T72" fmla="*/ 169 w 171"/>
                  <a:gd name="T73" fmla="*/ 110 h 261"/>
                  <a:gd name="T74" fmla="*/ 160 w 171"/>
                  <a:gd name="T75" fmla="*/ 133 h 261"/>
                  <a:gd name="T76" fmla="*/ 137 w 171"/>
                  <a:gd name="T77" fmla="*/ 121 h 261"/>
                  <a:gd name="T78" fmla="*/ 115 w 171"/>
                  <a:gd name="T79" fmla="*/ 109 h 261"/>
                  <a:gd name="T80" fmla="*/ 107 w 171"/>
                  <a:gd name="T81" fmla="*/ 107 h 261"/>
                  <a:gd name="T82" fmla="*/ 113 w 171"/>
                  <a:gd name="T83" fmla="*/ 113 h 261"/>
                  <a:gd name="T84" fmla="*/ 137 w 171"/>
                  <a:gd name="T85" fmla="*/ 126 h 261"/>
                  <a:gd name="T86" fmla="*/ 161 w 171"/>
                  <a:gd name="T87" fmla="*/ 142 h 261"/>
                  <a:gd name="T88" fmla="*/ 166 w 171"/>
                  <a:gd name="T89" fmla="*/ 175 h 261"/>
                  <a:gd name="T90" fmla="*/ 157 w 171"/>
                  <a:gd name="T91" fmla="*/ 202 h 261"/>
                  <a:gd name="T92" fmla="*/ 133 w 171"/>
                  <a:gd name="T93" fmla="*/ 191 h 261"/>
                  <a:gd name="T94" fmla="*/ 133 w 171"/>
                  <a:gd name="T95" fmla="*/ 195 h 261"/>
                  <a:gd name="T96" fmla="*/ 146 w 171"/>
                  <a:gd name="T97" fmla="*/ 204 h 261"/>
                  <a:gd name="T98" fmla="*/ 161 w 171"/>
                  <a:gd name="T99" fmla="*/ 218 h 261"/>
                  <a:gd name="T100" fmla="*/ 159 w 171"/>
                  <a:gd name="T101" fmla="*/ 259 h 261"/>
                  <a:gd name="T102" fmla="*/ 157 w 171"/>
                  <a:gd name="T103" fmla="*/ 26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71" h="261">
                    <a:moveTo>
                      <a:pt x="156" y="261"/>
                    </a:moveTo>
                    <a:lnTo>
                      <a:pt x="146" y="255"/>
                    </a:lnTo>
                    <a:lnTo>
                      <a:pt x="138" y="249"/>
                    </a:lnTo>
                    <a:lnTo>
                      <a:pt x="129" y="243"/>
                    </a:lnTo>
                    <a:lnTo>
                      <a:pt x="120" y="239"/>
                    </a:lnTo>
                    <a:lnTo>
                      <a:pt x="111" y="233"/>
                    </a:lnTo>
                    <a:lnTo>
                      <a:pt x="103" y="227"/>
                    </a:lnTo>
                    <a:lnTo>
                      <a:pt x="93" y="223"/>
                    </a:lnTo>
                    <a:lnTo>
                      <a:pt x="85" y="217"/>
                    </a:lnTo>
                    <a:lnTo>
                      <a:pt x="75" y="210"/>
                    </a:lnTo>
                    <a:lnTo>
                      <a:pt x="65" y="202"/>
                    </a:lnTo>
                    <a:lnTo>
                      <a:pt x="53" y="194"/>
                    </a:lnTo>
                    <a:lnTo>
                      <a:pt x="43" y="186"/>
                    </a:lnTo>
                    <a:lnTo>
                      <a:pt x="31" y="178"/>
                    </a:lnTo>
                    <a:lnTo>
                      <a:pt x="20" y="171"/>
                    </a:lnTo>
                    <a:lnTo>
                      <a:pt x="9" y="165"/>
                    </a:lnTo>
                    <a:lnTo>
                      <a:pt x="0" y="160"/>
                    </a:lnTo>
                    <a:lnTo>
                      <a:pt x="0" y="156"/>
                    </a:lnTo>
                    <a:lnTo>
                      <a:pt x="0" y="152"/>
                    </a:lnTo>
                    <a:lnTo>
                      <a:pt x="0" y="148"/>
                    </a:lnTo>
                    <a:lnTo>
                      <a:pt x="0" y="144"/>
                    </a:lnTo>
                    <a:lnTo>
                      <a:pt x="7" y="147"/>
                    </a:lnTo>
                    <a:lnTo>
                      <a:pt x="16" y="151"/>
                    </a:lnTo>
                    <a:lnTo>
                      <a:pt x="28" y="158"/>
                    </a:lnTo>
                    <a:lnTo>
                      <a:pt x="38" y="165"/>
                    </a:lnTo>
                    <a:lnTo>
                      <a:pt x="50" y="172"/>
                    </a:lnTo>
                    <a:lnTo>
                      <a:pt x="60" y="178"/>
                    </a:lnTo>
                    <a:lnTo>
                      <a:pt x="69" y="181"/>
                    </a:lnTo>
                    <a:lnTo>
                      <a:pt x="76" y="181"/>
                    </a:lnTo>
                    <a:lnTo>
                      <a:pt x="76" y="180"/>
                    </a:lnTo>
                    <a:lnTo>
                      <a:pt x="76" y="179"/>
                    </a:lnTo>
                    <a:lnTo>
                      <a:pt x="76" y="178"/>
                    </a:lnTo>
                    <a:lnTo>
                      <a:pt x="76" y="177"/>
                    </a:lnTo>
                    <a:lnTo>
                      <a:pt x="67" y="172"/>
                    </a:lnTo>
                    <a:lnTo>
                      <a:pt x="58" y="167"/>
                    </a:lnTo>
                    <a:lnTo>
                      <a:pt x="49" y="162"/>
                    </a:lnTo>
                    <a:lnTo>
                      <a:pt x="39" y="157"/>
                    </a:lnTo>
                    <a:lnTo>
                      <a:pt x="30" y="151"/>
                    </a:lnTo>
                    <a:lnTo>
                      <a:pt x="21" y="147"/>
                    </a:lnTo>
                    <a:lnTo>
                      <a:pt x="12" y="141"/>
                    </a:lnTo>
                    <a:lnTo>
                      <a:pt x="2" y="136"/>
                    </a:lnTo>
                    <a:lnTo>
                      <a:pt x="2" y="130"/>
                    </a:lnTo>
                    <a:lnTo>
                      <a:pt x="2" y="123"/>
                    </a:lnTo>
                    <a:lnTo>
                      <a:pt x="2" y="117"/>
                    </a:lnTo>
                    <a:lnTo>
                      <a:pt x="4" y="110"/>
                    </a:lnTo>
                    <a:lnTo>
                      <a:pt x="13" y="111"/>
                    </a:lnTo>
                    <a:lnTo>
                      <a:pt x="22" y="113"/>
                    </a:lnTo>
                    <a:lnTo>
                      <a:pt x="34" y="118"/>
                    </a:lnTo>
                    <a:lnTo>
                      <a:pt x="46" y="122"/>
                    </a:lnTo>
                    <a:lnTo>
                      <a:pt x="58" y="128"/>
                    </a:lnTo>
                    <a:lnTo>
                      <a:pt x="69" y="135"/>
                    </a:lnTo>
                    <a:lnTo>
                      <a:pt x="78" y="141"/>
                    </a:lnTo>
                    <a:lnTo>
                      <a:pt x="88" y="145"/>
                    </a:lnTo>
                    <a:lnTo>
                      <a:pt x="88" y="145"/>
                    </a:lnTo>
                    <a:lnTo>
                      <a:pt x="89" y="145"/>
                    </a:lnTo>
                    <a:lnTo>
                      <a:pt x="89" y="145"/>
                    </a:lnTo>
                    <a:lnTo>
                      <a:pt x="90" y="145"/>
                    </a:lnTo>
                    <a:lnTo>
                      <a:pt x="81" y="138"/>
                    </a:lnTo>
                    <a:lnTo>
                      <a:pt x="69" y="129"/>
                    </a:lnTo>
                    <a:lnTo>
                      <a:pt x="55" y="118"/>
                    </a:lnTo>
                    <a:lnTo>
                      <a:pt x="43" y="106"/>
                    </a:lnTo>
                    <a:lnTo>
                      <a:pt x="30" y="95"/>
                    </a:lnTo>
                    <a:lnTo>
                      <a:pt x="19" y="83"/>
                    </a:lnTo>
                    <a:lnTo>
                      <a:pt x="12" y="73"/>
                    </a:lnTo>
                    <a:lnTo>
                      <a:pt x="8" y="65"/>
                    </a:lnTo>
                    <a:lnTo>
                      <a:pt x="11" y="57"/>
                    </a:lnTo>
                    <a:lnTo>
                      <a:pt x="13" y="49"/>
                    </a:lnTo>
                    <a:lnTo>
                      <a:pt x="13" y="41"/>
                    </a:lnTo>
                    <a:lnTo>
                      <a:pt x="13" y="32"/>
                    </a:lnTo>
                    <a:lnTo>
                      <a:pt x="17" y="32"/>
                    </a:lnTo>
                    <a:lnTo>
                      <a:pt x="22" y="35"/>
                    </a:lnTo>
                    <a:lnTo>
                      <a:pt x="28" y="37"/>
                    </a:lnTo>
                    <a:lnTo>
                      <a:pt x="32" y="39"/>
                    </a:lnTo>
                    <a:lnTo>
                      <a:pt x="38" y="43"/>
                    </a:lnTo>
                    <a:lnTo>
                      <a:pt x="44" y="46"/>
                    </a:lnTo>
                    <a:lnTo>
                      <a:pt x="50" y="50"/>
                    </a:lnTo>
                    <a:lnTo>
                      <a:pt x="55" y="53"/>
                    </a:lnTo>
                    <a:lnTo>
                      <a:pt x="55" y="52"/>
                    </a:lnTo>
                    <a:lnTo>
                      <a:pt x="55" y="51"/>
                    </a:lnTo>
                    <a:lnTo>
                      <a:pt x="55" y="50"/>
                    </a:lnTo>
                    <a:lnTo>
                      <a:pt x="55" y="49"/>
                    </a:lnTo>
                    <a:lnTo>
                      <a:pt x="50" y="45"/>
                    </a:lnTo>
                    <a:lnTo>
                      <a:pt x="44" y="42"/>
                    </a:lnTo>
                    <a:lnTo>
                      <a:pt x="39" y="38"/>
                    </a:lnTo>
                    <a:lnTo>
                      <a:pt x="34" y="35"/>
                    </a:lnTo>
                    <a:lnTo>
                      <a:pt x="29" y="31"/>
                    </a:lnTo>
                    <a:lnTo>
                      <a:pt x="23" y="28"/>
                    </a:lnTo>
                    <a:lnTo>
                      <a:pt x="19" y="26"/>
                    </a:lnTo>
                    <a:lnTo>
                      <a:pt x="14" y="22"/>
                    </a:lnTo>
                    <a:lnTo>
                      <a:pt x="14" y="16"/>
                    </a:lnTo>
                    <a:lnTo>
                      <a:pt x="14" y="11"/>
                    </a:lnTo>
                    <a:lnTo>
                      <a:pt x="13" y="6"/>
                    </a:lnTo>
                    <a:lnTo>
                      <a:pt x="13" y="0"/>
                    </a:lnTo>
                    <a:lnTo>
                      <a:pt x="23" y="2"/>
                    </a:lnTo>
                    <a:lnTo>
                      <a:pt x="37" y="9"/>
                    </a:lnTo>
                    <a:lnTo>
                      <a:pt x="54" y="19"/>
                    </a:lnTo>
                    <a:lnTo>
                      <a:pt x="72" y="30"/>
                    </a:lnTo>
                    <a:lnTo>
                      <a:pt x="90" y="43"/>
                    </a:lnTo>
                    <a:lnTo>
                      <a:pt x="107" y="56"/>
                    </a:lnTo>
                    <a:lnTo>
                      <a:pt x="122" y="66"/>
                    </a:lnTo>
                    <a:lnTo>
                      <a:pt x="134" y="74"/>
                    </a:lnTo>
                    <a:lnTo>
                      <a:pt x="136" y="77"/>
                    </a:lnTo>
                    <a:lnTo>
                      <a:pt x="138" y="80"/>
                    </a:lnTo>
                    <a:lnTo>
                      <a:pt x="142" y="83"/>
                    </a:lnTo>
                    <a:lnTo>
                      <a:pt x="144" y="87"/>
                    </a:lnTo>
                    <a:lnTo>
                      <a:pt x="152" y="87"/>
                    </a:lnTo>
                    <a:lnTo>
                      <a:pt x="158" y="85"/>
                    </a:lnTo>
                    <a:lnTo>
                      <a:pt x="164" y="85"/>
                    </a:lnTo>
                    <a:lnTo>
                      <a:pt x="171" y="85"/>
                    </a:lnTo>
                    <a:lnTo>
                      <a:pt x="171" y="98"/>
                    </a:lnTo>
                    <a:lnTo>
                      <a:pt x="169" y="110"/>
                    </a:lnTo>
                    <a:lnTo>
                      <a:pt x="169" y="122"/>
                    </a:lnTo>
                    <a:lnTo>
                      <a:pt x="168" y="134"/>
                    </a:lnTo>
                    <a:lnTo>
                      <a:pt x="160" y="133"/>
                    </a:lnTo>
                    <a:lnTo>
                      <a:pt x="152" y="130"/>
                    </a:lnTo>
                    <a:lnTo>
                      <a:pt x="145" y="126"/>
                    </a:lnTo>
                    <a:lnTo>
                      <a:pt x="137" y="121"/>
                    </a:lnTo>
                    <a:lnTo>
                      <a:pt x="130" y="117"/>
                    </a:lnTo>
                    <a:lnTo>
                      <a:pt x="122" y="112"/>
                    </a:lnTo>
                    <a:lnTo>
                      <a:pt x="115" y="109"/>
                    </a:lnTo>
                    <a:lnTo>
                      <a:pt x="107" y="106"/>
                    </a:lnTo>
                    <a:lnTo>
                      <a:pt x="107" y="107"/>
                    </a:lnTo>
                    <a:lnTo>
                      <a:pt x="107" y="107"/>
                    </a:lnTo>
                    <a:lnTo>
                      <a:pt x="106" y="107"/>
                    </a:lnTo>
                    <a:lnTo>
                      <a:pt x="106" y="109"/>
                    </a:lnTo>
                    <a:lnTo>
                      <a:pt x="113" y="113"/>
                    </a:lnTo>
                    <a:lnTo>
                      <a:pt x="121" y="118"/>
                    </a:lnTo>
                    <a:lnTo>
                      <a:pt x="129" y="121"/>
                    </a:lnTo>
                    <a:lnTo>
                      <a:pt x="137" y="126"/>
                    </a:lnTo>
                    <a:lnTo>
                      <a:pt x="145" y="132"/>
                    </a:lnTo>
                    <a:lnTo>
                      <a:pt x="153" y="136"/>
                    </a:lnTo>
                    <a:lnTo>
                      <a:pt x="161" y="142"/>
                    </a:lnTo>
                    <a:lnTo>
                      <a:pt x="169" y="148"/>
                    </a:lnTo>
                    <a:lnTo>
                      <a:pt x="168" y="162"/>
                    </a:lnTo>
                    <a:lnTo>
                      <a:pt x="166" y="175"/>
                    </a:lnTo>
                    <a:lnTo>
                      <a:pt x="165" y="189"/>
                    </a:lnTo>
                    <a:lnTo>
                      <a:pt x="163" y="203"/>
                    </a:lnTo>
                    <a:lnTo>
                      <a:pt x="157" y="202"/>
                    </a:lnTo>
                    <a:lnTo>
                      <a:pt x="148" y="198"/>
                    </a:lnTo>
                    <a:lnTo>
                      <a:pt x="138" y="194"/>
                    </a:lnTo>
                    <a:lnTo>
                      <a:pt x="133" y="191"/>
                    </a:lnTo>
                    <a:lnTo>
                      <a:pt x="133" y="193"/>
                    </a:lnTo>
                    <a:lnTo>
                      <a:pt x="133" y="194"/>
                    </a:lnTo>
                    <a:lnTo>
                      <a:pt x="133" y="195"/>
                    </a:lnTo>
                    <a:lnTo>
                      <a:pt x="133" y="196"/>
                    </a:lnTo>
                    <a:lnTo>
                      <a:pt x="139" y="200"/>
                    </a:lnTo>
                    <a:lnTo>
                      <a:pt x="146" y="204"/>
                    </a:lnTo>
                    <a:lnTo>
                      <a:pt x="153" y="208"/>
                    </a:lnTo>
                    <a:lnTo>
                      <a:pt x="160" y="212"/>
                    </a:lnTo>
                    <a:lnTo>
                      <a:pt x="161" y="218"/>
                    </a:lnTo>
                    <a:lnTo>
                      <a:pt x="161" y="224"/>
                    </a:lnTo>
                    <a:lnTo>
                      <a:pt x="160" y="236"/>
                    </a:lnTo>
                    <a:lnTo>
                      <a:pt x="159" y="259"/>
                    </a:lnTo>
                    <a:lnTo>
                      <a:pt x="158" y="261"/>
                    </a:lnTo>
                    <a:lnTo>
                      <a:pt x="157" y="261"/>
                    </a:lnTo>
                    <a:lnTo>
                      <a:pt x="157" y="261"/>
                    </a:lnTo>
                    <a:lnTo>
                      <a:pt x="156" y="261"/>
                    </a:lnTo>
                    <a:close/>
                  </a:path>
                </a:pathLst>
              </a:cu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88" name="Freeform 131"/>
              <p:cNvSpPr>
                <a:spLocks/>
              </p:cNvSpPr>
              <p:nvPr/>
            </p:nvSpPr>
            <p:spPr bwMode="auto">
              <a:xfrm>
                <a:off x="4232" y="797"/>
                <a:ext cx="83" cy="114"/>
              </a:xfrm>
              <a:custGeom>
                <a:avLst/>
                <a:gdLst>
                  <a:gd name="T0" fmla="*/ 1 w 167"/>
                  <a:gd name="T1" fmla="*/ 218 h 227"/>
                  <a:gd name="T2" fmla="*/ 6 w 167"/>
                  <a:gd name="T3" fmla="*/ 176 h 227"/>
                  <a:gd name="T4" fmla="*/ 12 w 167"/>
                  <a:gd name="T5" fmla="*/ 172 h 227"/>
                  <a:gd name="T6" fmla="*/ 12 w 167"/>
                  <a:gd name="T7" fmla="*/ 170 h 227"/>
                  <a:gd name="T8" fmla="*/ 8 w 167"/>
                  <a:gd name="T9" fmla="*/ 170 h 227"/>
                  <a:gd name="T10" fmla="*/ 6 w 167"/>
                  <a:gd name="T11" fmla="*/ 156 h 227"/>
                  <a:gd name="T12" fmla="*/ 9 w 167"/>
                  <a:gd name="T13" fmla="*/ 111 h 227"/>
                  <a:gd name="T14" fmla="*/ 27 w 167"/>
                  <a:gd name="T15" fmla="*/ 103 h 227"/>
                  <a:gd name="T16" fmla="*/ 20 w 167"/>
                  <a:gd name="T17" fmla="*/ 102 h 227"/>
                  <a:gd name="T18" fmla="*/ 11 w 167"/>
                  <a:gd name="T19" fmla="*/ 92 h 227"/>
                  <a:gd name="T20" fmla="*/ 13 w 167"/>
                  <a:gd name="T21" fmla="*/ 51 h 227"/>
                  <a:gd name="T22" fmla="*/ 36 w 167"/>
                  <a:gd name="T23" fmla="*/ 43 h 227"/>
                  <a:gd name="T24" fmla="*/ 64 w 167"/>
                  <a:gd name="T25" fmla="*/ 34 h 227"/>
                  <a:gd name="T26" fmla="*/ 89 w 167"/>
                  <a:gd name="T27" fmla="*/ 26 h 227"/>
                  <a:gd name="T28" fmla="*/ 122 w 167"/>
                  <a:gd name="T29" fmla="*/ 14 h 227"/>
                  <a:gd name="T30" fmla="*/ 156 w 167"/>
                  <a:gd name="T31" fmla="*/ 4 h 227"/>
                  <a:gd name="T32" fmla="*/ 166 w 167"/>
                  <a:gd name="T33" fmla="*/ 7 h 227"/>
                  <a:gd name="T34" fmla="*/ 162 w 167"/>
                  <a:gd name="T35" fmla="*/ 17 h 227"/>
                  <a:gd name="T36" fmla="*/ 145 w 167"/>
                  <a:gd name="T37" fmla="*/ 27 h 227"/>
                  <a:gd name="T38" fmla="*/ 129 w 167"/>
                  <a:gd name="T39" fmla="*/ 34 h 227"/>
                  <a:gd name="T40" fmla="*/ 135 w 167"/>
                  <a:gd name="T41" fmla="*/ 35 h 227"/>
                  <a:gd name="T42" fmla="*/ 150 w 167"/>
                  <a:gd name="T43" fmla="*/ 29 h 227"/>
                  <a:gd name="T44" fmla="*/ 166 w 167"/>
                  <a:gd name="T45" fmla="*/ 26 h 227"/>
                  <a:gd name="T46" fmla="*/ 164 w 167"/>
                  <a:gd name="T47" fmla="*/ 43 h 227"/>
                  <a:gd name="T48" fmla="*/ 137 w 167"/>
                  <a:gd name="T49" fmla="*/ 59 h 227"/>
                  <a:gd name="T50" fmla="*/ 106 w 167"/>
                  <a:gd name="T51" fmla="*/ 72 h 227"/>
                  <a:gd name="T52" fmla="*/ 76 w 167"/>
                  <a:gd name="T53" fmla="*/ 85 h 227"/>
                  <a:gd name="T54" fmla="*/ 76 w 167"/>
                  <a:gd name="T55" fmla="*/ 91 h 227"/>
                  <a:gd name="T56" fmla="*/ 99 w 167"/>
                  <a:gd name="T57" fmla="*/ 83 h 227"/>
                  <a:gd name="T58" fmla="*/ 133 w 167"/>
                  <a:gd name="T59" fmla="*/ 68 h 227"/>
                  <a:gd name="T60" fmla="*/ 165 w 167"/>
                  <a:gd name="T61" fmla="*/ 58 h 227"/>
                  <a:gd name="T62" fmla="*/ 164 w 167"/>
                  <a:gd name="T63" fmla="*/ 93 h 227"/>
                  <a:gd name="T64" fmla="*/ 153 w 167"/>
                  <a:gd name="T65" fmla="*/ 103 h 227"/>
                  <a:gd name="T66" fmla="*/ 137 w 167"/>
                  <a:gd name="T67" fmla="*/ 110 h 227"/>
                  <a:gd name="T68" fmla="*/ 122 w 167"/>
                  <a:gd name="T69" fmla="*/ 118 h 227"/>
                  <a:gd name="T70" fmla="*/ 137 w 167"/>
                  <a:gd name="T71" fmla="*/ 115 h 227"/>
                  <a:gd name="T72" fmla="*/ 153 w 167"/>
                  <a:gd name="T73" fmla="*/ 111 h 227"/>
                  <a:gd name="T74" fmla="*/ 163 w 167"/>
                  <a:gd name="T75" fmla="*/ 113 h 227"/>
                  <a:gd name="T76" fmla="*/ 162 w 167"/>
                  <a:gd name="T77" fmla="*/ 129 h 227"/>
                  <a:gd name="T78" fmla="*/ 147 w 167"/>
                  <a:gd name="T79" fmla="*/ 136 h 227"/>
                  <a:gd name="T80" fmla="*/ 130 w 167"/>
                  <a:gd name="T81" fmla="*/ 144 h 227"/>
                  <a:gd name="T82" fmla="*/ 100 w 167"/>
                  <a:gd name="T83" fmla="*/ 157 h 227"/>
                  <a:gd name="T84" fmla="*/ 64 w 167"/>
                  <a:gd name="T85" fmla="*/ 171 h 227"/>
                  <a:gd name="T86" fmla="*/ 50 w 167"/>
                  <a:gd name="T87" fmla="*/ 176 h 227"/>
                  <a:gd name="T88" fmla="*/ 50 w 167"/>
                  <a:gd name="T89" fmla="*/ 178 h 227"/>
                  <a:gd name="T90" fmla="*/ 65 w 167"/>
                  <a:gd name="T91" fmla="*/ 178 h 227"/>
                  <a:gd name="T92" fmla="*/ 105 w 167"/>
                  <a:gd name="T93" fmla="*/ 163 h 227"/>
                  <a:gd name="T94" fmla="*/ 145 w 167"/>
                  <a:gd name="T95" fmla="*/ 145 h 227"/>
                  <a:gd name="T96" fmla="*/ 158 w 167"/>
                  <a:gd name="T97" fmla="*/ 152 h 227"/>
                  <a:gd name="T98" fmla="*/ 153 w 167"/>
                  <a:gd name="T99" fmla="*/ 166 h 227"/>
                  <a:gd name="T100" fmla="*/ 128 w 167"/>
                  <a:gd name="T101" fmla="*/ 178 h 227"/>
                  <a:gd name="T102" fmla="*/ 75 w 167"/>
                  <a:gd name="T103" fmla="*/ 201 h 227"/>
                  <a:gd name="T104" fmla="*/ 23 w 167"/>
                  <a:gd name="T105" fmla="*/ 221 h 227"/>
                  <a:gd name="T106" fmla="*/ 6 w 167"/>
                  <a:gd name="T107" fmla="*/ 226 h 227"/>
                  <a:gd name="T108" fmla="*/ 1 w 167"/>
                  <a:gd name="T109" fmla="*/ 227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7" h="227">
                    <a:moveTo>
                      <a:pt x="1" y="227"/>
                    </a:moveTo>
                    <a:lnTo>
                      <a:pt x="0" y="224"/>
                    </a:lnTo>
                    <a:lnTo>
                      <a:pt x="1" y="218"/>
                    </a:lnTo>
                    <a:lnTo>
                      <a:pt x="1" y="204"/>
                    </a:lnTo>
                    <a:lnTo>
                      <a:pt x="4" y="178"/>
                    </a:lnTo>
                    <a:lnTo>
                      <a:pt x="6" y="176"/>
                    </a:lnTo>
                    <a:lnTo>
                      <a:pt x="7" y="174"/>
                    </a:lnTo>
                    <a:lnTo>
                      <a:pt x="9" y="173"/>
                    </a:lnTo>
                    <a:lnTo>
                      <a:pt x="12" y="172"/>
                    </a:lnTo>
                    <a:lnTo>
                      <a:pt x="12" y="171"/>
                    </a:lnTo>
                    <a:lnTo>
                      <a:pt x="12" y="170"/>
                    </a:lnTo>
                    <a:lnTo>
                      <a:pt x="12" y="170"/>
                    </a:lnTo>
                    <a:lnTo>
                      <a:pt x="12" y="168"/>
                    </a:lnTo>
                    <a:lnTo>
                      <a:pt x="11" y="170"/>
                    </a:lnTo>
                    <a:lnTo>
                      <a:pt x="8" y="170"/>
                    </a:lnTo>
                    <a:lnTo>
                      <a:pt x="7" y="171"/>
                    </a:lnTo>
                    <a:lnTo>
                      <a:pt x="6" y="172"/>
                    </a:lnTo>
                    <a:lnTo>
                      <a:pt x="6" y="156"/>
                    </a:lnTo>
                    <a:lnTo>
                      <a:pt x="7" y="141"/>
                    </a:lnTo>
                    <a:lnTo>
                      <a:pt x="8" y="126"/>
                    </a:lnTo>
                    <a:lnTo>
                      <a:pt x="9" y="111"/>
                    </a:lnTo>
                    <a:lnTo>
                      <a:pt x="20" y="106"/>
                    </a:lnTo>
                    <a:lnTo>
                      <a:pt x="24" y="104"/>
                    </a:lnTo>
                    <a:lnTo>
                      <a:pt x="27" y="103"/>
                    </a:lnTo>
                    <a:lnTo>
                      <a:pt x="28" y="102"/>
                    </a:lnTo>
                    <a:lnTo>
                      <a:pt x="23" y="102"/>
                    </a:lnTo>
                    <a:lnTo>
                      <a:pt x="20" y="102"/>
                    </a:lnTo>
                    <a:lnTo>
                      <a:pt x="15" y="103"/>
                    </a:lnTo>
                    <a:lnTo>
                      <a:pt x="11" y="103"/>
                    </a:lnTo>
                    <a:lnTo>
                      <a:pt x="11" y="92"/>
                    </a:lnTo>
                    <a:lnTo>
                      <a:pt x="11" y="77"/>
                    </a:lnTo>
                    <a:lnTo>
                      <a:pt x="12" y="62"/>
                    </a:lnTo>
                    <a:lnTo>
                      <a:pt x="13" y="51"/>
                    </a:lnTo>
                    <a:lnTo>
                      <a:pt x="19" y="49"/>
                    </a:lnTo>
                    <a:lnTo>
                      <a:pt x="27" y="45"/>
                    </a:lnTo>
                    <a:lnTo>
                      <a:pt x="36" y="43"/>
                    </a:lnTo>
                    <a:lnTo>
                      <a:pt x="45" y="39"/>
                    </a:lnTo>
                    <a:lnTo>
                      <a:pt x="54" y="36"/>
                    </a:lnTo>
                    <a:lnTo>
                      <a:pt x="64" y="34"/>
                    </a:lnTo>
                    <a:lnTo>
                      <a:pt x="72" y="31"/>
                    </a:lnTo>
                    <a:lnTo>
                      <a:pt x="77" y="29"/>
                    </a:lnTo>
                    <a:lnTo>
                      <a:pt x="89" y="26"/>
                    </a:lnTo>
                    <a:lnTo>
                      <a:pt x="100" y="22"/>
                    </a:lnTo>
                    <a:lnTo>
                      <a:pt x="112" y="19"/>
                    </a:lnTo>
                    <a:lnTo>
                      <a:pt x="122" y="14"/>
                    </a:lnTo>
                    <a:lnTo>
                      <a:pt x="134" y="11"/>
                    </a:lnTo>
                    <a:lnTo>
                      <a:pt x="144" y="7"/>
                    </a:lnTo>
                    <a:lnTo>
                      <a:pt x="156" y="4"/>
                    </a:lnTo>
                    <a:lnTo>
                      <a:pt x="166" y="0"/>
                    </a:lnTo>
                    <a:lnTo>
                      <a:pt x="166" y="4"/>
                    </a:lnTo>
                    <a:lnTo>
                      <a:pt x="166" y="7"/>
                    </a:lnTo>
                    <a:lnTo>
                      <a:pt x="166" y="11"/>
                    </a:lnTo>
                    <a:lnTo>
                      <a:pt x="167" y="14"/>
                    </a:lnTo>
                    <a:lnTo>
                      <a:pt x="162" y="17"/>
                    </a:lnTo>
                    <a:lnTo>
                      <a:pt x="156" y="21"/>
                    </a:lnTo>
                    <a:lnTo>
                      <a:pt x="150" y="23"/>
                    </a:lnTo>
                    <a:lnTo>
                      <a:pt x="145" y="27"/>
                    </a:lnTo>
                    <a:lnTo>
                      <a:pt x="140" y="29"/>
                    </a:lnTo>
                    <a:lnTo>
                      <a:pt x="135" y="31"/>
                    </a:lnTo>
                    <a:lnTo>
                      <a:pt x="129" y="34"/>
                    </a:lnTo>
                    <a:lnTo>
                      <a:pt x="125" y="36"/>
                    </a:lnTo>
                    <a:lnTo>
                      <a:pt x="129" y="36"/>
                    </a:lnTo>
                    <a:lnTo>
                      <a:pt x="135" y="35"/>
                    </a:lnTo>
                    <a:lnTo>
                      <a:pt x="140" y="32"/>
                    </a:lnTo>
                    <a:lnTo>
                      <a:pt x="145" y="31"/>
                    </a:lnTo>
                    <a:lnTo>
                      <a:pt x="150" y="29"/>
                    </a:lnTo>
                    <a:lnTo>
                      <a:pt x="156" y="28"/>
                    </a:lnTo>
                    <a:lnTo>
                      <a:pt x="160" y="27"/>
                    </a:lnTo>
                    <a:lnTo>
                      <a:pt x="166" y="26"/>
                    </a:lnTo>
                    <a:lnTo>
                      <a:pt x="166" y="31"/>
                    </a:lnTo>
                    <a:lnTo>
                      <a:pt x="166" y="37"/>
                    </a:lnTo>
                    <a:lnTo>
                      <a:pt x="164" y="43"/>
                    </a:lnTo>
                    <a:lnTo>
                      <a:pt x="159" y="50"/>
                    </a:lnTo>
                    <a:lnTo>
                      <a:pt x="149" y="54"/>
                    </a:lnTo>
                    <a:lnTo>
                      <a:pt x="137" y="59"/>
                    </a:lnTo>
                    <a:lnTo>
                      <a:pt x="127" y="62"/>
                    </a:lnTo>
                    <a:lnTo>
                      <a:pt x="117" y="67"/>
                    </a:lnTo>
                    <a:lnTo>
                      <a:pt x="106" y="72"/>
                    </a:lnTo>
                    <a:lnTo>
                      <a:pt x="96" y="76"/>
                    </a:lnTo>
                    <a:lnTo>
                      <a:pt x="87" y="81"/>
                    </a:lnTo>
                    <a:lnTo>
                      <a:pt x="76" y="85"/>
                    </a:lnTo>
                    <a:lnTo>
                      <a:pt x="76" y="89"/>
                    </a:lnTo>
                    <a:lnTo>
                      <a:pt x="76" y="90"/>
                    </a:lnTo>
                    <a:lnTo>
                      <a:pt x="76" y="91"/>
                    </a:lnTo>
                    <a:lnTo>
                      <a:pt x="77" y="92"/>
                    </a:lnTo>
                    <a:lnTo>
                      <a:pt x="88" y="88"/>
                    </a:lnTo>
                    <a:lnTo>
                      <a:pt x="99" y="83"/>
                    </a:lnTo>
                    <a:lnTo>
                      <a:pt x="110" y="77"/>
                    </a:lnTo>
                    <a:lnTo>
                      <a:pt x="121" y="73"/>
                    </a:lnTo>
                    <a:lnTo>
                      <a:pt x="133" y="68"/>
                    </a:lnTo>
                    <a:lnTo>
                      <a:pt x="143" y="64"/>
                    </a:lnTo>
                    <a:lnTo>
                      <a:pt x="155" y="60"/>
                    </a:lnTo>
                    <a:lnTo>
                      <a:pt x="165" y="58"/>
                    </a:lnTo>
                    <a:lnTo>
                      <a:pt x="165" y="76"/>
                    </a:lnTo>
                    <a:lnTo>
                      <a:pt x="165" y="87"/>
                    </a:lnTo>
                    <a:lnTo>
                      <a:pt x="164" y="93"/>
                    </a:lnTo>
                    <a:lnTo>
                      <a:pt x="163" y="98"/>
                    </a:lnTo>
                    <a:lnTo>
                      <a:pt x="158" y="100"/>
                    </a:lnTo>
                    <a:lnTo>
                      <a:pt x="153" y="103"/>
                    </a:lnTo>
                    <a:lnTo>
                      <a:pt x="148" y="105"/>
                    </a:lnTo>
                    <a:lnTo>
                      <a:pt x="143" y="107"/>
                    </a:lnTo>
                    <a:lnTo>
                      <a:pt x="137" y="110"/>
                    </a:lnTo>
                    <a:lnTo>
                      <a:pt x="133" y="113"/>
                    </a:lnTo>
                    <a:lnTo>
                      <a:pt x="127" y="115"/>
                    </a:lnTo>
                    <a:lnTo>
                      <a:pt x="122" y="118"/>
                    </a:lnTo>
                    <a:lnTo>
                      <a:pt x="127" y="118"/>
                    </a:lnTo>
                    <a:lnTo>
                      <a:pt x="132" y="117"/>
                    </a:lnTo>
                    <a:lnTo>
                      <a:pt x="137" y="115"/>
                    </a:lnTo>
                    <a:lnTo>
                      <a:pt x="143" y="114"/>
                    </a:lnTo>
                    <a:lnTo>
                      <a:pt x="148" y="112"/>
                    </a:lnTo>
                    <a:lnTo>
                      <a:pt x="153" y="111"/>
                    </a:lnTo>
                    <a:lnTo>
                      <a:pt x="159" y="108"/>
                    </a:lnTo>
                    <a:lnTo>
                      <a:pt x="164" y="107"/>
                    </a:lnTo>
                    <a:lnTo>
                      <a:pt x="163" y="113"/>
                    </a:lnTo>
                    <a:lnTo>
                      <a:pt x="163" y="118"/>
                    </a:lnTo>
                    <a:lnTo>
                      <a:pt x="162" y="123"/>
                    </a:lnTo>
                    <a:lnTo>
                      <a:pt x="162" y="129"/>
                    </a:lnTo>
                    <a:lnTo>
                      <a:pt x="157" y="132"/>
                    </a:lnTo>
                    <a:lnTo>
                      <a:pt x="151" y="134"/>
                    </a:lnTo>
                    <a:lnTo>
                      <a:pt x="147" y="136"/>
                    </a:lnTo>
                    <a:lnTo>
                      <a:pt x="141" y="140"/>
                    </a:lnTo>
                    <a:lnTo>
                      <a:pt x="136" y="142"/>
                    </a:lnTo>
                    <a:lnTo>
                      <a:pt x="130" y="144"/>
                    </a:lnTo>
                    <a:lnTo>
                      <a:pt x="126" y="147"/>
                    </a:lnTo>
                    <a:lnTo>
                      <a:pt x="120" y="150"/>
                    </a:lnTo>
                    <a:lnTo>
                      <a:pt x="100" y="157"/>
                    </a:lnTo>
                    <a:lnTo>
                      <a:pt x="86" y="163"/>
                    </a:lnTo>
                    <a:lnTo>
                      <a:pt x="73" y="167"/>
                    </a:lnTo>
                    <a:lnTo>
                      <a:pt x="64" y="171"/>
                    </a:lnTo>
                    <a:lnTo>
                      <a:pt x="57" y="173"/>
                    </a:lnTo>
                    <a:lnTo>
                      <a:pt x="52" y="175"/>
                    </a:lnTo>
                    <a:lnTo>
                      <a:pt x="50" y="176"/>
                    </a:lnTo>
                    <a:lnTo>
                      <a:pt x="47" y="176"/>
                    </a:lnTo>
                    <a:lnTo>
                      <a:pt x="49" y="178"/>
                    </a:lnTo>
                    <a:lnTo>
                      <a:pt x="50" y="178"/>
                    </a:lnTo>
                    <a:lnTo>
                      <a:pt x="50" y="179"/>
                    </a:lnTo>
                    <a:lnTo>
                      <a:pt x="51" y="180"/>
                    </a:lnTo>
                    <a:lnTo>
                      <a:pt x="65" y="178"/>
                    </a:lnTo>
                    <a:lnTo>
                      <a:pt x="79" y="173"/>
                    </a:lnTo>
                    <a:lnTo>
                      <a:pt x="92" y="168"/>
                    </a:lnTo>
                    <a:lnTo>
                      <a:pt x="105" y="163"/>
                    </a:lnTo>
                    <a:lnTo>
                      <a:pt x="119" y="157"/>
                    </a:lnTo>
                    <a:lnTo>
                      <a:pt x="133" y="151"/>
                    </a:lnTo>
                    <a:lnTo>
                      <a:pt x="145" y="145"/>
                    </a:lnTo>
                    <a:lnTo>
                      <a:pt x="159" y="141"/>
                    </a:lnTo>
                    <a:lnTo>
                      <a:pt x="158" y="147"/>
                    </a:lnTo>
                    <a:lnTo>
                      <a:pt x="158" y="152"/>
                    </a:lnTo>
                    <a:lnTo>
                      <a:pt x="158" y="158"/>
                    </a:lnTo>
                    <a:lnTo>
                      <a:pt x="157" y="164"/>
                    </a:lnTo>
                    <a:lnTo>
                      <a:pt x="153" y="166"/>
                    </a:lnTo>
                    <a:lnTo>
                      <a:pt x="148" y="168"/>
                    </a:lnTo>
                    <a:lnTo>
                      <a:pt x="140" y="172"/>
                    </a:lnTo>
                    <a:lnTo>
                      <a:pt x="128" y="178"/>
                    </a:lnTo>
                    <a:lnTo>
                      <a:pt x="113" y="183"/>
                    </a:lnTo>
                    <a:lnTo>
                      <a:pt x="96" y="191"/>
                    </a:lnTo>
                    <a:lnTo>
                      <a:pt x="75" y="201"/>
                    </a:lnTo>
                    <a:lnTo>
                      <a:pt x="50" y="212"/>
                    </a:lnTo>
                    <a:lnTo>
                      <a:pt x="35" y="217"/>
                    </a:lnTo>
                    <a:lnTo>
                      <a:pt x="23" y="221"/>
                    </a:lnTo>
                    <a:lnTo>
                      <a:pt x="15" y="224"/>
                    </a:lnTo>
                    <a:lnTo>
                      <a:pt x="9" y="225"/>
                    </a:lnTo>
                    <a:lnTo>
                      <a:pt x="6" y="226"/>
                    </a:lnTo>
                    <a:lnTo>
                      <a:pt x="4" y="227"/>
                    </a:lnTo>
                    <a:lnTo>
                      <a:pt x="3" y="227"/>
                    </a:lnTo>
                    <a:lnTo>
                      <a:pt x="1" y="227"/>
                    </a:lnTo>
                    <a:close/>
                  </a:path>
                </a:pathLst>
              </a:custGeom>
              <a:solidFill>
                <a:srgbClr val="99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89" name="Freeform 132"/>
              <p:cNvSpPr>
                <a:spLocks/>
              </p:cNvSpPr>
              <p:nvPr/>
            </p:nvSpPr>
            <p:spPr bwMode="auto">
              <a:xfrm>
                <a:off x="4315" y="784"/>
                <a:ext cx="36" cy="93"/>
              </a:xfrm>
              <a:custGeom>
                <a:avLst/>
                <a:gdLst>
                  <a:gd name="T0" fmla="*/ 0 w 73"/>
                  <a:gd name="T1" fmla="*/ 185 h 185"/>
                  <a:gd name="T2" fmla="*/ 5 w 73"/>
                  <a:gd name="T3" fmla="*/ 143 h 185"/>
                  <a:gd name="T4" fmla="*/ 7 w 73"/>
                  <a:gd name="T5" fmla="*/ 101 h 185"/>
                  <a:gd name="T6" fmla="*/ 8 w 73"/>
                  <a:gd name="T7" fmla="*/ 60 h 185"/>
                  <a:gd name="T8" fmla="*/ 8 w 73"/>
                  <a:gd name="T9" fmla="*/ 19 h 185"/>
                  <a:gd name="T10" fmla="*/ 20 w 73"/>
                  <a:gd name="T11" fmla="*/ 16 h 185"/>
                  <a:gd name="T12" fmla="*/ 31 w 73"/>
                  <a:gd name="T13" fmla="*/ 12 h 185"/>
                  <a:gd name="T14" fmla="*/ 41 w 73"/>
                  <a:gd name="T15" fmla="*/ 9 h 185"/>
                  <a:gd name="T16" fmla="*/ 50 w 73"/>
                  <a:gd name="T17" fmla="*/ 7 h 185"/>
                  <a:gd name="T18" fmla="*/ 58 w 73"/>
                  <a:gd name="T19" fmla="*/ 4 h 185"/>
                  <a:gd name="T20" fmla="*/ 65 w 73"/>
                  <a:gd name="T21" fmla="*/ 2 h 185"/>
                  <a:gd name="T22" fmla="*/ 69 w 73"/>
                  <a:gd name="T23" fmla="*/ 1 h 185"/>
                  <a:gd name="T24" fmla="*/ 73 w 73"/>
                  <a:gd name="T25" fmla="*/ 0 h 185"/>
                  <a:gd name="T26" fmla="*/ 67 w 73"/>
                  <a:gd name="T27" fmla="*/ 80 h 185"/>
                  <a:gd name="T28" fmla="*/ 64 w 73"/>
                  <a:gd name="T29" fmla="*/ 123 h 185"/>
                  <a:gd name="T30" fmla="*/ 61 w 73"/>
                  <a:gd name="T31" fmla="*/ 145 h 185"/>
                  <a:gd name="T32" fmla="*/ 60 w 73"/>
                  <a:gd name="T33" fmla="*/ 160 h 185"/>
                  <a:gd name="T34" fmla="*/ 58 w 73"/>
                  <a:gd name="T35" fmla="*/ 161 h 185"/>
                  <a:gd name="T36" fmla="*/ 56 w 73"/>
                  <a:gd name="T37" fmla="*/ 163 h 185"/>
                  <a:gd name="T38" fmla="*/ 52 w 73"/>
                  <a:gd name="T39" fmla="*/ 164 h 185"/>
                  <a:gd name="T40" fmla="*/ 47 w 73"/>
                  <a:gd name="T41" fmla="*/ 167 h 185"/>
                  <a:gd name="T42" fmla="*/ 41 w 73"/>
                  <a:gd name="T43" fmla="*/ 169 h 185"/>
                  <a:gd name="T44" fmla="*/ 31 w 73"/>
                  <a:gd name="T45" fmla="*/ 174 h 185"/>
                  <a:gd name="T46" fmla="*/ 18 w 73"/>
                  <a:gd name="T47" fmla="*/ 178 h 185"/>
                  <a:gd name="T48" fmla="*/ 0 w 73"/>
                  <a:gd name="T49" fmla="*/ 18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3" h="185">
                    <a:moveTo>
                      <a:pt x="0" y="185"/>
                    </a:moveTo>
                    <a:lnTo>
                      <a:pt x="5" y="143"/>
                    </a:lnTo>
                    <a:lnTo>
                      <a:pt x="7" y="101"/>
                    </a:lnTo>
                    <a:lnTo>
                      <a:pt x="8" y="60"/>
                    </a:lnTo>
                    <a:lnTo>
                      <a:pt x="8" y="19"/>
                    </a:lnTo>
                    <a:lnTo>
                      <a:pt x="20" y="16"/>
                    </a:lnTo>
                    <a:lnTo>
                      <a:pt x="31" y="12"/>
                    </a:lnTo>
                    <a:lnTo>
                      <a:pt x="41" y="9"/>
                    </a:lnTo>
                    <a:lnTo>
                      <a:pt x="50" y="7"/>
                    </a:lnTo>
                    <a:lnTo>
                      <a:pt x="58" y="4"/>
                    </a:lnTo>
                    <a:lnTo>
                      <a:pt x="65" y="2"/>
                    </a:lnTo>
                    <a:lnTo>
                      <a:pt x="69" y="1"/>
                    </a:lnTo>
                    <a:lnTo>
                      <a:pt x="73" y="0"/>
                    </a:lnTo>
                    <a:lnTo>
                      <a:pt x="67" y="80"/>
                    </a:lnTo>
                    <a:lnTo>
                      <a:pt x="64" y="123"/>
                    </a:lnTo>
                    <a:lnTo>
                      <a:pt x="61" y="145"/>
                    </a:lnTo>
                    <a:lnTo>
                      <a:pt x="60" y="160"/>
                    </a:lnTo>
                    <a:lnTo>
                      <a:pt x="58" y="161"/>
                    </a:lnTo>
                    <a:lnTo>
                      <a:pt x="56" y="163"/>
                    </a:lnTo>
                    <a:lnTo>
                      <a:pt x="52" y="164"/>
                    </a:lnTo>
                    <a:lnTo>
                      <a:pt x="47" y="167"/>
                    </a:lnTo>
                    <a:lnTo>
                      <a:pt x="41" y="169"/>
                    </a:lnTo>
                    <a:lnTo>
                      <a:pt x="31" y="174"/>
                    </a:lnTo>
                    <a:lnTo>
                      <a:pt x="18" y="178"/>
                    </a:lnTo>
                    <a:lnTo>
                      <a:pt x="0" y="185"/>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90" name="Freeform 133"/>
              <p:cNvSpPr>
                <a:spLocks/>
              </p:cNvSpPr>
              <p:nvPr/>
            </p:nvSpPr>
            <p:spPr bwMode="auto">
              <a:xfrm>
                <a:off x="4350" y="756"/>
                <a:ext cx="77" cy="105"/>
              </a:xfrm>
              <a:custGeom>
                <a:avLst/>
                <a:gdLst>
                  <a:gd name="T0" fmla="*/ 1 w 154"/>
                  <a:gd name="T1" fmla="*/ 186 h 211"/>
                  <a:gd name="T2" fmla="*/ 9 w 154"/>
                  <a:gd name="T3" fmla="*/ 156 h 211"/>
                  <a:gd name="T4" fmla="*/ 33 w 154"/>
                  <a:gd name="T5" fmla="*/ 147 h 211"/>
                  <a:gd name="T6" fmla="*/ 20 w 154"/>
                  <a:gd name="T7" fmla="*/ 148 h 211"/>
                  <a:gd name="T8" fmla="*/ 6 w 154"/>
                  <a:gd name="T9" fmla="*/ 133 h 211"/>
                  <a:gd name="T10" fmla="*/ 23 w 154"/>
                  <a:gd name="T11" fmla="*/ 111 h 211"/>
                  <a:gd name="T12" fmla="*/ 47 w 154"/>
                  <a:gd name="T13" fmla="*/ 102 h 211"/>
                  <a:gd name="T14" fmla="*/ 54 w 154"/>
                  <a:gd name="T15" fmla="*/ 99 h 211"/>
                  <a:gd name="T16" fmla="*/ 51 w 154"/>
                  <a:gd name="T17" fmla="*/ 98 h 211"/>
                  <a:gd name="T18" fmla="*/ 40 w 154"/>
                  <a:gd name="T19" fmla="*/ 99 h 211"/>
                  <a:gd name="T20" fmla="*/ 6 w 154"/>
                  <a:gd name="T21" fmla="*/ 109 h 211"/>
                  <a:gd name="T22" fmla="*/ 8 w 154"/>
                  <a:gd name="T23" fmla="*/ 83 h 211"/>
                  <a:gd name="T24" fmla="*/ 23 w 154"/>
                  <a:gd name="T25" fmla="*/ 72 h 211"/>
                  <a:gd name="T26" fmla="*/ 46 w 154"/>
                  <a:gd name="T27" fmla="*/ 65 h 211"/>
                  <a:gd name="T28" fmla="*/ 69 w 154"/>
                  <a:gd name="T29" fmla="*/ 57 h 211"/>
                  <a:gd name="T30" fmla="*/ 62 w 154"/>
                  <a:gd name="T31" fmla="*/ 57 h 211"/>
                  <a:gd name="T32" fmla="*/ 41 w 154"/>
                  <a:gd name="T33" fmla="*/ 61 h 211"/>
                  <a:gd name="T34" fmla="*/ 10 w 154"/>
                  <a:gd name="T35" fmla="*/ 64 h 211"/>
                  <a:gd name="T36" fmla="*/ 10 w 154"/>
                  <a:gd name="T37" fmla="*/ 53 h 211"/>
                  <a:gd name="T38" fmla="*/ 44 w 154"/>
                  <a:gd name="T39" fmla="*/ 38 h 211"/>
                  <a:gd name="T40" fmla="*/ 97 w 154"/>
                  <a:gd name="T41" fmla="*/ 16 h 211"/>
                  <a:gd name="T42" fmla="*/ 127 w 154"/>
                  <a:gd name="T43" fmla="*/ 5 h 211"/>
                  <a:gd name="T44" fmla="*/ 149 w 154"/>
                  <a:gd name="T45" fmla="*/ 0 h 211"/>
                  <a:gd name="T46" fmla="*/ 153 w 154"/>
                  <a:gd name="T47" fmla="*/ 15 h 211"/>
                  <a:gd name="T48" fmla="*/ 138 w 154"/>
                  <a:gd name="T49" fmla="*/ 41 h 211"/>
                  <a:gd name="T50" fmla="*/ 97 w 154"/>
                  <a:gd name="T51" fmla="*/ 65 h 211"/>
                  <a:gd name="T52" fmla="*/ 61 w 154"/>
                  <a:gd name="T53" fmla="*/ 80 h 211"/>
                  <a:gd name="T54" fmla="*/ 79 w 154"/>
                  <a:gd name="T55" fmla="*/ 75 h 211"/>
                  <a:gd name="T56" fmla="*/ 102 w 154"/>
                  <a:gd name="T57" fmla="*/ 68 h 211"/>
                  <a:gd name="T58" fmla="*/ 128 w 154"/>
                  <a:gd name="T59" fmla="*/ 62 h 211"/>
                  <a:gd name="T60" fmla="*/ 154 w 154"/>
                  <a:gd name="T61" fmla="*/ 57 h 211"/>
                  <a:gd name="T62" fmla="*/ 135 w 154"/>
                  <a:gd name="T63" fmla="*/ 91 h 211"/>
                  <a:gd name="T64" fmla="*/ 99 w 154"/>
                  <a:gd name="T65" fmla="*/ 111 h 211"/>
                  <a:gd name="T66" fmla="*/ 73 w 154"/>
                  <a:gd name="T67" fmla="*/ 121 h 211"/>
                  <a:gd name="T68" fmla="*/ 74 w 154"/>
                  <a:gd name="T69" fmla="*/ 122 h 211"/>
                  <a:gd name="T70" fmla="*/ 102 w 154"/>
                  <a:gd name="T71" fmla="*/ 114 h 211"/>
                  <a:gd name="T72" fmla="*/ 131 w 154"/>
                  <a:gd name="T73" fmla="*/ 107 h 211"/>
                  <a:gd name="T74" fmla="*/ 152 w 154"/>
                  <a:gd name="T75" fmla="*/ 109 h 211"/>
                  <a:gd name="T76" fmla="*/ 150 w 154"/>
                  <a:gd name="T77" fmla="*/ 121 h 211"/>
                  <a:gd name="T78" fmla="*/ 115 w 154"/>
                  <a:gd name="T79" fmla="*/ 137 h 211"/>
                  <a:gd name="T80" fmla="*/ 79 w 154"/>
                  <a:gd name="T81" fmla="*/ 151 h 211"/>
                  <a:gd name="T82" fmla="*/ 55 w 154"/>
                  <a:gd name="T83" fmla="*/ 158 h 211"/>
                  <a:gd name="T84" fmla="*/ 54 w 154"/>
                  <a:gd name="T85" fmla="*/ 160 h 211"/>
                  <a:gd name="T86" fmla="*/ 88 w 154"/>
                  <a:gd name="T87" fmla="*/ 152 h 211"/>
                  <a:gd name="T88" fmla="*/ 123 w 154"/>
                  <a:gd name="T89" fmla="*/ 138 h 211"/>
                  <a:gd name="T90" fmla="*/ 147 w 154"/>
                  <a:gd name="T91" fmla="*/ 136 h 211"/>
                  <a:gd name="T92" fmla="*/ 147 w 154"/>
                  <a:gd name="T93" fmla="*/ 149 h 211"/>
                  <a:gd name="T94" fmla="*/ 128 w 154"/>
                  <a:gd name="T95" fmla="*/ 159 h 211"/>
                  <a:gd name="T96" fmla="*/ 85 w 154"/>
                  <a:gd name="T97" fmla="*/ 174 h 211"/>
                  <a:gd name="T98" fmla="*/ 41 w 154"/>
                  <a:gd name="T99" fmla="*/ 196 h 211"/>
                  <a:gd name="T100" fmla="*/ 0 w 154"/>
                  <a:gd name="T101" fmla="*/ 21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4" h="211">
                    <a:moveTo>
                      <a:pt x="0" y="211"/>
                    </a:moveTo>
                    <a:lnTo>
                      <a:pt x="0" y="198"/>
                    </a:lnTo>
                    <a:lnTo>
                      <a:pt x="1" y="186"/>
                    </a:lnTo>
                    <a:lnTo>
                      <a:pt x="1" y="174"/>
                    </a:lnTo>
                    <a:lnTo>
                      <a:pt x="2" y="162"/>
                    </a:lnTo>
                    <a:lnTo>
                      <a:pt x="9" y="156"/>
                    </a:lnTo>
                    <a:lnTo>
                      <a:pt x="17" y="153"/>
                    </a:lnTo>
                    <a:lnTo>
                      <a:pt x="25" y="151"/>
                    </a:lnTo>
                    <a:lnTo>
                      <a:pt x="33" y="147"/>
                    </a:lnTo>
                    <a:lnTo>
                      <a:pt x="32" y="147"/>
                    </a:lnTo>
                    <a:lnTo>
                      <a:pt x="28" y="147"/>
                    </a:lnTo>
                    <a:lnTo>
                      <a:pt x="20" y="148"/>
                    </a:lnTo>
                    <a:lnTo>
                      <a:pt x="5" y="150"/>
                    </a:lnTo>
                    <a:lnTo>
                      <a:pt x="5" y="142"/>
                    </a:lnTo>
                    <a:lnTo>
                      <a:pt x="6" y="133"/>
                    </a:lnTo>
                    <a:lnTo>
                      <a:pt x="6" y="125"/>
                    </a:lnTo>
                    <a:lnTo>
                      <a:pt x="8" y="115"/>
                    </a:lnTo>
                    <a:lnTo>
                      <a:pt x="23" y="111"/>
                    </a:lnTo>
                    <a:lnTo>
                      <a:pt x="34" y="106"/>
                    </a:lnTo>
                    <a:lnTo>
                      <a:pt x="42" y="104"/>
                    </a:lnTo>
                    <a:lnTo>
                      <a:pt x="47" y="102"/>
                    </a:lnTo>
                    <a:lnTo>
                      <a:pt x="50" y="100"/>
                    </a:lnTo>
                    <a:lnTo>
                      <a:pt x="52" y="99"/>
                    </a:lnTo>
                    <a:lnTo>
                      <a:pt x="54" y="99"/>
                    </a:lnTo>
                    <a:lnTo>
                      <a:pt x="54" y="98"/>
                    </a:lnTo>
                    <a:lnTo>
                      <a:pt x="52" y="98"/>
                    </a:lnTo>
                    <a:lnTo>
                      <a:pt x="51" y="98"/>
                    </a:lnTo>
                    <a:lnTo>
                      <a:pt x="49" y="98"/>
                    </a:lnTo>
                    <a:lnTo>
                      <a:pt x="46" y="98"/>
                    </a:lnTo>
                    <a:lnTo>
                      <a:pt x="40" y="99"/>
                    </a:lnTo>
                    <a:lnTo>
                      <a:pt x="32" y="102"/>
                    </a:lnTo>
                    <a:lnTo>
                      <a:pt x="21" y="105"/>
                    </a:lnTo>
                    <a:lnTo>
                      <a:pt x="6" y="109"/>
                    </a:lnTo>
                    <a:lnTo>
                      <a:pt x="6" y="100"/>
                    </a:lnTo>
                    <a:lnTo>
                      <a:pt x="8" y="91"/>
                    </a:lnTo>
                    <a:lnTo>
                      <a:pt x="8" y="83"/>
                    </a:lnTo>
                    <a:lnTo>
                      <a:pt x="9" y="75"/>
                    </a:lnTo>
                    <a:lnTo>
                      <a:pt x="16" y="73"/>
                    </a:lnTo>
                    <a:lnTo>
                      <a:pt x="23" y="72"/>
                    </a:lnTo>
                    <a:lnTo>
                      <a:pt x="31" y="69"/>
                    </a:lnTo>
                    <a:lnTo>
                      <a:pt x="38" y="67"/>
                    </a:lnTo>
                    <a:lnTo>
                      <a:pt x="46" y="65"/>
                    </a:lnTo>
                    <a:lnTo>
                      <a:pt x="54" y="62"/>
                    </a:lnTo>
                    <a:lnTo>
                      <a:pt x="61" y="60"/>
                    </a:lnTo>
                    <a:lnTo>
                      <a:pt x="69" y="57"/>
                    </a:lnTo>
                    <a:lnTo>
                      <a:pt x="67" y="57"/>
                    </a:lnTo>
                    <a:lnTo>
                      <a:pt x="65" y="57"/>
                    </a:lnTo>
                    <a:lnTo>
                      <a:pt x="62" y="57"/>
                    </a:lnTo>
                    <a:lnTo>
                      <a:pt x="58" y="58"/>
                    </a:lnTo>
                    <a:lnTo>
                      <a:pt x="51" y="59"/>
                    </a:lnTo>
                    <a:lnTo>
                      <a:pt x="41" y="61"/>
                    </a:lnTo>
                    <a:lnTo>
                      <a:pt x="28" y="64"/>
                    </a:lnTo>
                    <a:lnTo>
                      <a:pt x="10" y="67"/>
                    </a:lnTo>
                    <a:lnTo>
                      <a:pt x="10" y="64"/>
                    </a:lnTo>
                    <a:lnTo>
                      <a:pt x="10" y="60"/>
                    </a:lnTo>
                    <a:lnTo>
                      <a:pt x="10" y="57"/>
                    </a:lnTo>
                    <a:lnTo>
                      <a:pt x="10" y="53"/>
                    </a:lnTo>
                    <a:lnTo>
                      <a:pt x="17" y="50"/>
                    </a:lnTo>
                    <a:lnTo>
                      <a:pt x="28" y="45"/>
                    </a:lnTo>
                    <a:lnTo>
                      <a:pt x="44" y="38"/>
                    </a:lnTo>
                    <a:lnTo>
                      <a:pt x="63" y="31"/>
                    </a:lnTo>
                    <a:lnTo>
                      <a:pt x="80" y="23"/>
                    </a:lnTo>
                    <a:lnTo>
                      <a:pt x="97" y="16"/>
                    </a:lnTo>
                    <a:lnTo>
                      <a:pt x="112" y="12"/>
                    </a:lnTo>
                    <a:lnTo>
                      <a:pt x="122" y="7"/>
                    </a:lnTo>
                    <a:lnTo>
                      <a:pt x="127" y="5"/>
                    </a:lnTo>
                    <a:lnTo>
                      <a:pt x="134" y="1"/>
                    </a:lnTo>
                    <a:lnTo>
                      <a:pt x="142" y="0"/>
                    </a:lnTo>
                    <a:lnTo>
                      <a:pt x="149" y="0"/>
                    </a:lnTo>
                    <a:lnTo>
                      <a:pt x="150" y="5"/>
                    </a:lnTo>
                    <a:lnTo>
                      <a:pt x="152" y="11"/>
                    </a:lnTo>
                    <a:lnTo>
                      <a:pt x="153" y="15"/>
                    </a:lnTo>
                    <a:lnTo>
                      <a:pt x="154" y="21"/>
                    </a:lnTo>
                    <a:lnTo>
                      <a:pt x="147" y="31"/>
                    </a:lnTo>
                    <a:lnTo>
                      <a:pt x="138" y="41"/>
                    </a:lnTo>
                    <a:lnTo>
                      <a:pt x="125" y="50"/>
                    </a:lnTo>
                    <a:lnTo>
                      <a:pt x="111" y="57"/>
                    </a:lnTo>
                    <a:lnTo>
                      <a:pt x="97" y="65"/>
                    </a:lnTo>
                    <a:lnTo>
                      <a:pt x="84" y="70"/>
                    </a:lnTo>
                    <a:lnTo>
                      <a:pt x="71" y="75"/>
                    </a:lnTo>
                    <a:lnTo>
                      <a:pt x="61" y="80"/>
                    </a:lnTo>
                    <a:lnTo>
                      <a:pt x="66" y="79"/>
                    </a:lnTo>
                    <a:lnTo>
                      <a:pt x="72" y="77"/>
                    </a:lnTo>
                    <a:lnTo>
                      <a:pt x="79" y="75"/>
                    </a:lnTo>
                    <a:lnTo>
                      <a:pt x="85" y="73"/>
                    </a:lnTo>
                    <a:lnTo>
                      <a:pt x="94" y="70"/>
                    </a:lnTo>
                    <a:lnTo>
                      <a:pt x="102" y="68"/>
                    </a:lnTo>
                    <a:lnTo>
                      <a:pt x="111" y="67"/>
                    </a:lnTo>
                    <a:lnTo>
                      <a:pt x="119" y="65"/>
                    </a:lnTo>
                    <a:lnTo>
                      <a:pt x="128" y="62"/>
                    </a:lnTo>
                    <a:lnTo>
                      <a:pt x="137" y="61"/>
                    </a:lnTo>
                    <a:lnTo>
                      <a:pt x="146" y="59"/>
                    </a:lnTo>
                    <a:lnTo>
                      <a:pt x="154" y="57"/>
                    </a:lnTo>
                    <a:lnTo>
                      <a:pt x="150" y="70"/>
                    </a:lnTo>
                    <a:lnTo>
                      <a:pt x="143" y="82"/>
                    </a:lnTo>
                    <a:lnTo>
                      <a:pt x="135" y="91"/>
                    </a:lnTo>
                    <a:lnTo>
                      <a:pt x="124" y="99"/>
                    </a:lnTo>
                    <a:lnTo>
                      <a:pt x="112" y="105"/>
                    </a:lnTo>
                    <a:lnTo>
                      <a:pt x="99" y="111"/>
                    </a:lnTo>
                    <a:lnTo>
                      <a:pt x="86" y="117"/>
                    </a:lnTo>
                    <a:lnTo>
                      <a:pt x="72" y="121"/>
                    </a:lnTo>
                    <a:lnTo>
                      <a:pt x="73" y="121"/>
                    </a:lnTo>
                    <a:lnTo>
                      <a:pt x="73" y="121"/>
                    </a:lnTo>
                    <a:lnTo>
                      <a:pt x="73" y="122"/>
                    </a:lnTo>
                    <a:lnTo>
                      <a:pt x="74" y="122"/>
                    </a:lnTo>
                    <a:lnTo>
                      <a:pt x="84" y="120"/>
                    </a:lnTo>
                    <a:lnTo>
                      <a:pt x="94" y="117"/>
                    </a:lnTo>
                    <a:lnTo>
                      <a:pt x="102" y="114"/>
                    </a:lnTo>
                    <a:lnTo>
                      <a:pt x="111" y="112"/>
                    </a:lnTo>
                    <a:lnTo>
                      <a:pt x="120" y="110"/>
                    </a:lnTo>
                    <a:lnTo>
                      <a:pt x="131" y="107"/>
                    </a:lnTo>
                    <a:lnTo>
                      <a:pt x="141" y="106"/>
                    </a:lnTo>
                    <a:lnTo>
                      <a:pt x="152" y="105"/>
                    </a:lnTo>
                    <a:lnTo>
                      <a:pt x="152" y="109"/>
                    </a:lnTo>
                    <a:lnTo>
                      <a:pt x="152" y="113"/>
                    </a:lnTo>
                    <a:lnTo>
                      <a:pt x="150" y="117"/>
                    </a:lnTo>
                    <a:lnTo>
                      <a:pt x="150" y="121"/>
                    </a:lnTo>
                    <a:lnTo>
                      <a:pt x="139" y="127"/>
                    </a:lnTo>
                    <a:lnTo>
                      <a:pt x="127" y="133"/>
                    </a:lnTo>
                    <a:lnTo>
                      <a:pt x="115" y="137"/>
                    </a:lnTo>
                    <a:lnTo>
                      <a:pt x="103" y="143"/>
                    </a:lnTo>
                    <a:lnTo>
                      <a:pt x="92" y="148"/>
                    </a:lnTo>
                    <a:lnTo>
                      <a:pt x="79" y="151"/>
                    </a:lnTo>
                    <a:lnTo>
                      <a:pt x="67" y="155"/>
                    </a:lnTo>
                    <a:lnTo>
                      <a:pt x="56" y="158"/>
                    </a:lnTo>
                    <a:lnTo>
                      <a:pt x="55" y="158"/>
                    </a:lnTo>
                    <a:lnTo>
                      <a:pt x="55" y="159"/>
                    </a:lnTo>
                    <a:lnTo>
                      <a:pt x="55" y="159"/>
                    </a:lnTo>
                    <a:lnTo>
                      <a:pt x="54" y="160"/>
                    </a:lnTo>
                    <a:lnTo>
                      <a:pt x="65" y="159"/>
                    </a:lnTo>
                    <a:lnTo>
                      <a:pt x="77" y="156"/>
                    </a:lnTo>
                    <a:lnTo>
                      <a:pt x="88" y="152"/>
                    </a:lnTo>
                    <a:lnTo>
                      <a:pt x="100" y="147"/>
                    </a:lnTo>
                    <a:lnTo>
                      <a:pt x="111" y="142"/>
                    </a:lnTo>
                    <a:lnTo>
                      <a:pt x="123" y="138"/>
                    </a:lnTo>
                    <a:lnTo>
                      <a:pt x="134" y="135"/>
                    </a:lnTo>
                    <a:lnTo>
                      <a:pt x="146" y="134"/>
                    </a:lnTo>
                    <a:lnTo>
                      <a:pt x="147" y="136"/>
                    </a:lnTo>
                    <a:lnTo>
                      <a:pt x="147" y="140"/>
                    </a:lnTo>
                    <a:lnTo>
                      <a:pt x="147" y="144"/>
                    </a:lnTo>
                    <a:lnTo>
                      <a:pt x="147" y="149"/>
                    </a:lnTo>
                    <a:lnTo>
                      <a:pt x="142" y="152"/>
                    </a:lnTo>
                    <a:lnTo>
                      <a:pt x="137" y="155"/>
                    </a:lnTo>
                    <a:lnTo>
                      <a:pt x="128" y="159"/>
                    </a:lnTo>
                    <a:lnTo>
                      <a:pt x="115" y="165"/>
                    </a:lnTo>
                    <a:lnTo>
                      <a:pt x="100" y="168"/>
                    </a:lnTo>
                    <a:lnTo>
                      <a:pt x="85" y="174"/>
                    </a:lnTo>
                    <a:lnTo>
                      <a:pt x="70" y="181"/>
                    </a:lnTo>
                    <a:lnTo>
                      <a:pt x="56" y="188"/>
                    </a:lnTo>
                    <a:lnTo>
                      <a:pt x="41" y="196"/>
                    </a:lnTo>
                    <a:lnTo>
                      <a:pt x="27" y="202"/>
                    </a:lnTo>
                    <a:lnTo>
                      <a:pt x="13" y="208"/>
                    </a:lnTo>
                    <a:lnTo>
                      <a:pt x="0" y="211"/>
                    </a:lnTo>
                    <a:close/>
                  </a:path>
                </a:pathLst>
              </a:custGeom>
              <a:solidFill>
                <a:srgbClr val="99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91" name="Freeform 134"/>
              <p:cNvSpPr>
                <a:spLocks/>
              </p:cNvSpPr>
              <p:nvPr/>
            </p:nvSpPr>
            <p:spPr bwMode="auto">
              <a:xfrm>
                <a:off x="4221" y="709"/>
                <a:ext cx="79" cy="112"/>
              </a:xfrm>
              <a:custGeom>
                <a:avLst/>
                <a:gdLst>
                  <a:gd name="T0" fmla="*/ 0 w 159"/>
                  <a:gd name="T1" fmla="*/ 211 h 223"/>
                  <a:gd name="T2" fmla="*/ 11 w 159"/>
                  <a:gd name="T3" fmla="*/ 195 h 223"/>
                  <a:gd name="T4" fmla="*/ 45 w 159"/>
                  <a:gd name="T5" fmla="*/ 187 h 223"/>
                  <a:gd name="T6" fmla="*/ 79 w 159"/>
                  <a:gd name="T7" fmla="*/ 175 h 223"/>
                  <a:gd name="T8" fmla="*/ 80 w 159"/>
                  <a:gd name="T9" fmla="*/ 169 h 223"/>
                  <a:gd name="T10" fmla="*/ 60 w 159"/>
                  <a:gd name="T11" fmla="*/ 173 h 223"/>
                  <a:gd name="T12" fmla="*/ 23 w 159"/>
                  <a:gd name="T13" fmla="*/ 183 h 223"/>
                  <a:gd name="T14" fmla="*/ 5 w 159"/>
                  <a:gd name="T15" fmla="*/ 142 h 223"/>
                  <a:gd name="T16" fmla="*/ 18 w 159"/>
                  <a:gd name="T17" fmla="*/ 91 h 223"/>
                  <a:gd name="T18" fmla="*/ 38 w 159"/>
                  <a:gd name="T19" fmla="*/ 85 h 223"/>
                  <a:gd name="T20" fmla="*/ 45 w 159"/>
                  <a:gd name="T21" fmla="*/ 83 h 223"/>
                  <a:gd name="T22" fmla="*/ 48 w 159"/>
                  <a:gd name="T23" fmla="*/ 79 h 223"/>
                  <a:gd name="T24" fmla="*/ 42 w 159"/>
                  <a:gd name="T25" fmla="*/ 77 h 223"/>
                  <a:gd name="T26" fmla="*/ 25 w 159"/>
                  <a:gd name="T27" fmla="*/ 81 h 223"/>
                  <a:gd name="T28" fmla="*/ 10 w 159"/>
                  <a:gd name="T29" fmla="*/ 85 h 223"/>
                  <a:gd name="T30" fmla="*/ 5 w 159"/>
                  <a:gd name="T31" fmla="*/ 69 h 223"/>
                  <a:gd name="T32" fmla="*/ 28 w 159"/>
                  <a:gd name="T33" fmla="*/ 48 h 223"/>
                  <a:gd name="T34" fmla="*/ 84 w 159"/>
                  <a:gd name="T35" fmla="*/ 24 h 223"/>
                  <a:gd name="T36" fmla="*/ 141 w 159"/>
                  <a:gd name="T37" fmla="*/ 3 h 223"/>
                  <a:gd name="T38" fmla="*/ 157 w 159"/>
                  <a:gd name="T39" fmla="*/ 26 h 223"/>
                  <a:gd name="T40" fmla="*/ 149 w 159"/>
                  <a:gd name="T41" fmla="*/ 61 h 223"/>
                  <a:gd name="T42" fmla="*/ 128 w 159"/>
                  <a:gd name="T43" fmla="*/ 70 h 223"/>
                  <a:gd name="T44" fmla="*/ 106 w 159"/>
                  <a:gd name="T45" fmla="*/ 76 h 223"/>
                  <a:gd name="T46" fmla="*/ 102 w 159"/>
                  <a:gd name="T47" fmla="*/ 82 h 223"/>
                  <a:gd name="T48" fmla="*/ 109 w 159"/>
                  <a:gd name="T49" fmla="*/ 81 h 223"/>
                  <a:gd name="T50" fmla="*/ 127 w 159"/>
                  <a:gd name="T51" fmla="*/ 75 h 223"/>
                  <a:gd name="T52" fmla="*/ 146 w 159"/>
                  <a:gd name="T53" fmla="*/ 70 h 223"/>
                  <a:gd name="T54" fmla="*/ 154 w 159"/>
                  <a:gd name="T55" fmla="*/ 76 h 223"/>
                  <a:gd name="T56" fmla="*/ 136 w 159"/>
                  <a:gd name="T57" fmla="*/ 110 h 223"/>
                  <a:gd name="T58" fmla="*/ 95 w 159"/>
                  <a:gd name="T59" fmla="*/ 127 h 223"/>
                  <a:gd name="T60" fmla="*/ 53 w 159"/>
                  <a:gd name="T61" fmla="*/ 140 h 223"/>
                  <a:gd name="T62" fmla="*/ 42 w 159"/>
                  <a:gd name="T63" fmla="*/ 148 h 223"/>
                  <a:gd name="T64" fmla="*/ 56 w 159"/>
                  <a:gd name="T65" fmla="*/ 146 h 223"/>
                  <a:gd name="T66" fmla="*/ 95 w 159"/>
                  <a:gd name="T67" fmla="*/ 130 h 223"/>
                  <a:gd name="T68" fmla="*/ 135 w 159"/>
                  <a:gd name="T69" fmla="*/ 117 h 223"/>
                  <a:gd name="T70" fmla="*/ 148 w 159"/>
                  <a:gd name="T71" fmla="*/ 140 h 223"/>
                  <a:gd name="T72" fmla="*/ 133 w 159"/>
                  <a:gd name="T73" fmla="*/ 155 h 223"/>
                  <a:gd name="T74" fmla="*/ 133 w 159"/>
                  <a:gd name="T75" fmla="*/ 158 h 223"/>
                  <a:gd name="T76" fmla="*/ 143 w 159"/>
                  <a:gd name="T77" fmla="*/ 158 h 223"/>
                  <a:gd name="T78" fmla="*/ 144 w 159"/>
                  <a:gd name="T79" fmla="*/ 170 h 223"/>
                  <a:gd name="T80" fmla="*/ 124 w 159"/>
                  <a:gd name="T81" fmla="*/ 189 h 223"/>
                  <a:gd name="T82" fmla="*/ 71 w 159"/>
                  <a:gd name="T83" fmla="*/ 206 h 223"/>
                  <a:gd name="T84" fmla="*/ 18 w 159"/>
                  <a:gd name="T85" fmla="*/ 22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9" h="223">
                    <a:moveTo>
                      <a:pt x="0" y="223"/>
                    </a:moveTo>
                    <a:lnTo>
                      <a:pt x="0" y="216"/>
                    </a:lnTo>
                    <a:lnTo>
                      <a:pt x="0" y="211"/>
                    </a:lnTo>
                    <a:lnTo>
                      <a:pt x="0" y="204"/>
                    </a:lnTo>
                    <a:lnTo>
                      <a:pt x="2" y="198"/>
                    </a:lnTo>
                    <a:lnTo>
                      <a:pt x="11" y="195"/>
                    </a:lnTo>
                    <a:lnTo>
                      <a:pt x="22" y="191"/>
                    </a:lnTo>
                    <a:lnTo>
                      <a:pt x="34" y="189"/>
                    </a:lnTo>
                    <a:lnTo>
                      <a:pt x="45" y="187"/>
                    </a:lnTo>
                    <a:lnTo>
                      <a:pt x="57" y="183"/>
                    </a:lnTo>
                    <a:lnTo>
                      <a:pt x="68" y="180"/>
                    </a:lnTo>
                    <a:lnTo>
                      <a:pt x="79" y="175"/>
                    </a:lnTo>
                    <a:lnTo>
                      <a:pt x="88" y="169"/>
                    </a:lnTo>
                    <a:lnTo>
                      <a:pt x="87" y="168"/>
                    </a:lnTo>
                    <a:lnTo>
                      <a:pt x="80" y="169"/>
                    </a:lnTo>
                    <a:lnTo>
                      <a:pt x="73" y="170"/>
                    </a:lnTo>
                    <a:lnTo>
                      <a:pt x="67" y="172"/>
                    </a:lnTo>
                    <a:lnTo>
                      <a:pt x="60" y="173"/>
                    </a:lnTo>
                    <a:lnTo>
                      <a:pt x="51" y="176"/>
                    </a:lnTo>
                    <a:lnTo>
                      <a:pt x="40" y="178"/>
                    </a:lnTo>
                    <a:lnTo>
                      <a:pt x="23" y="183"/>
                    </a:lnTo>
                    <a:lnTo>
                      <a:pt x="3" y="189"/>
                    </a:lnTo>
                    <a:lnTo>
                      <a:pt x="4" y="166"/>
                    </a:lnTo>
                    <a:lnTo>
                      <a:pt x="5" y="142"/>
                    </a:lnTo>
                    <a:lnTo>
                      <a:pt x="5" y="119"/>
                    </a:lnTo>
                    <a:lnTo>
                      <a:pt x="6" y="94"/>
                    </a:lnTo>
                    <a:lnTo>
                      <a:pt x="18" y="91"/>
                    </a:lnTo>
                    <a:lnTo>
                      <a:pt x="27" y="89"/>
                    </a:lnTo>
                    <a:lnTo>
                      <a:pt x="34" y="86"/>
                    </a:lnTo>
                    <a:lnTo>
                      <a:pt x="38" y="85"/>
                    </a:lnTo>
                    <a:lnTo>
                      <a:pt x="42" y="84"/>
                    </a:lnTo>
                    <a:lnTo>
                      <a:pt x="44" y="83"/>
                    </a:lnTo>
                    <a:lnTo>
                      <a:pt x="45" y="83"/>
                    </a:lnTo>
                    <a:lnTo>
                      <a:pt x="48" y="82"/>
                    </a:lnTo>
                    <a:lnTo>
                      <a:pt x="48" y="81"/>
                    </a:lnTo>
                    <a:lnTo>
                      <a:pt x="48" y="79"/>
                    </a:lnTo>
                    <a:lnTo>
                      <a:pt x="48" y="78"/>
                    </a:lnTo>
                    <a:lnTo>
                      <a:pt x="48" y="77"/>
                    </a:lnTo>
                    <a:lnTo>
                      <a:pt x="42" y="77"/>
                    </a:lnTo>
                    <a:lnTo>
                      <a:pt x="36" y="78"/>
                    </a:lnTo>
                    <a:lnTo>
                      <a:pt x="30" y="79"/>
                    </a:lnTo>
                    <a:lnTo>
                      <a:pt x="25" y="81"/>
                    </a:lnTo>
                    <a:lnTo>
                      <a:pt x="20" y="82"/>
                    </a:lnTo>
                    <a:lnTo>
                      <a:pt x="14" y="83"/>
                    </a:lnTo>
                    <a:lnTo>
                      <a:pt x="10" y="85"/>
                    </a:lnTo>
                    <a:lnTo>
                      <a:pt x="5" y="86"/>
                    </a:lnTo>
                    <a:lnTo>
                      <a:pt x="5" y="77"/>
                    </a:lnTo>
                    <a:lnTo>
                      <a:pt x="5" y="69"/>
                    </a:lnTo>
                    <a:lnTo>
                      <a:pt x="6" y="61"/>
                    </a:lnTo>
                    <a:lnTo>
                      <a:pt x="10" y="55"/>
                    </a:lnTo>
                    <a:lnTo>
                      <a:pt x="28" y="48"/>
                    </a:lnTo>
                    <a:lnTo>
                      <a:pt x="46" y="41"/>
                    </a:lnTo>
                    <a:lnTo>
                      <a:pt x="65" y="32"/>
                    </a:lnTo>
                    <a:lnTo>
                      <a:pt x="84" y="24"/>
                    </a:lnTo>
                    <a:lnTo>
                      <a:pt x="103" y="16"/>
                    </a:lnTo>
                    <a:lnTo>
                      <a:pt x="122" y="9"/>
                    </a:lnTo>
                    <a:lnTo>
                      <a:pt x="141" y="3"/>
                    </a:lnTo>
                    <a:lnTo>
                      <a:pt x="159" y="0"/>
                    </a:lnTo>
                    <a:lnTo>
                      <a:pt x="158" y="13"/>
                    </a:lnTo>
                    <a:lnTo>
                      <a:pt x="157" y="26"/>
                    </a:lnTo>
                    <a:lnTo>
                      <a:pt x="155" y="40"/>
                    </a:lnTo>
                    <a:lnTo>
                      <a:pt x="154" y="54"/>
                    </a:lnTo>
                    <a:lnTo>
                      <a:pt x="149" y="61"/>
                    </a:lnTo>
                    <a:lnTo>
                      <a:pt x="143" y="64"/>
                    </a:lnTo>
                    <a:lnTo>
                      <a:pt x="136" y="68"/>
                    </a:lnTo>
                    <a:lnTo>
                      <a:pt x="128" y="70"/>
                    </a:lnTo>
                    <a:lnTo>
                      <a:pt x="119" y="71"/>
                    </a:lnTo>
                    <a:lnTo>
                      <a:pt x="112" y="74"/>
                    </a:lnTo>
                    <a:lnTo>
                      <a:pt x="106" y="76"/>
                    </a:lnTo>
                    <a:lnTo>
                      <a:pt x="102" y="81"/>
                    </a:lnTo>
                    <a:lnTo>
                      <a:pt x="102" y="82"/>
                    </a:lnTo>
                    <a:lnTo>
                      <a:pt x="102" y="82"/>
                    </a:lnTo>
                    <a:lnTo>
                      <a:pt x="102" y="82"/>
                    </a:lnTo>
                    <a:lnTo>
                      <a:pt x="103" y="83"/>
                    </a:lnTo>
                    <a:lnTo>
                      <a:pt x="109" y="81"/>
                    </a:lnTo>
                    <a:lnTo>
                      <a:pt x="116" y="79"/>
                    </a:lnTo>
                    <a:lnTo>
                      <a:pt x="121" y="77"/>
                    </a:lnTo>
                    <a:lnTo>
                      <a:pt x="127" y="75"/>
                    </a:lnTo>
                    <a:lnTo>
                      <a:pt x="133" y="72"/>
                    </a:lnTo>
                    <a:lnTo>
                      <a:pt x="140" y="71"/>
                    </a:lnTo>
                    <a:lnTo>
                      <a:pt x="146" y="70"/>
                    </a:lnTo>
                    <a:lnTo>
                      <a:pt x="152" y="70"/>
                    </a:lnTo>
                    <a:lnTo>
                      <a:pt x="154" y="72"/>
                    </a:lnTo>
                    <a:lnTo>
                      <a:pt x="154" y="76"/>
                    </a:lnTo>
                    <a:lnTo>
                      <a:pt x="152" y="85"/>
                    </a:lnTo>
                    <a:lnTo>
                      <a:pt x="150" y="104"/>
                    </a:lnTo>
                    <a:lnTo>
                      <a:pt x="136" y="110"/>
                    </a:lnTo>
                    <a:lnTo>
                      <a:pt x="122" y="117"/>
                    </a:lnTo>
                    <a:lnTo>
                      <a:pt x="109" y="122"/>
                    </a:lnTo>
                    <a:lnTo>
                      <a:pt x="95" y="127"/>
                    </a:lnTo>
                    <a:lnTo>
                      <a:pt x="80" y="131"/>
                    </a:lnTo>
                    <a:lnTo>
                      <a:pt x="66" y="136"/>
                    </a:lnTo>
                    <a:lnTo>
                      <a:pt x="53" y="140"/>
                    </a:lnTo>
                    <a:lnTo>
                      <a:pt x="41" y="147"/>
                    </a:lnTo>
                    <a:lnTo>
                      <a:pt x="42" y="147"/>
                    </a:lnTo>
                    <a:lnTo>
                      <a:pt x="42" y="148"/>
                    </a:lnTo>
                    <a:lnTo>
                      <a:pt x="42" y="150"/>
                    </a:lnTo>
                    <a:lnTo>
                      <a:pt x="43" y="151"/>
                    </a:lnTo>
                    <a:lnTo>
                      <a:pt x="56" y="146"/>
                    </a:lnTo>
                    <a:lnTo>
                      <a:pt x="68" y="140"/>
                    </a:lnTo>
                    <a:lnTo>
                      <a:pt x="82" y="135"/>
                    </a:lnTo>
                    <a:lnTo>
                      <a:pt x="95" y="130"/>
                    </a:lnTo>
                    <a:lnTo>
                      <a:pt x="109" y="124"/>
                    </a:lnTo>
                    <a:lnTo>
                      <a:pt x="122" y="121"/>
                    </a:lnTo>
                    <a:lnTo>
                      <a:pt x="135" y="117"/>
                    </a:lnTo>
                    <a:lnTo>
                      <a:pt x="149" y="116"/>
                    </a:lnTo>
                    <a:lnTo>
                      <a:pt x="149" y="131"/>
                    </a:lnTo>
                    <a:lnTo>
                      <a:pt x="148" y="140"/>
                    </a:lnTo>
                    <a:lnTo>
                      <a:pt x="143" y="148"/>
                    </a:lnTo>
                    <a:lnTo>
                      <a:pt x="132" y="155"/>
                    </a:lnTo>
                    <a:lnTo>
                      <a:pt x="133" y="155"/>
                    </a:lnTo>
                    <a:lnTo>
                      <a:pt x="133" y="157"/>
                    </a:lnTo>
                    <a:lnTo>
                      <a:pt x="133" y="157"/>
                    </a:lnTo>
                    <a:lnTo>
                      <a:pt x="133" y="158"/>
                    </a:lnTo>
                    <a:lnTo>
                      <a:pt x="136" y="158"/>
                    </a:lnTo>
                    <a:lnTo>
                      <a:pt x="140" y="158"/>
                    </a:lnTo>
                    <a:lnTo>
                      <a:pt x="143" y="158"/>
                    </a:lnTo>
                    <a:lnTo>
                      <a:pt x="147" y="159"/>
                    </a:lnTo>
                    <a:lnTo>
                      <a:pt x="146" y="165"/>
                    </a:lnTo>
                    <a:lnTo>
                      <a:pt x="144" y="170"/>
                    </a:lnTo>
                    <a:lnTo>
                      <a:pt x="142" y="176"/>
                    </a:lnTo>
                    <a:lnTo>
                      <a:pt x="141" y="183"/>
                    </a:lnTo>
                    <a:lnTo>
                      <a:pt x="124" y="189"/>
                    </a:lnTo>
                    <a:lnTo>
                      <a:pt x="106" y="195"/>
                    </a:lnTo>
                    <a:lnTo>
                      <a:pt x="89" y="200"/>
                    </a:lnTo>
                    <a:lnTo>
                      <a:pt x="71" y="206"/>
                    </a:lnTo>
                    <a:lnTo>
                      <a:pt x="53" y="212"/>
                    </a:lnTo>
                    <a:lnTo>
                      <a:pt x="36" y="216"/>
                    </a:lnTo>
                    <a:lnTo>
                      <a:pt x="18" y="220"/>
                    </a:lnTo>
                    <a:lnTo>
                      <a:pt x="0" y="223"/>
                    </a:lnTo>
                    <a:close/>
                  </a:path>
                </a:pathLst>
              </a:custGeom>
              <a:solidFill>
                <a:srgbClr val="99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92" name="Freeform 135"/>
              <p:cNvSpPr>
                <a:spLocks/>
              </p:cNvSpPr>
              <p:nvPr/>
            </p:nvSpPr>
            <p:spPr bwMode="auto">
              <a:xfrm>
                <a:off x="4137" y="683"/>
                <a:ext cx="81" cy="131"/>
              </a:xfrm>
              <a:custGeom>
                <a:avLst/>
                <a:gdLst>
                  <a:gd name="T0" fmla="*/ 147 w 164"/>
                  <a:gd name="T1" fmla="*/ 257 h 263"/>
                  <a:gd name="T2" fmla="*/ 130 w 164"/>
                  <a:gd name="T3" fmla="*/ 245 h 263"/>
                  <a:gd name="T4" fmla="*/ 119 w 164"/>
                  <a:gd name="T5" fmla="*/ 236 h 263"/>
                  <a:gd name="T6" fmla="*/ 76 w 164"/>
                  <a:gd name="T7" fmla="*/ 207 h 263"/>
                  <a:gd name="T8" fmla="*/ 30 w 164"/>
                  <a:gd name="T9" fmla="*/ 176 h 263"/>
                  <a:gd name="T10" fmla="*/ 8 w 164"/>
                  <a:gd name="T11" fmla="*/ 158 h 263"/>
                  <a:gd name="T12" fmla="*/ 9 w 164"/>
                  <a:gd name="T13" fmla="*/ 121 h 263"/>
                  <a:gd name="T14" fmla="*/ 30 w 164"/>
                  <a:gd name="T15" fmla="*/ 129 h 263"/>
                  <a:gd name="T16" fmla="*/ 59 w 164"/>
                  <a:gd name="T17" fmla="*/ 146 h 263"/>
                  <a:gd name="T18" fmla="*/ 76 w 164"/>
                  <a:gd name="T19" fmla="*/ 154 h 263"/>
                  <a:gd name="T20" fmla="*/ 80 w 164"/>
                  <a:gd name="T21" fmla="*/ 152 h 263"/>
                  <a:gd name="T22" fmla="*/ 72 w 164"/>
                  <a:gd name="T23" fmla="*/ 145 h 263"/>
                  <a:gd name="T24" fmla="*/ 45 w 164"/>
                  <a:gd name="T25" fmla="*/ 130 h 263"/>
                  <a:gd name="T26" fmla="*/ 7 w 164"/>
                  <a:gd name="T27" fmla="*/ 101 h 263"/>
                  <a:gd name="T28" fmla="*/ 4 w 164"/>
                  <a:gd name="T29" fmla="*/ 79 h 263"/>
                  <a:gd name="T30" fmla="*/ 31 w 164"/>
                  <a:gd name="T31" fmla="*/ 90 h 263"/>
                  <a:gd name="T32" fmla="*/ 61 w 164"/>
                  <a:gd name="T33" fmla="*/ 101 h 263"/>
                  <a:gd name="T34" fmla="*/ 80 w 164"/>
                  <a:gd name="T35" fmla="*/ 106 h 263"/>
                  <a:gd name="T36" fmla="*/ 80 w 164"/>
                  <a:gd name="T37" fmla="*/ 104 h 263"/>
                  <a:gd name="T38" fmla="*/ 58 w 164"/>
                  <a:gd name="T39" fmla="*/ 91 h 263"/>
                  <a:gd name="T40" fmla="*/ 39 w 164"/>
                  <a:gd name="T41" fmla="*/ 81 h 263"/>
                  <a:gd name="T42" fmla="*/ 22 w 164"/>
                  <a:gd name="T43" fmla="*/ 63 h 263"/>
                  <a:gd name="T44" fmla="*/ 0 w 164"/>
                  <a:gd name="T45" fmla="*/ 31 h 263"/>
                  <a:gd name="T46" fmla="*/ 12 w 164"/>
                  <a:gd name="T47" fmla="*/ 35 h 263"/>
                  <a:gd name="T48" fmla="*/ 26 w 164"/>
                  <a:gd name="T49" fmla="*/ 44 h 263"/>
                  <a:gd name="T50" fmla="*/ 36 w 164"/>
                  <a:gd name="T51" fmla="*/ 48 h 263"/>
                  <a:gd name="T52" fmla="*/ 37 w 164"/>
                  <a:gd name="T53" fmla="*/ 45 h 263"/>
                  <a:gd name="T54" fmla="*/ 23 w 164"/>
                  <a:gd name="T55" fmla="*/ 36 h 263"/>
                  <a:gd name="T56" fmla="*/ 11 w 164"/>
                  <a:gd name="T57" fmla="*/ 26 h 263"/>
                  <a:gd name="T58" fmla="*/ 0 w 164"/>
                  <a:gd name="T59" fmla="*/ 12 h 263"/>
                  <a:gd name="T60" fmla="*/ 1 w 164"/>
                  <a:gd name="T61" fmla="*/ 0 h 263"/>
                  <a:gd name="T62" fmla="*/ 33 w 164"/>
                  <a:gd name="T63" fmla="*/ 16 h 263"/>
                  <a:gd name="T64" fmla="*/ 71 w 164"/>
                  <a:gd name="T65" fmla="*/ 43 h 263"/>
                  <a:gd name="T66" fmla="*/ 100 w 164"/>
                  <a:gd name="T67" fmla="*/ 63 h 263"/>
                  <a:gd name="T68" fmla="*/ 126 w 164"/>
                  <a:gd name="T69" fmla="*/ 82 h 263"/>
                  <a:gd name="T70" fmla="*/ 152 w 164"/>
                  <a:gd name="T71" fmla="*/ 100 h 263"/>
                  <a:gd name="T72" fmla="*/ 164 w 164"/>
                  <a:gd name="T73" fmla="*/ 134 h 263"/>
                  <a:gd name="T74" fmla="*/ 161 w 164"/>
                  <a:gd name="T75" fmla="*/ 167 h 263"/>
                  <a:gd name="T76" fmla="*/ 160 w 164"/>
                  <a:gd name="T77" fmla="*/ 168 h 263"/>
                  <a:gd name="T78" fmla="*/ 141 w 164"/>
                  <a:gd name="T79" fmla="*/ 157 h 263"/>
                  <a:gd name="T80" fmla="*/ 113 w 164"/>
                  <a:gd name="T81" fmla="*/ 142 h 263"/>
                  <a:gd name="T82" fmla="*/ 100 w 164"/>
                  <a:gd name="T83" fmla="*/ 139 h 263"/>
                  <a:gd name="T84" fmla="*/ 100 w 164"/>
                  <a:gd name="T85" fmla="*/ 143 h 263"/>
                  <a:gd name="T86" fmla="*/ 123 w 164"/>
                  <a:gd name="T87" fmla="*/ 156 h 263"/>
                  <a:gd name="T88" fmla="*/ 147 w 164"/>
                  <a:gd name="T89" fmla="*/ 168 h 263"/>
                  <a:gd name="T90" fmla="*/ 163 w 164"/>
                  <a:gd name="T91" fmla="*/ 200 h 263"/>
                  <a:gd name="T92" fmla="*/ 160 w 164"/>
                  <a:gd name="T93" fmla="*/ 233 h 263"/>
                  <a:gd name="T94" fmla="*/ 159 w 164"/>
                  <a:gd name="T95" fmla="*/ 234 h 263"/>
                  <a:gd name="T96" fmla="*/ 142 w 164"/>
                  <a:gd name="T97" fmla="*/ 224 h 263"/>
                  <a:gd name="T98" fmla="*/ 115 w 164"/>
                  <a:gd name="T99" fmla="*/ 206 h 263"/>
                  <a:gd name="T100" fmla="*/ 90 w 164"/>
                  <a:gd name="T101" fmla="*/ 194 h 263"/>
                  <a:gd name="T102" fmla="*/ 109 w 164"/>
                  <a:gd name="T103" fmla="*/ 213 h 263"/>
                  <a:gd name="T104" fmla="*/ 142 w 164"/>
                  <a:gd name="T105" fmla="*/ 234 h 263"/>
                  <a:gd name="T106" fmla="*/ 159 w 164"/>
                  <a:gd name="T107" fmla="*/ 251 h 263"/>
                  <a:gd name="T108" fmla="*/ 158 w 164"/>
                  <a:gd name="T109" fmla="*/ 262 h 263"/>
                  <a:gd name="T110" fmla="*/ 156 w 164"/>
                  <a:gd name="T111" fmla="*/ 263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4" h="263">
                    <a:moveTo>
                      <a:pt x="156" y="262"/>
                    </a:moveTo>
                    <a:lnTo>
                      <a:pt x="152" y="259"/>
                    </a:lnTo>
                    <a:lnTo>
                      <a:pt x="147" y="257"/>
                    </a:lnTo>
                    <a:lnTo>
                      <a:pt x="142" y="254"/>
                    </a:lnTo>
                    <a:lnTo>
                      <a:pt x="136" y="249"/>
                    </a:lnTo>
                    <a:lnTo>
                      <a:pt x="130" y="245"/>
                    </a:lnTo>
                    <a:lnTo>
                      <a:pt x="125" y="242"/>
                    </a:lnTo>
                    <a:lnTo>
                      <a:pt x="121" y="239"/>
                    </a:lnTo>
                    <a:lnTo>
                      <a:pt x="119" y="236"/>
                    </a:lnTo>
                    <a:lnTo>
                      <a:pt x="106" y="228"/>
                    </a:lnTo>
                    <a:lnTo>
                      <a:pt x="91" y="219"/>
                    </a:lnTo>
                    <a:lnTo>
                      <a:pt x="76" y="207"/>
                    </a:lnTo>
                    <a:lnTo>
                      <a:pt x="60" y="196"/>
                    </a:lnTo>
                    <a:lnTo>
                      <a:pt x="45" y="186"/>
                    </a:lnTo>
                    <a:lnTo>
                      <a:pt x="30" y="176"/>
                    </a:lnTo>
                    <a:lnTo>
                      <a:pt x="18" y="169"/>
                    </a:lnTo>
                    <a:lnTo>
                      <a:pt x="7" y="166"/>
                    </a:lnTo>
                    <a:lnTo>
                      <a:pt x="8" y="158"/>
                    </a:lnTo>
                    <a:lnTo>
                      <a:pt x="8" y="150"/>
                    </a:lnTo>
                    <a:lnTo>
                      <a:pt x="8" y="139"/>
                    </a:lnTo>
                    <a:lnTo>
                      <a:pt x="9" y="121"/>
                    </a:lnTo>
                    <a:lnTo>
                      <a:pt x="15" y="122"/>
                    </a:lnTo>
                    <a:lnTo>
                      <a:pt x="22" y="126"/>
                    </a:lnTo>
                    <a:lnTo>
                      <a:pt x="30" y="129"/>
                    </a:lnTo>
                    <a:lnTo>
                      <a:pt x="41" y="135"/>
                    </a:lnTo>
                    <a:lnTo>
                      <a:pt x="50" y="141"/>
                    </a:lnTo>
                    <a:lnTo>
                      <a:pt x="59" y="146"/>
                    </a:lnTo>
                    <a:lnTo>
                      <a:pt x="67" y="151"/>
                    </a:lnTo>
                    <a:lnTo>
                      <a:pt x="74" y="156"/>
                    </a:lnTo>
                    <a:lnTo>
                      <a:pt x="76" y="154"/>
                    </a:lnTo>
                    <a:lnTo>
                      <a:pt x="79" y="154"/>
                    </a:lnTo>
                    <a:lnTo>
                      <a:pt x="79" y="153"/>
                    </a:lnTo>
                    <a:lnTo>
                      <a:pt x="80" y="152"/>
                    </a:lnTo>
                    <a:lnTo>
                      <a:pt x="77" y="150"/>
                    </a:lnTo>
                    <a:lnTo>
                      <a:pt x="75" y="149"/>
                    </a:lnTo>
                    <a:lnTo>
                      <a:pt x="72" y="145"/>
                    </a:lnTo>
                    <a:lnTo>
                      <a:pt x="66" y="142"/>
                    </a:lnTo>
                    <a:lnTo>
                      <a:pt x="58" y="137"/>
                    </a:lnTo>
                    <a:lnTo>
                      <a:pt x="45" y="130"/>
                    </a:lnTo>
                    <a:lnTo>
                      <a:pt x="29" y="121"/>
                    </a:lnTo>
                    <a:lnTo>
                      <a:pt x="8" y="108"/>
                    </a:lnTo>
                    <a:lnTo>
                      <a:pt x="7" y="101"/>
                    </a:lnTo>
                    <a:lnTo>
                      <a:pt x="6" y="93"/>
                    </a:lnTo>
                    <a:lnTo>
                      <a:pt x="5" y="86"/>
                    </a:lnTo>
                    <a:lnTo>
                      <a:pt x="4" y="79"/>
                    </a:lnTo>
                    <a:lnTo>
                      <a:pt x="12" y="82"/>
                    </a:lnTo>
                    <a:lnTo>
                      <a:pt x="21" y="85"/>
                    </a:lnTo>
                    <a:lnTo>
                      <a:pt x="31" y="90"/>
                    </a:lnTo>
                    <a:lnTo>
                      <a:pt x="41" y="94"/>
                    </a:lnTo>
                    <a:lnTo>
                      <a:pt x="51" y="98"/>
                    </a:lnTo>
                    <a:lnTo>
                      <a:pt x="61" y="101"/>
                    </a:lnTo>
                    <a:lnTo>
                      <a:pt x="71" y="105"/>
                    </a:lnTo>
                    <a:lnTo>
                      <a:pt x="80" y="106"/>
                    </a:lnTo>
                    <a:lnTo>
                      <a:pt x="80" y="106"/>
                    </a:lnTo>
                    <a:lnTo>
                      <a:pt x="80" y="105"/>
                    </a:lnTo>
                    <a:lnTo>
                      <a:pt x="80" y="105"/>
                    </a:lnTo>
                    <a:lnTo>
                      <a:pt x="80" y="104"/>
                    </a:lnTo>
                    <a:lnTo>
                      <a:pt x="73" y="99"/>
                    </a:lnTo>
                    <a:lnTo>
                      <a:pt x="66" y="94"/>
                    </a:lnTo>
                    <a:lnTo>
                      <a:pt x="58" y="91"/>
                    </a:lnTo>
                    <a:lnTo>
                      <a:pt x="51" y="88"/>
                    </a:lnTo>
                    <a:lnTo>
                      <a:pt x="45" y="85"/>
                    </a:lnTo>
                    <a:lnTo>
                      <a:pt x="39" y="81"/>
                    </a:lnTo>
                    <a:lnTo>
                      <a:pt x="35" y="76"/>
                    </a:lnTo>
                    <a:lnTo>
                      <a:pt x="31" y="69"/>
                    </a:lnTo>
                    <a:lnTo>
                      <a:pt x="22" y="63"/>
                    </a:lnTo>
                    <a:lnTo>
                      <a:pt x="13" y="52"/>
                    </a:lnTo>
                    <a:lnTo>
                      <a:pt x="4" y="39"/>
                    </a:lnTo>
                    <a:lnTo>
                      <a:pt x="0" y="31"/>
                    </a:lnTo>
                    <a:lnTo>
                      <a:pt x="4" y="31"/>
                    </a:lnTo>
                    <a:lnTo>
                      <a:pt x="8" y="33"/>
                    </a:lnTo>
                    <a:lnTo>
                      <a:pt x="12" y="35"/>
                    </a:lnTo>
                    <a:lnTo>
                      <a:pt x="16" y="37"/>
                    </a:lnTo>
                    <a:lnTo>
                      <a:pt x="21" y="40"/>
                    </a:lnTo>
                    <a:lnTo>
                      <a:pt x="26" y="44"/>
                    </a:lnTo>
                    <a:lnTo>
                      <a:pt x="31" y="46"/>
                    </a:lnTo>
                    <a:lnTo>
                      <a:pt x="36" y="50"/>
                    </a:lnTo>
                    <a:lnTo>
                      <a:pt x="36" y="48"/>
                    </a:lnTo>
                    <a:lnTo>
                      <a:pt x="36" y="47"/>
                    </a:lnTo>
                    <a:lnTo>
                      <a:pt x="36" y="46"/>
                    </a:lnTo>
                    <a:lnTo>
                      <a:pt x="37" y="45"/>
                    </a:lnTo>
                    <a:lnTo>
                      <a:pt x="33" y="41"/>
                    </a:lnTo>
                    <a:lnTo>
                      <a:pt x="28" y="38"/>
                    </a:lnTo>
                    <a:lnTo>
                      <a:pt x="23" y="36"/>
                    </a:lnTo>
                    <a:lnTo>
                      <a:pt x="19" y="32"/>
                    </a:lnTo>
                    <a:lnTo>
                      <a:pt x="14" y="29"/>
                    </a:lnTo>
                    <a:lnTo>
                      <a:pt x="11" y="26"/>
                    </a:lnTo>
                    <a:lnTo>
                      <a:pt x="6" y="23"/>
                    </a:lnTo>
                    <a:lnTo>
                      <a:pt x="1" y="20"/>
                    </a:lnTo>
                    <a:lnTo>
                      <a:pt x="0" y="12"/>
                    </a:lnTo>
                    <a:lnTo>
                      <a:pt x="0" y="7"/>
                    </a:lnTo>
                    <a:lnTo>
                      <a:pt x="0" y="3"/>
                    </a:lnTo>
                    <a:lnTo>
                      <a:pt x="1" y="0"/>
                    </a:lnTo>
                    <a:lnTo>
                      <a:pt x="9" y="3"/>
                    </a:lnTo>
                    <a:lnTo>
                      <a:pt x="21" y="9"/>
                    </a:lnTo>
                    <a:lnTo>
                      <a:pt x="33" y="16"/>
                    </a:lnTo>
                    <a:lnTo>
                      <a:pt x="45" y="24"/>
                    </a:lnTo>
                    <a:lnTo>
                      <a:pt x="58" y="33"/>
                    </a:lnTo>
                    <a:lnTo>
                      <a:pt x="71" y="43"/>
                    </a:lnTo>
                    <a:lnTo>
                      <a:pt x="82" y="51"/>
                    </a:lnTo>
                    <a:lnTo>
                      <a:pt x="91" y="58"/>
                    </a:lnTo>
                    <a:lnTo>
                      <a:pt x="100" y="63"/>
                    </a:lnTo>
                    <a:lnTo>
                      <a:pt x="109" y="69"/>
                    </a:lnTo>
                    <a:lnTo>
                      <a:pt x="118" y="75"/>
                    </a:lnTo>
                    <a:lnTo>
                      <a:pt x="126" y="82"/>
                    </a:lnTo>
                    <a:lnTo>
                      <a:pt x="135" y="88"/>
                    </a:lnTo>
                    <a:lnTo>
                      <a:pt x="143" y="93"/>
                    </a:lnTo>
                    <a:lnTo>
                      <a:pt x="152" y="100"/>
                    </a:lnTo>
                    <a:lnTo>
                      <a:pt x="160" y="106"/>
                    </a:lnTo>
                    <a:lnTo>
                      <a:pt x="163" y="116"/>
                    </a:lnTo>
                    <a:lnTo>
                      <a:pt x="164" y="134"/>
                    </a:lnTo>
                    <a:lnTo>
                      <a:pt x="163" y="151"/>
                    </a:lnTo>
                    <a:lnTo>
                      <a:pt x="163" y="166"/>
                    </a:lnTo>
                    <a:lnTo>
                      <a:pt x="161" y="167"/>
                    </a:lnTo>
                    <a:lnTo>
                      <a:pt x="161" y="167"/>
                    </a:lnTo>
                    <a:lnTo>
                      <a:pt x="160" y="167"/>
                    </a:lnTo>
                    <a:lnTo>
                      <a:pt x="160" y="168"/>
                    </a:lnTo>
                    <a:lnTo>
                      <a:pt x="157" y="166"/>
                    </a:lnTo>
                    <a:lnTo>
                      <a:pt x="150" y="161"/>
                    </a:lnTo>
                    <a:lnTo>
                      <a:pt x="141" y="157"/>
                    </a:lnTo>
                    <a:lnTo>
                      <a:pt x="132" y="151"/>
                    </a:lnTo>
                    <a:lnTo>
                      <a:pt x="122" y="146"/>
                    </a:lnTo>
                    <a:lnTo>
                      <a:pt x="113" y="142"/>
                    </a:lnTo>
                    <a:lnTo>
                      <a:pt x="105" y="138"/>
                    </a:lnTo>
                    <a:lnTo>
                      <a:pt x="100" y="138"/>
                    </a:lnTo>
                    <a:lnTo>
                      <a:pt x="100" y="139"/>
                    </a:lnTo>
                    <a:lnTo>
                      <a:pt x="100" y="141"/>
                    </a:lnTo>
                    <a:lnTo>
                      <a:pt x="100" y="142"/>
                    </a:lnTo>
                    <a:lnTo>
                      <a:pt x="100" y="143"/>
                    </a:lnTo>
                    <a:lnTo>
                      <a:pt x="107" y="146"/>
                    </a:lnTo>
                    <a:lnTo>
                      <a:pt x="115" y="151"/>
                    </a:lnTo>
                    <a:lnTo>
                      <a:pt x="123" y="156"/>
                    </a:lnTo>
                    <a:lnTo>
                      <a:pt x="132" y="160"/>
                    </a:lnTo>
                    <a:lnTo>
                      <a:pt x="138" y="164"/>
                    </a:lnTo>
                    <a:lnTo>
                      <a:pt x="147" y="168"/>
                    </a:lnTo>
                    <a:lnTo>
                      <a:pt x="155" y="173"/>
                    </a:lnTo>
                    <a:lnTo>
                      <a:pt x="163" y="177"/>
                    </a:lnTo>
                    <a:lnTo>
                      <a:pt x="163" y="200"/>
                    </a:lnTo>
                    <a:lnTo>
                      <a:pt x="163" y="214"/>
                    </a:lnTo>
                    <a:lnTo>
                      <a:pt x="161" y="224"/>
                    </a:lnTo>
                    <a:lnTo>
                      <a:pt x="160" y="233"/>
                    </a:lnTo>
                    <a:lnTo>
                      <a:pt x="160" y="234"/>
                    </a:lnTo>
                    <a:lnTo>
                      <a:pt x="160" y="234"/>
                    </a:lnTo>
                    <a:lnTo>
                      <a:pt x="159" y="234"/>
                    </a:lnTo>
                    <a:lnTo>
                      <a:pt x="159" y="235"/>
                    </a:lnTo>
                    <a:lnTo>
                      <a:pt x="151" y="229"/>
                    </a:lnTo>
                    <a:lnTo>
                      <a:pt x="142" y="224"/>
                    </a:lnTo>
                    <a:lnTo>
                      <a:pt x="133" y="218"/>
                    </a:lnTo>
                    <a:lnTo>
                      <a:pt x="125" y="212"/>
                    </a:lnTo>
                    <a:lnTo>
                      <a:pt x="115" y="206"/>
                    </a:lnTo>
                    <a:lnTo>
                      <a:pt x="106" y="200"/>
                    </a:lnTo>
                    <a:lnTo>
                      <a:pt x="98" y="197"/>
                    </a:lnTo>
                    <a:lnTo>
                      <a:pt x="90" y="194"/>
                    </a:lnTo>
                    <a:lnTo>
                      <a:pt x="94" y="199"/>
                    </a:lnTo>
                    <a:lnTo>
                      <a:pt x="99" y="206"/>
                    </a:lnTo>
                    <a:lnTo>
                      <a:pt x="109" y="213"/>
                    </a:lnTo>
                    <a:lnTo>
                      <a:pt x="120" y="220"/>
                    </a:lnTo>
                    <a:lnTo>
                      <a:pt x="130" y="227"/>
                    </a:lnTo>
                    <a:lnTo>
                      <a:pt x="142" y="234"/>
                    </a:lnTo>
                    <a:lnTo>
                      <a:pt x="151" y="240"/>
                    </a:lnTo>
                    <a:lnTo>
                      <a:pt x="159" y="244"/>
                    </a:lnTo>
                    <a:lnTo>
                      <a:pt x="159" y="251"/>
                    </a:lnTo>
                    <a:lnTo>
                      <a:pt x="159" y="256"/>
                    </a:lnTo>
                    <a:lnTo>
                      <a:pt x="159" y="259"/>
                    </a:lnTo>
                    <a:lnTo>
                      <a:pt x="158" y="262"/>
                    </a:lnTo>
                    <a:lnTo>
                      <a:pt x="157" y="263"/>
                    </a:lnTo>
                    <a:lnTo>
                      <a:pt x="156" y="263"/>
                    </a:lnTo>
                    <a:lnTo>
                      <a:pt x="156" y="263"/>
                    </a:lnTo>
                    <a:lnTo>
                      <a:pt x="156" y="262"/>
                    </a:lnTo>
                    <a:close/>
                  </a:path>
                </a:pathLst>
              </a:cu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93" name="Freeform 136"/>
              <p:cNvSpPr>
                <a:spLocks/>
              </p:cNvSpPr>
              <p:nvPr/>
            </p:nvSpPr>
            <p:spPr bwMode="auto">
              <a:xfrm>
                <a:off x="4297" y="693"/>
                <a:ext cx="45" cy="105"/>
              </a:xfrm>
              <a:custGeom>
                <a:avLst/>
                <a:gdLst>
                  <a:gd name="T0" fmla="*/ 0 w 88"/>
                  <a:gd name="T1" fmla="*/ 209 h 209"/>
                  <a:gd name="T2" fmla="*/ 2 w 88"/>
                  <a:gd name="T3" fmla="*/ 163 h 209"/>
                  <a:gd name="T4" fmla="*/ 5 w 88"/>
                  <a:gd name="T5" fmla="*/ 117 h 209"/>
                  <a:gd name="T6" fmla="*/ 9 w 88"/>
                  <a:gd name="T7" fmla="*/ 71 h 209"/>
                  <a:gd name="T8" fmla="*/ 15 w 88"/>
                  <a:gd name="T9" fmla="*/ 26 h 209"/>
                  <a:gd name="T10" fmla="*/ 36 w 88"/>
                  <a:gd name="T11" fmla="*/ 18 h 209"/>
                  <a:gd name="T12" fmla="*/ 54 w 88"/>
                  <a:gd name="T13" fmla="*/ 11 h 209"/>
                  <a:gd name="T14" fmla="*/ 65 w 88"/>
                  <a:gd name="T15" fmla="*/ 6 h 209"/>
                  <a:gd name="T16" fmla="*/ 74 w 88"/>
                  <a:gd name="T17" fmla="*/ 4 h 209"/>
                  <a:gd name="T18" fmla="*/ 79 w 88"/>
                  <a:gd name="T19" fmla="*/ 2 h 209"/>
                  <a:gd name="T20" fmla="*/ 84 w 88"/>
                  <a:gd name="T21" fmla="*/ 1 h 209"/>
                  <a:gd name="T22" fmla="*/ 86 w 88"/>
                  <a:gd name="T23" fmla="*/ 0 h 209"/>
                  <a:gd name="T24" fmla="*/ 88 w 88"/>
                  <a:gd name="T25" fmla="*/ 0 h 209"/>
                  <a:gd name="T26" fmla="*/ 82 w 88"/>
                  <a:gd name="T27" fmla="*/ 43 h 209"/>
                  <a:gd name="T28" fmla="*/ 78 w 88"/>
                  <a:gd name="T29" fmla="*/ 89 h 209"/>
                  <a:gd name="T30" fmla="*/ 74 w 88"/>
                  <a:gd name="T31" fmla="*/ 137 h 209"/>
                  <a:gd name="T32" fmla="*/ 71 w 88"/>
                  <a:gd name="T33" fmla="*/ 183 h 209"/>
                  <a:gd name="T34" fmla="*/ 49 w 88"/>
                  <a:gd name="T35" fmla="*/ 191 h 209"/>
                  <a:gd name="T36" fmla="*/ 33 w 88"/>
                  <a:gd name="T37" fmla="*/ 198 h 209"/>
                  <a:gd name="T38" fmla="*/ 21 w 88"/>
                  <a:gd name="T39" fmla="*/ 202 h 209"/>
                  <a:gd name="T40" fmla="*/ 13 w 88"/>
                  <a:gd name="T41" fmla="*/ 205 h 209"/>
                  <a:gd name="T42" fmla="*/ 8 w 88"/>
                  <a:gd name="T43" fmla="*/ 207 h 209"/>
                  <a:gd name="T44" fmla="*/ 4 w 88"/>
                  <a:gd name="T45" fmla="*/ 208 h 209"/>
                  <a:gd name="T46" fmla="*/ 2 w 88"/>
                  <a:gd name="T47" fmla="*/ 209 h 209"/>
                  <a:gd name="T48" fmla="*/ 0 w 88"/>
                  <a:gd name="T49" fmla="*/ 20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209">
                    <a:moveTo>
                      <a:pt x="0" y="209"/>
                    </a:moveTo>
                    <a:lnTo>
                      <a:pt x="2" y="163"/>
                    </a:lnTo>
                    <a:lnTo>
                      <a:pt x="5" y="117"/>
                    </a:lnTo>
                    <a:lnTo>
                      <a:pt x="9" y="71"/>
                    </a:lnTo>
                    <a:lnTo>
                      <a:pt x="15" y="26"/>
                    </a:lnTo>
                    <a:lnTo>
                      <a:pt x="36" y="18"/>
                    </a:lnTo>
                    <a:lnTo>
                      <a:pt x="54" y="11"/>
                    </a:lnTo>
                    <a:lnTo>
                      <a:pt x="65" y="6"/>
                    </a:lnTo>
                    <a:lnTo>
                      <a:pt x="74" y="4"/>
                    </a:lnTo>
                    <a:lnTo>
                      <a:pt x="79" y="2"/>
                    </a:lnTo>
                    <a:lnTo>
                      <a:pt x="84" y="1"/>
                    </a:lnTo>
                    <a:lnTo>
                      <a:pt x="86" y="0"/>
                    </a:lnTo>
                    <a:lnTo>
                      <a:pt x="88" y="0"/>
                    </a:lnTo>
                    <a:lnTo>
                      <a:pt x="82" y="43"/>
                    </a:lnTo>
                    <a:lnTo>
                      <a:pt x="78" y="89"/>
                    </a:lnTo>
                    <a:lnTo>
                      <a:pt x="74" y="137"/>
                    </a:lnTo>
                    <a:lnTo>
                      <a:pt x="71" y="183"/>
                    </a:lnTo>
                    <a:lnTo>
                      <a:pt x="49" y="191"/>
                    </a:lnTo>
                    <a:lnTo>
                      <a:pt x="33" y="198"/>
                    </a:lnTo>
                    <a:lnTo>
                      <a:pt x="21" y="202"/>
                    </a:lnTo>
                    <a:lnTo>
                      <a:pt x="13" y="205"/>
                    </a:lnTo>
                    <a:lnTo>
                      <a:pt x="8" y="207"/>
                    </a:lnTo>
                    <a:lnTo>
                      <a:pt x="4" y="208"/>
                    </a:lnTo>
                    <a:lnTo>
                      <a:pt x="2" y="209"/>
                    </a:lnTo>
                    <a:lnTo>
                      <a:pt x="0" y="209"/>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94" name="Freeform 137"/>
              <p:cNvSpPr>
                <a:spLocks/>
              </p:cNvSpPr>
              <p:nvPr/>
            </p:nvSpPr>
            <p:spPr bwMode="auto">
              <a:xfrm>
                <a:off x="4338" y="663"/>
                <a:ext cx="78" cy="120"/>
              </a:xfrm>
              <a:custGeom>
                <a:avLst/>
                <a:gdLst>
                  <a:gd name="T0" fmla="*/ 0 w 157"/>
                  <a:gd name="T1" fmla="*/ 227 h 239"/>
                  <a:gd name="T2" fmla="*/ 12 w 157"/>
                  <a:gd name="T3" fmla="*/ 211 h 239"/>
                  <a:gd name="T4" fmla="*/ 48 w 157"/>
                  <a:gd name="T5" fmla="*/ 198 h 239"/>
                  <a:gd name="T6" fmla="*/ 83 w 157"/>
                  <a:gd name="T7" fmla="*/ 183 h 239"/>
                  <a:gd name="T8" fmla="*/ 94 w 157"/>
                  <a:gd name="T9" fmla="*/ 175 h 239"/>
                  <a:gd name="T10" fmla="*/ 83 w 157"/>
                  <a:gd name="T11" fmla="*/ 174 h 239"/>
                  <a:gd name="T12" fmla="*/ 48 w 157"/>
                  <a:gd name="T13" fmla="*/ 189 h 239"/>
                  <a:gd name="T14" fmla="*/ 11 w 157"/>
                  <a:gd name="T15" fmla="*/ 206 h 239"/>
                  <a:gd name="T16" fmla="*/ 4 w 157"/>
                  <a:gd name="T17" fmla="*/ 158 h 239"/>
                  <a:gd name="T18" fmla="*/ 13 w 157"/>
                  <a:gd name="T19" fmla="*/ 108 h 239"/>
                  <a:gd name="T20" fmla="*/ 28 w 157"/>
                  <a:gd name="T21" fmla="*/ 103 h 239"/>
                  <a:gd name="T22" fmla="*/ 42 w 157"/>
                  <a:gd name="T23" fmla="*/ 96 h 239"/>
                  <a:gd name="T24" fmla="*/ 37 w 157"/>
                  <a:gd name="T25" fmla="*/ 94 h 239"/>
                  <a:gd name="T26" fmla="*/ 22 w 157"/>
                  <a:gd name="T27" fmla="*/ 99 h 239"/>
                  <a:gd name="T28" fmla="*/ 10 w 157"/>
                  <a:gd name="T29" fmla="*/ 101 h 239"/>
                  <a:gd name="T30" fmla="*/ 15 w 157"/>
                  <a:gd name="T31" fmla="*/ 65 h 239"/>
                  <a:gd name="T32" fmla="*/ 48 w 157"/>
                  <a:gd name="T33" fmla="*/ 39 h 239"/>
                  <a:gd name="T34" fmla="*/ 106 w 157"/>
                  <a:gd name="T35" fmla="*/ 16 h 239"/>
                  <a:gd name="T36" fmla="*/ 157 w 157"/>
                  <a:gd name="T37" fmla="*/ 0 h 239"/>
                  <a:gd name="T38" fmla="*/ 156 w 157"/>
                  <a:gd name="T39" fmla="*/ 11 h 239"/>
                  <a:gd name="T40" fmla="*/ 135 w 157"/>
                  <a:gd name="T41" fmla="*/ 25 h 239"/>
                  <a:gd name="T42" fmla="*/ 104 w 157"/>
                  <a:gd name="T43" fmla="*/ 38 h 239"/>
                  <a:gd name="T44" fmla="*/ 73 w 157"/>
                  <a:gd name="T45" fmla="*/ 52 h 239"/>
                  <a:gd name="T46" fmla="*/ 73 w 157"/>
                  <a:gd name="T47" fmla="*/ 56 h 239"/>
                  <a:gd name="T48" fmla="*/ 92 w 157"/>
                  <a:gd name="T49" fmla="*/ 53 h 239"/>
                  <a:gd name="T50" fmla="*/ 124 w 157"/>
                  <a:gd name="T51" fmla="*/ 39 h 239"/>
                  <a:gd name="T52" fmla="*/ 157 w 157"/>
                  <a:gd name="T53" fmla="*/ 27 h 239"/>
                  <a:gd name="T54" fmla="*/ 152 w 157"/>
                  <a:gd name="T55" fmla="*/ 64 h 239"/>
                  <a:gd name="T56" fmla="*/ 137 w 157"/>
                  <a:gd name="T57" fmla="*/ 83 h 239"/>
                  <a:gd name="T58" fmla="*/ 99 w 157"/>
                  <a:gd name="T59" fmla="*/ 106 h 239"/>
                  <a:gd name="T60" fmla="*/ 89 w 157"/>
                  <a:gd name="T61" fmla="*/ 111 h 239"/>
                  <a:gd name="T62" fmla="*/ 104 w 157"/>
                  <a:gd name="T63" fmla="*/ 110 h 239"/>
                  <a:gd name="T64" fmla="*/ 125 w 157"/>
                  <a:gd name="T65" fmla="*/ 113 h 239"/>
                  <a:gd name="T66" fmla="*/ 136 w 157"/>
                  <a:gd name="T67" fmla="*/ 116 h 239"/>
                  <a:gd name="T68" fmla="*/ 136 w 157"/>
                  <a:gd name="T69" fmla="*/ 122 h 239"/>
                  <a:gd name="T70" fmla="*/ 102 w 157"/>
                  <a:gd name="T71" fmla="*/ 138 h 239"/>
                  <a:gd name="T72" fmla="*/ 67 w 157"/>
                  <a:gd name="T73" fmla="*/ 153 h 239"/>
                  <a:gd name="T74" fmla="*/ 45 w 157"/>
                  <a:gd name="T75" fmla="*/ 163 h 239"/>
                  <a:gd name="T76" fmla="*/ 45 w 157"/>
                  <a:gd name="T77" fmla="*/ 167 h 239"/>
                  <a:gd name="T78" fmla="*/ 61 w 157"/>
                  <a:gd name="T79" fmla="*/ 163 h 239"/>
                  <a:gd name="T80" fmla="*/ 79 w 157"/>
                  <a:gd name="T81" fmla="*/ 154 h 239"/>
                  <a:gd name="T82" fmla="*/ 95 w 157"/>
                  <a:gd name="T83" fmla="*/ 146 h 239"/>
                  <a:gd name="T84" fmla="*/ 111 w 157"/>
                  <a:gd name="T85" fmla="*/ 140 h 239"/>
                  <a:gd name="T86" fmla="*/ 127 w 157"/>
                  <a:gd name="T87" fmla="*/ 136 h 239"/>
                  <a:gd name="T88" fmla="*/ 136 w 157"/>
                  <a:gd name="T89" fmla="*/ 159 h 239"/>
                  <a:gd name="T90" fmla="*/ 137 w 157"/>
                  <a:gd name="T91" fmla="*/ 185 h 239"/>
                  <a:gd name="T92" fmla="*/ 132 w 157"/>
                  <a:gd name="T93" fmla="*/ 190 h 239"/>
                  <a:gd name="T94" fmla="*/ 82 w 157"/>
                  <a:gd name="T95" fmla="*/ 209 h 239"/>
                  <a:gd name="T96" fmla="*/ 33 w 157"/>
                  <a:gd name="T97" fmla="*/ 229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 h="239">
                    <a:moveTo>
                      <a:pt x="0" y="239"/>
                    </a:moveTo>
                    <a:lnTo>
                      <a:pt x="0" y="232"/>
                    </a:lnTo>
                    <a:lnTo>
                      <a:pt x="0" y="227"/>
                    </a:lnTo>
                    <a:lnTo>
                      <a:pt x="0" y="221"/>
                    </a:lnTo>
                    <a:lnTo>
                      <a:pt x="1" y="215"/>
                    </a:lnTo>
                    <a:lnTo>
                      <a:pt x="12" y="211"/>
                    </a:lnTo>
                    <a:lnTo>
                      <a:pt x="23" y="207"/>
                    </a:lnTo>
                    <a:lnTo>
                      <a:pt x="36" y="202"/>
                    </a:lnTo>
                    <a:lnTo>
                      <a:pt x="48" y="198"/>
                    </a:lnTo>
                    <a:lnTo>
                      <a:pt x="60" y="193"/>
                    </a:lnTo>
                    <a:lnTo>
                      <a:pt x="72" y="189"/>
                    </a:lnTo>
                    <a:lnTo>
                      <a:pt x="83" y="183"/>
                    </a:lnTo>
                    <a:lnTo>
                      <a:pt x="94" y="177"/>
                    </a:lnTo>
                    <a:lnTo>
                      <a:pt x="94" y="176"/>
                    </a:lnTo>
                    <a:lnTo>
                      <a:pt x="94" y="175"/>
                    </a:lnTo>
                    <a:lnTo>
                      <a:pt x="94" y="174"/>
                    </a:lnTo>
                    <a:lnTo>
                      <a:pt x="94" y="173"/>
                    </a:lnTo>
                    <a:lnTo>
                      <a:pt x="83" y="174"/>
                    </a:lnTo>
                    <a:lnTo>
                      <a:pt x="72" y="177"/>
                    </a:lnTo>
                    <a:lnTo>
                      <a:pt x="60" y="183"/>
                    </a:lnTo>
                    <a:lnTo>
                      <a:pt x="48" y="189"/>
                    </a:lnTo>
                    <a:lnTo>
                      <a:pt x="35" y="194"/>
                    </a:lnTo>
                    <a:lnTo>
                      <a:pt x="23" y="200"/>
                    </a:lnTo>
                    <a:lnTo>
                      <a:pt x="11" y="206"/>
                    </a:lnTo>
                    <a:lnTo>
                      <a:pt x="0" y="208"/>
                    </a:lnTo>
                    <a:lnTo>
                      <a:pt x="3" y="183"/>
                    </a:lnTo>
                    <a:lnTo>
                      <a:pt x="4" y="158"/>
                    </a:lnTo>
                    <a:lnTo>
                      <a:pt x="6" y="133"/>
                    </a:lnTo>
                    <a:lnTo>
                      <a:pt x="8" y="108"/>
                    </a:lnTo>
                    <a:lnTo>
                      <a:pt x="13" y="108"/>
                    </a:lnTo>
                    <a:lnTo>
                      <a:pt x="18" y="107"/>
                    </a:lnTo>
                    <a:lnTo>
                      <a:pt x="23" y="106"/>
                    </a:lnTo>
                    <a:lnTo>
                      <a:pt x="28" y="103"/>
                    </a:lnTo>
                    <a:lnTo>
                      <a:pt x="33" y="102"/>
                    </a:lnTo>
                    <a:lnTo>
                      <a:pt x="37" y="99"/>
                    </a:lnTo>
                    <a:lnTo>
                      <a:pt x="42" y="96"/>
                    </a:lnTo>
                    <a:lnTo>
                      <a:pt x="46" y="93"/>
                    </a:lnTo>
                    <a:lnTo>
                      <a:pt x="42" y="94"/>
                    </a:lnTo>
                    <a:lnTo>
                      <a:pt x="37" y="94"/>
                    </a:lnTo>
                    <a:lnTo>
                      <a:pt x="33" y="95"/>
                    </a:lnTo>
                    <a:lnTo>
                      <a:pt x="28" y="96"/>
                    </a:lnTo>
                    <a:lnTo>
                      <a:pt x="22" y="99"/>
                    </a:lnTo>
                    <a:lnTo>
                      <a:pt x="18" y="100"/>
                    </a:lnTo>
                    <a:lnTo>
                      <a:pt x="13" y="100"/>
                    </a:lnTo>
                    <a:lnTo>
                      <a:pt x="10" y="101"/>
                    </a:lnTo>
                    <a:lnTo>
                      <a:pt x="12" y="90"/>
                    </a:lnTo>
                    <a:lnTo>
                      <a:pt x="13" y="77"/>
                    </a:lnTo>
                    <a:lnTo>
                      <a:pt x="15" y="65"/>
                    </a:lnTo>
                    <a:lnTo>
                      <a:pt x="16" y="54"/>
                    </a:lnTo>
                    <a:lnTo>
                      <a:pt x="30" y="47"/>
                    </a:lnTo>
                    <a:lnTo>
                      <a:pt x="48" y="39"/>
                    </a:lnTo>
                    <a:lnTo>
                      <a:pt x="66" y="31"/>
                    </a:lnTo>
                    <a:lnTo>
                      <a:pt x="87" y="23"/>
                    </a:lnTo>
                    <a:lnTo>
                      <a:pt x="106" y="16"/>
                    </a:lnTo>
                    <a:lnTo>
                      <a:pt x="125" y="9"/>
                    </a:lnTo>
                    <a:lnTo>
                      <a:pt x="142" y="3"/>
                    </a:lnTo>
                    <a:lnTo>
                      <a:pt x="157" y="0"/>
                    </a:lnTo>
                    <a:lnTo>
                      <a:pt x="156" y="3"/>
                    </a:lnTo>
                    <a:lnTo>
                      <a:pt x="156" y="8"/>
                    </a:lnTo>
                    <a:lnTo>
                      <a:pt x="156" y="11"/>
                    </a:lnTo>
                    <a:lnTo>
                      <a:pt x="156" y="16"/>
                    </a:lnTo>
                    <a:lnTo>
                      <a:pt x="145" y="20"/>
                    </a:lnTo>
                    <a:lnTo>
                      <a:pt x="135" y="25"/>
                    </a:lnTo>
                    <a:lnTo>
                      <a:pt x="125" y="30"/>
                    </a:lnTo>
                    <a:lnTo>
                      <a:pt x="114" y="33"/>
                    </a:lnTo>
                    <a:lnTo>
                      <a:pt x="104" y="38"/>
                    </a:lnTo>
                    <a:lnTo>
                      <a:pt x="94" y="42"/>
                    </a:lnTo>
                    <a:lnTo>
                      <a:pt x="83" y="47"/>
                    </a:lnTo>
                    <a:lnTo>
                      <a:pt x="73" y="52"/>
                    </a:lnTo>
                    <a:lnTo>
                      <a:pt x="73" y="53"/>
                    </a:lnTo>
                    <a:lnTo>
                      <a:pt x="73" y="55"/>
                    </a:lnTo>
                    <a:lnTo>
                      <a:pt x="73" y="56"/>
                    </a:lnTo>
                    <a:lnTo>
                      <a:pt x="73" y="58"/>
                    </a:lnTo>
                    <a:lnTo>
                      <a:pt x="83" y="56"/>
                    </a:lnTo>
                    <a:lnTo>
                      <a:pt x="92" y="53"/>
                    </a:lnTo>
                    <a:lnTo>
                      <a:pt x="103" y="49"/>
                    </a:lnTo>
                    <a:lnTo>
                      <a:pt x="113" y="45"/>
                    </a:lnTo>
                    <a:lnTo>
                      <a:pt x="124" y="39"/>
                    </a:lnTo>
                    <a:lnTo>
                      <a:pt x="134" y="34"/>
                    </a:lnTo>
                    <a:lnTo>
                      <a:pt x="145" y="31"/>
                    </a:lnTo>
                    <a:lnTo>
                      <a:pt x="157" y="27"/>
                    </a:lnTo>
                    <a:lnTo>
                      <a:pt x="155" y="43"/>
                    </a:lnTo>
                    <a:lnTo>
                      <a:pt x="153" y="55"/>
                    </a:lnTo>
                    <a:lnTo>
                      <a:pt x="152" y="64"/>
                    </a:lnTo>
                    <a:lnTo>
                      <a:pt x="149" y="71"/>
                    </a:lnTo>
                    <a:lnTo>
                      <a:pt x="144" y="77"/>
                    </a:lnTo>
                    <a:lnTo>
                      <a:pt x="137" y="83"/>
                    </a:lnTo>
                    <a:lnTo>
                      <a:pt x="127" y="90"/>
                    </a:lnTo>
                    <a:lnTo>
                      <a:pt x="113" y="99"/>
                    </a:lnTo>
                    <a:lnTo>
                      <a:pt x="99" y="106"/>
                    </a:lnTo>
                    <a:lnTo>
                      <a:pt x="92" y="109"/>
                    </a:lnTo>
                    <a:lnTo>
                      <a:pt x="89" y="110"/>
                    </a:lnTo>
                    <a:lnTo>
                      <a:pt x="89" y="111"/>
                    </a:lnTo>
                    <a:lnTo>
                      <a:pt x="92" y="111"/>
                    </a:lnTo>
                    <a:lnTo>
                      <a:pt x="97" y="111"/>
                    </a:lnTo>
                    <a:lnTo>
                      <a:pt x="104" y="110"/>
                    </a:lnTo>
                    <a:lnTo>
                      <a:pt x="112" y="109"/>
                    </a:lnTo>
                    <a:lnTo>
                      <a:pt x="120" y="111"/>
                    </a:lnTo>
                    <a:lnTo>
                      <a:pt x="125" y="113"/>
                    </a:lnTo>
                    <a:lnTo>
                      <a:pt x="129" y="114"/>
                    </a:lnTo>
                    <a:lnTo>
                      <a:pt x="137" y="115"/>
                    </a:lnTo>
                    <a:lnTo>
                      <a:pt x="136" y="116"/>
                    </a:lnTo>
                    <a:lnTo>
                      <a:pt x="136" y="118"/>
                    </a:lnTo>
                    <a:lnTo>
                      <a:pt x="136" y="119"/>
                    </a:lnTo>
                    <a:lnTo>
                      <a:pt x="136" y="122"/>
                    </a:lnTo>
                    <a:lnTo>
                      <a:pt x="125" y="128"/>
                    </a:lnTo>
                    <a:lnTo>
                      <a:pt x="113" y="133"/>
                    </a:lnTo>
                    <a:lnTo>
                      <a:pt x="102" y="138"/>
                    </a:lnTo>
                    <a:lnTo>
                      <a:pt x="90" y="144"/>
                    </a:lnTo>
                    <a:lnTo>
                      <a:pt x="79" y="148"/>
                    </a:lnTo>
                    <a:lnTo>
                      <a:pt x="67" y="153"/>
                    </a:lnTo>
                    <a:lnTo>
                      <a:pt x="57" y="158"/>
                    </a:lnTo>
                    <a:lnTo>
                      <a:pt x="45" y="162"/>
                    </a:lnTo>
                    <a:lnTo>
                      <a:pt x="45" y="163"/>
                    </a:lnTo>
                    <a:lnTo>
                      <a:pt x="45" y="164"/>
                    </a:lnTo>
                    <a:lnTo>
                      <a:pt x="45" y="166"/>
                    </a:lnTo>
                    <a:lnTo>
                      <a:pt x="45" y="167"/>
                    </a:lnTo>
                    <a:lnTo>
                      <a:pt x="50" y="167"/>
                    </a:lnTo>
                    <a:lnTo>
                      <a:pt x="56" y="164"/>
                    </a:lnTo>
                    <a:lnTo>
                      <a:pt x="61" y="163"/>
                    </a:lnTo>
                    <a:lnTo>
                      <a:pt x="67" y="161"/>
                    </a:lnTo>
                    <a:lnTo>
                      <a:pt x="73" y="158"/>
                    </a:lnTo>
                    <a:lnTo>
                      <a:pt x="79" y="154"/>
                    </a:lnTo>
                    <a:lnTo>
                      <a:pt x="84" y="152"/>
                    </a:lnTo>
                    <a:lnTo>
                      <a:pt x="89" y="148"/>
                    </a:lnTo>
                    <a:lnTo>
                      <a:pt x="95" y="146"/>
                    </a:lnTo>
                    <a:lnTo>
                      <a:pt x="101" y="145"/>
                    </a:lnTo>
                    <a:lnTo>
                      <a:pt x="106" y="143"/>
                    </a:lnTo>
                    <a:lnTo>
                      <a:pt x="111" y="140"/>
                    </a:lnTo>
                    <a:lnTo>
                      <a:pt x="117" y="139"/>
                    </a:lnTo>
                    <a:lnTo>
                      <a:pt x="122" y="137"/>
                    </a:lnTo>
                    <a:lnTo>
                      <a:pt x="127" y="136"/>
                    </a:lnTo>
                    <a:lnTo>
                      <a:pt x="133" y="133"/>
                    </a:lnTo>
                    <a:lnTo>
                      <a:pt x="135" y="146"/>
                    </a:lnTo>
                    <a:lnTo>
                      <a:pt x="136" y="159"/>
                    </a:lnTo>
                    <a:lnTo>
                      <a:pt x="139" y="171"/>
                    </a:lnTo>
                    <a:lnTo>
                      <a:pt x="140" y="184"/>
                    </a:lnTo>
                    <a:lnTo>
                      <a:pt x="137" y="185"/>
                    </a:lnTo>
                    <a:lnTo>
                      <a:pt x="135" y="186"/>
                    </a:lnTo>
                    <a:lnTo>
                      <a:pt x="134" y="189"/>
                    </a:lnTo>
                    <a:lnTo>
                      <a:pt x="132" y="190"/>
                    </a:lnTo>
                    <a:lnTo>
                      <a:pt x="115" y="196"/>
                    </a:lnTo>
                    <a:lnTo>
                      <a:pt x="98" y="202"/>
                    </a:lnTo>
                    <a:lnTo>
                      <a:pt x="82" y="209"/>
                    </a:lnTo>
                    <a:lnTo>
                      <a:pt x="66" y="216"/>
                    </a:lnTo>
                    <a:lnTo>
                      <a:pt x="49" y="223"/>
                    </a:lnTo>
                    <a:lnTo>
                      <a:pt x="33" y="229"/>
                    </a:lnTo>
                    <a:lnTo>
                      <a:pt x="16" y="235"/>
                    </a:lnTo>
                    <a:lnTo>
                      <a:pt x="0" y="239"/>
                    </a:lnTo>
                    <a:close/>
                  </a:path>
                </a:pathLst>
              </a:custGeom>
              <a:solidFill>
                <a:srgbClr val="99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95" name="Freeform 138"/>
              <p:cNvSpPr>
                <a:spLocks/>
              </p:cNvSpPr>
              <p:nvPr/>
            </p:nvSpPr>
            <p:spPr bwMode="auto">
              <a:xfrm>
                <a:off x="4411" y="751"/>
                <a:ext cx="8" cy="3"/>
              </a:xfrm>
              <a:custGeom>
                <a:avLst/>
                <a:gdLst>
                  <a:gd name="T0" fmla="*/ 3 w 16"/>
                  <a:gd name="T1" fmla="*/ 7 h 7"/>
                  <a:gd name="T2" fmla="*/ 2 w 16"/>
                  <a:gd name="T3" fmla="*/ 5 h 7"/>
                  <a:gd name="T4" fmla="*/ 2 w 16"/>
                  <a:gd name="T5" fmla="*/ 3 h 7"/>
                  <a:gd name="T6" fmla="*/ 1 w 16"/>
                  <a:gd name="T7" fmla="*/ 1 h 7"/>
                  <a:gd name="T8" fmla="*/ 0 w 16"/>
                  <a:gd name="T9" fmla="*/ 0 h 7"/>
                  <a:gd name="T10" fmla="*/ 5 w 16"/>
                  <a:gd name="T11" fmla="*/ 0 h 7"/>
                  <a:gd name="T12" fmla="*/ 10 w 16"/>
                  <a:gd name="T13" fmla="*/ 0 h 7"/>
                  <a:gd name="T14" fmla="*/ 12 w 16"/>
                  <a:gd name="T15" fmla="*/ 1 h 7"/>
                  <a:gd name="T16" fmla="*/ 16 w 16"/>
                  <a:gd name="T17" fmla="*/ 2 h 7"/>
                  <a:gd name="T18" fmla="*/ 12 w 16"/>
                  <a:gd name="T19" fmla="*/ 5 h 7"/>
                  <a:gd name="T20" fmla="*/ 10 w 16"/>
                  <a:gd name="T21" fmla="*/ 6 h 7"/>
                  <a:gd name="T22" fmla="*/ 6 w 16"/>
                  <a:gd name="T23" fmla="*/ 7 h 7"/>
                  <a:gd name="T24" fmla="*/ 3 w 16"/>
                  <a:gd name="T25"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7">
                    <a:moveTo>
                      <a:pt x="3" y="7"/>
                    </a:moveTo>
                    <a:lnTo>
                      <a:pt x="2" y="5"/>
                    </a:lnTo>
                    <a:lnTo>
                      <a:pt x="2" y="3"/>
                    </a:lnTo>
                    <a:lnTo>
                      <a:pt x="1" y="1"/>
                    </a:lnTo>
                    <a:lnTo>
                      <a:pt x="0" y="0"/>
                    </a:lnTo>
                    <a:lnTo>
                      <a:pt x="5" y="0"/>
                    </a:lnTo>
                    <a:lnTo>
                      <a:pt x="10" y="0"/>
                    </a:lnTo>
                    <a:lnTo>
                      <a:pt x="12" y="1"/>
                    </a:lnTo>
                    <a:lnTo>
                      <a:pt x="16" y="2"/>
                    </a:lnTo>
                    <a:lnTo>
                      <a:pt x="12" y="5"/>
                    </a:lnTo>
                    <a:lnTo>
                      <a:pt x="10" y="6"/>
                    </a:lnTo>
                    <a:lnTo>
                      <a:pt x="6" y="7"/>
                    </a:lnTo>
                    <a:lnTo>
                      <a:pt x="3" y="7"/>
                    </a:lnTo>
                    <a:close/>
                  </a:path>
                </a:pathLst>
              </a:custGeom>
              <a:solidFill>
                <a:srgbClr val="00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96" name="Freeform 139"/>
              <p:cNvSpPr>
                <a:spLocks/>
              </p:cNvSpPr>
              <p:nvPr/>
            </p:nvSpPr>
            <p:spPr bwMode="auto">
              <a:xfrm>
                <a:off x="4141" y="673"/>
                <a:ext cx="92" cy="60"/>
              </a:xfrm>
              <a:custGeom>
                <a:avLst/>
                <a:gdLst>
                  <a:gd name="T0" fmla="*/ 157 w 186"/>
                  <a:gd name="T1" fmla="*/ 119 h 119"/>
                  <a:gd name="T2" fmla="*/ 137 w 186"/>
                  <a:gd name="T3" fmla="*/ 105 h 119"/>
                  <a:gd name="T4" fmla="*/ 118 w 186"/>
                  <a:gd name="T5" fmla="*/ 91 h 119"/>
                  <a:gd name="T6" fmla="*/ 98 w 186"/>
                  <a:gd name="T7" fmla="*/ 79 h 119"/>
                  <a:gd name="T8" fmla="*/ 79 w 186"/>
                  <a:gd name="T9" fmla="*/ 65 h 119"/>
                  <a:gd name="T10" fmla="*/ 59 w 186"/>
                  <a:gd name="T11" fmla="*/ 52 h 119"/>
                  <a:gd name="T12" fmla="*/ 39 w 186"/>
                  <a:gd name="T13" fmla="*/ 40 h 119"/>
                  <a:gd name="T14" fmla="*/ 20 w 186"/>
                  <a:gd name="T15" fmla="*/ 27 h 119"/>
                  <a:gd name="T16" fmla="*/ 0 w 186"/>
                  <a:gd name="T17" fmla="*/ 14 h 119"/>
                  <a:gd name="T18" fmla="*/ 0 w 186"/>
                  <a:gd name="T19" fmla="*/ 13 h 119"/>
                  <a:gd name="T20" fmla="*/ 0 w 186"/>
                  <a:gd name="T21" fmla="*/ 11 h 119"/>
                  <a:gd name="T22" fmla="*/ 0 w 186"/>
                  <a:gd name="T23" fmla="*/ 10 h 119"/>
                  <a:gd name="T24" fmla="*/ 0 w 186"/>
                  <a:gd name="T25" fmla="*/ 8 h 119"/>
                  <a:gd name="T26" fmla="*/ 6 w 186"/>
                  <a:gd name="T27" fmla="*/ 5 h 119"/>
                  <a:gd name="T28" fmla="*/ 11 w 186"/>
                  <a:gd name="T29" fmla="*/ 3 h 119"/>
                  <a:gd name="T30" fmla="*/ 15 w 186"/>
                  <a:gd name="T31" fmla="*/ 2 h 119"/>
                  <a:gd name="T32" fmla="*/ 23 w 186"/>
                  <a:gd name="T33" fmla="*/ 0 h 119"/>
                  <a:gd name="T34" fmla="*/ 43 w 186"/>
                  <a:gd name="T35" fmla="*/ 13 h 119"/>
                  <a:gd name="T36" fmla="*/ 63 w 186"/>
                  <a:gd name="T37" fmla="*/ 26 h 119"/>
                  <a:gd name="T38" fmla="*/ 83 w 186"/>
                  <a:gd name="T39" fmla="*/ 37 h 119"/>
                  <a:gd name="T40" fmla="*/ 104 w 186"/>
                  <a:gd name="T41" fmla="*/ 50 h 119"/>
                  <a:gd name="T42" fmla="*/ 124 w 186"/>
                  <a:gd name="T43" fmla="*/ 63 h 119"/>
                  <a:gd name="T44" fmla="*/ 144 w 186"/>
                  <a:gd name="T45" fmla="*/ 75 h 119"/>
                  <a:gd name="T46" fmla="*/ 165 w 186"/>
                  <a:gd name="T47" fmla="*/ 90 h 119"/>
                  <a:gd name="T48" fmla="*/ 185 w 186"/>
                  <a:gd name="T49" fmla="*/ 106 h 119"/>
                  <a:gd name="T50" fmla="*/ 186 w 186"/>
                  <a:gd name="T51" fmla="*/ 108 h 119"/>
                  <a:gd name="T52" fmla="*/ 186 w 186"/>
                  <a:gd name="T53" fmla="*/ 109 h 119"/>
                  <a:gd name="T54" fmla="*/ 186 w 186"/>
                  <a:gd name="T55" fmla="*/ 111 h 119"/>
                  <a:gd name="T56" fmla="*/ 186 w 186"/>
                  <a:gd name="T57" fmla="*/ 112 h 119"/>
                  <a:gd name="T58" fmla="*/ 180 w 186"/>
                  <a:gd name="T59" fmla="*/ 116 h 119"/>
                  <a:gd name="T60" fmla="*/ 172 w 186"/>
                  <a:gd name="T61" fmla="*/ 117 h 119"/>
                  <a:gd name="T62" fmla="*/ 163 w 186"/>
                  <a:gd name="T63" fmla="*/ 119 h 119"/>
                  <a:gd name="T64" fmla="*/ 157 w 186"/>
                  <a:gd name="T65"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6" h="119">
                    <a:moveTo>
                      <a:pt x="157" y="119"/>
                    </a:moveTo>
                    <a:lnTo>
                      <a:pt x="137" y="105"/>
                    </a:lnTo>
                    <a:lnTo>
                      <a:pt x="118" y="91"/>
                    </a:lnTo>
                    <a:lnTo>
                      <a:pt x="98" y="79"/>
                    </a:lnTo>
                    <a:lnTo>
                      <a:pt x="79" y="65"/>
                    </a:lnTo>
                    <a:lnTo>
                      <a:pt x="59" y="52"/>
                    </a:lnTo>
                    <a:lnTo>
                      <a:pt x="39" y="40"/>
                    </a:lnTo>
                    <a:lnTo>
                      <a:pt x="20" y="27"/>
                    </a:lnTo>
                    <a:lnTo>
                      <a:pt x="0" y="14"/>
                    </a:lnTo>
                    <a:lnTo>
                      <a:pt x="0" y="13"/>
                    </a:lnTo>
                    <a:lnTo>
                      <a:pt x="0" y="11"/>
                    </a:lnTo>
                    <a:lnTo>
                      <a:pt x="0" y="10"/>
                    </a:lnTo>
                    <a:lnTo>
                      <a:pt x="0" y="8"/>
                    </a:lnTo>
                    <a:lnTo>
                      <a:pt x="6" y="5"/>
                    </a:lnTo>
                    <a:lnTo>
                      <a:pt x="11" y="3"/>
                    </a:lnTo>
                    <a:lnTo>
                      <a:pt x="15" y="2"/>
                    </a:lnTo>
                    <a:lnTo>
                      <a:pt x="23" y="0"/>
                    </a:lnTo>
                    <a:lnTo>
                      <a:pt x="43" y="13"/>
                    </a:lnTo>
                    <a:lnTo>
                      <a:pt x="63" y="26"/>
                    </a:lnTo>
                    <a:lnTo>
                      <a:pt x="83" y="37"/>
                    </a:lnTo>
                    <a:lnTo>
                      <a:pt x="104" y="50"/>
                    </a:lnTo>
                    <a:lnTo>
                      <a:pt x="124" y="63"/>
                    </a:lnTo>
                    <a:lnTo>
                      <a:pt x="144" y="75"/>
                    </a:lnTo>
                    <a:lnTo>
                      <a:pt x="165" y="90"/>
                    </a:lnTo>
                    <a:lnTo>
                      <a:pt x="185" y="106"/>
                    </a:lnTo>
                    <a:lnTo>
                      <a:pt x="186" y="108"/>
                    </a:lnTo>
                    <a:lnTo>
                      <a:pt x="186" y="109"/>
                    </a:lnTo>
                    <a:lnTo>
                      <a:pt x="186" y="111"/>
                    </a:lnTo>
                    <a:lnTo>
                      <a:pt x="186" y="112"/>
                    </a:lnTo>
                    <a:lnTo>
                      <a:pt x="180" y="116"/>
                    </a:lnTo>
                    <a:lnTo>
                      <a:pt x="172" y="117"/>
                    </a:lnTo>
                    <a:lnTo>
                      <a:pt x="163" y="119"/>
                    </a:lnTo>
                    <a:lnTo>
                      <a:pt x="157" y="119"/>
                    </a:lnTo>
                    <a:close/>
                  </a:path>
                </a:pathLst>
              </a:custGeom>
              <a:solidFill>
                <a:srgbClr val="66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97" name="Freeform 140"/>
              <p:cNvSpPr>
                <a:spLocks/>
              </p:cNvSpPr>
              <p:nvPr/>
            </p:nvSpPr>
            <p:spPr bwMode="auto">
              <a:xfrm>
                <a:off x="4243" y="626"/>
                <a:ext cx="80" cy="98"/>
              </a:xfrm>
              <a:custGeom>
                <a:avLst/>
                <a:gdLst>
                  <a:gd name="T0" fmla="*/ 1 w 160"/>
                  <a:gd name="T1" fmla="*/ 169 h 197"/>
                  <a:gd name="T2" fmla="*/ 5 w 160"/>
                  <a:gd name="T3" fmla="*/ 116 h 197"/>
                  <a:gd name="T4" fmla="*/ 22 w 160"/>
                  <a:gd name="T5" fmla="*/ 86 h 197"/>
                  <a:gd name="T6" fmla="*/ 42 w 160"/>
                  <a:gd name="T7" fmla="*/ 79 h 197"/>
                  <a:gd name="T8" fmla="*/ 52 w 160"/>
                  <a:gd name="T9" fmla="*/ 75 h 197"/>
                  <a:gd name="T10" fmla="*/ 55 w 160"/>
                  <a:gd name="T11" fmla="*/ 71 h 197"/>
                  <a:gd name="T12" fmla="*/ 49 w 160"/>
                  <a:gd name="T13" fmla="*/ 70 h 197"/>
                  <a:gd name="T14" fmla="*/ 36 w 160"/>
                  <a:gd name="T15" fmla="*/ 74 h 197"/>
                  <a:gd name="T16" fmla="*/ 23 w 160"/>
                  <a:gd name="T17" fmla="*/ 77 h 197"/>
                  <a:gd name="T18" fmla="*/ 12 w 160"/>
                  <a:gd name="T19" fmla="*/ 81 h 197"/>
                  <a:gd name="T20" fmla="*/ 7 w 160"/>
                  <a:gd name="T21" fmla="*/ 72 h 197"/>
                  <a:gd name="T22" fmla="*/ 9 w 160"/>
                  <a:gd name="T23" fmla="*/ 53 h 197"/>
                  <a:gd name="T24" fmla="*/ 25 w 160"/>
                  <a:gd name="T25" fmla="*/ 37 h 197"/>
                  <a:gd name="T26" fmla="*/ 62 w 160"/>
                  <a:gd name="T27" fmla="*/ 24 h 197"/>
                  <a:gd name="T28" fmla="*/ 102 w 160"/>
                  <a:gd name="T29" fmla="*/ 14 h 197"/>
                  <a:gd name="T30" fmla="*/ 141 w 160"/>
                  <a:gd name="T31" fmla="*/ 5 h 197"/>
                  <a:gd name="T32" fmla="*/ 158 w 160"/>
                  <a:gd name="T33" fmla="*/ 2 h 197"/>
                  <a:gd name="T34" fmla="*/ 158 w 160"/>
                  <a:gd name="T35" fmla="*/ 8 h 197"/>
                  <a:gd name="T36" fmla="*/ 148 w 160"/>
                  <a:gd name="T37" fmla="*/ 15 h 197"/>
                  <a:gd name="T38" fmla="*/ 128 w 160"/>
                  <a:gd name="T39" fmla="*/ 23 h 197"/>
                  <a:gd name="T40" fmla="*/ 108 w 160"/>
                  <a:gd name="T41" fmla="*/ 31 h 197"/>
                  <a:gd name="T42" fmla="*/ 89 w 160"/>
                  <a:gd name="T43" fmla="*/ 38 h 197"/>
                  <a:gd name="T44" fmla="*/ 80 w 160"/>
                  <a:gd name="T45" fmla="*/ 41 h 197"/>
                  <a:gd name="T46" fmla="*/ 78 w 160"/>
                  <a:gd name="T47" fmla="*/ 45 h 197"/>
                  <a:gd name="T48" fmla="*/ 92 w 160"/>
                  <a:gd name="T49" fmla="*/ 43 h 197"/>
                  <a:gd name="T50" fmla="*/ 119 w 160"/>
                  <a:gd name="T51" fmla="*/ 34 h 197"/>
                  <a:gd name="T52" fmla="*/ 141 w 160"/>
                  <a:gd name="T53" fmla="*/ 28 h 197"/>
                  <a:gd name="T54" fmla="*/ 157 w 160"/>
                  <a:gd name="T55" fmla="*/ 23 h 197"/>
                  <a:gd name="T56" fmla="*/ 159 w 160"/>
                  <a:gd name="T57" fmla="*/ 30 h 197"/>
                  <a:gd name="T58" fmla="*/ 157 w 160"/>
                  <a:gd name="T59" fmla="*/ 46 h 197"/>
                  <a:gd name="T60" fmla="*/ 148 w 160"/>
                  <a:gd name="T61" fmla="*/ 56 h 197"/>
                  <a:gd name="T62" fmla="*/ 128 w 160"/>
                  <a:gd name="T63" fmla="*/ 63 h 197"/>
                  <a:gd name="T64" fmla="*/ 107 w 160"/>
                  <a:gd name="T65" fmla="*/ 71 h 197"/>
                  <a:gd name="T66" fmla="*/ 95 w 160"/>
                  <a:gd name="T67" fmla="*/ 79 h 197"/>
                  <a:gd name="T68" fmla="*/ 100 w 160"/>
                  <a:gd name="T69" fmla="*/ 83 h 197"/>
                  <a:gd name="T70" fmla="*/ 115 w 160"/>
                  <a:gd name="T71" fmla="*/ 79 h 197"/>
                  <a:gd name="T72" fmla="*/ 131 w 160"/>
                  <a:gd name="T73" fmla="*/ 74 h 197"/>
                  <a:gd name="T74" fmla="*/ 149 w 160"/>
                  <a:gd name="T75" fmla="*/ 67 h 197"/>
                  <a:gd name="T76" fmla="*/ 157 w 160"/>
                  <a:gd name="T77" fmla="*/ 70 h 197"/>
                  <a:gd name="T78" fmla="*/ 157 w 160"/>
                  <a:gd name="T79" fmla="*/ 82 h 197"/>
                  <a:gd name="T80" fmla="*/ 145 w 160"/>
                  <a:gd name="T81" fmla="*/ 92 h 197"/>
                  <a:gd name="T82" fmla="*/ 125 w 160"/>
                  <a:gd name="T83" fmla="*/ 100 h 197"/>
                  <a:gd name="T84" fmla="*/ 105 w 160"/>
                  <a:gd name="T85" fmla="*/ 108 h 197"/>
                  <a:gd name="T86" fmla="*/ 84 w 160"/>
                  <a:gd name="T87" fmla="*/ 114 h 197"/>
                  <a:gd name="T88" fmla="*/ 70 w 160"/>
                  <a:gd name="T89" fmla="*/ 119 h 197"/>
                  <a:gd name="T90" fmla="*/ 66 w 160"/>
                  <a:gd name="T91" fmla="*/ 123 h 197"/>
                  <a:gd name="T92" fmla="*/ 68 w 160"/>
                  <a:gd name="T93" fmla="*/ 126 h 197"/>
                  <a:gd name="T94" fmla="*/ 90 w 160"/>
                  <a:gd name="T95" fmla="*/ 119 h 197"/>
                  <a:gd name="T96" fmla="*/ 121 w 160"/>
                  <a:gd name="T97" fmla="*/ 109 h 197"/>
                  <a:gd name="T98" fmla="*/ 148 w 160"/>
                  <a:gd name="T99" fmla="*/ 101 h 197"/>
                  <a:gd name="T100" fmla="*/ 154 w 160"/>
                  <a:gd name="T101" fmla="*/ 111 h 197"/>
                  <a:gd name="T102" fmla="*/ 152 w 160"/>
                  <a:gd name="T103" fmla="*/ 131 h 197"/>
                  <a:gd name="T104" fmla="*/ 133 w 160"/>
                  <a:gd name="T105" fmla="*/ 149 h 197"/>
                  <a:gd name="T106" fmla="*/ 95 w 160"/>
                  <a:gd name="T107" fmla="*/ 164 h 197"/>
                  <a:gd name="T108" fmla="*/ 57 w 160"/>
                  <a:gd name="T109" fmla="*/ 177 h 197"/>
                  <a:gd name="T110" fmla="*/ 19 w 160"/>
                  <a:gd name="T111" fmla="*/ 191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 h="197">
                    <a:moveTo>
                      <a:pt x="0" y="197"/>
                    </a:moveTo>
                    <a:lnTo>
                      <a:pt x="1" y="169"/>
                    </a:lnTo>
                    <a:lnTo>
                      <a:pt x="2" y="143"/>
                    </a:lnTo>
                    <a:lnTo>
                      <a:pt x="5" y="116"/>
                    </a:lnTo>
                    <a:lnTo>
                      <a:pt x="7" y="91"/>
                    </a:lnTo>
                    <a:lnTo>
                      <a:pt x="22" y="86"/>
                    </a:lnTo>
                    <a:lnTo>
                      <a:pt x="34" y="82"/>
                    </a:lnTo>
                    <a:lnTo>
                      <a:pt x="42" y="79"/>
                    </a:lnTo>
                    <a:lnTo>
                      <a:pt x="49" y="77"/>
                    </a:lnTo>
                    <a:lnTo>
                      <a:pt x="52" y="75"/>
                    </a:lnTo>
                    <a:lnTo>
                      <a:pt x="54" y="74"/>
                    </a:lnTo>
                    <a:lnTo>
                      <a:pt x="55" y="71"/>
                    </a:lnTo>
                    <a:lnTo>
                      <a:pt x="55" y="69"/>
                    </a:lnTo>
                    <a:lnTo>
                      <a:pt x="49" y="70"/>
                    </a:lnTo>
                    <a:lnTo>
                      <a:pt x="42" y="71"/>
                    </a:lnTo>
                    <a:lnTo>
                      <a:pt x="36" y="74"/>
                    </a:lnTo>
                    <a:lnTo>
                      <a:pt x="29" y="75"/>
                    </a:lnTo>
                    <a:lnTo>
                      <a:pt x="23" y="77"/>
                    </a:lnTo>
                    <a:lnTo>
                      <a:pt x="17" y="79"/>
                    </a:lnTo>
                    <a:lnTo>
                      <a:pt x="12" y="81"/>
                    </a:lnTo>
                    <a:lnTo>
                      <a:pt x="6" y="82"/>
                    </a:lnTo>
                    <a:lnTo>
                      <a:pt x="7" y="72"/>
                    </a:lnTo>
                    <a:lnTo>
                      <a:pt x="8" y="62"/>
                    </a:lnTo>
                    <a:lnTo>
                      <a:pt x="9" y="53"/>
                    </a:lnTo>
                    <a:lnTo>
                      <a:pt x="11" y="44"/>
                    </a:lnTo>
                    <a:lnTo>
                      <a:pt x="25" y="37"/>
                    </a:lnTo>
                    <a:lnTo>
                      <a:pt x="43" y="30"/>
                    </a:lnTo>
                    <a:lnTo>
                      <a:pt x="62" y="24"/>
                    </a:lnTo>
                    <a:lnTo>
                      <a:pt x="82" y="18"/>
                    </a:lnTo>
                    <a:lnTo>
                      <a:pt x="102" y="14"/>
                    </a:lnTo>
                    <a:lnTo>
                      <a:pt x="121" y="9"/>
                    </a:lnTo>
                    <a:lnTo>
                      <a:pt x="141" y="5"/>
                    </a:lnTo>
                    <a:lnTo>
                      <a:pt x="158" y="0"/>
                    </a:lnTo>
                    <a:lnTo>
                      <a:pt x="158" y="2"/>
                    </a:lnTo>
                    <a:lnTo>
                      <a:pt x="158" y="6"/>
                    </a:lnTo>
                    <a:lnTo>
                      <a:pt x="158" y="8"/>
                    </a:lnTo>
                    <a:lnTo>
                      <a:pt x="158" y="11"/>
                    </a:lnTo>
                    <a:lnTo>
                      <a:pt x="148" y="15"/>
                    </a:lnTo>
                    <a:lnTo>
                      <a:pt x="138" y="19"/>
                    </a:lnTo>
                    <a:lnTo>
                      <a:pt x="128" y="23"/>
                    </a:lnTo>
                    <a:lnTo>
                      <a:pt x="119" y="28"/>
                    </a:lnTo>
                    <a:lnTo>
                      <a:pt x="108" y="31"/>
                    </a:lnTo>
                    <a:lnTo>
                      <a:pt x="99" y="34"/>
                    </a:lnTo>
                    <a:lnTo>
                      <a:pt x="89" y="38"/>
                    </a:lnTo>
                    <a:lnTo>
                      <a:pt x="80" y="40"/>
                    </a:lnTo>
                    <a:lnTo>
                      <a:pt x="80" y="41"/>
                    </a:lnTo>
                    <a:lnTo>
                      <a:pt x="80" y="43"/>
                    </a:lnTo>
                    <a:lnTo>
                      <a:pt x="78" y="45"/>
                    </a:lnTo>
                    <a:lnTo>
                      <a:pt x="78" y="46"/>
                    </a:lnTo>
                    <a:lnTo>
                      <a:pt x="92" y="43"/>
                    </a:lnTo>
                    <a:lnTo>
                      <a:pt x="106" y="38"/>
                    </a:lnTo>
                    <a:lnTo>
                      <a:pt x="119" y="34"/>
                    </a:lnTo>
                    <a:lnTo>
                      <a:pt x="130" y="30"/>
                    </a:lnTo>
                    <a:lnTo>
                      <a:pt x="141" y="28"/>
                    </a:lnTo>
                    <a:lnTo>
                      <a:pt x="150" y="24"/>
                    </a:lnTo>
                    <a:lnTo>
                      <a:pt x="157" y="23"/>
                    </a:lnTo>
                    <a:lnTo>
                      <a:pt x="160" y="22"/>
                    </a:lnTo>
                    <a:lnTo>
                      <a:pt x="159" y="30"/>
                    </a:lnTo>
                    <a:lnTo>
                      <a:pt x="158" y="38"/>
                    </a:lnTo>
                    <a:lnTo>
                      <a:pt x="157" y="46"/>
                    </a:lnTo>
                    <a:lnTo>
                      <a:pt x="156" y="54"/>
                    </a:lnTo>
                    <a:lnTo>
                      <a:pt x="148" y="56"/>
                    </a:lnTo>
                    <a:lnTo>
                      <a:pt x="138" y="60"/>
                    </a:lnTo>
                    <a:lnTo>
                      <a:pt x="128" y="63"/>
                    </a:lnTo>
                    <a:lnTo>
                      <a:pt x="116" y="67"/>
                    </a:lnTo>
                    <a:lnTo>
                      <a:pt x="107" y="71"/>
                    </a:lnTo>
                    <a:lnTo>
                      <a:pt x="99" y="75"/>
                    </a:lnTo>
                    <a:lnTo>
                      <a:pt x="95" y="79"/>
                    </a:lnTo>
                    <a:lnTo>
                      <a:pt x="93" y="84"/>
                    </a:lnTo>
                    <a:lnTo>
                      <a:pt x="100" y="83"/>
                    </a:lnTo>
                    <a:lnTo>
                      <a:pt x="107" y="82"/>
                    </a:lnTo>
                    <a:lnTo>
                      <a:pt x="115" y="79"/>
                    </a:lnTo>
                    <a:lnTo>
                      <a:pt x="123" y="76"/>
                    </a:lnTo>
                    <a:lnTo>
                      <a:pt x="131" y="74"/>
                    </a:lnTo>
                    <a:lnTo>
                      <a:pt x="141" y="70"/>
                    </a:lnTo>
                    <a:lnTo>
                      <a:pt x="149" y="67"/>
                    </a:lnTo>
                    <a:lnTo>
                      <a:pt x="157" y="64"/>
                    </a:lnTo>
                    <a:lnTo>
                      <a:pt x="157" y="70"/>
                    </a:lnTo>
                    <a:lnTo>
                      <a:pt x="157" y="76"/>
                    </a:lnTo>
                    <a:lnTo>
                      <a:pt x="157" y="82"/>
                    </a:lnTo>
                    <a:lnTo>
                      <a:pt x="156" y="87"/>
                    </a:lnTo>
                    <a:lnTo>
                      <a:pt x="145" y="92"/>
                    </a:lnTo>
                    <a:lnTo>
                      <a:pt x="135" y="96"/>
                    </a:lnTo>
                    <a:lnTo>
                      <a:pt x="125" y="100"/>
                    </a:lnTo>
                    <a:lnTo>
                      <a:pt x="115" y="104"/>
                    </a:lnTo>
                    <a:lnTo>
                      <a:pt x="105" y="108"/>
                    </a:lnTo>
                    <a:lnTo>
                      <a:pt x="95" y="111"/>
                    </a:lnTo>
                    <a:lnTo>
                      <a:pt x="84" y="114"/>
                    </a:lnTo>
                    <a:lnTo>
                      <a:pt x="74" y="116"/>
                    </a:lnTo>
                    <a:lnTo>
                      <a:pt x="70" y="119"/>
                    </a:lnTo>
                    <a:lnTo>
                      <a:pt x="68" y="121"/>
                    </a:lnTo>
                    <a:lnTo>
                      <a:pt x="66" y="123"/>
                    </a:lnTo>
                    <a:lnTo>
                      <a:pt x="65" y="127"/>
                    </a:lnTo>
                    <a:lnTo>
                      <a:pt x="68" y="126"/>
                    </a:lnTo>
                    <a:lnTo>
                      <a:pt x="77" y="123"/>
                    </a:lnTo>
                    <a:lnTo>
                      <a:pt x="90" y="119"/>
                    </a:lnTo>
                    <a:lnTo>
                      <a:pt x="105" y="114"/>
                    </a:lnTo>
                    <a:lnTo>
                      <a:pt x="121" y="109"/>
                    </a:lnTo>
                    <a:lnTo>
                      <a:pt x="135" y="105"/>
                    </a:lnTo>
                    <a:lnTo>
                      <a:pt x="148" y="101"/>
                    </a:lnTo>
                    <a:lnTo>
                      <a:pt x="156" y="100"/>
                    </a:lnTo>
                    <a:lnTo>
                      <a:pt x="154" y="111"/>
                    </a:lnTo>
                    <a:lnTo>
                      <a:pt x="153" y="121"/>
                    </a:lnTo>
                    <a:lnTo>
                      <a:pt x="152" y="131"/>
                    </a:lnTo>
                    <a:lnTo>
                      <a:pt x="151" y="142"/>
                    </a:lnTo>
                    <a:lnTo>
                      <a:pt x="133" y="149"/>
                    </a:lnTo>
                    <a:lnTo>
                      <a:pt x="113" y="155"/>
                    </a:lnTo>
                    <a:lnTo>
                      <a:pt x="95" y="164"/>
                    </a:lnTo>
                    <a:lnTo>
                      <a:pt x="75" y="170"/>
                    </a:lnTo>
                    <a:lnTo>
                      <a:pt x="57" y="177"/>
                    </a:lnTo>
                    <a:lnTo>
                      <a:pt x="37" y="184"/>
                    </a:lnTo>
                    <a:lnTo>
                      <a:pt x="19" y="191"/>
                    </a:lnTo>
                    <a:lnTo>
                      <a:pt x="0" y="197"/>
                    </a:lnTo>
                    <a:close/>
                  </a:path>
                </a:pathLst>
              </a:custGeom>
              <a:solidFill>
                <a:srgbClr val="99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98" name="Freeform 141"/>
              <p:cNvSpPr>
                <a:spLocks/>
              </p:cNvSpPr>
              <p:nvPr/>
            </p:nvSpPr>
            <p:spPr bwMode="auto">
              <a:xfrm>
                <a:off x="4154" y="595"/>
                <a:ext cx="90" cy="128"/>
              </a:xfrm>
              <a:custGeom>
                <a:avLst/>
                <a:gdLst>
                  <a:gd name="T0" fmla="*/ 123 w 178"/>
                  <a:gd name="T1" fmla="*/ 226 h 256"/>
                  <a:gd name="T2" fmla="*/ 63 w 178"/>
                  <a:gd name="T3" fmla="*/ 187 h 256"/>
                  <a:gd name="T4" fmla="*/ 5 w 178"/>
                  <a:gd name="T5" fmla="*/ 151 h 256"/>
                  <a:gd name="T6" fmla="*/ 9 w 178"/>
                  <a:gd name="T7" fmla="*/ 133 h 256"/>
                  <a:gd name="T8" fmla="*/ 41 w 178"/>
                  <a:gd name="T9" fmla="*/ 142 h 256"/>
                  <a:gd name="T10" fmla="*/ 60 w 178"/>
                  <a:gd name="T11" fmla="*/ 151 h 256"/>
                  <a:gd name="T12" fmla="*/ 79 w 178"/>
                  <a:gd name="T13" fmla="*/ 161 h 256"/>
                  <a:gd name="T14" fmla="*/ 81 w 178"/>
                  <a:gd name="T15" fmla="*/ 159 h 256"/>
                  <a:gd name="T16" fmla="*/ 64 w 178"/>
                  <a:gd name="T17" fmla="*/ 144 h 256"/>
                  <a:gd name="T18" fmla="*/ 38 w 178"/>
                  <a:gd name="T19" fmla="*/ 129 h 256"/>
                  <a:gd name="T20" fmla="*/ 16 w 178"/>
                  <a:gd name="T21" fmla="*/ 110 h 256"/>
                  <a:gd name="T22" fmla="*/ 3 w 178"/>
                  <a:gd name="T23" fmla="*/ 86 h 256"/>
                  <a:gd name="T24" fmla="*/ 13 w 178"/>
                  <a:gd name="T25" fmla="*/ 79 h 256"/>
                  <a:gd name="T26" fmla="*/ 31 w 178"/>
                  <a:gd name="T27" fmla="*/ 91 h 256"/>
                  <a:gd name="T28" fmla="*/ 47 w 178"/>
                  <a:gd name="T29" fmla="*/ 95 h 256"/>
                  <a:gd name="T30" fmla="*/ 47 w 178"/>
                  <a:gd name="T31" fmla="*/ 93 h 256"/>
                  <a:gd name="T32" fmla="*/ 30 w 178"/>
                  <a:gd name="T33" fmla="*/ 80 h 256"/>
                  <a:gd name="T34" fmla="*/ 14 w 178"/>
                  <a:gd name="T35" fmla="*/ 70 h 256"/>
                  <a:gd name="T36" fmla="*/ 6 w 178"/>
                  <a:gd name="T37" fmla="*/ 66 h 256"/>
                  <a:gd name="T38" fmla="*/ 7 w 178"/>
                  <a:gd name="T39" fmla="*/ 49 h 256"/>
                  <a:gd name="T40" fmla="*/ 16 w 178"/>
                  <a:gd name="T41" fmla="*/ 49 h 256"/>
                  <a:gd name="T42" fmla="*/ 39 w 178"/>
                  <a:gd name="T43" fmla="*/ 60 h 256"/>
                  <a:gd name="T44" fmla="*/ 53 w 178"/>
                  <a:gd name="T45" fmla="*/ 63 h 256"/>
                  <a:gd name="T46" fmla="*/ 38 w 178"/>
                  <a:gd name="T47" fmla="*/ 49 h 256"/>
                  <a:gd name="T48" fmla="*/ 21 w 178"/>
                  <a:gd name="T49" fmla="*/ 40 h 256"/>
                  <a:gd name="T50" fmla="*/ 11 w 178"/>
                  <a:gd name="T51" fmla="*/ 26 h 256"/>
                  <a:gd name="T52" fmla="*/ 13 w 178"/>
                  <a:gd name="T53" fmla="*/ 0 h 256"/>
                  <a:gd name="T54" fmla="*/ 17 w 178"/>
                  <a:gd name="T55" fmla="*/ 0 h 256"/>
                  <a:gd name="T56" fmla="*/ 59 w 178"/>
                  <a:gd name="T57" fmla="*/ 23 h 256"/>
                  <a:gd name="T58" fmla="*/ 119 w 178"/>
                  <a:gd name="T59" fmla="*/ 61 h 256"/>
                  <a:gd name="T60" fmla="*/ 178 w 178"/>
                  <a:gd name="T61" fmla="*/ 102 h 256"/>
                  <a:gd name="T62" fmla="*/ 175 w 178"/>
                  <a:gd name="T63" fmla="*/ 131 h 256"/>
                  <a:gd name="T64" fmla="*/ 162 w 178"/>
                  <a:gd name="T65" fmla="*/ 139 h 256"/>
                  <a:gd name="T66" fmla="*/ 152 w 178"/>
                  <a:gd name="T67" fmla="*/ 139 h 256"/>
                  <a:gd name="T68" fmla="*/ 152 w 178"/>
                  <a:gd name="T69" fmla="*/ 143 h 256"/>
                  <a:gd name="T70" fmla="*/ 166 w 178"/>
                  <a:gd name="T71" fmla="*/ 148 h 256"/>
                  <a:gd name="T72" fmla="*/ 174 w 178"/>
                  <a:gd name="T73" fmla="*/ 160 h 256"/>
                  <a:gd name="T74" fmla="*/ 172 w 178"/>
                  <a:gd name="T75" fmla="*/ 172 h 256"/>
                  <a:gd name="T76" fmla="*/ 170 w 178"/>
                  <a:gd name="T77" fmla="*/ 173 h 256"/>
                  <a:gd name="T78" fmla="*/ 138 w 178"/>
                  <a:gd name="T79" fmla="*/ 154 h 256"/>
                  <a:gd name="T80" fmla="*/ 105 w 178"/>
                  <a:gd name="T81" fmla="*/ 137 h 256"/>
                  <a:gd name="T82" fmla="*/ 83 w 178"/>
                  <a:gd name="T83" fmla="*/ 132 h 256"/>
                  <a:gd name="T84" fmla="*/ 83 w 178"/>
                  <a:gd name="T85" fmla="*/ 137 h 256"/>
                  <a:gd name="T86" fmla="*/ 115 w 178"/>
                  <a:gd name="T87" fmla="*/ 152 h 256"/>
                  <a:gd name="T88" fmla="*/ 147 w 178"/>
                  <a:gd name="T89" fmla="*/ 168 h 256"/>
                  <a:gd name="T90" fmla="*/ 169 w 178"/>
                  <a:gd name="T91" fmla="*/ 204 h 256"/>
                  <a:gd name="T92" fmla="*/ 167 w 178"/>
                  <a:gd name="T93" fmla="*/ 227 h 256"/>
                  <a:gd name="T94" fmla="*/ 142 w 178"/>
                  <a:gd name="T95" fmla="*/ 216 h 256"/>
                  <a:gd name="T96" fmla="*/ 120 w 178"/>
                  <a:gd name="T97" fmla="*/ 203 h 256"/>
                  <a:gd name="T98" fmla="*/ 107 w 178"/>
                  <a:gd name="T99" fmla="*/ 200 h 256"/>
                  <a:gd name="T100" fmla="*/ 131 w 178"/>
                  <a:gd name="T101" fmla="*/ 216 h 256"/>
                  <a:gd name="T102" fmla="*/ 160 w 178"/>
                  <a:gd name="T103" fmla="*/ 234 h 256"/>
                  <a:gd name="T104" fmla="*/ 166 w 178"/>
                  <a:gd name="T105" fmla="*/ 246 h 256"/>
                  <a:gd name="T106" fmla="*/ 163 w 178"/>
                  <a:gd name="T107" fmla="*/ 256 h 256"/>
                  <a:gd name="T108" fmla="*/ 161 w 178"/>
                  <a:gd name="T109" fmla="*/ 254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8" h="256">
                    <a:moveTo>
                      <a:pt x="161" y="254"/>
                    </a:moveTo>
                    <a:lnTo>
                      <a:pt x="143" y="240"/>
                    </a:lnTo>
                    <a:lnTo>
                      <a:pt x="123" y="226"/>
                    </a:lnTo>
                    <a:lnTo>
                      <a:pt x="104" y="212"/>
                    </a:lnTo>
                    <a:lnTo>
                      <a:pt x="83" y="199"/>
                    </a:lnTo>
                    <a:lnTo>
                      <a:pt x="63" y="187"/>
                    </a:lnTo>
                    <a:lnTo>
                      <a:pt x="44" y="175"/>
                    </a:lnTo>
                    <a:lnTo>
                      <a:pt x="24" y="162"/>
                    </a:lnTo>
                    <a:lnTo>
                      <a:pt x="5" y="151"/>
                    </a:lnTo>
                    <a:lnTo>
                      <a:pt x="0" y="140"/>
                    </a:lnTo>
                    <a:lnTo>
                      <a:pt x="2" y="135"/>
                    </a:lnTo>
                    <a:lnTo>
                      <a:pt x="9" y="133"/>
                    </a:lnTo>
                    <a:lnTo>
                      <a:pt x="18" y="135"/>
                    </a:lnTo>
                    <a:lnTo>
                      <a:pt x="30" y="137"/>
                    </a:lnTo>
                    <a:lnTo>
                      <a:pt x="41" y="142"/>
                    </a:lnTo>
                    <a:lnTo>
                      <a:pt x="51" y="145"/>
                    </a:lnTo>
                    <a:lnTo>
                      <a:pt x="56" y="147"/>
                    </a:lnTo>
                    <a:lnTo>
                      <a:pt x="60" y="151"/>
                    </a:lnTo>
                    <a:lnTo>
                      <a:pt x="66" y="155"/>
                    </a:lnTo>
                    <a:lnTo>
                      <a:pt x="73" y="159"/>
                    </a:lnTo>
                    <a:lnTo>
                      <a:pt x="79" y="161"/>
                    </a:lnTo>
                    <a:lnTo>
                      <a:pt x="81" y="160"/>
                    </a:lnTo>
                    <a:lnTo>
                      <a:pt x="81" y="159"/>
                    </a:lnTo>
                    <a:lnTo>
                      <a:pt x="81" y="159"/>
                    </a:lnTo>
                    <a:lnTo>
                      <a:pt x="82" y="158"/>
                    </a:lnTo>
                    <a:lnTo>
                      <a:pt x="74" y="151"/>
                    </a:lnTo>
                    <a:lnTo>
                      <a:pt x="64" y="144"/>
                    </a:lnTo>
                    <a:lnTo>
                      <a:pt x="55" y="139"/>
                    </a:lnTo>
                    <a:lnTo>
                      <a:pt x="46" y="133"/>
                    </a:lnTo>
                    <a:lnTo>
                      <a:pt x="38" y="129"/>
                    </a:lnTo>
                    <a:lnTo>
                      <a:pt x="30" y="124"/>
                    </a:lnTo>
                    <a:lnTo>
                      <a:pt x="22" y="117"/>
                    </a:lnTo>
                    <a:lnTo>
                      <a:pt x="16" y="110"/>
                    </a:lnTo>
                    <a:lnTo>
                      <a:pt x="7" y="102"/>
                    </a:lnTo>
                    <a:lnTo>
                      <a:pt x="3" y="94"/>
                    </a:lnTo>
                    <a:lnTo>
                      <a:pt x="3" y="86"/>
                    </a:lnTo>
                    <a:lnTo>
                      <a:pt x="5" y="74"/>
                    </a:lnTo>
                    <a:lnTo>
                      <a:pt x="8" y="76"/>
                    </a:lnTo>
                    <a:lnTo>
                      <a:pt x="13" y="79"/>
                    </a:lnTo>
                    <a:lnTo>
                      <a:pt x="18" y="83"/>
                    </a:lnTo>
                    <a:lnTo>
                      <a:pt x="25" y="87"/>
                    </a:lnTo>
                    <a:lnTo>
                      <a:pt x="31" y="91"/>
                    </a:lnTo>
                    <a:lnTo>
                      <a:pt x="37" y="94"/>
                    </a:lnTo>
                    <a:lnTo>
                      <a:pt x="43" y="95"/>
                    </a:lnTo>
                    <a:lnTo>
                      <a:pt x="47" y="95"/>
                    </a:lnTo>
                    <a:lnTo>
                      <a:pt x="47" y="94"/>
                    </a:lnTo>
                    <a:lnTo>
                      <a:pt x="47" y="93"/>
                    </a:lnTo>
                    <a:lnTo>
                      <a:pt x="47" y="93"/>
                    </a:lnTo>
                    <a:lnTo>
                      <a:pt x="47" y="92"/>
                    </a:lnTo>
                    <a:lnTo>
                      <a:pt x="38" y="86"/>
                    </a:lnTo>
                    <a:lnTo>
                      <a:pt x="30" y="80"/>
                    </a:lnTo>
                    <a:lnTo>
                      <a:pt x="23" y="76"/>
                    </a:lnTo>
                    <a:lnTo>
                      <a:pt x="18" y="72"/>
                    </a:lnTo>
                    <a:lnTo>
                      <a:pt x="14" y="70"/>
                    </a:lnTo>
                    <a:lnTo>
                      <a:pt x="10" y="68"/>
                    </a:lnTo>
                    <a:lnTo>
                      <a:pt x="8" y="67"/>
                    </a:lnTo>
                    <a:lnTo>
                      <a:pt x="6" y="66"/>
                    </a:lnTo>
                    <a:lnTo>
                      <a:pt x="7" y="60"/>
                    </a:lnTo>
                    <a:lnTo>
                      <a:pt x="7" y="55"/>
                    </a:lnTo>
                    <a:lnTo>
                      <a:pt x="7" y="49"/>
                    </a:lnTo>
                    <a:lnTo>
                      <a:pt x="7" y="45"/>
                    </a:lnTo>
                    <a:lnTo>
                      <a:pt x="10" y="46"/>
                    </a:lnTo>
                    <a:lnTo>
                      <a:pt x="16" y="49"/>
                    </a:lnTo>
                    <a:lnTo>
                      <a:pt x="24" y="53"/>
                    </a:lnTo>
                    <a:lnTo>
                      <a:pt x="31" y="56"/>
                    </a:lnTo>
                    <a:lnTo>
                      <a:pt x="39" y="60"/>
                    </a:lnTo>
                    <a:lnTo>
                      <a:pt x="45" y="63"/>
                    </a:lnTo>
                    <a:lnTo>
                      <a:pt x="51" y="64"/>
                    </a:lnTo>
                    <a:lnTo>
                      <a:pt x="53" y="63"/>
                    </a:lnTo>
                    <a:lnTo>
                      <a:pt x="49" y="59"/>
                    </a:lnTo>
                    <a:lnTo>
                      <a:pt x="44" y="54"/>
                    </a:lnTo>
                    <a:lnTo>
                      <a:pt x="38" y="49"/>
                    </a:lnTo>
                    <a:lnTo>
                      <a:pt x="32" y="46"/>
                    </a:lnTo>
                    <a:lnTo>
                      <a:pt x="26" y="44"/>
                    </a:lnTo>
                    <a:lnTo>
                      <a:pt x="21" y="40"/>
                    </a:lnTo>
                    <a:lnTo>
                      <a:pt x="15" y="38"/>
                    </a:lnTo>
                    <a:lnTo>
                      <a:pt x="10" y="36"/>
                    </a:lnTo>
                    <a:lnTo>
                      <a:pt x="11" y="26"/>
                    </a:lnTo>
                    <a:lnTo>
                      <a:pt x="11" y="17"/>
                    </a:lnTo>
                    <a:lnTo>
                      <a:pt x="11" y="9"/>
                    </a:lnTo>
                    <a:lnTo>
                      <a:pt x="13" y="0"/>
                    </a:lnTo>
                    <a:lnTo>
                      <a:pt x="14" y="0"/>
                    </a:lnTo>
                    <a:lnTo>
                      <a:pt x="16" y="0"/>
                    </a:lnTo>
                    <a:lnTo>
                      <a:pt x="17" y="0"/>
                    </a:lnTo>
                    <a:lnTo>
                      <a:pt x="18" y="0"/>
                    </a:lnTo>
                    <a:lnTo>
                      <a:pt x="38" y="11"/>
                    </a:lnTo>
                    <a:lnTo>
                      <a:pt x="59" y="23"/>
                    </a:lnTo>
                    <a:lnTo>
                      <a:pt x="78" y="36"/>
                    </a:lnTo>
                    <a:lnTo>
                      <a:pt x="99" y="47"/>
                    </a:lnTo>
                    <a:lnTo>
                      <a:pt x="119" y="61"/>
                    </a:lnTo>
                    <a:lnTo>
                      <a:pt x="138" y="74"/>
                    </a:lnTo>
                    <a:lnTo>
                      <a:pt x="159" y="87"/>
                    </a:lnTo>
                    <a:lnTo>
                      <a:pt x="178" y="102"/>
                    </a:lnTo>
                    <a:lnTo>
                      <a:pt x="177" y="112"/>
                    </a:lnTo>
                    <a:lnTo>
                      <a:pt x="177" y="121"/>
                    </a:lnTo>
                    <a:lnTo>
                      <a:pt x="175" y="131"/>
                    </a:lnTo>
                    <a:lnTo>
                      <a:pt x="173" y="140"/>
                    </a:lnTo>
                    <a:lnTo>
                      <a:pt x="167" y="139"/>
                    </a:lnTo>
                    <a:lnTo>
                      <a:pt x="162" y="139"/>
                    </a:lnTo>
                    <a:lnTo>
                      <a:pt x="158" y="138"/>
                    </a:lnTo>
                    <a:lnTo>
                      <a:pt x="153" y="138"/>
                    </a:lnTo>
                    <a:lnTo>
                      <a:pt x="152" y="139"/>
                    </a:lnTo>
                    <a:lnTo>
                      <a:pt x="152" y="140"/>
                    </a:lnTo>
                    <a:lnTo>
                      <a:pt x="152" y="142"/>
                    </a:lnTo>
                    <a:lnTo>
                      <a:pt x="152" y="143"/>
                    </a:lnTo>
                    <a:lnTo>
                      <a:pt x="155" y="145"/>
                    </a:lnTo>
                    <a:lnTo>
                      <a:pt x="160" y="147"/>
                    </a:lnTo>
                    <a:lnTo>
                      <a:pt x="166" y="148"/>
                    </a:lnTo>
                    <a:lnTo>
                      <a:pt x="173" y="151"/>
                    </a:lnTo>
                    <a:lnTo>
                      <a:pt x="174" y="155"/>
                    </a:lnTo>
                    <a:lnTo>
                      <a:pt x="174" y="160"/>
                    </a:lnTo>
                    <a:lnTo>
                      <a:pt x="174" y="166"/>
                    </a:lnTo>
                    <a:lnTo>
                      <a:pt x="173" y="172"/>
                    </a:lnTo>
                    <a:lnTo>
                      <a:pt x="172" y="172"/>
                    </a:lnTo>
                    <a:lnTo>
                      <a:pt x="172" y="172"/>
                    </a:lnTo>
                    <a:lnTo>
                      <a:pt x="172" y="172"/>
                    </a:lnTo>
                    <a:lnTo>
                      <a:pt x="170" y="173"/>
                    </a:lnTo>
                    <a:lnTo>
                      <a:pt x="160" y="167"/>
                    </a:lnTo>
                    <a:lnTo>
                      <a:pt x="149" y="160"/>
                    </a:lnTo>
                    <a:lnTo>
                      <a:pt x="138" y="154"/>
                    </a:lnTo>
                    <a:lnTo>
                      <a:pt x="127" y="148"/>
                    </a:lnTo>
                    <a:lnTo>
                      <a:pt x="115" y="143"/>
                    </a:lnTo>
                    <a:lnTo>
                      <a:pt x="105" y="137"/>
                    </a:lnTo>
                    <a:lnTo>
                      <a:pt x="93" y="133"/>
                    </a:lnTo>
                    <a:lnTo>
                      <a:pt x="83" y="131"/>
                    </a:lnTo>
                    <a:lnTo>
                      <a:pt x="83" y="132"/>
                    </a:lnTo>
                    <a:lnTo>
                      <a:pt x="83" y="133"/>
                    </a:lnTo>
                    <a:lnTo>
                      <a:pt x="83" y="136"/>
                    </a:lnTo>
                    <a:lnTo>
                      <a:pt x="83" y="137"/>
                    </a:lnTo>
                    <a:lnTo>
                      <a:pt x="94" y="142"/>
                    </a:lnTo>
                    <a:lnTo>
                      <a:pt x="105" y="147"/>
                    </a:lnTo>
                    <a:lnTo>
                      <a:pt x="115" y="152"/>
                    </a:lnTo>
                    <a:lnTo>
                      <a:pt x="127" y="157"/>
                    </a:lnTo>
                    <a:lnTo>
                      <a:pt x="137" y="162"/>
                    </a:lnTo>
                    <a:lnTo>
                      <a:pt x="147" y="168"/>
                    </a:lnTo>
                    <a:lnTo>
                      <a:pt x="158" y="175"/>
                    </a:lnTo>
                    <a:lnTo>
                      <a:pt x="169" y="182"/>
                    </a:lnTo>
                    <a:lnTo>
                      <a:pt x="169" y="204"/>
                    </a:lnTo>
                    <a:lnTo>
                      <a:pt x="169" y="215"/>
                    </a:lnTo>
                    <a:lnTo>
                      <a:pt x="168" y="221"/>
                    </a:lnTo>
                    <a:lnTo>
                      <a:pt x="167" y="227"/>
                    </a:lnTo>
                    <a:lnTo>
                      <a:pt x="158" y="225"/>
                    </a:lnTo>
                    <a:lnTo>
                      <a:pt x="150" y="221"/>
                    </a:lnTo>
                    <a:lnTo>
                      <a:pt x="142" y="216"/>
                    </a:lnTo>
                    <a:lnTo>
                      <a:pt x="135" y="212"/>
                    </a:lnTo>
                    <a:lnTo>
                      <a:pt x="127" y="207"/>
                    </a:lnTo>
                    <a:lnTo>
                      <a:pt x="120" y="203"/>
                    </a:lnTo>
                    <a:lnTo>
                      <a:pt x="112" y="198"/>
                    </a:lnTo>
                    <a:lnTo>
                      <a:pt x="105" y="196"/>
                    </a:lnTo>
                    <a:lnTo>
                      <a:pt x="107" y="200"/>
                    </a:lnTo>
                    <a:lnTo>
                      <a:pt x="114" y="205"/>
                    </a:lnTo>
                    <a:lnTo>
                      <a:pt x="122" y="211"/>
                    </a:lnTo>
                    <a:lnTo>
                      <a:pt x="131" y="216"/>
                    </a:lnTo>
                    <a:lnTo>
                      <a:pt x="142" y="223"/>
                    </a:lnTo>
                    <a:lnTo>
                      <a:pt x="151" y="229"/>
                    </a:lnTo>
                    <a:lnTo>
                      <a:pt x="160" y="234"/>
                    </a:lnTo>
                    <a:lnTo>
                      <a:pt x="166" y="238"/>
                    </a:lnTo>
                    <a:lnTo>
                      <a:pt x="166" y="242"/>
                    </a:lnTo>
                    <a:lnTo>
                      <a:pt x="166" y="246"/>
                    </a:lnTo>
                    <a:lnTo>
                      <a:pt x="165" y="250"/>
                    </a:lnTo>
                    <a:lnTo>
                      <a:pt x="165" y="254"/>
                    </a:lnTo>
                    <a:lnTo>
                      <a:pt x="163" y="256"/>
                    </a:lnTo>
                    <a:lnTo>
                      <a:pt x="162" y="256"/>
                    </a:lnTo>
                    <a:lnTo>
                      <a:pt x="162" y="256"/>
                    </a:lnTo>
                    <a:lnTo>
                      <a:pt x="161" y="254"/>
                    </a:lnTo>
                    <a:close/>
                  </a:path>
                </a:pathLst>
              </a:cu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99" name="Freeform 142"/>
              <p:cNvSpPr>
                <a:spLocks/>
              </p:cNvSpPr>
              <p:nvPr/>
            </p:nvSpPr>
            <p:spPr bwMode="auto">
              <a:xfrm>
                <a:off x="4324" y="614"/>
                <a:ext cx="34" cy="80"/>
              </a:xfrm>
              <a:custGeom>
                <a:avLst/>
                <a:gdLst>
                  <a:gd name="T0" fmla="*/ 0 w 69"/>
                  <a:gd name="T1" fmla="*/ 159 h 159"/>
                  <a:gd name="T2" fmla="*/ 0 w 69"/>
                  <a:gd name="T3" fmla="*/ 139 h 159"/>
                  <a:gd name="T4" fmla="*/ 2 w 69"/>
                  <a:gd name="T5" fmla="*/ 102 h 159"/>
                  <a:gd name="T6" fmla="*/ 4 w 69"/>
                  <a:gd name="T7" fmla="*/ 59 h 159"/>
                  <a:gd name="T8" fmla="*/ 5 w 69"/>
                  <a:gd name="T9" fmla="*/ 19 h 159"/>
                  <a:gd name="T10" fmla="*/ 12 w 69"/>
                  <a:gd name="T11" fmla="*/ 16 h 159"/>
                  <a:gd name="T12" fmla="*/ 19 w 69"/>
                  <a:gd name="T13" fmla="*/ 14 h 159"/>
                  <a:gd name="T14" fmla="*/ 27 w 69"/>
                  <a:gd name="T15" fmla="*/ 10 h 159"/>
                  <a:gd name="T16" fmla="*/ 35 w 69"/>
                  <a:gd name="T17" fmla="*/ 8 h 159"/>
                  <a:gd name="T18" fmla="*/ 43 w 69"/>
                  <a:gd name="T19" fmla="*/ 6 h 159"/>
                  <a:gd name="T20" fmla="*/ 51 w 69"/>
                  <a:gd name="T21" fmla="*/ 4 h 159"/>
                  <a:gd name="T22" fmla="*/ 61 w 69"/>
                  <a:gd name="T23" fmla="*/ 2 h 159"/>
                  <a:gd name="T24" fmla="*/ 69 w 69"/>
                  <a:gd name="T25" fmla="*/ 0 h 159"/>
                  <a:gd name="T26" fmla="*/ 69 w 69"/>
                  <a:gd name="T27" fmla="*/ 24 h 159"/>
                  <a:gd name="T28" fmla="*/ 66 w 69"/>
                  <a:gd name="T29" fmla="*/ 67 h 159"/>
                  <a:gd name="T30" fmla="*/ 64 w 69"/>
                  <a:gd name="T31" fmla="*/ 108 h 159"/>
                  <a:gd name="T32" fmla="*/ 62 w 69"/>
                  <a:gd name="T33" fmla="*/ 134 h 159"/>
                  <a:gd name="T34" fmla="*/ 54 w 69"/>
                  <a:gd name="T35" fmla="*/ 137 h 159"/>
                  <a:gd name="T36" fmla="*/ 47 w 69"/>
                  <a:gd name="T37" fmla="*/ 140 h 159"/>
                  <a:gd name="T38" fmla="*/ 38 w 69"/>
                  <a:gd name="T39" fmla="*/ 145 h 159"/>
                  <a:gd name="T40" fmla="*/ 29 w 69"/>
                  <a:gd name="T41" fmla="*/ 149 h 159"/>
                  <a:gd name="T42" fmla="*/ 21 w 69"/>
                  <a:gd name="T43" fmla="*/ 152 h 159"/>
                  <a:gd name="T44" fmla="*/ 13 w 69"/>
                  <a:gd name="T45" fmla="*/ 155 h 159"/>
                  <a:gd name="T46" fmla="*/ 6 w 69"/>
                  <a:gd name="T47" fmla="*/ 158 h 159"/>
                  <a:gd name="T48" fmla="*/ 0 w 69"/>
                  <a:gd name="T4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9" h="159">
                    <a:moveTo>
                      <a:pt x="0" y="159"/>
                    </a:moveTo>
                    <a:lnTo>
                      <a:pt x="0" y="139"/>
                    </a:lnTo>
                    <a:lnTo>
                      <a:pt x="2" y="102"/>
                    </a:lnTo>
                    <a:lnTo>
                      <a:pt x="4" y="59"/>
                    </a:lnTo>
                    <a:lnTo>
                      <a:pt x="5" y="19"/>
                    </a:lnTo>
                    <a:lnTo>
                      <a:pt x="12" y="16"/>
                    </a:lnTo>
                    <a:lnTo>
                      <a:pt x="19" y="14"/>
                    </a:lnTo>
                    <a:lnTo>
                      <a:pt x="27" y="10"/>
                    </a:lnTo>
                    <a:lnTo>
                      <a:pt x="35" y="8"/>
                    </a:lnTo>
                    <a:lnTo>
                      <a:pt x="43" y="6"/>
                    </a:lnTo>
                    <a:lnTo>
                      <a:pt x="51" y="4"/>
                    </a:lnTo>
                    <a:lnTo>
                      <a:pt x="61" y="2"/>
                    </a:lnTo>
                    <a:lnTo>
                      <a:pt x="69" y="0"/>
                    </a:lnTo>
                    <a:lnTo>
                      <a:pt x="69" y="24"/>
                    </a:lnTo>
                    <a:lnTo>
                      <a:pt x="66" y="67"/>
                    </a:lnTo>
                    <a:lnTo>
                      <a:pt x="64" y="108"/>
                    </a:lnTo>
                    <a:lnTo>
                      <a:pt x="62" y="134"/>
                    </a:lnTo>
                    <a:lnTo>
                      <a:pt x="54" y="137"/>
                    </a:lnTo>
                    <a:lnTo>
                      <a:pt x="47" y="140"/>
                    </a:lnTo>
                    <a:lnTo>
                      <a:pt x="38" y="145"/>
                    </a:lnTo>
                    <a:lnTo>
                      <a:pt x="29" y="149"/>
                    </a:lnTo>
                    <a:lnTo>
                      <a:pt x="21" y="152"/>
                    </a:lnTo>
                    <a:lnTo>
                      <a:pt x="13" y="155"/>
                    </a:lnTo>
                    <a:lnTo>
                      <a:pt x="6" y="158"/>
                    </a:lnTo>
                    <a:lnTo>
                      <a:pt x="0" y="159"/>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00" name="Freeform 143"/>
              <p:cNvSpPr>
                <a:spLocks/>
              </p:cNvSpPr>
              <p:nvPr/>
            </p:nvSpPr>
            <p:spPr bwMode="auto">
              <a:xfrm>
                <a:off x="4360" y="586"/>
                <a:ext cx="74" cy="92"/>
              </a:xfrm>
              <a:custGeom>
                <a:avLst/>
                <a:gdLst>
                  <a:gd name="T0" fmla="*/ 1 w 149"/>
                  <a:gd name="T1" fmla="*/ 179 h 185"/>
                  <a:gd name="T2" fmla="*/ 9 w 149"/>
                  <a:gd name="T3" fmla="*/ 162 h 185"/>
                  <a:gd name="T4" fmla="*/ 28 w 149"/>
                  <a:gd name="T5" fmla="*/ 153 h 185"/>
                  <a:gd name="T6" fmla="*/ 47 w 149"/>
                  <a:gd name="T7" fmla="*/ 145 h 185"/>
                  <a:gd name="T8" fmla="*/ 55 w 149"/>
                  <a:gd name="T9" fmla="*/ 139 h 185"/>
                  <a:gd name="T10" fmla="*/ 48 w 149"/>
                  <a:gd name="T11" fmla="*/ 137 h 185"/>
                  <a:gd name="T12" fmla="*/ 28 w 149"/>
                  <a:gd name="T13" fmla="*/ 144 h 185"/>
                  <a:gd name="T14" fmla="*/ 8 w 149"/>
                  <a:gd name="T15" fmla="*/ 153 h 185"/>
                  <a:gd name="T16" fmla="*/ 4 w 149"/>
                  <a:gd name="T17" fmla="*/ 134 h 185"/>
                  <a:gd name="T18" fmla="*/ 15 w 149"/>
                  <a:gd name="T19" fmla="*/ 109 h 185"/>
                  <a:gd name="T20" fmla="*/ 46 w 149"/>
                  <a:gd name="T21" fmla="*/ 97 h 185"/>
                  <a:gd name="T22" fmla="*/ 80 w 149"/>
                  <a:gd name="T23" fmla="*/ 87 h 185"/>
                  <a:gd name="T24" fmla="*/ 68 w 149"/>
                  <a:gd name="T25" fmla="*/ 83 h 185"/>
                  <a:gd name="T26" fmla="*/ 36 w 149"/>
                  <a:gd name="T27" fmla="*/ 91 h 185"/>
                  <a:gd name="T28" fmla="*/ 5 w 149"/>
                  <a:gd name="T29" fmla="*/ 100 h 185"/>
                  <a:gd name="T30" fmla="*/ 7 w 149"/>
                  <a:gd name="T31" fmla="*/ 67 h 185"/>
                  <a:gd name="T32" fmla="*/ 22 w 149"/>
                  <a:gd name="T33" fmla="*/ 47 h 185"/>
                  <a:gd name="T34" fmla="*/ 47 w 149"/>
                  <a:gd name="T35" fmla="*/ 37 h 185"/>
                  <a:gd name="T36" fmla="*/ 75 w 149"/>
                  <a:gd name="T37" fmla="*/ 29 h 185"/>
                  <a:gd name="T38" fmla="*/ 99 w 149"/>
                  <a:gd name="T39" fmla="*/ 16 h 185"/>
                  <a:gd name="T40" fmla="*/ 130 w 149"/>
                  <a:gd name="T41" fmla="*/ 3 h 185"/>
                  <a:gd name="T42" fmla="*/ 145 w 149"/>
                  <a:gd name="T43" fmla="*/ 4 h 185"/>
                  <a:gd name="T44" fmla="*/ 145 w 149"/>
                  <a:gd name="T45" fmla="*/ 18 h 185"/>
                  <a:gd name="T46" fmla="*/ 124 w 149"/>
                  <a:gd name="T47" fmla="*/ 29 h 185"/>
                  <a:gd name="T48" fmla="*/ 98 w 149"/>
                  <a:gd name="T49" fmla="*/ 37 h 185"/>
                  <a:gd name="T50" fmla="*/ 85 w 149"/>
                  <a:gd name="T51" fmla="*/ 44 h 185"/>
                  <a:gd name="T52" fmla="*/ 89 w 149"/>
                  <a:gd name="T53" fmla="*/ 49 h 185"/>
                  <a:gd name="T54" fmla="*/ 109 w 149"/>
                  <a:gd name="T55" fmla="*/ 41 h 185"/>
                  <a:gd name="T56" fmla="*/ 131 w 149"/>
                  <a:gd name="T57" fmla="*/ 33 h 185"/>
                  <a:gd name="T58" fmla="*/ 145 w 149"/>
                  <a:gd name="T59" fmla="*/ 44 h 185"/>
                  <a:gd name="T60" fmla="*/ 144 w 149"/>
                  <a:gd name="T61" fmla="*/ 87 h 185"/>
                  <a:gd name="T62" fmla="*/ 123 w 149"/>
                  <a:gd name="T63" fmla="*/ 96 h 185"/>
                  <a:gd name="T64" fmla="*/ 86 w 149"/>
                  <a:gd name="T65" fmla="*/ 109 h 185"/>
                  <a:gd name="T66" fmla="*/ 70 w 149"/>
                  <a:gd name="T67" fmla="*/ 113 h 185"/>
                  <a:gd name="T68" fmla="*/ 65 w 149"/>
                  <a:gd name="T69" fmla="*/ 114 h 185"/>
                  <a:gd name="T70" fmla="*/ 65 w 149"/>
                  <a:gd name="T71" fmla="*/ 119 h 185"/>
                  <a:gd name="T72" fmla="*/ 76 w 149"/>
                  <a:gd name="T73" fmla="*/ 119 h 185"/>
                  <a:gd name="T74" fmla="*/ 95 w 149"/>
                  <a:gd name="T75" fmla="*/ 115 h 185"/>
                  <a:gd name="T76" fmla="*/ 114 w 149"/>
                  <a:gd name="T77" fmla="*/ 113 h 185"/>
                  <a:gd name="T78" fmla="*/ 133 w 149"/>
                  <a:gd name="T79" fmla="*/ 119 h 185"/>
                  <a:gd name="T80" fmla="*/ 149 w 149"/>
                  <a:gd name="T81" fmla="*/ 127 h 185"/>
                  <a:gd name="T82" fmla="*/ 137 w 149"/>
                  <a:gd name="T83" fmla="*/ 136 h 185"/>
                  <a:gd name="T84" fmla="*/ 113 w 149"/>
                  <a:gd name="T85" fmla="*/ 144 h 185"/>
                  <a:gd name="T86" fmla="*/ 77 w 149"/>
                  <a:gd name="T87" fmla="*/ 157 h 185"/>
                  <a:gd name="T88" fmla="*/ 46 w 149"/>
                  <a:gd name="T89" fmla="*/ 171 h 185"/>
                  <a:gd name="T90" fmla="*/ 22 w 149"/>
                  <a:gd name="T91" fmla="*/ 181 h 185"/>
                  <a:gd name="T92" fmla="*/ 1 w 149"/>
                  <a:gd name="T93" fmla="*/ 18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9" h="185">
                    <a:moveTo>
                      <a:pt x="1" y="185"/>
                    </a:moveTo>
                    <a:lnTo>
                      <a:pt x="0" y="181"/>
                    </a:lnTo>
                    <a:lnTo>
                      <a:pt x="1" y="179"/>
                    </a:lnTo>
                    <a:lnTo>
                      <a:pt x="1" y="174"/>
                    </a:lnTo>
                    <a:lnTo>
                      <a:pt x="4" y="165"/>
                    </a:lnTo>
                    <a:lnTo>
                      <a:pt x="9" y="162"/>
                    </a:lnTo>
                    <a:lnTo>
                      <a:pt x="15" y="158"/>
                    </a:lnTo>
                    <a:lnTo>
                      <a:pt x="22" y="156"/>
                    </a:lnTo>
                    <a:lnTo>
                      <a:pt x="28" y="153"/>
                    </a:lnTo>
                    <a:lnTo>
                      <a:pt x="35" y="150"/>
                    </a:lnTo>
                    <a:lnTo>
                      <a:pt x="40" y="148"/>
                    </a:lnTo>
                    <a:lnTo>
                      <a:pt x="47" y="145"/>
                    </a:lnTo>
                    <a:lnTo>
                      <a:pt x="55" y="142"/>
                    </a:lnTo>
                    <a:lnTo>
                      <a:pt x="55" y="141"/>
                    </a:lnTo>
                    <a:lnTo>
                      <a:pt x="55" y="139"/>
                    </a:lnTo>
                    <a:lnTo>
                      <a:pt x="55" y="137"/>
                    </a:lnTo>
                    <a:lnTo>
                      <a:pt x="55" y="136"/>
                    </a:lnTo>
                    <a:lnTo>
                      <a:pt x="48" y="137"/>
                    </a:lnTo>
                    <a:lnTo>
                      <a:pt x="42" y="139"/>
                    </a:lnTo>
                    <a:lnTo>
                      <a:pt x="35" y="142"/>
                    </a:lnTo>
                    <a:lnTo>
                      <a:pt x="28" y="144"/>
                    </a:lnTo>
                    <a:lnTo>
                      <a:pt x="21" y="148"/>
                    </a:lnTo>
                    <a:lnTo>
                      <a:pt x="14" y="151"/>
                    </a:lnTo>
                    <a:lnTo>
                      <a:pt x="8" y="153"/>
                    </a:lnTo>
                    <a:lnTo>
                      <a:pt x="2" y="155"/>
                    </a:lnTo>
                    <a:lnTo>
                      <a:pt x="4" y="144"/>
                    </a:lnTo>
                    <a:lnTo>
                      <a:pt x="4" y="134"/>
                    </a:lnTo>
                    <a:lnTo>
                      <a:pt x="4" y="124"/>
                    </a:lnTo>
                    <a:lnTo>
                      <a:pt x="5" y="113"/>
                    </a:lnTo>
                    <a:lnTo>
                      <a:pt x="15" y="109"/>
                    </a:lnTo>
                    <a:lnTo>
                      <a:pt x="24" y="104"/>
                    </a:lnTo>
                    <a:lnTo>
                      <a:pt x="36" y="100"/>
                    </a:lnTo>
                    <a:lnTo>
                      <a:pt x="46" y="97"/>
                    </a:lnTo>
                    <a:lnTo>
                      <a:pt x="58" y="95"/>
                    </a:lnTo>
                    <a:lnTo>
                      <a:pt x="68" y="90"/>
                    </a:lnTo>
                    <a:lnTo>
                      <a:pt x="80" y="87"/>
                    </a:lnTo>
                    <a:lnTo>
                      <a:pt x="90" y="81"/>
                    </a:lnTo>
                    <a:lnTo>
                      <a:pt x="80" y="82"/>
                    </a:lnTo>
                    <a:lnTo>
                      <a:pt x="68" y="83"/>
                    </a:lnTo>
                    <a:lnTo>
                      <a:pt x="58" y="86"/>
                    </a:lnTo>
                    <a:lnTo>
                      <a:pt x="47" y="89"/>
                    </a:lnTo>
                    <a:lnTo>
                      <a:pt x="36" y="91"/>
                    </a:lnTo>
                    <a:lnTo>
                      <a:pt x="25" y="95"/>
                    </a:lnTo>
                    <a:lnTo>
                      <a:pt x="15" y="98"/>
                    </a:lnTo>
                    <a:lnTo>
                      <a:pt x="5" y="100"/>
                    </a:lnTo>
                    <a:lnTo>
                      <a:pt x="6" y="89"/>
                    </a:lnTo>
                    <a:lnTo>
                      <a:pt x="6" y="77"/>
                    </a:lnTo>
                    <a:lnTo>
                      <a:pt x="7" y="67"/>
                    </a:lnTo>
                    <a:lnTo>
                      <a:pt x="7" y="56"/>
                    </a:lnTo>
                    <a:lnTo>
                      <a:pt x="14" y="51"/>
                    </a:lnTo>
                    <a:lnTo>
                      <a:pt x="22" y="47"/>
                    </a:lnTo>
                    <a:lnTo>
                      <a:pt x="30" y="44"/>
                    </a:lnTo>
                    <a:lnTo>
                      <a:pt x="39" y="41"/>
                    </a:lnTo>
                    <a:lnTo>
                      <a:pt x="47" y="37"/>
                    </a:lnTo>
                    <a:lnTo>
                      <a:pt x="57" y="35"/>
                    </a:lnTo>
                    <a:lnTo>
                      <a:pt x="66" y="33"/>
                    </a:lnTo>
                    <a:lnTo>
                      <a:pt x="75" y="29"/>
                    </a:lnTo>
                    <a:lnTo>
                      <a:pt x="81" y="26"/>
                    </a:lnTo>
                    <a:lnTo>
                      <a:pt x="89" y="21"/>
                    </a:lnTo>
                    <a:lnTo>
                      <a:pt x="99" y="16"/>
                    </a:lnTo>
                    <a:lnTo>
                      <a:pt x="109" y="11"/>
                    </a:lnTo>
                    <a:lnTo>
                      <a:pt x="120" y="6"/>
                    </a:lnTo>
                    <a:lnTo>
                      <a:pt x="130" y="3"/>
                    </a:lnTo>
                    <a:lnTo>
                      <a:pt x="138" y="0"/>
                    </a:lnTo>
                    <a:lnTo>
                      <a:pt x="145" y="0"/>
                    </a:lnTo>
                    <a:lnTo>
                      <a:pt x="145" y="4"/>
                    </a:lnTo>
                    <a:lnTo>
                      <a:pt x="145" y="8"/>
                    </a:lnTo>
                    <a:lnTo>
                      <a:pt x="145" y="13"/>
                    </a:lnTo>
                    <a:lnTo>
                      <a:pt x="145" y="18"/>
                    </a:lnTo>
                    <a:lnTo>
                      <a:pt x="139" y="22"/>
                    </a:lnTo>
                    <a:lnTo>
                      <a:pt x="133" y="26"/>
                    </a:lnTo>
                    <a:lnTo>
                      <a:pt x="124" y="29"/>
                    </a:lnTo>
                    <a:lnTo>
                      <a:pt x="116" y="33"/>
                    </a:lnTo>
                    <a:lnTo>
                      <a:pt x="107" y="35"/>
                    </a:lnTo>
                    <a:lnTo>
                      <a:pt x="98" y="37"/>
                    </a:lnTo>
                    <a:lnTo>
                      <a:pt x="91" y="39"/>
                    </a:lnTo>
                    <a:lnTo>
                      <a:pt x="84" y="42"/>
                    </a:lnTo>
                    <a:lnTo>
                      <a:pt x="85" y="44"/>
                    </a:lnTo>
                    <a:lnTo>
                      <a:pt x="85" y="46"/>
                    </a:lnTo>
                    <a:lnTo>
                      <a:pt x="86" y="47"/>
                    </a:lnTo>
                    <a:lnTo>
                      <a:pt x="89" y="49"/>
                    </a:lnTo>
                    <a:lnTo>
                      <a:pt x="96" y="46"/>
                    </a:lnTo>
                    <a:lnTo>
                      <a:pt x="103" y="43"/>
                    </a:lnTo>
                    <a:lnTo>
                      <a:pt x="109" y="41"/>
                    </a:lnTo>
                    <a:lnTo>
                      <a:pt x="118" y="37"/>
                    </a:lnTo>
                    <a:lnTo>
                      <a:pt x="124" y="35"/>
                    </a:lnTo>
                    <a:lnTo>
                      <a:pt x="131" y="33"/>
                    </a:lnTo>
                    <a:lnTo>
                      <a:pt x="139" y="31"/>
                    </a:lnTo>
                    <a:lnTo>
                      <a:pt x="146" y="30"/>
                    </a:lnTo>
                    <a:lnTo>
                      <a:pt x="145" y="44"/>
                    </a:lnTo>
                    <a:lnTo>
                      <a:pt x="145" y="58"/>
                    </a:lnTo>
                    <a:lnTo>
                      <a:pt x="145" y="73"/>
                    </a:lnTo>
                    <a:lnTo>
                      <a:pt x="144" y="87"/>
                    </a:lnTo>
                    <a:lnTo>
                      <a:pt x="136" y="89"/>
                    </a:lnTo>
                    <a:lnTo>
                      <a:pt x="130" y="92"/>
                    </a:lnTo>
                    <a:lnTo>
                      <a:pt x="123" y="96"/>
                    </a:lnTo>
                    <a:lnTo>
                      <a:pt x="111" y="103"/>
                    </a:lnTo>
                    <a:lnTo>
                      <a:pt x="97" y="106"/>
                    </a:lnTo>
                    <a:lnTo>
                      <a:pt x="86" y="109"/>
                    </a:lnTo>
                    <a:lnTo>
                      <a:pt x="80" y="111"/>
                    </a:lnTo>
                    <a:lnTo>
                      <a:pt x="74" y="112"/>
                    </a:lnTo>
                    <a:lnTo>
                      <a:pt x="70" y="113"/>
                    </a:lnTo>
                    <a:lnTo>
                      <a:pt x="68" y="113"/>
                    </a:lnTo>
                    <a:lnTo>
                      <a:pt x="66" y="114"/>
                    </a:lnTo>
                    <a:lnTo>
                      <a:pt x="65" y="114"/>
                    </a:lnTo>
                    <a:lnTo>
                      <a:pt x="65" y="115"/>
                    </a:lnTo>
                    <a:lnTo>
                      <a:pt x="65" y="117"/>
                    </a:lnTo>
                    <a:lnTo>
                      <a:pt x="65" y="119"/>
                    </a:lnTo>
                    <a:lnTo>
                      <a:pt x="65" y="120"/>
                    </a:lnTo>
                    <a:lnTo>
                      <a:pt x="70" y="120"/>
                    </a:lnTo>
                    <a:lnTo>
                      <a:pt x="76" y="119"/>
                    </a:lnTo>
                    <a:lnTo>
                      <a:pt x="83" y="118"/>
                    </a:lnTo>
                    <a:lnTo>
                      <a:pt x="89" y="117"/>
                    </a:lnTo>
                    <a:lnTo>
                      <a:pt x="95" y="115"/>
                    </a:lnTo>
                    <a:lnTo>
                      <a:pt x="101" y="114"/>
                    </a:lnTo>
                    <a:lnTo>
                      <a:pt x="107" y="113"/>
                    </a:lnTo>
                    <a:lnTo>
                      <a:pt x="114" y="113"/>
                    </a:lnTo>
                    <a:lnTo>
                      <a:pt x="119" y="115"/>
                    </a:lnTo>
                    <a:lnTo>
                      <a:pt x="124" y="117"/>
                    </a:lnTo>
                    <a:lnTo>
                      <a:pt x="133" y="119"/>
                    </a:lnTo>
                    <a:lnTo>
                      <a:pt x="147" y="122"/>
                    </a:lnTo>
                    <a:lnTo>
                      <a:pt x="147" y="125"/>
                    </a:lnTo>
                    <a:lnTo>
                      <a:pt x="149" y="127"/>
                    </a:lnTo>
                    <a:lnTo>
                      <a:pt x="149" y="130"/>
                    </a:lnTo>
                    <a:lnTo>
                      <a:pt x="149" y="133"/>
                    </a:lnTo>
                    <a:lnTo>
                      <a:pt x="137" y="136"/>
                    </a:lnTo>
                    <a:lnTo>
                      <a:pt x="128" y="139"/>
                    </a:lnTo>
                    <a:lnTo>
                      <a:pt x="120" y="142"/>
                    </a:lnTo>
                    <a:lnTo>
                      <a:pt x="113" y="144"/>
                    </a:lnTo>
                    <a:lnTo>
                      <a:pt x="104" y="148"/>
                    </a:lnTo>
                    <a:lnTo>
                      <a:pt x="92" y="151"/>
                    </a:lnTo>
                    <a:lnTo>
                      <a:pt x="77" y="157"/>
                    </a:lnTo>
                    <a:lnTo>
                      <a:pt x="59" y="164"/>
                    </a:lnTo>
                    <a:lnTo>
                      <a:pt x="53" y="167"/>
                    </a:lnTo>
                    <a:lnTo>
                      <a:pt x="46" y="171"/>
                    </a:lnTo>
                    <a:lnTo>
                      <a:pt x="38" y="174"/>
                    </a:lnTo>
                    <a:lnTo>
                      <a:pt x="30" y="178"/>
                    </a:lnTo>
                    <a:lnTo>
                      <a:pt x="22" y="181"/>
                    </a:lnTo>
                    <a:lnTo>
                      <a:pt x="14" y="183"/>
                    </a:lnTo>
                    <a:lnTo>
                      <a:pt x="7" y="185"/>
                    </a:lnTo>
                    <a:lnTo>
                      <a:pt x="1" y="185"/>
                    </a:lnTo>
                    <a:close/>
                  </a:path>
                </a:pathLst>
              </a:custGeom>
              <a:solidFill>
                <a:srgbClr val="99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01" name="Freeform 144"/>
              <p:cNvSpPr>
                <a:spLocks/>
              </p:cNvSpPr>
              <p:nvPr/>
            </p:nvSpPr>
            <p:spPr bwMode="auto">
              <a:xfrm>
                <a:off x="4167" y="574"/>
                <a:ext cx="153" cy="69"/>
              </a:xfrm>
              <a:custGeom>
                <a:avLst/>
                <a:gdLst>
                  <a:gd name="T0" fmla="*/ 137 w 305"/>
                  <a:gd name="T1" fmla="*/ 125 h 137"/>
                  <a:gd name="T2" fmla="*/ 102 w 305"/>
                  <a:gd name="T3" fmla="*/ 102 h 137"/>
                  <a:gd name="T4" fmla="*/ 65 w 305"/>
                  <a:gd name="T5" fmla="*/ 80 h 137"/>
                  <a:gd name="T6" fmla="*/ 30 w 305"/>
                  <a:gd name="T7" fmla="*/ 58 h 137"/>
                  <a:gd name="T8" fmla="*/ 7 w 305"/>
                  <a:gd name="T9" fmla="*/ 42 h 137"/>
                  <a:gd name="T10" fmla="*/ 1 w 305"/>
                  <a:gd name="T11" fmla="*/ 35 h 137"/>
                  <a:gd name="T12" fmla="*/ 16 w 305"/>
                  <a:gd name="T13" fmla="*/ 27 h 137"/>
                  <a:gd name="T14" fmla="*/ 48 w 305"/>
                  <a:gd name="T15" fmla="*/ 19 h 137"/>
                  <a:gd name="T16" fmla="*/ 80 w 305"/>
                  <a:gd name="T17" fmla="*/ 12 h 137"/>
                  <a:gd name="T18" fmla="*/ 112 w 305"/>
                  <a:gd name="T19" fmla="*/ 4 h 137"/>
                  <a:gd name="T20" fmla="*/ 136 w 305"/>
                  <a:gd name="T21" fmla="*/ 2 h 137"/>
                  <a:gd name="T22" fmla="*/ 144 w 305"/>
                  <a:gd name="T23" fmla="*/ 6 h 137"/>
                  <a:gd name="T24" fmla="*/ 142 w 305"/>
                  <a:gd name="T25" fmla="*/ 14 h 137"/>
                  <a:gd name="T26" fmla="*/ 125 w 305"/>
                  <a:gd name="T27" fmla="*/ 20 h 137"/>
                  <a:gd name="T28" fmla="*/ 106 w 305"/>
                  <a:gd name="T29" fmla="*/ 24 h 137"/>
                  <a:gd name="T30" fmla="*/ 89 w 305"/>
                  <a:gd name="T31" fmla="*/ 27 h 137"/>
                  <a:gd name="T32" fmla="*/ 79 w 305"/>
                  <a:gd name="T33" fmla="*/ 36 h 137"/>
                  <a:gd name="T34" fmla="*/ 74 w 305"/>
                  <a:gd name="T35" fmla="*/ 53 h 137"/>
                  <a:gd name="T36" fmla="*/ 94 w 305"/>
                  <a:gd name="T37" fmla="*/ 77 h 137"/>
                  <a:gd name="T38" fmla="*/ 122 w 305"/>
                  <a:gd name="T39" fmla="*/ 98 h 137"/>
                  <a:gd name="T40" fmla="*/ 135 w 305"/>
                  <a:gd name="T41" fmla="*/ 107 h 137"/>
                  <a:gd name="T42" fmla="*/ 141 w 305"/>
                  <a:gd name="T43" fmla="*/ 111 h 137"/>
                  <a:gd name="T44" fmla="*/ 151 w 305"/>
                  <a:gd name="T45" fmla="*/ 107 h 137"/>
                  <a:gd name="T46" fmla="*/ 164 w 305"/>
                  <a:gd name="T47" fmla="*/ 103 h 137"/>
                  <a:gd name="T48" fmla="*/ 175 w 305"/>
                  <a:gd name="T49" fmla="*/ 104 h 137"/>
                  <a:gd name="T50" fmla="*/ 189 w 305"/>
                  <a:gd name="T51" fmla="*/ 106 h 137"/>
                  <a:gd name="T52" fmla="*/ 211 w 305"/>
                  <a:gd name="T53" fmla="*/ 105 h 137"/>
                  <a:gd name="T54" fmla="*/ 234 w 305"/>
                  <a:gd name="T55" fmla="*/ 99 h 137"/>
                  <a:gd name="T56" fmla="*/ 258 w 305"/>
                  <a:gd name="T57" fmla="*/ 92 h 137"/>
                  <a:gd name="T58" fmla="*/ 282 w 305"/>
                  <a:gd name="T59" fmla="*/ 88 h 137"/>
                  <a:gd name="T60" fmla="*/ 296 w 305"/>
                  <a:gd name="T61" fmla="*/ 88 h 137"/>
                  <a:gd name="T62" fmla="*/ 302 w 305"/>
                  <a:gd name="T63" fmla="*/ 91 h 137"/>
                  <a:gd name="T64" fmla="*/ 296 w 305"/>
                  <a:gd name="T65" fmla="*/ 98 h 137"/>
                  <a:gd name="T66" fmla="*/ 261 w 305"/>
                  <a:gd name="T67" fmla="*/ 110 h 137"/>
                  <a:gd name="T68" fmla="*/ 217 w 305"/>
                  <a:gd name="T69" fmla="*/ 121 h 137"/>
                  <a:gd name="T70" fmla="*/ 183 w 305"/>
                  <a:gd name="T71" fmla="*/ 129 h 137"/>
                  <a:gd name="T72" fmla="*/ 167 w 305"/>
                  <a:gd name="T73" fmla="*/ 134 h 137"/>
                  <a:gd name="T74" fmla="*/ 159 w 305"/>
                  <a:gd name="T75"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5" h="137">
                    <a:moveTo>
                      <a:pt x="156" y="137"/>
                    </a:moveTo>
                    <a:lnTo>
                      <a:pt x="137" y="125"/>
                    </a:lnTo>
                    <a:lnTo>
                      <a:pt x="120" y="113"/>
                    </a:lnTo>
                    <a:lnTo>
                      <a:pt x="102" y="102"/>
                    </a:lnTo>
                    <a:lnTo>
                      <a:pt x="83" y="91"/>
                    </a:lnTo>
                    <a:lnTo>
                      <a:pt x="65" y="80"/>
                    </a:lnTo>
                    <a:lnTo>
                      <a:pt x="48" y="69"/>
                    </a:lnTo>
                    <a:lnTo>
                      <a:pt x="30" y="58"/>
                    </a:lnTo>
                    <a:lnTo>
                      <a:pt x="14" y="45"/>
                    </a:lnTo>
                    <a:lnTo>
                      <a:pt x="7" y="42"/>
                    </a:lnTo>
                    <a:lnTo>
                      <a:pt x="4" y="38"/>
                    </a:lnTo>
                    <a:lnTo>
                      <a:pt x="1" y="35"/>
                    </a:lnTo>
                    <a:lnTo>
                      <a:pt x="0" y="31"/>
                    </a:lnTo>
                    <a:lnTo>
                      <a:pt x="16" y="27"/>
                    </a:lnTo>
                    <a:lnTo>
                      <a:pt x="31" y="23"/>
                    </a:lnTo>
                    <a:lnTo>
                      <a:pt x="48" y="19"/>
                    </a:lnTo>
                    <a:lnTo>
                      <a:pt x="64" y="15"/>
                    </a:lnTo>
                    <a:lnTo>
                      <a:pt x="80" y="12"/>
                    </a:lnTo>
                    <a:lnTo>
                      <a:pt x="96" y="8"/>
                    </a:lnTo>
                    <a:lnTo>
                      <a:pt x="112" y="4"/>
                    </a:lnTo>
                    <a:lnTo>
                      <a:pt x="129" y="0"/>
                    </a:lnTo>
                    <a:lnTo>
                      <a:pt x="136" y="2"/>
                    </a:lnTo>
                    <a:lnTo>
                      <a:pt x="141" y="4"/>
                    </a:lnTo>
                    <a:lnTo>
                      <a:pt x="144" y="6"/>
                    </a:lnTo>
                    <a:lnTo>
                      <a:pt x="149" y="9"/>
                    </a:lnTo>
                    <a:lnTo>
                      <a:pt x="142" y="14"/>
                    </a:lnTo>
                    <a:lnTo>
                      <a:pt x="134" y="17"/>
                    </a:lnTo>
                    <a:lnTo>
                      <a:pt x="125" y="20"/>
                    </a:lnTo>
                    <a:lnTo>
                      <a:pt x="115" y="22"/>
                    </a:lnTo>
                    <a:lnTo>
                      <a:pt x="106" y="24"/>
                    </a:lnTo>
                    <a:lnTo>
                      <a:pt x="97" y="26"/>
                    </a:lnTo>
                    <a:lnTo>
                      <a:pt x="89" y="27"/>
                    </a:lnTo>
                    <a:lnTo>
                      <a:pt x="81" y="28"/>
                    </a:lnTo>
                    <a:lnTo>
                      <a:pt x="79" y="36"/>
                    </a:lnTo>
                    <a:lnTo>
                      <a:pt x="76" y="44"/>
                    </a:lnTo>
                    <a:lnTo>
                      <a:pt x="74" y="53"/>
                    </a:lnTo>
                    <a:lnTo>
                      <a:pt x="73" y="61"/>
                    </a:lnTo>
                    <a:lnTo>
                      <a:pt x="94" y="77"/>
                    </a:lnTo>
                    <a:lnTo>
                      <a:pt x="110" y="89"/>
                    </a:lnTo>
                    <a:lnTo>
                      <a:pt x="122" y="98"/>
                    </a:lnTo>
                    <a:lnTo>
                      <a:pt x="130" y="104"/>
                    </a:lnTo>
                    <a:lnTo>
                      <a:pt x="135" y="107"/>
                    </a:lnTo>
                    <a:lnTo>
                      <a:pt x="138" y="110"/>
                    </a:lnTo>
                    <a:lnTo>
                      <a:pt x="141" y="111"/>
                    </a:lnTo>
                    <a:lnTo>
                      <a:pt x="142" y="112"/>
                    </a:lnTo>
                    <a:lnTo>
                      <a:pt x="151" y="107"/>
                    </a:lnTo>
                    <a:lnTo>
                      <a:pt x="158" y="104"/>
                    </a:lnTo>
                    <a:lnTo>
                      <a:pt x="164" y="103"/>
                    </a:lnTo>
                    <a:lnTo>
                      <a:pt x="170" y="103"/>
                    </a:lnTo>
                    <a:lnTo>
                      <a:pt x="175" y="104"/>
                    </a:lnTo>
                    <a:lnTo>
                      <a:pt x="181" y="105"/>
                    </a:lnTo>
                    <a:lnTo>
                      <a:pt x="189" y="106"/>
                    </a:lnTo>
                    <a:lnTo>
                      <a:pt x="200" y="109"/>
                    </a:lnTo>
                    <a:lnTo>
                      <a:pt x="211" y="105"/>
                    </a:lnTo>
                    <a:lnTo>
                      <a:pt x="223" y="102"/>
                    </a:lnTo>
                    <a:lnTo>
                      <a:pt x="234" y="99"/>
                    </a:lnTo>
                    <a:lnTo>
                      <a:pt x="246" y="96"/>
                    </a:lnTo>
                    <a:lnTo>
                      <a:pt x="258" y="92"/>
                    </a:lnTo>
                    <a:lnTo>
                      <a:pt x="270" y="90"/>
                    </a:lnTo>
                    <a:lnTo>
                      <a:pt x="282" y="88"/>
                    </a:lnTo>
                    <a:lnTo>
                      <a:pt x="294" y="85"/>
                    </a:lnTo>
                    <a:lnTo>
                      <a:pt x="296" y="88"/>
                    </a:lnTo>
                    <a:lnTo>
                      <a:pt x="300" y="89"/>
                    </a:lnTo>
                    <a:lnTo>
                      <a:pt x="302" y="91"/>
                    </a:lnTo>
                    <a:lnTo>
                      <a:pt x="305" y="94"/>
                    </a:lnTo>
                    <a:lnTo>
                      <a:pt x="296" y="98"/>
                    </a:lnTo>
                    <a:lnTo>
                      <a:pt x="281" y="104"/>
                    </a:lnTo>
                    <a:lnTo>
                      <a:pt x="261" y="110"/>
                    </a:lnTo>
                    <a:lnTo>
                      <a:pt x="239" y="115"/>
                    </a:lnTo>
                    <a:lnTo>
                      <a:pt x="217" y="121"/>
                    </a:lnTo>
                    <a:lnTo>
                      <a:pt x="197" y="126"/>
                    </a:lnTo>
                    <a:lnTo>
                      <a:pt x="183" y="129"/>
                    </a:lnTo>
                    <a:lnTo>
                      <a:pt x="176" y="130"/>
                    </a:lnTo>
                    <a:lnTo>
                      <a:pt x="167" y="134"/>
                    </a:lnTo>
                    <a:lnTo>
                      <a:pt x="162" y="136"/>
                    </a:lnTo>
                    <a:lnTo>
                      <a:pt x="159" y="137"/>
                    </a:lnTo>
                    <a:lnTo>
                      <a:pt x="156" y="137"/>
                    </a:lnTo>
                    <a:close/>
                  </a:path>
                </a:pathLst>
              </a:custGeom>
              <a:solidFill>
                <a:srgbClr val="66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02" name="Freeform 145"/>
              <p:cNvSpPr>
                <a:spLocks/>
              </p:cNvSpPr>
              <p:nvPr/>
            </p:nvSpPr>
            <p:spPr bwMode="auto">
              <a:xfrm>
                <a:off x="4245" y="628"/>
                <a:ext cx="10" cy="7"/>
              </a:xfrm>
              <a:custGeom>
                <a:avLst/>
                <a:gdLst>
                  <a:gd name="T0" fmla="*/ 1 w 20"/>
                  <a:gd name="T1" fmla="*/ 13 h 13"/>
                  <a:gd name="T2" fmla="*/ 1 w 20"/>
                  <a:gd name="T3" fmla="*/ 12 h 13"/>
                  <a:gd name="T4" fmla="*/ 1 w 20"/>
                  <a:gd name="T5" fmla="*/ 11 h 13"/>
                  <a:gd name="T6" fmla="*/ 1 w 20"/>
                  <a:gd name="T7" fmla="*/ 10 h 13"/>
                  <a:gd name="T8" fmla="*/ 0 w 20"/>
                  <a:gd name="T9" fmla="*/ 9 h 13"/>
                  <a:gd name="T10" fmla="*/ 4 w 20"/>
                  <a:gd name="T11" fmla="*/ 6 h 13"/>
                  <a:gd name="T12" fmla="*/ 10 w 20"/>
                  <a:gd name="T13" fmla="*/ 4 h 13"/>
                  <a:gd name="T14" fmla="*/ 15 w 20"/>
                  <a:gd name="T15" fmla="*/ 2 h 13"/>
                  <a:gd name="T16" fmla="*/ 19 w 20"/>
                  <a:gd name="T17" fmla="*/ 0 h 13"/>
                  <a:gd name="T18" fmla="*/ 19 w 20"/>
                  <a:gd name="T19" fmla="*/ 1 h 13"/>
                  <a:gd name="T20" fmla="*/ 19 w 20"/>
                  <a:gd name="T21" fmla="*/ 2 h 13"/>
                  <a:gd name="T22" fmla="*/ 19 w 20"/>
                  <a:gd name="T23" fmla="*/ 3 h 13"/>
                  <a:gd name="T24" fmla="*/ 20 w 20"/>
                  <a:gd name="T25" fmla="*/ 4 h 13"/>
                  <a:gd name="T26" fmla="*/ 16 w 20"/>
                  <a:gd name="T27" fmla="*/ 8 h 13"/>
                  <a:gd name="T28" fmla="*/ 11 w 20"/>
                  <a:gd name="T29" fmla="*/ 10 h 13"/>
                  <a:gd name="T30" fmla="*/ 7 w 20"/>
                  <a:gd name="T31" fmla="*/ 12 h 13"/>
                  <a:gd name="T32" fmla="*/ 1 w 20"/>
                  <a:gd name="T33"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 h="13">
                    <a:moveTo>
                      <a:pt x="1" y="13"/>
                    </a:moveTo>
                    <a:lnTo>
                      <a:pt x="1" y="12"/>
                    </a:lnTo>
                    <a:lnTo>
                      <a:pt x="1" y="11"/>
                    </a:lnTo>
                    <a:lnTo>
                      <a:pt x="1" y="10"/>
                    </a:lnTo>
                    <a:lnTo>
                      <a:pt x="0" y="9"/>
                    </a:lnTo>
                    <a:lnTo>
                      <a:pt x="4" y="6"/>
                    </a:lnTo>
                    <a:lnTo>
                      <a:pt x="10" y="4"/>
                    </a:lnTo>
                    <a:lnTo>
                      <a:pt x="15" y="2"/>
                    </a:lnTo>
                    <a:lnTo>
                      <a:pt x="19" y="0"/>
                    </a:lnTo>
                    <a:lnTo>
                      <a:pt x="19" y="1"/>
                    </a:lnTo>
                    <a:lnTo>
                      <a:pt x="19" y="2"/>
                    </a:lnTo>
                    <a:lnTo>
                      <a:pt x="19" y="3"/>
                    </a:lnTo>
                    <a:lnTo>
                      <a:pt x="20" y="4"/>
                    </a:lnTo>
                    <a:lnTo>
                      <a:pt x="16" y="8"/>
                    </a:lnTo>
                    <a:lnTo>
                      <a:pt x="11" y="10"/>
                    </a:lnTo>
                    <a:lnTo>
                      <a:pt x="7" y="12"/>
                    </a:lnTo>
                    <a:lnTo>
                      <a:pt x="1"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03" name="Freeform 146"/>
              <p:cNvSpPr>
                <a:spLocks/>
              </p:cNvSpPr>
              <p:nvPr/>
            </p:nvSpPr>
            <p:spPr bwMode="auto">
              <a:xfrm>
                <a:off x="4209" y="582"/>
                <a:ext cx="97" cy="43"/>
              </a:xfrm>
              <a:custGeom>
                <a:avLst/>
                <a:gdLst>
                  <a:gd name="T0" fmla="*/ 47 w 196"/>
                  <a:gd name="T1" fmla="*/ 80 h 86"/>
                  <a:gd name="T2" fmla="*/ 34 w 196"/>
                  <a:gd name="T3" fmla="*/ 69 h 86"/>
                  <a:gd name="T4" fmla="*/ 21 w 196"/>
                  <a:gd name="T5" fmla="*/ 59 h 86"/>
                  <a:gd name="T6" fmla="*/ 7 w 196"/>
                  <a:gd name="T7" fmla="*/ 49 h 86"/>
                  <a:gd name="T8" fmla="*/ 1 w 196"/>
                  <a:gd name="T9" fmla="*/ 38 h 86"/>
                  <a:gd name="T10" fmla="*/ 5 w 196"/>
                  <a:gd name="T11" fmla="*/ 27 h 86"/>
                  <a:gd name="T12" fmla="*/ 12 w 196"/>
                  <a:gd name="T13" fmla="*/ 18 h 86"/>
                  <a:gd name="T14" fmla="*/ 28 w 196"/>
                  <a:gd name="T15" fmla="*/ 11 h 86"/>
                  <a:gd name="T16" fmla="*/ 50 w 196"/>
                  <a:gd name="T17" fmla="*/ 6 h 86"/>
                  <a:gd name="T18" fmla="*/ 70 w 196"/>
                  <a:gd name="T19" fmla="*/ 3 h 86"/>
                  <a:gd name="T20" fmla="*/ 80 w 196"/>
                  <a:gd name="T21" fmla="*/ 1 h 86"/>
                  <a:gd name="T22" fmla="*/ 81 w 196"/>
                  <a:gd name="T23" fmla="*/ 1 h 86"/>
                  <a:gd name="T24" fmla="*/ 75 w 196"/>
                  <a:gd name="T25" fmla="*/ 6 h 86"/>
                  <a:gd name="T26" fmla="*/ 61 w 196"/>
                  <a:gd name="T27" fmla="*/ 12 h 86"/>
                  <a:gd name="T28" fmla="*/ 47 w 196"/>
                  <a:gd name="T29" fmla="*/ 16 h 86"/>
                  <a:gd name="T30" fmla="*/ 35 w 196"/>
                  <a:gd name="T31" fmla="*/ 21 h 86"/>
                  <a:gd name="T32" fmla="*/ 28 w 196"/>
                  <a:gd name="T33" fmla="*/ 25 h 86"/>
                  <a:gd name="T34" fmla="*/ 27 w 196"/>
                  <a:gd name="T35" fmla="*/ 28 h 86"/>
                  <a:gd name="T36" fmla="*/ 38 w 196"/>
                  <a:gd name="T37" fmla="*/ 27 h 86"/>
                  <a:gd name="T38" fmla="*/ 62 w 196"/>
                  <a:gd name="T39" fmla="*/ 15 h 86"/>
                  <a:gd name="T40" fmla="*/ 88 w 196"/>
                  <a:gd name="T41" fmla="*/ 7 h 86"/>
                  <a:gd name="T42" fmla="*/ 108 w 196"/>
                  <a:gd name="T43" fmla="*/ 14 h 86"/>
                  <a:gd name="T44" fmla="*/ 121 w 196"/>
                  <a:gd name="T45" fmla="*/ 36 h 86"/>
                  <a:gd name="T46" fmla="*/ 134 w 196"/>
                  <a:gd name="T47" fmla="*/ 46 h 86"/>
                  <a:gd name="T48" fmla="*/ 148 w 196"/>
                  <a:gd name="T49" fmla="*/ 52 h 86"/>
                  <a:gd name="T50" fmla="*/ 161 w 196"/>
                  <a:gd name="T51" fmla="*/ 52 h 86"/>
                  <a:gd name="T52" fmla="*/ 176 w 196"/>
                  <a:gd name="T53" fmla="*/ 53 h 86"/>
                  <a:gd name="T54" fmla="*/ 190 w 196"/>
                  <a:gd name="T55" fmla="*/ 58 h 86"/>
                  <a:gd name="T56" fmla="*/ 190 w 196"/>
                  <a:gd name="T57" fmla="*/ 65 h 86"/>
                  <a:gd name="T58" fmla="*/ 165 w 196"/>
                  <a:gd name="T59" fmla="*/ 72 h 86"/>
                  <a:gd name="T60" fmla="*/ 134 w 196"/>
                  <a:gd name="T61" fmla="*/ 80 h 86"/>
                  <a:gd name="T62" fmla="*/ 110 w 196"/>
                  <a:gd name="T63" fmla="*/ 83 h 86"/>
                  <a:gd name="T64" fmla="*/ 98 w 196"/>
                  <a:gd name="T65" fmla="*/ 80 h 86"/>
                  <a:gd name="T66" fmla="*/ 87 w 196"/>
                  <a:gd name="T67" fmla="*/ 79 h 86"/>
                  <a:gd name="T68" fmla="*/ 77 w 196"/>
                  <a:gd name="T69" fmla="*/ 80 h 86"/>
                  <a:gd name="T70" fmla="*/ 67 w 196"/>
                  <a:gd name="T71" fmla="*/ 83 h 86"/>
                  <a:gd name="T72" fmla="*/ 59 w 196"/>
                  <a:gd name="T73" fmla="*/ 86 h 86"/>
                  <a:gd name="T74" fmla="*/ 55 w 196"/>
                  <a:gd name="T7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6" h="86">
                    <a:moveTo>
                      <a:pt x="54" y="86"/>
                    </a:moveTo>
                    <a:lnTo>
                      <a:pt x="47" y="80"/>
                    </a:lnTo>
                    <a:lnTo>
                      <a:pt x="41" y="75"/>
                    </a:lnTo>
                    <a:lnTo>
                      <a:pt x="34" y="69"/>
                    </a:lnTo>
                    <a:lnTo>
                      <a:pt x="28" y="65"/>
                    </a:lnTo>
                    <a:lnTo>
                      <a:pt x="21" y="59"/>
                    </a:lnTo>
                    <a:lnTo>
                      <a:pt x="14" y="54"/>
                    </a:lnTo>
                    <a:lnTo>
                      <a:pt x="7" y="49"/>
                    </a:lnTo>
                    <a:lnTo>
                      <a:pt x="0" y="44"/>
                    </a:lnTo>
                    <a:lnTo>
                      <a:pt x="1" y="38"/>
                    </a:lnTo>
                    <a:lnTo>
                      <a:pt x="3" y="33"/>
                    </a:lnTo>
                    <a:lnTo>
                      <a:pt x="5" y="27"/>
                    </a:lnTo>
                    <a:lnTo>
                      <a:pt x="6" y="21"/>
                    </a:lnTo>
                    <a:lnTo>
                      <a:pt x="12" y="18"/>
                    </a:lnTo>
                    <a:lnTo>
                      <a:pt x="19" y="14"/>
                    </a:lnTo>
                    <a:lnTo>
                      <a:pt x="28" y="11"/>
                    </a:lnTo>
                    <a:lnTo>
                      <a:pt x="39" y="8"/>
                    </a:lnTo>
                    <a:lnTo>
                      <a:pt x="50" y="6"/>
                    </a:lnTo>
                    <a:lnTo>
                      <a:pt x="61" y="4"/>
                    </a:lnTo>
                    <a:lnTo>
                      <a:pt x="70" y="3"/>
                    </a:lnTo>
                    <a:lnTo>
                      <a:pt x="80" y="0"/>
                    </a:lnTo>
                    <a:lnTo>
                      <a:pt x="80" y="1"/>
                    </a:lnTo>
                    <a:lnTo>
                      <a:pt x="81" y="1"/>
                    </a:lnTo>
                    <a:lnTo>
                      <a:pt x="81" y="1"/>
                    </a:lnTo>
                    <a:lnTo>
                      <a:pt x="81" y="3"/>
                    </a:lnTo>
                    <a:lnTo>
                      <a:pt x="75" y="6"/>
                    </a:lnTo>
                    <a:lnTo>
                      <a:pt x="68" y="8"/>
                    </a:lnTo>
                    <a:lnTo>
                      <a:pt x="61" y="12"/>
                    </a:lnTo>
                    <a:lnTo>
                      <a:pt x="54" y="14"/>
                    </a:lnTo>
                    <a:lnTo>
                      <a:pt x="47" y="16"/>
                    </a:lnTo>
                    <a:lnTo>
                      <a:pt x="42" y="19"/>
                    </a:lnTo>
                    <a:lnTo>
                      <a:pt x="35" y="21"/>
                    </a:lnTo>
                    <a:lnTo>
                      <a:pt x="28" y="23"/>
                    </a:lnTo>
                    <a:lnTo>
                      <a:pt x="28" y="25"/>
                    </a:lnTo>
                    <a:lnTo>
                      <a:pt x="28" y="27"/>
                    </a:lnTo>
                    <a:lnTo>
                      <a:pt x="27" y="28"/>
                    </a:lnTo>
                    <a:lnTo>
                      <a:pt x="27" y="29"/>
                    </a:lnTo>
                    <a:lnTo>
                      <a:pt x="38" y="27"/>
                    </a:lnTo>
                    <a:lnTo>
                      <a:pt x="50" y="22"/>
                    </a:lnTo>
                    <a:lnTo>
                      <a:pt x="62" y="15"/>
                    </a:lnTo>
                    <a:lnTo>
                      <a:pt x="76" y="10"/>
                    </a:lnTo>
                    <a:lnTo>
                      <a:pt x="88" y="7"/>
                    </a:lnTo>
                    <a:lnTo>
                      <a:pt x="99" y="7"/>
                    </a:lnTo>
                    <a:lnTo>
                      <a:pt x="108" y="14"/>
                    </a:lnTo>
                    <a:lnTo>
                      <a:pt x="115" y="29"/>
                    </a:lnTo>
                    <a:lnTo>
                      <a:pt x="121" y="36"/>
                    </a:lnTo>
                    <a:lnTo>
                      <a:pt x="127" y="42"/>
                    </a:lnTo>
                    <a:lnTo>
                      <a:pt x="134" y="46"/>
                    </a:lnTo>
                    <a:lnTo>
                      <a:pt x="143" y="52"/>
                    </a:lnTo>
                    <a:lnTo>
                      <a:pt x="148" y="52"/>
                    </a:lnTo>
                    <a:lnTo>
                      <a:pt x="153" y="52"/>
                    </a:lnTo>
                    <a:lnTo>
                      <a:pt x="161" y="52"/>
                    </a:lnTo>
                    <a:lnTo>
                      <a:pt x="168" y="52"/>
                    </a:lnTo>
                    <a:lnTo>
                      <a:pt x="176" y="53"/>
                    </a:lnTo>
                    <a:lnTo>
                      <a:pt x="183" y="56"/>
                    </a:lnTo>
                    <a:lnTo>
                      <a:pt x="190" y="58"/>
                    </a:lnTo>
                    <a:lnTo>
                      <a:pt x="196" y="61"/>
                    </a:lnTo>
                    <a:lnTo>
                      <a:pt x="190" y="65"/>
                    </a:lnTo>
                    <a:lnTo>
                      <a:pt x="179" y="68"/>
                    </a:lnTo>
                    <a:lnTo>
                      <a:pt x="165" y="72"/>
                    </a:lnTo>
                    <a:lnTo>
                      <a:pt x="149" y="76"/>
                    </a:lnTo>
                    <a:lnTo>
                      <a:pt x="134" y="80"/>
                    </a:lnTo>
                    <a:lnTo>
                      <a:pt x="120" y="82"/>
                    </a:lnTo>
                    <a:lnTo>
                      <a:pt x="110" y="83"/>
                    </a:lnTo>
                    <a:lnTo>
                      <a:pt x="105" y="82"/>
                    </a:lnTo>
                    <a:lnTo>
                      <a:pt x="98" y="80"/>
                    </a:lnTo>
                    <a:lnTo>
                      <a:pt x="91" y="79"/>
                    </a:lnTo>
                    <a:lnTo>
                      <a:pt x="87" y="79"/>
                    </a:lnTo>
                    <a:lnTo>
                      <a:pt x="82" y="79"/>
                    </a:lnTo>
                    <a:lnTo>
                      <a:pt x="77" y="80"/>
                    </a:lnTo>
                    <a:lnTo>
                      <a:pt x="73" y="81"/>
                    </a:lnTo>
                    <a:lnTo>
                      <a:pt x="67" y="83"/>
                    </a:lnTo>
                    <a:lnTo>
                      <a:pt x="60" y="86"/>
                    </a:lnTo>
                    <a:lnTo>
                      <a:pt x="59" y="86"/>
                    </a:lnTo>
                    <a:lnTo>
                      <a:pt x="58" y="86"/>
                    </a:lnTo>
                    <a:lnTo>
                      <a:pt x="55" y="86"/>
                    </a:lnTo>
                    <a:lnTo>
                      <a:pt x="54" y="86"/>
                    </a:lnTo>
                    <a:close/>
                  </a:path>
                </a:pathLst>
              </a:cu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04" name="Freeform 147"/>
              <p:cNvSpPr>
                <a:spLocks/>
              </p:cNvSpPr>
              <p:nvPr/>
            </p:nvSpPr>
            <p:spPr bwMode="auto">
              <a:xfrm>
                <a:off x="4240" y="564"/>
                <a:ext cx="121" cy="55"/>
              </a:xfrm>
              <a:custGeom>
                <a:avLst/>
                <a:gdLst>
                  <a:gd name="T0" fmla="*/ 172 w 240"/>
                  <a:gd name="T1" fmla="*/ 111 h 111"/>
                  <a:gd name="T2" fmla="*/ 131 w 240"/>
                  <a:gd name="T3" fmla="*/ 89 h 111"/>
                  <a:gd name="T4" fmla="*/ 100 w 240"/>
                  <a:gd name="T5" fmla="*/ 72 h 111"/>
                  <a:gd name="T6" fmla="*/ 76 w 240"/>
                  <a:gd name="T7" fmla="*/ 59 h 111"/>
                  <a:gd name="T8" fmla="*/ 57 w 240"/>
                  <a:gd name="T9" fmla="*/ 50 h 111"/>
                  <a:gd name="T10" fmla="*/ 42 w 240"/>
                  <a:gd name="T11" fmla="*/ 42 h 111"/>
                  <a:gd name="T12" fmla="*/ 29 w 240"/>
                  <a:gd name="T13" fmla="*/ 35 h 111"/>
                  <a:gd name="T14" fmla="*/ 16 w 240"/>
                  <a:gd name="T15" fmla="*/ 28 h 111"/>
                  <a:gd name="T16" fmla="*/ 0 w 240"/>
                  <a:gd name="T17" fmla="*/ 20 h 111"/>
                  <a:gd name="T18" fmla="*/ 0 w 240"/>
                  <a:gd name="T19" fmla="*/ 19 h 111"/>
                  <a:gd name="T20" fmla="*/ 0 w 240"/>
                  <a:gd name="T21" fmla="*/ 18 h 111"/>
                  <a:gd name="T22" fmla="*/ 0 w 240"/>
                  <a:gd name="T23" fmla="*/ 17 h 111"/>
                  <a:gd name="T24" fmla="*/ 1 w 240"/>
                  <a:gd name="T25" fmla="*/ 15 h 111"/>
                  <a:gd name="T26" fmla="*/ 18 w 240"/>
                  <a:gd name="T27" fmla="*/ 10 h 111"/>
                  <a:gd name="T28" fmla="*/ 32 w 240"/>
                  <a:gd name="T29" fmla="*/ 4 h 111"/>
                  <a:gd name="T30" fmla="*/ 43 w 240"/>
                  <a:gd name="T31" fmla="*/ 2 h 111"/>
                  <a:gd name="T32" fmla="*/ 53 w 240"/>
                  <a:gd name="T33" fmla="*/ 0 h 111"/>
                  <a:gd name="T34" fmla="*/ 63 w 240"/>
                  <a:gd name="T35" fmla="*/ 2 h 111"/>
                  <a:gd name="T36" fmla="*/ 73 w 240"/>
                  <a:gd name="T37" fmla="*/ 5 h 111"/>
                  <a:gd name="T38" fmla="*/ 86 w 240"/>
                  <a:gd name="T39" fmla="*/ 12 h 111"/>
                  <a:gd name="T40" fmla="*/ 103 w 240"/>
                  <a:gd name="T41" fmla="*/ 22 h 111"/>
                  <a:gd name="T42" fmla="*/ 114 w 240"/>
                  <a:gd name="T43" fmla="*/ 26 h 111"/>
                  <a:gd name="T44" fmla="*/ 123 w 240"/>
                  <a:gd name="T45" fmla="*/ 30 h 111"/>
                  <a:gd name="T46" fmla="*/ 132 w 240"/>
                  <a:gd name="T47" fmla="*/ 36 h 111"/>
                  <a:gd name="T48" fmla="*/ 141 w 240"/>
                  <a:gd name="T49" fmla="*/ 42 h 111"/>
                  <a:gd name="T50" fmla="*/ 152 w 240"/>
                  <a:gd name="T51" fmla="*/ 48 h 111"/>
                  <a:gd name="T52" fmla="*/ 161 w 240"/>
                  <a:gd name="T53" fmla="*/ 52 h 111"/>
                  <a:gd name="T54" fmla="*/ 172 w 240"/>
                  <a:gd name="T55" fmla="*/ 58 h 111"/>
                  <a:gd name="T56" fmla="*/ 183 w 240"/>
                  <a:gd name="T57" fmla="*/ 62 h 111"/>
                  <a:gd name="T58" fmla="*/ 198 w 240"/>
                  <a:gd name="T59" fmla="*/ 68 h 111"/>
                  <a:gd name="T60" fmla="*/ 209 w 240"/>
                  <a:gd name="T61" fmla="*/ 74 h 111"/>
                  <a:gd name="T62" fmla="*/ 217 w 240"/>
                  <a:gd name="T63" fmla="*/ 79 h 111"/>
                  <a:gd name="T64" fmla="*/ 224 w 240"/>
                  <a:gd name="T65" fmla="*/ 81 h 111"/>
                  <a:gd name="T66" fmla="*/ 229 w 240"/>
                  <a:gd name="T67" fmla="*/ 83 h 111"/>
                  <a:gd name="T68" fmla="*/ 232 w 240"/>
                  <a:gd name="T69" fmla="*/ 85 h 111"/>
                  <a:gd name="T70" fmla="*/ 236 w 240"/>
                  <a:gd name="T71" fmla="*/ 87 h 111"/>
                  <a:gd name="T72" fmla="*/ 240 w 240"/>
                  <a:gd name="T73" fmla="*/ 88 h 111"/>
                  <a:gd name="T74" fmla="*/ 236 w 240"/>
                  <a:gd name="T75" fmla="*/ 91 h 111"/>
                  <a:gd name="T76" fmla="*/ 229 w 240"/>
                  <a:gd name="T77" fmla="*/ 95 h 111"/>
                  <a:gd name="T78" fmla="*/ 218 w 240"/>
                  <a:gd name="T79" fmla="*/ 98 h 111"/>
                  <a:gd name="T80" fmla="*/ 208 w 240"/>
                  <a:gd name="T81" fmla="*/ 103 h 111"/>
                  <a:gd name="T82" fmla="*/ 196 w 240"/>
                  <a:gd name="T83" fmla="*/ 106 h 111"/>
                  <a:gd name="T84" fmla="*/ 186 w 240"/>
                  <a:gd name="T85" fmla="*/ 109 h 111"/>
                  <a:gd name="T86" fmla="*/ 178 w 240"/>
                  <a:gd name="T87" fmla="*/ 110 h 111"/>
                  <a:gd name="T88" fmla="*/ 172 w 240"/>
                  <a:gd name="T89"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0" h="111">
                    <a:moveTo>
                      <a:pt x="172" y="111"/>
                    </a:moveTo>
                    <a:lnTo>
                      <a:pt x="131" y="89"/>
                    </a:lnTo>
                    <a:lnTo>
                      <a:pt x="100" y="72"/>
                    </a:lnTo>
                    <a:lnTo>
                      <a:pt x="76" y="59"/>
                    </a:lnTo>
                    <a:lnTo>
                      <a:pt x="57" y="50"/>
                    </a:lnTo>
                    <a:lnTo>
                      <a:pt x="42" y="42"/>
                    </a:lnTo>
                    <a:lnTo>
                      <a:pt x="29" y="35"/>
                    </a:lnTo>
                    <a:lnTo>
                      <a:pt x="16" y="28"/>
                    </a:lnTo>
                    <a:lnTo>
                      <a:pt x="0" y="20"/>
                    </a:lnTo>
                    <a:lnTo>
                      <a:pt x="0" y="19"/>
                    </a:lnTo>
                    <a:lnTo>
                      <a:pt x="0" y="18"/>
                    </a:lnTo>
                    <a:lnTo>
                      <a:pt x="0" y="17"/>
                    </a:lnTo>
                    <a:lnTo>
                      <a:pt x="1" y="15"/>
                    </a:lnTo>
                    <a:lnTo>
                      <a:pt x="18" y="10"/>
                    </a:lnTo>
                    <a:lnTo>
                      <a:pt x="32" y="4"/>
                    </a:lnTo>
                    <a:lnTo>
                      <a:pt x="43" y="2"/>
                    </a:lnTo>
                    <a:lnTo>
                      <a:pt x="53" y="0"/>
                    </a:lnTo>
                    <a:lnTo>
                      <a:pt x="63" y="2"/>
                    </a:lnTo>
                    <a:lnTo>
                      <a:pt x="73" y="5"/>
                    </a:lnTo>
                    <a:lnTo>
                      <a:pt x="86" y="12"/>
                    </a:lnTo>
                    <a:lnTo>
                      <a:pt x="103" y="22"/>
                    </a:lnTo>
                    <a:lnTo>
                      <a:pt x="114" y="26"/>
                    </a:lnTo>
                    <a:lnTo>
                      <a:pt x="123" y="30"/>
                    </a:lnTo>
                    <a:lnTo>
                      <a:pt x="132" y="36"/>
                    </a:lnTo>
                    <a:lnTo>
                      <a:pt x="141" y="42"/>
                    </a:lnTo>
                    <a:lnTo>
                      <a:pt x="152" y="48"/>
                    </a:lnTo>
                    <a:lnTo>
                      <a:pt x="161" y="52"/>
                    </a:lnTo>
                    <a:lnTo>
                      <a:pt x="172" y="58"/>
                    </a:lnTo>
                    <a:lnTo>
                      <a:pt x="183" y="62"/>
                    </a:lnTo>
                    <a:lnTo>
                      <a:pt x="198" y="68"/>
                    </a:lnTo>
                    <a:lnTo>
                      <a:pt x="209" y="74"/>
                    </a:lnTo>
                    <a:lnTo>
                      <a:pt x="217" y="79"/>
                    </a:lnTo>
                    <a:lnTo>
                      <a:pt x="224" y="81"/>
                    </a:lnTo>
                    <a:lnTo>
                      <a:pt x="229" y="83"/>
                    </a:lnTo>
                    <a:lnTo>
                      <a:pt x="232" y="85"/>
                    </a:lnTo>
                    <a:lnTo>
                      <a:pt x="236" y="87"/>
                    </a:lnTo>
                    <a:lnTo>
                      <a:pt x="240" y="88"/>
                    </a:lnTo>
                    <a:lnTo>
                      <a:pt x="236" y="91"/>
                    </a:lnTo>
                    <a:lnTo>
                      <a:pt x="229" y="95"/>
                    </a:lnTo>
                    <a:lnTo>
                      <a:pt x="218" y="98"/>
                    </a:lnTo>
                    <a:lnTo>
                      <a:pt x="208" y="103"/>
                    </a:lnTo>
                    <a:lnTo>
                      <a:pt x="196" y="106"/>
                    </a:lnTo>
                    <a:lnTo>
                      <a:pt x="186" y="109"/>
                    </a:lnTo>
                    <a:lnTo>
                      <a:pt x="178" y="110"/>
                    </a:lnTo>
                    <a:lnTo>
                      <a:pt x="172" y="111"/>
                    </a:lnTo>
                    <a:close/>
                  </a:path>
                </a:pathLst>
              </a:custGeom>
              <a:solidFill>
                <a:srgbClr val="CC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05" name="Freeform 148"/>
              <p:cNvSpPr>
                <a:spLocks/>
              </p:cNvSpPr>
              <p:nvPr/>
            </p:nvSpPr>
            <p:spPr bwMode="auto">
              <a:xfrm>
                <a:off x="4239" y="596"/>
                <a:ext cx="22" cy="17"/>
              </a:xfrm>
              <a:custGeom>
                <a:avLst/>
                <a:gdLst>
                  <a:gd name="T0" fmla="*/ 9 w 44"/>
                  <a:gd name="T1" fmla="*/ 33 h 33"/>
                  <a:gd name="T2" fmla="*/ 7 w 44"/>
                  <a:gd name="T3" fmla="*/ 32 h 33"/>
                  <a:gd name="T4" fmla="*/ 5 w 44"/>
                  <a:gd name="T5" fmla="*/ 30 h 33"/>
                  <a:gd name="T6" fmla="*/ 3 w 44"/>
                  <a:gd name="T7" fmla="*/ 29 h 33"/>
                  <a:gd name="T8" fmla="*/ 0 w 44"/>
                  <a:gd name="T9" fmla="*/ 28 h 33"/>
                  <a:gd name="T10" fmla="*/ 1 w 44"/>
                  <a:gd name="T11" fmla="*/ 15 h 33"/>
                  <a:gd name="T12" fmla="*/ 6 w 44"/>
                  <a:gd name="T13" fmla="*/ 7 h 33"/>
                  <a:gd name="T14" fmla="*/ 13 w 44"/>
                  <a:gd name="T15" fmla="*/ 1 h 33"/>
                  <a:gd name="T16" fmla="*/ 22 w 44"/>
                  <a:gd name="T17" fmla="*/ 0 h 33"/>
                  <a:gd name="T18" fmla="*/ 31 w 44"/>
                  <a:gd name="T19" fmla="*/ 1 h 33"/>
                  <a:gd name="T20" fmla="*/ 38 w 44"/>
                  <a:gd name="T21" fmla="*/ 5 h 33"/>
                  <a:gd name="T22" fmla="*/ 43 w 44"/>
                  <a:gd name="T23" fmla="*/ 12 h 33"/>
                  <a:gd name="T24" fmla="*/ 44 w 44"/>
                  <a:gd name="T25" fmla="*/ 21 h 33"/>
                  <a:gd name="T26" fmla="*/ 39 w 44"/>
                  <a:gd name="T27" fmla="*/ 24 h 33"/>
                  <a:gd name="T28" fmla="*/ 36 w 44"/>
                  <a:gd name="T29" fmla="*/ 28 h 33"/>
                  <a:gd name="T30" fmla="*/ 31 w 44"/>
                  <a:gd name="T31" fmla="*/ 29 h 33"/>
                  <a:gd name="T32" fmla="*/ 27 w 44"/>
                  <a:gd name="T33" fmla="*/ 31 h 33"/>
                  <a:gd name="T34" fmla="*/ 23 w 44"/>
                  <a:gd name="T35" fmla="*/ 32 h 33"/>
                  <a:gd name="T36" fmla="*/ 19 w 44"/>
                  <a:gd name="T37" fmla="*/ 33 h 33"/>
                  <a:gd name="T38" fmla="*/ 14 w 44"/>
                  <a:gd name="T39" fmla="*/ 33 h 33"/>
                  <a:gd name="T40" fmla="*/ 9 w 44"/>
                  <a:gd name="T41"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 h="33">
                    <a:moveTo>
                      <a:pt x="9" y="33"/>
                    </a:moveTo>
                    <a:lnTo>
                      <a:pt x="7" y="32"/>
                    </a:lnTo>
                    <a:lnTo>
                      <a:pt x="5" y="30"/>
                    </a:lnTo>
                    <a:lnTo>
                      <a:pt x="3" y="29"/>
                    </a:lnTo>
                    <a:lnTo>
                      <a:pt x="0" y="28"/>
                    </a:lnTo>
                    <a:lnTo>
                      <a:pt x="1" y="15"/>
                    </a:lnTo>
                    <a:lnTo>
                      <a:pt x="6" y="7"/>
                    </a:lnTo>
                    <a:lnTo>
                      <a:pt x="13" y="1"/>
                    </a:lnTo>
                    <a:lnTo>
                      <a:pt x="22" y="0"/>
                    </a:lnTo>
                    <a:lnTo>
                      <a:pt x="31" y="1"/>
                    </a:lnTo>
                    <a:lnTo>
                      <a:pt x="38" y="5"/>
                    </a:lnTo>
                    <a:lnTo>
                      <a:pt x="43" y="12"/>
                    </a:lnTo>
                    <a:lnTo>
                      <a:pt x="44" y="21"/>
                    </a:lnTo>
                    <a:lnTo>
                      <a:pt x="39" y="24"/>
                    </a:lnTo>
                    <a:lnTo>
                      <a:pt x="36" y="28"/>
                    </a:lnTo>
                    <a:lnTo>
                      <a:pt x="31" y="29"/>
                    </a:lnTo>
                    <a:lnTo>
                      <a:pt x="27" y="31"/>
                    </a:lnTo>
                    <a:lnTo>
                      <a:pt x="23" y="32"/>
                    </a:lnTo>
                    <a:lnTo>
                      <a:pt x="19" y="33"/>
                    </a:lnTo>
                    <a:lnTo>
                      <a:pt x="14" y="33"/>
                    </a:lnTo>
                    <a:lnTo>
                      <a:pt x="9"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06" name="Freeform 149"/>
              <p:cNvSpPr>
                <a:spLocks/>
              </p:cNvSpPr>
              <p:nvPr/>
            </p:nvSpPr>
            <p:spPr bwMode="auto">
              <a:xfrm>
                <a:off x="4241" y="600"/>
                <a:ext cx="16" cy="10"/>
              </a:xfrm>
              <a:custGeom>
                <a:avLst/>
                <a:gdLst>
                  <a:gd name="T0" fmla="*/ 6 w 31"/>
                  <a:gd name="T1" fmla="*/ 20 h 20"/>
                  <a:gd name="T2" fmla="*/ 1 w 31"/>
                  <a:gd name="T3" fmla="*/ 17 h 20"/>
                  <a:gd name="T4" fmla="*/ 0 w 31"/>
                  <a:gd name="T5" fmla="*/ 15 h 20"/>
                  <a:gd name="T6" fmla="*/ 0 w 31"/>
                  <a:gd name="T7" fmla="*/ 13 h 20"/>
                  <a:gd name="T8" fmla="*/ 0 w 31"/>
                  <a:gd name="T9" fmla="*/ 10 h 20"/>
                  <a:gd name="T10" fmla="*/ 6 w 31"/>
                  <a:gd name="T11" fmla="*/ 5 h 20"/>
                  <a:gd name="T12" fmla="*/ 11 w 31"/>
                  <a:gd name="T13" fmla="*/ 1 h 20"/>
                  <a:gd name="T14" fmla="*/ 17 w 31"/>
                  <a:gd name="T15" fmla="*/ 0 h 20"/>
                  <a:gd name="T16" fmla="*/ 25 w 31"/>
                  <a:gd name="T17" fmla="*/ 0 h 20"/>
                  <a:gd name="T18" fmla="*/ 26 w 31"/>
                  <a:gd name="T19" fmla="*/ 1 h 20"/>
                  <a:gd name="T20" fmla="*/ 29 w 31"/>
                  <a:gd name="T21" fmla="*/ 4 h 20"/>
                  <a:gd name="T22" fmla="*/ 30 w 31"/>
                  <a:gd name="T23" fmla="*/ 5 h 20"/>
                  <a:gd name="T24" fmla="*/ 31 w 31"/>
                  <a:gd name="T25" fmla="*/ 6 h 20"/>
                  <a:gd name="T26" fmla="*/ 27 w 31"/>
                  <a:gd name="T27" fmla="*/ 14 h 20"/>
                  <a:gd name="T28" fmla="*/ 21 w 31"/>
                  <a:gd name="T29" fmla="*/ 17 h 20"/>
                  <a:gd name="T30" fmla="*/ 14 w 31"/>
                  <a:gd name="T31" fmla="*/ 20 h 20"/>
                  <a:gd name="T32" fmla="*/ 6 w 31"/>
                  <a:gd name="T33"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20">
                    <a:moveTo>
                      <a:pt x="6" y="20"/>
                    </a:moveTo>
                    <a:lnTo>
                      <a:pt x="1" y="17"/>
                    </a:lnTo>
                    <a:lnTo>
                      <a:pt x="0" y="15"/>
                    </a:lnTo>
                    <a:lnTo>
                      <a:pt x="0" y="13"/>
                    </a:lnTo>
                    <a:lnTo>
                      <a:pt x="0" y="10"/>
                    </a:lnTo>
                    <a:lnTo>
                      <a:pt x="6" y="5"/>
                    </a:lnTo>
                    <a:lnTo>
                      <a:pt x="11" y="1"/>
                    </a:lnTo>
                    <a:lnTo>
                      <a:pt x="17" y="0"/>
                    </a:lnTo>
                    <a:lnTo>
                      <a:pt x="25" y="0"/>
                    </a:lnTo>
                    <a:lnTo>
                      <a:pt x="26" y="1"/>
                    </a:lnTo>
                    <a:lnTo>
                      <a:pt x="29" y="4"/>
                    </a:lnTo>
                    <a:lnTo>
                      <a:pt x="30" y="5"/>
                    </a:lnTo>
                    <a:lnTo>
                      <a:pt x="31" y="6"/>
                    </a:lnTo>
                    <a:lnTo>
                      <a:pt x="27" y="14"/>
                    </a:lnTo>
                    <a:lnTo>
                      <a:pt x="21" y="17"/>
                    </a:lnTo>
                    <a:lnTo>
                      <a:pt x="14" y="20"/>
                    </a:lnTo>
                    <a:lnTo>
                      <a:pt x="6" y="20"/>
                    </a:lnTo>
                    <a:close/>
                  </a:path>
                </a:pathLst>
              </a:custGeom>
              <a:solidFill>
                <a:srgbClr val="00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07" name="Freeform 150"/>
              <p:cNvSpPr>
                <a:spLocks/>
              </p:cNvSpPr>
              <p:nvPr/>
            </p:nvSpPr>
            <p:spPr bwMode="auto">
              <a:xfrm>
                <a:off x="4273" y="536"/>
                <a:ext cx="157" cy="70"/>
              </a:xfrm>
              <a:custGeom>
                <a:avLst/>
                <a:gdLst>
                  <a:gd name="T0" fmla="*/ 182 w 315"/>
                  <a:gd name="T1" fmla="*/ 136 h 140"/>
                  <a:gd name="T2" fmla="*/ 171 w 315"/>
                  <a:gd name="T3" fmla="*/ 133 h 140"/>
                  <a:gd name="T4" fmla="*/ 166 w 315"/>
                  <a:gd name="T5" fmla="*/ 130 h 140"/>
                  <a:gd name="T6" fmla="*/ 166 w 315"/>
                  <a:gd name="T7" fmla="*/ 128 h 140"/>
                  <a:gd name="T8" fmla="*/ 175 w 315"/>
                  <a:gd name="T9" fmla="*/ 123 h 140"/>
                  <a:gd name="T10" fmla="*/ 195 w 315"/>
                  <a:gd name="T11" fmla="*/ 118 h 140"/>
                  <a:gd name="T12" fmla="*/ 214 w 315"/>
                  <a:gd name="T13" fmla="*/ 112 h 140"/>
                  <a:gd name="T14" fmla="*/ 234 w 315"/>
                  <a:gd name="T15" fmla="*/ 105 h 140"/>
                  <a:gd name="T16" fmla="*/ 243 w 315"/>
                  <a:gd name="T17" fmla="*/ 90 h 140"/>
                  <a:gd name="T18" fmla="*/ 247 w 315"/>
                  <a:gd name="T19" fmla="*/ 70 h 140"/>
                  <a:gd name="T20" fmla="*/ 235 w 315"/>
                  <a:gd name="T21" fmla="*/ 58 h 140"/>
                  <a:gd name="T22" fmla="*/ 207 w 315"/>
                  <a:gd name="T23" fmla="*/ 43 h 140"/>
                  <a:gd name="T24" fmla="*/ 178 w 315"/>
                  <a:gd name="T25" fmla="*/ 29 h 140"/>
                  <a:gd name="T26" fmla="*/ 153 w 315"/>
                  <a:gd name="T27" fmla="*/ 20 h 140"/>
                  <a:gd name="T28" fmla="*/ 140 w 315"/>
                  <a:gd name="T29" fmla="*/ 22 h 140"/>
                  <a:gd name="T30" fmla="*/ 127 w 315"/>
                  <a:gd name="T31" fmla="*/ 24 h 140"/>
                  <a:gd name="T32" fmla="*/ 114 w 315"/>
                  <a:gd name="T33" fmla="*/ 24 h 140"/>
                  <a:gd name="T34" fmla="*/ 102 w 315"/>
                  <a:gd name="T35" fmla="*/ 22 h 140"/>
                  <a:gd name="T36" fmla="*/ 91 w 315"/>
                  <a:gd name="T37" fmla="*/ 24 h 140"/>
                  <a:gd name="T38" fmla="*/ 70 w 315"/>
                  <a:gd name="T39" fmla="*/ 35 h 140"/>
                  <a:gd name="T40" fmla="*/ 44 w 315"/>
                  <a:gd name="T41" fmla="*/ 47 h 140"/>
                  <a:gd name="T42" fmla="*/ 21 w 315"/>
                  <a:gd name="T43" fmla="*/ 57 h 140"/>
                  <a:gd name="T44" fmla="*/ 7 w 315"/>
                  <a:gd name="T45" fmla="*/ 54 h 140"/>
                  <a:gd name="T46" fmla="*/ 1 w 315"/>
                  <a:gd name="T47" fmla="*/ 51 h 140"/>
                  <a:gd name="T48" fmla="*/ 12 w 315"/>
                  <a:gd name="T49" fmla="*/ 42 h 140"/>
                  <a:gd name="T50" fmla="*/ 46 w 315"/>
                  <a:gd name="T51" fmla="*/ 24 h 140"/>
                  <a:gd name="T52" fmla="*/ 87 w 315"/>
                  <a:gd name="T53" fmla="*/ 9 h 140"/>
                  <a:gd name="T54" fmla="*/ 123 w 315"/>
                  <a:gd name="T55" fmla="*/ 0 h 140"/>
                  <a:gd name="T56" fmla="*/ 129 w 315"/>
                  <a:gd name="T57" fmla="*/ 5 h 140"/>
                  <a:gd name="T58" fmla="*/ 118 w 315"/>
                  <a:gd name="T59" fmla="*/ 14 h 140"/>
                  <a:gd name="T60" fmla="*/ 121 w 315"/>
                  <a:gd name="T61" fmla="*/ 16 h 140"/>
                  <a:gd name="T62" fmla="*/ 133 w 315"/>
                  <a:gd name="T63" fmla="*/ 9 h 140"/>
                  <a:gd name="T64" fmla="*/ 159 w 315"/>
                  <a:gd name="T65" fmla="*/ 11 h 140"/>
                  <a:gd name="T66" fmla="*/ 204 w 315"/>
                  <a:gd name="T67" fmla="*/ 30 h 140"/>
                  <a:gd name="T68" fmla="*/ 250 w 315"/>
                  <a:gd name="T69" fmla="*/ 52 h 140"/>
                  <a:gd name="T70" fmla="*/ 294 w 315"/>
                  <a:gd name="T71" fmla="*/ 76 h 140"/>
                  <a:gd name="T72" fmla="*/ 303 w 315"/>
                  <a:gd name="T73" fmla="*/ 95 h 140"/>
                  <a:gd name="T74" fmla="*/ 270 w 315"/>
                  <a:gd name="T75" fmla="*/ 111 h 140"/>
                  <a:gd name="T76" fmla="*/ 232 w 315"/>
                  <a:gd name="T77" fmla="*/ 127 h 140"/>
                  <a:gd name="T78" fmla="*/ 198 w 315"/>
                  <a:gd name="T79" fmla="*/ 13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15" h="140">
                    <a:moveTo>
                      <a:pt x="187" y="140"/>
                    </a:moveTo>
                    <a:lnTo>
                      <a:pt x="182" y="136"/>
                    </a:lnTo>
                    <a:lnTo>
                      <a:pt x="176" y="134"/>
                    </a:lnTo>
                    <a:lnTo>
                      <a:pt x="171" y="133"/>
                    </a:lnTo>
                    <a:lnTo>
                      <a:pt x="165" y="132"/>
                    </a:lnTo>
                    <a:lnTo>
                      <a:pt x="166" y="130"/>
                    </a:lnTo>
                    <a:lnTo>
                      <a:pt x="166" y="129"/>
                    </a:lnTo>
                    <a:lnTo>
                      <a:pt x="166" y="128"/>
                    </a:lnTo>
                    <a:lnTo>
                      <a:pt x="166" y="127"/>
                    </a:lnTo>
                    <a:lnTo>
                      <a:pt x="175" y="123"/>
                    </a:lnTo>
                    <a:lnTo>
                      <a:pt x="186" y="120"/>
                    </a:lnTo>
                    <a:lnTo>
                      <a:pt x="195" y="118"/>
                    </a:lnTo>
                    <a:lnTo>
                      <a:pt x="205" y="114"/>
                    </a:lnTo>
                    <a:lnTo>
                      <a:pt x="214" y="112"/>
                    </a:lnTo>
                    <a:lnTo>
                      <a:pt x="225" y="108"/>
                    </a:lnTo>
                    <a:lnTo>
                      <a:pt x="234" y="105"/>
                    </a:lnTo>
                    <a:lnTo>
                      <a:pt x="243" y="100"/>
                    </a:lnTo>
                    <a:lnTo>
                      <a:pt x="243" y="90"/>
                    </a:lnTo>
                    <a:lnTo>
                      <a:pt x="245" y="80"/>
                    </a:lnTo>
                    <a:lnTo>
                      <a:pt x="247" y="70"/>
                    </a:lnTo>
                    <a:lnTo>
                      <a:pt x="247" y="64"/>
                    </a:lnTo>
                    <a:lnTo>
                      <a:pt x="235" y="58"/>
                    </a:lnTo>
                    <a:lnTo>
                      <a:pt x="221" y="50"/>
                    </a:lnTo>
                    <a:lnTo>
                      <a:pt x="207" y="43"/>
                    </a:lnTo>
                    <a:lnTo>
                      <a:pt x="193" y="36"/>
                    </a:lnTo>
                    <a:lnTo>
                      <a:pt x="178" y="29"/>
                    </a:lnTo>
                    <a:lnTo>
                      <a:pt x="165" y="23"/>
                    </a:lnTo>
                    <a:lnTo>
                      <a:pt x="153" y="20"/>
                    </a:lnTo>
                    <a:lnTo>
                      <a:pt x="144" y="19"/>
                    </a:lnTo>
                    <a:lnTo>
                      <a:pt x="140" y="22"/>
                    </a:lnTo>
                    <a:lnTo>
                      <a:pt x="134" y="24"/>
                    </a:lnTo>
                    <a:lnTo>
                      <a:pt x="127" y="24"/>
                    </a:lnTo>
                    <a:lnTo>
                      <a:pt x="121" y="24"/>
                    </a:lnTo>
                    <a:lnTo>
                      <a:pt x="114" y="24"/>
                    </a:lnTo>
                    <a:lnTo>
                      <a:pt x="107" y="23"/>
                    </a:lnTo>
                    <a:lnTo>
                      <a:pt x="102" y="22"/>
                    </a:lnTo>
                    <a:lnTo>
                      <a:pt x="97" y="21"/>
                    </a:lnTo>
                    <a:lnTo>
                      <a:pt x="91" y="24"/>
                    </a:lnTo>
                    <a:lnTo>
                      <a:pt x="82" y="29"/>
                    </a:lnTo>
                    <a:lnTo>
                      <a:pt x="70" y="35"/>
                    </a:lnTo>
                    <a:lnTo>
                      <a:pt x="58" y="40"/>
                    </a:lnTo>
                    <a:lnTo>
                      <a:pt x="44" y="47"/>
                    </a:lnTo>
                    <a:lnTo>
                      <a:pt x="31" y="53"/>
                    </a:lnTo>
                    <a:lnTo>
                      <a:pt x="21" y="57"/>
                    </a:lnTo>
                    <a:lnTo>
                      <a:pt x="13" y="58"/>
                    </a:lnTo>
                    <a:lnTo>
                      <a:pt x="7" y="54"/>
                    </a:lnTo>
                    <a:lnTo>
                      <a:pt x="4" y="52"/>
                    </a:lnTo>
                    <a:lnTo>
                      <a:pt x="1" y="51"/>
                    </a:lnTo>
                    <a:lnTo>
                      <a:pt x="0" y="49"/>
                    </a:lnTo>
                    <a:lnTo>
                      <a:pt x="12" y="42"/>
                    </a:lnTo>
                    <a:lnTo>
                      <a:pt x="28" y="34"/>
                    </a:lnTo>
                    <a:lnTo>
                      <a:pt x="46" y="24"/>
                    </a:lnTo>
                    <a:lnTo>
                      <a:pt x="67" y="16"/>
                    </a:lnTo>
                    <a:lnTo>
                      <a:pt x="87" y="9"/>
                    </a:lnTo>
                    <a:lnTo>
                      <a:pt x="106" y="4"/>
                    </a:lnTo>
                    <a:lnTo>
                      <a:pt x="123" y="0"/>
                    </a:lnTo>
                    <a:lnTo>
                      <a:pt x="136" y="0"/>
                    </a:lnTo>
                    <a:lnTo>
                      <a:pt x="129" y="5"/>
                    </a:lnTo>
                    <a:lnTo>
                      <a:pt x="122" y="8"/>
                    </a:lnTo>
                    <a:lnTo>
                      <a:pt x="118" y="14"/>
                    </a:lnTo>
                    <a:lnTo>
                      <a:pt x="114" y="20"/>
                    </a:lnTo>
                    <a:lnTo>
                      <a:pt x="121" y="16"/>
                    </a:lnTo>
                    <a:lnTo>
                      <a:pt x="128" y="13"/>
                    </a:lnTo>
                    <a:lnTo>
                      <a:pt x="133" y="9"/>
                    </a:lnTo>
                    <a:lnTo>
                      <a:pt x="138" y="4"/>
                    </a:lnTo>
                    <a:lnTo>
                      <a:pt x="159" y="11"/>
                    </a:lnTo>
                    <a:lnTo>
                      <a:pt x="182" y="20"/>
                    </a:lnTo>
                    <a:lnTo>
                      <a:pt x="204" y="30"/>
                    </a:lnTo>
                    <a:lnTo>
                      <a:pt x="227" y="40"/>
                    </a:lnTo>
                    <a:lnTo>
                      <a:pt x="250" y="52"/>
                    </a:lnTo>
                    <a:lnTo>
                      <a:pt x="272" y="65"/>
                    </a:lnTo>
                    <a:lnTo>
                      <a:pt x="294" y="76"/>
                    </a:lnTo>
                    <a:lnTo>
                      <a:pt x="315" y="88"/>
                    </a:lnTo>
                    <a:lnTo>
                      <a:pt x="303" y="95"/>
                    </a:lnTo>
                    <a:lnTo>
                      <a:pt x="288" y="103"/>
                    </a:lnTo>
                    <a:lnTo>
                      <a:pt x="270" y="111"/>
                    </a:lnTo>
                    <a:lnTo>
                      <a:pt x="251" y="120"/>
                    </a:lnTo>
                    <a:lnTo>
                      <a:pt x="232" y="127"/>
                    </a:lnTo>
                    <a:lnTo>
                      <a:pt x="214" y="134"/>
                    </a:lnTo>
                    <a:lnTo>
                      <a:pt x="198" y="138"/>
                    </a:lnTo>
                    <a:lnTo>
                      <a:pt x="187" y="140"/>
                    </a:lnTo>
                    <a:close/>
                  </a:path>
                </a:pathLst>
              </a:custGeom>
              <a:solidFill>
                <a:srgbClr val="66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08" name="Freeform 151"/>
              <p:cNvSpPr>
                <a:spLocks/>
              </p:cNvSpPr>
              <p:nvPr/>
            </p:nvSpPr>
            <p:spPr bwMode="auto">
              <a:xfrm>
                <a:off x="4270" y="594"/>
                <a:ext cx="22" cy="11"/>
              </a:xfrm>
              <a:custGeom>
                <a:avLst/>
                <a:gdLst>
                  <a:gd name="T0" fmla="*/ 38 w 45"/>
                  <a:gd name="T1" fmla="*/ 23 h 23"/>
                  <a:gd name="T2" fmla="*/ 31 w 45"/>
                  <a:gd name="T3" fmla="*/ 22 h 23"/>
                  <a:gd name="T4" fmla="*/ 24 w 45"/>
                  <a:gd name="T5" fmla="*/ 21 h 23"/>
                  <a:gd name="T6" fmla="*/ 19 w 45"/>
                  <a:gd name="T7" fmla="*/ 20 h 23"/>
                  <a:gd name="T8" fmla="*/ 13 w 45"/>
                  <a:gd name="T9" fmla="*/ 18 h 23"/>
                  <a:gd name="T10" fmla="*/ 8 w 45"/>
                  <a:gd name="T11" fmla="*/ 14 h 23"/>
                  <a:gd name="T12" fmla="*/ 5 w 45"/>
                  <a:gd name="T13" fmla="*/ 11 h 23"/>
                  <a:gd name="T14" fmla="*/ 1 w 45"/>
                  <a:gd name="T15" fmla="*/ 6 h 23"/>
                  <a:gd name="T16" fmla="*/ 0 w 45"/>
                  <a:gd name="T17" fmla="*/ 0 h 23"/>
                  <a:gd name="T18" fmla="*/ 5 w 45"/>
                  <a:gd name="T19" fmla="*/ 2 h 23"/>
                  <a:gd name="T20" fmla="*/ 10 w 45"/>
                  <a:gd name="T21" fmla="*/ 3 h 23"/>
                  <a:gd name="T22" fmla="*/ 15 w 45"/>
                  <a:gd name="T23" fmla="*/ 5 h 23"/>
                  <a:gd name="T24" fmla="*/ 21 w 45"/>
                  <a:gd name="T25" fmla="*/ 8 h 23"/>
                  <a:gd name="T26" fmla="*/ 27 w 45"/>
                  <a:gd name="T27" fmla="*/ 12 h 23"/>
                  <a:gd name="T28" fmla="*/ 33 w 45"/>
                  <a:gd name="T29" fmla="*/ 15 h 23"/>
                  <a:gd name="T30" fmla="*/ 39 w 45"/>
                  <a:gd name="T31" fmla="*/ 19 h 23"/>
                  <a:gd name="T32" fmla="*/ 45 w 45"/>
                  <a:gd name="T33" fmla="*/ 22 h 23"/>
                  <a:gd name="T34" fmla="*/ 44 w 45"/>
                  <a:gd name="T35" fmla="*/ 23 h 23"/>
                  <a:gd name="T36" fmla="*/ 44 w 45"/>
                  <a:gd name="T37" fmla="*/ 23 h 23"/>
                  <a:gd name="T38" fmla="*/ 42 w 45"/>
                  <a:gd name="T39" fmla="*/ 23 h 23"/>
                  <a:gd name="T40" fmla="*/ 38 w 45"/>
                  <a:gd name="T41"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5" h="23">
                    <a:moveTo>
                      <a:pt x="38" y="23"/>
                    </a:moveTo>
                    <a:lnTo>
                      <a:pt x="31" y="22"/>
                    </a:lnTo>
                    <a:lnTo>
                      <a:pt x="24" y="21"/>
                    </a:lnTo>
                    <a:lnTo>
                      <a:pt x="19" y="20"/>
                    </a:lnTo>
                    <a:lnTo>
                      <a:pt x="13" y="18"/>
                    </a:lnTo>
                    <a:lnTo>
                      <a:pt x="8" y="14"/>
                    </a:lnTo>
                    <a:lnTo>
                      <a:pt x="5" y="11"/>
                    </a:lnTo>
                    <a:lnTo>
                      <a:pt x="1" y="6"/>
                    </a:lnTo>
                    <a:lnTo>
                      <a:pt x="0" y="0"/>
                    </a:lnTo>
                    <a:lnTo>
                      <a:pt x="5" y="2"/>
                    </a:lnTo>
                    <a:lnTo>
                      <a:pt x="10" y="3"/>
                    </a:lnTo>
                    <a:lnTo>
                      <a:pt x="15" y="5"/>
                    </a:lnTo>
                    <a:lnTo>
                      <a:pt x="21" y="8"/>
                    </a:lnTo>
                    <a:lnTo>
                      <a:pt x="27" y="12"/>
                    </a:lnTo>
                    <a:lnTo>
                      <a:pt x="33" y="15"/>
                    </a:lnTo>
                    <a:lnTo>
                      <a:pt x="39" y="19"/>
                    </a:lnTo>
                    <a:lnTo>
                      <a:pt x="45" y="22"/>
                    </a:lnTo>
                    <a:lnTo>
                      <a:pt x="44" y="23"/>
                    </a:lnTo>
                    <a:lnTo>
                      <a:pt x="44" y="23"/>
                    </a:lnTo>
                    <a:lnTo>
                      <a:pt x="42" y="23"/>
                    </a:lnTo>
                    <a:lnTo>
                      <a:pt x="38" y="23"/>
                    </a:lnTo>
                    <a:close/>
                  </a:path>
                </a:pathLst>
              </a:custGeom>
              <a:solidFill>
                <a:srgbClr val="00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09" name="Freeform 152"/>
              <p:cNvSpPr>
                <a:spLocks/>
              </p:cNvSpPr>
              <p:nvPr/>
            </p:nvSpPr>
            <p:spPr bwMode="auto">
              <a:xfrm>
                <a:off x="4189" y="591"/>
                <a:ext cx="10" cy="11"/>
              </a:xfrm>
              <a:custGeom>
                <a:avLst/>
                <a:gdLst>
                  <a:gd name="T0" fmla="*/ 12 w 21"/>
                  <a:gd name="T1" fmla="*/ 21 h 21"/>
                  <a:gd name="T2" fmla="*/ 12 w 21"/>
                  <a:gd name="T3" fmla="*/ 19 h 21"/>
                  <a:gd name="T4" fmla="*/ 12 w 21"/>
                  <a:gd name="T5" fmla="*/ 19 h 21"/>
                  <a:gd name="T6" fmla="*/ 10 w 21"/>
                  <a:gd name="T7" fmla="*/ 18 h 21"/>
                  <a:gd name="T8" fmla="*/ 10 w 21"/>
                  <a:gd name="T9" fmla="*/ 18 h 21"/>
                  <a:gd name="T10" fmla="*/ 8 w 21"/>
                  <a:gd name="T11" fmla="*/ 18 h 21"/>
                  <a:gd name="T12" fmla="*/ 6 w 21"/>
                  <a:gd name="T13" fmla="*/ 18 h 21"/>
                  <a:gd name="T14" fmla="*/ 2 w 21"/>
                  <a:gd name="T15" fmla="*/ 18 h 21"/>
                  <a:gd name="T16" fmla="*/ 0 w 21"/>
                  <a:gd name="T17" fmla="*/ 18 h 21"/>
                  <a:gd name="T18" fmla="*/ 0 w 21"/>
                  <a:gd name="T19" fmla="*/ 17 h 21"/>
                  <a:gd name="T20" fmla="*/ 0 w 21"/>
                  <a:gd name="T21" fmla="*/ 15 h 21"/>
                  <a:gd name="T22" fmla="*/ 0 w 21"/>
                  <a:gd name="T23" fmla="*/ 14 h 21"/>
                  <a:gd name="T24" fmla="*/ 1 w 21"/>
                  <a:gd name="T25" fmla="*/ 12 h 21"/>
                  <a:gd name="T26" fmla="*/ 6 w 21"/>
                  <a:gd name="T27" fmla="*/ 9 h 21"/>
                  <a:gd name="T28" fmla="*/ 10 w 21"/>
                  <a:gd name="T29" fmla="*/ 6 h 21"/>
                  <a:gd name="T30" fmla="*/ 15 w 21"/>
                  <a:gd name="T31" fmla="*/ 3 h 21"/>
                  <a:gd name="T32" fmla="*/ 20 w 21"/>
                  <a:gd name="T33" fmla="*/ 0 h 21"/>
                  <a:gd name="T34" fmla="*/ 21 w 21"/>
                  <a:gd name="T35" fmla="*/ 4 h 21"/>
                  <a:gd name="T36" fmla="*/ 21 w 21"/>
                  <a:gd name="T37" fmla="*/ 11 h 21"/>
                  <a:gd name="T38" fmla="*/ 17 w 21"/>
                  <a:gd name="T39" fmla="*/ 18 h 21"/>
                  <a:gd name="T40" fmla="*/ 12 w 21"/>
                  <a:gd name="T4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 h="21">
                    <a:moveTo>
                      <a:pt x="12" y="21"/>
                    </a:moveTo>
                    <a:lnTo>
                      <a:pt x="12" y="19"/>
                    </a:lnTo>
                    <a:lnTo>
                      <a:pt x="12" y="19"/>
                    </a:lnTo>
                    <a:lnTo>
                      <a:pt x="10" y="18"/>
                    </a:lnTo>
                    <a:lnTo>
                      <a:pt x="10" y="18"/>
                    </a:lnTo>
                    <a:lnTo>
                      <a:pt x="8" y="18"/>
                    </a:lnTo>
                    <a:lnTo>
                      <a:pt x="6" y="18"/>
                    </a:lnTo>
                    <a:lnTo>
                      <a:pt x="2" y="18"/>
                    </a:lnTo>
                    <a:lnTo>
                      <a:pt x="0" y="18"/>
                    </a:lnTo>
                    <a:lnTo>
                      <a:pt x="0" y="17"/>
                    </a:lnTo>
                    <a:lnTo>
                      <a:pt x="0" y="15"/>
                    </a:lnTo>
                    <a:lnTo>
                      <a:pt x="0" y="14"/>
                    </a:lnTo>
                    <a:lnTo>
                      <a:pt x="1" y="12"/>
                    </a:lnTo>
                    <a:lnTo>
                      <a:pt x="6" y="9"/>
                    </a:lnTo>
                    <a:lnTo>
                      <a:pt x="10" y="6"/>
                    </a:lnTo>
                    <a:lnTo>
                      <a:pt x="15" y="3"/>
                    </a:lnTo>
                    <a:lnTo>
                      <a:pt x="20" y="0"/>
                    </a:lnTo>
                    <a:lnTo>
                      <a:pt x="21" y="4"/>
                    </a:lnTo>
                    <a:lnTo>
                      <a:pt x="21" y="11"/>
                    </a:lnTo>
                    <a:lnTo>
                      <a:pt x="17" y="18"/>
                    </a:lnTo>
                    <a:lnTo>
                      <a:pt x="12"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10" name="Freeform 153"/>
              <p:cNvSpPr>
                <a:spLocks/>
              </p:cNvSpPr>
              <p:nvPr/>
            </p:nvSpPr>
            <p:spPr bwMode="auto">
              <a:xfrm>
                <a:off x="4289" y="549"/>
                <a:ext cx="102" cy="48"/>
              </a:xfrm>
              <a:custGeom>
                <a:avLst/>
                <a:gdLst>
                  <a:gd name="T0" fmla="*/ 112 w 205"/>
                  <a:gd name="T1" fmla="*/ 93 h 95"/>
                  <a:gd name="T2" fmla="*/ 104 w 205"/>
                  <a:gd name="T3" fmla="*/ 88 h 95"/>
                  <a:gd name="T4" fmla="*/ 95 w 205"/>
                  <a:gd name="T5" fmla="*/ 85 h 95"/>
                  <a:gd name="T6" fmla="*/ 86 w 205"/>
                  <a:gd name="T7" fmla="*/ 81 h 95"/>
                  <a:gd name="T8" fmla="*/ 73 w 205"/>
                  <a:gd name="T9" fmla="*/ 68 h 95"/>
                  <a:gd name="T10" fmla="*/ 58 w 205"/>
                  <a:gd name="T11" fmla="*/ 51 h 95"/>
                  <a:gd name="T12" fmla="*/ 41 w 205"/>
                  <a:gd name="T13" fmla="*/ 42 h 95"/>
                  <a:gd name="T14" fmla="*/ 20 w 205"/>
                  <a:gd name="T15" fmla="*/ 40 h 95"/>
                  <a:gd name="T16" fmla="*/ 5 w 205"/>
                  <a:gd name="T17" fmla="*/ 39 h 95"/>
                  <a:gd name="T18" fmla="*/ 1 w 205"/>
                  <a:gd name="T19" fmla="*/ 38 h 95"/>
                  <a:gd name="T20" fmla="*/ 0 w 205"/>
                  <a:gd name="T21" fmla="*/ 37 h 95"/>
                  <a:gd name="T22" fmla="*/ 0 w 205"/>
                  <a:gd name="T23" fmla="*/ 34 h 95"/>
                  <a:gd name="T24" fmla="*/ 7 w 205"/>
                  <a:gd name="T25" fmla="*/ 28 h 95"/>
                  <a:gd name="T26" fmla="*/ 26 w 205"/>
                  <a:gd name="T27" fmla="*/ 19 h 95"/>
                  <a:gd name="T28" fmla="*/ 45 w 205"/>
                  <a:gd name="T29" fmla="*/ 10 h 95"/>
                  <a:gd name="T30" fmla="*/ 65 w 205"/>
                  <a:gd name="T31" fmla="*/ 3 h 95"/>
                  <a:gd name="T32" fmla="*/ 80 w 205"/>
                  <a:gd name="T33" fmla="*/ 3 h 95"/>
                  <a:gd name="T34" fmla="*/ 91 w 205"/>
                  <a:gd name="T35" fmla="*/ 3 h 95"/>
                  <a:gd name="T36" fmla="*/ 104 w 205"/>
                  <a:gd name="T37" fmla="*/ 2 h 95"/>
                  <a:gd name="T38" fmla="*/ 115 w 205"/>
                  <a:gd name="T39" fmla="*/ 0 h 95"/>
                  <a:gd name="T40" fmla="*/ 129 w 205"/>
                  <a:gd name="T41" fmla="*/ 3 h 95"/>
                  <a:gd name="T42" fmla="*/ 147 w 205"/>
                  <a:gd name="T43" fmla="*/ 11 h 95"/>
                  <a:gd name="T44" fmla="*/ 163 w 205"/>
                  <a:gd name="T45" fmla="*/ 20 h 95"/>
                  <a:gd name="T46" fmla="*/ 180 w 205"/>
                  <a:gd name="T47" fmla="*/ 28 h 95"/>
                  <a:gd name="T48" fmla="*/ 197 w 205"/>
                  <a:gd name="T49" fmla="*/ 35 h 95"/>
                  <a:gd name="T50" fmla="*/ 204 w 205"/>
                  <a:gd name="T51" fmla="*/ 39 h 95"/>
                  <a:gd name="T52" fmla="*/ 204 w 205"/>
                  <a:gd name="T53" fmla="*/ 46 h 95"/>
                  <a:gd name="T54" fmla="*/ 204 w 205"/>
                  <a:gd name="T55" fmla="*/ 57 h 95"/>
                  <a:gd name="T56" fmla="*/ 195 w 205"/>
                  <a:gd name="T57" fmla="*/ 73 h 95"/>
                  <a:gd name="T58" fmla="*/ 172 w 205"/>
                  <a:gd name="T59" fmla="*/ 83 h 95"/>
                  <a:gd name="T60" fmla="*/ 149 w 205"/>
                  <a:gd name="T61" fmla="*/ 90 h 95"/>
                  <a:gd name="T62" fmla="*/ 126 w 205"/>
                  <a:gd name="T63" fmla="*/ 9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95">
                    <a:moveTo>
                      <a:pt x="117" y="95"/>
                    </a:moveTo>
                    <a:lnTo>
                      <a:pt x="112" y="93"/>
                    </a:lnTo>
                    <a:lnTo>
                      <a:pt x="107" y="91"/>
                    </a:lnTo>
                    <a:lnTo>
                      <a:pt x="104" y="88"/>
                    </a:lnTo>
                    <a:lnTo>
                      <a:pt x="99" y="87"/>
                    </a:lnTo>
                    <a:lnTo>
                      <a:pt x="95" y="85"/>
                    </a:lnTo>
                    <a:lnTo>
                      <a:pt x="90" y="83"/>
                    </a:lnTo>
                    <a:lnTo>
                      <a:pt x="86" y="81"/>
                    </a:lnTo>
                    <a:lnTo>
                      <a:pt x="81" y="79"/>
                    </a:lnTo>
                    <a:lnTo>
                      <a:pt x="73" y="68"/>
                    </a:lnTo>
                    <a:lnTo>
                      <a:pt x="66" y="58"/>
                    </a:lnTo>
                    <a:lnTo>
                      <a:pt x="58" y="51"/>
                    </a:lnTo>
                    <a:lnTo>
                      <a:pt x="50" y="46"/>
                    </a:lnTo>
                    <a:lnTo>
                      <a:pt x="41" y="42"/>
                    </a:lnTo>
                    <a:lnTo>
                      <a:pt x="31" y="40"/>
                    </a:lnTo>
                    <a:lnTo>
                      <a:pt x="20" y="40"/>
                    </a:lnTo>
                    <a:lnTo>
                      <a:pt x="6" y="40"/>
                    </a:lnTo>
                    <a:lnTo>
                      <a:pt x="5" y="39"/>
                    </a:lnTo>
                    <a:lnTo>
                      <a:pt x="3" y="39"/>
                    </a:lnTo>
                    <a:lnTo>
                      <a:pt x="1" y="38"/>
                    </a:lnTo>
                    <a:lnTo>
                      <a:pt x="0" y="38"/>
                    </a:lnTo>
                    <a:lnTo>
                      <a:pt x="0" y="37"/>
                    </a:lnTo>
                    <a:lnTo>
                      <a:pt x="0" y="35"/>
                    </a:lnTo>
                    <a:lnTo>
                      <a:pt x="0" y="34"/>
                    </a:lnTo>
                    <a:lnTo>
                      <a:pt x="0" y="33"/>
                    </a:lnTo>
                    <a:lnTo>
                      <a:pt x="7" y="28"/>
                    </a:lnTo>
                    <a:lnTo>
                      <a:pt x="16" y="24"/>
                    </a:lnTo>
                    <a:lnTo>
                      <a:pt x="26" y="19"/>
                    </a:lnTo>
                    <a:lnTo>
                      <a:pt x="35" y="13"/>
                    </a:lnTo>
                    <a:lnTo>
                      <a:pt x="45" y="10"/>
                    </a:lnTo>
                    <a:lnTo>
                      <a:pt x="56" y="5"/>
                    </a:lnTo>
                    <a:lnTo>
                      <a:pt x="65" y="3"/>
                    </a:lnTo>
                    <a:lnTo>
                      <a:pt x="74" y="1"/>
                    </a:lnTo>
                    <a:lnTo>
                      <a:pt x="80" y="3"/>
                    </a:lnTo>
                    <a:lnTo>
                      <a:pt x="86" y="3"/>
                    </a:lnTo>
                    <a:lnTo>
                      <a:pt x="91" y="3"/>
                    </a:lnTo>
                    <a:lnTo>
                      <a:pt x="98" y="3"/>
                    </a:lnTo>
                    <a:lnTo>
                      <a:pt x="104" y="2"/>
                    </a:lnTo>
                    <a:lnTo>
                      <a:pt x="110" y="1"/>
                    </a:lnTo>
                    <a:lnTo>
                      <a:pt x="115" y="0"/>
                    </a:lnTo>
                    <a:lnTo>
                      <a:pt x="121" y="0"/>
                    </a:lnTo>
                    <a:lnTo>
                      <a:pt x="129" y="3"/>
                    </a:lnTo>
                    <a:lnTo>
                      <a:pt x="138" y="8"/>
                    </a:lnTo>
                    <a:lnTo>
                      <a:pt x="147" y="11"/>
                    </a:lnTo>
                    <a:lnTo>
                      <a:pt x="155" y="16"/>
                    </a:lnTo>
                    <a:lnTo>
                      <a:pt x="163" y="20"/>
                    </a:lnTo>
                    <a:lnTo>
                      <a:pt x="171" y="25"/>
                    </a:lnTo>
                    <a:lnTo>
                      <a:pt x="180" y="28"/>
                    </a:lnTo>
                    <a:lnTo>
                      <a:pt x="188" y="33"/>
                    </a:lnTo>
                    <a:lnTo>
                      <a:pt x="197" y="35"/>
                    </a:lnTo>
                    <a:lnTo>
                      <a:pt x="202" y="38"/>
                    </a:lnTo>
                    <a:lnTo>
                      <a:pt x="204" y="39"/>
                    </a:lnTo>
                    <a:lnTo>
                      <a:pt x="205" y="40"/>
                    </a:lnTo>
                    <a:lnTo>
                      <a:pt x="204" y="46"/>
                    </a:lnTo>
                    <a:lnTo>
                      <a:pt x="204" y="50"/>
                    </a:lnTo>
                    <a:lnTo>
                      <a:pt x="204" y="57"/>
                    </a:lnTo>
                    <a:lnTo>
                      <a:pt x="204" y="69"/>
                    </a:lnTo>
                    <a:lnTo>
                      <a:pt x="195" y="73"/>
                    </a:lnTo>
                    <a:lnTo>
                      <a:pt x="185" y="78"/>
                    </a:lnTo>
                    <a:lnTo>
                      <a:pt x="172" y="83"/>
                    </a:lnTo>
                    <a:lnTo>
                      <a:pt x="160" y="86"/>
                    </a:lnTo>
                    <a:lnTo>
                      <a:pt x="149" y="90"/>
                    </a:lnTo>
                    <a:lnTo>
                      <a:pt x="137" y="93"/>
                    </a:lnTo>
                    <a:lnTo>
                      <a:pt x="126" y="94"/>
                    </a:lnTo>
                    <a:lnTo>
                      <a:pt x="117" y="95"/>
                    </a:lnTo>
                    <a:close/>
                  </a:path>
                </a:pathLst>
              </a:cu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11" name="Freeform 154"/>
              <p:cNvSpPr>
                <a:spLocks/>
              </p:cNvSpPr>
              <p:nvPr/>
            </p:nvSpPr>
            <p:spPr bwMode="auto">
              <a:xfrm>
                <a:off x="4184" y="587"/>
                <a:ext cx="13" cy="8"/>
              </a:xfrm>
              <a:custGeom>
                <a:avLst/>
                <a:gdLst>
                  <a:gd name="T0" fmla="*/ 2 w 25"/>
                  <a:gd name="T1" fmla="*/ 16 h 16"/>
                  <a:gd name="T2" fmla="*/ 1 w 25"/>
                  <a:gd name="T3" fmla="*/ 15 h 16"/>
                  <a:gd name="T4" fmla="*/ 1 w 25"/>
                  <a:gd name="T5" fmla="*/ 14 h 16"/>
                  <a:gd name="T6" fmla="*/ 1 w 25"/>
                  <a:gd name="T7" fmla="*/ 12 h 16"/>
                  <a:gd name="T8" fmla="*/ 0 w 25"/>
                  <a:gd name="T9" fmla="*/ 9 h 16"/>
                  <a:gd name="T10" fmla="*/ 6 w 25"/>
                  <a:gd name="T11" fmla="*/ 5 h 16"/>
                  <a:gd name="T12" fmla="*/ 13 w 25"/>
                  <a:gd name="T13" fmla="*/ 2 h 16"/>
                  <a:gd name="T14" fmla="*/ 18 w 25"/>
                  <a:gd name="T15" fmla="*/ 0 h 16"/>
                  <a:gd name="T16" fmla="*/ 25 w 25"/>
                  <a:gd name="T17" fmla="*/ 0 h 16"/>
                  <a:gd name="T18" fmla="*/ 25 w 25"/>
                  <a:gd name="T19" fmla="*/ 1 h 16"/>
                  <a:gd name="T20" fmla="*/ 25 w 25"/>
                  <a:gd name="T21" fmla="*/ 2 h 16"/>
                  <a:gd name="T22" fmla="*/ 25 w 25"/>
                  <a:gd name="T23" fmla="*/ 3 h 16"/>
                  <a:gd name="T24" fmla="*/ 25 w 25"/>
                  <a:gd name="T25" fmla="*/ 4 h 16"/>
                  <a:gd name="T26" fmla="*/ 15 w 25"/>
                  <a:gd name="T27" fmla="*/ 10 h 16"/>
                  <a:gd name="T28" fmla="*/ 8 w 25"/>
                  <a:gd name="T29" fmla="*/ 14 h 16"/>
                  <a:gd name="T30" fmla="*/ 4 w 25"/>
                  <a:gd name="T31" fmla="*/ 15 h 16"/>
                  <a:gd name="T32" fmla="*/ 2 w 25"/>
                  <a:gd name="T33"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16">
                    <a:moveTo>
                      <a:pt x="2" y="16"/>
                    </a:moveTo>
                    <a:lnTo>
                      <a:pt x="1" y="15"/>
                    </a:lnTo>
                    <a:lnTo>
                      <a:pt x="1" y="14"/>
                    </a:lnTo>
                    <a:lnTo>
                      <a:pt x="1" y="12"/>
                    </a:lnTo>
                    <a:lnTo>
                      <a:pt x="0" y="9"/>
                    </a:lnTo>
                    <a:lnTo>
                      <a:pt x="6" y="5"/>
                    </a:lnTo>
                    <a:lnTo>
                      <a:pt x="13" y="2"/>
                    </a:lnTo>
                    <a:lnTo>
                      <a:pt x="18" y="0"/>
                    </a:lnTo>
                    <a:lnTo>
                      <a:pt x="25" y="0"/>
                    </a:lnTo>
                    <a:lnTo>
                      <a:pt x="25" y="1"/>
                    </a:lnTo>
                    <a:lnTo>
                      <a:pt x="25" y="2"/>
                    </a:lnTo>
                    <a:lnTo>
                      <a:pt x="25" y="3"/>
                    </a:lnTo>
                    <a:lnTo>
                      <a:pt x="25" y="4"/>
                    </a:lnTo>
                    <a:lnTo>
                      <a:pt x="15" y="10"/>
                    </a:lnTo>
                    <a:lnTo>
                      <a:pt x="8" y="14"/>
                    </a:lnTo>
                    <a:lnTo>
                      <a:pt x="4" y="15"/>
                    </a:lnTo>
                    <a:lnTo>
                      <a:pt x="2"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12" name="Freeform 155"/>
              <p:cNvSpPr>
                <a:spLocks/>
              </p:cNvSpPr>
              <p:nvPr/>
            </p:nvSpPr>
            <p:spPr bwMode="auto">
              <a:xfrm>
                <a:off x="4349" y="575"/>
                <a:ext cx="27" cy="12"/>
              </a:xfrm>
              <a:custGeom>
                <a:avLst/>
                <a:gdLst>
                  <a:gd name="T0" fmla="*/ 0 w 54"/>
                  <a:gd name="T1" fmla="*/ 25 h 25"/>
                  <a:gd name="T2" fmla="*/ 0 w 54"/>
                  <a:gd name="T3" fmla="*/ 24 h 25"/>
                  <a:gd name="T4" fmla="*/ 0 w 54"/>
                  <a:gd name="T5" fmla="*/ 22 h 25"/>
                  <a:gd name="T6" fmla="*/ 0 w 54"/>
                  <a:gd name="T7" fmla="*/ 22 h 25"/>
                  <a:gd name="T8" fmla="*/ 0 w 54"/>
                  <a:gd name="T9" fmla="*/ 21 h 25"/>
                  <a:gd name="T10" fmla="*/ 6 w 54"/>
                  <a:gd name="T11" fmla="*/ 17 h 25"/>
                  <a:gd name="T12" fmla="*/ 12 w 54"/>
                  <a:gd name="T13" fmla="*/ 13 h 25"/>
                  <a:gd name="T14" fmla="*/ 17 w 54"/>
                  <a:gd name="T15" fmla="*/ 10 h 25"/>
                  <a:gd name="T16" fmla="*/ 25 w 54"/>
                  <a:gd name="T17" fmla="*/ 7 h 25"/>
                  <a:gd name="T18" fmla="*/ 32 w 54"/>
                  <a:gd name="T19" fmla="*/ 5 h 25"/>
                  <a:gd name="T20" fmla="*/ 39 w 54"/>
                  <a:gd name="T21" fmla="*/ 3 h 25"/>
                  <a:gd name="T22" fmla="*/ 47 w 54"/>
                  <a:gd name="T23" fmla="*/ 2 h 25"/>
                  <a:gd name="T24" fmla="*/ 54 w 54"/>
                  <a:gd name="T25" fmla="*/ 0 h 25"/>
                  <a:gd name="T26" fmla="*/ 53 w 54"/>
                  <a:gd name="T27" fmla="*/ 4 h 25"/>
                  <a:gd name="T28" fmla="*/ 47 w 54"/>
                  <a:gd name="T29" fmla="*/ 9 h 25"/>
                  <a:gd name="T30" fmla="*/ 39 w 54"/>
                  <a:gd name="T31" fmla="*/ 12 h 25"/>
                  <a:gd name="T32" fmla="*/ 31 w 54"/>
                  <a:gd name="T33" fmla="*/ 15 h 25"/>
                  <a:gd name="T34" fmla="*/ 21 w 54"/>
                  <a:gd name="T35" fmla="*/ 19 h 25"/>
                  <a:gd name="T36" fmla="*/ 12 w 54"/>
                  <a:gd name="T37" fmla="*/ 22 h 25"/>
                  <a:gd name="T38" fmla="*/ 5 w 54"/>
                  <a:gd name="T39" fmla="*/ 24 h 25"/>
                  <a:gd name="T40" fmla="*/ 0 w 54"/>
                  <a:gd name="T41"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 h="25">
                    <a:moveTo>
                      <a:pt x="0" y="25"/>
                    </a:moveTo>
                    <a:lnTo>
                      <a:pt x="0" y="24"/>
                    </a:lnTo>
                    <a:lnTo>
                      <a:pt x="0" y="22"/>
                    </a:lnTo>
                    <a:lnTo>
                      <a:pt x="0" y="22"/>
                    </a:lnTo>
                    <a:lnTo>
                      <a:pt x="0" y="21"/>
                    </a:lnTo>
                    <a:lnTo>
                      <a:pt x="6" y="17"/>
                    </a:lnTo>
                    <a:lnTo>
                      <a:pt x="12" y="13"/>
                    </a:lnTo>
                    <a:lnTo>
                      <a:pt x="17" y="10"/>
                    </a:lnTo>
                    <a:lnTo>
                      <a:pt x="25" y="7"/>
                    </a:lnTo>
                    <a:lnTo>
                      <a:pt x="32" y="5"/>
                    </a:lnTo>
                    <a:lnTo>
                      <a:pt x="39" y="3"/>
                    </a:lnTo>
                    <a:lnTo>
                      <a:pt x="47" y="2"/>
                    </a:lnTo>
                    <a:lnTo>
                      <a:pt x="54" y="0"/>
                    </a:lnTo>
                    <a:lnTo>
                      <a:pt x="53" y="4"/>
                    </a:lnTo>
                    <a:lnTo>
                      <a:pt x="47" y="9"/>
                    </a:lnTo>
                    <a:lnTo>
                      <a:pt x="39" y="12"/>
                    </a:lnTo>
                    <a:lnTo>
                      <a:pt x="31" y="15"/>
                    </a:lnTo>
                    <a:lnTo>
                      <a:pt x="21" y="19"/>
                    </a:lnTo>
                    <a:lnTo>
                      <a:pt x="12" y="22"/>
                    </a:lnTo>
                    <a:lnTo>
                      <a:pt x="5" y="24"/>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13" name="Freeform 156"/>
              <p:cNvSpPr>
                <a:spLocks/>
              </p:cNvSpPr>
              <p:nvPr/>
            </p:nvSpPr>
            <p:spPr bwMode="auto">
              <a:xfrm>
                <a:off x="4397" y="571"/>
                <a:ext cx="16" cy="16"/>
              </a:xfrm>
              <a:custGeom>
                <a:avLst/>
                <a:gdLst>
                  <a:gd name="T0" fmla="*/ 22 w 31"/>
                  <a:gd name="T1" fmla="*/ 32 h 32"/>
                  <a:gd name="T2" fmla="*/ 22 w 31"/>
                  <a:gd name="T3" fmla="*/ 30 h 32"/>
                  <a:gd name="T4" fmla="*/ 22 w 31"/>
                  <a:gd name="T5" fmla="*/ 29 h 32"/>
                  <a:gd name="T6" fmla="*/ 22 w 31"/>
                  <a:gd name="T7" fmla="*/ 28 h 32"/>
                  <a:gd name="T8" fmla="*/ 21 w 31"/>
                  <a:gd name="T9" fmla="*/ 27 h 32"/>
                  <a:gd name="T10" fmla="*/ 18 w 31"/>
                  <a:gd name="T11" fmla="*/ 27 h 32"/>
                  <a:gd name="T12" fmla="*/ 15 w 31"/>
                  <a:gd name="T13" fmla="*/ 27 h 32"/>
                  <a:gd name="T14" fmla="*/ 11 w 31"/>
                  <a:gd name="T15" fmla="*/ 27 h 32"/>
                  <a:gd name="T16" fmla="*/ 8 w 31"/>
                  <a:gd name="T17" fmla="*/ 28 h 32"/>
                  <a:gd name="T18" fmla="*/ 8 w 31"/>
                  <a:gd name="T19" fmla="*/ 22 h 32"/>
                  <a:gd name="T20" fmla="*/ 8 w 31"/>
                  <a:gd name="T21" fmla="*/ 20 h 32"/>
                  <a:gd name="T22" fmla="*/ 8 w 31"/>
                  <a:gd name="T23" fmla="*/ 19 h 32"/>
                  <a:gd name="T24" fmla="*/ 7 w 31"/>
                  <a:gd name="T25" fmla="*/ 18 h 32"/>
                  <a:gd name="T26" fmla="*/ 5 w 31"/>
                  <a:gd name="T27" fmla="*/ 19 h 32"/>
                  <a:gd name="T28" fmla="*/ 3 w 31"/>
                  <a:gd name="T29" fmla="*/ 19 h 32"/>
                  <a:gd name="T30" fmla="*/ 1 w 31"/>
                  <a:gd name="T31" fmla="*/ 20 h 32"/>
                  <a:gd name="T32" fmla="*/ 0 w 31"/>
                  <a:gd name="T33" fmla="*/ 21 h 32"/>
                  <a:gd name="T34" fmla="*/ 2 w 31"/>
                  <a:gd name="T35" fmla="*/ 14 h 32"/>
                  <a:gd name="T36" fmla="*/ 8 w 31"/>
                  <a:gd name="T37" fmla="*/ 7 h 32"/>
                  <a:gd name="T38" fmla="*/ 16 w 31"/>
                  <a:gd name="T39" fmla="*/ 3 h 32"/>
                  <a:gd name="T40" fmla="*/ 23 w 31"/>
                  <a:gd name="T41" fmla="*/ 0 h 32"/>
                  <a:gd name="T42" fmla="*/ 24 w 31"/>
                  <a:gd name="T43" fmla="*/ 3 h 32"/>
                  <a:gd name="T44" fmla="*/ 25 w 31"/>
                  <a:gd name="T45" fmla="*/ 5 h 32"/>
                  <a:gd name="T46" fmla="*/ 28 w 31"/>
                  <a:gd name="T47" fmla="*/ 7 h 32"/>
                  <a:gd name="T48" fmla="*/ 31 w 31"/>
                  <a:gd name="T49" fmla="*/ 8 h 32"/>
                  <a:gd name="T50" fmla="*/ 31 w 31"/>
                  <a:gd name="T51" fmla="*/ 10 h 32"/>
                  <a:gd name="T52" fmla="*/ 31 w 31"/>
                  <a:gd name="T53" fmla="*/ 11 h 32"/>
                  <a:gd name="T54" fmla="*/ 31 w 31"/>
                  <a:gd name="T55" fmla="*/ 12 h 32"/>
                  <a:gd name="T56" fmla="*/ 31 w 31"/>
                  <a:gd name="T57" fmla="*/ 13 h 32"/>
                  <a:gd name="T58" fmla="*/ 30 w 31"/>
                  <a:gd name="T59" fmla="*/ 14 h 32"/>
                  <a:gd name="T60" fmla="*/ 29 w 31"/>
                  <a:gd name="T61" fmla="*/ 14 h 32"/>
                  <a:gd name="T62" fmla="*/ 28 w 31"/>
                  <a:gd name="T63" fmla="*/ 15 h 32"/>
                  <a:gd name="T64" fmla="*/ 26 w 31"/>
                  <a:gd name="T65" fmla="*/ 17 h 32"/>
                  <a:gd name="T66" fmla="*/ 28 w 31"/>
                  <a:gd name="T67" fmla="*/ 19 h 32"/>
                  <a:gd name="T68" fmla="*/ 29 w 31"/>
                  <a:gd name="T69" fmla="*/ 21 h 32"/>
                  <a:gd name="T70" fmla="*/ 30 w 31"/>
                  <a:gd name="T71" fmla="*/ 25 h 32"/>
                  <a:gd name="T72" fmla="*/ 30 w 31"/>
                  <a:gd name="T73" fmla="*/ 29 h 32"/>
                  <a:gd name="T74" fmla="*/ 28 w 31"/>
                  <a:gd name="T75" fmla="*/ 30 h 32"/>
                  <a:gd name="T76" fmla="*/ 26 w 31"/>
                  <a:gd name="T77" fmla="*/ 30 h 32"/>
                  <a:gd name="T78" fmla="*/ 24 w 31"/>
                  <a:gd name="T79" fmla="*/ 30 h 32"/>
                  <a:gd name="T80" fmla="*/ 22 w 31"/>
                  <a:gd name="T81"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 h="32">
                    <a:moveTo>
                      <a:pt x="22" y="32"/>
                    </a:moveTo>
                    <a:lnTo>
                      <a:pt x="22" y="30"/>
                    </a:lnTo>
                    <a:lnTo>
                      <a:pt x="22" y="29"/>
                    </a:lnTo>
                    <a:lnTo>
                      <a:pt x="22" y="28"/>
                    </a:lnTo>
                    <a:lnTo>
                      <a:pt x="21" y="27"/>
                    </a:lnTo>
                    <a:lnTo>
                      <a:pt x="18" y="27"/>
                    </a:lnTo>
                    <a:lnTo>
                      <a:pt x="15" y="27"/>
                    </a:lnTo>
                    <a:lnTo>
                      <a:pt x="11" y="27"/>
                    </a:lnTo>
                    <a:lnTo>
                      <a:pt x="8" y="28"/>
                    </a:lnTo>
                    <a:lnTo>
                      <a:pt x="8" y="22"/>
                    </a:lnTo>
                    <a:lnTo>
                      <a:pt x="8" y="20"/>
                    </a:lnTo>
                    <a:lnTo>
                      <a:pt x="8" y="19"/>
                    </a:lnTo>
                    <a:lnTo>
                      <a:pt x="7" y="18"/>
                    </a:lnTo>
                    <a:lnTo>
                      <a:pt x="5" y="19"/>
                    </a:lnTo>
                    <a:lnTo>
                      <a:pt x="3" y="19"/>
                    </a:lnTo>
                    <a:lnTo>
                      <a:pt x="1" y="20"/>
                    </a:lnTo>
                    <a:lnTo>
                      <a:pt x="0" y="21"/>
                    </a:lnTo>
                    <a:lnTo>
                      <a:pt x="2" y="14"/>
                    </a:lnTo>
                    <a:lnTo>
                      <a:pt x="8" y="7"/>
                    </a:lnTo>
                    <a:lnTo>
                      <a:pt x="16" y="3"/>
                    </a:lnTo>
                    <a:lnTo>
                      <a:pt x="23" y="0"/>
                    </a:lnTo>
                    <a:lnTo>
                      <a:pt x="24" y="3"/>
                    </a:lnTo>
                    <a:lnTo>
                      <a:pt x="25" y="5"/>
                    </a:lnTo>
                    <a:lnTo>
                      <a:pt x="28" y="7"/>
                    </a:lnTo>
                    <a:lnTo>
                      <a:pt x="31" y="8"/>
                    </a:lnTo>
                    <a:lnTo>
                      <a:pt x="31" y="10"/>
                    </a:lnTo>
                    <a:lnTo>
                      <a:pt x="31" y="11"/>
                    </a:lnTo>
                    <a:lnTo>
                      <a:pt x="31" y="12"/>
                    </a:lnTo>
                    <a:lnTo>
                      <a:pt x="31" y="13"/>
                    </a:lnTo>
                    <a:lnTo>
                      <a:pt x="30" y="14"/>
                    </a:lnTo>
                    <a:lnTo>
                      <a:pt x="29" y="14"/>
                    </a:lnTo>
                    <a:lnTo>
                      <a:pt x="28" y="15"/>
                    </a:lnTo>
                    <a:lnTo>
                      <a:pt x="26" y="17"/>
                    </a:lnTo>
                    <a:lnTo>
                      <a:pt x="28" y="19"/>
                    </a:lnTo>
                    <a:lnTo>
                      <a:pt x="29" y="21"/>
                    </a:lnTo>
                    <a:lnTo>
                      <a:pt x="30" y="25"/>
                    </a:lnTo>
                    <a:lnTo>
                      <a:pt x="30" y="29"/>
                    </a:lnTo>
                    <a:lnTo>
                      <a:pt x="28" y="30"/>
                    </a:lnTo>
                    <a:lnTo>
                      <a:pt x="26" y="30"/>
                    </a:lnTo>
                    <a:lnTo>
                      <a:pt x="24" y="30"/>
                    </a:lnTo>
                    <a:lnTo>
                      <a:pt x="22"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14" name="Freeform 157"/>
              <p:cNvSpPr>
                <a:spLocks/>
              </p:cNvSpPr>
              <p:nvPr/>
            </p:nvSpPr>
            <p:spPr bwMode="auto">
              <a:xfrm>
                <a:off x="4304" y="574"/>
                <a:ext cx="17" cy="10"/>
              </a:xfrm>
              <a:custGeom>
                <a:avLst/>
                <a:gdLst>
                  <a:gd name="T0" fmla="*/ 31 w 35"/>
                  <a:gd name="T1" fmla="*/ 21 h 21"/>
                  <a:gd name="T2" fmla="*/ 23 w 35"/>
                  <a:gd name="T3" fmla="*/ 16 h 21"/>
                  <a:gd name="T4" fmla="*/ 15 w 35"/>
                  <a:gd name="T5" fmla="*/ 13 h 21"/>
                  <a:gd name="T6" fmla="*/ 7 w 35"/>
                  <a:gd name="T7" fmla="*/ 8 h 21"/>
                  <a:gd name="T8" fmla="*/ 0 w 35"/>
                  <a:gd name="T9" fmla="*/ 5 h 21"/>
                  <a:gd name="T10" fmla="*/ 0 w 35"/>
                  <a:gd name="T11" fmla="*/ 3 h 21"/>
                  <a:gd name="T12" fmla="*/ 0 w 35"/>
                  <a:gd name="T13" fmla="*/ 2 h 21"/>
                  <a:gd name="T14" fmla="*/ 0 w 35"/>
                  <a:gd name="T15" fmla="*/ 1 h 21"/>
                  <a:gd name="T16" fmla="*/ 0 w 35"/>
                  <a:gd name="T17" fmla="*/ 0 h 21"/>
                  <a:gd name="T18" fmla="*/ 5 w 35"/>
                  <a:gd name="T19" fmla="*/ 0 h 21"/>
                  <a:gd name="T20" fmla="*/ 9 w 35"/>
                  <a:gd name="T21" fmla="*/ 1 h 21"/>
                  <a:gd name="T22" fmla="*/ 14 w 35"/>
                  <a:gd name="T23" fmla="*/ 2 h 21"/>
                  <a:gd name="T24" fmla="*/ 18 w 35"/>
                  <a:gd name="T25" fmla="*/ 5 h 21"/>
                  <a:gd name="T26" fmla="*/ 21 w 35"/>
                  <a:gd name="T27" fmla="*/ 8 h 21"/>
                  <a:gd name="T28" fmla="*/ 26 w 35"/>
                  <a:gd name="T29" fmla="*/ 12 h 21"/>
                  <a:gd name="T30" fmla="*/ 30 w 35"/>
                  <a:gd name="T31" fmla="*/ 15 h 21"/>
                  <a:gd name="T32" fmla="*/ 35 w 35"/>
                  <a:gd name="T33" fmla="*/ 20 h 21"/>
                  <a:gd name="T34" fmla="*/ 34 w 35"/>
                  <a:gd name="T35" fmla="*/ 20 h 21"/>
                  <a:gd name="T36" fmla="*/ 34 w 35"/>
                  <a:gd name="T37" fmla="*/ 20 h 21"/>
                  <a:gd name="T38" fmla="*/ 32 w 35"/>
                  <a:gd name="T39" fmla="*/ 20 h 21"/>
                  <a:gd name="T40" fmla="*/ 31 w 35"/>
                  <a:gd name="T4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 h="21">
                    <a:moveTo>
                      <a:pt x="31" y="21"/>
                    </a:moveTo>
                    <a:lnTo>
                      <a:pt x="23" y="16"/>
                    </a:lnTo>
                    <a:lnTo>
                      <a:pt x="15" y="13"/>
                    </a:lnTo>
                    <a:lnTo>
                      <a:pt x="7" y="8"/>
                    </a:lnTo>
                    <a:lnTo>
                      <a:pt x="0" y="5"/>
                    </a:lnTo>
                    <a:lnTo>
                      <a:pt x="0" y="3"/>
                    </a:lnTo>
                    <a:lnTo>
                      <a:pt x="0" y="2"/>
                    </a:lnTo>
                    <a:lnTo>
                      <a:pt x="0" y="1"/>
                    </a:lnTo>
                    <a:lnTo>
                      <a:pt x="0" y="0"/>
                    </a:lnTo>
                    <a:lnTo>
                      <a:pt x="5" y="0"/>
                    </a:lnTo>
                    <a:lnTo>
                      <a:pt x="9" y="1"/>
                    </a:lnTo>
                    <a:lnTo>
                      <a:pt x="14" y="2"/>
                    </a:lnTo>
                    <a:lnTo>
                      <a:pt x="18" y="5"/>
                    </a:lnTo>
                    <a:lnTo>
                      <a:pt x="21" y="8"/>
                    </a:lnTo>
                    <a:lnTo>
                      <a:pt x="26" y="12"/>
                    </a:lnTo>
                    <a:lnTo>
                      <a:pt x="30" y="15"/>
                    </a:lnTo>
                    <a:lnTo>
                      <a:pt x="35" y="20"/>
                    </a:lnTo>
                    <a:lnTo>
                      <a:pt x="34" y="20"/>
                    </a:lnTo>
                    <a:lnTo>
                      <a:pt x="34" y="20"/>
                    </a:lnTo>
                    <a:lnTo>
                      <a:pt x="32" y="20"/>
                    </a:lnTo>
                    <a:lnTo>
                      <a:pt x="31" y="21"/>
                    </a:lnTo>
                    <a:close/>
                  </a:path>
                </a:pathLst>
              </a:custGeom>
              <a:solidFill>
                <a:srgbClr val="00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15" name="Freeform 158"/>
              <p:cNvSpPr>
                <a:spLocks/>
              </p:cNvSpPr>
              <p:nvPr/>
            </p:nvSpPr>
            <p:spPr bwMode="auto">
              <a:xfrm>
                <a:off x="4327" y="560"/>
                <a:ext cx="23" cy="19"/>
              </a:xfrm>
              <a:custGeom>
                <a:avLst/>
                <a:gdLst>
                  <a:gd name="T0" fmla="*/ 13 w 47"/>
                  <a:gd name="T1" fmla="*/ 40 h 40"/>
                  <a:gd name="T2" fmla="*/ 4 w 47"/>
                  <a:gd name="T3" fmla="*/ 31 h 40"/>
                  <a:gd name="T4" fmla="*/ 0 w 47"/>
                  <a:gd name="T5" fmla="*/ 25 h 40"/>
                  <a:gd name="T6" fmla="*/ 2 w 47"/>
                  <a:gd name="T7" fmla="*/ 18 h 40"/>
                  <a:gd name="T8" fmla="*/ 5 w 47"/>
                  <a:gd name="T9" fmla="*/ 12 h 40"/>
                  <a:gd name="T10" fmla="*/ 12 w 47"/>
                  <a:gd name="T11" fmla="*/ 7 h 40"/>
                  <a:gd name="T12" fmla="*/ 20 w 47"/>
                  <a:gd name="T13" fmla="*/ 4 h 40"/>
                  <a:gd name="T14" fmla="*/ 30 w 47"/>
                  <a:gd name="T15" fmla="*/ 2 h 40"/>
                  <a:gd name="T16" fmla="*/ 40 w 47"/>
                  <a:gd name="T17" fmla="*/ 0 h 40"/>
                  <a:gd name="T18" fmla="*/ 45 w 47"/>
                  <a:gd name="T19" fmla="*/ 8 h 40"/>
                  <a:gd name="T20" fmla="*/ 47 w 47"/>
                  <a:gd name="T21" fmla="*/ 17 h 40"/>
                  <a:gd name="T22" fmla="*/ 45 w 47"/>
                  <a:gd name="T23" fmla="*/ 23 h 40"/>
                  <a:gd name="T24" fmla="*/ 42 w 47"/>
                  <a:gd name="T25" fmla="*/ 29 h 40"/>
                  <a:gd name="T26" fmla="*/ 37 w 47"/>
                  <a:gd name="T27" fmla="*/ 34 h 40"/>
                  <a:gd name="T28" fmla="*/ 29 w 47"/>
                  <a:gd name="T29" fmla="*/ 37 h 40"/>
                  <a:gd name="T30" fmla="*/ 21 w 47"/>
                  <a:gd name="T31" fmla="*/ 38 h 40"/>
                  <a:gd name="T32" fmla="*/ 13 w 47"/>
                  <a:gd name="T33"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7" h="40">
                    <a:moveTo>
                      <a:pt x="13" y="40"/>
                    </a:moveTo>
                    <a:lnTo>
                      <a:pt x="4" y="31"/>
                    </a:lnTo>
                    <a:lnTo>
                      <a:pt x="0" y="25"/>
                    </a:lnTo>
                    <a:lnTo>
                      <a:pt x="2" y="18"/>
                    </a:lnTo>
                    <a:lnTo>
                      <a:pt x="5" y="12"/>
                    </a:lnTo>
                    <a:lnTo>
                      <a:pt x="12" y="7"/>
                    </a:lnTo>
                    <a:lnTo>
                      <a:pt x="20" y="4"/>
                    </a:lnTo>
                    <a:lnTo>
                      <a:pt x="30" y="2"/>
                    </a:lnTo>
                    <a:lnTo>
                      <a:pt x="40" y="0"/>
                    </a:lnTo>
                    <a:lnTo>
                      <a:pt x="45" y="8"/>
                    </a:lnTo>
                    <a:lnTo>
                      <a:pt x="47" y="17"/>
                    </a:lnTo>
                    <a:lnTo>
                      <a:pt x="45" y="23"/>
                    </a:lnTo>
                    <a:lnTo>
                      <a:pt x="42" y="29"/>
                    </a:lnTo>
                    <a:lnTo>
                      <a:pt x="37" y="34"/>
                    </a:lnTo>
                    <a:lnTo>
                      <a:pt x="29" y="37"/>
                    </a:lnTo>
                    <a:lnTo>
                      <a:pt x="21" y="38"/>
                    </a:lnTo>
                    <a:lnTo>
                      <a:pt x="13"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16" name="Freeform 159"/>
              <p:cNvSpPr>
                <a:spLocks/>
              </p:cNvSpPr>
              <p:nvPr/>
            </p:nvSpPr>
            <p:spPr bwMode="auto">
              <a:xfrm>
                <a:off x="4404" y="575"/>
                <a:ext cx="4" cy="4"/>
              </a:xfrm>
              <a:custGeom>
                <a:avLst/>
                <a:gdLst>
                  <a:gd name="T0" fmla="*/ 1 w 9"/>
                  <a:gd name="T1" fmla="*/ 9 h 9"/>
                  <a:gd name="T2" fmla="*/ 0 w 9"/>
                  <a:gd name="T3" fmla="*/ 7 h 9"/>
                  <a:gd name="T4" fmla="*/ 2 w 9"/>
                  <a:gd name="T5" fmla="*/ 5 h 9"/>
                  <a:gd name="T6" fmla="*/ 3 w 9"/>
                  <a:gd name="T7" fmla="*/ 4 h 9"/>
                  <a:gd name="T8" fmla="*/ 5 w 9"/>
                  <a:gd name="T9" fmla="*/ 2 h 9"/>
                  <a:gd name="T10" fmla="*/ 7 w 9"/>
                  <a:gd name="T11" fmla="*/ 0 h 9"/>
                  <a:gd name="T12" fmla="*/ 8 w 9"/>
                  <a:gd name="T13" fmla="*/ 0 h 9"/>
                  <a:gd name="T14" fmla="*/ 8 w 9"/>
                  <a:gd name="T15" fmla="*/ 0 h 9"/>
                  <a:gd name="T16" fmla="*/ 8 w 9"/>
                  <a:gd name="T17" fmla="*/ 2 h 9"/>
                  <a:gd name="T18" fmla="*/ 9 w 9"/>
                  <a:gd name="T19" fmla="*/ 2 h 9"/>
                  <a:gd name="T20" fmla="*/ 9 w 9"/>
                  <a:gd name="T21" fmla="*/ 3 h 9"/>
                  <a:gd name="T22" fmla="*/ 9 w 9"/>
                  <a:gd name="T23" fmla="*/ 3 h 9"/>
                  <a:gd name="T24" fmla="*/ 9 w 9"/>
                  <a:gd name="T25" fmla="*/ 4 h 9"/>
                  <a:gd name="T26" fmla="*/ 9 w 9"/>
                  <a:gd name="T27" fmla="*/ 5 h 9"/>
                  <a:gd name="T28" fmla="*/ 7 w 9"/>
                  <a:gd name="T29" fmla="*/ 6 h 9"/>
                  <a:gd name="T30" fmla="*/ 4 w 9"/>
                  <a:gd name="T31" fmla="*/ 6 h 9"/>
                  <a:gd name="T32" fmla="*/ 3 w 9"/>
                  <a:gd name="T33" fmla="*/ 7 h 9"/>
                  <a:gd name="T34" fmla="*/ 1 w 9"/>
                  <a:gd name="T35"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 h="9">
                    <a:moveTo>
                      <a:pt x="1" y="9"/>
                    </a:moveTo>
                    <a:lnTo>
                      <a:pt x="0" y="7"/>
                    </a:lnTo>
                    <a:lnTo>
                      <a:pt x="2" y="5"/>
                    </a:lnTo>
                    <a:lnTo>
                      <a:pt x="3" y="4"/>
                    </a:lnTo>
                    <a:lnTo>
                      <a:pt x="5" y="2"/>
                    </a:lnTo>
                    <a:lnTo>
                      <a:pt x="7" y="0"/>
                    </a:lnTo>
                    <a:lnTo>
                      <a:pt x="8" y="0"/>
                    </a:lnTo>
                    <a:lnTo>
                      <a:pt x="8" y="0"/>
                    </a:lnTo>
                    <a:lnTo>
                      <a:pt x="8" y="2"/>
                    </a:lnTo>
                    <a:lnTo>
                      <a:pt x="9" y="2"/>
                    </a:lnTo>
                    <a:lnTo>
                      <a:pt x="9" y="3"/>
                    </a:lnTo>
                    <a:lnTo>
                      <a:pt x="9" y="3"/>
                    </a:lnTo>
                    <a:lnTo>
                      <a:pt x="9" y="4"/>
                    </a:lnTo>
                    <a:lnTo>
                      <a:pt x="9" y="5"/>
                    </a:lnTo>
                    <a:lnTo>
                      <a:pt x="7" y="6"/>
                    </a:lnTo>
                    <a:lnTo>
                      <a:pt x="4" y="6"/>
                    </a:lnTo>
                    <a:lnTo>
                      <a:pt x="3" y="7"/>
                    </a:lnTo>
                    <a:lnTo>
                      <a:pt x="1" y="9"/>
                    </a:lnTo>
                    <a:close/>
                  </a:path>
                </a:pathLst>
              </a:custGeom>
              <a:solidFill>
                <a:srgbClr val="00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sp>
            <p:nvSpPr>
              <p:cNvPr id="117" name="Freeform 160"/>
              <p:cNvSpPr>
                <a:spLocks/>
              </p:cNvSpPr>
              <p:nvPr/>
            </p:nvSpPr>
            <p:spPr bwMode="auto">
              <a:xfrm>
                <a:off x="4331" y="564"/>
                <a:ext cx="15" cy="11"/>
              </a:xfrm>
              <a:custGeom>
                <a:avLst/>
                <a:gdLst>
                  <a:gd name="T0" fmla="*/ 4 w 28"/>
                  <a:gd name="T1" fmla="*/ 23 h 23"/>
                  <a:gd name="T2" fmla="*/ 1 w 28"/>
                  <a:gd name="T3" fmla="*/ 18 h 23"/>
                  <a:gd name="T4" fmla="*/ 0 w 28"/>
                  <a:gd name="T5" fmla="*/ 12 h 23"/>
                  <a:gd name="T6" fmla="*/ 2 w 28"/>
                  <a:gd name="T7" fmla="*/ 9 h 23"/>
                  <a:gd name="T8" fmla="*/ 6 w 28"/>
                  <a:gd name="T9" fmla="*/ 5 h 23"/>
                  <a:gd name="T10" fmla="*/ 12 w 28"/>
                  <a:gd name="T11" fmla="*/ 3 h 23"/>
                  <a:gd name="T12" fmla="*/ 18 w 28"/>
                  <a:gd name="T13" fmla="*/ 2 h 23"/>
                  <a:gd name="T14" fmla="*/ 24 w 28"/>
                  <a:gd name="T15" fmla="*/ 0 h 23"/>
                  <a:gd name="T16" fmla="*/ 28 w 28"/>
                  <a:gd name="T17" fmla="*/ 0 h 23"/>
                  <a:gd name="T18" fmla="*/ 27 w 28"/>
                  <a:gd name="T19" fmla="*/ 13 h 23"/>
                  <a:gd name="T20" fmla="*/ 23 w 28"/>
                  <a:gd name="T21" fmla="*/ 20 h 23"/>
                  <a:gd name="T22" fmla="*/ 14 w 28"/>
                  <a:gd name="T23" fmla="*/ 22 h 23"/>
                  <a:gd name="T24" fmla="*/ 4 w 28"/>
                  <a:gd name="T25"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23">
                    <a:moveTo>
                      <a:pt x="4" y="23"/>
                    </a:moveTo>
                    <a:lnTo>
                      <a:pt x="1" y="18"/>
                    </a:lnTo>
                    <a:lnTo>
                      <a:pt x="0" y="12"/>
                    </a:lnTo>
                    <a:lnTo>
                      <a:pt x="2" y="9"/>
                    </a:lnTo>
                    <a:lnTo>
                      <a:pt x="6" y="5"/>
                    </a:lnTo>
                    <a:lnTo>
                      <a:pt x="12" y="3"/>
                    </a:lnTo>
                    <a:lnTo>
                      <a:pt x="18" y="2"/>
                    </a:lnTo>
                    <a:lnTo>
                      <a:pt x="24" y="0"/>
                    </a:lnTo>
                    <a:lnTo>
                      <a:pt x="28" y="0"/>
                    </a:lnTo>
                    <a:lnTo>
                      <a:pt x="27" y="13"/>
                    </a:lnTo>
                    <a:lnTo>
                      <a:pt x="23" y="20"/>
                    </a:lnTo>
                    <a:lnTo>
                      <a:pt x="14" y="22"/>
                    </a:lnTo>
                    <a:lnTo>
                      <a:pt x="4" y="23"/>
                    </a:lnTo>
                    <a:close/>
                  </a:path>
                </a:pathLst>
              </a:custGeom>
              <a:solidFill>
                <a:srgbClr val="00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CO"/>
              </a:p>
            </p:txBody>
          </p:sp>
        </p:grpSp>
      </p:grpSp>
    </p:spTree>
    <p:extLst>
      <p:ext uri="{BB962C8B-B14F-4D97-AF65-F5344CB8AC3E}">
        <p14:creationId xmlns:p14="http://schemas.microsoft.com/office/powerpoint/2010/main" val="9648867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2738437" y="188913"/>
            <a:ext cx="8070589" cy="601662"/>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s-CO" altLang="es-CO" sz="2800" dirty="0" smtClean="0"/>
              <a:t>Tabla F.3. Registro del riesgo cualitativo: Ejemplo</a:t>
            </a:r>
            <a:r>
              <a:rPr lang="es-ES" altLang="es-CO" sz="2800" dirty="0" smtClean="0"/>
              <a:t> </a:t>
            </a:r>
            <a:endParaRPr lang="es-ES" altLang="es-CO" sz="2800" dirty="0"/>
          </a:p>
        </p:txBody>
      </p:sp>
      <p:graphicFrame>
        <p:nvGraphicFramePr>
          <p:cNvPr id="3" name="Group 446"/>
          <p:cNvGraphicFramePr>
            <a:graphicFrameLocks noGrp="1"/>
          </p:cNvGraphicFramePr>
          <p:nvPr>
            <p:extLst>
              <p:ext uri="{D42A27DB-BD31-4B8C-83A1-F6EECF244321}">
                <p14:modId xmlns:p14="http://schemas.microsoft.com/office/powerpoint/2010/main" val="4137585548"/>
              </p:ext>
            </p:extLst>
          </p:nvPr>
        </p:nvGraphicFramePr>
        <p:xfrm>
          <a:off x="723330" y="694468"/>
          <a:ext cx="11068335" cy="6357303"/>
        </p:xfrm>
        <a:graphic>
          <a:graphicData uri="http://schemas.openxmlformats.org/drawingml/2006/table">
            <a:tbl>
              <a:tblPr/>
              <a:tblGrid>
                <a:gridCol w="1389834"/>
                <a:gridCol w="2775291"/>
                <a:gridCol w="2414155"/>
                <a:gridCol w="1726896"/>
                <a:gridCol w="1553988"/>
                <a:gridCol w="1208171"/>
              </a:tblGrid>
              <a:tr h="365125">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O" altLang="es-CO" sz="900" b="1" i="0" u="none" strike="noStrike" cap="none" normalizeH="0" baseline="0" dirty="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Aspectos (actividades /emisiones para cada fase del proyecto)</a:t>
                      </a:r>
                      <a:endParaRPr kumimoji="0" lang="es-CO" altLang="es-CO" sz="2400" b="0" i="0" u="none" strike="noStrike" cap="none" normalizeH="0" baseline="0" dirty="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O" altLang="es-CO" sz="900" b="1"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Descripción de los impactos potenciales en el ambiente</a:t>
                      </a:r>
                      <a:endParaRPr kumimoji="0" lang="es-CO" altLang="es-CO" sz="24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O" altLang="es-CO" sz="900" b="1"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Estrategias propuestas para la gestión</a:t>
                      </a:r>
                      <a:endParaRPr kumimoji="0" lang="es-CO" altLang="es-CO" sz="24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O" altLang="es-CO" sz="900" b="1"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Clasificación de la gravedad de la consecuencia (véase la Tabla 4B)</a:t>
                      </a:r>
                      <a:endParaRPr kumimoji="0" lang="es-CO" altLang="es-CO" sz="24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O" altLang="es-CO" sz="900" b="1"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Posibilidad/</a:t>
                      </a:r>
                      <a:endParaRPr kumimoji="0" lang="es-ES" altLang="es-CO" sz="10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CO" altLang="es-CO" sz="900" b="1"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Frecuencia (véase la Tabla 4A)</a:t>
                      </a:r>
                      <a:endParaRPr kumimoji="0" lang="es-CO" altLang="es-CO" sz="24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O" altLang="es-CO" sz="900" b="1"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Nivel de riesgo * (véase la Tabla 4C)</a:t>
                      </a:r>
                      <a:endParaRPr kumimoji="0" lang="es-CO" altLang="es-CO" sz="24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600">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9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Planeación /diseño</a:t>
                      </a:r>
                      <a:endParaRPr kumimoji="0" lang="es-CO" altLang="es-CO" sz="24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marL="455613"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marL="1903413" algn="l">
                        <a:spcBef>
                          <a:spcPct val="20000"/>
                        </a:spcBef>
                        <a:defRPr sz="1900">
                          <a:solidFill>
                            <a:schemeClr val="tx1"/>
                          </a:solidFill>
                          <a:latin typeface="Arial" panose="020B0604020202020204" pitchFamily="34" charset="0"/>
                        </a:defRPr>
                      </a:lvl5pPr>
                      <a:lvl6pPr marL="2360613" eaLnBrk="0" fontAlgn="base" hangingPunct="0">
                        <a:spcBef>
                          <a:spcPct val="20000"/>
                        </a:spcBef>
                        <a:spcAft>
                          <a:spcPct val="0"/>
                        </a:spcAft>
                        <a:defRPr sz="1900">
                          <a:solidFill>
                            <a:schemeClr val="tx1"/>
                          </a:solidFill>
                          <a:latin typeface="Arial" panose="020B0604020202020204" pitchFamily="34" charset="0"/>
                        </a:defRPr>
                      </a:lvl6pPr>
                      <a:lvl7pPr marL="2817813" eaLnBrk="0" fontAlgn="base" hangingPunct="0">
                        <a:spcBef>
                          <a:spcPct val="20000"/>
                        </a:spcBef>
                        <a:spcAft>
                          <a:spcPct val="0"/>
                        </a:spcAft>
                        <a:defRPr sz="1900">
                          <a:solidFill>
                            <a:schemeClr val="tx1"/>
                          </a:solidFill>
                          <a:latin typeface="Arial" panose="020B0604020202020204" pitchFamily="34" charset="0"/>
                        </a:defRPr>
                      </a:lvl7pPr>
                      <a:lvl8pPr marL="3275013" eaLnBrk="0" fontAlgn="base" hangingPunct="0">
                        <a:spcBef>
                          <a:spcPct val="20000"/>
                        </a:spcBef>
                        <a:spcAft>
                          <a:spcPct val="0"/>
                        </a:spcAft>
                        <a:defRPr sz="1900">
                          <a:solidFill>
                            <a:schemeClr val="tx1"/>
                          </a:solidFill>
                          <a:latin typeface="Arial" panose="020B0604020202020204" pitchFamily="34" charset="0"/>
                        </a:defRPr>
                      </a:lvl8pPr>
                      <a:lvl9pPr marL="3732213"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altLang="es-CO" sz="28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9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Identificación precoz de los impactos e incorporación de estrategias de gestión en el diseño.</a:t>
                      </a:r>
                      <a:endParaRPr kumimoji="0" lang="es-CO" altLang="es-CO" sz="24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marL="455613"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marL="1903413" algn="l">
                        <a:spcBef>
                          <a:spcPct val="20000"/>
                        </a:spcBef>
                        <a:defRPr sz="1900">
                          <a:solidFill>
                            <a:schemeClr val="tx1"/>
                          </a:solidFill>
                          <a:latin typeface="Arial" panose="020B0604020202020204" pitchFamily="34" charset="0"/>
                        </a:defRPr>
                      </a:lvl5pPr>
                      <a:lvl6pPr marL="2360613" eaLnBrk="0" fontAlgn="base" hangingPunct="0">
                        <a:spcBef>
                          <a:spcPct val="20000"/>
                        </a:spcBef>
                        <a:spcAft>
                          <a:spcPct val="0"/>
                        </a:spcAft>
                        <a:defRPr sz="1900">
                          <a:solidFill>
                            <a:schemeClr val="tx1"/>
                          </a:solidFill>
                          <a:latin typeface="Arial" panose="020B0604020202020204" pitchFamily="34" charset="0"/>
                        </a:defRPr>
                      </a:lvl6pPr>
                      <a:lvl7pPr marL="2817813" eaLnBrk="0" fontAlgn="base" hangingPunct="0">
                        <a:spcBef>
                          <a:spcPct val="20000"/>
                        </a:spcBef>
                        <a:spcAft>
                          <a:spcPct val="0"/>
                        </a:spcAft>
                        <a:defRPr sz="1900">
                          <a:solidFill>
                            <a:schemeClr val="tx1"/>
                          </a:solidFill>
                          <a:latin typeface="Arial" panose="020B0604020202020204" pitchFamily="34" charset="0"/>
                        </a:defRPr>
                      </a:lvl7pPr>
                      <a:lvl8pPr marL="3275013" eaLnBrk="0" fontAlgn="base" hangingPunct="0">
                        <a:spcBef>
                          <a:spcPct val="20000"/>
                        </a:spcBef>
                        <a:spcAft>
                          <a:spcPct val="0"/>
                        </a:spcAft>
                        <a:defRPr sz="1900">
                          <a:solidFill>
                            <a:schemeClr val="tx1"/>
                          </a:solidFill>
                          <a:latin typeface="Arial" panose="020B0604020202020204" pitchFamily="34" charset="0"/>
                        </a:defRPr>
                      </a:lvl8pPr>
                      <a:lvl9pPr marL="3732213"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altLang="es-CO" sz="28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marL="455613"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marL="1903413" algn="l">
                        <a:spcBef>
                          <a:spcPct val="20000"/>
                        </a:spcBef>
                        <a:defRPr sz="1900">
                          <a:solidFill>
                            <a:schemeClr val="tx1"/>
                          </a:solidFill>
                          <a:latin typeface="Arial" panose="020B0604020202020204" pitchFamily="34" charset="0"/>
                        </a:defRPr>
                      </a:lvl5pPr>
                      <a:lvl6pPr marL="2360613" eaLnBrk="0" fontAlgn="base" hangingPunct="0">
                        <a:spcBef>
                          <a:spcPct val="20000"/>
                        </a:spcBef>
                        <a:spcAft>
                          <a:spcPct val="0"/>
                        </a:spcAft>
                        <a:defRPr sz="1900">
                          <a:solidFill>
                            <a:schemeClr val="tx1"/>
                          </a:solidFill>
                          <a:latin typeface="Arial" panose="020B0604020202020204" pitchFamily="34" charset="0"/>
                        </a:defRPr>
                      </a:lvl6pPr>
                      <a:lvl7pPr marL="2817813" eaLnBrk="0" fontAlgn="base" hangingPunct="0">
                        <a:spcBef>
                          <a:spcPct val="20000"/>
                        </a:spcBef>
                        <a:spcAft>
                          <a:spcPct val="0"/>
                        </a:spcAft>
                        <a:defRPr sz="1900">
                          <a:solidFill>
                            <a:schemeClr val="tx1"/>
                          </a:solidFill>
                          <a:latin typeface="Arial" panose="020B0604020202020204" pitchFamily="34" charset="0"/>
                        </a:defRPr>
                      </a:lvl7pPr>
                      <a:lvl8pPr marL="3275013" eaLnBrk="0" fontAlgn="base" hangingPunct="0">
                        <a:spcBef>
                          <a:spcPct val="20000"/>
                        </a:spcBef>
                        <a:spcAft>
                          <a:spcPct val="0"/>
                        </a:spcAft>
                        <a:defRPr sz="1900">
                          <a:solidFill>
                            <a:schemeClr val="tx1"/>
                          </a:solidFill>
                          <a:latin typeface="Arial" panose="020B0604020202020204" pitchFamily="34" charset="0"/>
                        </a:defRPr>
                      </a:lvl8pPr>
                      <a:lvl9pPr marL="3732213"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altLang="es-CO" sz="28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marL="455613"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marL="1903413" algn="l">
                        <a:spcBef>
                          <a:spcPct val="20000"/>
                        </a:spcBef>
                        <a:defRPr sz="1900">
                          <a:solidFill>
                            <a:schemeClr val="tx1"/>
                          </a:solidFill>
                          <a:latin typeface="Arial" panose="020B0604020202020204" pitchFamily="34" charset="0"/>
                        </a:defRPr>
                      </a:lvl5pPr>
                      <a:lvl6pPr marL="2360613" eaLnBrk="0" fontAlgn="base" hangingPunct="0">
                        <a:spcBef>
                          <a:spcPct val="20000"/>
                        </a:spcBef>
                        <a:spcAft>
                          <a:spcPct val="0"/>
                        </a:spcAft>
                        <a:defRPr sz="1900">
                          <a:solidFill>
                            <a:schemeClr val="tx1"/>
                          </a:solidFill>
                          <a:latin typeface="Arial" panose="020B0604020202020204" pitchFamily="34" charset="0"/>
                        </a:defRPr>
                      </a:lvl6pPr>
                      <a:lvl7pPr marL="2817813" eaLnBrk="0" fontAlgn="base" hangingPunct="0">
                        <a:spcBef>
                          <a:spcPct val="20000"/>
                        </a:spcBef>
                        <a:spcAft>
                          <a:spcPct val="0"/>
                        </a:spcAft>
                        <a:defRPr sz="1900">
                          <a:solidFill>
                            <a:schemeClr val="tx1"/>
                          </a:solidFill>
                          <a:latin typeface="Arial" panose="020B0604020202020204" pitchFamily="34" charset="0"/>
                        </a:defRPr>
                      </a:lvl7pPr>
                      <a:lvl8pPr marL="3275013" eaLnBrk="0" fontAlgn="base" hangingPunct="0">
                        <a:spcBef>
                          <a:spcPct val="20000"/>
                        </a:spcBef>
                        <a:spcAft>
                          <a:spcPct val="0"/>
                        </a:spcAft>
                        <a:defRPr sz="1900">
                          <a:solidFill>
                            <a:schemeClr val="tx1"/>
                          </a:solidFill>
                          <a:latin typeface="Arial" panose="020B0604020202020204" pitchFamily="34" charset="0"/>
                        </a:defRPr>
                      </a:lvl8pPr>
                      <a:lvl9pPr marL="3732213"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altLang="es-CO" sz="28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6063">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9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Construcción</a:t>
                      </a:r>
                      <a:endParaRPr kumimoji="0" lang="es-CO" altLang="es-CO" sz="9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marL="455613"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marL="1903413" algn="l">
                        <a:spcBef>
                          <a:spcPct val="20000"/>
                        </a:spcBef>
                        <a:defRPr sz="1900">
                          <a:solidFill>
                            <a:schemeClr val="tx1"/>
                          </a:solidFill>
                          <a:latin typeface="Arial" panose="020B0604020202020204" pitchFamily="34" charset="0"/>
                        </a:defRPr>
                      </a:lvl5pPr>
                      <a:lvl6pPr marL="2360613" eaLnBrk="0" fontAlgn="base" hangingPunct="0">
                        <a:spcBef>
                          <a:spcPct val="20000"/>
                        </a:spcBef>
                        <a:spcAft>
                          <a:spcPct val="0"/>
                        </a:spcAft>
                        <a:defRPr sz="1900">
                          <a:solidFill>
                            <a:schemeClr val="tx1"/>
                          </a:solidFill>
                          <a:latin typeface="Arial" panose="020B0604020202020204" pitchFamily="34" charset="0"/>
                        </a:defRPr>
                      </a:lvl6pPr>
                      <a:lvl7pPr marL="2817813" eaLnBrk="0" fontAlgn="base" hangingPunct="0">
                        <a:spcBef>
                          <a:spcPct val="20000"/>
                        </a:spcBef>
                        <a:spcAft>
                          <a:spcPct val="0"/>
                        </a:spcAft>
                        <a:defRPr sz="1900">
                          <a:solidFill>
                            <a:schemeClr val="tx1"/>
                          </a:solidFill>
                          <a:latin typeface="Arial" panose="020B0604020202020204" pitchFamily="34" charset="0"/>
                        </a:defRPr>
                      </a:lvl7pPr>
                      <a:lvl8pPr marL="3275013" eaLnBrk="0" fontAlgn="base" hangingPunct="0">
                        <a:spcBef>
                          <a:spcPct val="20000"/>
                        </a:spcBef>
                        <a:spcAft>
                          <a:spcPct val="0"/>
                        </a:spcAft>
                        <a:defRPr sz="1900">
                          <a:solidFill>
                            <a:schemeClr val="tx1"/>
                          </a:solidFill>
                          <a:latin typeface="Arial" panose="020B0604020202020204" pitchFamily="34" charset="0"/>
                        </a:defRPr>
                      </a:lvl8pPr>
                      <a:lvl9pPr marL="3732213"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altLang="es-CO" sz="9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marL="455613"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marL="1903413" algn="l">
                        <a:spcBef>
                          <a:spcPct val="20000"/>
                        </a:spcBef>
                        <a:defRPr sz="1900">
                          <a:solidFill>
                            <a:schemeClr val="tx1"/>
                          </a:solidFill>
                          <a:latin typeface="Arial" panose="020B0604020202020204" pitchFamily="34" charset="0"/>
                        </a:defRPr>
                      </a:lvl5pPr>
                      <a:lvl6pPr marL="2360613" eaLnBrk="0" fontAlgn="base" hangingPunct="0">
                        <a:spcBef>
                          <a:spcPct val="20000"/>
                        </a:spcBef>
                        <a:spcAft>
                          <a:spcPct val="0"/>
                        </a:spcAft>
                        <a:defRPr sz="1900">
                          <a:solidFill>
                            <a:schemeClr val="tx1"/>
                          </a:solidFill>
                          <a:latin typeface="Arial" panose="020B0604020202020204" pitchFamily="34" charset="0"/>
                        </a:defRPr>
                      </a:lvl6pPr>
                      <a:lvl7pPr marL="2817813" eaLnBrk="0" fontAlgn="base" hangingPunct="0">
                        <a:spcBef>
                          <a:spcPct val="20000"/>
                        </a:spcBef>
                        <a:spcAft>
                          <a:spcPct val="0"/>
                        </a:spcAft>
                        <a:defRPr sz="1900">
                          <a:solidFill>
                            <a:schemeClr val="tx1"/>
                          </a:solidFill>
                          <a:latin typeface="Arial" panose="020B0604020202020204" pitchFamily="34" charset="0"/>
                        </a:defRPr>
                      </a:lvl7pPr>
                      <a:lvl8pPr marL="3275013" eaLnBrk="0" fontAlgn="base" hangingPunct="0">
                        <a:spcBef>
                          <a:spcPct val="20000"/>
                        </a:spcBef>
                        <a:spcAft>
                          <a:spcPct val="0"/>
                        </a:spcAft>
                        <a:defRPr sz="1900">
                          <a:solidFill>
                            <a:schemeClr val="tx1"/>
                          </a:solidFill>
                          <a:latin typeface="Arial" panose="020B0604020202020204" pitchFamily="34" charset="0"/>
                        </a:defRPr>
                      </a:lvl8pPr>
                      <a:lvl9pPr marL="3732213"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altLang="es-CO" sz="9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marL="455613"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marL="1903413" algn="l">
                        <a:spcBef>
                          <a:spcPct val="20000"/>
                        </a:spcBef>
                        <a:defRPr sz="1900">
                          <a:solidFill>
                            <a:schemeClr val="tx1"/>
                          </a:solidFill>
                          <a:latin typeface="Arial" panose="020B0604020202020204" pitchFamily="34" charset="0"/>
                        </a:defRPr>
                      </a:lvl5pPr>
                      <a:lvl6pPr marL="2360613" eaLnBrk="0" fontAlgn="base" hangingPunct="0">
                        <a:spcBef>
                          <a:spcPct val="20000"/>
                        </a:spcBef>
                        <a:spcAft>
                          <a:spcPct val="0"/>
                        </a:spcAft>
                        <a:defRPr sz="1900">
                          <a:solidFill>
                            <a:schemeClr val="tx1"/>
                          </a:solidFill>
                          <a:latin typeface="Arial" panose="020B0604020202020204" pitchFamily="34" charset="0"/>
                        </a:defRPr>
                      </a:lvl6pPr>
                      <a:lvl7pPr marL="2817813" eaLnBrk="0" fontAlgn="base" hangingPunct="0">
                        <a:spcBef>
                          <a:spcPct val="20000"/>
                        </a:spcBef>
                        <a:spcAft>
                          <a:spcPct val="0"/>
                        </a:spcAft>
                        <a:defRPr sz="1900">
                          <a:solidFill>
                            <a:schemeClr val="tx1"/>
                          </a:solidFill>
                          <a:latin typeface="Arial" panose="020B0604020202020204" pitchFamily="34" charset="0"/>
                        </a:defRPr>
                      </a:lvl7pPr>
                      <a:lvl8pPr marL="3275013" eaLnBrk="0" fontAlgn="base" hangingPunct="0">
                        <a:spcBef>
                          <a:spcPct val="20000"/>
                        </a:spcBef>
                        <a:spcAft>
                          <a:spcPct val="0"/>
                        </a:spcAft>
                        <a:defRPr sz="1900">
                          <a:solidFill>
                            <a:schemeClr val="tx1"/>
                          </a:solidFill>
                          <a:latin typeface="Arial" panose="020B0604020202020204" pitchFamily="34" charset="0"/>
                        </a:defRPr>
                      </a:lvl8pPr>
                      <a:lvl9pPr marL="3732213"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altLang="es-CO" sz="9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marL="455613"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marL="1903413" algn="l">
                        <a:spcBef>
                          <a:spcPct val="20000"/>
                        </a:spcBef>
                        <a:defRPr sz="1900">
                          <a:solidFill>
                            <a:schemeClr val="tx1"/>
                          </a:solidFill>
                          <a:latin typeface="Arial" panose="020B0604020202020204" pitchFamily="34" charset="0"/>
                        </a:defRPr>
                      </a:lvl5pPr>
                      <a:lvl6pPr marL="2360613" eaLnBrk="0" fontAlgn="base" hangingPunct="0">
                        <a:spcBef>
                          <a:spcPct val="20000"/>
                        </a:spcBef>
                        <a:spcAft>
                          <a:spcPct val="0"/>
                        </a:spcAft>
                        <a:defRPr sz="1900">
                          <a:solidFill>
                            <a:schemeClr val="tx1"/>
                          </a:solidFill>
                          <a:latin typeface="Arial" panose="020B0604020202020204" pitchFamily="34" charset="0"/>
                        </a:defRPr>
                      </a:lvl6pPr>
                      <a:lvl7pPr marL="2817813" eaLnBrk="0" fontAlgn="base" hangingPunct="0">
                        <a:spcBef>
                          <a:spcPct val="20000"/>
                        </a:spcBef>
                        <a:spcAft>
                          <a:spcPct val="0"/>
                        </a:spcAft>
                        <a:defRPr sz="1900">
                          <a:solidFill>
                            <a:schemeClr val="tx1"/>
                          </a:solidFill>
                          <a:latin typeface="Arial" panose="020B0604020202020204" pitchFamily="34" charset="0"/>
                        </a:defRPr>
                      </a:lvl7pPr>
                      <a:lvl8pPr marL="3275013" eaLnBrk="0" fontAlgn="base" hangingPunct="0">
                        <a:spcBef>
                          <a:spcPct val="20000"/>
                        </a:spcBef>
                        <a:spcAft>
                          <a:spcPct val="0"/>
                        </a:spcAft>
                        <a:defRPr sz="1900">
                          <a:solidFill>
                            <a:schemeClr val="tx1"/>
                          </a:solidFill>
                          <a:latin typeface="Arial" panose="020B0604020202020204" pitchFamily="34" charset="0"/>
                        </a:defRPr>
                      </a:lvl8pPr>
                      <a:lvl9pPr marL="3732213"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altLang="es-CO" sz="9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marL="455613"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marL="1903413" algn="l">
                        <a:spcBef>
                          <a:spcPct val="20000"/>
                        </a:spcBef>
                        <a:defRPr sz="1900">
                          <a:solidFill>
                            <a:schemeClr val="tx1"/>
                          </a:solidFill>
                          <a:latin typeface="Arial" panose="020B0604020202020204" pitchFamily="34" charset="0"/>
                        </a:defRPr>
                      </a:lvl5pPr>
                      <a:lvl6pPr marL="2360613" eaLnBrk="0" fontAlgn="base" hangingPunct="0">
                        <a:spcBef>
                          <a:spcPct val="20000"/>
                        </a:spcBef>
                        <a:spcAft>
                          <a:spcPct val="0"/>
                        </a:spcAft>
                        <a:defRPr sz="1900">
                          <a:solidFill>
                            <a:schemeClr val="tx1"/>
                          </a:solidFill>
                          <a:latin typeface="Arial" panose="020B0604020202020204" pitchFamily="34" charset="0"/>
                        </a:defRPr>
                      </a:lvl6pPr>
                      <a:lvl7pPr marL="2817813" eaLnBrk="0" fontAlgn="base" hangingPunct="0">
                        <a:spcBef>
                          <a:spcPct val="20000"/>
                        </a:spcBef>
                        <a:spcAft>
                          <a:spcPct val="0"/>
                        </a:spcAft>
                        <a:defRPr sz="1900">
                          <a:solidFill>
                            <a:schemeClr val="tx1"/>
                          </a:solidFill>
                          <a:latin typeface="Arial" panose="020B0604020202020204" pitchFamily="34" charset="0"/>
                        </a:defRPr>
                      </a:lvl7pPr>
                      <a:lvl8pPr marL="3275013" eaLnBrk="0" fontAlgn="base" hangingPunct="0">
                        <a:spcBef>
                          <a:spcPct val="20000"/>
                        </a:spcBef>
                        <a:spcAft>
                          <a:spcPct val="0"/>
                        </a:spcAft>
                        <a:defRPr sz="1900">
                          <a:solidFill>
                            <a:schemeClr val="tx1"/>
                          </a:solidFill>
                          <a:latin typeface="Arial" panose="020B0604020202020204" pitchFamily="34" charset="0"/>
                        </a:defRPr>
                      </a:lvl8pPr>
                      <a:lvl9pPr marL="3732213"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altLang="es-CO" sz="900" b="0" i="0" u="none" strike="noStrike" cap="none" normalizeH="0" baseline="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125">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9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Limpieza del sitio</a:t>
                      </a:r>
                      <a:endParaRPr kumimoji="0" lang="es-CO" altLang="es-CO" sz="24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9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Destrucción menor de las tierras del hábitat de las tierras de pastoreo, erosión del suelo, polvo. El hábitat no se considera particularmente significativo.</a:t>
                      </a:r>
                      <a:endParaRPr kumimoji="0" lang="es-CO" altLang="es-CO" sz="24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9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Mapeo de línea de referencia. Use áreas alteradas previamente, evite hábitats sensibles. Rehabilitación rápida. Medidas para el control del polvo. Perfilar el sitio para evitar la erosión por la lluvia.</a:t>
                      </a:r>
                      <a:endParaRPr kumimoji="0" lang="es-CO" altLang="es-CO" sz="24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O" altLang="es-CO" sz="9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kumimoji="0" lang="es-CO" altLang="es-CO" sz="24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O" altLang="es-CO" sz="9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B</a:t>
                      </a:r>
                      <a:endParaRPr kumimoji="0" lang="es-CO" altLang="es-CO" sz="24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O" altLang="es-CO" sz="900" b="0" i="0" u="none" strike="noStrike" cap="none" normalizeH="0" baseline="0" smtClean="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t>M</a:t>
                      </a:r>
                      <a:endParaRPr kumimoji="0" lang="es-CO" altLang="es-CO" sz="2400" b="0" i="0" u="none" strike="noStrike" cap="none" normalizeH="0" baseline="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600">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9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Ensayo del destello</a:t>
                      </a:r>
                      <a:endParaRPr kumimoji="0" lang="es-CO" altLang="es-CO" sz="2400" b="0" i="0" u="none" strike="noStrike" cap="none" normalizeH="0" baseline="0" dirty="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9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Ruido, impacto visual, el destello súbito puede matar las aves.</a:t>
                      </a:r>
                      <a:endParaRPr kumimoji="0" lang="es-CO" altLang="es-CO" sz="2400" b="0" i="0" u="none" strike="noStrike" cap="none" normalizeH="0" baseline="0" dirty="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9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Realizar modelos de ruido para ubicar el destello de modo tal que cause el menor impacto posible de ruido en la comunidad y cubrirlo para que no se vea, toque de un pito para asustar a las aves antes del destello.</a:t>
                      </a:r>
                      <a:endParaRPr kumimoji="0" lang="es-CO" altLang="es-CO" sz="2400" b="0" i="0" u="none" strike="noStrike" cap="none" normalizeH="0" baseline="0" dirty="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O" altLang="es-CO" sz="9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1</a:t>
                      </a:r>
                      <a:endParaRPr kumimoji="0" lang="es-CO" altLang="es-CO" sz="2400" b="0" i="0" u="none" strike="noStrike" cap="none" normalizeH="0" baseline="0" dirty="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O" altLang="es-CO" sz="9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a:t>
                      </a:r>
                      <a:endParaRPr kumimoji="0" lang="es-CO" altLang="es-CO" sz="2400" b="0" i="0" u="none" strike="noStrike" cap="none" normalizeH="0" baseline="0" dirty="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O" altLang="es-CO" sz="9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B</a:t>
                      </a:r>
                      <a:endParaRPr kumimoji="0" lang="es-CO" altLang="es-CO" sz="2400" b="0" i="0" u="none" strike="noStrike" cap="none" normalizeH="0" baseline="0" dirty="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600">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9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Emisiones de </a:t>
                      </a:r>
                      <a:r>
                        <a:rPr kumimoji="0" lang="es-CO" altLang="es-CO" sz="9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NO</a:t>
                      </a:r>
                      <a:r>
                        <a:rPr kumimoji="0" lang="es-CO" altLang="es-CO" sz="900" b="0" i="0" u="none" strike="noStrike" cap="none" normalizeH="0" baseline="-3000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x</a:t>
                      </a:r>
                      <a:endParaRPr kumimoji="0" lang="es-CO" altLang="es-CO" sz="2400" b="0" i="0" u="none" strike="noStrike" cap="none" normalizeH="0" baseline="0" dirty="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9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Incremento del 5% en la contaminación urbana existente en la atmósfera regional. La contaminación existente, ocasionalmente puede estar por encima de las directrices de la calidad del aire.</a:t>
                      </a:r>
                      <a:endParaRPr kumimoji="0" lang="es-CO" altLang="es-CO" sz="2400" b="0" i="0" u="none" strike="noStrike" cap="none" normalizeH="0" baseline="0" dirty="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9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Realizar modelos para determinar el porcentaje de contribución, considerar la reducción de la tecnología (quemadores de bajo </a:t>
                      </a:r>
                      <a:r>
                        <a:rPr kumimoji="0" lang="es-CO" altLang="es-CO" sz="9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NO</a:t>
                      </a:r>
                      <a:r>
                        <a:rPr kumimoji="0" lang="es-CO" altLang="es-CO" sz="900" b="0" i="0" u="none" strike="noStrike" cap="none" normalizeH="0" baseline="-3000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x</a:t>
                      </a:r>
                      <a:r>
                        <a:rPr kumimoji="0" lang="es-CO" altLang="es-CO" sz="900" b="0" i="0" u="none" strike="noStrike" cap="none" normalizeH="0" baseline="-3000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s-CO" altLang="es-CO" sz="9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gasolina en lugar de </a:t>
                      </a:r>
                      <a:r>
                        <a:rPr kumimoji="0" lang="es-CO" altLang="es-CO" sz="9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diesel</a:t>
                      </a:r>
                      <a:r>
                        <a:rPr kumimoji="0" lang="es-CO" altLang="es-CO" sz="9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kumimoji="0" lang="es-CO" altLang="es-CO" sz="2400" b="0" i="0" u="none" strike="noStrike" cap="none" normalizeH="0" baseline="0" dirty="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O" altLang="es-CO" sz="9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3</a:t>
                      </a:r>
                      <a:endParaRPr kumimoji="0" lang="es-CO" altLang="es-CO" sz="2400" b="0" i="0" u="none" strike="noStrike" cap="none" normalizeH="0" baseline="0" dirty="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O" altLang="es-CO" sz="9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a:t>
                      </a:r>
                      <a:endParaRPr kumimoji="0" lang="es-CO" altLang="es-CO" sz="2400" b="0" i="0" u="none" strike="noStrike" cap="none" normalizeH="0" baseline="0" dirty="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O" altLang="es-CO" sz="9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a:t>
                      </a:r>
                      <a:endParaRPr kumimoji="0" lang="es-CO" altLang="es-CO" sz="2400" b="0" i="0" u="none" strike="noStrike" cap="none" normalizeH="0" baseline="0" dirty="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600">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9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Disposición de sal muera hacia el océano</a:t>
                      </a:r>
                      <a:endParaRPr kumimoji="0" lang="es-CO" altLang="es-CO" sz="2400" b="0" i="0" u="none" strike="noStrike" cap="none" normalizeH="0" baseline="0" dirty="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9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Aumento en la salinidad y la temperatura, así como de los contaminantes de metales pesados que pueden causar impacto en las especies marinas. Impacto potencial moderado.</a:t>
                      </a:r>
                      <a:endParaRPr kumimoji="0" lang="es-CO" altLang="es-CO" sz="2400" b="0" i="0" u="none" strike="noStrike" cap="none" normalizeH="0" baseline="0" dirty="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CO" altLang="es-CO" sz="9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Realizar modelos de dispersión para determinar el diseño que satisfaga los criterios de calidad del agua, realizar estudios de referencia detallados para seleccionar la ubicación menos sensible y compromiso con el seguimiento continuo, evaluar los riesgos para las especies individuales.</a:t>
                      </a:r>
                      <a:endParaRPr kumimoji="0" lang="es-CO" altLang="es-CO" sz="2400" b="0" i="0" u="none" strike="noStrike" cap="none" normalizeH="0" baseline="0" dirty="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O" altLang="es-CO" sz="9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3</a:t>
                      </a:r>
                      <a:endParaRPr kumimoji="0" lang="es-CO" altLang="es-CO" sz="2400" b="0" i="0" u="none" strike="noStrike" cap="none" normalizeH="0" baseline="0" dirty="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O" altLang="es-CO" sz="9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C</a:t>
                      </a:r>
                      <a:endParaRPr kumimoji="0" lang="es-CO" altLang="es-CO" sz="2400" b="0" i="0" u="none" strike="noStrike" cap="none" normalizeH="0" baseline="0" dirty="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CO" altLang="es-CO" sz="9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a:t>
                      </a:r>
                      <a:endParaRPr kumimoji="0" lang="es-CO" altLang="es-CO" sz="2400" b="0" i="0" u="none" strike="noStrike" cap="none" normalizeH="0" baseline="0" dirty="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125">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s-CO" altLang="es-CO" sz="2400" b="0" i="0" u="none" strike="noStrike" cap="none" normalizeH="0" baseline="0" dirty="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s-CO" altLang="es-CO" sz="2400" b="0" i="0" u="none" strike="noStrike" cap="none" normalizeH="0" baseline="0" dirty="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s-CO" altLang="es-CO" sz="2400" b="0" i="0" u="none" strike="noStrike" cap="none" normalizeH="0" baseline="0" dirty="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s-CO" altLang="es-CO" sz="2400" b="0" i="0" u="none" strike="noStrike" cap="none" normalizeH="0" baseline="0" dirty="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s-CO" altLang="es-CO" sz="2400" b="0" i="0" u="none" strike="noStrike" cap="none" normalizeH="0" baseline="0" dirty="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s-CO" altLang="es-CO" sz="2400" b="0" i="0" u="none" strike="noStrike" cap="none" normalizeH="0" baseline="0" dirty="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600">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s-CO" altLang="es-CO" sz="2400" b="0" i="0" u="none" strike="noStrike" cap="none" normalizeH="0" baseline="0" dirty="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marL="455613"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marL="1903413" algn="l">
                        <a:spcBef>
                          <a:spcPct val="20000"/>
                        </a:spcBef>
                        <a:defRPr sz="1900">
                          <a:solidFill>
                            <a:schemeClr val="tx1"/>
                          </a:solidFill>
                          <a:latin typeface="Arial" panose="020B0604020202020204" pitchFamily="34" charset="0"/>
                        </a:defRPr>
                      </a:lvl5pPr>
                      <a:lvl6pPr marL="2360613" eaLnBrk="0" fontAlgn="base" hangingPunct="0">
                        <a:spcBef>
                          <a:spcPct val="20000"/>
                        </a:spcBef>
                        <a:spcAft>
                          <a:spcPct val="0"/>
                        </a:spcAft>
                        <a:defRPr sz="1900">
                          <a:solidFill>
                            <a:schemeClr val="tx1"/>
                          </a:solidFill>
                          <a:latin typeface="Arial" panose="020B0604020202020204" pitchFamily="34" charset="0"/>
                        </a:defRPr>
                      </a:lvl6pPr>
                      <a:lvl7pPr marL="2817813" eaLnBrk="0" fontAlgn="base" hangingPunct="0">
                        <a:spcBef>
                          <a:spcPct val="20000"/>
                        </a:spcBef>
                        <a:spcAft>
                          <a:spcPct val="0"/>
                        </a:spcAft>
                        <a:defRPr sz="1900">
                          <a:solidFill>
                            <a:schemeClr val="tx1"/>
                          </a:solidFill>
                          <a:latin typeface="Arial" panose="020B0604020202020204" pitchFamily="34" charset="0"/>
                        </a:defRPr>
                      </a:lvl7pPr>
                      <a:lvl8pPr marL="3275013" eaLnBrk="0" fontAlgn="base" hangingPunct="0">
                        <a:spcBef>
                          <a:spcPct val="20000"/>
                        </a:spcBef>
                        <a:spcAft>
                          <a:spcPct val="0"/>
                        </a:spcAft>
                        <a:defRPr sz="1900">
                          <a:solidFill>
                            <a:schemeClr val="tx1"/>
                          </a:solidFill>
                          <a:latin typeface="Arial" panose="020B0604020202020204" pitchFamily="34" charset="0"/>
                        </a:defRPr>
                      </a:lvl8pPr>
                      <a:lvl9pPr marL="3732213"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altLang="es-CO" sz="2800" b="0" i="0" u="none" strike="noStrike" cap="none" normalizeH="0" baseline="0" dirty="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marL="455613"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marL="1903413" algn="l">
                        <a:spcBef>
                          <a:spcPct val="20000"/>
                        </a:spcBef>
                        <a:defRPr sz="1900">
                          <a:solidFill>
                            <a:schemeClr val="tx1"/>
                          </a:solidFill>
                          <a:latin typeface="Arial" panose="020B0604020202020204" pitchFamily="34" charset="0"/>
                        </a:defRPr>
                      </a:lvl5pPr>
                      <a:lvl6pPr marL="2360613" eaLnBrk="0" fontAlgn="base" hangingPunct="0">
                        <a:spcBef>
                          <a:spcPct val="20000"/>
                        </a:spcBef>
                        <a:spcAft>
                          <a:spcPct val="0"/>
                        </a:spcAft>
                        <a:defRPr sz="1900">
                          <a:solidFill>
                            <a:schemeClr val="tx1"/>
                          </a:solidFill>
                          <a:latin typeface="Arial" panose="020B0604020202020204" pitchFamily="34" charset="0"/>
                        </a:defRPr>
                      </a:lvl6pPr>
                      <a:lvl7pPr marL="2817813" eaLnBrk="0" fontAlgn="base" hangingPunct="0">
                        <a:spcBef>
                          <a:spcPct val="20000"/>
                        </a:spcBef>
                        <a:spcAft>
                          <a:spcPct val="0"/>
                        </a:spcAft>
                        <a:defRPr sz="1900">
                          <a:solidFill>
                            <a:schemeClr val="tx1"/>
                          </a:solidFill>
                          <a:latin typeface="Arial" panose="020B0604020202020204" pitchFamily="34" charset="0"/>
                        </a:defRPr>
                      </a:lvl7pPr>
                      <a:lvl8pPr marL="3275013" eaLnBrk="0" fontAlgn="base" hangingPunct="0">
                        <a:spcBef>
                          <a:spcPct val="20000"/>
                        </a:spcBef>
                        <a:spcAft>
                          <a:spcPct val="0"/>
                        </a:spcAft>
                        <a:defRPr sz="1900">
                          <a:solidFill>
                            <a:schemeClr val="tx1"/>
                          </a:solidFill>
                          <a:latin typeface="Arial" panose="020B0604020202020204" pitchFamily="34" charset="0"/>
                        </a:defRPr>
                      </a:lvl8pPr>
                      <a:lvl9pPr marL="3732213"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altLang="es-CO" sz="2800" b="0" i="0" u="none" strike="noStrike" cap="none" normalizeH="0" baseline="0" dirty="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marL="455613"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marL="1903413" algn="l">
                        <a:spcBef>
                          <a:spcPct val="20000"/>
                        </a:spcBef>
                        <a:defRPr sz="1900">
                          <a:solidFill>
                            <a:schemeClr val="tx1"/>
                          </a:solidFill>
                          <a:latin typeface="Arial" panose="020B0604020202020204" pitchFamily="34" charset="0"/>
                        </a:defRPr>
                      </a:lvl5pPr>
                      <a:lvl6pPr marL="2360613" eaLnBrk="0" fontAlgn="base" hangingPunct="0">
                        <a:spcBef>
                          <a:spcPct val="20000"/>
                        </a:spcBef>
                        <a:spcAft>
                          <a:spcPct val="0"/>
                        </a:spcAft>
                        <a:defRPr sz="1900">
                          <a:solidFill>
                            <a:schemeClr val="tx1"/>
                          </a:solidFill>
                          <a:latin typeface="Arial" panose="020B0604020202020204" pitchFamily="34" charset="0"/>
                        </a:defRPr>
                      </a:lvl6pPr>
                      <a:lvl7pPr marL="2817813" eaLnBrk="0" fontAlgn="base" hangingPunct="0">
                        <a:spcBef>
                          <a:spcPct val="20000"/>
                        </a:spcBef>
                        <a:spcAft>
                          <a:spcPct val="0"/>
                        </a:spcAft>
                        <a:defRPr sz="1900">
                          <a:solidFill>
                            <a:schemeClr val="tx1"/>
                          </a:solidFill>
                          <a:latin typeface="Arial" panose="020B0604020202020204" pitchFamily="34" charset="0"/>
                        </a:defRPr>
                      </a:lvl7pPr>
                      <a:lvl8pPr marL="3275013" eaLnBrk="0" fontAlgn="base" hangingPunct="0">
                        <a:spcBef>
                          <a:spcPct val="20000"/>
                        </a:spcBef>
                        <a:spcAft>
                          <a:spcPct val="0"/>
                        </a:spcAft>
                        <a:defRPr sz="1900">
                          <a:solidFill>
                            <a:schemeClr val="tx1"/>
                          </a:solidFill>
                          <a:latin typeface="Arial" panose="020B0604020202020204" pitchFamily="34" charset="0"/>
                        </a:defRPr>
                      </a:lvl8pPr>
                      <a:lvl9pPr marL="3732213"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altLang="es-CO" sz="2800" b="0" i="0" u="none" strike="noStrike" cap="none" normalizeH="0" baseline="0" dirty="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marL="455613"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marL="1903413" algn="l">
                        <a:spcBef>
                          <a:spcPct val="20000"/>
                        </a:spcBef>
                        <a:defRPr sz="1900">
                          <a:solidFill>
                            <a:schemeClr val="tx1"/>
                          </a:solidFill>
                          <a:latin typeface="Arial" panose="020B0604020202020204" pitchFamily="34" charset="0"/>
                        </a:defRPr>
                      </a:lvl5pPr>
                      <a:lvl6pPr marL="2360613" eaLnBrk="0" fontAlgn="base" hangingPunct="0">
                        <a:spcBef>
                          <a:spcPct val="20000"/>
                        </a:spcBef>
                        <a:spcAft>
                          <a:spcPct val="0"/>
                        </a:spcAft>
                        <a:defRPr sz="1900">
                          <a:solidFill>
                            <a:schemeClr val="tx1"/>
                          </a:solidFill>
                          <a:latin typeface="Arial" panose="020B0604020202020204" pitchFamily="34" charset="0"/>
                        </a:defRPr>
                      </a:lvl6pPr>
                      <a:lvl7pPr marL="2817813" eaLnBrk="0" fontAlgn="base" hangingPunct="0">
                        <a:spcBef>
                          <a:spcPct val="20000"/>
                        </a:spcBef>
                        <a:spcAft>
                          <a:spcPct val="0"/>
                        </a:spcAft>
                        <a:defRPr sz="1900">
                          <a:solidFill>
                            <a:schemeClr val="tx1"/>
                          </a:solidFill>
                          <a:latin typeface="Arial" panose="020B0604020202020204" pitchFamily="34" charset="0"/>
                        </a:defRPr>
                      </a:lvl7pPr>
                      <a:lvl8pPr marL="3275013" eaLnBrk="0" fontAlgn="base" hangingPunct="0">
                        <a:spcBef>
                          <a:spcPct val="20000"/>
                        </a:spcBef>
                        <a:spcAft>
                          <a:spcPct val="0"/>
                        </a:spcAft>
                        <a:defRPr sz="1900">
                          <a:solidFill>
                            <a:schemeClr val="tx1"/>
                          </a:solidFill>
                          <a:latin typeface="Arial" panose="020B0604020202020204" pitchFamily="34" charset="0"/>
                        </a:defRPr>
                      </a:lvl8pPr>
                      <a:lvl9pPr marL="3732213"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altLang="es-CO" sz="2800" b="0" i="0" u="none" strike="noStrike" cap="none" normalizeH="0" baseline="0" dirty="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marL="455613"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marL="1903413" algn="l">
                        <a:spcBef>
                          <a:spcPct val="20000"/>
                        </a:spcBef>
                        <a:defRPr sz="1900">
                          <a:solidFill>
                            <a:schemeClr val="tx1"/>
                          </a:solidFill>
                          <a:latin typeface="Arial" panose="020B0604020202020204" pitchFamily="34" charset="0"/>
                        </a:defRPr>
                      </a:lvl5pPr>
                      <a:lvl6pPr marL="2360613" eaLnBrk="0" fontAlgn="base" hangingPunct="0">
                        <a:spcBef>
                          <a:spcPct val="20000"/>
                        </a:spcBef>
                        <a:spcAft>
                          <a:spcPct val="0"/>
                        </a:spcAft>
                        <a:defRPr sz="1900">
                          <a:solidFill>
                            <a:schemeClr val="tx1"/>
                          </a:solidFill>
                          <a:latin typeface="Arial" panose="020B0604020202020204" pitchFamily="34" charset="0"/>
                        </a:defRPr>
                      </a:lvl6pPr>
                      <a:lvl7pPr marL="2817813" eaLnBrk="0" fontAlgn="base" hangingPunct="0">
                        <a:spcBef>
                          <a:spcPct val="20000"/>
                        </a:spcBef>
                        <a:spcAft>
                          <a:spcPct val="0"/>
                        </a:spcAft>
                        <a:defRPr sz="1900">
                          <a:solidFill>
                            <a:schemeClr val="tx1"/>
                          </a:solidFill>
                          <a:latin typeface="Arial" panose="020B0604020202020204" pitchFamily="34" charset="0"/>
                        </a:defRPr>
                      </a:lvl7pPr>
                      <a:lvl8pPr marL="3275013" eaLnBrk="0" fontAlgn="base" hangingPunct="0">
                        <a:spcBef>
                          <a:spcPct val="20000"/>
                        </a:spcBef>
                        <a:spcAft>
                          <a:spcPct val="0"/>
                        </a:spcAft>
                        <a:defRPr sz="1900">
                          <a:solidFill>
                            <a:schemeClr val="tx1"/>
                          </a:solidFill>
                          <a:latin typeface="Arial" panose="020B0604020202020204" pitchFamily="34" charset="0"/>
                        </a:defRPr>
                      </a:lvl8pPr>
                      <a:lvl9pPr marL="3732213"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s-ES" altLang="es-CO" sz="2800" b="0" i="0" u="none" strike="noStrike" cap="none" normalizeH="0" baseline="0" dirty="0" smtClean="0">
                        <a:ln>
                          <a:noFill/>
                        </a:ln>
                        <a:solidFill>
                          <a:schemeClr val="tx1"/>
                        </a:solidFill>
                        <a:effectLst/>
                        <a:latin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5125">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s-CO" altLang="es-CO" sz="2400" b="0" i="0" u="none" strike="noStrike" cap="none" normalizeH="0" baseline="0" dirty="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s-CO" altLang="es-CO" sz="2400" b="0" i="0" u="none" strike="noStrike" cap="none" normalizeH="0" baseline="0" dirty="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es-CO" altLang="es-CO" sz="2400" b="0" i="0" u="none" strike="noStrike" cap="none" normalizeH="0" baseline="0" dirty="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s-CO" altLang="es-CO" sz="2400" b="0" i="0" u="none" strike="noStrike" cap="none" normalizeH="0" baseline="0" dirty="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s-CO" altLang="es-CO" sz="2400" b="0" i="0" u="none" strike="noStrike" cap="none" normalizeH="0" baseline="0" dirty="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panose="020B0604020202020204" pitchFamily="34" charset="0"/>
                        </a:defRPr>
                      </a:lvl1pPr>
                      <a:lvl2pPr algn="l">
                        <a:spcBef>
                          <a:spcPct val="20000"/>
                        </a:spcBef>
                        <a:defRPr sz="2500">
                          <a:solidFill>
                            <a:schemeClr val="tx1"/>
                          </a:solidFill>
                          <a:latin typeface="Arial" panose="020B0604020202020204" pitchFamily="34" charset="0"/>
                        </a:defRPr>
                      </a:lvl2pPr>
                      <a:lvl3pPr algn="l">
                        <a:spcBef>
                          <a:spcPct val="20000"/>
                        </a:spcBef>
                        <a:defRPr sz="2000">
                          <a:solidFill>
                            <a:schemeClr val="tx1"/>
                          </a:solidFill>
                          <a:latin typeface="Arial" panose="020B0604020202020204" pitchFamily="34" charset="0"/>
                        </a:defRPr>
                      </a:lvl3pPr>
                      <a:lvl4pPr algn="l">
                        <a:spcBef>
                          <a:spcPct val="20000"/>
                        </a:spcBef>
                        <a:defRPr sz="1900">
                          <a:solidFill>
                            <a:schemeClr val="tx1"/>
                          </a:solidFill>
                          <a:latin typeface="Arial" panose="020B0604020202020204" pitchFamily="34" charset="0"/>
                        </a:defRPr>
                      </a:lvl4pPr>
                      <a:lvl5pPr algn="l">
                        <a:spcBef>
                          <a:spcPct val="20000"/>
                        </a:spcBef>
                        <a:defRPr sz="1900">
                          <a:solidFill>
                            <a:schemeClr val="tx1"/>
                          </a:solidFill>
                          <a:latin typeface="Arial" panose="020B0604020202020204" pitchFamily="34" charset="0"/>
                        </a:defRPr>
                      </a:lvl5pPr>
                      <a:lvl6pPr eaLnBrk="0" fontAlgn="base" hangingPunct="0">
                        <a:spcBef>
                          <a:spcPct val="20000"/>
                        </a:spcBef>
                        <a:spcAft>
                          <a:spcPct val="0"/>
                        </a:spcAft>
                        <a:defRPr sz="1900">
                          <a:solidFill>
                            <a:schemeClr val="tx1"/>
                          </a:solidFill>
                          <a:latin typeface="Arial" panose="020B0604020202020204" pitchFamily="34" charset="0"/>
                        </a:defRPr>
                      </a:lvl6pPr>
                      <a:lvl7pPr eaLnBrk="0" fontAlgn="base" hangingPunct="0">
                        <a:spcBef>
                          <a:spcPct val="20000"/>
                        </a:spcBef>
                        <a:spcAft>
                          <a:spcPct val="0"/>
                        </a:spcAft>
                        <a:defRPr sz="1900">
                          <a:solidFill>
                            <a:schemeClr val="tx1"/>
                          </a:solidFill>
                          <a:latin typeface="Arial" panose="020B0604020202020204" pitchFamily="34" charset="0"/>
                        </a:defRPr>
                      </a:lvl7pPr>
                      <a:lvl8pPr eaLnBrk="0" fontAlgn="base" hangingPunct="0">
                        <a:spcBef>
                          <a:spcPct val="20000"/>
                        </a:spcBef>
                        <a:spcAft>
                          <a:spcPct val="0"/>
                        </a:spcAft>
                        <a:defRPr sz="1900">
                          <a:solidFill>
                            <a:schemeClr val="tx1"/>
                          </a:solidFill>
                          <a:latin typeface="Arial" panose="020B0604020202020204" pitchFamily="34" charset="0"/>
                        </a:defRPr>
                      </a:lvl8pPr>
                      <a:lvl9pPr eaLnBrk="0" fontAlgn="base" hangingPunct="0">
                        <a:spcBef>
                          <a:spcPct val="20000"/>
                        </a:spcBef>
                        <a:spcAft>
                          <a:spcPct val="0"/>
                        </a:spcAft>
                        <a:defRPr sz="19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s-CO" altLang="es-CO" sz="2400" b="0" i="0" u="none" strike="noStrike" cap="none" normalizeH="0" baseline="0" dirty="0" smtClean="0">
                        <a:ln>
                          <a:noFill/>
                        </a:ln>
                        <a:solidFill>
                          <a:schemeClr val="tx1"/>
                        </a:solidFill>
                        <a:effectLst/>
                        <a:latin typeface="Times" panose="02020603050405020304" pitchFamily="18" charset="0"/>
                        <a:ea typeface="Times New Roman" panose="02020603050405020304" pitchFamily="18" charset="0"/>
                        <a:cs typeface="Arial" panose="020B0604020202020204" pitchFamily="34" charset="0"/>
                      </a:endParaRPr>
                    </a:p>
                  </a:txBody>
                  <a:tcPr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7391482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 xmlns:a16="http://schemas.microsoft.com/office/drawing/2014/main" id="{618B7B17-B2F7-4EE7-A79E-E4AEAACBC4A6}"/>
              </a:ext>
            </a:extLst>
          </p:cNvPr>
          <p:cNvSpPr txBox="1"/>
          <p:nvPr/>
        </p:nvSpPr>
        <p:spPr>
          <a:xfrm>
            <a:off x="2361063" y="1921487"/>
            <a:ext cx="5772373" cy="1138773"/>
          </a:xfrm>
          <a:prstGeom prst="rect">
            <a:avLst/>
          </a:prstGeom>
          <a:noFill/>
        </p:spPr>
        <p:txBody>
          <a:bodyPr wrap="square" rtlCol="0">
            <a:spAutoFit/>
          </a:bodyPr>
          <a:lstStyle/>
          <a:p>
            <a:pPr algn="ctr"/>
            <a:r>
              <a:rPr lang="es-CO" altLang="es-CO" sz="4800" b="1" dirty="0">
                <a:solidFill>
                  <a:schemeClr val="accent1"/>
                </a:solidFill>
              </a:rPr>
              <a:t>¡</a:t>
            </a:r>
            <a:r>
              <a:rPr lang="es-CO" altLang="es-CO" sz="4800" b="1" dirty="0" smtClean="0">
                <a:solidFill>
                  <a:schemeClr val="accent1"/>
                </a:solidFill>
              </a:rPr>
              <a:t>GRACIAS!</a:t>
            </a:r>
          </a:p>
          <a:p>
            <a:pPr algn="ctr"/>
            <a:r>
              <a:rPr lang="es-CO" altLang="es-CO" sz="2000" b="1" dirty="0">
                <a:solidFill>
                  <a:schemeClr val="accent1"/>
                </a:solidFill>
              </a:rPr>
              <a:t>c</a:t>
            </a:r>
            <a:r>
              <a:rPr lang="es-CO" altLang="es-CO" sz="2000" b="1" dirty="0" smtClean="0">
                <a:solidFill>
                  <a:schemeClr val="accent1"/>
                </a:solidFill>
              </a:rPr>
              <a:t>esarnates@Gmail.com</a:t>
            </a:r>
            <a:endParaRPr lang="es-ES" altLang="es-CO" sz="2000" b="1" dirty="0">
              <a:solidFill>
                <a:schemeClr val="accent1"/>
              </a:solidFill>
            </a:endParaRPr>
          </a:p>
        </p:txBody>
      </p:sp>
      <p:sp>
        <p:nvSpPr>
          <p:cNvPr id="3" name="Rectangle 2"/>
          <p:cNvSpPr txBox="1">
            <a:spLocks noChangeArrowheads="1"/>
          </p:cNvSpPr>
          <p:nvPr/>
        </p:nvSpPr>
        <p:spPr>
          <a:xfrm>
            <a:off x="1214438" y="115888"/>
            <a:ext cx="7370762" cy="601662"/>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s-ES" altLang="es-CO" sz="4400" dirty="0"/>
          </a:p>
        </p:txBody>
      </p:sp>
      <p:sp>
        <p:nvSpPr>
          <p:cNvPr id="5" name="Rectangle 3"/>
          <p:cNvSpPr txBox="1">
            <a:spLocks noChangeArrowheads="1"/>
          </p:cNvSpPr>
          <p:nvPr/>
        </p:nvSpPr>
        <p:spPr>
          <a:xfrm>
            <a:off x="2996424" y="439243"/>
            <a:ext cx="9144000" cy="4885332"/>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20000"/>
              </a:lnSpc>
              <a:buNone/>
              <a:defRPr/>
            </a:pPr>
            <a:endParaRPr lang="es-CO" sz="2000" dirty="0" smtClean="0">
              <a:latin typeface="Arial" pitchFamily="34" charset="0"/>
              <a:cs typeface="Arial" pitchFamily="34" charset="0"/>
            </a:endParaRPr>
          </a:p>
          <a:p>
            <a:pPr>
              <a:lnSpc>
                <a:spcPct val="80000"/>
              </a:lnSpc>
              <a:defRPr/>
            </a:pPr>
            <a:endParaRPr lang="es-ES" sz="2000" dirty="0" smtClean="0">
              <a:latin typeface="Arial" pitchFamily="34" charset="0"/>
              <a:cs typeface="Arial" pitchFamily="34" charset="0"/>
            </a:endParaRPr>
          </a:p>
        </p:txBody>
      </p:sp>
    </p:spTree>
    <p:extLst>
      <p:ext uri="{BB962C8B-B14F-4D97-AF65-F5344CB8AC3E}">
        <p14:creationId xmlns:p14="http://schemas.microsoft.com/office/powerpoint/2010/main" val="8011285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 xmlns:a16="http://schemas.microsoft.com/office/drawing/2014/main" id="{618B7B17-B2F7-4EE7-A79E-E4AEAACBC4A6}"/>
              </a:ext>
            </a:extLst>
          </p:cNvPr>
          <p:cNvSpPr txBox="1"/>
          <p:nvPr/>
        </p:nvSpPr>
        <p:spPr>
          <a:xfrm>
            <a:off x="257062" y="311051"/>
            <a:ext cx="3414186" cy="2308324"/>
          </a:xfrm>
          <a:prstGeom prst="rect">
            <a:avLst/>
          </a:prstGeom>
          <a:noFill/>
        </p:spPr>
        <p:txBody>
          <a:bodyPr wrap="square" rtlCol="0">
            <a:spAutoFit/>
          </a:bodyPr>
          <a:lstStyle/>
          <a:p>
            <a:r>
              <a:rPr lang="es-CO" altLang="es-CO" sz="4800" b="1" dirty="0" smtClean="0">
                <a:solidFill>
                  <a:schemeClr val="accent1"/>
                </a:solidFill>
              </a:rPr>
              <a:t>USO DE LA </a:t>
            </a:r>
            <a:r>
              <a:rPr lang="es-CO" altLang="es-CO" sz="4800" b="1" dirty="0">
                <a:solidFill>
                  <a:schemeClr val="accent1"/>
                </a:solidFill>
              </a:rPr>
              <a:t>GUÍA</a:t>
            </a:r>
            <a:r>
              <a:rPr lang="es-ES" altLang="es-CO" sz="4800" b="1" dirty="0">
                <a:solidFill>
                  <a:schemeClr val="accent1"/>
                </a:solidFill>
              </a:rPr>
              <a:t> GTC104</a:t>
            </a:r>
          </a:p>
        </p:txBody>
      </p:sp>
      <p:sp>
        <p:nvSpPr>
          <p:cNvPr id="3" name="Rectangle 2"/>
          <p:cNvSpPr txBox="1">
            <a:spLocks noChangeArrowheads="1"/>
          </p:cNvSpPr>
          <p:nvPr/>
        </p:nvSpPr>
        <p:spPr>
          <a:xfrm>
            <a:off x="1214438" y="115888"/>
            <a:ext cx="7370762" cy="601662"/>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s-ES" altLang="es-CO" sz="4400" dirty="0"/>
          </a:p>
        </p:txBody>
      </p:sp>
      <p:sp>
        <p:nvSpPr>
          <p:cNvPr id="4" name="Rectangle 3"/>
          <p:cNvSpPr txBox="1">
            <a:spLocks noChangeArrowheads="1"/>
          </p:cNvSpPr>
          <p:nvPr/>
        </p:nvSpPr>
        <p:spPr>
          <a:xfrm>
            <a:off x="3076508" y="606921"/>
            <a:ext cx="8810692" cy="375285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80000"/>
              </a:lnSpc>
            </a:pPr>
            <a:r>
              <a:rPr lang="es-CO" altLang="es-CO" sz="2400" dirty="0"/>
              <a:t>I</a:t>
            </a:r>
            <a:r>
              <a:rPr lang="es-CO" altLang="es-CO" sz="2400" dirty="0" smtClean="0"/>
              <a:t>nformar al personal y a la dirección acerca de la gestión del riesgo ambiental,</a:t>
            </a:r>
          </a:p>
          <a:p>
            <a:pPr>
              <a:lnSpc>
                <a:spcPct val="80000"/>
              </a:lnSpc>
            </a:pPr>
            <a:r>
              <a:rPr lang="es-CO" altLang="es-CO" sz="2400" dirty="0"/>
              <a:t>S</a:t>
            </a:r>
            <a:r>
              <a:rPr lang="es-CO" altLang="es-CO" sz="2400" dirty="0" smtClean="0"/>
              <a:t>ervir de marco para la planeación estratégica y la toma de decisiones,</a:t>
            </a:r>
          </a:p>
          <a:p>
            <a:pPr>
              <a:lnSpc>
                <a:spcPct val="80000"/>
              </a:lnSpc>
            </a:pPr>
            <a:r>
              <a:rPr lang="es-CO" altLang="es-CO" sz="2400" dirty="0"/>
              <a:t>I</a:t>
            </a:r>
            <a:r>
              <a:rPr lang="es-CO" altLang="es-CO" sz="2400" dirty="0" smtClean="0"/>
              <a:t>mplementar la gestión del riesgo ambiental en las áreas operativa y estratégica,</a:t>
            </a:r>
          </a:p>
          <a:p>
            <a:pPr>
              <a:lnSpc>
                <a:spcPct val="80000"/>
              </a:lnSpc>
            </a:pPr>
            <a:r>
              <a:rPr lang="es-CO" altLang="es-CO" sz="2400" dirty="0"/>
              <a:t>S</a:t>
            </a:r>
            <a:r>
              <a:rPr lang="es-CO" altLang="es-CO" sz="2400" dirty="0" smtClean="0"/>
              <a:t>ervir como herramienta dentro del sistema de gestión ambiental de una organización,</a:t>
            </a:r>
          </a:p>
          <a:p>
            <a:pPr>
              <a:lnSpc>
                <a:spcPct val="80000"/>
              </a:lnSpc>
            </a:pPr>
            <a:r>
              <a:rPr lang="es-CO" altLang="es-CO" sz="2400" dirty="0"/>
              <a:t>B</a:t>
            </a:r>
            <a:r>
              <a:rPr lang="es-CO" altLang="es-CO" sz="2400" dirty="0" smtClean="0"/>
              <a:t>rindar orientación para redactar instrucciones cuando se contratan consultores,</a:t>
            </a:r>
          </a:p>
          <a:p>
            <a:pPr>
              <a:lnSpc>
                <a:spcPct val="80000"/>
              </a:lnSpc>
            </a:pPr>
            <a:r>
              <a:rPr lang="es-CO" altLang="es-CO" sz="2400" dirty="0"/>
              <a:t>I</a:t>
            </a:r>
            <a:r>
              <a:rPr lang="es-CO" altLang="es-CO" sz="2400" dirty="0" smtClean="0"/>
              <a:t>dentificar aspectos e impactos ambientales en situaciones anormales o de emergencia,</a:t>
            </a:r>
          </a:p>
          <a:p>
            <a:pPr>
              <a:lnSpc>
                <a:spcPct val="80000"/>
              </a:lnSpc>
            </a:pPr>
            <a:r>
              <a:rPr lang="es-CO" altLang="es-CO" sz="2400" dirty="0"/>
              <a:t>F</a:t>
            </a:r>
            <a:r>
              <a:rPr lang="es-CO" altLang="es-CO" sz="2400" dirty="0" smtClean="0"/>
              <a:t>acilitar la preparación de planes de respuesta ante emergencias.</a:t>
            </a:r>
          </a:p>
          <a:p>
            <a:pPr>
              <a:lnSpc>
                <a:spcPct val="80000"/>
              </a:lnSpc>
            </a:pPr>
            <a:r>
              <a:rPr lang="es-CO" altLang="es-CO" sz="2400" dirty="0"/>
              <a:t>G</a:t>
            </a:r>
            <a:r>
              <a:rPr lang="es-CO" altLang="es-CO" sz="2400" dirty="0" smtClean="0"/>
              <a:t>enerar acciones preventivas en el Sistema de Gestión Ambiental</a:t>
            </a:r>
            <a:endParaRPr lang="es-ES" altLang="es-CO" sz="2400" dirty="0"/>
          </a:p>
        </p:txBody>
      </p:sp>
    </p:spTree>
    <p:extLst>
      <p:ext uri="{BB962C8B-B14F-4D97-AF65-F5344CB8AC3E}">
        <p14:creationId xmlns:p14="http://schemas.microsoft.com/office/powerpoint/2010/main" val="318587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 xmlns:a16="http://schemas.microsoft.com/office/drawing/2014/main" id="{618B7B17-B2F7-4EE7-A79E-E4AEAACBC4A6}"/>
              </a:ext>
            </a:extLst>
          </p:cNvPr>
          <p:cNvSpPr txBox="1"/>
          <p:nvPr/>
        </p:nvSpPr>
        <p:spPr>
          <a:xfrm>
            <a:off x="257062" y="311051"/>
            <a:ext cx="3836636" cy="2308324"/>
          </a:xfrm>
          <a:prstGeom prst="rect">
            <a:avLst/>
          </a:prstGeom>
          <a:noFill/>
        </p:spPr>
        <p:txBody>
          <a:bodyPr wrap="square" rtlCol="0">
            <a:spAutoFit/>
          </a:bodyPr>
          <a:lstStyle/>
          <a:p>
            <a:r>
              <a:rPr lang="es-CO" altLang="es-CO" sz="4800" b="1" dirty="0" smtClean="0">
                <a:solidFill>
                  <a:schemeClr val="accent1"/>
                </a:solidFill>
              </a:rPr>
              <a:t>GESTION DEL RIESGO</a:t>
            </a:r>
            <a:endParaRPr lang="es-ES" altLang="es-CO" sz="4800" b="1" dirty="0">
              <a:solidFill>
                <a:schemeClr val="accent1"/>
              </a:solidFill>
            </a:endParaRPr>
          </a:p>
        </p:txBody>
      </p:sp>
      <p:sp>
        <p:nvSpPr>
          <p:cNvPr id="3" name="Rectangle 2"/>
          <p:cNvSpPr txBox="1">
            <a:spLocks noChangeArrowheads="1"/>
          </p:cNvSpPr>
          <p:nvPr/>
        </p:nvSpPr>
        <p:spPr>
          <a:xfrm>
            <a:off x="1214438" y="115888"/>
            <a:ext cx="7370762" cy="601662"/>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s-ES" altLang="es-CO" sz="4400" dirty="0"/>
          </a:p>
        </p:txBody>
      </p:sp>
      <p:sp>
        <p:nvSpPr>
          <p:cNvPr id="5" name="Rectangle 3"/>
          <p:cNvSpPr txBox="1">
            <a:spLocks noChangeArrowheads="1"/>
          </p:cNvSpPr>
          <p:nvPr/>
        </p:nvSpPr>
        <p:spPr>
          <a:xfrm>
            <a:off x="2996424" y="439243"/>
            <a:ext cx="9144000" cy="4885332"/>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80000"/>
              </a:lnSpc>
              <a:defRPr/>
            </a:pPr>
            <a:r>
              <a:rPr lang="es-CO" sz="2400" b="1" dirty="0" smtClean="0">
                <a:latin typeface="Arial" pitchFamily="34" charset="0"/>
                <a:cs typeface="Arial" pitchFamily="34" charset="0"/>
              </a:rPr>
              <a:t>Riesgo</a:t>
            </a:r>
          </a:p>
          <a:p>
            <a:pPr marL="0" indent="0">
              <a:lnSpc>
                <a:spcPct val="80000"/>
              </a:lnSpc>
              <a:buFont typeface="Arial" charset="0"/>
              <a:buNone/>
              <a:defRPr/>
            </a:pPr>
            <a:r>
              <a:rPr lang="es-CO" sz="2400" dirty="0" smtClean="0">
                <a:latin typeface="Arial" pitchFamily="34" charset="0"/>
                <a:cs typeface="Arial" pitchFamily="34" charset="0"/>
              </a:rPr>
              <a:t>    </a:t>
            </a:r>
            <a:r>
              <a:rPr lang="es-CO" sz="2400" b="1" dirty="0" smtClean="0">
                <a:latin typeface="Arial" pitchFamily="34" charset="0"/>
                <a:cs typeface="Arial" pitchFamily="34" charset="0"/>
              </a:rPr>
              <a:t>efecto de incertidumbre sobre los objetivos. </a:t>
            </a:r>
          </a:p>
          <a:p>
            <a:pPr marL="0" indent="0">
              <a:lnSpc>
                <a:spcPct val="80000"/>
              </a:lnSpc>
              <a:buFont typeface="Arial" charset="0"/>
              <a:buNone/>
              <a:defRPr/>
            </a:pPr>
            <a:endParaRPr lang="es-CO" sz="2000" dirty="0" smtClean="0">
              <a:latin typeface="Arial" pitchFamily="34" charset="0"/>
              <a:cs typeface="Arial" pitchFamily="34" charset="0"/>
            </a:endParaRPr>
          </a:p>
          <a:p>
            <a:pPr lvl="1">
              <a:lnSpc>
                <a:spcPct val="110000"/>
              </a:lnSpc>
              <a:defRPr/>
            </a:pPr>
            <a:r>
              <a:rPr lang="es-CO" sz="2000" dirty="0" smtClean="0">
                <a:latin typeface="Arial" pitchFamily="34" charset="0"/>
                <a:cs typeface="Arial" pitchFamily="34" charset="0"/>
              </a:rPr>
              <a:t>Nota 1. Un efecto es una desviación respecto a lo esperado. Puede ser positiva o negativa.</a:t>
            </a:r>
          </a:p>
          <a:p>
            <a:pPr lvl="1">
              <a:lnSpc>
                <a:spcPct val="110000"/>
              </a:lnSpc>
              <a:defRPr/>
            </a:pPr>
            <a:r>
              <a:rPr lang="es-CO" sz="2000" dirty="0" smtClean="0">
                <a:latin typeface="Arial" pitchFamily="34" charset="0"/>
                <a:cs typeface="Arial" pitchFamily="34" charset="0"/>
              </a:rPr>
              <a:t>Nota 2.Los objetivos pueden tener diferentes aspectos (metas en SST o financieras) y aplicar a diferentes niveles (Estratégico, organizacional, proyectos, procesos , productos).</a:t>
            </a:r>
          </a:p>
          <a:p>
            <a:pPr lvl="1">
              <a:lnSpc>
                <a:spcPct val="110000"/>
              </a:lnSpc>
              <a:defRPr/>
            </a:pPr>
            <a:r>
              <a:rPr lang="es-CO" sz="2000" dirty="0" smtClean="0">
                <a:latin typeface="Arial" pitchFamily="34" charset="0"/>
                <a:cs typeface="Arial" pitchFamily="34" charset="0"/>
              </a:rPr>
              <a:t>Nota 3. Riesgo es frecuentemente caracterizado por la referencia de un evento potencial y una consecuencia o una combinación de estos.</a:t>
            </a:r>
          </a:p>
          <a:p>
            <a:pPr lvl="1">
              <a:lnSpc>
                <a:spcPct val="110000"/>
              </a:lnSpc>
              <a:defRPr/>
            </a:pPr>
            <a:r>
              <a:rPr lang="es-CO" sz="2000" dirty="0" smtClean="0">
                <a:latin typeface="Arial" pitchFamily="34" charset="0"/>
                <a:cs typeface="Arial" pitchFamily="34" charset="0"/>
              </a:rPr>
              <a:t>Nota 4. </a:t>
            </a:r>
            <a:r>
              <a:rPr lang="en-US" sz="2000" dirty="0" err="1" smtClean="0">
                <a:latin typeface="Arial" pitchFamily="34" charset="0"/>
                <a:cs typeface="Arial" pitchFamily="34" charset="0"/>
              </a:rPr>
              <a:t>Riesgo</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es</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frecuentemente</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expresado</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en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términos</a:t>
            </a:r>
            <a:r>
              <a:rPr lang="en-US" sz="2000" dirty="0" smtClean="0">
                <a:latin typeface="Arial" pitchFamily="34" charset="0"/>
                <a:cs typeface="Arial" pitchFamily="34" charset="0"/>
              </a:rPr>
              <a:t> de </a:t>
            </a:r>
            <a:r>
              <a:rPr lang="en-US" sz="2000" dirty="0" err="1" smtClean="0">
                <a:latin typeface="Arial" pitchFamily="34" charset="0"/>
                <a:cs typeface="Arial" pitchFamily="34" charset="0"/>
              </a:rPr>
              <a:t>una</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combinación</a:t>
            </a:r>
            <a:r>
              <a:rPr lang="en-US" sz="2000" dirty="0" smtClean="0">
                <a:latin typeface="Arial" pitchFamily="34" charset="0"/>
                <a:cs typeface="Arial" pitchFamily="34" charset="0"/>
              </a:rPr>
              <a:t> de las </a:t>
            </a:r>
            <a:r>
              <a:rPr lang="en-US" sz="2000" dirty="0" err="1" smtClean="0">
                <a:latin typeface="Arial" pitchFamily="34" charset="0"/>
                <a:cs typeface="Arial" pitchFamily="34" charset="0"/>
              </a:rPr>
              <a:t>consecuencias</a:t>
            </a:r>
            <a:r>
              <a:rPr lang="en-US" sz="2000" dirty="0" smtClean="0">
                <a:latin typeface="Arial" pitchFamily="34" charset="0"/>
                <a:cs typeface="Arial" pitchFamily="34" charset="0"/>
              </a:rPr>
              <a:t>  de un </a:t>
            </a:r>
            <a:r>
              <a:rPr lang="en-US" sz="2000" dirty="0" err="1" smtClean="0">
                <a:latin typeface="Arial" pitchFamily="34" charset="0"/>
                <a:cs typeface="Arial" pitchFamily="34" charset="0"/>
              </a:rPr>
              <a:t>evento</a:t>
            </a:r>
            <a:r>
              <a:rPr lang="en-US" sz="2000" dirty="0" smtClean="0">
                <a:latin typeface="Arial" pitchFamily="34" charset="0"/>
                <a:cs typeface="Arial" pitchFamily="34" charset="0"/>
              </a:rPr>
              <a:t> y la </a:t>
            </a:r>
            <a:r>
              <a:rPr lang="en-US" sz="2000" dirty="0" err="1" smtClean="0">
                <a:latin typeface="Arial" pitchFamily="34" charset="0"/>
                <a:cs typeface="Arial" pitchFamily="34" charset="0"/>
              </a:rPr>
              <a:t>posibilidad</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asociada</a:t>
            </a:r>
            <a:r>
              <a:rPr lang="en-US" sz="2000" dirty="0" smtClean="0">
                <a:latin typeface="Arial" pitchFamily="34" charset="0"/>
                <a:cs typeface="Arial" pitchFamily="34" charset="0"/>
              </a:rPr>
              <a:t> de </a:t>
            </a:r>
            <a:r>
              <a:rPr lang="en-US" sz="2000" dirty="0" err="1" smtClean="0">
                <a:latin typeface="Arial" pitchFamily="34" charset="0"/>
                <a:cs typeface="Arial" pitchFamily="34" charset="0"/>
              </a:rPr>
              <a:t>ocurrencia</a:t>
            </a:r>
            <a:r>
              <a:rPr lang="en-US" sz="2000" dirty="0" smtClean="0">
                <a:latin typeface="Arial" pitchFamily="34" charset="0"/>
                <a:cs typeface="Arial" pitchFamily="34" charset="0"/>
              </a:rPr>
              <a:t> . </a:t>
            </a:r>
          </a:p>
          <a:p>
            <a:pPr lvl="1">
              <a:lnSpc>
                <a:spcPct val="110000"/>
              </a:lnSpc>
              <a:defRPr/>
            </a:pPr>
            <a:r>
              <a:rPr lang="es-CO" sz="2000" dirty="0" smtClean="0">
                <a:latin typeface="Arial" pitchFamily="34" charset="0"/>
                <a:cs typeface="Arial" pitchFamily="34" charset="0"/>
              </a:rPr>
              <a:t>NOTA 5 Incertidumbre es el estado, incluso parcial, de deficiencia de información relacionada con la comprensión o el conocimiento de un evento, su consecuencia o posibilidad. </a:t>
            </a:r>
            <a:r>
              <a:rPr lang="it-IT" sz="2000" dirty="0" smtClean="0">
                <a:latin typeface="Arial" pitchFamily="34" charset="0"/>
                <a:cs typeface="Arial" pitchFamily="34" charset="0"/>
              </a:rPr>
              <a:t>ISO Guide 73:2009</a:t>
            </a:r>
            <a:endParaRPr lang="es-CO" sz="2000" dirty="0" smtClean="0">
              <a:latin typeface="Arial" pitchFamily="34" charset="0"/>
              <a:cs typeface="Arial" pitchFamily="34" charset="0"/>
            </a:endParaRPr>
          </a:p>
          <a:p>
            <a:pPr marL="0" indent="0">
              <a:lnSpc>
                <a:spcPct val="120000"/>
              </a:lnSpc>
              <a:buNone/>
              <a:defRPr/>
            </a:pPr>
            <a:endParaRPr lang="es-CO" sz="2000" dirty="0" smtClean="0">
              <a:latin typeface="Arial" pitchFamily="34" charset="0"/>
              <a:cs typeface="Arial" pitchFamily="34" charset="0"/>
            </a:endParaRPr>
          </a:p>
          <a:p>
            <a:pPr>
              <a:lnSpc>
                <a:spcPct val="80000"/>
              </a:lnSpc>
              <a:defRPr/>
            </a:pPr>
            <a:endParaRPr lang="es-ES" sz="2000" dirty="0" smtClean="0">
              <a:latin typeface="Arial" pitchFamily="34" charset="0"/>
              <a:cs typeface="Arial" pitchFamily="34" charset="0"/>
            </a:endParaRPr>
          </a:p>
        </p:txBody>
      </p:sp>
    </p:spTree>
    <p:extLst>
      <p:ext uri="{BB962C8B-B14F-4D97-AF65-F5344CB8AC3E}">
        <p14:creationId xmlns:p14="http://schemas.microsoft.com/office/powerpoint/2010/main" val="2487649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 xmlns:a16="http://schemas.microsoft.com/office/drawing/2014/main" id="{618B7B17-B2F7-4EE7-A79E-E4AEAACBC4A6}"/>
              </a:ext>
            </a:extLst>
          </p:cNvPr>
          <p:cNvSpPr txBox="1"/>
          <p:nvPr/>
        </p:nvSpPr>
        <p:spPr>
          <a:xfrm>
            <a:off x="257062" y="311051"/>
            <a:ext cx="3836636" cy="2308324"/>
          </a:xfrm>
          <a:prstGeom prst="rect">
            <a:avLst/>
          </a:prstGeom>
          <a:noFill/>
        </p:spPr>
        <p:txBody>
          <a:bodyPr wrap="square" rtlCol="0">
            <a:spAutoFit/>
          </a:bodyPr>
          <a:lstStyle/>
          <a:p>
            <a:r>
              <a:rPr lang="es-CO" altLang="es-CO" sz="4800" b="1" dirty="0" smtClean="0">
                <a:solidFill>
                  <a:schemeClr val="accent1"/>
                </a:solidFill>
              </a:rPr>
              <a:t>GESTION DEL RIESGO</a:t>
            </a:r>
            <a:endParaRPr lang="es-ES" altLang="es-CO" sz="4800" b="1" dirty="0">
              <a:solidFill>
                <a:schemeClr val="accent1"/>
              </a:solidFill>
            </a:endParaRPr>
          </a:p>
        </p:txBody>
      </p:sp>
      <p:sp>
        <p:nvSpPr>
          <p:cNvPr id="3" name="Rectangle 2"/>
          <p:cNvSpPr txBox="1">
            <a:spLocks noChangeArrowheads="1"/>
          </p:cNvSpPr>
          <p:nvPr/>
        </p:nvSpPr>
        <p:spPr>
          <a:xfrm>
            <a:off x="1214438" y="115888"/>
            <a:ext cx="7370762" cy="601662"/>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s-ES" altLang="es-CO" sz="4400" dirty="0"/>
          </a:p>
        </p:txBody>
      </p:sp>
      <p:graphicFrame>
        <p:nvGraphicFramePr>
          <p:cNvPr id="6" name="Diagrama 5"/>
          <p:cNvGraphicFramePr/>
          <p:nvPr>
            <p:extLst>
              <p:ext uri="{D42A27DB-BD31-4B8C-83A1-F6EECF244321}">
                <p14:modId xmlns:p14="http://schemas.microsoft.com/office/powerpoint/2010/main" val="1550184617"/>
              </p:ext>
            </p:extLst>
          </p:nvPr>
        </p:nvGraphicFramePr>
        <p:xfrm>
          <a:off x="2950133" y="649784"/>
          <a:ext cx="7920880"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2020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 xmlns:a16="http://schemas.microsoft.com/office/drawing/2014/main" id="{618B7B17-B2F7-4EE7-A79E-E4AEAACBC4A6}"/>
              </a:ext>
            </a:extLst>
          </p:cNvPr>
          <p:cNvSpPr txBox="1"/>
          <p:nvPr/>
        </p:nvSpPr>
        <p:spPr>
          <a:xfrm>
            <a:off x="257062" y="311051"/>
            <a:ext cx="3836636" cy="1569660"/>
          </a:xfrm>
          <a:prstGeom prst="rect">
            <a:avLst/>
          </a:prstGeom>
          <a:noFill/>
        </p:spPr>
        <p:txBody>
          <a:bodyPr wrap="square" rtlCol="0">
            <a:spAutoFit/>
          </a:bodyPr>
          <a:lstStyle/>
          <a:p>
            <a:r>
              <a:rPr lang="es-CO" altLang="es-CO" sz="4800" b="1" dirty="0" smtClean="0">
                <a:solidFill>
                  <a:schemeClr val="accent1"/>
                </a:solidFill>
              </a:rPr>
              <a:t>RIESGO</a:t>
            </a:r>
          </a:p>
          <a:p>
            <a:r>
              <a:rPr lang="es-CO" altLang="es-CO" sz="4800" b="1" dirty="0" smtClean="0">
                <a:solidFill>
                  <a:schemeClr val="accent1"/>
                </a:solidFill>
              </a:rPr>
              <a:t>AMBIENTAL</a:t>
            </a:r>
            <a:endParaRPr lang="es-ES" altLang="es-CO" sz="4800" b="1" dirty="0">
              <a:solidFill>
                <a:schemeClr val="accent1"/>
              </a:solidFill>
            </a:endParaRPr>
          </a:p>
        </p:txBody>
      </p:sp>
      <p:sp>
        <p:nvSpPr>
          <p:cNvPr id="3" name="Rectangle 2"/>
          <p:cNvSpPr txBox="1">
            <a:spLocks noChangeArrowheads="1"/>
          </p:cNvSpPr>
          <p:nvPr/>
        </p:nvSpPr>
        <p:spPr>
          <a:xfrm>
            <a:off x="1214438" y="115888"/>
            <a:ext cx="7370762" cy="601662"/>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s-ES" altLang="es-CO" sz="4400" dirty="0"/>
          </a:p>
        </p:txBody>
      </p:sp>
      <p:graphicFrame>
        <p:nvGraphicFramePr>
          <p:cNvPr id="4" name="Diagrama 3"/>
          <p:cNvGraphicFramePr/>
          <p:nvPr>
            <p:extLst>
              <p:ext uri="{D42A27DB-BD31-4B8C-83A1-F6EECF244321}">
                <p14:modId xmlns:p14="http://schemas.microsoft.com/office/powerpoint/2010/main" val="3531367134"/>
              </p:ext>
            </p:extLst>
          </p:nvPr>
        </p:nvGraphicFramePr>
        <p:xfrm>
          <a:off x="3812345" y="227301"/>
          <a:ext cx="7501206" cy="49636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5"/>
          <p:cNvSpPr txBox="1"/>
          <p:nvPr/>
        </p:nvSpPr>
        <p:spPr>
          <a:xfrm>
            <a:off x="257062" y="5373853"/>
            <a:ext cx="11461326" cy="923330"/>
          </a:xfrm>
          <a:prstGeom prst="rect">
            <a:avLst/>
          </a:prstGeom>
          <a:noFill/>
        </p:spPr>
        <p:txBody>
          <a:bodyPr wrap="square" rtlCol="0">
            <a:spAutoFit/>
          </a:bodyPr>
          <a:lstStyle/>
          <a:p>
            <a:pPr algn="ctr"/>
            <a:r>
              <a:rPr lang="es-CO" b="1" dirty="0"/>
              <a:t>La </a:t>
            </a:r>
            <a:r>
              <a:rPr lang="es-CO" b="1" dirty="0">
                <a:solidFill>
                  <a:srgbClr val="FF0000"/>
                </a:solidFill>
              </a:rPr>
              <a:t>gestión del riesgo ecológico</a:t>
            </a:r>
            <a:r>
              <a:rPr lang="es-CO" b="1" dirty="0"/>
              <a:t>, que trata sobre los riesgos asociados con las actividades humanas pasadas, presentes y futuras sobre la flora, la fauna y los ecosistemas, es un subconjunto de la gestión del riesgo ambiental</a:t>
            </a:r>
            <a:r>
              <a:rPr lang="es-CO" b="1" dirty="0" smtClean="0"/>
              <a:t>.</a:t>
            </a:r>
            <a:endParaRPr lang="es-CO" b="1" dirty="0"/>
          </a:p>
        </p:txBody>
      </p:sp>
    </p:spTree>
    <p:extLst>
      <p:ext uri="{BB962C8B-B14F-4D97-AF65-F5344CB8AC3E}">
        <p14:creationId xmlns:p14="http://schemas.microsoft.com/office/powerpoint/2010/main" val="3016523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 xmlns:a16="http://schemas.microsoft.com/office/drawing/2014/main" id="{618B7B17-B2F7-4EE7-A79E-E4AEAACBC4A6}"/>
              </a:ext>
            </a:extLst>
          </p:cNvPr>
          <p:cNvSpPr txBox="1"/>
          <p:nvPr/>
        </p:nvSpPr>
        <p:spPr>
          <a:xfrm>
            <a:off x="257062" y="311051"/>
            <a:ext cx="3836636" cy="2000548"/>
          </a:xfrm>
          <a:prstGeom prst="rect">
            <a:avLst/>
          </a:prstGeom>
          <a:noFill/>
        </p:spPr>
        <p:txBody>
          <a:bodyPr wrap="square" rtlCol="0">
            <a:spAutoFit/>
          </a:bodyPr>
          <a:lstStyle/>
          <a:p>
            <a:r>
              <a:rPr lang="es-CO" altLang="es-CO" sz="4800" b="1" dirty="0" smtClean="0">
                <a:solidFill>
                  <a:schemeClr val="accent1"/>
                </a:solidFill>
              </a:rPr>
              <a:t>RIESGO</a:t>
            </a:r>
          </a:p>
          <a:p>
            <a:r>
              <a:rPr lang="es-CO" altLang="es-CO" sz="4800" b="1" dirty="0" smtClean="0">
                <a:solidFill>
                  <a:schemeClr val="accent1"/>
                </a:solidFill>
              </a:rPr>
              <a:t>AMBIENTAL</a:t>
            </a:r>
          </a:p>
          <a:p>
            <a:r>
              <a:rPr lang="es-CO" altLang="es-CO" sz="2800" b="1" dirty="0" smtClean="0">
                <a:solidFill>
                  <a:schemeClr val="accent1"/>
                </a:solidFill>
              </a:rPr>
              <a:t>(CATEGORIAS)</a:t>
            </a:r>
            <a:endParaRPr lang="es-ES" altLang="es-CO" sz="2800" b="1" dirty="0">
              <a:solidFill>
                <a:schemeClr val="accent1"/>
              </a:solidFill>
            </a:endParaRPr>
          </a:p>
        </p:txBody>
      </p:sp>
      <p:sp>
        <p:nvSpPr>
          <p:cNvPr id="3" name="Rectangle 2"/>
          <p:cNvSpPr txBox="1">
            <a:spLocks noChangeArrowheads="1"/>
          </p:cNvSpPr>
          <p:nvPr/>
        </p:nvSpPr>
        <p:spPr>
          <a:xfrm>
            <a:off x="1214438" y="115888"/>
            <a:ext cx="7370762" cy="601662"/>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s-ES" altLang="es-CO" sz="4400" dirty="0"/>
          </a:p>
        </p:txBody>
      </p:sp>
      <p:sp>
        <p:nvSpPr>
          <p:cNvPr id="5" name="Rectangle 3"/>
          <p:cNvSpPr txBox="1">
            <a:spLocks noChangeArrowheads="1"/>
          </p:cNvSpPr>
          <p:nvPr/>
        </p:nvSpPr>
        <p:spPr>
          <a:xfrm>
            <a:off x="3798276" y="453310"/>
            <a:ext cx="8356215" cy="5047157"/>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80000"/>
              </a:lnSpc>
              <a:buNone/>
            </a:pPr>
            <a:r>
              <a:rPr lang="es-CO" altLang="es-CO" sz="2000" b="1" dirty="0"/>
              <a:t>-	Riesgo para el ambiente</a:t>
            </a:r>
            <a:endParaRPr lang="es-CO" altLang="es-CO" sz="2000" dirty="0"/>
          </a:p>
          <a:p>
            <a:pPr marL="0" indent="0">
              <a:lnSpc>
                <a:spcPct val="80000"/>
              </a:lnSpc>
              <a:buNone/>
            </a:pPr>
            <a:r>
              <a:rPr lang="es-CO" altLang="es-CO" sz="2000" dirty="0"/>
              <a:t>     Este tipo de riesgo reconoce que las actividades de una organización pueden causar algún impacto ambiental. El riesgo ambiental se puede relacionar con:</a:t>
            </a:r>
          </a:p>
          <a:p>
            <a:pPr lvl="1">
              <a:lnSpc>
                <a:spcPct val="80000"/>
              </a:lnSpc>
            </a:pPr>
            <a:r>
              <a:rPr lang="es-CO" altLang="es-CO" sz="1900" dirty="0"/>
              <a:t>	 la flora y la fauna; </a:t>
            </a:r>
          </a:p>
          <a:p>
            <a:pPr lvl="1">
              <a:lnSpc>
                <a:spcPct val="80000"/>
              </a:lnSpc>
            </a:pPr>
            <a:r>
              <a:rPr lang="es-CO" altLang="es-CO" sz="1900" dirty="0"/>
              <a:t>	 la salud y el bienestar humanos; </a:t>
            </a:r>
          </a:p>
          <a:p>
            <a:pPr lvl="1">
              <a:lnSpc>
                <a:spcPct val="80000"/>
              </a:lnSpc>
            </a:pPr>
            <a:r>
              <a:rPr lang="es-CO" altLang="es-CO" sz="1900" dirty="0"/>
              <a:t>	 la prosperidad cultural y social; </a:t>
            </a:r>
          </a:p>
          <a:p>
            <a:pPr lvl="1">
              <a:lnSpc>
                <a:spcPct val="80000"/>
              </a:lnSpc>
            </a:pPr>
            <a:r>
              <a:rPr lang="es-CO" altLang="es-CO" sz="1900" dirty="0"/>
              <a:t>	 los recursos terrestres, acuáticos y aéreos; </a:t>
            </a:r>
          </a:p>
          <a:p>
            <a:pPr lvl="1">
              <a:lnSpc>
                <a:spcPct val="80000"/>
              </a:lnSpc>
            </a:pPr>
            <a:r>
              <a:rPr lang="es-CO" altLang="es-CO" sz="1900" dirty="0"/>
              <a:t>	 la energía y el clima. </a:t>
            </a:r>
            <a:endParaRPr lang="es-CO" altLang="es-CO" sz="1900" dirty="0" smtClean="0"/>
          </a:p>
          <a:p>
            <a:pPr marL="0" indent="0">
              <a:lnSpc>
                <a:spcPct val="80000"/>
              </a:lnSpc>
              <a:buNone/>
            </a:pPr>
            <a:endParaRPr lang="es-CO" altLang="es-CO" sz="1900" b="1" dirty="0"/>
          </a:p>
          <a:p>
            <a:pPr marL="0" indent="0">
              <a:lnSpc>
                <a:spcPct val="80000"/>
              </a:lnSpc>
              <a:buNone/>
            </a:pPr>
            <a:r>
              <a:rPr lang="es-CO" altLang="es-CO" sz="2000" b="1" dirty="0" smtClean="0"/>
              <a:t>-</a:t>
            </a:r>
            <a:r>
              <a:rPr lang="es-CO" altLang="es-CO" sz="2000" b="1" dirty="0"/>
              <a:t>	Riesgo para una organización debido a temas relacionados con el ambiente</a:t>
            </a:r>
            <a:endParaRPr lang="es-CO" altLang="es-CO" sz="2000" dirty="0"/>
          </a:p>
          <a:p>
            <a:pPr marL="0" indent="0">
              <a:lnSpc>
                <a:spcPct val="80000"/>
              </a:lnSpc>
              <a:buNone/>
            </a:pPr>
            <a:r>
              <a:rPr lang="es-CO" altLang="es-CO" sz="2000" dirty="0"/>
              <a:t>     Esto incluye el riesgo de no cumplir la legislación y otros compromisos que la organización suscriba (presentes o futuros). </a:t>
            </a:r>
          </a:p>
          <a:p>
            <a:pPr marL="0" indent="0">
              <a:lnSpc>
                <a:spcPct val="80000"/>
              </a:lnSpc>
              <a:buNone/>
            </a:pPr>
            <a:r>
              <a:rPr lang="es-CO" altLang="es-CO" sz="2000" dirty="0"/>
              <a:t>	Otros riesgos incluyen:</a:t>
            </a:r>
          </a:p>
          <a:p>
            <a:pPr lvl="1">
              <a:lnSpc>
                <a:spcPct val="80000"/>
              </a:lnSpc>
            </a:pPr>
            <a:r>
              <a:rPr lang="es-CO" altLang="es-CO" sz="1900" dirty="0"/>
              <a:t>	 las pérdidas de negocios (gestión pobre),</a:t>
            </a:r>
          </a:p>
          <a:p>
            <a:pPr lvl="1">
              <a:lnSpc>
                <a:spcPct val="80000"/>
              </a:lnSpc>
            </a:pPr>
            <a:r>
              <a:rPr lang="es-CO" altLang="es-CO" sz="1900" dirty="0"/>
              <a:t>	 la pérdida de reputación, </a:t>
            </a:r>
          </a:p>
          <a:p>
            <a:pPr lvl="1">
              <a:lnSpc>
                <a:spcPct val="80000"/>
              </a:lnSpc>
            </a:pPr>
            <a:r>
              <a:rPr lang="es-CO" altLang="es-CO" sz="1900" dirty="0"/>
              <a:t>	 las multas, </a:t>
            </a:r>
          </a:p>
          <a:p>
            <a:pPr lvl="1">
              <a:lnSpc>
                <a:spcPct val="80000"/>
              </a:lnSpc>
            </a:pPr>
            <a:r>
              <a:rPr lang="es-CO" altLang="es-CO" sz="1900" dirty="0"/>
              <a:t>	 los costos de litigios, </a:t>
            </a:r>
          </a:p>
          <a:p>
            <a:pPr lvl="1">
              <a:lnSpc>
                <a:spcPct val="80000"/>
              </a:lnSpc>
            </a:pPr>
            <a:r>
              <a:rPr lang="es-CO" altLang="es-CO" sz="1900" dirty="0"/>
              <a:t>	 la falla en asegurar y mantener la autorización para el desarrollo y las actividades operativas.</a:t>
            </a:r>
            <a:endParaRPr lang="es-ES" altLang="es-CO" sz="1900" dirty="0"/>
          </a:p>
          <a:p>
            <a:pPr marL="0" indent="0">
              <a:lnSpc>
                <a:spcPct val="120000"/>
              </a:lnSpc>
              <a:buNone/>
              <a:defRPr/>
            </a:pPr>
            <a:endParaRPr lang="es-CO" sz="2000" dirty="0" smtClean="0">
              <a:latin typeface="Arial" pitchFamily="34" charset="0"/>
              <a:cs typeface="Arial" pitchFamily="34" charset="0"/>
            </a:endParaRPr>
          </a:p>
          <a:p>
            <a:pPr marL="0" indent="0">
              <a:lnSpc>
                <a:spcPct val="80000"/>
              </a:lnSpc>
              <a:buNone/>
              <a:defRPr/>
            </a:pPr>
            <a:endParaRPr lang="es-ES" sz="2000" dirty="0" smtClean="0">
              <a:latin typeface="Arial" pitchFamily="34" charset="0"/>
              <a:cs typeface="Arial" pitchFamily="34" charset="0"/>
            </a:endParaRPr>
          </a:p>
        </p:txBody>
      </p:sp>
    </p:spTree>
    <p:extLst>
      <p:ext uri="{BB962C8B-B14F-4D97-AF65-F5344CB8AC3E}">
        <p14:creationId xmlns:p14="http://schemas.microsoft.com/office/powerpoint/2010/main" val="92275591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itulo azu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ON-Plantilla-educa-ICONTEC-2019-(16-9)" id="{96DFCD3F-9F73-4E0E-8CB7-1C7FFCC00ED1}" vid="{1EAABDDF-1534-4A54-9E35-DECA6AFD34D3}"/>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PRESENTACION-Plantilla-ICONTEC-2019-(16-9)</Template>
  <TotalTime>795</TotalTime>
  <Words>3967</Words>
  <Application>Microsoft Office PowerPoint</Application>
  <PresentationFormat>Panorámica</PresentationFormat>
  <Paragraphs>660</Paragraphs>
  <Slides>47</Slides>
  <Notes>0</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47</vt:i4>
      </vt:variant>
    </vt:vector>
  </HeadingPairs>
  <TitlesOfParts>
    <vt:vector size="55" baseType="lpstr">
      <vt:lpstr>Arial</vt:lpstr>
      <vt:lpstr>Calibri</vt:lpstr>
      <vt:lpstr>Corbel</vt:lpstr>
      <vt:lpstr>Courier New</vt:lpstr>
      <vt:lpstr>Times</vt:lpstr>
      <vt:lpstr>Times New Roman</vt:lpstr>
      <vt:lpstr>Tema de Office</vt:lpstr>
      <vt:lpstr>AutoCAD.Drawing.15</vt:lpstr>
      <vt:lpstr>GTC 104 : 2009 GESTIÓN DEL RIESGO AMBIENTAL (segunda actualización) (HB-203)</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César Francisco Nates Parra</dc:creator>
  <cp:lastModifiedBy>César Francisco Nates Parra</cp:lastModifiedBy>
  <cp:revision>56</cp:revision>
  <dcterms:created xsi:type="dcterms:W3CDTF">2021-05-07T15:36:43Z</dcterms:created>
  <dcterms:modified xsi:type="dcterms:W3CDTF">2021-05-09T21:00:37Z</dcterms:modified>
</cp:coreProperties>
</file>