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4"/>
  </p:sldMasterIdLst>
  <p:notesMasterIdLst>
    <p:notesMasterId r:id="rId49"/>
  </p:notesMasterIdLst>
  <p:sldIdLst>
    <p:sldId id="265" r:id="rId5"/>
    <p:sldId id="352" r:id="rId6"/>
    <p:sldId id="350" r:id="rId7"/>
    <p:sldId id="308" r:id="rId8"/>
    <p:sldId id="309" r:id="rId9"/>
    <p:sldId id="337" r:id="rId10"/>
    <p:sldId id="338" r:id="rId11"/>
    <p:sldId id="310" r:id="rId12"/>
    <p:sldId id="311" r:id="rId13"/>
    <p:sldId id="312" r:id="rId14"/>
    <p:sldId id="315" r:id="rId15"/>
    <p:sldId id="316" r:id="rId16"/>
    <p:sldId id="353" r:id="rId17"/>
    <p:sldId id="317" r:id="rId18"/>
    <p:sldId id="318" r:id="rId19"/>
    <p:sldId id="319" r:id="rId20"/>
    <p:sldId id="320" r:id="rId21"/>
    <p:sldId id="321" r:id="rId22"/>
    <p:sldId id="322" r:id="rId23"/>
    <p:sldId id="340" r:id="rId24"/>
    <p:sldId id="324" r:id="rId25"/>
    <p:sldId id="325" r:id="rId26"/>
    <p:sldId id="326" r:id="rId27"/>
    <p:sldId id="343" r:id="rId28"/>
    <p:sldId id="344" r:id="rId29"/>
    <p:sldId id="355" r:id="rId30"/>
    <p:sldId id="328" r:id="rId31"/>
    <p:sldId id="327" r:id="rId32"/>
    <p:sldId id="354" r:id="rId33"/>
    <p:sldId id="330" r:id="rId34"/>
    <p:sldId id="345" r:id="rId35"/>
    <p:sldId id="331" r:id="rId36"/>
    <p:sldId id="346" r:id="rId37"/>
    <p:sldId id="332" r:id="rId38"/>
    <p:sldId id="347" r:id="rId39"/>
    <p:sldId id="335" r:id="rId40"/>
    <p:sldId id="348" r:id="rId41"/>
    <p:sldId id="333" r:id="rId42"/>
    <p:sldId id="334" r:id="rId43"/>
    <p:sldId id="349" r:id="rId44"/>
    <p:sldId id="336" r:id="rId45"/>
    <p:sldId id="356" r:id="rId46"/>
    <p:sldId id="358" r:id="rId47"/>
    <p:sldId id="359"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icardo Gordillo Blanco" initials="RGB" lastIdx="2" clrIdx="0">
    <p:extLst>
      <p:ext uri="{19B8F6BF-5375-455C-9EA6-DF929625EA0E}">
        <p15:presenceInfo xmlns:p15="http://schemas.microsoft.com/office/powerpoint/2012/main" userId="Ricardo Gordillo Blanco" providerId="None"/>
      </p:ext>
    </p:extLst>
  </p:cmAuthor>
  <p:cmAuthor id="2" name="Alexander Colmenares Varon" initials="ACV" lastIdx="1" clrIdx="1">
    <p:extLst>
      <p:ext uri="{19B8F6BF-5375-455C-9EA6-DF929625EA0E}">
        <p15:presenceInfo xmlns:p15="http://schemas.microsoft.com/office/powerpoint/2012/main" userId="Alexander Colmenares Varon" providerId="None"/>
      </p:ext>
    </p:extLst>
  </p:cmAuthor>
  <p:cmAuthor id="3" name="Sofia Isabella Tarazona Murcia" initials="SITM" lastIdx="2" clrIdx="2">
    <p:extLst>
      <p:ext uri="{19B8F6BF-5375-455C-9EA6-DF929625EA0E}">
        <p15:presenceInfo xmlns:p15="http://schemas.microsoft.com/office/powerpoint/2012/main" userId="S::starazom@deaj.ramajudicial.gov.co::b77a6ba3-b6bc-4a03-bdb9-482e9623215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F7F7F7"/>
    <a:srgbClr val="0D0D17"/>
    <a:srgbClr val="FAD800"/>
    <a:srgbClr val="FFE723"/>
    <a:srgbClr val="FFE400"/>
    <a:srgbClr val="1B1C2D"/>
    <a:srgbClr val="191F43"/>
    <a:srgbClr val="13163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8E5FCB4-844F-42E9-87BC-E6C02D76E5B9}" v="449" dt="2021-01-27T21:01:00.156"/>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93D81CF-94F2-401A-BA57-92F5A7B2D0C5}" styleName="Estilo medio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7E9639D4-E3E2-4D34-9284-5A2195B3D0D7}" styleName="Estilo claro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434" autoAdjust="0"/>
  </p:normalViewPr>
  <p:slideViewPr>
    <p:cSldViewPr snapToGrid="0">
      <p:cViewPr varScale="1">
        <p:scale>
          <a:sx n="74" d="100"/>
          <a:sy n="74" d="100"/>
        </p:scale>
        <p:origin x="498" y="54"/>
      </p:cViewPr>
      <p:guideLst>
        <p:guide orient="horz" pos="2160"/>
        <p:guide pos="3840"/>
      </p:guideLst>
    </p:cSldViewPr>
  </p:slideViewPr>
  <p:outlineViewPr>
    <p:cViewPr>
      <p:scale>
        <a:sx n="33" d="100"/>
        <a:sy n="33" d="100"/>
      </p:scale>
      <p:origin x="0" y="-4580"/>
    </p:cViewPr>
  </p:outlineViewPr>
  <p:notesTextViewPr>
    <p:cViewPr>
      <p:scale>
        <a:sx n="1" d="1"/>
        <a:sy n="1" d="1"/>
      </p:scale>
      <p:origin x="0" y="0"/>
    </p:cViewPr>
  </p:notesTextViewPr>
  <p:sorterViewPr>
    <p:cViewPr>
      <p:scale>
        <a:sx n="75" d="100"/>
        <a:sy n="75" d="100"/>
      </p:scale>
      <p:origin x="0" y="0"/>
    </p:cViewPr>
  </p:sorterViewPr>
  <p:notesViewPr>
    <p:cSldViewPr snapToGrid="0">
      <p:cViewPr varScale="1">
        <p:scale>
          <a:sx n="51" d="100"/>
          <a:sy n="51" d="100"/>
        </p:scale>
        <p:origin x="2692" y="2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commentAuthors" Target="commentAuthors.xml"/><Relationship Id="rId55"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9CCDC4-151F-4E84-AF57-275196DA2553}" type="datetimeFigureOut">
              <a:rPr lang="es-CO" smtClean="0"/>
              <a:pPr/>
              <a:t>14/06/2022</a:t>
            </a:fld>
            <a:endParaRPr lang="es-CO"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CO"/>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3EEAD1-89F1-4E9F-950D-192F1C9184C6}" type="slidenum">
              <a:rPr lang="es-CO" smtClean="0"/>
              <a:pPr/>
              <a:t>‹Nº›</a:t>
            </a:fld>
            <a:endParaRPr lang="es-CO" dirty="0"/>
          </a:p>
        </p:txBody>
      </p:sp>
    </p:spTree>
    <p:extLst>
      <p:ext uri="{BB962C8B-B14F-4D97-AF65-F5344CB8AC3E}">
        <p14:creationId xmlns:p14="http://schemas.microsoft.com/office/powerpoint/2010/main" val="25560624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AB3EEAD1-89F1-4E9F-950D-192F1C9184C6}" type="slidenum">
              <a:rPr lang="es-CO" smtClean="0"/>
              <a:pPr/>
              <a:t>1</a:t>
            </a:fld>
            <a:endParaRPr lang="es-CO" dirty="0"/>
          </a:p>
        </p:txBody>
      </p:sp>
    </p:spTree>
    <p:extLst>
      <p:ext uri="{BB962C8B-B14F-4D97-AF65-F5344CB8AC3E}">
        <p14:creationId xmlns:p14="http://schemas.microsoft.com/office/powerpoint/2010/main" val="25722464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a:defRPr/>
            </a:pPr>
            <a:fld id="{FDA63BF3-6836-4FD0-9CED-43D6BF1DC637}" type="slidenum">
              <a:rPr lang="es-CO" altLang="es-ES" smtClean="0"/>
              <a:pPr>
                <a:defRPr/>
              </a:pPr>
              <a:t>10</a:t>
            </a:fld>
            <a:endParaRPr lang="es-CO" altLang="es-ES" dirty="0"/>
          </a:p>
        </p:txBody>
      </p:sp>
    </p:spTree>
    <p:extLst>
      <p:ext uri="{BB962C8B-B14F-4D97-AF65-F5344CB8AC3E}">
        <p14:creationId xmlns:p14="http://schemas.microsoft.com/office/powerpoint/2010/main" val="39741691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a:defRPr/>
            </a:pPr>
            <a:fld id="{FDA63BF3-6836-4FD0-9CED-43D6BF1DC637}" type="slidenum">
              <a:rPr lang="es-CO" altLang="es-ES" smtClean="0"/>
              <a:pPr>
                <a:defRPr/>
              </a:pPr>
              <a:t>11</a:t>
            </a:fld>
            <a:endParaRPr lang="es-CO" altLang="es-ES" dirty="0"/>
          </a:p>
        </p:txBody>
      </p:sp>
    </p:spTree>
    <p:extLst>
      <p:ext uri="{BB962C8B-B14F-4D97-AF65-F5344CB8AC3E}">
        <p14:creationId xmlns:p14="http://schemas.microsoft.com/office/powerpoint/2010/main" val="14974260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a:defRPr/>
            </a:pPr>
            <a:fld id="{FDA63BF3-6836-4FD0-9CED-43D6BF1DC637}" type="slidenum">
              <a:rPr lang="es-CO" altLang="es-ES" smtClean="0"/>
              <a:pPr>
                <a:defRPr/>
              </a:pPr>
              <a:t>12</a:t>
            </a:fld>
            <a:endParaRPr lang="es-CO" altLang="es-ES" dirty="0"/>
          </a:p>
        </p:txBody>
      </p:sp>
    </p:spTree>
    <p:extLst>
      <p:ext uri="{BB962C8B-B14F-4D97-AF65-F5344CB8AC3E}">
        <p14:creationId xmlns:p14="http://schemas.microsoft.com/office/powerpoint/2010/main" val="23844120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a:defRPr/>
            </a:pPr>
            <a:fld id="{FDA63BF3-6836-4FD0-9CED-43D6BF1DC637}" type="slidenum">
              <a:rPr lang="es-CO" altLang="es-ES" smtClean="0"/>
              <a:pPr>
                <a:defRPr/>
              </a:pPr>
              <a:t>14</a:t>
            </a:fld>
            <a:endParaRPr lang="es-CO" altLang="es-ES" dirty="0"/>
          </a:p>
        </p:txBody>
      </p:sp>
    </p:spTree>
    <p:extLst>
      <p:ext uri="{BB962C8B-B14F-4D97-AF65-F5344CB8AC3E}">
        <p14:creationId xmlns:p14="http://schemas.microsoft.com/office/powerpoint/2010/main" val="40000103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a:defRPr/>
            </a:pPr>
            <a:fld id="{FDA63BF3-6836-4FD0-9CED-43D6BF1DC637}" type="slidenum">
              <a:rPr lang="es-CO" altLang="es-ES" smtClean="0"/>
              <a:pPr>
                <a:defRPr/>
              </a:pPr>
              <a:t>15</a:t>
            </a:fld>
            <a:endParaRPr lang="es-CO" altLang="es-ES" dirty="0"/>
          </a:p>
        </p:txBody>
      </p:sp>
    </p:spTree>
    <p:extLst>
      <p:ext uri="{BB962C8B-B14F-4D97-AF65-F5344CB8AC3E}">
        <p14:creationId xmlns:p14="http://schemas.microsoft.com/office/powerpoint/2010/main" val="17259003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a:defRPr/>
            </a:pPr>
            <a:fld id="{FDA63BF3-6836-4FD0-9CED-43D6BF1DC637}" type="slidenum">
              <a:rPr lang="es-CO" altLang="es-ES" smtClean="0"/>
              <a:pPr>
                <a:defRPr/>
              </a:pPr>
              <a:t>16</a:t>
            </a:fld>
            <a:endParaRPr lang="es-CO" altLang="es-ES" dirty="0"/>
          </a:p>
        </p:txBody>
      </p:sp>
    </p:spTree>
    <p:extLst>
      <p:ext uri="{BB962C8B-B14F-4D97-AF65-F5344CB8AC3E}">
        <p14:creationId xmlns:p14="http://schemas.microsoft.com/office/powerpoint/2010/main" val="18163334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a:defRPr/>
            </a:pPr>
            <a:fld id="{FDA63BF3-6836-4FD0-9CED-43D6BF1DC637}" type="slidenum">
              <a:rPr lang="es-CO" altLang="es-ES" smtClean="0"/>
              <a:pPr>
                <a:defRPr/>
              </a:pPr>
              <a:t>17</a:t>
            </a:fld>
            <a:endParaRPr lang="es-CO" altLang="es-ES" dirty="0"/>
          </a:p>
        </p:txBody>
      </p:sp>
    </p:spTree>
    <p:extLst>
      <p:ext uri="{BB962C8B-B14F-4D97-AF65-F5344CB8AC3E}">
        <p14:creationId xmlns:p14="http://schemas.microsoft.com/office/powerpoint/2010/main" val="25927735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a:defRPr/>
            </a:pPr>
            <a:fld id="{FDA63BF3-6836-4FD0-9CED-43D6BF1DC637}" type="slidenum">
              <a:rPr lang="es-CO" altLang="es-ES" smtClean="0"/>
              <a:pPr>
                <a:defRPr/>
              </a:pPr>
              <a:t>18</a:t>
            </a:fld>
            <a:endParaRPr lang="es-CO" altLang="es-ES" dirty="0"/>
          </a:p>
        </p:txBody>
      </p:sp>
    </p:spTree>
    <p:extLst>
      <p:ext uri="{BB962C8B-B14F-4D97-AF65-F5344CB8AC3E}">
        <p14:creationId xmlns:p14="http://schemas.microsoft.com/office/powerpoint/2010/main" val="31811227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a:defRPr/>
            </a:pPr>
            <a:fld id="{FDA63BF3-6836-4FD0-9CED-43D6BF1DC637}" type="slidenum">
              <a:rPr lang="es-CO" altLang="es-ES" smtClean="0"/>
              <a:pPr>
                <a:defRPr/>
              </a:pPr>
              <a:t>19</a:t>
            </a:fld>
            <a:endParaRPr lang="es-CO" altLang="es-ES" dirty="0"/>
          </a:p>
        </p:txBody>
      </p:sp>
    </p:spTree>
    <p:extLst>
      <p:ext uri="{BB962C8B-B14F-4D97-AF65-F5344CB8AC3E}">
        <p14:creationId xmlns:p14="http://schemas.microsoft.com/office/powerpoint/2010/main" val="31858740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a:defRPr/>
            </a:pPr>
            <a:fld id="{FDA63BF3-6836-4FD0-9CED-43D6BF1DC637}" type="slidenum">
              <a:rPr lang="es-CO" altLang="es-ES" smtClean="0"/>
              <a:pPr>
                <a:defRPr/>
              </a:pPr>
              <a:t>20</a:t>
            </a:fld>
            <a:endParaRPr lang="es-CO" altLang="es-ES" dirty="0"/>
          </a:p>
        </p:txBody>
      </p:sp>
    </p:spTree>
    <p:extLst>
      <p:ext uri="{BB962C8B-B14F-4D97-AF65-F5344CB8AC3E}">
        <p14:creationId xmlns:p14="http://schemas.microsoft.com/office/powerpoint/2010/main" val="40043791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a:defRPr/>
            </a:pPr>
            <a:fld id="{FDA63BF3-6836-4FD0-9CED-43D6BF1DC637}" type="slidenum">
              <a:rPr lang="es-CO" altLang="es-ES" smtClean="0"/>
              <a:pPr>
                <a:defRPr/>
              </a:pPr>
              <a:t>2</a:t>
            </a:fld>
            <a:endParaRPr lang="es-CO" altLang="es-ES" dirty="0"/>
          </a:p>
        </p:txBody>
      </p:sp>
    </p:spTree>
    <p:extLst>
      <p:ext uri="{BB962C8B-B14F-4D97-AF65-F5344CB8AC3E}">
        <p14:creationId xmlns:p14="http://schemas.microsoft.com/office/powerpoint/2010/main" val="38192367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a:defRPr/>
            </a:pPr>
            <a:fld id="{FDA63BF3-6836-4FD0-9CED-43D6BF1DC637}" type="slidenum">
              <a:rPr lang="es-CO" altLang="es-ES" smtClean="0"/>
              <a:pPr>
                <a:defRPr/>
              </a:pPr>
              <a:t>21</a:t>
            </a:fld>
            <a:endParaRPr lang="es-CO" altLang="es-ES" dirty="0"/>
          </a:p>
        </p:txBody>
      </p:sp>
    </p:spTree>
    <p:extLst>
      <p:ext uri="{BB962C8B-B14F-4D97-AF65-F5344CB8AC3E}">
        <p14:creationId xmlns:p14="http://schemas.microsoft.com/office/powerpoint/2010/main" val="32441026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a:defRPr/>
            </a:pPr>
            <a:fld id="{FDA63BF3-6836-4FD0-9CED-43D6BF1DC637}" type="slidenum">
              <a:rPr lang="es-CO" altLang="es-ES" smtClean="0"/>
              <a:pPr>
                <a:defRPr/>
              </a:pPr>
              <a:t>22</a:t>
            </a:fld>
            <a:endParaRPr lang="es-CO" altLang="es-ES" dirty="0"/>
          </a:p>
        </p:txBody>
      </p:sp>
    </p:spTree>
    <p:extLst>
      <p:ext uri="{BB962C8B-B14F-4D97-AF65-F5344CB8AC3E}">
        <p14:creationId xmlns:p14="http://schemas.microsoft.com/office/powerpoint/2010/main" val="13944016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a:defRPr/>
            </a:pPr>
            <a:fld id="{FDA63BF3-6836-4FD0-9CED-43D6BF1DC637}" type="slidenum">
              <a:rPr lang="es-CO" altLang="es-ES" smtClean="0"/>
              <a:pPr>
                <a:defRPr/>
              </a:pPr>
              <a:t>23</a:t>
            </a:fld>
            <a:endParaRPr lang="es-CO" altLang="es-ES" dirty="0"/>
          </a:p>
        </p:txBody>
      </p:sp>
    </p:spTree>
    <p:extLst>
      <p:ext uri="{BB962C8B-B14F-4D97-AF65-F5344CB8AC3E}">
        <p14:creationId xmlns:p14="http://schemas.microsoft.com/office/powerpoint/2010/main" val="13198669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a:defRPr/>
            </a:pPr>
            <a:fld id="{FDA63BF3-6836-4FD0-9CED-43D6BF1DC637}" type="slidenum">
              <a:rPr lang="es-CO" altLang="es-ES" smtClean="0"/>
              <a:pPr>
                <a:defRPr/>
              </a:pPr>
              <a:t>24</a:t>
            </a:fld>
            <a:endParaRPr lang="es-CO" altLang="es-ES" dirty="0"/>
          </a:p>
        </p:txBody>
      </p:sp>
    </p:spTree>
    <p:extLst>
      <p:ext uri="{BB962C8B-B14F-4D97-AF65-F5344CB8AC3E}">
        <p14:creationId xmlns:p14="http://schemas.microsoft.com/office/powerpoint/2010/main" val="8080417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a:defRPr/>
            </a:pPr>
            <a:fld id="{FDA63BF3-6836-4FD0-9CED-43D6BF1DC637}" type="slidenum">
              <a:rPr lang="es-CO" altLang="es-ES" smtClean="0"/>
              <a:pPr>
                <a:defRPr/>
              </a:pPr>
              <a:t>25</a:t>
            </a:fld>
            <a:endParaRPr lang="es-CO" altLang="es-ES" dirty="0"/>
          </a:p>
        </p:txBody>
      </p:sp>
    </p:spTree>
    <p:extLst>
      <p:ext uri="{BB962C8B-B14F-4D97-AF65-F5344CB8AC3E}">
        <p14:creationId xmlns:p14="http://schemas.microsoft.com/office/powerpoint/2010/main" val="1215801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a:defRPr/>
            </a:pPr>
            <a:fld id="{FDA63BF3-6836-4FD0-9CED-43D6BF1DC637}" type="slidenum">
              <a:rPr lang="es-CO" altLang="es-ES" smtClean="0"/>
              <a:pPr>
                <a:defRPr/>
              </a:pPr>
              <a:t>26</a:t>
            </a:fld>
            <a:endParaRPr lang="es-CO" altLang="es-ES" dirty="0"/>
          </a:p>
        </p:txBody>
      </p:sp>
    </p:spTree>
    <p:extLst>
      <p:ext uri="{BB962C8B-B14F-4D97-AF65-F5344CB8AC3E}">
        <p14:creationId xmlns:p14="http://schemas.microsoft.com/office/powerpoint/2010/main" val="26958724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a:defRPr/>
            </a:pPr>
            <a:fld id="{FDA63BF3-6836-4FD0-9CED-43D6BF1DC637}" type="slidenum">
              <a:rPr lang="es-CO" altLang="es-ES" smtClean="0"/>
              <a:pPr>
                <a:defRPr/>
              </a:pPr>
              <a:t>27</a:t>
            </a:fld>
            <a:endParaRPr lang="es-CO" altLang="es-ES" dirty="0"/>
          </a:p>
        </p:txBody>
      </p:sp>
    </p:spTree>
    <p:extLst>
      <p:ext uri="{BB962C8B-B14F-4D97-AF65-F5344CB8AC3E}">
        <p14:creationId xmlns:p14="http://schemas.microsoft.com/office/powerpoint/2010/main" val="1402842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a:defRPr/>
            </a:pPr>
            <a:fld id="{FDA63BF3-6836-4FD0-9CED-43D6BF1DC637}" type="slidenum">
              <a:rPr lang="es-CO" altLang="es-ES" smtClean="0"/>
              <a:pPr>
                <a:defRPr/>
              </a:pPr>
              <a:t>28</a:t>
            </a:fld>
            <a:endParaRPr lang="es-CO" altLang="es-ES" dirty="0"/>
          </a:p>
        </p:txBody>
      </p:sp>
    </p:spTree>
    <p:extLst>
      <p:ext uri="{BB962C8B-B14F-4D97-AF65-F5344CB8AC3E}">
        <p14:creationId xmlns:p14="http://schemas.microsoft.com/office/powerpoint/2010/main" val="31113640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a:defRPr/>
            </a:pPr>
            <a:fld id="{FDA63BF3-6836-4FD0-9CED-43D6BF1DC637}" type="slidenum">
              <a:rPr lang="es-CO" altLang="es-ES" smtClean="0"/>
              <a:pPr>
                <a:defRPr/>
              </a:pPr>
              <a:t>29</a:t>
            </a:fld>
            <a:endParaRPr lang="es-CO" altLang="es-ES" dirty="0"/>
          </a:p>
        </p:txBody>
      </p:sp>
    </p:spTree>
    <p:extLst>
      <p:ext uri="{BB962C8B-B14F-4D97-AF65-F5344CB8AC3E}">
        <p14:creationId xmlns:p14="http://schemas.microsoft.com/office/powerpoint/2010/main" val="60395596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a:defRPr/>
            </a:pPr>
            <a:fld id="{FDA63BF3-6836-4FD0-9CED-43D6BF1DC637}" type="slidenum">
              <a:rPr lang="es-CO" altLang="es-ES" smtClean="0"/>
              <a:pPr>
                <a:defRPr/>
              </a:pPr>
              <a:t>30</a:t>
            </a:fld>
            <a:endParaRPr lang="es-CO" altLang="es-ES" dirty="0"/>
          </a:p>
        </p:txBody>
      </p:sp>
    </p:spTree>
    <p:extLst>
      <p:ext uri="{BB962C8B-B14F-4D97-AF65-F5344CB8AC3E}">
        <p14:creationId xmlns:p14="http://schemas.microsoft.com/office/powerpoint/2010/main" val="2962223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a:defRPr/>
            </a:pPr>
            <a:fld id="{FDA63BF3-6836-4FD0-9CED-43D6BF1DC637}" type="slidenum">
              <a:rPr lang="es-CO" altLang="es-ES" smtClean="0"/>
              <a:pPr>
                <a:defRPr/>
              </a:pPr>
              <a:t>3</a:t>
            </a:fld>
            <a:endParaRPr lang="es-CO" altLang="es-ES" dirty="0"/>
          </a:p>
        </p:txBody>
      </p:sp>
    </p:spTree>
    <p:extLst>
      <p:ext uri="{BB962C8B-B14F-4D97-AF65-F5344CB8AC3E}">
        <p14:creationId xmlns:p14="http://schemas.microsoft.com/office/powerpoint/2010/main" val="71833072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a:defRPr/>
            </a:pPr>
            <a:fld id="{FDA63BF3-6836-4FD0-9CED-43D6BF1DC637}" type="slidenum">
              <a:rPr lang="es-CO" altLang="es-ES" smtClean="0"/>
              <a:pPr>
                <a:defRPr/>
              </a:pPr>
              <a:t>31</a:t>
            </a:fld>
            <a:endParaRPr lang="es-CO" altLang="es-ES" dirty="0"/>
          </a:p>
        </p:txBody>
      </p:sp>
    </p:spTree>
    <p:extLst>
      <p:ext uri="{BB962C8B-B14F-4D97-AF65-F5344CB8AC3E}">
        <p14:creationId xmlns:p14="http://schemas.microsoft.com/office/powerpoint/2010/main" val="92917612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a:defRPr/>
            </a:pPr>
            <a:fld id="{FDA63BF3-6836-4FD0-9CED-43D6BF1DC637}" type="slidenum">
              <a:rPr lang="es-CO" altLang="es-ES" smtClean="0"/>
              <a:pPr>
                <a:defRPr/>
              </a:pPr>
              <a:t>32</a:t>
            </a:fld>
            <a:endParaRPr lang="es-CO" altLang="es-ES" dirty="0"/>
          </a:p>
        </p:txBody>
      </p:sp>
    </p:spTree>
    <p:extLst>
      <p:ext uri="{BB962C8B-B14F-4D97-AF65-F5344CB8AC3E}">
        <p14:creationId xmlns:p14="http://schemas.microsoft.com/office/powerpoint/2010/main" val="385546376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a:defRPr/>
            </a:pPr>
            <a:fld id="{FDA63BF3-6836-4FD0-9CED-43D6BF1DC637}" type="slidenum">
              <a:rPr lang="es-CO" altLang="es-ES" smtClean="0"/>
              <a:pPr>
                <a:defRPr/>
              </a:pPr>
              <a:t>33</a:t>
            </a:fld>
            <a:endParaRPr lang="es-CO" altLang="es-ES" dirty="0"/>
          </a:p>
        </p:txBody>
      </p:sp>
    </p:spTree>
    <p:extLst>
      <p:ext uri="{BB962C8B-B14F-4D97-AF65-F5344CB8AC3E}">
        <p14:creationId xmlns:p14="http://schemas.microsoft.com/office/powerpoint/2010/main" val="246382069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a:defRPr/>
            </a:pPr>
            <a:fld id="{FDA63BF3-6836-4FD0-9CED-43D6BF1DC637}" type="slidenum">
              <a:rPr lang="es-CO" altLang="es-ES" smtClean="0"/>
              <a:pPr>
                <a:defRPr/>
              </a:pPr>
              <a:t>34</a:t>
            </a:fld>
            <a:endParaRPr lang="es-CO" altLang="es-ES" dirty="0"/>
          </a:p>
        </p:txBody>
      </p:sp>
    </p:spTree>
    <p:extLst>
      <p:ext uri="{BB962C8B-B14F-4D97-AF65-F5344CB8AC3E}">
        <p14:creationId xmlns:p14="http://schemas.microsoft.com/office/powerpoint/2010/main" val="324885715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a:defRPr/>
            </a:pPr>
            <a:fld id="{FDA63BF3-6836-4FD0-9CED-43D6BF1DC637}" type="slidenum">
              <a:rPr lang="es-CO" altLang="es-ES" smtClean="0"/>
              <a:pPr>
                <a:defRPr/>
              </a:pPr>
              <a:t>35</a:t>
            </a:fld>
            <a:endParaRPr lang="es-CO" altLang="es-ES" dirty="0"/>
          </a:p>
        </p:txBody>
      </p:sp>
    </p:spTree>
    <p:extLst>
      <p:ext uri="{BB962C8B-B14F-4D97-AF65-F5344CB8AC3E}">
        <p14:creationId xmlns:p14="http://schemas.microsoft.com/office/powerpoint/2010/main" val="283613526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a:defRPr/>
            </a:pPr>
            <a:fld id="{FDA63BF3-6836-4FD0-9CED-43D6BF1DC637}" type="slidenum">
              <a:rPr lang="es-CO" altLang="es-ES" smtClean="0"/>
              <a:pPr>
                <a:defRPr/>
              </a:pPr>
              <a:t>36</a:t>
            </a:fld>
            <a:endParaRPr lang="es-CO" altLang="es-ES" dirty="0"/>
          </a:p>
        </p:txBody>
      </p:sp>
    </p:spTree>
    <p:extLst>
      <p:ext uri="{BB962C8B-B14F-4D97-AF65-F5344CB8AC3E}">
        <p14:creationId xmlns:p14="http://schemas.microsoft.com/office/powerpoint/2010/main" val="314228439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a:defRPr/>
            </a:pPr>
            <a:fld id="{FDA63BF3-6836-4FD0-9CED-43D6BF1DC637}" type="slidenum">
              <a:rPr lang="es-CO" altLang="es-ES" smtClean="0"/>
              <a:pPr>
                <a:defRPr/>
              </a:pPr>
              <a:t>37</a:t>
            </a:fld>
            <a:endParaRPr lang="es-CO" altLang="es-ES" dirty="0"/>
          </a:p>
        </p:txBody>
      </p:sp>
    </p:spTree>
    <p:extLst>
      <p:ext uri="{BB962C8B-B14F-4D97-AF65-F5344CB8AC3E}">
        <p14:creationId xmlns:p14="http://schemas.microsoft.com/office/powerpoint/2010/main" val="31862516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a:defRPr/>
            </a:pPr>
            <a:fld id="{FDA63BF3-6836-4FD0-9CED-43D6BF1DC637}" type="slidenum">
              <a:rPr lang="es-CO" altLang="es-ES" smtClean="0"/>
              <a:pPr>
                <a:defRPr/>
              </a:pPr>
              <a:t>38</a:t>
            </a:fld>
            <a:endParaRPr lang="es-CO" altLang="es-ES" dirty="0"/>
          </a:p>
        </p:txBody>
      </p:sp>
    </p:spTree>
    <p:extLst>
      <p:ext uri="{BB962C8B-B14F-4D97-AF65-F5344CB8AC3E}">
        <p14:creationId xmlns:p14="http://schemas.microsoft.com/office/powerpoint/2010/main" val="308228671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a:defRPr/>
            </a:pPr>
            <a:fld id="{FDA63BF3-6836-4FD0-9CED-43D6BF1DC637}" type="slidenum">
              <a:rPr lang="es-CO" altLang="es-ES" smtClean="0"/>
              <a:pPr>
                <a:defRPr/>
              </a:pPr>
              <a:t>39</a:t>
            </a:fld>
            <a:endParaRPr lang="es-CO" altLang="es-ES" dirty="0"/>
          </a:p>
        </p:txBody>
      </p:sp>
    </p:spTree>
    <p:extLst>
      <p:ext uri="{BB962C8B-B14F-4D97-AF65-F5344CB8AC3E}">
        <p14:creationId xmlns:p14="http://schemas.microsoft.com/office/powerpoint/2010/main" val="351779394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a:defRPr/>
            </a:pPr>
            <a:fld id="{FDA63BF3-6836-4FD0-9CED-43D6BF1DC637}" type="slidenum">
              <a:rPr lang="es-CO" altLang="es-ES" smtClean="0"/>
              <a:pPr>
                <a:defRPr/>
              </a:pPr>
              <a:t>40</a:t>
            </a:fld>
            <a:endParaRPr lang="es-CO" altLang="es-ES" dirty="0"/>
          </a:p>
        </p:txBody>
      </p:sp>
    </p:spTree>
    <p:extLst>
      <p:ext uri="{BB962C8B-B14F-4D97-AF65-F5344CB8AC3E}">
        <p14:creationId xmlns:p14="http://schemas.microsoft.com/office/powerpoint/2010/main" val="4320109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a:defRPr/>
            </a:pPr>
            <a:fld id="{FDA63BF3-6836-4FD0-9CED-43D6BF1DC637}" type="slidenum">
              <a:rPr lang="es-CO" altLang="es-ES" smtClean="0"/>
              <a:pPr>
                <a:defRPr/>
              </a:pPr>
              <a:t>4</a:t>
            </a:fld>
            <a:endParaRPr lang="es-CO" altLang="es-ES" dirty="0"/>
          </a:p>
        </p:txBody>
      </p:sp>
    </p:spTree>
    <p:extLst>
      <p:ext uri="{BB962C8B-B14F-4D97-AF65-F5344CB8AC3E}">
        <p14:creationId xmlns:p14="http://schemas.microsoft.com/office/powerpoint/2010/main" val="82127950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a:defRPr/>
            </a:pPr>
            <a:fld id="{FDA63BF3-6836-4FD0-9CED-43D6BF1DC637}" type="slidenum">
              <a:rPr lang="es-CO" altLang="es-ES" smtClean="0"/>
              <a:pPr>
                <a:defRPr/>
              </a:pPr>
              <a:t>41</a:t>
            </a:fld>
            <a:endParaRPr lang="es-CO" altLang="es-ES" dirty="0"/>
          </a:p>
        </p:txBody>
      </p:sp>
    </p:spTree>
    <p:extLst>
      <p:ext uri="{BB962C8B-B14F-4D97-AF65-F5344CB8AC3E}">
        <p14:creationId xmlns:p14="http://schemas.microsoft.com/office/powerpoint/2010/main" val="368160305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AB3EEAD1-89F1-4E9F-950D-192F1C9184C6}" type="slidenum">
              <a:rPr lang="es-CO" smtClean="0"/>
              <a:pPr/>
              <a:t>43</a:t>
            </a:fld>
            <a:endParaRPr lang="es-CO" dirty="0"/>
          </a:p>
        </p:txBody>
      </p:sp>
    </p:spTree>
    <p:extLst>
      <p:ext uri="{BB962C8B-B14F-4D97-AF65-F5344CB8AC3E}">
        <p14:creationId xmlns:p14="http://schemas.microsoft.com/office/powerpoint/2010/main" val="62811669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AB3EEAD1-89F1-4E9F-950D-192F1C9184C6}" type="slidenum">
              <a:rPr lang="es-CO" smtClean="0"/>
              <a:pPr/>
              <a:t>44</a:t>
            </a:fld>
            <a:endParaRPr lang="es-CO" dirty="0"/>
          </a:p>
        </p:txBody>
      </p:sp>
    </p:spTree>
    <p:extLst>
      <p:ext uri="{BB962C8B-B14F-4D97-AF65-F5344CB8AC3E}">
        <p14:creationId xmlns:p14="http://schemas.microsoft.com/office/powerpoint/2010/main" val="27654998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a:defRPr/>
            </a:pPr>
            <a:fld id="{FDA63BF3-6836-4FD0-9CED-43D6BF1DC637}" type="slidenum">
              <a:rPr lang="es-CO" altLang="es-ES" smtClean="0"/>
              <a:pPr>
                <a:defRPr/>
              </a:pPr>
              <a:t>5</a:t>
            </a:fld>
            <a:endParaRPr lang="es-CO" altLang="es-ES" dirty="0"/>
          </a:p>
        </p:txBody>
      </p:sp>
    </p:spTree>
    <p:extLst>
      <p:ext uri="{BB962C8B-B14F-4D97-AF65-F5344CB8AC3E}">
        <p14:creationId xmlns:p14="http://schemas.microsoft.com/office/powerpoint/2010/main" val="27275965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a:defRPr/>
            </a:pPr>
            <a:fld id="{FDA63BF3-6836-4FD0-9CED-43D6BF1DC637}" type="slidenum">
              <a:rPr lang="es-CO" altLang="es-ES" smtClean="0"/>
              <a:pPr>
                <a:defRPr/>
              </a:pPr>
              <a:t>6</a:t>
            </a:fld>
            <a:endParaRPr lang="es-CO" altLang="es-ES" dirty="0"/>
          </a:p>
        </p:txBody>
      </p:sp>
    </p:spTree>
    <p:extLst>
      <p:ext uri="{BB962C8B-B14F-4D97-AF65-F5344CB8AC3E}">
        <p14:creationId xmlns:p14="http://schemas.microsoft.com/office/powerpoint/2010/main" val="39366478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a:defRPr/>
            </a:pPr>
            <a:fld id="{FDA63BF3-6836-4FD0-9CED-43D6BF1DC637}" type="slidenum">
              <a:rPr lang="es-CO" altLang="es-ES" smtClean="0"/>
              <a:pPr>
                <a:defRPr/>
              </a:pPr>
              <a:t>7</a:t>
            </a:fld>
            <a:endParaRPr lang="es-CO" altLang="es-ES" dirty="0"/>
          </a:p>
        </p:txBody>
      </p:sp>
    </p:spTree>
    <p:extLst>
      <p:ext uri="{BB962C8B-B14F-4D97-AF65-F5344CB8AC3E}">
        <p14:creationId xmlns:p14="http://schemas.microsoft.com/office/powerpoint/2010/main" val="18067995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a:defRPr/>
            </a:pPr>
            <a:fld id="{FDA63BF3-6836-4FD0-9CED-43D6BF1DC637}" type="slidenum">
              <a:rPr lang="es-CO" altLang="es-ES" smtClean="0"/>
              <a:pPr>
                <a:defRPr/>
              </a:pPr>
              <a:t>8</a:t>
            </a:fld>
            <a:endParaRPr lang="es-CO" altLang="es-ES" dirty="0"/>
          </a:p>
        </p:txBody>
      </p:sp>
    </p:spTree>
    <p:extLst>
      <p:ext uri="{BB962C8B-B14F-4D97-AF65-F5344CB8AC3E}">
        <p14:creationId xmlns:p14="http://schemas.microsoft.com/office/powerpoint/2010/main" val="32839712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a:defRPr/>
            </a:pPr>
            <a:fld id="{FDA63BF3-6836-4FD0-9CED-43D6BF1DC637}" type="slidenum">
              <a:rPr lang="es-CO" altLang="es-ES" smtClean="0"/>
              <a:pPr>
                <a:defRPr/>
              </a:pPr>
              <a:t>9</a:t>
            </a:fld>
            <a:endParaRPr lang="es-CO" altLang="es-ES" dirty="0"/>
          </a:p>
        </p:txBody>
      </p:sp>
    </p:spTree>
    <p:extLst>
      <p:ext uri="{BB962C8B-B14F-4D97-AF65-F5344CB8AC3E}">
        <p14:creationId xmlns:p14="http://schemas.microsoft.com/office/powerpoint/2010/main" val="82562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23"/>
        <p:cNvGrpSpPr/>
        <p:nvPr/>
      </p:nvGrpSpPr>
      <p:grpSpPr>
        <a:xfrm>
          <a:off x="0" y="0"/>
          <a:ext cx="0" cy="0"/>
          <a:chOff x="0" y="0"/>
          <a:chExt cx="0" cy="0"/>
        </a:xfrm>
      </p:grpSpPr>
      <p:sp>
        <p:nvSpPr>
          <p:cNvPr id="24" name="Google Shape;24;p2"/>
          <p:cNvSpPr txBox="1">
            <a:spLocks noGrp="1"/>
          </p:cNvSpPr>
          <p:nvPr>
            <p:ph type="ctrTitle"/>
          </p:nvPr>
        </p:nvSpPr>
        <p:spPr>
          <a:xfrm>
            <a:off x="914400" y="2130426"/>
            <a:ext cx="10363200" cy="1470000"/>
          </a:xfrm>
          <a:prstGeom prst="rect">
            <a:avLst/>
          </a:prstGeom>
          <a:noFill/>
          <a:ln>
            <a:noFill/>
          </a:ln>
        </p:spPr>
        <p:txBody>
          <a:bodyPr spcFirstLastPara="1" wrap="square" lIns="91425" tIns="45700" rIns="91425" bIns="45700" anchor="ctr" anchorCtr="0">
            <a:normAutofit/>
          </a:bodyPr>
          <a:lstStyle>
            <a:lvl1pPr lvl="0" algn="ctr" rtl="0">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5" name="Google Shape;25;p2"/>
          <p:cNvSpPr txBox="1">
            <a:spLocks noGrp="1"/>
          </p:cNvSpPr>
          <p:nvPr>
            <p:ph type="subTitle" idx="1"/>
          </p:nvPr>
        </p:nvSpPr>
        <p:spPr>
          <a:xfrm>
            <a:off x="1828800" y="3886200"/>
            <a:ext cx="8534400" cy="1752600"/>
          </a:xfrm>
          <a:prstGeom prst="rect">
            <a:avLst/>
          </a:prstGeom>
          <a:noFill/>
          <a:ln>
            <a:noFill/>
          </a:ln>
        </p:spPr>
        <p:txBody>
          <a:bodyPr spcFirstLastPara="1" wrap="square" lIns="91425" tIns="45700" rIns="91425" bIns="45700" anchor="t" anchorCtr="0">
            <a:normAutofit/>
          </a:bodyPr>
          <a:lstStyle>
            <a:lvl1pPr lvl="0" algn="ctr" rtl="0">
              <a:spcBef>
                <a:spcPts val="640"/>
              </a:spcBef>
              <a:spcAft>
                <a:spcPts val="0"/>
              </a:spcAft>
              <a:buClr>
                <a:srgbClr val="888888"/>
              </a:buClr>
              <a:buSzPts val="3200"/>
              <a:buNone/>
              <a:defRPr>
                <a:solidFill>
                  <a:srgbClr val="888888"/>
                </a:solidFill>
              </a:defRPr>
            </a:lvl1pPr>
            <a:lvl2pPr lvl="1" algn="ctr" rtl="0">
              <a:spcBef>
                <a:spcPts val="560"/>
              </a:spcBef>
              <a:spcAft>
                <a:spcPts val="0"/>
              </a:spcAft>
              <a:buClr>
                <a:srgbClr val="888888"/>
              </a:buClr>
              <a:buSzPts val="2800"/>
              <a:buNone/>
              <a:defRPr>
                <a:solidFill>
                  <a:srgbClr val="888888"/>
                </a:solidFill>
              </a:defRPr>
            </a:lvl2pPr>
            <a:lvl3pPr lvl="2" algn="ctr" rtl="0">
              <a:spcBef>
                <a:spcPts val="480"/>
              </a:spcBef>
              <a:spcAft>
                <a:spcPts val="0"/>
              </a:spcAft>
              <a:buClr>
                <a:srgbClr val="888888"/>
              </a:buClr>
              <a:buSzPts val="2400"/>
              <a:buNone/>
              <a:defRPr>
                <a:solidFill>
                  <a:srgbClr val="888888"/>
                </a:solidFill>
              </a:defRPr>
            </a:lvl3pPr>
            <a:lvl4pPr lvl="3" algn="ctr" rtl="0">
              <a:spcBef>
                <a:spcPts val="400"/>
              </a:spcBef>
              <a:spcAft>
                <a:spcPts val="0"/>
              </a:spcAft>
              <a:buClr>
                <a:srgbClr val="888888"/>
              </a:buClr>
              <a:buSzPts val="2000"/>
              <a:buNone/>
              <a:defRPr>
                <a:solidFill>
                  <a:srgbClr val="888888"/>
                </a:solidFill>
              </a:defRPr>
            </a:lvl4pPr>
            <a:lvl5pPr lvl="4" algn="ctr" rtl="0">
              <a:spcBef>
                <a:spcPts val="400"/>
              </a:spcBef>
              <a:spcAft>
                <a:spcPts val="0"/>
              </a:spcAft>
              <a:buClr>
                <a:srgbClr val="888888"/>
              </a:buClr>
              <a:buSzPts val="2000"/>
              <a:buNone/>
              <a:defRPr>
                <a:solidFill>
                  <a:srgbClr val="888888"/>
                </a:solidFill>
              </a:defRPr>
            </a:lvl5pPr>
            <a:lvl6pPr lvl="5" algn="ctr" rtl="0">
              <a:spcBef>
                <a:spcPts val="400"/>
              </a:spcBef>
              <a:spcAft>
                <a:spcPts val="0"/>
              </a:spcAft>
              <a:buClr>
                <a:srgbClr val="888888"/>
              </a:buClr>
              <a:buSzPts val="2000"/>
              <a:buNone/>
              <a:defRPr>
                <a:solidFill>
                  <a:srgbClr val="888888"/>
                </a:solidFill>
              </a:defRPr>
            </a:lvl6pPr>
            <a:lvl7pPr lvl="6" algn="ctr" rtl="0">
              <a:spcBef>
                <a:spcPts val="400"/>
              </a:spcBef>
              <a:spcAft>
                <a:spcPts val="0"/>
              </a:spcAft>
              <a:buClr>
                <a:srgbClr val="888888"/>
              </a:buClr>
              <a:buSzPts val="2000"/>
              <a:buNone/>
              <a:defRPr>
                <a:solidFill>
                  <a:srgbClr val="888888"/>
                </a:solidFill>
              </a:defRPr>
            </a:lvl7pPr>
            <a:lvl8pPr lvl="7" algn="ctr" rtl="0">
              <a:spcBef>
                <a:spcPts val="400"/>
              </a:spcBef>
              <a:spcAft>
                <a:spcPts val="0"/>
              </a:spcAft>
              <a:buClr>
                <a:srgbClr val="888888"/>
              </a:buClr>
              <a:buSzPts val="2000"/>
              <a:buNone/>
              <a:defRPr>
                <a:solidFill>
                  <a:srgbClr val="888888"/>
                </a:solidFill>
              </a:defRPr>
            </a:lvl8pPr>
            <a:lvl9pPr lvl="8" algn="ctr" rtl="0">
              <a:spcBef>
                <a:spcPts val="400"/>
              </a:spcBef>
              <a:spcAft>
                <a:spcPts val="0"/>
              </a:spcAft>
              <a:buClr>
                <a:srgbClr val="888888"/>
              </a:buClr>
              <a:buSzPts val="2000"/>
              <a:buNone/>
              <a:defRPr>
                <a:solidFill>
                  <a:srgbClr val="888888"/>
                </a:solidFill>
              </a:defRPr>
            </a:lvl9pPr>
          </a:lstStyle>
          <a:p>
            <a:endParaRPr/>
          </a:p>
        </p:txBody>
      </p:sp>
      <p:sp>
        <p:nvSpPr>
          <p:cNvPr id="26" name="Google Shape;26;p2"/>
          <p:cNvSpPr txBox="1">
            <a:spLocks noGrp="1"/>
          </p:cNvSpPr>
          <p:nvPr>
            <p:ph type="dt" idx="10"/>
          </p:nvPr>
        </p:nvSpPr>
        <p:spPr>
          <a:xfrm>
            <a:off x="609600" y="6356351"/>
            <a:ext cx="28449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27" name="Google Shape;27;p2"/>
          <p:cNvSpPr txBox="1">
            <a:spLocks noGrp="1"/>
          </p:cNvSpPr>
          <p:nvPr>
            <p:ph type="ftr" idx="11"/>
          </p:nvPr>
        </p:nvSpPr>
        <p:spPr>
          <a:xfrm>
            <a:off x="4165600" y="6356351"/>
            <a:ext cx="38607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28" name="Google Shape;28;p2"/>
          <p:cNvSpPr txBox="1">
            <a:spLocks noGrp="1"/>
          </p:cNvSpPr>
          <p:nvPr>
            <p:ph type="sldNum" idx="12"/>
          </p:nvPr>
        </p:nvSpPr>
        <p:spPr>
          <a:xfrm>
            <a:off x="8737600" y="6356351"/>
            <a:ext cx="28449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s-CO"/>
              <a:pPr marL="0" lvl="0" indent="0" algn="r" rtl="0">
                <a:spcBef>
                  <a:spcPts val="0"/>
                </a:spcBef>
                <a:spcAft>
                  <a:spcPts val="0"/>
                </a:spcAft>
                <a:buNone/>
              </a:pPr>
              <a:t>‹Nº›</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CC610281-877F-4CC3-9F01-F8F1744ED516}"/>
              </a:ext>
            </a:extLst>
          </p:cNvPr>
          <p:cNvSpPr>
            <a:spLocks noGrp="1"/>
          </p:cNvSpPr>
          <p:nvPr>
            <p:ph type="title"/>
          </p:nvPr>
        </p:nvSpPr>
        <p:spPr>
          <a:xfrm>
            <a:off x="609600" y="379566"/>
            <a:ext cx="10972800" cy="1143000"/>
          </a:xfrm>
        </p:spPr>
        <p:txBody>
          <a:bodyPr/>
          <a:lstStyle/>
          <a:p>
            <a:r>
              <a:rPr lang="es-ES" dirty="0"/>
              <a:t>Haga clic para modificar el estilo de título del patrón</a:t>
            </a:r>
            <a:endParaRPr lang="es-CO" dirty="0"/>
          </a:p>
        </p:txBody>
      </p:sp>
      <p:sp>
        <p:nvSpPr>
          <p:cNvPr id="3" name="Marcador de fecha 2">
            <a:extLst>
              <a:ext uri="{FF2B5EF4-FFF2-40B4-BE49-F238E27FC236}">
                <a16:creationId xmlns="" xmlns:a16="http://schemas.microsoft.com/office/drawing/2014/main" id="{CAE2B5EA-D3FB-4FFA-8AB9-2424E6688CF1}"/>
              </a:ext>
            </a:extLst>
          </p:cNvPr>
          <p:cNvSpPr>
            <a:spLocks noGrp="1"/>
          </p:cNvSpPr>
          <p:nvPr>
            <p:ph type="dt" idx="10"/>
          </p:nvPr>
        </p:nvSpPr>
        <p:spPr/>
        <p:txBody>
          <a:bodyPr/>
          <a:lstStyle/>
          <a:p>
            <a:endParaRPr lang="es-CO" dirty="0"/>
          </a:p>
        </p:txBody>
      </p:sp>
      <p:sp>
        <p:nvSpPr>
          <p:cNvPr id="4" name="Marcador de pie de página 3">
            <a:extLst>
              <a:ext uri="{FF2B5EF4-FFF2-40B4-BE49-F238E27FC236}">
                <a16:creationId xmlns="" xmlns:a16="http://schemas.microsoft.com/office/drawing/2014/main" id="{DC4743DD-2381-4DB5-B0DA-3A5BFD7B9B70}"/>
              </a:ext>
            </a:extLst>
          </p:cNvPr>
          <p:cNvSpPr>
            <a:spLocks noGrp="1"/>
          </p:cNvSpPr>
          <p:nvPr>
            <p:ph type="ftr" idx="11"/>
          </p:nvPr>
        </p:nvSpPr>
        <p:spPr/>
        <p:txBody>
          <a:bodyPr/>
          <a:lstStyle/>
          <a:p>
            <a:endParaRPr lang="es-CO" dirty="0"/>
          </a:p>
        </p:txBody>
      </p:sp>
      <p:sp>
        <p:nvSpPr>
          <p:cNvPr id="5" name="Marcador de número de diapositiva 4">
            <a:extLst>
              <a:ext uri="{FF2B5EF4-FFF2-40B4-BE49-F238E27FC236}">
                <a16:creationId xmlns="" xmlns:a16="http://schemas.microsoft.com/office/drawing/2014/main" id="{88E421E9-3358-4440-AB16-04B0856C397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CO" smtClean="0"/>
              <a:pPr marL="0" lvl="0" indent="0" algn="r" rtl="0">
                <a:spcBef>
                  <a:spcPts val="0"/>
                </a:spcBef>
                <a:spcAft>
                  <a:spcPts val="0"/>
                </a:spcAft>
                <a:buNone/>
              </a:pPr>
              <a:t>‹Nº›</a:t>
            </a:fld>
            <a:endParaRPr lang="es-CO" dirty="0"/>
          </a:p>
        </p:txBody>
      </p:sp>
      <p:cxnSp>
        <p:nvCxnSpPr>
          <p:cNvPr id="7" name="Conector recto 6">
            <a:extLst>
              <a:ext uri="{FF2B5EF4-FFF2-40B4-BE49-F238E27FC236}">
                <a16:creationId xmlns="" xmlns:a16="http://schemas.microsoft.com/office/drawing/2014/main" id="{B6A4A205-6C41-44EE-8193-80FFE2634F52}"/>
              </a:ext>
            </a:extLst>
          </p:cNvPr>
          <p:cNvCxnSpPr>
            <a:cxnSpLocks/>
          </p:cNvCxnSpPr>
          <p:nvPr userDrawn="1"/>
        </p:nvCxnSpPr>
        <p:spPr>
          <a:xfrm>
            <a:off x="609600" y="1633928"/>
            <a:ext cx="9720000" cy="0"/>
          </a:xfrm>
          <a:prstGeom prst="line">
            <a:avLst/>
          </a:prstGeom>
          <a:ln w="38100">
            <a:solidFill>
              <a:schemeClr val="bg2">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Conector recto 10">
            <a:extLst>
              <a:ext uri="{FF2B5EF4-FFF2-40B4-BE49-F238E27FC236}">
                <a16:creationId xmlns="" xmlns:a16="http://schemas.microsoft.com/office/drawing/2014/main" id="{E657DDC9-D6CC-49E3-AC49-2CFE5E42E8E1}"/>
              </a:ext>
            </a:extLst>
          </p:cNvPr>
          <p:cNvCxnSpPr>
            <a:cxnSpLocks/>
          </p:cNvCxnSpPr>
          <p:nvPr userDrawn="1"/>
        </p:nvCxnSpPr>
        <p:spPr>
          <a:xfrm>
            <a:off x="10403695" y="1633928"/>
            <a:ext cx="720000" cy="0"/>
          </a:xfrm>
          <a:prstGeom prst="line">
            <a:avLst/>
          </a:prstGeom>
          <a:ln w="38100">
            <a:solidFill>
              <a:schemeClr val="bg2">
                <a:lumMod val="75000"/>
              </a:schemeClr>
            </a:solidFill>
          </a:ln>
        </p:spPr>
        <p:style>
          <a:lnRef idx="2">
            <a:schemeClr val="accent1"/>
          </a:lnRef>
          <a:fillRef idx="0">
            <a:schemeClr val="accent1"/>
          </a:fillRef>
          <a:effectRef idx="1">
            <a:schemeClr val="accent1"/>
          </a:effectRef>
          <a:fontRef idx="minor">
            <a:schemeClr val="tx1"/>
          </a:fontRef>
        </p:style>
      </p:cxnSp>
      <p:cxnSp>
        <p:nvCxnSpPr>
          <p:cNvPr id="13" name="Conector recto 12">
            <a:extLst>
              <a:ext uri="{FF2B5EF4-FFF2-40B4-BE49-F238E27FC236}">
                <a16:creationId xmlns="" xmlns:a16="http://schemas.microsoft.com/office/drawing/2014/main" id="{5EDAD0FC-2382-48BD-8903-2EF105F5AE15}"/>
              </a:ext>
            </a:extLst>
          </p:cNvPr>
          <p:cNvCxnSpPr>
            <a:cxnSpLocks/>
          </p:cNvCxnSpPr>
          <p:nvPr userDrawn="1"/>
        </p:nvCxnSpPr>
        <p:spPr>
          <a:xfrm>
            <a:off x="11197790" y="1636428"/>
            <a:ext cx="360000" cy="0"/>
          </a:xfrm>
          <a:prstGeom prst="line">
            <a:avLst/>
          </a:prstGeom>
          <a:ln w="38100">
            <a:solidFill>
              <a:schemeClr val="bg2">
                <a:lumMod val="75000"/>
              </a:schemeClr>
            </a:solidFill>
          </a:ln>
        </p:spPr>
        <p:style>
          <a:lnRef idx="2">
            <a:schemeClr val="accent1"/>
          </a:lnRef>
          <a:fillRef idx="0">
            <a:schemeClr val="accent1"/>
          </a:fillRef>
          <a:effectRef idx="1">
            <a:schemeClr val="accent1"/>
          </a:effectRef>
          <a:fontRef idx="minor">
            <a:schemeClr val="tx1"/>
          </a:fontRef>
        </p:style>
      </p:cxnSp>
      <p:cxnSp>
        <p:nvCxnSpPr>
          <p:cNvPr id="15" name="Conector recto 14">
            <a:extLst>
              <a:ext uri="{FF2B5EF4-FFF2-40B4-BE49-F238E27FC236}">
                <a16:creationId xmlns="" xmlns:a16="http://schemas.microsoft.com/office/drawing/2014/main" id="{9A888FF4-F32D-42A2-9448-76DD939CFB72}"/>
              </a:ext>
            </a:extLst>
          </p:cNvPr>
          <p:cNvCxnSpPr>
            <a:cxnSpLocks/>
          </p:cNvCxnSpPr>
          <p:nvPr userDrawn="1"/>
        </p:nvCxnSpPr>
        <p:spPr>
          <a:xfrm>
            <a:off x="11631885" y="1638928"/>
            <a:ext cx="180000" cy="0"/>
          </a:xfrm>
          <a:prstGeom prst="line">
            <a:avLst/>
          </a:prstGeom>
          <a:ln w="38100">
            <a:solidFill>
              <a:schemeClr val="bg2">
                <a:lumMod val="7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720420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Diseño personalizado">
    <p:spTree>
      <p:nvGrpSpPr>
        <p:cNvPr id="1" name=""/>
        <p:cNvGrpSpPr/>
        <p:nvPr/>
      </p:nvGrpSpPr>
      <p:grpSpPr>
        <a:xfrm>
          <a:off x="0" y="0"/>
          <a:ext cx="0" cy="0"/>
          <a:chOff x="0" y="0"/>
          <a:chExt cx="0" cy="0"/>
        </a:xfrm>
      </p:grpSpPr>
      <p:sp>
        <p:nvSpPr>
          <p:cNvPr id="3" name="Marcador de fecha 2">
            <a:extLst>
              <a:ext uri="{FF2B5EF4-FFF2-40B4-BE49-F238E27FC236}">
                <a16:creationId xmlns="" xmlns:a16="http://schemas.microsoft.com/office/drawing/2014/main" id="{AC86D625-BFC7-4717-B55C-44814E0A25B0}"/>
              </a:ext>
            </a:extLst>
          </p:cNvPr>
          <p:cNvSpPr>
            <a:spLocks noGrp="1"/>
          </p:cNvSpPr>
          <p:nvPr>
            <p:ph type="dt" idx="10"/>
          </p:nvPr>
        </p:nvSpPr>
        <p:spPr/>
        <p:txBody>
          <a:bodyPr/>
          <a:lstStyle/>
          <a:p>
            <a:endParaRPr lang="es-CO" dirty="0"/>
          </a:p>
        </p:txBody>
      </p:sp>
      <p:sp>
        <p:nvSpPr>
          <p:cNvPr id="4" name="Marcador de pie de página 3">
            <a:extLst>
              <a:ext uri="{FF2B5EF4-FFF2-40B4-BE49-F238E27FC236}">
                <a16:creationId xmlns="" xmlns:a16="http://schemas.microsoft.com/office/drawing/2014/main" id="{2CA0D9AF-598A-4C2C-91B5-C541AA7679A1}"/>
              </a:ext>
            </a:extLst>
          </p:cNvPr>
          <p:cNvSpPr>
            <a:spLocks noGrp="1"/>
          </p:cNvSpPr>
          <p:nvPr>
            <p:ph type="ftr" idx="11"/>
          </p:nvPr>
        </p:nvSpPr>
        <p:spPr/>
        <p:txBody>
          <a:bodyPr/>
          <a:lstStyle/>
          <a:p>
            <a:endParaRPr lang="es-CO" dirty="0"/>
          </a:p>
        </p:txBody>
      </p:sp>
      <p:sp>
        <p:nvSpPr>
          <p:cNvPr id="5" name="Marcador de número de diapositiva 4">
            <a:extLst>
              <a:ext uri="{FF2B5EF4-FFF2-40B4-BE49-F238E27FC236}">
                <a16:creationId xmlns="" xmlns:a16="http://schemas.microsoft.com/office/drawing/2014/main" id="{0122D0B1-B3DA-46D5-B19E-E6B52641AA6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CO" smtClean="0"/>
              <a:pPr marL="0" lvl="0" indent="0" algn="r" rtl="0">
                <a:spcBef>
                  <a:spcPts val="0"/>
                </a:spcBef>
                <a:spcAft>
                  <a:spcPts val="0"/>
                </a:spcAft>
                <a:buNone/>
              </a:pPr>
              <a:t>‹Nº›</a:t>
            </a:fld>
            <a:endParaRPr lang="es-CO" dirty="0"/>
          </a:p>
        </p:txBody>
      </p:sp>
    </p:spTree>
    <p:extLst>
      <p:ext uri="{BB962C8B-B14F-4D97-AF65-F5344CB8AC3E}">
        <p14:creationId xmlns:p14="http://schemas.microsoft.com/office/powerpoint/2010/main" val="19735131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Diseño personalizad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AC99A6F7-6F65-4EE7-AFED-5E781B4899B0}"/>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fecha 2">
            <a:extLst>
              <a:ext uri="{FF2B5EF4-FFF2-40B4-BE49-F238E27FC236}">
                <a16:creationId xmlns="" xmlns:a16="http://schemas.microsoft.com/office/drawing/2014/main" id="{B770DEDD-275A-42D8-83B0-B4125E4FE8F1}"/>
              </a:ext>
            </a:extLst>
          </p:cNvPr>
          <p:cNvSpPr>
            <a:spLocks noGrp="1"/>
          </p:cNvSpPr>
          <p:nvPr>
            <p:ph type="dt" idx="10"/>
          </p:nvPr>
        </p:nvSpPr>
        <p:spPr/>
        <p:txBody>
          <a:bodyPr/>
          <a:lstStyle/>
          <a:p>
            <a:endParaRPr lang="es-CO" dirty="0"/>
          </a:p>
        </p:txBody>
      </p:sp>
      <p:sp>
        <p:nvSpPr>
          <p:cNvPr id="4" name="Marcador de pie de página 3">
            <a:extLst>
              <a:ext uri="{FF2B5EF4-FFF2-40B4-BE49-F238E27FC236}">
                <a16:creationId xmlns="" xmlns:a16="http://schemas.microsoft.com/office/drawing/2014/main" id="{73B1503C-2A7B-4D81-859F-42F85A0FC418}"/>
              </a:ext>
            </a:extLst>
          </p:cNvPr>
          <p:cNvSpPr>
            <a:spLocks noGrp="1"/>
          </p:cNvSpPr>
          <p:nvPr>
            <p:ph type="ftr" idx="11"/>
          </p:nvPr>
        </p:nvSpPr>
        <p:spPr/>
        <p:txBody>
          <a:bodyPr/>
          <a:lstStyle/>
          <a:p>
            <a:endParaRPr lang="es-CO" dirty="0"/>
          </a:p>
        </p:txBody>
      </p:sp>
      <p:sp>
        <p:nvSpPr>
          <p:cNvPr id="5" name="Marcador de número de diapositiva 4">
            <a:extLst>
              <a:ext uri="{FF2B5EF4-FFF2-40B4-BE49-F238E27FC236}">
                <a16:creationId xmlns="" xmlns:a16="http://schemas.microsoft.com/office/drawing/2014/main" id="{78E300E1-D3E1-4C02-B39C-CC9A523EC9D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CO" smtClean="0"/>
              <a:pPr marL="0" lvl="0" indent="0" algn="r" rtl="0">
                <a:spcBef>
                  <a:spcPts val="0"/>
                </a:spcBef>
                <a:spcAft>
                  <a:spcPts val="0"/>
                </a:spcAft>
                <a:buNone/>
              </a:pPr>
              <a:t>‹Nº›</a:t>
            </a:fld>
            <a:endParaRPr lang="es-CO" dirty="0"/>
          </a:p>
        </p:txBody>
      </p:sp>
      <p:cxnSp>
        <p:nvCxnSpPr>
          <p:cNvPr id="7" name="Conector recto 6">
            <a:extLst>
              <a:ext uri="{FF2B5EF4-FFF2-40B4-BE49-F238E27FC236}">
                <a16:creationId xmlns="" xmlns:a16="http://schemas.microsoft.com/office/drawing/2014/main" id="{BE6A2BFF-EF47-4116-B2C6-02CAB2F22E3D}"/>
              </a:ext>
            </a:extLst>
          </p:cNvPr>
          <p:cNvCxnSpPr>
            <a:cxnSpLocks/>
          </p:cNvCxnSpPr>
          <p:nvPr userDrawn="1"/>
        </p:nvCxnSpPr>
        <p:spPr>
          <a:xfrm>
            <a:off x="609600" y="1633928"/>
            <a:ext cx="9720000" cy="0"/>
          </a:xfrm>
          <a:prstGeom prst="line">
            <a:avLst/>
          </a:prstGeom>
          <a:ln w="38100">
            <a:solidFill>
              <a:schemeClr val="bg2">
                <a:lumMod val="75000"/>
              </a:schemeClr>
            </a:solidFill>
          </a:ln>
        </p:spPr>
        <p:style>
          <a:lnRef idx="2">
            <a:schemeClr val="accent1"/>
          </a:lnRef>
          <a:fillRef idx="0">
            <a:schemeClr val="accent1"/>
          </a:fillRef>
          <a:effectRef idx="1">
            <a:schemeClr val="accent1"/>
          </a:effectRef>
          <a:fontRef idx="minor">
            <a:schemeClr val="tx1"/>
          </a:fontRef>
        </p:style>
      </p:cxnSp>
      <p:cxnSp>
        <p:nvCxnSpPr>
          <p:cNvPr id="9" name="Conector recto 8">
            <a:extLst>
              <a:ext uri="{FF2B5EF4-FFF2-40B4-BE49-F238E27FC236}">
                <a16:creationId xmlns="" xmlns:a16="http://schemas.microsoft.com/office/drawing/2014/main" id="{400701C4-FDBC-4774-9133-77B8A247D25C}"/>
              </a:ext>
            </a:extLst>
          </p:cNvPr>
          <p:cNvCxnSpPr>
            <a:cxnSpLocks/>
          </p:cNvCxnSpPr>
          <p:nvPr userDrawn="1"/>
        </p:nvCxnSpPr>
        <p:spPr>
          <a:xfrm>
            <a:off x="10403695" y="1633928"/>
            <a:ext cx="720000" cy="0"/>
          </a:xfrm>
          <a:prstGeom prst="line">
            <a:avLst/>
          </a:prstGeom>
          <a:ln w="38100">
            <a:solidFill>
              <a:schemeClr val="bg2">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Conector recto 10">
            <a:extLst>
              <a:ext uri="{FF2B5EF4-FFF2-40B4-BE49-F238E27FC236}">
                <a16:creationId xmlns="" xmlns:a16="http://schemas.microsoft.com/office/drawing/2014/main" id="{651DE53A-90A0-45D5-B78C-2EE1D10900B9}"/>
              </a:ext>
            </a:extLst>
          </p:cNvPr>
          <p:cNvCxnSpPr>
            <a:cxnSpLocks/>
          </p:cNvCxnSpPr>
          <p:nvPr userDrawn="1"/>
        </p:nvCxnSpPr>
        <p:spPr>
          <a:xfrm>
            <a:off x="11197790" y="1636428"/>
            <a:ext cx="360000" cy="0"/>
          </a:xfrm>
          <a:prstGeom prst="line">
            <a:avLst/>
          </a:prstGeom>
          <a:ln w="38100">
            <a:solidFill>
              <a:schemeClr val="bg2">
                <a:lumMod val="75000"/>
              </a:schemeClr>
            </a:solidFill>
          </a:ln>
        </p:spPr>
        <p:style>
          <a:lnRef idx="2">
            <a:schemeClr val="accent1"/>
          </a:lnRef>
          <a:fillRef idx="0">
            <a:schemeClr val="accent1"/>
          </a:fillRef>
          <a:effectRef idx="1">
            <a:schemeClr val="accent1"/>
          </a:effectRef>
          <a:fontRef idx="minor">
            <a:schemeClr val="tx1"/>
          </a:fontRef>
        </p:style>
      </p:cxnSp>
      <p:cxnSp>
        <p:nvCxnSpPr>
          <p:cNvPr id="13" name="Conector recto 12">
            <a:extLst>
              <a:ext uri="{FF2B5EF4-FFF2-40B4-BE49-F238E27FC236}">
                <a16:creationId xmlns="" xmlns:a16="http://schemas.microsoft.com/office/drawing/2014/main" id="{CB5EE63B-F17F-48AE-9096-B019022A734A}"/>
              </a:ext>
            </a:extLst>
          </p:cNvPr>
          <p:cNvCxnSpPr>
            <a:cxnSpLocks/>
          </p:cNvCxnSpPr>
          <p:nvPr userDrawn="1"/>
        </p:nvCxnSpPr>
        <p:spPr>
          <a:xfrm>
            <a:off x="11631885" y="1638928"/>
            <a:ext cx="180000" cy="0"/>
          </a:xfrm>
          <a:prstGeom prst="line">
            <a:avLst/>
          </a:prstGeom>
          <a:ln w="38100">
            <a:solidFill>
              <a:schemeClr val="bg2">
                <a:lumMod val="7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479082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Diseño personalizad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60B51D82-64D2-41A9-8273-6D453CD0016B}"/>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fecha 2">
            <a:extLst>
              <a:ext uri="{FF2B5EF4-FFF2-40B4-BE49-F238E27FC236}">
                <a16:creationId xmlns="" xmlns:a16="http://schemas.microsoft.com/office/drawing/2014/main" id="{097A853B-0362-457A-9950-25691FDD3684}"/>
              </a:ext>
            </a:extLst>
          </p:cNvPr>
          <p:cNvSpPr>
            <a:spLocks noGrp="1"/>
          </p:cNvSpPr>
          <p:nvPr>
            <p:ph type="dt" idx="10"/>
          </p:nvPr>
        </p:nvSpPr>
        <p:spPr/>
        <p:txBody>
          <a:bodyPr/>
          <a:lstStyle/>
          <a:p>
            <a:endParaRPr lang="es-CO" dirty="0"/>
          </a:p>
        </p:txBody>
      </p:sp>
      <p:sp>
        <p:nvSpPr>
          <p:cNvPr id="4" name="Marcador de pie de página 3">
            <a:extLst>
              <a:ext uri="{FF2B5EF4-FFF2-40B4-BE49-F238E27FC236}">
                <a16:creationId xmlns="" xmlns:a16="http://schemas.microsoft.com/office/drawing/2014/main" id="{F9887C1A-5DC0-4632-AF65-CFFBFDB340EA}"/>
              </a:ext>
            </a:extLst>
          </p:cNvPr>
          <p:cNvSpPr>
            <a:spLocks noGrp="1"/>
          </p:cNvSpPr>
          <p:nvPr>
            <p:ph type="ftr" idx="11"/>
          </p:nvPr>
        </p:nvSpPr>
        <p:spPr/>
        <p:txBody>
          <a:bodyPr/>
          <a:lstStyle/>
          <a:p>
            <a:endParaRPr lang="es-CO" dirty="0"/>
          </a:p>
        </p:txBody>
      </p:sp>
      <p:sp>
        <p:nvSpPr>
          <p:cNvPr id="5" name="Marcador de número de diapositiva 4">
            <a:extLst>
              <a:ext uri="{FF2B5EF4-FFF2-40B4-BE49-F238E27FC236}">
                <a16:creationId xmlns="" xmlns:a16="http://schemas.microsoft.com/office/drawing/2014/main" id="{E6E3EBA4-D707-491F-ABAC-ABEF97CC872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CO" smtClean="0"/>
              <a:pPr marL="0" lvl="0" indent="0" algn="r" rtl="0">
                <a:spcBef>
                  <a:spcPts val="0"/>
                </a:spcBef>
                <a:spcAft>
                  <a:spcPts val="0"/>
                </a:spcAft>
                <a:buNone/>
              </a:pPr>
              <a:t>‹Nº›</a:t>
            </a:fld>
            <a:endParaRPr lang="es-CO" dirty="0"/>
          </a:p>
        </p:txBody>
      </p:sp>
      <p:sp>
        <p:nvSpPr>
          <p:cNvPr id="7" name="Marcador de texto 6">
            <a:extLst>
              <a:ext uri="{FF2B5EF4-FFF2-40B4-BE49-F238E27FC236}">
                <a16:creationId xmlns="" xmlns:a16="http://schemas.microsoft.com/office/drawing/2014/main" id="{FBFFE21A-F417-4C09-ADA0-19B862A28F01}"/>
              </a:ext>
            </a:extLst>
          </p:cNvPr>
          <p:cNvSpPr>
            <a:spLocks noGrp="1"/>
          </p:cNvSpPr>
          <p:nvPr>
            <p:ph type="body" sz="quarter" idx="13"/>
          </p:nvPr>
        </p:nvSpPr>
        <p:spPr>
          <a:xfrm>
            <a:off x="609600" y="1775268"/>
            <a:ext cx="10972799" cy="4475629"/>
          </a:xfrm>
        </p:spPr>
        <p:txBody>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O" dirty="0"/>
          </a:p>
        </p:txBody>
      </p:sp>
      <p:cxnSp>
        <p:nvCxnSpPr>
          <p:cNvPr id="9" name="Conector recto 8">
            <a:extLst>
              <a:ext uri="{FF2B5EF4-FFF2-40B4-BE49-F238E27FC236}">
                <a16:creationId xmlns="" xmlns:a16="http://schemas.microsoft.com/office/drawing/2014/main" id="{5583B2C3-482F-4C24-972A-39FBF1783665}"/>
              </a:ext>
            </a:extLst>
          </p:cNvPr>
          <p:cNvCxnSpPr>
            <a:cxnSpLocks/>
          </p:cNvCxnSpPr>
          <p:nvPr userDrawn="1"/>
        </p:nvCxnSpPr>
        <p:spPr>
          <a:xfrm>
            <a:off x="609600" y="1633928"/>
            <a:ext cx="9720000" cy="0"/>
          </a:xfrm>
          <a:prstGeom prst="line">
            <a:avLst/>
          </a:prstGeom>
          <a:ln w="38100">
            <a:solidFill>
              <a:schemeClr val="bg2">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Conector recto 10">
            <a:extLst>
              <a:ext uri="{FF2B5EF4-FFF2-40B4-BE49-F238E27FC236}">
                <a16:creationId xmlns="" xmlns:a16="http://schemas.microsoft.com/office/drawing/2014/main" id="{073B7EC7-24CA-4FA7-84AE-547486412AD4}"/>
              </a:ext>
            </a:extLst>
          </p:cNvPr>
          <p:cNvCxnSpPr>
            <a:cxnSpLocks/>
          </p:cNvCxnSpPr>
          <p:nvPr userDrawn="1"/>
        </p:nvCxnSpPr>
        <p:spPr>
          <a:xfrm>
            <a:off x="10403695" y="1633928"/>
            <a:ext cx="720000" cy="0"/>
          </a:xfrm>
          <a:prstGeom prst="line">
            <a:avLst/>
          </a:prstGeom>
          <a:ln w="38100">
            <a:solidFill>
              <a:schemeClr val="bg2">
                <a:lumMod val="75000"/>
              </a:schemeClr>
            </a:solidFill>
          </a:ln>
        </p:spPr>
        <p:style>
          <a:lnRef idx="2">
            <a:schemeClr val="accent1"/>
          </a:lnRef>
          <a:fillRef idx="0">
            <a:schemeClr val="accent1"/>
          </a:fillRef>
          <a:effectRef idx="1">
            <a:schemeClr val="accent1"/>
          </a:effectRef>
          <a:fontRef idx="minor">
            <a:schemeClr val="tx1"/>
          </a:fontRef>
        </p:style>
      </p:cxnSp>
      <p:cxnSp>
        <p:nvCxnSpPr>
          <p:cNvPr id="13" name="Conector recto 12">
            <a:extLst>
              <a:ext uri="{FF2B5EF4-FFF2-40B4-BE49-F238E27FC236}">
                <a16:creationId xmlns="" xmlns:a16="http://schemas.microsoft.com/office/drawing/2014/main" id="{F4036144-A805-4200-84A8-EE1294ED723A}"/>
              </a:ext>
            </a:extLst>
          </p:cNvPr>
          <p:cNvCxnSpPr>
            <a:cxnSpLocks/>
          </p:cNvCxnSpPr>
          <p:nvPr userDrawn="1"/>
        </p:nvCxnSpPr>
        <p:spPr>
          <a:xfrm>
            <a:off x="11197790" y="1636428"/>
            <a:ext cx="360000" cy="0"/>
          </a:xfrm>
          <a:prstGeom prst="line">
            <a:avLst/>
          </a:prstGeom>
          <a:ln w="38100">
            <a:solidFill>
              <a:schemeClr val="bg2">
                <a:lumMod val="75000"/>
              </a:schemeClr>
            </a:solidFill>
          </a:ln>
        </p:spPr>
        <p:style>
          <a:lnRef idx="2">
            <a:schemeClr val="accent1"/>
          </a:lnRef>
          <a:fillRef idx="0">
            <a:schemeClr val="accent1"/>
          </a:fillRef>
          <a:effectRef idx="1">
            <a:schemeClr val="accent1"/>
          </a:effectRef>
          <a:fontRef idx="minor">
            <a:schemeClr val="tx1"/>
          </a:fontRef>
        </p:style>
      </p:cxnSp>
      <p:cxnSp>
        <p:nvCxnSpPr>
          <p:cNvPr id="15" name="Conector recto 14">
            <a:extLst>
              <a:ext uri="{FF2B5EF4-FFF2-40B4-BE49-F238E27FC236}">
                <a16:creationId xmlns="" xmlns:a16="http://schemas.microsoft.com/office/drawing/2014/main" id="{193A1FDC-5DA6-44E4-90A6-D0FDEE54B017}"/>
              </a:ext>
            </a:extLst>
          </p:cNvPr>
          <p:cNvCxnSpPr>
            <a:cxnSpLocks/>
          </p:cNvCxnSpPr>
          <p:nvPr userDrawn="1"/>
        </p:nvCxnSpPr>
        <p:spPr>
          <a:xfrm>
            <a:off x="11631885" y="1638928"/>
            <a:ext cx="180000" cy="0"/>
          </a:xfrm>
          <a:prstGeom prst="line">
            <a:avLst/>
          </a:prstGeom>
          <a:ln w="38100">
            <a:solidFill>
              <a:schemeClr val="bg2">
                <a:lumMod val="7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168416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ítulo y objetos">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295467" y="1508787"/>
            <a:ext cx="10286933" cy="4617379"/>
          </a:xfrm>
          <a:prstGeom prst="rect">
            <a:avLst/>
          </a:prstGeom>
        </p:spPr>
        <p:txBody>
          <a:bodyPr/>
          <a:lstStyle>
            <a:lvl1pPr>
              <a:defRPr sz="2667"/>
            </a:lvl1pPr>
            <a:lvl2pPr>
              <a:defRPr sz="2400"/>
            </a:lvl2pPr>
            <a:lvl3pPr>
              <a:defRPr sz="2133"/>
            </a:lvl3pPr>
            <a:lvl4pPr>
              <a:defRPr sz="1867"/>
            </a:lvl4pPr>
            <a:lvl5pPr>
              <a:defRPr sz="1867"/>
            </a:lvl5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O" dirty="0"/>
          </a:p>
        </p:txBody>
      </p:sp>
      <p:sp>
        <p:nvSpPr>
          <p:cNvPr id="4" name="3 Marcador de fecha">
            <a:extLst>
              <a:ext uri="{FF2B5EF4-FFF2-40B4-BE49-F238E27FC236}">
                <a16:creationId xmlns="" xmlns:a16="http://schemas.microsoft.com/office/drawing/2014/main" id="{F50F7413-024D-47A1-A651-B82D6E19431D}"/>
              </a:ext>
            </a:extLst>
          </p:cNvPr>
          <p:cNvSpPr>
            <a:spLocks noGrp="1"/>
          </p:cNvSpPr>
          <p:nvPr>
            <p:ph type="dt" sz="half" idx="10"/>
          </p:nvPr>
        </p:nvSpPr>
        <p:spPr>
          <a:xfrm>
            <a:off x="1292648" y="6356351"/>
            <a:ext cx="1920000" cy="366183"/>
          </a:xfrm>
          <a:prstGeom prst="rect">
            <a:avLst/>
          </a:prstGeom>
        </p:spPr>
        <p:txBody>
          <a:bodyPr/>
          <a:lstStyle>
            <a:lvl1pPr eaLnBrk="1" fontAlgn="auto" hangingPunct="1">
              <a:spcBef>
                <a:spcPts val="0"/>
              </a:spcBef>
              <a:spcAft>
                <a:spcPts val="0"/>
              </a:spcAft>
              <a:defRPr sz="1333">
                <a:solidFill>
                  <a:schemeClr val="tx1">
                    <a:lumMod val="65000"/>
                    <a:lumOff val="35000"/>
                  </a:schemeClr>
                </a:solidFill>
                <a:latin typeface="+mn-lt"/>
                <a:cs typeface="+mn-cs"/>
              </a:defRPr>
            </a:lvl1pPr>
          </a:lstStyle>
          <a:p>
            <a:pPr>
              <a:defRPr/>
            </a:pPr>
            <a:fld id="{782DB235-D7EA-4C7E-A1A2-256FB68A236C}" type="datetimeFigureOut">
              <a:rPr lang="es-CO" smtClean="0"/>
              <a:pPr>
                <a:defRPr/>
              </a:pPr>
              <a:t>14/06/2022</a:t>
            </a:fld>
            <a:endParaRPr lang="es-CO" dirty="0"/>
          </a:p>
        </p:txBody>
      </p:sp>
      <p:sp>
        <p:nvSpPr>
          <p:cNvPr id="5" name="4 Marcador de pie de página">
            <a:extLst>
              <a:ext uri="{FF2B5EF4-FFF2-40B4-BE49-F238E27FC236}">
                <a16:creationId xmlns="" xmlns:a16="http://schemas.microsoft.com/office/drawing/2014/main" id="{6898B2A7-BC35-494D-8351-A7AA662AE45A}"/>
              </a:ext>
            </a:extLst>
          </p:cNvPr>
          <p:cNvSpPr>
            <a:spLocks noGrp="1"/>
          </p:cNvSpPr>
          <p:nvPr>
            <p:ph type="ftr" sz="quarter" idx="11"/>
          </p:nvPr>
        </p:nvSpPr>
        <p:spPr>
          <a:xfrm>
            <a:off x="5476115" y="6356351"/>
            <a:ext cx="1920000" cy="366183"/>
          </a:xfrm>
          <a:prstGeom prst="rect">
            <a:avLst/>
          </a:prstGeom>
        </p:spPr>
        <p:txBody>
          <a:bodyPr/>
          <a:lstStyle>
            <a:lvl1pPr eaLnBrk="1" fontAlgn="auto" hangingPunct="1">
              <a:spcBef>
                <a:spcPts val="0"/>
              </a:spcBef>
              <a:spcAft>
                <a:spcPts val="0"/>
              </a:spcAft>
              <a:defRPr sz="1333">
                <a:solidFill>
                  <a:schemeClr val="tx1">
                    <a:lumMod val="65000"/>
                    <a:lumOff val="35000"/>
                  </a:schemeClr>
                </a:solidFill>
                <a:latin typeface="+mn-lt"/>
                <a:cs typeface="+mn-cs"/>
              </a:defRPr>
            </a:lvl1pPr>
          </a:lstStyle>
          <a:p>
            <a:pPr>
              <a:defRPr/>
            </a:pPr>
            <a:endParaRPr lang="es-CO" dirty="0"/>
          </a:p>
        </p:txBody>
      </p:sp>
      <p:sp>
        <p:nvSpPr>
          <p:cNvPr id="6" name="5 Marcador de número de diapositiva">
            <a:extLst>
              <a:ext uri="{FF2B5EF4-FFF2-40B4-BE49-F238E27FC236}">
                <a16:creationId xmlns="" xmlns:a16="http://schemas.microsoft.com/office/drawing/2014/main" id="{31C7B23D-3F8B-4715-8027-574352158756}"/>
              </a:ext>
            </a:extLst>
          </p:cNvPr>
          <p:cNvSpPr>
            <a:spLocks noGrp="1"/>
          </p:cNvSpPr>
          <p:nvPr>
            <p:ph type="sldNum" sz="quarter" idx="12"/>
          </p:nvPr>
        </p:nvSpPr>
        <p:spPr>
          <a:xfrm>
            <a:off x="9662400" y="6356351"/>
            <a:ext cx="1920000" cy="366183"/>
          </a:xfrm>
          <a:prstGeom prst="rect">
            <a:avLst/>
          </a:prstGeom>
        </p:spPr>
        <p:txBody>
          <a:bodyPr vert="horz" wrap="square" lIns="91440" tIns="45720" rIns="91440" bIns="45720" numCol="1" anchor="t" anchorCtr="0" compatLnSpc="1">
            <a:prstTxWarp prst="textNoShape">
              <a:avLst/>
            </a:prstTxWarp>
          </a:bodyPr>
          <a:lstStyle>
            <a:lvl1pPr eaLnBrk="1" hangingPunct="1">
              <a:defRPr sz="1333" smtClean="0">
                <a:solidFill>
                  <a:schemeClr val="tx1">
                    <a:lumMod val="65000"/>
                    <a:lumOff val="35000"/>
                  </a:schemeClr>
                </a:solidFill>
              </a:defRPr>
            </a:lvl1pPr>
          </a:lstStyle>
          <a:p>
            <a:pPr>
              <a:defRPr/>
            </a:pPr>
            <a:fld id="{96AD8B5B-23B5-4213-AB49-65FEA75D5AD9}" type="slidenum">
              <a:rPr lang="es-CO" altLang="es-CO" smtClean="0"/>
              <a:pPr>
                <a:defRPr/>
              </a:pPr>
              <a:t>‹Nº›</a:t>
            </a:fld>
            <a:endParaRPr lang="es-CO" altLang="es-CO" dirty="0"/>
          </a:p>
        </p:txBody>
      </p:sp>
      <p:sp>
        <p:nvSpPr>
          <p:cNvPr id="7" name="1 Título"/>
          <p:cNvSpPr>
            <a:spLocks noGrp="1"/>
          </p:cNvSpPr>
          <p:nvPr>
            <p:ph type="title" hasCustomPrompt="1"/>
          </p:nvPr>
        </p:nvSpPr>
        <p:spPr>
          <a:xfrm>
            <a:off x="1295467" y="274637"/>
            <a:ext cx="10286933" cy="1003964"/>
          </a:xfrm>
          <a:prstGeom prst="rect">
            <a:avLst/>
          </a:prstGeom>
        </p:spPr>
        <p:txBody>
          <a:bodyPr anchor="ctr"/>
          <a:lstStyle>
            <a:lvl1pPr algn="l">
              <a:defRPr sz="2400" b="1"/>
            </a:lvl1pPr>
          </a:lstStyle>
          <a:p>
            <a:r>
              <a:rPr lang="es-ES" dirty="0"/>
              <a:t>HAGA CLIC PARA MODIFICAR EL ESTILO DE TÍTULO DEL PATRÓN</a:t>
            </a:r>
            <a:endParaRPr lang="es-CO" dirty="0"/>
          </a:p>
        </p:txBody>
      </p:sp>
      <p:grpSp>
        <p:nvGrpSpPr>
          <p:cNvPr id="14" name="Grupo 13"/>
          <p:cNvGrpSpPr/>
          <p:nvPr userDrawn="1"/>
        </p:nvGrpSpPr>
        <p:grpSpPr>
          <a:xfrm>
            <a:off x="911531" y="1316765"/>
            <a:ext cx="10657024" cy="0"/>
            <a:chOff x="683648" y="987574"/>
            <a:chExt cx="7992768" cy="0"/>
          </a:xfrm>
        </p:grpSpPr>
        <p:cxnSp>
          <p:nvCxnSpPr>
            <p:cNvPr id="9" name="Conector recto 8"/>
            <p:cNvCxnSpPr/>
            <p:nvPr userDrawn="1"/>
          </p:nvCxnSpPr>
          <p:spPr>
            <a:xfrm>
              <a:off x="683648" y="987574"/>
              <a:ext cx="6733263" cy="0"/>
            </a:xfrm>
            <a:prstGeom prst="line">
              <a:avLst/>
            </a:prstGeom>
            <a:ln>
              <a:solidFill>
                <a:srgbClr val="004484"/>
              </a:solidFill>
            </a:ln>
          </p:spPr>
          <p:style>
            <a:lnRef idx="2">
              <a:schemeClr val="accent1"/>
            </a:lnRef>
            <a:fillRef idx="0">
              <a:schemeClr val="accent1"/>
            </a:fillRef>
            <a:effectRef idx="1">
              <a:schemeClr val="accent1"/>
            </a:effectRef>
            <a:fontRef idx="minor">
              <a:schemeClr val="tx1"/>
            </a:fontRef>
          </p:style>
        </p:cxnSp>
        <p:cxnSp>
          <p:nvCxnSpPr>
            <p:cNvPr id="11" name="Conector recto 10"/>
            <p:cNvCxnSpPr/>
            <p:nvPr userDrawn="1"/>
          </p:nvCxnSpPr>
          <p:spPr>
            <a:xfrm>
              <a:off x="7506663" y="987574"/>
              <a:ext cx="720000" cy="0"/>
            </a:xfrm>
            <a:prstGeom prst="line">
              <a:avLst/>
            </a:prstGeom>
            <a:ln>
              <a:solidFill>
                <a:srgbClr val="004484"/>
              </a:solidFill>
            </a:ln>
          </p:spPr>
          <p:style>
            <a:lnRef idx="2">
              <a:schemeClr val="accent1"/>
            </a:lnRef>
            <a:fillRef idx="0">
              <a:schemeClr val="accent1"/>
            </a:fillRef>
            <a:effectRef idx="1">
              <a:schemeClr val="accent1"/>
            </a:effectRef>
            <a:fontRef idx="minor">
              <a:schemeClr val="tx1"/>
            </a:fontRef>
          </p:style>
        </p:cxnSp>
        <p:cxnSp>
          <p:nvCxnSpPr>
            <p:cNvPr id="13" name="Conector recto 12"/>
            <p:cNvCxnSpPr/>
            <p:nvPr userDrawn="1"/>
          </p:nvCxnSpPr>
          <p:spPr>
            <a:xfrm>
              <a:off x="8316416" y="987574"/>
              <a:ext cx="360000" cy="0"/>
            </a:xfrm>
            <a:prstGeom prst="line">
              <a:avLst/>
            </a:prstGeom>
            <a:ln>
              <a:solidFill>
                <a:srgbClr val="004484"/>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53300453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Shape 17"/>
        <p:cNvGrpSpPr/>
        <p:nvPr/>
      </p:nvGrpSpPr>
      <p:grpSpPr>
        <a:xfrm>
          <a:off x="0" y="0"/>
          <a:ext cx="0" cy="0"/>
          <a:chOff x="0" y="0"/>
          <a:chExt cx="0" cy="0"/>
        </a:xfrm>
      </p:grpSpPr>
      <p:sp>
        <p:nvSpPr>
          <p:cNvPr id="18" name="Google Shape;18;p1"/>
          <p:cNvSpPr txBox="1">
            <a:spLocks noGrp="1"/>
          </p:cNvSpPr>
          <p:nvPr>
            <p:ph type="title"/>
          </p:nvPr>
        </p:nvSpPr>
        <p:spPr>
          <a:xfrm>
            <a:off x="609600" y="349589"/>
            <a:ext cx="109728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dirty="0"/>
          </a:p>
        </p:txBody>
      </p:sp>
      <p:sp>
        <p:nvSpPr>
          <p:cNvPr id="19" name="Google Shape;19;p1"/>
          <p:cNvSpPr txBox="1">
            <a:spLocks noGrp="1"/>
          </p:cNvSpPr>
          <p:nvPr>
            <p:ph type="body" idx="1"/>
          </p:nvPr>
        </p:nvSpPr>
        <p:spPr>
          <a:xfrm>
            <a:off x="609600" y="1633929"/>
            <a:ext cx="10972800" cy="4492372"/>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20" name="Google Shape;20;p1"/>
          <p:cNvSpPr txBox="1">
            <a:spLocks noGrp="1"/>
          </p:cNvSpPr>
          <p:nvPr>
            <p:ph type="dt" idx="10"/>
          </p:nvPr>
        </p:nvSpPr>
        <p:spPr>
          <a:xfrm>
            <a:off x="609600" y="6356351"/>
            <a:ext cx="2844900" cy="3651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21" name="Google Shape;21;p1"/>
          <p:cNvSpPr txBox="1">
            <a:spLocks noGrp="1"/>
          </p:cNvSpPr>
          <p:nvPr>
            <p:ph type="ftr" idx="11"/>
          </p:nvPr>
        </p:nvSpPr>
        <p:spPr>
          <a:xfrm>
            <a:off x="4165600" y="6356351"/>
            <a:ext cx="3860700" cy="3651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22" name="Google Shape;22;p1"/>
          <p:cNvSpPr txBox="1">
            <a:spLocks noGrp="1"/>
          </p:cNvSpPr>
          <p:nvPr>
            <p:ph type="sldNum" idx="12"/>
          </p:nvPr>
        </p:nvSpPr>
        <p:spPr>
          <a:xfrm>
            <a:off x="8737600" y="6356351"/>
            <a:ext cx="28449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CO"/>
              <a:pPr marL="0" lvl="0" indent="0" algn="r" rtl="0">
                <a:spcBef>
                  <a:spcPts val="0"/>
                </a:spcBef>
                <a:spcAft>
                  <a:spcPts val="0"/>
                </a:spcAft>
                <a:buNone/>
              </a:pPr>
              <a:t>‹Nº›</a:t>
            </a:fld>
            <a:endParaRPr dirty="0"/>
          </a:p>
        </p:txBody>
      </p:sp>
    </p:spTree>
  </p:cSld>
  <p:clrMap bg1="lt1" tx1="dk1" bg2="dk2" tx2="lt2" accent1="accent1" accent2="accent2" accent3="accent3" accent4="accent4" accent5="accent5" accent6="accent6" hlink="hlink" folHlink="folHlink"/>
  <p:sldLayoutIdLst>
    <p:sldLayoutId id="2147483662" r:id="rId1"/>
    <p:sldLayoutId id="2147483664" r:id="rId2"/>
    <p:sldLayoutId id="2147483667" r:id="rId3"/>
    <p:sldLayoutId id="2147483666" r:id="rId4"/>
    <p:sldLayoutId id="2147483665" r:id="rId5"/>
    <p:sldLayoutId id="2147483668"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s://www.ramajudicial.gov.co/web/medidas-covid19/medidas-covid19" TargetMode="External"/><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12.jpe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6.xml"/><Relationship Id="rId5" Type="http://schemas.openxmlformats.org/officeDocument/2006/relationships/image" Target="../media/image14.png"/><Relationship Id="rId4" Type="http://schemas.openxmlformats.org/officeDocument/2006/relationships/image" Target="../media/image13.jpe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6.xml"/><Relationship Id="rId5" Type="http://schemas.openxmlformats.org/officeDocument/2006/relationships/image" Target="../media/image15.jpeg"/><Relationship Id="rId4" Type="http://schemas.openxmlformats.org/officeDocument/2006/relationships/hyperlink" Target="https://www.ramajudicial.gov.co/web/unidad-de-recurso-humano/informacion-general"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16.jpeg"/></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7.xml"/><Relationship Id="rId1" Type="http://schemas.openxmlformats.org/officeDocument/2006/relationships/slideLayout" Target="../slideLayouts/slideLayout6.xml"/><Relationship Id="rId4" Type="http://schemas.openxmlformats.org/officeDocument/2006/relationships/image" Target="../media/image18.jpeg"/></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2.jpg"/></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1.xml"/><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3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3.xml"/><Relationship Id="rId1" Type="http://schemas.openxmlformats.org/officeDocument/2006/relationships/slideLayout" Target="../slideLayouts/slideLayout6.xml"/><Relationship Id="rId4" Type="http://schemas.openxmlformats.org/officeDocument/2006/relationships/image" Target="../media/image20.jpeg"/></Relationships>
</file>

<file path=ppt/slides/_rels/slide3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image" Target="../media/image21.jpeg"/></Relationships>
</file>

<file path=ppt/slides/_rels/slide3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3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8.xml"/><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4.jpeg"/><Relationship Id="rId4" Type="http://schemas.openxmlformats.org/officeDocument/2006/relationships/image" Target="../media/image3.jpeg"/></Relationships>
</file>

<file path=ppt/slides/_rels/slide4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1.jpeg"/><Relationship Id="rId7" Type="http://schemas.openxmlformats.org/officeDocument/2006/relationships/image" Target="../media/image27.jpeg"/><Relationship Id="rId2" Type="http://schemas.openxmlformats.org/officeDocument/2006/relationships/notesSlide" Target="../notesSlides/notesSlide40.xml"/><Relationship Id="rId1" Type="http://schemas.openxmlformats.org/officeDocument/2006/relationships/slideLayout" Target="../slideLayouts/slideLayout6.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 Id="rId9" Type="http://schemas.openxmlformats.org/officeDocument/2006/relationships/image" Target="../media/image29.jpeg"/></Relationships>
</file>

<file path=ppt/slides/_rels/slide4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1.xml"/><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31.png"/></Relationships>
</file>

<file path=ppt/slides/_rels/slide4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8.jpe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38;p3">
            <a:extLst>
              <a:ext uri="{FF2B5EF4-FFF2-40B4-BE49-F238E27FC236}">
                <a16:creationId xmlns="" xmlns:a16="http://schemas.microsoft.com/office/drawing/2014/main" id="{0A50F9EE-E470-480E-B1E5-7DC5E4219244}"/>
              </a:ext>
            </a:extLst>
          </p:cNvPr>
          <p:cNvPicPr preferRelativeResize="0"/>
          <p:nvPr/>
        </p:nvPicPr>
        <p:blipFill rotWithShape="1">
          <a:blip r:embed="rId3" cstate="print">
            <a:alphaModFix/>
          </a:blip>
          <a:srcRect/>
          <a:stretch/>
        </p:blipFill>
        <p:spPr>
          <a:xfrm>
            <a:off x="517220" y="261034"/>
            <a:ext cx="3727234" cy="1062799"/>
          </a:xfrm>
          <a:prstGeom prst="rect">
            <a:avLst/>
          </a:prstGeom>
          <a:noFill/>
          <a:ln>
            <a:noFill/>
          </a:ln>
        </p:spPr>
      </p:pic>
      <p:sp>
        <p:nvSpPr>
          <p:cNvPr id="6" name="Rectángulo 5"/>
          <p:cNvSpPr/>
          <p:nvPr/>
        </p:nvSpPr>
        <p:spPr>
          <a:xfrm>
            <a:off x="818866" y="2362584"/>
            <a:ext cx="10867612" cy="3477875"/>
          </a:xfrm>
          <a:prstGeom prst="rect">
            <a:avLst/>
          </a:prstGeom>
          <a:ln>
            <a:solidFill>
              <a:schemeClr val="bg2"/>
            </a:solidFill>
          </a:ln>
        </p:spPr>
        <p:style>
          <a:lnRef idx="2">
            <a:schemeClr val="dk1"/>
          </a:lnRef>
          <a:fillRef idx="1">
            <a:schemeClr val="lt1"/>
          </a:fillRef>
          <a:effectRef idx="0">
            <a:schemeClr val="dk1"/>
          </a:effectRef>
          <a:fontRef idx="minor">
            <a:schemeClr val="dk1"/>
          </a:fontRef>
        </p:style>
        <p:txBody>
          <a:bodyPr wrap="square">
            <a:spAutoFit/>
          </a:bodyPr>
          <a:lstStyle/>
          <a:p>
            <a:pPr algn="ctr"/>
            <a:endParaRPr lang="es-CO" sz="3600" b="1" dirty="0" smtClean="0">
              <a:solidFill>
                <a:schemeClr val="accent1">
                  <a:lumMod val="50000"/>
                </a:schemeClr>
              </a:solidFill>
            </a:endParaRPr>
          </a:p>
          <a:p>
            <a:pPr algn="ctr"/>
            <a:r>
              <a:rPr lang="es-CO" sz="3600" b="1" dirty="0" smtClean="0">
                <a:solidFill>
                  <a:schemeClr val="accent1">
                    <a:lumMod val="50000"/>
                  </a:schemeClr>
                </a:solidFill>
              </a:rPr>
              <a:t>INDUCCIÓN </a:t>
            </a:r>
            <a:r>
              <a:rPr lang="es-CO" sz="3600" b="1" dirty="0">
                <a:solidFill>
                  <a:schemeClr val="accent1">
                    <a:lumMod val="50000"/>
                  </a:schemeClr>
                </a:solidFill>
              </a:rPr>
              <a:t>Y REINDUCCIÓN </a:t>
            </a:r>
            <a:endParaRPr lang="es-CO" sz="3600" b="1" dirty="0" smtClean="0">
              <a:solidFill>
                <a:schemeClr val="accent1">
                  <a:lumMod val="50000"/>
                </a:schemeClr>
              </a:solidFill>
            </a:endParaRPr>
          </a:p>
          <a:p>
            <a:pPr algn="ctr"/>
            <a:endParaRPr lang="es-CO" sz="4000" b="1" dirty="0" smtClean="0">
              <a:solidFill>
                <a:schemeClr val="accent1">
                  <a:lumMod val="50000"/>
                </a:schemeClr>
              </a:solidFill>
            </a:endParaRPr>
          </a:p>
          <a:p>
            <a:pPr algn="ctr"/>
            <a:r>
              <a:rPr lang="es-CO" sz="3600" b="1" dirty="0" smtClean="0">
                <a:solidFill>
                  <a:schemeClr val="accent1">
                    <a:lumMod val="50000"/>
                  </a:schemeClr>
                </a:solidFill>
              </a:rPr>
              <a:t>SISTEMA </a:t>
            </a:r>
            <a:r>
              <a:rPr lang="es-CO" sz="3600" b="1" dirty="0">
                <a:solidFill>
                  <a:schemeClr val="accent1">
                    <a:lumMod val="50000"/>
                  </a:schemeClr>
                </a:solidFill>
              </a:rPr>
              <a:t>DE GESTIÓN DE LA SEGURIDAD  Y LA SALUD EN EL TRABAJO - </a:t>
            </a:r>
            <a:r>
              <a:rPr lang="es-CO" sz="3600" b="1" dirty="0" smtClean="0">
                <a:solidFill>
                  <a:schemeClr val="accent1">
                    <a:lumMod val="50000"/>
                  </a:schemeClr>
                </a:solidFill>
              </a:rPr>
              <a:t>SG-SST</a:t>
            </a:r>
          </a:p>
          <a:p>
            <a:pPr algn="ctr"/>
            <a:endParaRPr lang="es-CO" sz="3600" dirty="0">
              <a:solidFill>
                <a:schemeClr val="accent1">
                  <a:lumMod val="50000"/>
                </a:schemeClr>
              </a:solidFill>
            </a:endParaRPr>
          </a:p>
        </p:txBody>
      </p:sp>
      <p:sp>
        <p:nvSpPr>
          <p:cNvPr id="5" name="2 Subtítulo"/>
          <p:cNvSpPr txBox="1">
            <a:spLocks/>
          </p:cNvSpPr>
          <p:nvPr/>
        </p:nvSpPr>
        <p:spPr bwMode="auto">
          <a:xfrm>
            <a:off x="6252672" y="432864"/>
            <a:ext cx="5062324" cy="890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s-ES" altLang="es-ES" sz="1400" b="1" i="1" dirty="0">
                <a:latin typeface="Palatino Linotype" panose="02040502050505030304" pitchFamily="18" charset="0"/>
              </a:rPr>
              <a:t>Dirección Ejecutiva de Administración </a:t>
            </a:r>
            <a:r>
              <a:rPr lang="es-ES" altLang="es-ES" sz="1400" b="1" i="1" dirty="0" smtClean="0">
                <a:latin typeface="Palatino Linotype" panose="02040502050505030304" pitchFamily="18" charset="0"/>
              </a:rPr>
              <a:t>Judicial</a:t>
            </a:r>
          </a:p>
          <a:p>
            <a:pPr algn="ctr" eaLnBrk="1" hangingPunct="1">
              <a:spcBef>
                <a:spcPct val="0"/>
              </a:spcBef>
              <a:buFontTx/>
              <a:buNone/>
            </a:pPr>
            <a:r>
              <a:rPr lang="es-ES" altLang="es-ES" sz="1400" b="1" i="1" dirty="0" smtClean="0">
                <a:latin typeface="Palatino Linotype" panose="02040502050505030304" pitchFamily="18" charset="0"/>
              </a:rPr>
              <a:t>Unidad de Recursos Humanos</a:t>
            </a:r>
          </a:p>
          <a:p>
            <a:pPr algn="ctr" eaLnBrk="1" hangingPunct="1">
              <a:spcBef>
                <a:spcPct val="0"/>
              </a:spcBef>
              <a:buFontTx/>
              <a:buNone/>
            </a:pPr>
            <a:r>
              <a:rPr lang="es-ES" altLang="es-ES" sz="1400" b="1" i="1" dirty="0" smtClean="0">
                <a:latin typeface="Palatino Linotype" panose="02040502050505030304" pitchFamily="18" charset="0"/>
              </a:rPr>
              <a:t>División de Bienestar y Seguridad Social </a:t>
            </a:r>
          </a:p>
          <a:p>
            <a:pPr algn="ctr" eaLnBrk="1" hangingPunct="1">
              <a:spcBef>
                <a:spcPct val="0"/>
              </a:spcBef>
              <a:buFontTx/>
              <a:buNone/>
            </a:pPr>
            <a:r>
              <a:rPr lang="es-ES" altLang="es-ES" sz="1400" b="1" i="1" dirty="0" smtClean="0">
                <a:latin typeface="Palatino Linotype" panose="02040502050505030304" pitchFamily="18" charset="0"/>
              </a:rPr>
              <a:t>Sistema de Gestion de Seguridad y Salud en el Trabajo </a:t>
            </a:r>
            <a:endParaRPr lang="es-CO" altLang="es-ES" sz="1400" b="1" i="1" dirty="0">
              <a:latin typeface="Palatino Linotype" panose="02040502050505030304" pitchFamily="18" charset="0"/>
            </a:endParaRPr>
          </a:p>
        </p:txBody>
      </p:sp>
    </p:spTree>
    <p:extLst>
      <p:ext uri="{BB962C8B-B14F-4D97-AF65-F5344CB8AC3E}">
        <p14:creationId xmlns:p14="http://schemas.microsoft.com/office/powerpoint/2010/main" val="33198128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925600" y="274637"/>
            <a:ext cx="10286933" cy="1003964"/>
          </a:xfrm>
        </p:spPr>
        <p:txBody>
          <a:bodyPr>
            <a:normAutofit/>
          </a:bodyPr>
          <a:lstStyle/>
          <a:p>
            <a:r>
              <a:rPr lang="es-CO" sz="4000" b="0" dirty="0">
                <a:latin typeface="Calibri" panose="020F0502020204030204" pitchFamily="34" charset="0"/>
                <a:cs typeface="Calibri" panose="020F0502020204030204" pitchFamily="34" charset="0"/>
              </a:rPr>
              <a:t>                                      </a:t>
            </a:r>
          </a:p>
        </p:txBody>
      </p:sp>
      <p:pic>
        <p:nvPicPr>
          <p:cNvPr id="5" name="Google Shape;38;p3">
            <a:extLst>
              <a:ext uri="{FF2B5EF4-FFF2-40B4-BE49-F238E27FC236}">
                <a16:creationId xmlns="" xmlns:a16="http://schemas.microsoft.com/office/drawing/2014/main" id="{7AAB0B4F-77F4-4587-A084-72A6FDF56F51}"/>
              </a:ext>
            </a:extLst>
          </p:cNvPr>
          <p:cNvPicPr preferRelativeResize="0"/>
          <p:nvPr/>
        </p:nvPicPr>
        <p:blipFill rotWithShape="1">
          <a:blip r:embed="rId3" cstate="print">
            <a:alphaModFix/>
          </a:blip>
          <a:srcRect/>
          <a:stretch/>
        </p:blipFill>
        <p:spPr>
          <a:xfrm>
            <a:off x="678584" y="215802"/>
            <a:ext cx="3727234" cy="1062799"/>
          </a:xfrm>
          <a:prstGeom prst="rect">
            <a:avLst/>
          </a:prstGeom>
          <a:noFill/>
          <a:ln>
            <a:noFill/>
          </a:ln>
        </p:spPr>
      </p:pic>
      <p:grpSp>
        <p:nvGrpSpPr>
          <p:cNvPr id="7" name="8 Grupo"/>
          <p:cNvGrpSpPr>
            <a:grpSpLocks/>
          </p:cNvGrpSpPr>
          <p:nvPr/>
        </p:nvGrpSpPr>
        <p:grpSpPr bwMode="auto">
          <a:xfrm>
            <a:off x="678584" y="1543050"/>
            <a:ext cx="10602191" cy="4795838"/>
            <a:chOff x="396873" y="979852"/>
            <a:chExt cx="8153357" cy="4067337"/>
          </a:xfrm>
        </p:grpSpPr>
        <p:sp>
          <p:nvSpPr>
            <p:cNvPr id="8" name="9 Rectángulo"/>
            <p:cNvSpPr/>
            <p:nvPr/>
          </p:nvSpPr>
          <p:spPr bwMode="auto">
            <a:xfrm>
              <a:off x="396873" y="979852"/>
              <a:ext cx="738392" cy="289467"/>
            </a:xfrm>
            <a:prstGeom prst="rect">
              <a:avLst/>
            </a:prstGeom>
            <a:solidFill>
              <a:schemeClr val="accent3">
                <a:lumMod val="40000"/>
                <a:lumOff val="60000"/>
              </a:schemeClr>
            </a:solid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wrap="none"/>
            <a:lstStyle/>
            <a:p>
              <a:pPr algn="ctr" eaLnBrk="1" hangingPunct="1">
                <a:defRPr/>
              </a:pPr>
              <a:r>
                <a:rPr lang="es-CO" sz="1400" dirty="0">
                  <a:solidFill>
                    <a:schemeClr val="accent2"/>
                  </a:solidFill>
                  <a:latin typeface="Arial" panose="020B0604020202020204" pitchFamily="34" charset="0"/>
                  <a:cs typeface="Arial" panose="020B0604020202020204" pitchFamily="34" charset="0"/>
                </a:rPr>
                <a:t>Art. 4</a:t>
              </a:r>
            </a:p>
            <a:p>
              <a:pPr algn="ctr" eaLnBrk="1" hangingPunct="1">
                <a:defRPr/>
              </a:pPr>
              <a:endParaRPr lang="es-CO" dirty="0">
                <a:solidFill>
                  <a:schemeClr val="tx1"/>
                </a:solidFill>
              </a:endParaRPr>
            </a:p>
          </p:txBody>
        </p:sp>
        <p:sp>
          <p:nvSpPr>
            <p:cNvPr id="9" name="11 Rectángulo"/>
            <p:cNvSpPr/>
            <p:nvPr/>
          </p:nvSpPr>
          <p:spPr bwMode="auto">
            <a:xfrm>
              <a:off x="1577525" y="982545"/>
              <a:ext cx="6972705" cy="277349"/>
            </a:xfrm>
            <a:prstGeom prst="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wrap="none"/>
            <a:lstStyle/>
            <a:p>
              <a:pPr algn="ctr" eaLnBrk="1" hangingPunct="1">
                <a:defRPr/>
              </a:pPr>
              <a:r>
                <a:rPr lang="es-CO" dirty="0">
                  <a:solidFill>
                    <a:schemeClr val="tx1"/>
                  </a:solidFill>
                  <a:latin typeface="Arial" panose="020B0604020202020204" pitchFamily="34" charset="0"/>
                  <a:cs typeface="Arial" panose="020B0604020202020204" pitchFamily="34" charset="0"/>
                </a:rPr>
                <a:t>Riesgos existentes en la Rama Judicial</a:t>
              </a:r>
              <a:r>
                <a:rPr lang="es-CO" dirty="0">
                  <a:solidFill>
                    <a:schemeClr val="accent2"/>
                  </a:solidFill>
                  <a:latin typeface="Arial" panose="020B0604020202020204" pitchFamily="34" charset="0"/>
                  <a:cs typeface="Arial" panose="020B0604020202020204" pitchFamily="34" charset="0"/>
                </a:rPr>
                <a:t>:</a:t>
              </a:r>
              <a:r>
                <a:rPr lang="es-CO" sz="1400" dirty="0">
                  <a:solidFill>
                    <a:schemeClr val="accent2"/>
                  </a:solidFill>
                  <a:latin typeface="Arial" panose="020B0604020202020204" pitchFamily="34" charset="0"/>
                  <a:cs typeface="Arial" panose="020B0604020202020204" pitchFamily="34" charset="0"/>
                </a:rPr>
                <a:t/>
              </a:r>
              <a:br>
                <a:rPr lang="es-CO" sz="1400" dirty="0">
                  <a:solidFill>
                    <a:schemeClr val="accent2"/>
                  </a:solidFill>
                  <a:latin typeface="Arial" panose="020B0604020202020204" pitchFamily="34" charset="0"/>
                  <a:cs typeface="Arial" panose="020B0604020202020204" pitchFamily="34" charset="0"/>
                </a:rPr>
              </a:br>
              <a:endParaRPr lang="es-CO" sz="1400" dirty="0">
                <a:solidFill>
                  <a:schemeClr val="accent2"/>
                </a:solidFill>
                <a:latin typeface="Arial" panose="020B0604020202020204" pitchFamily="34" charset="0"/>
                <a:cs typeface="Arial" panose="020B0604020202020204" pitchFamily="34" charset="0"/>
              </a:endParaRPr>
            </a:p>
          </p:txBody>
        </p:sp>
        <p:sp>
          <p:nvSpPr>
            <p:cNvPr id="10" name="12 Rectángulo"/>
            <p:cNvSpPr/>
            <p:nvPr/>
          </p:nvSpPr>
          <p:spPr bwMode="auto">
            <a:xfrm>
              <a:off x="921895" y="1639566"/>
              <a:ext cx="1747055" cy="507576"/>
            </a:xfrm>
            <a:prstGeom prst="rect">
              <a:avLst/>
            </a:prstGeom>
            <a:solidFill>
              <a:schemeClr val="accent2">
                <a:lumMod val="20000"/>
                <a:lumOff val="80000"/>
              </a:schemeClr>
            </a:solid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wrap="none"/>
            <a:lstStyle/>
            <a:p>
              <a:pPr algn="ctr" eaLnBrk="1" hangingPunct="1">
                <a:defRPr/>
              </a:pPr>
              <a:r>
                <a:rPr lang="es-CO" sz="1400" dirty="0">
                  <a:solidFill>
                    <a:schemeClr val="tx1"/>
                  </a:solidFill>
                  <a:latin typeface="Arial" panose="020B0604020202020204" pitchFamily="34" charset="0"/>
                  <a:cs typeface="Arial" panose="020B0604020202020204" pitchFamily="34" charset="0"/>
                </a:rPr>
                <a:t>Riesgo</a:t>
              </a:r>
            </a:p>
            <a:p>
              <a:pPr algn="ctr" eaLnBrk="1" hangingPunct="1">
                <a:defRPr/>
              </a:pPr>
              <a:r>
                <a:rPr lang="es-ES" sz="1400" i="1" dirty="0">
                  <a:latin typeface="Arial" panose="020B0604020202020204" pitchFamily="34" charset="0"/>
                  <a:cs typeface="Arial" panose="020B0604020202020204" pitchFamily="34" charset="0"/>
                </a:rPr>
                <a:t>Psicosocial</a:t>
              </a:r>
              <a:endParaRPr lang="es-CO" sz="1400" dirty="0">
                <a:solidFill>
                  <a:schemeClr val="tx1"/>
                </a:solidFill>
                <a:latin typeface="Arial" panose="020B0604020202020204" pitchFamily="34" charset="0"/>
                <a:cs typeface="Arial" panose="020B0604020202020204" pitchFamily="34" charset="0"/>
              </a:endParaRPr>
            </a:p>
          </p:txBody>
        </p:sp>
        <p:sp>
          <p:nvSpPr>
            <p:cNvPr id="11" name="13 Rectángulo"/>
            <p:cNvSpPr/>
            <p:nvPr/>
          </p:nvSpPr>
          <p:spPr bwMode="auto">
            <a:xfrm>
              <a:off x="2930168" y="1657069"/>
              <a:ext cx="1828525" cy="495458"/>
            </a:xfrm>
            <a:prstGeom prst="rect">
              <a:avLst/>
            </a:prstGeom>
            <a:solidFill>
              <a:schemeClr val="accent2">
                <a:lumMod val="20000"/>
                <a:lumOff val="80000"/>
              </a:schemeClr>
            </a:solid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wrap="none"/>
            <a:lstStyle/>
            <a:p>
              <a:pPr algn="ctr" eaLnBrk="1" hangingPunct="1">
                <a:defRPr/>
              </a:pPr>
              <a:r>
                <a:rPr lang="es-CO" sz="1400" dirty="0">
                  <a:solidFill>
                    <a:schemeClr val="tx1"/>
                  </a:solidFill>
                  <a:latin typeface="Arial" panose="020B0604020202020204" pitchFamily="34" charset="0"/>
                  <a:cs typeface="Arial" panose="020B0604020202020204" pitchFamily="34" charset="0"/>
                </a:rPr>
                <a:t>Riesgo </a:t>
              </a:r>
            </a:p>
            <a:p>
              <a:pPr algn="ctr" eaLnBrk="1" hangingPunct="1">
                <a:defRPr/>
              </a:pPr>
              <a:r>
                <a:rPr lang="es-ES" sz="1400" i="1" dirty="0">
                  <a:latin typeface="Arial" panose="020B0604020202020204" pitchFamily="34" charset="0"/>
                  <a:cs typeface="Arial" panose="020B0604020202020204" pitchFamily="34" charset="0"/>
                </a:rPr>
                <a:t>Biomecánico</a:t>
              </a:r>
              <a:endParaRPr lang="es-CO" sz="1400" dirty="0">
                <a:solidFill>
                  <a:schemeClr val="tx1"/>
                </a:solidFill>
                <a:latin typeface="Arial" panose="020B0604020202020204" pitchFamily="34" charset="0"/>
                <a:cs typeface="Arial" panose="020B0604020202020204" pitchFamily="34" charset="0"/>
              </a:endParaRPr>
            </a:p>
          </p:txBody>
        </p:sp>
        <p:sp>
          <p:nvSpPr>
            <p:cNvPr id="12" name="14 Rectángulo"/>
            <p:cNvSpPr/>
            <p:nvPr/>
          </p:nvSpPr>
          <p:spPr bwMode="auto">
            <a:xfrm>
              <a:off x="5026376" y="1644951"/>
              <a:ext cx="1672052" cy="469878"/>
            </a:xfrm>
            <a:prstGeom prst="rect">
              <a:avLst/>
            </a:prstGeom>
            <a:solidFill>
              <a:schemeClr val="accent2">
                <a:lumMod val="20000"/>
                <a:lumOff val="80000"/>
              </a:schemeClr>
            </a:solid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wrap="none"/>
            <a:lstStyle/>
            <a:p>
              <a:pPr algn="ctr" eaLnBrk="1" hangingPunct="1">
                <a:defRPr/>
              </a:pPr>
              <a:r>
                <a:rPr lang="es-CO" sz="1400" dirty="0">
                  <a:solidFill>
                    <a:schemeClr val="tx1"/>
                  </a:solidFill>
                  <a:latin typeface="Arial" panose="020B0604020202020204" pitchFamily="34" charset="0"/>
                  <a:cs typeface="Arial" panose="020B0604020202020204" pitchFamily="34" charset="0"/>
                </a:rPr>
                <a:t>Riesgo </a:t>
              </a:r>
            </a:p>
            <a:p>
              <a:pPr algn="ctr" eaLnBrk="1" hangingPunct="1">
                <a:defRPr/>
              </a:pPr>
              <a:r>
                <a:rPr lang="es-ES" sz="1400" i="1" dirty="0">
                  <a:latin typeface="Arial" panose="020B0604020202020204" pitchFamily="34" charset="0"/>
                  <a:cs typeface="Arial" panose="020B0604020202020204" pitchFamily="34" charset="0"/>
                </a:rPr>
                <a:t>Locativo</a:t>
              </a:r>
              <a:endParaRPr lang="es-CO" sz="1400" dirty="0">
                <a:solidFill>
                  <a:schemeClr val="tx1"/>
                </a:solidFill>
                <a:latin typeface="Arial" panose="020B0604020202020204" pitchFamily="34" charset="0"/>
                <a:cs typeface="Arial" panose="020B0604020202020204" pitchFamily="34" charset="0"/>
              </a:endParaRPr>
            </a:p>
          </p:txBody>
        </p:sp>
        <p:sp>
          <p:nvSpPr>
            <p:cNvPr id="13" name="15 Rectángulo"/>
            <p:cNvSpPr/>
            <p:nvPr/>
          </p:nvSpPr>
          <p:spPr bwMode="auto">
            <a:xfrm>
              <a:off x="6960940" y="1650336"/>
              <a:ext cx="1246604" cy="476609"/>
            </a:xfrm>
            <a:prstGeom prst="rect">
              <a:avLst/>
            </a:prstGeom>
            <a:solidFill>
              <a:schemeClr val="accent2">
                <a:lumMod val="20000"/>
                <a:lumOff val="80000"/>
              </a:schemeClr>
            </a:solid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wrap="none"/>
            <a:lstStyle/>
            <a:p>
              <a:pPr algn="ctr" eaLnBrk="1" hangingPunct="1">
                <a:defRPr/>
              </a:pPr>
              <a:r>
                <a:rPr lang="es-CO" sz="1400" dirty="0">
                  <a:solidFill>
                    <a:schemeClr val="tx1"/>
                  </a:solidFill>
                  <a:latin typeface="Arial" panose="020B0604020202020204" pitchFamily="34" charset="0"/>
                  <a:cs typeface="Arial" panose="020B0604020202020204" pitchFamily="34" charset="0"/>
                </a:rPr>
                <a:t>Riesgo </a:t>
              </a:r>
            </a:p>
            <a:p>
              <a:pPr algn="ctr" eaLnBrk="1" hangingPunct="1">
                <a:defRPr/>
              </a:pPr>
              <a:r>
                <a:rPr lang="es-CO" sz="1400" dirty="0">
                  <a:solidFill>
                    <a:schemeClr val="tx1"/>
                  </a:solidFill>
                  <a:latin typeface="Arial" panose="020B0604020202020204" pitchFamily="34" charset="0"/>
                  <a:cs typeface="Arial" panose="020B0604020202020204" pitchFamily="34" charset="0"/>
                </a:rPr>
                <a:t>Público</a:t>
              </a:r>
            </a:p>
          </p:txBody>
        </p:sp>
        <p:sp>
          <p:nvSpPr>
            <p:cNvPr id="14" name="23 Rectángulo"/>
            <p:cNvSpPr/>
            <p:nvPr/>
          </p:nvSpPr>
          <p:spPr bwMode="auto">
            <a:xfrm>
              <a:off x="396873" y="2606248"/>
              <a:ext cx="738392" cy="289467"/>
            </a:xfrm>
            <a:prstGeom prst="rect">
              <a:avLst/>
            </a:prstGeom>
            <a:solidFill>
              <a:schemeClr val="accent3">
                <a:lumMod val="40000"/>
                <a:lumOff val="60000"/>
              </a:schemeClr>
            </a:solid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wrap="none"/>
            <a:lstStyle/>
            <a:p>
              <a:pPr algn="ctr" eaLnBrk="1" hangingPunct="1">
                <a:defRPr/>
              </a:pPr>
              <a:r>
                <a:rPr lang="es-CO" sz="1400" dirty="0">
                  <a:solidFill>
                    <a:schemeClr val="accent2"/>
                  </a:solidFill>
                  <a:latin typeface="Arial" panose="020B0604020202020204" pitchFamily="34" charset="0"/>
                  <a:cs typeface="Arial" panose="020B0604020202020204" pitchFamily="34" charset="0"/>
                </a:rPr>
                <a:t>Art. 5</a:t>
              </a:r>
            </a:p>
            <a:p>
              <a:pPr algn="ctr" eaLnBrk="1" hangingPunct="1">
                <a:defRPr/>
              </a:pPr>
              <a:endParaRPr lang="es-CO" dirty="0">
                <a:solidFill>
                  <a:schemeClr val="tx1"/>
                </a:solidFill>
              </a:endParaRPr>
            </a:p>
          </p:txBody>
        </p:sp>
        <p:sp>
          <p:nvSpPr>
            <p:cNvPr id="15" name="25 Rectángulo"/>
            <p:cNvSpPr/>
            <p:nvPr/>
          </p:nvSpPr>
          <p:spPr bwMode="auto">
            <a:xfrm>
              <a:off x="1692617" y="2390831"/>
              <a:ext cx="6839509" cy="718953"/>
            </a:xfrm>
            <a:prstGeom prst="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wrap="none" anchor="ctr"/>
            <a:lstStyle/>
            <a:p>
              <a:pPr algn="just" eaLnBrk="1" hangingPunct="1">
                <a:defRPr/>
              </a:pPr>
              <a:r>
                <a:rPr lang="es-ES" sz="1400" dirty="0">
                  <a:solidFill>
                    <a:schemeClr val="tx1"/>
                  </a:solidFill>
                  <a:latin typeface="Arial" panose="020B0604020202020204" pitchFamily="34" charset="0"/>
                  <a:cs typeface="Arial" panose="020B0604020202020204" pitchFamily="34" charset="0"/>
                </a:rPr>
                <a:t>Cumplimiento a las disposiciones legales  y técnicas que se adopten para lograr la implementación,</a:t>
              </a:r>
            </a:p>
            <a:p>
              <a:pPr algn="just" eaLnBrk="1" hangingPunct="1">
                <a:defRPr/>
              </a:pPr>
              <a:r>
                <a:rPr lang="es-ES" sz="1400" dirty="0">
                  <a:solidFill>
                    <a:schemeClr val="tx1"/>
                  </a:solidFill>
                  <a:latin typeface="Arial" panose="020B0604020202020204" pitchFamily="34" charset="0"/>
                  <a:cs typeface="Arial" panose="020B0604020202020204" pitchFamily="34" charset="0"/>
                </a:rPr>
                <a:t>mantenimiento y mejora continua del Sistema de Gestión de Seguridad y Salud en el Trabajo </a:t>
              </a:r>
              <a:endParaRPr lang="es-CO" sz="1400" dirty="0">
                <a:solidFill>
                  <a:schemeClr val="tx1"/>
                </a:solidFill>
                <a:latin typeface="Arial" panose="020B0604020202020204" pitchFamily="34" charset="0"/>
                <a:cs typeface="Arial" panose="020B0604020202020204" pitchFamily="34" charset="0"/>
              </a:endParaRPr>
            </a:p>
          </p:txBody>
        </p:sp>
        <p:sp>
          <p:nvSpPr>
            <p:cNvPr id="16" name="26 Rectángulo"/>
            <p:cNvSpPr/>
            <p:nvPr/>
          </p:nvSpPr>
          <p:spPr bwMode="auto">
            <a:xfrm>
              <a:off x="398166" y="3427524"/>
              <a:ext cx="738393" cy="289467"/>
            </a:xfrm>
            <a:prstGeom prst="rect">
              <a:avLst/>
            </a:prstGeom>
            <a:solidFill>
              <a:schemeClr val="accent3">
                <a:lumMod val="40000"/>
                <a:lumOff val="60000"/>
              </a:schemeClr>
            </a:solid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wrap="none"/>
            <a:lstStyle/>
            <a:p>
              <a:pPr algn="ctr" eaLnBrk="1" hangingPunct="1">
                <a:defRPr/>
              </a:pPr>
              <a:r>
                <a:rPr lang="es-CO" sz="1400" dirty="0">
                  <a:solidFill>
                    <a:schemeClr val="accent2"/>
                  </a:solidFill>
                  <a:latin typeface="Arial" panose="020B0604020202020204" pitchFamily="34" charset="0"/>
                  <a:cs typeface="Arial" panose="020B0604020202020204" pitchFamily="34" charset="0"/>
                </a:rPr>
                <a:t>Art. 6</a:t>
              </a:r>
            </a:p>
            <a:p>
              <a:pPr algn="ctr" eaLnBrk="1" hangingPunct="1">
                <a:defRPr/>
              </a:pPr>
              <a:endParaRPr lang="es-CO" dirty="0">
                <a:solidFill>
                  <a:schemeClr val="tx1"/>
                </a:solidFill>
              </a:endParaRPr>
            </a:p>
          </p:txBody>
        </p:sp>
        <p:sp>
          <p:nvSpPr>
            <p:cNvPr id="17" name="28 Rectángulo"/>
            <p:cNvSpPr/>
            <p:nvPr/>
          </p:nvSpPr>
          <p:spPr bwMode="auto">
            <a:xfrm>
              <a:off x="1692617" y="3283465"/>
              <a:ext cx="6839509" cy="577586"/>
            </a:xfrm>
            <a:prstGeom prst="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wrap="none"/>
            <a:lstStyle/>
            <a:p>
              <a:pPr algn="just" eaLnBrk="1" hangingPunct="1">
                <a:defRPr/>
              </a:pPr>
              <a:r>
                <a:rPr lang="es-ES" sz="1400" dirty="0">
                  <a:solidFill>
                    <a:schemeClr val="tx1"/>
                  </a:solidFill>
                  <a:latin typeface="Arial" panose="020B0604020202020204" pitchFamily="34" charset="0"/>
                  <a:cs typeface="Arial" panose="020B0604020202020204" pitchFamily="34" charset="0"/>
                </a:rPr>
                <a:t>La prevención de Accidentes de Trabajo y Enfermedades Laborales es de obligatorio cumplimiento Para</a:t>
              </a:r>
            </a:p>
            <a:p>
              <a:pPr algn="just" eaLnBrk="1" hangingPunct="1">
                <a:defRPr/>
              </a:pPr>
              <a:r>
                <a:rPr lang="es-ES" sz="1400" dirty="0">
                  <a:solidFill>
                    <a:schemeClr val="tx1"/>
                  </a:solidFill>
                  <a:latin typeface="Arial" panose="020B0604020202020204" pitchFamily="34" charset="0"/>
                  <a:cs typeface="Arial" panose="020B0604020202020204" pitchFamily="34" charset="0"/>
                </a:rPr>
                <a:t> el efecto,  se incluirá en la inducción y re inducción de los servidores capacitación en las medidas de </a:t>
              </a:r>
            </a:p>
            <a:p>
              <a:pPr algn="just" eaLnBrk="1" hangingPunct="1">
                <a:defRPr/>
              </a:pPr>
              <a:r>
                <a:rPr lang="es-ES" sz="1400" dirty="0">
                  <a:solidFill>
                    <a:schemeClr val="tx1"/>
                  </a:solidFill>
                  <a:latin typeface="Arial" panose="020B0604020202020204" pitchFamily="34" charset="0"/>
                  <a:cs typeface="Arial" panose="020B0604020202020204" pitchFamily="34" charset="0"/>
                </a:rPr>
                <a:t>prevención y promoción establecidas en el SG-SST</a:t>
              </a:r>
              <a:endParaRPr lang="es-CO" sz="1400" dirty="0">
                <a:solidFill>
                  <a:schemeClr val="tx1"/>
                </a:solidFill>
                <a:latin typeface="Arial" panose="020B0604020202020204" pitchFamily="34" charset="0"/>
                <a:cs typeface="Arial" panose="020B0604020202020204" pitchFamily="34" charset="0"/>
              </a:endParaRPr>
            </a:p>
          </p:txBody>
        </p:sp>
        <p:sp>
          <p:nvSpPr>
            <p:cNvPr id="18" name="29 Rectángulo"/>
            <p:cNvSpPr/>
            <p:nvPr/>
          </p:nvSpPr>
          <p:spPr bwMode="auto">
            <a:xfrm>
              <a:off x="398166" y="4163981"/>
              <a:ext cx="738393" cy="288120"/>
            </a:xfrm>
            <a:prstGeom prst="rect">
              <a:avLst/>
            </a:prstGeom>
            <a:solidFill>
              <a:schemeClr val="accent3">
                <a:lumMod val="40000"/>
                <a:lumOff val="60000"/>
              </a:schemeClr>
            </a:solid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wrap="none"/>
            <a:lstStyle/>
            <a:p>
              <a:pPr algn="ctr" eaLnBrk="1" hangingPunct="1">
                <a:defRPr/>
              </a:pPr>
              <a:r>
                <a:rPr lang="es-CO" sz="1400" dirty="0">
                  <a:solidFill>
                    <a:schemeClr val="accent2"/>
                  </a:solidFill>
                  <a:latin typeface="Arial" panose="020B0604020202020204" pitchFamily="34" charset="0"/>
                  <a:cs typeface="Arial" panose="020B0604020202020204" pitchFamily="34" charset="0"/>
                </a:rPr>
                <a:t>Art. 7</a:t>
              </a:r>
            </a:p>
            <a:p>
              <a:pPr algn="ctr" eaLnBrk="1" hangingPunct="1">
                <a:defRPr/>
              </a:pPr>
              <a:endParaRPr lang="es-CO" dirty="0">
                <a:solidFill>
                  <a:schemeClr val="tx1"/>
                </a:solidFill>
              </a:endParaRPr>
            </a:p>
          </p:txBody>
        </p:sp>
        <p:sp>
          <p:nvSpPr>
            <p:cNvPr id="19" name="31 Rectángulo"/>
            <p:cNvSpPr/>
            <p:nvPr/>
          </p:nvSpPr>
          <p:spPr bwMode="auto">
            <a:xfrm>
              <a:off x="1692617" y="4019920"/>
              <a:ext cx="6839509" cy="576240"/>
            </a:xfrm>
            <a:prstGeom prst="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wrap="none"/>
            <a:lstStyle/>
            <a:p>
              <a:pPr algn="just" eaLnBrk="1" hangingPunct="1">
                <a:defRPr/>
              </a:pPr>
              <a:r>
                <a:rPr lang="es-ES" sz="1400" dirty="0">
                  <a:solidFill>
                    <a:schemeClr val="tx1"/>
                  </a:solidFill>
                  <a:latin typeface="Arial" panose="020B0604020202020204" pitchFamily="34" charset="0"/>
                  <a:cs typeface="Arial" panose="020B0604020202020204" pitchFamily="34" charset="0"/>
                </a:rPr>
                <a:t>Este reglamento permanecerá exhibido en un lugar  visible  de las sedes de trabajo, y su contenido se </a:t>
              </a:r>
            </a:p>
            <a:p>
              <a:pPr algn="just" eaLnBrk="1" hangingPunct="1">
                <a:defRPr/>
              </a:pPr>
              <a:r>
                <a:rPr lang="es-ES" sz="1400" dirty="0">
                  <a:solidFill>
                    <a:schemeClr val="tx1"/>
                  </a:solidFill>
                  <a:latin typeface="Arial" panose="020B0604020202020204" pitchFamily="34" charset="0"/>
                  <a:cs typeface="Arial" panose="020B0604020202020204" pitchFamily="34" charset="0"/>
                </a:rPr>
                <a:t>dará a conocer a todos los servidores judiciales en el momento de su ingreso.</a:t>
              </a:r>
              <a:endParaRPr lang="es-CO" sz="1400" dirty="0">
                <a:solidFill>
                  <a:schemeClr val="tx1"/>
                </a:solidFill>
                <a:latin typeface="Arial" panose="020B0604020202020204" pitchFamily="34" charset="0"/>
                <a:cs typeface="Arial" panose="020B0604020202020204" pitchFamily="34" charset="0"/>
              </a:endParaRPr>
            </a:p>
          </p:txBody>
        </p:sp>
        <p:sp>
          <p:nvSpPr>
            <p:cNvPr id="20" name="32 Rectángulo"/>
            <p:cNvSpPr/>
            <p:nvPr/>
          </p:nvSpPr>
          <p:spPr bwMode="auto">
            <a:xfrm>
              <a:off x="396873" y="4759069"/>
              <a:ext cx="738392" cy="288120"/>
            </a:xfrm>
            <a:prstGeom prst="rect">
              <a:avLst/>
            </a:prstGeom>
            <a:solidFill>
              <a:schemeClr val="accent3">
                <a:lumMod val="40000"/>
                <a:lumOff val="60000"/>
              </a:schemeClr>
            </a:solid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wrap="none"/>
            <a:lstStyle/>
            <a:p>
              <a:pPr algn="ctr" eaLnBrk="1" hangingPunct="1">
                <a:defRPr/>
              </a:pPr>
              <a:r>
                <a:rPr lang="es-CO" sz="1400" dirty="0">
                  <a:solidFill>
                    <a:schemeClr val="accent2"/>
                  </a:solidFill>
                  <a:latin typeface="Arial" panose="020B0604020202020204" pitchFamily="34" charset="0"/>
                  <a:cs typeface="Arial" panose="020B0604020202020204" pitchFamily="34" charset="0"/>
                </a:rPr>
                <a:t>Art. 8</a:t>
              </a:r>
            </a:p>
            <a:p>
              <a:pPr algn="ctr" eaLnBrk="1" hangingPunct="1">
                <a:defRPr/>
              </a:pPr>
              <a:endParaRPr lang="es-CO" dirty="0">
                <a:solidFill>
                  <a:schemeClr val="tx1"/>
                </a:solidFill>
              </a:endParaRPr>
            </a:p>
          </p:txBody>
        </p:sp>
        <p:sp>
          <p:nvSpPr>
            <p:cNvPr id="21" name="34 Rectángulo"/>
            <p:cNvSpPr/>
            <p:nvPr/>
          </p:nvSpPr>
          <p:spPr bwMode="auto">
            <a:xfrm>
              <a:off x="1692617" y="4755030"/>
              <a:ext cx="6857613" cy="288120"/>
            </a:xfrm>
            <a:prstGeom prst="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wrap="none"/>
            <a:lstStyle/>
            <a:p>
              <a:pPr algn="just" eaLnBrk="1" hangingPunct="1">
                <a:defRPr/>
              </a:pPr>
              <a:r>
                <a:rPr lang="es-CO" sz="1400" dirty="0">
                  <a:solidFill>
                    <a:schemeClr val="tx1"/>
                  </a:solidFill>
                  <a:latin typeface="Arial" panose="020B0604020202020204" pitchFamily="34" charset="0"/>
                  <a:cs typeface="Arial" panose="020B0604020202020204" pitchFamily="34" charset="0"/>
                </a:rPr>
                <a:t>Vigencia a partir de la fecha</a:t>
              </a:r>
            </a:p>
          </p:txBody>
        </p:sp>
      </p:grpSp>
      <p:cxnSp>
        <p:nvCxnSpPr>
          <p:cNvPr id="22" name="Conector recto 21"/>
          <p:cNvCxnSpPr/>
          <p:nvPr/>
        </p:nvCxnSpPr>
        <p:spPr>
          <a:xfrm>
            <a:off x="2074447" y="1557338"/>
            <a:ext cx="57509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Conector recto 22"/>
          <p:cNvCxnSpPr>
            <a:stCxn id="14" idx="3"/>
            <a:endCxn id="15" idx="1"/>
          </p:cNvCxnSpPr>
          <p:nvPr/>
        </p:nvCxnSpPr>
        <p:spPr>
          <a:xfrm flipV="1">
            <a:off x="1638750" y="3630613"/>
            <a:ext cx="724750" cy="794"/>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Conector recto 23"/>
          <p:cNvCxnSpPr>
            <a:stCxn id="16" idx="3"/>
            <a:endCxn id="17" idx="1"/>
          </p:cNvCxnSpPr>
          <p:nvPr/>
        </p:nvCxnSpPr>
        <p:spPr>
          <a:xfrm>
            <a:off x="1640432" y="4599782"/>
            <a:ext cx="72306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Conector recto 24"/>
          <p:cNvCxnSpPr>
            <a:stCxn id="18" idx="3"/>
            <a:endCxn id="19" idx="1"/>
          </p:cNvCxnSpPr>
          <p:nvPr/>
        </p:nvCxnSpPr>
        <p:spPr>
          <a:xfrm flipV="1">
            <a:off x="1640432" y="5467350"/>
            <a:ext cx="723068" cy="2"/>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Conector recto 25"/>
          <p:cNvCxnSpPr>
            <a:stCxn id="20" idx="3"/>
            <a:endCxn id="21" idx="1"/>
          </p:cNvCxnSpPr>
          <p:nvPr/>
        </p:nvCxnSpPr>
        <p:spPr>
          <a:xfrm flipV="1">
            <a:off x="1638750" y="6164263"/>
            <a:ext cx="724750" cy="4763"/>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Conector recto 26"/>
          <p:cNvCxnSpPr/>
          <p:nvPr/>
        </p:nvCxnSpPr>
        <p:spPr>
          <a:xfrm>
            <a:off x="6888163" y="1898650"/>
            <a:ext cx="0" cy="161925"/>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Conector recto 27"/>
          <p:cNvCxnSpPr/>
          <p:nvPr/>
        </p:nvCxnSpPr>
        <p:spPr>
          <a:xfrm>
            <a:off x="3032304" y="2060575"/>
            <a:ext cx="680860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Conector recto 28"/>
          <p:cNvCxnSpPr/>
          <p:nvPr/>
        </p:nvCxnSpPr>
        <p:spPr>
          <a:xfrm>
            <a:off x="3413125" y="2060575"/>
            <a:ext cx="0" cy="2159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Conector recto 29"/>
          <p:cNvCxnSpPr/>
          <p:nvPr/>
        </p:nvCxnSpPr>
        <p:spPr>
          <a:xfrm flipH="1">
            <a:off x="5638800" y="2060575"/>
            <a:ext cx="6350" cy="2936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Conector recto 30"/>
          <p:cNvCxnSpPr/>
          <p:nvPr/>
        </p:nvCxnSpPr>
        <p:spPr>
          <a:xfrm flipH="1">
            <a:off x="7762875" y="2046288"/>
            <a:ext cx="6350" cy="293687"/>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Conector recto 31"/>
          <p:cNvCxnSpPr/>
          <p:nvPr/>
        </p:nvCxnSpPr>
        <p:spPr>
          <a:xfrm>
            <a:off x="9840913" y="2060575"/>
            <a:ext cx="0" cy="27463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8818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925600" y="274637"/>
            <a:ext cx="10286933" cy="1003964"/>
          </a:xfrm>
        </p:spPr>
        <p:txBody>
          <a:bodyPr>
            <a:normAutofit/>
          </a:bodyPr>
          <a:lstStyle/>
          <a:p>
            <a:r>
              <a:rPr lang="es-CO" sz="4000" b="0" dirty="0">
                <a:latin typeface="Calibri" panose="020F0502020204030204" pitchFamily="34" charset="0"/>
                <a:cs typeface="Calibri" panose="020F0502020204030204" pitchFamily="34" charset="0"/>
              </a:rPr>
              <a:t>                                      </a:t>
            </a:r>
          </a:p>
        </p:txBody>
      </p:sp>
      <p:pic>
        <p:nvPicPr>
          <p:cNvPr id="5" name="Google Shape;38;p3">
            <a:extLst>
              <a:ext uri="{FF2B5EF4-FFF2-40B4-BE49-F238E27FC236}">
                <a16:creationId xmlns="" xmlns:a16="http://schemas.microsoft.com/office/drawing/2014/main" id="{7AAB0B4F-77F4-4587-A084-72A6FDF56F51}"/>
              </a:ext>
            </a:extLst>
          </p:cNvPr>
          <p:cNvPicPr preferRelativeResize="0"/>
          <p:nvPr/>
        </p:nvPicPr>
        <p:blipFill rotWithShape="1">
          <a:blip r:embed="rId3" cstate="print">
            <a:alphaModFix/>
          </a:blip>
          <a:srcRect/>
          <a:stretch/>
        </p:blipFill>
        <p:spPr>
          <a:xfrm>
            <a:off x="678584" y="215802"/>
            <a:ext cx="3727234" cy="1062799"/>
          </a:xfrm>
          <a:prstGeom prst="rect">
            <a:avLst/>
          </a:prstGeom>
          <a:noFill/>
          <a:ln>
            <a:noFill/>
          </a:ln>
        </p:spPr>
      </p:pic>
      <p:sp>
        <p:nvSpPr>
          <p:cNvPr id="7" name="Rectángulo redondeado 6"/>
          <p:cNvSpPr/>
          <p:nvPr/>
        </p:nvSpPr>
        <p:spPr>
          <a:xfrm>
            <a:off x="5900961" y="4910427"/>
            <a:ext cx="2376264" cy="457200"/>
          </a:xfrm>
          <a:prstGeom prst="round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CO" sz="1400" dirty="0">
                <a:ln w="12700">
                  <a:solidFill>
                    <a:srgbClr val="1F497D">
                      <a:satMod val="155000"/>
                    </a:srgbClr>
                  </a:solidFill>
                  <a:prstDash val="solid"/>
                </a:ln>
                <a:solidFill>
                  <a:prstClr val="black"/>
                </a:solidFill>
                <a:latin typeface="Arial" panose="020B0604020202020204" pitchFamily="34" charset="0"/>
                <a:cs typeface="Arial" panose="020B0604020202020204" pitchFamily="34" charset="0"/>
              </a:rPr>
              <a:t>PSICOSOCIAL </a:t>
            </a:r>
          </a:p>
        </p:txBody>
      </p:sp>
      <p:sp>
        <p:nvSpPr>
          <p:cNvPr id="8" name="Rectángulo redondeado 7"/>
          <p:cNvSpPr/>
          <p:nvPr/>
        </p:nvSpPr>
        <p:spPr>
          <a:xfrm>
            <a:off x="5888959" y="2684844"/>
            <a:ext cx="2376264" cy="457200"/>
          </a:xfrm>
          <a:prstGeom prst="round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CO" sz="1400" dirty="0">
                <a:ln w="12700">
                  <a:solidFill>
                    <a:srgbClr val="1F497D">
                      <a:satMod val="155000"/>
                    </a:srgbClr>
                  </a:solidFill>
                  <a:prstDash val="solid"/>
                </a:ln>
                <a:solidFill>
                  <a:prstClr val="black"/>
                </a:solidFill>
                <a:latin typeface="Arial" panose="020B0604020202020204" pitchFamily="34" charset="0"/>
                <a:cs typeface="Arial" panose="020B0604020202020204" pitchFamily="34" charset="0"/>
              </a:rPr>
              <a:t>BIOMECÁNICO </a:t>
            </a:r>
          </a:p>
        </p:txBody>
      </p:sp>
      <p:sp>
        <p:nvSpPr>
          <p:cNvPr id="9" name="Rectángulo redondeado 8"/>
          <p:cNvSpPr/>
          <p:nvPr/>
        </p:nvSpPr>
        <p:spPr>
          <a:xfrm>
            <a:off x="8527082" y="4167655"/>
            <a:ext cx="3254375" cy="2361614"/>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171450" indent="-171450">
              <a:buFont typeface="Wingdings" panose="05000000000000000000" pitchFamily="2" charset="2"/>
              <a:buChar char="v"/>
              <a:defRPr/>
            </a:pPr>
            <a:r>
              <a:rPr lang="es-CO" sz="1200" dirty="0">
                <a:solidFill>
                  <a:prstClr val="black"/>
                </a:solidFill>
                <a:latin typeface="Arial" panose="020B0604020202020204" pitchFamily="34" charset="0"/>
                <a:cs typeface="Arial" panose="020B0604020202020204" pitchFamily="34" charset="0"/>
              </a:rPr>
              <a:t>Fomento de estilos de vida y trabajo saludable</a:t>
            </a:r>
          </a:p>
          <a:p>
            <a:pPr marL="171450" indent="-171450">
              <a:buFont typeface="Wingdings" panose="05000000000000000000" pitchFamily="2" charset="2"/>
              <a:buChar char="v"/>
              <a:defRPr/>
            </a:pPr>
            <a:r>
              <a:rPr lang="es-MX" sz="1200" dirty="0">
                <a:solidFill>
                  <a:prstClr val="black"/>
                </a:solidFill>
                <a:latin typeface="Arial" panose="020B0604020202020204" pitchFamily="34" charset="0"/>
                <a:cs typeface="Arial" panose="020B0604020202020204" pitchFamily="34" charset="0"/>
              </a:rPr>
              <a:t>Prevención de consumo de alcohol, tabaco y demás sustancias psicoactivas</a:t>
            </a:r>
            <a:endParaRPr lang="es-CO" sz="1200" dirty="0">
              <a:solidFill>
                <a:prstClr val="black"/>
              </a:solidFill>
              <a:latin typeface="Arial" panose="020B0604020202020204" pitchFamily="34" charset="0"/>
              <a:cs typeface="Arial" panose="020B0604020202020204" pitchFamily="34" charset="0"/>
            </a:endParaRPr>
          </a:p>
          <a:p>
            <a:pPr marL="171450" indent="-171450">
              <a:buFont typeface="Wingdings" panose="05000000000000000000" pitchFamily="2" charset="2"/>
              <a:buChar char="v"/>
              <a:defRPr/>
            </a:pPr>
            <a:r>
              <a:rPr lang="es-CO" sz="1200" dirty="0">
                <a:solidFill>
                  <a:prstClr val="black"/>
                </a:solidFill>
                <a:latin typeface="Arial" panose="020B0604020202020204" pitchFamily="34" charset="0"/>
                <a:cs typeface="Arial" panose="020B0604020202020204" pitchFamily="34" charset="0"/>
              </a:rPr>
              <a:t>Prevención del Acoso laboral</a:t>
            </a:r>
          </a:p>
          <a:p>
            <a:pPr marL="171450" indent="-171450">
              <a:buFont typeface="Wingdings" panose="05000000000000000000" pitchFamily="2" charset="2"/>
              <a:buChar char="v"/>
              <a:defRPr/>
            </a:pPr>
            <a:r>
              <a:rPr lang="es-CO" sz="1200" dirty="0">
                <a:solidFill>
                  <a:prstClr val="black"/>
                </a:solidFill>
                <a:latin typeface="Arial" panose="020B0604020202020204" pitchFamily="34" charset="0"/>
                <a:cs typeface="Arial" panose="020B0604020202020204" pitchFamily="34" charset="0"/>
              </a:rPr>
              <a:t>Formación al Comité de Convivencia Laboral</a:t>
            </a:r>
          </a:p>
          <a:p>
            <a:pPr marL="171450" indent="-171450">
              <a:buFont typeface="Wingdings" panose="05000000000000000000" pitchFamily="2" charset="2"/>
              <a:buChar char="v"/>
              <a:defRPr/>
            </a:pPr>
            <a:r>
              <a:rPr lang="es-CO" sz="1200" dirty="0">
                <a:solidFill>
                  <a:prstClr val="black"/>
                </a:solidFill>
                <a:latin typeface="Arial" panose="020B0604020202020204" pitchFamily="34" charset="0"/>
                <a:cs typeface="Arial" panose="020B0604020202020204" pitchFamily="34" charset="0"/>
              </a:rPr>
              <a:t>Programa Conscientemente</a:t>
            </a:r>
          </a:p>
          <a:p>
            <a:pPr marL="171450" indent="-171450">
              <a:buFont typeface="Wingdings" panose="05000000000000000000" pitchFamily="2" charset="2"/>
              <a:buChar char="v"/>
              <a:defRPr/>
            </a:pPr>
            <a:r>
              <a:rPr lang="es-CO" sz="1200" dirty="0">
                <a:solidFill>
                  <a:prstClr val="black"/>
                </a:solidFill>
                <a:latin typeface="Arial" panose="020B0604020202020204" pitchFamily="34" charset="0"/>
                <a:cs typeface="Arial" panose="020B0604020202020204" pitchFamily="34" charset="0"/>
              </a:rPr>
              <a:t>Intervención de Factores de riesgo psicosocial</a:t>
            </a:r>
          </a:p>
          <a:p>
            <a:pPr marL="171450" indent="-171450">
              <a:buFont typeface="Wingdings" panose="05000000000000000000" pitchFamily="2" charset="2"/>
              <a:buChar char="v"/>
              <a:defRPr/>
            </a:pPr>
            <a:r>
              <a:rPr lang="es-CO" sz="1200" dirty="0">
                <a:solidFill>
                  <a:prstClr val="black"/>
                </a:solidFill>
                <a:latin typeface="Arial" panose="020B0604020202020204" pitchFamily="34" charset="0"/>
                <a:cs typeface="Arial" panose="020B0604020202020204" pitchFamily="34" charset="0"/>
              </a:rPr>
              <a:t>Consultoría individual y organizacional</a:t>
            </a:r>
          </a:p>
        </p:txBody>
      </p:sp>
      <p:sp>
        <p:nvSpPr>
          <p:cNvPr id="10" name="Rectángulo redondeado 9"/>
          <p:cNvSpPr/>
          <p:nvPr/>
        </p:nvSpPr>
        <p:spPr>
          <a:xfrm>
            <a:off x="8439769" y="1725494"/>
            <a:ext cx="3254375" cy="2286000"/>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171450" indent="-171450">
              <a:buFont typeface="Wingdings" panose="05000000000000000000" pitchFamily="2" charset="2"/>
              <a:buChar char="v"/>
              <a:defRPr/>
            </a:pPr>
            <a:r>
              <a:rPr lang="es-CO" sz="1200" dirty="0">
                <a:solidFill>
                  <a:prstClr val="black"/>
                </a:solidFill>
                <a:latin typeface="Arial" panose="020B0604020202020204" pitchFamily="34" charset="0"/>
                <a:cs typeface="Arial" panose="020B0604020202020204" pitchFamily="34" charset="0"/>
              </a:rPr>
              <a:t>Prevención de Desórdenes Músculo Esqueléticos – DME </a:t>
            </a:r>
          </a:p>
          <a:p>
            <a:pPr marL="171450" indent="-171450">
              <a:buFont typeface="Wingdings" panose="05000000000000000000" pitchFamily="2" charset="2"/>
              <a:buChar char="v"/>
              <a:defRPr/>
            </a:pPr>
            <a:r>
              <a:rPr lang="es-CO" sz="1200" dirty="0">
                <a:solidFill>
                  <a:prstClr val="black"/>
                </a:solidFill>
                <a:latin typeface="Arial" panose="020B0604020202020204" pitchFamily="34" charset="0"/>
                <a:cs typeface="Arial" panose="020B0604020202020204" pitchFamily="34" charset="0"/>
              </a:rPr>
              <a:t>Prevención lesiones deportivas Juegos Rama Judicial </a:t>
            </a:r>
          </a:p>
          <a:p>
            <a:pPr marL="171450" indent="-171450">
              <a:buFont typeface="Wingdings" panose="05000000000000000000" pitchFamily="2" charset="2"/>
              <a:buChar char="v"/>
              <a:defRPr/>
            </a:pPr>
            <a:r>
              <a:rPr lang="es-CO" sz="1200" dirty="0">
                <a:solidFill>
                  <a:prstClr val="black"/>
                </a:solidFill>
                <a:latin typeface="Arial" panose="020B0604020202020204" pitchFamily="34" charset="0"/>
                <a:cs typeface="Arial" panose="020B0604020202020204" pitchFamily="34" charset="0"/>
              </a:rPr>
              <a:t>Inspecciones a condiciones del puesto de trabajo </a:t>
            </a:r>
          </a:p>
          <a:p>
            <a:pPr marL="171450" indent="-171450">
              <a:buFont typeface="Wingdings" panose="05000000000000000000" pitchFamily="2" charset="2"/>
              <a:buChar char="v"/>
              <a:defRPr/>
            </a:pPr>
            <a:r>
              <a:rPr lang="es-CO" sz="1200" dirty="0">
                <a:solidFill>
                  <a:prstClr val="black"/>
                </a:solidFill>
                <a:latin typeface="Arial" panose="020B0604020202020204" pitchFamily="34" charset="0"/>
                <a:cs typeface="Arial" panose="020B0604020202020204" pitchFamily="34" charset="0"/>
              </a:rPr>
              <a:t>Implementación Sistema de Vigilancia para la Prevención de  Desórdenes Músculo Esqueléticos</a:t>
            </a:r>
          </a:p>
        </p:txBody>
      </p:sp>
      <p:sp>
        <p:nvSpPr>
          <p:cNvPr id="11" name="Rectángulo redondeado 10"/>
          <p:cNvSpPr/>
          <p:nvPr/>
        </p:nvSpPr>
        <p:spPr>
          <a:xfrm>
            <a:off x="3016057" y="3627651"/>
            <a:ext cx="2229019" cy="887610"/>
          </a:xfrm>
          <a:prstGeom prst="round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CO" sz="1400" dirty="0">
                <a:ln w="12700">
                  <a:solidFill>
                    <a:srgbClr val="1F497D">
                      <a:satMod val="155000"/>
                    </a:srgbClr>
                  </a:solidFill>
                  <a:prstDash val="solid"/>
                </a:ln>
                <a:solidFill>
                  <a:prstClr val="black"/>
                </a:solidFill>
                <a:latin typeface="Arial" panose="020B0604020202020204" pitchFamily="34" charset="0"/>
                <a:cs typeface="Arial" panose="020B0604020202020204" pitchFamily="34" charset="0"/>
              </a:rPr>
              <a:t>PROGRAMA DE VIGILANCIA </a:t>
            </a:r>
          </a:p>
          <a:p>
            <a:pPr algn="ctr" eaLnBrk="1" fontAlgn="auto" hangingPunct="1">
              <a:spcBef>
                <a:spcPts val="0"/>
              </a:spcBef>
              <a:spcAft>
                <a:spcPts val="0"/>
              </a:spcAft>
              <a:defRPr/>
            </a:pPr>
            <a:r>
              <a:rPr lang="es-CO" sz="1400" dirty="0">
                <a:ln w="12700">
                  <a:solidFill>
                    <a:srgbClr val="1F497D">
                      <a:satMod val="155000"/>
                    </a:srgbClr>
                  </a:solidFill>
                  <a:prstDash val="solid"/>
                </a:ln>
                <a:solidFill>
                  <a:prstClr val="black"/>
                </a:solidFill>
                <a:latin typeface="Arial" panose="020B0604020202020204" pitchFamily="34" charset="0"/>
                <a:cs typeface="Arial" panose="020B0604020202020204" pitchFamily="34" charset="0"/>
              </a:rPr>
              <a:t>EPIDEMIOLÓGICA </a:t>
            </a:r>
          </a:p>
        </p:txBody>
      </p:sp>
      <p:sp>
        <p:nvSpPr>
          <p:cNvPr id="12" name="Rectángulo redondeado 11"/>
          <p:cNvSpPr/>
          <p:nvPr/>
        </p:nvSpPr>
        <p:spPr>
          <a:xfrm>
            <a:off x="2945432" y="5637094"/>
            <a:ext cx="5389562" cy="8509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s-ES_tradnl" sz="1200" dirty="0">
              <a:solidFill>
                <a:prstClr val="black"/>
              </a:solidFill>
              <a:latin typeface="Arial" panose="020B0604020202020204" pitchFamily="34" charset="0"/>
              <a:cs typeface="Arial" panose="020B0604020202020204" pitchFamily="34" charset="0"/>
            </a:endParaRPr>
          </a:p>
          <a:p>
            <a:pPr marL="171450" indent="-171450">
              <a:buFont typeface="Wingdings" panose="05000000000000000000" pitchFamily="2" charset="2"/>
              <a:buChar char="v"/>
              <a:defRPr/>
            </a:pPr>
            <a:r>
              <a:rPr lang="es-ES_tradnl" sz="1200" dirty="0">
                <a:solidFill>
                  <a:prstClr val="black"/>
                </a:solidFill>
                <a:latin typeface="Arial" panose="020B0604020202020204" pitchFamily="34" charset="0"/>
                <a:cs typeface="Arial" panose="020B0604020202020204" pitchFamily="34" charset="0"/>
              </a:rPr>
              <a:t>Evaluaciones Medicas (EMOS)</a:t>
            </a:r>
          </a:p>
          <a:p>
            <a:pPr marL="171450" indent="-171450">
              <a:buFont typeface="Wingdings" panose="05000000000000000000" pitchFamily="2" charset="2"/>
              <a:buChar char="v"/>
              <a:defRPr/>
            </a:pPr>
            <a:r>
              <a:rPr lang="es-CO" sz="1200" dirty="0">
                <a:solidFill>
                  <a:prstClr val="black"/>
                </a:solidFill>
                <a:latin typeface="Arial" panose="020B0604020202020204" pitchFamily="34" charset="0"/>
                <a:cs typeface="Arial" panose="020B0604020202020204" pitchFamily="34" charset="0"/>
              </a:rPr>
              <a:t>Programa de promoción y Prevención en salud y estilos de vida y entorno saludable. - Salud publica</a:t>
            </a:r>
          </a:p>
          <a:p>
            <a:pPr marL="171450" indent="-171450">
              <a:buFont typeface="Wingdings" panose="05000000000000000000" pitchFamily="2" charset="2"/>
              <a:buChar char="v"/>
              <a:defRPr/>
            </a:pPr>
            <a:r>
              <a:rPr lang="es-CO" sz="1200" dirty="0">
                <a:solidFill>
                  <a:prstClr val="black"/>
                </a:solidFill>
                <a:latin typeface="Arial" panose="020B0604020202020204" pitchFamily="34" charset="0"/>
                <a:cs typeface="Arial" panose="020B0604020202020204" pitchFamily="34" charset="0"/>
              </a:rPr>
              <a:t>Reporte e investigación de Casi Accidentes y Accidentes de Trabajo</a:t>
            </a:r>
            <a:endParaRPr lang="es-ES_tradnl" sz="1200" dirty="0">
              <a:solidFill>
                <a:prstClr val="black"/>
              </a:solidFill>
              <a:latin typeface="Arial" panose="020B0604020202020204" pitchFamily="34" charset="0"/>
              <a:cs typeface="Arial" panose="020B0604020202020204" pitchFamily="34" charset="0"/>
            </a:endParaRPr>
          </a:p>
          <a:p>
            <a:pPr>
              <a:defRPr/>
            </a:pPr>
            <a:endParaRPr lang="es-CO" sz="1200" dirty="0">
              <a:solidFill>
                <a:prstClr val="black"/>
              </a:solidFill>
              <a:latin typeface="Arial" panose="020B0604020202020204" pitchFamily="34" charset="0"/>
              <a:cs typeface="Arial" panose="020B0604020202020204" pitchFamily="34" charset="0"/>
            </a:endParaRPr>
          </a:p>
        </p:txBody>
      </p:sp>
      <p:sp>
        <p:nvSpPr>
          <p:cNvPr id="13" name="Abrir llave 12"/>
          <p:cNvSpPr/>
          <p:nvPr/>
        </p:nvSpPr>
        <p:spPr>
          <a:xfrm>
            <a:off x="2491407" y="4079757"/>
            <a:ext cx="336550" cy="1798637"/>
          </a:xfrm>
          <a:prstGeom prst="lef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s-CO" dirty="0">
              <a:solidFill>
                <a:prstClr val="black"/>
              </a:solidFill>
            </a:endParaRPr>
          </a:p>
        </p:txBody>
      </p:sp>
      <p:sp>
        <p:nvSpPr>
          <p:cNvPr id="14" name="Abrir llave 13"/>
          <p:cNvSpPr/>
          <p:nvPr/>
        </p:nvSpPr>
        <p:spPr>
          <a:xfrm>
            <a:off x="5433044" y="2928819"/>
            <a:ext cx="312738" cy="2286000"/>
          </a:xfrm>
          <a:prstGeom prst="lef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s-CO" dirty="0">
              <a:solidFill>
                <a:prstClr val="black"/>
              </a:solidFill>
            </a:endParaRPr>
          </a:p>
        </p:txBody>
      </p:sp>
      <p:sp>
        <p:nvSpPr>
          <p:cNvPr id="15" name="Rectángulo redondeado 14"/>
          <p:cNvSpPr/>
          <p:nvPr/>
        </p:nvSpPr>
        <p:spPr>
          <a:xfrm>
            <a:off x="215226" y="4167655"/>
            <a:ext cx="2133004" cy="1710739"/>
          </a:xfrm>
          <a:prstGeom prst="round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ES_tradnl" sz="1400" dirty="0">
                <a:ln w="12700">
                  <a:solidFill>
                    <a:srgbClr val="1F497D">
                      <a:satMod val="155000"/>
                    </a:srgbClr>
                  </a:solidFill>
                  <a:prstDash val="solid"/>
                </a:ln>
                <a:solidFill>
                  <a:prstClr val="black"/>
                </a:solidFill>
                <a:latin typeface="Arial" panose="020B0604020202020204" pitchFamily="34" charset="0"/>
                <a:cs typeface="Arial" panose="020B0604020202020204" pitchFamily="34" charset="0"/>
              </a:rPr>
              <a:t>GESTIÓN DE LA SALUD</a:t>
            </a:r>
            <a:endParaRPr lang="es-CO" sz="1400" dirty="0">
              <a:ln w="12700">
                <a:solidFill>
                  <a:srgbClr val="1F497D">
                    <a:satMod val="155000"/>
                  </a:srgbClr>
                </a:solidFill>
                <a:prstDash val="solid"/>
              </a:ln>
              <a:solidFill>
                <a:prstClr val="black"/>
              </a:solidFill>
              <a:latin typeface="Arial" panose="020B0604020202020204" pitchFamily="34" charset="0"/>
              <a:cs typeface="Arial" panose="020B0604020202020204" pitchFamily="34" charset="0"/>
            </a:endParaRPr>
          </a:p>
        </p:txBody>
      </p:sp>
      <p:sp>
        <p:nvSpPr>
          <p:cNvPr id="2" name="Rectángulo 1"/>
          <p:cNvSpPr/>
          <p:nvPr/>
        </p:nvSpPr>
        <p:spPr>
          <a:xfrm>
            <a:off x="1162868" y="1909430"/>
            <a:ext cx="4082208" cy="461665"/>
          </a:xfrm>
          <a:prstGeom prst="rect">
            <a:avLst/>
          </a:prstGeom>
        </p:spPr>
        <p:txBody>
          <a:bodyPr wrap="none">
            <a:spAutoFit/>
          </a:bodyPr>
          <a:lstStyle/>
          <a:p>
            <a:r>
              <a:rPr lang="es-CO" altLang="es-CO" sz="2400" b="1" dirty="0">
                <a:ln w="0">
                  <a:noFill/>
                </a:ln>
                <a:solidFill>
                  <a:schemeClr val="accent1"/>
                </a:solidFill>
                <a:effectLst>
                  <a:outerShdw blurRad="38100" dist="25400" dir="5400000" algn="ctr" rotWithShape="0">
                    <a:srgbClr val="6E747A">
                      <a:alpha val="43000"/>
                    </a:srgbClr>
                  </a:outerShdw>
                </a:effectLst>
              </a:rPr>
              <a:t>SG-SST  RAMA JUDICIAL  </a:t>
            </a:r>
          </a:p>
        </p:txBody>
      </p:sp>
    </p:spTree>
    <p:extLst>
      <p:ext uri="{BB962C8B-B14F-4D97-AF65-F5344CB8AC3E}">
        <p14:creationId xmlns:p14="http://schemas.microsoft.com/office/powerpoint/2010/main" val="2514593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925600" y="274637"/>
            <a:ext cx="10286933" cy="1003964"/>
          </a:xfrm>
        </p:spPr>
        <p:txBody>
          <a:bodyPr>
            <a:normAutofit/>
          </a:bodyPr>
          <a:lstStyle/>
          <a:p>
            <a:r>
              <a:rPr lang="es-CO" sz="4000" b="0" dirty="0">
                <a:latin typeface="Calibri" panose="020F0502020204030204" pitchFamily="34" charset="0"/>
                <a:cs typeface="Calibri" panose="020F0502020204030204" pitchFamily="34" charset="0"/>
              </a:rPr>
              <a:t>                                      </a:t>
            </a:r>
          </a:p>
        </p:txBody>
      </p:sp>
      <p:pic>
        <p:nvPicPr>
          <p:cNvPr id="5" name="Google Shape;38;p3">
            <a:extLst>
              <a:ext uri="{FF2B5EF4-FFF2-40B4-BE49-F238E27FC236}">
                <a16:creationId xmlns="" xmlns:a16="http://schemas.microsoft.com/office/drawing/2014/main" id="{7AAB0B4F-77F4-4587-A084-72A6FDF56F51}"/>
              </a:ext>
            </a:extLst>
          </p:cNvPr>
          <p:cNvPicPr preferRelativeResize="0"/>
          <p:nvPr/>
        </p:nvPicPr>
        <p:blipFill rotWithShape="1">
          <a:blip r:embed="rId3" cstate="print">
            <a:alphaModFix/>
          </a:blip>
          <a:srcRect/>
          <a:stretch/>
        </p:blipFill>
        <p:spPr>
          <a:xfrm>
            <a:off x="678584" y="215802"/>
            <a:ext cx="3727234" cy="1062799"/>
          </a:xfrm>
          <a:prstGeom prst="rect">
            <a:avLst/>
          </a:prstGeom>
          <a:noFill/>
          <a:ln>
            <a:noFill/>
          </a:ln>
        </p:spPr>
      </p:pic>
      <p:sp>
        <p:nvSpPr>
          <p:cNvPr id="7" name="Rectángulo redondeado 6"/>
          <p:cNvSpPr/>
          <p:nvPr/>
        </p:nvSpPr>
        <p:spPr>
          <a:xfrm>
            <a:off x="5909914" y="2667465"/>
            <a:ext cx="5592763" cy="2770188"/>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171450" indent="-171450" algn="just">
              <a:buFont typeface="Wingdings" panose="05000000000000000000" pitchFamily="2" charset="2"/>
              <a:buChar char="v"/>
              <a:defRPr/>
            </a:pPr>
            <a:r>
              <a:rPr lang="es-MX" sz="2000" dirty="0">
                <a:solidFill>
                  <a:prstClr val="black"/>
                </a:solidFill>
                <a:latin typeface="Arial" panose="020B0604020202020204" pitchFamily="34" charset="0"/>
                <a:cs typeface="Arial" panose="020B0604020202020204" pitchFamily="34" charset="0"/>
              </a:rPr>
              <a:t>Semana Seguridad y Salud  en el Trabajo</a:t>
            </a:r>
          </a:p>
          <a:p>
            <a:pPr marL="171450" indent="-171450" algn="just">
              <a:buFont typeface="Wingdings" panose="05000000000000000000" pitchFamily="2" charset="2"/>
              <a:buChar char="v"/>
              <a:defRPr/>
            </a:pPr>
            <a:r>
              <a:rPr lang="es-MX" sz="2000" dirty="0">
                <a:solidFill>
                  <a:prstClr val="black"/>
                </a:solidFill>
                <a:latin typeface="Arial" panose="020B0604020202020204" pitchFamily="34" charset="0"/>
                <a:cs typeface="Arial" panose="020B0604020202020204" pitchFamily="34" charset="0"/>
              </a:rPr>
              <a:t>Fomento de estilos de vida saludable y manejo del tiempo libre para servidores próximos al retiro laboral</a:t>
            </a:r>
          </a:p>
          <a:p>
            <a:pPr marL="171450" indent="-171450" algn="just">
              <a:buFont typeface="Wingdings" panose="05000000000000000000" pitchFamily="2" charset="2"/>
              <a:buChar char="v"/>
              <a:defRPr/>
            </a:pPr>
            <a:r>
              <a:rPr lang="es-MX" sz="2000" dirty="0">
                <a:solidFill>
                  <a:prstClr val="black"/>
                </a:solidFill>
                <a:latin typeface="Arial" panose="020B0604020202020204" pitchFamily="34" charset="0"/>
                <a:cs typeface="Arial" panose="020B0604020202020204" pitchFamily="34" charset="0"/>
              </a:rPr>
              <a:t>Encuentros de Municipios, Jurisdicciones y/o Brigadas de Intervención</a:t>
            </a:r>
            <a:endParaRPr lang="es-CO" sz="2000" dirty="0">
              <a:solidFill>
                <a:prstClr val="black"/>
              </a:solidFill>
              <a:latin typeface="Arial" panose="020B0604020202020204" pitchFamily="34" charset="0"/>
              <a:cs typeface="Arial" panose="020B0604020202020204" pitchFamily="34" charset="0"/>
            </a:endParaRPr>
          </a:p>
        </p:txBody>
      </p:sp>
      <p:sp>
        <p:nvSpPr>
          <p:cNvPr id="8" name="Rectángulo redondeado 7"/>
          <p:cNvSpPr/>
          <p:nvPr/>
        </p:nvSpPr>
        <p:spPr>
          <a:xfrm>
            <a:off x="803018" y="3476360"/>
            <a:ext cx="4194390" cy="1152128"/>
          </a:xfrm>
          <a:prstGeom prst="round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ES_tradnl" sz="1400" dirty="0">
                <a:ln w="12700">
                  <a:solidFill>
                    <a:srgbClr val="1F497D">
                      <a:satMod val="155000"/>
                    </a:srgbClr>
                  </a:solidFill>
                  <a:prstDash val="solid"/>
                </a:ln>
                <a:solidFill>
                  <a:prstClr val="black"/>
                </a:solidFill>
                <a:latin typeface="Arial" panose="020B0604020202020204" pitchFamily="34" charset="0"/>
                <a:cs typeface="Arial" panose="020B0604020202020204" pitchFamily="34" charset="0"/>
              </a:rPr>
              <a:t>PREVENCIÓN INTEGRAL</a:t>
            </a:r>
            <a:endParaRPr lang="es-CO" sz="1400" dirty="0">
              <a:ln w="12700">
                <a:solidFill>
                  <a:srgbClr val="1F497D">
                    <a:satMod val="155000"/>
                  </a:srgbClr>
                </a:solidFill>
                <a:prstDash val="solid"/>
              </a:ln>
              <a:solidFill>
                <a:prstClr val="black"/>
              </a:solidFill>
              <a:latin typeface="Arial" panose="020B0604020202020204" pitchFamily="34" charset="0"/>
              <a:cs typeface="Arial" panose="020B0604020202020204" pitchFamily="34" charset="0"/>
            </a:endParaRPr>
          </a:p>
        </p:txBody>
      </p:sp>
      <p:sp>
        <p:nvSpPr>
          <p:cNvPr id="9" name="Abrir llave 8"/>
          <p:cNvSpPr/>
          <p:nvPr/>
        </p:nvSpPr>
        <p:spPr>
          <a:xfrm>
            <a:off x="5133627" y="3181815"/>
            <a:ext cx="503237" cy="1741488"/>
          </a:xfrm>
          <a:prstGeom prst="lef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s-CO" dirty="0">
              <a:solidFill>
                <a:prstClr val="black"/>
              </a:solidFill>
            </a:endParaRPr>
          </a:p>
        </p:txBody>
      </p:sp>
    </p:spTree>
    <p:extLst>
      <p:ext uri="{BB962C8B-B14F-4D97-AF65-F5344CB8AC3E}">
        <p14:creationId xmlns:p14="http://schemas.microsoft.com/office/powerpoint/2010/main" val="2245542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 xmlns:a16="http://schemas.microsoft.com/office/drawing/2014/main" id="{E726AFE7-1A73-408A-427B-22C0C58063BA}"/>
              </a:ext>
            </a:extLst>
          </p:cNvPr>
          <p:cNvSpPr>
            <a:spLocks noGrp="1"/>
          </p:cNvSpPr>
          <p:nvPr>
            <p:ph type="title"/>
          </p:nvPr>
        </p:nvSpPr>
        <p:spPr>
          <a:xfrm>
            <a:off x="552450" y="1628775"/>
            <a:ext cx="10972800" cy="1143000"/>
          </a:xfrm>
        </p:spPr>
        <p:txBody>
          <a:bodyPr>
            <a:normAutofit/>
          </a:bodyPr>
          <a:lstStyle/>
          <a:p>
            <a:pPr>
              <a:defRPr/>
            </a:pPr>
            <a:r>
              <a:rPr lang="es-CO" b="1" dirty="0" smtClean="0">
                <a:ln w="0"/>
                <a:solidFill>
                  <a:schemeClr val="accent1"/>
                </a:solidFill>
                <a:effectLst>
                  <a:outerShdw blurRad="38100" dist="25400" dir="5400000" algn="ctr" rotWithShape="0">
                    <a:srgbClr val="6E747A">
                      <a:alpha val="43000"/>
                    </a:srgbClr>
                  </a:outerShdw>
                </a:effectLst>
              </a:rPr>
              <a:t>SALUD PÚBLICA</a:t>
            </a:r>
            <a:endParaRPr lang="es-CO" b="1" dirty="0">
              <a:ln w="0"/>
              <a:solidFill>
                <a:schemeClr val="accent1"/>
              </a:solidFill>
              <a:effectLst>
                <a:outerShdw blurRad="38100" dist="25400" dir="5400000" algn="ctr" rotWithShape="0">
                  <a:srgbClr val="6E747A">
                    <a:alpha val="43000"/>
                  </a:srgbClr>
                </a:outerShdw>
              </a:effectLst>
            </a:endParaRPr>
          </a:p>
        </p:txBody>
      </p:sp>
      <p:pic>
        <p:nvPicPr>
          <p:cNvPr id="17" name="Google Shape;38;p3">
            <a:extLst>
              <a:ext uri="{FF2B5EF4-FFF2-40B4-BE49-F238E27FC236}">
                <a16:creationId xmlns="" xmlns:a16="http://schemas.microsoft.com/office/drawing/2014/main" id="{6E17EF43-AE2B-CF3B-C7BB-19706550301E}"/>
              </a:ext>
            </a:extLst>
          </p:cNvPr>
          <p:cNvPicPr preferRelativeResize="0"/>
          <p:nvPr/>
        </p:nvPicPr>
        <p:blipFill rotWithShape="1">
          <a:blip r:embed="rId2" cstate="print">
            <a:alphaModFix/>
          </a:blip>
          <a:srcRect/>
          <a:stretch/>
        </p:blipFill>
        <p:spPr>
          <a:xfrm>
            <a:off x="552450" y="514657"/>
            <a:ext cx="2979016" cy="863254"/>
          </a:xfrm>
          <a:prstGeom prst="rect">
            <a:avLst/>
          </a:prstGeom>
          <a:noFill/>
          <a:ln>
            <a:noFill/>
          </a:ln>
        </p:spPr>
      </p:pic>
      <p:sp>
        <p:nvSpPr>
          <p:cNvPr id="2" name="CuadroTexto 1">
            <a:extLst>
              <a:ext uri="{FF2B5EF4-FFF2-40B4-BE49-F238E27FC236}">
                <a16:creationId xmlns="" xmlns:a16="http://schemas.microsoft.com/office/drawing/2014/main" id="{87E43C70-FD07-CB62-760A-BA23BCDB4325}"/>
              </a:ext>
            </a:extLst>
          </p:cNvPr>
          <p:cNvSpPr txBox="1"/>
          <p:nvPr/>
        </p:nvSpPr>
        <p:spPr>
          <a:xfrm>
            <a:off x="828675" y="2587109"/>
            <a:ext cx="8132755" cy="369332"/>
          </a:xfrm>
          <a:prstGeom prst="rect">
            <a:avLst/>
          </a:prstGeom>
          <a:noFill/>
        </p:spPr>
        <p:txBody>
          <a:bodyPr wrap="square" rtlCol="0">
            <a:spAutoFit/>
          </a:bodyPr>
          <a:lstStyle/>
          <a:p>
            <a:r>
              <a:rPr lang="es-MX" b="1" dirty="0"/>
              <a:t>Sars-CoV-2 COVID-19  </a:t>
            </a:r>
            <a:endParaRPr lang="es-CO" b="1" dirty="0"/>
          </a:p>
        </p:txBody>
      </p:sp>
      <p:sp>
        <p:nvSpPr>
          <p:cNvPr id="3" name="CuadroTexto 2">
            <a:extLst>
              <a:ext uri="{FF2B5EF4-FFF2-40B4-BE49-F238E27FC236}">
                <a16:creationId xmlns="" xmlns:a16="http://schemas.microsoft.com/office/drawing/2014/main" id="{B11CB6BC-60AE-B2E9-1CF0-20891EF56923}"/>
              </a:ext>
            </a:extLst>
          </p:cNvPr>
          <p:cNvSpPr txBox="1"/>
          <p:nvPr/>
        </p:nvSpPr>
        <p:spPr>
          <a:xfrm>
            <a:off x="828675" y="2975431"/>
            <a:ext cx="10796586" cy="1477328"/>
          </a:xfrm>
          <a:prstGeom prst="rect">
            <a:avLst/>
          </a:prstGeom>
          <a:noFill/>
        </p:spPr>
        <p:txBody>
          <a:bodyPr wrap="square" rtlCol="0">
            <a:spAutoFit/>
          </a:bodyPr>
          <a:lstStyle/>
          <a:p>
            <a:pPr algn="just"/>
            <a:r>
              <a:rPr lang="es-MX" dirty="0"/>
              <a:t>La COVID-19 fue catalogada </a:t>
            </a:r>
            <a:r>
              <a:rPr lang="es-MX" b="0" i="0" dirty="0">
                <a:effectLst/>
              </a:rPr>
              <a:t>por la Organización Mundial de la Salud como una emergencia en salud pública, por esta razón la Rama Judicial estableció en </a:t>
            </a:r>
            <a:r>
              <a:rPr lang="es-MX" dirty="0"/>
              <a:t>la </a:t>
            </a:r>
            <a:r>
              <a:rPr lang="es-MX" b="0" i="0" dirty="0">
                <a:effectLst/>
              </a:rPr>
              <a:t>pagina Web un micrositio de consulta con los lineamientos, indicaciones y/o medidas preventivas en cuanto a la mitigación de la COVID-19, </a:t>
            </a:r>
            <a:r>
              <a:rPr lang="es-MX" dirty="0"/>
              <a:t>los cuales  podrán ser consultados a través del siguiente link </a:t>
            </a:r>
            <a:r>
              <a:rPr lang="es-MX" dirty="0">
                <a:hlinkClick r:id="rId3"/>
              </a:rPr>
              <a:t>https://www.ramajudicial.gov.co/web/medidas-covid19/medidas-covid19</a:t>
            </a:r>
            <a:r>
              <a:rPr lang="es-MX" dirty="0"/>
              <a:t> o por medio de su Coordinador de Seguridad y Salud en el Trabajo. </a:t>
            </a:r>
          </a:p>
        </p:txBody>
      </p:sp>
      <p:pic>
        <p:nvPicPr>
          <p:cNvPr id="1026" name="Picture 2" descr="Mitigación COVID – 19 - Comfenalco Valle Delagente">
            <a:extLst>
              <a:ext uri="{FF2B5EF4-FFF2-40B4-BE49-F238E27FC236}">
                <a16:creationId xmlns="" xmlns:a16="http://schemas.microsoft.com/office/drawing/2014/main" id="{E7471584-BF98-4A21-43AF-5FE9CF0ADF8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5404" y="5265671"/>
            <a:ext cx="4518886" cy="120032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áles trabajadores tienen derecho a un día libre remunerado por vacunarse  contra el Covid-19? – Kelia Álvarez López | Abogado En Colombia">
            <a:extLst>
              <a:ext uri="{FF2B5EF4-FFF2-40B4-BE49-F238E27FC236}">
                <a16:creationId xmlns="" xmlns:a16="http://schemas.microsoft.com/office/drawing/2014/main" id="{731E6D82-0569-51B4-8A69-EB191D63B00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93307" y="4654927"/>
            <a:ext cx="2981326" cy="198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8207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925600" y="274637"/>
            <a:ext cx="10286933" cy="1003964"/>
          </a:xfrm>
        </p:spPr>
        <p:txBody>
          <a:bodyPr>
            <a:normAutofit/>
          </a:bodyPr>
          <a:lstStyle/>
          <a:p>
            <a:r>
              <a:rPr lang="es-CO" sz="4000" b="0" dirty="0">
                <a:latin typeface="Calibri" panose="020F0502020204030204" pitchFamily="34" charset="0"/>
                <a:cs typeface="Calibri" panose="020F0502020204030204" pitchFamily="34" charset="0"/>
              </a:rPr>
              <a:t>                                      </a:t>
            </a:r>
          </a:p>
        </p:txBody>
      </p:sp>
      <p:pic>
        <p:nvPicPr>
          <p:cNvPr id="5" name="Google Shape;38;p3">
            <a:extLst>
              <a:ext uri="{FF2B5EF4-FFF2-40B4-BE49-F238E27FC236}">
                <a16:creationId xmlns="" xmlns:a16="http://schemas.microsoft.com/office/drawing/2014/main" id="{7AAB0B4F-77F4-4587-A084-72A6FDF56F51}"/>
              </a:ext>
            </a:extLst>
          </p:cNvPr>
          <p:cNvPicPr preferRelativeResize="0"/>
          <p:nvPr/>
        </p:nvPicPr>
        <p:blipFill rotWithShape="1">
          <a:blip r:embed="rId3" cstate="print">
            <a:alphaModFix/>
          </a:blip>
          <a:srcRect/>
          <a:stretch/>
        </p:blipFill>
        <p:spPr>
          <a:xfrm>
            <a:off x="678584" y="215802"/>
            <a:ext cx="3727234" cy="1062799"/>
          </a:xfrm>
          <a:prstGeom prst="rect">
            <a:avLst/>
          </a:prstGeom>
          <a:noFill/>
          <a:ln>
            <a:noFill/>
          </a:ln>
        </p:spPr>
      </p:pic>
      <p:sp>
        <p:nvSpPr>
          <p:cNvPr id="7" name="Rectángulo 2"/>
          <p:cNvSpPr>
            <a:spLocks noChangeArrowheads="1"/>
          </p:cNvSpPr>
          <p:nvPr/>
        </p:nvSpPr>
        <p:spPr bwMode="auto">
          <a:xfrm>
            <a:off x="6385467" y="1659573"/>
            <a:ext cx="5439008" cy="4513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07000"/>
              </a:lnSpc>
              <a:spcAft>
                <a:spcPts val="800"/>
              </a:spcAft>
            </a:pPr>
            <a:r>
              <a:rPr lang="es-MX" sz="2400" b="1" dirty="0"/>
              <a:t>Artículo 2.2.4.6.8. Obligaciones de los empleadores.</a:t>
            </a:r>
          </a:p>
          <a:p>
            <a:pPr algn="just">
              <a:lnSpc>
                <a:spcPct val="107000"/>
              </a:lnSpc>
              <a:spcAft>
                <a:spcPts val="800"/>
              </a:spcAft>
            </a:pPr>
            <a:r>
              <a:rPr lang="es-CO" altLang="en-US" sz="2400" dirty="0">
                <a:cs typeface="Times New Roman" panose="02020603050405020304" pitchFamily="18" charset="0"/>
              </a:rPr>
              <a:t>El empleador está obligado a la protección de la seguridad y la salud de los trabajadores, acorde con lo establecido en la normatividad vigente. Dentro del Sistema de Gestión de la Seguridad y Salud en el Trabajo (SG-SST) en la empresa, el empleador tendrá entre otras, las siguientes obligaciones:</a:t>
            </a:r>
            <a:endParaRPr lang="en-US" altLang="en-US" sz="2000" dirty="0">
              <a:cs typeface="Calibri" panose="020F0502020204030204" pitchFamily="34" charset="0"/>
            </a:endParaRPr>
          </a:p>
        </p:txBody>
      </p:sp>
      <p:pic>
        <p:nvPicPr>
          <p:cNvPr id="2" name="Imagen 1"/>
          <p:cNvPicPr>
            <a:picLocks noChangeAspect="1"/>
          </p:cNvPicPr>
          <p:nvPr/>
        </p:nvPicPr>
        <p:blipFill>
          <a:blip r:embed="rId4"/>
          <a:stretch>
            <a:fillRect/>
          </a:stretch>
        </p:blipFill>
        <p:spPr>
          <a:xfrm>
            <a:off x="671876" y="1885263"/>
            <a:ext cx="5397190" cy="4061716"/>
          </a:xfrm>
          <a:prstGeom prst="rect">
            <a:avLst/>
          </a:prstGeom>
        </p:spPr>
      </p:pic>
      <p:sp>
        <p:nvSpPr>
          <p:cNvPr id="10" name="Rectángulo 9"/>
          <p:cNvSpPr/>
          <p:nvPr/>
        </p:nvSpPr>
        <p:spPr>
          <a:xfrm>
            <a:off x="1718718" y="5577647"/>
            <a:ext cx="2531462" cy="369332"/>
          </a:xfrm>
          <a:prstGeom prst="rect">
            <a:avLst/>
          </a:prstGeom>
        </p:spPr>
        <p:txBody>
          <a:bodyPr wrap="none">
            <a:spAutoFit/>
          </a:bodyPr>
          <a:lstStyle/>
          <a:p>
            <a:pPr algn="ctr">
              <a:defRPr/>
            </a:pPr>
            <a:r>
              <a:rPr lang="es-CO" b="1" dirty="0"/>
              <a:t>Decreto 1072 de 2015</a:t>
            </a:r>
            <a:endParaRPr lang="es-CO" b="1" cap="all" dirty="0">
              <a:ln w="9000" cmpd="sng">
                <a:solidFill>
                  <a:schemeClr val="accent4">
                    <a:shade val="50000"/>
                    <a:satMod val="120000"/>
                  </a:schemeClr>
                </a:solidFill>
                <a:prstDash val="solid"/>
              </a:ln>
              <a:solidFill>
                <a:srgbClr val="0070C0"/>
              </a:soli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1314063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925600" y="274637"/>
            <a:ext cx="10286933" cy="1003964"/>
          </a:xfrm>
        </p:spPr>
        <p:txBody>
          <a:bodyPr>
            <a:normAutofit/>
          </a:bodyPr>
          <a:lstStyle/>
          <a:p>
            <a:r>
              <a:rPr lang="es-CO" sz="4000" b="0" dirty="0">
                <a:latin typeface="Calibri" panose="020F0502020204030204" pitchFamily="34" charset="0"/>
                <a:cs typeface="Calibri" panose="020F0502020204030204" pitchFamily="34" charset="0"/>
              </a:rPr>
              <a:t>                                      </a:t>
            </a:r>
          </a:p>
        </p:txBody>
      </p:sp>
      <p:pic>
        <p:nvPicPr>
          <p:cNvPr id="5" name="Google Shape;38;p3">
            <a:extLst>
              <a:ext uri="{FF2B5EF4-FFF2-40B4-BE49-F238E27FC236}">
                <a16:creationId xmlns="" xmlns:a16="http://schemas.microsoft.com/office/drawing/2014/main" id="{7AAB0B4F-77F4-4587-A084-72A6FDF56F51}"/>
              </a:ext>
            </a:extLst>
          </p:cNvPr>
          <p:cNvPicPr preferRelativeResize="0"/>
          <p:nvPr/>
        </p:nvPicPr>
        <p:blipFill rotWithShape="1">
          <a:blip r:embed="rId3" cstate="print">
            <a:alphaModFix/>
          </a:blip>
          <a:srcRect/>
          <a:stretch/>
        </p:blipFill>
        <p:spPr>
          <a:xfrm>
            <a:off x="678584" y="215802"/>
            <a:ext cx="3727234" cy="1062799"/>
          </a:xfrm>
          <a:prstGeom prst="rect">
            <a:avLst/>
          </a:prstGeom>
          <a:noFill/>
          <a:ln>
            <a:noFill/>
          </a:ln>
        </p:spPr>
      </p:pic>
      <p:sp>
        <p:nvSpPr>
          <p:cNvPr id="10" name="Rectángulo 4"/>
          <p:cNvSpPr>
            <a:spLocks noChangeArrowheads="1"/>
          </p:cNvSpPr>
          <p:nvPr/>
        </p:nvSpPr>
        <p:spPr bwMode="auto">
          <a:xfrm>
            <a:off x="380259" y="1651581"/>
            <a:ext cx="11377613" cy="5079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342900" indent="-342900" algn="just">
              <a:lnSpc>
                <a:spcPct val="107000"/>
              </a:lnSpc>
              <a:buFont typeface="+mj-lt"/>
              <a:buAutoNum type="arabicPeriod"/>
            </a:pPr>
            <a:r>
              <a:rPr lang="es-CO" altLang="en-US" sz="1600" dirty="0">
                <a:cs typeface="Times New Roman" panose="02020603050405020304" pitchFamily="18" charset="0"/>
              </a:rPr>
              <a:t>Definir, firmar y divulgar la </a:t>
            </a:r>
            <a:r>
              <a:rPr lang="es-CO" altLang="en-US" sz="1600" b="1" dirty="0">
                <a:cs typeface="Times New Roman" panose="02020603050405020304" pitchFamily="18" charset="0"/>
              </a:rPr>
              <a:t>política de Seguridad y Salud en el Trabajo </a:t>
            </a:r>
            <a:r>
              <a:rPr lang="es-CO" altLang="en-US" sz="1600" dirty="0">
                <a:cs typeface="Times New Roman" panose="02020603050405020304" pitchFamily="18" charset="0"/>
              </a:rPr>
              <a:t>a través de documento escrito, el empleador debe suscribir la política de seguridad y salud en el trabajo de la empresa, la cual deberá proporcionar un marco de referencia para establecer y revisar los objetivos de seguridad y salud en el trabajo.</a:t>
            </a:r>
          </a:p>
          <a:p>
            <a:pPr marL="342900" indent="-342900" algn="just">
              <a:lnSpc>
                <a:spcPct val="107000"/>
              </a:lnSpc>
              <a:buFont typeface="+mj-lt"/>
              <a:buAutoNum type="arabicPeriod"/>
            </a:pPr>
            <a:endParaRPr lang="es-CO" altLang="en-US" sz="1600" dirty="0">
              <a:cs typeface="Times New Roman" panose="02020603050405020304" pitchFamily="18" charset="0"/>
            </a:endParaRPr>
          </a:p>
          <a:p>
            <a:pPr marL="342900" indent="-342900" algn="just">
              <a:lnSpc>
                <a:spcPct val="107000"/>
              </a:lnSpc>
              <a:buFont typeface="+mj-lt"/>
              <a:buAutoNum type="arabicPeriod"/>
            </a:pPr>
            <a:r>
              <a:rPr lang="es-CO" altLang="en-US" sz="1600" dirty="0">
                <a:cs typeface="Times New Roman" panose="02020603050405020304" pitchFamily="18" charset="0"/>
              </a:rPr>
              <a:t>Asignación y Comunicación de </a:t>
            </a:r>
            <a:r>
              <a:rPr lang="es-CO" altLang="en-US" sz="1600" b="1" dirty="0">
                <a:cs typeface="Times New Roman" panose="02020603050405020304" pitchFamily="18" charset="0"/>
              </a:rPr>
              <a:t>Responsabilidades: </a:t>
            </a:r>
            <a:r>
              <a:rPr lang="es-CO" altLang="en-US" sz="1600" dirty="0">
                <a:cs typeface="Times New Roman" panose="02020603050405020304" pitchFamily="18" charset="0"/>
              </a:rPr>
              <a:t>Debe asignar, documentar y comunicar las responsabilidades específicas en Seguridad y Salud en el Trabajo (SST) a todos los niveles de la organización, incluida la alta dirección.</a:t>
            </a:r>
            <a:br>
              <a:rPr lang="es-CO" altLang="en-US" sz="1600" dirty="0">
                <a:cs typeface="Times New Roman" panose="02020603050405020304" pitchFamily="18" charset="0"/>
              </a:rPr>
            </a:br>
            <a:r>
              <a:rPr lang="es-CO" altLang="en-US" sz="1600" dirty="0">
                <a:cs typeface="Times New Roman" panose="02020603050405020304" pitchFamily="18" charset="0"/>
              </a:rPr>
              <a:t> </a:t>
            </a:r>
            <a:endParaRPr lang="en-US" altLang="en-US" sz="1400" dirty="0">
              <a:cs typeface="Calibri" panose="020F0502020204030204" pitchFamily="34" charset="0"/>
            </a:endParaRPr>
          </a:p>
          <a:p>
            <a:pPr marL="342900" indent="-342900" algn="just">
              <a:lnSpc>
                <a:spcPct val="107000"/>
              </a:lnSpc>
              <a:buFont typeface="+mj-lt"/>
              <a:buAutoNum type="arabicPeriod"/>
            </a:pPr>
            <a:r>
              <a:rPr lang="es-CO" altLang="en-US" sz="1600" b="1" dirty="0">
                <a:cs typeface="Times New Roman" panose="02020603050405020304" pitchFamily="18" charset="0"/>
              </a:rPr>
              <a:t>Rendición de cuentas </a:t>
            </a:r>
            <a:r>
              <a:rPr lang="es-CO" altLang="en-US" sz="1600" dirty="0">
                <a:cs typeface="Times New Roman" panose="02020603050405020304" pitchFamily="18" charset="0"/>
              </a:rPr>
              <a:t>al interior de la empresa: A quienes se les hayan delegado responsabilidades en el Sistema de Gestión de la Seguridad y Salud en el Trabajo (SG- SST), tienen la obligación de rendir cuentas internamente en relación con su desempeño. Esta rendición de cuentas se podrá hacer a través de medios escritos, electrónicos, verbales o los que sean considerados por los responsables. La rendición se hará como mínimo anualmente y deberá quedar documentada.</a:t>
            </a:r>
          </a:p>
          <a:p>
            <a:pPr marL="342900" indent="-342900" algn="just">
              <a:lnSpc>
                <a:spcPct val="107000"/>
              </a:lnSpc>
              <a:buFont typeface="+mj-lt"/>
              <a:buAutoNum type="arabicPeriod"/>
            </a:pPr>
            <a:endParaRPr lang="es-CO" altLang="en-US" sz="1600" dirty="0">
              <a:cs typeface="Times New Roman" panose="02020603050405020304" pitchFamily="18" charset="0"/>
            </a:endParaRPr>
          </a:p>
          <a:p>
            <a:pPr marL="342900" indent="-342900" algn="just">
              <a:lnSpc>
                <a:spcPct val="107000"/>
              </a:lnSpc>
              <a:buFont typeface="+mj-lt"/>
              <a:buAutoNum type="arabicPeriod"/>
            </a:pPr>
            <a:r>
              <a:rPr lang="es-CO" altLang="en-US" sz="1600" b="1" dirty="0">
                <a:cs typeface="Times New Roman" panose="02020603050405020304" pitchFamily="18" charset="0"/>
              </a:rPr>
              <a:t>Definición de Recursos</a:t>
            </a:r>
            <a:r>
              <a:rPr lang="es-CO" altLang="en-US" sz="1600" dirty="0">
                <a:cs typeface="Times New Roman" panose="02020603050405020304" pitchFamily="18" charset="0"/>
              </a:rPr>
              <a:t>: Debe definir y asignar los recursos financieros, técnicos y el personal necesario para el diseño, implementación, revisión evaluación y mejora de las medidas de prevención y control, para la gestión eficaz de los peligros y riesgos en el lugar de trabajo y también, para que los responsables de la seguridad y salud en el trabajo en la empresa, el Comité Paritario o Vigía de Seguridad y Salud en el Trabajo según corresponda, puedan cumplir de manera satisfactoria con sus funciones.</a:t>
            </a:r>
            <a:br>
              <a:rPr lang="es-CO" altLang="en-US" sz="1600" dirty="0">
                <a:cs typeface="Times New Roman" panose="02020603050405020304" pitchFamily="18" charset="0"/>
              </a:rPr>
            </a:br>
            <a:r>
              <a:rPr lang="es-CO" altLang="en-US" sz="1600" dirty="0">
                <a:cs typeface="Times New Roman" panose="02020603050405020304" pitchFamily="18" charset="0"/>
              </a:rPr>
              <a:t> </a:t>
            </a:r>
            <a:endParaRPr lang="en-US" altLang="en-US" sz="1600" dirty="0">
              <a:cs typeface="Times New Roman" panose="02020603050405020304" pitchFamily="18" charset="0"/>
            </a:endParaRPr>
          </a:p>
        </p:txBody>
      </p:sp>
    </p:spTree>
    <p:extLst>
      <p:ext uri="{BB962C8B-B14F-4D97-AF65-F5344CB8AC3E}">
        <p14:creationId xmlns:p14="http://schemas.microsoft.com/office/powerpoint/2010/main" val="2856682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925600" y="274637"/>
            <a:ext cx="10286933" cy="1003964"/>
          </a:xfrm>
        </p:spPr>
        <p:txBody>
          <a:bodyPr>
            <a:normAutofit/>
          </a:bodyPr>
          <a:lstStyle/>
          <a:p>
            <a:r>
              <a:rPr lang="es-CO" sz="4000" b="0" dirty="0">
                <a:latin typeface="Calibri" panose="020F0502020204030204" pitchFamily="34" charset="0"/>
                <a:cs typeface="Calibri" panose="020F0502020204030204" pitchFamily="34" charset="0"/>
              </a:rPr>
              <a:t>                                      </a:t>
            </a:r>
          </a:p>
        </p:txBody>
      </p:sp>
      <p:pic>
        <p:nvPicPr>
          <p:cNvPr id="5" name="Google Shape;38;p3">
            <a:extLst>
              <a:ext uri="{FF2B5EF4-FFF2-40B4-BE49-F238E27FC236}">
                <a16:creationId xmlns="" xmlns:a16="http://schemas.microsoft.com/office/drawing/2014/main" id="{7AAB0B4F-77F4-4587-A084-72A6FDF56F51}"/>
              </a:ext>
            </a:extLst>
          </p:cNvPr>
          <p:cNvPicPr preferRelativeResize="0"/>
          <p:nvPr/>
        </p:nvPicPr>
        <p:blipFill rotWithShape="1">
          <a:blip r:embed="rId3" cstate="print">
            <a:alphaModFix/>
          </a:blip>
          <a:srcRect/>
          <a:stretch/>
        </p:blipFill>
        <p:spPr>
          <a:xfrm>
            <a:off x="678584" y="215802"/>
            <a:ext cx="3727234" cy="1062799"/>
          </a:xfrm>
          <a:prstGeom prst="rect">
            <a:avLst/>
          </a:prstGeom>
          <a:noFill/>
          <a:ln>
            <a:noFill/>
          </a:ln>
        </p:spPr>
      </p:pic>
      <p:sp>
        <p:nvSpPr>
          <p:cNvPr id="7" name="Rectángulo 3"/>
          <p:cNvSpPr>
            <a:spLocks noChangeArrowheads="1"/>
          </p:cNvSpPr>
          <p:nvPr/>
        </p:nvSpPr>
        <p:spPr bwMode="auto">
          <a:xfrm>
            <a:off x="272309" y="1459958"/>
            <a:ext cx="11593513" cy="550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342900" indent="-342900" algn="just">
              <a:buFont typeface="+mj-lt"/>
              <a:buAutoNum type="arabicPeriod" startAt="5"/>
            </a:pPr>
            <a:r>
              <a:rPr lang="es-CO" altLang="en-US" sz="1600" dirty="0">
                <a:cs typeface="Times New Roman" panose="02020603050405020304" pitchFamily="18" charset="0"/>
              </a:rPr>
              <a:t>Cumplimiento de los Requisitos </a:t>
            </a:r>
            <a:r>
              <a:rPr lang="es-CO" altLang="en-US" sz="1600" b="1" dirty="0">
                <a:cs typeface="Times New Roman" panose="02020603050405020304" pitchFamily="18" charset="0"/>
              </a:rPr>
              <a:t>Normativos Aplicables</a:t>
            </a:r>
            <a:r>
              <a:rPr lang="es-CO" altLang="en-US" sz="1600" dirty="0">
                <a:cs typeface="Times New Roman" panose="02020603050405020304" pitchFamily="18" charset="0"/>
              </a:rPr>
              <a:t>: Debe garantizar que opera bajo el cumplimiento de la normatividad nacional vigente aplicable en materia de seguridad y salud en el trabajo, en armonía con los estándares mínimos del Sistema Obligatorio de Garantía de Calidad del Sistema General de Riesgos Laborales de que trata el artículo 14 de la Ley 1562 de 2012. </a:t>
            </a:r>
          </a:p>
          <a:p>
            <a:pPr marL="342900" indent="-342900" algn="just">
              <a:buFont typeface="+mj-lt"/>
              <a:buAutoNum type="arabicPeriod" startAt="5"/>
            </a:pPr>
            <a:endParaRPr lang="es-CO" altLang="en-US" sz="1600" dirty="0">
              <a:cs typeface="Times New Roman" panose="02020603050405020304" pitchFamily="18" charset="0"/>
            </a:endParaRPr>
          </a:p>
          <a:p>
            <a:pPr marL="342900" indent="-342900" algn="just">
              <a:buFont typeface="+mj-lt"/>
              <a:buAutoNum type="arabicPeriod" startAt="5"/>
            </a:pPr>
            <a:r>
              <a:rPr lang="es-CO" altLang="en-US" sz="1600" b="1" dirty="0">
                <a:cs typeface="Calibri" panose="020F0502020204030204" pitchFamily="34" charset="0"/>
              </a:rPr>
              <a:t>Gestión de los Peligros y Riesgos</a:t>
            </a:r>
            <a:r>
              <a:rPr lang="es-CO" altLang="en-US" sz="1600" dirty="0">
                <a:cs typeface="Calibri" panose="020F0502020204030204" pitchFamily="34" charset="0"/>
              </a:rPr>
              <a:t>: Debe adoptar disposiciones efectivas para desarrollar las medidas de identificación de peligros, evaluación y valoración de los riesgos y establecimiento de controles que prevengan daños en la salud de los trabajadores y/o contratistas, en los equipos e instalaciones.</a:t>
            </a:r>
          </a:p>
          <a:p>
            <a:pPr marL="342900" indent="-342900" algn="just">
              <a:buFont typeface="+mj-lt"/>
              <a:buAutoNum type="arabicPeriod" startAt="5"/>
            </a:pPr>
            <a:endParaRPr lang="es-CO" altLang="en-US" sz="1600" dirty="0">
              <a:cs typeface="Calibri" panose="020F0502020204030204" pitchFamily="34" charset="0"/>
            </a:endParaRPr>
          </a:p>
          <a:p>
            <a:pPr marL="342900" indent="-342900" algn="just">
              <a:buFont typeface="+mj-lt"/>
              <a:buAutoNum type="arabicPeriod" startAt="5"/>
            </a:pPr>
            <a:r>
              <a:rPr lang="es-CO" altLang="en-US" sz="1600" b="1" dirty="0">
                <a:cs typeface="Calibri" panose="020F0502020204030204" pitchFamily="34" charset="0"/>
              </a:rPr>
              <a:t>Plan de Trabajo Anual en SST</a:t>
            </a:r>
            <a:r>
              <a:rPr lang="es-CO" altLang="en-US" sz="1600" dirty="0">
                <a:cs typeface="Calibri" panose="020F0502020204030204" pitchFamily="34" charset="0"/>
              </a:rPr>
              <a:t>: Debe diseñar y desarrollar un plan de trabajo anual para alcanzar cada uno de los objetivos propuestos en el Sistema de Gestión de la Seguridad y Salud en el Trabajo (SG-SST), el cual debe identificar claramente metas, responsabilidades, recursos y cronograma de actividades, en concordancia con los estándares mínimos del Sistema Obligatorio de Garantía de Calidad del Sistema General de Riesgos Laborales. </a:t>
            </a:r>
          </a:p>
          <a:p>
            <a:pPr marL="342900" indent="-342900" algn="just">
              <a:buFont typeface="+mj-lt"/>
              <a:buAutoNum type="arabicPeriod" startAt="5"/>
            </a:pPr>
            <a:endParaRPr lang="es-CO" altLang="en-US" sz="1600" dirty="0">
              <a:cs typeface="Calibri" panose="020F0502020204030204" pitchFamily="34" charset="0"/>
            </a:endParaRPr>
          </a:p>
          <a:p>
            <a:pPr marL="342900" indent="-342900" algn="just">
              <a:buFont typeface="+mj-lt"/>
              <a:buAutoNum type="arabicPeriod" startAt="5"/>
            </a:pPr>
            <a:r>
              <a:rPr lang="es-CO" altLang="en-US" sz="1600" b="1" dirty="0">
                <a:cs typeface="Calibri" panose="020F0502020204030204" pitchFamily="34" charset="0"/>
              </a:rPr>
              <a:t>Prevención y Promoción </a:t>
            </a:r>
            <a:r>
              <a:rPr lang="es-CO" altLang="en-US" sz="1600" dirty="0">
                <a:cs typeface="Calibri" panose="020F0502020204030204" pitchFamily="34" charset="0"/>
              </a:rPr>
              <a:t>de Riesgos Laborales: El empleador debe implementar y desarrollar actividades de prevención de accidentes de trabajo y enfermedades laborales, así como de promoción de la salud en el Sistema de Gestión de la Seguridad y Salud en el Trabajo (SGSST), de conformidad con la normatividad vigente.</a:t>
            </a:r>
          </a:p>
          <a:p>
            <a:pPr marL="342900" indent="-342900" algn="just">
              <a:buFont typeface="+mj-lt"/>
              <a:buAutoNum type="arabicPeriod" startAt="5"/>
            </a:pPr>
            <a:endParaRPr lang="es-CO" altLang="en-US" sz="1600" dirty="0">
              <a:cs typeface="Calibri" panose="020F0502020204030204" pitchFamily="34" charset="0"/>
            </a:endParaRPr>
          </a:p>
          <a:p>
            <a:pPr marL="342900" indent="-342900" algn="just">
              <a:buFont typeface="+mj-lt"/>
              <a:buAutoNum type="arabicPeriod" startAt="5"/>
            </a:pPr>
            <a:r>
              <a:rPr lang="es-MX" sz="1600" b="1" dirty="0"/>
              <a:t>Participación de los Trabajadores: </a:t>
            </a:r>
            <a:r>
              <a:rPr lang="es-MX" sz="1600" dirty="0"/>
              <a:t>Debe asegurar la adopción de medidas eficaces que garanticen la participación de todos los trabajadores y sus representantes ante el Comité Paritario o Vigía de Seguridad y Salud en el Trabajo, en la ejecución de la política y también que estos últimos funcionen y cuenten con el tiempo y demás recursos necesarios, acorde con la normatividad vigente que les es aplicable. </a:t>
            </a:r>
            <a:endParaRPr lang="es-CO" altLang="en-US" sz="1600" dirty="0">
              <a:cs typeface="Calibri" panose="020F0502020204030204" pitchFamily="34" charset="0"/>
            </a:endParaRPr>
          </a:p>
        </p:txBody>
      </p:sp>
    </p:spTree>
    <p:extLst>
      <p:ext uri="{BB962C8B-B14F-4D97-AF65-F5344CB8AC3E}">
        <p14:creationId xmlns:p14="http://schemas.microsoft.com/office/powerpoint/2010/main" val="3861320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925600" y="274637"/>
            <a:ext cx="10286933" cy="1003964"/>
          </a:xfrm>
        </p:spPr>
        <p:txBody>
          <a:bodyPr>
            <a:normAutofit/>
          </a:bodyPr>
          <a:lstStyle/>
          <a:p>
            <a:r>
              <a:rPr lang="es-CO" sz="4000" b="0" dirty="0">
                <a:latin typeface="Calibri" panose="020F0502020204030204" pitchFamily="34" charset="0"/>
                <a:cs typeface="Calibri" panose="020F0502020204030204" pitchFamily="34" charset="0"/>
              </a:rPr>
              <a:t>                                      </a:t>
            </a:r>
          </a:p>
        </p:txBody>
      </p:sp>
      <p:pic>
        <p:nvPicPr>
          <p:cNvPr id="5" name="Google Shape;38;p3">
            <a:extLst>
              <a:ext uri="{FF2B5EF4-FFF2-40B4-BE49-F238E27FC236}">
                <a16:creationId xmlns="" xmlns:a16="http://schemas.microsoft.com/office/drawing/2014/main" id="{7AAB0B4F-77F4-4587-A084-72A6FDF56F51}"/>
              </a:ext>
            </a:extLst>
          </p:cNvPr>
          <p:cNvPicPr preferRelativeResize="0"/>
          <p:nvPr/>
        </p:nvPicPr>
        <p:blipFill rotWithShape="1">
          <a:blip r:embed="rId3" cstate="print">
            <a:alphaModFix/>
          </a:blip>
          <a:srcRect/>
          <a:stretch/>
        </p:blipFill>
        <p:spPr>
          <a:xfrm>
            <a:off x="678584" y="215802"/>
            <a:ext cx="3727234" cy="1062799"/>
          </a:xfrm>
          <a:prstGeom prst="rect">
            <a:avLst/>
          </a:prstGeom>
          <a:noFill/>
          <a:ln>
            <a:noFill/>
          </a:ln>
        </p:spPr>
      </p:pic>
      <p:sp>
        <p:nvSpPr>
          <p:cNvPr id="7" name="Rectángulo 1"/>
          <p:cNvSpPr>
            <a:spLocks noChangeArrowheads="1"/>
          </p:cNvSpPr>
          <p:nvPr/>
        </p:nvSpPr>
        <p:spPr bwMode="auto">
          <a:xfrm>
            <a:off x="245593" y="1499636"/>
            <a:ext cx="11700814" cy="514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indent="0" algn="just">
              <a:lnSpc>
                <a:spcPct val="107000"/>
              </a:lnSpc>
            </a:pPr>
            <a:r>
              <a:rPr lang="es-MX" altLang="en-US" sz="1600" dirty="0">
                <a:cs typeface="Calibri" panose="020F0502020204030204" pitchFamily="34" charset="0"/>
              </a:rPr>
              <a:t>El empleador debe garantizar la capacitación de los trabajadores en los aspectos de seguridad y salud en el trabajo de acuerdo con las características de la empresa, la identificación de peligros, la evaluación y valoración de riesgos relacionados con su trabajo, incluidas las disposiciones relativas a las situaciones de emergencia, dentro de la jornada laboral de los trabajadores directos o en el desarrollo de la prestación del servicio de los contratistas.</a:t>
            </a:r>
          </a:p>
          <a:p>
            <a:pPr marL="342900" indent="-342900" algn="just">
              <a:lnSpc>
                <a:spcPct val="107000"/>
              </a:lnSpc>
              <a:buFont typeface="+mj-lt"/>
              <a:buAutoNum type="arabicPeriod" startAt="10"/>
            </a:pPr>
            <a:endParaRPr lang="es-MX" altLang="en-US" sz="1600" b="1" dirty="0">
              <a:cs typeface="Calibri" panose="020F0502020204030204" pitchFamily="34" charset="0"/>
            </a:endParaRPr>
          </a:p>
          <a:p>
            <a:pPr marL="342900" indent="-342900" algn="just">
              <a:lnSpc>
                <a:spcPct val="107000"/>
              </a:lnSpc>
              <a:buFont typeface="+mj-lt"/>
              <a:buAutoNum type="arabicPeriod" startAt="10"/>
            </a:pPr>
            <a:r>
              <a:rPr lang="es-MX" altLang="en-US" sz="1600" b="1" dirty="0">
                <a:cs typeface="Calibri" panose="020F0502020204030204" pitchFamily="34" charset="0"/>
              </a:rPr>
              <a:t>Dirección de la Seguridad y Salud en el Trabajo–SST en las Empresas</a:t>
            </a:r>
            <a:r>
              <a:rPr lang="es-MX" altLang="en-US" sz="1600" dirty="0">
                <a:cs typeface="Calibri" panose="020F0502020204030204" pitchFamily="34" charset="0"/>
              </a:rPr>
              <a:t>: Debe garantizar la disponibilidad de personal responsable de la seguridad y la salud en el </a:t>
            </a:r>
            <a:r>
              <a:rPr lang="es-MX" sz="1600" dirty="0"/>
              <a:t>trabajo, cuyo perfil deberá ser acorde con lo establecido con la normatividad vigente y los estándares mínimos que para tal efecto determine el Ministerio del Trabajo quienes deberán, entre otras: </a:t>
            </a:r>
            <a:endParaRPr lang="es-MX" sz="1600" dirty="0">
              <a:cs typeface="Calibri" panose="020F0502020204030204" pitchFamily="34" charset="0"/>
            </a:endParaRPr>
          </a:p>
          <a:p>
            <a:pPr>
              <a:lnSpc>
                <a:spcPct val="107000"/>
              </a:lnSpc>
              <a:buFont typeface="Arial" panose="020B0604020202020204" pitchFamily="34" charset="0"/>
              <a:buChar char="•"/>
            </a:pPr>
            <a:r>
              <a:rPr lang="es-MX" altLang="en-US" sz="1600" dirty="0">
                <a:cs typeface="Calibri" panose="020F0502020204030204" pitchFamily="34" charset="0"/>
              </a:rPr>
              <a:t>Planear, organizar, dirigir, desarrollar y aplicar el Sistema de Gestión de la Seguridad y Salud en el Trabajo SG-SST, y como mínimo una (1) vez al año, realizar su evaluación;</a:t>
            </a:r>
          </a:p>
          <a:p>
            <a:pPr>
              <a:lnSpc>
                <a:spcPct val="107000"/>
              </a:lnSpc>
              <a:buFont typeface="Arial" panose="020B0604020202020204" pitchFamily="34" charset="0"/>
              <a:buChar char="•"/>
            </a:pPr>
            <a:r>
              <a:rPr lang="es-MX" altLang="en-US" sz="1600" dirty="0">
                <a:cs typeface="Calibri" panose="020F0502020204030204" pitchFamily="34" charset="0"/>
              </a:rPr>
              <a:t>Informar a la alta dirección sobre el funcionamiento y los resultados del Sistema de Gestión de la Seguridad y Salud en el Trabajo SG-SST, y;</a:t>
            </a:r>
          </a:p>
          <a:p>
            <a:pPr>
              <a:lnSpc>
                <a:spcPct val="107000"/>
              </a:lnSpc>
              <a:buFont typeface="Arial" panose="020B0604020202020204" pitchFamily="34" charset="0"/>
              <a:buChar char="•"/>
            </a:pPr>
            <a:r>
              <a:rPr lang="es-MX" altLang="en-US" sz="1600" dirty="0">
                <a:cs typeface="Calibri" panose="020F0502020204030204" pitchFamily="34" charset="0"/>
              </a:rPr>
              <a:t>Promover la participación de todos los miembros de la empresa en la implementación del Sistema de Gestión de la Seguridad y Salud en el Trabajo SG-SST; y</a:t>
            </a:r>
          </a:p>
          <a:p>
            <a:pPr marL="0" indent="0">
              <a:lnSpc>
                <a:spcPct val="107000"/>
              </a:lnSpc>
            </a:pPr>
            <a:endParaRPr lang="es-MX" altLang="en-US" sz="1600" dirty="0">
              <a:cs typeface="Calibri" panose="020F0502020204030204" pitchFamily="34" charset="0"/>
            </a:endParaRPr>
          </a:p>
          <a:p>
            <a:pPr marL="0" indent="0">
              <a:lnSpc>
                <a:spcPct val="107000"/>
              </a:lnSpc>
            </a:pPr>
            <a:r>
              <a:rPr lang="es-MX" altLang="en-US" sz="1600" dirty="0">
                <a:cs typeface="Calibri" panose="020F0502020204030204" pitchFamily="34" charset="0"/>
              </a:rPr>
              <a:t>11. </a:t>
            </a:r>
            <a:r>
              <a:rPr lang="es-MX" altLang="en-US" sz="1600" b="1" dirty="0">
                <a:cs typeface="Calibri" panose="020F0502020204030204" pitchFamily="34" charset="0"/>
              </a:rPr>
              <a:t>Integración: </a:t>
            </a:r>
            <a:r>
              <a:rPr lang="es-MX" altLang="en-US" sz="1600" dirty="0">
                <a:cs typeface="Calibri" panose="020F0502020204030204" pitchFamily="34" charset="0"/>
              </a:rPr>
              <a:t>El empleador debe involucrar los aspectos de Seguridad y Salud en el Trabajo, al conjunto de sistemas de gestión, procesos, procedimientos y decisiones en la empresa.</a:t>
            </a:r>
          </a:p>
          <a:p>
            <a:pPr marL="0" indent="0">
              <a:lnSpc>
                <a:spcPct val="107000"/>
              </a:lnSpc>
            </a:pPr>
            <a:r>
              <a:rPr lang="es-CO" altLang="en-US" dirty="0">
                <a:cs typeface="Calibri" panose="020F0502020204030204" pitchFamily="34" charset="0"/>
              </a:rPr>
              <a:t/>
            </a:r>
            <a:br>
              <a:rPr lang="es-CO" altLang="en-US" dirty="0">
                <a:cs typeface="Calibri" panose="020F0502020204030204" pitchFamily="34" charset="0"/>
              </a:rPr>
            </a:br>
            <a:r>
              <a:rPr lang="es-CO" altLang="en-US" dirty="0">
                <a:cs typeface="Calibri" panose="020F0502020204030204" pitchFamily="34" charset="0"/>
              </a:rPr>
              <a:t> </a:t>
            </a:r>
            <a:endParaRPr lang="en-US" altLang="en-US" dirty="0">
              <a:cs typeface="Calibri" panose="020F0502020204030204" pitchFamily="34" charset="0"/>
            </a:endParaRPr>
          </a:p>
        </p:txBody>
      </p:sp>
    </p:spTree>
    <p:extLst>
      <p:ext uri="{BB962C8B-B14F-4D97-AF65-F5344CB8AC3E}">
        <p14:creationId xmlns:p14="http://schemas.microsoft.com/office/powerpoint/2010/main" val="40214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925600" y="274637"/>
            <a:ext cx="10286933" cy="1003964"/>
          </a:xfrm>
        </p:spPr>
        <p:txBody>
          <a:bodyPr>
            <a:normAutofit/>
          </a:bodyPr>
          <a:lstStyle/>
          <a:p>
            <a:r>
              <a:rPr lang="es-CO" sz="4000" b="0" dirty="0">
                <a:latin typeface="Calibri" panose="020F0502020204030204" pitchFamily="34" charset="0"/>
                <a:cs typeface="Calibri" panose="020F0502020204030204" pitchFamily="34" charset="0"/>
              </a:rPr>
              <a:t>                                      </a:t>
            </a:r>
          </a:p>
        </p:txBody>
      </p:sp>
      <p:pic>
        <p:nvPicPr>
          <p:cNvPr id="5" name="Google Shape;38;p3">
            <a:extLst>
              <a:ext uri="{FF2B5EF4-FFF2-40B4-BE49-F238E27FC236}">
                <a16:creationId xmlns="" xmlns:a16="http://schemas.microsoft.com/office/drawing/2014/main" id="{7AAB0B4F-77F4-4587-A084-72A6FDF56F51}"/>
              </a:ext>
            </a:extLst>
          </p:cNvPr>
          <p:cNvPicPr preferRelativeResize="0"/>
          <p:nvPr/>
        </p:nvPicPr>
        <p:blipFill rotWithShape="1">
          <a:blip r:embed="rId3" cstate="print">
            <a:alphaModFix/>
          </a:blip>
          <a:srcRect/>
          <a:stretch/>
        </p:blipFill>
        <p:spPr>
          <a:xfrm>
            <a:off x="678584" y="215802"/>
            <a:ext cx="3727234" cy="1062799"/>
          </a:xfrm>
          <a:prstGeom prst="rect">
            <a:avLst/>
          </a:prstGeom>
          <a:noFill/>
          <a:ln>
            <a:noFill/>
          </a:ln>
        </p:spPr>
      </p:pic>
      <p:sp>
        <p:nvSpPr>
          <p:cNvPr id="7" name="Rectángulo 6"/>
          <p:cNvSpPr/>
          <p:nvPr/>
        </p:nvSpPr>
        <p:spPr>
          <a:xfrm>
            <a:off x="1726800" y="5872439"/>
            <a:ext cx="8275844" cy="461665"/>
          </a:xfrm>
          <a:prstGeom prst="rect">
            <a:avLst/>
          </a:prstGeom>
        </p:spPr>
        <p:txBody>
          <a:bodyPr wrap="square">
            <a:spAutoFit/>
          </a:bodyPr>
          <a:lstStyle/>
          <a:p>
            <a:pPr algn="ctr">
              <a:defRPr/>
            </a:pPr>
            <a:r>
              <a:rPr lang="es-CO" sz="2400" b="1" dirty="0"/>
              <a:t>Decreto 1072 de 2015</a:t>
            </a:r>
            <a:endParaRPr lang="es-CO" sz="2400" b="1" cap="all" dirty="0">
              <a:ln w="9000" cmpd="sng">
                <a:solidFill>
                  <a:schemeClr val="accent4">
                    <a:shade val="50000"/>
                    <a:satMod val="120000"/>
                  </a:schemeClr>
                </a:solidFill>
                <a:prstDash val="solid"/>
              </a:ln>
              <a:solidFill>
                <a:srgbClr val="0070C0"/>
              </a:solidFill>
              <a:effectLst>
                <a:reflection blurRad="12700" stA="28000" endPos="45000" dist="1000" dir="5400000" sy="-100000" algn="bl" rotWithShape="0"/>
              </a:effectLst>
            </a:endParaRPr>
          </a:p>
        </p:txBody>
      </p:sp>
      <p:sp>
        <p:nvSpPr>
          <p:cNvPr id="2" name="CuadroTexto 1">
            <a:extLst>
              <a:ext uri="{FF2B5EF4-FFF2-40B4-BE49-F238E27FC236}">
                <a16:creationId xmlns="" xmlns:a16="http://schemas.microsoft.com/office/drawing/2014/main" id="{F0CE19BE-9D51-0EFA-23E7-E6D44ADEF57C}"/>
              </a:ext>
            </a:extLst>
          </p:cNvPr>
          <p:cNvSpPr txBox="1"/>
          <p:nvPr/>
        </p:nvSpPr>
        <p:spPr>
          <a:xfrm>
            <a:off x="528638" y="1959693"/>
            <a:ext cx="5767880" cy="1077218"/>
          </a:xfrm>
          <a:prstGeom prst="rect">
            <a:avLst/>
          </a:prstGeom>
          <a:noFill/>
        </p:spPr>
        <p:txBody>
          <a:bodyPr wrap="square" rtlCol="0">
            <a:spAutoFit/>
          </a:bodyPr>
          <a:lstStyle/>
          <a:p>
            <a:pPr algn="ctr"/>
            <a:r>
              <a:rPr lang="es-MX" sz="3200" b="1" dirty="0">
                <a:ln w="0"/>
                <a:solidFill>
                  <a:schemeClr val="accent1"/>
                </a:solidFill>
                <a:effectLst>
                  <a:outerShdw blurRad="38100" dist="25400" dir="5400000" algn="ctr" rotWithShape="0">
                    <a:srgbClr val="6E747A">
                      <a:alpha val="43000"/>
                    </a:srgbClr>
                  </a:outerShdw>
                </a:effectLst>
              </a:rPr>
              <a:t>RESPONSABILIDADES DE LOS TRABAJADORES</a:t>
            </a:r>
            <a:endParaRPr lang="es-CO" sz="3200" b="1" dirty="0">
              <a:ln w="0"/>
              <a:solidFill>
                <a:schemeClr val="accent1"/>
              </a:solidFill>
              <a:effectLst>
                <a:outerShdw blurRad="38100" dist="25400" dir="5400000" algn="ctr" rotWithShape="0">
                  <a:srgbClr val="6E747A">
                    <a:alpha val="43000"/>
                  </a:srgbClr>
                </a:outerShdw>
              </a:effectLst>
            </a:endParaRPr>
          </a:p>
        </p:txBody>
      </p:sp>
      <p:sp>
        <p:nvSpPr>
          <p:cNvPr id="6" name="CuadroTexto 5">
            <a:extLst>
              <a:ext uri="{FF2B5EF4-FFF2-40B4-BE49-F238E27FC236}">
                <a16:creationId xmlns="" xmlns:a16="http://schemas.microsoft.com/office/drawing/2014/main" id="{BC88BEB1-EBB6-6D2E-2735-097232461C26}"/>
              </a:ext>
            </a:extLst>
          </p:cNvPr>
          <p:cNvSpPr txBox="1"/>
          <p:nvPr/>
        </p:nvSpPr>
        <p:spPr>
          <a:xfrm>
            <a:off x="385764" y="3439012"/>
            <a:ext cx="6057900" cy="2215991"/>
          </a:xfrm>
          <a:prstGeom prst="rect">
            <a:avLst/>
          </a:prstGeom>
          <a:noFill/>
        </p:spPr>
        <p:txBody>
          <a:bodyPr wrap="square" rtlCol="0">
            <a:spAutoFit/>
          </a:bodyPr>
          <a:lstStyle/>
          <a:p>
            <a:pPr algn="just"/>
            <a:r>
              <a:rPr lang="es-MX" sz="2400" b="1" dirty="0"/>
              <a:t>2.2.4.6.10. Responsabilidades de los trabajadores</a:t>
            </a:r>
          </a:p>
          <a:p>
            <a:pPr algn="just"/>
            <a:r>
              <a:rPr lang="es-MX" sz="2400" dirty="0"/>
              <a:t>Los trabajadores, de conformidad con la normatividad vigente tendrán entre otras, las siguientes responsabilidades:</a:t>
            </a:r>
          </a:p>
          <a:p>
            <a:pPr algn="just"/>
            <a:endParaRPr lang="es-CO" b="1" dirty="0"/>
          </a:p>
        </p:txBody>
      </p:sp>
      <p:pic>
        <p:nvPicPr>
          <p:cNvPr id="4098" name="Picture 2" descr="Fije a Los Trabajadores Combinan, Uniforme De La Gente De La Profesión,  Ejemplo Del Vector De La Historieta Ilustración del Vector - Ilustración de  standing, historieta: 71144980"/>
          <p:cNvPicPr>
            <a:picLocks noChangeAspect="1" noChangeArrowheads="1"/>
          </p:cNvPicPr>
          <p:nvPr/>
        </p:nvPicPr>
        <p:blipFill rotWithShape="1">
          <a:blip r:embed="rId4">
            <a:extLst>
              <a:ext uri="{28A0092B-C50C-407E-A947-70E740481C1C}">
                <a14:useLocalDpi xmlns:a14="http://schemas.microsoft.com/office/drawing/2010/main" val="0"/>
              </a:ext>
            </a:extLst>
          </a:blip>
          <a:srcRect t="14554" b="12557"/>
          <a:stretch/>
        </p:blipFill>
        <p:spPr bwMode="auto">
          <a:xfrm>
            <a:off x="7145995" y="2050004"/>
            <a:ext cx="4504137" cy="32830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7497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925600" y="274637"/>
            <a:ext cx="10286933" cy="1003964"/>
          </a:xfrm>
        </p:spPr>
        <p:txBody>
          <a:bodyPr>
            <a:normAutofit/>
          </a:bodyPr>
          <a:lstStyle/>
          <a:p>
            <a:r>
              <a:rPr lang="es-CO" sz="4000" b="0" dirty="0">
                <a:latin typeface="Calibri" panose="020F0502020204030204" pitchFamily="34" charset="0"/>
                <a:cs typeface="Calibri" panose="020F0502020204030204" pitchFamily="34" charset="0"/>
              </a:rPr>
              <a:t>                                      </a:t>
            </a:r>
          </a:p>
        </p:txBody>
      </p:sp>
      <p:pic>
        <p:nvPicPr>
          <p:cNvPr id="5" name="Google Shape;38;p3">
            <a:extLst>
              <a:ext uri="{FF2B5EF4-FFF2-40B4-BE49-F238E27FC236}">
                <a16:creationId xmlns="" xmlns:a16="http://schemas.microsoft.com/office/drawing/2014/main" id="{7AAB0B4F-77F4-4587-A084-72A6FDF56F51}"/>
              </a:ext>
            </a:extLst>
          </p:cNvPr>
          <p:cNvPicPr preferRelativeResize="0"/>
          <p:nvPr/>
        </p:nvPicPr>
        <p:blipFill rotWithShape="1">
          <a:blip r:embed="rId3" cstate="print">
            <a:alphaModFix/>
          </a:blip>
          <a:srcRect/>
          <a:stretch/>
        </p:blipFill>
        <p:spPr>
          <a:xfrm>
            <a:off x="678584" y="215802"/>
            <a:ext cx="3727234" cy="1062799"/>
          </a:xfrm>
          <a:prstGeom prst="rect">
            <a:avLst/>
          </a:prstGeom>
          <a:noFill/>
          <a:ln>
            <a:noFill/>
          </a:ln>
        </p:spPr>
      </p:pic>
      <p:sp>
        <p:nvSpPr>
          <p:cNvPr id="8" name="CuadroTexto 7">
            <a:extLst>
              <a:ext uri="{FF2B5EF4-FFF2-40B4-BE49-F238E27FC236}">
                <a16:creationId xmlns="" xmlns:a16="http://schemas.microsoft.com/office/drawing/2014/main" id="{4F5CE2B7-5432-20F2-7563-3320E585BFA7}"/>
              </a:ext>
            </a:extLst>
          </p:cNvPr>
          <p:cNvSpPr txBox="1"/>
          <p:nvPr/>
        </p:nvSpPr>
        <p:spPr>
          <a:xfrm>
            <a:off x="361216" y="1928813"/>
            <a:ext cx="11297384" cy="3970318"/>
          </a:xfrm>
          <a:prstGeom prst="rect">
            <a:avLst/>
          </a:prstGeom>
          <a:noFill/>
        </p:spPr>
        <p:txBody>
          <a:bodyPr wrap="square" rtlCol="0">
            <a:spAutoFit/>
          </a:bodyPr>
          <a:lstStyle/>
          <a:p>
            <a:pPr marL="342900" indent="-342900" algn="just">
              <a:buAutoNum type="arabicPeriod"/>
            </a:pPr>
            <a:r>
              <a:rPr lang="es-MX" dirty="0"/>
              <a:t>Procurar el cuidado integral de su salud</a:t>
            </a:r>
          </a:p>
          <a:p>
            <a:pPr marL="342900" indent="-342900" algn="just">
              <a:buAutoNum type="arabicPeriod"/>
            </a:pPr>
            <a:endParaRPr lang="es-MX" dirty="0"/>
          </a:p>
          <a:p>
            <a:pPr marL="342900" indent="-342900" algn="just">
              <a:buAutoNum type="arabicPeriod"/>
            </a:pPr>
            <a:r>
              <a:rPr lang="es-MX" dirty="0"/>
              <a:t>Suministrar información clara, veraz y completa sobre su estado de salud</a:t>
            </a:r>
          </a:p>
          <a:p>
            <a:pPr marL="342900" indent="-342900" algn="just">
              <a:buAutoNum type="arabicPeriod"/>
            </a:pPr>
            <a:r>
              <a:rPr lang="es-MX" dirty="0"/>
              <a:t>Cumplir las normas, reglamentos e instrucciones del Sistema de Gestión de la Seguridad y Salud en el Trabajo de la empresa</a:t>
            </a:r>
          </a:p>
          <a:p>
            <a:pPr marL="342900" indent="-342900" algn="just">
              <a:buAutoNum type="arabicPeriod"/>
            </a:pPr>
            <a:endParaRPr lang="es-MX" dirty="0"/>
          </a:p>
          <a:p>
            <a:pPr marL="342900" indent="-342900" algn="just">
              <a:buAutoNum type="arabicPeriod"/>
            </a:pPr>
            <a:r>
              <a:rPr lang="es-MX" dirty="0"/>
              <a:t>Informar oportunamente al empleador o contratante acerca de los peligros y riesgos latentes en su sitio de trabajo</a:t>
            </a:r>
          </a:p>
          <a:p>
            <a:pPr marL="342900" indent="-342900" algn="just">
              <a:buAutoNum type="arabicPeriod"/>
            </a:pPr>
            <a:endParaRPr lang="es-MX" dirty="0"/>
          </a:p>
          <a:p>
            <a:pPr marL="342900" indent="-342900" algn="just">
              <a:buAutoNum type="arabicPeriod"/>
            </a:pPr>
            <a:r>
              <a:rPr lang="es-MX" dirty="0"/>
              <a:t>Participar en las actividades de capacitación en seguridad y salud en el trabajo definido en el plan de capacitación del SG–SST; y</a:t>
            </a:r>
          </a:p>
          <a:p>
            <a:pPr marL="342900" indent="-342900" algn="just">
              <a:buAutoNum type="arabicPeriod"/>
            </a:pPr>
            <a:endParaRPr lang="es-MX" dirty="0"/>
          </a:p>
          <a:p>
            <a:pPr marL="342900" indent="-342900" algn="just">
              <a:buAutoNum type="arabicPeriod"/>
            </a:pPr>
            <a:r>
              <a:rPr lang="es-MX" dirty="0"/>
              <a:t>Participar y contribuir al cumplimiento de los objetivos del Sistema de Gestión de la Seguridad y Salud en el Trabajo SG-SST. </a:t>
            </a:r>
            <a:endParaRPr lang="es-CO" dirty="0"/>
          </a:p>
        </p:txBody>
      </p:sp>
    </p:spTree>
    <p:extLst>
      <p:ext uri="{BB962C8B-B14F-4D97-AF65-F5344CB8AC3E}">
        <p14:creationId xmlns:p14="http://schemas.microsoft.com/office/powerpoint/2010/main" val="2119364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925600" y="274637"/>
            <a:ext cx="10286933" cy="1003964"/>
          </a:xfrm>
        </p:spPr>
        <p:txBody>
          <a:bodyPr>
            <a:normAutofit/>
          </a:bodyPr>
          <a:lstStyle/>
          <a:p>
            <a:r>
              <a:rPr lang="es-CO" sz="4000" b="0" dirty="0">
                <a:latin typeface="Calibri" panose="020F0502020204030204" pitchFamily="34" charset="0"/>
                <a:cs typeface="Calibri" panose="020F0502020204030204" pitchFamily="34" charset="0"/>
              </a:rPr>
              <a:t>                                      </a:t>
            </a:r>
          </a:p>
        </p:txBody>
      </p:sp>
      <p:pic>
        <p:nvPicPr>
          <p:cNvPr id="5" name="Google Shape;38;p3">
            <a:extLst>
              <a:ext uri="{FF2B5EF4-FFF2-40B4-BE49-F238E27FC236}">
                <a16:creationId xmlns="" xmlns:a16="http://schemas.microsoft.com/office/drawing/2014/main" id="{7AAB0B4F-77F4-4587-A084-72A6FDF56F51}"/>
              </a:ext>
            </a:extLst>
          </p:cNvPr>
          <p:cNvPicPr preferRelativeResize="0"/>
          <p:nvPr/>
        </p:nvPicPr>
        <p:blipFill rotWithShape="1">
          <a:blip r:embed="rId3" cstate="print">
            <a:alphaModFix/>
          </a:blip>
          <a:srcRect/>
          <a:stretch/>
        </p:blipFill>
        <p:spPr>
          <a:xfrm>
            <a:off x="678584" y="215803"/>
            <a:ext cx="3550516" cy="1003964"/>
          </a:xfrm>
          <a:prstGeom prst="rect">
            <a:avLst/>
          </a:prstGeom>
          <a:noFill/>
          <a:ln>
            <a:noFill/>
          </a:ln>
        </p:spPr>
      </p:pic>
      <p:sp>
        <p:nvSpPr>
          <p:cNvPr id="17" name="TextBox 17">
            <a:extLst>
              <a:ext uri="{FF2B5EF4-FFF2-40B4-BE49-F238E27FC236}">
                <a16:creationId xmlns="" xmlns:a16="http://schemas.microsoft.com/office/drawing/2014/main" id="{24A3F3D8-97C3-0567-085F-2D5F2C2CE780}"/>
              </a:ext>
            </a:extLst>
          </p:cNvPr>
          <p:cNvSpPr txBox="1"/>
          <p:nvPr/>
        </p:nvSpPr>
        <p:spPr>
          <a:xfrm>
            <a:off x="4758846" y="456175"/>
            <a:ext cx="7027231" cy="523220"/>
          </a:xfrm>
          <a:prstGeom prst="rect">
            <a:avLst/>
          </a:prstGeom>
          <a:noFill/>
        </p:spPr>
        <p:txBody>
          <a:bodyPr wrap="square" rtlCol="0">
            <a:spAutoFit/>
          </a:bodyPr>
          <a:lstStyle/>
          <a:p>
            <a:pPr algn="ctr"/>
            <a:r>
              <a:rPr lang="es-ES_tradnl" sz="2800" b="1" dirty="0">
                <a:ln w="0"/>
                <a:solidFill>
                  <a:schemeClr val="accent1"/>
                </a:solidFill>
                <a:effectLst>
                  <a:outerShdw blurRad="38100" dist="25400" dir="5400000" algn="ctr" rotWithShape="0">
                    <a:srgbClr val="6E747A">
                      <a:alpha val="43000"/>
                    </a:srgbClr>
                  </a:outerShdw>
                </a:effectLst>
              </a:rPr>
              <a:t>ESTRUCTURA DE LA RAMA JUDICIAL</a:t>
            </a:r>
          </a:p>
        </p:txBody>
      </p:sp>
      <p:sp>
        <p:nvSpPr>
          <p:cNvPr id="8" name="Diagrama de flujo: proceso 3">
            <a:extLst>
              <a:ext uri="{FF2B5EF4-FFF2-40B4-BE49-F238E27FC236}">
                <a16:creationId xmlns="" xmlns:a16="http://schemas.microsoft.com/office/drawing/2014/main" id="{E773D20B-37DE-44A9-9480-4AEBFA30A2EF}"/>
              </a:ext>
            </a:extLst>
          </p:cNvPr>
          <p:cNvSpPr/>
          <p:nvPr/>
        </p:nvSpPr>
        <p:spPr>
          <a:xfrm>
            <a:off x="5443728" y="1679645"/>
            <a:ext cx="1304544" cy="304800"/>
          </a:xfrm>
          <a:prstGeom prst="flowChartProcess">
            <a:avLst/>
          </a:prstGeom>
          <a:solidFill>
            <a:srgbClr val="002A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050" b="1" dirty="0">
                <a:latin typeface="Gotham Medium"/>
              </a:rPr>
              <a:t>RAMA JUDICIAL</a:t>
            </a:r>
            <a:endParaRPr lang="es-CO" sz="1050" b="1" dirty="0">
              <a:latin typeface="Gotham Medium"/>
            </a:endParaRPr>
          </a:p>
        </p:txBody>
      </p:sp>
      <p:grpSp>
        <p:nvGrpSpPr>
          <p:cNvPr id="14" name="Grupo 13">
            <a:extLst>
              <a:ext uri="{FF2B5EF4-FFF2-40B4-BE49-F238E27FC236}">
                <a16:creationId xmlns="" xmlns:a16="http://schemas.microsoft.com/office/drawing/2014/main" id="{C5FA9FF2-DA09-4530-8E73-6F4DF3E5C93D}"/>
              </a:ext>
            </a:extLst>
          </p:cNvPr>
          <p:cNvGrpSpPr/>
          <p:nvPr/>
        </p:nvGrpSpPr>
        <p:grpSpPr>
          <a:xfrm>
            <a:off x="3611850" y="1984445"/>
            <a:ext cx="2457216" cy="598906"/>
            <a:chOff x="3638784" y="2050616"/>
            <a:chExt cx="2457216" cy="598906"/>
          </a:xfrm>
        </p:grpSpPr>
        <p:sp>
          <p:nvSpPr>
            <p:cNvPr id="18" name="Diagrama de flujo: proceso alternativo 45">
              <a:extLst>
                <a:ext uri="{FF2B5EF4-FFF2-40B4-BE49-F238E27FC236}">
                  <a16:creationId xmlns="" xmlns:a16="http://schemas.microsoft.com/office/drawing/2014/main" id="{307AABB7-75A1-47D8-AA40-92D11413087C}"/>
                </a:ext>
              </a:extLst>
            </p:cNvPr>
            <p:cNvSpPr/>
            <p:nvPr/>
          </p:nvSpPr>
          <p:spPr>
            <a:xfrm>
              <a:off x="3638784" y="2050616"/>
              <a:ext cx="1494730" cy="598906"/>
            </a:xfrm>
            <a:prstGeom prst="flowChartAlternateProcess">
              <a:avLst/>
            </a:prstGeom>
            <a:solidFill>
              <a:srgbClr val="A0DA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050" b="1" dirty="0">
                  <a:latin typeface="Gotham Medium" panose="02000604030000020004"/>
                </a:rPr>
                <a:t>Comisión Interinstitucional de la Rama Judicial</a:t>
              </a:r>
              <a:endParaRPr lang="es-CO" sz="1050" b="1" dirty="0">
                <a:latin typeface="Gotham Medium" panose="02000604030000020004"/>
              </a:endParaRPr>
            </a:p>
          </p:txBody>
        </p:sp>
        <p:cxnSp>
          <p:nvCxnSpPr>
            <p:cNvPr id="16" name="Conector recto 15">
              <a:extLst>
                <a:ext uri="{FF2B5EF4-FFF2-40B4-BE49-F238E27FC236}">
                  <a16:creationId xmlns="" xmlns:a16="http://schemas.microsoft.com/office/drawing/2014/main" id="{8DFC68BB-23C0-4F89-940B-93C3438ECD1C}"/>
                </a:ext>
              </a:extLst>
            </p:cNvPr>
            <p:cNvCxnSpPr>
              <a:cxnSpLocks/>
            </p:cNvCxnSpPr>
            <p:nvPr/>
          </p:nvCxnSpPr>
          <p:spPr>
            <a:xfrm>
              <a:off x="5124000" y="2368493"/>
              <a:ext cx="972000" cy="0"/>
            </a:xfrm>
            <a:prstGeom prst="line">
              <a:avLst/>
            </a:prstGeom>
            <a:ln w="19050">
              <a:solidFill>
                <a:srgbClr val="F6C042"/>
              </a:solidFill>
            </a:ln>
          </p:spPr>
          <p:style>
            <a:lnRef idx="1">
              <a:schemeClr val="accent1"/>
            </a:lnRef>
            <a:fillRef idx="0">
              <a:schemeClr val="accent1"/>
            </a:fillRef>
            <a:effectRef idx="0">
              <a:schemeClr val="accent1"/>
            </a:effectRef>
            <a:fontRef idx="minor">
              <a:schemeClr val="tx1"/>
            </a:fontRef>
          </p:style>
        </p:cxnSp>
      </p:grpSp>
      <p:cxnSp>
        <p:nvCxnSpPr>
          <p:cNvPr id="20" name="Conector recto 19">
            <a:extLst>
              <a:ext uri="{FF2B5EF4-FFF2-40B4-BE49-F238E27FC236}">
                <a16:creationId xmlns="" xmlns:a16="http://schemas.microsoft.com/office/drawing/2014/main" id="{674C4A33-CF65-4A84-ABC4-328AFF1CBE8A}"/>
              </a:ext>
            </a:extLst>
          </p:cNvPr>
          <p:cNvCxnSpPr>
            <a:cxnSpLocks/>
          </p:cNvCxnSpPr>
          <p:nvPr/>
        </p:nvCxnSpPr>
        <p:spPr>
          <a:xfrm flipV="1">
            <a:off x="6096000" y="1984445"/>
            <a:ext cx="0" cy="792000"/>
          </a:xfrm>
          <a:prstGeom prst="line">
            <a:avLst/>
          </a:prstGeom>
          <a:ln w="19050">
            <a:solidFill>
              <a:srgbClr val="F6C042"/>
            </a:solidFill>
          </a:ln>
        </p:spPr>
        <p:style>
          <a:lnRef idx="1">
            <a:schemeClr val="accent1"/>
          </a:lnRef>
          <a:fillRef idx="0">
            <a:schemeClr val="accent1"/>
          </a:fillRef>
          <a:effectRef idx="0">
            <a:schemeClr val="accent1"/>
          </a:effectRef>
          <a:fontRef idx="minor">
            <a:schemeClr val="tx1"/>
          </a:fontRef>
        </p:style>
      </p:cxnSp>
      <p:cxnSp>
        <p:nvCxnSpPr>
          <p:cNvPr id="22" name="Conector recto 21">
            <a:extLst>
              <a:ext uri="{FF2B5EF4-FFF2-40B4-BE49-F238E27FC236}">
                <a16:creationId xmlns="" xmlns:a16="http://schemas.microsoft.com/office/drawing/2014/main" id="{1D460C87-B371-42CE-9B19-C163D7620C63}"/>
              </a:ext>
            </a:extLst>
          </p:cNvPr>
          <p:cNvCxnSpPr>
            <a:cxnSpLocks/>
          </p:cNvCxnSpPr>
          <p:nvPr/>
        </p:nvCxnSpPr>
        <p:spPr>
          <a:xfrm>
            <a:off x="1278351" y="2763801"/>
            <a:ext cx="10297849" cy="0"/>
          </a:xfrm>
          <a:prstGeom prst="line">
            <a:avLst/>
          </a:prstGeom>
          <a:ln w="19050">
            <a:solidFill>
              <a:srgbClr val="F6C042"/>
            </a:solidFill>
          </a:ln>
        </p:spPr>
        <p:style>
          <a:lnRef idx="1">
            <a:schemeClr val="accent1"/>
          </a:lnRef>
          <a:fillRef idx="0">
            <a:schemeClr val="accent1"/>
          </a:fillRef>
          <a:effectRef idx="0">
            <a:schemeClr val="accent1"/>
          </a:effectRef>
          <a:fontRef idx="minor">
            <a:schemeClr val="tx1"/>
          </a:fontRef>
        </p:style>
      </p:cxnSp>
      <p:cxnSp>
        <p:nvCxnSpPr>
          <p:cNvPr id="23" name="Conector recto 22">
            <a:extLst>
              <a:ext uri="{FF2B5EF4-FFF2-40B4-BE49-F238E27FC236}">
                <a16:creationId xmlns="" xmlns:a16="http://schemas.microsoft.com/office/drawing/2014/main" id="{E2C8DCE7-5F94-48EB-9A81-7CC4479A51FF}"/>
              </a:ext>
            </a:extLst>
          </p:cNvPr>
          <p:cNvCxnSpPr>
            <a:cxnSpLocks/>
          </p:cNvCxnSpPr>
          <p:nvPr/>
        </p:nvCxnSpPr>
        <p:spPr>
          <a:xfrm flipV="1">
            <a:off x="11582352" y="2775173"/>
            <a:ext cx="0" cy="383455"/>
          </a:xfrm>
          <a:prstGeom prst="line">
            <a:avLst/>
          </a:prstGeom>
          <a:ln w="19050">
            <a:solidFill>
              <a:srgbClr val="F6C042"/>
            </a:solidFill>
          </a:ln>
        </p:spPr>
        <p:style>
          <a:lnRef idx="1">
            <a:schemeClr val="accent1"/>
          </a:lnRef>
          <a:fillRef idx="0">
            <a:schemeClr val="accent1"/>
          </a:fillRef>
          <a:effectRef idx="0">
            <a:schemeClr val="accent1"/>
          </a:effectRef>
          <a:fontRef idx="minor">
            <a:schemeClr val="tx1"/>
          </a:fontRef>
        </p:style>
      </p:cxnSp>
      <p:cxnSp>
        <p:nvCxnSpPr>
          <p:cNvPr id="24" name="Conector recto 23">
            <a:extLst>
              <a:ext uri="{FF2B5EF4-FFF2-40B4-BE49-F238E27FC236}">
                <a16:creationId xmlns="" xmlns:a16="http://schemas.microsoft.com/office/drawing/2014/main" id="{AD74EBF8-3F6E-4969-BBC9-46A5607CC247}"/>
              </a:ext>
            </a:extLst>
          </p:cNvPr>
          <p:cNvCxnSpPr>
            <a:cxnSpLocks/>
          </p:cNvCxnSpPr>
          <p:nvPr/>
        </p:nvCxnSpPr>
        <p:spPr>
          <a:xfrm flipV="1">
            <a:off x="1297397" y="2785006"/>
            <a:ext cx="0" cy="383455"/>
          </a:xfrm>
          <a:prstGeom prst="line">
            <a:avLst/>
          </a:prstGeom>
          <a:ln w="19050">
            <a:solidFill>
              <a:srgbClr val="F6C042"/>
            </a:solidFill>
          </a:ln>
        </p:spPr>
        <p:style>
          <a:lnRef idx="1">
            <a:schemeClr val="accent1"/>
          </a:lnRef>
          <a:fillRef idx="0">
            <a:schemeClr val="accent1"/>
          </a:fillRef>
          <a:effectRef idx="0">
            <a:schemeClr val="accent1"/>
          </a:effectRef>
          <a:fontRef idx="minor">
            <a:schemeClr val="tx1"/>
          </a:fontRef>
        </p:style>
      </p:cxnSp>
      <p:cxnSp>
        <p:nvCxnSpPr>
          <p:cNvPr id="25" name="Conector recto 24">
            <a:extLst>
              <a:ext uri="{FF2B5EF4-FFF2-40B4-BE49-F238E27FC236}">
                <a16:creationId xmlns="" xmlns:a16="http://schemas.microsoft.com/office/drawing/2014/main" id="{D4CCA6A9-5AB0-4B0A-808D-5BD774B64CC6}"/>
              </a:ext>
            </a:extLst>
          </p:cNvPr>
          <p:cNvCxnSpPr>
            <a:cxnSpLocks/>
          </p:cNvCxnSpPr>
          <p:nvPr/>
        </p:nvCxnSpPr>
        <p:spPr>
          <a:xfrm flipV="1">
            <a:off x="2757157" y="2785006"/>
            <a:ext cx="0" cy="383455"/>
          </a:xfrm>
          <a:prstGeom prst="line">
            <a:avLst/>
          </a:prstGeom>
          <a:ln w="19050">
            <a:solidFill>
              <a:srgbClr val="F6C042"/>
            </a:solidFill>
          </a:ln>
        </p:spPr>
        <p:style>
          <a:lnRef idx="1">
            <a:schemeClr val="accent1"/>
          </a:lnRef>
          <a:fillRef idx="0">
            <a:schemeClr val="accent1"/>
          </a:fillRef>
          <a:effectRef idx="0">
            <a:schemeClr val="accent1"/>
          </a:effectRef>
          <a:fontRef idx="minor">
            <a:schemeClr val="tx1"/>
          </a:fontRef>
        </p:style>
      </p:cxnSp>
      <p:cxnSp>
        <p:nvCxnSpPr>
          <p:cNvPr id="26" name="Conector recto 25">
            <a:extLst>
              <a:ext uri="{FF2B5EF4-FFF2-40B4-BE49-F238E27FC236}">
                <a16:creationId xmlns="" xmlns:a16="http://schemas.microsoft.com/office/drawing/2014/main" id="{515D114C-F5D2-4F80-882D-DAFF532119DB}"/>
              </a:ext>
            </a:extLst>
          </p:cNvPr>
          <p:cNvCxnSpPr>
            <a:cxnSpLocks/>
          </p:cNvCxnSpPr>
          <p:nvPr/>
        </p:nvCxnSpPr>
        <p:spPr>
          <a:xfrm flipV="1">
            <a:off x="4284437" y="2787075"/>
            <a:ext cx="0" cy="383455"/>
          </a:xfrm>
          <a:prstGeom prst="line">
            <a:avLst/>
          </a:prstGeom>
          <a:ln w="19050">
            <a:solidFill>
              <a:srgbClr val="F6C042"/>
            </a:solidFill>
          </a:ln>
        </p:spPr>
        <p:style>
          <a:lnRef idx="1">
            <a:schemeClr val="accent1"/>
          </a:lnRef>
          <a:fillRef idx="0">
            <a:schemeClr val="accent1"/>
          </a:fillRef>
          <a:effectRef idx="0">
            <a:schemeClr val="accent1"/>
          </a:effectRef>
          <a:fontRef idx="minor">
            <a:schemeClr val="tx1"/>
          </a:fontRef>
        </p:style>
      </p:cxnSp>
      <p:cxnSp>
        <p:nvCxnSpPr>
          <p:cNvPr id="27" name="Conector recto 26">
            <a:extLst>
              <a:ext uri="{FF2B5EF4-FFF2-40B4-BE49-F238E27FC236}">
                <a16:creationId xmlns="" xmlns:a16="http://schemas.microsoft.com/office/drawing/2014/main" id="{5EE344B7-F944-4C8E-BCE0-F14DDDFCC1DC}"/>
              </a:ext>
            </a:extLst>
          </p:cNvPr>
          <p:cNvCxnSpPr>
            <a:cxnSpLocks/>
          </p:cNvCxnSpPr>
          <p:nvPr/>
        </p:nvCxnSpPr>
        <p:spPr>
          <a:xfrm flipV="1">
            <a:off x="10232333" y="2785006"/>
            <a:ext cx="0" cy="383455"/>
          </a:xfrm>
          <a:prstGeom prst="line">
            <a:avLst/>
          </a:prstGeom>
          <a:ln w="19050">
            <a:solidFill>
              <a:srgbClr val="F6C042"/>
            </a:solidFill>
          </a:ln>
        </p:spPr>
        <p:style>
          <a:lnRef idx="1">
            <a:schemeClr val="accent1"/>
          </a:lnRef>
          <a:fillRef idx="0">
            <a:schemeClr val="accent1"/>
          </a:fillRef>
          <a:effectRef idx="0">
            <a:schemeClr val="accent1"/>
          </a:effectRef>
          <a:fontRef idx="minor">
            <a:schemeClr val="tx1"/>
          </a:fontRef>
        </p:style>
      </p:cxnSp>
      <p:cxnSp>
        <p:nvCxnSpPr>
          <p:cNvPr id="28" name="Conector recto 27">
            <a:extLst>
              <a:ext uri="{FF2B5EF4-FFF2-40B4-BE49-F238E27FC236}">
                <a16:creationId xmlns="" xmlns:a16="http://schemas.microsoft.com/office/drawing/2014/main" id="{6804D71C-186B-4A09-B541-8C21EC794134}"/>
              </a:ext>
            </a:extLst>
          </p:cNvPr>
          <p:cNvCxnSpPr>
            <a:cxnSpLocks/>
          </p:cNvCxnSpPr>
          <p:nvPr/>
        </p:nvCxnSpPr>
        <p:spPr>
          <a:xfrm flipV="1">
            <a:off x="5739153" y="2796817"/>
            <a:ext cx="0" cy="383455"/>
          </a:xfrm>
          <a:prstGeom prst="line">
            <a:avLst/>
          </a:prstGeom>
          <a:ln w="19050">
            <a:solidFill>
              <a:srgbClr val="F6C042"/>
            </a:solidFill>
          </a:ln>
        </p:spPr>
        <p:style>
          <a:lnRef idx="1">
            <a:schemeClr val="accent1"/>
          </a:lnRef>
          <a:fillRef idx="0">
            <a:schemeClr val="accent1"/>
          </a:fillRef>
          <a:effectRef idx="0">
            <a:schemeClr val="accent1"/>
          </a:effectRef>
          <a:fontRef idx="minor">
            <a:schemeClr val="tx1"/>
          </a:fontRef>
        </p:style>
      </p:cxnSp>
      <p:cxnSp>
        <p:nvCxnSpPr>
          <p:cNvPr id="29" name="Conector recto 28">
            <a:extLst>
              <a:ext uri="{FF2B5EF4-FFF2-40B4-BE49-F238E27FC236}">
                <a16:creationId xmlns="" xmlns:a16="http://schemas.microsoft.com/office/drawing/2014/main" id="{1B535632-70AF-4651-9E3C-36F4961AE5A9}"/>
              </a:ext>
            </a:extLst>
          </p:cNvPr>
          <p:cNvCxnSpPr>
            <a:cxnSpLocks/>
          </p:cNvCxnSpPr>
          <p:nvPr/>
        </p:nvCxnSpPr>
        <p:spPr>
          <a:xfrm flipV="1">
            <a:off x="7851715" y="2790016"/>
            <a:ext cx="0" cy="383455"/>
          </a:xfrm>
          <a:prstGeom prst="line">
            <a:avLst/>
          </a:prstGeom>
          <a:ln w="19050">
            <a:solidFill>
              <a:srgbClr val="F6C042"/>
            </a:solidFill>
          </a:ln>
        </p:spPr>
        <p:style>
          <a:lnRef idx="1">
            <a:schemeClr val="accent1"/>
          </a:lnRef>
          <a:fillRef idx="0">
            <a:schemeClr val="accent1"/>
          </a:fillRef>
          <a:effectRef idx="0">
            <a:schemeClr val="accent1"/>
          </a:effectRef>
          <a:fontRef idx="minor">
            <a:schemeClr val="tx1"/>
          </a:fontRef>
        </p:style>
      </p:cxnSp>
      <p:sp>
        <p:nvSpPr>
          <p:cNvPr id="68" name="Diagrama de flujo: proceso alternativo 4">
            <a:extLst>
              <a:ext uri="{FF2B5EF4-FFF2-40B4-BE49-F238E27FC236}">
                <a16:creationId xmlns="" xmlns:a16="http://schemas.microsoft.com/office/drawing/2014/main" id="{5534384E-6E81-40B2-AD39-4C45564EE6D4}"/>
              </a:ext>
            </a:extLst>
          </p:cNvPr>
          <p:cNvSpPr/>
          <p:nvPr/>
        </p:nvSpPr>
        <p:spPr>
          <a:xfrm>
            <a:off x="914656" y="3028747"/>
            <a:ext cx="1056960" cy="612648"/>
          </a:xfrm>
          <a:prstGeom prst="flowChartAlternateProcess">
            <a:avLst/>
          </a:prstGeom>
          <a:solidFill>
            <a:srgbClr val="0092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050" dirty="0">
                <a:latin typeface="Gotham Medium" panose="02000604030000020004"/>
              </a:rPr>
              <a:t>Jurisdicción Ordinaria</a:t>
            </a:r>
            <a:endParaRPr lang="es-CO" sz="1050" dirty="0">
              <a:latin typeface="Gotham Medium" panose="02000604030000020004"/>
            </a:endParaRPr>
          </a:p>
        </p:txBody>
      </p:sp>
      <p:sp>
        <p:nvSpPr>
          <p:cNvPr id="69" name="Diagrama de flujo: proceso alternativo 47">
            <a:extLst>
              <a:ext uri="{FF2B5EF4-FFF2-40B4-BE49-F238E27FC236}">
                <a16:creationId xmlns="" xmlns:a16="http://schemas.microsoft.com/office/drawing/2014/main" id="{EB5560C7-BA21-4E09-8E1E-36FFFA2B0721}"/>
              </a:ext>
            </a:extLst>
          </p:cNvPr>
          <p:cNvSpPr/>
          <p:nvPr/>
        </p:nvSpPr>
        <p:spPr>
          <a:xfrm>
            <a:off x="2160885" y="3028747"/>
            <a:ext cx="1297031" cy="612648"/>
          </a:xfrm>
          <a:prstGeom prst="flowChartAlternateProcess">
            <a:avLst/>
          </a:prstGeom>
          <a:solidFill>
            <a:srgbClr val="0092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050" dirty="0">
                <a:latin typeface="Gotham Medium" panose="02000604030000020004"/>
              </a:rPr>
              <a:t>Jurisdicción de lo Contencioso Administrativo</a:t>
            </a:r>
            <a:endParaRPr lang="es-CO" sz="1050" dirty="0">
              <a:latin typeface="Gotham Medium" panose="02000604030000020004"/>
            </a:endParaRPr>
          </a:p>
        </p:txBody>
      </p:sp>
      <p:sp>
        <p:nvSpPr>
          <p:cNvPr id="70" name="Diagrama de flujo: proceso alternativo 48">
            <a:extLst>
              <a:ext uri="{FF2B5EF4-FFF2-40B4-BE49-F238E27FC236}">
                <a16:creationId xmlns="" xmlns:a16="http://schemas.microsoft.com/office/drawing/2014/main" id="{B15733AA-AC69-4356-8A4A-AE44E4300A9F}"/>
              </a:ext>
            </a:extLst>
          </p:cNvPr>
          <p:cNvSpPr/>
          <p:nvPr/>
        </p:nvSpPr>
        <p:spPr>
          <a:xfrm>
            <a:off x="3619288" y="3028747"/>
            <a:ext cx="1199363" cy="612648"/>
          </a:xfrm>
          <a:prstGeom prst="flowChartAlternateProcess">
            <a:avLst/>
          </a:prstGeom>
          <a:solidFill>
            <a:srgbClr val="0092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050" dirty="0">
                <a:latin typeface="Gotham Medium" panose="02000604030000020004"/>
              </a:rPr>
              <a:t>Jurisdicción Constitucional</a:t>
            </a:r>
            <a:endParaRPr lang="es-CO" sz="1050" dirty="0">
              <a:latin typeface="Gotham Medium" panose="02000604030000020004"/>
            </a:endParaRPr>
          </a:p>
        </p:txBody>
      </p:sp>
      <p:sp>
        <p:nvSpPr>
          <p:cNvPr id="71" name="Diagrama de flujo: proceso alternativo 49">
            <a:extLst>
              <a:ext uri="{FF2B5EF4-FFF2-40B4-BE49-F238E27FC236}">
                <a16:creationId xmlns="" xmlns:a16="http://schemas.microsoft.com/office/drawing/2014/main" id="{C54023C6-675E-4865-8E74-821E4FD66E60}"/>
              </a:ext>
            </a:extLst>
          </p:cNvPr>
          <p:cNvSpPr/>
          <p:nvPr/>
        </p:nvSpPr>
        <p:spPr>
          <a:xfrm>
            <a:off x="5064184" y="3044082"/>
            <a:ext cx="1056961" cy="612000"/>
          </a:xfrm>
          <a:prstGeom prst="flowChartAlternateProcess">
            <a:avLst/>
          </a:prstGeom>
          <a:solidFill>
            <a:srgbClr val="0092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050" dirty="0">
                <a:latin typeface="Gotham Medium" panose="02000604030000020004"/>
              </a:rPr>
              <a:t>Jurisdicción Disciplinaria</a:t>
            </a:r>
            <a:endParaRPr lang="es-CO" sz="1050" dirty="0">
              <a:latin typeface="Gotham Medium" panose="02000604030000020004"/>
            </a:endParaRPr>
          </a:p>
        </p:txBody>
      </p:sp>
      <p:sp>
        <p:nvSpPr>
          <p:cNvPr id="72" name="Diagrama de flujo: proceso alternativo 50">
            <a:extLst>
              <a:ext uri="{FF2B5EF4-FFF2-40B4-BE49-F238E27FC236}">
                <a16:creationId xmlns="" xmlns:a16="http://schemas.microsoft.com/office/drawing/2014/main" id="{9DFBE739-8E9E-4F82-BB5F-0D4A7F658101}"/>
              </a:ext>
            </a:extLst>
          </p:cNvPr>
          <p:cNvSpPr/>
          <p:nvPr/>
        </p:nvSpPr>
        <p:spPr>
          <a:xfrm>
            <a:off x="7157849" y="3083035"/>
            <a:ext cx="1563511" cy="612648"/>
          </a:xfrm>
          <a:prstGeom prst="flowChartAlternateProcess">
            <a:avLst/>
          </a:prstGeom>
          <a:solidFill>
            <a:srgbClr val="0092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050" dirty="0">
                <a:latin typeface="Gotham Medium" panose="02000604030000020004"/>
              </a:rPr>
              <a:t>Consejo Superior de la Judicatura </a:t>
            </a:r>
            <a:br>
              <a:rPr lang="es-MX" sz="1050" dirty="0">
                <a:latin typeface="Gotham Medium" panose="02000604030000020004"/>
              </a:rPr>
            </a:br>
            <a:endParaRPr lang="es-CO" sz="1050" dirty="0">
              <a:latin typeface="Gotham Medium" panose="02000604030000020004"/>
            </a:endParaRPr>
          </a:p>
        </p:txBody>
      </p:sp>
      <p:sp>
        <p:nvSpPr>
          <p:cNvPr id="73" name="Diagrama de flujo: proceso alternativo 51">
            <a:extLst>
              <a:ext uri="{FF2B5EF4-FFF2-40B4-BE49-F238E27FC236}">
                <a16:creationId xmlns="" xmlns:a16="http://schemas.microsoft.com/office/drawing/2014/main" id="{9FBF95B6-0FAE-4D82-B619-0A0D50D5D56A}"/>
              </a:ext>
            </a:extLst>
          </p:cNvPr>
          <p:cNvSpPr/>
          <p:nvPr/>
        </p:nvSpPr>
        <p:spPr>
          <a:xfrm>
            <a:off x="9669033" y="3066731"/>
            <a:ext cx="1108087" cy="612648"/>
          </a:xfrm>
          <a:prstGeom prst="flowChartAlternateProcess">
            <a:avLst/>
          </a:prstGeom>
          <a:solidFill>
            <a:srgbClr val="0092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050" dirty="0">
                <a:latin typeface="Gotham Medium" panose="02000604030000020004"/>
              </a:rPr>
              <a:t>Jurisdicciones Especiales</a:t>
            </a:r>
            <a:endParaRPr lang="es-CO" sz="1050" dirty="0">
              <a:latin typeface="Gotham Medium" panose="02000604030000020004"/>
            </a:endParaRPr>
          </a:p>
        </p:txBody>
      </p:sp>
      <p:sp>
        <p:nvSpPr>
          <p:cNvPr id="74" name="Diagrama de flujo: proceso alternativo 52">
            <a:extLst>
              <a:ext uri="{FF2B5EF4-FFF2-40B4-BE49-F238E27FC236}">
                <a16:creationId xmlns="" xmlns:a16="http://schemas.microsoft.com/office/drawing/2014/main" id="{7787C8D7-0180-45B1-A87E-138E3D2B9DAA}"/>
              </a:ext>
            </a:extLst>
          </p:cNvPr>
          <p:cNvSpPr/>
          <p:nvPr/>
        </p:nvSpPr>
        <p:spPr>
          <a:xfrm>
            <a:off x="10941004" y="3072214"/>
            <a:ext cx="1218104" cy="612648"/>
          </a:xfrm>
          <a:prstGeom prst="flowChartAlternateProcess">
            <a:avLst/>
          </a:prstGeom>
          <a:solidFill>
            <a:srgbClr val="0092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050" dirty="0">
                <a:latin typeface="Gotham Medium" panose="02000604030000020004"/>
              </a:rPr>
              <a:t>Fiscalía General de la Nación</a:t>
            </a:r>
            <a:endParaRPr lang="es-CO" sz="1050" dirty="0">
              <a:latin typeface="Gotham Medium" panose="02000604030000020004"/>
            </a:endParaRPr>
          </a:p>
        </p:txBody>
      </p:sp>
      <p:sp>
        <p:nvSpPr>
          <p:cNvPr id="61" name="Diagrama de flujo: terminador 5">
            <a:extLst>
              <a:ext uri="{FF2B5EF4-FFF2-40B4-BE49-F238E27FC236}">
                <a16:creationId xmlns="" xmlns:a16="http://schemas.microsoft.com/office/drawing/2014/main" id="{DF40BB1B-AEBD-4EA5-82FF-B319246B5761}"/>
              </a:ext>
            </a:extLst>
          </p:cNvPr>
          <p:cNvSpPr/>
          <p:nvPr/>
        </p:nvSpPr>
        <p:spPr>
          <a:xfrm>
            <a:off x="635603" y="3859661"/>
            <a:ext cx="1254453" cy="438912"/>
          </a:xfrm>
          <a:prstGeom prst="flowChartTerminator">
            <a:avLst/>
          </a:prstGeom>
          <a:noFill/>
          <a:ln w="19050">
            <a:solidFill>
              <a:srgbClr val="002A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050" dirty="0">
                <a:solidFill>
                  <a:schemeClr val="tx1"/>
                </a:solidFill>
                <a:latin typeface="Gotham Medium" panose="02000604030000020004"/>
              </a:rPr>
              <a:t>Corte Suprema de Justicia</a:t>
            </a:r>
            <a:endParaRPr lang="es-CO" sz="1050" dirty="0">
              <a:solidFill>
                <a:schemeClr val="tx1"/>
              </a:solidFill>
              <a:latin typeface="Gotham Medium" panose="02000604030000020004"/>
            </a:endParaRPr>
          </a:p>
        </p:txBody>
      </p:sp>
      <p:sp>
        <p:nvSpPr>
          <p:cNvPr id="62" name="Diagrama de flujo: terminador 53">
            <a:extLst>
              <a:ext uri="{FF2B5EF4-FFF2-40B4-BE49-F238E27FC236}">
                <a16:creationId xmlns="" xmlns:a16="http://schemas.microsoft.com/office/drawing/2014/main" id="{8F9DBBDF-4E65-48BF-8835-037453BC801D}"/>
              </a:ext>
            </a:extLst>
          </p:cNvPr>
          <p:cNvSpPr/>
          <p:nvPr/>
        </p:nvSpPr>
        <p:spPr>
          <a:xfrm>
            <a:off x="2157253" y="3859661"/>
            <a:ext cx="943682" cy="438912"/>
          </a:xfrm>
          <a:prstGeom prst="flowChartTerminator">
            <a:avLst/>
          </a:prstGeom>
          <a:noFill/>
          <a:ln w="19050">
            <a:solidFill>
              <a:srgbClr val="002A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050" dirty="0">
                <a:solidFill>
                  <a:schemeClr val="tx1"/>
                </a:solidFill>
                <a:latin typeface="Gotham Medium" panose="02000604030000020004"/>
              </a:rPr>
              <a:t>Consejo de Estado</a:t>
            </a:r>
            <a:endParaRPr lang="es-CO" sz="1050" dirty="0">
              <a:solidFill>
                <a:schemeClr val="tx1"/>
              </a:solidFill>
              <a:latin typeface="Gotham Medium" panose="02000604030000020004"/>
            </a:endParaRPr>
          </a:p>
        </p:txBody>
      </p:sp>
      <p:sp>
        <p:nvSpPr>
          <p:cNvPr id="63" name="Diagrama de flujo: terminador 54">
            <a:extLst>
              <a:ext uri="{FF2B5EF4-FFF2-40B4-BE49-F238E27FC236}">
                <a16:creationId xmlns="" xmlns:a16="http://schemas.microsoft.com/office/drawing/2014/main" id="{65B23224-D9BC-454A-97DB-B6B4515DA58A}"/>
              </a:ext>
            </a:extLst>
          </p:cNvPr>
          <p:cNvSpPr/>
          <p:nvPr/>
        </p:nvSpPr>
        <p:spPr>
          <a:xfrm>
            <a:off x="3382075" y="3849676"/>
            <a:ext cx="1321688" cy="438912"/>
          </a:xfrm>
          <a:prstGeom prst="flowChartTerminator">
            <a:avLst/>
          </a:prstGeom>
          <a:noFill/>
          <a:ln w="19050">
            <a:solidFill>
              <a:srgbClr val="002A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050" dirty="0">
                <a:solidFill>
                  <a:schemeClr val="tx1"/>
                </a:solidFill>
                <a:latin typeface="Gotham Medium" panose="02000604030000020004"/>
              </a:rPr>
              <a:t>Corte Constitucional</a:t>
            </a:r>
            <a:endParaRPr lang="es-CO" sz="1050" dirty="0">
              <a:solidFill>
                <a:schemeClr val="tx1"/>
              </a:solidFill>
              <a:latin typeface="Gotham Medium" panose="02000604030000020004"/>
            </a:endParaRPr>
          </a:p>
        </p:txBody>
      </p:sp>
      <p:sp>
        <p:nvSpPr>
          <p:cNvPr id="64" name="Diagrama de flujo: terminador 55">
            <a:extLst>
              <a:ext uri="{FF2B5EF4-FFF2-40B4-BE49-F238E27FC236}">
                <a16:creationId xmlns="" xmlns:a16="http://schemas.microsoft.com/office/drawing/2014/main" id="{B3AEC75F-1B52-4FD3-A896-39C6BD0BEBD2}"/>
              </a:ext>
            </a:extLst>
          </p:cNvPr>
          <p:cNvSpPr/>
          <p:nvPr/>
        </p:nvSpPr>
        <p:spPr>
          <a:xfrm>
            <a:off x="4781695" y="3855219"/>
            <a:ext cx="1622154" cy="501987"/>
          </a:xfrm>
          <a:prstGeom prst="flowChartTerminator">
            <a:avLst/>
          </a:prstGeom>
          <a:noFill/>
          <a:ln w="19050">
            <a:solidFill>
              <a:srgbClr val="002A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050" dirty="0">
                <a:solidFill>
                  <a:schemeClr val="tx1"/>
                </a:solidFill>
                <a:latin typeface="Gotham Medium" panose="02000604030000020004"/>
              </a:rPr>
              <a:t>Comisión Nacional de Disciplina </a:t>
            </a:r>
            <a:r>
              <a:rPr lang="es-MX" sz="1050" dirty="0" smtClean="0">
                <a:solidFill>
                  <a:schemeClr val="tx1"/>
                </a:solidFill>
                <a:latin typeface="Gotham Medium" panose="02000604030000020004"/>
              </a:rPr>
              <a:t>Judicial</a:t>
            </a:r>
            <a:endParaRPr lang="es-MX" sz="1050" dirty="0">
              <a:solidFill>
                <a:schemeClr val="tx1"/>
              </a:solidFill>
              <a:latin typeface="Gotham Medium" panose="02000604030000020004"/>
            </a:endParaRPr>
          </a:p>
        </p:txBody>
      </p:sp>
      <p:sp>
        <p:nvSpPr>
          <p:cNvPr id="65" name="Diagrama de flujo: terminador 56">
            <a:extLst>
              <a:ext uri="{FF2B5EF4-FFF2-40B4-BE49-F238E27FC236}">
                <a16:creationId xmlns="" xmlns:a16="http://schemas.microsoft.com/office/drawing/2014/main" id="{5899D93A-6DD5-4473-AACF-EE1AB014CCAB}"/>
              </a:ext>
            </a:extLst>
          </p:cNvPr>
          <p:cNvSpPr/>
          <p:nvPr/>
        </p:nvSpPr>
        <p:spPr>
          <a:xfrm>
            <a:off x="8877005" y="3716185"/>
            <a:ext cx="1250178" cy="438912"/>
          </a:xfrm>
          <a:prstGeom prst="flowChartTerminator">
            <a:avLst/>
          </a:prstGeom>
          <a:noFill/>
          <a:ln w="19050">
            <a:solidFill>
              <a:srgbClr val="002A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050" dirty="0">
                <a:solidFill>
                  <a:schemeClr val="tx1"/>
                </a:solidFill>
                <a:latin typeface="Gotham Medium" panose="02000604030000020004"/>
              </a:rPr>
              <a:t>Jurisdicción Indígena</a:t>
            </a:r>
            <a:endParaRPr lang="es-CO" sz="1050" dirty="0">
              <a:solidFill>
                <a:schemeClr val="tx1"/>
              </a:solidFill>
              <a:latin typeface="Gotham Medium" panose="02000604030000020004"/>
            </a:endParaRPr>
          </a:p>
        </p:txBody>
      </p:sp>
      <p:sp>
        <p:nvSpPr>
          <p:cNvPr id="66" name="Diagrama de flujo: terminador 57">
            <a:extLst>
              <a:ext uri="{FF2B5EF4-FFF2-40B4-BE49-F238E27FC236}">
                <a16:creationId xmlns="" xmlns:a16="http://schemas.microsoft.com/office/drawing/2014/main" id="{280EFCB1-E46C-4199-9472-C6C1C309486E}"/>
              </a:ext>
            </a:extLst>
          </p:cNvPr>
          <p:cNvSpPr/>
          <p:nvPr/>
        </p:nvSpPr>
        <p:spPr>
          <a:xfrm>
            <a:off x="10394682" y="3708924"/>
            <a:ext cx="1170953" cy="438912"/>
          </a:xfrm>
          <a:prstGeom prst="flowChartTerminator">
            <a:avLst/>
          </a:prstGeom>
          <a:noFill/>
          <a:ln w="19050">
            <a:solidFill>
              <a:srgbClr val="002A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050" dirty="0">
                <a:solidFill>
                  <a:schemeClr val="tx1"/>
                </a:solidFill>
                <a:latin typeface="Gotham Medium" panose="02000604030000020004"/>
              </a:rPr>
              <a:t>Jurisdicción de </a:t>
            </a:r>
            <a:r>
              <a:rPr lang="es-MX" sz="1050" dirty="0" smtClean="0">
                <a:solidFill>
                  <a:schemeClr val="tx1"/>
                </a:solidFill>
                <a:latin typeface="Gotham Medium" panose="02000604030000020004"/>
              </a:rPr>
              <a:t>Paz</a:t>
            </a:r>
            <a:endParaRPr lang="es-MX" sz="1050" dirty="0">
              <a:solidFill>
                <a:schemeClr val="tx1"/>
              </a:solidFill>
              <a:latin typeface="Gotham Medium" panose="02000604030000020004"/>
            </a:endParaRPr>
          </a:p>
        </p:txBody>
      </p:sp>
      <p:cxnSp>
        <p:nvCxnSpPr>
          <p:cNvPr id="67" name="Conector recto 66">
            <a:extLst>
              <a:ext uri="{FF2B5EF4-FFF2-40B4-BE49-F238E27FC236}">
                <a16:creationId xmlns="" xmlns:a16="http://schemas.microsoft.com/office/drawing/2014/main" id="{A48F8DC3-6721-4C85-8F0F-E1DB461DBFB6}"/>
              </a:ext>
            </a:extLst>
          </p:cNvPr>
          <p:cNvCxnSpPr>
            <a:cxnSpLocks/>
          </p:cNvCxnSpPr>
          <p:nvPr/>
        </p:nvCxnSpPr>
        <p:spPr>
          <a:xfrm>
            <a:off x="10104834" y="3940623"/>
            <a:ext cx="288000" cy="0"/>
          </a:xfrm>
          <a:prstGeom prst="line">
            <a:avLst/>
          </a:prstGeom>
          <a:ln w="19050">
            <a:solidFill>
              <a:srgbClr val="F6C042"/>
            </a:solidFill>
          </a:ln>
        </p:spPr>
        <p:style>
          <a:lnRef idx="1">
            <a:schemeClr val="accent1"/>
          </a:lnRef>
          <a:fillRef idx="0">
            <a:schemeClr val="accent1"/>
          </a:fillRef>
          <a:effectRef idx="0">
            <a:schemeClr val="accent1"/>
          </a:effectRef>
          <a:fontRef idx="minor">
            <a:schemeClr val="tx1"/>
          </a:fontRef>
        </p:style>
      </p:cxnSp>
      <p:grpSp>
        <p:nvGrpSpPr>
          <p:cNvPr id="34" name="Grupo 33">
            <a:extLst>
              <a:ext uri="{FF2B5EF4-FFF2-40B4-BE49-F238E27FC236}">
                <a16:creationId xmlns="" xmlns:a16="http://schemas.microsoft.com/office/drawing/2014/main" id="{BC9728E5-0A50-46F6-811D-B33126AE0686}"/>
              </a:ext>
            </a:extLst>
          </p:cNvPr>
          <p:cNvGrpSpPr/>
          <p:nvPr/>
        </p:nvGrpSpPr>
        <p:grpSpPr>
          <a:xfrm>
            <a:off x="600398" y="4277822"/>
            <a:ext cx="9410825" cy="2082781"/>
            <a:chOff x="444640" y="4193795"/>
            <a:chExt cx="9410825" cy="2082781"/>
          </a:xfrm>
        </p:grpSpPr>
        <p:grpSp>
          <p:nvGrpSpPr>
            <p:cNvPr id="48" name="Grupo 47">
              <a:extLst>
                <a:ext uri="{FF2B5EF4-FFF2-40B4-BE49-F238E27FC236}">
                  <a16:creationId xmlns="" xmlns:a16="http://schemas.microsoft.com/office/drawing/2014/main" id="{9C0CD868-688F-4132-89FE-036BD60B7CE5}"/>
                </a:ext>
              </a:extLst>
            </p:cNvPr>
            <p:cNvGrpSpPr/>
            <p:nvPr/>
          </p:nvGrpSpPr>
          <p:grpSpPr>
            <a:xfrm>
              <a:off x="444640" y="4421056"/>
              <a:ext cx="9410825" cy="1855520"/>
              <a:chOff x="444640" y="4225984"/>
              <a:chExt cx="9410825" cy="1855520"/>
            </a:xfrm>
          </p:grpSpPr>
          <p:sp>
            <p:nvSpPr>
              <p:cNvPr id="56" name="Rectángulo: esquinas diagonales redondeadas 6">
                <a:extLst>
                  <a:ext uri="{FF2B5EF4-FFF2-40B4-BE49-F238E27FC236}">
                    <a16:creationId xmlns="" xmlns:a16="http://schemas.microsoft.com/office/drawing/2014/main" id="{4865BA43-502E-45EC-BB85-39791D58A5C0}"/>
                  </a:ext>
                </a:extLst>
              </p:cNvPr>
              <p:cNvSpPr/>
              <p:nvPr/>
            </p:nvSpPr>
            <p:spPr>
              <a:xfrm>
                <a:off x="444640" y="4225985"/>
                <a:ext cx="1254452" cy="732629"/>
              </a:xfrm>
              <a:prstGeom prst="round2DiagRect">
                <a:avLst/>
              </a:prstGeom>
              <a:noFill/>
              <a:ln w="19050">
                <a:solidFill>
                  <a:srgbClr val="EE7D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050" dirty="0">
                    <a:solidFill>
                      <a:schemeClr val="tx1"/>
                    </a:solidFill>
                    <a:latin typeface="Gotham Medium" panose="02000604030000020004"/>
                  </a:rPr>
                  <a:t>Tribunales Superiores de Distrito Judicial</a:t>
                </a:r>
                <a:endParaRPr lang="es-CO" sz="1050" dirty="0">
                  <a:solidFill>
                    <a:schemeClr val="tx1"/>
                  </a:solidFill>
                  <a:latin typeface="Gotham Medium" panose="02000604030000020004"/>
                </a:endParaRPr>
              </a:p>
            </p:txBody>
          </p:sp>
          <p:sp>
            <p:nvSpPr>
              <p:cNvPr id="57" name="Rectángulo: esquinas diagonales redondeadas 58">
                <a:extLst>
                  <a:ext uri="{FF2B5EF4-FFF2-40B4-BE49-F238E27FC236}">
                    <a16:creationId xmlns="" xmlns:a16="http://schemas.microsoft.com/office/drawing/2014/main" id="{56A29AE8-9C77-4249-A6D9-4DAC5A3F5ADE}"/>
                  </a:ext>
                </a:extLst>
              </p:cNvPr>
              <p:cNvSpPr/>
              <p:nvPr/>
            </p:nvSpPr>
            <p:spPr>
              <a:xfrm>
                <a:off x="1793454" y="4225984"/>
                <a:ext cx="1385522" cy="732629"/>
              </a:xfrm>
              <a:prstGeom prst="round2DiagRect">
                <a:avLst/>
              </a:prstGeom>
              <a:noFill/>
              <a:ln w="19050">
                <a:solidFill>
                  <a:srgbClr val="EE7D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050" dirty="0">
                    <a:solidFill>
                      <a:schemeClr val="tx1"/>
                    </a:solidFill>
                    <a:latin typeface="Gotham Medium" panose="02000604030000020004"/>
                  </a:rPr>
                  <a:t>Tribunales Administrativos</a:t>
                </a:r>
                <a:endParaRPr lang="es-CO" sz="1050" dirty="0">
                  <a:solidFill>
                    <a:schemeClr val="tx1"/>
                  </a:solidFill>
                  <a:latin typeface="Gotham Medium" panose="02000604030000020004"/>
                </a:endParaRPr>
              </a:p>
            </p:txBody>
          </p:sp>
          <p:sp>
            <p:nvSpPr>
              <p:cNvPr id="58" name="Rectángulo: esquinas diagonales redondeadas 59">
                <a:extLst>
                  <a:ext uri="{FF2B5EF4-FFF2-40B4-BE49-F238E27FC236}">
                    <a16:creationId xmlns="" xmlns:a16="http://schemas.microsoft.com/office/drawing/2014/main" id="{2EB3FBDF-E834-406C-A801-DC3F4A030BE7}"/>
                  </a:ext>
                </a:extLst>
              </p:cNvPr>
              <p:cNvSpPr/>
              <p:nvPr/>
            </p:nvSpPr>
            <p:spPr>
              <a:xfrm>
                <a:off x="4705130" y="4299739"/>
                <a:ext cx="1361514" cy="733495"/>
              </a:xfrm>
              <a:prstGeom prst="round2DiagRect">
                <a:avLst/>
              </a:prstGeom>
              <a:noFill/>
              <a:ln w="19050">
                <a:solidFill>
                  <a:srgbClr val="EE7D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050" dirty="0" smtClean="0">
                    <a:solidFill>
                      <a:schemeClr val="tx1"/>
                    </a:solidFill>
                    <a:latin typeface="Gotham Medium" panose="02000604030000020004"/>
                  </a:rPr>
                  <a:t>Comisiones </a:t>
                </a:r>
                <a:r>
                  <a:rPr lang="es-MX" sz="1050" dirty="0">
                    <a:solidFill>
                      <a:schemeClr val="tx1"/>
                    </a:solidFill>
                    <a:latin typeface="Gotham Medium" panose="02000604030000020004"/>
                  </a:rPr>
                  <a:t>Seccionales de Disciplina Judicial</a:t>
                </a:r>
              </a:p>
            </p:txBody>
          </p:sp>
          <p:sp>
            <p:nvSpPr>
              <p:cNvPr id="60" name="Rectángulo: esquinas diagonales redondeadas 61">
                <a:extLst>
                  <a:ext uri="{FF2B5EF4-FFF2-40B4-BE49-F238E27FC236}">
                    <a16:creationId xmlns="" xmlns:a16="http://schemas.microsoft.com/office/drawing/2014/main" id="{A7D8DF45-AEF3-404C-83F1-18CE2A5A99D8}"/>
                  </a:ext>
                </a:extLst>
              </p:cNvPr>
              <p:cNvSpPr/>
              <p:nvPr/>
            </p:nvSpPr>
            <p:spPr>
              <a:xfrm>
                <a:off x="8501207" y="5283725"/>
                <a:ext cx="1354258" cy="797779"/>
              </a:xfrm>
              <a:prstGeom prst="round2DiagRect">
                <a:avLst/>
              </a:prstGeom>
              <a:noFill/>
              <a:ln w="19050">
                <a:solidFill>
                  <a:srgbClr val="EE7D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050" dirty="0">
                    <a:solidFill>
                      <a:schemeClr val="tx1"/>
                    </a:solidFill>
                    <a:latin typeface="Gotham Medium" panose="02000604030000020004"/>
                  </a:rPr>
                  <a:t>Direcciones Seccionales de Administración Judicial</a:t>
                </a:r>
                <a:endParaRPr lang="es-CO" sz="1050" dirty="0">
                  <a:solidFill>
                    <a:schemeClr val="tx1"/>
                  </a:solidFill>
                  <a:latin typeface="Gotham Medium" panose="02000604030000020004"/>
                </a:endParaRPr>
              </a:p>
            </p:txBody>
          </p:sp>
        </p:grpSp>
        <p:grpSp>
          <p:nvGrpSpPr>
            <p:cNvPr id="49" name="Grupo 48">
              <a:extLst>
                <a:ext uri="{FF2B5EF4-FFF2-40B4-BE49-F238E27FC236}">
                  <a16:creationId xmlns="" xmlns:a16="http://schemas.microsoft.com/office/drawing/2014/main" id="{673AA067-A937-481D-8E41-456086658F65}"/>
                </a:ext>
              </a:extLst>
            </p:cNvPr>
            <p:cNvGrpSpPr/>
            <p:nvPr/>
          </p:nvGrpSpPr>
          <p:grpSpPr>
            <a:xfrm>
              <a:off x="1141639" y="4193795"/>
              <a:ext cx="4224143" cy="299056"/>
              <a:chOff x="1141639" y="4169411"/>
              <a:chExt cx="4224143" cy="299056"/>
            </a:xfrm>
          </p:grpSpPr>
          <p:cxnSp>
            <p:nvCxnSpPr>
              <p:cNvPr id="53" name="Conector recto 52">
                <a:extLst>
                  <a:ext uri="{FF2B5EF4-FFF2-40B4-BE49-F238E27FC236}">
                    <a16:creationId xmlns="" xmlns:a16="http://schemas.microsoft.com/office/drawing/2014/main" id="{0DEB78A0-189C-41D3-84C7-55004F8BE97F}"/>
                  </a:ext>
                </a:extLst>
              </p:cNvPr>
              <p:cNvCxnSpPr>
                <a:cxnSpLocks/>
              </p:cNvCxnSpPr>
              <p:nvPr/>
            </p:nvCxnSpPr>
            <p:spPr>
              <a:xfrm flipV="1">
                <a:off x="1141639" y="4169411"/>
                <a:ext cx="0" cy="216000"/>
              </a:xfrm>
              <a:prstGeom prst="line">
                <a:avLst/>
              </a:prstGeom>
              <a:ln w="19050">
                <a:solidFill>
                  <a:srgbClr val="F6C042"/>
                </a:solidFill>
              </a:ln>
            </p:spPr>
            <p:style>
              <a:lnRef idx="1">
                <a:schemeClr val="accent1"/>
              </a:lnRef>
              <a:fillRef idx="0">
                <a:schemeClr val="accent1"/>
              </a:fillRef>
              <a:effectRef idx="0">
                <a:schemeClr val="accent1"/>
              </a:effectRef>
              <a:fontRef idx="minor">
                <a:schemeClr val="tx1"/>
              </a:fontRef>
            </p:style>
          </p:cxnSp>
          <p:cxnSp>
            <p:nvCxnSpPr>
              <p:cNvPr id="54" name="Conector recto 53">
                <a:extLst>
                  <a:ext uri="{FF2B5EF4-FFF2-40B4-BE49-F238E27FC236}">
                    <a16:creationId xmlns="" xmlns:a16="http://schemas.microsoft.com/office/drawing/2014/main" id="{F8899556-881F-4FBD-85B3-F1062AA4E7A0}"/>
                  </a:ext>
                </a:extLst>
              </p:cNvPr>
              <p:cNvCxnSpPr>
                <a:cxnSpLocks/>
              </p:cNvCxnSpPr>
              <p:nvPr/>
            </p:nvCxnSpPr>
            <p:spPr>
              <a:xfrm flipV="1">
                <a:off x="2492569" y="4180177"/>
                <a:ext cx="0" cy="216000"/>
              </a:xfrm>
              <a:prstGeom prst="line">
                <a:avLst/>
              </a:prstGeom>
              <a:ln w="19050">
                <a:solidFill>
                  <a:srgbClr val="F6C042"/>
                </a:solidFill>
              </a:ln>
            </p:spPr>
            <p:style>
              <a:lnRef idx="1">
                <a:schemeClr val="accent1"/>
              </a:lnRef>
              <a:fillRef idx="0">
                <a:schemeClr val="accent1"/>
              </a:fillRef>
              <a:effectRef idx="0">
                <a:schemeClr val="accent1"/>
              </a:effectRef>
              <a:fontRef idx="minor">
                <a:schemeClr val="tx1"/>
              </a:fontRef>
            </p:style>
          </p:cxnSp>
          <p:cxnSp>
            <p:nvCxnSpPr>
              <p:cNvPr id="55" name="Conector recto 54">
                <a:extLst>
                  <a:ext uri="{FF2B5EF4-FFF2-40B4-BE49-F238E27FC236}">
                    <a16:creationId xmlns="" xmlns:a16="http://schemas.microsoft.com/office/drawing/2014/main" id="{D01F287D-CBEA-4B2E-ADB5-32919467A67C}"/>
                  </a:ext>
                </a:extLst>
              </p:cNvPr>
              <p:cNvCxnSpPr>
                <a:cxnSpLocks/>
              </p:cNvCxnSpPr>
              <p:nvPr/>
            </p:nvCxnSpPr>
            <p:spPr>
              <a:xfrm flipV="1">
                <a:off x="5365782" y="4252467"/>
                <a:ext cx="0" cy="216000"/>
              </a:xfrm>
              <a:prstGeom prst="line">
                <a:avLst/>
              </a:prstGeom>
              <a:ln w="19050">
                <a:solidFill>
                  <a:srgbClr val="F6C042"/>
                </a:solidFill>
              </a:ln>
            </p:spPr>
            <p:style>
              <a:lnRef idx="1">
                <a:schemeClr val="accent1"/>
              </a:lnRef>
              <a:fillRef idx="0">
                <a:schemeClr val="accent1"/>
              </a:fillRef>
              <a:effectRef idx="0">
                <a:schemeClr val="accent1"/>
              </a:effectRef>
              <a:fontRef idx="minor">
                <a:schemeClr val="tx1"/>
              </a:fontRef>
            </p:style>
          </p:cxnSp>
        </p:grpSp>
        <p:cxnSp>
          <p:nvCxnSpPr>
            <p:cNvPr id="50" name="Conector recto 49">
              <a:extLst>
                <a:ext uri="{FF2B5EF4-FFF2-40B4-BE49-F238E27FC236}">
                  <a16:creationId xmlns="" xmlns:a16="http://schemas.microsoft.com/office/drawing/2014/main" id="{1F164B5D-D2DA-4ACC-B700-56F3FFF28D46}"/>
                </a:ext>
              </a:extLst>
            </p:cNvPr>
            <p:cNvCxnSpPr>
              <a:cxnSpLocks/>
            </p:cNvCxnSpPr>
            <p:nvPr/>
          </p:nvCxnSpPr>
          <p:spPr>
            <a:xfrm>
              <a:off x="6777970" y="4229486"/>
              <a:ext cx="2236030" cy="0"/>
            </a:xfrm>
            <a:prstGeom prst="line">
              <a:avLst/>
            </a:prstGeom>
            <a:ln w="19050">
              <a:solidFill>
                <a:srgbClr val="F6C042"/>
              </a:solidFill>
            </a:ln>
          </p:spPr>
          <p:style>
            <a:lnRef idx="1">
              <a:schemeClr val="accent1"/>
            </a:lnRef>
            <a:fillRef idx="0">
              <a:schemeClr val="accent1"/>
            </a:fillRef>
            <a:effectRef idx="0">
              <a:schemeClr val="accent1"/>
            </a:effectRef>
            <a:fontRef idx="minor">
              <a:schemeClr val="tx1"/>
            </a:fontRef>
          </p:style>
        </p:cxnSp>
        <p:cxnSp>
          <p:nvCxnSpPr>
            <p:cNvPr id="51" name="Conector recto 50">
              <a:extLst>
                <a:ext uri="{FF2B5EF4-FFF2-40B4-BE49-F238E27FC236}">
                  <a16:creationId xmlns="" xmlns:a16="http://schemas.microsoft.com/office/drawing/2014/main" id="{1A605105-6BAD-4FE2-A104-9E7DA2AD5D0B}"/>
                </a:ext>
              </a:extLst>
            </p:cNvPr>
            <p:cNvCxnSpPr>
              <a:cxnSpLocks/>
            </p:cNvCxnSpPr>
            <p:nvPr/>
          </p:nvCxnSpPr>
          <p:spPr>
            <a:xfrm flipV="1">
              <a:off x="6777970" y="4231832"/>
              <a:ext cx="0" cy="216000"/>
            </a:xfrm>
            <a:prstGeom prst="line">
              <a:avLst/>
            </a:prstGeom>
            <a:ln w="19050">
              <a:solidFill>
                <a:srgbClr val="F6C042"/>
              </a:solidFill>
            </a:ln>
          </p:spPr>
          <p:style>
            <a:lnRef idx="1">
              <a:schemeClr val="accent1"/>
            </a:lnRef>
            <a:fillRef idx="0">
              <a:schemeClr val="accent1"/>
            </a:fillRef>
            <a:effectRef idx="0">
              <a:schemeClr val="accent1"/>
            </a:effectRef>
            <a:fontRef idx="minor">
              <a:schemeClr val="tx1"/>
            </a:fontRef>
          </p:style>
        </p:cxnSp>
        <p:cxnSp>
          <p:nvCxnSpPr>
            <p:cNvPr id="52" name="Conector recto 51">
              <a:extLst>
                <a:ext uri="{FF2B5EF4-FFF2-40B4-BE49-F238E27FC236}">
                  <a16:creationId xmlns="" xmlns:a16="http://schemas.microsoft.com/office/drawing/2014/main" id="{B7401DB7-61BD-4C4C-BAE4-43081C3D7017}"/>
                </a:ext>
              </a:extLst>
            </p:cNvPr>
            <p:cNvCxnSpPr>
              <a:cxnSpLocks/>
            </p:cNvCxnSpPr>
            <p:nvPr/>
          </p:nvCxnSpPr>
          <p:spPr>
            <a:xfrm flipV="1">
              <a:off x="9014000" y="4216695"/>
              <a:ext cx="0" cy="216000"/>
            </a:xfrm>
            <a:prstGeom prst="line">
              <a:avLst/>
            </a:prstGeom>
            <a:ln w="19050">
              <a:solidFill>
                <a:srgbClr val="F6C042"/>
              </a:solidFill>
            </a:ln>
          </p:spPr>
          <p:style>
            <a:lnRef idx="1">
              <a:schemeClr val="accent1"/>
            </a:lnRef>
            <a:fillRef idx="0">
              <a:schemeClr val="accent1"/>
            </a:fillRef>
            <a:effectRef idx="0">
              <a:schemeClr val="accent1"/>
            </a:effectRef>
            <a:fontRef idx="minor">
              <a:schemeClr val="tx1"/>
            </a:fontRef>
          </p:style>
        </p:cxnSp>
      </p:grpSp>
      <p:sp>
        <p:nvSpPr>
          <p:cNvPr id="36" name="Diagrama de flujo: proceso 63">
            <a:extLst>
              <a:ext uri="{FF2B5EF4-FFF2-40B4-BE49-F238E27FC236}">
                <a16:creationId xmlns="" xmlns:a16="http://schemas.microsoft.com/office/drawing/2014/main" id="{C6207119-032C-4CF6-A842-BE800E2273AC}"/>
              </a:ext>
            </a:extLst>
          </p:cNvPr>
          <p:cNvSpPr/>
          <p:nvPr/>
        </p:nvSpPr>
        <p:spPr>
          <a:xfrm>
            <a:off x="7503350" y="4558875"/>
            <a:ext cx="1081664" cy="797775"/>
          </a:xfrm>
          <a:prstGeom prst="flowChartProcess">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050" dirty="0">
                <a:solidFill>
                  <a:schemeClr val="tx1"/>
                </a:solidFill>
                <a:latin typeface="Gotham Medium" panose="02000604030000020004"/>
              </a:rPr>
              <a:t>Unidades del Consejo Superior de la Judicatura</a:t>
            </a:r>
            <a:endParaRPr lang="es-CO" sz="1050" dirty="0">
              <a:solidFill>
                <a:schemeClr val="tx1"/>
              </a:solidFill>
              <a:latin typeface="Gotham Medium" panose="02000604030000020004"/>
            </a:endParaRPr>
          </a:p>
        </p:txBody>
      </p:sp>
      <p:sp>
        <p:nvSpPr>
          <p:cNvPr id="37" name="Diagrama de flujo: proceso 64">
            <a:extLst>
              <a:ext uri="{FF2B5EF4-FFF2-40B4-BE49-F238E27FC236}">
                <a16:creationId xmlns="" xmlns:a16="http://schemas.microsoft.com/office/drawing/2014/main" id="{EE57675C-787E-4C81-A561-8E81E633E364}"/>
              </a:ext>
            </a:extLst>
          </p:cNvPr>
          <p:cNvSpPr/>
          <p:nvPr/>
        </p:nvSpPr>
        <p:spPr>
          <a:xfrm>
            <a:off x="8673400" y="4542392"/>
            <a:ext cx="1134246" cy="797773"/>
          </a:xfrm>
          <a:prstGeom prst="flowChartProcess">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050" dirty="0">
                <a:solidFill>
                  <a:schemeClr val="tx1"/>
                </a:solidFill>
                <a:latin typeface="Gotham Medium" panose="02000604030000020004"/>
              </a:rPr>
              <a:t>Dirección Ejecutiva de Administración Judicial</a:t>
            </a:r>
            <a:endParaRPr lang="es-CO" sz="1050" dirty="0">
              <a:solidFill>
                <a:schemeClr val="tx1"/>
              </a:solidFill>
              <a:latin typeface="Gotham Medium" panose="02000604030000020004"/>
            </a:endParaRPr>
          </a:p>
        </p:txBody>
      </p:sp>
      <p:cxnSp>
        <p:nvCxnSpPr>
          <p:cNvPr id="41" name="Conector recto 40">
            <a:extLst>
              <a:ext uri="{FF2B5EF4-FFF2-40B4-BE49-F238E27FC236}">
                <a16:creationId xmlns="" xmlns:a16="http://schemas.microsoft.com/office/drawing/2014/main" id="{69BD25F9-CCD6-47A5-8CC3-E3A75112E863}"/>
              </a:ext>
            </a:extLst>
          </p:cNvPr>
          <p:cNvCxnSpPr>
            <a:cxnSpLocks/>
          </p:cNvCxnSpPr>
          <p:nvPr/>
        </p:nvCxnSpPr>
        <p:spPr>
          <a:xfrm flipV="1">
            <a:off x="2606695" y="5232290"/>
            <a:ext cx="0" cy="216000"/>
          </a:xfrm>
          <a:prstGeom prst="line">
            <a:avLst/>
          </a:prstGeom>
          <a:ln w="19050">
            <a:solidFill>
              <a:srgbClr val="F6C042"/>
            </a:solidFill>
          </a:ln>
        </p:spPr>
        <p:style>
          <a:lnRef idx="1">
            <a:schemeClr val="accent1"/>
          </a:lnRef>
          <a:fillRef idx="0">
            <a:schemeClr val="accent1"/>
          </a:fillRef>
          <a:effectRef idx="0">
            <a:schemeClr val="accent1"/>
          </a:effectRef>
          <a:fontRef idx="minor">
            <a:schemeClr val="tx1"/>
          </a:fontRef>
        </p:style>
      </p:cxnSp>
      <p:grpSp>
        <p:nvGrpSpPr>
          <p:cNvPr id="42" name="Grupo 41">
            <a:extLst>
              <a:ext uri="{FF2B5EF4-FFF2-40B4-BE49-F238E27FC236}">
                <a16:creationId xmlns="" xmlns:a16="http://schemas.microsoft.com/office/drawing/2014/main" id="{F9F4DB72-B94A-4047-A534-655F8D03C17E}"/>
              </a:ext>
            </a:extLst>
          </p:cNvPr>
          <p:cNvGrpSpPr/>
          <p:nvPr/>
        </p:nvGrpSpPr>
        <p:grpSpPr>
          <a:xfrm>
            <a:off x="501804" y="5226656"/>
            <a:ext cx="2725688" cy="1121847"/>
            <a:chOff x="529334" y="5352841"/>
            <a:chExt cx="2725688" cy="1121847"/>
          </a:xfrm>
        </p:grpSpPr>
        <p:sp>
          <p:nvSpPr>
            <p:cNvPr id="43" name="Diagrama de flujo: proceso 10">
              <a:extLst>
                <a:ext uri="{FF2B5EF4-FFF2-40B4-BE49-F238E27FC236}">
                  <a16:creationId xmlns="" xmlns:a16="http://schemas.microsoft.com/office/drawing/2014/main" id="{A5F6C096-F57C-4CF2-9D81-541CD613AF58}"/>
                </a:ext>
              </a:extLst>
            </p:cNvPr>
            <p:cNvSpPr/>
            <p:nvPr/>
          </p:nvSpPr>
          <p:spPr>
            <a:xfrm>
              <a:off x="729466" y="5532470"/>
              <a:ext cx="1106880" cy="438912"/>
            </a:xfrm>
            <a:prstGeom prst="flowChartProcess">
              <a:avLst/>
            </a:prstGeom>
            <a:noFill/>
            <a:ln w="190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050" dirty="0">
                  <a:solidFill>
                    <a:schemeClr val="tx1"/>
                  </a:solidFill>
                  <a:latin typeface="Gotham Medium" panose="02000604030000020004"/>
                </a:rPr>
                <a:t>Juzgados del C</a:t>
              </a:r>
              <a:r>
                <a:rPr lang="es-MX" sz="1050" dirty="0" smtClean="0">
                  <a:solidFill>
                    <a:schemeClr val="tx1"/>
                  </a:solidFill>
                  <a:latin typeface="Gotham Medium" panose="02000604030000020004"/>
                </a:rPr>
                <a:t>ircuito</a:t>
              </a:r>
              <a:endParaRPr lang="es-CO" sz="1050" dirty="0">
                <a:solidFill>
                  <a:schemeClr val="tx1"/>
                </a:solidFill>
                <a:latin typeface="Gotham Medium" panose="02000604030000020004"/>
              </a:endParaRPr>
            </a:p>
          </p:txBody>
        </p:sp>
        <p:sp>
          <p:nvSpPr>
            <p:cNvPr id="44" name="Diagrama de flujo: proceso 62">
              <a:extLst>
                <a:ext uri="{FF2B5EF4-FFF2-40B4-BE49-F238E27FC236}">
                  <a16:creationId xmlns="" xmlns:a16="http://schemas.microsoft.com/office/drawing/2014/main" id="{30A3A150-B116-4891-80F1-427000965FE0}"/>
                </a:ext>
              </a:extLst>
            </p:cNvPr>
            <p:cNvSpPr/>
            <p:nvPr/>
          </p:nvSpPr>
          <p:spPr>
            <a:xfrm>
              <a:off x="2007570" y="5537752"/>
              <a:ext cx="1247452" cy="438912"/>
            </a:xfrm>
            <a:prstGeom prst="flowChartProcess">
              <a:avLst/>
            </a:prstGeom>
            <a:noFill/>
            <a:ln w="190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050" dirty="0">
                  <a:solidFill>
                    <a:schemeClr val="tx1"/>
                  </a:solidFill>
                  <a:latin typeface="Gotham Medium" panose="02000604030000020004"/>
                </a:rPr>
                <a:t>Juzgados Administrativos</a:t>
              </a:r>
              <a:endParaRPr lang="es-CO" sz="1050" dirty="0">
                <a:solidFill>
                  <a:schemeClr val="tx1"/>
                </a:solidFill>
                <a:latin typeface="Gotham Medium" panose="02000604030000020004"/>
              </a:endParaRPr>
            </a:p>
          </p:txBody>
        </p:sp>
        <p:sp>
          <p:nvSpPr>
            <p:cNvPr id="45" name="Diagrama de flujo: proceso 65">
              <a:extLst>
                <a:ext uri="{FF2B5EF4-FFF2-40B4-BE49-F238E27FC236}">
                  <a16:creationId xmlns="" xmlns:a16="http://schemas.microsoft.com/office/drawing/2014/main" id="{FB4A0638-2BF8-4A2D-9C90-98CA8AA3EE75}"/>
                </a:ext>
              </a:extLst>
            </p:cNvPr>
            <p:cNvSpPr/>
            <p:nvPr/>
          </p:nvSpPr>
          <p:spPr>
            <a:xfrm>
              <a:off x="529334" y="6188141"/>
              <a:ext cx="1533322" cy="286547"/>
            </a:xfrm>
            <a:prstGeom prst="flowChartProcess">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050" dirty="0" smtClean="0">
                  <a:solidFill>
                    <a:schemeClr val="tx1"/>
                  </a:solidFill>
                  <a:latin typeface="Gotham Medium" panose="02000604030000020004"/>
                </a:rPr>
                <a:t>Juzgados Municipales</a:t>
              </a:r>
              <a:endParaRPr lang="es-CO" sz="1050" dirty="0">
                <a:solidFill>
                  <a:schemeClr val="tx1"/>
                </a:solidFill>
                <a:latin typeface="Gotham Medium" panose="02000604030000020004"/>
              </a:endParaRPr>
            </a:p>
          </p:txBody>
        </p:sp>
        <p:cxnSp>
          <p:nvCxnSpPr>
            <p:cNvPr id="46" name="Conector recto 45">
              <a:extLst>
                <a:ext uri="{FF2B5EF4-FFF2-40B4-BE49-F238E27FC236}">
                  <a16:creationId xmlns="" xmlns:a16="http://schemas.microsoft.com/office/drawing/2014/main" id="{70E5DFA6-B90D-4469-BD81-B7C1A12AB217}"/>
                </a:ext>
              </a:extLst>
            </p:cNvPr>
            <p:cNvCxnSpPr>
              <a:cxnSpLocks/>
            </p:cNvCxnSpPr>
            <p:nvPr/>
          </p:nvCxnSpPr>
          <p:spPr>
            <a:xfrm flipV="1">
              <a:off x="1287377" y="5352841"/>
              <a:ext cx="0" cy="216000"/>
            </a:xfrm>
            <a:prstGeom prst="line">
              <a:avLst/>
            </a:prstGeom>
            <a:ln w="19050">
              <a:solidFill>
                <a:srgbClr val="F6C042"/>
              </a:solidFill>
            </a:ln>
          </p:spPr>
          <p:style>
            <a:lnRef idx="1">
              <a:schemeClr val="accent1"/>
            </a:lnRef>
            <a:fillRef idx="0">
              <a:schemeClr val="accent1"/>
            </a:fillRef>
            <a:effectRef idx="0">
              <a:schemeClr val="accent1"/>
            </a:effectRef>
            <a:fontRef idx="minor">
              <a:schemeClr val="tx1"/>
            </a:fontRef>
          </p:style>
        </p:cxnSp>
        <p:cxnSp>
          <p:nvCxnSpPr>
            <p:cNvPr id="47" name="Conector recto 46">
              <a:extLst>
                <a:ext uri="{FF2B5EF4-FFF2-40B4-BE49-F238E27FC236}">
                  <a16:creationId xmlns="" xmlns:a16="http://schemas.microsoft.com/office/drawing/2014/main" id="{77E37F7C-563A-4BF9-A4B8-C3A0C4C06912}"/>
                </a:ext>
              </a:extLst>
            </p:cNvPr>
            <p:cNvCxnSpPr>
              <a:cxnSpLocks/>
            </p:cNvCxnSpPr>
            <p:nvPr/>
          </p:nvCxnSpPr>
          <p:spPr>
            <a:xfrm flipV="1">
              <a:off x="1295995" y="5976664"/>
              <a:ext cx="0" cy="216000"/>
            </a:xfrm>
            <a:prstGeom prst="line">
              <a:avLst/>
            </a:prstGeom>
            <a:ln w="19050">
              <a:solidFill>
                <a:srgbClr val="F6C042"/>
              </a:solidFill>
            </a:ln>
          </p:spPr>
          <p:style>
            <a:lnRef idx="1">
              <a:schemeClr val="accent1"/>
            </a:lnRef>
            <a:fillRef idx="0">
              <a:schemeClr val="accent1"/>
            </a:fillRef>
            <a:effectRef idx="0">
              <a:schemeClr val="accent1"/>
            </a:effectRef>
            <a:fontRef idx="minor">
              <a:schemeClr val="tx1"/>
            </a:fontRef>
          </p:style>
        </p:cxnSp>
      </p:grpSp>
      <p:grpSp>
        <p:nvGrpSpPr>
          <p:cNvPr id="75" name="Grupo 74">
            <a:extLst>
              <a:ext uri="{FF2B5EF4-FFF2-40B4-BE49-F238E27FC236}">
                <a16:creationId xmlns="" xmlns:a16="http://schemas.microsoft.com/office/drawing/2014/main" id="{C5AFF9DC-CF38-4F2E-94C8-3FE658B1E350}"/>
              </a:ext>
            </a:extLst>
          </p:cNvPr>
          <p:cNvGrpSpPr/>
          <p:nvPr/>
        </p:nvGrpSpPr>
        <p:grpSpPr>
          <a:xfrm>
            <a:off x="1278351" y="3633015"/>
            <a:ext cx="4128801" cy="234000"/>
            <a:chOff x="1278351" y="3535479"/>
            <a:chExt cx="4128801" cy="234000"/>
          </a:xfrm>
        </p:grpSpPr>
        <p:cxnSp>
          <p:nvCxnSpPr>
            <p:cNvPr id="76" name="Conector recto 75">
              <a:extLst>
                <a:ext uri="{FF2B5EF4-FFF2-40B4-BE49-F238E27FC236}">
                  <a16:creationId xmlns="" xmlns:a16="http://schemas.microsoft.com/office/drawing/2014/main" id="{97A6BA27-5876-4D79-A6A5-CD05240E25D7}"/>
                </a:ext>
              </a:extLst>
            </p:cNvPr>
            <p:cNvCxnSpPr>
              <a:cxnSpLocks/>
            </p:cNvCxnSpPr>
            <p:nvPr/>
          </p:nvCxnSpPr>
          <p:spPr>
            <a:xfrm flipV="1">
              <a:off x="5407152" y="3544346"/>
              <a:ext cx="0" cy="216000"/>
            </a:xfrm>
            <a:prstGeom prst="line">
              <a:avLst/>
            </a:prstGeom>
            <a:ln w="19050">
              <a:solidFill>
                <a:srgbClr val="F6C042"/>
              </a:solidFill>
            </a:ln>
          </p:spPr>
          <p:style>
            <a:lnRef idx="1">
              <a:schemeClr val="accent1"/>
            </a:lnRef>
            <a:fillRef idx="0">
              <a:schemeClr val="accent1"/>
            </a:fillRef>
            <a:effectRef idx="0">
              <a:schemeClr val="accent1"/>
            </a:effectRef>
            <a:fontRef idx="minor">
              <a:schemeClr val="tx1"/>
            </a:fontRef>
          </p:style>
        </p:cxnSp>
        <p:cxnSp>
          <p:nvCxnSpPr>
            <p:cNvPr id="77" name="Conector recto 76">
              <a:extLst>
                <a:ext uri="{FF2B5EF4-FFF2-40B4-BE49-F238E27FC236}">
                  <a16:creationId xmlns="" xmlns:a16="http://schemas.microsoft.com/office/drawing/2014/main" id="{C80A34AA-18DF-49E8-B53E-23E688562195}"/>
                </a:ext>
              </a:extLst>
            </p:cNvPr>
            <p:cNvCxnSpPr>
              <a:cxnSpLocks/>
            </p:cNvCxnSpPr>
            <p:nvPr/>
          </p:nvCxnSpPr>
          <p:spPr>
            <a:xfrm flipV="1">
              <a:off x="1278351" y="3535479"/>
              <a:ext cx="0" cy="216000"/>
            </a:xfrm>
            <a:prstGeom prst="line">
              <a:avLst/>
            </a:prstGeom>
            <a:ln w="19050">
              <a:solidFill>
                <a:srgbClr val="F6C042"/>
              </a:solidFill>
            </a:ln>
          </p:spPr>
          <p:style>
            <a:lnRef idx="1">
              <a:schemeClr val="accent1"/>
            </a:lnRef>
            <a:fillRef idx="0">
              <a:schemeClr val="accent1"/>
            </a:fillRef>
            <a:effectRef idx="0">
              <a:schemeClr val="accent1"/>
            </a:effectRef>
            <a:fontRef idx="minor">
              <a:schemeClr val="tx1"/>
            </a:fontRef>
          </p:style>
        </p:cxnSp>
        <p:cxnSp>
          <p:nvCxnSpPr>
            <p:cNvPr id="78" name="Conector recto 77">
              <a:extLst>
                <a:ext uri="{FF2B5EF4-FFF2-40B4-BE49-F238E27FC236}">
                  <a16:creationId xmlns="" xmlns:a16="http://schemas.microsoft.com/office/drawing/2014/main" id="{19472875-198E-40C0-9CFD-7765AA80B963}"/>
                </a:ext>
              </a:extLst>
            </p:cNvPr>
            <p:cNvCxnSpPr>
              <a:cxnSpLocks/>
            </p:cNvCxnSpPr>
            <p:nvPr/>
          </p:nvCxnSpPr>
          <p:spPr>
            <a:xfrm flipV="1">
              <a:off x="2648327" y="3553479"/>
              <a:ext cx="0" cy="216000"/>
            </a:xfrm>
            <a:prstGeom prst="line">
              <a:avLst/>
            </a:prstGeom>
            <a:ln w="19050">
              <a:solidFill>
                <a:srgbClr val="F6C042"/>
              </a:solidFill>
            </a:ln>
          </p:spPr>
          <p:style>
            <a:lnRef idx="1">
              <a:schemeClr val="accent1"/>
            </a:lnRef>
            <a:fillRef idx="0">
              <a:schemeClr val="accent1"/>
            </a:fillRef>
            <a:effectRef idx="0">
              <a:schemeClr val="accent1"/>
            </a:effectRef>
            <a:fontRef idx="minor">
              <a:schemeClr val="tx1"/>
            </a:fontRef>
          </p:style>
        </p:cxnSp>
        <p:cxnSp>
          <p:nvCxnSpPr>
            <p:cNvPr id="79" name="Conector recto 78">
              <a:extLst>
                <a:ext uri="{FF2B5EF4-FFF2-40B4-BE49-F238E27FC236}">
                  <a16:creationId xmlns="" xmlns:a16="http://schemas.microsoft.com/office/drawing/2014/main" id="{73A6582B-F163-4D48-9229-1988A7FD5606}"/>
                </a:ext>
              </a:extLst>
            </p:cNvPr>
            <p:cNvCxnSpPr>
              <a:cxnSpLocks/>
            </p:cNvCxnSpPr>
            <p:nvPr/>
          </p:nvCxnSpPr>
          <p:spPr>
            <a:xfrm flipV="1">
              <a:off x="4063210" y="3535479"/>
              <a:ext cx="0" cy="216000"/>
            </a:xfrm>
            <a:prstGeom prst="line">
              <a:avLst/>
            </a:prstGeom>
            <a:ln w="19050">
              <a:solidFill>
                <a:srgbClr val="F6C042"/>
              </a:solidFill>
            </a:ln>
          </p:spPr>
          <p:style>
            <a:lnRef idx="1">
              <a:schemeClr val="accent1"/>
            </a:lnRef>
            <a:fillRef idx="0">
              <a:schemeClr val="accent1"/>
            </a:fillRef>
            <a:effectRef idx="0">
              <a:schemeClr val="accent1"/>
            </a:effectRef>
            <a:fontRef idx="minor">
              <a:schemeClr val="tx1"/>
            </a:fontRef>
          </p:style>
        </p:cxnSp>
      </p:grpSp>
      <p:cxnSp>
        <p:nvCxnSpPr>
          <p:cNvPr id="80" name="Conector recto 79">
            <a:extLst>
              <a:ext uri="{FF2B5EF4-FFF2-40B4-BE49-F238E27FC236}">
                <a16:creationId xmlns="" xmlns:a16="http://schemas.microsoft.com/office/drawing/2014/main" id="{6BA6DF54-CC85-4315-A2DA-9A51E428C879}"/>
              </a:ext>
            </a:extLst>
          </p:cNvPr>
          <p:cNvCxnSpPr>
            <a:cxnSpLocks/>
          </p:cNvCxnSpPr>
          <p:nvPr/>
        </p:nvCxnSpPr>
        <p:spPr>
          <a:xfrm flipH="1" flipV="1">
            <a:off x="10223077" y="3653621"/>
            <a:ext cx="7721" cy="302929"/>
          </a:xfrm>
          <a:prstGeom prst="line">
            <a:avLst/>
          </a:prstGeom>
          <a:ln w="19050">
            <a:solidFill>
              <a:srgbClr val="F6C042"/>
            </a:solidFill>
          </a:ln>
        </p:spPr>
        <p:style>
          <a:lnRef idx="1">
            <a:schemeClr val="accent1"/>
          </a:lnRef>
          <a:fillRef idx="0">
            <a:schemeClr val="accent1"/>
          </a:fillRef>
          <a:effectRef idx="0">
            <a:schemeClr val="accent1"/>
          </a:effectRef>
          <a:fontRef idx="minor">
            <a:schemeClr val="tx1"/>
          </a:fontRef>
        </p:style>
      </p:cxnSp>
      <p:cxnSp>
        <p:nvCxnSpPr>
          <p:cNvPr id="82" name="Conector recto 81">
            <a:extLst>
              <a:ext uri="{FF2B5EF4-FFF2-40B4-BE49-F238E27FC236}">
                <a16:creationId xmlns="" xmlns:a16="http://schemas.microsoft.com/office/drawing/2014/main" id="{2F0EE616-9C7E-44F9-A5FF-AA3BD9BBF52C}"/>
              </a:ext>
            </a:extLst>
          </p:cNvPr>
          <p:cNvCxnSpPr>
            <a:cxnSpLocks/>
            <a:endCxn id="72" idx="2"/>
          </p:cNvCxnSpPr>
          <p:nvPr/>
        </p:nvCxnSpPr>
        <p:spPr>
          <a:xfrm flipV="1">
            <a:off x="7939604" y="3695683"/>
            <a:ext cx="1" cy="673151"/>
          </a:xfrm>
          <a:prstGeom prst="line">
            <a:avLst/>
          </a:prstGeom>
          <a:ln w="19050">
            <a:solidFill>
              <a:srgbClr val="F6C042"/>
            </a:solidFill>
          </a:ln>
        </p:spPr>
        <p:style>
          <a:lnRef idx="1">
            <a:schemeClr val="accent1"/>
          </a:lnRef>
          <a:fillRef idx="0">
            <a:schemeClr val="accent1"/>
          </a:fillRef>
          <a:effectRef idx="0">
            <a:schemeClr val="accent1"/>
          </a:effectRef>
          <a:fontRef idx="minor">
            <a:schemeClr val="tx1"/>
          </a:fontRef>
        </p:style>
      </p:cxnSp>
      <p:cxnSp>
        <p:nvCxnSpPr>
          <p:cNvPr id="84" name="Conector recto 83">
            <a:extLst>
              <a:ext uri="{FF2B5EF4-FFF2-40B4-BE49-F238E27FC236}">
                <a16:creationId xmlns="" xmlns:a16="http://schemas.microsoft.com/office/drawing/2014/main" id="{B7401DB7-61BD-4C4C-BAE4-43081C3D7017}"/>
              </a:ext>
            </a:extLst>
          </p:cNvPr>
          <p:cNvCxnSpPr>
            <a:cxnSpLocks/>
          </p:cNvCxnSpPr>
          <p:nvPr/>
        </p:nvCxnSpPr>
        <p:spPr>
          <a:xfrm flipV="1">
            <a:off x="9312230" y="5340165"/>
            <a:ext cx="0" cy="216000"/>
          </a:xfrm>
          <a:prstGeom prst="line">
            <a:avLst/>
          </a:prstGeom>
          <a:ln w="19050">
            <a:solidFill>
              <a:srgbClr val="F6C042"/>
            </a:solidFill>
          </a:ln>
        </p:spPr>
        <p:style>
          <a:lnRef idx="1">
            <a:schemeClr val="accent1"/>
          </a:lnRef>
          <a:fillRef idx="0">
            <a:schemeClr val="accent1"/>
          </a:fillRef>
          <a:effectRef idx="0">
            <a:schemeClr val="accent1"/>
          </a:effectRef>
          <a:fontRef idx="minor">
            <a:schemeClr val="tx1"/>
          </a:fontRef>
        </p:style>
      </p:cxnSp>
      <p:sp>
        <p:nvSpPr>
          <p:cNvPr id="81" name="Diagrama de flujo: proceso 63">
            <a:extLst>
              <a:ext uri="{FF2B5EF4-FFF2-40B4-BE49-F238E27FC236}">
                <a16:creationId xmlns="" xmlns:a16="http://schemas.microsoft.com/office/drawing/2014/main" id="{C6207119-032C-4CF6-A842-BE800E2273AC}"/>
              </a:ext>
            </a:extLst>
          </p:cNvPr>
          <p:cNvSpPr/>
          <p:nvPr/>
        </p:nvSpPr>
        <p:spPr>
          <a:xfrm>
            <a:off x="6337122" y="4552283"/>
            <a:ext cx="1081664" cy="797775"/>
          </a:xfrm>
          <a:prstGeom prst="flowChartProcess">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050" dirty="0">
                <a:solidFill>
                  <a:schemeClr val="tx1"/>
                </a:solidFill>
                <a:latin typeface="Gotham Medium" panose="02000604030000020004"/>
              </a:rPr>
              <a:t>Consejos Seccionales</a:t>
            </a:r>
          </a:p>
          <a:p>
            <a:pPr algn="ctr"/>
            <a:r>
              <a:rPr lang="es-MX" sz="1050" dirty="0">
                <a:solidFill>
                  <a:schemeClr val="tx1"/>
                </a:solidFill>
                <a:latin typeface="Gotham Medium" panose="02000604030000020004"/>
              </a:rPr>
              <a:t>de la Judicatura</a:t>
            </a:r>
            <a:endParaRPr lang="es-CO" sz="1050" dirty="0">
              <a:solidFill>
                <a:schemeClr val="tx1"/>
              </a:solidFill>
              <a:latin typeface="Gotham Medium" panose="02000604030000020004"/>
            </a:endParaRPr>
          </a:p>
        </p:txBody>
      </p:sp>
      <p:sp>
        <p:nvSpPr>
          <p:cNvPr id="86" name="CuadroTexto 85">
            <a:extLst>
              <a:ext uri="{FF2B5EF4-FFF2-40B4-BE49-F238E27FC236}">
                <a16:creationId xmlns="" xmlns:a16="http://schemas.microsoft.com/office/drawing/2014/main" id="{3DA25819-A58A-0F22-E39D-F4F7B949DF29}"/>
              </a:ext>
            </a:extLst>
          </p:cNvPr>
          <p:cNvSpPr txBox="1"/>
          <p:nvPr/>
        </p:nvSpPr>
        <p:spPr>
          <a:xfrm>
            <a:off x="8363746" y="6424998"/>
            <a:ext cx="3817071" cy="307777"/>
          </a:xfrm>
          <a:prstGeom prst="rect">
            <a:avLst/>
          </a:prstGeom>
          <a:noFill/>
        </p:spPr>
        <p:txBody>
          <a:bodyPr wrap="none" rtlCol="0">
            <a:spAutoFit/>
          </a:bodyPr>
          <a:lstStyle>
            <a:defPPr>
              <a:defRPr lang="en-US"/>
            </a:defPPr>
            <a:lvl1pPr>
              <a:defRPr sz="1400"/>
            </a:lvl1pPr>
          </a:lstStyle>
          <a:p>
            <a:r>
              <a:rPr lang="es-MX" dirty="0"/>
              <a:t>Fuente: Contexto de la organización </a:t>
            </a:r>
            <a:r>
              <a:rPr lang="es-MX" dirty="0" smtClean="0"/>
              <a:t>SIGCMA</a:t>
            </a:r>
            <a:endParaRPr lang="es-CO" dirty="0"/>
          </a:p>
        </p:txBody>
      </p:sp>
      <p:cxnSp>
        <p:nvCxnSpPr>
          <p:cNvPr id="87" name="Conector recto 86">
            <a:extLst>
              <a:ext uri="{FF2B5EF4-FFF2-40B4-BE49-F238E27FC236}">
                <a16:creationId xmlns="" xmlns:a16="http://schemas.microsoft.com/office/drawing/2014/main" id="{B7401DB7-61BD-4C4C-BAE4-43081C3D7017}"/>
              </a:ext>
            </a:extLst>
          </p:cNvPr>
          <p:cNvCxnSpPr>
            <a:cxnSpLocks/>
          </p:cNvCxnSpPr>
          <p:nvPr/>
        </p:nvCxnSpPr>
        <p:spPr>
          <a:xfrm flipV="1">
            <a:off x="7937458" y="4326392"/>
            <a:ext cx="0" cy="216000"/>
          </a:xfrm>
          <a:prstGeom prst="line">
            <a:avLst/>
          </a:prstGeom>
          <a:ln w="19050">
            <a:solidFill>
              <a:srgbClr val="F6C04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2116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925600" y="274637"/>
            <a:ext cx="10286933" cy="1003964"/>
          </a:xfrm>
        </p:spPr>
        <p:txBody>
          <a:bodyPr>
            <a:normAutofit/>
          </a:bodyPr>
          <a:lstStyle/>
          <a:p>
            <a:r>
              <a:rPr lang="es-CO" sz="4000" b="0" dirty="0">
                <a:latin typeface="Calibri" panose="020F0502020204030204" pitchFamily="34" charset="0"/>
                <a:cs typeface="Calibri" panose="020F0502020204030204" pitchFamily="34" charset="0"/>
              </a:rPr>
              <a:t>                                      </a:t>
            </a:r>
          </a:p>
        </p:txBody>
      </p:sp>
      <p:pic>
        <p:nvPicPr>
          <p:cNvPr id="5" name="Google Shape;38;p3">
            <a:extLst>
              <a:ext uri="{FF2B5EF4-FFF2-40B4-BE49-F238E27FC236}">
                <a16:creationId xmlns="" xmlns:a16="http://schemas.microsoft.com/office/drawing/2014/main" id="{7AAB0B4F-77F4-4587-A084-72A6FDF56F51}"/>
              </a:ext>
            </a:extLst>
          </p:cNvPr>
          <p:cNvPicPr preferRelativeResize="0"/>
          <p:nvPr/>
        </p:nvPicPr>
        <p:blipFill rotWithShape="1">
          <a:blip r:embed="rId3" cstate="print">
            <a:alphaModFix/>
          </a:blip>
          <a:srcRect/>
          <a:stretch/>
        </p:blipFill>
        <p:spPr>
          <a:xfrm>
            <a:off x="678584" y="215802"/>
            <a:ext cx="3727234" cy="1062799"/>
          </a:xfrm>
          <a:prstGeom prst="rect">
            <a:avLst/>
          </a:prstGeom>
          <a:noFill/>
          <a:ln>
            <a:noFill/>
          </a:ln>
        </p:spPr>
      </p:pic>
      <p:pic>
        <p:nvPicPr>
          <p:cNvPr id="2050" name="Picture 2" descr="OBLIGACIONES ADMINISTRADORAS DE RIESGOS LABORALES">
            <a:extLst>
              <a:ext uri="{FF2B5EF4-FFF2-40B4-BE49-F238E27FC236}">
                <a16:creationId xmlns="" xmlns:a16="http://schemas.microsoft.com/office/drawing/2014/main" id="{B4FB6AF6-7C4C-85B0-E17E-8110A3DB673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2393" y="2559384"/>
            <a:ext cx="3130618" cy="1739232"/>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n 3">
            <a:extLst>
              <a:ext uri="{FF2B5EF4-FFF2-40B4-BE49-F238E27FC236}">
                <a16:creationId xmlns="" xmlns:a16="http://schemas.microsoft.com/office/drawing/2014/main" id="{2295C022-E361-2004-FDC9-45229D995725}"/>
              </a:ext>
            </a:extLst>
          </p:cNvPr>
          <p:cNvPicPr>
            <a:picLocks noChangeAspect="1"/>
          </p:cNvPicPr>
          <p:nvPr/>
        </p:nvPicPr>
        <p:blipFill>
          <a:blip r:embed="rId5"/>
          <a:stretch>
            <a:fillRect/>
          </a:stretch>
        </p:blipFill>
        <p:spPr>
          <a:xfrm>
            <a:off x="2403042" y="4569473"/>
            <a:ext cx="2159938" cy="1918365"/>
          </a:xfrm>
          <a:prstGeom prst="rect">
            <a:avLst/>
          </a:prstGeom>
        </p:spPr>
      </p:pic>
      <p:sp>
        <p:nvSpPr>
          <p:cNvPr id="6" name="Rectángulo 5">
            <a:extLst>
              <a:ext uri="{FF2B5EF4-FFF2-40B4-BE49-F238E27FC236}">
                <a16:creationId xmlns="" xmlns:a16="http://schemas.microsoft.com/office/drawing/2014/main" id="{9921FBFB-7DF3-3F0B-359E-35BF45574B7C}"/>
              </a:ext>
            </a:extLst>
          </p:cNvPr>
          <p:cNvSpPr/>
          <p:nvPr/>
        </p:nvSpPr>
        <p:spPr>
          <a:xfrm>
            <a:off x="1804213" y="1648491"/>
            <a:ext cx="9158288" cy="528637"/>
          </a:xfrm>
          <a:prstGeom prst="rec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dirty="0">
                <a:ln w="0"/>
                <a:solidFill>
                  <a:schemeClr val="tx1"/>
                </a:solidFill>
                <a:effectLst>
                  <a:outerShdw blurRad="38100" dist="19050" dir="2700000" algn="tl" rotWithShape="0">
                    <a:schemeClr val="dk1">
                      <a:alpha val="40000"/>
                    </a:schemeClr>
                  </a:outerShdw>
                </a:effectLst>
              </a:rPr>
              <a:t>OBLIGACIONES DE LA ARL</a:t>
            </a:r>
            <a:endParaRPr lang="es-CO" sz="2400" dirty="0">
              <a:ln w="0"/>
              <a:solidFill>
                <a:schemeClr val="tx1"/>
              </a:solidFill>
              <a:effectLst>
                <a:outerShdw blurRad="38100" dist="19050" dir="2700000" algn="tl" rotWithShape="0">
                  <a:schemeClr val="dk1">
                    <a:alpha val="40000"/>
                  </a:schemeClr>
                </a:outerShdw>
              </a:effectLst>
            </a:endParaRPr>
          </a:p>
        </p:txBody>
      </p:sp>
      <p:sp>
        <p:nvSpPr>
          <p:cNvPr id="8" name="CuadroTexto 7">
            <a:extLst>
              <a:ext uri="{FF2B5EF4-FFF2-40B4-BE49-F238E27FC236}">
                <a16:creationId xmlns="" xmlns:a16="http://schemas.microsoft.com/office/drawing/2014/main" id="{02AC5F45-E868-81C2-1F62-44AFE4BCE80F}"/>
              </a:ext>
            </a:extLst>
          </p:cNvPr>
          <p:cNvSpPr txBox="1"/>
          <p:nvPr/>
        </p:nvSpPr>
        <p:spPr>
          <a:xfrm>
            <a:off x="5043489" y="2728955"/>
            <a:ext cx="6512790" cy="3139321"/>
          </a:xfrm>
          <a:prstGeom prst="rect">
            <a:avLst/>
          </a:prstGeom>
          <a:noFill/>
        </p:spPr>
        <p:txBody>
          <a:bodyPr wrap="square" rtlCol="0">
            <a:spAutoFit/>
          </a:bodyPr>
          <a:lstStyle/>
          <a:p>
            <a:r>
              <a:rPr lang="es-MX" b="1" dirty="0"/>
              <a:t>Artículo 2.2.4.6.9. Obligaciones de las administradoras de riesgos laborales (ARL).</a:t>
            </a:r>
          </a:p>
          <a:p>
            <a:endParaRPr lang="es-MX" b="1" dirty="0"/>
          </a:p>
          <a:p>
            <a:pPr algn="just"/>
            <a:r>
              <a:rPr lang="es-MX" dirty="0" smtClean="0"/>
              <a:t>Las </a:t>
            </a:r>
            <a:r>
              <a:rPr lang="es-MX" dirty="0"/>
              <a:t>Administradoras de Riesgos Laborales – ARL, dentro de las obligaciones que le confiere la normatividad vigente en el Sistema General de Riesgos Laborales, capacitarán al Comité Paritario o Vigía de Seguridad y Salud en el Trabajo – COPASST o Vigía en Seguridad y Salud en el Trabajo en los aspectos relativos al SG-SST y prestarán asesoría y asistencia técnica a sus empresas y trabajadores afiliados, en la implementación del presente capítulo. </a:t>
            </a:r>
            <a:endParaRPr lang="es-CO" dirty="0"/>
          </a:p>
        </p:txBody>
      </p:sp>
      <p:sp>
        <p:nvSpPr>
          <p:cNvPr id="10" name="Rectángulo 9">
            <a:extLst>
              <a:ext uri="{FF2B5EF4-FFF2-40B4-BE49-F238E27FC236}">
                <a16:creationId xmlns="" xmlns:a16="http://schemas.microsoft.com/office/drawing/2014/main" id="{8CFDCD94-7AE3-3EC5-6E1B-FA3880A0D2D5}"/>
              </a:ext>
            </a:extLst>
          </p:cNvPr>
          <p:cNvSpPr/>
          <p:nvPr/>
        </p:nvSpPr>
        <p:spPr>
          <a:xfrm>
            <a:off x="3916156" y="5908300"/>
            <a:ext cx="8275844" cy="461665"/>
          </a:xfrm>
          <a:prstGeom prst="rect">
            <a:avLst/>
          </a:prstGeom>
        </p:spPr>
        <p:txBody>
          <a:bodyPr wrap="square">
            <a:spAutoFit/>
          </a:bodyPr>
          <a:lstStyle/>
          <a:p>
            <a:pPr algn="ctr">
              <a:defRPr/>
            </a:pPr>
            <a:r>
              <a:rPr lang="es-CO" sz="2400" b="1" dirty="0"/>
              <a:t>Decreto 1072 de 2015</a:t>
            </a:r>
            <a:endParaRPr lang="es-CO" sz="2400" b="1" cap="all" dirty="0">
              <a:ln w="9000" cmpd="sng">
                <a:solidFill>
                  <a:schemeClr val="accent4">
                    <a:shade val="50000"/>
                    <a:satMod val="120000"/>
                  </a:schemeClr>
                </a:solidFill>
                <a:prstDash val="solid"/>
              </a:ln>
              <a:solidFill>
                <a:srgbClr val="0070C0"/>
              </a:soli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1067706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925600" y="274637"/>
            <a:ext cx="10286933" cy="1003964"/>
          </a:xfrm>
        </p:spPr>
        <p:txBody>
          <a:bodyPr>
            <a:normAutofit/>
          </a:bodyPr>
          <a:lstStyle/>
          <a:p>
            <a:r>
              <a:rPr lang="es-CO" sz="4000" b="0" dirty="0">
                <a:latin typeface="Calibri" panose="020F0502020204030204" pitchFamily="34" charset="0"/>
                <a:cs typeface="Calibri" panose="020F0502020204030204" pitchFamily="34" charset="0"/>
              </a:rPr>
              <a:t>                                      </a:t>
            </a:r>
          </a:p>
        </p:txBody>
      </p:sp>
      <p:pic>
        <p:nvPicPr>
          <p:cNvPr id="5" name="Google Shape;38;p3">
            <a:extLst>
              <a:ext uri="{FF2B5EF4-FFF2-40B4-BE49-F238E27FC236}">
                <a16:creationId xmlns="" xmlns:a16="http://schemas.microsoft.com/office/drawing/2014/main" id="{7AAB0B4F-77F4-4587-A084-72A6FDF56F51}"/>
              </a:ext>
            </a:extLst>
          </p:cNvPr>
          <p:cNvPicPr preferRelativeResize="0"/>
          <p:nvPr/>
        </p:nvPicPr>
        <p:blipFill rotWithShape="1">
          <a:blip r:embed="rId3" cstate="print">
            <a:alphaModFix/>
          </a:blip>
          <a:srcRect/>
          <a:stretch/>
        </p:blipFill>
        <p:spPr>
          <a:xfrm>
            <a:off x="678584" y="215802"/>
            <a:ext cx="3727234" cy="1062799"/>
          </a:xfrm>
          <a:prstGeom prst="rect">
            <a:avLst/>
          </a:prstGeom>
          <a:noFill/>
          <a:ln>
            <a:noFill/>
          </a:ln>
        </p:spPr>
      </p:pic>
      <p:sp>
        <p:nvSpPr>
          <p:cNvPr id="7" name="Rectángulo 6"/>
          <p:cNvSpPr/>
          <p:nvPr/>
        </p:nvSpPr>
        <p:spPr>
          <a:xfrm>
            <a:off x="553297" y="1881489"/>
            <a:ext cx="11031538" cy="3416320"/>
          </a:xfrm>
          <a:prstGeom prst="rect">
            <a:avLst/>
          </a:prstGeom>
        </p:spPr>
        <p:txBody>
          <a:bodyPr>
            <a:spAutoFit/>
          </a:bodyPr>
          <a:lstStyle/>
          <a:p>
            <a:pPr>
              <a:defRPr/>
            </a:pPr>
            <a:r>
              <a:rPr lang="es-MX" b="1" dirty="0"/>
              <a:t>Las ARL tienen a su cargo, entre otras, las siguientes funciones:</a:t>
            </a:r>
          </a:p>
          <a:p>
            <a:pPr>
              <a:defRPr/>
            </a:pPr>
            <a:endParaRPr lang="es-MX" b="1" dirty="0"/>
          </a:p>
          <a:p>
            <a:pPr marL="342900" indent="-342900">
              <a:buFont typeface="Arial" panose="020B0604020202020204" pitchFamily="34" charset="0"/>
              <a:buChar char="•"/>
              <a:defRPr/>
            </a:pPr>
            <a:r>
              <a:rPr lang="es-MX" dirty="0"/>
              <a:t>La </a:t>
            </a:r>
            <a:r>
              <a:rPr lang="es-MX" b="1" dirty="0"/>
              <a:t>afiliación</a:t>
            </a:r>
            <a:r>
              <a:rPr lang="es-MX" dirty="0"/>
              <a:t> de los trabajadores al Sistema de Riesgos Laborales.</a:t>
            </a:r>
          </a:p>
          <a:p>
            <a:pPr>
              <a:defRPr/>
            </a:pPr>
            <a:endParaRPr lang="es-CO" dirty="0"/>
          </a:p>
          <a:p>
            <a:pPr marL="342900" indent="-342900">
              <a:buFont typeface="Arial" panose="020B0604020202020204" pitchFamily="34" charset="0"/>
              <a:buChar char="•"/>
              <a:defRPr/>
            </a:pPr>
            <a:r>
              <a:rPr lang="es-MX" dirty="0"/>
              <a:t>Garantizar a sus afiliados la </a:t>
            </a:r>
            <a:r>
              <a:rPr lang="es-MX" b="1" dirty="0"/>
              <a:t>prestación de los servicios asistenciales </a:t>
            </a:r>
            <a:r>
              <a:rPr lang="es-MX" dirty="0"/>
              <a:t>de salud a que tienen </a:t>
            </a:r>
            <a:r>
              <a:rPr lang="es-CO" dirty="0"/>
              <a:t>derecho.</a:t>
            </a:r>
          </a:p>
          <a:p>
            <a:pPr marL="342900" indent="-342900">
              <a:buFont typeface="Arial" panose="020B0604020202020204" pitchFamily="34" charset="0"/>
              <a:buChar char="•"/>
              <a:defRPr/>
            </a:pPr>
            <a:endParaRPr lang="es-CO" dirty="0"/>
          </a:p>
          <a:p>
            <a:pPr marL="342900" indent="-342900">
              <a:buFont typeface="Arial" panose="020B0604020202020204" pitchFamily="34" charset="0"/>
              <a:buChar char="•"/>
              <a:defRPr/>
            </a:pPr>
            <a:r>
              <a:rPr lang="es-MX" dirty="0"/>
              <a:t>Garantizar a sus afiliados el reconocimiento y pago oportuno de las </a:t>
            </a:r>
            <a:r>
              <a:rPr lang="es-MX" b="1" dirty="0"/>
              <a:t>prestaciones económicas.</a:t>
            </a:r>
          </a:p>
          <a:p>
            <a:pPr marL="342900" indent="-342900">
              <a:buFont typeface="Arial" panose="020B0604020202020204" pitchFamily="34" charset="0"/>
              <a:buChar char="•"/>
              <a:defRPr/>
            </a:pPr>
            <a:endParaRPr lang="es-MX" dirty="0"/>
          </a:p>
          <a:p>
            <a:pPr marL="342900" indent="-342900">
              <a:buFont typeface="Arial" panose="020B0604020202020204" pitchFamily="34" charset="0"/>
              <a:buChar char="•"/>
              <a:defRPr/>
            </a:pPr>
            <a:r>
              <a:rPr lang="es-MX" dirty="0"/>
              <a:t>Realizar actividades de </a:t>
            </a:r>
            <a:r>
              <a:rPr lang="es-MX" b="1" dirty="0"/>
              <a:t>prevención, asesoría y evaluación </a:t>
            </a:r>
            <a:r>
              <a:rPr lang="es-MX" dirty="0"/>
              <a:t>de Riesgos Laborales.</a:t>
            </a:r>
          </a:p>
          <a:p>
            <a:pPr marL="342900" indent="-342900">
              <a:buFont typeface="Arial" panose="020B0604020202020204" pitchFamily="34" charset="0"/>
              <a:buChar char="•"/>
              <a:defRPr/>
            </a:pPr>
            <a:endParaRPr lang="es-MX" dirty="0"/>
          </a:p>
          <a:p>
            <a:pPr marL="342900" indent="-342900">
              <a:buFont typeface="Arial" panose="020B0604020202020204" pitchFamily="34" charset="0"/>
              <a:buChar char="•"/>
              <a:defRPr/>
            </a:pPr>
            <a:r>
              <a:rPr lang="es-MX" dirty="0"/>
              <a:t>Promover y divulgar </a:t>
            </a:r>
            <a:r>
              <a:rPr lang="es-MX" b="1" dirty="0"/>
              <a:t>programas</a:t>
            </a:r>
            <a:r>
              <a:rPr lang="es-MX" dirty="0"/>
              <a:t> de medicina laboral, higiene industrial, Seguridad y Salud en el Trabajo y seguridad industrial.</a:t>
            </a:r>
            <a:endParaRPr lang="es-CO" dirty="0"/>
          </a:p>
        </p:txBody>
      </p:sp>
    </p:spTree>
    <p:extLst>
      <p:ext uri="{BB962C8B-B14F-4D97-AF65-F5344CB8AC3E}">
        <p14:creationId xmlns:p14="http://schemas.microsoft.com/office/powerpoint/2010/main" val="1408391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925600" y="274637"/>
            <a:ext cx="10286933" cy="1003964"/>
          </a:xfrm>
        </p:spPr>
        <p:txBody>
          <a:bodyPr>
            <a:normAutofit/>
          </a:bodyPr>
          <a:lstStyle/>
          <a:p>
            <a:r>
              <a:rPr lang="es-CO" sz="4000" b="0" dirty="0">
                <a:latin typeface="Calibri" panose="020F0502020204030204" pitchFamily="34" charset="0"/>
                <a:cs typeface="Calibri" panose="020F0502020204030204" pitchFamily="34" charset="0"/>
              </a:rPr>
              <a:t>                                      </a:t>
            </a:r>
          </a:p>
        </p:txBody>
      </p:sp>
      <p:pic>
        <p:nvPicPr>
          <p:cNvPr id="5" name="Google Shape;38;p3">
            <a:extLst>
              <a:ext uri="{FF2B5EF4-FFF2-40B4-BE49-F238E27FC236}">
                <a16:creationId xmlns="" xmlns:a16="http://schemas.microsoft.com/office/drawing/2014/main" id="{7AAB0B4F-77F4-4587-A084-72A6FDF56F51}"/>
              </a:ext>
            </a:extLst>
          </p:cNvPr>
          <p:cNvPicPr preferRelativeResize="0"/>
          <p:nvPr/>
        </p:nvPicPr>
        <p:blipFill rotWithShape="1">
          <a:blip r:embed="rId3" cstate="print">
            <a:alphaModFix/>
          </a:blip>
          <a:srcRect/>
          <a:stretch/>
        </p:blipFill>
        <p:spPr>
          <a:xfrm>
            <a:off x="678584" y="215802"/>
            <a:ext cx="3727234" cy="1062799"/>
          </a:xfrm>
          <a:prstGeom prst="rect">
            <a:avLst/>
          </a:prstGeom>
          <a:noFill/>
          <a:ln>
            <a:noFill/>
          </a:ln>
        </p:spPr>
      </p:pic>
      <p:sp>
        <p:nvSpPr>
          <p:cNvPr id="7" name="Rectángulo 6"/>
          <p:cNvSpPr/>
          <p:nvPr/>
        </p:nvSpPr>
        <p:spPr>
          <a:xfrm>
            <a:off x="2218719" y="1455695"/>
            <a:ext cx="8020050" cy="584775"/>
          </a:xfrm>
          <a:prstGeom prst="rect">
            <a:avLst/>
          </a:prstGeom>
        </p:spPr>
        <p:txBody>
          <a:bodyPr>
            <a:spAutoFit/>
          </a:bodyPr>
          <a:lstStyle/>
          <a:p>
            <a:pPr algn="ctr">
              <a:defRPr/>
            </a:pPr>
            <a:r>
              <a:rPr lang="es-ES_tradnl" altLang="es-CO" sz="2800" b="1" dirty="0">
                <a:ln w="0"/>
                <a:solidFill>
                  <a:schemeClr val="accent1"/>
                </a:solidFill>
                <a:effectLst>
                  <a:outerShdw blurRad="38100" dist="25400" dir="5400000" algn="ctr" rotWithShape="0">
                    <a:srgbClr val="6E747A">
                      <a:alpha val="43000"/>
                    </a:srgbClr>
                  </a:outerShdw>
                </a:effectLst>
              </a:rPr>
              <a:t>REPORTE DE ACCIDENTE DE TRABAJO </a:t>
            </a:r>
            <a:r>
              <a:rPr lang="es-ES_tradnl" altLang="es-CO" sz="3200" b="1" dirty="0">
                <a:ln w="0"/>
                <a:solidFill>
                  <a:schemeClr val="accent1"/>
                </a:solidFill>
                <a:effectLst>
                  <a:outerShdw blurRad="38100" dist="25400" dir="5400000" algn="ctr" rotWithShape="0">
                    <a:srgbClr val="6E747A">
                      <a:alpha val="43000"/>
                    </a:srgbClr>
                  </a:outerShdw>
                </a:effectLst>
              </a:rPr>
              <a:t>- AT</a:t>
            </a:r>
            <a:endParaRPr lang="es-ES_tradnl" altLang="es-CO" b="1" dirty="0">
              <a:ln w="0"/>
              <a:solidFill>
                <a:schemeClr val="accent1"/>
              </a:solidFill>
              <a:effectLst>
                <a:outerShdw blurRad="38100" dist="25400" dir="5400000" algn="ctr" rotWithShape="0">
                  <a:srgbClr val="6E747A">
                    <a:alpha val="43000"/>
                  </a:srgbClr>
                </a:outerShdw>
              </a:effectLst>
            </a:endParaRPr>
          </a:p>
        </p:txBody>
      </p:sp>
      <p:sp>
        <p:nvSpPr>
          <p:cNvPr id="8" name="10 CuadroTexto"/>
          <p:cNvSpPr txBox="1"/>
          <p:nvPr/>
        </p:nvSpPr>
        <p:spPr bwMode="auto">
          <a:xfrm>
            <a:off x="1138276" y="2271893"/>
            <a:ext cx="2957513" cy="338138"/>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ctr" eaLnBrk="1" hangingPunct="1">
              <a:defRPr/>
            </a:pPr>
            <a:r>
              <a:rPr lang="es-CO" sz="1600" dirty="0">
                <a:solidFill>
                  <a:schemeClr val="tx1"/>
                </a:solidFill>
                <a:latin typeface="Arial" panose="020B0604020202020204" pitchFamily="34" charset="0"/>
                <a:cs typeface="Arial" panose="020B0604020202020204" pitchFamily="34" charset="0"/>
              </a:rPr>
              <a:t>Ocurrencia del Evento </a:t>
            </a:r>
          </a:p>
        </p:txBody>
      </p:sp>
      <p:sp>
        <p:nvSpPr>
          <p:cNvPr id="9" name="12 CuadroTexto"/>
          <p:cNvSpPr txBox="1"/>
          <p:nvPr/>
        </p:nvSpPr>
        <p:spPr bwMode="auto">
          <a:xfrm>
            <a:off x="1138276" y="2817993"/>
            <a:ext cx="2957513" cy="1569660"/>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ctr" eaLnBrk="1" hangingPunct="1">
              <a:defRPr/>
            </a:pPr>
            <a:r>
              <a:rPr lang="es-CO" sz="1600" dirty="0">
                <a:solidFill>
                  <a:schemeClr val="tx1"/>
                </a:solidFill>
                <a:latin typeface="Arial" panose="020B0604020202020204" pitchFamily="34" charset="0"/>
                <a:cs typeface="Arial" panose="020B0604020202020204" pitchFamily="34" charset="0"/>
              </a:rPr>
              <a:t>Llame a la línea de la ARL exclusiva para la Rama Judicial (cualquier servidor judicial puede </a:t>
            </a:r>
            <a:r>
              <a:rPr lang="es-CO" sz="1600" dirty="0" smtClean="0">
                <a:solidFill>
                  <a:schemeClr val="tx1"/>
                </a:solidFill>
                <a:latin typeface="Arial" panose="020B0604020202020204" pitchFamily="34" charset="0"/>
                <a:cs typeface="Arial" panose="020B0604020202020204" pitchFamily="34" charset="0"/>
              </a:rPr>
              <a:t>hacerlo) e informe a </a:t>
            </a:r>
            <a:r>
              <a:rPr lang="es-CO" sz="1600" dirty="0">
                <a:solidFill>
                  <a:schemeClr val="tx1"/>
                </a:solidFill>
                <a:latin typeface="Arial" panose="020B0604020202020204" pitchFamily="34" charset="0"/>
                <a:cs typeface="Arial" panose="020B0604020202020204" pitchFamily="34" charset="0"/>
              </a:rPr>
              <a:t>la Coordinación de SST</a:t>
            </a:r>
          </a:p>
        </p:txBody>
      </p:sp>
      <p:sp>
        <p:nvSpPr>
          <p:cNvPr id="10" name="20 CuadroTexto"/>
          <p:cNvSpPr txBox="1"/>
          <p:nvPr/>
        </p:nvSpPr>
        <p:spPr bwMode="auto">
          <a:xfrm>
            <a:off x="1129544" y="4451017"/>
            <a:ext cx="2974975" cy="585788"/>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ctr" eaLnBrk="1" hangingPunct="1">
              <a:defRPr/>
            </a:pPr>
            <a:r>
              <a:rPr lang="es-CO" sz="1600" dirty="0">
                <a:solidFill>
                  <a:schemeClr val="tx1"/>
                </a:solidFill>
                <a:latin typeface="Arial" panose="020B0604020202020204" pitchFamily="34" charset="0"/>
                <a:cs typeface="Arial" panose="020B0604020202020204" pitchFamily="34" charset="0"/>
              </a:rPr>
              <a:t>Remisión del servidor a la IPS por parte de la ARL </a:t>
            </a:r>
          </a:p>
        </p:txBody>
      </p:sp>
      <p:sp>
        <p:nvSpPr>
          <p:cNvPr id="11" name="22 CuadroTexto"/>
          <p:cNvSpPr txBox="1"/>
          <p:nvPr/>
        </p:nvSpPr>
        <p:spPr bwMode="auto">
          <a:xfrm>
            <a:off x="5661043" y="2268718"/>
            <a:ext cx="3394075" cy="1077913"/>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ctr" eaLnBrk="1" hangingPunct="1">
              <a:defRPr/>
            </a:pPr>
            <a:r>
              <a:rPr lang="es-CO" sz="1600" dirty="0">
                <a:solidFill>
                  <a:schemeClr val="tx1"/>
                </a:solidFill>
                <a:latin typeface="Arial" panose="020B0604020202020204" pitchFamily="34" charset="0"/>
                <a:cs typeface="Arial" panose="020B0604020202020204" pitchFamily="34" charset="0"/>
              </a:rPr>
              <a:t>Primeros auxilios (En caso de ser requerido, el Brigadista del piso presta la 1ra. atención al lesionado)</a:t>
            </a:r>
          </a:p>
        </p:txBody>
      </p:sp>
      <p:sp>
        <p:nvSpPr>
          <p:cNvPr id="12" name="18 CuadroTexto"/>
          <p:cNvSpPr txBox="1"/>
          <p:nvPr/>
        </p:nvSpPr>
        <p:spPr bwMode="auto">
          <a:xfrm>
            <a:off x="4811752" y="3437287"/>
            <a:ext cx="4806950" cy="1015663"/>
          </a:xfrm>
          <a:prstGeom prst="rect">
            <a:avLst/>
          </a:prstGeom>
          <a:noFill/>
          <a:ln>
            <a:solidFill>
              <a:schemeClr val="accent6">
                <a:lumMod val="75000"/>
              </a:schemeClr>
            </a:solidFill>
          </a:ln>
        </p:spPr>
        <p:style>
          <a:lnRef idx="2">
            <a:schemeClr val="accent2"/>
          </a:lnRef>
          <a:fillRef idx="1">
            <a:schemeClr val="lt1"/>
          </a:fillRef>
          <a:effectRef idx="0">
            <a:schemeClr val="accent2"/>
          </a:effectRef>
          <a:fontRef idx="minor">
            <a:schemeClr val="dk1"/>
          </a:fontRef>
        </p:style>
        <p:txBody>
          <a:bodyPr wrap="square">
            <a:spAutoFit/>
          </a:bodyPr>
          <a:lstStyle/>
          <a:p>
            <a:pPr algn="ctr" eaLnBrk="1" hangingPunct="1">
              <a:defRPr/>
            </a:pPr>
            <a:r>
              <a:rPr lang="es-CO" sz="1200" b="1" dirty="0">
                <a:solidFill>
                  <a:schemeClr val="tx1"/>
                </a:solidFill>
                <a:highlight>
                  <a:srgbClr val="F7F7F7"/>
                </a:highlight>
                <a:latin typeface="Arial" panose="020B0604020202020204" pitchFamily="34" charset="0"/>
                <a:cs typeface="Arial" panose="020B0604020202020204" pitchFamily="34" charset="0"/>
              </a:rPr>
              <a:t>LINEA ORO PARA LA RAMA JUDICIAL: 6000811 </a:t>
            </a:r>
          </a:p>
          <a:p>
            <a:pPr algn="ctr" eaLnBrk="1" hangingPunct="1">
              <a:defRPr/>
            </a:pPr>
            <a:r>
              <a:rPr lang="es-CO" sz="1200" b="1" dirty="0">
                <a:solidFill>
                  <a:schemeClr val="tx1"/>
                </a:solidFill>
                <a:highlight>
                  <a:srgbClr val="F7F7F7"/>
                </a:highlight>
                <a:latin typeface="Arial" panose="020B0604020202020204" pitchFamily="34" charset="0"/>
                <a:cs typeface="Arial" panose="020B0604020202020204" pitchFamily="34" charset="0"/>
              </a:rPr>
              <a:t>Desde un celular: #533 Opción 0</a:t>
            </a:r>
          </a:p>
          <a:p>
            <a:pPr algn="ctr">
              <a:defRPr/>
            </a:pPr>
            <a:r>
              <a:rPr lang="es-CO" sz="1200" dirty="0" smtClean="0">
                <a:solidFill>
                  <a:schemeClr val="tx1"/>
                </a:solidFill>
                <a:latin typeface="Arial" panose="020B0604020202020204" pitchFamily="34" charset="0"/>
                <a:cs typeface="Arial" panose="020B0604020202020204" pitchFamily="34" charset="0"/>
              </a:rPr>
              <a:t>Directorio Coordinación </a:t>
            </a:r>
            <a:r>
              <a:rPr lang="es-CO" sz="1200" dirty="0">
                <a:solidFill>
                  <a:schemeClr val="tx1"/>
                </a:solidFill>
                <a:latin typeface="Arial" panose="020B0604020202020204" pitchFamily="34" charset="0"/>
                <a:cs typeface="Arial" panose="020B0604020202020204" pitchFamily="34" charset="0"/>
              </a:rPr>
              <a:t>de </a:t>
            </a:r>
            <a:r>
              <a:rPr lang="es-CO" sz="1200" dirty="0" smtClean="0">
                <a:solidFill>
                  <a:schemeClr val="tx1"/>
                </a:solidFill>
                <a:latin typeface="Arial" panose="020B0604020202020204" pitchFamily="34" charset="0"/>
                <a:cs typeface="Arial" panose="020B0604020202020204" pitchFamily="34" charset="0"/>
              </a:rPr>
              <a:t>SST:</a:t>
            </a:r>
            <a:endParaRPr lang="es-CO" sz="1200" dirty="0">
              <a:solidFill>
                <a:schemeClr val="tx1"/>
              </a:solidFill>
              <a:latin typeface="Arial" panose="020B0604020202020204" pitchFamily="34" charset="0"/>
              <a:cs typeface="Arial" panose="020B0604020202020204" pitchFamily="34" charset="0"/>
            </a:endParaRPr>
          </a:p>
          <a:p>
            <a:pPr algn="ctr">
              <a:defRPr/>
            </a:pPr>
            <a:r>
              <a:rPr lang="es-CO" sz="1200" b="1" dirty="0" smtClean="0">
                <a:solidFill>
                  <a:schemeClr val="tx1"/>
                </a:solidFill>
                <a:highlight>
                  <a:srgbClr val="F7F7F7"/>
                </a:highlight>
                <a:latin typeface="Arial" panose="020B0604020202020204" pitchFamily="34" charset="0"/>
                <a:cs typeface="Arial" panose="020B0604020202020204" pitchFamily="34" charset="0"/>
                <a:hlinkClick r:id="rId4"/>
              </a:rPr>
              <a:t>https</a:t>
            </a:r>
            <a:r>
              <a:rPr lang="es-CO" sz="1200" b="1" dirty="0">
                <a:solidFill>
                  <a:schemeClr val="tx1"/>
                </a:solidFill>
                <a:highlight>
                  <a:srgbClr val="F7F7F7"/>
                </a:highlight>
                <a:latin typeface="Arial" panose="020B0604020202020204" pitchFamily="34" charset="0"/>
                <a:cs typeface="Arial" panose="020B0604020202020204" pitchFamily="34" charset="0"/>
                <a:hlinkClick r:id="rId4"/>
              </a:rPr>
              <a:t>://</a:t>
            </a:r>
            <a:r>
              <a:rPr lang="es-CO" sz="1200" b="1" dirty="0" smtClean="0">
                <a:solidFill>
                  <a:schemeClr val="tx1"/>
                </a:solidFill>
                <a:highlight>
                  <a:srgbClr val="F7F7F7"/>
                </a:highlight>
                <a:latin typeface="Arial" panose="020B0604020202020204" pitchFamily="34" charset="0"/>
                <a:cs typeface="Arial" panose="020B0604020202020204" pitchFamily="34" charset="0"/>
                <a:hlinkClick r:id="rId4"/>
              </a:rPr>
              <a:t>www.ramajudicial.gov.co/web/unidad-de-recurso-humano/informacion-general</a:t>
            </a:r>
            <a:r>
              <a:rPr lang="es-CO" sz="1200" b="1" dirty="0" smtClean="0">
                <a:solidFill>
                  <a:schemeClr val="tx1"/>
                </a:solidFill>
                <a:highlight>
                  <a:srgbClr val="F7F7F7"/>
                </a:highlight>
                <a:latin typeface="Arial" panose="020B0604020202020204" pitchFamily="34" charset="0"/>
                <a:cs typeface="Arial" panose="020B0604020202020204" pitchFamily="34" charset="0"/>
              </a:rPr>
              <a:t>    </a:t>
            </a:r>
            <a:endParaRPr lang="es-CO" sz="1200" b="1" dirty="0">
              <a:solidFill>
                <a:schemeClr val="tx1"/>
              </a:solidFill>
              <a:highlight>
                <a:srgbClr val="F7F7F7"/>
              </a:highlight>
              <a:latin typeface="Arial" panose="020B0604020202020204" pitchFamily="34" charset="0"/>
              <a:cs typeface="Arial" panose="020B0604020202020204" pitchFamily="34" charset="0"/>
            </a:endParaRPr>
          </a:p>
        </p:txBody>
      </p:sp>
      <p:sp>
        <p:nvSpPr>
          <p:cNvPr id="13" name="16 CuadroTexto"/>
          <p:cNvSpPr txBox="1"/>
          <p:nvPr/>
        </p:nvSpPr>
        <p:spPr bwMode="auto">
          <a:xfrm>
            <a:off x="4811751" y="4543606"/>
            <a:ext cx="4806950" cy="831850"/>
          </a:xfrm>
          <a:prstGeom prst="rect">
            <a:avLst/>
          </a:prstGeom>
          <a:solidFill>
            <a:schemeClr val="accent6">
              <a:lumMod val="20000"/>
              <a:lumOff val="80000"/>
            </a:schemeClr>
          </a:solidFill>
        </p:spPr>
        <p:style>
          <a:lnRef idx="2">
            <a:schemeClr val="accent2"/>
          </a:lnRef>
          <a:fillRef idx="1">
            <a:schemeClr val="lt1"/>
          </a:fillRef>
          <a:effectRef idx="0">
            <a:schemeClr val="accent2"/>
          </a:effectRef>
          <a:fontRef idx="minor">
            <a:schemeClr val="dk1"/>
          </a:fontRef>
        </p:style>
        <p:txBody>
          <a:bodyPr>
            <a:spAutoFit/>
          </a:bodyPr>
          <a:lstStyle/>
          <a:p>
            <a:pPr algn="ctr" eaLnBrk="1" hangingPunct="1">
              <a:defRPr/>
            </a:pPr>
            <a:r>
              <a:rPr lang="es-CO" sz="1600" dirty="0">
                <a:solidFill>
                  <a:schemeClr val="tx1"/>
                </a:solidFill>
                <a:latin typeface="Arial" panose="020B0604020202020204" pitchFamily="34" charset="0"/>
                <a:cs typeface="Arial" panose="020B0604020202020204" pitchFamily="34" charset="0"/>
              </a:rPr>
              <a:t>El AT debe ser legalizado por el Coordinador de SST dentro de los dos (2) días hábiles siguientes a la ocurrencia del evento</a:t>
            </a:r>
          </a:p>
        </p:txBody>
      </p:sp>
      <p:sp>
        <p:nvSpPr>
          <p:cNvPr id="14" name="18 CuadroTexto"/>
          <p:cNvSpPr txBox="1"/>
          <p:nvPr/>
        </p:nvSpPr>
        <p:spPr bwMode="auto">
          <a:xfrm>
            <a:off x="4811751" y="5594531"/>
            <a:ext cx="4832350" cy="584200"/>
          </a:xfrm>
          <a:prstGeom prst="rect">
            <a:avLst/>
          </a:prstGeom>
          <a:solidFill>
            <a:schemeClr val="accent6">
              <a:lumMod val="20000"/>
              <a:lumOff val="80000"/>
            </a:schemeClr>
          </a:solidFill>
        </p:spPr>
        <p:style>
          <a:lnRef idx="2">
            <a:schemeClr val="accent2"/>
          </a:lnRef>
          <a:fillRef idx="1">
            <a:schemeClr val="lt1"/>
          </a:fillRef>
          <a:effectRef idx="0">
            <a:schemeClr val="accent2"/>
          </a:effectRef>
          <a:fontRef idx="minor">
            <a:schemeClr val="dk1"/>
          </a:fontRef>
        </p:style>
        <p:txBody>
          <a:bodyPr>
            <a:spAutoFit/>
          </a:bodyPr>
          <a:lstStyle/>
          <a:p>
            <a:pPr algn="ctr" eaLnBrk="1" hangingPunct="1">
              <a:defRPr/>
            </a:pPr>
            <a:r>
              <a:rPr lang="es-CO" sz="1600" dirty="0">
                <a:solidFill>
                  <a:schemeClr val="tx1"/>
                </a:solidFill>
                <a:latin typeface="Arial" panose="020B0604020202020204" pitchFamily="34" charset="0"/>
                <a:cs typeface="Arial" panose="020B0604020202020204" pitchFamily="34" charset="0"/>
              </a:rPr>
              <a:t>El AT debe ser investigado y se deben realizar las acciones correctivas pertinentes</a:t>
            </a:r>
          </a:p>
        </p:txBody>
      </p:sp>
      <p:sp>
        <p:nvSpPr>
          <p:cNvPr id="15" name="18 CuadroTexto"/>
          <p:cNvSpPr txBox="1"/>
          <p:nvPr/>
        </p:nvSpPr>
        <p:spPr bwMode="auto">
          <a:xfrm>
            <a:off x="4786351" y="6347968"/>
            <a:ext cx="4832350" cy="338137"/>
          </a:xfrm>
          <a:prstGeom prst="rect">
            <a:avLst/>
          </a:prstGeom>
          <a:noFill/>
        </p:spPr>
        <p:style>
          <a:lnRef idx="2">
            <a:schemeClr val="accent2"/>
          </a:lnRef>
          <a:fillRef idx="1">
            <a:schemeClr val="lt1"/>
          </a:fillRef>
          <a:effectRef idx="0">
            <a:schemeClr val="accent2"/>
          </a:effectRef>
          <a:fontRef idx="minor">
            <a:schemeClr val="dk1"/>
          </a:fontRef>
        </p:style>
        <p:txBody>
          <a:bodyPr>
            <a:spAutoFit/>
          </a:bodyPr>
          <a:lstStyle/>
          <a:p>
            <a:pPr algn="ctr" eaLnBrk="1" hangingPunct="1">
              <a:defRPr/>
            </a:pPr>
            <a:r>
              <a:rPr lang="es-CO" sz="1600" dirty="0">
                <a:solidFill>
                  <a:schemeClr val="tx1"/>
                </a:solidFill>
                <a:latin typeface="Arial" panose="020B0604020202020204" pitchFamily="34" charset="0"/>
                <a:cs typeface="Arial" panose="020B0604020202020204" pitchFamily="34" charset="0"/>
              </a:rPr>
              <a:t>Recuerde siempre informar a su Jefe Inmediato</a:t>
            </a:r>
          </a:p>
        </p:txBody>
      </p:sp>
      <p:pic>
        <p:nvPicPr>
          <p:cNvPr id="16" name="Imagen 13" descr="Resultado de imagen para accidentes de trabaj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0489" y="5178606"/>
            <a:ext cx="3095625" cy="1436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7" name="Conector recto 16"/>
          <p:cNvCxnSpPr>
            <a:stCxn id="8" idx="2"/>
            <a:endCxn id="9" idx="0"/>
          </p:cNvCxnSpPr>
          <p:nvPr/>
        </p:nvCxnSpPr>
        <p:spPr>
          <a:xfrm>
            <a:off x="2617033" y="2610031"/>
            <a:ext cx="0" cy="207962"/>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Conector recto 17"/>
          <p:cNvCxnSpPr>
            <a:stCxn id="9" idx="2"/>
            <a:endCxn id="10" idx="0"/>
          </p:cNvCxnSpPr>
          <p:nvPr/>
        </p:nvCxnSpPr>
        <p:spPr>
          <a:xfrm flipH="1">
            <a:off x="2617032" y="4387653"/>
            <a:ext cx="1" cy="63364"/>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Conector recto 18"/>
          <p:cNvCxnSpPr>
            <a:stCxn id="8" idx="3"/>
          </p:cNvCxnSpPr>
          <p:nvPr/>
        </p:nvCxnSpPr>
        <p:spPr>
          <a:xfrm>
            <a:off x="4095789" y="2440962"/>
            <a:ext cx="1565254"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6507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925600" y="274637"/>
            <a:ext cx="10286933" cy="1003964"/>
          </a:xfrm>
        </p:spPr>
        <p:txBody>
          <a:bodyPr>
            <a:normAutofit/>
          </a:bodyPr>
          <a:lstStyle/>
          <a:p>
            <a:r>
              <a:rPr lang="es-CO" sz="4000" b="0" dirty="0">
                <a:latin typeface="Calibri" panose="020F0502020204030204" pitchFamily="34" charset="0"/>
                <a:cs typeface="Calibri" panose="020F0502020204030204" pitchFamily="34" charset="0"/>
              </a:rPr>
              <a:t>                                      </a:t>
            </a:r>
          </a:p>
        </p:txBody>
      </p:sp>
      <p:pic>
        <p:nvPicPr>
          <p:cNvPr id="5" name="Google Shape;38;p3">
            <a:extLst>
              <a:ext uri="{FF2B5EF4-FFF2-40B4-BE49-F238E27FC236}">
                <a16:creationId xmlns="" xmlns:a16="http://schemas.microsoft.com/office/drawing/2014/main" id="{7AAB0B4F-77F4-4587-A084-72A6FDF56F51}"/>
              </a:ext>
            </a:extLst>
          </p:cNvPr>
          <p:cNvPicPr preferRelativeResize="0"/>
          <p:nvPr/>
        </p:nvPicPr>
        <p:blipFill rotWithShape="1">
          <a:blip r:embed="rId3" cstate="print">
            <a:alphaModFix/>
          </a:blip>
          <a:srcRect/>
          <a:stretch/>
        </p:blipFill>
        <p:spPr>
          <a:xfrm>
            <a:off x="678584" y="215802"/>
            <a:ext cx="3727234" cy="1062799"/>
          </a:xfrm>
          <a:prstGeom prst="rect">
            <a:avLst/>
          </a:prstGeom>
          <a:noFill/>
          <a:ln>
            <a:noFill/>
          </a:ln>
        </p:spPr>
      </p:pic>
      <p:sp>
        <p:nvSpPr>
          <p:cNvPr id="7" name="Rectángulo 6"/>
          <p:cNvSpPr/>
          <p:nvPr/>
        </p:nvSpPr>
        <p:spPr>
          <a:xfrm>
            <a:off x="410422" y="1428398"/>
            <a:ext cx="11317288" cy="5262979"/>
          </a:xfrm>
          <a:prstGeom prst="rect">
            <a:avLst/>
          </a:prstGeom>
        </p:spPr>
        <p:txBody>
          <a:bodyPr>
            <a:spAutoFit/>
          </a:bodyPr>
          <a:lstStyle/>
          <a:p>
            <a:pPr>
              <a:defRPr/>
            </a:pPr>
            <a:r>
              <a:rPr lang="es-MX" sz="1600" b="1" dirty="0"/>
              <a:t>¿Cuáles son las prestaciones económicas?</a:t>
            </a:r>
          </a:p>
          <a:p>
            <a:pPr>
              <a:defRPr/>
            </a:pPr>
            <a:endParaRPr lang="es-MX" sz="1600" b="1" dirty="0"/>
          </a:p>
          <a:p>
            <a:pPr algn="just">
              <a:defRPr/>
            </a:pPr>
            <a:r>
              <a:rPr lang="es-MX" sz="1600" dirty="0"/>
              <a:t>Todo trabajador que </a:t>
            </a:r>
            <a:r>
              <a:rPr lang="es-MX" sz="1600" b="1" dirty="0"/>
              <a:t>sufra un accidente de trabajo </a:t>
            </a:r>
            <a:r>
              <a:rPr lang="es-MX" sz="1600" dirty="0"/>
              <a:t>o una </a:t>
            </a:r>
            <a:r>
              <a:rPr lang="es-MX" sz="1600" b="1" dirty="0"/>
              <a:t>enfermedad laboral </a:t>
            </a:r>
            <a:r>
              <a:rPr lang="es-MX" sz="1600" dirty="0"/>
              <a:t>tendrá derecho al  reconocimiento y pago de las siguientes </a:t>
            </a:r>
            <a:r>
              <a:rPr lang="es-MX" sz="1600" b="1" dirty="0"/>
              <a:t>prestaciones económicas</a:t>
            </a:r>
            <a:r>
              <a:rPr lang="es-MX" sz="1600" dirty="0"/>
              <a:t>:</a:t>
            </a:r>
          </a:p>
          <a:p>
            <a:pPr marL="285750" indent="-285750" algn="just">
              <a:buFont typeface="Arial" panose="020B0604020202020204" pitchFamily="34" charset="0"/>
              <a:buChar char="•"/>
              <a:defRPr/>
            </a:pPr>
            <a:endParaRPr lang="es-MX" sz="1600" dirty="0"/>
          </a:p>
          <a:p>
            <a:pPr marL="342900" indent="-342900" algn="just">
              <a:buFont typeface="Arial" panose="020B0604020202020204" pitchFamily="34" charset="0"/>
              <a:buChar char="•"/>
              <a:defRPr/>
            </a:pPr>
            <a:r>
              <a:rPr lang="es-MX" sz="1600" b="1" dirty="0"/>
              <a:t>Subsidio: </a:t>
            </a:r>
            <a:r>
              <a:rPr lang="es-MX" sz="1600" dirty="0"/>
              <a:t>por incapacidad temporal: Garantiza al trabajador un ingreso durante el tiempo </a:t>
            </a:r>
            <a:r>
              <a:rPr lang="es-CO" sz="1600" dirty="0"/>
              <a:t>que se encuentre incapacitado temporalmente.</a:t>
            </a:r>
          </a:p>
          <a:p>
            <a:pPr marL="342900" indent="-342900" algn="just">
              <a:buFont typeface="Arial" panose="020B0604020202020204" pitchFamily="34" charset="0"/>
              <a:buChar char="•"/>
              <a:defRPr/>
            </a:pPr>
            <a:endParaRPr lang="es-CO" sz="1600" dirty="0"/>
          </a:p>
          <a:p>
            <a:pPr marL="285750" indent="-285750" algn="just">
              <a:buFont typeface="Arial" panose="020B0604020202020204" pitchFamily="34" charset="0"/>
              <a:buChar char="•"/>
              <a:defRPr/>
            </a:pPr>
            <a:r>
              <a:rPr lang="es-MX" sz="1600" b="1" dirty="0"/>
              <a:t>Indemnización por</a:t>
            </a:r>
            <a:r>
              <a:rPr lang="es-MX" sz="1600" dirty="0"/>
              <a:t> incapacidad permanente parcial: Es el pago único que recibe el trabajador que sufre una incapacidad permanente que le disminuye parcialmente su capacidad para laborar, igual o superior al 5% e inferior al 50% de su capacidad laboral. Un ejemplo de ello puede ser la pérdida de un dedo.</a:t>
            </a:r>
          </a:p>
          <a:p>
            <a:pPr marL="285750" indent="-285750" algn="just">
              <a:buFont typeface="Arial" panose="020B0604020202020204" pitchFamily="34" charset="0"/>
              <a:buChar char="•"/>
              <a:defRPr/>
            </a:pPr>
            <a:endParaRPr lang="es-MX" sz="1600" dirty="0"/>
          </a:p>
          <a:p>
            <a:pPr marL="285750" indent="-285750" algn="just">
              <a:buFont typeface="Arial" panose="020B0604020202020204" pitchFamily="34" charset="0"/>
              <a:buChar char="•"/>
              <a:defRPr/>
            </a:pPr>
            <a:r>
              <a:rPr lang="es-MX" sz="1600" b="1" dirty="0"/>
              <a:t>Pensión de invalidez</a:t>
            </a:r>
            <a:r>
              <a:rPr lang="es-MX" sz="1600" dirty="0"/>
              <a:t>: Es el pago periódico, vitalicio, que recibe el trabajador en caso de que no pueda volver a trabajar producto de la enfermedad o accidente laboral. Se establece cuando haya perdido el 50% o más de su capacidad laboral determinada por el Manual Único de Calificación de Invalidez.</a:t>
            </a:r>
          </a:p>
          <a:p>
            <a:pPr marL="285750" indent="-285750" algn="just">
              <a:buFont typeface="Arial" panose="020B0604020202020204" pitchFamily="34" charset="0"/>
              <a:buChar char="•"/>
              <a:defRPr/>
            </a:pPr>
            <a:endParaRPr lang="es-MX" sz="1600" dirty="0"/>
          </a:p>
          <a:p>
            <a:pPr marL="285750" indent="-285750" algn="just">
              <a:buFont typeface="Arial" panose="020B0604020202020204" pitchFamily="34" charset="0"/>
              <a:buChar char="•"/>
              <a:defRPr/>
            </a:pPr>
            <a:r>
              <a:rPr lang="es-MX" sz="1600" b="1" dirty="0"/>
              <a:t>Pensión de sobrevivientes</a:t>
            </a:r>
            <a:r>
              <a:rPr lang="es-MX" sz="1600" dirty="0"/>
              <a:t>: En caso de fallecimiento del trabajador, corresponde al pago periódico que reciben los familiares del trabajador, quienes pueden ser, de acuerdo con los requisitos legales, el esposo o la esposa, el compañero o compañera permanente, los hijos, </a:t>
            </a:r>
            <a:r>
              <a:rPr lang="es-CO" sz="1600" dirty="0"/>
              <a:t>o los padres.</a:t>
            </a:r>
          </a:p>
          <a:p>
            <a:pPr marL="285750" indent="-285750" algn="just">
              <a:buFont typeface="Arial" panose="020B0604020202020204" pitchFamily="34" charset="0"/>
              <a:buChar char="•"/>
              <a:defRPr/>
            </a:pPr>
            <a:endParaRPr lang="es-CO" sz="1600" dirty="0"/>
          </a:p>
          <a:p>
            <a:pPr marL="285750" indent="-285750" algn="just">
              <a:buFont typeface="Arial" panose="020B0604020202020204" pitchFamily="34" charset="0"/>
              <a:buChar char="•"/>
              <a:defRPr/>
            </a:pPr>
            <a:r>
              <a:rPr lang="es-MX" sz="1600" b="1" dirty="0"/>
              <a:t>Auxilio funerario</a:t>
            </a:r>
            <a:r>
              <a:rPr lang="es-MX" sz="1600" dirty="0"/>
              <a:t>: Es un monto destinado al pago de gastos funerarios.</a:t>
            </a:r>
            <a:endParaRPr lang="es-CO" sz="1600" dirty="0"/>
          </a:p>
        </p:txBody>
      </p:sp>
    </p:spTree>
    <p:extLst>
      <p:ext uri="{BB962C8B-B14F-4D97-AF65-F5344CB8AC3E}">
        <p14:creationId xmlns:p14="http://schemas.microsoft.com/office/powerpoint/2010/main" val="212451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925600" y="274637"/>
            <a:ext cx="10286933" cy="1003964"/>
          </a:xfrm>
        </p:spPr>
        <p:txBody>
          <a:bodyPr>
            <a:normAutofit/>
          </a:bodyPr>
          <a:lstStyle/>
          <a:p>
            <a:r>
              <a:rPr lang="es-CO" sz="4000" b="0" dirty="0">
                <a:latin typeface="Calibri" panose="020F0502020204030204" pitchFamily="34" charset="0"/>
                <a:cs typeface="Calibri" panose="020F0502020204030204" pitchFamily="34" charset="0"/>
              </a:rPr>
              <a:t>                                      </a:t>
            </a:r>
          </a:p>
        </p:txBody>
      </p:sp>
      <p:pic>
        <p:nvPicPr>
          <p:cNvPr id="5" name="Google Shape;38;p3">
            <a:extLst>
              <a:ext uri="{FF2B5EF4-FFF2-40B4-BE49-F238E27FC236}">
                <a16:creationId xmlns="" xmlns:a16="http://schemas.microsoft.com/office/drawing/2014/main" id="{7AAB0B4F-77F4-4587-A084-72A6FDF56F51}"/>
              </a:ext>
            </a:extLst>
          </p:cNvPr>
          <p:cNvPicPr preferRelativeResize="0"/>
          <p:nvPr/>
        </p:nvPicPr>
        <p:blipFill rotWithShape="1">
          <a:blip r:embed="rId3" cstate="print">
            <a:alphaModFix/>
          </a:blip>
          <a:srcRect/>
          <a:stretch/>
        </p:blipFill>
        <p:spPr>
          <a:xfrm>
            <a:off x="678584" y="215802"/>
            <a:ext cx="3727234" cy="1062799"/>
          </a:xfrm>
          <a:prstGeom prst="rect">
            <a:avLst/>
          </a:prstGeom>
          <a:noFill/>
          <a:ln>
            <a:noFill/>
          </a:ln>
        </p:spPr>
      </p:pic>
      <p:sp>
        <p:nvSpPr>
          <p:cNvPr id="2" name="CuadroTexto 1">
            <a:extLst>
              <a:ext uri="{FF2B5EF4-FFF2-40B4-BE49-F238E27FC236}">
                <a16:creationId xmlns="" xmlns:a16="http://schemas.microsoft.com/office/drawing/2014/main" id="{66E0ACEB-4CD4-DBFA-7313-CA5A4EAB4F43}"/>
              </a:ext>
            </a:extLst>
          </p:cNvPr>
          <p:cNvSpPr txBox="1"/>
          <p:nvPr/>
        </p:nvSpPr>
        <p:spPr>
          <a:xfrm>
            <a:off x="5857875" y="3085921"/>
            <a:ext cx="5681523" cy="1938992"/>
          </a:xfrm>
          <a:prstGeom prst="rect">
            <a:avLst/>
          </a:prstGeom>
          <a:noFill/>
        </p:spPr>
        <p:txBody>
          <a:bodyPr wrap="square" rtlCol="0">
            <a:spAutoFit/>
          </a:bodyPr>
          <a:lstStyle/>
          <a:p>
            <a:pPr algn="ctr"/>
            <a:r>
              <a:rPr lang="es-ES" sz="2400" b="1" dirty="0">
                <a:ln w="0"/>
                <a:solidFill>
                  <a:schemeClr val="accent1"/>
                </a:solidFill>
                <a:effectLst>
                  <a:outerShdw blurRad="38100" dist="25400" dir="5400000" algn="ctr" rotWithShape="0">
                    <a:srgbClr val="6E747A">
                      <a:alpha val="43000"/>
                    </a:srgbClr>
                  </a:outerShdw>
                </a:effectLst>
                <a:latin typeface="Arial" panose="020B0604020202020204" pitchFamily="34" charset="0"/>
                <a:ea typeface="Times New Roman" panose="02020603050405020304" pitchFamily="18" charset="0"/>
              </a:rPr>
              <a:t>ROLES Y RESPONSABILIDADES DEL SISTEMA DE GESTIÓN DE SEGURIDAD Y SALUD EN EL TRABAJO (SG-SST)</a:t>
            </a:r>
            <a:endParaRPr lang="es-CO" sz="2400" b="1"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ea typeface="Times New Roman" panose="02020603050405020304" pitchFamily="18" charset="0"/>
            </a:endParaRPr>
          </a:p>
          <a:p>
            <a:pPr algn="ctr"/>
            <a:endParaRPr lang="es-CO" sz="2400" b="1" dirty="0">
              <a:ln w="0"/>
              <a:solidFill>
                <a:schemeClr val="accent1"/>
              </a:solidFill>
              <a:effectLst>
                <a:outerShdw blurRad="38100" dist="25400" dir="5400000" algn="ctr" rotWithShape="0">
                  <a:srgbClr val="6E747A">
                    <a:alpha val="43000"/>
                  </a:srgbClr>
                </a:outerShdw>
              </a:effectLst>
            </a:endParaRPr>
          </a:p>
        </p:txBody>
      </p:sp>
      <p:pic>
        <p:nvPicPr>
          <p:cNvPr id="4098" name="Picture 2" descr="Imágenes SST | SEGURIDAD Y SALUD EN EL TRABAJO.">
            <a:extLst>
              <a:ext uri="{FF2B5EF4-FFF2-40B4-BE49-F238E27FC236}">
                <a16:creationId xmlns="" xmlns:a16="http://schemas.microsoft.com/office/drawing/2014/main" id="{BC7EF11A-F806-308A-81B5-8A92273A77A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5771" y="2571750"/>
            <a:ext cx="4157017" cy="29673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4879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925600" y="274637"/>
            <a:ext cx="10286933" cy="1003964"/>
          </a:xfrm>
        </p:spPr>
        <p:txBody>
          <a:bodyPr>
            <a:normAutofit/>
          </a:bodyPr>
          <a:lstStyle/>
          <a:p>
            <a:r>
              <a:rPr lang="es-CO" sz="4000" b="0" dirty="0">
                <a:latin typeface="Calibri" panose="020F0502020204030204" pitchFamily="34" charset="0"/>
                <a:cs typeface="Calibri" panose="020F0502020204030204" pitchFamily="34" charset="0"/>
              </a:rPr>
              <a:t>                                      </a:t>
            </a:r>
          </a:p>
        </p:txBody>
      </p:sp>
      <p:pic>
        <p:nvPicPr>
          <p:cNvPr id="5" name="Google Shape;38;p3">
            <a:extLst>
              <a:ext uri="{FF2B5EF4-FFF2-40B4-BE49-F238E27FC236}">
                <a16:creationId xmlns="" xmlns:a16="http://schemas.microsoft.com/office/drawing/2014/main" id="{7AAB0B4F-77F4-4587-A084-72A6FDF56F51}"/>
              </a:ext>
            </a:extLst>
          </p:cNvPr>
          <p:cNvPicPr preferRelativeResize="0"/>
          <p:nvPr/>
        </p:nvPicPr>
        <p:blipFill rotWithShape="1">
          <a:blip r:embed="rId3" cstate="print">
            <a:alphaModFix/>
          </a:blip>
          <a:srcRect/>
          <a:stretch/>
        </p:blipFill>
        <p:spPr>
          <a:xfrm>
            <a:off x="678584" y="215802"/>
            <a:ext cx="3727234" cy="1062799"/>
          </a:xfrm>
          <a:prstGeom prst="rect">
            <a:avLst/>
          </a:prstGeom>
          <a:noFill/>
          <a:ln>
            <a:noFill/>
          </a:ln>
        </p:spPr>
      </p:pic>
      <p:sp>
        <p:nvSpPr>
          <p:cNvPr id="4" name="CuadroTexto 3">
            <a:extLst>
              <a:ext uri="{FF2B5EF4-FFF2-40B4-BE49-F238E27FC236}">
                <a16:creationId xmlns="" xmlns:a16="http://schemas.microsoft.com/office/drawing/2014/main" id="{337C0A40-A708-5F1A-8376-37FA21D4FC22}"/>
              </a:ext>
            </a:extLst>
          </p:cNvPr>
          <p:cNvSpPr txBox="1"/>
          <p:nvPr/>
        </p:nvSpPr>
        <p:spPr>
          <a:xfrm>
            <a:off x="1508168" y="1568768"/>
            <a:ext cx="9175664" cy="1323439"/>
          </a:xfrm>
          <a:prstGeom prst="rect">
            <a:avLst/>
          </a:prstGeom>
          <a:noFill/>
        </p:spPr>
        <p:txBody>
          <a:bodyPr wrap="square" rtlCol="0">
            <a:spAutoFit/>
          </a:bodyPr>
          <a:lstStyle/>
          <a:p>
            <a:pPr algn="ctr"/>
            <a:r>
              <a:rPr lang="es-MX" sz="2000" b="1" dirty="0">
                <a:effectLst/>
                <a:latin typeface="Arial" panose="020B0604020202020204" pitchFamily="34" charset="0"/>
                <a:ea typeface="Times New Roman" panose="02020603050405020304" pitchFamily="18" charset="0"/>
              </a:rPr>
              <a:t>Todos los servidores Judiciales que hacen parte de la entidad, dentro del alcance del </a:t>
            </a:r>
            <a:r>
              <a:rPr lang="es-ES" sz="2000" b="1" dirty="0">
                <a:effectLst/>
                <a:latin typeface="Arial" panose="020B0604020202020204" pitchFamily="34" charset="0"/>
                <a:ea typeface="Times New Roman" panose="02020603050405020304" pitchFamily="18" charset="0"/>
              </a:rPr>
              <a:t>SG-SST</a:t>
            </a:r>
          </a:p>
          <a:p>
            <a:pPr algn="ctr"/>
            <a:endParaRPr lang="es-ES" sz="2000" b="1" dirty="0">
              <a:latin typeface="Arial" panose="020B0604020202020204" pitchFamily="34" charset="0"/>
            </a:endParaRPr>
          </a:p>
          <a:p>
            <a:pPr algn="ctr"/>
            <a:endParaRPr lang="es-CO" sz="2000" b="1" dirty="0"/>
          </a:p>
        </p:txBody>
      </p:sp>
      <p:sp>
        <p:nvSpPr>
          <p:cNvPr id="12" name="CuadroTexto 11"/>
          <p:cNvSpPr txBox="1"/>
          <p:nvPr/>
        </p:nvSpPr>
        <p:spPr>
          <a:xfrm>
            <a:off x="509469" y="2625598"/>
            <a:ext cx="11331106" cy="3754874"/>
          </a:xfrm>
          <a:prstGeom prst="rect">
            <a:avLst/>
          </a:prstGeom>
          <a:noFill/>
        </p:spPr>
        <p:txBody>
          <a:bodyPr wrap="square" rtlCol="0">
            <a:spAutoFit/>
          </a:bodyPr>
          <a:lstStyle/>
          <a:p>
            <a:pPr lvl="0" algn="just"/>
            <a:r>
              <a:rPr lang="es-ES" sz="1400" b="1" dirty="0" smtClean="0"/>
              <a:t>SERVIDORES JUDICALES</a:t>
            </a:r>
          </a:p>
          <a:p>
            <a:pPr lvl="0" algn="just"/>
            <a:r>
              <a:rPr lang="es-ES" sz="1400" b="1" dirty="0" smtClean="0"/>
              <a:t> </a:t>
            </a:r>
          </a:p>
          <a:p>
            <a:pPr marL="285750" lvl="0" indent="-285750" algn="just">
              <a:buFont typeface="Arial" panose="020B0604020202020204" pitchFamily="34" charset="0"/>
              <a:buChar char="•"/>
            </a:pPr>
            <a:r>
              <a:rPr lang="es-ES" sz="1400" dirty="0" smtClean="0"/>
              <a:t>Participar </a:t>
            </a:r>
            <a:r>
              <a:rPr lang="es-ES" sz="1400" dirty="0"/>
              <a:t>y contribuir en el cumplimiento de la política y objetivos del SG-SST de la entidad </a:t>
            </a:r>
            <a:endParaRPr lang="es-CO" sz="1400" dirty="0"/>
          </a:p>
          <a:p>
            <a:pPr marL="285750" lvl="0" indent="-285750" algn="just">
              <a:buFont typeface="Arial" panose="020B0604020202020204" pitchFamily="34" charset="0"/>
              <a:buChar char="•"/>
            </a:pPr>
            <a:r>
              <a:rPr lang="es-ES" sz="1400" dirty="0"/>
              <a:t>Procurar el cuidado integral de su salud </a:t>
            </a:r>
            <a:endParaRPr lang="es-CO" sz="1400" dirty="0"/>
          </a:p>
          <a:p>
            <a:pPr marL="285750" lvl="0" indent="-285750" algn="just">
              <a:buFont typeface="Arial" panose="020B0604020202020204" pitchFamily="34" charset="0"/>
              <a:buChar char="•"/>
            </a:pPr>
            <a:r>
              <a:rPr lang="es-ES" sz="1400" dirty="0" smtClean="0"/>
              <a:t>Cumplir </a:t>
            </a:r>
            <a:r>
              <a:rPr lang="es-ES" sz="1400" dirty="0"/>
              <a:t>con las instrucciones para mantener el orden y aseo de los puestos de trabajo y en general con </a:t>
            </a:r>
            <a:r>
              <a:rPr lang="es-ES" sz="1400" dirty="0" smtClean="0"/>
              <a:t>toda actividad </a:t>
            </a:r>
            <a:r>
              <a:rPr lang="es-ES" sz="1400" dirty="0"/>
              <a:t>que garantice la seguridad en el desarrollo de sus </a:t>
            </a:r>
            <a:r>
              <a:rPr lang="es-ES" sz="1400" dirty="0" smtClean="0"/>
              <a:t>funciones</a:t>
            </a:r>
            <a:endParaRPr lang="es-CO" sz="1400" dirty="0"/>
          </a:p>
          <a:p>
            <a:pPr marL="285750" lvl="0" indent="-285750" algn="just">
              <a:buFont typeface="Arial" panose="020B0604020202020204" pitchFamily="34" charset="0"/>
              <a:buChar char="•"/>
            </a:pPr>
            <a:r>
              <a:rPr lang="es-ES" sz="1400" dirty="0" smtClean="0"/>
              <a:t>Suministrar </a:t>
            </a:r>
            <a:r>
              <a:rPr lang="es-ES" sz="1400" dirty="0"/>
              <a:t>información clara, completa y veraz sobre su estado de salud y reportar al nominador y </a:t>
            </a:r>
            <a:r>
              <a:rPr lang="es-ES" sz="1400" dirty="0" smtClean="0"/>
              <a:t>al Coordinador </a:t>
            </a:r>
            <a:r>
              <a:rPr lang="es-ES" sz="1400" dirty="0"/>
              <a:t>del SG-SST respectivo </a:t>
            </a:r>
            <a:endParaRPr lang="es-CO" sz="1400" dirty="0"/>
          </a:p>
          <a:p>
            <a:pPr marL="285750" lvl="0" indent="-285750" algn="just">
              <a:buFont typeface="Arial" panose="020B0604020202020204" pitchFamily="34" charset="0"/>
              <a:buChar char="•"/>
            </a:pPr>
            <a:r>
              <a:rPr lang="es-ES" sz="1400" dirty="0" smtClean="0"/>
              <a:t>Reportar </a:t>
            </a:r>
            <a:r>
              <a:rPr lang="es-ES" sz="1400" dirty="0"/>
              <a:t>las calificaciones de enfermedad de origen común o laboral a su jefe de área, nominador y </a:t>
            </a:r>
            <a:r>
              <a:rPr lang="es-ES" sz="1400" dirty="0" smtClean="0"/>
              <a:t>al Coordinador </a:t>
            </a:r>
            <a:r>
              <a:rPr lang="es-ES" sz="1400" dirty="0"/>
              <a:t>del SG-SST respectivo </a:t>
            </a:r>
            <a:endParaRPr lang="es-CO" sz="1400" dirty="0"/>
          </a:p>
          <a:p>
            <a:pPr marL="285750" lvl="0" indent="-285750" algn="just">
              <a:buFont typeface="Arial" panose="020B0604020202020204" pitchFamily="34" charset="0"/>
              <a:buChar char="•"/>
            </a:pPr>
            <a:r>
              <a:rPr lang="es-ES" sz="1400" dirty="0" smtClean="0"/>
              <a:t>Cumplir </a:t>
            </a:r>
            <a:r>
              <a:rPr lang="es-ES" sz="1400" dirty="0"/>
              <a:t>las normas, reglamentos e instrucciones del SG-SST de la entidad </a:t>
            </a:r>
            <a:endParaRPr lang="es-CO" sz="1400" dirty="0"/>
          </a:p>
          <a:p>
            <a:pPr marL="285750" lvl="0" indent="-285750" algn="just">
              <a:buFont typeface="Arial" panose="020B0604020202020204" pitchFamily="34" charset="0"/>
              <a:buChar char="•"/>
            </a:pPr>
            <a:r>
              <a:rPr lang="es-ES" sz="1400" dirty="0" smtClean="0"/>
              <a:t>Informar </a:t>
            </a:r>
            <a:r>
              <a:rPr lang="es-ES" sz="1400" dirty="0"/>
              <a:t>oportunamente acerca de los peligros y riesgo latentes en su sitio de trabajo </a:t>
            </a:r>
            <a:endParaRPr lang="es-CO" sz="1400" dirty="0"/>
          </a:p>
          <a:p>
            <a:pPr marL="285750" lvl="0" indent="-285750" algn="just">
              <a:buFont typeface="Arial" panose="020B0604020202020204" pitchFamily="34" charset="0"/>
              <a:buChar char="•"/>
            </a:pPr>
            <a:r>
              <a:rPr lang="es-ES" sz="1400" dirty="0" smtClean="0"/>
              <a:t>Asistir </a:t>
            </a:r>
            <a:r>
              <a:rPr lang="es-ES" sz="1400" dirty="0"/>
              <a:t>y participar en todas las actividades de capacitación en seguridad y salud en el trabajo definidos por la </a:t>
            </a:r>
            <a:r>
              <a:rPr lang="es-ES" sz="1400" dirty="0" smtClean="0"/>
              <a:t>entidad</a:t>
            </a:r>
            <a:endParaRPr lang="es-CO" sz="1400" dirty="0"/>
          </a:p>
          <a:p>
            <a:pPr marL="285750" lvl="0" indent="-285750" algn="just">
              <a:buFont typeface="Arial" panose="020B0604020202020204" pitchFamily="34" charset="0"/>
              <a:buChar char="•"/>
            </a:pPr>
            <a:r>
              <a:rPr lang="es-ES" sz="1400" dirty="0" smtClean="0"/>
              <a:t>Cumplir </a:t>
            </a:r>
            <a:r>
              <a:rPr lang="es-ES" sz="1400" dirty="0"/>
              <a:t>con la normatividad interna de la entidad en materia de Seguridad y Salud en el </a:t>
            </a:r>
            <a:r>
              <a:rPr lang="es-ES" sz="1400" dirty="0" smtClean="0"/>
              <a:t>Trabajo</a:t>
            </a:r>
            <a:endParaRPr lang="es-CO" sz="1400" dirty="0"/>
          </a:p>
          <a:p>
            <a:pPr marL="285750" lvl="0" indent="-285750" algn="just">
              <a:buFont typeface="Arial" panose="020B0604020202020204" pitchFamily="34" charset="0"/>
              <a:buChar char="•"/>
            </a:pPr>
            <a:r>
              <a:rPr lang="es-ES" sz="1400" dirty="0" smtClean="0"/>
              <a:t>Reportar </a:t>
            </a:r>
            <a:r>
              <a:rPr lang="es-ES" sz="1400" dirty="0"/>
              <a:t>las incapacidades al área de Talento Humano correspondiente, una vez le sea emitida </a:t>
            </a:r>
            <a:endParaRPr lang="es-CO" sz="1400" dirty="0"/>
          </a:p>
          <a:p>
            <a:pPr marL="285750" lvl="0" indent="-285750" algn="just">
              <a:buFont typeface="Arial" panose="020B0604020202020204" pitchFamily="34" charset="0"/>
              <a:buChar char="•"/>
            </a:pPr>
            <a:r>
              <a:rPr lang="es-ES" sz="1400" dirty="0" smtClean="0"/>
              <a:t>Reportar </a:t>
            </a:r>
            <a:r>
              <a:rPr lang="es-ES" sz="1400" dirty="0"/>
              <a:t>inmediatamente al nominador y encargado del SG-SST todos los incidentes, accidentes de trabajo </a:t>
            </a:r>
            <a:r>
              <a:rPr lang="es-ES" sz="1400" dirty="0" smtClean="0"/>
              <a:t>y enfermedades laborales</a:t>
            </a:r>
            <a:endParaRPr lang="es-CO" sz="1400" dirty="0"/>
          </a:p>
          <a:p>
            <a:pPr marL="285750" lvl="0" indent="-285750" algn="just">
              <a:buFont typeface="Arial" panose="020B0604020202020204" pitchFamily="34" charset="0"/>
              <a:buChar char="•"/>
            </a:pPr>
            <a:r>
              <a:rPr lang="es-ES" sz="1400" dirty="0" smtClean="0"/>
              <a:t>Informar </a:t>
            </a:r>
            <a:r>
              <a:rPr lang="es-ES" sz="1400" dirty="0"/>
              <a:t>cualquier novedad en materia de seguridad y salud en el trabajo a su nominador o jefe de </a:t>
            </a:r>
            <a:r>
              <a:rPr lang="es-ES" sz="1400" dirty="0" smtClean="0"/>
              <a:t>área</a:t>
            </a:r>
          </a:p>
          <a:p>
            <a:pPr marL="285750" lvl="0" indent="-285750" algn="just">
              <a:buFont typeface="Arial" panose="020B0604020202020204" pitchFamily="34" charset="0"/>
              <a:buChar char="•"/>
            </a:pPr>
            <a:r>
              <a:rPr lang="es-ES" sz="1400" dirty="0" smtClean="0"/>
              <a:t>Participar </a:t>
            </a:r>
            <a:r>
              <a:rPr lang="es-ES" sz="1400" dirty="0"/>
              <a:t>en la inducción y reinducción de seguridad y salud en el </a:t>
            </a:r>
            <a:r>
              <a:rPr lang="es-ES" sz="1400" dirty="0" smtClean="0"/>
              <a:t>trabajo</a:t>
            </a:r>
            <a:endParaRPr lang="es-CO" sz="1400" dirty="0"/>
          </a:p>
        </p:txBody>
      </p:sp>
    </p:spTree>
    <p:extLst>
      <p:ext uri="{BB962C8B-B14F-4D97-AF65-F5344CB8AC3E}">
        <p14:creationId xmlns:p14="http://schemas.microsoft.com/office/powerpoint/2010/main" val="688453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925600" y="274637"/>
            <a:ext cx="10286933" cy="1003964"/>
          </a:xfrm>
        </p:spPr>
        <p:txBody>
          <a:bodyPr>
            <a:normAutofit/>
          </a:bodyPr>
          <a:lstStyle/>
          <a:p>
            <a:r>
              <a:rPr lang="es-CO" sz="4000" b="0" dirty="0">
                <a:latin typeface="Calibri" panose="020F0502020204030204" pitchFamily="34" charset="0"/>
                <a:cs typeface="Calibri" panose="020F0502020204030204" pitchFamily="34" charset="0"/>
              </a:rPr>
              <a:t>                                      </a:t>
            </a:r>
          </a:p>
        </p:txBody>
      </p:sp>
      <p:pic>
        <p:nvPicPr>
          <p:cNvPr id="5" name="Google Shape;38;p3">
            <a:extLst>
              <a:ext uri="{FF2B5EF4-FFF2-40B4-BE49-F238E27FC236}">
                <a16:creationId xmlns="" xmlns:a16="http://schemas.microsoft.com/office/drawing/2014/main" id="{7AAB0B4F-77F4-4587-A084-72A6FDF56F51}"/>
              </a:ext>
            </a:extLst>
          </p:cNvPr>
          <p:cNvPicPr preferRelativeResize="0"/>
          <p:nvPr/>
        </p:nvPicPr>
        <p:blipFill rotWithShape="1">
          <a:blip r:embed="rId3" cstate="print">
            <a:alphaModFix/>
          </a:blip>
          <a:srcRect/>
          <a:stretch/>
        </p:blipFill>
        <p:spPr>
          <a:xfrm>
            <a:off x="678584" y="215802"/>
            <a:ext cx="3727234" cy="1062799"/>
          </a:xfrm>
          <a:prstGeom prst="rect">
            <a:avLst/>
          </a:prstGeom>
          <a:noFill/>
          <a:ln>
            <a:noFill/>
          </a:ln>
        </p:spPr>
      </p:pic>
      <p:sp>
        <p:nvSpPr>
          <p:cNvPr id="4" name="CuadroTexto 3">
            <a:extLst>
              <a:ext uri="{FF2B5EF4-FFF2-40B4-BE49-F238E27FC236}">
                <a16:creationId xmlns="" xmlns:a16="http://schemas.microsoft.com/office/drawing/2014/main" id="{337C0A40-A708-5F1A-8376-37FA21D4FC22}"/>
              </a:ext>
            </a:extLst>
          </p:cNvPr>
          <p:cNvSpPr txBox="1"/>
          <p:nvPr/>
        </p:nvSpPr>
        <p:spPr>
          <a:xfrm>
            <a:off x="1508168" y="1568768"/>
            <a:ext cx="9175664" cy="1323439"/>
          </a:xfrm>
          <a:prstGeom prst="rect">
            <a:avLst/>
          </a:prstGeom>
          <a:noFill/>
        </p:spPr>
        <p:txBody>
          <a:bodyPr wrap="square" rtlCol="0">
            <a:spAutoFit/>
          </a:bodyPr>
          <a:lstStyle/>
          <a:p>
            <a:pPr algn="ctr"/>
            <a:r>
              <a:rPr lang="es-MX" sz="2000" b="1" dirty="0">
                <a:effectLst/>
                <a:latin typeface="Arial" panose="020B0604020202020204" pitchFamily="34" charset="0"/>
                <a:ea typeface="Times New Roman" panose="02020603050405020304" pitchFamily="18" charset="0"/>
              </a:rPr>
              <a:t>Todos los servidores Judiciales que hacen parte de la entidad, dentro del alcance del </a:t>
            </a:r>
            <a:r>
              <a:rPr lang="es-ES" sz="2000" b="1" dirty="0">
                <a:effectLst/>
                <a:latin typeface="Arial" panose="020B0604020202020204" pitchFamily="34" charset="0"/>
                <a:ea typeface="Times New Roman" panose="02020603050405020304" pitchFamily="18" charset="0"/>
              </a:rPr>
              <a:t>SG-SST</a:t>
            </a:r>
          </a:p>
          <a:p>
            <a:pPr algn="ctr"/>
            <a:endParaRPr lang="es-ES" sz="2000" b="1" dirty="0">
              <a:latin typeface="Arial" panose="020B0604020202020204" pitchFamily="34" charset="0"/>
            </a:endParaRPr>
          </a:p>
          <a:p>
            <a:pPr algn="ctr"/>
            <a:endParaRPr lang="es-CO" sz="2000" b="1" dirty="0"/>
          </a:p>
        </p:txBody>
      </p:sp>
      <p:sp>
        <p:nvSpPr>
          <p:cNvPr id="2" name="CuadroTexto 1">
            <a:extLst>
              <a:ext uri="{FF2B5EF4-FFF2-40B4-BE49-F238E27FC236}">
                <a16:creationId xmlns="" xmlns:a16="http://schemas.microsoft.com/office/drawing/2014/main" id="{A1AD499D-C414-44F8-F53E-9F853E9FF3E8}"/>
              </a:ext>
            </a:extLst>
          </p:cNvPr>
          <p:cNvSpPr txBox="1"/>
          <p:nvPr/>
        </p:nvSpPr>
        <p:spPr>
          <a:xfrm>
            <a:off x="2700833" y="5729070"/>
            <a:ext cx="6736466" cy="584775"/>
          </a:xfrm>
          <a:prstGeom prst="rect">
            <a:avLst/>
          </a:prstGeom>
          <a:noFill/>
        </p:spPr>
        <p:txBody>
          <a:bodyPr wrap="square" rtlCol="0">
            <a:spAutoFit/>
          </a:bodyPr>
          <a:lstStyle/>
          <a:p>
            <a:pPr algn="just"/>
            <a:r>
              <a:rPr lang="es-MX" sz="1600" b="1" dirty="0"/>
              <a:t>NOTA: </a:t>
            </a:r>
            <a:r>
              <a:rPr lang="es-MX" sz="1600" dirty="0"/>
              <a:t> Los Coordinadores SST deberán dar a conocer los demás roles y responsabilidades establecidas en la Matriz según sea el caso.</a:t>
            </a:r>
          </a:p>
        </p:txBody>
      </p:sp>
      <p:sp>
        <p:nvSpPr>
          <p:cNvPr id="6" name="CuadroTexto 5"/>
          <p:cNvSpPr txBox="1"/>
          <p:nvPr/>
        </p:nvSpPr>
        <p:spPr>
          <a:xfrm>
            <a:off x="925600" y="2785196"/>
            <a:ext cx="9823190" cy="2554545"/>
          </a:xfrm>
          <a:prstGeom prst="rect">
            <a:avLst/>
          </a:prstGeom>
          <a:noFill/>
        </p:spPr>
        <p:txBody>
          <a:bodyPr wrap="square" rtlCol="0">
            <a:spAutoFit/>
          </a:bodyPr>
          <a:lstStyle/>
          <a:p>
            <a:pPr algn="just"/>
            <a:r>
              <a:rPr lang="es-MX" sz="1600" b="1" dirty="0" smtClean="0"/>
              <a:t>JUDICANTES O PRACTICANTES</a:t>
            </a:r>
          </a:p>
          <a:p>
            <a:pPr algn="just"/>
            <a:endParaRPr lang="es-MX" sz="1600" b="1" dirty="0"/>
          </a:p>
          <a:p>
            <a:pPr marL="285750" lvl="0" indent="-285750" algn="just">
              <a:buFont typeface="Arial" panose="020B0604020202020204" pitchFamily="34" charset="0"/>
              <a:buChar char="•"/>
            </a:pPr>
            <a:r>
              <a:rPr lang="es-ES" sz="1600" dirty="0"/>
              <a:t>Cumplir con las normas internas de la entidad, políticas y reglamentos del </a:t>
            </a:r>
            <a:r>
              <a:rPr lang="es-ES" sz="1600" dirty="0" smtClean="0"/>
              <a:t>SG-SST</a:t>
            </a:r>
            <a:r>
              <a:rPr lang="es-CO" sz="1600" dirty="0"/>
              <a:t> </a:t>
            </a:r>
            <a:endParaRPr lang="es-CO" sz="1600" dirty="0" smtClean="0"/>
          </a:p>
          <a:p>
            <a:pPr marL="285750" lvl="0" indent="-285750" algn="just">
              <a:buFont typeface="Arial" panose="020B0604020202020204" pitchFamily="34" charset="0"/>
              <a:buChar char="•"/>
            </a:pPr>
            <a:r>
              <a:rPr lang="es-ES" sz="1600" dirty="0" smtClean="0"/>
              <a:t>Procurar </a:t>
            </a:r>
            <a:r>
              <a:rPr lang="es-ES" sz="1600" dirty="0"/>
              <a:t>el cuidado integral de su </a:t>
            </a:r>
            <a:r>
              <a:rPr lang="es-ES" sz="1600" dirty="0" smtClean="0"/>
              <a:t>salud</a:t>
            </a:r>
            <a:endParaRPr lang="es-CO" sz="1600" dirty="0"/>
          </a:p>
          <a:p>
            <a:pPr marL="285750" lvl="0" indent="-285750" algn="just">
              <a:buFont typeface="Arial" panose="020B0604020202020204" pitchFamily="34" charset="0"/>
              <a:buChar char="•"/>
            </a:pPr>
            <a:r>
              <a:rPr lang="es-ES" sz="1600" dirty="0" smtClean="0"/>
              <a:t>Reportar </a:t>
            </a:r>
            <a:r>
              <a:rPr lang="es-ES" sz="1600" dirty="0"/>
              <a:t>inmediatamente al nominador y encargado del SG-SST todos los incidentes, accidentes de trabajo y enfermedades </a:t>
            </a:r>
            <a:r>
              <a:rPr lang="es-ES" sz="1600" dirty="0" smtClean="0"/>
              <a:t>laborales</a:t>
            </a:r>
            <a:endParaRPr lang="es-CO" sz="1600" dirty="0"/>
          </a:p>
          <a:p>
            <a:pPr marL="285750" lvl="0" indent="-285750" algn="just">
              <a:buFont typeface="Arial" panose="020B0604020202020204" pitchFamily="34" charset="0"/>
              <a:buChar char="•"/>
            </a:pPr>
            <a:r>
              <a:rPr lang="es-ES" sz="1600" dirty="0" smtClean="0"/>
              <a:t>Reportar </a:t>
            </a:r>
            <a:r>
              <a:rPr lang="es-ES" sz="1600" dirty="0"/>
              <a:t>cualquier situación de emergencia, peligro o riesgo al responsable del SG-SST, o a su jefe </a:t>
            </a:r>
            <a:r>
              <a:rPr lang="es-ES" sz="1600" dirty="0" smtClean="0"/>
              <a:t>inmediato</a:t>
            </a:r>
            <a:endParaRPr lang="es-CO" sz="1600" dirty="0"/>
          </a:p>
          <a:p>
            <a:pPr marL="285750" lvl="0" indent="-285750" algn="just">
              <a:buFont typeface="Arial" panose="020B0604020202020204" pitchFamily="34" charset="0"/>
              <a:buChar char="•"/>
            </a:pPr>
            <a:r>
              <a:rPr lang="es-ES" sz="1600" dirty="0" smtClean="0"/>
              <a:t>Informar </a:t>
            </a:r>
            <a:r>
              <a:rPr lang="es-ES" sz="1600" dirty="0"/>
              <a:t>cualquier novedad en materia de seguridad y salud en el trabajo a su nominador o jefe de </a:t>
            </a:r>
            <a:r>
              <a:rPr lang="es-ES" sz="1600" dirty="0" smtClean="0"/>
              <a:t>área</a:t>
            </a:r>
            <a:endParaRPr lang="es-CO" sz="1600" dirty="0"/>
          </a:p>
          <a:p>
            <a:pPr marL="285750" lvl="0" indent="-285750" algn="just">
              <a:buFont typeface="Arial" panose="020B0604020202020204" pitchFamily="34" charset="0"/>
              <a:buChar char="•"/>
            </a:pPr>
            <a:r>
              <a:rPr lang="es-ES" sz="1600" dirty="0" smtClean="0"/>
              <a:t>Participar </a:t>
            </a:r>
            <a:r>
              <a:rPr lang="es-ES" sz="1600" dirty="0"/>
              <a:t>en la inducción y reinducción de seguridad y salud en el trabajo</a:t>
            </a:r>
            <a:r>
              <a:rPr lang="es-MX" sz="1600" b="1" dirty="0" smtClean="0"/>
              <a:t> </a:t>
            </a:r>
            <a:endParaRPr lang="es-CO" sz="1600" b="1" dirty="0"/>
          </a:p>
        </p:txBody>
      </p:sp>
    </p:spTree>
    <p:extLst>
      <p:ext uri="{BB962C8B-B14F-4D97-AF65-F5344CB8AC3E}">
        <p14:creationId xmlns:p14="http://schemas.microsoft.com/office/powerpoint/2010/main" val="1435903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925600" y="274637"/>
            <a:ext cx="10286933" cy="1003964"/>
          </a:xfrm>
        </p:spPr>
        <p:txBody>
          <a:bodyPr>
            <a:normAutofit/>
          </a:bodyPr>
          <a:lstStyle/>
          <a:p>
            <a:r>
              <a:rPr lang="es-CO" sz="4000" b="0" dirty="0">
                <a:latin typeface="Calibri" panose="020F0502020204030204" pitchFamily="34" charset="0"/>
                <a:cs typeface="Calibri" panose="020F0502020204030204" pitchFamily="34" charset="0"/>
              </a:rPr>
              <a:t>                                      </a:t>
            </a:r>
          </a:p>
        </p:txBody>
      </p:sp>
      <p:pic>
        <p:nvPicPr>
          <p:cNvPr id="5" name="Google Shape;38;p3">
            <a:extLst>
              <a:ext uri="{FF2B5EF4-FFF2-40B4-BE49-F238E27FC236}">
                <a16:creationId xmlns="" xmlns:a16="http://schemas.microsoft.com/office/drawing/2014/main" id="{7AAB0B4F-77F4-4587-A084-72A6FDF56F51}"/>
              </a:ext>
            </a:extLst>
          </p:cNvPr>
          <p:cNvPicPr preferRelativeResize="0"/>
          <p:nvPr/>
        </p:nvPicPr>
        <p:blipFill rotWithShape="1">
          <a:blip r:embed="rId3" cstate="print">
            <a:alphaModFix/>
          </a:blip>
          <a:srcRect/>
          <a:stretch/>
        </p:blipFill>
        <p:spPr>
          <a:xfrm>
            <a:off x="678584" y="215802"/>
            <a:ext cx="3727234" cy="1062799"/>
          </a:xfrm>
          <a:prstGeom prst="rect">
            <a:avLst/>
          </a:prstGeom>
          <a:noFill/>
          <a:ln>
            <a:noFill/>
          </a:ln>
        </p:spPr>
      </p:pic>
      <p:sp>
        <p:nvSpPr>
          <p:cNvPr id="7" name="Rectángulo 6"/>
          <p:cNvSpPr/>
          <p:nvPr/>
        </p:nvSpPr>
        <p:spPr>
          <a:xfrm>
            <a:off x="1307468" y="2083567"/>
            <a:ext cx="9577064" cy="1077218"/>
          </a:xfrm>
          <a:prstGeom prst="rect">
            <a:avLst/>
          </a:prstGeom>
        </p:spPr>
        <p:txBody>
          <a:bodyPr>
            <a:spAutoFit/>
          </a:bodyPr>
          <a:lstStyle/>
          <a:p>
            <a:pPr algn="ctr">
              <a:defRPr/>
            </a:pPr>
            <a:r>
              <a:rPr lang="es-ES_tradnl" sz="3200" b="1" dirty="0">
                <a:ln w="0"/>
                <a:solidFill>
                  <a:schemeClr val="accent1"/>
                </a:solidFill>
                <a:effectLst>
                  <a:outerShdw blurRad="38100" dist="25400" dir="5400000" algn="ctr" rotWithShape="0">
                    <a:srgbClr val="6E747A">
                      <a:alpha val="43000"/>
                    </a:srgbClr>
                  </a:outerShdw>
                </a:effectLst>
              </a:rPr>
              <a:t>Grupos de apoyo SISTEMA DE SEGURIDAD Y SALUD EN EL TRABAJO</a:t>
            </a:r>
            <a:endParaRPr lang="es-CO" sz="3200" b="1" dirty="0">
              <a:ln w="0"/>
              <a:solidFill>
                <a:schemeClr val="accent1"/>
              </a:solidFill>
              <a:effectLst>
                <a:outerShdw blurRad="38100" dist="25400" dir="5400000" algn="ctr" rotWithShape="0">
                  <a:srgbClr val="6E747A">
                    <a:alpha val="43000"/>
                  </a:srgbClr>
                </a:outerShdw>
              </a:effectLst>
            </a:endParaRPr>
          </a:p>
        </p:txBody>
      </p:sp>
      <p:pic>
        <p:nvPicPr>
          <p:cNvPr id="7170" name="Picture 2" descr="COPASST - USTA - ¿Qué es el COPASST?">
            <a:extLst>
              <a:ext uri="{FF2B5EF4-FFF2-40B4-BE49-F238E27FC236}">
                <a16:creationId xmlns="" xmlns:a16="http://schemas.microsoft.com/office/drawing/2014/main" id="{541FD827-CEC2-C3F5-EE09-272B6D24B76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31950" y="3362176"/>
            <a:ext cx="4372463" cy="32211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4768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925600" y="274637"/>
            <a:ext cx="10286933" cy="1003964"/>
          </a:xfrm>
        </p:spPr>
        <p:txBody>
          <a:bodyPr>
            <a:normAutofit/>
          </a:bodyPr>
          <a:lstStyle/>
          <a:p>
            <a:r>
              <a:rPr lang="es-CO" sz="4000" b="0" dirty="0">
                <a:latin typeface="Calibri" panose="020F0502020204030204" pitchFamily="34" charset="0"/>
                <a:cs typeface="Calibri" panose="020F0502020204030204" pitchFamily="34" charset="0"/>
              </a:rPr>
              <a:t>                                      </a:t>
            </a:r>
          </a:p>
        </p:txBody>
      </p:sp>
      <p:pic>
        <p:nvPicPr>
          <p:cNvPr id="5" name="Google Shape;38;p3">
            <a:extLst>
              <a:ext uri="{FF2B5EF4-FFF2-40B4-BE49-F238E27FC236}">
                <a16:creationId xmlns="" xmlns:a16="http://schemas.microsoft.com/office/drawing/2014/main" id="{7AAB0B4F-77F4-4587-A084-72A6FDF56F51}"/>
              </a:ext>
            </a:extLst>
          </p:cNvPr>
          <p:cNvPicPr preferRelativeResize="0"/>
          <p:nvPr/>
        </p:nvPicPr>
        <p:blipFill rotWithShape="1">
          <a:blip r:embed="rId3" cstate="print">
            <a:alphaModFix/>
          </a:blip>
          <a:srcRect/>
          <a:stretch/>
        </p:blipFill>
        <p:spPr>
          <a:xfrm>
            <a:off x="678584" y="215802"/>
            <a:ext cx="3727234" cy="1062799"/>
          </a:xfrm>
          <a:prstGeom prst="rect">
            <a:avLst/>
          </a:prstGeom>
          <a:noFill/>
          <a:ln>
            <a:noFill/>
          </a:ln>
        </p:spPr>
      </p:pic>
      <p:sp>
        <p:nvSpPr>
          <p:cNvPr id="7" name="Rectángulo 6"/>
          <p:cNvSpPr/>
          <p:nvPr/>
        </p:nvSpPr>
        <p:spPr>
          <a:xfrm>
            <a:off x="1127448" y="1439417"/>
            <a:ext cx="9577064" cy="1077218"/>
          </a:xfrm>
          <a:prstGeom prst="rect">
            <a:avLst/>
          </a:prstGeom>
        </p:spPr>
        <p:txBody>
          <a:bodyPr>
            <a:spAutoFit/>
          </a:bodyPr>
          <a:lstStyle/>
          <a:p>
            <a:pPr algn="ctr">
              <a:defRPr/>
            </a:pPr>
            <a:r>
              <a:rPr lang="es-ES_tradnl" sz="3200" b="1" dirty="0">
                <a:ln w="0"/>
                <a:solidFill>
                  <a:schemeClr val="accent1"/>
                </a:solidFill>
                <a:effectLst>
                  <a:outerShdw blurRad="38100" dist="25400" dir="5400000" algn="ctr" rotWithShape="0">
                    <a:srgbClr val="6E747A">
                      <a:alpha val="43000"/>
                    </a:srgbClr>
                  </a:outerShdw>
                </a:effectLst>
              </a:rPr>
              <a:t>COMITÉ PARITARIO DE SEGURIDAD Y SALUD EN EL TRABAJO – COPASST</a:t>
            </a:r>
            <a:endParaRPr lang="es-CO" sz="3200" b="1" dirty="0">
              <a:ln w="0"/>
              <a:solidFill>
                <a:schemeClr val="accent1"/>
              </a:solidFill>
              <a:effectLst>
                <a:outerShdw blurRad="38100" dist="25400" dir="5400000" algn="ctr" rotWithShape="0">
                  <a:srgbClr val="6E747A">
                    <a:alpha val="43000"/>
                  </a:srgbClr>
                </a:outerShdw>
              </a:effectLst>
            </a:endParaRPr>
          </a:p>
        </p:txBody>
      </p:sp>
      <p:sp>
        <p:nvSpPr>
          <p:cNvPr id="8" name="Rectángulo 1"/>
          <p:cNvSpPr>
            <a:spLocks noChangeArrowheads="1"/>
          </p:cNvSpPr>
          <p:nvPr/>
        </p:nvSpPr>
        <p:spPr bwMode="auto">
          <a:xfrm>
            <a:off x="695325" y="2884488"/>
            <a:ext cx="4826000"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endParaRPr lang="es-CO" altLang="es-CO" dirty="0">
              <a:solidFill>
                <a:srgbClr val="000000"/>
              </a:solidFill>
            </a:endParaRPr>
          </a:p>
          <a:p>
            <a:pPr algn="just"/>
            <a:r>
              <a:rPr lang="es-ES_tradnl" altLang="es-CO" dirty="0">
                <a:solidFill>
                  <a:srgbClr val="000000"/>
                </a:solidFill>
              </a:rPr>
              <a:t>Es un organismo de promoción y vigilancia de las normas y reglamentos de seguridad y salud en el trabajo dentro de la entidad. </a:t>
            </a:r>
          </a:p>
          <a:p>
            <a:pPr algn="just"/>
            <a:endParaRPr lang="es-ES_tradnl" altLang="es-CO" dirty="0">
              <a:solidFill>
                <a:srgbClr val="000000"/>
              </a:solidFill>
            </a:endParaRPr>
          </a:p>
          <a:p>
            <a:pPr algn="just"/>
            <a:r>
              <a:rPr lang="es-ES_tradnl" altLang="es-CO" dirty="0">
                <a:solidFill>
                  <a:srgbClr val="000000"/>
                </a:solidFill>
              </a:rPr>
              <a:t>En la Rama Judicial existe un Copasst Nacional, Un comité paritario por cada Dirección Seccional y Coordinación Administrativa y uno por las Altas Cortes.  </a:t>
            </a:r>
          </a:p>
        </p:txBody>
      </p:sp>
      <p:pic>
        <p:nvPicPr>
          <p:cNvPr id="9" name="Picture 4" descr="Rendición de cuentas del COPASST debe ser anual - SafetY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61075" y="2759075"/>
            <a:ext cx="5565775" cy="347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86896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925600" y="274637"/>
            <a:ext cx="10286933" cy="1003964"/>
          </a:xfrm>
        </p:spPr>
        <p:txBody>
          <a:bodyPr>
            <a:normAutofit/>
          </a:bodyPr>
          <a:lstStyle/>
          <a:p>
            <a:r>
              <a:rPr lang="es-CO" sz="4000" b="0" dirty="0">
                <a:latin typeface="Calibri" panose="020F0502020204030204" pitchFamily="34" charset="0"/>
                <a:cs typeface="Calibri" panose="020F0502020204030204" pitchFamily="34" charset="0"/>
              </a:rPr>
              <a:t>                                      </a:t>
            </a:r>
          </a:p>
        </p:txBody>
      </p:sp>
      <p:pic>
        <p:nvPicPr>
          <p:cNvPr id="5" name="Google Shape;38;p3">
            <a:extLst>
              <a:ext uri="{FF2B5EF4-FFF2-40B4-BE49-F238E27FC236}">
                <a16:creationId xmlns="" xmlns:a16="http://schemas.microsoft.com/office/drawing/2014/main" id="{7AAB0B4F-77F4-4587-A084-72A6FDF56F51}"/>
              </a:ext>
            </a:extLst>
          </p:cNvPr>
          <p:cNvPicPr preferRelativeResize="0"/>
          <p:nvPr/>
        </p:nvPicPr>
        <p:blipFill rotWithShape="1">
          <a:blip r:embed="rId3" cstate="print">
            <a:alphaModFix/>
          </a:blip>
          <a:srcRect/>
          <a:stretch/>
        </p:blipFill>
        <p:spPr>
          <a:xfrm>
            <a:off x="678584" y="215802"/>
            <a:ext cx="3727234" cy="1062799"/>
          </a:xfrm>
          <a:prstGeom prst="rect">
            <a:avLst/>
          </a:prstGeom>
          <a:noFill/>
          <a:ln>
            <a:noFill/>
          </a:ln>
        </p:spPr>
      </p:pic>
      <p:sp>
        <p:nvSpPr>
          <p:cNvPr id="6" name="Rectángulo 5">
            <a:extLst>
              <a:ext uri="{FF2B5EF4-FFF2-40B4-BE49-F238E27FC236}">
                <a16:creationId xmlns="" xmlns:a16="http://schemas.microsoft.com/office/drawing/2014/main" id="{340652E8-9D53-4472-FEDE-2863B73D9451}"/>
              </a:ext>
            </a:extLst>
          </p:cNvPr>
          <p:cNvSpPr/>
          <p:nvPr/>
        </p:nvSpPr>
        <p:spPr>
          <a:xfrm>
            <a:off x="1143000" y="1559658"/>
            <a:ext cx="9267075" cy="646331"/>
          </a:xfrm>
          <a:prstGeom prst="rect">
            <a:avLst/>
          </a:prstGeom>
        </p:spPr>
        <p:txBody>
          <a:bodyPr wrap="square">
            <a:spAutoFit/>
          </a:bodyPr>
          <a:lstStyle/>
          <a:p>
            <a:pPr algn="ctr">
              <a:defRPr/>
            </a:pPr>
            <a:r>
              <a:rPr lang="es-ES_tradnl" b="1" dirty="0">
                <a:ln w="0"/>
                <a:solidFill>
                  <a:schemeClr val="accent1"/>
                </a:solidFill>
                <a:effectLst>
                  <a:outerShdw blurRad="38100" dist="25400" dir="5400000" algn="ctr" rotWithShape="0">
                    <a:srgbClr val="6E747A">
                      <a:alpha val="43000"/>
                    </a:srgbClr>
                  </a:outerShdw>
                </a:effectLst>
              </a:rPr>
              <a:t>FUNCIONES DEL </a:t>
            </a:r>
            <a:r>
              <a:rPr lang="es-ES" sz="1800" b="1" dirty="0">
                <a:ln w="0"/>
                <a:solidFill>
                  <a:schemeClr val="accent1"/>
                </a:solidFill>
                <a:effectLst>
                  <a:outerShdw blurRad="38100" dist="25400" dir="5400000" algn="ctr" rotWithShape="0">
                    <a:srgbClr val="6E747A">
                      <a:alpha val="43000"/>
                    </a:srgbClr>
                  </a:outerShdw>
                </a:effectLst>
                <a:latin typeface="Arial" panose="020B0604020202020204" pitchFamily="34" charset="0"/>
                <a:ea typeface="Times New Roman" panose="02020603050405020304" pitchFamily="18" charset="0"/>
              </a:rPr>
              <a:t>COMITÉ PARITARIO DE SEGURIDAD Y SALUD EN EL TRABAJO - COPASST NACIONAL</a:t>
            </a:r>
            <a:endParaRPr lang="es-CO" b="1" dirty="0">
              <a:ln w="0"/>
              <a:solidFill>
                <a:schemeClr val="accent1"/>
              </a:solidFill>
              <a:effectLst>
                <a:outerShdw blurRad="38100" dist="25400" dir="5400000" algn="ctr" rotWithShape="0">
                  <a:srgbClr val="6E747A">
                    <a:alpha val="43000"/>
                  </a:srgbClr>
                </a:outerShdw>
              </a:effectLst>
            </a:endParaRPr>
          </a:p>
        </p:txBody>
      </p:sp>
      <p:sp>
        <p:nvSpPr>
          <p:cNvPr id="9" name="Título 2">
            <a:extLst>
              <a:ext uri="{FF2B5EF4-FFF2-40B4-BE49-F238E27FC236}">
                <a16:creationId xmlns="" xmlns:a16="http://schemas.microsoft.com/office/drawing/2014/main" id="{28820E18-1878-DB76-2B6C-B5D41BD1E86C}"/>
              </a:ext>
            </a:extLst>
          </p:cNvPr>
          <p:cNvSpPr txBox="1">
            <a:spLocks/>
          </p:cNvSpPr>
          <p:nvPr/>
        </p:nvSpPr>
        <p:spPr>
          <a:xfrm>
            <a:off x="678584" y="2205989"/>
            <a:ext cx="10972800" cy="1143000"/>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4400"/>
              <a:buFont typeface="Calibri"/>
              <a:buNone/>
              <a:defRPr sz="2400" b="1"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s-CO" sz="1600" kern="0" dirty="0">
                <a:latin typeface="Arial" panose="020B0604020202020204" pitchFamily="34" charset="0"/>
                <a:cs typeface="Arial" panose="020B0604020202020204" pitchFamily="34" charset="0"/>
              </a:rPr>
              <a:t> ACUERDO No. PSAA15-10346 de 2015</a:t>
            </a:r>
            <a:r>
              <a:rPr lang="es-CO" sz="1600" b="0" kern="0" dirty="0">
                <a:latin typeface="Arial" panose="020B0604020202020204" pitchFamily="34" charset="0"/>
                <a:cs typeface="Arial" panose="020B0604020202020204" pitchFamily="34" charset="0"/>
              </a:rPr>
              <a:t/>
            </a:r>
            <a:br>
              <a:rPr lang="es-CO" sz="1600" b="0" kern="0" dirty="0">
                <a:latin typeface="Arial" panose="020B0604020202020204" pitchFamily="34" charset="0"/>
                <a:cs typeface="Arial" panose="020B0604020202020204" pitchFamily="34" charset="0"/>
              </a:rPr>
            </a:br>
            <a:r>
              <a:rPr lang="es-ES" sz="1600" b="0" kern="0" dirty="0">
                <a:latin typeface="Arial" panose="020B0604020202020204" pitchFamily="34" charset="0"/>
                <a:cs typeface="Arial" panose="020B0604020202020204" pitchFamily="34" charset="0"/>
              </a:rPr>
              <a:t> “Por el cual se modifica el Acuerdo No. 268 de 1996 que regula la conformación, organización y funcionamiento de los Comités Paritarios de Salud Ocupacional de la Rama Judicial”. </a:t>
            </a:r>
            <a:endParaRPr lang="es-CO" sz="1600" b="0" kern="0" dirty="0">
              <a:solidFill>
                <a:schemeClr val="tx2">
                  <a:lumMod val="75000"/>
                </a:schemeClr>
              </a:solidFill>
              <a:latin typeface="Arial" panose="020B0604020202020204" pitchFamily="34" charset="0"/>
              <a:cs typeface="Arial" panose="020B0604020202020204" pitchFamily="34" charset="0"/>
            </a:endParaRPr>
          </a:p>
        </p:txBody>
      </p:sp>
      <p:sp>
        <p:nvSpPr>
          <p:cNvPr id="10" name="Rectángulo 9">
            <a:extLst>
              <a:ext uri="{FF2B5EF4-FFF2-40B4-BE49-F238E27FC236}">
                <a16:creationId xmlns="" xmlns:a16="http://schemas.microsoft.com/office/drawing/2014/main" id="{DFF3EA3A-4CFD-018A-A388-ECE584C48F95}"/>
              </a:ext>
            </a:extLst>
          </p:cNvPr>
          <p:cNvSpPr/>
          <p:nvPr/>
        </p:nvSpPr>
        <p:spPr>
          <a:xfrm>
            <a:off x="807172" y="3290154"/>
            <a:ext cx="11170343" cy="3293209"/>
          </a:xfrm>
          <a:prstGeom prst="rect">
            <a:avLst/>
          </a:prstGeom>
        </p:spPr>
        <p:txBody>
          <a:bodyPr wrap="square">
            <a:spAutoFit/>
          </a:bodyPr>
          <a:lstStyle/>
          <a:p>
            <a:pPr algn="just" eaLnBrk="0" fontAlgn="base" hangingPunct="0">
              <a:spcBef>
                <a:spcPct val="0"/>
              </a:spcBef>
              <a:spcAft>
                <a:spcPct val="0"/>
              </a:spcAft>
            </a:pPr>
            <a:r>
              <a:rPr lang="es-ES" sz="1600" b="1" dirty="0">
                <a:solidFill>
                  <a:srgbClr val="000000"/>
                </a:solidFill>
                <a:cs typeface="Arial" panose="020B0604020202020204" pitchFamily="34" charset="0"/>
              </a:rPr>
              <a:t>“ARTÍCULO 4º- FUNCIONES DEL COMITÉ PARITARIO DE SEGURIDAD Y SALUD EN EL TRABAJO NACIONAL: </a:t>
            </a:r>
            <a:endParaRPr lang="es-ES" sz="1600" dirty="0">
              <a:solidFill>
                <a:srgbClr val="000000"/>
              </a:solidFill>
              <a:cs typeface="Arial" panose="020B0604020202020204" pitchFamily="34" charset="0"/>
            </a:endParaRPr>
          </a:p>
          <a:p>
            <a:pPr algn="just" eaLnBrk="0" fontAlgn="base" hangingPunct="0">
              <a:spcBef>
                <a:spcPct val="0"/>
              </a:spcBef>
              <a:spcAft>
                <a:spcPct val="0"/>
              </a:spcAft>
            </a:pPr>
            <a:r>
              <a:rPr lang="es-ES" sz="1600" dirty="0">
                <a:solidFill>
                  <a:srgbClr val="000000"/>
                </a:solidFill>
                <a:cs typeface="Arial" panose="020B0604020202020204" pitchFamily="34" charset="0"/>
              </a:rPr>
              <a:t>Además de las </a:t>
            </a:r>
            <a:r>
              <a:rPr lang="es-ES" sz="1600" dirty="0">
                <a:solidFill>
                  <a:prstClr val="black"/>
                </a:solidFill>
                <a:ea typeface="Times New Roman" panose="02020603050405020304" pitchFamily="18" charset="0"/>
                <a:cs typeface="Arial" panose="020B0604020202020204" pitchFamily="34" charset="0"/>
              </a:rPr>
              <a:t>señaladas en la Resolución 2013 de 1986 del Ministerio de Trabajo y Seguridad Social </a:t>
            </a:r>
            <a:r>
              <a:rPr lang="es-ES" sz="1600" dirty="0">
                <a:solidFill>
                  <a:srgbClr val="000000"/>
                </a:solidFill>
                <a:cs typeface="Arial" panose="020B0604020202020204" pitchFamily="34" charset="0"/>
              </a:rPr>
              <a:t>y en los reglamentos, el Comité Paritario de Seguridad y Salud en el Trabajo Nacional tendrá las siguientes funciones: </a:t>
            </a:r>
          </a:p>
          <a:p>
            <a:pPr algn="just" eaLnBrk="0" fontAlgn="base" hangingPunct="0">
              <a:spcBef>
                <a:spcPct val="0"/>
              </a:spcBef>
              <a:spcAft>
                <a:spcPct val="0"/>
              </a:spcAft>
            </a:pPr>
            <a:r>
              <a:rPr lang="es-ES" sz="1600" dirty="0">
                <a:solidFill>
                  <a:srgbClr val="000000"/>
                </a:solidFill>
                <a:cs typeface="Arial" panose="020B0604020202020204" pitchFamily="34" charset="0"/>
              </a:rPr>
              <a:t>1.Servir como órgano consultor de la Sala Administrativa del Consejo Superior de la Judicatura en los temas de su </a:t>
            </a:r>
            <a:r>
              <a:rPr lang="es-ES" sz="1600" dirty="0" smtClean="0">
                <a:solidFill>
                  <a:srgbClr val="000000"/>
                </a:solidFill>
                <a:cs typeface="Arial" panose="020B0604020202020204" pitchFamily="34" charset="0"/>
              </a:rPr>
              <a:t>competencia</a:t>
            </a:r>
            <a:endParaRPr lang="es-ES" sz="1600" dirty="0">
              <a:solidFill>
                <a:srgbClr val="000000"/>
              </a:solidFill>
              <a:cs typeface="Arial" panose="020B0604020202020204" pitchFamily="34" charset="0"/>
            </a:endParaRPr>
          </a:p>
          <a:p>
            <a:pPr algn="just" eaLnBrk="0" fontAlgn="base" hangingPunct="0">
              <a:spcBef>
                <a:spcPct val="0"/>
              </a:spcBef>
              <a:spcAft>
                <a:spcPct val="0"/>
              </a:spcAft>
            </a:pPr>
            <a:r>
              <a:rPr lang="es-ES" sz="1600" dirty="0">
                <a:solidFill>
                  <a:srgbClr val="000000"/>
                </a:solidFill>
                <a:cs typeface="Arial" panose="020B0604020202020204" pitchFamily="34" charset="0"/>
              </a:rPr>
              <a:t>2.Estudiar las propuestas planteadas por los Comités Paritarios de Seguridad y Salud en el Trabajo de las Seccionales, de las Coordinaciones Administrativas y de las Altas Cortes, en asuntos de seguridad y salud en el trabajo y presentarlas a la Sala Administrativa del Consejo Superior de la Judicatura, para la adopción de las medidas más </a:t>
            </a:r>
            <a:r>
              <a:rPr lang="es-ES" sz="1600" dirty="0" smtClean="0">
                <a:solidFill>
                  <a:srgbClr val="000000"/>
                </a:solidFill>
                <a:cs typeface="Arial" panose="020B0604020202020204" pitchFamily="34" charset="0"/>
              </a:rPr>
              <a:t>convenientes </a:t>
            </a:r>
            <a:endParaRPr lang="es-ES" sz="1600" dirty="0">
              <a:solidFill>
                <a:srgbClr val="000000"/>
              </a:solidFill>
              <a:cs typeface="Arial" panose="020B0604020202020204" pitchFamily="34" charset="0"/>
            </a:endParaRPr>
          </a:p>
          <a:p>
            <a:pPr algn="just" eaLnBrk="0" fontAlgn="base" hangingPunct="0">
              <a:spcBef>
                <a:spcPct val="0"/>
              </a:spcBef>
              <a:spcAft>
                <a:spcPct val="0"/>
              </a:spcAft>
            </a:pPr>
            <a:r>
              <a:rPr lang="es-ES" sz="1600" dirty="0">
                <a:solidFill>
                  <a:srgbClr val="000000"/>
                </a:solidFill>
                <a:cs typeface="Arial" panose="020B0604020202020204" pitchFamily="34" charset="0"/>
              </a:rPr>
              <a:t>3. Efectuar seguimiento permanente al cumplimiento de los objetivos del Sistema de Gestión de Seguridad y Salud en el Trabajo (SG-SST) de la Rama </a:t>
            </a:r>
            <a:r>
              <a:rPr lang="es-ES" sz="1600" dirty="0" smtClean="0">
                <a:solidFill>
                  <a:srgbClr val="000000"/>
                </a:solidFill>
                <a:cs typeface="Arial" panose="020B0604020202020204" pitchFamily="34" charset="0"/>
              </a:rPr>
              <a:t>Judicial</a:t>
            </a:r>
            <a:endParaRPr lang="es-ES" sz="1600" dirty="0">
              <a:solidFill>
                <a:srgbClr val="000000"/>
              </a:solidFill>
              <a:cs typeface="Arial" panose="020B0604020202020204" pitchFamily="34" charset="0"/>
            </a:endParaRPr>
          </a:p>
          <a:p>
            <a:pPr algn="just" eaLnBrk="0" fontAlgn="base" hangingPunct="0">
              <a:spcBef>
                <a:spcPct val="0"/>
              </a:spcBef>
              <a:spcAft>
                <a:spcPct val="0"/>
              </a:spcAft>
            </a:pPr>
            <a:r>
              <a:rPr lang="es-ES" sz="1600" dirty="0">
                <a:solidFill>
                  <a:srgbClr val="000000"/>
                </a:solidFill>
                <a:cs typeface="Arial" panose="020B0604020202020204" pitchFamily="34" charset="0"/>
              </a:rPr>
              <a:t>4.Participar de las actividades de promoción, divulgación e información, del Sistema de Gestión de Seguridad y Salud en el Trabajo, para obtener la participación activa de los servidores judiciales en el desarrollo de los programas y actividades propias del Sistema </a:t>
            </a:r>
            <a:endParaRPr lang="es-CO" sz="1600" dirty="0">
              <a:solidFill>
                <a:prstClr val="black"/>
              </a:solidFill>
              <a:cs typeface="Arial" panose="020B0604020202020204" pitchFamily="34" charset="0"/>
            </a:endParaRPr>
          </a:p>
        </p:txBody>
      </p:sp>
    </p:spTree>
    <p:extLst>
      <p:ext uri="{BB962C8B-B14F-4D97-AF65-F5344CB8AC3E}">
        <p14:creationId xmlns:p14="http://schemas.microsoft.com/office/powerpoint/2010/main" val="750308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925600" y="274637"/>
            <a:ext cx="10286933" cy="1003964"/>
          </a:xfrm>
        </p:spPr>
        <p:txBody>
          <a:bodyPr>
            <a:normAutofit/>
          </a:bodyPr>
          <a:lstStyle/>
          <a:p>
            <a:r>
              <a:rPr lang="es-CO" sz="4000" b="0" dirty="0">
                <a:latin typeface="Calibri" panose="020F0502020204030204" pitchFamily="34" charset="0"/>
                <a:cs typeface="Calibri" panose="020F0502020204030204" pitchFamily="34" charset="0"/>
              </a:rPr>
              <a:t>                                      </a:t>
            </a:r>
          </a:p>
        </p:txBody>
      </p:sp>
      <p:pic>
        <p:nvPicPr>
          <p:cNvPr id="5" name="Google Shape;38;p3">
            <a:extLst>
              <a:ext uri="{FF2B5EF4-FFF2-40B4-BE49-F238E27FC236}">
                <a16:creationId xmlns="" xmlns:a16="http://schemas.microsoft.com/office/drawing/2014/main" id="{7AAB0B4F-77F4-4587-A084-72A6FDF56F51}"/>
              </a:ext>
            </a:extLst>
          </p:cNvPr>
          <p:cNvPicPr preferRelativeResize="0"/>
          <p:nvPr/>
        </p:nvPicPr>
        <p:blipFill rotWithShape="1">
          <a:blip r:embed="rId3" cstate="print">
            <a:alphaModFix/>
          </a:blip>
          <a:srcRect/>
          <a:stretch/>
        </p:blipFill>
        <p:spPr>
          <a:xfrm>
            <a:off x="678584" y="215803"/>
            <a:ext cx="3550516" cy="1003964"/>
          </a:xfrm>
          <a:prstGeom prst="rect">
            <a:avLst/>
          </a:prstGeom>
          <a:noFill/>
          <a:ln>
            <a:noFill/>
          </a:ln>
        </p:spPr>
      </p:pic>
      <p:sp>
        <p:nvSpPr>
          <p:cNvPr id="17" name="TextBox 17">
            <a:extLst>
              <a:ext uri="{FF2B5EF4-FFF2-40B4-BE49-F238E27FC236}">
                <a16:creationId xmlns="" xmlns:a16="http://schemas.microsoft.com/office/drawing/2014/main" id="{24A3F3D8-97C3-0567-085F-2D5F2C2CE780}"/>
              </a:ext>
            </a:extLst>
          </p:cNvPr>
          <p:cNvSpPr txBox="1"/>
          <p:nvPr/>
        </p:nvSpPr>
        <p:spPr>
          <a:xfrm>
            <a:off x="4053386" y="156969"/>
            <a:ext cx="7683689" cy="954107"/>
          </a:xfrm>
          <a:prstGeom prst="rect">
            <a:avLst/>
          </a:prstGeom>
          <a:noFill/>
        </p:spPr>
        <p:txBody>
          <a:bodyPr wrap="square" rtlCol="0">
            <a:spAutoFit/>
          </a:bodyPr>
          <a:lstStyle>
            <a:defPPr>
              <a:defRPr lang="en-US"/>
            </a:defPPr>
            <a:lvl1pPr algn="ctr">
              <a:defRPr sz="2800" b="1">
                <a:ln w="0"/>
                <a:solidFill>
                  <a:schemeClr val="accent1"/>
                </a:solidFill>
                <a:effectLst>
                  <a:outerShdw blurRad="38100" dist="25400" dir="5400000" algn="ctr" rotWithShape="0">
                    <a:srgbClr val="6E747A">
                      <a:alpha val="43000"/>
                    </a:srgbClr>
                  </a:outerShdw>
                </a:effectLst>
              </a:defRPr>
            </a:lvl1pPr>
          </a:lstStyle>
          <a:p>
            <a:r>
              <a:rPr lang="es-ES_tradnl" dirty="0"/>
              <a:t>ESTRUCTURA DIRECCIÓN EJECUTIVA DE ADMINISTRACION </a:t>
            </a:r>
            <a:r>
              <a:rPr lang="es-ES_tradnl" dirty="0" smtClean="0"/>
              <a:t>JUDICIAL (DEAJ) </a:t>
            </a:r>
            <a:endParaRPr lang="es-ES_tradnl" dirty="0"/>
          </a:p>
        </p:txBody>
      </p:sp>
      <p:pic>
        <p:nvPicPr>
          <p:cNvPr id="18" name="Imagen 17">
            <a:extLst>
              <a:ext uri="{FF2B5EF4-FFF2-40B4-BE49-F238E27FC236}">
                <a16:creationId xmlns="" xmlns:a16="http://schemas.microsoft.com/office/drawing/2014/main" id="{FC0013B2-7CAD-6E27-EA70-05FCE846ED2E}"/>
              </a:ext>
            </a:extLst>
          </p:cNvPr>
          <p:cNvPicPr>
            <a:picLocks noChangeAspect="1"/>
          </p:cNvPicPr>
          <p:nvPr/>
        </p:nvPicPr>
        <p:blipFill rotWithShape="1">
          <a:blip r:embed="rId4">
            <a:extLst>
              <a:ext uri="{28A0092B-C50C-407E-A947-70E740481C1C}">
                <a14:useLocalDpi xmlns:a14="http://schemas.microsoft.com/office/drawing/2010/main" val="0"/>
              </a:ext>
            </a:extLst>
          </a:blip>
          <a:srcRect t="16954" b="5901"/>
          <a:stretch/>
        </p:blipFill>
        <p:spPr>
          <a:xfrm>
            <a:off x="2703619" y="1530082"/>
            <a:ext cx="6315136" cy="5202693"/>
          </a:xfrm>
          <a:prstGeom prst="rect">
            <a:avLst/>
          </a:prstGeom>
        </p:spPr>
      </p:pic>
      <p:sp>
        <p:nvSpPr>
          <p:cNvPr id="6" name="CuadroTexto 5">
            <a:extLst>
              <a:ext uri="{FF2B5EF4-FFF2-40B4-BE49-F238E27FC236}">
                <a16:creationId xmlns="" xmlns:a16="http://schemas.microsoft.com/office/drawing/2014/main" id="{3DA25819-A58A-0F22-E39D-F4F7B949DF29}"/>
              </a:ext>
            </a:extLst>
          </p:cNvPr>
          <p:cNvSpPr txBox="1"/>
          <p:nvPr/>
        </p:nvSpPr>
        <p:spPr>
          <a:xfrm>
            <a:off x="8363746" y="6424998"/>
            <a:ext cx="3817071" cy="307777"/>
          </a:xfrm>
          <a:prstGeom prst="rect">
            <a:avLst/>
          </a:prstGeom>
          <a:noFill/>
        </p:spPr>
        <p:txBody>
          <a:bodyPr wrap="none" rtlCol="0">
            <a:spAutoFit/>
          </a:bodyPr>
          <a:lstStyle>
            <a:defPPr>
              <a:defRPr lang="en-US"/>
            </a:defPPr>
            <a:lvl1pPr>
              <a:defRPr sz="1400"/>
            </a:lvl1pPr>
          </a:lstStyle>
          <a:p>
            <a:r>
              <a:rPr lang="es-MX" dirty="0"/>
              <a:t>Fuente: Contexto de la organización </a:t>
            </a:r>
            <a:r>
              <a:rPr lang="es-MX" dirty="0" smtClean="0"/>
              <a:t>SIGCMA</a:t>
            </a:r>
            <a:endParaRPr lang="es-CO" dirty="0"/>
          </a:p>
        </p:txBody>
      </p:sp>
    </p:spTree>
    <p:extLst>
      <p:ext uri="{BB962C8B-B14F-4D97-AF65-F5344CB8AC3E}">
        <p14:creationId xmlns:p14="http://schemas.microsoft.com/office/powerpoint/2010/main" val="2155255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925600" y="274637"/>
            <a:ext cx="10286933" cy="1003964"/>
          </a:xfrm>
        </p:spPr>
        <p:txBody>
          <a:bodyPr>
            <a:normAutofit/>
          </a:bodyPr>
          <a:lstStyle/>
          <a:p>
            <a:r>
              <a:rPr lang="es-CO" sz="4000" b="0" dirty="0">
                <a:latin typeface="Calibri" panose="020F0502020204030204" pitchFamily="34" charset="0"/>
                <a:cs typeface="Calibri" panose="020F0502020204030204" pitchFamily="34" charset="0"/>
              </a:rPr>
              <a:t>                                      </a:t>
            </a:r>
          </a:p>
        </p:txBody>
      </p:sp>
      <p:pic>
        <p:nvPicPr>
          <p:cNvPr id="5" name="Google Shape;38;p3">
            <a:extLst>
              <a:ext uri="{FF2B5EF4-FFF2-40B4-BE49-F238E27FC236}">
                <a16:creationId xmlns="" xmlns:a16="http://schemas.microsoft.com/office/drawing/2014/main" id="{7AAB0B4F-77F4-4587-A084-72A6FDF56F51}"/>
              </a:ext>
            </a:extLst>
          </p:cNvPr>
          <p:cNvPicPr preferRelativeResize="0"/>
          <p:nvPr/>
        </p:nvPicPr>
        <p:blipFill rotWithShape="1">
          <a:blip r:embed="rId3" cstate="print">
            <a:alphaModFix/>
          </a:blip>
          <a:srcRect/>
          <a:stretch/>
        </p:blipFill>
        <p:spPr>
          <a:xfrm>
            <a:off x="678584" y="215802"/>
            <a:ext cx="3727234" cy="1062799"/>
          </a:xfrm>
          <a:prstGeom prst="rect">
            <a:avLst/>
          </a:prstGeom>
          <a:noFill/>
          <a:ln>
            <a:noFill/>
          </a:ln>
        </p:spPr>
      </p:pic>
      <p:sp>
        <p:nvSpPr>
          <p:cNvPr id="7" name="Rectángulo 6"/>
          <p:cNvSpPr/>
          <p:nvPr/>
        </p:nvSpPr>
        <p:spPr>
          <a:xfrm>
            <a:off x="1974232" y="1519300"/>
            <a:ext cx="7632848" cy="646331"/>
          </a:xfrm>
          <a:prstGeom prst="rect">
            <a:avLst/>
          </a:prstGeom>
        </p:spPr>
        <p:txBody>
          <a:bodyPr>
            <a:spAutoFit/>
          </a:bodyPr>
          <a:lstStyle/>
          <a:p>
            <a:pPr algn="ctr">
              <a:defRPr/>
            </a:pPr>
            <a:r>
              <a:rPr lang="es-ES_tradnl" b="1" dirty="0">
                <a:ln w="0"/>
                <a:solidFill>
                  <a:schemeClr val="accent1"/>
                </a:solidFill>
                <a:effectLst>
                  <a:outerShdw blurRad="38100" dist="25400" dir="5400000" algn="ctr" rotWithShape="0">
                    <a:srgbClr val="6E747A">
                      <a:alpha val="43000"/>
                    </a:srgbClr>
                  </a:outerShdw>
                </a:effectLst>
              </a:rPr>
              <a:t>FUNCIONES DEL </a:t>
            </a:r>
            <a:r>
              <a:rPr lang="es-ES" sz="1800" b="1" dirty="0">
                <a:ln w="0"/>
                <a:solidFill>
                  <a:schemeClr val="accent1"/>
                </a:solidFill>
                <a:effectLst>
                  <a:outerShdw blurRad="38100" dist="25400" dir="5400000" algn="ctr" rotWithShape="0">
                    <a:srgbClr val="6E747A">
                      <a:alpha val="43000"/>
                    </a:srgbClr>
                  </a:outerShdw>
                </a:effectLst>
                <a:latin typeface="Arial" panose="020B0604020202020204" pitchFamily="34" charset="0"/>
                <a:ea typeface="Times New Roman" panose="02020603050405020304" pitchFamily="18" charset="0"/>
              </a:rPr>
              <a:t>COMITÉ PARITARIO DE SEGURIDAD Y SALUD EN EL TRABAJO - COPASST NACIONAL</a:t>
            </a:r>
            <a:endParaRPr lang="es-CO" b="1" dirty="0">
              <a:ln w="0"/>
              <a:solidFill>
                <a:schemeClr val="accent1"/>
              </a:solidFill>
              <a:effectLst>
                <a:outerShdw blurRad="38100" dist="25400" dir="5400000" algn="ctr" rotWithShape="0">
                  <a:srgbClr val="6E747A">
                    <a:alpha val="43000"/>
                  </a:srgbClr>
                </a:outerShdw>
              </a:effectLst>
            </a:endParaRPr>
          </a:p>
        </p:txBody>
      </p:sp>
      <p:sp>
        <p:nvSpPr>
          <p:cNvPr id="8" name="Rectángulo 7">
            <a:extLst>
              <a:ext uri="{FF2B5EF4-FFF2-40B4-BE49-F238E27FC236}">
                <a16:creationId xmlns="" xmlns:a16="http://schemas.microsoft.com/office/drawing/2014/main" id="{573ED8A2-96A3-25F2-A56A-F328F75BF99D}"/>
              </a:ext>
            </a:extLst>
          </p:cNvPr>
          <p:cNvSpPr/>
          <p:nvPr/>
        </p:nvSpPr>
        <p:spPr>
          <a:xfrm>
            <a:off x="542507" y="2406330"/>
            <a:ext cx="11053117" cy="3416320"/>
          </a:xfrm>
          <a:prstGeom prst="rect">
            <a:avLst/>
          </a:prstGeom>
        </p:spPr>
        <p:txBody>
          <a:bodyPr wrap="square">
            <a:spAutoFit/>
          </a:bodyPr>
          <a:lstStyle/>
          <a:p>
            <a:pPr marL="342900" indent="-342900" algn="just" eaLnBrk="0" fontAlgn="base" hangingPunct="0">
              <a:lnSpc>
                <a:spcPct val="150000"/>
              </a:lnSpc>
              <a:spcBef>
                <a:spcPct val="0"/>
              </a:spcBef>
              <a:buClr>
                <a:srgbClr val="000000"/>
              </a:buClr>
              <a:buFont typeface="Symbol" panose="05050102010706020507" pitchFamily="18" charset="2"/>
              <a:buChar char=""/>
              <a:tabLst>
                <a:tab pos="21590" algn="l"/>
                <a:tab pos="160020" algn="l"/>
              </a:tabLst>
            </a:pPr>
            <a:r>
              <a:rPr lang="es-ES" dirty="0">
                <a:solidFill>
                  <a:prstClr val="black"/>
                </a:solidFill>
                <a:ea typeface="Times New Roman" panose="02020603050405020304" pitchFamily="18" charset="0"/>
                <a:cs typeface="Arial" panose="020B0604020202020204" pitchFamily="34" charset="0"/>
              </a:rPr>
              <a:t>Cumplir con las funciones establecidas en la Resolución 2013 de 1986 del Ministerio de Trabajo y Seguridad Social y las siguientes: </a:t>
            </a:r>
            <a:endParaRPr lang="es-CO" dirty="0">
              <a:solidFill>
                <a:prstClr val="black"/>
              </a:solidFill>
              <a:ea typeface="Times New Roman" panose="02020603050405020304" pitchFamily="18" charset="0"/>
              <a:cs typeface="Arial" panose="020B0604020202020204" pitchFamily="34" charset="0"/>
            </a:endParaRPr>
          </a:p>
          <a:p>
            <a:pPr marL="342900" indent="-342900" algn="just" eaLnBrk="0" fontAlgn="base" hangingPunct="0">
              <a:lnSpc>
                <a:spcPct val="150000"/>
              </a:lnSpc>
              <a:spcBef>
                <a:spcPct val="0"/>
              </a:spcBef>
              <a:buClr>
                <a:srgbClr val="000000"/>
              </a:buClr>
              <a:buFont typeface="Symbol" panose="05050102010706020507" pitchFamily="18" charset="2"/>
              <a:buChar char=""/>
              <a:tabLst>
                <a:tab pos="21590" algn="l"/>
                <a:tab pos="160020" algn="l"/>
              </a:tabLst>
            </a:pPr>
            <a:r>
              <a:rPr lang="es-ES" dirty="0">
                <a:solidFill>
                  <a:prstClr val="black"/>
                </a:solidFill>
                <a:ea typeface="Times New Roman" panose="02020603050405020304" pitchFamily="18" charset="0"/>
                <a:cs typeface="Arial" panose="020B0604020202020204" pitchFamily="34" charset="0"/>
              </a:rPr>
              <a:t>Conocer la Política de SG-SST contenida en el Acuerdo No. PSAA16-10560 </a:t>
            </a:r>
            <a:endParaRPr lang="es-CO" dirty="0">
              <a:solidFill>
                <a:prstClr val="black"/>
              </a:solidFill>
              <a:ea typeface="Times New Roman" panose="02020603050405020304" pitchFamily="18" charset="0"/>
              <a:cs typeface="Arial" panose="020B0604020202020204" pitchFamily="34" charset="0"/>
            </a:endParaRPr>
          </a:p>
          <a:p>
            <a:pPr marL="342900" indent="-342900" algn="just" eaLnBrk="0" fontAlgn="base" hangingPunct="0">
              <a:lnSpc>
                <a:spcPct val="150000"/>
              </a:lnSpc>
              <a:spcBef>
                <a:spcPct val="0"/>
              </a:spcBef>
              <a:buClr>
                <a:srgbClr val="000000"/>
              </a:buClr>
              <a:buFont typeface="Symbol" panose="05050102010706020507" pitchFamily="18" charset="2"/>
              <a:buChar char=""/>
              <a:tabLst>
                <a:tab pos="21590" algn="l"/>
                <a:tab pos="160020" algn="l"/>
              </a:tabLst>
            </a:pPr>
            <a:r>
              <a:rPr lang="es-ES" dirty="0">
                <a:solidFill>
                  <a:prstClr val="black"/>
                </a:solidFill>
                <a:ea typeface="Times New Roman" panose="02020603050405020304" pitchFamily="18" charset="0"/>
                <a:cs typeface="Arial" panose="020B0604020202020204" pitchFamily="34" charset="0"/>
              </a:rPr>
              <a:t>Participar en las actividades establecidas en el Plan de trabajo del SG-SST</a:t>
            </a:r>
            <a:endParaRPr lang="es-CO" dirty="0">
              <a:solidFill>
                <a:prstClr val="black"/>
              </a:solidFill>
              <a:ea typeface="Times New Roman" panose="02020603050405020304" pitchFamily="18" charset="0"/>
              <a:cs typeface="Arial" panose="020B0604020202020204" pitchFamily="34" charset="0"/>
            </a:endParaRPr>
          </a:p>
          <a:p>
            <a:pPr marL="342900" indent="-342900" algn="just" eaLnBrk="0" fontAlgn="base" hangingPunct="0">
              <a:lnSpc>
                <a:spcPct val="150000"/>
              </a:lnSpc>
              <a:spcBef>
                <a:spcPct val="0"/>
              </a:spcBef>
              <a:buClr>
                <a:srgbClr val="000000"/>
              </a:buClr>
              <a:buFont typeface="Symbol" panose="05050102010706020507" pitchFamily="18" charset="2"/>
              <a:buChar char=""/>
              <a:tabLst>
                <a:tab pos="21590" algn="l"/>
                <a:tab pos="160020" algn="l"/>
              </a:tabLst>
            </a:pPr>
            <a:r>
              <a:rPr lang="es-ES" dirty="0">
                <a:solidFill>
                  <a:prstClr val="black"/>
                </a:solidFill>
                <a:ea typeface="Times New Roman" panose="02020603050405020304" pitchFamily="18" charset="0"/>
                <a:cs typeface="Arial" panose="020B0604020202020204" pitchFamily="34" charset="0"/>
              </a:rPr>
              <a:t>Planificar y participar en las auditorías internas y externas al SG-SST</a:t>
            </a:r>
            <a:endParaRPr lang="es-CO" dirty="0">
              <a:solidFill>
                <a:prstClr val="black"/>
              </a:solidFill>
              <a:ea typeface="Times New Roman" panose="02020603050405020304" pitchFamily="18" charset="0"/>
              <a:cs typeface="Arial" panose="020B0604020202020204" pitchFamily="34" charset="0"/>
            </a:endParaRPr>
          </a:p>
          <a:p>
            <a:pPr marL="342900" indent="-342900" algn="just" eaLnBrk="0" fontAlgn="base" hangingPunct="0">
              <a:lnSpc>
                <a:spcPct val="150000"/>
              </a:lnSpc>
              <a:spcBef>
                <a:spcPct val="0"/>
              </a:spcBef>
              <a:buClr>
                <a:srgbClr val="000000"/>
              </a:buClr>
              <a:buFont typeface="Symbol" panose="05050102010706020507" pitchFamily="18" charset="2"/>
              <a:buChar char=""/>
              <a:tabLst>
                <a:tab pos="21590" algn="l"/>
                <a:tab pos="160020" algn="l"/>
              </a:tabLst>
            </a:pPr>
            <a:r>
              <a:rPr lang="es-ES" dirty="0"/>
              <a:t>Realizar curso de capacitación del SG-SST de 50 horas y actualización de 20 horas (Resolución 4927 de 2016 del ministerio del trabajo en el artículo 2) </a:t>
            </a:r>
          </a:p>
          <a:p>
            <a:pPr marL="342900" indent="-342900" algn="just" eaLnBrk="0" fontAlgn="base" hangingPunct="0">
              <a:lnSpc>
                <a:spcPct val="150000"/>
              </a:lnSpc>
              <a:spcBef>
                <a:spcPct val="0"/>
              </a:spcBef>
              <a:buClr>
                <a:srgbClr val="000000"/>
              </a:buClr>
              <a:buFont typeface="Symbol" panose="05050102010706020507" pitchFamily="18" charset="2"/>
              <a:buChar char=""/>
              <a:tabLst>
                <a:tab pos="21590" algn="l"/>
                <a:tab pos="160020" algn="l"/>
              </a:tabLst>
            </a:pPr>
            <a:r>
              <a:rPr lang="es-ES" dirty="0">
                <a:solidFill>
                  <a:prstClr val="black"/>
                </a:solidFill>
                <a:ea typeface="Times New Roman" panose="02020603050405020304" pitchFamily="18" charset="0"/>
                <a:cs typeface="Arial" panose="020B0604020202020204" pitchFamily="34" charset="0"/>
              </a:rPr>
              <a:t>Al finalizar el periodo, rendir cuentas sobre su gestión a la Alta Dirección</a:t>
            </a:r>
          </a:p>
        </p:txBody>
      </p:sp>
    </p:spTree>
    <p:extLst>
      <p:ext uri="{BB962C8B-B14F-4D97-AF65-F5344CB8AC3E}">
        <p14:creationId xmlns:p14="http://schemas.microsoft.com/office/powerpoint/2010/main" val="340558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925600" y="274637"/>
            <a:ext cx="10286933" cy="1003964"/>
          </a:xfrm>
        </p:spPr>
        <p:txBody>
          <a:bodyPr>
            <a:normAutofit/>
          </a:bodyPr>
          <a:lstStyle/>
          <a:p>
            <a:r>
              <a:rPr lang="es-CO" sz="4000" b="0" dirty="0">
                <a:latin typeface="Calibri" panose="020F0502020204030204" pitchFamily="34" charset="0"/>
                <a:cs typeface="Calibri" panose="020F0502020204030204" pitchFamily="34" charset="0"/>
              </a:rPr>
              <a:t>                                      </a:t>
            </a:r>
          </a:p>
        </p:txBody>
      </p:sp>
      <p:pic>
        <p:nvPicPr>
          <p:cNvPr id="5" name="Google Shape;38;p3">
            <a:extLst>
              <a:ext uri="{FF2B5EF4-FFF2-40B4-BE49-F238E27FC236}">
                <a16:creationId xmlns="" xmlns:a16="http://schemas.microsoft.com/office/drawing/2014/main" id="{7AAB0B4F-77F4-4587-A084-72A6FDF56F51}"/>
              </a:ext>
            </a:extLst>
          </p:cNvPr>
          <p:cNvPicPr preferRelativeResize="0"/>
          <p:nvPr/>
        </p:nvPicPr>
        <p:blipFill rotWithShape="1">
          <a:blip r:embed="rId3" cstate="print">
            <a:alphaModFix/>
          </a:blip>
          <a:srcRect/>
          <a:stretch/>
        </p:blipFill>
        <p:spPr>
          <a:xfrm>
            <a:off x="678584" y="215802"/>
            <a:ext cx="3727234" cy="1062799"/>
          </a:xfrm>
          <a:prstGeom prst="rect">
            <a:avLst/>
          </a:prstGeom>
          <a:noFill/>
          <a:ln>
            <a:noFill/>
          </a:ln>
        </p:spPr>
      </p:pic>
      <p:sp>
        <p:nvSpPr>
          <p:cNvPr id="7" name="Rectángulo 6"/>
          <p:cNvSpPr/>
          <p:nvPr/>
        </p:nvSpPr>
        <p:spPr>
          <a:xfrm>
            <a:off x="1974232" y="1519300"/>
            <a:ext cx="7632848" cy="646331"/>
          </a:xfrm>
          <a:prstGeom prst="rect">
            <a:avLst/>
          </a:prstGeom>
        </p:spPr>
        <p:txBody>
          <a:bodyPr>
            <a:spAutoFit/>
          </a:bodyPr>
          <a:lstStyle/>
          <a:p>
            <a:pPr algn="ctr">
              <a:defRPr/>
            </a:pPr>
            <a:r>
              <a:rPr lang="es-ES_tradnl" b="1" dirty="0">
                <a:ln w="0"/>
                <a:solidFill>
                  <a:schemeClr val="accent1"/>
                </a:solidFill>
                <a:effectLst>
                  <a:outerShdw blurRad="38100" dist="25400" dir="5400000" algn="ctr" rotWithShape="0">
                    <a:srgbClr val="6E747A">
                      <a:alpha val="43000"/>
                    </a:srgbClr>
                  </a:outerShdw>
                </a:effectLst>
              </a:rPr>
              <a:t>FUNCIONES DEL </a:t>
            </a:r>
            <a:r>
              <a:rPr lang="es-MX" sz="1800" b="1" dirty="0">
                <a:ln w="0"/>
                <a:solidFill>
                  <a:schemeClr val="accent1"/>
                </a:solidFill>
                <a:effectLst>
                  <a:outerShdw blurRad="38100" dist="25400" dir="5400000" algn="ctr" rotWithShape="0">
                    <a:srgbClr val="6E747A">
                      <a:alpha val="43000"/>
                    </a:srgbClr>
                  </a:outerShdw>
                </a:effectLst>
                <a:latin typeface="Arial" panose="020B0604020202020204" pitchFamily="34" charset="0"/>
                <a:ea typeface="Times New Roman" panose="02020603050405020304" pitchFamily="18" charset="0"/>
              </a:rPr>
              <a:t>COMITÉ PARITARIO DE SEGURIDAD Y SALUD EN EL TRABAJO - COPASST SECCIONAL</a:t>
            </a:r>
            <a:endParaRPr lang="es-CO" b="1" dirty="0">
              <a:ln w="0"/>
              <a:solidFill>
                <a:schemeClr val="accent1"/>
              </a:solidFill>
              <a:effectLst>
                <a:outerShdw blurRad="38100" dist="25400" dir="5400000" algn="ctr" rotWithShape="0">
                  <a:srgbClr val="6E747A">
                    <a:alpha val="43000"/>
                  </a:srgbClr>
                </a:outerShdw>
              </a:effectLst>
            </a:endParaRPr>
          </a:p>
        </p:txBody>
      </p:sp>
      <p:sp>
        <p:nvSpPr>
          <p:cNvPr id="2" name="CuadroTexto 1">
            <a:extLst>
              <a:ext uri="{FF2B5EF4-FFF2-40B4-BE49-F238E27FC236}">
                <a16:creationId xmlns="" xmlns:a16="http://schemas.microsoft.com/office/drawing/2014/main" id="{1B0BC802-BAE0-C41C-66BE-7D962536A08E}"/>
              </a:ext>
            </a:extLst>
          </p:cNvPr>
          <p:cNvSpPr txBox="1"/>
          <p:nvPr/>
        </p:nvSpPr>
        <p:spPr>
          <a:xfrm>
            <a:off x="678584" y="2406330"/>
            <a:ext cx="10334674" cy="4247317"/>
          </a:xfrm>
          <a:prstGeom prst="rect">
            <a:avLst/>
          </a:prstGeom>
          <a:noFill/>
        </p:spPr>
        <p:txBody>
          <a:bodyPr wrap="square" rtlCol="0">
            <a:spAutoFit/>
          </a:bodyPr>
          <a:lstStyle/>
          <a:p>
            <a:pPr algn="just">
              <a:tabLst>
                <a:tab pos="160020" algn="l"/>
              </a:tabLst>
            </a:pPr>
            <a:r>
              <a:rPr lang="es-MX" b="1" dirty="0"/>
              <a:t>Cumplir con las funciones establecidas en los Acuerdos No. 268 de 1996, PSAA15-10346 de 2015 y PCSJA17-10846 de 2017 y las siguientes:  </a:t>
            </a:r>
          </a:p>
          <a:p>
            <a:pPr algn="just">
              <a:tabLst>
                <a:tab pos="160020" algn="l"/>
              </a:tabLst>
            </a:pPr>
            <a:endParaRPr lang="es-MX" b="1" dirty="0"/>
          </a:p>
          <a:p>
            <a:pPr algn="just">
              <a:lnSpc>
                <a:spcPct val="150000"/>
              </a:lnSpc>
              <a:tabLst>
                <a:tab pos="160020" algn="l"/>
              </a:tabLst>
            </a:pPr>
            <a:r>
              <a:rPr lang="es-MX" dirty="0"/>
              <a:t>•	Proponer y participar en la definición y ejecución del </a:t>
            </a:r>
            <a:r>
              <a:rPr lang="es-MX" dirty="0" smtClean="0"/>
              <a:t>plan </a:t>
            </a:r>
            <a:r>
              <a:rPr lang="es-MX" dirty="0"/>
              <a:t>de </a:t>
            </a:r>
            <a:r>
              <a:rPr lang="es-MX" dirty="0" smtClean="0"/>
              <a:t>trabajo </a:t>
            </a:r>
            <a:r>
              <a:rPr lang="es-MX" dirty="0"/>
              <a:t>anual</a:t>
            </a:r>
          </a:p>
          <a:p>
            <a:pPr algn="just">
              <a:lnSpc>
                <a:spcPct val="150000"/>
              </a:lnSpc>
              <a:tabLst>
                <a:tab pos="160020" algn="l"/>
              </a:tabLst>
            </a:pPr>
            <a:r>
              <a:rPr lang="es-MX" dirty="0"/>
              <a:t>•	Participar en la investigación de los incidentes, accidentes de trabajo y enfermedades laborales en el tiempo legalmente establecido</a:t>
            </a:r>
          </a:p>
          <a:p>
            <a:pPr algn="just">
              <a:lnSpc>
                <a:spcPct val="150000"/>
              </a:lnSpc>
              <a:tabLst>
                <a:tab pos="160020" algn="l"/>
              </a:tabLst>
            </a:pPr>
            <a:r>
              <a:rPr lang="es-MX" dirty="0"/>
              <a:t>•	Participar en inspecciones de seguridad integral </a:t>
            </a:r>
          </a:p>
          <a:p>
            <a:pPr algn="just">
              <a:lnSpc>
                <a:spcPct val="150000"/>
              </a:lnSpc>
              <a:tabLst>
                <a:tab pos="160020" algn="l"/>
              </a:tabLst>
            </a:pPr>
            <a:r>
              <a:rPr lang="es-MX" dirty="0"/>
              <a:t>•	Participar en la identificación de peligros, evaluación y valoración de riesgos</a:t>
            </a:r>
          </a:p>
          <a:p>
            <a:pPr algn="just">
              <a:lnSpc>
                <a:spcPct val="150000"/>
              </a:lnSpc>
              <a:tabLst>
                <a:tab pos="160020" algn="l"/>
              </a:tabLst>
            </a:pPr>
            <a:r>
              <a:rPr lang="es-MX" dirty="0"/>
              <a:t>•	Planificar y participar en las auditorías internas y externas del SG-SST  </a:t>
            </a:r>
          </a:p>
          <a:p>
            <a:pPr algn="just">
              <a:lnSpc>
                <a:spcPct val="150000"/>
              </a:lnSpc>
              <a:tabLst>
                <a:tab pos="160020" algn="l"/>
              </a:tabLst>
            </a:pPr>
            <a:r>
              <a:rPr lang="es-MX" dirty="0"/>
              <a:t>•	</a:t>
            </a:r>
            <a:r>
              <a:rPr lang="es-ES" dirty="0"/>
              <a:t>Realizar curso de capacitación del SG-SST de 50 horas y actualización de 20 horas (Resolución 4927 de 2016 del ministerio del trabajo en el artículo 2) </a:t>
            </a:r>
          </a:p>
        </p:txBody>
      </p:sp>
    </p:spTree>
    <p:extLst>
      <p:ext uri="{BB962C8B-B14F-4D97-AF65-F5344CB8AC3E}">
        <p14:creationId xmlns:p14="http://schemas.microsoft.com/office/powerpoint/2010/main" val="1465001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925600" y="274637"/>
            <a:ext cx="10286933" cy="1003964"/>
          </a:xfrm>
        </p:spPr>
        <p:txBody>
          <a:bodyPr>
            <a:normAutofit/>
          </a:bodyPr>
          <a:lstStyle/>
          <a:p>
            <a:r>
              <a:rPr lang="es-CO" sz="4000" b="0" dirty="0">
                <a:latin typeface="Calibri" panose="020F0502020204030204" pitchFamily="34" charset="0"/>
                <a:cs typeface="Calibri" panose="020F0502020204030204" pitchFamily="34" charset="0"/>
              </a:rPr>
              <a:t>                                      </a:t>
            </a:r>
          </a:p>
        </p:txBody>
      </p:sp>
      <p:pic>
        <p:nvPicPr>
          <p:cNvPr id="5" name="Google Shape;38;p3">
            <a:extLst>
              <a:ext uri="{FF2B5EF4-FFF2-40B4-BE49-F238E27FC236}">
                <a16:creationId xmlns="" xmlns:a16="http://schemas.microsoft.com/office/drawing/2014/main" id="{7AAB0B4F-77F4-4587-A084-72A6FDF56F51}"/>
              </a:ext>
            </a:extLst>
          </p:cNvPr>
          <p:cNvPicPr preferRelativeResize="0"/>
          <p:nvPr/>
        </p:nvPicPr>
        <p:blipFill rotWithShape="1">
          <a:blip r:embed="rId3" cstate="print">
            <a:alphaModFix/>
          </a:blip>
          <a:srcRect/>
          <a:stretch/>
        </p:blipFill>
        <p:spPr>
          <a:xfrm>
            <a:off x="678584" y="215802"/>
            <a:ext cx="3727234" cy="1062799"/>
          </a:xfrm>
          <a:prstGeom prst="rect">
            <a:avLst/>
          </a:prstGeom>
          <a:noFill/>
          <a:ln>
            <a:noFill/>
          </a:ln>
        </p:spPr>
      </p:pic>
      <p:sp>
        <p:nvSpPr>
          <p:cNvPr id="7" name="Rectángulo 6"/>
          <p:cNvSpPr/>
          <p:nvPr/>
        </p:nvSpPr>
        <p:spPr>
          <a:xfrm>
            <a:off x="1773389" y="1504677"/>
            <a:ext cx="9209006" cy="584775"/>
          </a:xfrm>
          <a:prstGeom prst="rect">
            <a:avLst/>
          </a:prstGeom>
        </p:spPr>
        <p:txBody>
          <a:bodyPr>
            <a:spAutoFit/>
          </a:bodyPr>
          <a:lstStyle/>
          <a:p>
            <a:pPr algn="ctr">
              <a:defRPr/>
            </a:pPr>
            <a:r>
              <a:rPr lang="es-ES_tradnl" sz="3200" b="1" dirty="0">
                <a:ln w="0"/>
                <a:solidFill>
                  <a:schemeClr val="accent1"/>
                </a:solidFill>
                <a:effectLst>
                  <a:outerShdw blurRad="38100" dist="25400" dir="5400000" algn="ctr" rotWithShape="0">
                    <a:srgbClr val="6E747A">
                      <a:alpha val="43000"/>
                    </a:srgbClr>
                  </a:outerShdw>
                </a:effectLst>
              </a:rPr>
              <a:t>COMITÉ DE CONVIVENCIA LABORAL - CCL</a:t>
            </a:r>
            <a:endParaRPr lang="es-CO" sz="3200" b="1" dirty="0">
              <a:ln w="0"/>
              <a:solidFill>
                <a:schemeClr val="accent1"/>
              </a:solidFill>
              <a:effectLst>
                <a:outerShdw blurRad="38100" dist="25400" dir="5400000" algn="ctr" rotWithShape="0">
                  <a:srgbClr val="6E747A">
                    <a:alpha val="43000"/>
                  </a:srgbClr>
                </a:outerShdw>
              </a:effectLst>
            </a:endParaRPr>
          </a:p>
        </p:txBody>
      </p:sp>
      <p:sp>
        <p:nvSpPr>
          <p:cNvPr id="8" name="Rectángulo 1"/>
          <p:cNvSpPr>
            <a:spLocks noChangeArrowheads="1"/>
          </p:cNvSpPr>
          <p:nvPr/>
        </p:nvSpPr>
        <p:spPr bwMode="auto">
          <a:xfrm>
            <a:off x="678584" y="3390101"/>
            <a:ext cx="726797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es-CO" altLang="es-CO" dirty="0">
                <a:latin typeface="+mn-lt"/>
              </a:rPr>
              <a:t>Mediante </a:t>
            </a:r>
            <a:r>
              <a:rPr lang="es-MX" b="1" i="0" dirty="0">
                <a:effectLst/>
                <a:latin typeface="+mn-lt"/>
              </a:rPr>
              <a:t>Acuerdo No. PSAA16-10558 de 2016 </a:t>
            </a:r>
            <a:r>
              <a:rPr lang="es-MX" dirty="0">
                <a:latin typeface="+mn-lt"/>
              </a:rPr>
              <a:t>l</a:t>
            </a:r>
            <a:r>
              <a:rPr lang="es-MX" i="0" dirty="0">
                <a:effectLst/>
                <a:latin typeface="+mn-lt"/>
              </a:rPr>
              <a:t>a Rama Judicial realiza la creación y conformación los Comités de Convivencia Laboral </a:t>
            </a:r>
            <a:r>
              <a:rPr lang="es-ES_tradnl" altLang="es-CO" dirty="0">
                <a:latin typeface="+mn-lt"/>
              </a:rPr>
              <a:t>en la DEAJ, uno en cada Corporación Nacional y uno en cada Dirección Ejecutiva de Administración Judicial. </a:t>
            </a:r>
          </a:p>
        </p:txBody>
      </p:sp>
      <p:pic>
        <p:nvPicPr>
          <p:cNvPr id="9" name="Picture 8" descr="INFORMACIÓN GENERAL DE SEGURIDAD Y SALUD EN EL TRABAJ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33522" y="2633043"/>
            <a:ext cx="3527425" cy="391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2960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925600" y="274637"/>
            <a:ext cx="10286933" cy="1003964"/>
          </a:xfrm>
        </p:spPr>
        <p:txBody>
          <a:bodyPr>
            <a:normAutofit/>
          </a:bodyPr>
          <a:lstStyle/>
          <a:p>
            <a:r>
              <a:rPr lang="es-CO" sz="4000" b="0" dirty="0">
                <a:latin typeface="Calibri" panose="020F0502020204030204" pitchFamily="34" charset="0"/>
                <a:cs typeface="Calibri" panose="020F0502020204030204" pitchFamily="34" charset="0"/>
              </a:rPr>
              <a:t>                                      </a:t>
            </a:r>
          </a:p>
        </p:txBody>
      </p:sp>
      <p:pic>
        <p:nvPicPr>
          <p:cNvPr id="5" name="Google Shape;38;p3">
            <a:extLst>
              <a:ext uri="{FF2B5EF4-FFF2-40B4-BE49-F238E27FC236}">
                <a16:creationId xmlns="" xmlns:a16="http://schemas.microsoft.com/office/drawing/2014/main" id="{7AAB0B4F-77F4-4587-A084-72A6FDF56F51}"/>
              </a:ext>
            </a:extLst>
          </p:cNvPr>
          <p:cNvPicPr preferRelativeResize="0"/>
          <p:nvPr/>
        </p:nvPicPr>
        <p:blipFill rotWithShape="1">
          <a:blip r:embed="rId3" cstate="print">
            <a:alphaModFix/>
          </a:blip>
          <a:srcRect/>
          <a:stretch/>
        </p:blipFill>
        <p:spPr>
          <a:xfrm>
            <a:off x="678584" y="215802"/>
            <a:ext cx="3727234" cy="1062799"/>
          </a:xfrm>
          <a:prstGeom prst="rect">
            <a:avLst/>
          </a:prstGeom>
          <a:noFill/>
          <a:ln>
            <a:noFill/>
          </a:ln>
        </p:spPr>
      </p:pic>
      <p:sp>
        <p:nvSpPr>
          <p:cNvPr id="7" name="Rectángulo 6"/>
          <p:cNvSpPr/>
          <p:nvPr/>
        </p:nvSpPr>
        <p:spPr>
          <a:xfrm>
            <a:off x="1155738" y="1986641"/>
            <a:ext cx="10056795" cy="461665"/>
          </a:xfrm>
          <a:prstGeom prst="rect">
            <a:avLst/>
          </a:prstGeom>
        </p:spPr>
        <p:txBody>
          <a:bodyPr wrap="square">
            <a:spAutoFit/>
          </a:bodyPr>
          <a:lstStyle/>
          <a:p>
            <a:pPr algn="ctr">
              <a:defRPr/>
            </a:pPr>
            <a:r>
              <a:rPr lang="es-ES_tradnl" sz="2400" b="1" dirty="0">
                <a:ln w="0"/>
                <a:solidFill>
                  <a:schemeClr val="accent1"/>
                </a:solidFill>
                <a:effectLst>
                  <a:outerShdw blurRad="38100" dist="25400" dir="5400000" algn="ctr" rotWithShape="0">
                    <a:srgbClr val="6E747A">
                      <a:alpha val="43000"/>
                    </a:srgbClr>
                  </a:outerShdw>
                </a:effectLst>
              </a:rPr>
              <a:t>FUNCIONES DEL COMITÉ DE CONVIVENCIA LABORAL </a:t>
            </a:r>
            <a:endParaRPr lang="es-CO" sz="2400" b="1" dirty="0">
              <a:ln w="0"/>
              <a:solidFill>
                <a:schemeClr val="accent1"/>
              </a:solidFill>
              <a:effectLst>
                <a:outerShdw blurRad="38100" dist="25400" dir="5400000" algn="ctr" rotWithShape="0">
                  <a:srgbClr val="6E747A">
                    <a:alpha val="43000"/>
                  </a:srgbClr>
                </a:outerShdw>
              </a:effectLst>
            </a:endParaRPr>
          </a:p>
        </p:txBody>
      </p:sp>
      <p:sp>
        <p:nvSpPr>
          <p:cNvPr id="2" name="CuadroTexto 1">
            <a:extLst>
              <a:ext uri="{FF2B5EF4-FFF2-40B4-BE49-F238E27FC236}">
                <a16:creationId xmlns="" xmlns:a16="http://schemas.microsoft.com/office/drawing/2014/main" id="{267F2645-A4D0-46BB-9E58-F341444C23F3}"/>
              </a:ext>
            </a:extLst>
          </p:cNvPr>
          <p:cNvSpPr txBox="1"/>
          <p:nvPr/>
        </p:nvSpPr>
        <p:spPr>
          <a:xfrm>
            <a:off x="1067602" y="3571875"/>
            <a:ext cx="10056795" cy="1477328"/>
          </a:xfrm>
          <a:prstGeom prst="rect">
            <a:avLst/>
          </a:prstGeom>
          <a:noFill/>
        </p:spPr>
        <p:txBody>
          <a:bodyPr wrap="square" rtlCol="0">
            <a:spAutoFit/>
          </a:bodyPr>
          <a:lstStyle/>
          <a:p>
            <a:pPr marL="342900" lvl="0" indent="-342900" algn="just">
              <a:buClr>
                <a:srgbClr val="000000"/>
              </a:buClr>
              <a:buFont typeface="Symbol" panose="05050102010706020507" pitchFamily="18" charset="2"/>
              <a:buChar char=""/>
              <a:tabLst>
                <a:tab pos="21590" algn="l"/>
                <a:tab pos="160020" algn="l"/>
              </a:tabLst>
            </a:pPr>
            <a:r>
              <a:rPr lang="es-ES" sz="1800" dirty="0">
                <a:effectLst/>
                <a:latin typeface="Arial" panose="020B0604020202020204" pitchFamily="34" charset="0"/>
                <a:ea typeface="Times New Roman" panose="02020603050405020304" pitchFamily="18" charset="0"/>
              </a:rPr>
              <a:t>Cumplir con la normatividad aplicable al Comité de Convivencia Laboral y en especial las siguientes: Artículo 6 de la Resolución No. 0652 del 30 de abril de 2012 </a:t>
            </a:r>
          </a:p>
          <a:p>
            <a:pPr marL="342900" lvl="0" indent="-342900" algn="just">
              <a:buClr>
                <a:srgbClr val="000000"/>
              </a:buClr>
              <a:buFont typeface="Symbol" panose="05050102010706020507" pitchFamily="18" charset="2"/>
              <a:buChar char=""/>
              <a:tabLst>
                <a:tab pos="21590" algn="l"/>
                <a:tab pos="160020" algn="l"/>
              </a:tabLst>
            </a:pPr>
            <a:endParaRPr lang="es-CO" dirty="0">
              <a:latin typeface="Times New Roman" panose="02020603050405020304" pitchFamily="18" charset="0"/>
              <a:ea typeface="Times New Roman" panose="02020603050405020304" pitchFamily="18" charset="0"/>
            </a:endParaRPr>
          </a:p>
          <a:p>
            <a:pPr marL="342900" lvl="0" indent="-342900" algn="just">
              <a:buClr>
                <a:srgbClr val="000000"/>
              </a:buClr>
              <a:buFont typeface="Symbol" panose="05050102010706020507" pitchFamily="18" charset="2"/>
              <a:buChar char=""/>
              <a:tabLst>
                <a:tab pos="21590" algn="l"/>
                <a:tab pos="160020" algn="l"/>
              </a:tabLst>
            </a:pPr>
            <a:r>
              <a:rPr lang="es-ES" sz="1800" dirty="0">
                <a:effectLst/>
                <a:latin typeface="Arial" panose="020B0604020202020204" pitchFamily="34" charset="0"/>
                <a:ea typeface="Times New Roman" panose="02020603050405020304" pitchFamily="18" charset="0"/>
              </a:rPr>
              <a:t>Remitir mensualmente la base de datos de seguimiento de quejas de acoso laboral al Coordinador del SG-SST Seccional </a:t>
            </a:r>
            <a:endParaRPr lang="es-CO" dirty="0"/>
          </a:p>
        </p:txBody>
      </p:sp>
    </p:spTree>
    <p:extLst>
      <p:ext uri="{BB962C8B-B14F-4D97-AF65-F5344CB8AC3E}">
        <p14:creationId xmlns:p14="http://schemas.microsoft.com/office/powerpoint/2010/main" val="1869055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925600" y="274637"/>
            <a:ext cx="10286933" cy="1003964"/>
          </a:xfrm>
        </p:spPr>
        <p:txBody>
          <a:bodyPr>
            <a:normAutofit/>
          </a:bodyPr>
          <a:lstStyle/>
          <a:p>
            <a:r>
              <a:rPr lang="es-CO" sz="4000" b="0" dirty="0">
                <a:latin typeface="Calibri" panose="020F0502020204030204" pitchFamily="34" charset="0"/>
                <a:cs typeface="Calibri" panose="020F0502020204030204" pitchFamily="34" charset="0"/>
              </a:rPr>
              <a:t>                                      </a:t>
            </a:r>
          </a:p>
        </p:txBody>
      </p:sp>
      <p:pic>
        <p:nvPicPr>
          <p:cNvPr id="5" name="Google Shape;38;p3">
            <a:extLst>
              <a:ext uri="{FF2B5EF4-FFF2-40B4-BE49-F238E27FC236}">
                <a16:creationId xmlns="" xmlns:a16="http://schemas.microsoft.com/office/drawing/2014/main" id="{7AAB0B4F-77F4-4587-A084-72A6FDF56F51}"/>
              </a:ext>
            </a:extLst>
          </p:cNvPr>
          <p:cNvPicPr preferRelativeResize="0"/>
          <p:nvPr/>
        </p:nvPicPr>
        <p:blipFill rotWithShape="1">
          <a:blip r:embed="rId3" cstate="print">
            <a:alphaModFix/>
          </a:blip>
          <a:srcRect/>
          <a:stretch/>
        </p:blipFill>
        <p:spPr>
          <a:xfrm>
            <a:off x="678584" y="215802"/>
            <a:ext cx="3727234" cy="1062799"/>
          </a:xfrm>
          <a:prstGeom prst="rect">
            <a:avLst/>
          </a:prstGeom>
          <a:noFill/>
          <a:ln>
            <a:noFill/>
          </a:ln>
        </p:spPr>
      </p:pic>
      <p:pic>
        <p:nvPicPr>
          <p:cNvPr id="7" name="Picture 2" descr="PLAN DE PREVENCIÓN, PREPARACIÓN Y RESPUESTA ANTE EMERGENCIAS. UNIVERSIDAD  LA GRAN COLOMBIA CAPITULO I. SEDE CENTRAL ARMENIA 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07803" y="3638865"/>
            <a:ext cx="7129462" cy="280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ángulo 1"/>
          <p:cNvSpPr>
            <a:spLocks noChangeArrowheads="1"/>
          </p:cNvSpPr>
          <p:nvPr/>
        </p:nvSpPr>
        <p:spPr bwMode="auto">
          <a:xfrm>
            <a:off x="980107" y="2270713"/>
            <a:ext cx="10801350"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07000"/>
              </a:lnSpc>
            </a:pPr>
            <a:r>
              <a:rPr lang="es-MX" altLang="en-US" dirty="0"/>
              <a:t>El Comité Operativo de </a:t>
            </a:r>
            <a:r>
              <a:rPr lang="es-MX" altLang="en-US" b="1" dirty="0"/>
              <a:t>Emergencia</a:t>
            </a:r>
            <a:r>
              <a:rPr lang="es-MX" altLang="en-US" dirty="0"/>
              <a:t> debe responder técnica y adecuadamente a la función de administrar las </a:t>
            </a:r>
            <a:r>
              <a:rPr lang="es-MX" altLang="en-US" b="1" dirty="0"/>
              <a:t>emergencias</a:t>
            </a:r>
            <a:r>
              <a:rPr lang="es-MX" altLang="en-US" dirty="0"/>
              <a:t> de manera preventiva o ante una eventualidad de alto riesgo, siniestro o desastre y salvaguardar a las personas, sus bienes y el entorno</a:t>
            </a:r>
            <a:endParaRPr lang="es-CO" altLang="es-CO" dirty="0"/>
          </a:p>
        </p:txBody>
      </p:sp>
      <p:sp>
        <p:nvSpPr>
          <p:cNvPr id="9" name="Rectángulo 8"/>
          <p:cNvSpPr/>
          <p:nvPr/>
        </p:nvSpPr>
        <p:spPr>
          <a:xfrm>
            <a:off x="2970257" y="1543824"/>
            <a:ext cx="6867008" cy="461665"/>
          </a:xfrm>
          <a:prstGeom prst="rect">
            <a:avLst/>
          </a:prstGeom>
        </p:spPr>
        <p:txBody>
          <a:bodyPr wrap="none">
            <a:spAutoFit/>
          </a:bodyPr>
          <a:lstStyle/>
          <a:p>
            <a:pPr algn="just">
              <a:defRPr/>
            </a:pPr>
            <a:r>
              <a:rPr lang="es-MX" sz="2400" b="1" dirty="0">
                <a:ln w="0"/>
                <a:solidFill>
                  <a:schemeClr val="accent1"/>
                </a:solidFill>
                <a:effectLst>
                  <a:outerShdw blurRad="38100" dist="25400" dir="5400000" algn="ctr" rotWithShape="0">
                    <a:srgbClr val="6E747A">
                      <a:alpha val="43000"/>
                    </a:srgbClr>
                  </a:outerShdw>
                </a:effectLst>
                <a:latin typeface="Arial" panose="020B0604020202020204" pitchFamily="34" charset="0"/>
                <a:ea typeface="Times New Roman" panose="02020603050405020304" pitchFamily="18" charset="0"/>
              </a:rPr>
              <a:t>COMITÉ OPERATIVO DE EMERGENCIA -</a:t>
            </a:r>
            <a:r>
              <a:rPr lang="es-CO" altLang="es-CO" sz="2400" b="1" dirty="0">
                <a:ln w="0"/>
                <a:solidFill>
                  <a:schemeClr val="accent1"/>
                </a:solidFill>
                <a:effectLst>
                  <a:outerShdw blurRad="38100" dist="25400" dir="5400000" algn="ctr" rotWithShape="0">
                    <a:srgbClr val="6E747A">
                      <a:alpha val="43000"/>
                    </a:srgbClr>
                  </a:outerShdw>
                </a:effectLst>
              </a:rPr>
              <a:t>COE </a:t>
            </a:r>
          </a:p>
        </p:txBody>
      </p:sp>
    </p:spTree>
    <p:extLst>
      <p:ext uri="{BB962C8B-B14F-4D97-AF65-F5344CB8AC3E}">
        <p14:creationId xmlns:p14="http://schemas.microsoft.com/office/powerpoint/2010/main" val="2576402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925600" y="274637"/>
            <a:ext cx="10286933" cy="1003964"/>
          </a:xfrm>
        </p:spPr>
        <p:txBody>
          <a:bodyPr>
            <a:normAutofit/>
          </a:bodyPr>
          <a:lstStyle/>
          <a:p>
            <a:r>
              <a:rPr lang="es-CO" sz="4000" b="0" dirty="0">
                <a:latin typeface="Calibri" panose="020F0502020204030204" pitchFamily="34" charset="0"/>
                <a:cs typeface="Calibri" panose="020F0502020204030204" pitchFamily="34" charset="0"/>
              </a:rPr>
              <a:t>                                      </a:t>
            </a:r>
          </a:p>
        </p:txBody>
      </p:sp>
      <p:pic>
        <p:nvPicPr>
          <p:cNvPr id="5" name="Google Shape;38;p3">
            <a:extLst>
              <a:ext uri="{FF2B5EF4-FFF2-40B4-BE49-F238E27FC236}">
                <a16:creationId xmlns="" xmlns:a16="http://schemas.microsoft.com/office/drawing/2014/main" id="{7AAB0B4F-77F4-4587-A084-72A6FDF56F51}"/>
              </a:ext>
            </a:extLst>
          </p:cNvPr>
          <p:cNvPicPr preferRelativeResize="0"/>
          <p:nvPr/>
        </p:nvPicPr>
        <p:blipFill rotWithShape="1">
          <a:blip r:embed="rId3" cstate="print">
            <a:alphaModFix/>
          </a:blip>
          <a:srcRect/>
          <a:stretch/>
        </p:blipFill>
        <p:spPr>
          <a:xfrm>
            <a:off x="678584" y="215802"/>
            <a:ext cx="3727234" cy="1062799"/>
          </a:xfrm>
          <a:prstGeom prst="rect">
            <a:avLst/>
          </a:prstGeom>
          <a:noFill/>
          <a:ln>
            <a:noFill/>
          </a:ln>
        </p:spPr>
      </p:pic>
      <p:sp>
        <p:nvSpPr>
          <p:cNvPr id="4" name="CuadroTexto 3">
            <a:extLst>
              <a:ext uri="{FF2B5EF4-FFF2-40B4-BE49-F238E27FC236}">
                <a16:creationId xmlns="" xmlns:a16="http://schemas.microsoft.com/office/drawing/2014/main" id="{3A0F6FAB-CFCA-138A-EEF6-1B0F339FAE73}"/>
              </a:ext>
            </a:extLst>
          </p:cNvPr>
          <p:cNvSpPr txBox="1"/>
          <p:nvPr/>
        </p:nvSpPr>
        <p:spPr>
          <a:xfrm>
            <a:off x="1229255" y="1821291"/>
            <a:ext cx="9374939" cy="461665"/>
          </a:xfrm>
          <a:prstGeom prst="rect">
            <a:avLst/>
          </a:prstGeom>
          <a:noFill/>
        </p:spPr>
        <p:txBody>
          <a:bodyPr wrap="none" rtlCol="0">
            <a:spAutoFit/>
          </a:bodyPr>
          <a:lstStyle/>
          <a:p>
            <a:r>
              <a:rPr lang="es-MX" sz="2400" b="1" dirty="0">
                <a:ln w="0"/>
                <a:solidFill>
                  <a:schemeClr val="accent1"/>
                </a:solidFill>
                <a:effectLst>
                  <a:outerShdw blurRad="38100" dist="25400" dir="5400000" algn="ctr" rotWithShape="0">
                    <a:srgbClr val="6E747A">
                      <a:alpha val="43000"/>
                    </a:srgbClr>
                  </a:outerShdw>
                </a:effectLst>
                <a:latin typeface="Arial" panose="020B0604020202020204" pitchFamily="34" charset="0"/>
                <a:ea typeface="Times New Roman" panose="02020603050405020304" pitchFamily="18" charset="0"/>
              </a:rPr>
              <a:t>FUNCIONES DEL COMITÉ OPERATIVO DE EMERGENCIA -COE</a:t>
            </a:r>
            <a:endParaRPr lang="es-CO" sz="2400" b="1" dirty="0">
              <a:ln w="0"/>
              <a:solidFill>
                <a:schemeClr val="accent1"/>
              </a:solidFill>
              <a:effectLst>
                <a:outerShdw blurRad="38100" dist="25400" dir="5400000" algn="ctr" rotWithShape="0">
                  <a:srgbClr val="6E747A">
                    <a:alpha val="43000"/>
                  </a:srgbClr>
                </a:outerShdw>
              </a:effectLst>
            </a:endParaRPr>
          </a:p>
        </p:txBody>
      </p:sp>
      <p:sp>
        <p:nvSpPr>
          <p:cNvPr id="6" name="CuadroTexto 5">
            <a:extLst>
              <a:ext uri="{FF2B5EF4-FFF2-40B4-BE49-F238E27FC236}">
                <a16:creationId xmlns="" xmlns:a16="http://schemas.microsoft.com/office/drawing/2014/main" id="{86A52432-84F7-95CC-2685-D3E51FA029B4}"/>
              </a:ext>
            </a:extLst>
          </p:cNvPr>
          <p:cNvSpPr txBox="1"/>
          <p:nvPr/>
        </p:nvSpPr>
        <p:spPr>
          <a:xfrm>
            <a:off x="1047135" y="2691581"/>
            <a:ext cx="10165398" cy="3416320"/>
          </a:xfrm>
          <a:prstGeom prst="rect">
            <a:avLst/>
          </a:prstGeom>
          <a:noFill/>
        </p:spPr>
        <p:txBody>
          <a:bodyPr wrap="square" rtlCol="0">
            <a:spAutoFit/>
          </a:bodyPr>
          <a:lstStyle/>
          <a:p>
            <a:pPr marL="342900" lvl="0" indent="-342900" algn="just">
              <a:lnSpc>
                <a:spcPct val="150000"/>
              </a:lnSpc>
              <a:buClr>
                <a:srgbClr val="000000"/>
              </a:buClr>
              <a:buFont typeface="Symbol" panose="05050102010706020507" pitchFamily="18" charset="2"/>
              <a:buChar char=""/>
              <a:tabLst>
                <a:tab pos="21590" algn="l"/>
                <a:tab pos="160020" algn="l"/>
              </a:tabLst>
            </a:pPr>
            <a:r>
              <a:rPr lang="es-ES" sz="1800" dirty="0">
                <a:effectLst/>
                <a:latin typeface="Arial" panose="020B0604020202020204" pitchFamily="34" charset="0"/>
                <a:ea typeface="Times New Roman" panose="02020603050405020304" pitchFamily="18" charset="0"/>
              </a:rPr>
              <a:t>Participar en las capacitaciones establecidas en el plan de trabajo del SG-SST</a:t>
            </a:r>
            <a:endParaRPr lang="es-CO" sz="1800" dirty="0">
              <a:effectLst/>
              <a:latin typeface="Times New Roman" panose="02020603050405020304" pitchFamily="18" charset="0"/>
              <a:ea typeface="Times New Roman" panose="02020603050405020304" pitchFamily="18" charset="0"/>
            </a:endParaRPr>
          </a:p>
          <a:p>
            <a:pPr marL="342900" lvl="0" indent="-342900" algn="just">
              <a:lnSpc>
                <a:spcPct val="150000"/>
              </a:lnSpc>
              <a:buClr>
                <a:srgbClr val="000000"/>
              </a:buClr>
              <a:buFont typeface="Symbol" panose="05050102010706020507" pitchFamily="18" charset="2"/>
              <a:buChar char=""/>
              <a:tabLst>
                <a:tab pos="21590" algn="l"/>
                <a:tab pos="160020" algn="l"/>
              </a:tabLst>
            </a:pPr>
            <a:r>
              <a:rPr lang="es-ES" sz="1800" dirty="0">
                <a:effectLst/>
                <a:latin typeface="Arial" panose="020B0604020202020204" pitchFamily="34" charset="0"/>
                <a:ea typeface="Times New Roman" panose="02020603050405020304" pitchFamily="18" charset="0"/>
              </a:rPr>
              <a:t>Conocer el plan de prevención, preparación y respuesta ante emergencias y gestionar los recursos necesarios para administrar la emergencia</a:t>
            </a:r>
            <a:endParaRPr lang="es-CO" sz="1800" dirty="0">
              <a:effectLst/>
              <a:latin typeface="Times New Roman" panose="02020603050405020304" pitchFamily="18" charset="0"/>
              <a:ea typeface="Times New Roman" panose="02020603050405020304" pitchFamily="18" charset="0"/>
            </a:endParaRPr>
          </a:p>
          <a:p>
            <a:pPr marL="342900" lvl="0" indent="-342900" algn="just">
              <a:lnSpc>
                <a:spcPct val="150000"/>
              </a:lnSpc>
              <a:buClr>
                <a:srgbClr val="000000"/>
              </a:buClr>
              <a:buFont typeface="Symbol" panose="05050102010706020507" pitchFamily="18" charset="2"/>
              <a:buChar char=""/>
              <a:tabLst>
                <a:tab pos="21590" algn="l"/>
                <a:tab pos="160020" algn="l"/>
              </a:tabLst>
            </a:pPr>
            <a:r>
              <a:rPr lang="es-ES" sz="1800" dirty="0">
                <a:effectLst/>
                <a:latin typeface="Arial" panose="020B0604020202020204" pitchFamily="34" charset="0"/>
                <a:ea typeface="Times New Roman" panose="02020603050405020304" pitchFamily="18" charset="0"/>
              </a:rPr>
              <a:t>Coordinar y administrar todas las actividades relacionadas en el plan de prevención, preparación y respuesta ante emergencias: antes, durante y después, con el apoyo de la ARL </a:t>
            </a:r>
            <a:endParaRPr lang="es-CO" sz="1800" dirty="0">
              <a:effectLst/>
              <a:latin typeface="Times New Roman" panose="02020603050405020304" pitchFamily="18" charset="0"/>
              <a:ea typeface="Times New Roman" panose="02020603050405020304" pitchFamily="18" charset="0"/>
            </a:endParaRPr>
          </a:p>
          <a:p>
            <a:pPr marL="342900" lvl="0" indent="-342900" algn="just">
              <a:lnSpc>
                <a:spcPct val="150000"/>
              </a:lnSpc>
              <a:buClr>
                <a:srgbClr val="000000"/>
              </a:buClr>
              <a:buFont typeface="Symbol" panose="05050102010706020507" pitchFamily="18" charset="2"/>
              <a:buChar char=""/>
              <a:tabLst>
                <a:tab pos="21590" algn="l"/>
                <a:tab pos="160020" algn="l"/>
              </a:tabLst>
            </a:pPr>
            <a:r>
              <a:rPr lang="es-ES" sz="1800" dirty="0">
                <a:effectLst/>
                <a:latin typeface="Arial" panose="020B0604020202020204" pitchFamily="34" charset="0"/>
                <a:ea typeface="Times New Roman" panose="02020603050405020304" pitchFamily="18" charset="0"/>
              </a:rPr>
              <a:t>Dirigir la ejecución de simulacros programados en el Plan de Trabajo del </a:t>
            </a:r>
            <a:r>
              <a:rPr lang="es-ES" sz="1800" dirty="0" smtClean="0">
                <a:effectLst/>
                <a:latin typeface="Arial" panose="020B0604020202020204" pitchFamily="34" charset="0"/>
                <a:ea typeface="Times New Roman" panose="02020603050405020304" pitchFamily="18" charset="0"/>
              </a:rPr>
              <a:t>SG-SST</a:t>
            </a:r>
            <a:endParaRPr lang="es-ES" sz="1800" dirty="0">
              <a:effectLst/>
              <a:latin typeface="Arial" panose="020B0604020202020204" pitchFamily="34" charset="0"/>
              <a:ea typeface="Times New Roman" panose="02020603050405020304" pitchFamily="18" charset="0"/>
            </a:endParaRPr>
          </a:p>
          <a:p>
            <a:pPr marL="342900" lvl="0" indent="-342900" algn="just">
              <a:lnSpc>
                <a:spcPct val="150000"/>
              </a:lnSpc>
              <a:buClr>
                <a:srgbClr val="000000"/>
              </a:buClr>
              <a:buFont typeface="Symbol" panose="05050102010706020507" pitchFamily="18" charset="2"/>
              <a:buChar char=""/>
              <a:tabLst>
                <a:tab pos="21590" algn="l"/>
                <a:tab pos="160020" algn="l"/>
              </a:tabLst>
            </a:pPr>
            <a:r>
              <a:rPr lang="es-ES" sz="1800" dirty="0">
                <a:effectLst/>
                <a:latin typeface="Arial" panose="020B0604020202020204" pitchFamily="34" charset="0"/>
                <a:ea typeface="Times New Roman" panose="02020603050405020304" pitchFamily="18" charset="0"/>
              </a:rPr>
              <a:t>Socializar los resultados de su gestión con el Director Seccional y el Consejo Seccional de la Judicatura </a:t>
            </a:r>
            <a:endParaRPr lang="es-CO" dirty="0"/>
          </a:p>
        </p:txBody>
      </p:sp>
    </p:spTree>
    <p:extLst>
      <p:ext uri="{BB962C8B-B14F-4D97-AF65-F5344CB8AC3E}">
        <p14:creationId xmlns:p14="http://schemas.microsoft.com/office/powerpoint/2010/main" val="4237408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925600" y="274637"/>
            <a:ext cx="10286933" cy="1003964"/>
          </a:xfrm>
        </p:spPr>
        <p:txBody>
          <a:bodyPr>
            <a:normAutofit/>
          </a:bodyPr>
          <a:lstStyle/>
          <a:p>
            <a:r>
              <a:rPr lang="es-CO" sz="4000" b="0" dirty="0">
                <a:latin typeface="Calibri" panose="020F0502020204030204" pitchFamily="34" charset="0"/>
                <a:cs typeface="Calibri" panose="020F0502020204030204" pitchFamily="34" charset="0"/>
              </a:rPr>
              <a:t>                                      </a:t>
            </a:r>
          </a:p>
        </p:txBody>
      </p:sp>
      <p:pic>
        <p:nvPicPr>
          <p:cNvPr id="5" name="Google Shape;38;p3">
            <a:extLst>
              <a:ext uri="{FF2B5EF4-FFF2-40B4-BE49-F238E27FC236}">
                <a16:creationId xmlns="" xmlns:a16="http://schemas.microsoft.com/office/drawing/2014/main" id="{7AAB0B4F-77F4-4587-A084-72A6FDF56F51}"/>
              </a:ext>
            </a:extLst>
          </p:cNvPr>
          <p:cNvPicPr preferRelativeResize="0"/>
          <p:nvPr/>
        </p:nvPicPr>
        <p:blipFill rotWithShape="1">
          <a:blip r:embed="rId3" cstate="print">
            <a:alphaModFix/>
          </a:blip>
          <a:srcRect/>
          <a:stretch/>
        </p:blipFill>
        <p:spPr>
          <a:xfrm>
            <a:off x="678584" y="215802"/>
            <a:ext cx="3727234" cy="1062799"/>
          </a:xfrm>
          <a:prstGeom prst="rect">
            <a:avLst/>
          </a:prstGeom>
          <a:noFill/>
          <a:ln>
            <a:noFill/>
          </a:ln>
        </p:spPr>
      </p:pic>
      <p:sp>
        <p:nvSpPr>
          <p:cNvPr id="7" name="Rectángulo 1"/>
          <p:cNvSpPr>
            <a:spLocks noChangeArrowheads="1"/>
          </p:cNvSpPr>
          <p:nvPr/>
        </p:nvSpPr>
        <p:spPr bwMode="auto">
          <a:xfrm>
            <a:off x="638742" y="2572524"/>
            <a:ext cx="5457258" cy="3126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07000"/>
              </a:lnSpc>
            </a:pPr>
            <a:r>
              <a:rPr lang="es-CO" altLang="es-CO" dirty="0">
                <a:solidFill>
                  <a:srgbClr val="000000"/>
                </a:solidFill>
                <a:cs typeface="Times New Roman" panose="02020603050405020304" pitchFamily="18" charset="0"/>
              </a:rPr>
              <a:t> </a:t>
            </a:r>
            <a:endParaRPr lang="es-CO" altLang="es-CO" sz="1600" dirty="0">
              <a:latin typeface="Calibri" panose="020F0502020204030204" pitchFamily="34" charset="0"/>
              <a:cs typeface="Times New Roman" panose="02020603050405020304" pitchFamily="18" charset="0"/>
            </a:endParaRPr>
          </a:p>
          <a:p>
            <a:pPr algn="just">
              <a:lnSpc>
                <a:spcPct val="107000"/>
              </a:lnSpc>
            </a:pPr>
            <a:r>
              <a:rPr lang="es-CO" altLang="es-CO" sz="2400" dirty="0"/>
              <a:t>Están conformadas por servidores judiciales proactivos con dinamismo y características de líder en su entorno quien de forma solidaria participa voluntariamente en tareas de prevención y atención de emergencias en las Sedes de la Rama Judicial.</a:t>
            </a:r>
          </a:p>
        </p:txBody>
      </p:sp>
      <p:sp>
        <p:nvSpPr>
          <p:cNvPr id="8" name="Rectángulo 7"/>
          <p:cNvSpPr/>
          <p:nvPr/>
        </p:nvSpPr>
        <p:spPr>
          <a:xfrm>
            <a:off x="3441199" y="1446257"/>
            <a:ext cx="5255734" cy="584775"/>
          </a:xfrm>
          <a:prstGeom prst="rect">
            <a:avLst/>
          </a:prstGeom>
        </p:spPr>
        <p:txBody>
          <a:bodyPr wrap="none">
            <a:spAutoFit/>
          </a:bodyPr>
          <a:lstStyle/>
          <a:p>
            <a:pPr algn="ctr">
              <a:defRPr/>
            </a:pPr>
            <a:r>
              <a:rPr lang="es-ES_tradnl" sz="3200" b="1" dirty="0">
                <a:ln w="0"/>
                <a:solidFill>
                  <a:schemeClr val="accent1"/>
                </a:solidFill>
                <a:effectLst>
                  <a:outerShdw blurRad="38100" dist="25400" dir="5400000" algn="ctr" rotWithShape="0">
                    <a:srgbClr val="6E747A">
                      <a:alpha val="43000"/>
                    </a:srgbClr>
                  </a:outerShdw>
                </a:effectLst>
              </a:rPr>
              <a:t>BRIGADA EMERGENCIAS</a:t>
            </a:r>
            <a:endParaRPr lang="es-CO" sz="3200" b="1" dirty="0">
              <a:ln w="0"/>
              <a:solidFill>
                <a:schemeClr val="accent1"/>
              </a:solidFill>
              <a:effectLst>
                <a:outerShdw blurRad="38100" dist="25400" dir="5400000" algn="ctr" rotWithShape="0">
                  <a:srgbClr val="6E747A">
                    <a:alpha val="43000"/>
                  </a:srgbClr>
                </a:outerShdw>
              </a:effectLst>
            </a:endParaRPr>
          </a:p>
        </p:txBody>
      </p:sp>
      <p:pic>
        <p:nvPicPr>
          <p:cNvPr id="9" name="Picture 10" descr="PLAN DE EMERGENCIA | PLAN DE ATENCIÓN Y PREVENCIÓN DE EMERGENCIA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28161" y="2572524"/>
            <a:ext cx="4464050"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10540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925600" y="274637"/>
            <a:ext cx="10286933" cy="1003964"/>
          </a:xfrm>
        </p:spPr>
        <p:txBody>
          <a:bodyPr>
            <a:normAutofit/>
          </a:bodyPr>
          <a:lstStyle/>
          <a:p>
            <a:r>
              <a:rPr lang="es-CO" sz="4000" b="0" dirty="0">
                <a:latin typeface="Calibri" panose="020F0502020204030204" pitchFamily="34" charset="0"/>
                <a:cs typeface="Calibri" panose="020F0502020204030204" pitchFamily="34" charset="0"/>
              </a:rPr>
              <a:t>                                      </a:t>
            </a:r>
          </a:p>
        </p:txBody>
      </p:sp>
      <p:pic>
        <p:nvPicPr>
          <p:cNvPr id="5" name="Google Shape;38;p3">
            <a:extLst>
              <a:ext uri="{FF2B5EF4-FFF2-40B4-BE49-F238E27FC236}">
                <a16:creationId xmlns="" xmlns:a16="http://schemas.microsoft.com/office/drawing/2014/main" id="{7AAB0B4F-77F4-4587-A084-72A6FDF56F51}"/>
              </a:ext>
            </a:extLst>
          </p:cNvPr>
          <p:cNvPicPr preferRelativeResize="0"/>
          <p:nvPr/>
        </p:nvPicPr>
        <p:blipFill rotWithShape="1">
          <a:blip r:embed="rId3" cstate="print">
            <a:alphaModFix/>
          </a:blip>
          <a:srcRect/>
          <a:stretch/>
        </p:blipFill>
        <p:spPr>
          <a:xfrm>
            <a:off x="678584" y="215802"/>
            <a:ext cx="3727234" cy="1062799"/>
          </a:xfrm>
          <a:prstGeom prst="rect">
            <a:avLst/>
          </a:prstGeom>
          <a:noFill/>
          <a:ln>
            <a:noFill/>
          </a:ln>
        </p:spPr>
      </p:pic>
      <p:sp>
        <p:nvSpPr>
          <p:cNvPr id="7" name="Rectángulo 6"/>
          <p:cNvSpPr/>
          <p:nvPr/>
        </p:nvSpPr>
        <p:spPr>
          <a:xfrm>
            <a:off x="2613929" y="1751469"/>
            <a:ext cx="7396192" cy="461665"/>
          </a:xfrm>
          <a:prstGeom prst="rect">
            <a:avLst/>
          </a:prstGeom>
        </p:spPr>
        <p:txBody>
          <a:bodyPr wrap="none">
            <a:spAutoFit/>
          </a:bodyPr>
          <a:lstStyle/>
          <a:p>
            <a:pPr algn="just">
              <a:defRPr/>
            </a:pPr>
            <a:r>
              <a:rPr lang="es-ES_tradnl" sz="2400" b="1" dirty="0">
                <a:ln w="0"/>
                <a:solidFill>
                  <a:schemeClr val="accent1"/>
                </a:solidFill>
                <a:effectLst>
                  <a:outerShdw blurRad="38100" dist="25400" dir="5400000" algn="ctr" rotWithShape="0">
                    <a:srgbClr val="6E747A">
                      <a:alpha val="43000"/>
                    </a:srgbClr>
                  </a:outerShdw>
                </a:effectLst>
              </a:rPr>
              <a:t>FUNCIONES DE LA BRIGADA DE EMERGENCIAS</a:t>
            </a:r>
            <a:endParaRPr lang="es-CO" altLang="es-CO" sz="2400" b="1" dirty="0">
              <a:ln w="0"/>
              <a:solidFill>
                <a:schemeClr val="accent1"/>
              </a:solidFill>
              <a:effectLst>
                <a:outerShdw blurRad="38100" dist="25400" dir="5400000" algn="ctr" rotWithShape="0">
                  <a:srgbClr val="6E747A">
                    <a:alpha val="43000"/>
                  </a:srgbClr>
                </a:outerShdw>
              </a:effectLst>
            </a:endParaRPr>
          </a:p>
        </p:txBody>
      </p:sp>
      <p:sp>
        <p:nvSpPr>
          <p:cNvPr id="8" name="Rectángulo 1"/>
          <p:cNvSpPr>
            <a:spLocks noChangeArrowheads="1"/>
          </p:cNvSpPr>
          <p:nvPr/>
        </p:nvSpPr>
        <p:spPr bwMode="auto">
          <a:xfrm>
            <a:off x="833841" y="2809113"/>
            <a:ext cx="10679575"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342900" lvl="0" indent="-342900" algn="just">
              <a:buClr>
                <a:srgbClr val="000000"/>
              </a:buClr>
              <a:buFont typeface="Symbol" panose="05050102010706020507" pitchFamily="18" charset="2"/>
              <a:buChar char=""/>
              <a:tabLst>
                <a:tab pos="21590" algn="l"/>
                <a:tab pos="160020" algn="l"/>
              </a:tabLst>
            </a:pPr>
            <a:r>
              <a:rPr lang="es-ES" sz="1800" dirty="0">
                <a:effectLst/>
                <a:latin typeface="Arial" panose="020B0604020202020204" pitchFamily="34" charset="0"/>
                <a:ea typeface="Times New Roman" panose="02020603050405020304" pitchFamily="18" charset="0"/>
              </a:rPr>
              <a:t>Participar en las capacitaciones establecidas en el plan de trabajo del SG-SST</a:t>
            </a:r>
            <a:endParaRPr lang="es-CO" sz="1800" dirty="0">
              <a:effectLst/>
              <a:latin typeface="Times New Roman" panose="02020603050405020304" pitchFamily="18" charset="0"/>
              <a:ea typeface="Times New Roman" panose="02020603050405020304" pitchFamily="18" charset="0"/>
            </a:endParaRPr>
          </a:p>
          <a:p>
            <a:pPr marL="342900" lvl="0" indent="-342900" algn="just">
              <a:buClr>
                <a:srgbClr val="000000"/>
              </a:buClr>
              <a:buFont typeface="Symbol" panose="05050102010706020507" pitchFamily="18" charset="2"/>
              <a:buChar char=""/>
              <a:tabLst>
                <a:tab pos="21590" algn="l"/>
                <a:tab pos="160020" algn="l"/>
              </a:tabLst>
            </a:pPr>
            <a:r>
              <a:rPr lang="es-ES" sz="1800" dirty="0">
                <a:effectLst/>
                <a:latin typeface="Arial" panose="020B0604020202020204" pitchFamily="34" charset="0"/>
                <a:ea typeface="Times New Roman" panose="02020603050405020304" pitchFamily="18" charset="0"/>
              </a:rPr>
              <a:t>Conocer el plan de prevención, preparación y respuesta ante emergencias y participar en todas las actividades del mismo </a:t>
            </a:r>
            <a:endParaRPr lang="es-CO" sz="1800" dirty="0">
              <a:effectLst/>
              <a:latin typeface="Times New Roman" panose="02020603050405020304" pitchFamily="18" charset="0"/>
              <a:ea typeface="Times New Roman" panose="02020603050405020304" pitchFamily="18" charset="0"/>
            </a:endParaRPr>
          </a:p>
          <a:p>
            <a:pPr marL="342900" lvl="0" indent="-342900" algn="just">
              <a:buClr>
                <a:srgbClr val="000000"/>
              </a:buClr>
              <a:buFont typeface="Symbol" panose="05050102010706020507" pitchFamily="18" charset="2"/>
              <a:buChar char=""/>
              <a:tabLst>
                <a:tab pos="21590" algn="l"/>
                <a:tab pos="160020" algn="l"/>
              </a:tabLst>
            </a:pPr>
            <a:r>
              <a:rPr lang="es-ES" sz="1800" dirty="0">
                <a:effectLst/>
                <a:latin typeface="Arial" panose="020B0604020202020204" pitchFamily="34" charset="0"/>
                <a:ea typeface="Times New Roman" panose="02020603050405020304" pitchFamily="18" charset="0"/>
              </a:rPr>
              <a:t>Ser el primer respondiente antes, durante y después de una emergencia o de un accidente de trabajo </a:t>
            </a:r>
            <a:endParaRPr lang="es-CO" sz="1800" dirty="0">
              <a:effectLst/>
              <a:latin typeface="Times New Roman" panose="02020603050405020304" pitchFamily="18" charset="0"/>
              <a:ea typeface="Times New Roman" panose="02020603050405020304" pitchFamily="18" charset="0"/>
            </a:endParaRPr>
          </a:p>
          <a:p>
            <a:pPr marL="342900" lvl="0" indent="-342900" algn="just">
              <a:buClr>
                <a:srgbClr val="000000"/>
              </a:buClr>
              <a:buFont typeface="Symbol" panose="05050102010706020507" pitchFamily="18" charset="2"/>
              <a:buChar char=""/>
              <a:tabLst>
                <a:tab pos="21590" algn="l"/>
                <a:tab pos="160020" algn="l"/>
              </a:tabLst>
            </a:pPr>
            <a:r>
              <a:rPr lang="es-ES" sz="1800" dirty="0">
                <a:effectLst/>
                <a:latin typeface="Arial" panose="020B0604020202020204" pitchFamily="34" charset="0"/>
                <a:ea typeface="Times New Roman" panose="02020603050405020304" pitchFamily="18" charset="0"/>
              </a:rPr>
              <a:t>Participar en los simulacros que se programen dentro de las actividades del SG-SST</a:t>
            </a:r>
            <a:endParaRPr lang="es-CO" sz="1800" dirty="0">
              <a:effectLst/>
              <a:latin typeface="Times New Roman" panose="02020603050405020304" pitchFamily="18" charset="0"/>
              <a:ea typeface="Times New Roman" panose="02020603050405020304" pitchFamily="18" charset="0"/>
            </a:endParaRPr>
          </a:p>
          <a:p>
            <a:pPr marL="342900" lvl="0" indent="-342900" algn="just">
              <a:buClr>
                <a:srgbClr val="000000"/>
              </a:buClr>
              <a:buFont typeface="Symbol" panose="05050102010706020507" pitchFamily="18" charset="2"/>
              <a:buChar char=""/>
              <a:tabLst>
                <a:tab pos="21590" algn="l"/>
                <a:tab pos="160020" algn="l"/>
              </a:tabLst>
            </a:pPr>
            <a:r>
              <a:rPr lang="es-ES" sz="1800" dirty="0">
                <a:effectLst/>
                <a:latin typeface="Arial" panose="020B0604020202020204" pitchFamily="34" charset="0"/>
                <a:ea typeface="Times New Roman" panose="02020603050405020304" pitchFamily="18" charset="0"/>
              </a:rPr>
              <a:t>Responsabilizarse de la evacuación en caso de una emergencia</a:t>
            </a:r>
            <a:endParaRPr lang="es-CO" sz="1800" dirty="0">
              <a:effectLst/>
              <a:latin typeface="Times New Roman" panose="02020603050405020304" pitchFamily="18" charset="0"/>
              <a:ea typeface="Times New Roman" panose="02020603050405020304" pitchFamily="18" charset="0"/>
            </a:endParaRPr>
          </a:p>
          <a:p>
            <a:pPr marL="342900" lvl="0" indent="-342900" algn="just">
              <a:buClr>
                <a:srgbClr val="000000"/>
              </a:buClr>
              <a:buFont typeface="Symbol" panose="05050102010706020507" pitchFamily="18" charset="2"/>
              <a:buChar char=""/>
              <a:tabLst>
                <a:tab pos="21590" algn="l"/>
                <a:tab pos="160020" algn="l"/>
              </a:tabLst>
            </a:pPr>
            <a:r>
              <a:rPr lang="es-ES" sz="1800" dirty="0">
                <a:effectLst/>
                <a:latin typeface="Arial" panose="020B0604020202020204" pitchFamily="34" charset="0"/>
                <a:ea typeface="Times New Roman" panose="02020603050405020304" pitchFamily="18" charset="0"/>
              </a:rPr>
              <a:t>Participar en las Inspecciones locativas de seguridad, equipos de emergencias (camillas, botiquines, extintores, gabinetes contra incendios) y reportar las novedades al Coordinador SST</a:t>
            </a:r>
            <a:endParaRPr lang="es-CO" sz="1800" dirty="0">
              <a:effectLst/>
              <a:latin typeface="Times New Roman" panose="02020603050405020304" pitchFamily="18" charset="0"/>
              <a:ea typeface="Times New Roman" panose="02020603050405020304" pitchFamily="18" charset="0"/>
            </a:endParaRPr>
          </a:p>
          <a:p>
            <a:pPr marL="342900" lvl="0" indent="-342900" algn="just">
              <a:buClr>
                <a:srgbClr val="000000"/>
              </a:buClr>
              <a:buFont typeface="Symbol" panose="05050102010706020507" pitchFamily="18" charset="2"/>
              <a:buChar char=""/>
              <a:tabLst>
                <a:tab pos="21590" algn="l"/>
                <a:tab pos="160020" algn="l"/>
              </a:tabLst>
            </a:pPr>
            <a:r>
              <a:rPr lang="es-ES" sz="1800" dirty="0">
                <a:effectLst/>
                <a:latin typeface="Arial" panose="020B0604020202020204" pitchFamily="34" charset="0"/>
                <a:ea typeface="Times New Roman" panose="02020603050405020304" pitchFamily="18" charset="0"/>
              </a:rPr>
              <a:t>Cuidar la dotación bajo su responsabilidad y dar buen uso a los elementos de bioseguridad</a:t>
            </a:r>
          </a:p>
          <a:p>
            <a:pPr marL="342900" lvl="0" indent="-342900" algn="just">
              <a:buClr>
                <a:srgbClr val="000000"/>
              </a:buClr>
              <a:buFont typeface="Symbol" panose="05050102010706020507" pitchFamily="18" charset="2"/>
              <a:buChar char=""/>
              <a:tabLst>
                <a:tab pos="21590" algn="l"/>
                <a:tab pos="160020" algn="l"/>
              </a:tabLst>
            </a:pPr>
            <a:r>
              <a:rPr lang="es-ES" sz="1800" dirty="0">
                <a:effectLst/>
                <a:latin typeface="Arial" panose="020B0604020202020204" pitchFamily="34" charset="0"/>
                <a:ea typeface="Times New Roman" panose="02020603050405020304" pitchFamily="18" charset="0"/>
              </a:rPr>
              <a:t>Socializar los resultados de su gestión con el COE</a:t>
            </a:r>
          </a:p>
        </p:txBody>
      </p:sp>
    </p:spTree>
    <p:extLst>
      <p:ext uri="{BB962C8B-B14F-4D97-AF65-F5344CB8AC3E}">
        <p14:creationId xmlns:p14="http://schemas.microsoft.com/office/powerpoint/2010/main" val="484386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925600" y="274637"/>
            <a:ext cx="10286933" cy="1003964"/>
          </a:xfrm>
        </p:spPr>
        <p:txBody>
          <a:bodyPr>
            <a:normAutofit/>
          </a:bodyPr>
          <a:lstStyle/>
          <a:p>
            <a:r>
              <a:rPr lang="es-CO" sz="4000" b="0" dirty="0">
                <a:latin typeface="Calibri" panose="020F0502020204030204" pitchFamily="34" charset="0"/>
                <a:cs typeface="Calibri" panose="020F0502020204030204" pitchFamily="34" charset="0"/>
              </a:rPr>
              <a:t>                                      </a:t>
            </a:r>
          </a:p>
        </p:txBody>
      </p:sp>
      <p:pic>
        <p:nvPicPr>
          <p:cNvPr id="5" name="Google Shape;38;p3">
            <a:extLst>
              <a:ext uri="{FF2B5EF4-FFF2-40B4-BE49-F238E27FC236}">
                <a16:creationId xmlns="" xmlns:a16="http://schemas.microsoft.com/office/drawing/2014/main" id="{7AAB0B4F-77F4-4587-A084-72A6FDF56F51}"/>
              </a:ext>
            </a:extLst>
          </p:cNvPr>
          <p:cNvPicPr preferRelativeResize="0"/>
          <p:nvPr/>
        </p:nvPicPr>
        <p:blipFill rotWithShape="1">
          <a:blip r:embed="rId3" cstate="print">
            <a:alphaModFix/>
          </a:blip>
          <a:srcRect/>
          <a:stretch/>
        </p:blipFill>
        <p:spPr>
          <a:xfrm>
            <a:off x="678584" y="215802"/>
            <a:ext cx="3727234" cy="1062799"/>
          </a:xfrm>
          <a:prstGeom prst="rect">
            <a:avLst/>
          </a:prstGeom>
          <a:noFill/>
          <a:ln>
            <a:noFill/>
          </a:ln>
        </p:spPr>
      </p:pic>
      <p:sp>
        <p:nvSpPr>
          <p:cNvPr id="7" name="Rectángulo 6"/>
          <p:cNvSpPr/>
          <p:nvPr/>
        </p:nvSpPr>
        <p:spPr>
          <a:xfrm>
            <a:off x="2427901" y="1689259"/>
            <a:ext cx="6501075" cy="523220"/>
          </a:xfrm>
          <a:prstGeom prst="rect">
            <a:avLst/>
          </a:prstGeom>
        </p:spPr>
        <p:txBody>
          <a:bodyPr wrap="none">
            <a:spAutoFit/>
          </a:bodyPr>
          <a:lstStyle/>
          <a:p>
            <a:pPr algn="just">
              <a:defRPr/>
            </a:pPr>
            <a:r>
              <a:rPr lang="es-CO" altLang="es-CO" sz="2800" b="1" dirty="0">
                <a:ln w="0"/>
                <a:solidFill>
                  <a:schemeClr val="accent1"/>
                </a:solidFill>
                <a:effectLst>
                  <a:outerShdw blurRad="38100" dist="25400" dir="5400000" algn="ctr" rotWithShape="0">
                    <a:srgbClr val="6E747A">
                      <a:alpha val="43000"/>
                    </a:srgbClr>
                  </a:outerShdw>
                </a:effectLst>
              </a:rPr>
              <a:t>COORDINADORES DE EVACUACION</a:t>
            </a:r>
          </a:p>
        </p:txBody>
      </p:sp>
      <p:sp>
        <p:nvSpPr>
          <p:cNvPr id="8" name="Rectángulo 1"/>
          <p:cNvSpPr>
            <a:spLocks noChangeArrowheads="1"/>
          </p:cNvSpPr>
          <p:nvPr/>
        </p:nvSpPr>
        <p:spPr bwMode="auto">
          <a:xfrm>
            <a:off x="925600" y="2623138"/>
            <a:ext cx="10533949" cy="294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342900" lvl="0" indent="-342900" algn="just">
              <a:lnSpc>
                <a:spcPct val="150000"/>
              </a:lnSpc>
              <a:buClr>
                <a:srgbClr val="000000"/>
              </a:buClr>
              <a:buFont typeface="Symbol" panose="05050102010706020507" pitchFamily="18" charset="2"/>
              <a:buChar char=""/>
              <a:tabLst>
                <a:tab pos="21590" algn="l"/>
                <a:tab pos="160020" algn="l"/>
              </a:tabLst>
            </a:pPr>
            <a:r>
              <a:rPr lang="es-ES" sz="1800" dirty="0">
                <a:effectLst/>
                <a:latin typeface="Arial" panose="020B0604020202020204" pitchFamily="34" charset="0"/>
                <a:ea typeface="Times New Roman" panose="02020603050405020304" pitchFamily="18" charset="0"/>
              </a:rPr>
              <a:t>Participar en las capacitaciones establecidas en el plan de trabajo del SG-SST</a:t>
            </a:r>
            <a:endParaRPr lang="es-CO" sz="1800" dirty="0">
              <a:effectLst/>
              <a:latin typeface="Times New Roman" panose="02020603050405020304" pitchFamily="18" charset="0"/>
              <a:ea typeface="Times New Roman" panose="02020603050405020304" pitchFamily="18" charset="0"/>
            </a:endParaRPr>
          </a:p>
          <a:p>
            <a:pPr marL="342900" lvl="0" indent="-342900" algn="just">
              <a:lnSpc>
                <a:spcPct val="150000"/>
              </a:lnSpc>
              <a:buClr>
                <a:srgbClr val="000000"/>
              </a:buClr>
              <a:buFont typeface="Symbol" panose="05050102010706020507" pitchFamily="18" charset="2"/>
              <a:buChar char=""/>
              <a:tabLst>
                <a:tab pos="21590" algn="l"/>
                <a:tab pos="160020" algn="l"/>
              </a:tabLst>
            </a:pPr>
            <a:r>
              <a:rPr lang="es-ES" sz="1800" dirty="0">
                <a:effectLst/>
                <a:latin typeface="Arial" panose="020B0604020202020204" pitchFamily="34" charset="0"/>
                <a:ea typeface="Times New Roman" panose="02020603050405020304" pitchFamily="18" charset="0"/>
              </a:rPr>
              <a:t>Mantener actualizados los datos de servidores judiciales para utilizar en caso de emergencia </a:t>
            </a:r>
            <a:endParaRPr lang="es-CO" sz="1800" dirty="0">
              <a:effectLst/>
              <a:latin typeface="Times New Roman" panose="02020603050405020304" pitchFamily="18" charset="0"/>
              <a:ea typeface="Times New Roman" panose="02020603050405020304" pitchFamily="18" charset="0"/>
            </a:endParaRPr>
          </a:p>
          <a:p>
            <a:pPr marL="342900" lvl="0" indent="-342900" algn="just">
              <a:lnSpc>
                <a:spcPct val="150000"/>
              </a:lnSpc>
              <a:buClr>
                <a:srgbClr val="000000"/>
              </a:buClr>
              <a:buFont typeface="Symbol" panose="05050102010706020507" pitchFamily="18" charset="2"/>
              <a:buChar char=""/>
              <a:tabLst>
                <a:tab pos="21590" algn="l"/>
                <a:tab pos="160020" algn="l"/>
              </a:tabLst>
            </a:pPr>
            <a:r>
              <a:rPr lang="es-ES" sz="1800" dirty="0">
                <a:effectLst/>
                <a:latin typeface="Arial" panose="020B0604020202020204" pitchFamily="34" charset="0"/>
                <a:ea typeface="Times New Roman" panose="02020603050405020304" pitchFamily="18" charset="0"/>
              </a:rPr>
              <a:t>Participar en los simulacros que se programen dentro de las actividades del SG-SST </a:t>
            </a:r>
            <a:endParaRPr lang="es-CO" sz="1800" dirty="0">
              <a:effectLst/>
              <a:latin typeface="Times New Roman" panose="02020603050405020304" pitchFamily="18" charset="0"/>
              <a:ea typeface="Times New Roman" panose="02020603050405020304" pitchFamily="18" charset="0"/>
            </a:endParaRPr>
          </a:p>
          <a:p>
            <a:pPr marL="342900" lvl="0" indent="-342900" algn="just">
              <a:lnSpc>
                <a:spcPct val="150000"/>
              </a:lnSpc>
              <a:buClr>
                <a:srgbClr val="000000"/>
              </a:buClr>
              <a:buFont typeface="Symbol" panose="05050102010706020507" pitchFamily="18" charset="2"/>
              <a:buChar char=""/>
              <a:tabLst>
                <a:tab pos="21590" algn="l"/>
                <a:tab pos="160020" algn="l"/>
              </a:tabLst>
            </a:pPr>
            <a:r>
              <a:rPr lang="es-ES" sz="1800" dirty="0">
                <a:effectLst/>
                <a:latin typeface="Arial" panose="020B0604020202020204" pitchFamily="34" charset="0"/>
                <a:ea typeface="Times New Roman" panose="02020603050405020304" pitchFamily="18" charset="0"/>
              </a:rPr>
              <a:t>Colaborar con las evacuaciones de emergencia, de acuerdo a los lineamientos del COE y la Brigada de emergencia  </a:t>
            </a:r>
            <a:endParaRPr lang="es-CO" sz="1800" dirty="0">
              <a:effectLst/>
              <a:latin typeface="Times New Roman" panose="02020603050405020304" pitchFamily="18" charset="0"/>
              <a:ea typeface="Times New Roman" panose="02020603050405020304" pitchFamily="18" charset="0"/>
            </a:endParaRPr>
          </a:p>
          <a:p>
            <a:pPr marL="342900" lvl="0" indent="-342900" algn="just">
              <a:lnSpc>
                <a:spcPct val="150000"/>
              </a:lnSpc>
              <a:buClr>
                <a:srgbClr val="000000"/>
              </a:buClr>
              <a:buFont typeface="Symbol" panose="05050102010706020507" pitchFamily="18" charset="2"/>
              <a:buChar char=""/>
              <a:tabLst>
                <a:tab pos="21590" algn="l"/>
                <a:tab pos="160020" algn="l"/>
              </a:tabLst>
            </a:pPr>
            <a:r>
              <a:rPr lang="es-ES" sz="1800" dirty="0">
                <a:effectLst/>
                <a:latin typeface="Arial" panose="020B0604020202020204" pitchFamily="34" charset="0"/>
                <a:ea typeface="Times New Roman" panose="02020603050405020304" pitchFamily="18" charset="0"/>
              </a:rPr>
              <a:t>Cuidar la dotación bajo su responsabilidad</a:t>
            </a:r>
            <a:endParaRPr lang="es-CO" dirty="0">
              <a:latin typeface="Times New Roman" panose="02020603050405020304" pitchFamily="18" charset="0"/>
              <a:ea typeface="Times New Roman" panose="02020603050405020304" pitchFamily="18" charset="0"/>
            </a:endParaRPr>
          </a:p>
          <a:p>
            <a:pPr marL="342900" lvl="0" indent="-342900" algn="just">
              <a:lnSpc>
                <a:spcPct val="150000"/>
              </a:lnSpc>
              <a:buClr>
                <a:srgbClr val="000000"/>
              </a:buClr>
              <a:buFont typeface="Symbol" panose="05050102010706020507" pitchFamily="18" charset="2"/>
              <a:buChar char=""/>
              <a:tabLst>
                <a:tab pos="21590" algn="l"/>
                <a:tab pos="160020" algn="l"/>
              </a:tabLst>
            </a:pPr>
            <a:r>
              <a:rPr lang="es-ES" sz="1800" dirty="0">
                <a:effectLst/>
                <a:latin typeface="Arial" panose="020B0604020202020204" pitchFamily="34" charset="0"/>
                <a:ea typeface="Times New Roman" panose="02020603050405020304" pitchFamily="18" charset="0"/>
              </a:rPr>
              <a:t>Socializar los resultados de su gestión con el COE</a:t>
            </a:r>
            <a:endParaRPr lang="es-CO" altLang="en-US" dirty="0">
              <a:cs typeface="Calibri" panose="020F0502020204030204" pitchFamily="34" charset="0"/>
            </a:endParaRPr>
          </a:p>
        </p:txBody>
      </p:sp>
      <p:pic>
        <p:nvPicPr>
          <p:cNvPr id="5122" name="Picture 2" descr="Protocolo de Evacuación Rolabo">
            <a:extLst>
              <a:ext uri="{FF2B5EF4-FFF2-40B4-BE49-F238E27FC236}">
                <a16:creationId xmlns="" xmlns:a16="http://schemas.microsoft.com/office/drawing/2014/main" id="{E2BE17BB-412C-D6C7-4E3C-307C98F29C4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76476" y="4430553"/>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0856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925600" y="274637"/>
            <a:ext cx="10286933" cy="1003964"/>
          </a:xfrm>
        </p:spPr>
        <p:txBody>
          <a:bodyPr>
            <a:normAutofit/>
          </a:bodyPr>
          <a:lstStyle/>
          <a:p>
            <a:r>
              <a:rPr lang="es-CO" sz="4000" b="0" dirty="0">
                <a:latin typeface="Calibri" panose="020F0502020204030204" pitchFamily="34" charset="0"/>
                <a:cs typeface="Calibri" panose="020F0502020204030204" pitchFamily="34" charset="0"/>
              </a:rPr>
              <a:t>                                      </a:t>
            </a:r>
          </a:p>
        </p:txBody>
      </p:sp>
      <p:pic>
        <p:nvPicPr>
          <p:cNvPr id="5" name="Google Shape;38;p3">
            <a:extLst>
              <a:ext uri="{FF2B5EF4-FFF2-40B4-BE49-F238E27FC236}">
                <a16:creationId xmlns="" xmlns:a16="http://schemas.microsoft.com/office/drawing/2014/main" id="{7AAB0B4F-77F4-4587-A084-72A6FDF56F51}"/>
              </a:ext>
            </a:extLst>
          </p:cNvPr>
          <p:cNvPicPr preferRelativeResize="0"/>
          <p:nvPr/>
        </p:nvPicPr>
        <p:blipFill rotWithShape="1">
          <a:blip r:embed="rId3" cstate="print">
            <a:alphaModFix/>
          </a:blip>
          <a:srcRect/>
          <a:stretch/>
        </p:blipFill>
        <p:spPr>
          <a:xfrm>
            <a:off x="678584" y="215802"/>
            <a:ext cx="3727234" cy="1062799"/>
          </a:xfrm>
          <a:prstGeom prst="rect">
            <a:avLst/>
          </a:prstGeom>
          <a:noFill/>
          <a:ln>
            <a:noFill/>
          </a:ln>
        </p:spPr>
      </p:pic>
      <p:sp>
        <p:nvSpPr>
          <p:cNvPr id="7" name="Rectángulo 1"/>
          <p:cNvSpPr>
            <a:spLocks noChangeArrowheads="1"/>
          </p:cNvSpPr>
          <p:nvPr/>
        </p:nvSpPr>
        <p:spPr bwMode="auto">
          <a:xfrm>
            <a:off x="312389" y="2995447"/>
            <a:ext cx="6745287" cy="2145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07000"/>
              </a:lnSpc>
            </a:pPr>
            <a:r>
              <a:rPr lang="es-MX" altLang="en-US" dirty="0"/>
              <a:t>La Rama Judicial, en desarrollo del SG-SST y del Plan Estratégico de Seguridad Vial (PESV), implementará actividades de promoción y prevención de accidentes en la vía pública. Por ello, todos actores viales son responsables de participar en las diversas actividades que se programen y ejecuten por parte de la entidad, dentro del SG-SST, con el fin de disminuir la probabilidad de ocurrencia de accidentes de tránsito.</a:t>
            </a:r>
            <a:endParaRPr lang="es-CO" altLang="es-CO" dirty="0"/>
          </a:p>
        </p:txBody>
      </p:sp>
      <p:sp>
        <p:nvSpPr>
          <p:cNvPr id="8" name="Rectángulo 7"/>
          <p:cNvSpPr/>
          <p:nvPr/>
        </p:nvSpPr>
        <p:spPr>
          <a:xfrm>
            <a:off x="3132272" y="1678065"/>
            <a:ext cx="5625835" cy="1077218"/>
          </a:xfrm>
          <a:prstGeom prst="rect">
            <a:avLst/>
          </a:prstGeom>
        </p:spPr>
        <p:txBody>
          <a:bodyPr wrap="none">
            <a:spAutoFit/>
          </a:bodyPr>
          <a:lstStyle/>
          <a:p>
            <a:pPr algn="just">
              <a:defRPr/>
            </a:pPr>
            <a:r>
              <a:rPr lang="es-CO" altLang="es-CO" sz="3200" b="1" dirty="0">
                <a:ln w="0"/>
                <a:solidFill>
                  <a:schemeClr val="accent1"/>
                </a:solidFill>
                <a:effectLst>
                  <a:outerShdw blurRad="38100" dist="25400" dir="5400000" algn="ctr" rotWithShape="0">
                    <a:srgbClr val="6E747A">
                      <a:alpha val="43000"/>
                    </a:srgbClr>
                  </a:outerShdw>
                </a:effectLst>
              </a:rPr>
              <a:t>COMITÉ SEGURIDAD VIAL  </a:t>
            </a:r>
          </a:p>
          <a:p>
            <a:pPr algn="just">
              <a:defRPr/>
            </a:pPr>
            <a:r>
              <a:rPr lang="es-CO" altLang="es-CO" sz="3200" b="1" dirty="0">
                <a:ln w="0"/>
                <a:solidFill>
                  <a:schemeClr val="accent1"/>
                </a:solidFill>
                <a:effectLst>
                  <a:outerShdw blurRad="38100" dist="25400" dir="5400000" algn="ctr" rotWithShape="0">
                    <a:srgbClr val="6E747A">
                      <a:alpha val="43000"/>
                    </a:srgbClr>
                  </a:outerShdw>
                </a:effectLst>
              </a:rPr>
              <a:t> </a:t>
            </a:r>
          </a:p>
        </p:txBody>
      </p:sp>
      <p:pic>
        <p:nvPicPr>
          <p:cNvPr id="9" name="Picture 4" descr="CORPORACIÓN 3D: Implementación de un Sistema de Gestión de la Seguridad Vial  bajo la norma ISO 39001:20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04436" y="2755283"/>
            <a:ext cx="4575175" cy="262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6973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925600" y="274637"/>
            <a:ext cx="10286933" cy="1003964"/>
          </a:xfrm>
        </p:spPr>
        <p:txBody>
          <a:bodyPr>
            <a:normAutofit/>
          </a:bodyPr>
          <a:lstStyle/>
          <a:p>
            <a:r>
              <a:rPr lang="es-CO" sz="4000" b="0" dirty="0">
                <a:latin typeface="Calibri" panose="020F0502020204030204" pitchFamily="34" charset="0"/>
                <a:cs typeface="Calibri" panose="020F0502020204030204" pitchFamily="34" charset="0"/>
              </a:rPr>
              <a:t>                                      </a:t>
            </a:r>
          </a:p>
        </p:txBody>
      </p:sp>
      <p:pic>
        <p:nvPicPr>
          <p:cNvPr id="5" name="Google Shape;38;p3">
            <a:extLst>
              <a:ext uri="{FF2B5EF4-FFF2-40B4-BE49-F238E27FC236}">
                <a16:creationId xmlns="" xmlns:a16="http://schemas.microsoft.com/office/drawing/2014/main" id="{7AAB0B4F-77F4-4587-A084-72A6FDF56F51}"/>
              </a:ext>
            </a:extLst>
          </p:cNvPr>
          <p:cNvPicPr preferRelativeResize="0"/>
          <p:nvPr/>
        </p:nvPicPr>
        <p:blipFill rotWithShape="1">
          <a:blip r:embed="rId3" cstate="print">
            <a:alphaModFix/>
          </a:blip>
          <a:srcRect/>
          <a:stretch/>
        </p:blipFill>
        <p:spPr>
          <a:xfrm>
            <a:off x="678584" y="215802"/>
            <a:ext cx="3727234" cy="1062799"/>
          </a:xfrm>
          <a:prstGeom prst="rect">
            <a:avLst/>
          </a:prstGeom>
          <a:noFill/>
          <a:ln>
            <a:noFill/>
          </a:ln>
        </p:spPr>
      </p:pic>
      <p:sp>
        <p:nvSpPr>
          <p:cNvPr id="7" name="CuadroTexto 2"/>
          <p:cNvSpPr txBox="1">
            <a:spLocks noChangeArrowheads="1"/>
          </p:cNvSpPr>
          <p:nvPr/>
        </p:nvSpPr>
        <p:spPr bwMode="auto">
          <a:xfrm>
            <a:off x="678584" y="1825672"/>
            <a:ext cx="10390982" cy="2954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s-CO" altLang="es-CO" sz="2000" b="1" dirty="0"/>
              <a:t>Sistema de Gestión de Seguridad y Salud en el Trabajo (SG-SST). Art.2.2.4.6.4. Decreto 1072 de 2015</a:t>
            </a:r>
          </a:p>
          <a:p>
            <a:pPr algn="just"/>
            <a:endParaRPr lang="es-CO" altLang="es-CO" b="1" dirty="0"/>
          </a:p>
          <a:p>
            <a:pPr marL="342900" indent="-342900" algn="just">
              <a:buFont typeface="Arial" panose="020B0604020202020204" pitchFamily="34" charset="0"/>
              <a:buChar char="•"/>
            </a:pPr>
            <a:r>
              <a:rPr lang="es-CO" altLang="es-CO" dirty="0"/>
              <a:t>Consiste en el desarrollo lógico y por </a:t>
            </a:r>
            <a:r>
              <a:rPr lang="es-CO" altLang="es-CO" dirty="0" smtClean="0"/>
              <a:t>etapas</a:t>
            </a:r>
            <a:endParaRPr lang="es-CO" altLang="es-CO" dirty="0"/>
          </a:p>
          <a:p>
            <a:pPr marL="342900" indent="-342900" algn="just">
              <a:buFont typeface="Arial" panose="020B0604020202020204" pitchFamily="34" charset="0"/>
              <a:buChar char="•"/>
            </a:pPr>
            <a:r>
              <a:rPr lang="es-CO" altLang="es-CO" dirty="0"/>
              <a:t>Basado en la mejora </a:t>
            </a:r>
            <a:r>
              <a:rPr lang="es-CO" altLang="es-CO" dirty="0" smtClean="0"/>
              <a:t>continua</a:t>
            </a:r>
            <a:endParaRPr lang="es-CO" altLang="es-CO" dirty="0"/>
          </a:p>
          <a:p>
            <a:pPr marL="342900" indent="-342900" algn="just">
              <a:buFont typeface="Arial" panose="020B0604020202020204" pitchFamily="34" charset="0"/>
              <a:buChar char="•"/>
            </a:pPr>
            <a:r>
              <a:rPr lang="es-CO" altLang="es-CO" dirty="0"/>
              <a:t>Incluye la política, la organización, la planificación, la aplicación, la evaluación, la auditoría y las acciones de </a:t>
            </a:r>
            <a:r>
              <a:rPr lang="es-CO" altLang="es-CO" dirty="0" smtClean="0"/>
              <a:t>mejora</a:t>
            </a:r>
            <a:endParaRPr lang="es-CO" altLang="es-CO" dirty="0"/>
          </a:p>
          <a:p>
            <a:pPr marL="342900" indent="-342900" algn="just">
              <a:buFont typeface="Arial" panose="020B0604020202020204" pitchFamily="34" charset="0"/>
              <a:buChar char="•"/>
            </a:pPr>
            <a:r>
              <a:rPr lang="es-CO" altLang="es-CO" dirty="0"/>
              <a:t>Con el objetivo de anticipar, reconocer, evaluar y controlar los riesgos que puedan afectar la seguridad y salud en el trabajo: Ciclo PHVA </a:t>
            </a:r>
          </a:p>
          <a:p>
            <a:endParaRPr lang="es-CO" altLang="es-CO" sz="2000" dirty="0"/>
          </a:p>
        </p:txBody>
      </p:sp>
      <p:pic>
        <p:nvPicPr>
          <p:cNvPr id="2050" name="Picture 2" descr="Auditoría, Inspección y Diagnóstico en SGSST - ABJ INGENIERO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49945" y="5080578"/>
            <a:ext cx="2656991" cy="132849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Procedimiento lógico y por etapas para la mejora continua: PHVA"/>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35330" y="4902071"/>
            <a:ext cx="2000604" cy="16855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0428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925600" y="274637"/>
            <a:ext cx="10286933" cy="1003964"/>
          </a:xfrm>
        </p:spPr>
        <p:txBody>
          <a:bodyPr>
            <a:normAutofit/>
          </a:bodyPr>
          <a:lstStyle/>
          <a:p>
            <a:r>
              <a:rPr lang="es-CO" sz="4000" b="0" dirty="0">
                <a:latin typeface="Calibri" panose="020F0502020204030204" pitchFamily="34" charset="0"/>
                <a:cs typeface="Calibri" panose="020F0502020204030204" pitchFamily="34" charset="0"/>
              </a:rPr>
              <a:t>                                      </a:t>
            </a:r>
          </a:p>
        </p:txBody>
      </p:sp>
      <p:pic>
        <p:nvPicPr>
          <p:cNvPr id="5" name="Google Shape;38;p3">
            <a:extLst>
              <a:ext uri="{FF2B5EF4-FFF2-40B4-BE49-F238E27FC236}">
                <a16:creationId xmlns="" xmlns:a16="http://schemas.microsoft.com/office/drawing/2014/main" id="{7AAB0B4F-77F4-4587-A084-72A6FDF56F51}"/>
              </a:ext>
            </a:extLst>
          </p:cNvPr>
          <p:cNvPicPr preferRelativeResize="0"/>
          <p:nvPr/>
        </p:nvPicPr>
        <p:blipFill rotWithShape="1">
          <a:blip r:embed="rId3" cstate="print">
            <a:alphaModFix/>
          </a:blip>
          <a:srcRect/>
          <a:stretch/>
        </p:blipFill>
        <p:spPr>
          <a:xfrm>
            <a:off x="678584" y="215802"/>
            <a:ext cx="3727234" cy="1062799"/>
          </a:xfrm>
          <a:prstGeom prst="rect">
            <a:avLst/>
          </a:prstGeom>
          <a:noFill/>
          <a:ln>
            <a:noFill/>
          </a:ln>
        </p:spPr>
      </p:pic>
      <p:sp>
        <p:nvSpPr>
          <p:cNvPr id="8" name="Rectángulo 7"/>
          <p:cNvSpPr/>
          <p:nvPr/>
        </p:nvSpPr>
        <p:spPr>
          <a:xfrm>
            <a:off x="2667785" y="1844273"/>
            <a:ext cx="6856429" cy="461665"/>
          </a:xfrm>
          <a:prstGeom prst="rect">
            <a:avLst/>
          </a:prstGeom>
        </p:spPr>
        <p:txBody>
          <a:bodyPr wrap="none">
            <a:spAutoFit/>
          </a:bodyPr>
          <a:lstStyle/>
          <a:p>
            <a:pPr algn="just">
              <a:defRPr/>
            </a:pPr>
            <a:r>
              <a:rPr lang="es-CO" altLang="es-CO" sz="2400" b="1" dirty="0">
                <a:ln w="0"/>
                <a:solidFill>
                  <a:schemeClr val="accent1"/>
                </a:solidFill>
                <a:effectLst>
                  <a:outerShdw blurRad="38100" dist="25400" dir="5400000" algn="ctr" rotWithShape="0">
                    <a:srgbClr val="6E747A">
                      <a:alpha val="43000"/>
                    </a:srgbClr>
                  </a:outerShdw>
                </a:effectLst>
              </a:rPr>
              <a:t>FUNCIONES DEL COMITÉ SEGURIDAD VIAL  </a:t>
            </a:r>
          </a:p>
        </p:txBody>
      </p:sp>
      <p:sp>
        <p:nvSpPr>
          <p:cNvPr id="2" name="CuadroTexto 1">
            <a:extLst>
              <a:ext uri="{FF2B5EF4-FFF2-40B4-BE49-F238E27FC236}">
                <a16:creationId xmlns="" xmlns:a16="http://schemas.microsoft.com/office/drawing/2014/main" id="{ECAD33B7-8E0F-D4EF-2A2A-A827DDAFDEDC}"/>
              </a:ext>
            </a:extLst>
          </p:cNvPr>
          <p:cNvSpPr txBox="1"/>
          <p:nvPr/>
        </p:nvSpPr>
        <p:spPr>
          <a:xfrm>
            <a:off x="925600" y="2871610"/>
            <a:ext cx="10286933" cy="2534027"/>
          </a:xfrm>
          <a:prstGeom prst="rect">
            <a:avLst/>
          </a:prstGeom>
          <a:noFill/>
        </p:spPr>
        <p:txBody>
          <a:bodyPr wrap="square" rtlCol="0">
            <a:spAutoFit/>
          </a:bodyPr>
          <a:lstStyle/>
          <a:p>
            <a:pPr marL="342900" lvl="0" indent="-342900" algn="just">
              <a:lnSpc>
                <a:spcPct val="150000"/>
              </a:lnSpc>
              <a:buClr>
                <a:srgbClr val="000000"/>
              </a:buClr>
              <a:buFont typeface="Symbol" panose="05050102010706020507" pitchFamily="18" charset="2"/>
              <a:buChar char=""/>
              <a:tabLst>
                <a:tab pos="21590" algn="l"/>
                <a:tab pos="160020" algn="l"/>
              </a:tabLst>
            </a:pPr>
            <a:r>
              <a:rPr lang="es-ES" sz="1800" dirty="0">
                <a:effectLst/>
                <a:ea typeface="Times New Roman" panose="02020603050405020304" pitchFamily="18" charset="0"/>
              </a:rPr>
              <a:t>Participar en las capacitaciones establecidas en el plan de trabajo del SG-SST</a:t>
            </a:r>
            <a:endParaRPr lang="es-CO" sz="1800" dirty="0">
              <a:effectLst/>
              <a:ea typeface="Times New Roman" panose="02020603050405020304" pitchFamily="18" charset="0"/>
            </a:endParaRPr>
          </a:p>
          <a:p>
            <a:pPr marL="342900" lvl="0" indent="-342900" algn="just">
              <a:lnSpc>
                <a:spcPct val="150000"/>
              </a:lnSpc>
              <a:buClr>
                <a:srgbClr val="000000"/>
              </a:buClr>
              <a:buFont typeface="Symbol" panose="05050102010706020507" pitchFamily="18" charset="2"/>
              <a:buChar char=""/>
              <a:tabLst>
                <a:tab pos="21590" algn="l"/>
                <a:tab pos="160020" algn="l"/>
              </a:tabLst>
            </a:pPr>
            <a:r>
              <a:rPr lang="es-ES" sz="1800" dirty="0">
                <a:effectLst/>
                <a:ea typeface="Times New Roman" panose="02020603050405020304" pitchFamily="18" charset="0"/>
              </a:rPr>
              <a:t>Promover la implementación del Plan Estratégico de Seguridad Vial – PESV</a:t>
            </a:r>
            <a:endParaRPr lang="es-CO" sz="1800" dirty="0">
              <a:effectLst/>
              <a:ea typeface="Times New Roman" panose="02020603050405020304" pitchFamily="18" charset="0"/>
            </a:endParaRPr>
          </a:p>
          <a:p>
            <a:pPr marL="342900" lvl="0" indent="-342900" algn="just">
              <a:lnSpc>
                <a:spcPct val="150000"/>
              </a:lnSpc>
              <a:buClr>
                <a:srgbClr val="000000"/>
              </a:buClr>
              <a:buFont typeface="Symbol" panose="05050102010706020507" pitchFamily="18" charset="2"/>
              <a:buChar char=""/>
              <a:tabLst>
                <a:tab pos="21590" algn="l"/>
                <a:tab pos="160020" algn="l"/>
              </a:tabLst>
            </a:pPr>
            <a:r>
              <a:rPr lang="es-ES" sz="1800" dirty="0">
                <a:effectLst/>
                <a:ea typeface="Times New Roman" panose="02020603050405020304" pitchFamily="18" charset="0"/>
              </a:rPr>
              <a:t>Evaluar los resultados de la implementación del PESV como mínimo una vez al año y generar las acciones correctivas, preventivas o de mejora</a:t>
            </a:r>
            <a:endParaRPr lang="es-CO" dirty="0">
              <a:ea typeface="Times New Roman" panose="02020603050405020304" pitchFamily="18" charset="0"/>
            </a:endParaRPr>
          </a:p>
          <a:p>
            <a:pPr marL="342900" lvl="0" indent="-342900" algn="just">
              <a:lnSpc>
                <a:spcPct val="150000"/>
              </a:lnSpc>
              <a:buClr>
                <a:srgbClr val="000000"/>
              </a:buClr>
              <a:buFont typeface="Symbol" panose="05050102010706020507" pitchFamily="18" charset="2"/>
              <a:buChar char=""/>
              <a:tabLst>
                <a:tab pos="21590" algn="l"/>
                <a:tab pos="160020" algn="l"/>
              </a:tabLst>
            </a:pPr>
            <a:r>
              <a:rPr lang="es-ES" sz="1800" dirty="0">
                <a:effectLst/>
                <a:ea typeface="Times New Roman" panose="02020603050405020304" pitchFamily="18" charset="0"/>
              </a:rPr>
              <a:t>Socializar los resultados de su gestión con el Director Ejecutivo Seccional o Nacional, o su delegado </a:t>
            </a:r>
            <a:endParaRPr lang="es-CO" dirty="0"/>
          </a:p>
        </p:txBody>
      </p:sp>
    </p:spTree>
    <p:extLst>
      <p:ext uri="{BB962C8B-B14F-4D97-AF65-F5344CB8AC3E}">
        <p14:creationId xmlns:p14="http://schemas.microsoft.com/office/powerpoint/2010/main" val="2062830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925600" y="274637"/>
            <a:ext cx="10286933" cy="1003964"/>
          </a:xfrm>
        </p:spPr>
        <p:txBody>
          <a:bodyPr>
            <a:normAutofit/>
          </a:bodyPr>
          <a:lstStyle/>
          <a:p>
            <a:r>
              <a:rPr lang="es-CO" sz="4000" b="0" dirty="0">
                <a:latin typeface="Calibri" panose="020F0502020204030204" pitchFamily="34" charset="0"/>
                <a:cs typeface="Calibri" panose="020F0502020204030204" pitchFamily="34" charset="0"/>
              </a:rPr>
              <a:t>                                      </a:t>
            </a:r>
          </a:p>
        </p:txBody>
      </p:sp>
      <p:pic>
        <p:nvPicPr>
          <p:cNvPr id="5" name="Google Shape;38;p3">
            <a:extLst>
              <a:ext uri="{FF2B5EF4-FFF2-40B4-BE49-F238E27FC236}">
                <a16:creationId xmlns="" xmlns:a16="http://schemas.microsoft.com/office/drawing/2014/main" id="{7AAB0B4F-77F4-4587-A084-72A6FDF56F51}"/>
              </a:ext>
            </a:extLst>
          </p:cNvPr>
          <p:cNvPicPr preferRelativeResize="0"/>
          <p:nvPr/>
        </p:nvPicPr>
        <p:blipFill rotWithShape="1">
          <a:blip r:embed="rId3" cstate="print">
            <a:alphaModFix/>
          </a:blip>
          <a:srcRect/>
          <a:stretch/>
        </p:blipFill>
        <p:spPr>
          <a:xfrm>
            <a:off x="678584" y="215802"/>
            <a:ext cx="3727234" cy="1062799"/>
          </a:xfrm>
          <a:prstGeom prst="rect">
            <a:avLst/>
          </a:prstGeom>
          <a:noFill/>
          <a:ln>
            <a:noFill/>
          </a:ln>
        </p:spPr>
      </p:pic>
      <p:sp>
        <p:nvSpPr>
          <p:cNvPr id="10" name="Text Box 17"/>
          <p:cNvSpPr txBox="1">
            <a:spLocks noChangeArrowheads="1"/>
          </p:cNvSpPr>
          <p:nvPr/>
        </p:nvSpPr>
        <p:spPr bwMode="auto">
          <a:xfrm>
            <a:off x="4478425" y="3679322"/>
            <a:ext cx="3522662" cy="830262"/>
          </a:xfrm>
          <a:prstGeom prst="rect">
            <a:avLst/>
          </a:prstGeom>
          <a:noFill/>
          <a:ln w="9525">
            <a:solidFill>
              <a:srgbClr val="33CC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1450" indent="-17145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buFont typeface="Wingdings" panose="05000000000000000000" pitchFamily="2" charset="2"/>
              <a:buChar char="Ø"/>
            </a:pPr>
            <a:r>
              <a:rPr lang="es-ES" altLang="es-CO" sz="1200" b="1" dirty="0">
                <a:solidFill>
                  <a:schemeClr val="accent2"/>
                </a:solidFill>
              </a:rPr>
              <a:t>BRIGADA DE EMERGENCIAS INTERGRAL </a:t>
            </a:r>
          </a:p>
          <a:p>
            <a:pPr eaLnBrk="1" hangingPunct="1">
              <a:spcBef>
                <a:spcPct val="50000"/>
              </a:spcBef>
              <a:buFont typeface="Wingdings" panose="05000000000000000000" pitchFamily="2" charset="2"/>
              <a:buChar char="Ø"/>
            </a:pPr>
            <a:r>
              <a:rPr lang="es-ES" altLang="es-CO" sz="1200" b="1" dirty="0">
                <a:solidFill>
                  <a:schemeClr val="accent2"/>
                </a:solidFill>
              </a:rPr>
              <a:t>COORDINADORES DE EVACUACION </a:t>
            </a:r>
          </a:p>
          <a:p>
            <a:pPr eaLnBrk="1" hangingPunct="1">
              <a:spcBef>
                <a:spcPct val="50000"/>
              </a:spcBef>
              <a:buFont typeface="Wingdings" panose="05000000000000000000" pitchFamily="2" charset="2"/>
              <a:buChar char="Ø"/>
            </a:pPr>
            <a:r>
              <a:rPr lang="es-ES" altLang="es-CO" sz="1200" b="1" dirty="0">
                <a:solidFill>
                  <a:schemeClr val="accent2"/>
                </a:solidFill>
              </a:rPr>
              <a:t>COE </a:t>
            </a:r>
          </a:p>
        </p:txBody>
      </p:sp>
      <p:pic>
        <p:nvPicPr>
          <p:cNvPr id="11" name="Imagen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968962" y="4823909"/>
            <a:ext cx="2459038" cy="184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Imagen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25600" y="1504447"/>
            <a:ext cx="3660775" cy="205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Imagen 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001087" y="1560009"/>
            <a:ext cx="3619500" cy="188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Imagen 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001087" y="4823909"/>
            <a:ext cx="3619500" cy="184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Imagen 5"/>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25600" y="4823909"/>
            <a:ext cx="3660775" cy="184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Imagen 6"/>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4968962" y="1820359"/>
            <a:ext cx="2459038"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73936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Google Shape;38;p3">
            <a:extLst>
              <a:ext uri="{FF2B5EF4-FFF2-40B4-BE49-F238E27FC236}">
                <a16:creationId xmlns="" xmlns:a16="http://schemas.microsoft.com/office/drawing/2014/main" id="{6E17EF43-AE2B-CF3B-C7BB-19706550301E}"/>
              </a:ext>
            </a:extLst>
          </p:cNvPr>
          <p:cNvPicPr preferRelativeResize="0"/>
          <p:nvPr/>
        </p:nvPicPr>
        <p:blipFill rotWithShape="1">
          <a:blip r:embed="rId2" cstate="print">
            <a:alphaModFix/>
          </a:blip>
          <a:srcRect/>
          <a:stretch/>
        </p:blipFill>
        <p:spPr>
          <a:xfrm>
            <a:off x="552450" y="514657"/>
            <a:ext cx="2979016" cy="863254"/>
          </a:xfrm>
          <a:prstGeom prst="rect">
            <a:avLst/>
          </a:prstGeom>
          <a:noFill/>
          <a:ln>
            <a:noFill/>
          </a:ln>
        </p:spPr>
      </p:pic>
      <p:sp>
        <p:nvSpPr>
          <p:cNvPr id="3" name="CuadroTexto 2">
            <a:extLst>
              <a:ext uri="{FF2B5EF4-FFF2-40B4-BE49-F238E27FC236}">
                <a16:creationId xmlns="" xmlns:a16="http://schemas.microsoft.com/office/drawing/2014/main" id="{B11CB6BC-60AE-B2E9-1CF0-20891EF56923}"/>
              </a:ext>
            </a:extLst>
          </p:cNvPr>
          <p:cNvSpPr txBox="1"/>
          <p:nvPr/>
        </p:nvSpPr>
        <p:spPr>
          <a:xfrm>
            <a:off x="1151466" y="3417627"/>
            <a:ext cx="5057423" cy="1754326"/>
          </a:xfrm>
          <a:prstGeom prst="rect">
            <a:avLst/>
          </a:prstGeom>
          <a:noFill/>
        </p:spPr>
        <p:txBody>
          <a:bodyPr wrap="square" rtlCol="0">
            <a:spAutoFit/>
          </a:bodyPr>
          <a:lstStyle/>
          <a:p>
            <a:pPr algn="ctr"/>
            <a:r>
              <a:rPr lang="es-MX" b="1" dirty="0" smtClean="0"/>
              <a:t>ACUERDO No. PCSJA22-11934 de 2022</a:t>
            </a:r>
          </a:p>
          <a:p>
            <a:pPr algn="ctr"/>
            <a:endParaRPr lang="es-MX" b="1" dirty="0"/>
          </a:p>
          <a:p>
            <a:pPr algn="ctr"/>
            <a:r>
              <a:rPr lang="es-MX" dirty="0" smtClean="0"/>
              <a:t>“Por medio del cual se establecen los lineamientos para el Plan Nacional Cuatrienal y los programas anuales de Bienestar Social de la Rama Judicial” </a:t>
            </a:r>
            <a:endParaRPr lang="es-MX" dirty="0"/>
          </a:p>
        </p:txBody>
      </p:sp>
      <p:pic>
        <p:nvPicPr>
          <p:cNvPr id="5" name="Picture 2" descr="Estrategias de productividad | Blog Jelpi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44758" y="2928904"/>
            <a:ext cx="4165109" cy="2731772"/>
          </a:xfrm>
          <a:prstGeom prst="rect">
            <a:avLst/>
          </a:prstGeom>
          <a:noFill/>
          <a:extLst>
            <a:ext uri="{909E8E84-426E-40DD-AFC4-6F175D3DCCD1}">
              <a14:hiddenFill xmlns:a14="http://schemas.microsoft.com/office/drawing/2010/main">
                <a:solidFill>
                  <a:srgbClr val="FFFFFF"/>
                </a:solidFill>
              </a14:hiddenFill>
            </a:ext>
          </a:extLst>
        </p:spPr>
      </p:pic>
      <p:sp>
        <p:nvSpPr>
          <p:cNvPr id="10" name="Título 1">
            <a:extLst>
              <a:ext uri="{FF2B5EF4-FFF2-40B4-BE49-F238E27FC236}">
                <a16:creationId xmlns="" xmlns:a16="http://schemas.microsoft.com/office/drawing/2014/main" id="{E726AFE7-1A73-408A-427B-22C0C58063BA}"/>
              </a:ext>
            </a:extLst>
          </p:cNvPr>
          <p:cNvSpPr>
            <a:spLocks noGrp="1"/>
          </p:cNvSpPr>
          <p:nvPr>
            <p:ph type="title"/>
          </p:nvPr>
        </p:nvSpPr>
        <p:spPr>
          <a:xfrm>
            <a:off x="237067" y="1674727"/>
            <a:ext cx="10972800" cy="1143000"/>
          </a:xfrm>
        </p:spPr>
        <p:txBody>
          <a:bodyPr>
            <a:normAutofit/>
          </a:bodyPr>
          <a:lstStyle/>
          <a:p>
            <a:pPr>
              <a:defRPr/>
            </a:pPr>
            <a:r>
              <a:rPr lang="es-MX" b="1" dirty="0" smtClean="0">
                <a:ln w="0"/>
                <a:solidFill>
                  <a:schemeClr val="accent1"/>
                </a:solidFill>
                <a:effectLst>
                  <a:outerShdw blurRad="38100" dist="25400" dir="5400000" algn="ctr" rotWithShape="0">
                    <a:srgbClr val="6E747A">
                      <a:alpha val="43000"/>
                    </a:srgbClr>
                  </a:outerShdw>
                </a:effectLst>
              </a:rPr>
              <a:t>BIENESTAR SOCIAL </a:t>
            </a:r>
            <a:endParaRPr lang="es-CO" b="1"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252833517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Google Shape;38;p3">
            <a:extLst>
              <a:ext uri="{FF2B5EF4-FFF2-40B4-BE49-F238E27FC236}">
                <a16:creationId xmlns="" xmlns:a16="http://schemas.microsoft.com/office/drawing/2014/main" id="{6E17EF43-AE2B-CF3B-C7BB-19706550301E}"/>
              </a:ext>
            </a:extLst>
          </p:cNvPr>
          <p:cNvPicPr preferRelativeResize="0"/>
          <p:nvPr/>
        </p:nvPicPr>
        <p:blipFill rotWithShape="1">
          <a:blip r:embed="rId3" cstate="print">
            <a:alphaModFix/>
          </a:blip>
          <a:srcRect/>
          <a:stretch/>
        </p:blipFill>
        <p:spPr>
          <a:xfrm>
            <a:off x="552450" y="514657"/>
            <a:ext cx="2979016" cy="863254"/>
          </a:xfrm>
          <a:prstGeom prst="rect">
            <a:avLst/>
          </a:prstGeom>
          <a:noFill/>
          <a:ln>
            <a:noFill/>
          </a:ln>
        </p:spPr>
      </p:pic>
      <p:sp>
        <p:nvSpPr>
          <p:cNvPr id="6" name="CuadroTexto 5"/>
          <p:cNvSpPr txBox="1"/>
          <p:nvPr/>
        </p:nvSpPr>
        <p:spPr>
          <a:xfrm>
            <a:off x="2711346" y="1971706"/>
            <a:ext cx="6800260" cy="461665"/>
          </a:xfrm>
          <a:prstGeom prst="rect">
            <a:avLst/>
          </a:prstGeom>
          <a:noFill/>
        </p:spPr>
        <p:txBody>
          <a:bodyPr wrap="none" rtlCol="0">
            <a:spAutoFit/>
          </a:bodyPr>
          <a:lstStyle/>
          <a:p>
            <a:pPr>
              <a:buClr>
                <a:schemeClr val="dk1"/>
              </a:buClr>
              <a:buSzPts val="4400"/>
              <a:defRPr/>
            </a:pPr>
            <a:r>
              <a:rPr lang="es-MX" sz="2400" b="1" dirty="0">
                <a:sym typeface="Calibri"/>
              </a:rPr>
              <a:t>Plan Nacional Cuatrienal de Bienestar Social </a:t>
            </a:r>
          </a:p>
        </p:txBody>
      </p:sp>
      <p:sp>
        <p:nvSpPr>
          <p:cNvPr id="8" name="Rectángulo redondeado 7"/>
          <p:cNvSpPr/>
          <p:nvPr/>
        </p:nvSpPr>
        <p:spPr>
          <a:xfrm>
            <a:off x="4713111" y="2925087"/>
            <a:ext cx="2539999" cy="903113"/>
          </a:xfrm>
          <a:prstGeom prst="roundRect">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smtClean="0">
                <a:solidFill>
                  <a:schemeClr val="tx1"/>
                </a:solidFill>
              </a:rPr>
              <a:t>Tiene los siguientes componentes</a:t>
            </a:r>
            <a:endParaRPr lang="es-CO" b="1" dirty="0">
              <a:solidFill>
                <a:schemeClr val="tx1"/>
              </a:solidFill>
            </a:endParaRPr>
          </a:p>
        </p:txBody>
      </p:sp>
      <p:cxnSp>
        <p:nvCxnSpPr>
          <p:cNvPr id="11" name="Conector recto de flecha 10"/>
          <p:cNvCxnSpPr/>
          <p:nvPr/>
        </p:nvCxnSpPr>
        <p:spPr>
          <a:xfrm flipH="1">
            <a:off x="3603006" y="3863380"/>
            <a:ext cx="944460" cy="50542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3" name="Conector recto de flecha 12"/>
          <p:cNvCxnSpPr/>
          <p:nvPr/>
        </p:nvCxnSpPr>
        <p:spPr>
          <a:xfrm>
            <a:off x="7488050" y="3791759"/>
            <a:ext cx="1190979" cy="47729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6" name="Rectángulo redondeado 15"/>
          <p:cNvSpPr/>
          <p:nvPr/>
        </p:nvSpPr>
        <p:spPr>
          <a:xfrm>
            <a:off x="571403" y="4116090"/>
            <a:ext cx="2941109" cy="800330"/>
          </a:xfrm>
          <a:prstGeom prst="roundRect">
            <a:avLst/>
          </a:prstGeom>
          <a:solidFill>
            <a:schemeClr val="accent2">
              <a:lumMod val="40000"/>
              <a:lumOff val="6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solidFill>
                  <a:schemeClr val="tx1"/>
                </a:solidFill>
              </a:rPr>
              <a:t>Protección y Servicios Sociales </a:t>
            </a:r>
            <a:endParaRPr lang="es-CO" dirty="0">
              <a:solidFill>
                <a:schemeClr val="tx1"/>
              </a:solidFill>
            </a:endParaRPr>
          </a:p>
        </p:txBody>
      </p:sp>
      <p:sp>
        <p:nvSpPr>
          <p:cNvPr id="18" name="Rectángulo redondeado 17"/>
          <p:cNvSpPr/>
          <p:nvPr/>
        </p:nvSpPr>
        <p:spPr>
          <a:xfrm>
            <a:off x="8896472" y="4033293"/>
            <a:ext cx="2848050" cy="671013"/>
          </a:xfrm>
          <a:prstGeom prst="roundRect">
            <a:avLst/>
          </a:prstGeom>
          <a:solidFill>
            <a:schemeClr val="accent2">
              <a:lumMod val="40000"/>
              <a:lumOff val="6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solidFill>
                  <a:schemeClr val="tx1"/>
                </a:solidFill>
              </a:rPr>
              <a:t>Calidad de Vida Laboral</a:t>
            </a:r>
            <a:endParaRPr lang="es-CO" dirty="0">
              <a:solidFill>
                <a:schemeClr val="tx1"/>
              </a:solidFill>
            </a:endParaRPr>
          </a:p>
        </p:txBody>
      </p:sp>
      <p:pic>
        <p:nvPicPr>
          <p:cNvPr id="25" name="Imagen 24"/>
          <p:cNvPicPr>
            <a:picLocks noChangeAspect="1"/>
          </p:cNvPicPr>
          <p:nvPr/>
        </p:nvPicPr>
        <p:blipFill rotWithShape="1">
          <a:blip r:embed="rId4">
            <a:extLst>
              <a:ext uri="{28A0092B-C50C-407E-A947-70E740481C1C}">
                <a14:useLocalDpi xmlns:a14="http://schemas.microsoft.com/office/drawing/2010/main" val="0"/>
              </a:ext>
            </a:extLst>
          </a:blip>
          <a:srcRect l="14962" t="8373" r="14238" b="17666"/>
          <a:stretch/>
        </p:blipFill>
        <p:spPr>
          <a:xfrm>
            <a:off x="4782406" y="3991255"/>
            <a:ext cx="2633704" cy="1572160"/>
          </a:xfrm>
          <a:prstGeom prst="rect">
            <a:avLst/>
          </a:prstGeom>
        </p:spPr>
      </p:pic>
      <p:sp>
        <p:nvSpPr>
          <p:cNvPr id="26" name="CuadroTexto 25"/>
          <p:cNvSpPr txBox="1"/>
          <p:nvPr/>
        </p:nvSpPr>
        <p:spPr>
          <a:xfrm>
            <a:off x="817185" y="5726471"/>
            <a:ext cx="10801901" cy="923330"/>
          </a:xfrm>
          <a:prstGeom prst="rect">
            <a:avLst/>
          </a:prstGeom>
          <a:noFill/>
        </p:spPr>
        <p:txBody>
          <a:bodyPr wrap="square" rtlCol="0">
            <a:spAutoFit/>
          </a:bodyPr>
          <a:lstStyle/>
          <a:p>
            <a:pPr algn="ctr"/>
            <a:r>
              <a:rPr lang="es-MX" dirty="0" smtClean="0"/>
              <a:t>Contendrán actividades orientadas a la atención de las áreas y etapas de ciclo vital de los beneficiarios, involucrando a sus familias y al entorno extralaboral por medio de espacios de intercambio cultural, esparcimiento y formación  </a:t>
            </a:r>
            <a:endParaRPr lang="es-CO" dirty="0"/>
          </a:p>
        </p:txBody>
      </p:sp>
      <p:pic>
        <p:nvPicPr>
          <p:cNvPr id="2054" name="Picture 6" descr="Actividades Recreativas Ilustraciones Stock, Vectores, Y Clipart – (1,707  Ilustraciones Stock)"/>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65647" t="6282" r="3336" b="20114"/>
          <a:stretch/>
        </p:blipFill>
        <p:spPr bwMode="auto">
          <a:xfrm>
            <a:off x="1302625" y="1855181"/>
            <a:ext cx="1396264" cy="2095055"/>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Actividades Recreativas Ilustraciones Stock, Vectores, Y Clipart – (1,707  Ilustraciones Stock)"/>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4626" t="13586" r="33905" b="21826"/>
          <a:stretch/>
        </p:blipFill>
        <p:spPr bwMode="auto">
          <a:xfrm>
            <a:off x="9511606" y="2190044"/>
            <a:ext cx="1280572" cy="16618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294775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Google Shape;38;p3">
            <a:extLst>
              <a:ext uri="{FF2B5EF4-FFF2-40B4-BE49-F238E27FC236}">
                <a16:creationId xmlns="" xmlns:a16="http://schemas.microsoft.com/office/drawing/2014/main" id="{6E17EF43-AE2B-CF3B-C7BB-19706550301E}"/>
              </a:ext>
            </a:extLst>
          </p:cNvPr>
          <p:cNvPicPr preferRelativeResize="0"/>
          <p:nvPr/>
        </p:nvPicPr>
        <p:blipFill rotWithShape="1">
          <a:blip r:embed="rId3" cstate="print">
            <a:alphaModFix/>
          </a:blip>
          <a:srcRect/>
          <a:stretch/>
        </p:blipFill>
        <p:spPr>
          <a:xfrm>
            <a:off x="552450" y="514657"/>
            <a:ext cx="2979016" cy="863254"/>
          </a:xfrm>
          <a:prstGeom prst="rect">
            <a:avLst/>
          </a:prstGeom>
          <a:noFill/>
          <a:ln>
            <a:noFill/>
          </a:ln>
        </p:spPr>
      </p:pic>
      <p:sp>
        <p:nvSpPr>
          <p:cNvPr id="6" name="CuadroTexto 5"/>
          <p:cNvSpPr txBox="1"/>
          <p:nvPr/>
        </p:nvSpPr>
        <p:spPr>
          <a:xfrm>
            <a:off x="2696922" y="2011947"/>
            <a:ext cx="7016664" cy="1384995"/>
          </a:xfrm>
          <a:prstGeom prst="rect">
            <a:avLst/>
          </a:prstGeom>
          <a:noFill/>
        </p:spPr>
        <p:txBody>
          <a:bodyPr wrap="none" rtlCol="0">
            <a:spAutoFit/>
          </a:bodyPr>
          <a:lstStyle/>
          <a:p>
            <a:r>
              <a:rPr lang="es-MX" sz="2800" b="1" dirty="0" smtClean="0"/>
              <a:t>Programas anuales de Bienestar Social </a:t>
            </a:r>
          </a:p>
          <a:p>
            <a:endParaRPr lang="es-MX" sz="2800" b="1" dirty="0"/>
          </a:p>
          <a:p>
            <a:r>
              <a:rPr lang="es-MX" sz="2800" dirty="0" smtClean="0"/>
              <a:t> </a:t>
            </a:r>
          </a:p>
        </p:txBody>
      </p:sp>
      <p:sp>
        <p:nvSpPr>
          <p:cNvPr id="2" name="CuadroTexto 1"/>
          <p:cNvSpPr txBox="1"/>
          <p:nvPr/>
        </p:nvSpPr>
        <p:spPr>
          <a:xfrm>
            <a:off x="552450" y="2782877"/>
            <a:ext cx="11123735" cy="3000821"/>
          </a:xfrm>
          <a:prstGeom prst="rect">
            <a:avLst/>
          </a:prstGeom>
          <a:noFill/>
        </p:spPr>
        <p:txBody>
          <a:bodyPr wrap="square" rtlCol="0">
            <a:spAutoFit/>
          </a:bodyPr>
          <a:lstStyle/>
          <a:p>
            <a:pPr algn="just"/>
            <a:r>
              <a:rPr lang="es-MX" dirty="0" smtClean="0"/>
              <a:t>El Plan Nacional de Bienestar Social se realizará a través de los programas anuales de Bienestar Social, los cuales contemplarán, entre otras actividades, las siguientes: </a:t>
            </a:r>
          </a:p>
          <a:p>
            <a:pPr algn="just"/>
            <a:endParaRPr lang="es-MX" dirty="0"/>
          </a:p>
          <a:p>
            <a:pPr marL="285750" indent="-285750" algn="just">
              <a:lnSpc>
                <a:spcPct val="150000"/>
              </a:lnSpc>
              <a:buFont typeface="Wingdings" panose="05000000000000000000" pitchFamily="2" charset="2"/>
              <a:buChar char="ü"/>
            </a:pPr>
            <a:r>
              <a:rPr lang="es-MX" dirty="0" smtClean="0"/>
              <a:t>Deportivas</a:t>
            </a:r>
          </a:p>
          <a:p>
            <a:pPr marL="285750" indent="-285750" algn="just">
              <a:lnSpc>
                <a:spcPct val="150000"/>
              </a:lnSpc>
              <a:buFont typeface="Wingdings" panose="05000000000000000000" pitchFamily="2" charset="2"/>
              <a:buChar char="ü"/>
            </a:pPr>
            <a:r>
              <a:rPr lang="es-MX" dirty="0" smtClean="0"/>
              <a:t>Recreativas</a:t>
            </a:r>
          </a:p>
          <a:p>
            <a:pPr marL="285750" indent="-285750" algn="just">
              <a:lnSpc>
                <a:spcPct val="150000"/>
              </a:lnSpc>
              <a:buFont typeface="Wingdings" panose="05000000000000000000" pitchFamily="2" charset="2"/>
              <a:buChar char="ü"/>
            </a:pPr>
            <a:r>
              <a:rPr lang="es-MX" dirty="0" smtClean="0"/>
              <a:t>Artísticas y culturales </a:t>
            </a:r>
          </a:p>
          <a:p>
            <a:pPr marL="285750" indent="-285750" algn="just">
              <a:lnSpc>
                <a:spcPct val="150000"/>
              </a:lnSpc>
              <a:buFont typeface="Wingdings" panose="05000000000000000000" pitchFamily="2" charset="2"/>
              <a:buChar char="ü"/>
            </a:pPr>
            <a:r>
              <a:rPr lang="es-MX" dirty="0" smtClean="0"/>
              <a:t>Sociales </a:t>
            </a:r>
          </a:p>
          <a:p>
            <a:pPr marL="285750" indent="-285750" algn="just">
              <a:lnSpc>
                <a:spcPct val="150000"/>
              </a:lnSpc>
              <a:buFont typeface="Wingdings" panose="05000000000000000000" pitchFamily="2" charset="2"/>
              <a:buChar char="ü"/>
            </a:pPr>
            <a:r>
              <a:rPr lang="es-MX" dirty="0" smtClean="0"/>
              <a:t>Bienestar Integral </a:t>
            </a:r>
            <a:endParaRPr lang="es-CO" dirty="0"/>
          </a:p>
        </p:txBody>
      </p:sp>
      <p:pic>
        <p:nvPicPr>
          <p:cNvPr id="3074" name="Picture 2" descr="img.freepik.com/vector-gratis/actividades-recreat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12975" y="3626053"/>
            <a:ext cx="3900611" cy="2928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29265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oogle Shape;38;p3">
            <a:extLst>
              <a:ext uri="{FF2B5EF4-FFF2-40B4-BE49-F238E27FC236}">
                <a16:creationId xmlns="" xmlns:a16="http://schemas.microsoft.com/office/drawing/2014/main" id="{7AAB0B4F-77F4-4587-A084-72A6FDF56F51}"/>
              </a:ext>
            </a:extLst>
          </p:cNvPr>
          <p:cNvPicPr preferRelativeResize="0"/>
          <p:nvPr/>
        </p:nvPicPr>
        <p:blipFill rotWithShape="1">
          <a:blip r:embed="rId3" cstate="print">
            <a:alphaModFix/>
          </a:blip>
          <a:srcRect/>
          <a:stretch/>
        </p:blipFill>
        <p:spPr>
          <a:xfrm>
            <a:off x="678584" y="215802"/>
            <a:ext cx="3727234" cy="1062799"/>
          </a:xfrm>
          <a:prstGeom prst="rect">
            <a:avLst/>
          </a:prstGeom>
          <a:noFill/>
          <a:ln>
            <a:noFill/>
          </a:ln>
        </p:spPr>
      </p:pic>
      <p:sp>
        <p:nvSpPr>
          <p:cNvPr id="8" name="Rectángulo 3"/>
          <p:cNvSpPr>
            <a:spLocks noChangeArrowheads="1"/>
          </p:cNvSpPr>
          <p:nvPr/>
        </p:nvSpPr>
        <p:spPr bwMode="auto">
          <a:xfrm>
            <a:off x="440357" y="2270289"/>
            <a:ext cx="11341100" cy="169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defRPr/>
            </a:pPr>
            <a:r>
              <a:rPr lang="es-CO" sz="2000" b="1" dirty="0"/>
              <a:t>Seguridad y Salud en el trabajo: </a:t>
            </a:r>
            <a:r>
              <a:rPr lang="es-CO" altLang="es-CO" sz="2000" dirty="0"/>
              <a:t>Es la disciplina que trata de la prevención de las lesiones y enfermedades causadas por las condiciones de trabajo, y de la protección y promoción de la salud de los trabajadores. Tiene por objeto mejorar las condiciones y el medio ambiente de trabajo, así como la salud en el trabajo, que conlleva a la promoción y el mantenimiento del bienestar físico, mental y social de los trabajadores en todas las ocupaciones.</a:t>
            </a:r>
            <a:r>
              <a:rPr lang="es-CO" altLang="es-CO" sz="2400" dirty="0"/>
              <a:t> </a:t>
            </a:r>
            <a:r>
              <a:rPr lang="es-CO" altLang="es-CO" sz="1600" i="1" dirty="0"/>
              <a:t>(Ley 1562 de 2012)</a:t>
            </a:r>
          </a:p>
        </p:txBody>
      </p:sp>
      <p:sp>
        <p:nvSpPr>
          <p:cNvPr id="9" name="Rectángulo 1"/>
          <p:cNvSpPr>
            <a:spLocks noChangeArrowheads="1"/>
          </p:cNvSpPr>
          <p:nvPr/>
        </p:nvSpPr>
        <p:spPr bwMode="auto">
          <a:xfrm>
            <a:off x="3194669" y="1588317"/>
            <a:ext cx="5832475" cy="400110"/>
          </a:xfrm>
          <a:prstGeom prst="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ES" altLang="es-CO" sz="20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DEFINICIONES BÁSICAS EN SST</a:t>
            </a:r>
          </a:p>
        </p:txBody>
      </p:sp>
      <p:sp>
        <p:nvSpPr>
          <p:cNvPr id="2" name="Rectángulo 1"/>
          <p:cNvSpPr/>
          <p:nvPr/>
        </p:nvSpPr>
        <p:spPr>
          <a:xfrm>
            <a:off x="228124" y="5142727"/>
            <a:ext cx="3621504" cy="369332"/>
          </a:xfrm>
          <a:prstGeom prst="rect">
            <a:avLst/>
          </a:prstGeom>
        </p:spPr>
        <p:txBody>
          <a:bodyPr wrap="none">
            <a:spAutoFit/>
          </a:bodyPr>
          <a:lstStyle/>
          <a:p>
            <a:r>
              <a:rPr lang="es-CO" b="1" dirty="0"/>
              <a:t>Seguridad y Salud en el trabajo</a:t>
            </a:r>
            <a:endParaRPr lang="es-CO" dirty="0"/>
          </a:p>
        </p:txBody>
      </p:sp>
      <p:sp>
        <p:nvSpPr>
          <p:cNvPr id="7" name="Abrir llave 6"/>
          <p:cNvSpPr/>
          <p:nvPr/>
        </p:nvSpPr>
        <p:spPr>
          <a:xfrm>
            <a:off x="4476536" y="4501023"/>
            <a:ext cx="503237" cy="1741488"/>
          </a:xfrm>
          <a:prstGeom prst="lef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s-CO" dirty="0">
              <a:solidFill>
                <a:prstClr val="black"/>
              </a:solidFill>
            </a:endParaRPr>
          </a:p>
        </p:txBody>
      </p:sp>
      <p:sp>
        <p:nvSpPr>
          <p:cNvPr id="3" name="CuadroTexto 2"/>
          <p:cNvSpPr txBox="1"/>
          <p:nvPr/>
        </p:nvSpPr>
        <p:spPr>
          <a:xfrm>
            <a:off x="5283518" y="4316357"/>
            <a:ext cx="2448233" cy="369332"/>
          </a:xfrm>
          <a:prstGeom prst="rect">
            <a:avLst/>
          </a:prstGeom>
          <a:noFill/>
        </p:spPr>
        <p:txBody>
          <a:bodyPr wrap="square" rtlCol="0">
            <a:spAutoFit/>
          </a:bodyPr>
          <a:lstStyle/>
          <a:p>
            <a:r>
              <a:rPr lang="es-CO" dirty="0"/>
              <a:t>Enfermedad Laboral</a:t>
            </a:r>
          </a:p>
        </p:txBody>
      </p:sp>
      <p:sp>
        <p:nvSpPr>
          <p:cNvPr id="10" name="CuadroTexto 9"/>
          <p:cNvSpPr txBox="1"/>
          <p:nvPr/>
        </p:nvSpPr>
        <p:spPr>
          <a:xfrm>
            <a:off x="5283518" y="5902198"/>
            <a:ext cx="2448233" cy="369332"/>
          </a:xfrm>
          <a:prstGeom prst="rect">
            <a:avLst/>
          </a:prstGeom>
          <a:noFill/>
        </p:spPr>
        <p:txBody>
          <a:bodyPr wrap="square" rtlCol="0">
            <a:spAutoFit/>
          </a:bodyPr>
          <a:lstStyle/>
          <a:p>
            <a:r>
              <a:rPr lang="es-CO" dirty="0"/>
              <a:t>Accidente  Laboral</a:t>
            </a:r>
          </a:p>
        </p:txBody>
      </p:sp>
      <p:pic>
        <p:nvPicPr>
          <p:cNvPr id="11" name="Imagen 10" descr="Resultado de imagen para seguridad y salud en el trabajo dibujos animados"/>
          <p:cNvPicPr/>
          <p:nvPr/>
        </p:nvPicPr>
        <p:blipFill>
          <a:blip r:embed="rId4">
            <a:extLst>
              <a:ext uri="{28A0092B-C50C-407E-A947-70E740481C1C}">
                <a14:useLocalDpi xmlns:a14="http://schemas.microsoft.com/office/drawing/2010/main" val="0"/>
              </a:ext>
            </a:extLst>
          </a:blip>
          <a:srcRect/>
          <a:stretch>
            <a:fillRect/>
          </a:stretch>
        </p:blipFill>
        <p:spPr bwMode="auto">
          <a:xfrm>
            <a:off x="8135333" y="4602051"/>
            <a:ext cx="3646124" cy="1242494"/>
          </a:xfrm>
          <a:prstGeom prst="rect">
            <a:avLst/>
          </a:prstGeom>
          <a:noFill/>
          <a:ln>
            <a:noFill/>
          </a:ln>
        </p:spPr>
      </p:pic>
    </p:spTree>
    <p:extLst>
      <p:ext uri="{BB962C8B-B14F-4D97-AF65-F5344CB8AC3E}">
        <p14:creationId xmlns:p14="http://schemas.microsoft.com/office/powerpoint/2010/main" val="3561284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oogle Shape;38;p3">
            <a:extLst>
              <a:ext uri="{FF2B5EF4-FFF2-40B4-BE49-F238E27FC236}">
                <a16:creationId xmlns="" xmlns:a16="http://schemas.microsoft.com/office/drawing/2014/main" id="{7AAB0B4F-77F4-4587-A084-72A6FDF56F51}"/>
              </a:ext>
            </a:extLst>
          </p:cNvPr>
          <p:cNvPicPr preferRelativeResize="0"/>
          <p:nvPr/>
        </p:nvPicPr>
        <p:blipFill rotWithShape="1">
          <a:blip r:embed="rId3" cstate="print">
            <a:alphaModFix/>
          </a:blip>
          <a:srcRect/>
          <a:stretch/>
        </p:blipFill>
        <p:spPr>
          <a:xfrm>
            <a:off x="678584" y="215802"/>
            <a:ext cx="3727234" cy="1062799"/>
          </a:xfrm>
          <a:prstGeom prst="rect">
            <a:avLst/>
          </a:prstGeom>
          <a:noFill/>
          <a:ln>
            <a:noFill/>
          </a:ln>
        </p:spPr>
      </p:pic>
      <p:sp>
        <p:nvSpPr>
          <p:cNvPr id="8" name="Rectángulo 3"/>
          <p:cNvSpPr>
            <a:spLocks noChangeArrowheads="1"/>
          </p:cNvSpPr>
          <p:nvPr/>
        </p:nvSpPr>
        <p:spPr bwMode="auto">
          <a:xfrm>
            <a:off x="314790" y="1568984"/>
            <a:ext cx="11341100" cy="329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defRPr/>
            </a:pPr>
            <a:r>
              <a:rPr lang="es-CO" altLang="es-CO" sz="1600" b="1" dirty="0"/>
              <a:t>Accidente de Trabajo (AT): </a:t>
            </a:r>
            <a:r>
              <a:rPr lang="es-CO" sz="1600" dirty="0"/>
              <a:t>Es todo suceso </a:t>
            </a:r>
            <a:r>
              <a:rPr lang="es-CO" sz="1600" b="1" dirty="0"/>
              <a:t>repentino,</a:t>
            </a:r>
            <a:r>
              <a:rPr lang="es-CO" sz="1600" dirty="0"/>
              <a:t> como caídas, cortadas, golpes y otros, que ocurre </a:t>
            </a:r>
            <a:r>
              <a:rPr lang="es-CO" sz="1600" b="1" dirty="0"/>
              <a:t>por causa o con ocasión </a:t>
            </a:r>
            <a:r>
              <a:rPr lang="es-CO" sz="1600" dirty="0"/>
              <a:t>del trabajo y que produce en el trabajador una lesión orgánica, una perturbación funcional o psiquiátrica, una invalidez o la muerte.</a:t>
            </a:r>
            <a:endParaRPr lang="en-US" sz="1600" dirty="0"/>
          </a:p>
          <a:p>
            <a:pPr algn="just">
              <a:defRPr/>
            </a:pPr>
            <a:r>
              <a:rPr lang="es-CO" sz="1600" dirty="0"/>
              <a:t>Es también accidente de trabajo aquel que se produce durante la ejecución de órdenes del empleador, o contratante durante la ejecución de una labor bajo su autoridad, aún fuera del lugar y horas de trabajo. Igualmente se considera accidente de trabajo el que se produzca durante el traslado de los trabajadores o contratistas desde su residencia a los lugares de trabajo o viceversa, cuando el transporte lo suministre el empleador.</a:t>
            </a:r>
            <a:endParaRPr lang="en-US" sz="1600" dirty="0"/>
          </a:p>
          <a:p>
            <a:pPr algn="just">
              <a:defRPr/>
            </a:pPr>
            <a:r>
              <a:rPr lang="es-CO" sz="1600" dirty="0"/>
              <a:t>También se considerará como accidente de trabajo el ocurrido durante el ejercicio de la función sindical, aunque el trabajador se encuentre en permiso sindical siempre que el accidente se produzca en cumplimiento de dicha función.</a:t>
            </a:r>
            <a:endParaRPr lang="en-US" sz="1600" dirty="0"/>
          </a:p>
          <a:p>
            <a:pPr algn="just">
              <a:defRPr/>
            </a:pPr>
            <a:r>
              <a:rPr lang="es-CO" sz="1600" dirty="0"/>
              <a:t>De igual forma se considera accidente de trabajo el que se produzca por la ejecución de actividades recreativas, deportivas o culturales, cuando se actúe por cuenta o en representación del empleador o de la empresa usuaria cuando se trate de trabajadores de empresas de servicios temporales que se encuentren en misión.</a:t>
            </a:r>
            <a:endParaRPr lang="en-US" sz="1600" dirty="0"/>
          </a:p>
          <a:p>
            <a:pPr algn="just">
              <a:defRPr/>
            </a:pPr>
            <a:r>
              <a:rPr lang="es-CO" sz="1400" dirty="0"/>
              <a:t>en misión.</a:t>
            </a:r>
            <a:r>
              <a:rPr lang="es-CO" altLang="es-CO" sz="1100" dirty="0"/>
              <a:t>(</a:t>
            </a:r>
            <a:r>
              <a:rPr lang="es-ES" altLang="es-CO" sz="1100" dirty="0"/>
              <a:t>Ley 1562 de 2012)</a:t>
            </a:r>
          </a:p>
        </p:txBody>
      </p:sp>
      <p:sp>
        <p:nvSpPr>
          <p:cNvPr id="10" name="Rectángulo 9"/>
          <p:cNvSpPr/>
          <p:nvPr/>
        </p:nvSpPr>
        <p:spPr>
          <a:xfrm>
            <a:off x="1443829" y="5602159"/>
            <a:ext cx="2646943" cy="369332"/>
          </a:xfrm>
          <a:prstGeom prst="rect">
            <a:avLst/>
          </a:prstGeom>
        </p:spPr>
        <p:txBody>
          <a:bodyPr wrap="none">
            <a:spAutoFit/>
          </a:bodyPr>
          <a:lstStyle/>
          <a:p>
            <a:r>
              <a:rPr lang="es-CO" altLang="es-CO" b="1" dirty="0"/>
              <a:t>Accidente de Trabajo </a:t>
            </a:r>
            <a:endParaRPr lang="es-CO" dirty="0"/>
          </a:p>
        </p:txBody>
      </p:sp>
      <p:sp>
        <p:nvSpPr>
          <p:cNvPr id="11" name="Abrir llave 10"/>
          <p:cNvSpPr/>
          <p:nvPr/>
        </p:nvSpPr>
        <p:spPr>
          <a:xfrm>
            <a:off x="4202072" y="4916081"/>
            <a:ext cx="503237" cy="1741488"/>
          </a:xfrm>
          <a:prstGeom prst="lef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s-CO" dirty="0">
              <a:solidFill>
                <a:prstClr val="black"/>
              </a:solidFill>
            </a:endParaRPr>
          </a:p>
        </p:txBody>
      </p:sp>
      <p:sp>
        <p:nvSpPr>
          <p:cNvPr id="2" name="Rectángulo 1"/>
          <p:cNvSpPr/>
          <p:nvPr/>
        </p:nvSpPr>
        <p:spPr>
          <a:xfrm>
            <a:off x="4882129" y="4695558"/>
            <a:ext cx="1313180" cy="369332"/>
          </a:xfrm>
          <a:prstGeom prst="rect">
            <a:avLst/>
          </a:prstGeom>
        </p:spPr>
        <p:txBody>
          <a:bodyPr wrap="none">
            <a:spAutoFit/>
          </a:bodyPr>
          <a:lstStyle/>
          <a:p>
            <a:r>
              <a:rPr lang="es-CO" b="1" dirty="0"/>
              <a:t>Repentino</a:t>
            </a:r>
            <a:endParaRPr lang="es-CO" dirty="0"/>
          </a:p>
        </p:txBody>
      </p:sp>
      <p:sp>
        <p:nvSpPr>
          <p:cNvPr id="3" name="Rectángulo 2"/>
          <p:cNvSpPr/>
          <p:nvPr/>
        </p:nvSpPr>
        <p:spPr>
          <a:xfrm>
            <a:off x="4882129" y="5444900"/>
            <a:ext cx="1351652" cy="369332"/>
          </a:xfrm>
          <a:prstGeom prst="rect">
            <a:avLst/>
          </a:prstGeom>
        </p:spPr>
        <p:txBody>
          <a:bodyPr wrap="none">
            <a:spAutoFit/>
          </a:bodyPr>
          <a:lstStyle/>
          <a:p>
            <a:r>
              <a:rPr lang="es-CO" b="1" dirty="0"/>
              <a:t>Por causa </a:t>
            </a:r>
            <a:endParaRPr lang="es-CO" dirty="0"/>
          </a:p>
        </p:txBody>
      </p:sp>
      <p:sp>
        <p:nvSpPr>
          <p:cNvPr id="4" name="Rectángulo 3"/>
          <p:cNvSpPr/>
          <p:nvPr/>
        </p:nvSpPr>
        <p:spPr>
          <a:xfrm>
            <a:off x="4882129" y="6378908"/>
            <a:ext cx="1633781" cy="369332"/>
          </a:xfrm>
          <a:prstGeom prst="rect">
            <a:avLst/>
          </a:prstGeom>
        </p:spPr>
        <p:txBody>
          <a:bodyPr wrap="none">
            <a:spAutoFit/>
          </a:bodyPr>
          <a:lstStyle/>
          <a:p>
            <a:r>
              <a:rPr lang="es-CO" b="1" dirty="0"/>
              <a:t>Con ocasión </a:t>
            </a:r>
            <a:endParaRPr lang="es-CO" dirty="0"/>
          </a:p>
        </p:txBody>
      </p:sp>
      <p:pic>
        <p:nvPicPr>
          <p:cNvPr id="12" name="Imagen 11" descr="Resultado de imagen para accidente de trabajo dibujos animados"/>
          <p:cNvPicPr/>
          <p:nvPr/>
        </p:nvPicPr>
        <p:blipFill>
          <a:blip r:embed="rId4">
            <a:extLst>
              <a:ext uri="{28A0092B-C50C-407E-A947-70E740481C1C}">
                <a14:useLocalDpi xmlns:a14="http://schemas.microsoft.com/office/drawing/2010/main" val="0"/>
              </a:ext>
            </a:extLst>
          </a:blip>
          <a:srcRect/>
          <a:stretch>
            <a:fillRect/>
          </a:stretch>
        </p:blipFill>
        <p:spPr bwMode="auto">
          <a:xfrm>
            <a:off x="8218450" y="4550107"/>
            <a:ext cx="3437440" cy="2107461"/>
          </a:xfrm>
          <a:prstGeom prst="rect">
            <a:avLst/>
          </a:prstGeom>
          <a:noFill/>
          <a:ln>
            <a:noFill/>
          </a:ln>
        </p:spPr>
      </p:pic>
    </p:spTree>
    <p:extLst>
      <p:ext uri="{BB962C8B-B14F-4D97-AF65-F5344CB8AC3E}">
        <p14:creationId xmlns:p14="http://schemas.microsoft.com/office/powerpoint/2010/main" val="480606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oogle Shape;38;p3">
            <a:extLst>
              <a:ext uri="{FF2B5EF4-FFF2-40B4-BE49-F238E27FC236}">
                <a16:creationId xmlns="" xmlns:a16="http://schemas.microsoft.com/office/drawing/2014/main" id="{7AAB0B4F-77F4-4587-A084-72A6FDF56F51}"/>
              </a:ext>
            </a:extLst>
          </p:cNvPr>
          <p:cNvPicPr preferRelativeResize="0"/>
          <p:nvPr/>
        </p:nvPicPr>
        <p:blipFill rotWithShape="1">
          <a:blip r:embed="rId3" cstate="print">
            <a:alphaModFix/>
          </a:blip>
          <a:srcRect/>
          <a:stretch/>
        </p:blipFill>
        <p:spPr>
          <a:xfrm>
            <a:off x="678584" y="215802"/>
            <a:ext cx="3727234" cy="1062799"/>
          </a:xfrm>
          <a:prstGeom prst="rect">
            <a:avLst/>
          </a:prstGeom>
          <a:noFill/>
          <a:ln>
            <a:noFill/>
          </a:ln>
        </p:spPr>
      </p:pic>
      <p:sp>
        <p:nvSpPr>
          <p:cNvPr id="7" name="Rectángulo 6"/>
          <p:cNvSpPr/>
          <p:nvPr/>
        </p:nvSpPr>
        <p:spPr>
          <a:xfrm>
            <a:off x="766915" y="2335951"/>
            <a:ext cx="10599175" cy="1061829"/>
          </a:xfrm>
          <a:prstGeom prst="rect">
            <a:avLst/>
          </a:prstGeom>
        </p:spPr>
        <p:txBody>
          <a:bodyPr wrap="square">
            <a:spAutoFit/>
          </a:bodyPr>
          <a:lstStyle/>
          <a:p>
            <a:pPr>
              <a:spcBef>
                <a:spcPct val="50000"/>
              </a:spcBef>
              <a:defRPr/>
            </a:pPr>
            <a:r>
              <a:rPr lang="es-CO" altLang="es-CO" b="1" dirty="0"/>
              <a:t>Enfermedad Laboral (EL): </a:t>
            </a:r>
          </a:p>
          <a:p>
            <a:pPr>
              <a:spcBef>
                <a:spcPct val="50000"/>
              </a:spcBef>
              <a:defRPr/>
            </a:pPr>
            <a:r>
              <a:rPr lang="es-CO" altLang="es-CO" dirty="0"/>
              <a:t>Es la contraída como resultado de la exposición a factores de riesgo inherentes a la actividad laboral o del medio en el que el trabajador se ha visto obligado a trabajar. (</a:t>
            </a:r>
            <a:r>
              <a:rPr lang="es-ES" altLang="es-CO" sz="1200" dirty="0"/>
              <a:t>Ley 1562 de 2012)</a:t>
            </a:r>
          </a:p>
        </p:txBody>
      </p:sp>
      <p:pic>
        <p:nvPicPr>
          <p:cNvPr id="12" name="Imagen 11" descr="Resultado de imagen para enfermedad laboral"/>
          <p:cNvPicPr/>
          <p:nvPr/>
        </p:nvPicPr>
        <p:blipFill>
          <a:blip r:embed="rId4">
            <a:extLst>
              <a:ext uri="{28A0092B-C50C-407E-A947-70E740481C1C}">
                <a14:useLocalDpi xmlns:a14="http://schemas.microsoft.com/office/drawing/2010/main" val="0"/>
              </a:ext>
            </a:extLst>
          </a:blip>
          <a:srcRect/>
          <a:stretch>
            <a:fillRect/>
          </a:stretch>
        </p:blipFill>
        <p:spPr bwMode="auto">
          <a:xfrm>
            <a:off x="1530298" y="3814916"/>
            <a:ext cx="3926605" cy="2156849"/>
          </a:xfrm>
          <a:prstGeom prst="rect">
            <a:avLst/>
          </a:prstGeom>
          <a:noFill/>
          <a:ln>
            <a:noFill/>
          </a:ln>
        </p:spPr>
      </p:pic>
      <p:pic>
        <p:nvPicPr>
          <p:cNvPr id="13" name="Imagen 12" descr="Resultado de imagen para enfermedad laboral"/>
          <p:cNvPicPr/>
          <p:nvPr/>
        </p:nvPicPr>
        <p:blipFill>
          <a:blip r:embed="rId5">
            <a:extLst>
              <a:ext uri="{28A0092B-C50C-407E-A947-70E740481C1C}">
                <a14:useLocalDpi xmlns:a14="http://schemas.microsoft.com/office/drawing/2010/main" val="0"/>
              </a:ext>
            </a:extLst>
          </a:blip>
          <a:srcRect/>
          <a:stretch>
            <a:fillRect/>
          </a:stretch>
        </p:blipFill>
        <p:spPr bwMode="auto">
          <a:xfrm>
            <a:off x="7472687" y="3814916"/>
            <a:ext cx="2709545" cy="2723536"/>
          </a:xfrm>
          <a:prstGeom prst="rect">
            <a:avLst/>
          </a:prstGeom>
          <a:noFill/>
          <a:ln>
            <a:noFill/>
          </a:ln>
        </p:spPr>
      </p:pic>
    </p:spTree>
    <p:extLst>
      <p:ext uri="{BB962C8B-B14F-4D97-AF65-F5344CB8AC3E}">
        <p14:creationId xmlns:p14="http://schemas.microsoft.com/office/powerpoint/2010/main" val="841445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925600" y="274637"/>
            <a:ext cx="10286933" cy="1003964"/>
          </a:xfrm>
        </p:spPr>
        <p:txBody>
          <a:bodyPr>
            <a:normAutofit/>
          </a:bodyPr>
          <a:lstStyle/>
          <a:p>
            <a:r>
              <a:rPr lang="es-CO" sz="4000" b="0" dirty="0">
                <a:latin typeface="Calibri" panose="020F0502020204030204" pitchFamily="34" charset="0"/>
                <a:cs typeface="Calibri" panose="020F0502020204030204" pitchFamily="34" charset="0"/>
              </a:rPr>
              <a:t>                                      </a:t>
            </a:r>
          </a:p>
        </p:txBody>
      </p:sp>
      <p:pic>
        <p:nvPicPr>
          <p:cNvPr id="5" name="Google Shape;38;p3">
            <a:extLst>
              <a:ext uri="{FF2B5EF4-FFF2-40B4-BE49-F238E27FC236}">
                <a16:creationId xmlns="" xmlns:a16="http://schemas.microsoft.com/office/drawing/2014/main" id="{7AAB0B4F-77F4-4587-A084-72A6FDF56F51}"/>
              </a:ext>
            </a:extLst>
          </p:cNvPr>
          <p:cNvPicPr preferRelativeResize="0"/>
          <p:nvPr/>
        </p:nvPicPr>
        <p:blipFill rotWithShape="1">
          <a:blip r:embed="rId3" cstate="print">
            <a:alphaModFix/>
          </a:blip>
          <a:srcRect/>
          <a:stretch/>
        </p:blipFill>
        <p:spPr>
          <a:xfrm>
            <a:off x="678584" y="215802"/>
            <a:ext cx="3727234" cy="1062799"/>
          </a:xfrm>
          <a:prstGeom prst="rect">
            <a:avLst/>
          </a:prstGeom>
          <a:noFill/>
          <a:ln>
            <a:noFill/>
          </a:ln>
        </p:spPr>
      </p:pic>
      <p:sp>
        <p:nvSpPr>
          <p:cNvPr id="7" name="Text Box 9"/>
          <p:cNvSpPr txBox="1">
            <a:spLocks noChangeArrowheads="1"/>
          </p:cNvSpPr>
          <p:nvPr/>
        </p:nvSpPr>
        <p:spPr bwMode="auto">
          <a:xfrm>
            <a:off x="2153236" y="1711533"/>
            <a:ext cx="8278313" cy="629088"/>
          </a:xfrm>
          <a:prstGeom prst="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ctr" eaLnBrk="1" fontAlgn="auto" hangingPunct="1">
              <a:spcBef>
                <a:spcPts val="0"/>
              </a:spcBef>
              <a:spcAft>
                <a:spcPts val="0"/>
              </a:spcAft>
              <a:defRPr sz="2000">
                <a:ln w="12700">
                  <a:solidFill>
                    <a:schemeClr val="tx2">
                      <a:satMod val="155000"/>
                    </a:schemeClr>
                  </a:solidFill>
                  <a:prstDash val="solid"/>
                </a:ln>
                <a:solidFill>
                  <a:schemeClr val="tx1"/>
                </a:solidFill>
                <a:latin typeface="Arial" panose="020B0604020202020204" pitchFamily="34" charset="0"/>
                <a:cs typeface="Arial" panose="020B0604020202020204" pitchFamily="34" charset="0"/>
              </a:defRPr>
            </a:lvl1pPr>
          </a:lstStyle>
          <a:p>
            <a:pPr>
              <a:defRPr/>
            </a:pPr>
            <a:r>
              <a:rPr lang="es-CO" sz="1900" dirty="0">
                <a:ln w="0"/>
                <a:effectLst>
                  <a:outerShdw blurRad="38100" dist="19050" dir="2700000" algn="tl" rotWithShape="0">
                    <a:schemeClr val="dk1">
                      <a:alpha val="40000"/>
                    </a:schemeClr>
                  </a:outerShdw>
                </a:effectLst>
              </a:rPr>
              <a:t>POLÍTICA DE SEGURIDAD Y SALUD EN EL TRABAJO – SG-SST</a:t>
            </a:r>
          </a:p>
          <a:p>
            <a:pPr>
              <a:defRPr/>
            </a:pPr>
            <a:r>
              <a:rPr lang="es-CO" sz="1900" dirty="0">
                <a:ln w="0"/>
                <a:effectLst>
                  <a:outerShdw blurRad="38100" dist="19050" dir="2700000" algn="tl" rotWithShape="0">
                    <a:schemeClr val="dk1">
                      <a:alpha val="40000"/>
                    </a:schemeClr>
                  </a:outerShdw>
                </a:effectLst>
              </a:rPr>
              <a:t>ACUERDO No. PSAA16-10560 </a:t>
            </a:r>
            <a:endParaRPr lang="es-ES" altLang="es-CO" sz="1900" dirty="0">
              <a:ln w="0"/>
              <a:effectLst>
                <a:outerShdw blurRad="38100" dist="19050" dir="2700000" algn="tl" rotWithShape="0">
                  <a:schemeClr val="dk1">
                    <a:alpha val="40000"/>
                  </a:schemeClr>
                </a:outerShdw>
              </a:effectLst>
            </a:endParaRPr>
          </a:p>
        </p:txBody>
      </p:sp>
      <p:sp>
        <p:nvSpPr>
          <p:cNvPr id="8" name="Text Box 14"/>
          <p:cNvSpPr txBox="1">
            <a:spLocks noChangeArrowheads="1"/>
          </p:cNvSpPr>
          <p:nvPr/>
        </p:nvSpPr>
        <p:spPr bwMode="auto">
          <a:xfrm>
            <a:off x="989100" y="2590607"/>
            <a:ext cx="1858962" cy="584775"/>
          </a:xfrm>
          <a:prstGeom prst="rect">
            <a:avLst/>
          </a:prstGeom>
          <a:solidFill>
            <a:schemeClr val="accent3">
              <a:lumMod val="20000"/>
              <a:lumOff val="80000"/>
            </a:schemeClr>
          </a:solidFill>
          <a:ln w="9525">
            <a:solidFill>
              <a:schemeClr val="tx1"/>
            </a:solidFill>
            <a:miter lim="800000"/>
            <a:headEnd/>
            <a:tailEnd/>
          </a:ln>
          <a:effectLst/>
        </p:spPr>
        <p:txBody>
          <a:bodyPr>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eaLnBrk="0" fontAlgn="base" hangingPunct="0">
              <a:spcBef>
                <a:spcPct val="0"/>
              </a:spcBef>
              <a:spcAft>
                <a:spcPct val="0"/>
              </a:spcAft>
              <a:defRPr>
                <a:solidFill>
                  <a:schemeClr val="tx1"/>
                </a:solidFill>
                <a:latin typeface="Tw Cen MT" panose="020B0602020104020603" pitchFamily="34" charset="0"/>
              </a:defRPr>
            </a:lvl6pPr>
            <a:lvl7pPr marL="2971800" indent="-228600" defTabSz="457200" eaLnBrk="0" fontAlgn="base" hangingPunct="0">
              <a:spcBef>
                <a:spcPct val="0"/>
              </a:spcBef>
              <a:spcAft>
                <a:spcPct val="0"/>
              </a:spcAft>
              <a:defRPr>
                <a:solidFill>
                  <a:schemeClr val="tx1"/>
                </a:solidFill>
                <a:latin typeface="Tw Cen MT" panose="020B0602020104020603" pitchFamily="34" charset="0"/>
              </a:defRPr>
            </a:lvl7pPr>
            <a:lvl8pPr marL="3429000" indent="-228600" defTabSz="457200" eaLnBrk="0" fontAlgn="base" hangingPunct="0">
              <a:spcBef>
                <a:spcPct val="0"/>
              </a:spcBef>
              <a:spcAft>
                <a:spcPct val="0"/>
              </a:spcAft>
              <a:defRPr>
                <a:solidFill>
                  <a:schemeClr val="tx1"/>
                </a:solidFill>
                <a:latin typeface="Tw Cen MT" panose="020B0602020104020603" pitchFamily="34" charset="0"/>
              </a:defRPr>
            </a:lvl8pPr>
            <a:lvl9pPr marL="3886200" indent="-228600" defTabSz="457200" eaLnBrk="0" fontAlgn="base" hangingPunct="0">
              <a:spcBef>
                <a:spcPct val="0"/>
              </a:spcBef>
              <a:spcAft>
                <a:spcPct val="0"/>
              </a:spcAft>
              <a:defRPr>
                <a:solidFill>
                  <a:schemeClr val="tx1"/>
                </a:solidFill>
                <a:latin typeface="Tw Cen MT" panose="020B0602020104020603" pitchFamily="34" charset="0"/>
              </a:defRPr>
            </a:lvl9pPr>
          </a:lstStyle>
          <a:p>
            <a:pPr algn="ctr" eaLnBrk="1" hangingPunct="1">
              <a:spcBef>
                <a:spcPct val="50000"/>
              </a:spcBef>
              <a:defRPr/>
            </a:pPr>
            <a:r>
              <a:rPr lang="es-CO" altLang="es-CO" sz="1600" dirty="0">
                <a:latin typeface="Arial" panose="020B0604020202020204" pitchFamily="34" charset="0"/>
              </a:rPr>
              <a:t>Compromiso de la Alta Dirección</a:t>
            </a:r>
            <a:endParaRPr lang="es-ES" altLang="es-CO" sz="1600" dirty="0">
              <a:latin typeface="Arial" panose="020B0604020202020204" pitchFamily="34" charset="0"/>
            </a:endParaRPr>
          </a:p>
        </p:txBody>
      </p:sp>
      <p:sp>
        <p:nvSpPr>
          <p:cNvPr id="9" name="Text Box 24"/>
          <p:cNvSpPr txBox="1">
            <a:spLocks noChangeArrowheads="1"/>
          </p:cNvSpPr>
          <p:nvPr/>
        </p:nvSpPr>
        <p:spPr bwMode="auto">
          <a:xfrm>
            <a:off x="5297575" y="2550919"/>
            <a:ext cx="2525712" cy="307975"/>
          </a:xfrm>
          <a:prstGeom prst="rect">
            <a:avLst/>
          </a:prstGeom>
          <a:solidFill>
            <a:schemeClr val="accent3">
              <a:lumMod val="20000"/>
              <a:lumOff val="80000"/>
            </a:schemeClr>
          </a:solidFill>
          <a:ln w="9525">
            <a:solidFill>
              <a:schemeClr val="tx1"/>
            </a:solidFill>
            <a:miter lim="800000"/>
            <a:headEnd/>
            <a:tailEnd/>
          </a:ln>
          <a:effectLst/>
        </p:spPr>
        <p:txBody>
          <a:bodyPr>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eaLnBrk="0" fontAlgn="base" hangingPunct="0">
              <a:spcBef>
                <a:spcPct val="0"/>
              </a:spcBef>
              <a:spcAft>
                <a:spcPct val="0"/>
              </a:spcAft>
              <a:defRPr>
                <a:solidFill>
                  <a:schemeClr val="tx1"/>
                </a:solidFill>
                <a:latin typeface="Tw Cen MT" panose="020B0602020104020603" pitchFamily="34" charset="0"/>
              </a:defRPr>
            </a:lvl6pPr>
            <a:lvl7pPr marL="2971800" indent="-228600" defTabSz="457200" eaLnBrk="0" fontAlgn="base" hangingPunct="0">
              <a:spcBef>
                <a:spcPct val="0"/>
              </a:spcBef>
              <a:spcAft>
                <a:spcPct val="0"/>
              </a:spcAft>
              <a:defRPr>
                <a:solidFill>
                  <a:schemeClr val="tx1"/>
                </a:solidFill>
                <a:latin typeface="Tw Cen MT" panose="020B0602020104020603" pitchFamily="34" charset="0"/>
              </a:defRPr>
            </a:lvl7pPr>
            <a:lvl8pPr marL="3429000" indent="-228600" defTabSz="457200" eaLnBrk="0" fontAlgn="base" hangingPunct="0">
              <a:spcBef>
                <a:spcPct val="0"/>
              </a:spcBef>
              <a:spcAft>
                <a:spcPct val="0"/>
              </a:spcAft>
              <a:defRPr>
                <a:solidFill>
                  <a:schemeClr val="tx1"/>
                </a:solidFill>
                <a:latin typeface="Tw Cen MT" panose="020B0602020104020603" pitchFamily="34" charset="0"/>
              </a:defRPr>
            </a:lvl8pPr>
            <a:lvl9pPr marL="3886200" indent="-228600" defTabSz="457200" eaLnBrk="0" fontAlgn="base" hangingPunct="0">
              <a:spcBef>
                <a:spcPct val="0"/>
              </a:spcBef>
              <a:spcAft>
                <a:spcPct val="0"/>
              </a:spcAft>
              <a:defRPr>
                <a:solidFill>
                  <a:schemeClr val="tx1"/>
                </a:solidFill>
                <a:latin typeface="Tw Cen MT" panose="020B0602020104020603" pitchFamily="34" charset="0"/>
              </a:defRPr>
            </a:lvl9pPr>
          </a:lstStyle>
          <a:p>
            <a:pPr algn="ctr" eaLnBrk="1" hangingPunct="1">
              <a:spcBef>
                <a:spcPct val="50000"/>
              </a:spcBef>
              <a:defRPr/>
            </a:pPr>
            <a:r>
              <a:rPr lang="es-CO" altLang="es-CO" sz="1400" dirty="0">
                <a:latin typeface="Arial" panose="020B0604020202020204" pitchFamily="34" charset="0"/>
              </a:rPr>
              <a:t>Responsabilidad en SST </a:t>
            </a:r>
            <a:endParaRPr lang="es-ES" altLang="es-CO" sz="1400" dirty="0">
              <a:latin typeface="Arial" panose="020B0604020202020204" pitchFamily="34" charset="0"/>
            </a:endParaRPr>
          </a:p>
        </p:txBody>
      </p:sp>
      <p:sp>
        <p:nvSpPr>
          <p:cNvPr id="10" name="Text Box 30"/>
          <p:cNvSpPr txBox="1">
            <a:spLocks noChangeArrowheads="1"/>
          </p:cNvSpPr>
          <p:nvPr/>
        </p:nvSpPr>
        <p:spPr bwMode="auto">
          <a:xfrm>
            <a:off x="9574300" y="2547744"/>
            <a:ext cx="1566862" cy="1816100"/>
          </a:xfrm>
          <a:prstGeom prst="rect">
            <a:avLst/>
          </a:prstGeom>
          <a:solidFill>
            <a:schemeClr val="accent3">
              <a:lumMod val="20000"/>
              <a:lumOff val="80000"/>
            </a:schemeClr>
          </a:solidFill>
          <a:ln w="9525">
            <a:solidFill>
              <a:schemeClr val="tx1"/>
            </a:solidFill>
            <a:miter lim="800000"/>
            <a:headEnd/>
            <a:tailEnd/>
          </a:ln>
          <a:effectLst/>
        </p:spPr>
        <p:txBody>
          <a:bodyPr>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eaLnBrk="0" fontAlgn="base" hangingPunct="0">
              <a:spcBef>
                <a:spcPct val="0"/>
              </a:spcBef>
              <a:spcAft>
                <a:spcPct val="0"/>
              </a:spcAft>
              <a:defRPr>
                <a:solidFill>
                  <a:schemeClr val="tx1"/>
                </a:solidFill>
                <a:latin typeface="Tw Cen MT" panose="020B0602020104020603" pitchFamily="34" charset="0"/>
              </a:defRPr>
            </a:lvl6pPr>
            <a:lvl7pPr marL="2971800" indent="-228600" defTabSz="457200" eaLnBrk="0" fontAlgn="base" hangingPunct="0">
              <a:spcBef>
                <a:spcPct val="0"/>
              </a:spcBef>
              <a:spcAft>
                <a:spcPct val="0"/>
              </a:spcAft>
              <a:defRPr>
                <a:solidFill>
                  <a:schemeClr val="tx1"/>
                </a:solidFill>
                <a:latin typeface="Tw Cen MT" panose="020B0602020104020603" pitchFamily="34" charset="0"/>
              </a:defRPr>
            </a:lvl7pPr>
            <a:lvl8pPr marL="3429000" indent="-228600" defTabSz="457200" eaLnBrk="0" fontAlgn="base" hangingPunct="0">
              <a:spcBef>
                <a:spcPct val="0"/>
              </a:spcBef>
              <a:spcAft>
                <a:spcPct val="0"/>
              </a:spcAft>
              <a:defRPr>
                <a:solidFill>
                  <a:schemeClr val="tx1"/>
                </a:solidFill>
                <a:latin typeface="Tw Cen MT" panose="020B0602020104020603" pitchFamily="34" charset="0"/>
              </a:defRPr>
            </a:lvl8pPr>
            <a:lvl9pPr marL="3886200" indent="-228600" defTabSz="457200" eaLnBrk="0" fontAlgn="base" hangingPunct="0">
              <a:spcBef>
                <a:spcPct val="0"/>
              </a:spcBef>
              <a:spcAft>
                <a:spcPct val="0"/>
              </a:spcAft>
              <a:defRPr>
                <a:solidFill>
                  <a:schemeClr val="tx1"/>
                </a:solidFill>
                <a:latin typeface="Tw Cen MT" panose="020B0602020104020603" pitchFamily="34" charset="0"/>
              </a:defRPr>
            </a:lvl9pPr>
          </a:lstStyle>
          <a:p>
            <a:pPr algn="ctr" eaLnBrk="1" hangingPunct="1">
              <a:spcBef>
                <a:spcPct val="50000"/>
              </a:spcBef>
              <a:defRPr/>
            </a:pPr>
            <a:r>
              <a:rPr lang="es-CO" altLang="es-CO" sz="1400" dirty="0">
                <a:latin typeface="Arial" panose="020B0604020202020204" pitchFamily="34" charset="0"/>
              </a:rPr>
              <a:t>Participación dinámica de todos los servidores judiciales en las actividades de prevención de ATEL </a:t>
            </a:r>
            <a:endParaRPr lang="es-ES" altLang="es-CO" sz="1400" dirty="0">
              <a:latin typeface="Arial" panose="020B0604020202020204" pitchFamily="34" charset="0"/>
            </a:endParaRPr>
          </a:p>
        </p:txBody>
      </p:sp>
      <p:sp>
        <p:nvSpPr>
          <p:cNvPr id="11" name="Text Box 16"/>
          <p:cNvSpPr txBox="1">
            <a:spLocks noChangeArrowheads="1"/>
          </p:cNvSpPr>
          <p:nvPr/>
        </p:nvSpPr>
        <p:spPr bwMode="auto">
          <a:xfrm>
            <a:off x="678584" y="3317837"/>
            <a:ext cx="2444115" cy="1169551"/>
          </a:xfrm>
          <a:prstGeom prst="rect">
            <a:avLst/>
          </a:prstGeom>
          <a:solidFill>
            <a:schemeClr val="accent1">
              <a:lumMod val="40000"/>
              <a:lumOff val="60000"/>
            </a:schemeClr>
          </a:solidFill>
          <a:ln w="9525">
            <a:solidFill>
              <a:schemeClr val="tx1"/>
            </a:solidFill>
            <a:miter lim="800000"/>
            <a:headEnd/>
            <a:tailEnd/>
          </a:ln>
          <a:effectLst/>
        </p:spPr>
        <p:txBody>
          <a:bodyPr wrap="square">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eaLnBrk="0" fontAlgn="base" hangingPunct="0">
              <a:spcBef>
                <a:spcPct val="0"/>
              </a:spcBef>
              <a:spcAft>
                <a:spcPct val="0"/>
              </a:spcAft>
              <a:defRPr>
                <a:solidFill>
                  <a:schemeClr val="tx1"/>
                </a:solidFill>
                <a:latin typeface="Tw Cen MT" panose="020B0602020104020603" pitchFamily="34" charset="0"/>
              </a:defRPr>
            </a:lvl6pPr>
            <a:lvl7pPr marL="2971800" indent="-228600" defTabSz="457200" eaLnBrk="0" fontAlgn="base" hangingPunct="0">
              <a:spcBef>
                <a:spcPct val="0"/>
              </a:spcBef>
              <a:spcAft>
                <a:spcPct val="0"/>
              </a:spcAft>
              <a:defRPr>
                <a:solidFill>
                  <a:schemeClr val="tx1"/>
                </a:solidFill>
                <a:latin typeface="Tw Cen MT" panose="020B0602020104020603" pitchFamily="34" charset="0"/>
              </a:defRPr>
            </a:lvl7pPr>
            <a:lvl8pPr marL="3429000" indent="-228600" defTabSz="457200" eaLnBrk="0" fontAlgn="base" hangingPunct="0">
              <a:spcBef>
                <a:spcPct val="0"/>
              </a:spcBef>
              <a:spcAft>
                <a:spcPct val="0"/>
              </a:spcAft>
              <a:defRPr>
                <a:solidFill>
                  <a:schemeClr val="tx1"/>
                </a:solidFill>
                <a:latin typeface="Tw Cen MT" panose="020B0602020104020603" pitchFamily="34" charset="0"/>
              </a:defRPr>
            </a:lvl8pPr>
            <a:lvl9pPr marL="3886200" indent="-228600" defTabSz="457200" eaLnBrk="0" fontAlgn="base" hangingPunct="0">
              <a:spcBef>
                <a:spcPct val="0"/>
              </a:spcBef>
              <a:spcAft>
                <a:spcPct val="0"/>
              </a:spcAft>
              <a:defRPr>
                <a:solidFill>
                  <a:schemeClr val="tx1"/>
                </a:solidFill>
                <a:latin typeface="Tw Cen MT" panose="020B0602020104020603" pitchFamily="34" charset="0"/>
              </a:defRPr>
            </a:lvl9pPr>
          </a:lstStyle>
          <a:p>
            <a:pPr eaLnBrk="1" hangingPunct="1">
              <a:spcBef>
                <a:spcPct val="50000"/>
              </a:spcBef>
              <a:defRPr/>
            </a:pPr>
            <a:r>
              <a:rPr lang="es-CO" altLang="es-CO" sz="1400" dirty="0">
                <a:latin typeface="Arial" panose="020B0604020202020204" pitchFamily="34" charset="0"/>
              </a:rPr>
              <a:t>Articular la Política de SST con Plan Sectorial de la Rama Judicial, Sistema de Gestión de la Calidad y el Medio Ambiente - SIGCMA</a:t>
            </a:r>
            <a:endParaRPr lang="es-ES" altLang="es-CO" sz="1400" dirty="0">
              <a:latin typeface="Arial" panose="020B0604020202020204" pitchFamily="34" charset="0"/>
            </a:endParaRPr>
          </a:p>
        </p:txBody>
      </p:sp>
      <p:sp>
        <p:nvSpPr>
          <p:cNvPr id="12" name="Text Box 22"/>
          <p:cNvSpPr txBox="1">
            <a:spLocks noChangeArrowheads="1"/>
          </p:cNvSpPr>
          <p:nvPr/>
        </p:nvSpPr>
        <p:spPr bwMode="auto">
          <a:xfrm>
            <a:off x="925600" y="4759132"/>
            <a:ext cx="1943100" cy="523220"/>
          </a:xfrm>
          <a:prstGeom prst="rect">
            <a:avLst/>
          </a:prstGeom>
          <a:solidFill>
            <a:schemeClr val="accent1">
              <a:lumMod val="40000"/>
              <a:lumOff val="60000"/>
            </a:schemeClr>
          </a:solidFill>
          <a:ln w="9525">
            <a:solidFill>
              <a:schemeClr val="tx1"/>
            </a:solidFill>
            <a:miter lim="800000"/>
            <a:headEnd/>
            <a:tailEnd/>
          </a:ln>
          <a:effectLst/>
        </p:spPr>
        <p:txBody>
          <a:bodyPr>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eaLnBrk="0" fontAlgn="base" hangingPunct="0">
              <a:spcBef>
                <a:spcPct val="0"/>
              </a:spcBef>
              <a:spcAft>
                <a:spcPct val="0"/>
              </a:spcAft>
              <a:defRPr>
                <a:solidFill>
                  <a:schemeClr val="tx1"/>
                </a:solidFill>
                <a:latin typeface="Tw Cen MT" panose="020B0602020104020603" pitchFamily="34" charset="0"/>
              </a:defRPr>
            </a:lvl6pPr>
            <a:lvl7pPr marL="2971800" indent="-228600" defTabSz="457200" eaLnBrk="0" fontAlgn="base" hangingPunct="0">
              <a:spcBef>
                <a:spcPct val="0"/>
              </a:spcBef>
              <a:spcAft>
                <a:spcPct val="0"/>
              </a:spcAft>
              <a:defRPr>
                <a:solidFill>
                  <a:schemeClr val="tx1"/>
                </a:solidFill>
                <a:latin typeface="Tw Cen MT" panose="020B0602020104020603" pitchFamily="34" charset="0"/>
              </a:defRPr>
            </a:lvl7pPr>
            <a:lvl8pPr marL="3429000" indent="-228600" defTabSz="457200" eaLnBrk="0" fontAlgn="base" hangingPunct="0">
              <a:spcBef>
                <a:spcPct val="0"/>
              </a:spcBef>
              <a:spcAft>
                <a:spcPct val="0"/>
              </a:spcAft>
              <a:defRPr>
                <a:solidFill>
                  <a:schemeClr val="tx1"/>
                </a:solidFill>
                <a:latin typeface="Tw Cen MT" panose="020B0602020104020603" pitchFamily="34" charset="0"/>
              </a:defRPr>
            </a:lvl8pPr>
            <a:lvl9pPr marL="3886200" indent="-228600" defTabSz="457200" eaLnBrk="0" fontAlgn="base" hangingPunct="0">
              <a:spcBef>
                <a:spcPct val="0"/>
              </a:spcBef>
              <a:spcAft>
                <a:spcPct val="0"/>
              </a:spcAft>
              <a:defRPr>
                <a:solidFill>
                  <a:schemeClr val="tx1"/>
                </a:solidFill>
                <a:latin typeface="Tw Cen MT" panose="020B0602020104020603" pitchFamily="34" charset="0"/>
              </a:defRPr>
            </a:lvl9pPr>
          </a:lstStyle>
          <a:p>
            <a:pPr algn="ctr" eaLnBrk="1" hangingPunct="1">
              <a:spcBef>
                <a:spcPct val="50000"/>
              </a:spcBef>
              <a:defRPr/>
            </a:pPr>
            <a:r>
              <a:rPr lang="es-CO" altLang="es-CO" sz="1400" dirty="0">
                <a:latin typeface="Arial" panose="020B0604020202020204" pitchFamily="34" charset="0"/>
              </a:rPr>
              <a:t>Ambientes judiciales seguros</a:t>
            </a:r>
            <a:endParaRPr lang="es-ES" altLang="es-CO" sz="1400" dirty="0">
              <a:latin typeface="Arial" panose="020B0604020202020204" pitchFamily="34" charset="0"/>
            </a:endParaRPr>
          </a:p>
        </p:txBody>
      </p:sp>
      <p:sp>
        <p:nvSpPr>
          <p:cNvPr id="13" name="Text Box 26"/>
          <p:cNvSpPr txBox="1">
            <a:spLocks noChangeArrowheads="1"/>
          </p:cNvSpPr>
          <p:nvPr/>
        </p:nvSpPr>
        <p:spPr bwMode="auto">
          <a:xfrm>
            <a:off x="5481725" y="3241482"/>
            <a:ext cx="2160587" cy="527050"/>
          </a:xfrm>
          <a:prstGeom prst="rect">
            <a:avLst/>
          </a:prstGeom>
          <a:solidFill>
            <a:schemeClr val="accent1">
              <a:lumMod val="40000"/>
              <a:lumOff val="60000"/>
            </a:schemeClr>
          </a:solidFill>
          <a:ln w="9525">
            <a:solidFill>
              <a:schemeClr val="tx1"/>
            </a:solidFill>
            <a:miter lim="800000"/>
            <a:headEnd/>
            <a:tailEnd/>
          </a:ln>
        </p:spPr>
        <p:txBody>
          <a:bodyPr>
            <a:spAutoFit/>
          </a:bodyPr>
          <a:lstStyle>
            <a:lvl1pPr>
              <a:defRPr>
                <a:solidFill>
                  <a:schemeClr val="tx1"/>
                </a:solidFill>
                <a:latin typeface="Tw Cen MT" pitchFamily="34" charset="0"/>
              </a:defRPr>
            </a:lvl1pPr>
            <a:lvl2pPr marL="742950" indent="-285750">
              <a:defRPr>
                <a:solidFill>
                  <a:schemeClr val="tx1"/>
                </a:solidFill>
                <a:latin typeface="Tw Cen MT" pitchFamily="34" charset="0"/>
              </a:defRPr>
            </a:lvl2pPr>
            <a:lvl3pPr marL="1143000" indent="-228600">
              <a:defRPr>
                <a:solidFill>
                  <a:schemeClr val="tx1"/>
                </a:solidFill>
                <a:latin typeface="Tw Cen MT" pitchFamily="34" charset="0"/>
              </a:defRPr>
            </a:lvl3pPr>
            <a:lvl4pPr marL="1600200" indent="-228600">
              <a:defRPr>
                <a:solidFill>
                  <a:schemeClr val="tx1"/>
                </a:solidFill>
                <a:latin typeface="Tw Cen MT" pitchFamily="34" charset="0"/>
              </a:defRPr>
            </a:lvl4pPr>
            <a:lvl5pPr marL="2057400" indent="-228600">
              <a:defRPr>
                <a:solidFill>
                  <a:schemeClr val="tx1"/>
                </a:solidFill>
                <a:latin typeface="Tw Cen MT" pitchFamily="34" charset="0"/>
              </a:defRPr>
            </a:lvl5pPr>
            <a:lvl6pPr marL="2514600" indent="-228600" defTabSz="457200" eaLnBrk="0" fontAlgn="base" hangingPunct="0">
              <a:spcBef>
                <a:spcPct val="0"/>
              </a:spcBef>
              <a:spcAft>
                <a:spcPct val="0"/>
              </a:spcAft>
              <a:defRPr>
                <a:solidFill>
                  <a:schemeClr val="tx1"/>
                </a:solidFill>
                <a:latin typeface="Tw Cen MT" pitchFamily="34" charset="0"/>
              </a:defRPr>
            </a:lvl6pPr>
            <a:lvl7pPr marL="2971800" indent="-228600" defTabSz="457200" eaLnBrk="0" fontAlgn="base" hangingPunct="0">
              <a:spcBef>
                <a:spcPct val="0"/>
              </a:spcBef>
              <a:spcAft>
                <a:spcPct val="0"/>
              </a:spcAft>
              <a:defRPr>
                <a:solidFill>
                  <a:schemeClr val="tx1"/>
                </a:solidFill>
                <a:latin typeface="Tw Cen MT" pitchFamily="34" charset="0"/>
              </a:defRPr>
            </a:lvl7pPr>
            <a:lvl8pPr marL="3429000" indent="-228600" defTabSz="457200" eaLnBrk="0" fontAlgn="base" hangingPunct="0">
              <a:spcBef>
                <a:spcPct val="0"/>
              </a:spcBef>
              <a:spcAft>
                <a:spcPct val="0"/>
              </a:spcAft>
              <a:defRPr>
                <a:solidFill>
                  <a:schemeClr val="tx1"/>
                </a:solidFill>
                <a:latin typeface="Tw Cen MT" pitchFamily="34" charset="0"/>
              </a:defRPr>
            </a:lvl8pPr>
            <a:lvl9pPr marL="3886200" indent="-228600" defTabSz="457200" eaLnBrk="0" fontAlgn="base" hangingPunct="0">
              <a:spcBef>
                <a:spcPct val="0"/>
              </a:spcBef>
              <a:spcAft>
                <a:spcPct val="0"/>
              </a:spcAft>
              <a:defRPr>
                <a:solidFill>
                  <a:schemeClr val="tx1"/>
                </a:solidFill>
                <a:latin typeface="Tw Cen MT" pitchFamily="34" charset="0"/>
              </a:defRPr>
            </a:lvl9pPr>
          </a:lstStyle>
          <a:p>
            <a:pPr algn="ctr" eaLnBrk="1" hangingPunct="1">
              <a:spcBef>
                <a:spcPct val="50000"/>
              </a:spcBef>
              <a:defRPr/>
            </a:pPr>
            <a:r>
              <a:rPr lang="es-CO" altLang="es-CO" sz="1400" dirty="0">
                <a:latin typeface="Arial" panose="020B0604020202020204" pitchFamily="34" charset="0"/>
              </a:rPr>
              <a:t>A todos los niveles Jerárquicos                                                                        </a:t>
            </a:r>
            <a:endParaRPr lang="es-ES" altLang="es-CO" sz="1400" dirty="0">
              <a:latin typeface="Arial" panose="020B0604020202020204" pitchFamily="34" charset="0"/>
            </a:endParaRPr>
          </a:p>
        </p:txBody>
      </p:sp>
      <p:sp>
        <p:nvSpPr>
          <p:cNvPr id="14" name="Text Box 46"/>
          <p:cNvSpPr txBox="1">
            <a:spLocks noChangeArrowheads="1"/>
          </p:cNvSpPr>
          <p:nvPr/>
        </p:nvSpPr>
        <p:spPr bwMode="auto">
          <a:xfrm>
            <a:off x="4165687" y="5270307"/>
            <a:ext cx="5408613" cy="1277273"/>
          </a:xfrm>
          <a:prstGeom prst="rect">
            <a:avLst/>
          </a:prstGeom>
          <a:solidFill>
            <a:schemeClr val="accent1">
              <a:lumMod val="40000"/>
              <a:lumOff val="60000"/>
            </a:schemeClr>
          </a:solidFill>
          <a:ln w="9525">
            <a:solidFill>
              <a:schemeClr val="tx1"/>
            </a:solidFill>
            <a:miter lim="800000"/>
            <a:headEnd/>
            <a:tailEnd/>
          </a:ln>
          <a:effectLst/>
        </p:spPr>
        <p:txBody>
          <a:bodyPr wrap="square">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eaLnBrk="0" fontAlgn="base" hangingPunct="0">
              <a:spcBef>
                <a:spcPct val="0"/>
              </a:spcBef>
              <a:spcAft>
                <a:spcPct val="0"/>
              </a:spcAft>
              <a:defRPr>
                <a:solidFill>
                  <a:schemeClr val="tx1"/>
                </a:solidFill>
                <a:latin typeface="Tw Cen MT" panose="020B0602020104020603" pitchFamily="34" charset="0"/>
              </a:defRPr>
            </a:lvl6pPr>
            <a:lvl7pPr marL="2971800" indent="-228600" defTabSz="457200" eaLnBrk="0" fontAlgn="base" hangingPunct="0">
              <a:spcBef>
                <a:spcPct val="0"/>
              </a:spcBef>
              <a:spcAft>
                <a:spcPct val="0"/>
              </a:spcAft>
              <a:defRPr>
                <a:solidFill>
                  <a:schemeClr val="tx1"/>
                </a:solidFill>
                <a:latin typeface="Tw Cen MT" panose="020B0602020104020603" pitchFamily="34" charset="0"/>
              </a:defRPr>
            </a:lvl7pPr>
            <a:lvl8pPr marL="3429000" indent="-228600" defTabSz="457200" eaLnBrk="0" fontAlgn="base" hangingPunct="0">
              <a:spcBef>
                <a:spcPct val="0"/>
              </a:spcBef>
              <a:spcAft>
                <a:spcPct val="0"/>
              </a:spcAft>
              <a:defRPr>
                <a:solidFill>
                  <a:schemeClr val="tx1"/>
                </a:solidFill>
                <a:latin typeface="Tw Cen MT" panose="020B0602020104020603" pitchFamily="34" charset="0"/>
              </a:defRPr>
            </a:lvl8pPr>
            <a:lvl9pPr marL="3886200" indent="-228600" defTabSz="457200" eaLnBrk="0" fontAlgn="base" hangingPunct="0">
              <a:spcBef>
                <a:spcPct val="0"/>
              </a:spcBef>
              <a:spcAft>
                <a:spcPct val="0"/>
              </a:spcAft>
              <a:defRPr>
                <a:solidFill>
                  <a:schemeClr val="tx1"/>
                </a:solidFill>
                <a:latin typeface="Tw Cen MT" panose="020B0602020104020603" pitchFamily="34" charset="0"/>
              </a:defRPr>
            </a:lvl9pPr>
          </a:lstStyle>
          <a:p>
            <a:pPr marL="171450" indent="-171450" eaLnBrk="1" hangingPunct="1">
              <a:spcBef>
                <a:spcPct val="50000"/>
              </a:spcBef>
              <a:buFont typeface="Arial" panose="020B0604020202020204" pitchFamily="34" charset="0"/>
              <a:buChar char="•"/>
              <a:defRPr/>
            </a:pPr>
            <a:r>
              <a:rPr lang="es-CO" altLang="es-CO" sz="1400" dirty="0">
                <a:latin typeface="Arial" panose="020B0604020202020204" pitchFamily="34" charset="0"/>
              </a:rPr>
              <a:t>Política de Prevención en Salud Mental</a:t>
            </a:r>
          </a:p>
          <a:p>
            <a:pPr marL="171450" indent="-171450" eaLnBrk="1" hangingPunct="1">
              <a:spcBef>
                <a:spcPct val="50000"/>
              </a:spcBef>
              <a:buFont typeface="Arial" panose="020B0604020202020204" pitchFamily="34" charset="0"/>
              <a:buChar char="•"/>
              <a:defRPr/>
            </a:pPr>
            <a:r>
              <a:rPr lang="es-CO" altLang="es-CO" sz="1400" dirty="0">
                <a:latin typeface="Arial" panose="020B0604020202020204" pitchFamily="34" charset="0"/>
              </a:rPr>
              <a:t>Política de Prevención de Consumo de Sustancias Psicoactivas</a:t>
            </a:r>
          </a:p>
          <a:p>
            <a:pPr marL="171450" indent="-171450" eaLnBrk="1" hangingPunct="1">
              <a:spcBef>
                <a:spcPct val="50000"/>
              </a:spcBef>
              <a:buFont typeface="Arial" panose="020B0604020202020204" pitchFamily="34" charset="0"/>
              <a:buChar char="•"/>
              <a:defRPr/>
            </a:pPr>
            <a:r>
              <a:rPr lang="es-CO" altLang="es-CO" sz="1400" dirty="0">
                <a:latin typeface="Arial" panose="020B0604020202020204" pitchFamily="34" charset="0"/>
              </a:rPr>
              <a:t>Política de Seguridad Vial</a:t>
            </a:r>
          </a:p>
          <a:p>
            <a:pPr marL="171450" indent="-171450" eaLnBrk="1" hangingPunct="1">
              <a:spcBef>
                <a:spcPct val="50000"/>
              </a:spcBef>
              <a:buFont typeface="Arial" panose="020B0604020202020204" pitchFamily="34" charset="0"/>
              <a:buChar char="•"/>
              <a:defRPr/>
            </a:pPr>
            <a:r>
              <a:rPr lang="es-CO" altLang="es-CO" sz="1400" dirty="0">
                <a:latin typeface="Arial" panose="020B0604020202020204" pitchFamily="34" charset="0"/>
              </a:rPr>
              <a:t>Política de Prevención del Riesgo Público</a:t>
            </a:r>
            <a:endParaRPr lang="es-ES" altLang="es-CO" sz="1400" dirty="0">
              <a:latin typeface="Arial" panose="020B0604020202020204" pitchFamily="34" charset="0"/>
            </a:endParaRPr>
          </a:p>
        </p:txBody>
      </p:sp>
      <p:sp>
        <p:nvSpPr>
          <p:cNvPr id="15" name="Text Box 28"/>
          <p:cNvSpPr txBox="1">
            <a:spLocks noChangeArrowheads="1"/>
          </p:cNvSpPr>
          <p:nvPr/>
        </p:nvSpPr>
        <p:spPr bwMode="auto">
          <a:xfrm>
            <a:off x="5446800" y="4159057"/>
            <a:ext cx="2376487" cy="954107"/>
          </a:xfrm>
          <a:prstGeom prst="rect">
            <a:avLst/>
          </a:prstGeom>
          <a:solidFill>
            <a:schemeClr val="accent1">
              <a:lumMod val="40000"/>
              <a:lumOff val="60000"/>
            </a:schemeClr>
          </a:solidFill>
          <a:ln w="9525">
            <a:solidFill>
              <a:schemeClr val="tx1"/>
            </a:solidFill>
            <a:miter lim="800000"/>
            <a:headEnd/>
            <a:tailEnd/>
          </a:ln>
          <a:effectLst/>
        </p:spPr>
        <p:txBody>
          <a:bodyPr wrap="square">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eaLnBrk="0" fontAlgn="base" hangingPunct="0">
              <a:spcBef>
                <a:spcPct val="0"/>
              </a:spcBef>
              <a:spcAft>
                <a:spcPct val="0"/>
              </a:spcAft>
              <a:defRPr>
                <a:solidFill>
                  <a:schemeClr val="tx1"/>
                </a:solidFill>
                <a:latin typeface="Tw Cen MT" panose="020B0602020104020603" pitchFamily="34" charset="0"/>
              </a:defRPr>
            </a:lvl6pPr>
            <a:lvl7pPr marL="2971800" indent="-228600" defTabSz="457200" eaLnBrk="0" fontAlgn="base" hangingPunct="0">
              <a:spcBef>
                <a:spcPct val="0"/>
              </a:spcBef>
              <a:spcAft>
                <a:spcPct val="0"/>
              </a:spcAft>
              <a:defRPr>
                <a:solidFill>
                  <a:schemeClr val="tx1"/>
                </a:solidFill>
                <a:latin typeface="Tw Cen MT" panose="020B0602020104020603" pitchFamily="34" charset="0"/>
              </a:defRPr>
            </a:lvl7pPr>
            <a:lvl8pPr marL="3429000" indent="-228600" defTabSz="457200" eaLnBrk="0" fontAlgn="base" hangingPunct="0">
              <a:spcBef>
                <a:spcPct val="0"/>
              </a:spcBef>
              <a:spcAft>
                <a:spcPct val="0"/>
              </a:spcAft>
              <a:defRPr>
                <a:solidFill>
                  <a:schemeClr val="tx1"/>
                </a:solidFill>
                <a:latin typeface="Tw Cen MT" panose="020B0602020104020603" pitchFamily="34" charset="0"/>
              </a:defRPr>
            </a:lvl8pPr>
            <a:lvl9pPr marL="3886200" indent="-228600" defTabSz="457200" eaLnBrk="0" fontAlgn="base" hangingPunct="0">
              <a:spcBef>
                <a:spcPct val="0"/>
              </a:spcBef>
              <a:spcAft>
                <a:spcPct val="0"/>
              </a:spcAft>
              <a:defRPr>
                <a:solidFill>
                  <a:schemeClr val="tx1"/>
                </a:solidFill>
                <a:latin typeface="Tw Cen MT" panose="020B0602020104020603" pitchFamily="34" charset="0"/>
              </a:defRPr>
            </a:lvl9pPr>
          </a:lstStyle>
          <a:p>
            <a:pPr algn="ctr" eaLnBrk="1" hangingPunct="1">
              <a:spcBef>
                <a:spcPct val="50000"/>
              </a:spcBef>
              <a:defRPr/>
            </a:pPr>
            <a:r>
              <a:rPr lang="es-CO" altLang="es-CO" sz="1400" dirty="0">
                <a:latin typeface="Arial" panose="020B0604020202020204" pitchFamily="34" charset="0"/>
              </a:rPr>
              <a:t>Fomento del autocuidado, promoción del estilo de vida y trabajo saludables, respeto y buen trato</a:t>
            </a:r>
            <a:endParaRPr lang="es-ES" altLang="es-CO" sz="1400" dirty="0">
              <a:latin typeface="Arial" panose="020B0604020202020204" pitchFamily="34" charset="0"/>
            </a:endParaRPr>
          </a:p>
        </p:txBody>
      </p:sp>
      <p:cxnSp>
        <p:nvCxnSpPr>
          <p:cNvPr id="16" name="Conector recto 15"/>
          <p:cNvCxnSpPr>
            <a:cxnSpLocks/>
            <a:stCxn id="8" idx="2"/>
            <a:endCxn id="11" idx="0"/>
          </p:cNvCxnSpPr>
          <p:nvPr/>
        </p:nvCxnSpPr>
        <p:spPr>
          <a:xfrm flipH="1">
            <a:off x="1900642" y="3175382"/>
            <a:ext cx="17939" cy="142455"/>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Conector recto 16"/>
          <p:cNvCxnSpPr>
            <a:stCxn id="9" idx="2"/>
            <a:endCxn id="13" idx="0"/>
          </p:cNvCxnSpPr>
          <p:nvPr/>
        </p:nvCxnSpPr>
        <p:spPr>
          <a:xfrm>
            <a:off x="6561225" y="2858894"/>
            <a:ext cx="0" cy="382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Conector recto 17"/>
          <p:cNvCxnSpPr/>
          <p:nvPr/>
        </p:nvCxnSpPr>
        <p:spPr>
          <a:xfrm>
            <a:off x="6546937" y="3781232"/>
            <a:ext cx="1588" cy="382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Conector recto 18"/>
          <p:cNvCxnSpPr>
            <a:cxnSpLocks/>
            <a:stCxn id="12" idx="0"/>
            <a:endCxn id="11" idx="2"/>
          </p:cNvCxnSpPr>
          <p:nvPr/>
        </p:nvCxnSpPr>
        <p:spPr>
          <a:xfrm flipV="1">
            <a:off x="1897150" y="4487388"/>
            <a:ext cx="3492" cy="271744"/>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6424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925600" y="274637"/>
            <a:ext cx="10286933" cy="1003964"/>
          </a:xfrm>
        </p:spPr>
        <p:txBody>
          <a:bodyPr>
            <a:normAutofit/>
          </a:bodyPr>
          <a:lstStyle/>
          <a:p>
            <a:r>
              <a:rPr lang="es-CO" sz="4000" b="0" dirty="0">
                <a:latin typeface="Calibri" panose="020F0502020204030204" pitchFamily="34" charset="0"/>
                <a:cs typeface="Calibri" panose="020F0502020204030204" pitchFamily="34" charset="0"/>
              </a:rPr>
              <a:t>                                      </a:t>
            </a:r>
          </a:p>
        </p:txBody>
      </p:sp>
      <p:pic>
        <p:nvPicPr>
          <p:cNvPr id="5" name="Google Shape;38;p3">
            <a:extLst>
              <a:ext uri="{FF2B5EF4-FFF2-40B4-BE49-F238E27FC236}">
                <a16:creationId xmlns="" xmlns:a16="http://schemas.microsoft.com/office/drawing/2014/main" id="{7AAB0B4F-77F4-4587-A084-72A6FDF56F51}"/>
              </a:ext>
            </a:extLst>
          </p:cNvPr>
          <p:cNvPicPr preferRelativeResize="0"/>
          <p:nvPr/>
        </p:nvPicPr>
        <p:blipFill rotWithShape="1">
          <a:blip r:embed="rId3" cstate="print">
            <a:alphaModFix/>
          </a:blip>
          <a:srcRect/>
          <a:stretch/>
        </p:blipFill>
        <p:spPr>
          <a:xfrm>
            <a:off x="678584" y="215802"/>
            <a:ext cx="3727234" cy="1062799"/>
          </a:xfrm>
          <a:prstGeom prst="rect">
            <a:avLst/>
          </a:prstGeom>
          <a:noFill/>
          <a:ln>
            <a:noFill/>
          </a:ln>
        </p:spPr>
      </p:pic>
      <p:sp>
        <p:nvSpPr>
          <p:cNvPr id="7" name="16 Rectángulo"/>
          <p:cNvSpPr/>
          <p:nvPr/>
        </p:nvSpPr>
        <p:spPr bwMode="auto">
          <a:xfrm>
            <a:off x="4629171" y="2375519"/>
            <a:ext cx="3794125" cy="315913"/>
          </a:xfrm>
          <a:prstGeom prst="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wrap="none"/>
          <a:lstStyle/>
          <a:p>
            <a:pPr algn="ctr">
              <a:spcAft>
                <a:spcPts val="0"/>
              </a:spcAft>
              <a:tabLst>
                <a:tab pos="-457200" algn="l"/>
              </a:tabLst>
              <a:defRPr/>
            </a:pPr>
            <a:r>
              <a:rPr lang="es-CO" sz="1600" dirty="0">
                <a:solidFill>
                  <a:schemeClr val="tx1"/>
                </a:solidFill>
                <a:latin typeface="Arial" panose="020B0604020202020204" pitchFamily="34" charset="0"/>
                <a:cs typeface="Arial" panose="020B0604020202020204" pitchFamily="34" charset="0"/>
              </a:rPr>
              <a:t>Expedido el 16 de Enero de 2017</a:t>
            </a:r>
          </a:p>
        </p:txBody>
      </p:sp>
      <p:sp>
        <p:nvSpPr>
          <p:cNvPr id="8" name="11 Rectángulo"/>
          <p:cNvSpPr/>
          <p:nvPr/>
        </p:nvSpPr>
        <p:spPr bwMode="auto">
          <a:xfrm>
            <a:off x="5080021" y="3002582"/>
            <a:ext cx="2808287" cy="304800"/>
          </a:xfrm>
          <a:prstGeom prst="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wrap="none"/>
          <a:lstStyle/>
          <a:p>
            <a:pPr algn="ctr">
              <a:spcAft>
                <a:spcPts val="0"/>
              </a:spcAft>
              <a:tabLst>
                <a:tab pos="-457200" algn="l"/>
              </a:tabLst>
              <a:defRPr/>
            </a:pPr>
            <a:r>
              <a:rPr lang="es-CO" sz="1600" dirty="0">
                <a:solidFill>
                  <a:schemeClr val="tx1"/>
                </a:solidFill>
                <a:latin typeface="Arial" panose="020B0604020202020204" pitchFamily="34" charset="0"/>
                <a:cs typeface="Arial" panose="020B0604020202020204" pitchFamily="34" charset="0"/>
              </a:rPr>
              <a:t>Consta de (ocho) 8 Artículos</a:t>
            </a:r>
          </a:p>
        </p:txBody>
      </p:sp>
      <p:sp>
        <p:nvSpPr>
          <p:cNvPr id="9" name="23 Rectángulo"/>
          <p:cNvSpPr/>
          <p:nvPr/>
        </p:nvSpPr>
        <p:spPr bwMode="auto">
          <a:xfrm>
            <a:off x="2746396" y="3736007"/>
            <a:ext cx="8466137" cy="384175"/>
          </a:xfrm>
          <a:prstGeom prst="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wrap="none"/>
          <a:lstStyle/>
          <a:p>
            <a:pPr algn="just" eaLnBrk="1" hangingPunct="1">
              <a:defRPr/>
            </a:pPr>
            <a:r>
              <a:rPr lang="es-CO" sz="1400" dirty="0">
                <a:solidFill>
                  <a:schemeClr val="tx1"/>
                </a:solidFill>
                <a:latin typeface="Arial" panose="020B0604020202020204" pitchFamily="34" charset="0"/>
                <a:cs typeface="Arial" panose="020B0604020202020204" pitchFamily="34" charset="0"/>
              </a:rPr>
              <a:t>Cumplimiento de las disposiciones legales, asegurando la prevención de AT y EL</a:t>
            </a:r>
            <a:r>
              <a:rPr lang="es-CO" dirty="0">
                <a:solidFill>
                  <a:schemeClr val="tx1"/>
                </a:solidFill>
              </a:rPr>
              <a:t/>
            </a:r>
            <a:br>
              <a:rPr lang="es-CO" dirty="0">
                <a:solidFill>
                  <a:schemeClr val="tx1"/>
                </a:solidFill>
              </a:rPr>
            </a:br>
            <a:r>
              <a:rPr lang="es-CO" dirty="0">
                <a:solidFill>
                  <a:schemeClr val="tx1"/>
                </a:solidFill>
              </a:rPr>
              <a:t> </a:t>
            </a:r>
            <a:br>
              <a:rPr lang="es-CO" dirty="0">
                <a:solidFill>
                  <a:schemeClr val="tx1"/>
                </a:solidFill>
              </a:rPr>
            </a:br>
            <a:endParaRPr lang="es-CO" dirty="0">
              <a:solidFill>
                <a:schemeClr val="tx1"/>
              </a:solidFill>
            </a:endParaRPr>
          </a:p>
        </p:txBody>
      </p:sp>
      <p:sp>
        <p:nvSpPr>
          <p:cNvPr id="10" name="25 Rectángulo"/>
          <p:cNvSpPr/>
          <p:nvPr/>
        </p:nvSpPr>
        <p:spPr bwMode="auto">
          <a:xfrm>
            <a:off x="2717821" y="4629769"/>
            <a:ext cx="8442325" cy="517525"/>
          </a:xfrm>
          <a:prstGeom prst="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wrap="none"/>
          <a:lstStyle/>
          <a:p>
            <a:pPr algn="just" eaLnBrk="1" hangingPunct="1">
              <a:defRPr/>
            </a:pPr>
            <a:r>
              <a:rPr lang="es-CO" sz="1400" dirty="0">
                <a:solidFill>
                  <a:schemeClr val="tx1"/>
                </a:solidFill>
                <a:latin typeface="Arial" panose="020B0604020202020204" pitchFamily="34" charset="0"/>
                <a:cs typeface="Arial" panose="020B0604020202020204" pitchFamily="34" charset="0"/>
              </a:rPr>
              <a:t>Obligación de la Rama Judicial de promover y garantizar la constitución y </a:t>
            </a:r>
          </a:p>
          <a:p>
            <a:pPr algn="just" eaLnBrk="1" hangingPunct="1">
              <a:defRPr/>
            </a:pPr>
            <a:r>
              <a:rPr lang="es-CO" sz="1400" dirty="0">
                <a:solidFill>
                  <a:schemeClr val="tx1"/>
                </a:solidFill>
                <a:latin typeface="Arial" panose="020B0604020202020204" pitchFamily="34" charset="0"/>
                <a:cs typeface="Arial" panose="020B0604020202020204" pitchFamily="34" charset="0"/>
              </a:rPr>
              <a:t>funcionamiento del COPASST</a:t>
            </a:r>
            <a:br>
              <a:rPr lang="es-CO" sz="1400" dirty="0">
                <a:solidFill>
                  <a:schemeClr val="tx1"/>
                </a:solidFill>
                <a:latin typeface="Arial" panose="020B0604020202020204" pitchFamily="34" charset="0"/>
                <a:cs typeface="Arial" panose="020B0604020202020204" pitchFamily="34" charset="0"/>
              </a:rPr>
            </a:br>
            <a:r>
              <a:rPr lang="es-CO" dirty="0">
                <a:solidFill>
                  <a:schemeClr val="tx1"/>
                </a:solidFill>
              </a:rPr>
              <a:t> </a:t>
            </a:r>
            <a:br>
              <a:rPr lang="es-CO" dirty="0">
                <a:solidFill>
                  <a:schemeClr val="tx1"/>
                </a:solidFill>
              </a:rPr>
            </a:br>
            <a:endParaRPr lang="es-CO" dirty="0">
              <a:solidFill>
                <a:schemeClr val="tx1"/>
              </a:solidFill>
            </a:endParaRPr>
          </a:p>
        </p:txBody>
      </p:sp>
      <p:sp>
        <p:nvSpPr>
          <p:cNvPr id="11" name="27 Rectángulo"/>
          <p:cNvSpPr/>
          <p:nvPr/>
        </p:nvSpPr>
        <p:spPr bwMode="auto">
          <a:xfrm>
            <a:off x="2717821" y="5455269"/>
            <a:ext cx="8458200" cy="792163"/>
          </a:xfrm>
          <a:prstGeom prst="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wrap="none"/>
          <a:lstStyle/>
          <a:p>
            <a:pPr algn="just" eaLnBrk="1" hangingPunct="1">
              <a:defRPr/>
            </a:pPr>
            <a:r>
              <a:rPr lang="es-CO" sz="1400" dirty="0">
                <a:solidFill>
                  <a:schemeClr val="tx1"/>
                </a:solidFill>
                <a:latin typeface="Arial" panose="020B0604020202020204" pitchFamily="34" charset="0"/>
                <a:cs typeface="Arial" panose="020B0604020202020204" pitchFamily="34" charset="0"/>
              </a:rPr>
              <a:t>Destinación de recursos para el desarrollo de actividades en SST de acuerdo a la </a:t>
            </a:r>
          </a:p>
          <a:p>
            <a:pPr algn="just" eaLnBrk="1" hangingPunct="1">
              <a:defRPr/>
            </a:pPr>
            <a:r>
              <a:rPr lang="es-CO" sz="1400" dirty="0">
                <a:solidFill>
                  <a:schemeClr val="tx1"/>
                </a:solidFill>
                <a:latin typeface="Arial" panose="020B0604020202020204" pitchFamily="34" charset="0"/>
                <a:cs typeface="Arial" panose="020B0604020202020204" pitchFamily="34" charset="0"/>
              </a:rPr>
              <a:t>asignación presupuestal del Ministerio de Hacienda  </a:t>
            </a:r>
          </a:p>
          <a:p>
            <a:pPr algn="just" eaLnBrk="1" hangingPunct="1">
              <a:defRPr/>
            </a:pPr>
            <a:r>
              <a:rPr lang="es-CO" sz="1400" dirty="0">
                <a:solidFill>
                  <a:schemeClr val="tx1"/>
                </a:solidFill>
                <a:latin typeface="Arial" panose="020B0604020202020204" pitchFamily="34" charset="0"/>
                <a:cs typeface="Arial" panose="020B0604020202020204" pitchFamily="34" charset="0"/>
              </a:rPr>
              <a:t>Las actividades del sistema se desarrolla bajo el ciclo PHVA </a:t>
            </a:r>
            <a:r>
              <a:rPr lang="es-CO" sz="1400" dirty="0">
                <a:solidFill>
                  <a:schemeClr val="accent2"/>
                </a:solidFill>
                <a:latin typeface="Arial" panose="020B0604020202020204" pitchFamily="34" charset="0"/>
                <a:cs typeface="Arial" panose="020B0604020202020204" pitchFamily="34" charset="0"/>
              </a:rPr>
              <a:t/>
            </a:r>
            <a:br>
              <a:rPr lang="es-CO" sz="1400" dirty="0">
                <a:solidFill>
                  <a:schemeClr val="accent2"/>
                </a:solidFill>
                <a:latin typeface="Arial" panose="020B0604020202020204" pitchFamily="34" charset="0"/>
                <a:cs typeface="Arial" panose="020B0604020202020204" pitchFamily="34" charset="0"/>
              </a:rPr>
            </a:br>
            <a:endParaRPr lang="es-CO" sz="1400" dirty="0">
              <a:solidFill>
                <a:schemeClr val="accent2"/>
              </a:solidFill>
              <a:latin typeface="Arial" panose="020B0604020202020204" pitchFamily="34" charset="0"/>
              <a:cs typeface="Arial" panose="020B0604020202020204" pitchFamily="34" charset="0"/>
            </a:endParaRPr>
          </a:p>
        </p:txBody>
      </p:sp>
      <p:sp>
        <p:nvSpPr>
          <p:cNvPr id="12" name="12 Rectángulo"/>
          <p:cNvSpPr/>
          <p:nvPr/>
        </p:nvSpPr>
        <p:spPr bwMode="auto">
          <a:xfrm>
            <a:off x="1184296" y="3710607"/>
            <a:ext cx="793750" cy="346075"/>
          </a:xfrm>
          <a:prstGeom prst="rect">
            <a:avLst/>
          </a:prstGeom>
          <a:solidFill>
            <a:schemeClr val="accent3">
              <a:lumMod val="40000"/>
              <a:lumOff val="60000"/>
            </a:schemeClr>
          </a:solid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wrap="none"/>
          <a:lstStyle/>
          <a:p>
            <a:pPr algn="ctr">
              <a:spcAft>
                <a:spcPts val="0"/>
              </a:spcAft>
              <a:tabLst>
                <a:tab pos="-457200" algn="l"/>
              </a:tabLst>
              <a:defRPr/>
            </a:pPr>
            <a:r>
              <a:rPr lang="es-CO" sz="1600" dirty="0">
                <a:solidFill>
                  <a:schemeClr val="accent2"/>
                </a:solidFill>
                <a:latin typeface="Arial" panose="020B0604020202020204" pitchFamily="34" charset="0"/>
                <a:cs typeface="Arial" panose="020B0604020202020204" pitchFamily="34" charset="0"/>
              </a:rPr>
              <a:t>Art. 1 </a:t>
            </a:r>
          </a:p>
        </p:txBody>
      </p:sp>
      <p:sp>
        <p:nvSpPr>
          <p:cNvPr id="13" name="13 Rectángulo"/>
          <p:cNvSpPr/>
          <p:nvPr/>
        </p:nvSpPr>
        <p:spPr bwMode="auto">
          <a:xfrm>
            <a:off x="1195408" y="4742482"/>
            <a:ext cx="793750" cy="292100"/>
          </a:xfrm>
          <a:prstGeom prst="rect">
            <a:avLst/>
          </a:prstGeom>
          <a:solidFill>
            <a:schemeClr val="accent3">
              <a:lumMod val="40000"/>
              <a:lumOff val="60000"/>
            </a:schemeClr>
          </a:solid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wrap="none"/>
          <a:lstStyle/>
          <a:p>
            <a:pPr algn="ctr">
              <a:spcAft>
                <a:spcPts val="0"/>
              </a:spcAft>
              <a:tabLst>
                <a:tab pos="-457200" algn="l"/>
              </a:tabLst>
              <a:defRPr/>
            </a:pPr>
            <a:r>
              <a:rPr lang="es-CO" sz="1600" dirty="0">
                <a:solidFill>
                  <a:schemeClr val="accent2"/>
                </a:solidFill>
                <a:latin typeface="Arial" panose="020B0604020202020204" pitchFamily="34" charset="0"/>
                <a:cs typeface="Arial" panose="020B0604020202020204" pitchFamily="34" charset="0"/>
              </a:rPr>
              <a:t>Art. 2</a:t>
            </a:r>
          </a:p>
        </p:txBody>
      </p:sp>
      <p:sp>
        <p:nvSpPr>
          <p:cNvPr id="14" name="14 Rectángulo"/>
          <p:cNvSpPr/>
          <p:nvPr/>
        </p:nvSpPr>
        <p:spPr bwMode="auto">
          <a:xfrm>
            <a:off x="1184296" y="5647357"/>
            <a:ext cx="803275" cy="392112"/>
          </a:xfrm>
          <a:prstGeom prst="rect">
            <a:avLst/>
          </a:prstGeom>
          <a:solidFill>
            <a:schemeClr val="accent3">
              <a:lumMod val="40000"/>
              <a:lumOff val="60000"/>
            </a:schemeClr>
          </a:solid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wrap="none"/>
          <a:lstStyle/>
          <a:p>
            <a:pPr algn="ctr">
              <a:spcAft>
                <a:spcPts val="0"/>
              </a:spcAft>
              <a:tabLst>
                <a:tab pos="-457200" algn="l"/>
              </a:tabLst>
              <a:defRPr/>
            </a:pPr>
            <a:r>
              <a:rPr lang="es-CO" sz="1600" dirty="0">
                <a:solidFill>
                  <a:schemeClr val="accent2"/>
                </a:solidFill>
                <a:latin typeface="Arial" panose="020B0604020202020204" pitchFamily="34" charset="0"/>
                <a:cs typeface="Arial" panose="020B0604020202020204" pitchFamily="34" charset="0"/>
              </a:rPr>
              <a:t>Art. 3</a:t>
            </a:r>
          </a:p>
          <a:p>
            <a:pPr algn="ctr" eaLnBrk="1" hangingPunct="1">
              <a:defRPr/>
            </a:pPr>
            <a:endParaRPr lang="es-CO" dirty="0">
              <a:solidFill>
                <a:schemeClr val="tx1"/>
              </a:solidFill>
            </a:endParaRPr>
          </a:p>
        </p:txBody>
      </p:sp>
      <p:cxnSp>
        <p:nvCxnSpPr>
          <p:cNvPr id="15" name="Conector recto 14"/>
          <p:cNvCxnSpPr/>
          <p:nvPr/>
        </p:nvCxnSpPr>
        <p:spPr>
          <a:xfrm flipH="1">
            <a:off x="6467496" y="2783507"/>
            <a:ext cx="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Conector recto 15"/>
          <p:cNvCxnSpPr>
            <a:endCxn id="12" idx="0"/>
          </p:cNvCxnSpPr>
          <p:nvPr/>
        </p:nvCxnSpPr>
        <p:spPr>
          <a:xfrm flipH="1">
            <a:off x="1581171" y="3154982"/>
            <a:ext cx="4762" cy="555625"/>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Conector recto 16"/>
          <p:cNvCxnSpPr>
            <a:stCxn id="9" idx="1"/>
          </p:cNvCxnSpPr>
          <p:nvPr/>
        </p:nvCxnSpPr>
        <p:spPr>
          <a:xfrm flipH="1" flipV="1">
            <a:off x="1987571" y="3920157"/>
            <a:ext cx="758825" cy="7937"/>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Conector recto 17"/>
          <p:cNvCxnSpPr>
            <a:stCxn id="14" idx="3"/>
            <a:endCxn id="11" idx="1"/>
          </p:cNvCxnSpPr>
          <p:nvPr/>
        </p:nvCxnSpPr>
        <p:spPr>
          <a:xfrm>
            <a:off x="1987571" y="5842619"/>
            <a:ext cx="730250" cy="7938"/>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Conector recto 18"/>
          <p:cNvCxnSpPr>
            <a:stCxn id="13" idx="3"/>
            <a:endCxn id="10" idx="1"/>
          </p:cNvCxnSpPr>
          <p:nvPr/>
        </p:nvCxnSpPr>
        <p:spPr>
          <a:xfrm>
            <a:off x="1989158" y="4888532"/>
            <a:ext cx="7286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Conector recto 19"/>
          <p:cNvCxnSpPr>
            <a:stCxn id="8" idx="1"/>
          </p:cNvCxnSpPr>
          <p:nvPr/>
        </p:nvCxnSpPr>
        <p:spPr>
          <a:xfrm flipH="1">
            <a:off x="1592283" y="3154982"/>
            <a:ext cx="3487738"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Rectángulo 1"/>
          <p:cNvSpPr/>
          <p:nvPr/>
        </p:nvSpPr>
        <p:spPr>
          <a:xfrm>
            <a:off x="3021066" y="1478312"/>
            <a:ext cx="6096000" cy="707886"/>
          </a:xfrm>
          <a:prstGeom prst="rect">
            <a:avLst/>
          </a:prstGeom>
        </p:spPr>
        <p:txBody>
          <a:bodyPr>
            <a:spAutoFit/>
          </a:bodyPr>
          <a:lstStyle/>
          <a:p>
            <a:pPr algn="ctr">
              <a:defRPr/>
            </a:pPr>
            <a:r>
              <a:rPr lang="es-CO" sz="2000" b="1" dirty="0">
                <a:ln w="0"/>
                <a:solidFill>
                  <a:schemeClr val="bg2"/>
                </a:solidFill>
                <a:effectLst>
                  <a:outerShdw blurRad="38100" dist="25400" dir="5400000" algn="ctr" rotWithShape="0">
                    <a:srgbClr val="6E747A">
                      <a:alpha val="43000"/>
                    </a:srgbClr>
                  </a:outerShdw>
                </a:effectLst>
              </a:rPr>
              <a:t>Reglamento de Higiene y Seguridad </a:t>
            </a:r>
          </a:p>
          <a:p>
            <a:pPr algn="ctr">
              <a:defRPr/>
            </a:pPr>
            <a:r>
              <a:rPr lang="es-CO" sz="2000" b="1" dirty="0">
                <a:ln w="0"/>
                <a:solidFill>
                  <a:schemeClr val="bg2"/>
                </a:solidFill>
                <a:effectLst>
                  <a:outerShdw blurRad="38100" dist="25400" dir="5400000" algn="ctr" rotWithShape="0">
                    <a:srgbClr val="6E747A">
                      <a:alpha val="43000"/>
                    </a:srgbClr>
                  </a:outerShdw>
                </a:effectLst>
              </a:rPr>
              <a:t>Industrial</a:t>
            </a:r>
          </a:p>
        </p:txBody>
      </p:sp>
    </p:spTree>
    <p:extLst>
      <p:ext uri="{BB962C8B-B14F-4D97-AF65-F5344CB8AC3E}">
        <p14:creationId xmlns:p14="http://schemas.microsoft.com/office/powerpoint/2010/main" val="1890658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1_Tema de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o" ma:contentTypeID="0x010100FA9899DEC75C9A42955784FFFA7D7A18" ma:contentTypeVersion="13" ma:contentTypeDescription="Crear nuevo documento." ma:contentTypeScope="" ma:versionID="d053a44d0ffc2124b4ca96ca420ab9e4">
  <xsd:schema xmlns:xsd="http://www.w3.org/2001/XMLSchema" xmlns:xs="http://www.w3.org/2001/XMLSchema" xmlns:p="http://schemas.microsoft.com/office/2006/metadata/properties" xmlns:ns3="a0304e92-f03d-4f9c-9310-4ea4e4ae06bc" xmlns:ns4="49bcad33-afa9-440d-b010-e260e41c60b0" targetNamespace="http://schemas.microsoft.com/office/2006/metadata/properties" ma:root="true" ma:fieldsID="8b7b2584c7402d45a9ef075c2cf6f4d9" ns3:_="" ns4:_="">
    <xsd:import namespace="a0304e92-f03d-4f9c-9310-4ea4e4ae06bc"/>
    <xsd:import namespace="49bcad33-afa9-440d-b010-e260e41c60b0"/>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4:SharedWithUsers" minOccurs="0"/>
                <xsd:element ref="ns4:SharedWithDetails" minOccurs="0"/>
                <xsd:element ref="ns4:SharingHintHash" minOccurs="0"/>
                <xsd:element ref="ns3:MediaServiceDateTaken" minOccurs="0"/>
                <xsd:element ref="ns3:MediaServiceLocation"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0304e92-f03d-4f9c-9310-4ea4e4ae06b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9bcad33-afa9-440d-b010-e260e41c60b0" elementFormDefault="qualified">
    <xsd:import namespace="http://schemas.microsoft.com/office/2006/documentManagement/types"/>
    <xsd:import namespace="http://schemas.microsoft.com/office/infopath/2007/PartnerControls"/>
    <xsd:element name="SharedWithUsers" ma:index="12"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Detalles de uso compartido" ma:internalName="SharedWithDetails" ma:readOnly="true">
      <xsd:simpleType>
        <xsd:restriction base="dms:Note">
          <xsd:maxLength value="255"/>
        </xsd:restriction>
      </xsd:simpleType>
    </xsd:element>
    <xsd:element name="SharingHintHash" ma:index="14" nillable="true" ma:displayName="Hash de la sugerencia para compartir"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28E34A0-940F-451A-9E18-FF52B5F2DD2A}">
  <ds:schemaRefs>
    <ds:schemaRef ds:uri="http://schemas.microsoft.com/office/infopath/2007/PartnerControls"/>
    <ds:schemaRef ds:uri="http://purl.org/dc/terms/"/>
    <ds:schemaRef ds:uri="http://purl.org/dc/elements/1.1/"/>
    <ds:schemaRef ds:uri="http://schemas.microsoft.com/office/2006/documentManagement/types"/>
    <ds:schemaRef ds:uri="http://schemas.openxmlformats.org/package/2006/metadata/core-properties"/>
    <ds:schemaRef ds:uri="http://purl.org/dc/dcmitype/"/>
    <ds:schemaRef ds:uri="49bcad33-afa9-440d-b010-e260e41c60b0"/>
    <ds:schemaRef ds:uri="a0304e92-f03d-4f9c-9310-4ea4e4ae06bc"/>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E21E274F-FA99-45ED-B661-C5452523B1D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0304e92-f03d-4f9c-9310-4ea4e4ae06bc"/>
    <ds:schemaRef ds:uri="49bcad33-afa9-440d-b010-e260e41c60b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9D7B58E-03CF-4AFE-955A-9EC3313BD3C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5306</TotalTime>
  <Words>4241</Words>
  <Application>Microsoft Office PowerPoint</Application>
  <PresentationFormat>Panorámica</PresentationFormat>
  <Paragraphs>416</Paragraphs>
  <Slides>44</Slides>
  <Notes>42</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44</vt:i4>
      </vt:variant>
    </vt:vector>
  </HeadingPairs>
  <TitlesOfParts>
    <vt:vector size="52" baseType="lpstr">
      <vt:lpstr>Arial</vt:lpstr>
      <vt:lpstr>Calibri</vt:lpstr>
      <vt:lpstr>Gotham Medium</vt:lpstr>
      <vt:lpstr>Palatino Linotype</vt:lpstr>
      <vt:lpstr>Symbol</vt:lpstr>
      <vt:lpstr>Times New Roman</vt:lpstr>
      <vt:lpstr>Wingdings</vt:lpstr>
      <vt:lpstr>1_Tema de Office</vt:lpstr>
      <vt:lpstr>Presentación de PowerPoint</vt:lpstr>
      <vt:lpstr>                                      </vt:lpstr>
      <vt:lpstr>                                      </vt:lpstr>
      <vt:lpstr>                                      </vt:lpstr>
      <vt:lpstr>Presentación de PowerPoint</vt:lpstr>
      <vt:lpstr>Presentación de PowerPoint</vt:lpstr>
      <vt:lpstr>Presentación de PowerPoint</vt:lpstr>
      <vt:lpstr>                                      </vt:lpstr>
      <vt:lpstr>                                      </vt:lpstr>
      <vt:lpstr>                                      </vt:lpstr>
      <vt:lpstr>                                      </vt:lpstr>
      <vt:lpstr>                                      </vt:lpstr>
      <vt:lpstr>SALUD PÚBLICA</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BIENESTAR SOCIAL </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Ricardo Gordillo Blanco</dc:creator>
  <cp:lastModifiedBy>PC-68342</cp:lastModifiedBy>
  <cp:revision>137</cp:revision>
  <dcterms:created xsi:type="dcterms:W3CDTF">2020-07-07T03:01:30Z</dcterms:created>
  <dcterms:modified xsi:type="dcterms:W3CDTF">2022-06-14T14:07:10Z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0x010100FA9899DEC75C9A42955784FFFA7D7A18</vt:lpwstr>
  </property>
</Properties>
</file>